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4" r:id="rId19"/>
    <p:sldId id="275"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102"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FC3AFD1B-1834-4E87-86CC-D6F1C0E61B58}"/>
    <pc:docChg chg="undo custSel addSld delSld modSld sldOrd">
      <pc:chgData name="buzdugan artur" userId="1770a38c255ab84c" providerId="LiveId" clId="{FC3AFD1B-1834-4E87-86CC-D6F1C0E61B58}" dt="2023-11-13T17:39:43.237" v="4805" actId="1076"/>
      <pc:docMkLst>
        <pc:docMk/>
      </pc:docMkLst>
      <pc:sldChg chg="delSp modSp mod">
        <pc:chgData name="buzdugan artur" userId="1770a38c255ab84c" providerId="LiveId" clId="{FC3AFD1B-1834-4E87-86CC-D6F1C0E61B58}" dt="2023-11-13T17:25:14.406" v="4660" actId="6549"/>
        <pc:sldMkLst>
          <pc:docMk/>
          <pc:sldMk cId="2193997034" sldId="256"/>
        </pc:sldMkLst>
        <pc:spChg chg="mod">
          <ac:chgData name="buzdugan artur" userId="1770a38c255ab84c" providerId="LiveId" clId="{FC3AFD1B-1834-4E87-86CC-D6F1C0E61B58}" dt="2023-11-13T17:25:14.406" v="4660" actId="6549"/>
          <ac:spMkLst>
            <pc:docMk/>
            <pc:sldMk cId="2193997034" sldId="256"/>
            <ac:spMk id="2" creationId="{00000000-0000-0000-0000-000000000000}"/>
          </ac:spMkLst>
        </pc:spChg>
        <pc:picChg chg="del">
          <ac:chgData name="buzdugan artur" userId="1770a38c255ab84c" providerId="LiveId" clId="{FC3AFD1B-1834-4E87-86CC-D6F1C0E61B58}" dt="2023-10-31T16:19:28.887" v="96" actId="478"/>
          <ac:picMkLst>
            <pc:docMk/>
            <pc:sldMk cId="2193997034" sldId="256"/>
            <ac:picMk id="4" creationId="{00000000-0000-0000-0000-000000000000}"/>
          </ac:picMkLst>
        </pc:picChg>
      </pc:sldChg>
      <pc:sldChg chg="modSp new mod">
        <pc:chgData name="buzdugan artur" userId="1770a38c255ab84c" providerId="LiveId" clId="{FC3AFD1B-1834-4E87-86CC-D6F1C0E61B58}" dt="2023-10-31T16:21:23.180" v="211" actId="6549"/>
        <pc:sldMkLst>
          <pc:docMk/>
          <pc:sldMk cId="807087439" sldId="257"/>
        </pc:sldMkLst>
        <pc:spChg chg="mod">
          <ac:chgData name="buzdugan artur" userId="1770a38c255ab84c" providerId="LiveId" clId="{FC3AFD1B-1834-4E87-86CC-D6F1C0E61B58}" dt="2023-10-31T16:19:43.412" v="108" actId="14100"/>
          <ac:spMkLst>
            <pc:docMk/>
            <pc:sldMk cId="807087439" sldId="257"/>
            <ac:spMk id="2" creationId="{F8B921AD-B5DF-374E-E216-4A49C1BAE4A1}"/>
          </ac:spMkLst>
        </pc:spChg>
        <pc:spChg chg="mod">
          <ac:chgData name="buzdugan artur" userId="1770a38c255ab84c" providerId="LiveId" clId="{FC3AFD1B-1834-4E87-86CC-D6F1C0E61B58}" dt="2023-10-31T16:21:23.180" v="211" actId="6549"/>
          <ac:spMkLst>
            <pc:docMk/>
            <pc:sldMk cId="807087439" sldId="257"/>
            <ac:spMk id="3" creationId="{76B81069-74CC-7C7B-51B9-829A5E5B7288}"/>
          </ac:spMkLst>
        </pc:spChg>
      </pc:sldChg>
      <pc:sldChg chg="addSp delSp modSp new mod">
        <pc:chgData name="buzdugan artur" userId="1770a38c255ab84c" providerId="LiveId" clId="{FC3AFD1B-1834-4E87-86CC-D6F1C0E61B58}" dt="2023-10-31T16:24:36.465" v="318" actId="14100"/>
        <pc:sldMkLst>
          <pc:docMk/>
          <pc:sldMk cId="4182115987" sldId="258"/>
        </pc:sldMkLst>
        <pc:spChg chg="mod">
          <ac:chgData name="buzdugan artur" userId="1770a38c255ab84c" providerId="LiveId" clId="{FC3AFD1B-1834-4E87-86CC-D6F1C0E61B58}" dt="2023-10-31T16:24:27.480" v="316" actId="20577"/>
          <ac:spMkLst>
            <pc:docMk/>
            <pc:sldMk cId="4182115987" sldId="258"/>
            <ac:spMk id="2" creationId="{A14BFF42-74CE-3F91-1EF3-93FFB3001845}"/>
          </ac:spMkLst>
        </pc:spChg>
        <pc:spChg chg="del">
          <ac:chgData name="buzdugan artur" userId="1770a38c255ab84c" providerId="LiveId" clId="{FC3AFD1B-1834-4E87-86CC-D6F1C0E61B58}" dt="2023-10-31T16:22:57.707" v="213" actId="22"/>
          <ac:spMkLst>
            <pc:docMk/>
            <pc:sldMk cId="4182115987" sldId="258"/>
            <ac:spMk id="3" creationId="{04AB1507-AB5A-2453-E9C8-369D8CC54E7F}"/>
          </ac:spMkLst>
        </pc:spChg>
        <pc:picChg chg="add mod ord">
          <ac:chgData name="buzdugan artur" userId="1770a38c255ab84c" providerId="LiveId" clId="{FC3AFD1B-1834-4E87-86CC-D6F1C0E61B58}" dt="2023-10-31T16:24:36.465" v="318" actId="14100"/>
          <ac:picMkLst>
            <pc:docMk/>
            <pc:sldMk cId="4182115987" sldId="258"/>
            <ac:picMk id="5" creationId="{36985189-ECD2-FCE0-59E2-6978555DD543}"/>
          </ac:picMkLst>
        </pc:picChg>
      </pc:sldChg>
      <pc:sldChg chg="delSp modSp new mod">
        <pc:chgData name="buzdugan artur" userId="1770a38c255ab84c" providerId="LiveId" clId="{FC3AFD1B-1834-4E87-86CC-D6F1C0E61B58}" dt="2023-10-31T16:35:41.779" v="673" actId="20577"/>
        <pc:sldMkLst>
          <pc:docMk/>
          <pc:sldMk cId="3749077694" sldId="259"/>
        </pc:sldMkLst>
        <pc:spChg chg="del">
          <ac:chgData name="buzdugan artur" userId="1770a38c255ab84c" providerId="LiveId" clId="{FC3AFD1B-1834-4E87-86CC-D6F1C0E61B58}" dt="2023-10-31T16:30:45.126" v="434" actId="478"/>
          <ac:spMkLst>
            <pc:docMk/>
            <pc:sldMk cId="3749077694" sldId="259"/>
            <ac:spMk id="2" creationId="{0E775709-0D8F-CD91-193C-FE618FD4BEB5}"/>
          </ac:spMkLst>
        </pc:spChg>
        <pc:spChg chg="mod">
          <ac:chgData name="buzdugan artur" userId="1770a38c255ab84c" providerId="LiveId" clId="{FC3AFD1B-1834-4E87-86CC-D6F1C0E61B58}" dt="2023-10-31T16:35:41.779" v="673" actId="20577"/>
          <ac:spMkLst>
            <pc:docMk/>
            <pc:sldMk cId="3749077694" sldId="259"/>
            <ac:spMk id="3" creationId="{59363F4E-7941-7EB3-DE1C-933CCBE5EB39}"/>
          </ac:spMkLst>
        </pc:spChg>
      </pc:sldChg>
      <pc:sldChg chg="addSp delSp modSp new mod">
        <pc:chgData name="buzdugan artur" userId="1770a38c255ab84c" providerId="LiveId" clId="{FC3AFD1B-1834-4E87-86CC-D6F1C0E61B58}" dt="2023-10-31T16:38:46.323" v="748" actId="1076"/>
        <pc:sldMkLst>
          <pc:docMk/>
          <pc:sldMk cId="1680843263" sldId="260"/>
        </pc:sldMkLst>
        <pc:spChg chg="mod">
          <ac:chgData name="buzdugan artur" userId="1770a38c255ab84c" providerId="LiveId" clId="{FC3AFD1B-1834-4E87-86CC-D6F1C0E61B58}" dt="2023-10-31T16:38:40.337" v="746" actId="20577"/>
          <ac:spMkLst>
            <pc:docMk/>
            <pc:sldMk cId="1680843263" sldId="260"/>
            <ac:spMk id="2" creationId="{D9DFF4A5-61B9-87D4-4294-6821E0D7B293}"/>
          </ac:spMkLst>
        </pc:spChg>
        <pc:spChg chg="del">
          <ac:chgData name="buzdugan artur" userId="1770a38c255ab84c" providerId="LiveId" clId="{FC3AFD1B-1834-4E87-86CC-D6F1C0E61B58}" dt="2023-10-31T16:37:58.369" v="675" actId="22"/>
          <ac:spMkLst>
            <pc:docMk/>
            <pc:sldMk cId="1680843263" sldId="260"/>
            <ac:spMk id="3" creationId="{4570DF12-C762-0FAD-89EF-A02591F4D668}"/>
          </ac:spMkLst>
        </pc:spChg>
        <pc:picChg chg="add mod ord">
          <ac:chgData name="buzdugan artur" userId="1770a38c255ab84c" providerId="LiveId" clId="{FC3AFD1B-1834-4E87-86CC-D6F1C0E61B58}" dt="2023-10-31T16:38:46.323" v="748" actId="1076"/>
          <ac:picMkLst>
            <pc:docMk/>
            <pc:sldMk cId="1680843263" sldId="260"/>
            <ac:picMk id="5" creationId="{F81C5F93-6CCD-5E89-7A75-F45E8645EA7B}"/>
          </ac:picMkLst>
        </pc:picChg>
      </pc:sldChg>
      <pc:sldChg chg="addSp delSp modSp new mod">
        <pc:chgData name="buzdugan artur" userId="1770a38c255ab84c" providerId="LiveId" clId="{FC3AFD1B-1834-4E87-86CC-D6F1C0E61B58}" dt="2023-10-31T16:42:12.819" v="757" actId="14100"/>
        <pc:sldMkLst>
          <pc:docMk/>
          <pc:sldMk cId="1641046902" sldId="261"/>
        </pc:sldMkLst>
        <pc:spChg chg="del">
          <ac:chgData name="buzdugan artur" userId="1770a38c255ab84c" providerId="LiveId" clId="{FC3AFD1B-1834-4E87-86CC-D6F1C0E61B58}" dt="2023-10-31T16:40:19.022" v="751" actId="478"/>
          <ac:spMkLst>
            <pc:docMk/>
            <pc:sldMk cId="1641046902" sldId="261"/>
            <ac:spMk id="2" creationId="{20866D59-CCC4-B938-6B32-42EA9F256B3B}"/>
          </ac:spMkLst>
        </pc:spChg>
        <pc:spChg chg="del">
          <ac:chgData name="buzdugan artur" userId="1770a38c255ab84c" providerId="LiveId" clId="{FC3AFD1B-1834-4E87-86CC-D6F1C0E61B58}" dt="2023-10-31T16:40:08.911" v="750" actId="22"/>
          <ac:spMkLst>
            <pc:docMk/>
            <pc:sldMk cId="1641046902" sldId="261"/>
            <ac:spMk id="3" creationId="{BDCC2864-8A4F-394F-ABD0-3F1E0D30CA2B}"/>
          </ac:spMkLst>
        </pc:spChg>
        <pc:picChg chg="add mod ord">
          <ac:chgData name="buzdugan artur" userId="1770a38c255ab84c" providerId="LiveId" clId="{FC3AFD1B-1834-4E87-86CC-D6F1C0E61B58}" dt="2023-10-31T16:42:03.200" v="754" actId="1076"/>
          <ac:picMkLst>
            <pc:docMk/>
            <pc:sldMk cId="1641046902" sldId="261"/>
            <ac:picMk id="5" creationId="{4E9E4C43-D7F1-9324-8CAD-E9177C125FA7}"/>
          </ac:picMkLst>
        </pc:picChg>
        <pc:picChg chg="add mod">
          <ac:chgData name="buzdugan artur" userId="1770a38c255ab84c" providerId="LiveId" clId="{FC3AFD1B-1834-4E87-86CC-D6F1C0E61B58}" dt="2023-10-31T16:42:12.819" v="757" actId="14100"/>
          <ac:picMkLst>
            <pc:docMk/>
            <pc:sldMk cId="1641046902" sldId="261"/>
            <ac:picMk id="7" creationId="{D494A0DA-E583-F03F-1794-B32CCE004883}"/>
          </ac:picMkLst>
        </pc:picChg>
      </pc:sldChg>
      <pc:sldChg chg="addSp modSp new mod">
        <pc:chgData name="buzdugan artur" userId="1770a38c255ab84c" providerId="LiveId" clId="{FC3AFD1B-1834-4E87-86CC-D6F1C0E61B58}" dt="2023-10-31T16:57:11.766" v="1222" actId="113"/>
        <pc:sldMkLst>
          <pc:docMk/>
          <pc:sldMk cId="2205201550" sldId="262"/>
        </pc:sldMkLst>
        <pc:spChg chg="mod">
          <ac:chgData name="buzdugan artur" userId="1770a38c255ab84c" providerId="LiveId" clId="{FC3AFD1B-1834-4E87-86CC-D6F1C0E61B58}" dt="2023-10-31T16:53:59.779" v="1096" actId="1076"/>
          <ac:spMkLst>
            <pc:docMk/>
            <pc:sldMk cId="2205201550" sldId="262"/>
            <ac:spMk id="2" creationId="{D12F7BAC-6A5E-F421-E0B4-F18EE03551E7}"/>
          </ac:spMkLst>
        </pc:spChg>
        <pc:spChg chg="mod">
          <ac:chgData name="buzdugan artur" userId="1770a38c255ab84c" providerId="LiveId" clId="{FC3AFD1B-1834-4E87-86CC-D6F1C0E61B58}" dt="2023-10-31T16:55:17.399" v="1112" actId="14100"/>
          <ac:spMkLst>
            <pc:docMk/>
            <pc:sldMk cId="2205201550" sldId="262"/>
            <ac:spMk id="3" creationId="{D02341EF-F474-018E-22EA-43178BAEE907}"/>
          </ac:spMkLst>
        </pc:spChg>
        <pc:spChg chg="add mod">
          <ac:chgData name="buzdugan artur" userId="1770a38c255ab84c" providerId="LiveId" clId="{FC3AFD1B-1834-4E87-86CC-D6F1C0E61B58}" dt="2023-10-31T16:57:11.766" v="1222" actId="113"/>
          <ac:spMkLst>
            <pc:docMk/>
            <pc:sldMk cId="2205201550" sldId="262"/>
            <ac:spMk id="7" creationId="{A2DD3ACC-8A56-CF45-6334-BB8AEE9D7C49}"/>
          </ac:spMkLst>
        </pc:spChg>
        <pc:picChg chg="add mod">
          <ac:chgData name="buzdugan artur" userId="1770a38c255ab84c" providerId="LiveId" clId="{FC3AFD1B-1834-4E87-86CC-D6F1C0E61B58}" dt="2023-10-31T16:55:20.987" v="1114" actId="1076"/>
          <ac:picMkLst>
            <pc:docMk/>
            <pc:sldMk cId="2205201550" sldId="262"/>
            <ac:picMk id="5" creationId="{488B4DA6-3D62-AD25-8D25-9600906D83A5}"/>
          </ac:picMkLst>
        </pc:picChg>
      </pc:sldChg>
      <pc:sldChg chg="addSp delSp modSp new mod">
        <pc:chgData name="buzdugan artur" userId="1770a38c255ab84c" providerId="LiveId" clId="{FC3AFD1B-1834-4E87-86CC-D6F1C0E61B58}" dt="2023-11-13T17:26:20.868" v="4663" actId="1076"/>
        <pc:sldMkLst>
          <pc:docMk/>
          <pc:sldMk cId="612204028" sldId="263"/>
        </pc:sldMkLst>
        <pc:spChg chg="del mod">
          <ac:chgData name="buzdugan artur" userId="1770a38c255ab84c" providerId="LiveId" clId="{FC3AFD1B-1834-4E87-86CC-D6F1C0E61B58}" dt="2023-11-13T17:26:16.582" v="4661" actId="478"/>
          <ac:spMkLst>
            <pc:docMk/>
            <pc:sldMk cId="612204028" sldId="263"/>
            <ac:spMk id="2" creationId="{20A07C41-0151-D5E1-D0CB-0D25C49B153A}"/>
          </ac:spMkLst>
        </pc:spChg>
        <pc:spChg chg="mod">
          <ac:chgData name="buzdugan artur" userId="1770a38c255ab84c" providerId="LiveId" clId="{FC3AFD1B-1834-4E87-86CC-D6F1C0E61B58}" dt="2023-11-13T17:26:20.868" v="4663" actId="1076"/>
          <ac:spMkLst>
            <pc:docMk/>
            <pc:sldMk cId="612204028" sldId="263"/>
            <ac:spMk id="3" creationId="{3E961813-96D4-6314-F9BD-0BD572E3F5F8}"/>
          </ac:spMkLst>
        </pc:spChg>
        <pc:spChg chg="add mod">
          <ac:chgData name="buzdugan artur" userId="1770a38c255ab84c" providerId="LiveId" clId="{FC3AFD1B-1834-4E87-86CC-D6F1C0E61B58}" dt="2023-10-31T17:02:23" v="1310" actId="1076"/>
          <ac:spMkLst>
            <pc:docMk/>
            <pc:sldMk cId="612204028" sldId="263"/>
            <ac:spMk id="7" creationId="{78788179-3505-B390-14E8-C58039E903DD}"/>
          </ac:spMkLst>
        </pc:spChg>
        <pc:picChg chg="add mod">
          <ac:chgData name="buzdugan artur" userId="1770a38c255ab84c" providerId="LiveId" clId="{FC3AFD1B-1834-4E87-86CC-D6F1C0E61B58}" dt="2023-10-31T17:01:18.539" v="1293" actId="1076"/>
          <ac:picMkLst>
            <pc:docMk/>
            <pc:sldMk cId="612204028" sldId="263"/>
            <ac:picMk id="5" creationId="{955BE8D8-07FA-FCA7-77B6-D4142097C2EE}"/>
          </ac:picMkLst>
        </pc:picChg>
      </pc:sldChg>
      <pc:sldChg chg="addSp delSp modSp new mod">
        <pc:chgData name="buzdugan artur" userId="1770a38c255ab84c" providerId="LiveId" clId="{FC3AFD1B-1834-4E87-86CC-D6F1C0E61B58}" dt="2023-10-31T17:16:05.921" v="1588" actId="1076"/>
        <pc:sldMkLst>
          <pc:docMk/>
          <pc:sldMk cId="2286662285" sldId="264"/>
        </pc:sldMkLst>
        <pc:spChg chg="mod">
          <ac:chgData name="buzdugan artur" userId="1770a38c255ab84c" providerId="LiveId" clId="{FC3AFD1B-1834-4E87-86CC-D6F1C0E61B58}" dt="2023-10-31T17:14:23.386" v="1556" actId="1076"/>
          <ac:spMkLst>
            <pc:docMk/>
            <pc:sldMk cId="2286662285" sldId="264"/>
            <ac:spMk id="2" creationId="{8F8671A7-CE19-F1E9-04F7-A072D3B8A96E}"/>
          </ac:spMkLst>
        </pc:spChg>
        <pc:spChg chg="del">
          <ac:chgData name="buzdugan artur" userId="1770a38c255ab84c" providerId="LiveId" clId="{FC3AFD1B-1834-4E87-86CC-D6F1C0E61B58}" dt="2023-10-31T17:04:08.286" v="1312" actId="22"/>
          <ac:spMkLst>
            <pc:docMk/>
            <pc:sldMk cId="2286662285" sldId="264"/>
            <ac:spMk id="3" creationId="{270C40FB-7AAF-443C-DCBB-FE13EDFD9035}"/>
          </ac:spMkLst>
        </pc:spChg>
        <pc:spChg chg="add mod">
          <ac:chgData name="buzdugan artur" userId="1770a38c255ab84c" providerId="LiveId" clId="{FC3AFD1B-1834-4E87-86CC-D6F1C0E61B58}" dt="2023-10-31T17:16:05.921" v="1588" actId="1076"/>
          <ac:spMkLst>
            <pc:docMk/>
            <pc:sldMk cId="2286662285" sldId="264"/>
            <ac:spMk id="7" creationId="{71410CB9-9466-9DEE-F2F7-951605D6646F}"/>
          </ac:spMkLst>
        </pc:spChg>
        <pc:spChg chg="add mod">
          <ac:chgData name="buzdugan artur" userId="1770a38c255ab84c" providerId="LiveId" clId="{FC3AFD1B-1834-4E87-86CC-D6F1C0E61B58}" dt="2023-10-31T17:15:16.127" v="1583" actId="404"/>
          <ac:spMkLst>
            <pc:docMk/>
            <pc:sldMk cId="2286662285" sldId="264"/>
            <ac:spMk id="9" creationId="{BB9D08E6-9A3F-9407-0A45-A46D26C38ED1}"/>
          </ac:spMkLst>
        </pc:spChg>
        <pc:picChg chg="add mod ord">
          <ac:chgData name="buzdugan artur" userId="1770a38c255ab84c" providerId="LiveId" clId="{FC3AFD1B-1834-4E87-86CC-D6F1C0E61B58}" dt="2023-10-31T17:04:16.628" v="1314" actId="14100"/>
          <ac:picMkLst>
            <pc:docMk/>
            <pc:sldMk cId="2286662285" sldId="264"/>
            <ac:picMk id="5" creationId="{3E2FEA4A-9B45-4CAA-D4E9-914D030919D6}"/>
          </ac:picMkLst>
        </pc:picChg>
        <pc:picChg chg="add mod">
          <ac:chgData name="buzdugan artur" userId="1770a38c255ab84c" providerId="LiveId" clId="{FC3AFD1B-1834-4E87-86CC-D6F1C0E61B58}" dt="2023-10-31T17:14:38.672" v="1559" actId="1076"/>
          <ac:picMkLst>
            <pc:docMk/>
            <pc:sldMk cId="2286662285" sldId="264"/>
            <ac:picMk id="11" creationId="{64EEE975-8CDF-25F8-B6D6-56D23095F9B2}"/>
          </ac:picMkLst>
        </pc:picChg>
        <pc:picChg chg="add mod">
          <ac:chgData name="buzdugan artur" userId="1770a38c255ab84c" providerId="LiveId" clId="{FC3AFD1B-1834-4E87-86CC-D6F1C0E61B58}" dt="2023-10-31T17:14:43.908" v="1560" actId="1076"/>
          <ac:picMkLst>
            <pc:docMk/>
            <pc:sldMk cId="2286662285" sldId="264"/>
            <ac:picMk id="13" creationId="{190FF97C-EF36-C146-5FDC-C49F74442073}"/>
          </ac:picMkLst>
        </pc:picChg>
        <pc:picChg chg="add mod">
          <ac:chgData name="buzdugan artur" userId="1770a38c255ab84c" providerId="LiveId" clId="{FC3AFD1B-1834-4E87-86CC-D6F1C0E61B58}" dt="2023-10-31T17:14:50.042" v="1561" actId="1076"/>
          <ac:picMkLst>
            <pc:docMk/>
            <pc:sldMk cId="2286662285" sldId="264"/>
            <ac:picMk id="15" creationId="{126EB1B6-958E-6F77-36FB-A95A8CDC5FDB}"/>
          </ac:picMkLst>
        </pc:picChg>
        <pc:picChg chg="add mod">
          <ac:chgData name="buzdugan artur" userId="1770a38c255ab84c" providerId="LiveId" clId="{FC3AFD1B-1834-4E87-86CC-D6F1C0E61B58}" dt="2023-10-31T17:14:52.823" v="1562" actId="1076"/>
          <ac:picMkLst>
            <pc:docMk/>
            <pc:sldMk cId="2286662285" sldId="264"/>
            <ac:picMk id="17" creationId="{B7190B22-78BD-CCD4-5698-3C451B762C30}"/>
          </ac:picMkLst>
        </pc:picChg>
        <pc:picChg chg="add mod">
          <ac:chgData name="buzdugan artur" userId="1770a38c255ab84c" providerId="LiveId" clId="{FC3AFD1B-1834-4E87-86CC-D6F1C0E61B58}" dt="2023-10-31T17:15:55.991" v="1586" actId="14100"/>
          <ac:picMkLst>
            <pc:docMk/>
            <pc:sldMk cId="2286662285" sldId="264"/>
            <ac:picMk id="19" creationId="{F0B7E84D-2C3D-BA53-BD07-CDEE3F65F71C}"/>
          </ac:picMkLst>
        </pc:picChg>
      </pc:sldChg>
      <pc:sldChg chg="modSp new mod">
        <pc:chgData name="buzdugan artur" userId="1770a38c255ab84c" providerId="LiveId" clId="{FC3AFD1B-1834-4E87-86CC-D6F1C0E61B58}" dt="2023-11-13T17:29:29.566" v="4704" actId="20577"/>
        <pc:sldMkLst>
          <pc:docMk/>
          <pc:sldMk cId="380846741" sldId="265"/>
        </pc:sldMkLst>
        <pc:spChg chg="mod">
          <ac:chgData name="buzdugan artur" userId="1770a38c255ab84c" providerId="LiveId" clId="{FC3AFD1B-1834-4E87-86CC-D6F1C0E61B58}" dt="2023-10-31T17:17:10.798" v="1616" actId="14100"/>
          <ac:spMkLst>
            <pc:docMk/>
            <pc:sldMk cId="380846741" sldId="265"/>
            <ac:spMk id="2" creationId="{0A487B9F-8D4C-6FD2-3408-2B8AC9DAED19}"/>
          </ac:spMkLst>
        </pc:spChg>
        <pc:spChg chg="mod">
          <ac:chgData name="buzdugan artur" userId="1770a38c255ab84c" providerId="LiveId" clId="{FC3AFD1B-1834-4E87-86CC-D6F1C0E61B58}" dt="2023-11-13T17:29:29.566" v="4704" actId="20577"/>
          <ac:spMkLst>
            <pc:docMk/>
            <pc:sldMk cId="380846741" sldId="265"/>
            <ac:spMk id="3" creationId="{E4DD3128-D8B3-373E-9830-8FBC844BE6F8}"/>
          </ac:spMkLst>
        </pc:spChg>
      </pc:sldChg>
      <pc:sldChg chg="addSp delSp modSp new mod">
        <pc:chgData name="buzdugan artur" userId="1770a38c255ab84c" providerId="LiveId" clId="{FC3AFD1B-1834-4E87-86CC-D6F1C0E61B58}" dt="2023-11-13T17:29:45.757" v="4705" actId="1076"/>
        <pc:sldMkLst>
          <pc:docMk/>
          <pc:sldMk cId="2822203435" sldId="266"/>
        </pc:sldMkLst>
        <pc:spChg chg="del">
          <ac:chgData name="buzdugan artur" userId="1770a38c255ab84c" providerId="LiveId" clId="{FC3AFD1B-1834-4E87-86CC-D6F1C0E61B58}" dt="2023-10-31T17:25:44.314" v="1835" actId="478"/>
          <ac:spMkLst>
            <pc:docMk/>
            <pc:sldMk cId="2822203435" sldId="266"/>
            <ac:spMk id="2" creationId="{267C5C16-E8F8-8C6C-2DEE-3F7C8B0086FE}"/>
          </ac:spMkLst>
        </pc:spChg>
        <pc:spChg chg="del">
          <ac:chgData name="buzdugan artur" userId="1770a38c255ab84c" providerId="LiveId" clId="{FC3AFD1B-1834-4E87-86CC-D6F1C0E61B58}" dt="2023-10-31T17:25:38.109" v="1833" actId="478"/>
          <ac:spMkLst>
            <pc:docMk/>
            <pc:sldMk cId="2822203435" sldId="266"/>
            <ac:spMk id="3" creationId="{88FDC78A-376F-E228-F43A-6E495CE1A9EF}"/>
          </ac:spMkLst>
        </pc:spChg>
        <pc:picChg chg="add mod">
          <ac:chgData name="buzdugan artur" userId="1770a38c255ab84c" providerId="LiveId" clId="{FC3AFD1B-1834-4E87-86CC-D6F1C0E61B58}" dt="2023-11-13T17:29:45.757" v="4705" actId="1076"/>
          <ac:picMkLst>
            <pc:docMk/>
            <pc:sldMk cId="2822203435" sldId="266"/>
            <ac:picMk id="5" creationId="{34FC91DE-DE32-06EB-02A2-981392A04E85}"/>
          </ac:picMkLst>
        </pc:picChg>
      </pc:sldChg>
      <pc:sldChg chg="addSp modSp new mod">
        <pc:chgData name="buzdugan artur" userId="1770a38c255ab84c" providerId="LiveId" clId="{FC3AFD1B-1834-4E87-86CC-D6F1C0E61B58}" dt="2023-10-31T17:43:49.964" v="2360" actId="404"/>
        <pc:sldMkLst>
          <pc:docMk/>
          <pc:sldMk cId="1174369468" sldId="267"/>
        </pc:sldMkLst>
        <pc:spChg chg="mod">
          <ac:chgData name="buzdugan artur" userId="1770a38c255ab84c" providerId="LiveId" clId="{FC3AFD1B-1834-4E87-86CC-D6F1C0E61B58}" dt="2023-10-31T17:26:37.373" v="1842" actId="14100"/>
          <ac:spMkLst>
            <pc:docMk/>
            <pc:sldMk cId="1174369468" sldId="267"/>
            <ac:spMk id="2" creationId="{493AA371-82B0-4659-9E17-5856B6B324A9}"/>
          </ac:spMkLst>
        </pc:spChg>
        <pc:spChg chg="mod">
          <ac:chgData name="buzdugan artur" userId="1770a38c255ab84c" providerId="LiveId" clId="{FC3AFD1B-1834-4E87-86CC-D6F1C0E61B58}" dt="2023-10-31T17:43:22.036" v="2354" actId="6549"/>
          <ac:spMkLst>
            <pc:docMk/>
            <pc:sldMk cId="1174369468" sldId="267"/>
            <ac:spMk id="3" creationId="{1F9736EC-4102-8560-B8A1-B63417C31189}"/>
          </ac:spMkLst>
        </pc:spChg>
        <pc:spChg chg="add mod">
          <ac:chgData name="buzdugan artur" userId="1770a38c255ab84c" providerId="LiveId" clId="{FC3AFD1B-1834-4E87-86CC-D6F1C0E61B58}" dt="2023-10-31T17:42:38.541" v="2343" actId="404"/>
          <ac:spMkLst>
            <pc:docMk/>
            <pc:sldMk cId="1174369468" sldId="267"/>
            <ac:spMk id="5" creationId="{247074EA-7AD5-09BF-4BE4-3B43D71DCFF9}"/>
          </ac:spMkLst>
        </pc:spChg>
        <pc:spChg chg="add mod">
          <ac:chgData name="buzdugan artur" userId="1770a38c255ab84c" providerId="LiveId" clId="{FC3AFD1B-1834-4E87-86CC-D6F1C0E61B58}" dt="2023-10-31T17:42:12.106" v="2337" actId="255"/>
          <ac:spMkLst>
            <pc:docMk/>
            <pc:sldMk cId="1174369468" sldId="267"/>
            <ac:spMk id="7" creationId="{0DC5864E-EB3F-18FC-8D30-B799B19122C7}"/>
          </ac:spMkLst>
        </pc:spChg>
        <pc:spChg chg="add mod">
          <ac:chgData name="buzdugan artur" userId="1770a38c255ab84c" providerId="LiveId" clId="{FC3AFD1B-1834-4E87-86CC-D6F1C0E61B58}" dt="2023-10-31T17:42:57.891" v="2348" actId="20577"/>
          <ac:spMkLst>
            <pc:docMk/>
            <pc:sldMk cId="1174369468" sldId="267"/>
            <ac:spMk id="9" creationId="{1CCA1452-3612-FA19-29AC-562CC4E4A625}"/>
          </ac:spMkLst>
        </pc:spChg>
        <pc:spChg chg="add mod">
          <ac:chgData name="buzdugan artur" userId="1770a38c255ab84c" providerId="LiveId" clId="{FC3AFD1B-1834-4E87-86CC-D6F1C0E61B58}" dt="2023-10-31T17:43:49.964" v="2360" actId="404"/>
          <ac:spMkLst>
            <pc:docMk/>
            <pc:sldMk cId="1174369468" sldId="267"/>
            <ac:spMk id="11" creationId="{05711B24-E0AD-8B3C-E3DF-1FD5B0A96B34}"/>
          </ac:spMkLst>
        </pc:spChg>
      </pc:sldChg>
      <pc:sldChg chg="addSp delSp modSp new mod">
        <pc:chgData name="buzdugan artur" userId="1770a38c255ab84c" providerId="LiveId" clId="{FC3AFD1B-1834-4E87-86CC-D6F1C0E61B58}" dt="2023-11-13T17:30:02.516" v="4707" actId="1076"/>
        <pc:sldMkLst>
          <pc:docMk/>
          <pc:sldMk cId="3472683737" sldId="268"/>
        </pc:sldMkLst>
        <pc:spChg chg="mod">
          <ac:chgData name="buzdugan artur" userId="1770a38c255ab84c" providerId="LiveId" clId="{FC3AFD1B-1834-4E87-86CC-D6F1C0E61B58}" dt="2023-10-31T17:45:11.092" v="2396" actId="14100"/>
          <ac:spMkLst>
            <pc:docMk/>
            <pc:sldMk cId="3472683737" sldId="268"/>
            <ac:spMk id="2" creationId="{55B2F009-9168-2039-A128-EBC8B5AD9E49}"/>
          </ac:spMkLst>
        </pc:spChg>
        <pc:spChg chg="del">
          <ac:chgData name="buzdugan artur" userId="1770a38c255ab84c" providerId="LiveId" clId="{FC3AFD1B-1834-4E87-86CC-D6F1C0E61B58}" dt="2023-10-31T17:44:26.056" v="2362" actId="22"/>
          <ac:spMkLst>
            <pc:docMk/>
            <pc:sldMk cId="3472683737" sldId="268"/>
            <ac:spMk id="3" creationId="{43D3416D-FBF0-6AF6-A4D1-09F23A94493F}"/>
          </ac:spMkLst>
        </pc:spChg>
        <pc:spChg chg="add mod">
          <ac:chgData name="buzdugan artur" userId="1770a38c255ab84c" providerId="LiveId" clId="{FC3AFD1B-1834-4E87-86CC-D6F1C0E61B58}" dt="2023-11-13T17:30:02.516" v="4707" actId="1076"/>
          <ac:spMkLst>
            <pc:docMk/>
            <pc:sldMk cId="3472683737" sldId="268"/>
            <ac:spMk id="7" creationId="{03D129CC-D700-34C8-8AEF-A13BC79B65D0}"/>
          </ac:spMkLst>
        </pc:spChg>
        <pc:spChg chg="add mod">
          <ac:chgData name="buzdugan artur" userId="1770a38c255ab84c" providerId="LiveId" clId="{FC3AFD1B-1834-4E87-86CC-D6F1C0E61B58}" dt="2023-10-31T20:41:57.970" v="3561" actId="1076"/>
          <ac:spMkLst>
            <pc:docMk/>
            <pc:sldMk cId="3472683737" sldId="268"/>
            <ac:spMk id="9" creationId="{062F2A55-818B-D6EE-9D50-2A3E811A257E}"/>
          </ac:spMkLst>
        </pc:spChg>
        <pc:spChg chg="add del mod">
          <ac:chgData name="buzdugan artur" userId="1770a38c255ab84c" providerId="LiveId" clId="{FC3AFD1B-1834-4E87-86CC-D6F1C0E61B58}" dt="2023-10-31T20:41:23.594" v="3535" actId="478"/>
          <ac:spMkLst>
            <pc:docMk/>
            <pc:sldMk cId="3472683737" sldId="268"/>
            <ac:spMk id="12" creationId="{0A09205B-3A23-A429-9217-B8F278744E92}"/>
          </ac:spMkLst>
        </pc:spChg>
        <pc:picChg chg="add del mod ord">
          <ac:chgData name="buzdugan artur" userId="1770a38c255ab84c" providerId="LiveId" clId="{FC3AFD1B-1834-4E87-86CC-D6F1C0E61B58}" dt="2023-10-31T20:41:21.127" v="3534" actId="478"/>
          <ac:picMkLst>
            <pc:docMk/>
            <pc:sldMk cId="3472683737" sldId="268"/>
            <ac:picMk id="5" creationId="{FAD1CD38-5BB8-365C-1891-C3C02FBC68E0}"/>
          </ac:picMkLst>
        </pc:picChg>
        <pc:picChg chg="add mod">
          <ac:chgData name="buzdugan artur" userId="1770a38c255ab84c" providerId="LiveId" clId="{FC3AFD1B-1834-4E87-86CC-D6F1C0E61B58}" dt="2023-11-13T17:29:57.944" v="4706" actId="14100"/>
          <ac:picMkLst>
            <pc:docMk/>
            <pc:sldMk cId="3472683737" sldId="268"/>
            <ac:picMk id="10" creationId="{88139F86-3B4A-089C-6C50-86B8404A4AA9}"/>
          </ac:picMkLst>
        </pc:picChg>
      </pc:sldChg>
      <pc:sldChg chg="addSp delSp modSp new mod">
        <pc:chgData name="buzdugan artur" userId="1770a38c255ab84c" providerId="LiveId" clId="{FC3AFD1B-1834-4E87-86CC-D6F1C0E61B58}" dt="2023-10-31T20:31:18.787" v="3474" actId="6549"/>
        <pc:sldMkLst>
          <pc:docMk/>
          <pc:sldMk cId="1055384617" sldId="269"/>
        </pc:sldMkLst>
        <pc:spChg chg="del">
          <ac:chgData name="buzdugan artur" userId="1770a38c255ab84c" providerId="LiveId" clId="{FC3AFD1B-1834-4E87-86CC-D6F1C0E61B58}" dt="2023-10-31T20:15:48.356" v="3083" actId="478"/>
          <ac:spMkLst>
            <pc:docMk/>
            <pc:sldMk cId="1055384617" sldId="269"/>
            <ac:spMk id="2" creationId="{E98E54B0-4CE3-49FB-4205-F01E740D3DEA}"/>
          </ac:spMkLst>
        </pc:spChg>
        <pc:spChg chg="mod">
          <ac:chgData name="buzdugan artur" userId="1770a38c255ab84c" providerId="LiveId" clId="{FC3AFD1B-1834-4E87-86CC-D6F1C0E61B58}" dt="2023-10-31T20:31:18.787" v="3474" actId="6549"/>
          <ac:spMkLst>
            <pc:docMk/>
            <pc:sldMk cId="1055384617" sldId="269"/>
            <ac:spMk id="3" creationId="{02938385-AE6F-1AC4-A8B9-BE90B545EF09}"/>
          </ac:spMkLst>
        </pc:spChg>
        <pc:spChg chg="add mod">
          <ac:chgData name="buzdugan artur" userId="1770a38c255ab84c" providerId="LiveId" clId="{FC3AFD1B-1834-4E87-86CC-D6F1C0E61B58}" dt="2023-10-31T20:28:32.285" v="3421" actId="1076"/>
          <ac:spMkLst>
            <pc:docMk/>
            <pc:sldMk cId="1055384617" sldId="269"/>
            <ac:spMk id="7" creationId="{1AC8FF2E-D0DE-5B4E-70A6-040B87BE40F0}"/>
          </ac:spMkLst>
        </pc:spChg>
        <pc:spChg chg="add mod">
          <ac:chgData name="buzdugan artur" userId="1770a38c255ab84c" providerId="LiveId" clId="{FC3AFD1B-1834-4E87-86CC-D6F1C0E61B58}" dt="2023-10-31T20:29:10.964" v="3435" actId="1076"/>
          <ac:spMkLst>
            <pc:docMk/>
            <pc:sldMk cId="1055384617" sldId="269"/>
            <ac:spMk id="9" creationId="{15AA5E5C-83F7-7771-D77D-529B0E07C773}"/>
          </ac:spMkLst>
        </pc:spChg>
        <pc:spChg chg="add del mod">
          <ac:chgData name="buzdugan artur" userId="1770a38c255ab84c" providerId="LiveId" clId="{FC3AFD1B-1834-4E87-86CC-D6F1C0E61B58}" dt="2023-10-31T20:22:35.268" v="3265"/>
          <ac:spMkLst>
            <pc:docMk/>
            <pc:sldMk cId="1055384617" sldId="269"/>
            <ac:spMk id="11" creationId="{C16D6E1A-5390-66BB-64A3-F3D04EAAE258}"/>
          </ac:spMkLst>
        </pc:spChg>
        <pc:spChg chg="add mod">
          <ac:chgData name="buzdugan artur" userId="1770a38c255ab84c" providerId="LiveId" clId="{FC3AFD1B-1834-4E87-86CC-D6F1C0E61B58}" dt="2023-10-31T20:26:25.088" v="3352" actId="1076"/>
          <ac:spMkLst>
            <pc:docMk/>
            <pc:sldMk cId="1055384617" sldId="269"/>
            <ac:spMk id="13" creationId="{1BFDDBF4-DDA2-C6B8-1E18-119D188631BD}"/>
          </ac:spMkLst>
        </pc:spChg>
        <pc:spChg chg="add del mod">
          <ac:chgData name="buzdugan artur" userId="1770a38c255ab84c" providerId="LiveId" clId="{FC3AFD1B-1834-4E87-86CC-D6F1C0E61B58}" dt="2023-10-31T20:25:18.447" v="3301"/>
          <ac:spMkLst>
            <pc:docMk/>
            <pc:sldMk cId="1055384617" sldId="269"/>
            <ac:spMk id="15" creationId="{5226FFA9-B3DB-9290-2B34-E775AD197E68}"/>
          </ac:spMkLst>
        </pc:spChg>
        <pc:picChg chg="add mod">
          <ac:chgData name="buzdugan artur" userId="1770a38c255ab84c" providerId="LiveId" clId="{FC3AFD1B-1834-4E87-86CC-D6F1C0E61B58}" dt="2023-10-31T20:24:11.025" v="3280" actId="14100"/>
          <ac:picMkLst>
            <pc:docMk/>
            <pc:sldMk cId="1055384617" sldId="269"/>
            <ac:picMk id="5" creationId="{8CA5D702-7730-977A-5D03-734819BB09D8}"/>
          </ac:picMkLst>
        </pc:picChg>
      </pc:sldChg>
      <pc:sldChg chg="addSp modSp new mod">
        <pc:chgData name="buzdugan artur" userId="1770a38c255ab84c" providerId="LiveId" clId="{FC3AFD1B-1834-4E87-86CC-D6F1C0E61B58}" dt="2023-11-13T17:30:42.232" v="4709" actId="14100"/>
        <pc:sldMkLst>
          <pc:docMk/>
          <pc:sldMk cId="2792241269" sldId="270"/>
        </pc:sldMkLst>
        <pc:spChg chg="mod">
          <ac:chgData name="buzdugan artur" userId="1770a38c255ab84c" providerId="LiveId" clId="{FC3AFD1B-1834-4E87-86CC-D6F1C0E61B58}" dt="2023-10-31T20:36:33.106" v="3483" actId="1076"/>
          <ac:spMkLst>
            <pc:docMk/>
            <pc:sldMk cId="2792241269" sldId="270"/>
            <ac:spMk id="2" creationId="{70074FA8-0D8C-C5FA-F33A-9755D03BA970}"/>
          </ac:spMkLst>
        </pc:spChg>
        <pc:spChg chg="mod">
          <ac:chgData name="buzdugan artur" userId="1770a38c255ab84c" providerId="LiveId" clId="{FC3AFD1B-1834-4E87-86CC-D6F1C0E61B58}" dt="2023-11-13T17:30:42.232" v="4709" actId="14100"/>
          <ac:spMkLst>
            <pc:docMk/>
            <pc:sldMk cId="2792241269" sldId="270"/>
            <ac:spMk id="3" creationId="{2A4184D5-90D9-4C40-567B-11B64D3277FD}"/>
          </ac:spMkLst>
        </pc:spChg>
        <pc:picChg chg="add mod">
          <ac:chgData name="buzdugan artur" userId="1770a38c255ab84c" providerId="LiveId" clId="{FC3AFD1B-1834-4E87-86CC-D6F1C0E61B58}" dt="2023-10-31T20:36:35.609" v="3484" actId="14100"/>
          <ac:picMkLst>
            <pc:docMk/>
            <pc:sldMk cId="2792241269" sldId="270"/>
            <ac:picMk id="4" creationId="{F01C546A-A48A-8D3E-DB31-5F3E9BF04DA9}"/>
          </ac:picMkLst>
        </pc:picChg>
      </pc:sldChg>
      <pc:sldChg chg="addSp delSp modSp new mod">
        <pc:chgData name="buzdugan artur" userId="1770a38c255ab84c" providerId="LiveId" clId="{FC3AFD1B-1834-4E87-86CC-D6F1C0E61B58}" dt="2023-11-13T16:14:22.226" v="3973" actId="14100"/>
        <pc:sldMkLst>
          <pc:docMk/>
          <pc:sldMk cId="1211476829" sldId="271"/>
        </pc:sldMkLst>
        <pc:spChg chg="mod">
          <ac:chgData name="buzdugan artur" userId="1770a38c255ab84c" providerId="LiveId" clId="{FC3AFD1B-1834-4E87-86CC-D6F1C0E61B58}" dt="2023-11-13T16:14:18.120" v="3972" actId="14100"/>
          <ac:spMkLst>
            <pc:docMk/>
            <pc:sldMk cId="1211476829" sldId="271"/>
            <ac:spMk id="2" creationId="{59332A44-C737-3A0F-55F1-B772B5209158}"/>
          </ac:spMkLst>
        </pc:spChg>
        <pc:spChg chg="del mod">
          <ac:chgData name="buzdugan artur" userId="1770a38c255ab84c" providerId="LiveId" clId="{FC3AFD1B-1834-4E87-86CC-D6F1C0E61B58}" dt="2023-10-31T20:50:55.397" v="3570"/>
          <ac:spMkLst>
            <pc:docMk/>
            <pc:sldMk cId="1211476829" sldId="271"/>
            <ac:spMk id="3" creationId="{1A908CBA-DE20-B816-6C8A-096B4F610838}"/>
          </ac:spMkLst>
        </pc:spChg>
        <pc:picChg chg="add mod">
          <ac:chgData name="buzdugan artur" userId="1770a38c255ab84c" providerId="LiveId" clId="{FC3AFD1B-1834-4E87-86CC-D6F1C0E61B58}" dt="2023-11-13T16:14:22.226" v="3973" actId="14100"/>
          <ac:picMkLst>
            <pc:docMk/>
            <pc:sldMk cId="1211476829" sldId="271"/>
            <ac:picMk id="4" creationId="{C237377A-6123-0703-3D27-4D77BB1F4669}"/>
          </ac:picMkLst>
        </pc:picChg>
      </pc:sldChg>
      <pc:sldChg chg="addSp delSp modSp new mod ord">
        <pc:chgData name="buzdugan artur" userId="1770a38c255ab84c" providerId="LiveId" clId="{FC3AFD1B-1834-4E87-86CC-D6F1C0E61B58}" dt="2023-11-13T17:36:49.325" v="4791" actId="14100"/>
        <pc:sldMkLst>
          <pc:docMk/>
          <pc:sldMk cId="3893224001" sldId="272"/>
        </pc:sldMkLst>
        <pc:spChg chg="del">
          <ac:chgData name="buzdugan artur" userId="1770a38c255ab84c" providerId="LiveId" clId="{FC3AFD1B-1834-4E87-86CC-D6F1C0E61B58}" dt="2023-10-31T20:54:02.115" v="3578" actId="478"/>
          <ac:spMkLst>
            <pc:docMk/>
            <pc:sldMk cId="3893224001" sldId="272"/>
            <ac:spMk id="2" creationId="{F1963467-1171-506A-8FE4-F4571B4269A9}"/>
          </ac:spMkLst>
        </pc:spChg>
        <pc:spChg chg="del">
          <ac:chgData name="buzdugan artur" userId="1770a38c255ab84c" providerId="LiveId" clId="{FC3AFD1B-1834-4E87-86CC-D6F1C0E61B58}" dt="2023-10-31T20:53:51.422" v="3576"/>
          <ac:spMkLst>
            <pc:docMk/>
            <pc:sldMk cId="3893224001" sldId="272"/>
            <ac:spMk id="3" creationId="{853AA151-EFFD-B775-08F9-401A92E87BAA}"/>
          </ac:spMkLst>
        </pc:spChg>
        <pc:spChg chg="add del mod">
          <ac:chgData name="buzdugan artur" userId="1770a38c255ab84c" providerId="LiveId" clId="{FC3AFD1B-1834-4E87-86CC-D6F1C0E61B58}" dt="2023-11-13T17:31:46.545" v="4726"/>
          <ac:spMkLst>
            <pc:docMk/>
            <pc:sldMk cId="3893224001" sldId="272"/>
            <ac:spMk id="6" creationId="{92C94045-380C-C123-F1CF-E6971E359E84}"/>
          </ac:spMkLst>
        </pc:spChg>
        <pc:spChg chg="add mod">
          <ac:chgData name="buzdugan artur" userId="1770a38c255ab84c" providerId="LiveId" clId="{FC3AFD1B-1834-4E87-86CC-D6F1C0E61B58}" dt="2023-11-13T17:36:46.005" v="4789" actId="14100"/>
          <ac:spMkLst>
            <pc:docMk/>
            <pc:sldMk cId="3893224001" sldId="272"/>
            <ac:spMk id="8" creationId="{836CDC75-D592-92AE-961E-0DF907C635B7}"/>
          </ac:spMkLst>
        </pc:spChg>
        <pc:spChg chg="add del mod">
          <ac:chgData name="buzdugan artur" userId="1770a38c255ab84c" providerId="LiveId" clId="{FC3AFD1B-1834-4E87-86CC-D6F1C0E61B58}" dt="2023-11-13T17:31:46.545" v="4724"/>
          <ac:spMkLst>
            <pc:docMk/>
            <pc:sldMk cId="3893224001" sldId="272"/>
            <ac:spMk id="10" creationId="{9F5CCF34-C5B6-CABB-9CE3-9DE16280F29E}"/>
          </ac:spMkLst>
        </pc:spChg>
        <pc:spChg chg="add del mod">
          <ac:chgData name="buzdugan artur" userId="1770a38c255ab84c" providerId="LiveId" clId="{FC3AFD1B-1834-4E87-86CC-D6F1C0E61B58}" dt="2023-11-13T17:31:46.545" v="4722"/>
          <ac:spMkLst>
            <pc:docMk/>
            <pc:sldMk cId="3893224001" sldId="272"/>
            <ac:spMk id="12" creationId="{A61A96D6-C5B7-108B-BE5D-8F8FC82FC866}"/>
          </ac:spMkLst>
        </pc:spChg>
        <pc:spChg chg="add del mod">
          <ac:chgData name="buzdugan artur" userId="1770a38c255ab84c" providerId="LiveId" clId="{FC3AFD1B-1834-4E87-86CC-D6F1C0E61B58}" dt="2023-11-13T17:31:46.545" v="4728"/>
          <ac:spMkLst>
            <pc:docMk/>
            <pc:sldMk cId="3893224001" sldId="272"/>
            <ac:spMk id="14" creationId="{CBFE6FB8-C1D9-B942-D770-D0C6CE79F300}"/>
          </ac:spMkLst>
        </pc:spChg>
        <pc:picChg chg="add mod">
          <ac:chgData name="buzdugan artur" userId="1770a38c255ab84c" providerId="LiveId" clId="{FC3AFD1B-1834-4E87-86CC-D6F1C0E61B58}" dt="2023-11-13T17:36:49.325" v="4791" actId="14100"/>
          <ac:picMkLst>
            <pc:docMk/>
            <pc:sldMk cId="3893224001" sldId="272"/>
            <ac:picMk id="4" creationId="{AF1341A9-D99B-DFA0-B157-4A32B133EE90}"/>
          </ac:picMkLst>
        </pc:picChg>
      </pc:sldChg>
      <pc:sldChg chg="addSp delSp modSp new del mod">
        <pc:chgData name="buzdugan artur" userId="1770a38c255ab84c" providerId="LiveId" clId="{FC3AFD1B-1834-4E87-86CC-D6F1C0E61B58}" dt="2023-11-13T17:22:51.584" v="4616" actId="47"/>
        <pc:sldMkLst>
          <pc:docMk/>
          <pc:sldMk cId="137508343" sldId="273"/>
        </pc:sldMkLst>
        <pc:spChg chg="mod">
          <ac:chgData name="buzdugan artur" userId="1770a38c255ab84c" providerId="LiveId" clId="{FC3AFD1B-1834-4E87-86CC-D6F1C0E61B58}" dt="2023-11-13T16:13:20.938" v="3969" actId="14100"/>
          <ac:spMkLst>
            <pc:docMk/>
            <pc:sldMk cId="137508343" sldId="273"/>
            <ac:spMk id="2" creationId="{710C1F38-72B2-31DD-6921-6B9B5D5DCECB}"/>
          </ac:spMkLst>
        </pc:spChg>
        <pc:spChg chg="del">
          <ac:chgData name="buzdugan artur" userId="1770a38c255ab84c" providerId="LiveId" clId="{FC3AFD1B-1834-4E87-86CC-D6F1C0E61B58}" dt="2023-11-13T16:12:30.281" v="3960"/>
          <ac:spMkLst>
            <pc:docMk/>
            <pc:sldMk cId="137508343" sldId="273"/>
            <ac:spMk id="3" creationId="{C41073DD-FB24-5CB6-E487-3D9DF0B43BAD}"/>
          </ac:spMkLst>
        </pc:spChg>
        <pc:picChg chg="add mod">
          <ac:chgData name="buzdugan artur" userId="1770a38c255ab84c" providerId="LiveId" clId="{FC3AFD1B-1834-4E87-86CC-D6F1C0E61B58}" dt="2023-11-13T16:13:23.900" v="3970" actId="14100"/>
          <ac:picMkLst>
            <pc:docMk/>
            <pc:sldMk cId="137508343" sldId="273"/>
            <ac:picMk id="1026" creationId="{8475E923-CAEC-61D8-9F83-94315120DD57}"/>
          </ac:picMkLst>
        </pc:picChg>
      </pc:sldChg>
      <pc:sldChg chg="addSp delSp modSp new mod ord">
        <pc:chgData name="buzdugan artur" userId="1770a38c255ab84c" providerId="LiveId" clId="{FC3AFD1B-1834-4E87-86CC-D6F1C0E61B58}" dt="2023-11-13T17:39:43.237" v="4805" actId="1076"/>
        <pc:sldMkLst>
          <pc:docMk/>
          <pc:sldMk cId="3139615027" sldId="274"/>
        </pc:sldMkLst>
        <pc:spChg chg="mod">
          <ac:chgData name="buzdugan artur" userId="1770a38c255ab84c" providerId="LiveId" clId="{FC3AFD1B-1834-4E87-86CC-D6F1C0E61B58}" dt="2023-11-13T17:09:19.676" v="3997" actId="6549"/>
          <ac:spMkLst>
            <pc:docMk/>
            <pc:sldMk cId="3139615027" sldId="274"/>
            <ac:spMk id="2" creationId="{218709A0-C872-022E-99E9-6B147EDEE857}"/>
          </ac:spMkLst>
        </pc:spChg>
        <pc:spChg chg="del">
          <ac:chgData name="buzdugan artur" userId="1770a38c255ab84c" providerId="LiveId" clId="{FC3AFD1B-1834-4E87-86CC-D6F1C0E61B58}" dt="2023-11-13T16:15:58.126" v="3975"/>
          <ac:spMkLst>
            <pc:docMk/>
            <pc:sldMk cId="3139615027" sldId="274"/>
            <ac:spMk id="3" creationId="{121DA855-A264-457A-FD4E-32C3B32E3712}"/>
          </ac:spMkLst>
        </pc:spChg>
        <pc:spChg chg="add mod">
          <ac:chgData name="buzdugan artur" userId="1770a38c255ab84c" providerId="LiveId" clId="{FC3AFD1B-1834-4E87-86CC-D6F1C0E61B58}" dt="2023-11-13T17:39:39.264" v="4803" actId="1076"/>
          <ac:spMkLst>
            <pc:docMk/>
            <pc:sldMk cId="3139615027" sldId="274"/>
            <ac:spMk id="5" creationId="{9DEF5D7D-AEA3-6578-7399-BE3E9065758E}"/>
          </ac:spMkLst>
        </pc:spChg>
        <pc:spChg chg="add del mod">
          <ac:chgData name="buzdugan artur" userId="1770a38c255ab84c" providerId="LiveId" clId="{FC3AFD1B-1834-4E87-86CC-D6F1C0E61B58}" dt="2023-11-13T17:39:14.586" v="4794" actId="478"/>
          <ac:spMkLst>
            <pc:docMk/>
            <pc:sldMk cId="3139615027" sldId="274"/>
            <ac:spMk id="6" creationId="{49A92DAC-C6E3-4149-D81A-0313FDEB84A0}"/>
          </ac:spMkLst>
        </pc:spChg>
        <pc:picChg chg="add mod">
          <ac:chgData name="buzdugan artur" userId="1770a38c255ab84c" providerId="LiveId" clId="{FC3AFD1B-1834-4E87-86CC-D6F1C0E61B58}" dt="2023-11-13T17:39:43.237" v="4805" actId="1076"/>
          <ac:picMkLst>
            <pc:docMk/>
            <pc:sldMk cId="3139615027" sldId="274"/>
            <ac:picMk id="4" creationId="{1B2D5F98-7A29-13BF-DFC3-771A9066F8C1}"/>
          </ac:picMkLst>
        </pc:picChg>
        <pc:picChg chg="add del mod">
          <ac:chgData name="buzdugan artur" userId="1770a38c255ab84c" providerId="LiveId" clId="{FC3AFD1B-1834-4E87-86CC-D6F1C0E61B58}" dt="2023-11-13T17:39:10.827" v="4793" actId="478"/>
          <ac:picMkLst>
            <pc:docMk/>
            <pc:sldMk cId="3139615027" sldId="274"/>
            <ac:picMk id="2050" creationId="{093EA914-AE17-26AF-1E7A-789A28A8BDFA}"/>
          </ac:picMkLst>
        </pc:picChg>
      </pc:sldChg>
      <pc:sldChg chg="addSp delSp modSp new mod">
        <pc:chgData name="buzdugan artur" userId="1770a38c255ab84c" providerId="LiveId" clId="{FC3AFD1B-1834-4E87-86CC-D6F1C0E61B58}" dt="2023-11-13T17:17:24.029" v="4479" actId="6549"/>
        <pc:sldMkLst>
          <pc:docMk/>
          <pc:sldMk cId="3306184503" sldId="275"/>
        </pc:sldMkLst>
        <pc:spChg chg="mod">
          <ac:chgData name="buzdugan artur" userId="1770a38c255ab84c" providerId="LiveId" clId="{FC3AFD1B-1834-4E87-86CC-D6F1C0E61B58}" dt="2023-11-13T17:13:54.259" v="4449" actId="14100"/>
          <ac:spMkLst>
            <pc:docMk/>
            <pc:sldMk cId="3306184503" sldId="275"/>
            <ac:spMk id="2" creationId="{52EBA8FE-BF7A-480D-D79A-153B70FCD4AF}"/>
          </ac:spMkLst>
        </pc:spChg>
        <pc:spChg chg="del">
          <ac:chgData name="buzdugan artur" userId="1770a38c255ab84c" providerId="LiveId" clId="{FC3AFD1B-1834-4E87-86CC-D6F1C0E61B58}" dt="2023-11-13T17:13:31.437" v="4444"/>
          <ac:spMkLst>
            <pc:docMk/>
            <pc:sldMk cId="3306184503" sldId="275"/>
            <ac:spMk id="3" creationId="{2C812C9E-A1BF-83F3-B039-0BA81B6A6FFF}"/>
          </ac:spMkLst>
        </pc:spChg>
        <pc:spChg chg="add mod">
          <ac:chgData name="buzdugan artur" userId="1770a38c255ab84c" providerId="LiveId" clId="{FC3AFD1B-1834-4E87-86CC-D6F1C0E61B58}" dt="2023-11-13T17:17:24.029" v="4479" actId="6549"/>
          <ac:spMkLst>
            <pc:docMk/>
            <pc:sldMk cId="3306184503" sldId="275"/>
            <ac:spMk id="5" creationId="{6DBD8D86-3176-2ED7-B4BF-9162CBCC8C73}"/>
          </ac:spMkLst>
        </pc:spChg>
        <pc:picChg chg="add mod">
          <ac:chgData name="buzdugan artur" userId="1770a38c255ab84c" providerId="LiveId" clId="{FC3AFD1B-1834-4E87-86CC-D6F1C0E61B58}" dt="2023-11-13T17:16:08.469" v="4459" actId="1076"/>
          <ac:picMkLst>
            <pc:docMk/>
            <pc:sldMk cId="3306184503" sldId="275"/>
            <ac:picMk id="3074" creationId="{8BD02FE0-DD36-079D-6F09-060FC4F5E9E7}"/>
          </ac:picMkLst>
        </pc:picChg>
      </pc:sldChg>
      <pc:sldChg chg="addSp delSp modSp new del mod">
        <pc:chgData name="buzdugan artur" userId="1770a38c255ab84c" providerId="LiveId" clId="{FC3AFD1B-1834-4E87-86CC-D6F1C0E61B58}" dt="2023-11-13T17:28:39.745" v="4702" actId="47"/>
        <pc:sldMkLst>
          <pc:docMk/>
          <pc:sldMk cId="2878825192" sldId="276"/>
        </pc:sldMkLst>
        <pc:spChg chg="mod">
          <ac:chgData name="buzdugan artur" userId="1770a38c255ab84c" providerId="LiveId" clId="{FC3AFD1B-1834-4E87-86CC-D6F1C0E61B58}" dt="2023-11-13T17:19:38.664" v="4495" actId="27636"/>
          <ac:spMkLst>
            <pc:docMk/>
            <pc:sldMk cId="2878825192" sldId="276"/>
            <ac:spMk id="2" creationId="{01505E69-B70F-7C13-1772-1BCAAE6960E2}"/>
          </ac:spMkLst>
        </pc:spChg>
        <pc:spChg chg="del mod">
          <ac:chgData name="buzdugan artur" userId="1770a38c255ab84c" providerId="LiveId" clId="{FC3AFD1B-1834-4E87-86CC-D6F1C0E61B58}" dt="2023-11-13T17:19:00.736" v="4485"/>
          <ac:spMkLst>
            <pc:docMk/>
            <pc:sldMk cId="2878825192" sldId="276"/>
            <ac:spMk id="3" creationId="{6AA38709-D92E-C698-0DCF-845A9794BA00}"/>
          </ac:spMkLst>
        </pc:spChg>
        <pc:spChg chg="add mod">
          <ac:chgData name="buzdugan artur" userId="1770a38c255ab84c" providerId="LiveId" clId="{FC3AFD1B-1834-4E87-86CC-D6F1C0E61B58}" dt="2023-11-13T17:20:41.285" v="4509" actId="1076"/>
          <ac:spMkLst>
            <pc:docMk/>
            <pc:sldMk cId="2878825192" sldId="276"/>
            <ac:spMk id="5" creationId="{E7A57E1A-29AE-BCD3-8390-61E6859EA5B7}"/>
          </ac:spMkLst>
        </pc:spChg>
        <pc:picChg chg="add mod">
          <ac:chgData name="buzdugan artur" userId="1770a38c255ab84c" providerId="LiveId" clId="{FC3AFD1B-1834-4E87-86CC-D6F1C0E61B58}" dt="2023-11-13T17:28:28.473" v="4701" actId="1076"/>
          <ac:picMkLst>
            <pc:docMk/>
            <pc:sldMk cId="2878825192" sldId="276"/>
            <ac:picMk id="4098" creationId="{BD4819CA-6E67-2BDE-D729-5D7D68D568E4}"/>
          </ac:picMkLst>
        </pc:picChg>
      </pc:sldChg>
      <pc:sldChg chg="addSp delSp modSp new mod">
        <pc:chgData name="buzdugan artur" userId="1770a38c255ab84c" providerId="LiveId" clId="{FC3AFD1B-1834-4E87-86CC-D6F1C0E61B58}" dt="2023-11-13T17:22:29.895" v="4615" actId="20577"/>
        <pc:sldMkLst>
          <pc:docMk/>
          <pc:sldMk cId="1736123376" sldId="277"/>
        </pc:sldMkLst>
        <pc:spChg chg="mod">
          <ac:chgData name="buzdugan artur" userId="1770a38c255ab84c" providerId="LiveId" clId="{FC3AFD1B-1834-4E87-86CC-D6F1C0E61B58}" dt="2023-11-13T17:21:33.589" v="4517" actId="14100"/>
          <ac:spMkLst>
            <pc:docMk/>
            <pc:sldMk cId="1736123376" sldId="277"/>
            <ac:spMk id="2" creationId="{BAAA4BE9-DA9D-5A09-2B9E-F00BDDD80663}"/>
          </ac:spMkLst>
        </pc:spChg>
        <pc:spChg chg="del">
          <ac:chgData name="buzdugan artur" userId="1770a38c255ab84c" providerId="LiveId" clId="{FC3AFD1B-1834-4E87-86CC-D6F1C0E61B58}" dt="2023-11-13T17:21:12.534" v="4511"/>
          <ac:spMkLst>
            <pc:docMk/>
            <pc:sldMk cId="1736123376" sldId="277"/>
            <ac:spMk id="3" creationId="{B57ADFD6-1976-1E12-ECD6-5BE66C1562A9}"/>
          </ac:spMkLst>
        </pc:spChg>
        <pc:spChg chg="add mod">
          <ac:chgData name="buzdugan artur" userId="1770a38c255ab84c" providerId="LiveId" clId="{FC3AFD1B-1834-4E87-86CC-D6F1C0E61B58}" dt="2023-11-13T17:22:29.895" v="4615" actId="20577"/>
          <ac:spMkLst>
            <pc:docMk/>
            <pc:sldMk cId="1736123376" sldId="277"/>
            <ac:spMk id="5" creationId="{9D7A33F8-8394-AF22-BE93-433EE73B0307}"/>
          </ac:spMkLst>
        </pc:spChg>
        <pc:picChg chg="add mod">
          <ac:chgData name="buzdugan artur" userId="1770a38c255ab84c" providerId="LiveId" clId="{FC3AFD1B-1834-4E87-86CC-D6F1C0E61B58}" dt="2023-11-13T17:21:38.404" v="4519" actId="14100"/>
          <ac:picMkLst>
            <pc:docMk/>
            <pc:sldMk cId="1736123376" sldId="277"/>
            <ac:picMk id="5122" creationId="{23768123-D174-0C96-C385-C2FCAA8598C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11/13/2023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11/13/2023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11/13/2023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11/13/2023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11/13/2023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8669" y="2022932"/>
            <a:ext cx="7811749" cy="3571044"/>
          </a:xfrm>
        </p:spPr>
        <p:txBody>
          <a:bodyPr/>
          <a:lstStyle/>
          <a:p>
            <a:r>
              <a:rPr lang="ro-RO" sz="2800" dirty="0"/>
              <a:t>Tema 21.</a:t>
            </a:r>
            <a:br>
              <a:rPr lang="en-US" sz="2800" dirty="0"/>
            </a:br>
            <a:br>
              <a:rPr lang="ro-RO" sz="2800" dirty="0"/>
            </a:br>
            <a:r>
              <a:rPr lang="en-US" sz="2800" dirty="0" err="1"/>
              <a:t>Transportul</a:t>
            </a:r>
            <a:r>
              <a:rPr lang="en-US" sz="2800"/>
              <a:t> coherent</a:t>
            </a:r>
            <a:r>
              <a:rPr lang="en-US" sz="2800" dirty="0"/>
              <a:t>.</a:t>
            </a:r>
            <a:br>
              <a:rPr lang="en-US" sz="2800" dirty="0"/>
            </a:br>
            <a:br>
              <a:rPr lang="en-US" sz="2800" dirty="0"/>
            </a:br>
            <a:r>
              <a:rPr lang="en-US" sz="2800" dirty="0"/>
              <a:t> </a:t>
            </a:r>
            <a:r>
              <a:rPr lang="ro-RO" sz="2800" dirty="0"/>
              <a:t>dispozitive </a:t>
            </a:r>
            <a:r>
              <a:rPr lang="ro-RO" sz="2800" dirty="0" err="1"/>
              <a:t>mezoscopice</a:t>
            </a:r>
            <a:br>
              <a:rPr lang="en-US" sz="2800" dirty="0"/>
            </a:br>
            <a:br>
              <a:rPr lang="en-US" sz="2800" dirty="0"/>
            </a:br>
            <a:r>
              <a:rPr lang="en-US" sz="2800" dirty="0" err="1"/>
              <a:t>Photonica</a:t>
            </a:r>
            <a:r>
              <a:rPr lang="en-US" sz="2800" dirty="0"/>
              <a:t> </a:t>
            </a:r>
            <a:r>
              <a:rPr lang="en-US" sz="2800" dirty="0" err="1"/>
              <a:t>cuantica</a:t>
            </a:r>
            <a:r>
              <a:rPr lang="en-US" sz="2800" dirty="0"/>
              <a:t> INTEGRATA</a:t>
            </a:r>
            <a:br>
              <a:rPr lang="en-US" sz="2800" dirty="0"/>
            </a:br>
            <a:endParaRPr lang="en-GB" sz="2800" dirty="0"/>
          </a:p>
        </p:txBody>
      </p:sp>
      <p:sp>
        <p:nvSpPr>
          <p:cNvPr id="3" name="Subtitle 2"/>
          <p:cNvSpPr>
            <a:spLocks noGrp="1"/>
          </p:cNvSpPr>
          <p:nvPr>
            <p:ph type="subTitle" idx="1"/>
          </p:nvPr>
        </p:nvSpPr>
        <p:spPr/>
        <p:txBody>
          <a:bodyPr/>
          <a:lstStyle/>
          <a:p>
            <a:r>
              <a:rPr lang="ro-RO" dirty="0"/>
              <a:t>DMOE. </a:t>
            </a:r>
            <a:endParaRPr lang="en-GB" dirty="0"/>
          </a:p>
        </p:txBody>
      </p:sp>
    </p:spTree>
    <p:extLst>
      <p:ext uri="{BB962C8B-B14F-4D97-AF65-F5344CB8AC3E}">
        <p14:creationId xmlns:p14="http://schemas.microsoft.com/office/powerpoint/2010/main" val="219399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A487B9F-8D4C-6FD2-3408-2B8AC9DAED19}"/>
              </a:ext>
            </a:extLst>
          </p:cNvPr>
          <p:cNvSpPr>
            <a:spLocks noGrp="1"/>
          </p:cNvSpPr>
          <p:nvPr>
            <p:ph type="title"/>
          </p:nvPr>
        </p:nvSpPr>
        <p:spPr>
          <a:xfrm>
            <a:off x="1251678" y="382385"/>
            <a:ext cx="10178322" cy="989215"/>
          </a:xfrm>
        </p:spPr>
        <p:txBody>
          <a:bodyPr/>
          <a:lstStyle/>
          <a:p>
            <a:r>
              <a:rPr lang="ro-RO" dirty="0" err="1"/>
              <a:t>Culomb</a:t>
            </a:r>
            <a:r>
              <a:rPr lang="ro-RO" dirty="0"/>
              <a:t> </a:t>
            </a:r>
            <a:r>
              <a:rPr lang="ro-RO" dirty="0" err="1"/>
              <a:t>blockade</a:t>
            </a:r>
            <a:r>
              <a:rPr lang="ro-RO" dirty="0"/>
              <a:t> </a:t>
            </a:r>
            <a:r>
              <a:rPr lang="ro-RO" dirty="0" err="1"/>
              <a:t>effect</a:t>
            </a:r>
            <a:endParaRPr lang="en-US" dirty="0"/>
          </a:p>
        </p:txBody>
      </p:sp>
      <p:sp>
        <p:nvSpPr>
          <p:cNvPr id="3" name="Substituent conținut 2">
            <a:extLst>
              <a:ext uri="{FF2B5EF4-FFF2-40B4-BE49-F238E27FC236}">
                <a16:creationId xmlns:a16="http://schemas.microsoft.com/office/drawing/2014/main" id="{E4DD3128-D8B3-373E-9830-8FBC844BE6F8}"/>
              </a:ext>
            </a:extLst>
          </p:cNvPr>
          <p:cNvSpPr>
            <a:spLocks noGrp="1"/>
          </p:cNvSpPr>
          <p:nvPr>
            <p:ph idx="1"/>
          </p:nvPr>
        </p:nvSpPr>
        <p:spPr>
          <a:xfrm>
            <a:off x="1006838" y="1371600"/>
            <a:ext cx="10985869" cy="5310554"/>
          </a:xfrm>
        </p:spPr>
        <p:txBody>
          <a:bodyPr>
            <a:normAutofit/>
          </a:bodyPr>
          <a:lstStyle/>
          <a:p>
            <a:r>
              <a:rPr lang="en-US" dirty="0" err="1"/>
              <a:t>Efectele</a:t>
            </a:r>
            <a:r>
              <a:rPr lang="en-US" dirty="0"/>
              <a:t> de </a:t>
            </a:r>
            <a:r>
              <a:rPr lang="en-US" dirty="0" err="1"/>
              <a:t>blocare</a:t>
            </a:r>
            <a:r>
              <a:rPr lang="en-US" dirty="0"/>
              <a:t> Coulomb se </a:t>
            </a:r>
            <a:r>
              <a:rPr lang="en-US" dirty="0" err="1"/>
              <a:t>vor</a:t>
            </a:r>
            <a:r>
              <a:rPr lang="en-US" dirty="0"/>
              <a:t> </a:t>
            </a:r>
            <a:r>
              <a:rPr lang="en-US" dirty="0" err="1"/>
              <a:t>manifesta</a:t>
            </a:r>
            <a:r>
              <a:rPr lang="en-US" dirty="0"/>
              <a:t> </a:t>
            </a:r>
            <a:r>
              <a:rPr lang="en-US" dirty="0" err="1"/>
              <a:t>dacă</a:t>
            </a:r>
            <a:r>
              <a:rPr lang="en-US" dirty="0"/>
              <a:t> </a:t>
            </a:r>
            <a:r>
              <a:rPr lang="en-US" dirty="0" err="1"/>
              <a:t>temperatura</a:t>
            </a:r>
            <a:r>
              <a:rPr lang="en-US" dirty="0"/>
              <a:t> </a:t>
            </a:r>
            <a:r>
              <a:rPr lang="en-US" dirty="0" err="1"/>
              <a:t>probei</a:t>
            </a:r>
            <a:r>
              <a:rPr lang="en-US" dirty="0"/>
              <a:t> T </a:t>
            </a:r>
            <a:r>
              <a:rPr lang="en-US" dirty="0" err="1"/>
              <a:t>este</a:t>
            </a:r>
            <a:r>
              <a:rPr lang="en-US" dirty="0"/>
              <a:t> </a:t>
            </a:r>
            <a:r>
              <a:rPr lang="en-US" dirty="0" err="1"/>
              <a:t>mai</a:t>
            </a:r>
            <a:r>
              <a:rPr lang="en-US" dirty="0"/>
              <a:t> </a:t>
            </a:r>
            <a:r>
              <a:rPr lang="en-US" dirty="0" err="1"/>
              <a:t>mică</a:t>
            </a:r>
            <a:r>
              <a:rPr lang="en-US" dirty="0"/>
              <a:t> </a:t>
            </a:r>
            <a:r>
              <a:rPr lang="en-US" dirty="0" err="1"/>
              <a:t>decât</a:t>
            </a:r>
            <a:r>
              <a:rPr lang="ro-RO" dirty="0"/>
              <a:t> </a:t>
            </a:r>
            <a:r>
              <a:rPr lang="en-US" dirty="0" err="1"/>
              <a:t>această</a:t>
            </a:r>
            <a:r>
              <a:rPr lang="en-US" dirty="0"/>
              <a:t> </a:t>
            </a:r>
            <a:r>
              <a:rPr lang="en-US" dirty="0" err="1"/>
              <a:t>temperatură</a:t>
            </a:r>
            <a:r>
              <a:rPr lang="en-US" dirty="0"/>
              <a:t> de </a:t>
            </a:r>
            <a:r>
              <a:rPr lang="en-US" dirty="0" err="1"/>
              <a:t>încărcare</a:t>
            </a:r>
            <a:r>
              <a:rPr lang="en-US" dirty="0"/>
              <a:t> </a:t>
            </a:r>
            <a:r>
              <a:rPr lang="en-US" dirty="0" err="1"/>
              <a:t>efectivă</a:t>
            </a:r>
            <a:r>
              <a:rPr lang="en-US" dirty="0"/>
              <a:t> T</a:t>
            </a:r>
            <a:r>
              <a:rPr lang="en-US" sz="1400" dirty="0"/>
              <a:t>0 </a:t>
            </a:r>
            <a:r>
              <a:rPr lang="en-US" dirty="0" err="1"/>
              <a:t>și</a:t>
            </a:r>
            <a:r>
              <a:rPr lang="en-US" dirty="0"/>
              <a:t> ne </a:t>
            </a:r>
            <a:r>
              <a:rPr lang="en-US" dirty="0" err="1"/>
              <a:t>așteptăm</a:t>
            </a:r>
            <a:r>
              <a:rPr lang="en-US" dirty="0"/>
              <a:t> </a:t>
            </a:r>
            <a:r>
              <a:rPr lang="en-US" dirty="0" err="1"/>
              <a:t>să</a:t>
            </a:r>
            <a:r>
              <a:rPr lang="en-US" dirty="0"/>
              <a:t> </a:t>
            </a:r>
            <a:r>
              <a:rPr lang="en-US" dirty="0" err="1"/>
              <a:t>apară</a:t>
            </a:r>
            <a:r>
              <a:rPr lang="en-US" dirty="0"/>
              <a:t> </a:t>
            </a:r>
            <a:r>
              <a:rPr lang="en-US" dirty="0" err="1"/>
              <a:t>următoarele</a:t>
            </a:r>
            <a:r>
              <a:rPr lang="en-US" dirty="0"/>
              <a:t>:</a:t>
            </a:r>
            <a:endParaRPr lang="ro-RO" dirty="0"/>
          </a:p>
          <a:p>
            <a:r>
              <a:rPr lang="en-US" dirty="0" err="1"/>
              <a:t>Când</a:t>
            </a:r>
            <a:r>
              <a:rPr lang="en-US" dirty="0"/>
              <a:t> </a:t>
            </a:r>
            <a:r>
              <a:rPr lang="en-US" dirty="0" err="1"/>
              <a:t>capacitatea</a:t>
            </a:r>
            <a:r>
              <a:rPr lang="en-US" dirty="0"/>
              <a:t> </a:t>
            </a:r>
            <a:r>
              <a:rPr lang="en-US" dirty="0" err="1"/>
              <a:t>ajunge</a:t>
            </a:r>
            <a:r>
              <a:rPr lang="en-US" dirty="0"/>
              <a:t> la </a:t>
            </a:r>
            <a:r>
              <a:rPr lang="en-US" dirty="0" err="1"/>
              <a:t>valori</a:t>
            </a:r>
            <a:r>
              <a:rPr lang="en-US" dirty="0"/>
              <a:t> care se </a:t>
            </a:r>
            <a:r>
              <a:rPr lang="en-US" dirty="0" err="1"/>
              <a:t>apropie</a:t>
            </a:r>
            <a:r>
              <a:rPr lang="en-US" dirty="0"/>
              <a:t> de ∼ 10−18 F, </a:t>
            </a:r>
            <a:r>
              <a:rPr lang="en-US" dirty="0" err="1"/>
              <a:t>fiecare</a:t>
            </a:r>
            <a:r>
              <a:rPr lang="en-US" dirty="0"/>
              <a:t> electron </a:t>
            </a:r>
            <a:r>
              <a:rPr lang="en-US" dirty="0" err="1"/>
              <a:t>provoacă</a:t>
            </a:r>
            <a:r>
              <a:rPr lang="en-US" dirty="0"/>
              <a:t> o </a:t>
            </a:r>
            <a:r>
              <a:rPr lang="en-US" dirty="0" err="1"/>
              <a:t>schimbare</a:t>
            </a:r>
            <a:r>
              <a:rPr lang="en-US" dirty="0"/>
              <a:t> de </a:t>
            </a:r>
            <a:r>
              <a:rPr lang="en-US" dirty="0" err="1"/>
              <a:t>milivolți</a:t>
            </a:r>
            <a:r>
              <a:rPr lang="ro-RO" dirty="0"/>
              <a:t> </a:t>
            </a:r>
            <a:r>
              <a:rPr lang="en-US" dirty="0" err="1"/>
              <a:t>în</a:t>
            </a:r>
            <a:r>
              <a:rPr lang="ro-RO" dirty="0"/>
              <a:t> </a:t>
            </a:r>
            <a:r>
              <a:rPr lang="en-US" dirty="0" err="1"/>
              <a:t>tensiune</a:t>
            </a:r>
            <a:r>
              <a:rPr lang="en-US" dirty="0"/>
              <a:t> </a:t>
            </a:r>
            <a:r>
              <a:rPr lang="ro-RO" dirty="0"/>
              <a:t>la </a:t>
            </a:r>
            <a:r>
              <a:rPr lang="ro-RO" dirty="0" err="1"/>
              <a:t>cteva</a:t>
            </a:r>
            <a:r>
              <a:rPr lang="ro-RO" dirty="0"/>
              <a:t> zeci secunde</a:t>
            </a:r>
          </a:p>
          <a:p>
            <a:r>
              <a:rPr lang="en-US" dirty="0" err="1"/>
              <a:t>Energia</a:t>
            </a:r>
            <a:r>
              <a:rPr lang="en-US" dirty="0"/>
              <a:t> de </a:t>
            </a:r>
            <a:r>
              <a:rPr lang="en-US" dirty="0" err="1"/>
              <a:t>încărcare</a:t>
            </a:r>
            <a:r>
              <a:rPr lang="en-US" dirty="0"/>
              <a:t> a </a:t>
            </a:r>
            <a:r>
              <a:rPr lang="en-US" dirty="0" err="1"/>
              <a:t>condensatorului</a:t>
            </a:r>
            <a:r>
              <a:rPr lang="en-US" dirty="0"/>
              <a:t>, </a:t>
            </a:r>
            <a:r>
              <a:rPr lang="en-US" dirty="0" err="1"/>
              <a:t>adică</a:t>
            </a:r>
            <a:r>
              <a:rPr lang="en-US" dirty="0"/>
              <a:t> </a:t>
            </a:r>
            <a:r>
              <a:rPr lang="en-US" dirty="0" err="1"/>
              <a:t>energia</a:t>
            </a:r>
            <a:r>
              <a:rPr lang="en-US" dirty="0"/>
              <a:t> </a:t>
            </a:r>
            <a:r>
              <a:rPr lang="en-US" dirty="0" err="1"/>
              <a:t>necesară</a:t>
            </a:r>
            <a:r>
              <a:rPr lang="en-US" dirty="0"/>
              <a:t> </a:t>
            </a:r>
            <a:r>
              <a:rPr lang="en-US" dirty="0" err="1"/>
              <a:t>pentru</a:t>
            </a:r>
            <a:r>
              <a:rPr lang="en-US" dirty="0"/>
              <a:t> a </a:t>
            </a:r>
            <a:r>
              <a:rPr lang="en-US" dirty="0" err="1"/>
              <a:t>plasa</a:t>
            </a:r>
            <a:r>
              <a:rPr lang="en-US" dirty="0"/>
              <a:t> un </a:t>
            </a:r>
            <a:r>
              <a:rPr lang="en-US" dirty="0" err="1"/>
              <a:t>singur</a:t>
            </a:r>
            <a:r>
              <a:rPr lang="en-US" dirty="0"/>
              <a:t> electron </a:t>
            </a:r>
            <a:r>
              <a:rPr lang="en-US" dirty="0" err="1"/>
              <a:t>în</a:t>
            </a:r>
            <a:r>
              <a:rPr lang="en-US" dirty="0"/>
              <a:t> plus</a:t>
            </a:r>
            <a:r>
              <a:rPr lang="ro-RO" dirty="0"/>
              <a:t> </a:t>
            </a:r>
            <a:r>
              <a:rPr lang="en-US" dirty="0" err="1"/>
              <a:t>devine</a:t>
            </a:r>
            <a:r>
              <a:rPr lang="en-US" dirty="0"/>
              <a:t> </a:t>
            </a:r>
            <a:r>
              <a:rPr lang="en-US" dirty="0" err="1"/>
              <a:t>comparabil</a:t>
            </a:r>
            <a:r>
              <a:rPr lang="en-US" dirty="0"/>
              <a:t> cu </a:t>
            </a:r>
            <a:r>
              <a:rPr lang="en-US" dirty="0" err="1"/>
              <a:t>sau</a:t>
            </a:r>
            <a:r>
              <a:rPr lang="en-US" dirty="0"/>
              <a:t> </a:t>
            </a:r>
            <a:r>
              <a:rPr lang="en-US" dirty="0" err="1"/>
              <a:t>mai</a:t>
            </a:r>
            <a:r>
              <a:rPr lang="en-US" dirty="0"/>
              <a:t> mare </a:t>
            </a:r>
            <a:r>
              <a:rPr lang="en-US" dirty="0" err="1"/>
              <a:t>decât</a:t>
            </a:r>
            <a:r>
              <a:rPr lang="en-US" dirty="0"/>
              <a:t> </a:t>
            </a:r>
            <a:r>
              <a:rPr lang="en-US" dirty="0" err="1"/>
              <a:t>k</a:t>
            </a:r>
            <a:r>
              <a:rPr lang="en-US" sz="1400" dirty="0" err="1"/>
              <a:t>B</a:t>
            </a:r>
            <a:r>
              <a:rPr lang="en-US" dirty="0" err="1"/>
              <a:t>T</a:t>
            </a:r>
            <a:r>
              <a:rPr lang="en-US" dirty="0"/>
              <a:t> cu T </a:t>
            </a:r>
            <a:r>
              <a:rPr lang="en-US" dirty="0" err="1"/>
              <a:t>atingând</a:t>
            </a:r>
            <a:r>
              <a:rPr lang="en-US" dirty="0"/>
              <a:t> 10 K </a:t>
            </a:r>
            <a:r>
              <a:rPr lang="en-US" dirty="0" err="1"/>
              <a:t>sau</a:t>
            </a:r>
            <a:r>
              <a:rPr lang="en-US" dirty="0"/>
              <a:t> </a:t>
            </a:r>
            <a:r>
              <a:rPr lang="en-US" dirty="0" err="1"/>
              <a:t>chiar</a:t>
            </a:r>
            <a:r>
              <a:rPr lang="en-US" dirty="0"/>
              <a:t> 100 K </a:t>
            </a:r>
            <a:r>
              <a:rPr lang="en-US" dirty="0" err="1"/>
              <a:t>dacă</a:t>
            </a:r>
            <a:r>
              <a:rPr lang="en-US" dirty="0"/>
              <a:t> </a:t>
            </a:r>
            <a:r>
              <a:rPr lang="en-US" dirty="0" err="1"/>
              <a:t>capacitatea</a:t>
            </a:r>
            <a:r>
              <a:rPr lang="ro-RO" dirty="0"/>
              <a:t> </a:t>
            </a:r>
            <a:r>
              <a:rPr lang="en-US" dirty="0" err="1"/>
              <a:t>devine</a:t>
            </a:r>
            <a:r>
              <a:rPr lang="en-US" dirty="0"/>
              <a:t> </a:t>
            </a:r>
            <a:r>
              <a:rPr lang="en-US" dirty="0" err="1"/>
              <a:t>comparabil</a:t>
            </a:r>
            <a:r>
              <a:rPr lang="ro-RO" dirty="0"/>
              <a:t>ă</a:t>
            </a:r>
            <a:r>
              <a:rPr lang="en-US" dirty="0"/>
              <a:t> cu 10^−18 F.</a:t>
            </a:r>
            <a:endParaRPr lang="ro-RO" dirty="0"/>
          </a:p>
          <a:p>
            <a:endParaRPr lang="ro-RO" dirty="0"/>
          </a:p>
          <a:p>
            <a:pPr marL="0" indent="0">
              <a:buNone/>
            </a:pPr>
            <a:r>
              <a:rPr lang="en-US" dirty="0" err="1"/>
              <a:t>Pentru</a:t>
            </a:r>
            <a:r>
              <a:rPr lang="en-US" dirty="0"/>
              <a:t> a </a:t>
            </a:r>
            <a:r>
              <a:rPr lang="en-US" dirty="0" err="1"/>
              <a:t>obține</a:t>
            </a:r>
            <a:r>
              <a:rPr lang="en-US" dirty="0"/>
              <a:t> </a:t>
            </a:r>
            <a:r>
              <a:rPr lang="en-US" dirty="0" err="1"/>
              <a:t>condensatorii</a:t>
            </a:r>
            <a:r>
              <a:rPr lang="en-US" dirty="0"/>
              <a:t> </a:t>
            </a:r>
            <a:r>
              <a:rPr lang="en-US" dirty="0" err="1"/>
              <a:t>mici</a:t>
            </a:r>
            <a:r>
              <a:rPr lang="en-US" dirty="0"/>
              <a:t> </a:t>
            </a:r>
            <a:r>
              <a:rPr lang="en-US" dirty="0" err="1"/>
              <a:t>necesari</a:t>
            </a:r>
            <a:r>
              <a:rPr lang="en-US" dirty="0"/>
              <a:t> </a:t>
            </a:r>
            <a:r>
              <a:rPr lang="en-US" dirty="0" err="1"/>
              <a:t>pentru</a:t>
            </a:r>
            <a:r>
              <a:rPr lang="en-US" dirty="0"/>
              <a:t> a genera </a:t>
            </a:r>
            <a:r>
              <a:rPr lang="en-US" dirty="0" err="1"/>
              <a:t>efecte</a:t>
            </a:r>
            <a:r>
              <a:rPr lang="en-US" dirty="0"/>
              <a:t> de </a:t>
            </a:r>
            <a:r>
              <a:rPr lang="en-US" dirty="0" err="1"/>
              <a:t>blocare</a:t>
            </a:r>
            <a:r>
              <a:rPr lang="en-US" dirty="0"/>
              <a:t> Coulomb la o </a:t>
            </a:r>
            <a:r>
              <a:rPr lang="en-US" dirty="0" err="1"/>
              <a:t>temperatură</a:t>
            </a:r>
            <a:r>
              <a:rPr lang="en-US" dirty="0"/>
              <a:t> </a:t>
            </a:r>
            <a:r>
              <a:rPr lang="en-US" dirty="0" err="1"/>
              <a:t>rezonabilă</a:t>
            </a:r>
            <a:r>
              <a:rPr lang="ro-RO" dirty="0"/>
              <a:t> trebuie de</a:t>
            </a:r>
            <a:r>
              <a:rPr lang="en-US" dirty="0"/>
              <a:t> </a:t>
            </a:r>
            <a:r>
              <a:rPr lang="en-US" dirty="0" err="1"/>
              <a:t>folosi</a:t>
            </a:r>
            <a:r>
              <a:rPr lang="ro-RO" dirty="0"/>
              <a:t>t</a:t>
            </a:r>
            <a:r>
              <a:rPr lang="en-US" dirty="0"/>
              <a:t> </a:t>
            </a:r>
            <a:r>
              <a:rPr lang="en-US" dirty="0" err="1"/>
              <a:t>dimensiunile</a:t>
            </a:r>
            <a:r>
              <a:rPr lang="en-US" dirty="0"/>
              <a:t> </a:t>
            </a:r>
            <a:r>
              <a:rPr lang="en-US" dirty="0" err="1"/>
              <a:t>suprafeței</a:t>
            </a:r>
            <a:r>
              <a:rPr lang="en-US" dirty="0"/>
              <a:t> de&lt;∼ 1000 ˚A× 1000 ˚A cu </a:t>
            </a:r>
            <a:r>
              <a:rPr lang="en-US" dirty="0" err="1"/>
              <a:t>distanță</a:t>
            </a:r>
            <a:r>
              <a:rPr lang="en-US" dirty="0"/>
              <a:t> </a:t>
            </a:r>
            <a:r>
              <a:rPr lang="en-US" dirty="0" err="1"/>
              <a:t>între</a:t>
            </a:r>
            <a:r>
              <a:rPr lang="ro-RO" dirty="0"/>
              <a:t> placi</a:t>
            </a:r>
            <a:r>
              <a:rPr lang="en-US" dirty="0"/>
              <a:t> </a:t>
            </a:r>
            <a:r>
              <a:rPr lang="en-US" dirty="0" err="1"/>
              <a:t>atingând</a:t>
            </a:r>
            <a:r>
              <a:rPr lang="en-US" dirty="0"/>
              <a:t> ∼ 50–100 ˚A. Cu </a:t>
            </a:r>
            <a:r>
              <a:rPr lang="en-US" dirty="0" err="1"/>
              <a:t>astfel</a:t>
            </a:r>
            <a:r>
              <a:rPr lang="en-US" dirty="0"/>
              <a:t> de </a:t>
            </a:r>
            <a:r>
              <a:rPr lang="en-US" dirty="0" err="1"/>
              <a:t>dimensiuni</a:t>
            </a:r>
            <a:r>
              <a:rPr lang="en-US" dirty="0"/>
              <a:t> (</a:t>
            </a:r>
            <a:r>
              <a:rPr lang="en-US" dirty="0" err="1"/>
              <a:t>folosind</a:t>
            </a:r>
            <a:r>
              <a:rPr lang="en-US" dirty="0"/>
              <a:t> o </a:t>
            </a:r>
            <a:r>
              <a:rPr lang="en-US" dirty="0" err="1"/>
              <a:t>constantă</a:t>
            </a:r>
            <a:r>
              <a:rPr lang="en-US" dirty="0"/>
              <a:t> </a:t>
            </a:r>
            <a:r>
              <a:rPr lang="en-US" dirty="0" err="1"/>
              <a:t>dielectrică</a:t>
            </a:r>
            <a:r>
              <a:rPr lang="en-US" dirty="0"/>
              <a:t> </a:t>
            </a:r>
            <a:r>
              <a:rPr lang="en-US" dirty="0" err="1"/>
              <a:t>relativă</a:t>
            </a:r>
            <a:r>
              <a:rPr lang="en-US" dirty="0"/>
              <a:t> de ~10) </a:t>
            </a:r>
            <a:r>
              <a:rPr lang="en-US" dirty="0" err="1"/>
              <a:t>obținem</a:t>
            </a:r>
            <a:r>
              <a:rPr lang="en-US" dirty="0"/>
              <a:t> </a:t>
            </a:r>
            <a:r>
              <a:rPr lang="en-US" dirty="0" err="1"/>
              <a:t>condensatori</a:t>
            </a:r>
            <a:r>
              <a:rPr lang="en-US" dirty="0"/>
              <a:t> cu </a:t>
            </a:r>
            <a:r>
              <a:rPr lang="en-US" dirty="0" err="1"/>
              <a:t>capacități</a:t>
            </a:r>
            <a:r>
              <a:rPr lang="en-US" dirty="0"/>
              <a:t> de </a:t>
            </a:r>
            <a:r>
              <a:rPr lang="en-US" dirty="0" err="1"/>
              <a:t>ordinul</a:t>
            </a:r>
            <a:r>
              <a:rPr lang="en-US" dirty="0"/>
              <a:t> ∼ 10^−16 F. </a:t>
            </a:r>
            <a:r>
              <a:rPr lang="ro-RO" dirty="0"/>
              <a:t> </a:t>
            </a:r>
            <a:r>
              <a:rPr lang="en-US" dirty="0" err="1"/>
              <a:t>Tensiunile</a:t>
            </a:r>
            <a:r>
              <a:rPr lang="en-US" dirty="0"/>
              <a:t> de </a:t>
            </a:r>
            <a:r>
              <a:rPr lang="en-US" dirty="0" err="1"/>
              <a:t>încărcare</a:t>
            </a:r>
            <a:r>
              <a:rPr lang="en-US" dirty="0"/>
              <a:t> sunt</a:t>
            </a:r>
            <a:r>
              <a:rPr lang="ro-RO" dirty="0"/>
              <a:t> </a:t>
            </a:r>
            <a:r>
              <a:rPr lang="en-US" dirty="0" err="1"/>
              <a:t>atunci</a:t>
            </a:r>
            <a:r>
              <a:rPr lang="en-US" dirty="0"/>
              <a:t> ∼1 mV </a:t>
            </a:r>
            <a:r>
              <a:rPr lang="en-US" dirty="0" err="1"/>
              <a:t>și</a:t>
            </a:r>
            <a:r>
              <a:rPr lang="en-US" dirty="0"/>
              <a:t> T</a:t>
            </a:r>
            <a:r>
              <a:rPr lang="en-US" sz="1400" dirty="0"/>
              <a:t>0</a:t>
            </a:r>
            <a:r>
              <a:rPr lang="en-US" dirty="0"/>
              <a:t> ∼10 K. </a:t>
            </a:r>
            <a:r>
              <a:rPr lang="en-US" dirty="0" err="1"/>
              <a:t>Dacă</a:t>
            </a:r>
            <a:r>
              <a:rPr lang="en-US" dirty="0"/>
              <a:t> aria </a:t>
            </a:r>
            <a:r>
              <a:rPr lang="en-US" dirty="0" err="1"/>
              <a:t>condensatorului</a:t>
            </a:r>
            <a:r>
              <a:rPr lang="en-US" dirty="0"/>
              <a:t> </a:t>
            </a:r>
            <a:r>
              <a:rPr lang="en-US" dirty="0" err="1"/>
              <a:t>este</a:t>
            </a:r>
            <a:r>
              <a:rPr lang="en-US" dirty="0"/>
              <a:t> </a:t>
            </a:r>
            <a:r>
              <a:rPr lang="en-US" dirty="0" err="1"/>
              <a:t>redusă</a:t>
            </a:r>
            <a:r>
              <a:rPr lang="en-US" dirty="0"/>
              <a:t> </a:t>
            </a:r>
            <a:r>
              <a:rPr lang="en-US" dirty="0" err="1"/>
              <a:t>și</a:t>
            </a:r>
            <a:r>
              <a:rPr lang="en-US" dirty="0"/>
              <a:t> </a:t>
            </a:r>
            <a:r>
              <a:rPr lang="en-US" dirty="0" err="1"/>
              <a:t>mai</a:t>
            </a:r>
            <a:r>
              <a:rPr lang="en-US" dirty="0"/>
              <a:t> </a:t>
            </a:r>
            <a:r>
              <a:rPr lang="en-US" dirty="0" err="1"/>
              <a:t>mult</a:t>
            </a:r>
            <a:r>
              <a:rPr lang="en-US" dirty="0"/>
              <a:t> </a:t>
            </a:r>
            <a:r>
              <a:rPr lang="en-US" dirty="0" err="1"/>
              <a:t>aceste</a:t>
            </a:r>
            <a:r>
              <a:rPr lang="en-US" dirty="0"/>
              <a:t> </a:t>
            </a:r>
            <a:r>
              <a:rPr lang="en-US" dirty="0" err="1"/>
              <a:t>valori</a:t>
            </a:r>
            <a:r>
              <a:rPr lang="en-US" dirty="0"/>
              <a:t> </a:t>
            </a:r>
            <a:r>
              <a:rPr lang="ro-RO" dirty="0"/>
              <a:t>vor crește. Efectul blocării Coulomb vezi în figura de pe </a:t>
            </a:r>
            <a:r>
              <a:rPr lang="ro-RO" dirty="0" err="1"/>
              <a:t>slaidul</a:t>
            </a:r>
            <a:r>
              <a:rPr lang="ro-RO" dirty="0"/>
              <a:t> precedent.</a:t>
            </a:r>
            <a:endParaRPr lang="en-US" dirty="0"/>
          </a:p>
        </p:txBody>
      </p:sp>
    </p:spTree>
    <p:extLst>
      <p:ext uri="{BB962C8B-B14F-4D97-AF65-F5344CB8AC3E}">
        <p14:creationId xmlns:p14="http://schemas.microsoft.com/office/powerpoint/2010/main" val="38084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34FC91DE-DE32-06EB-02A2-981392A04E85}"/>
              </a:ext>
            </a:extLst>
          </p:cNvPr>
          <p:cNvPicPr>
            <a:picLocks noChangeAspect="1"/>
          </p:cNvPicPr>
          <p:nvPr/>
        </p:nvPicPr>
        <p:blipFill>
          <a:blip r:embed="rId2"/>
          <a:stretch>
            <a:fillRect/>
          </a:stretch>
        </p:blipFill>
        <p:spPr>
          <a:xfrm>
            <a:off x="1007614" y="0"/>
            <a:ext cx="10536365" cy="6664569"/>
          </a:xfrm>
          <a:prstGeom prst="rect">
            <a:avLst/>
          </a:prstGeom>
        </p:spPr>
      </p:pic>
    </p:spTree>
    <p:extLst>
      <p:ext uri="{BB962C8B-B14F-4D97-AF65-F5344CB8AC3E}">
        <p14:creationId xmlns:p14="http://schemas.microsoft.com/office/powerpoint/2010/main" val="282220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93AA371-82B0-4659-9E17-5856B6B324A9}"/>
              </a:ext>
            </a:extLst>
          </p:cNvPr>
          <p:cNvSpPr>
            <a:spLocks noGrp="1"/>
          </p:cNvSpPr>
          <p:nvPr>
            <p:ph type="title"/>
          </p:nvPr>
        </p:nvSpPr>
        <p:spPr>
          <a:xfrm>
            <a:off x="1251678" y="382385"/>
            <a:ext cx="10178322" cy="596023"/>
          </a:xfrm>
        </p:spPr>
        <p:txBody>
          <a:bodyPr>
            <a:normAutofit/>
          </a:bodyPr>
          <a:lstStyle/>
          <a:p>
            <a:r>
              <a:rPr lang="en-US" sz="3600" dirty="0"/>
              <a:t>MAGNETIC SEMICONDUCTORS</a:t>
            </a:r>
            <a:r>
              <a:rPr lang="ro-RO" sz="3600" dirty="0"/>
              <a:t> </a:t>
            </a:r>
            <a:r>
              <a:rPr lang="en-US" sz="3600" dirty="0"/>
              <a:t>AND SPINTRONICS</a:t>
            </a:r>
          </a:p>
        </p:txBody>
      </p:sp>
      <p:sp>
        <p:nvSpPr>
          <p:cNvPr id="3" name="Substituent conținut 2">
            <a:extLst>
              <a:ext uri="{FF2B5EF4-FFF2-40B4-BE49-F238E27FC236}">
                <a16:creationId xmlns:a16="http://schemas.microsoft.com/office/drawing/2014/main" id="{1F9736EC-4102-8560-B8A1-B63417C31189}"/>
              </a:ext>
            </a:extLst>
          </p:cNvPr>
          <p:cNvSpPr>
            <a:spLocks noGrp="1"/>
          </p:cNvSpPr>
          <p:nvPr>
            <p:ph idx="1"/>
          </p:nvPr>
        </p:nvSpPr>
        <p:spPr>
          <a:xfrm>
            <a:off x="878541" y="1143000"/>
            <a:ext cx="11035553" cy="5591907"/>
          </a:xfrm>
        </p:spPr>
        <p:txBody>
          <a:bodyPr>
            <a:normAutofit fontScale="70000" lnSpcReduction="20000"/>
          </a:bodyPr>
          <a:lstStyle/>
          <a:p>
            <a:pPr marL="0" indent="0">
              <a:buNone/>
            </a:pPr>
            <a:r>
              <a:rPr lang="en-US" dirty="0" err="1"/>
              <a:t>În</a:t>
            </a:r>
            <a:r>
              <a:rPr lang="en-US" dirty="0"/>
              <a:t> </a:t>
            </a:r>
            <a:r>
              <a:rPr lang="en-US" dirty="0" err="1"/>
              <a:t>majoritatea</a:t>
            </a:r>
            <a:r>
              <a:rPr lang="en-US" dirty="0"/>
              <a:t> </a:t>
            </a:r>
            <a:r>
              <a:rPr lang="en-US" dirty="0" err="1"/>
              <a:t>semiconductorilor</a:t>
            </a:r>
            <a:r>
              <a:rPr lang="en-US" dirty="0"/>
              <a:t>, </a:t>
            </a:r>
            <a:r>
              <a:rPr lang="en-US" dirty="0" err="1"/>
              <a:t>asimetria</a:t>
            </a:r>
            <a:r>
              <a:rPr lang="en-US" dirty="0"/>
              <a:t> </a:t>
            </a:r>
            <a:r>
              <a:rPr lang="en-US" dirty="0" err="1"/>
              <a:t>dintre</a:t>
            </a:r>
            <a:r>
              <a:rPr lang="en-US" dirty="0"/>
              <a:t> </a:t>
            </a:r>
            <a:r>
              <a:rPr lang="ro-RO" dirty="0"/>
              <a:t>spin </a:t>
            </a:r>
            <a:r>
              <a:rPr lang="ro-RO" dirty="0" err="1"/>
              <a:t>up</a:t>
            </a:r>
            <a:r>
              <a:rPr lang="ro-RO" dirty="0"/>
              <a:t> și spin </a:t>
            </a:r>
            <a:r>
              <a:rPr lang="ro-RO" dirty="0" err="1"/>
              <a:t>down</a:t>
            </a:r>
            <a:r>
              <a:rPr lang="ro-RO" dirty="0"/>
              <a:t> a </a:t>
            </a:r>
            <a:r>
              <a:rPr lang="en-US" dirty="0" err="1"/>
              <a:t>electroni</a:t>
            </a:r>
            <a:r>
              <a:rPr lang="ro-RO" dirty="0"/>
              <a:t>lor</a:t>
            </a:r>
            <a:r>
              <a:rPr lang="en-US" dirty="0"/>
              <a:t> </a:t>
            </a:r>
            <a:r>
              <a:rPr lang="en-US" dirty="0" err="1"/>
              <a:t>este</a:t>
            </a:r>
            <a:r>
              <a:rPr lang="en-US" dirty="0"/>
              <a:t> </a:t>
            </a:r>
            <a:r>
              <a:rPr lang="en-US" dirty="0" err="1"/>
              <a:t>neglijabilă</a:t>
            </a:r>
            <a:r>
              <a:rPr lang="ro-RO" dirty="0"/>
              <a:t> </a:t>
            </a:r>
            <a:r>
              <a:rPr lang="en-US" dirty="0" err="1"/>
              <a:t>chiar</a:t>
            </a:r>
            <a:r>
              <a:rPr lang="en-US" dirty="0"/>
              <a:t> </a:t>
            </a:r>
            <a:r>
              <a:rPr lang="en-US" dirty="0" err="1"/>
              <a:t>și</a:t>
            </a:r>
            <a:r>
              <a:rPr lang="en-US" dirty="0"/>
              <a:t> </a:t>
            </a:r>
            <a:r>
              <a:rPr lang="en-US" dirty="0" err="1"/>
              <a:t>în</a:t>
            </a:r>
            <a:r>
              <a:rPr lang="en-US" dirty="0"/>
              <a:t> </a:t>
            </a:r>
            <a:r>
              <a:rPr lang="en-US" dirty="0" err="1"/>
              <a:t>prezența</a:t>
            </a:r>
            <a:r>
              <a:rPr lang="en-US" dirty="0"/>
              <a:t> </a:t>
            </a:r>
            <a:r>
              <a:rPr lang="en-US" dirty="0" err="1"/>
              <a:t>unui</a:t>
            </a:r>
            <a:r>
              <a:rPr lang="en-US" dirty="0"/>
              <a:t> </a:t>
            </a:r>
            <a:r>
              <a:rPr lang="en-US" dirty="0" err="1"/>
              <a:t>câmp</a:t>
            </a:r>
            <a:r>
              <a:rPr lang="en-US" dirty="0"/>
              <a:t> magnetic. Ca </a:t>
            </a:r>
            <a:r>
              <a:rPr lang="en-US" dirty="0" err="1"/>
              <a:t>rezultat</a:t>
            </a:r>
            <a:r>
              <a:rPr lang="en-US" dirty="0"/>
              <a:t>, </a:t>
            </a:r>
            <a:r>
              <a:rPr lang="en-US" dirty="0" err="1"/>
              <a:t>în</a:t>
            </a:r>
            <a:r>
              <a:rPr lang="en-US" dirty="0"/>
              <a:t> </a:t>
            </a:r>
            <a:r>
              <a:rPr lang="en-US" dirty="0" err="1"/>
              <a:t>dispozitivele</a:t>
            </a:r>
            <a:r>
              <a:rPr lang="en-US" dirty="0"/>
              <a:t> </a:t>
            </a:r>
            <a:r>
              <a:rPr lang="en-US" dirty="0" err="1"/>
              <a:t>electronice</a:t>
            </a:r>
            <a:r>
              <a:rPr lang="en-US" dirty="0"/>
              <a:t> </a:t>
            </a:r>
            <a:r>
              <a:rPr lang="en-US" dirty="0" err="1"/>
              <a:t>existente</a:t>
            </a:r>
            <a:r>
              <a:rPr lang="en-US" dirty="0"/>
              <a:t>, </a:t>
            </a:r>
            <a:r>
              <a:rPr lang="en-US" dirty="0" err="1"/>
              <a:t>rotirea</a:t>
            </a:r>
            <a:r>
              <a:rPr lang="ro-RO" dirty="0"/>
              <a:t> </a:t>
            </a:r>
            <a:r>
              <a:rPr lang="en-US" dirty="0" err="1"/>
              <a:t>electronul</a:t>
            </a:r>
            <a:r>
              <a:rPr lang="en-US" dirty="0"/>
              <a:t> nu </a:t>
            </a:r>
            <a:r>
              <a:rPr lang="en-US" dirty="0" err="1"/>
              <a:t>este</a:t>
            </a:r>
            <a:r>
              <a:rPr lang="en-US" dirty="0"/>
              <a:t> relevant</a:t>
            </a:r>
            <a:r>
              <a:rPr lang="ro-RO" dirty="0"/>
              <a:t>ă</a:t>
            </a:r>
            <a:r>
              <a:rPr lang="en-US" dirty="0"/>
              <a:t> </a:t>
            </a:r>
            <a:r>
              <a:rPr lang="en-US" dirty="0" err="1"/>
              <a:t>pentru</a:t>
            </a:r>
            <a:r>
              <a:rPr lang="en-US" dirty="0"/>
              <a:t> </a:t>
            </a:r>
            <a:r>
              <a:rPr lang="en-US" dirty="0" err="1"/>
              <a:t>fluxul</a:t>
            </a:r>
            <a:r>
              <a:rPr lang="en-US" dirty="0"/>
              <a:t> de </a:t>
            </a:r>
            <a:r>
              <a:rPr lang="en-US" dirty="0" err="1"/>
              <a:t>curent</a:t>
            </a:r>
            <a:r>
              <a:rPr lang="en-US" dirty="0"/>
              <a:t>. </a:t>
            </a:r>
            <a:r>
              <a:rPr lang="en-US" dirty="0" err="1"/>
              <a:t>Densitatea</a:t>
            </a:r>
            <a:r>
              <a:rPr lang="en-US" dirty="0"/>
              <a:t> </a:t>
            </a:r>
            <a:r>
              <a:rPr lang="en-US" dirty="0" err="1"/>
              <a:t>electronilor</a:t>
            </a:r>
            <a:r>
              <a:rPr lang="en-US" dirty="0"/>
              <a:t> spin up </a:t>
            </a:r>
            <a:r>
              <a:rPr lang="en-US" dirty="0" err="1"/>
              <a:t>și</a:t>
            </a:r>
            <a:r>
              <a:rPr lang="en-US" dirty="0"/>
              <a:t> spin down </a:t>
            </a:r>
            <a:r>
              <a:rPr lang="en-US" dirty="0" err="1"/>
              <a:t>este</a:t>
            </a:r>
            <a:r>
              <a:rPr lang="ro-RO" dirty="0"/>
              <a:t> </a:t>
            </a:r>
            <a:r>
              <a:rPr lang="en-US" dirty="0"/>
              <a:t>ace</a:t>
            </a:r>
            <a:r>
              <a:rPr lang="ro-RO" dirty="0"/>
              <a:t>i</a:t>
            </a:r>
            <a:r>
              <a:rPr lang="en-US" dirty="0" err="1"/>
              <a:t>ași</a:t>
            </a:r>
            <a:r>
              <a:rPr lang="en-US" dirty="0"/>
              <a:t> cu </a:t>
            </a:r>
            <a:r>
              <a:rPr lang="en-US" dirty="0" err="1"/>
              <a:t>excepția</a:t>
            </a:r>
            <a:r>
              <a:rPr lang="en-US" dirty="0"/>
              <a:t> </a:t>
            </a:r>
            <a:r>
              <a:rPr lang="en-US" dirty="0" err="1"/>
              <a:t>cazului</a:t>
            </a:r>
            <a:r>
              <a:rPr lang="en-US" dirty="0"/>
              <a:t> </a:t>
            </a:r>
            <a:r>
              <a:rPr lang="en-US" dirty="0" err="1"/>
              <a:t>în</a:t>
            </a:r>
            <a:r>
              <a:rPr lang="en-US" dirty="0"/>
              <a:t> care se </a:t>
            </a:r>
            <a:r>
              <a:rPr lang="en-US" dirty="0" err="1"/>
              <a:t>aplică</a:t>
            </a:r>
            <a:r>
              <a:rPr lang="en-US" dirty="0"/>
              <a:t> un </a:t>
            </a:r>
            <a:r>
              <a:rPr lang="en-US" dirty="0" err="1"/>
              <a:t>câmp</a:t>
            </a:r>
            <a:r>
              <a:rPr lang="en-US" dirty="0"/>
              <a:t> magnetic </a:t>
            </a:r>
            <a:r>
              <a:rPr lang="en-US" dirty="0" err="1"/>
              <a:t>puternic</a:t>
            </a:r>
            <a:r>
              <a:rPr lang="en-US" dirty="0"/>
              <a:t> </a:t>
            </a:r>
            <a:r>
              <a:rPr lang="en-US" dirty="0" err="1"/>
              <a:t>pentru</a:t>
            </a:r>
            <a:r>
              <a:rPr lang="en-US" dirty="0"/>
              <a:t> a selecta o </a:t>
            </a:r>
            <a:r>
              <a:rPr lang="en-US" dirty="0" err="1"/>
              <a:t>anumită</a:t>
            </a:r>
            <a:r>
              <a:rPr lang="en-US" dirty="0"/>
              <a:t> stare. </a:t>
            </a:r>
            <a:r>
              <a:rPr lang="en-US" dirty="0" err="1"/>
              <a:t>Contactele</a:t>
            </a:r>
            <a:r>
              <a:rPr lang="en-US" dirty="0"/>
              <a:t> </a:t>
            </a:r>
            <a:r>
              <a:rPr lang="en-US" dirty="0" err="1"/>
              <a:t>obișnu</a:t>
            </a:r>
            <a:r>
              <a:rPr lang="ro-RO" dirty="0"/>
              <a:t>te pentru injectarea electronilor de asemenea nu sunt selectivi la spini. </a:t>
            </a:r>
            <a:r>
              <a:rPr lang="en-US" dirty="0" err="1"/>
              <a:t>Dacă</a:t>
            </a:r>
            <a:r>
              <a:rPr lang="en-US" dirty="0"/>
              <a:t> </a:t>
            </a:r>
            <a:r>
              <a:rPr lang="en-US" dirty="0" err="1"/>
              <a:t>selectivitatea</a:t>
            </a:r>
            <a:r>
              <a:rPr lang="en-US" dirty="0"/>
              <a:t> de spin </a:t>
            </a:r>
            <a:r>
              <a:rPr lang="en-US" dirty="0" err="1"/>
              <a:t>poate</a:t>
            </a:r>
            <a:r>
              <a:rPr lang="en-US" dirty="0"/>
              <a:t> fi </a:t>
            </a:r>
            <a:r>
              <a:rPr lang="en-US" dirty="0" err="1"/>
              <a:t>creată</a:t>
            </a:r>
            <a:r>
              <a:rPr lang="en-US" dirty="0"/>
              <a:t>, </a:t>
            </a:r>
            <a:r>
              <a:rPr lang="en-US" dirty="0" err="1"/>
              <a:t>ar</a:t>
            </a:r>
            <a:r>
              <a:rPr lang="en-US" dirty="0"/>
              <a:t> </a:t>
            </a:r>
            <a:r>
              <a:rPr lang="en-US" dirty="0" err="1"/>
              <a:t>trebui</a:t>
            </a:r>
            <a:r>
              <a:rPr lang="en-US" dirty="0"/>
              <a:t> </a:t>
            </a:r>
            <a:r>
              <a:rPr lang="en-US" dirty="0" err="1"/>
              <a:t>să</a:t>
            </a:r>
            <a:r>
              <a:rPr lang="en-US" dirty="0"/>
              <a:t> fie</a:t>
            </a:r>
            <a:r>
              <a:rPr lang="ro-RO" dirty="0"/>
              <a:t> posibil să se dezvolte dispozitive electronice care depind de spinul electronilor la fel ca dispozitivele optice sunt dependente de polarizarea luminii (</a:t>
            </a:r>
            <a:r>
              <a:rPr lang="ro-RO" sz="1700" i="1" dirty="0"/>
              <a:t>În optică folosirea unui polarizator, analizor și modulator permit să facă comutatoare</a:t>
            </a:r>
            <a:r>
              <a:rPr lang="ro-RO" dirty="0"/>
              <a:t>).  Același lucru poate fi posibil în electronică dacă electronii pot fi injectați și extrași cu selecția de  spin. </a:t>
            </a:r>
          </a:p>
          <a:p>
            <a:pPr marL="0" indent="0">
              <a:buNone/>
            </a:pPr>
            <a:r>
              <a:rPr lang="ro-RO" dirty="0"/>
              <a:t>În semiconductori magnetici este posibil să se utilizeze contacte feromagnetice pentru a injecta electroni cu selectivitate de spin. Acești semiconductori, cunoscuți ca semiconductori magnetici diluați, și </a:t>
            </a:r>
            <a:r>
              <a:rPr lang="ro-RO" dirty="0" err="1"/>
              <a:t>heterostructurile</a:t>
            </a:r>
            <a:r>
              <a:rPr lang="ro-RO" dirty="0"/>
              <a:t> lor cu alți semiconductori pot fi acum fabricate și oferă un unică oportunitate pentru studiile combinate ale fizicii semiconductoarelor și magnetismului. </a:t>
            </a:r>
          </a:p>
          <a:p>
            <a:pPr marL="0" indent="0">
              <a:buNone/>
            </a:pPr>
            <a:r>
              <a:rPr lang="ro-RO" dirty="0"/>
              <a:t>În ultimii ani, a existat un interes din ce în ce mai mare pentru un domeniu cunoscut sub numele de „</a:t>
            </a:r>
            <a:r>
              <a:rPr lang="ro-RO" dirty="0" err="1"/>
              <a:t>spintronica</a:t>
            </a:r>
            <a:r>
              <a:rPr lang="ro-RO" dirty="0"/>
              <a:t>”. În electronica convențională, densitatea electronilor este modulată pentru a crea dispozitive pentru aplicații digitale și analogice. În </a:t>
            </a:r>
            <a:r>
              <a:rPr lang="ro-RO" dirty="0" err="1"/>
              <a:t>spintronica</a:t>
            </a:r>
            <a:r>
              <a:rPr lang="ro-RO" dirty="0"/>
              <a:t> se așteaptă ca cineva să moduleze spin-</a:t>
            </a:r>
            <a:r>
              <a:rPr lang="ro-RO" dirty="0" err="1"/>
              <a:t>ul</a:t>
            </a:r>
            <a:r>
              <a:rPr lang="ro-RO" dirty="0"/>
              <a:t> de electroni. Ca și în cazul dispozitivelor de interferență cuantică o astfel de posibilitate promite dispozitive de putere foarte mică, de înaltă densitate. </a:t>
            </a:r>
          </a:p>
          <a:p>
            <a:pPr marL="0" indent="0">
              <a:buNone/>
            </a:pPr>
            <a:r>
              <a:rPr lang="ro-RO" dirty="0"/>
              <a:t>Un punct important de remarcat este că mecanismele obișnuite de împrăștiere care influențează transportul provoacă doar o împrăștiere foarte slabă a spinului. Astfel, un electron își poate menține valoarea de spin pentru câțiva microni (sau chiar 100 de microni la temperatură scăzută). Cu toate acestea, acest lucru nu înseamnă că tranzistoarele bazate pe spin pot funcționa la temperaturi ridicate sau pentru lungimi de canale mari. Procesele de împrăștiere fără modificare a rotației sunt încă importante în dispozitivele </a:t>
            </a:r>
            <a:r>
              <a:rPr lang="ro-RO" dirty="0" err="1"/>
              <a:t>spintronice</a:t>
            </a:r>
            <a:r>
              <a:rPr lang="ro-RO" dirty="0"/>
              <a:t>. După cum s-a menționat mai sus, principalul motiv pentru care nu ne-am îngrijorat cu privire la spinul electronilor este aceea că densitatea electronilor cu spin-</a:t>
            </a:r>
            <a:r>
              <a:rPr lang="ro-RO" dirty="0" err="1"/>
              <a:t>up</a:t>
            </a:r>
            <a:r>
              <a:rPr lang="ro-RO" dirty="0"/>
              <a:t> și spin-</a:t>
            </a:r>
            <a:r>
              <a:rPr lang="ro-RO" dirty="0" err="1"/>
              <a:t>down</a:t>
            </a:r>
            <a:r>
              <a:rPr lang="ro-RO" dirty="0"/>
              <a:t> este aceeași, iar scindarea spinului în prezența unui câmp magnetic este mică. In orice caz este posibil să se pregătească o probă de semiconductor într-o stare în care electronii în banda de conducere au o densitate mult mai mare de electroni spin-</a:t>
            </a:r>
            <a:r>
              <a:rPr lang="ro-RO" dirty="0" err="1"/>
              <a:t>down</a:t>
            </a:r>
            <a:r>
              <a:rPr lang="ro-RO" dirty="0"/>
              <a:t>.  Acest lucru se poate face prin utilizarea injecției optice sau injecție electronice. Electronii (sau alte particule încărcate) interacționează cu un câmp magnetic prin momentul magnetic care este scris ca</a:t>
            </a:r>
          </a:p>
          <a:p>
            <a:pPr marL="0" indent="0">
              <a:buNone/>
            </a:pPr>
            <a:endParaRPr lang="ro-RO" dirty="0"/>
          </a:p>
          <a:p>
            <a:pPr marL="0" indent="0">
              <a:buNone/>
            </a:pPr>
            <a:endParaRPr lang="ro-RO" dirty="0"/>
          </a:p>
          <a:p>
            <a:pPr marL="0" indent="0">
              <a:buNone/>
            </a:pPr>
            <a:r>
              <a:rPr lang="en-US" dirty="0"/>
              <a:t>The constant γ is called the gyromagnetic or </a:t>
            </a:r>
            <a:r>
              <a:rPr lang="en-US" dirty="0" err="1"/>
              <a:t>magnetogyric</a:t>
            </a:r>
            <a:r>
              <a:rPr lang="en-US" dirty="0"/>
              <a:t> ratio. The magnetic </a:t>
            </a:r>
            <a:r>
              <a:rPr lang="en-US" dirty="0" err="1"/>
              <a:t>interacction</a:t>
            </a:r>
            <a:r>
              <a:rPr lang="ro-RO" dirty="0"/>
              <a:t> </a:t>
            </a:r>
            <a:r>
              <a:rPr lang="en-US" dirty="0"/>
              <a:t>associated with the spin is</a:t>
            </a:r>
          </a:p>
        </p:txBody>
      </p:sp>
      <p:sp>
        <p:nvSpPr>
          <p:cNvPr id="5" name="CasetăText 4">
            <a:extLst>
              <a:ext uri="{FF2B5EF4-FFF2-40B4-BE49-F238E27FC236}">
                <a16:creationId xmlns:a16="http://schemas.microsoft.com/office/drawing/2014/main" id="{247074EA-7AD5-09BF-4BE4-3B43D71DCFF9}"/>
              </a:ext>
            </a:extLst>
          </p:cNvPr>
          <p:cNvSpPr txBox="1"/>
          <p:nvPr/>
        </p:nvSpPr>
        <p:spPr>
          <a:xfrm>
            <a:off x="9628093" y="5248834"/>
            <a:ext cx="1991199" cy="338554"/>
          </a:xfrm>
          <a:prstGeom prst="rect">
            <a:avLst/>
          </a:prstGeom>
          <a:noFill/>
        </p:spPr>
        <p:txBody>
          <a:bodyPr wrap="square">
            <a:spAutoFit/>
          </a:bodyPr>
          <a:lstStyle/>
          <a:p>
            <a:r>
              <a:rPr lang="el-GR" sz="1600" dirty="0"/>
              <a:t>μ</a:t>
            </a:r>
            <a:r>
              <a:rPr lang="en-US" sz="1200" dirty="0"/>
              <a:t>s </a:t>
            </a:r>
            <a:r>
              <a:rPr lang="en-US" sz="1600" dirty="0"/>
              <a:t>= −g</a:t>
            </a:r>
            <a:r>
              <a:rPr lang="el-GR" sz="1600" dirty="0"/>
              <a:t>μ</a:t>
            </a:r>
            <a:r>
              <a:rPr lang="en-US" sz="1100" dirty="0"/>
              <a:t>B</a:t>
            </a:r>
            <a:r>
              <a:rPr lang="en-US" sz="1600" dirty="0"/>
              <a:t>S = </a:t>
            </a:r>
            <a:r>
              <a:rPr lang="el-GR" sz="1600" dirty="0"/>
              <a:t>γℏ</a:t>
            </a:r>
            <a:r>
              <a:rPr lang="en-US" sz="1600" dirty="0"/>
              <a:t>S</a:t>
            </a:r>
          </a:p>
        </p:txBody>
      </p:sp>
      <p:sp>
        <p:nvSpPr>
          <p:cNvPr id="7" name="CasetăText 6">
            <a:extLst>
              <a:ext uri="{FF2B5EF4-FFF2-40B4-BE49-F238E27FC236}">
                <a16:creationId xmlns:a16="http://schemas.microsoft.com/office/drawing/2014/main" id="{0DC5864E-EB3F-18FC-8D30-B799B19122C7}"/>
              </a:ext>
            </a:extLst>
          </p:cNvPr>
          <p:cNvSpPr txBox="1"/>
          <p:nvPr/>
        </p:nvSpPr>
        <p:spPr>
          <a:xfrm>
            <a:off x="854439" y="5576500"/>
            <a:ext cx="10972799" cy="276999"/>
          </a:xfrm>
          <a:prstGeom prst="rect">
            <a:avLst/>
          </a:prstGeom>
          <a:noFill/>
        </p:spPr>
        <p:txBody>
          <a:bodyPr wrap="square">
            <a:spAutoFit/>
          </a:bodyPr>
          <a:lstStyle/>
          <a:p>
            <a:r>
              <a:rPr lang="en-US" sz="1200" i="1" dirty="0"/>
              <a:t>where S</a:t>
            </a:r>
            <a:r>
              <a:rPr lang="ro-RO" sz="1200" i="1" dirty="0"/>
              <a:t> - </a:t>
            </a:r>
            <a:r>
              <a:rPr lang="en-US" sz="1200" i="1" dirty="0"/>
              <a:t>the spin of the particle; g</a:t>
            </a:r>
            <a:r>
              <a:rPr lang="ro-RO" sz="1200" i="1" dirty="0"/>
              <a:t> - </a:t>
            </a:r>
            <a:r>
              <a:rPr lang="en-US" sz="1200" i="1" dirty="0"/>
              <a:t>the g-factor and characterizes the particle. The</a:t>
            </a:r>
            <a:r>
              <a:rPr lang="ro-RO" sz="1200" i="1" dirty="0"/>
              <a:t> </a:t>
            </a:r>
            <a:r>
              <a:rPr lang="en-US" sz="1200" i="1" dirty="0"/>
              <a:t>constant </a:t>
            </a:r>
            <a:r>
              <a:rPr lang="en-US" sz="1200" i="1" dirty="0" err="1"/>
              <a:t>μB</a:t>
            </a:r>
            <a:r>
              <a:rPr lang="en-US" sz="1200" i="1" dirty="0"/>
              <a:t> is the Bohr magneton and has a value</a:t>
            </a:r>
          </a:p>
        </p:txBody>
      </p:sp>
      <p:sp>
        <p:nvSpPr>
          <p:cNvPr id="9" name="CasetăText 8">
            <a:extLst>
              <a:ext uri="{FF2B5EF4-FFF2-40B4-BE49-F238E27FC236}">
                <a16:creationId xmlns:a16="http://schemas.microsoft.com/office/drawing/2014/main" id="{1CCA1452-3612-FA19-29AC-562CC4E4A625}"/>
              </a:ext>
            </a:extLst>
          </p:cNvPr>
          <p:cNvSpPr txBox="1"/>
          <p:nvPr/>
        </p:nvSpPr>
        <p:spPr>
          <a:xfrm>
            <a:off x="8677930" y="5545722"/>
            <a:ext cx="1484433" cy="338554"/>
          </a:xfrm>
          <a:prstGeom prst="rect">
            <a:avLst/>
          </a:prstGeom>
          <a:noFill/>
        </p:spPr>
        <p:txBody>
          <a:bodyPr wrap="square">
            <a:spAutoFit/>
          </a:bodyPr>
          <a:lstStyle/>
          <a:p>
            <a:r>
              <a:rPr lang="el-GR" sz="1600" dirty="0"/>
              <a:t>μ</a:t>
            </a:r>
            <a:r>
              <a:rPr lang="en-US" sz="1100" dirty="0"/>
              <a:t>B</a:t>
            </a:r>
            <a:r>
              <a:rPr lang="en-US" sz="1600" dirty="0"/>
              <a:t> = </a:t>
            </a:r>
            <a:r>
              <a:rPr lang="en-US" sz="1600" dirty="0" err="1"/>
              <a:t>eℏ</a:t>
            </a:r>
            <a:r>
              <a:rPr lang="ro-RO" sz="1600" dirty="0"/>
              <a:t> / </a:t>
            </a:r>
            <a:r>
              <a:rPr lang="en-US" sz="1600" dirty="0"/>
              <a:t>2m</a:t>
            </a:r>
          </a:p>
        </p:txBody>
      </p:sp>
      <p:sp>
        <p:nvSpPr>
          <p:cNvPr id="11" name="CasetăText 10">
            <a:extLst>
              <a:ext uri="{FF2B5EF4-FFF2-40B4-BE49-F238E27FC236}">
                <a16:creationId xmlns:a16="http://schemas.microsoft.com/office/drawing/2014/main" id="{05711B24-E0AD-8B3C-E3DF-1FD5B0A96B34}"/>
              </a:ext>
            </a:extLst>
          </p:cNvPr>
          <p:cNvSpPr txBox="1"/>
          <p:nvPr/>
        </p:nvSpPr>
        <p:spPr>
          <a:xfrm>
            <a:off x="9538189" y="6048868"/>
            <a:ext cx="1891811" cy="369332"/>
          </a:xfrm>
          <a:prstGeom prst="rect">
            <a:avLst/>
          </a:prstGeom>
          <a:noFill/>
        </p:spPr>
        <p:txBody>
          <a:bodyPr wrap="square">
            <a:spAutoFit/>
          </a:bodyPr>
          <a:lstStyle/>
          <a:p>
            <a:r>
              <a:rPr lang="en-US" dirty="0" err="1"/>
              <a:t>Hspin</a:t>
            </a:r>
            <a:r>
              <a:rPr lang="en-US" dirty="0"/>
              <a:t> = −</a:t>
            </a:r>
            <a:r>
              <a:rPr lang="el-GR" dirty="0"/>
              <a:t>μ</a:t>
            </a:r>
            <a:r>
              <a:rPr lang="en-US" sz="1400" dirty="0"/>
              <a:t>s </a:t>
            </a:r>
            <a:r>
              <a:rPr lang="en-US" dirty="0"/>
              <a:t>· B</a:t>
            </a:r>
          </a:p>
        </p:txBody>
      </p:sp>
    </p:spTree>
    <p:extLst>
      <p:ext uri="{BB962C8B-B14F-4D97-AF65-F5344CB8AC3E}">
        <p14:creationId xmlns:p14="http://schemas.microsoft.com/office/powerpoint/2010/main" val="117436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5B2F009-9168-2039-A128-EBC8B5AD9E49}"/>
              </a:ext>
            </a:extLst>
          </p:cNvPr>
          <p:cNvSpPr>
            <a:spLocks noGrp="1"/>
          </p:cNvSpPr>
          <p:nvPr>
            <p:ph type="title"/>
          </p:nvPr>
        </p:nvSpPr>
        <p:spPr>
          <a:xfrm>
            <a:off x="1251678" y="382385"/>
            <a:ext cx="10178322" cy="989215"/>
          </a:xfrm>
        </p:spPr>
        <p:txBody>
          <a:bodyPr/>
          <a:lstStyle/>
          <a:p>
            <a:r>
              <a:rPr lang="ro-RO" dirty="0"/>
              <a:t>Spin </a:t>
            </a:r>
            <a:r>
              <a:rPr lang="ro-RO" dirty="0" err="1"/>
              <a:t>injection</a:t>
            </a:r>
            <a:r>
              <a:rPr lang="ro-RO" dirty="0"/>
              <a:t> &amp; spin transistor</a:t>
            </a:r>
            <a:endParaRPr lang="en-US" dirty="0"/>
          </a:p>
        </p:txBody>
      </p:sp>
      <p:sp>
        <p:nvSpPr>
          <p:cNvPr id="7" name="CasetăText 6">
            <a:extLst>
              <a:ext uri="{FF2B5EF4-FFF2-40B4-BE49-F238E27FC236}">
                <a16:creationId xmlns:a16="http://schemas.microsoft.com/office/drawing/2014/main" id="{03D129CC-D700-34C8-8AEF-A13BC79B65D0}"/>
              </a:ext>
            </a:extLst>
          </p:cNvPr>
          <p:cNvSpPr txBox="1"/>
          <p:nvPr/>
        </p:nvSpPr>
        <p:spPr>
          <a:xfrm>
            <a:off x="4535152" y="1120303"/>
            <a:ext cx="6501371" cy="5355312"/>
          </a:xfrm>
          <a:prstGeom prst="rect">
            <a:avLst/>
          </a:prstGeom>
          <a:noFill/>
        </p:spPr>
        <p:txBody>
          <a:bodyPr wrap="square">
            <a:spAutoFit/>
          </a:bodyPr>
          <a:lstStyle/>
          <a:p>
            <a:r>
              <a:rPr lang="en-US" dirty="0" err="1"/>
              <a:t>În</a:t>
            </a:r>
            <a:r>
              <a:rPr lang="en-US" dirty="0"/>
              <a:t> </a:t>
            </a:r>
            <a:r>
              <a:rPr lang="en-US" dirty="0" err="1"/>
              <a:t>materialele</a:t>
            </a:r>
            <a:r>
              <a:rPr lang="en-US" dirty="0"/>
              <a:t> </a:t>
            </a:r>
            <a:r>
              <a:rPr lang="en-US" dirty="0" err="1"/>
              <a:t>feromagnetice</a:t>
            </a:r>
            <a:r>
              <a:rPr lang="en-US" dirty="0"/>
              <a:t>, </a:t>
            </a:r>
            <a:r>
              <a:rPr lang="ro-RO" dirty="0"/>
              <a:t>dacă </a:t>
            </a:r>
            <a:r>
              <a:rPr lang="en-US" dirty="0" err="1"/>
              <a:t>materialul</a:t>
            </a:r>
            <a:r>
              <a:rPr lang="en-US" dirty="0"/>
              <a:t> </a:t>
            </a:r>
            <a:r>
              <a:rPr lang="en-US" dirty="0" err="1"/>
              <a:t>este</a:t>
            </a:r>
            <a:r>
              <a:rPr lang="en-US" dirty="0"/>
              <a:t> </a:t>
            </a:r>
            <a:r>
              <a:rPr lang="en-US" dirty="0" err="1"/>
              <a:t>magnetizat</a:t>
            </a:r>
            <a:r>
              <a:rPr lang="en-US" dirty="0"/>
              <a:t>, </a:t>
            </a:r>
            <a:r>
              <a:rPr lang="en-US" dirty="0" err="1"/>
              <a:t>există</a:t>
            </a:r>
            <a:r>
              <a:rPr lang="en-US" dirty="0"/>
              <a:t> o </a:t>
            </a:r>
            <a:r>
              <a:rPr lang="en-US" dirty="0" err="1"/>
              <a:t>selecție</a:t>
            </a:r>
            <a:r>
              <a:rPr lang="en-US" dirty="0"/>
              <a:t> </a:t>
            </a:r>
            <a:r>
              <a:rPr lang="en-US" dirty="0" err="1"/>
              <a:t>puternică</a:t>
            </a:r>
            <a:r>
              <a:rPr lang="en-US" dirty="0"/>
              <a:t> (sub </a:t>
            </a:r>
            <a:r>
              <a:rPr lang="en-US" dirty="0" err="1"/>
              <a:t>temperatura</a:t>
            </a:r>
            <a:r>
              <a:rPr lang="en-US" dirty="0"/>
              <a:t> Curie) de </a:t>
            </a:r>
            <a:r>
              <a:rPr lang="en-US" dirty="0" err="1"/>
              <a:t>orientare</a:t>
            </a:r>
            <a:r>
              <a:rPr lang="en-US" dirty="0"/>
              <a:t> de spin. </a:t>
            </a:r>
            <a:r>
              <a:rPr lang="en-US" dirty="0" err="1"/>
              <a:t>Dacă</a:t>
            </a:r>
            <a:r>
              <a:rPr lang="en-US" dirty="0"/>
              <a:t> un contact </a:t>
            </a:r>
            <a:r>
              <a:rPr lang="en-US" dirty="0" err="1"/>
              <a:t>feromagnetic</a:t>
            </a:r>
            <a:r>
              <a:rPr lang="en-US" dirty="0"/>
              <a:t> </a:t>
            </a:r>
            <a:r>
              <a:rPr lang="en-US" dirty="0" err="1"/>
              <a:t>este</a:t>
            </a:r>
            <a:r>
              <a:rPr lang="en-US" dirty="0"/>
              <a:t> </a:t>
            </a:r>
            <a:r>
              <a:rPr lang="en-US" dirty="0" err="1"/>
              <a:t>utilizat</a:t>
            </a:r>
            <a:r>
              <a:rPr lang="en-US" dirty="0"/>
              <a:t> </a:t>
            </a:r>
            <a:r>
              <a:rPr lang="en-US" dirty="0" err="1"/>
              <a:t>într</a:t>
            </a:r>
            <a:r>
              <a:rPr lang="en-US" dirty="0"/>
              <a:t>-un </a:t>
            </a:r>
            <a:r>
              <a:rPr lang="en-US" dirty="0" err="1"/>
              <a:t>dispozitiv</a:t>
            </a:r>
            <a:r>
              <a:rPr lang="en-US" dirty="0"/>
              <a:t> semiconductor, </a:t>
            </a:r>
            <a:r>
              <a:rPr lang="en-US" dirty="0" err="1"/>
              <a:t>este</a:t>
            </a:r>
            <a:r>
              <a:rPr lang="en-US" dirty="0"/>
              <a:t> </a:t>
            </a:r>
            <a:r>
              <a:rPr lang="en-US" dirty="0" err="1"/>
              <a:t>posibil</a:t>
            </a:r>
            <a:r>
              <a:rPr lang="en-US" dirty="0"/>
              <a:t> </a:t>
            </a:r>
            <a:r>
              <a:rPr lang="en-US" dirty="0" err="1"/>
              <a:t>să</a:t>
            </a:r>
            <a:r>
              <a:rPr lang="en-US" dirty="0"/>
              <a:t> se </a:t>
            </a:r>
            <a:r>
              <a:rPr lang="en-US" dirty="0" err="1"/>
              <a:t>injecteze</a:t>
            </a:r>
            <a:r>
              <a:rPr lang="en-US" dirty="0"/>
              <a:t> </a:t>
            </a:r>
            <a:r>
              <a:rPr lang="en-US" dirty="0" err="1"/>
              <a:t>electroni</a:t>
            </a:r>
            <a:r>
              <a:rPr lang="en-US" dirty="0"/>
              <a:t> </a:t>
            </a:r>
            <a:r>
              <a:rPr lang="en-US" dirty="0" err="1"/>
              <a:t>sau</a:t>
            </a:r>
            <a:r>
              <a:rPr lang="en-US" dirty="0"/>
              <a:t> g</a:t>
            </a:r>
            <a:r>
              <a:rPr lang="ro-RO" dirty="0"/>
              <a:t>oluri </a:t>
            </a:r>
            <a:r>
              <a:rPr lang="en-US" dirty="0"/>
              <a:t>cu o stare de spin </a:t>
            </a:r>
            <a:r>
              <a:rPr lang="en-US" dirty="0" err="1"/>
              <a:t>selectată</a:t>
            </a:r>
            <a:r>
              <a:rPr lang="en-US" dirty="0"/>
              <a:t>. </a:t>
            </a:r>
            <a:r>
              <a:rPr lang="en-US" dirty="0" err="1"/>
              <a:t>În</a:t>
            </a:r>
            <a:r>
              <a:rPr lang="en-US" dirty="0"/>
              <a:t> </a:t>
            </a:r>
            <a:r>
              <a:rPr lang="en-US" dirty="0" err="1"/>
              <a:t>figura</a:t>
            </a:r>
            <a:r>
              <a:rPr lang="en-US" dirty="0"/>
              <a:t> </a:t>
            </a:r>
            <a:r>
              <a:rPr lang="en-US" dirty="0" err="1"/>
              <a:t>arătăm</a:t>
            </a:r>
            <a:r>
              <a:rPr lang="en-US" dirty="0"/>
              <a:t> un spin-</a:t>
            </a:r>
            <a:r>
              <a:rPr lang="en-US" dirty="0" err="1"/>
              <a:t>tranzistor</a:t>
            </a:r>
            <a:r>
              <a:rPr lang="en-US" dirty="0"/>
              <a:t> </a:t>
            </a:r>
            <a:r>
              <a:rPr lang="en-US" dirty="0" err="1"/>
              <a:t>în</a:t>
            </a:r>
            <a:r>
              <a:rPr lang="en-US" dirty="0"/>
              <a:t> care sunt </a:t>
            </a:r>
            <a:r>
              <a:rPr lang="en-US" dirty="0" err="1"/>
              <a:t>injectați</a:t>
            </a:r>
            <a:r>
              <a:rPr lang="en-US" dirty="0"/>
              <a:t> </a:t>
            </a:r>
            <a:r>
              <a:rPr lang="ro-RO" dirty="0" err="1"/>
              <a:t>dintrun</a:t>
            </a:r>
            <a:r>
              <a:rPr lang="ro-RO" dirty="0"/>
              <a:t> contact</a:t>
            </a:r>
            <a:r>
              <a:rPr lang="en-US" dirty="0"/>
              <a:t> de Fe (ca </a:t>
            </a:r>
            <a:r>
              <a:rPr lang="en-US" dirty="0" err="1"/>
              <a:t>surs</a:t>
            </a:r>
            <a:r>
              <a:rPr lang="ro-RO" dirty="0"/>
              <a:t>ă</a:t>
            </a:r>
            <a:r>
              <a:rPr lang="en-US" dirty="0"/>
              <a:t>)</a:t>
            </a:r>
            <a:r>
              <a:rPr lang="ro-RO" dirty="0"/>
              <a:t> </a:t>
            </a:r>
            <a:r>
              <a:rPr lang="en-US" dirty="0" err="1"/>
              <a:t>electroni</a:t>
            </a:r>
            <a:r>
              <a:rPr lang="en-US" dirty="0"/>
              <a:t> </a:t>
            </a:r>
            <a:r>
              <a:rPr lang="en-US" dirty="0" err="1"/>
              <a:t>selectați</a:t>
            </a:r>
            <a:r>
              <a:rPr lang="en-US" dirty="0"/>
              <a:t> conform </a:t>
            </a:r>
            <a:r>
              <a:rPr lang="en-US" dirty="0" err="1"/>
              <a:t>spinului</a:t>
            </a:r>
            <a:r>
              <a:rPr lang="en-US" dirty="0"/>
              <a:t>. </a:t>
            </a:r>
            <a:r>
              <a:rPr lang="ro-RO" dirty="0"/>
              <a:t>E</a:t>
            </a:r>
            <a:r>
              <a:rPr lang="en-US" dirty="0" err="1"/>
              <a:t>lectroni</a:t>
            </a:r>
            <a:r>
              <a:rPr lang="en-US" dirty="0"/>
              <a:t> cu spin </a:t>
            </a:r>
            <a:r>
              <a:rPr lang="ro-RO" dirty="0"/>
              <a:t>sunt </a:t>
            </a:r>
            <a:r>
              <a:rPr lang="en-US" dirty="0"/>
              <a:t>selecta</a:t>
            </a:r>
            <a:r>
              <a:rPr lang="ro-RO" dirty="0"/>
              <a:t>ți </a:t>
            </a:r>
            <a:r>
              <a:rPr lang="en-US" dirty="0"/>
              <a:t>de </a:t>
            </a:r>
            <a:r>
              <a:rPr lang="en-US" dirty="0" err="1"/>
              <a:t>câmpul</a:t>
            </a:r>
            <a:r>
              <a:rPr lang="en-US" dirty="0"/>
              <a:t> de </a:t>
            </a:r>
            <a:r>
              <a:rPr lang="en-US" dirty="0" err="1"/>
              <a:t>magnetizare</a:t>
            </a:r>
            <a:r>
              <a:rPr lang="en-US" dirty="0"/>
              <a:t> </a:t>
            </a:r>
            <a:r>
              <a:rPr lang="en-US" dirty="0" err="1"/>
              <a:t>și</a:t>
            </a:r>
            <a:r>
              <a:rPr lang="en-US" dirty="0"/>
              <a:t> </a:t>
            </a:r>
            <a:r>
              <a:rPr lang="en-US" dirty="0" err="1"/>
              <a:t>mențin</a:t>
            </a:r>
            <a:r>
              <a:rPr lang="en-US" dirty="0"/>
              <a:t> </a:t>
            </a:r>
            <a:r>
              <a:rPr lang="en-US" dirty="0" err="1"/>
              <a:t>această</a:t>
            </a:r>
            <a:r>
              <a:rPr lang="en-US" dirty="0"/>
              <a:t> stare de </a:t>
            </a:r>
            <a:r>
              <a:rPr lang="en-US" dirty="0" err="1"/>
              <a:t>rotație</a:t>
            </a:r>
            <a:r>
              <a:rPr lang="en-US" dirty="0"/>
              <a:t> pe </a:t>
            </a:r>
            <a:r>
              <a:rPr lang="en-US" dirty="0" err="1"/>
              <a:t>măsură</a:t>
            </a:r>
            <a:r>
              <a:rPr lang="en-US" dirty="0"/>
              <a:t> </a:t>
            </a:r>
            <a:r>
              <a:rPr lang="en-US" dirty="0" err="1"/>
              <a:t>ce</a:t>
            </a:r>
            <a:r>
              <a:rPr lang="en-US" dirty="0"/>
              <a:t> se </a:t>
            </a:r>
            <a:r>
              <a:rPr lang="en-US" dirty="0" err="1"/>
              <a:t>deplasează</a:t>
            </a:r>
            <a:r>
              <a:rPr lang="en-US" dirty="0"/>
              <a:t> </a:t>
            </a:r>
            <a:r>
              <a:rPr lang="en-US" dirty="0" err="1"/>
              <a:t>prin</a:t>
            </a:r>
            <a:r>
              <a:rPr lang="en-US" dirty="0"/>
              <a:t> </a:t>
            </a:r>
            <a:r>
              <a:rPr lang="ro-RO" dirty="0"/>
              <a:t>tranzistor</a:t>
            </a:r>
            <a:r>
              <a:rPr lang="en-US" dirty="0"/>
              <a:t>. </a:t>
            </a:r>
            <a:r>
              <a:rPr lang="ro-RO" dirty="0"/>
              <a:t>Spin-</a:t>
            </a:r>
            <a:r>
              <a:rPr lang="en-US" dirty="0" err="1"/>
              <a:t>Tranzistorul</a:t>
            </a:r>
            <a:r>
              <a:rPr lang="en-US" dirty="0"/>
              <a:t> </a:t>
            </a:r>
            <a:r>
              <a:rPr lang="en-US" dirty="0" err="1"/>
              <a:t>exploatează</a:t>
            </a:r>
            <a:r>
              <a:rPr lang="en-US" dirty="0"/>
              <a:t> </a:t>
            </a:r>
            <a:r>
              <a:rPr lang="en-US" dirty="0" err="1"/>
              <a:t>efectele</a:t>
            </a:r>
            <a:r>
              <a:rPr lang="en-US" dirty="0"/>
              <a:t> de </a:t>
            </a:r>
            <a:r>
              <a:rPr lang="en-US" dirty="0" err="1"/>
              <a:t>interferență</a:t>
            </a:r>
            <a:r>
              <a:rPr lang="en-US" dirty="0"/>
              <a:t> </a:t>
            </a:r>
            <a:r>
              <a:rPr lang="en-US" dirty="0" err="1"/>
              <a:t>cuantică</a:t>
            </a:r>
            <a:r>
              <a:rPr lang="en-US" dirty="0"/>
              <a:t> cu </a:t>
            </a:r>
            <a:r>
              <a:rPr lang="en-US" dirty="0" err="1"/>
              <a:t>două</a:t>
            </a:r>
            <a:r>
              <a:rPr lang="en-US" dirty="0"/>
              <a:t> </a:t>
            </a:r>
            <a:r>
              <a:rPr lang="en-US" dirty="0" err="1"/>
              <a:t>nuanțe</a:t>
            </a:r>
            <a:r>
              <a:rPr lang="en-US" dirty="0"/>
              <a:t>: </a:t>
            </a:r>
            <a:endParaRPr lang="ro-RO" dirty="0"/>
          </a:p>
          <a:p>
            <a:pPr marL="400050" indent="-400050">
              <a:buAutoNum type="romanLcParenR"/>
            </a:pPr>
            <a:r>
              <a:rPr lang="ro-RO" dirty="0"/>
              <a:t>Spin-</a:t>
            </a:r>
            <a:r>
              <a:rPr lang="en-US" dirty="0" err="1"/>
              <a:t>electroni</a:t>
            </a:r>
            <a:r>
              <a:rPr lang="ro-RO" dirty="0"/>
              <a:t>i selectați </a:t>
            </a:r>
            <a:r>
              <a:rPr lang="en-US" dirty="0"/>
              <a:t>pot fi </a:t>
            </a:r>
            <a:r>
              <a:rPr lang="en-US" dirty="0" err="1"/>
              <a:t>injecta</a:t>
            </a:r>
            <a:r>
              <a:rPr lang="ro-RO" dirty="0"/>
              <a:t>ți</a:t>
            </a:r>
            <a:r>
              <a:rPr lang="en-US" dirty="0"/>
              <a:t> </a:t>
            </a:r>
            <a:r>
              <a:rPr lang="en-US" dirty="0" err="1"/>
              <a:t>într</a:t>
            </a:r>
            <a:r>
              <a:rPr lang="en-US" dirty="0"/>
              <a:t>-un canal </a:t>
            </a:r>
            <a:r>
              <a:rPr lang="ro-RO" dirty="0"/>
              <a:t>al Tr-lui</a:t>
            </a:r>
            <a:r>
              <a:rPr lang="en-US" dirty="0"/>
              <a:t>; </a:t>
            </a:r>
            <a:endParaRPr lang="ro-RO" dirty="0"/>
          </a:p>
          <a:p>
            <a:pPr marL="400050" indent="-400050">
              <a:buAutoNum type="romanLcParenR"/>
            </a:pPr>
            <a:r>
              <a:rPr lang="en-US" dirty="0" err="1"/>
              <a:t>divizarea</a:t>
            </a:r>
            <a:r>
              <a:rPr lang="en-US" dirty="0"/>
              <a:t> spin</a:t>
            </a:r>
            <a:r>
              <a:rPr lang="ro-RO" dirty="0" err="1"/>
              <a:t>iurilor</a:t>
            </a:r>
            <a:r>
              <a:rPr lang="ro-RO" dirty="0"/>
              <a:t> cu starea </a:t>
            </a:r>
            <a:r>
              <a:rPr lang="en-US" dirty="0"/>
              <a:t>-up </a:t>
            </a:r>
            <a:r>
              <a:rPr lang="en-US" dirty="0" err="1"/>
              <a:t>și</a:t>
            </a:r>
            <a:r>
              <a:rPr lang="en-US" dirty="0"/>
              <a:t> -down</a:t>
            </a:r>
            <a:r>
              <a:rPr lang="ro-RO" dirty="0"/>
              <a:t> cauzează  ca aceste două stări </a:t>
            </a:r>
            <a:r>
              <a:rPr lang="en-US" dirty="0" err="1"/>
              <a:t>să</a:t>
            </a:r>
            <a:r>
              <a:rPr lang="en-US" dirty="0"/>
              <a:t> </a:t>
            </a:r>
            <a:r>
              <a:rPr lang="en-US" dirty="0" err="1"/>
              <a:t>aibă</a:t>
            </a:r>
            <a:r>
              <a:rPr lang="en-US" dirty="0"/>
              <a:t> un k-vector </a:t>
            </a:r>
            <a:r>
              <a:rPr lang="en-US" dirty="0" err="1"/>
              <a:t>diferit</a:t>
            </a:r>
            <a:r>
              <a:rPr lang="en-US" dirty="0"/>
              <a:t> care </a:t>
            </a:r>
            <a:r>
              <a:rPr lang="en-US" dirty="0" err="1"/>
              <a:t>poate</a:t>
            </a:r>
            <a:r>
              <a:rPr lang="en-US" dirty="0"/>
              <a:t> fi </a:t>
            </a:r>
            <a:r>
              <a:rPr lang="en-US" dirty="0" err="1"/>
              <a:t>controlat</a:t>
            </a:r>
            <a:r>
              <a:rPr lang="en-US" dirty="0"/>
              <a:t> </a:t>
            </a:r>
            <a:r>
              <a:rPr lang="en-US" dirty="0" err="1"/>
              <a:t>printr</a:t>
            </a:r>
            <a:r>
              <a:rPr lang="en-US" dirty="0"/>
              <a:t>-o </a:t>
            </a:r>
            <a:r>
              <a:rPr lang="en-US" dirty="0" err="1"/>
              <a:t>polarizare</a:t>
            </a:r>
            <a:r>
              <a:rPr lang="en-US" dirty="0"/>
              <a:t> de </a:t>
            </a:r>
            <a:r>
              <a:rPr lang="en-US" dirty="0" err="1"/>
              <a:t>poartă</a:t>
            </a:r>
            <a:r>
              <a:rPr lang="ro-RO" dirty="0"/>
              <a:t> care </a:t>
            </a:r>
            <a:r>
              <a:rPr lang="en-US" dirty="0" err="1"/>
              <a:t>creează</a:t>
            </a:r>
            <a:r>
              <a:rPr lang="en-US" dirty="0"/>
              <a:t> </a:t>
            </a:r>
            <a:r>
              <a:rPr lang="en-US" dirty="0" err="1"/>
              <a:t>efecte</a:t>
            </a:r>
            <a:r>
              <a:rPr lang="en-US" dirty="0"/>
              <a:t> de </a:t>
            </a:r>
            <a:r>
              <a:rPr lang="en-US" dirty="0" err="1"/>
              <a:t>interferență</a:t>
            </a:r>
            <a:r>
              <a:rPr lang="en-US" dirty="0"/>
              <a:t>.</a:t>
            </a:r>
            <a:r>
              <a:rPr lang="ro-RO" dirty="0"/>
              <a:t> </a:t>
            </a:r>
            <a:r>
              <a:rPr lang="en-US" dirty="0" err="1"/>
              <a:t>Folosind</a:t>
            </a:r>
            <a:r>
              <a:rPr lang="en-US" dirty="0"/>
              <a:t> </a:t>
            </a:r>
            <a:r>
              <a:rPr lang="en-US" dirty="0" err="1"/>
              <a:t>geometria</a:t>
            </a:r>
            <a:r>
              <a:rPr lang="en-US" dirty="0"/>
              <a:t> </a:t>
            </a:r>
            <a:r>
              <a:rPr lang="en-US" dirty="0" err="1"/>
              <a:t>prezentată</a:t>
            </a:r>
            <a:r>
              <a:rPr lang="en-US" dirty="0"/>
              <a:t> </a:t>
            </a:r>
            <a:r>
              <a:rPr lang="en-US" dirty="0" err="1"/>
              <a:t>în</a:t>
            </a:r>
            <a:r>
              <a:rPr lang="en-US" dirty="0"/>
              <a:t> </a:t>
            </a:r>
            <a:r>
              <a:rPr lang="en-US" dirty="0" err="1"/>
              <a:t>figura</a:t>
            </a:r>
            <a:r>
              <a:rPr lang="en-US" dirty="0"/>
              <a:t> 10.14, </a:t>
            </a:r>
            <a:r>
              <a:rPr lang="en-US" dirty="0" err="1"/>
              <a:t>electronii</a:t>
            </a:r>
            <a:r>
              <a:rPr lang="en-US" dirty="0"/>
              <a:t> sunt </a:t>
            </a:r>
            <a:r>
              <a:rPr lang="en-US" dirty="0" err="1"/>
              <a:t>injectați</a:t>
            </a:r>
            <a:r>
              <a:rPr lang="en-US" dirty="0"/>
              <a:t> </a:t>
            </a:r>
            <a:r>
              <a:rPr lang="en-US" dirty="0" err="1"/>
              <a:t>în</a:t>
            </a:r>
            <a:r>
              <a:rPr lang="en-US" dirty="0"/>
              <a:t> canal </a:t>
            </a:r>
            <a:r>
              <a:rPr lang="ro-RO" dirty="0"/>
              <a:t>bidimensional </a:t>
            </a:r>
            <a:r>
              <a:rPr lang="en-US" dirty="0"/>
              <a:t>cu un spin </a:t>
            </a:r>
            <a:r>
              <a:rPr lang="en-US" dirty="0" err="1"/>
              <a:t>polarizat</a:t>
            </a:r>
            <a:r>
              <a:rPr lang="en-US" dirty="0"/>
              <a:t> de-a </a:t>
            </a:r>
            <a:r>
              <a:rPr lang="en-US" dirty="0" err="1"/>
              <a:t>lungul</a:t>
            </a:r>
            <a:r>
              <a:rPr lang="en-US" dirty="0"/>
              <a:t> </a:t>
            </a:r>
            <a:r>
              <a:rPr lang="en-US" dirty="0" err="1"/>
              <a:t>direcției</a:t>
            </a:r>
            <a:r>
              <a:rPr lang="en-US" dirty="0"/>
              <a:t> +x.</a:t>
            </a:r>
            <a:r>
              <a:rPr lang="ro-RO" dirty="0"/>
              <a:t> </a:t>
            </a:r>
            <a:r>
              <a:rPr lang="en-US" dirty="0"/>
              <a:t> </a:t>
            </a:r>
            <a:r>
              <a:rPr lang="en-US" dirty="0" err="1"/>
              <a:t>Acești</a:t>
            </a:r>
            <a:r>
              <a:rPr lang="en-US" dirty="0"/>
              <a:t> </a:t>
            </a:r>
            <a:r>
              <a:rPr lang="en-US" dirty="0" err="1"/>
              <a:t>electroni</a:t>
            </a:r>
            <a:r>
              <a:rPr lang="en-US" dirty="0"/>
              <a:t> pot fi </a:t>
            </a:r>
            <a:r>
              <a:rPr lang="ro-RO" dirty="0"/>
              <a:t>de</a:t>
            </a:r>
            <a:r>
              <a:rPr lang="en-US" dirty="0" err="1"/>
              <a:t>scriși</a:t>
            </a:r>
            <a:r>
              <a:rPr lang="en-US" dirty="0"/>
              <a:t> </a:t>
            </a:r>
            <a:r>
              <a:rPr lang="en-US" dirty="0" err="1"/>
              <a:t>în</a:t>
            </a:r>
            <a:r>
              <a:rPr lang="en-US" dirty="0"/>
              <a:t> </a:t>
            </a:r>
            <a:r>
              <a:rPr lang="en-US" dirty="0" err="1"/>
              <a:t>termeni</a:t>
            </a:r>
            <a:r>
              <a:rPr lang="ro-RO" dirty="0"/>
              <a:t> </a:t>
            </a:r>
            <a:r>
              <a:rPr lang="en-US" dirty="0"/>
              <a:t>a</a:t>
            </a:r>
            <a:r>
              <a:rPr lang="ro-RO" dirty="0"/>
              <a:t>i</a:t>
            </a:r>
            <a:r>
              <a:rPr lang="en-US" dirty="0"/>
              <a:t> </a:t>
            </a:r>
            <a:r>
              <a:rPr lang="en-US" dirty="0" err="1"/>
              <a:t>stărilor</a:t>
            </a:r>
            <a:r>
              <a:rPr lang="en-US" dirty="0"/>
              <a:t> spin-up (</a:t>
            </a:r>
            <a:r>
              <a:rPr lang="en-US" dirty="0" err="1"/>
              <a:t>pozitiv</a:t>
            </a:r>
            <a:r>
              <a:rPr lang="en-US" dirty="0"/>
              <a:t> z-</a:t>
            </a:r>
            <a:r>
              <a:rPr lang="en-US" dirty="0" err="1"/>
              <a:t>polarizat</a:t>
            </a:r>
            <a:r>
              <a:rPr lang="en-US" dirty="0"/>
              <a:t>) </a:t>
            </a:r>
            <a:r>
              <a:rPr lang="en-US" dirty="0" err="1"/>
              <a:t>și</a:t>
            </a:r>
            <a:r>
              <a:rPr lang="en-US" dirty="0"/>
              <a:t> spin-down (</a:t>
            </a:r>
            <a:r>
              <a:rPr lang="en-US" dirty="0" err="1"/>
              <a:t>negativ</a:t>
            </a:r>
            <a:r>
              <a:rPr lang="en-US" dirty="0"/>
              <a:t> z-</a:t>
            </a:r>
            <a:r>
              <a:rPr lang="en-US" dirty="0" err="1"/>
              <a:t>polarizat</a:t>
            </a:r>
            <a:r>
              <a:rPr lang="en-US" dirty="0"/>
              <a:t>)</a:t>
            </a:r>
          </a:p>
        </p:txBody>
      </p:sp>
      <p:sp>
        <p:nvSpPr>
          <p:cNvPr id="9" name="CasetăText 8">
            <a:extLst>
              <a:ext uri="{FF2B5EF4-FFF2-40B4-BE49-F238E27FC236}">
                <a16:creationId xmlns:a16="http://schemas.microsoft.com/office/drawing/2014/main" id="{062F2A55-818B-D6EE-9D50-2A3E811A257E}"/>
              </a:ext>
            </a:extLst>
          </p:cNvPr>
          <p:cNvSpPr txBox="1"/>
          <p:nvPr/>
        </p:nvSpPr>
        <p:spPr>
          <a:xfrm>
            <a:off x="8603272" y="6165016"/>
            <a:ext cx="2598127" cy="369332"/>
          </a:xfrm>
          <a:prstGeom prst="rect">
            <a:avLst/>
          </a:prstGeom>
          <a:noFill/>
        </p:spPr>
        <p:txBody>
          <a:bodyPr wrap="square">
            <a:spAutoFit/>
          </a:bodyPr>
          <a:lstStyle/>
          <a:p>
            <a:r>
              <a:rPr lang="en-US" b="1" dirty="0">
                <a:solidFill>
                  <a:srgbClr val="FF0000"/>
                </a:solidFill>
              </a:rPr>
              <a:t>⟨x| →</a:t>
            </a:r>
            <a:r>
              <a:rPr lang="ro-RO" b="1" dirty="0">
                <a:solidFill>
                  <a:srgbClr val="FF0000"/>
                </a:solidFill>
              </a:rPr>
              <a:t> (</a:t>
            </a:r>
            <a:r>
              <a:rPr lang="en-US" b="1" dirty="0">
                <a:solidFill>
                  <a:srgbClr val="FF0000"/>
                </a:solidFill>
              </a:rPr>
              <a:t>1</a:t>
            </a:r>
            <a:r>
              <a:rPr lang="ro-RO" b="1" dirty="0">
                <a:solidFill>
                  <a:srgbClr val="FF0000"/>
                </a:solidFill>
              </a:rPr>
              <a:t>/ </a:t>
            </a:r>
            <a:r>
              <a:rPr lang="en-US" b="1" dirty="0">
                <a:solidFill>
                  <a:srgbClr val="FF0000"/>
                </a:solidFill>
              </a:rPr>
              <a:t>√2</a:t>
            </a:r>
            <a:r>
              <a:rPr lang="ro-RO" b="1" dirty="0">
                <a:solidFill>
                  <a:srgbClr val="FF0000"/>
                </a:solidFill>
              </a:rPr>
              <a:t>)</a:t>
            </a:r>
            <a:r>
              <a:rPr lang="en-US" b="1" dirty="0">
                <a:solidFill>
                  <a:srgbClr val="FF0000"/>
                </a:solidFill>
              </a:rPr>
              <a:t> (⟨↑| + ⟨↓|)</a:t>
            </a:r>
          </a:p>
        </p:txBody>
      </p:sp>
      <p:pic>
        <p:nvPicPr>
          <p:cNvPr id="10" name="Imagine 9">
            <a:extLst>
              <a:ext uri="{FF2B5EF4-FFF2-40B4-BE49-F238E27FC236}">
                <a16:creationId xmlns:a16="http://schemas.microsoft.com/office/drawing/2014/main" id="{88139F86-3B4A-089C-6C50-86B8404A4AA9}"/>
              </a:ext>
            </a:extLst>
          </p:cNvPr>
          <p:cNvPicPr>
            <a:picLocks noChangeAspect="1"/>
          </p:cNvPicPr>
          <p:nvPr/>
        </p:nvPicPr>
        <p:blipFill>
          <a:blip r:embed="rId2"/>
          <a:stretch>
            <a:fillRect/>
          </a:stretch>
        </p:blipFill>
        <p:spPr>
          <a:xfrm>
            <a:off x="97641" y="1789176"/>
            <a:ext cx="4040317" cy="2110471"/>
          </a:xfrm>
          <a:prstGeom prst="rect">
            <a:avLst/>
          </a:prstGeom>
        </p:spPr>
      </p:pic>
    </p:spTree>
    <p:extLst>
      <p:ext uri="{BB962C8B-B14F-4D97-AF65-F5344CB8AC3E}">
        <p14:creationId xmlns:p14="http://schemas.microsoft.com/office/powerpoint/2010/main" val="347268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2938385-AE6F-1AC4-A8B9-BE90B545EF09}"/>
              </a:ext>
            </a:extLst>
          </p:cNvPr>
          <p:cNvSpPr>
            <a:spLocks noGrp="1"/>
          </p:cNvSpPr>
          <p:nvPr>
            <p:ph idx="1"/>
          </p:nvPr>
        </p:nvSpPr>
        <p:spPr>
          <a:xfrm>
            <a:off x="944717" y="202223"/>
            <a:ext cx="7256518" cy="6453553"/>
          </a:xfrm>
        </p:spPr>
        <p:txBody>
          <a:bodyPr>
            <a:normAutofit fontScale="92500" lnSpcReduction="20000"/>
          </a:bodyPr>
          <a:lstStyle/>
          <a:p>
            <a:r>
              <a:rPr lang="ro-RO" dirty="0"/>
              <a:t>Admitem </a:t>
            </a:r>
            <a:r>
              <a:rPr lang="en-US" dirty="0" err="1"/>
              <a:t>posibilitatea</a:t>
            </a:r>
            <a:r>
              <a:rPr lang="en-US" dirty="0"/>
              <a:t> </a:t>
            </a:r>
            <a:r>
              <a:rPr lang="en-US" dirty="0" err="1"/>
              <a:t>în</a:t>
            </a:r>
            <a:r>
              <a:rPr lang="en-US" dirty="0"/>
              <a:t> care </a:t>
            </a:r>
            <a:r>
              <a:rPr lang="en-US" dirty="0" err="1"/>
              <a:t>energia</a:t>
            </a:r>
            <a:r>
              <a:rPr lang="en-US" dirty="0"/>
              <a:t> </a:t>
            </a:r>
            <a:r>
              <a:rPr lang="en-US" dirty="0" err="1"/>
              <a:t>electronilor</a:t>
            </a:r>
            <a:r>
              <a:rPr lang="en-US" dirty="0"/>
              <a:t> </a:t>
            </a:r>
            <a:r>
              <a:rPr lang="ro-RO" dirty="0"/>
              <a:t>cu</a:t>
            </a:r>
            <a:r>
              <a:rPr lang="en-US" dirty="0"/>
              <a:t> spin-up </a:t>
            </a:r>
            <a:r>
              <a:rPr lang="en-US" dirty="0" err="1"/>
              <a:t>și</a:t>
            </a:r>
            <a:r>
              <a:rPr lang="en-US" dirty="0"/>
              <a:t> spin-down </a:t>
            </a:r>
            <a:r>
              <a:rPr lang="en-US" dirty="0" err="1"/>
              <a:t>este</a:t>
            </a:r>
            <a:r>
              <a:rPr lang="en-US" dirty="0"/>
              <a:t> </a:t>
            </a:r>
            <a:r>
              <a:rPr lang="en-US" dirty="0" err="1"/>
              <a:t>diferită</a:t>
            </a:r>
            <a:r>
              <a:rPr lang="ro-RO" dirty="0"/>
              <a:t> </a:t>
            </a:r>
            <a:r>
              <a:rPr lang="en-US" dirty="0" err="1"/>
              <a:t>după</a:t>
            </a:r>
            <a:r>
              <a:rPr lang="en-US" dirty="0"/>
              <a:t> cum se </a:t>
            </a:r>
            <a:r>
              <a:rPr lang="en-US" dirty="0" err="1"/>
              <a:t>arată</a:t>
            </a:r>
            <a:r>
              <a:rPr lang="en-US" dirty="0"/>
              <a:t> </a:t>
            </a:r>
            <a:r>
              <a:rPr lang="en-US" dirty="0" err="1"/>
              <a:t>în</a:t>
            </a:r>
            <a:r>
              <a:rPr lang="en-US" dirty="0"/>
              <a:t> </a:t>
            </a:r>
            <a:r>
              <a:rPr lang="en-US" dirty="0" err="1"/>
              <a:t>figura</a:t>
            </a:r>
            <a:r>
              <a:rPr lang="en-US" dirty="0"/>
              <a:t>.</a:t>
            </a:r>
            <a:r>
              <a:rPr lang="ro-RO" dirty="0"/>
              <a:t> Diferențierea </a:t>
            </a:r>
            <a:r>
              <a:rPr lang="en-US" dirty="0" err="1"/>
              <a:t>în</a:t>
            </a:r>
            <a:r>
              <a:rPr lang="en-US" dirty="0"/>
              <a:t> </a:t>
            </a:r>
            <a:r>
              <a:rPr lang="en-US" dirty="0" err="1"/>
              <a:t>stările</a:t>
            </a:r>
            <a:r>
              <a:rPr lang="en-US" dirty="0"/>
              <a:t> spin-up </a:t>
            </a:r>
            <a:r>
              <a:rPr lang="en-US" dirty="0" err="1"/>
              <a:t>și</a:t>
            </a:r>
            <a:r>
              <a:rPr lang="en-US" dirty="0"/>
              <a:t> spin-down </a:t>
            </a:r>
            <a:r>
              <a:rPr lang="en-US" dirty="0" err="1"/>
              <a:t>poate</a:t>
            </a:r>
            <a:r>
              <a:rPr lang="en-US" dirty="0"/>
              <a:t> </a:t>
            </a:r>
            <a:r>
              <a:rPr lang="en-US" dirty="0" err="1"/>
              <a:t>apărea</a:t>
            </a:r>
            <a:r>
              <a:rPr lang="en-US" dirty="0"/>
              <a:t> din </a:t>
            </a:r>
            <a:r>
              <a:rPr lang="en-US" dirty="0" err="1"/>
              <a:t>cauza</a:t>
            </a:r>
            <a:r>
              <a:rPr lang="ro-RO" dirty="0"/>
              <a:t> </a:t>
            </a:r>
            <a:r>
              <a:rPr lang="en-US" dirty="0" err="1"/>
              <a:t>câmpuri</a:t>
            </a:r>
            <a:r>
              <a:rPr lang="ro-RO" dirty="0"/>
              <a:t>lor</a:t>
            </a:r>
            <a:r>
              <a:rPr lang="en-US" dirty="0"/>
              <a:t> </a:t>
            </a:r>
            <a:r>
              <a:rPr lang="en-US" dirty="0" err="1"/>
              <a:t>magnetice</a:t>
            </a:r>
            <a:r>
              <a:rPr lang="en-US" dirty="0"/>
              <a:t> </a:t>
            </a:r>
            <a:r>
              <a:rPr lang="en-US" dirty="0" err="1"/>
              <a:t>externe</a:t>
            </a:r>
            <a:r>
              <a:rPr lang="en-US" dirty="0"/>
              <a:t> </a:t>
            </a:r>
            <a:r>
              <a:rPr lang="en-US" dirty="0" err="1"/>
              <a:t>sau</a:t>
            </a:r>
            <a:r>
              <a:rPr lang="en-US" dirty="0"/>
              <a:t> </a:t>
            </a:r>
            <a:r>
              <a:rPr lang="en-US" dirty="0" err="1"/>
              <a:t>efecte</a:t>
            </a:r>
            <a:r>
              <a:rPr lang="ro-RO" dirty="0"/>
              <a:t>lor</a:t>
            </a:r>
            <a:r>
              <a:rPr lang="en-US" dirty="0"/>
              <a:t> interne spin-orbit</a:t>
            </a:r>
            <a:r>
              <a:rPr lang="ro-RO" dirty="0"/>
              <a:t>ale</a:t>
            </a:r>
            <a:r>
              <a:rPr lang="en-US" dirty="0"/>
              <a:t> combinate cu </a:t>
            </a:r>
            <a:r>
              <a:rPr lang="en-US" dirty="0" err="1"/>
              <a:t>lipsa</a:t>
            </a:r>
            <a:r>
              <a:rPr lang="en-US" dirty="0"/>
              <a:t> </a:t>
            </a:r>
            <a:r>
              <a:rPr lang="en-US" dirty="0" err="1"/>
              <a:t>simetriei</a:t>
            </a:r>
            <a:r>
              <a:rPr lang="en-US" dirty="0"/>
              <a:t> </a:t>
            </a:r>
            <a:r>
              <a:rPr lang="en-US" dirty="0" err="1"/>
              <a:t>inversării</a:t>
            </a:r>
            <a:r>
              <a:rPr lang="en-US" dirty="0"/>
              <a:t>.</a:t>
            </a:r>
            <a:r>
              <a:rPr lang="ro-RO" dirty="0"/>
              <a:t> </a:t>
            </a:r>
          </a:p>
          <a:p>
            <a:r>
              <a:rPr lang="en-US" dirty="0" err="1"/>
              <a:t>Aceste</a:t>
            </a:r>
            <a:r>
              <a:rPr lang="en-US" dirty="0"/>
              <a:t> </a:t>
            </a:r>
            <a:r>
              <a:rPr lang="en-US" dirty="0" err="1"/>
              <a:t>efecte</a:t>
            </a:r>
            <a:r>
              <a:rPr lang="en-US" dirty="0"/>
              <a:t> sunt </a:t>
            </a:r>
            <a:r>
              <a:rPr lang="en-US" dirty="0" err="1"/>
              <a:t>cele</a:t>
            </a:r>
            <a:r>
              <a:rPr lang="en-US" dirty="0"/>
              <a:t> </a:t>
            </a:r>
            <a:r>
              <a:rPr lang="en-US" dirty="0" err="1"/>
              <a:t>mai</a:t>
            </a:r>
            <a:r>
              <a:rPr lang="en-US" dirty="0"/>
              <a:t> </a:t>
            </a:r>
            <a:r>
              <a:rPr lang="en-US" dirty="0" err="1"/>
              <a:t>puternice</a:t>
            </a:r>
            <a:r>
              <a:rPr lang="en-US" dirty="0"/>
              <a:t> </a:t>
            </a:r>
            <a:r>
              <a:rPr lang="en-US" dirty="0" err="1"/>
              <a:t>în</a:t>
            </a:r>
            <a:r>
              <a:rPr lang="en-US" dirty="0"/>
              <a:t> </a:t>
            </a:r>
            <a:r>
              <a:rPr lang="en-US" dirty="0" err="1"/>
              <a:t>semiconductori</a:t>
            </a:r>
            <a:r>
              <a:rPr lang="en-US" dirty="0"/>
              <a:t> cu </a:t>
            </a:r>
            <a:r>
              <a:rPr lang="en-US" dirty="0" err="1"/>
              <a:t>bandă</a:t>
            </a:r>
            <a:r>
              <a:rPr lang="en-US" dirty="0"/>
              <a:t> </a:t>
            </a:r>
            <a:r>
              <a:rPr lang="en-US" dirty="0" err="1"/>
              <a:t>interzisă</a:t>
            </a:r>
            <a:r>
              <a:rPr lang="en-US" dirty="0"/>
              <a:t> </a:t>
            </a:r>
            <a:r>
              <a:rPr lang="en-US" dirty="0" err="1"/>
              <a:t>îngustă</a:t>
            </a:r>
            <a:r>
              <a:rPr lang="en-US" dirty="0"/>
              <a:t>, </a:t>
            </a:r>
            <a:r>
              <a:rPr lang="ro-RO" dirty="0"/>
              <a:t>în care stările benzii</a:t>
            </a:r>
            <a:r>
              <a:rPr lang="en-US" dirty="0"/>
              <a:t> de </a:t>
            </a:r>
            <a:r>
              <a:rPr lang="en-US" dirty="0" err="1"/>
              <a:t>conduc</a:t>
            </a:r>
            <a:r>
              <a:rPr lang="ro-RO" dirty="0"/>
              <a:t>ție sunt i</a:t>
            </a:r>
            <a:r>
              <a:rPr lang="en-US" dirty="0" err="1"/>
              <a:t>nfluențate</a:t>
            </a:r>
            <a:r>
              <a:rPr lang="en-US" dirty="0"/>
              <a:t> de </a:t>
            </a:r>
            <a:r>
              <a:rPr lang="ro-RO" dirty="0"/>
              <a:t>p-</a:t>
            </a:r>
            <a:r>
              <a:rPr lang="en-US" dirty="0" err="1"/>
              <a:t>stările</a:t>
            </a:r>
            <a:r>
              <a:rPr lang="en-US" dirty="0"/>
              <a:t> </a:t>
            </a:r>
            <a:r>
              <a:rPr lang="en-US" dirty="0" err="1"/>
              <a:t>benzii</a:t>
            </a:r>
            <a:r>
              <a:rPr lang="en-US" dirty="0"/>
              <a:t> de </a:t>
            </a:r>
            <a:r>
              <a:rPr lang="en-US" dirty="0" err="1"/>
              <a:t>valență</a:t>
            </a:r>
            <a:r>
              <a:rPr lang="ro-RO" dirty="0"/>
              <a:t>.</a:t>
            </a:r>
          </a:p>
          <a:p>
            <a:r>
              <a:rPr lang="ro-RO" dirty="0"/>
              <a:t>Vedem, că poziția nivelului Fermi este aceiași pentru spin-</a:t>
            </a:r>
            <a:r>
              <a:rPr lang="ro-RO" dirty="0" err="1"/>
              <a:t>up</a:t>
            </a:r>
            <a:r>
              <a:rPr lang="ro-RO" dirty="0"/>
              <a:t> și spin </a:t>
            </a:r>
            <a:r>
              <a:rPr lang="ro-RO" dirty="0" err="1"/>
              <a:t>down</a:t>
            </a:r>
            <a:r>
              <a:rPr lang="ro-RO" dirty="0"/>
              <a:t> electroni.</a:t>
            </a:r>
          </a:p>
          <a:p>
            <a:r>
              <a:rPr lang="ro-RO" dirty="0"/>
              <a:t>Avem:</a:t>
            </a:r>
          </a:p>
          <a:p>
            <a:r>
              <a:rPr lang="en-US" dirty="0"/>
              <a:t>Pe </a:t>
            </a:r>
            <a:r>
              <a:rPr lang="en-US" dirty="0" err="1"/>
              <a:t>măsură</a:t>
            </a:r>
            <a:r>
              <a:rPr lang="en-US" dirty="0"/>
              <a:t> </a:t>
            </a:r>
            <a:r>
              <a:rPr lang="en-US" dirty="0" err="1"/>
              <a:t>ce</a:t>
            </a:r>
            <a:r>
              <a:rPr lang="en-US" dirty="0"/>
              <a:t> </a:t>
            </a:r>
            <a:r>
              <a:rPr lang="en-US" dirty="0" err="1"/>
              <a:t>electronii</a:t>
            </a:r>
            <a:r>
              <a:rPr lang="en-US" dirty="0"/>
              <a:t> se </a:t>
            </a:r>
            <a:r>
              <a:rPr lang="en-US" dirty="0" err="1"/>
              <a:t>deplasează</a:t>
            </a:r>
            <a:r>
              <a:rPr lang="en-US" dirty="0"/>
              <a:t> </a:t>
            </a:r>
            <a:r>
              <a:rPr lang="en-US" dirty="0" err="1"/>
              <a:t>în</a:t>
            </a:r>
            <a:r>
              <a:rPr lang="en-US" dirty="0"/>
              <a:t> </a:t>
            </a:r>
            <a:r>
              <a:rPr lang="en-US" dirty="0" err="1"/>
              <a:t>jos</a:t>
            </a:r>
            <a:r>
              <a:rPr lang="en-US" dirty="0"/>
              <a:t> pe canal, </a:t>
            </a:r>
            <a:r>
              <a:rPr lang="en-US" dirty="0" err="1"/>
              <a:t>diferența</a:t>
            </a:r>
            <a:r>
              <a:rPr lang="en-US" dirty="0"/>
              <a:t> de </a:t>
            </a:r>
            <a:r>
              <a:rPr lang="en-US" dirty="0" err="1"/>
              <a:t>fază</a:t>
            </a:r>
            <a:r>
              <a:rPr lang="en-US" dirty="0"/>
              <a:t> </a:t>
            </a:r>
            <a:r>
              <a:rPr lang="en-US" dirty="0" err="1"/>
              <a:t>dintre</a:t>
            </a:r>
            <a:r>
              <a:rPr lang="en-US" dirty="0"/>
              <a:t> </a:t>
            </a:r>
            <a:r>
              <a:rPr lang="ro-RO" dirty="0"/>
              <a:t>electronii cu </a:t>
            </a:r>
            <a:r>
              <a:rPr lang="en-US" dirty="0"/>
              <a:t>spin-up </a:t>
            </a:r>
            <a:r>
              <a:rPr lang="en-US" dirty="0" err="1"/>
              <a:t>și</a:t>
            </a:r>
            <a:r>
              <a:rPr lang="en-US" dirty="0"/>
              <a:t> spin-down se </a:t>
            </a:r>
            <a:r>
              <a:rPr lang="en-US" dirty="0" err="1"/>
              <a:t>modifică</a:t>
            </a:r>
            <a:r>
              <a:rPr lang="en-US" dirty="0"/>
              <a:t> conform </a:t>
            </a:r>
            <a:r>
              <a:rPr lang="en-US" dirty="0" err="1"/>
              <a:t>ecuației</a:t>
            </a:r>
            <a:r>
              <a:rPr lang="en-US" dirty="0"/>
              <a:t> </a:t>
            </a:r>
            <a:r>
              <a:rPr lang="en-US" dirty="0" err="1"/>
              <a:t>obișnuite</a:t>
            </a:r>
            <a:r>
              <a:rPr lang="en-US" dirty="0"/>
              <a:t> de </a:t>
            </a:r>
            <a:r>
              <a:rPr lang="en-US" dirty="0" err="1"/>
              <a:t>propagare</a:t>
            </a:r>
            <a:r>
              <a:rPr lang="en-US" dirty="0"/>
              <a:t> a </a:t>
            </a:r>
            <a:r>
              <a:rPr lang="en-US" dirty="0" err="1"/>
              <a:t>undelor</a:t>
            </a:r>
            <a:endParaRPr lang="ro-RO" dirty="0"/>
          </a:p>
          <a:p>
            <a:r>
              <a:rPr lang="en-US" dirty="0" err="1"/>
              <a:t>unde</a:t>
            </a:r>
            <a:r>
              <a:rPr lang="en-US" dirty="0"/>
              <a:t> L </a:t>
            </a:r>
            <a:r>
              <a:rPr lang="ro-RO" dirty="0"/>
              <a:t>-</a:t>
            </a:r>
            <a:r>
              <a:rPr lang="en-US" dirty="0"/>
              <a:t> </a:t>
            </a:r>
            <a:r>
              <a:rPr lang="en-US" dirty="0" err="1"/>
              <a:t>lungimea</a:t>
            </a:r>
            <a:r>
              <a:rPr lang="en-US" dirty="0"/>
              <a:t> </a:t>
            </a:r>
            <a:r>
              <a:rPr lang="en-US" dirty="0" err="1"/>
              <a:t>canalului</a:t>
            </a:r>
            <a:r>
              <a:rPr lang="en-US" dirty="0"/>
              <a:t>. </a:t>
            </a:r>
            <a:r>
              <a:rPr lang="en-US" dirty="0" err="1"/>
              <a:t>Contactul</a:t>
            </a:r>
            <a:r>
              <a:rPr lang="en-US" dirty="0"/>
              <a:t> d</a:t>
            </a:r>
            <a:r>
              <a:rPr lang="ro-RO" dirty="0" err="1"/>
              <a:t>renei</a:t>
            </a:r>
            <a:r>
              <a:rPr lang="en-US" dirty="0"/>
              <a:t> </a:t>
            </a:r>
            <a:r>
              <a:rPr lang="en-US" dirty="0" err="1"/>
              <a:t>acționează</a:t>
            </a:r>
            <a:r>
              <a:rPr lang="en-US" dirty="0"/>
              <a:t> ca un </a:t>
            </a:r>
            <a:r>
              <a:rPr lang="en-US" dirty="0" err="1"/>
              <a:t>filtru</a:t>
            </a:r>
            <a:r>
              <a:rPr lang="en-US" dirty="0"/>
              <a:t> de spin </a:t>
            </a:r>
            <a:r>
              <a:rPr lang="en-US" dirty="0" err="1"/>
              <a:t>și</a:t>
            </a:r>
            <a:r>
              <a:rPr lang="en-US" dirty="0"/>
              <a:t> </a:t>
            </a:r>
            <a:r>
              <a:rPr lang="en-US" dirty="0" err="1"/>
              <a:t>acceptă</a:t>
            </a:r>
            <a:r>
              <a:rPr lang="en-US" dirty="0"/>
              <a:t> </a:t>
            </a:r>
            <a:r>
              <a:rPr lang="en-US" dirty="0" err="1"/>
              <a:t>doar</a:t>
            </a:r>
            <a:r>
              <a:rPr lang="en-US" dirty="0"/>
              <a:t> </a:t>
            </a:r>
            <a:r>
              <a:rPr lang="ro-RO" dirty="0"/>
              <a:t>stări ale </a:t>
            </a:r>
            <a:r>
              <a:rPr lang="en-US" dirty="0" err="1"/>
              <a:t>electroni</a:t>
            </a:r>
            <a:r>
              <a:rPr lang="ro-RO" dirty="0"/>
              <a:t>lor</a:t>
            </a:r>
            <a:r>
              <a:rPr lang="en-US" dirty="0"/>
              <a:t> cu spin </a:t>
            </a:r>
            <a:r>
              <a:rPr lang="en-US" dirty="0" err="1"/>
              <a:t>în</a:t>
            </a:r>
            <a:r>
              <a:rPr lang="en-US" dirty="0"/>
              <a:t> </a:t>
            </a:r>
            <a:r>
              <a:rPr lang="en-US" dirty="0" err="1"/>
              <a:t>direcția</a:t>
            </a:r>
            <a:r>
              <a:rPr lang="en-US" dirty="0"/>
              <a:t> x. </a:t>
            </a:r>
            <a:r>
              <a:rPr lang="en-US" dirty="0" err="1"/>
              <a:t>Astfel</a:t>
            </a:r>
            <a:r>
              <a:rPr lang="en-US" dirty="0"/>
              <a:t> </a:t>
            </a:r>
            <a:r>
              <a:rPr lang="en-US" dirty="0" err="1"/>
              <a:t>curentul</a:t>
            </a:r>
            <a:r>
              <a:rPr lang="en-US" dirty="0"/>
              <a:t> </a:t>
            </a:r>
            <a:r>
              <a:rPr lang="en-US" dirty="0" err="1"/>
              <a:t>circulă</a:t>
            </a:r>
            <a:r>
              <a:rPr lang="en-US" dirty="0"/>
              <a:t> </a:t>
            </a:r>
            <a:r>
              <a:rPr lang="en-US" dirty="0" err="1"/>
              <a:t>dacă</a:t>
            </a:r>
            <a:r>
              <a:rPr lang="en-US" dirty="0"/>
              <a:t> </a:t>
            </a:r>
            <a:r>
              <a:rPr lang="el-GR" b="1" dirty="0">
                <a:solidFill>
                  <a:srgbClr val="FF0000"/>
                </a:solidFill>
              </a:rPr>
              <a:t>Δθ = 2</a:t>
            </a:r>
            <a:r>
              <a:rPr lang="en-US" b="1" dirty="0">
                <a:solidFill>
                  <a:srgbClr val="FF0000"/>
                </a:solidFill>
              </a:rPr>
              <a:t>n</a:t>
            </a:r>
            <a:r>
              <a:rPr lang="el-GR" b="1" dirty="0">
                <a:solidFill>
                  <a:srgbClr val="FF0000"/>
                </a:solidFill>
              </a:rPr>
              <a:t>π</a:t>
            </a:r>
            <a:r>
              <a:rPr lang="el-GR" dirty="0"/>
              <a:t>. </a:t>
            </a:r>
            <a:r>
              <a:rPr lang="ro-RO" dirty="0"/>
              <a:t>În caz contrar valoarea </a:t>
            </a:r>
            <a:r>
              <a:rPr lang="en-US" dirty="0" err="1"/>
              <a:t>curentul</a:t>
            </a:r>
            <a:r>
              <a:rPr lang="ro-RO" dirty="0"/>
              <a:t>ui </a:t>
            </a:r>
            <a:r>
              <a:rPr lang="en-US" dirty="0" err="1"/>
              <a:t>este</a:t>
            </a:r>
            <a:r>
              <a:rPr lang="en-US" dirty="0"/>
              <a:t> </a:t>
            </a:r>
            <a:r>
              <a:rPr lang="en-US" dirty="0" err="1"/>
              <a:t>mai</a:t>
            </a:r>
            <a:r>
              <a:rPr lang="en-US" dirty="0"/>
              <a:t> </a:t>
            </a:r>
            <a:r>
              <a:rPr lang="en-US" dirty="0" err="1"/>
              <a:t>mică</a:t>
            </a:r>
            <a:r>
              <a:rPr lang="en-US" dirty="0"/>
              <a:t>. </a:t>
            </a:r>
            <a:endParaRPr lang="ro-RO" dirty="0"/>
          </a:p>
          <a:p>
            <a:r>
              <a:rPr lang="en-US" dirty="0" err="1"/>
              <a:t>Astfel</a:t>
            </a:r>
            <a:r>
              <a:rPr lang="en-US" dirty="0"/>
              <a:t>, </a:t>
            </a:r>
            <a:r>
              <a:rPr lang="ro-RO" dirty="0"/>
              <a:t>spin </a:t>
            </a:r>
            <a:r>
              <a:rPr lang="en-US" dirty="0" err="1"/>
              <a:t>tranzistorul</a:t>
            </a:r>
            <a:r>
              <a:rPr lang="en-US" dirty="0"/>
              <a:t> se </a:t>
            </a:r>
            <a:r>
              <a:rPr lang="en-US" dirty="0" err="1"/>
              <a:t>comportă</a:t>
            </a:r>
            <a:r>
              <a:rPr lang="en-US" dirty="0"/>
              <a:t> </a:t>
            </a:r>
            <a:r>
              <a:rPr lang="en-US" dirty="0" err="1"/>
              <a:t>în</a:t>
            </a:r>
            <a:r>
              <a:rPr lang="en-US" dirty="0"/>
              <a:t> </a:t>
            </a:r>
            <a:r>
              <a:rPr lang="en-US" dirty="0" err="1"/>
              <a:t>esență</a:t>
            </a:r>
            <a:r>
              <a:rPr lang="en-US" dirty="0"/>
              <a:t> ca un modulator electrooptic </a:t>
            </a:r>
            <a:r>
              <a:rPr lang="ro-RO" dirty="0"/>
              <a:t>în care </a:t>
            </a:r>
            <a:r>
              <a:rPr lang="en-US" dirty="0" err="1"/>
              <a:t>faza</a:t>
            </a:r>
            <a:r>
              <a:rPr lang="en-US" dirty="0"/>
              <a:t> </a:t>
            </a:r>
            <a:r>
              <a:rPr lang="en-US" dirty="0" err="1"/>
              <a:t>este</a:t>
            </a:r>
            <a:r>
              <a:rPr lang="en-US" dirty="0"/>
              <a:t> </a:t>
            </a:r>
            <a:r>
              <a:rPr lang="en-US" dirty="0" err="1"/>
              <a:t>controlată</a:t>
            </a:r>
            <a:r>
              <a:rPr lang="en-US" dirty="0"/>
              <a:t> de </a:t>
            </a:r>
            <a:r>
              <a:rPr lang="en-US" dirty="0" err="1"/>
              <a:t>tensiunea</a:t>
            </a:r>
            <a:r>
              <a:rPr lang="en-US" dirty="0"/>
              <a:t> de </a:t>
            </a:r>
            <a:r>
              <a:rPr lang="en-US" dirty="0" err="1"/>
              <a:t>poartă</a:t>
            </a:r>
            <a:r>
              <a:rPr lang="en-US" dirty="0"/>
              <a:t> care </a:t>
            </a:r>
            <a:r>
              <a:rPr lang="en-US" dirty="0" err="1"/>
              <a:t>controlează</a:t>
            </a:r>
            <a:r>
              <a:rPr lang="ro-RO" dirty="0"/>
              <a:t> nivelul Fermi</a:t>
            </a:r>
            <a:r>
              <a:rPr lang="en-US" dirty="0"/>
              <a:t> E</a:t>
            </a:r>
            <a:r>
              <a:rPr lang="en-US" sz="1500" dirty="0"/>
              <a:t>F</a:t>
            </a:r>
            <a:r>
              <a:rPr lang="en-US" dirty="0"/>
              <a:t> .</a:t>
            </a:r>
          </a:p>
          <a:p>
            <a:endParaRPr lang="en-US" dirty="0"/>
          </a:p>
          <a:p>
            <a:endParaRPr lang="en-US" dirty="0"/>
          </a:p>
        </p:txBody>
      </p:sp>
      <p:pic>
        <p:nvPicPr>
          <p:cNvPr id="5" name="Imagine 4">
            <a:extLst>
              <a:ext uri="{FF2B5EF4-FFF2-40B4-BE49-F238E27FC236}">
                <a16:creationId xmlns:a16="http://schemas.microsoft.com/office/drawing/2014/main" id="{8CA5D702-7730-977A-5D03-734819BB09D8}"/>
              </a:ext>
            </a:extLst>
          </p:cNvPr>
          <p:cNvPicPr>
            <a:picLocks noChangeAspect="1"/>
          </p:cNvPicPr>
          <p:nvPr/>
        </p:nvPicPr>
        <p:blipFill>
          <a:blip r:embed="rId2"/>
          <a:stretch>
            <a:fillRect/>
          </a:stretch>
        </p:blipFill>
        <p:spPr>
          <a:xfrm>
            <a:off x="8201235" y="0"/>
            <a:ext cx="3990766" cy="3147646"/>
          </a:xfrm>
          <a:prstGeom prst="rect">
            <a:avLst/>
          </a:prstGeom>
        </p:spPr>
      </p:pic>
      <p:sp>
        <p:nvSpPr>
          <p:cNvPr id="7" name="CasetăText 6">
            <a:extLst>
              <a:ext uri="{FF2B5EF4-FFF2-40B4-BE49-F238E27FC236}">
                <a16:creationId xmlns:a16="http://schemas.microsoft.com/office/drawing/2014/main" id="{1AC8FF2E-D0DE-5B4E-70A6-040B87BE40F0}"/>
              </a:ext>
            </a:extLst>
          </p:cNvPr>
          <p:cNvSpPr txBox="1"/>
          <p:nvPr/>
        </p:nvSpPr>
        <p:spPr>
          <a:xfrm>
            <a:off x="8365987" y="3434070"/>
            <a:ext cx="3716215" cy="738664"/>
          </a:xfrm>
          <a:prstGeom prst="rect">
            <a:avLst/>
          </a:prstGeom>
          <a:noFill/>
        </p:spPr>
        <p:txBody>
          <a:bodyPr wrap="square">
            <a:spAutoFit/>
          </a:bodyPr>
          <a:lstStyle/>
          <a:p>
            <a:r>
              <a:rPr lang="en-US" sz="1400" i="1" dirty="0"/>
              <a:t>A schematic of the band profile of spin-up and spin-down electrons. At the Fermi</a:t>
            </a:r>
            <a:r>
              <a:rPr lang="ro-RO" sz="1400" i="1" dirty="0"/>
              <a:t> </a:t>
            </a:r>
            <a:r>
              <a:rPr lang="en-US" sz="1400" i="1" dirty="0"/>
              <a:t>energy the k-vector for spin-up and spin-down electrons are different.</a:t>
            </a:r>
          </a:p>
        </p:txBody>
      </p:sp>
      <p:sp>
        <p:nvSpPr>
          <p:cNvPr id="9" name="CasetăText 8">
            <a:extLst>
              <a:ext uri="{FF2B5EF4-FFF2-40B4-BE49-F238E27FC236}">
                <a16:creationId xmlns:a16="http://schemas.microsoft.com/office/drawing/2014/main" id="{15AA5E5C-83F7-7771-D77D-529B0E07C773}"/>
              </a:ext>
            </a:extLst>
          </p:cNvPr>
          <p:cNvSpPr txBox="1"/>
          <p:nvPr/>
        </p:nvSpPr>
        <p:spPr>
          <a:xfrm>
            <a:off x="1828906" y="3054598"/>
            <a:ext cx="6537081" cy="369332"/>
          </a:xfrm>
          <a:prstGeom prst="rect">
            <a:avLst/>
          </a:prstGeom>
          <a:noFill/>
        </p:spPr>
        <p:txBody>
          <a:bodyPr wrap="square">
            <a:spAutoFit/>
          </a:bodyPr>
          <a:lstStyle/>
          <a:p>
            <a:r>
              <a:rPr lang="en-US" b="1" dirty="0">
                <a:solidFill>
                  <a:srgbClr val="FF0000"/>
                </a:solidFill>
              </a:rPr>
              <a:t>E</a:t>
            </a:r>
            <a:r>
              <a:rPr lang="en-US" sz="1200" b="1" dirty="0">
                <a:solidFill>
                  <a:srgbClr val="FF0000"/>
                </a:solidFill>
              </a:rPr>
              <a:t>F</a:t>
            </a:r>
            <a:r>
              <a:rPr lang="ro-RO" sz="1200" b="1" dirty="0">
                <a:solidFill>
                  <a:srgbClr val="FF0000"/>
                </a:solidFill>
              </a:rPr>
              <a:t> </a:t>
            </a:r>
            <a:r>
              <a:rPr lang="en-US" b="1" dirty="0">
                <a:solidFill>
                  <a:srgbClr val="FF0000"/>
                </a:solidFill>
              </a:rPr>
              <a:t>=</a:t>
            </a:r>
            <a:r>
              <a:rPr lang="ro-RO" b="1" dirty="0">
                <a:solidFill>
                  <a:srgbClr val="FF0000"/>
                </a:solidFill>
              </a:rPr>
              <a:t> </a:t>
            </a:r>
            <a:r>
              <a:rPr lang="en-US" b="1" dirty="0" err="1">
                <a:solidFill>
                  <a:srgbClr val="FF0000"/>
                </a:solidFill>
              </a:rPr>
              <a:t>Ec</a:t>
            </a:r>
            <a:r>
              <a:rPr lang="en-US" b="1" dirty="0">
                <a:solidFill>
                  <a:srgbClr val="FF0000"/>
                </a:solidFill>
              </a:rPr>
              <a:t> − </a:t>
            </a:r>
            <a:r>
              <a:rPr lang="el-GR" b="1" dirty="0">
                <a:solidFill>
                  <a:srgbClr val="FF0000"/>
                </a:solidFill>
              </a:rPr>
              <a:t>Δ</a:t>
            </a:r>
            <a:r>
              <a:rPr lang="en-US" b="1" dirty="0">
                <a:solidFill>
                  <a:srgbClr val="FF0000"/>
                </a:solidFill>
              </a:rPr>
              <a:t>E + ℏ</a:t>
            </a:r>
            <a:r>
              <a:rPr lang="ro-RO" b="1" dirty="0">
                <a:solidFill>
                  <a:srgbClr val="FF0000"/>
                </a:solidFill>
              </a:rPr>
              <a:t>^</a:t>
            </a:r>
            <a:r>
              <a:rPr lang="en-US" b="1" dirty="0">
                <a:solidFill>
                  <a:srgbClr val="FF0000"/>
                </a:solidFill>
              </a:rPr>
              <a:t>2</a:t>
            </a:r>
            <a:r>
              <a:rPr lang="ro-RO" b="1" dirty="0">
                <a:solidFill>
                  <a:srgbClr val="FF0000"/>
                </a:solidFill>
              </a:rPr>
              <a:t>^</a:t>
            </a:r>
            <a:r>
              <a:rPr lang="en-US" b="1" dirty="0">
                <a:solidFill>
                  <a:srgbClr val="FF0000"/>
                </a:solidFill>
              </a:rPr>
              <a:t>k2(↓)</a:t>
            </a:r>
            <a:r>
              <a:rPr lang="ro-RO" b="1" dirty="0">
                <a:solidFill>
                  <a:srgbClr val="FF0000"/>
                </a:solidFill>
              </a:rPr>
              <a:t> /2m* = </a:t>
            </a:r>
            <a:r>
              <a:rPr lang="ro-RO" b="1" dirty="0" err="1">
                <a:solidFill>
                  <a:srgbClr val="FF0000"/>
                </a:solidFill>
              </a:rPr>
              <a:t>Ec</a:t>
            </a:r>
            <a:r>
              <a:rPr lang="ro-RO" b="1" dirty="0">
                <a:solidFill>
                  <a:srgbClr val="FF0000"/>
                </a:solidFill>
              </a:rPr>
              <a:t> + </a:t>
            </a:r>
            <a:r>
              <a:rPr lang="el-GR" b="1" dirty="0">
                <a:solidFill>
                  <a:srgbClr val="FF0000"/>
                </a:solidFill>
              </a:rPr>
              <a:t>Δ</a:t>
            </a:r>
            <a:r>
              <a:rPr lang="ro-RO" b="1" dirty="0">
                <a:solidFill>
                  <a:srgbClr val="FF0000"/>
                </a:solidFill>
              </a:rPr>
              <a:t>E + ℏ^2k^2(↑) / 2m∗  </a:t>
            </a:r>
            <a:endParaRPr lang="en-US" b="1" dirty="0">
              <a:solidFill>
                <a:srgbClr val="FF0000"/>
              </a:solidFill>
            </a:endParaRPr>
          </a:p>
        </p:txBody>
      </p:sp>
      <p:sp>
        <p:nvSpPr>
          <p:cNvPr id="13" name="CasetăText 12">
            <a:extLst>
              <a:ext uri="{FF2B5EF4-FFF2-40B4-BE49-F238E27FC236}">
                <a16:creationId xmlns:a16="http://schemas.microsoft.com/office/drawing/2014/main" id="{1BFDDBF4-DDA2-C6B8-1E18-119D188631BD}"/>
              </a:ext>
            </a:extLst>
          </p:cNvPr>
          <p:cNvSpPr txBox="1"/>
          <p:nvPr/>
        </p:nvSpPr>
        <p:spPr>
          <a:xfrm>
            <a:off x="4761467" y="3942690"/>
            <a:ext cx="2422280" cy="369332"/>
          </a:xfrm>
          <a:prstGeom prst="rect">
            <a:avLst/>
          </a:prstGeom>
          <a:noFill/>
        </p:spPr>
        <p:txBody>
          <a:bodyPr wrap="square">
            <a:spAutoFit/>
          </a:bodyPr>
          <a:lstStyle/>
          <a:p>
            <a:r>
              <a:rPr lang="el-GR" b="1" dirty="0">
                <a:solidFill>
                  <a:srgbClr val="FF0000"/>
                </a:solidFill>
              </a:rPr>
              <a:t>Δθ = [</a:t>
            </a:r>
            <a:r>
              <a:rPr lang="en-US" b="1" dirty="0">
                <a:solidFill>
                  <a:srgbClr val="FF0000"/>
                </a:solidFill>
              </a:rPr>
              <a:t>k(↑) − k(↓)] L</a:t>
            </a:r>
          </a:p>
        </p:txBody>
      </p:sp>
    </p:spTree>
    <p:extLst>
      <p:ext uri="{BB962C8B-B14F-4D97-AF65-F5344CB8AC3E}">
        <p14:creationId xmlns:p14="http://schemas.microsoft.com/office/powerpoint/2010/main" val="105538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074FA8-0D8C-C5FA-F33A-9755D03BA970}"/>
              </a:ext>
            </a:extLst>
          </p:cNvPr>
          <p:cNvSpPr>
            <a:spLocks noGrp="1"/>
          </p:cNvSpPr>
          <p:nvPr>
            <p:ph type="title"/>
          </p:nvPr>
        </p:nvSpPr>
        <p:spPr>
          <a:xfrm>
            <a:off x="1761392" y="500887"/>
            <a:ext cx="8669216" cy="795784"/>
          </a:xfrm>
        </p:spPr>
        <p:txBody>
          <a:bodyPr>
            <a:normAutofit/>
          </a:bodyPr>
          <a:lstStyle/>
          <a:p>
            <a:r>
              <a:rPr lang="en-US" sz="3600" dirty="0"/>
              <a:t>spin transistor with an optical gate</a:t>
            </a:r>
          </a:p>
        </p:txBody>
      </p:sp>
      <p:sp>
        <p:nvSpPr>
          <p:cNvPr id="3" name="Substituent conținut 2">
            <a:extLst>
              <a:ext uri="{FF2B5EF4-FFF2-40B4-BE49-F238E27FC236}">
                <a16:creationId xmlns:a16="http://schemas.microsoft.com/office/drawing/2014/main" id="{2A4184D5-90D9-4C40-567B-11B64D3277FD}"/>
              </a:ext>
            </a:extLst>
          </p:cNvPr>
          <p:cNvSpPr>
            <a:spLocks noGrp="1"/>
          </p:cNvSpPr>
          <p:nvPr>
            <p:ph idx="1"/>
          </p:nvPr>
        </p:nvSpPr>
        <p:spPr>
          <a:xfrm>
            <a:off x="6383346" y="1296671"/>
            <a:ext cx="4993899" cy="1975447"/>
          </a:xfrm>
        </p:spPr>
        <p:txBody>
          <a:bodyPr/>
          <a:lstStyle/>
          <a:p>
            <a:r>
              <a:rPr lang="en-US" dirty="0"/>
              <a:t>Un </a:t>
            </a:r>
            <a:r>
              <a:rPr lang="en-US" dirty="0" err="1"/>
              <a:t>nou</a:t>
            </a:r>
            <a:r>
              <a:rPr lang="en-US" dirty="0"/>
              <a:t> tip de </a:t>
            </a:r>
            <a:r>
              <a:rPr lang="en-US" dirty="0" err="1"/>
              <a:t>tranzistor</a:t>
            </a:r>
            <a:r>
              <a:rPr lang="en-US" dirty="0"/>
              <a:t> de spin cu o </a:t>
            </a:r>
            <a:r>
              <a:rPr lang="en-US" dirty="0" err="1"/>
              <a:t>poartă</a:t>
            </a:r>
            <a:r>
              <a:rPr lang="en-US" dirty="0"/>
              <a:t> </a:t>
            </a:r>
            <a:r>
              <a:rPr lang="en-US" dirty="0" err="1"/>
              <a:t>optică</a:t>
            </a:r>
            <a:r>
              <a:rPr lang="en-US" dirty="0"/>
              <a:t> </a:t>
            </a:r>
            <a:r>
              <a:rPr lang="en-US" dirty="0" err="1"/>
              <a:t>este</a:t>
            </a:r>
            <a:r>
              <a:rPr lang="en-US" dirty="0"/>
              <a:t> </a:t>
            </a:r>
            <a:r>
              <a:rPr lang="en-US" dirty="0" err="1"/>
              <a:t>propus</a:t>
            </a:r>
            <a:r>
              <a:rPr lang="en-US" dirty="0"/>
              <a:t> cu </a:t>
            </a:r>
            <a:r>
              <a:rPr lang="en-US" dirty="0" err="1"/>
              <a:t>expunerea</a:t>
            </a:r>
            <a:r>
              <a:rPr lang="en-US" dirty="0"/>
              <a:t> </a:t>
            </a:r>
            <a:r>
              <a:rPr lang="en-US" dirty="0" err="1"/>
              <a:t>parțială</a:t>
            </a:r>
            <a:r>
              <a:rPr lang="en-US" dirty="0"/>
              <a:t> a </a:t>
            </a:r>
            <a:r>
              <a:rPr lang="en-US" dirty="0" err="1"/>
              <a:t>dispozitivului</a:t>
            </a:r>
            <a:r>
              <a:rPr lang="en-US" dirty="0"/>
              <a:t>, </a:t>
            </a:r>
            <a:r>
              <a:rPr lang="en-US" dirty="0" err="1"/>
              <a:t>unde</a:t>
            </a:r>
            <a:r>
              <a:rPr lang="en-US" dirty="0"/>
              <a:t> </a:t>
            </a:r>
            <a:r>
              <a:rPr lang="en-US" dirty="0" err="1"/>
              <a:t>împrăștierea</a:t>
            </a:r>
            <a:r>
              <a:rPr lang="en-US" dirty="0"/>
              <a:t> de spin </a:t>
            </a:r>
            <a:r>
              <a:rPr lang="en-US" dirty="0" err="1"/>
              <a:t>este</a:t>
            </a:r>
            <a:r>
              <a:rPr lang="en-US" dirty="0"/>
              <a:t> </a:t>
            </a:r>
            <a:r>
              <a:rPr lang="ro-RO" dirty="0"/>
              <a:t>amplificată </a:t>
            </a:r>
            <a:r>
              <a:rPr lang="en-US" dirty="0"/>
              <a:t>la </a:t>
            </a:r>
            <a:r>
              <a:rPr lang="en-US" dirty="0" err="1"/>
              <a:t>iluminare</a:t>
            </a:r>
            <a:r>
              <a:rPr lang="en-US" dirty="0"/>
              <a:t> </a:t>
            </a:r>
            <a:r>
              <a:rPr lang="en-US" dirty="0" err="1"/>
              <a:t>datorită</a:t>
            </a:r>
            <a:r>
              <a:rPr lang="en-US" dirty="0"/>
              <a:t> </a:t>
            </a:r>
            <a:r>
              <a:rPr lang="en-US" dirty="0" err="1"/>
              <a:t>spinurilor</a:t>
            </a:r>
            <a:r>
              <a:rPr lang="en-US" dirty="0"/>
              <a:t> </a:t>
            </a:r>
            <a:r>
              <a:rPr lang="en-US" dirty="0" err="1"/>
              <a:t>minore</a:t>
            </a:r>
            <a:r>
              <a:rPr lang="en-US" dirty="0"/>
              <a:t> </a:t>
            </a:r>
            <a:r>
              <a:rPr lang="en-US" dirty="0" err="1"/>
              <a:t>induse</a:t>
            </a:r>
            <a:r>
              <a:rPr lang="en-US" dirty="0"/>
              <a:t> de </a:t>
            </a:r>
            <a:r>
              <a:rPr lang="en-US" dirty="0" err="1"/>
              <a:t>fotoni</a:t>
            </a:r>
            <a:r>
              <a:rPr lang="en-US" dirty="0"/>
              <a:t>. </a:t>
            </a:r>
            <a:endParaRPr lang="ro-RO" dirty="0"/>
          </a:p>
        </p:txBody>
      </p:sp>
      <p:pic>
        <p:nvPicPr>
          <p:cNvPr id="4" name="Imagine 3">
            <a:extLst>
              <a:ext uri="{FF2B5EF4-FFF2-40B4-BE49-F238E27FC236}">
                <a16:creationId xmlns:a16="http://schemas.microsoft.com/office/drawing/2014/main" id="{F01C546A-A48A-8D3E-DB31-5F3E9BF04DA9}"/>
              </a:ext>
            </a:extLst>
          </p:cNvPr>
          <p:cNvPicPr>
            <a:picLocks noChangeAspect="1"/>
          </p:cNvPicPr>
          <p:nvPr/>
        </p:nvPicPr>
        <p:blipFill>
          <a:blip r:embed="rId2"/>
          <a:stretch>
            <a:fillRect/>
          </a:stretch>
        </p:blipFill>
        <p:spPr>
          <a:xfrm>
            <a:off x="1114424" y="1296671"/>
            <a:ext cx="4993899" cy="4662550"/>
          </a:xfrm>
          <a:prstGeom prst="rect">
            <a:avLst/>
          </a:prstGeom>
        </p:spPr>
      </p:pic>
    </p:spTree>
    <p:extLst>
      <p:ext uri="{BB962C8B-B14F-4D97-AF65-F5344CB8AC3E}">
        <p14:creationId xmlns:p14="http://schemas.microsoft.com/office/powerpoint/2010/main" val="279224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a:extLst>
              <a:ext uri="{FF2B5EF4-FFF2-40B4-BE49-F238E27FC236}">
                <a16:creationId xmlns:a16="http://schemas.microsoft.com/office/drawing/2014/main" id="{AF1341A9-D99B-DFA0-B157-4A32B133EE90}"/>
              </a:ext>
            </a:extLst>
          </p:cNvPr>
          <p:cNvPicPr>
            <a:picLocks noGrp="1" noChangeAspect="1"/>
          </p:cNvPicPr>
          <p:nvPr>
            <p:ph idx="1"/>
          </p:nvPr>
        </p:nvPicPr>
        <p:blipFill>
          <a:blip r:embed="rId2"/>
          <a:stretch>
            <a:fillRect/>
          </a:stretch>
        </p:blipFill>
        <p:spPr>
          <a:xfrm>
            <a:off x="62754" y="0"/>
            <a:ext cx="3137646" cy="3179482"/>
          </a:xfrm>
          <a:prstGeom prst="rect">
            <a:avLst/>
          </a:prstGeom>
        </p:spPr>
      </p:pic>
      <p:sp>
        <p:nvSpPr>
          <p:cNvPr id="8" name="CasetăText 7">
            <a:extLst>
              <a:ext uri="{FF2B5EF4-FFF2-40B4-BE49-F238E27FC236}">
                <a16:creationId xmlns:a16="http://schemas.microsoft.com/office/drawing/2014/main" id="{836CDC75-D592-92AE-961E-0DF907C635B7}"/>
              </a:ext>
            </a:extLst>
          </p:cNvPr>
          <p:cNvSpPr txBox="1"/>
          <p:nvPr/>
        </p:nvSpPr>
        <p:spPr>
          <a:xfrm>
            <a:off x="3496235" y="84916"/>
            <a:ext cx="8194087" cy="6186309"/>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Conversia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cuantică</a:t>
            </a:r>
            <a:r>
              <a:rPr lang="en-US" b="1"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frecvenței</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(QFC)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esențială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stabili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interconexiuni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funcționează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regimuri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lungimi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undă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numeroase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abordări</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conversiei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frecvență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inclusiv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optomecanica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fotonica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neliniară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optoelectronica</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Detectoare</a:t>
            </a:r>
            <a:r>
              <a:rPr lang="en-US" b="1" dirty="0">
                <a:latin typeface="Times New Roman" panose="02020603050405020304" pitchFamily="18" charset="0"/>
                <a:cs typeface="Times New Roman" panose="02020603050405020304" pitchFamily="18" charset="0"/>
              </a:rPr>
              <a:t> integrate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profita</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deplin</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pierderile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randamentul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ridicat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oferite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fotonica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integrată</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necesare</a:t>
            </a:r>
            <a:r>
              <a:rPr lang="en-US" dirty="0">
                <a:latin typeface="Times New Roman" panose="02020603050405020304" pitchFamily="18" charset="0"/>
                <a:cs typeface="Times New Roman" panose="02020603050405020304" pitchFamily="18" charset="0"/>
              </a:rPr>
              <a:t> scheme </a:t>
            </a:r>
            <a:r>
              <a:rPr lang="en-US" dirty="0" err="1">
                <a:latin typeface="Times New Roman" panose="02020603050405020304" pitchFamily="18" charset="0"/>
                <a:cs typeface="Times New Roman" panose="02020603050405020304" pitchFamily="18" charset="0"/>
              </a:rPr>
              <a:t>eficiente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cuplarea</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cip</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fotodetectorilor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înaltă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performanță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capabilități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rezolvare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numărului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fotoni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singur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număr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Detectoarele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bazate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nanofire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supraconductoare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funcționează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temperaturi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criogenice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cea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promițătoare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tehnologie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eficiență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unitate</a:t>
            </a:r>
            <a:r>
              <a:rPr lang="en-US" dirty="0">
                <a:latin typeface="Times New Roman" panose="02020603050405020304" pitchFamily="18" charset="0"/>
                <a:cs typeface="Times New Roman" panose="02020603050405020304" pitchFamily="18" charset="0"/>
              </a:rPr>
              <a:t>, rate </a:t>
            </a:r>
            <a:r>
              <a:rPr lang="en-US" dirty="0" err="1">
                <a:latin typeface="Times New Roman" panose="02020603050405020304" pitchFamily="18" charset="0"/>
                <a:cs typeface="Times New Roman" panose="02020603050405020304" pitchFamily="18" charset="0"/>
              </a:rPr>
              <a:t>scăzute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numărare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întunericului</a:t>
            </a:r>
            <a:r>
              <a:rPr lang="en-US"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Fotodiodele</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avalanșă</a:t>
            </a:r>
            <a:r>
              <a:rPr lang="en-US" b="1" dirty="0">
                <a:latin typeface="Times New Roman" panose="02020603050405020304" pitchFamily="18" charset="0"/>
                <a:cs typeface="Times New Roman" panose="02020603050405020304" pitchFamily="18" charset="0"/>
              </a:rPr>
              <a:t> cu un </a:t>
            </a:r>
            <a:r>
              <a:rPr lang="en-US" b="1" dirty="0" err="1">
                <a:latin typeface="Times New Roman" panose="02020603050405020304" pitchFamily="18" charset="0"/>
                <a:cs typeface="Times New Roman" panose="02020603050405020304" pitchFamily="18" charset="0"/>
              </a:rPr>
              <a:t>singur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foton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(APD) sunt </a:t>
            </a:r>
            <a:r>
              <a:rPr lang="en-US" dirty="0" err="1">
                <a:latin typeface="Times New Roman" panose="02020603050405020304" pitchFamily="18" charset="0"/>
                <a:cs typeface="Times New Roman" panose="02020603050405020304" pitchFamily="18" charset="0"/>
              </a:rPr>
              <a:t>atrăgătoare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datorită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funcționării</a:t>
            </a:r>
            <a:r>
              <a:rPr lang="en-US" dirty="0">
                <a:latin typeface="Times New Roman" panose="02020603050405020304" pitchFamily="18" charset="0"/>
                <a:cs typeface="Times New Roman" panose="02020603050405020304" pitchFamily="18" charset="0"/>
              </a:rPr>
              <a:t> lor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temperatura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camerei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necesare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îmbunătățiri</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performanței</a:t>
            </a:r>
            <a:r>
              <a:rPr lang="en-US" dirty="0">
                <a:latin typeface="Times New Roman" panose="02020603050405020304" pitchFamily="18" charset="0"/>
                <a:cs typeface="Times New Roman" panose="02020603050405020304" pitchFamily="18" charset="0"/>
              </a:rPr>
              <a:t> lor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concura</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detectoarele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supraconductoare</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Sursele</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lumină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cuantică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clasică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qubiții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lumină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cuantică</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generează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fotoni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perechi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fotoni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cuplati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lumină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comprimată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neclasice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resurse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fundamentale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știința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împart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mod </a:t>
            </a:r>
            <a:r>
              <a:rPr lang="en-US" dirty="0" err="1">
                <a:latin typeface="Times New Roman" panose="02020603050405020304" pitchFamily="18" charset="0"/>
                <a:cs typeface="Times New Roman" panose="02020603050405020304" pitchFamily="18" charset="0"/>
              </a:rPr>
              <a:t>obișnuit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categorii</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emițători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cuantici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care pot produce </a:t>
            </a:r>
            <a:r>
              <a:rPr lang="en-US" dirty="0" err="1">
                <a:latin typeface="Times New Roman" panose="02020603050405020304" pitchFamily="18" charset="0"/>
                <a:cs typeface="Times New Roman" panose="02020603050405020304" pitchFamily="18" charset="0"/>
              </a:rPr>
              <a:t>fotoni</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cerere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surse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bazate</a:t>
            </a:r>
            <a:r>
              <a:rPr lang="en-US" i="1" dirty="0">
                <a:latin typeface="Times New Roman" panose="02020603050405020304" pitchFamily="18" charset="0"/>
                <a:cs typeface="Times New Roman" panose="02020603050405020304" pitchFamily="18" charset="0"/>
              </a:rPr>
              <a:t> pe </a:t>
            </a:r>
            <a:r>
              <a:rPr lang="en-US" i="1" dirty="0" err="1">
                <a:latin typeface="Times New Roman" panose="02020603050405020304" pitchFamily="18" charset="0"/>
                <a:cs typeface="Times New Roman" panose="02020603050405020304" pitchFamily="18" charset="0"/>
              </a:rPr>
              <a:t>optică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neliniară</a:t>
            </a:r>
            <a:r>
              <a:rPr lang="en-US"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χ(2)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χ(3) </a:t>
            </a:r>
            <a:r>
              <a:rPr lang="en-US" dirty="0">
                <a:latin typeface="Times New Roman" panose="02020603050405020304" pitchFamily="18" charset="0"/>
                <a:cs typeface="Times New Roman" panose="02020603050405020304" pitchFamily="18" charset="0"/>
              </a:rPr>
              <a:t>care </a:t>
            </a:r>
            <a:r>
              <a:rPr lang="en-US" dirty="0" err="1">
                <a:latin typeface="Times New Roman" panose="02020603050405020304" pitchFamily="18" charset="0"/>
                <a:cs typeface="Times New Roman" panose="02020603050405020304" pitchFamily="18" charset="0"/>
              </a:rPr>
              <a:t>produc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fotoni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probabil</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Aplicații</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Impactul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potențial</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tehnologiilor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fotonice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cuantice</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calculul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complet</a:t>
            </a:r>
            <a:r>
              <a:rPr lang="en-US" dirty="0">
                <a:latin typeface="Times New Roman" panose="02020603050405020304" pitchFamily="18" charset="0"/>
                <a:cs typeface="Times New Roman" panose="02020603050405020304" pitchFamily="18" charset="0"/>
              </a:rPr>
              <a:t> optic, </a:t>
            </a:r>
            <a:r>
              <a:rPr lang="en-US" dirty="0" err="1">
                <a:latin typeface="Times New Roman" panose="02020603050405020304" pitchFamily="18" charset="0"/>
                <a:cs typeface="Times New Roman" panose="02020603050405020304" pitchFamily="18" charset="0"/>
              </a:rPr>
              <a:t>criptarea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rețelele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învățarea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automată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detectarea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interfața</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cuantice</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89322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9332A44-C737-3A0F-55F1-B772B5209158}"/>
              </a:ext>
            </a:extLst>
          </p:cNvPr>
          <p:cNvSpPr>
            <a:spLocks noGrp="1"/>
          </p:cNvSpPr>
          <p:nvPr>
            <p:ph type="title"/>
          </p:nvPr>
        </p:nvSpPr>
        <p:spPr>
          <a:xfrm>
            <a:off x="1251678" y="382385"/>
            <a:ext cx="10178322" cy="483029"/>
          </a:xfrm>
        </p:spPr>
        <p:txBody>
          <a:bodyPr>
            <a:normAutofit/>
          </a:bodyPr>
          <a:lstStyle/>
          <a:p>
            <a:r>
              <a:rPr lang="en-US" sz="2800" dirty="0"/>
              <a:t>integrated quantum photonics</a:t>
            </a:r>
          </a:p>
        </p:txBody>
      </p:sp>
      <p:pic>
        <p:nvPicPr>
          <p:cNvPr id="4" name="Substituent conținut 3">
            <a:extLst>
              <a:ext uri="{FF2B5EF4-FFF2-40B4-BE49-F238E27FC236}">
                <a16:creationId xmlns:a16="http://schemas.microsoft.com/office/drawing/2014/main" id="{C237377A-6123-0703-3D27-4D77BB1F4669}"/>
              </a:ext>
            </a:extLst>
          </p:cNvPr>
          <p:cNvPicPr>
            <a:picLocks noGrp="1" noChangeAspect="1"/>
          </p:cNvPicPr>
          <p:nvPr>
            <p:ph idx="1"/>
          </p:nvPr>
        </p:nvPicPr>
        <p:blipFill>
          <a:blip r:embed="rId2"/>
          <a:stretch>
            <a:fillRect/>
          </a:stretch>
        </p:blipFill>
        <p:spPr>
          <a:xfrm>
            <a:off x="0" y="865414"/>
            <a:ext cx="11849918" cy="5855898"/>
          </a:xfrm>
          <a:prstGeom prst="rect">
            <a:avLst/>
          </a:prstGeom>
        </p:spPr>
      </p:pic>
    </p:spTree>
    <p:extLst>
      <p:ext uri="{BB962C8B-B14F-4D97-AF65-F5344CB8AC3E}">
        <p14:creationId xmlns:p14="http://schemas.microsoft.com/office/powerpoint/2010/main" val="121147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18709A0-C872-022E-99E9-6B147EDEE857}"/>
              </a:ext>
            </a:extLst>
          </p:cNvPr>
          <p:cNvSpPr>
            <a:spLocks noGrp="1"/>
          </p:cNvSpPr>
          <p:nvPr>
            <p:ph type="title"/>
          </p:nvPr>
        </p:nvSpPr>
        <p:spPr>
          <a:xfrm>
            <a:off x="1251677" y="382385"/>
            <a:ext cx="10626557" cy="800956"/>
          </a:xfrm>
        </p:spPr>
        <p:txBody>
          <a:bodyPr>
            <a:normAutofit fontScale="90000"/>
          </a:bodyPr>
          <a:lstStyle/>
          <a:p>
            <a:r>
              <a:rPr lang="en-US" sz="2700" b="1" dirty="0">
                <a:solidFill>
                  <a:srgbClr val="222222"/>
                </a:solidFill>
                <a:latin typeface="-apple-system"/>
              </a:rPr>
              <a:t>Typical integrated components on quantum photonic chips</a:t>
            </a:r>
            <a:br>
              <a:rPr lang="en-US" b="1" dirty="0">
                <a:solidFill>
                  <a:srgbClr val="222222"/>
                </a:solidFill>
                <a:latin typeface="-apple-system"/>
              </a:rPr>
            </a:br>
            <a:endParaRPr lang="en-US" dirty="0"/>
          </a:p>
        </p:txBody>
      </p:sp>
      <p:sp>
        <p:nvSpPr>
          <p:cNvPr id="5" name="CasetăText 4">
            <a:extLst>
              <a:ext uri="{FF2B5EF4-FFF2-40B4-BE49-F238E27FC236}">
                <a16:creationId xmlns:a16="http://schemas.microsoft.com/office/drawing/2014/main" id="{9DEF5D7D-AEA3-6578-7399-BE3E9065758E}"/>
              </a:ext>
            </a:extLst>
          </p:cNvPr>
          <p:cNvSpPr txBox="1"/>
          <p:nvPr/>
        </p:nvSpPr>
        <p:spPr>
          <a:xfrm>
            <a:off x="2081787" y="4825740"/>
            <a:ext cx="8028426" cy="1169551"/>
          </a:xfrm>
          <a:prstGeom prst="rect">
            <a:avLst/>
          </a:prstGeom>
          <a:noFill/>
        </p:spPr>
        <p:txBody>
          <a:bodyPr wrap="square">
            <a:spAutoFit/>
          </a:bodyPr>
          <a:lstStyle/>
          <a:p>
            <a:r>
              <a:rPr lang="en-US" sz="1400" b="1" i="0" dirty="0">
                <a:solidFill>
                  <a:srgbClr val="222222"/>
                </a:solidFill>
                <a:effectLst/>
                <a:latin typeface="Times New Roman" panose="02020603050405020304" pitchFamily="18" charset="0"/>
                <a:cs typeface="Times New Roman" panose="02020603050405020304" pitchFamily="18" charset="0"/>
              </a:rPr>
              <a:t>d</a:t>
            </a:r>
            <a:r>
              <a:rPr lang="en-US" sz="1400" b="0" i="0" dirty="0">
                <a:solidFill>
                  <a:srgbClr val="222222"/>
                </a:solidFill>
                <a:effectLst/>
                <a:latin typeface="Times New Roman" panose="02020603050405020304" pitchFamily="18" charset="0"/>
                <a:cs typeface="Times New Roman" panose="02020603050405020304" pitchFamily="18" charset="0"/>
              </a:rPr>
              <a:t> Schematic of a directional coupler with a thin layer of Ge</a:t>
            </a:r>
            <a:r>
              <a:rPr lang="en-US" sz="1400" b="0" i="0" baseline="-25000" dirty="0">
                <a:solidFill>
                  <a:srgbClr val="222222"/>
                </a:solidFill>
                <a:effectLst/>
                <a:latin typeface="Times New Roman" panose="02020603050405020304" pitchFamily="18" charset="0"/>
                <a:cs typeface="Times New Roman" panose="02020603050405020304" pitchFamily="18" charset="0"/>
              </a:rPr>
              <a:t>2</a:t>
            </a:r>
            <a:r>
              <a:rPr lang="en-US" sz="1400" b="0" i="0" dirty="0">
                <a:solidFill>
                  <a:srgbClr val="222222"/>
                </a:solidFill>
                <a:effectLst/>
                <a:latin typeface="Times New Roman" panose="02020603050405020304" pitchFamily="18" charset="0"/>
                <a:cs typeface="Times New Roman" panose="02020603050405020304" pitchFamily="18" charset="0"/>
              </a:rPr>
              <a:t>Sb</a:t>
            </a:r>
            <a:r>
              <a:rPr lang="en-US" sz="1400" b="0" i="0" baseline="-25000" dirty="0">
                <a:solidFill>
                  <a:srgbClr val="222222"/>
                </a:solidFill>
                <a:effectLst/>
                <a:latin typeface="Times New Roman" panose="02020603050405020304" pitchFamily="18" charset="0"/>
                <a:cs typeface="Times New Roman" panose="02020603050405020304" pitchFamily="18" charset="0"/>
              </a:rPr>
              <a:t>2</a:t>
            </a:r>
            <a:r>
              <a:rPr lang="en-US" sz="1400" b="0" i="0" dirty="0">
                <a:solidFill>
                  <a:srgbClr val="222222"/>
                </a:solidFill>
                <a:effectLst/>
                <a:latin typeface="Times New Roman" panose="02020603050405020304" pitchFamily="18" charset="0"/>
                <a:cs typeface="Times New Roman" panose="02020603050405020304" pitchFamily="18" charset="0"/>
              </a:rPr>
              <a:t>Te</a:t>
            </a:r>
            <a:r>
              <a:rPr lang="en-US" sz="1400" b="0" i="0" baseline="-25000" dirty="0">
                <a:solidFill>
                  <a:srgbClr val="222222"/>
                </a:solidFill>
                <a:effectLst/>
                <a:latin typeface="Times New Roman" panose="02020603050405020304" pitchFamily="18" charset="0"/>
                <a:cs typeface="Times New Roman" panose="02020603050405020304" pitchFamily="18" charset="0"/>
              </a:rPr>
              <a:t>5</a:t>
            </a:r>
            <a:r>
              <a:rPr lang="en-US" sz="1400" b="0" i="0" dirty="0">
                <a:solidFill>
                  <a:srgbClr val="222222"/>
                </a:solidFill>
                <a:effectLst/>
                <a:latin typeface="Times New Roman" panose="02020603050405020304" pitchFamily="18" charset="0"/>
                <a:cs typeface="Times New Roman" panose="02020603050405020304" pitchFamily="18" charset="0"/>
              </a:rPr>
              <a:t> (GST). </a:t>
            </a:r>
          </a:p>
          <a:p>
            <a:r>
              <a:rPr lang="en-US" sz="1400" b="1" i="0" dirty="0">
                <a:solidFill>
                  <a:srgbClr val="222222"/>
                </a:solidFill>
                <a:effectLst/>
                <a:latin typeface="Times New Roman" panose="02020603050405020304" pitchFamily="18" charset="0"/>
                <a:cs typeface="Times New Roman" panose="02020603050405020304" pitchFamily="18" charset="0"/>
              </a:rPr>
              <a:t>e</a:t>
            </a:r>
            <a:r>
              <a:rPr lang="en-US" sz="1400" b="0" i="0" dirty="0">
                <a:solidFill>
                  <a:srgbClr val="222222"/>
                </a:solidFill>
                <a:effectLst/>
                <a:latin typeface="Times New Roman" panose="02020603050405020304" pitchFamily="18" charset="0"/>
                <a:cs typeface="Times New Roman" panose="02020603050405020304" pitchFamily="18" charset="0"/>
              </a:rPr>
              <a:t> Schematic of a 4 × 4 multi-mode interferometer. </a:t>
            </a:r>
          </a:p>
          <a:p>
            <a:r>
              <a:rPr lang="en-US" sz="1400" b="1" i="0" dirty="0">
                <a:solidFill>
                  <a:srgbClr val="222222"/>
                </a:solidFill>
                <a:effectLst/>
                <a:latin typeface="Times New Roman" panose="02020603050405020304" pitchFamily="18" charset="0"/>
                <a:cs typeface="Times New Roman" panose="02020603050405020304" pitchFamily="18" charset="0"/>
              </a:rPr>
              <a:t>f</a:t>
            </a:r>
            <a:r>
              <a:rPr lang="en-US" sz="1400" b="0" i="0" dirty="0">
                <a:solidFill>
                  <a:srgbClr val="222222"/>
                </a:solidFill>
                <a:effectLst/>
                <a:latin typeface="Times New Roman" panose="02020603050405020304" pitchFamily="18" charset="0"/>
                <a:cs typeface="Times New Roman" panose="02020603050405020304" pitchFamily="18" charset="0"/>
              </a:rPr>
              <a:t> Schematic of a hybrid quantum photonic circuit integrated with an on-chip tunable ring resonator filter. </a:t>
            </a:r>
          </a:p>
          <a:p>
            <a:r>
              <a:rPr lang="en-US" sz="1400" b="1" i="0" dirty="0">
                <a:solidFill>
                  <a:srgbClr val="222222"/>
                </a:solidFill>
                <a:effectLst/>
                <a:latin typeface="Times New Roman" panose="02020603050405020304" pitchFamily="18" charset="0"/>
                <a:cs typeface="Times New Roman" panose="02020603050405020304" pitchFamily="18" charset="0"/>
              </a:rPr>
              <a:t>g</a:t>
            </a:r>
            <a:r>
              <a:rPr lang="en-US" sz="1400" b="0" i="0" dirty="0">
                <a:solidFill>
                  <a:srgbClr val="222222"/>
                </a:solidFill>
                <a:effectLst/>
                <a:latin typeface="Times New Roman" panose="02020603050405020304" pitchFamily="18" charset="0"/>
                <a:cs typeface="Times New Roman" panose="02020603050405020304" pitchFamily="18" charset="0"/>
              </a:rPr>
              <a:t> Schematic of a silicon photonic waveguide spiral delay line. </a:t>
            </a:r>
          </a:p>
          <a:p>
            <a:r>
              <a:rPr lang="en-US" sz="1400" b="0" i="0" dirty="0">
                <a:solidFill>
                  <a:srgbClr val="222222"/>
                </a:solidFill>
                <a:effectLst/>
                <a:latin typeface="Times New Roman" panose="02020603050405020304" pitchFamily="18" charset="0"/>
                <a:cs typeface="Times New Roman" panose="02020603050405020304" pitchFamily="18" charset="0"/>
              </a:rPr>
              <a:t>(h) A six-mode universal linear-optic device that was realized in a fully re-programmable silica chip. </a:t>
            </a:r>
            <a:endParaRPr lang="en-US" sz="1400" dirty="0">
              <a:latin typeface="Times New Roman" panose="02020603050405020304" pitchFamily="18" charset="0"/>
              <a:cs typeface="Times New Roman" panose="02020603050405020304" pitchFamily="18" charset="0"/>
            </a:endParaRPr>
          </a:p>
        </p:txBody>
      </p:sp>
      <p:pic>
        <p:nvPicPr>
          <p:cNvPr id="4" name="Imagine 3">
            <a:extLst>
              <a:ext uri="{FF2B5EF4-FFF2-40B4-BE49-F238E27FC236}">
                <a16:creationId xmlns:a16="http://schemas.microsoft.com/office/drawing/2014/main" id="{1B2D5F98-7A29-13BF-DFC3-771A9066F8C1}"/>
              </a:ext>
            </a:extLst>
          </p:cNvPr>
          <p:cNvPicPr>
            <a:picLocks noChangeAspect="1"/>
          </p:cNvPicPr>
          <p:nvPr/>
        </p:nvPicPr>
        <p:blipFill>
          <a:blip r:embed="rId2"/>
          <a:stretch>
            <a:fillRect/>
          </a:stretch>
        </p:blipFill>
        <p:spPr>
          <a:xfrm>
            <a:off x="2370985" y="1183341"/>
            <a:ext cx="7899687" cy="3111073"/>
          </a:xfrm>
          <a:prstGeom prst="rect">
            <a:avLst/>
          </a:prstGeom>
        </p:spPr>
      </p:pic>
    </p:spTree>
    <p:extLst>
      <p:ext uri="{BB962C8B-B14F-4D97-AF65-F5344CB8AC3E}">
        <p14:creationId xmlns:p14="http://schemas.microsoft.com/office/powerpoint/2010/main" val="313961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EBA8FE-BF7A-480D-D79A-153B70FCD4AF}"/>
              </a:ext>
            </a:extLst>
          </p:cNvPr>
          <p:cNvSpPr>
            <a:spLocks noGrp="1"/>
          </p:cNvSpPr>
          <p:nvPr>
            <p:ph type="title"/>
          </p:nvPr>
        </p:nvSpPr>
        <p:spPr>
          <a:xfrm>
            <a:off x="1251678" y="382385"/>
            <a:ext cx="10178322" cy="760615"/>
          </a:xfrm>
        </p:spPr>
        <p:txBody>
          <a:bodyPr>
            <a:normAutofit/>
          </a:bodyPr>
          <a:lstStyle/>
          <a:p>
            <a:r>
              <a:rPr lang="en-US" sz="2000" b="1" dirty="0">
                <a:solidFill>
                  <a:srgbClr val="222222"/>
                </a:solidFill>
                <a:latin typeface="-apple-system"/>
              </a:rPr>
              <a:t>Overview of on-chip single-photon detector (SPD) and homodyne detector.</a:t>
            </a:r>
            <a:endParaRPr lang="en-US" sz="2000" dirty="0"/>
          </a:p>
        </p:txBody>
      </p:sp>
      <p:pic>
        <p:nvPicPr>
          <p:cNvPr id="3074" name="Picture 2" descr="Fig. 6">
            <a:extLst>
              <a:ext uri="{FF2B5EF4-FFF2-40B4-BE49-F238E27FC236}">
                <a16:creationId xmlns:a16="http://schemas.microsoft.com/office/drawing/2014/main" id="{8BD02FE0-DD36-079D-6F09-060FC4F5E9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8" y="1143000"/>
            <a:ext cx="8357521" cy="4762312"/>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id="{6DBD8D86-3176-2ED7-B4BF-9162CBCC8C73}"/>
              </a:ext>
            </a:extLst>
          </p:cNvPr>
          <p:cNvSpPr txBox="1"/>
          <p:nvPr/>
        </p:nvSpPr>
        <p:spPr>
          <a:xfrm>
            <a:off x="8434229" y="834346"/>
            <a:ext cx="3452971" cy="5509200"/>
          </a:xfrm>
          <a:prstGeom prst="rect">
            <a:avLst/>
          </a:prstGeom>
          <a:noFill/>
        </p:spPr>
        <p:txBody>
          <a:bodyPr wrap="square">
            <a:spAutoFit/>
          </a:bodyPr>
          <a:lstStyle/>
          <a:p>
            <a:r>
              <a:rPr lang="en-US" sz="1600" b="1" i="0" dirty="0">
                <a:solidFill>
                  <a:srgbClr val="222222"/>
                </a:solidFill>
                <a:effectLst/>
                <a:latin typeface="Times New Roman" panose="02020603050405020304" pitchFamily="18" charset="0"/>
                <a:cs typeface="Times New Roman" panose="02020603050405020304" pitchFamily="18" charset="0"/>
              </a:rPr>
              <a:t>a</a:t>
            </a:r>
            <a:r>
              <a:rPr lang="en-US" sz="1600" b="0" i="0" dirty="0">
                <a:solidFill>
                  <a:srgbClr val="222222"/>
                </a:solidFill>
                <a:effectLst/>
                <a:latin typeface="Times New Roman" panose="02020603050405020304" pitchFamily="18" charset="0"/>
                <a:cs typeface="Times New Roman" panose="02020603050405020304" pitchFamily="18" charset="0"/>
              </a:rPr>
              <a:t> Angled scanning electron microscope image of a waveguide-coupled Ge-on-Si lateral single-photon avalanche photodiode with oxide cladding removed. </a:t>
            </a:r>
          </a:p>
          <a:p>
            <a:r>
              <a:rPr lang="en-US" sz="1600" b="1" i="0" dirty="0">
                <a:solidFill>
                  <a:srgbClr val="222222"/>
                </a:solidFill>
                <a:effectLst/>
                <a:latin typeface="Times New Roman" panose="02020603050405020304" pitchFamily="18" charset="0"/>
                <a:cs typeface="Times New Roman" panose="02020603050405020304" pitchFamily="18" charset="0"/>
              </a:rPr>
              <a:t>b</a:t>
            </a:r>
            <a:r>
              <a:rPr lang="en-US" sz="1600" b="0" i="0" dirty="0">
                <a:solidFill>
                  <a:srgbClr val="222222"/>
                </a:solidFill>
                <a:effectLst/>
                <a:latin typeface="Times New Roman" panose="02020603050405020304" pitchFamily="18" charset="0"/>
                <a:cs typeface="Times New Roman" panose="02020603050405020304" pitchFamily="18" charset="0"/>
              </a:rPr>
              <a:t> A </a:t>
            </a:r>
            <a:r>
              <a:rPr lang="en-US" sz="1600" b="0" i="0" dirty="0" err="1">
                <a:solidFill>
                  <a:srgbClr val="222222"/>
                </a:solidFill>
                <a:effectLst/>
                <a:latin typeface="Times New Roman" panose="02020603050405020304" pitchFamily="18" charset="0"/>
                <a:cs typeface="Times New Roman" panose="02020603050405020304" pitchFamily="18" charset="0"/>
              </a:rPr>
              <a:t>NbN</a:t>
            </a:r>
            <a:r>
              <a:rPr lang="en-US" sz="1600" b="0" i="0" dirty="0">
                <a:solidFill>
                  <a:srgbClr val="222222"/>
                </a:solidFill>
                <a:effectLst/>
                <a:latin typeface="Times New Roman" panose="02020603050405020304" pitchFamily="18" charset="0"/>
                <a:cs typeface="Times New Roman" panose="02020603050405020304" pitchFamily="18" charset="0"/>
              </a:rPr>
              <a:t> nanowire traveling wave SNSPD atop a silicon waveguide with detection efficiency up to 91%. </a:t>
            </a:r>
          </a:p>
          <a:p>
            <a:r>
              <a:rPr lang="en-US" sz="1600" b="1" i="0" dirty="0">
                <a:solidFill>
                  <a:srgbClr val="222222"/>
                </a:solidFill>
                <a:effectLst/>
                <a:latin typeface="Times New Roman" panose="02020603050405020304" pitchFamily="18" charset="0"/>
                <a:cs typeface="Times New Roman" panose="02020603050405020304" pitchFamily="18" charset="0"/>
              </a:rPr>
              <a:t>c</a:t>
            </a:r>
            <a:r>
              <a:rPr lang="en-US" sz="1600" b="0" i="0" dirty="0">
                <a:solidFill>
                  <a:srgbClr val="222222"/>
                </a:solidFill>
                <a:effectLst/>
                <a:latin typeface="Times New Roman" panose="02020603050405020304" pitchFamily="18" charset="0"/>
                <a:cs typeface="Times New Roman" panose="02020603050405020304" pitchFamily="18" charset="0"/>
              </a:rPr>
              <a:t> A waveguide photon-number resolving (PNR) SNSPD consisting of four wires in series with a resistance (</a:t>
            </a:r>
            <a:r>
              <a:rPr lang="en-US" sz="1600" b="0" i="1" dirty="0">
                <a:solidFill>
                  <a:srgbClr val="222222"/>
                </a:solidFill>
                <a:effectLst/>
                <a:latin typeface="Times New Roman" panose="02020603050405020304" pitchFamily="18" charset="0"/>
                <a:cs typeface="Times New Roman" panose="02020603050405020304" pitchFamily="18" charset="0"/>
              </a:rPr>
              <a:t>R</a:t>
            </a:r>
            <a:r>
              <a:rPr lang="en-US" sz="1600" b="0" i="0" baseline="-25000" dirty="0">
                <a:solidFill>
                  <a:srgbClr val="222222"/>
                </a:solidFill>
                <a:effectLst/>
                <a:latin typeface="Times New Roman" panose="02020603050405020304" pitchFamily="18" charset="0"/>
                <a:cs typeface="Times New Roman" panose="02020603050405020304" pitchFamily="18" charset="0"/>
              </a:rPr>
              <a:t>p</a:t>
            </a:r>
            <a:r>
              <a:rPr lang="en-US" sz="1600" b="0" i="0" dirty="0">
                <a:solidFill>
                  <a:srgbClr val="222222"/>
                </a:solidFill>
                <a:effectLst/>
                <a:latin typeface="Times New Roman" panose="02020603050405020304" pitchFamily="18" charset="0"/>
                <a:cs typeface="Times New Roman" panose="02020603050405020304" pitchFamily="18" charset="0"/>
              </a:rPr>
              <a:t>) in parallel to each wire. </a:t>
            </a:r>
          </a:p>
          <a:p>
            <a:r>
              <a:rPr lang="en-US" sz="1600" b="1" i="0" dirty="0">
                <a:solidFill>
                  <a:srgbClr val="222222"/>
                </a:solidFill>
                <a:effectLst/>
                <a:latin typeface="Times New Roman" panose="02020603050405020304" pitchFamily="18" charset="0"/>
                <a:cs typeface="Times New Roman" panose="02020603050405020304" pitchFamily="18" charset="0"/>
              </a:rPr>
              <a:t>d</a:t>
            </a:r>
            <a:r>
              <a:rPr lang="en-US" sz="1600" b="0" i="0" dirty="0">
                <a:solidFill>
                  <a:srgbClr val="222222"/>
                </a:solidFill>
                <a:effectLst/>
                <a:latin typeface="Times New Roman" panose="02020603050405020304" pitchFamily="18" charset="0"/>
                <a:cs typeface="Times New Roman" panose="02020603050405020304" pitchFamily="18" charset="0"/>
              </a:rPr>
              <a:t> Membrane transfer of a hairpin-shaped </a:t>
            </a:r>
            <a:r>
              <a:rPr lang="en-US" sz="1600" b="0" i="0" dirty="0" err="1">
                <a:solidFill>
                  <a:srgbClr val="222222"/>
                </a:solidFill>
                <a:effectLst/>
                <a:latin typeface="Times New Roman" panose="02020603050405020304" pitchFamily="18" charset="0"/>
                <a:cs typeface="Times New Roman" panose="02020603050405020304" pitchFamily="18" charset="0"/>
              </a:rPr>
              <a:t>NbN</a:t>
            </a:r>
            <a:r>
              <a:rPr lang="en-US" sz="1600" b="0" i="0" dirty="0">
                <a:solidFill>
                  <a:srgbClr val="222222"/>
                </a:solidFill>
                <a:effectLst/>
                <a:latin typeface="Times New Roman" panose="02020603050405020304" pitchFamily="18" charset="0"/>
                <a:cs typeface="Times New Roman" panose="02020603050405020304" pitchFamily="18" charset="0"/>
              </a:rPr>
              <a:t> SNSPD onto a photonic waveguide for on-chip detection of non-classical light. </a:t>
            </a:r>
          </a:p>
          <a:p>
            <a:r>
              <a:rPr lang="en-US" sz="1600" b="1" i="0" dirty="0">
                <a:solidFill>
                  <a:srgbClr val="222222"/>
                </a:solidFill>
                <a:effectLst/>
                <a:latin typeface="Times New Roman" panose="02020603050405020304" pitchFamily="18" charset="0"/>
                <a:cs typeface="Times New Roman" panose="02020603050405020304" pitchFamily="18" charset="0"/>
              </a:rPr>
              <a:t>e</a:t>
            </a:r>
            <a:r>
              <a:rPr lang="en-US" sz="1600" b="0" i="0" dirty="0">
                <a:solidFill>
                  <a:srgbClr val="222222"/>
                </a:solidFill>
                <a:effectLst/>
                <a:latin typeface="Times New Roman" panose="02020603050405020304" pitchFamily="18" charset="0"/>
                <a:cs typeface="Times New Roman" panose="02020603050405020304" pitchFamily="18" charset="0"/>
              </a:rPr>
              <a:t> A silicon-based homodyne detector with a thermo-optical phase shifter, two Mach–Zehnder modulators and two photodiodes, interfaced to a customized transimpedance amplifier by wire bonding.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18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8B921AD-B5DF-374E-E216-4A49C1BAE4A1}"/>
              </a:ext>
            </a:extLst>
          </p:cNvPr>
          <p:cNvSpPr>
            <a:spLocks noGrp="1"/>
          </p:cNvSpPr>
          <p:nvPr>
            <p:ph type="title"/>
          </p:nvPr>
        </p:nvSpPr>
        <p:spPr>
          <a:xfrm>
            <a:off x="1251678" y="382385"/>
            <a:ext cx="10178322" cy="936461"/>
          </a:xfrm>
        </p:spPr>
        <p:txBody>
          <a:bodyPr/>
          <a:lstStyle/>
          <a:p>
            <a:r>
              <a:rPr lang="ro-RO" dirty="0" err="1"/>
              <a:t>întroducere</a:t>
            </a:r>
            <a:endParaRPr lang="en-US" dirty="0"/>
          </a:p>
        </p:txBody>
      </p:sp>
      <p:sp>
        <p:nvSpPr>
          <p:cNvPr id="3" name="Substituent conținut 2">
            <a:extLst>
              <a:ext uri="{FF2B5EF4-FFF2-40B4-BE49-F238E27FC236}">
                <a16:creationId xmlns:a16="http://schemas.microsoft.com/office/drawing/2014/main" id="{76B81069-74CC-7C7B-51B9-829A5E5B7288}"/>
              </a:ext>
            </a:extLst>
          </p:cNvPr>
          <p:cNvSpPr>
            <a:spLocks noGrp="1"/>
          </p:cNvSpPr>
          <p:nvPr>
            <p:ph idx="1"/>
          </p:nvPr>
        </p:nvSpPr>
        <p:spPr>
          <a:xfrm>
            <a:off x="1006839" y="1632204"/>
            <a:ext cx="10178322" cy="4843411"/>
          </a:xfrm>
        </p:spPr>
        <p:txBody>
          <a:bodyPr/>
          <a:lstStyle/>
          <a:p>
            <a:r>
              <a:rPr lang="en-US" dirty="0" err="1"/>
              <a:t>Fizica</a:t>
            </a:r>
            <a:r>
              <a:rPr lang="en-US" dirty="0"/>
              <a:t> </a:t>
            </a:r>
            <a:r>
              <a:rPr lang="en-US" dirty="0" err="1"/>
              <a:t>mezoscopică</a:t>
            </a:r>
            <a:r>
              <a:rPr lang="en-US" dirty="0"/>
              <a:t>" se </a:t>
            </a:r>
            <a:r>
              <a:rPr lang="en-US" dirty="0" err="1"/>
              <a:t>referă</a:t>
            </a:r>
            <a:r>
              <a:rPr lang="en-US" dirty="0"/>
              <a:t> la </a:t>
            </a:r>
            <a:r>
              <a:rPr lang="en-US" dirty="0" err="1"/>
              <a:t>fizica</a:t>
            </a:r>
            <a:r>
              <a:rPr lang="en-US" dirty="0"/>
              <a:t> </a:t>
            </a:r>
            <a:r>
              <a:rPr lang="en-US" dirty="0" err="1"/>
              <a:t>structurilor</a:t>
            </a:r>
            <a:r>
              <a:rPr lang="en-US" dirty="0"/>
              <a:t> </a:t>
            </a:r>
            <a:r>
              <a:rPr lang="en-US" dirty="0" err="1"/>
              <a:t>mai</a:t>
            </a:r>
            <a:r>
              <a:rPr lang="en-US" dirty="0"/>
              <a:t> </a:t>
            </a:r>
            <a:r>
              <a:rPr lang="en-US" dirty="0" err="1"/>
              <a:t>mari</a:t>
            </a:r>
            <a:r>
              <a:rPr lang="en-US" dirty="0"/>
              <a:t> </a:t>
            </a:r>
            <a:r>
              <a:rPr lang="en-US" dirty="0" err="1"/>
              <a:t>decât</a:t>
            </a:r>
            <a:r>
              <a:rPr lang="en-US" dirty="0"/>
              <a:t> un </a:t>
            </a:r>
            <a:r>
              <a:rPr lang="en-US" dirty="0" err="1"/>
              <a:t>nanometru</a:t>
            </a:r>
            <a:r>
              <a:rPr lang="en-US" dirty="0"/>
              <a:t> </a:t>
            </a:r>
            <a:r>
              <a:rPr lang="en-US" dirty="0" err="1"/>
              <a:t>dar</a:t>
            </a:r>
            <a:r>
              <a:rPr lang="en-US" dirty="0"/>
              <a:t> </a:t>
            </a:r>
            <a:r>
              <a:rPr lang="en-US" dirty="0" err="1"/>
              <a:t>mai</a:t>
            </a:r>
            <a:r>
              <a:rPr lang="en-US" dirty="0"/>
              <a:t> </a:t>
            </a:r>
            <a:r>
              <a:rPr lang="en-US" dirty="0" err="1"/>
              <a:t>mici</a:t>
            </a:r>
            <a:r>
              <a:rPr lang="en-US" dirty="0"/>
              <a:t> </a:t>
            </a:r>
            <a:r>
              <a:rPr lang="en-US" dirty="0" err="1"/>
              <a:t>decât</a:t>
            </a:r>
            <a:r>
              <a:rPr lang="en-US" dirty="0"/>
              <a:t> un </a:t>
            </a:r>
            <a:r>
              <a:rPr lang="en-US" dirty="0" err="1"/>
              <a:t>micrometru</a:t>
            </a:r>
            <a:r>
              <a:rPr lang="en-US" dirty="0"/>
              <a:t>. </a:t>
            </a:r>
            <a:endParaRPr lang="ro-RO" dirty="0"/>
          </a:p>
          <a:p>
            <a:r>
              <a:rPr lang="en-US" dirty="0" err="1"/>
              <a:t>Această</a:t>
            </a:r>
            <a:r>
              <a:rPr lang="en-US" dirty="0"/>
              <a:t> </a:t>
            </a:r>
            <a:r>
              <a:rPr lang="en-US" dirty="0" err="1"/>
              <a:t>cercetare</a:t>
            </a:r>
            <a:r>
              <a:rPr lang="en-US" dirty="0"/>
              <a:t> </a:t>
            </a:r>
            <a:r>
              <a:rPr lang="en-US" dirty="0" err="1"/>
              <a:t>depășește</a:t>
            </a:r>
            <a:r>
              <a:rPr lang="en-US" dirty="0"/>
              <a:t> </a:t>
            </a:r>
            <a:r>
              <a:rPr lang="en-US" dirty="0" err="1"/>
              <a:t>adesea</a:t>
            </a:r>
            <a:r>
              <a:rPr lang="en-US" dirty="0"/>
              <a:t> </a:t>
            </a:r>
            <a:r>
              <a:rPr lang="en-US" dirty="0" err="1"/>
              <a:t>granița</a:t>
            </a:r>
            <a:r>
              <a:rPr lang="en-US" dirty="0"/>
              <a:t> </a:t>
            </a:r>
            <a:r>
              <a:rPr lang="en-US" dirty="0" err="1"/>
              <a:t>dintre</a:t>
            </a:r>
            <a:r>
              <a:rPr lang="en-US" dirty="0"/>
              <a:t> </a:t>
            </a:r>
            <a:r>
              <a:rPr lang="en-US" dirty="0" err="1"/>
              <a:t>fizică</a:t>
            </a:r>
            <a:r>
              <a:rPr lang="en-US" dirty="0"/>
              <a:t> </a:t>
            </a:r>
            <a:r>
              <a:rPr lang="en-US" dirty="0" err="1"/>
              <a:t>și</a:t>
            </a:r>
            <a:r>
              <a:rPr lang="en-US" dirty="0"/>
              <a:t> </a:t>
            </a:r>
            <a:r>
              <a:rPr lang="en-US" dirty="0" err="1"/>
              <a:t>inginerie</a:t>
            </a:r>
            <a:r>
              <a:rPr lang="en-US" dirty="0"/>
              <a:t>, </a:t>
            </a:r>
            <a:r>
              <a:rPr lang="en-US" dirty="0" err="1"/>
              <a:t>deoarece</a:t>
            </a:r>
            <a:r>
              <a:rPr lang="en-US" dirty="0"/>
              <a:t> </a:t>
            </a:r>
            <a:r>
              <a:rPr lang="en-US" dirty="0" err="1"/>
              <a:t>proiectarea</a:t>
            </a:r>
            <a:r>
              <a:rPr lang="en-US" dirty="0"/>
              <a:t> </a:t>
            </a:r>
            <a:r>
              <a:rPr lang="en-US" dirty="0" err="1"/>
              <a:t>unor</a:t>
            </a:r>
            <a:r>
              <a:rPr lang="en-US" dirty="0"/>
              <a:t> </a:t>
            </a:r>
            <a:r>
              <a:rPr lang="en-US" dirty="0" err="1"/>
              <a:t>astfel</a:t>
            </a:r>
            <a:r>
              <a:rPr lang="en-US" dirty="0"/>
              <a:t> de </a:t>
            </a:r>
            <a:r>
              <a:rPr lang="en-US" dirty="0" err="1"/>
              <a:t>componente</a:t>
            </a:r>
            <a:r>
              <a:rPr lang="en-US" dirty="0"/>
              <a:t> </a:t>
            </a:r>
            <a:r>
              <a:rPr lang="en-US" dirty="0" err="1"/>
              <a:t>electronice</a:t>
            </a:r>
            <a:r>
              <a:rPr lang="en-US" dirty="0"/>
              <a:t> minuscule </a:t>
            </a:r>
            <a:r>
              <a:rPr lang="en-US" dirty="0" err="1"/>
              <a:t>necesită</a:t>
            </a:r>
            <a:r>
              <a:rPr lang="en-US" dirty="0"/>
              <a:t> o </a:t>
            </a:r>
            <a:r>
              <a:rPr lang="en-US" dirty="0" err="1"/>
              <a:t>înțelegere</a:t>
            </a:r>
            <a:r>
              <a:rPr lang="en-US" dirty="0"/>
              <a:t> </a:t>
            </a:r>
            <a:r>
              <a:rPr lang="en-US" dirty="0" err="1"/>
              <a:t>fermă</a:t>
            </a:r>
            <a:r>
              <a:rPr lang="en-US" dirty="0"/>
              <a:t> a </a:t>
            </a:r>
            <a:r>
              <a:rPr lang="en-US" dirty="0" err="1"/>
              <a:t>fizicii</a:t>
            </a:r>
            <a:r>
              <a:rPr lang="en-US" dirty="0"/>
              <a:t> </a:t>
            </a:r>
            <a:r>
              <a:rPr lang="en-US" dirty="0" err="1"/>
              <a:t>cuantice</a:t>
            </a:r>
            <a:r>
              <a:rPr lang="en-US" dirty="0"/>
              <a:t>. </a:t>
            </a:r>
            <a:r>
              <a:rPr lang="en-US" dirty="0" err="1"/>
              <a:t>Aplicațiile</a:t>
            </a:r>
            <a:r>
              <a:rPr lang="en-US" dirty="0"/>
              <a:t> </a:t>
            </a:r>
            <a:r>
              <a:rPr lang="en-US" dirty="0" err="1"/>
              <a:t>pentru</a:t>
            </a:r>
            <a:r>
              <a:rPr lang="en-US" dirty="0"/>
              <a:t> </a:t>
            </a:r>
            <a:r>
              <a:rPr lang="en-US" dirty="0" err="1"/>
              <a:t>viitor</a:t>
            </a:r>
            <a:r>
              <a:rPr lang="en-US" dirty="0"/>
              <a:t> pot include</a:t>
            </a:r>
            <a:r>
              <a:rPr lang="ro-RO" dirty="0"/>
              <a:t> </a:t>
            </a:r>
            <a:r>
              <a:rPr lang="en-US" dirty="0" err="1"/>
              <a:t>chirurgii</a:t>
            </a:r>
            <a:r>
              <a:rPr lang="en-US" dirty="0"/>
              <a:t> </a:t>
            </a:r>
            <a:r>
              <a:rPr lang="en-US" dirty="0" err="1"/>
              <a:t>roboti</a:t>
            </a:r>
            <a:r>
              <a:rPr lang="ro-RO" dirty="0"/>
              <a:t>ce</a:t>
            </a:r>
            <a:r>
              <a:rPr lang="en-US" dirty="0"/>
              <a:t> microscopic</a:t>
            </a:r>
            <a:r>
              <a:rPr lang="ro-RO" dirty="0" err="1"/>
              <a:t>eâ</a:t>
            </a:r>
            <a:r>
              <a:rPr lang="en-US" dirty="0" err="1"/>
              <a:t>i</a:t>
            </a:r>
            <a:r>
              <a:rPr lang="en-US" dirty="0"/>
              <a:t> care </a:t>
            </a:r>
            <a:r>
              <a:rPr lang="en-US" dirty="0" err="1"/>
              <a:t>călătoresc</a:t>
            </a:r>
            <a:r>
              <a:rPr lang="en-US" dirty="0"/>
              <a:t> </a:t>
            </a:r>
            <a:r>
              <a:rPr lang="en-US" dirty="0" err="1"/>
              <a:t>prin</a:t>
            </a:r>
            <a:r>
              <a:rPr lang="en-US" dirty="0"/>
              <a:t> </a:t>
            </a:r>
            <a:r>
              <a:rPr lang="en-US" dirty="0" err="1"/>
              <a:t>fluxul</a:t>
            </a:r>
            <a:r>
              <a:rPr lang="en-US" dirty="0"/>
              <a:t> </a:t>
            </a:r>
            <a:r>
              <a:rPr lang="en-US" dirty="0" err="1"/>
              <a:t>sanguin</a:t>
            </a:r>
            <a:r>
              <a:rPr lang="en-US" dirty="0"/>
              <a:t> </a:t>
            </a:r>
            <a:r>
              <a:rPr lang="en-US" dirty="0" err="1"/>
              <a:t>pentru</a:t>
            </a:r>
            <a:r>
              <a:rPr lang="en-US" dirty="0"/>
              <a:t> </a:t>
            </a:r>
            <a:r>
              <a:rPr lang="en-US" dirty="0" err="1"/>
              <a:t>repararea</a:t>
            </a:r>
            <a:r>
              <a:rPr lang="ro-RO" dirty="0"/>
              <a:t> e</a:t>
            </a:r>
            <a:r>
              <a:rPr lang="en-US" dirty="0"/>
              <a:t> </a:t>
            </a:r>
            <a:r>
              <a:rPr lang="en-US" dirty="0" err="1"/>
              <a:t>artere</a:t>
            </a:r>
            <a:r>
              <a:rPr lang="en-US" dirty="0"/>
              <a:t>, </a:t>
            </a:r>
            <a:r>
              <a:rPr lang="en-US" dirty="0" err="1"/>
              <a:t>actuatoare</a:t>
            </a:r>
            <a:r>
              <a:rPr lang="en-US" dirty="0"/>
              <a:t> </a:t>
            </a:r>
            <a:r>
              <a:rPr lang="en-US" dirty="0" err="1"/>
              <a:t>și</a:t>
            </a:r>
            <a:r>
              <a:rPr lang="en-US" dirty="0"/>
              <a:t> </a:t>
            </a:r>
            <a:r>
              <a:rPr lang="en-US" dirty="0" err="1"/>
              <a:t>constructori</a:t>
            </a:r>
            <a:r>
              <a:rPr lang="en-US" dirty="0"/>
              <a:t> </a:t>
            </a:r>
            <a:r>
              <a:rPr lang="en-US" dirty="0" err="1"/>
              <a:t>submicroscopici</a:t>
            </a:r>
            <a:r>
              <a:rPr lang="en-US" dirty="0"/>
              <a:t> </a:t>
            </a:r>
            <a:r>
              <a:rPr lang="en-US" dirty="0" err="1"/>
              <a:t>și</a:t>
            </a:r>
            <a:r>
              <a:rPr lang="en-US" dirty="0"/>
              <a:t> </a:t>
            </a:r>
            <a:r>
              <a:rPr lang="en-US" dirty="0" err="1"/>
              <a:t>supercalculatoare</a:t>
            </a:r>
            <a:endParaRPr lang="en-US" dirty="0"/>
          </a:p>
        </p:txBody>
      </p:sp>
    </p:spTree>
    <p:extLst>
      <p:ext uri="{BB962C8B-B14F-4D97-AF65-F5344CB8AC3E}">
        <p14:creationId xmlns:p14="http://schemas.microsoft.com/office/powerpoint/2010/main" val="807087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AAA4BE9-DA9D-5A09-2B9E-F00BDDD80663}"/>
              </a:ext>
            </a:extLst>
          </p:cNvPr>
          <p:cNvSpPr>
            <a:spLocks noGrp="1"/>
          </p:cNvSpPr>
          <p:nvPr>
            <p:ph type="title"/>
          </p:nvPr>
        </p:nvSpPr>
        <p:spPr>
          <a:xfrm>
            <a:off x="1251678" y="382385"/>
            <a:ext cx="10178322" cy="874915"/>
          </a:xfrm>
        </p:spPr>
        <p:txBody>
          <a:bodyPr>
            <a:normAutofit/>
          </a:bodyPr>
          <a:lstStyle/>
          <a:p>
            <a:r>
              <a:rPr lang="en-US" sz="1800" b="1" dirty="0">
                <a:solidFill>
                  <a:srgbClr val="222222"/>
                </a:solidFill>
                <a:latin typeface="Times New Roman" panose="02020603050405020304" pitchFamily="18" charset="0"/>
                <a:cs typeface="Times New Roman" panose="02020603050405020304" pitchFamily="18" charset="0"/>
              </a:rPr>
              <a:t>Chip-based quantum teleportation and entanglement distribution systems.</a:t>
            </a:r>
            <a:br>
              <a:rPr lang="en-US" sz="1800" b="1" dirty="0">
                <a:solidFill>
                  <a:srgbClr val="222222"/>
                </a:solidFill>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5122" name="Picture 2" descr="Fig. 13">
            <a:extLst>
              <a:ext uri="{FF2B5EF4-FFF2-40B4-BE49-F238E27FC236}">
                <a16:creationId xmlns:a16="http://schemas.microsoft.com/office/drawing/2014/main" id="{23768123-D174-0C96-C385-C2FCAA8598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194" y="979713"/>
            <a:ext cx="9790593" cy="4882243"/>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id="{9D7A33F8-8394-AF22-BE93-433EE73B0307}"/>
              </a:ext>
            </a:extLst>
          </p:cNvPr>
          <p:cNvSpPr txBox="1"/>
          <p:nvPr/>
        </p:nvSpPr>
        <p:spPr>
          <a:xfrm>
            <a:off x="947057" y="5878287"/>
            <a:ext cx="10776857" cy="923330"/>
          </a:xfrm>
          <a:prstGeom prst="rect">
            <a:avLst/>
          </a:prstGeom>
          <a:noFill/>
        </p:spPr>
        <p:txBody>
          <a:bodyPr wrap="square">
            <a:spAutoFit/>
          </a:bodyPr>
          <a:lstStyle/>
          <a:p>
            <a:r>
              <a:rPr lang="en-US" b="1" i="0" dirty="0">
                <a:solidFill>
                  <a:srgbClr val="222222"/>
                </a:solidFill>
                <a:effectLst/>
                <a:latin typeface="-apple-system"/>
              </a:rPr>
              <a:t>a</a:t>
            </a:r>
            <a:r>
              <a:rPr lang="en-US" b="0" i="0" dirty="0">
                <a:solidFill>
                  <a:srgbClr val="222222"/>
                </a:solidFill>
                <a:effectLst/>
                <a:latin typeface="-apple-system"/>
              </a:rPr>
              <a:t> Scheme of an on-chip quantum teleportation experiment in a silica-on-silicon integrated chip. </a:t>
            </a:r>
          </a:p>
          <a:p>
            <a:r>
              <a:rPr lang="en-US" b="1" i="0" dirty="0">
                <a:solidFill>
                  <a:srgbClr val="222222"/>
                </a:solidFill>
                <a:effectLst/>
                <a:latin typeface="-apple-system"/>
              </a:rPr>
              <a:t>b</a:t>
            </a:r>
            <a:r>
              <a:rPr lang="en-US" b="0" i="0" dirty="0">
                <a:solidFill>
                  <a:srgbClr val="222222"/>
                </a:solidFill>
                <a:effectLst/>
                <a:latin typeface="-apple-system"/>
              </a:rPr>
              <a:t> Silicon photonic circuit diagram for a chip-to-chip entanglement distribution experiment.</a:t>
            </a:r>
          </a:p>
          <a:p>
            <a:r>
              <a:rPr lang="en-US" b="0" i="0" dirty="0">
                <a:solidFill>
                  <a:srgbClr val="222222"/>
                </a:solidFill>
                <a:effectLst/>
                <a:latin typeface="-apple-system"/>
              </a:rPr>
              <a:t> </a:t>
            </a:r>
            <a:r>
              <a:rPr lang="en-US" b="1" i="0" dirty="0">
                <a:solidFill>
                  <a:srgbClr val="222222"/>
                </a:solidFill>
                <a:effectLst/>
                <a:latin typeface="-apple-system"/>
              </a:rPr>
              <a:t>c</a:t>
            </a:r>
            <a:r>
              <a:rPr lang="en-US" b="0" i="0" dirty="0">
                <a:solidFill>
                  <a:srgbClr val="222222"/>
                </a:solidFill>
                <a:effectLst/>
                <a:latin typeface="-apple-system"/>
              </a:rPr>
              <a:t> Photonic circuit diagram for a chip-to-chip quantum teleportation experiment. </a:t>
            </a:r>
            <a:endParaRPr lang="en-US" dirty="0"/>
          </a:p>
        </p:txBody>
      </p:sp>
    </p:spTree>
    <p:extLst>
      <p:ext uri="{BB962C8B-B14F-4D97-AF65-F5344CB8AC3E}">
        <p14:creationId xmlns:p14="http://schemas.microsoft.com/office/powerpoint/2010/main" val="173612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BFF42-74CE-3F91-1EF3-93FFB3001845}"/>
              </a:ext>
            </a:extLst>
          </p:cNvPr>
          <p:cNvSpPr>
            <a:spLocks noGrp="1"/>
          </p:cNvSpPr>
          <p:nvPr>
            <p:ph type="title"/>
          </p:nvPr>
        </p:nvSpPr>
        <p:spPr>
          <a:xfrm>
            <a:off x="931985" y="382385"/>
            <a:ext cx="10656277" cy="1492132"/>
          </a:xfrm>
        </p:spPr>
        <p:txBody>
          <a:bodyPr>
            <a:normAutofit fontScale="90000"/>
          </a:bodyPr>
          <a:lstStyle/>
          <a:p>
            <a:r>
              <a:rPr lang="ro-RO" dirty="0"/>
              <a:t>Cum împrăștierea este influențată de calitatea și dimensiunea cristalului?</a:t>
            </a:r>
            <a:endParaRPr lang="en-US" dirty="0"/>
          </a:p>
        </p:txBody>
      </p:sp>
      <p:pic>
        <p:nvPicPr>
          <p:cNvPr id="5" name="Substituent conținut 4">
            <a:extLst>
              <a:ext uri="{FF2B5EF4-FFF2-40B4-BE49-F238E27FC236}">
                <a16:creationId xmlns:a16="http://schemas.microsoft.com/office/drawing/2014/main" id="{36985189-ECD2-FCE0-59E2-6978555DD543}"/>
              </a:ext>
            </a:extLst>
          </p:cNvPr>
          <p:cNvPicPr>
            <a:picLocks noGrp="1" noChangeAspect="1"/>
          </p:cNvPicPr>
          <p:nvPr>
            <p:ph idx="1"/>
          </p:nvPr>
        </p:nvPicPr>
        <p:blipFill>
          <a:blip r:embed="rId2"/>
          <a:stretch>
            <a:fillRect/>
          </a:stretch>
        </p:blipFill>
        <p:spPr>
          <a:xfrm>
            <a:off x="2242482" y="1809717"/>
            <a:ext cx="7991764" cy="4665898"/>
          </a:xfrm>
        </p:spPr>
      </p:pic>
    </p:spTree>
    <p:extLst>
      <p:ext uri="{BB962C8B-B14F-4D97-AF65-F5344CB8AC3E}">
        <p14:creationId xmlns:p14="http://schemas.microsoft.com/office/powerpoint/2010/main" val="418211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9363F4E-7941-7EB3-DE1C-933CCBE5EB39}"/>
              </a:ext>
            </a:extLst>
          </p:cNvPr>
          <p:cNvSpPr>
            <a:spLocks noGrp="1"/>
          </p:cNvSpPr>
          <p:nvPr>
            <p:ph idx="1"/>
          </p:nvPr>
        </p:nvSpPr>
        <p:spPr>
          <a:xfrm>
            <a:off x="1251678" y="334108"/>
            <a:ext cx="10178322" cy="6141507"/>
          </a:xfrm>
        </p:spPr>
        <p:txBody>
          <a:bodyPr>
            <a:normAutofit lnSpcReduction="10000"/>
          </a:bodyPr>
          <a:lstStyle/>
          <a:p>
            <a:pPr marL="0" indent="0">
              <a:buNone/>
            </a:pPr>
            <a:r>
              <a:rPr lang="en-US" dirty="0" err="1"/>
              <a:t>Există</a:t>
            </a:r>
            <a:r>
              <a:rPr lang="en-US" dirty="0"/>
              <a:t> </a:t>
            </a:r>
            <a:r>
              <a:rPr lang="en-US" dirty="0" err="1"/>
              <a:t>mai</a:t>
            </a:r>
            <a:r>
              <a:rPr lang="en-US" dirty="0"/>
              <a:t> </a:t>
            </a:r>
            <a:r>
              <a:rPr lang="en-US" dirty="0" err="1"/>
              <a:t>multe</a:t>
            </a:r>
            <a:r>
              <a:rPr lang="en-US" dirty="0"/>
              <a:t> </a:t>
            </a:r>
            <a:r>
              <a:rPr lang="en-US" dirty="0" err="1"/>
              <a:t>tipuri</a:t>
            </a:r>
            <a:r>
              <a:rPr lang="en-US" dirty="0"/>
              <a:t> de</a:t>
            </a:r>
            <a:r>
              <a:rPr lang="ro-RO" dirty="0"/>
              <a:t> </a:t>
            </a:r>
            <a:r>
              <a:rPr lang="en-US" dirty="0"/>
              <a:t>transport care </a:t>
            </a:r>
            <a:r>
              <a:rPr lang="en-US" dirty="0" err="1"/>
              <a:t>prezintă</a:t>
            </a:r>
            <a:r>
              <a:rPr lang="en-US" dirty="0"/>
              <a:t> </a:t>
            </a:r>
            <a:r>
              <a:rPr lang="en-US" dirty="0" err="1"/>
              <a:t>interes</a:t>
            </a:r>
            <a:r>
              <a:rPr lang="en-US" dirty="0"/>
              <a:t> </a:t>
            </a:r>
            <a:r>
              <a:rPr lang="en-US" dirty="0" err="1"/>
              <a:t>atunci</a:t>
            </a:r>
            <a:r>
              <a:rPr lang="en-US" dirty="0"/>
              <a:t> </a:t>
            </a:r>
            <a:r>
              <a:rPr lang="en-US" dirty="0" err="1"/>
              <a:t>când</a:t>
            </a:r>
            <a:r>
              <a:rPr lang="en-US" dirty="0"/>
              <a:t> nu </a:t>
            </a:r>
            <a:r>
              <a:rPr lang="en-US" dirty="0" err="1"/>
              <a:t>există</a:t>
            </a:r>
            <a:r>
              <a:rPr lang="en-US" dirty="0"/>
              <a:t> </a:t>
            </a:r>
            <a:r>
              <a:rPr lang="en-US" dirty="0" err="1"/>
              <a:t>împrăștiere</a:t>
            </a:r>
            <a:r>
              <a:rPr lang="en-US" dirty="0"/>
              <a:t>: </a:t>
            </a:r>
            <a:endParaRPr lang="ro-RO" dirty="0"/>
          </a:p>
          <a:p>
            <a:r>
              <a:rPr lang="en-US" dirty="0" err="1"/>
              <a:t>i</a:t>
            </a:r>
            <a:r>
              <a:rPr lang="en-US" dirty="0"/>
              <a:t>) transport </a:t>
            </a:r>
            <a:r>
              <a:rPr lang="en-US" dirty="0" err="1"/>
              <a:t>balistic</a:t>
            </a:r>
            <a:r>
              <a:rPr lang="en-US" dirty="0"/>
              <a:t>, </a:t>
            </a:r>
            <a:r>
              <a:rPr lang="en-US" dirty="0" err="1"/>
              <a:t>unde</a:t>
            </a:r>
            <a:r>
              <a:rPr lang="en-US" dirty="0"/>
              <a:t> </a:t>
            </a:r>
            <a:r>
              <a:rPr lang="en-US" dirty="0" err="1"/>
              <a:t>electronii</a:t>
            </a:r>
            <a:r>
              <a:rPr lang="en-US" dirty="0"/>
              <a:t> se </a:t>
            </a:r>
            <a:r>
              <a:rPr lang="en-US" dirty="0" err="1"/>
              <a:t>mișcă</a:t>
            </a:r>
            <a:r>
              <a:rPr lang="en-US" dirty="0"/>
              <a:t> conform </a:t>
            </a:r>
            <a:r>
              <a:rPr lang="en-US" dirty="0" err="1"/>
              <a:t>ecuației</a:t>
            </a:r>
            <a:r>
              <a:rPr lang="ro-RO" dirty="0"/>
              <a:t> modificate a</a:t>
            </a:r>
            <a:r>
              <a:rPr lang="en-US" dirty="0"/>
              <a:t> </a:t>
            </a:r>
            <a:r>
              <a:rPr lang="en-US" dirty="0" err="1"/>
              <a:t>lui</a:t>
            </a:r>
            <a:r>
              <a:rPr lang="en-US" dirty="0"/>
              <a:t> </a:t>
            </a:r>
            <a:r>
              <a:rPr lang="en-US" dirty="0" err="1"/>
              <a:t>Newto</a:t>
            </a:r>
            <a:r>
              <a:rPr lang="ro-RO" dirty="0"/>
              <a:t>n</a:t>
            </a:r>
            <a:r>
              <a:rPr lang="en-US" dirty="0"/>
              <a:t>; </a:t>
            </a:r>
            <a:r>
              <a:rPr lang="en-US" dirty="0" err="1"/>
              <a:t>și</a:t>
            </a:r>
            <a:r>
              <a:rPr lang="en-US" dirty="0"/>
              <a:t> </a:t>
            </a:r>
            <a:endParaRPr lang="ro-RO" dirty="0"/>
          </a:p>
          <a:p>
            <a:r>
              <a:rPr lang="en-US" dirty="0"/>
              <a:t>ii) </a:t>
            </a:r>
            <a:r>
              <a:rPr lang="en-US" dirty="0" err="1"/>
              <a:t>oscilații</a:t>
            </a:r>
            <a:r>
              <a:rPr lang="en-US" dirty="0"/>
              <a:t> Bloch, </a:t>
            </a:r>
            <a:r>
              <a:rPr lang="en-US" dirty="0" err="1"/>
              <a:t>unde</a:t>
            </a:r>
            <a:r>
              <a:rPr lang="en-US" dirty="0"/>
              <a:t> </a:t>
            </a:r>
            <a:r>
              <a:rPr lang="en-US" dirty="0" err="1"/>
              <a:t>electroni</a:t>
            </a:r>
            <a:r>
              <a:rPr lang="ro-RO" dirty="0"/>
              <a:t>i </a:t>
            </a:r>
            <a:r>
              <a:rPr lang="en-US" dirty="0" err="1"/>
              <a:t>oscilează</a:t>
            </a:r>
            <a:r>
              <a:rPr lang="en-US" dirty="0"/>
              <a:t> </a:t>
            </a:r>
            <a:r>
              <a:rPr lang="en-US" dirty="0" err="1"/>
              <a:t>în</a:t>
            </a:r>
            <a:r>
              <a:rPr lang="en-US" dirty="0"/>
              <a:t> </a:t>
            </a:r>
            <a:r>
              <a:rPr lang="en-US" dirty="0" err="1"/>
              <a:t>spațiul</a:t>
            </a:r>
            <a:r>
              <a:rPr lang="en-US" dirty="0"/>
              <a:t> k pe </a:t>
            </a:r>
            <a:r>
              <a:rPr lang="en-US" dirty="0" err="1"/>
              <a:t>măsură</a:t>
            </a:r>
            <a:r>
              <a:rPr lang="en-US" dirty="0"/>
              <a:t> </a:t>
            </a:r>
            <a:r>
              <a:rPr lang="en-US" dirty="0" err="1"/>
              <a:t>ce</a:t>
            </a:r>
            <a:r>
              <a:rPr lang="en-US" dirty="0"/>
              <a:t> </a:t>
            </a:r>
            <a:r>
              <a:rPr lang="en-US" dirty="0" err="1"/>
              <a:t>ajung</a:t>
            </a:r>
            <a:r>
              <a:rPr lang="en-US" dirty="0"/>
              <a:t> la </a:t>
            </a:r>
            <a:r>
              <a:rPr lang="en-US" dirty="0" err="1"/>
              <a:t>marginea</a:t>
            </a:r>
            <a:r>
              <a:rPr lang="en-US" dirty="0"/>
              <a:t> </a:t>
            </a:r>
            <a:r>
              <a:rPr lang="en-US" dirty="0" err="1"/>
              <a:t>zonei</a:t>
            </a:r>
            <a:r>
              <a:rPr lang="en-US" dirty="0"/>
              <a:t> Brillouin.</a:t>
            </a:r>
            <a:r>
              <a:rPr lang="ro-RO" dirty="0"/>
              <a:t> </a:t>
            </a:r>
          </a:p>
          <a:p>
            <a:r>
              <a:rPr lang="en-US" dirty="0" err="1"/>
              <a:t>În</a:t>
            </a:r>
            <a:r>
              <a:rPr lang="en-US" dirty="0"/>
              <a:t> plus, </a:t>
            </a:r>
            <a:r>
              <a:rPr lang="en-US" dirty="0" err="1"/>
              <a:t>putem</a:t>
            </a:r>
            <a:r>
              <a:rPr lang="en-US" dirty="0"/>
              <a:t> </a:t>
            </a:r>
            <a:r>
              <a:rPr lang="en-US" dirty="0" err="1"/>
              <a:t>avea</a:t>
            </a:r>
            <a:r>
              <a:rPr lang="en-US" dirty="0"/>
              <a:t> transport de tip </a:t>
            </a:r>
            <a:r>
              <a:rPr lang="en-US" dirty="0" err="1"/>
              <a:t>tunel</a:t>
            </a:r>
            <a:r>
              <a:rPr lang="en-US" dirty="0"/>
              <a:t>, precum </a:t>
            </a:r>
            <a:r>
              <a:rPr lang="en-US" dirty="0" err="1"/>
              <a:t>și</a:t>
            </a:r>
            <a:r>
              <a:rPr lang="en-US" dirty="0"/>
              <a:t> </a:t>
            </a:r>
            <a:r>
              <a:rPr lang="en-US" dirty="0" err="1"/>
              <a:t>efecte</a:t>
            </a:r>
            <a:r>
              <a:rPr lang="en-US" dirty="0"/>
              <a:t> de </a:t>
            </a:r>
            <a:r>
              <a:rPr lang="en-US" dirty="0" err="1"/>
              <a:t>interferență</a:t>
            </a:r>
            <a:r>
              <a:rPr lang="en-US" dirty="0"/>
              <a:t> </a:t>
            </a:r>
            <a:r>
              <a:rPr lang="en-US" dirty="0" err="1"/>
              <a:t>cuantică</a:t>
            </a:r>
            <a:r>
              <a:rPr lang="en-US" dirty="0"/>
              <a:t>.</a:t>
            </a:r>
            <a:endParaRPr lang="ro-RO" dirty="0"/>
          </a:p>
          <a:p>
            <a:r>
              <a:rPr lang="en-US" dirty="0"/>
              <a:t>Natura </a:t>
            </a:r>
            <a:r>
              <a:rPr lang="en-US" dirty="0" err="1"/>
              <a:t>ondulatorie</a:t>
            </a:r>
            <a:r>
              <a:rPr lang="en-US" dirty="0"/>
              <a:t> a </a:t>
            </a:r>
            <a:r>
              <a:rPr lang="en-US" dirty="0" err="1"/>
              <a:t>electronilor</a:t>
            </a:r>
            <a:r>
              <a:rPr lang="en-US" dirty="0"/>
              <a:t> </a:t>
            </a:r>
            <a:r>
              <a:rPr lang="en-US" dirty="0" err="1"/>
              <a:t>și</a:t>
            </a:r>
            <a:r>
              <a:rPr lang="ro-RO" dirty="0"/>
              <a:t> </a:t>
            </a:r>
            <a:r>
              <a:rPr lang="en-US" dirty="0" err="1"/>
              <a:t>cuantizarea</a:t>
            </a:r>
            <a:r>
              <a:rPr lang="en-US" dirty="0"/>
              <a:t> </a:t>
            </a:r>
            <a:r>
              <a:rPr lang="en-US" dirty="0" err="1"/>
              <a:t>sarcinii</a:t>
            </a:r>
            <a:r>
              <a:rPr lang="en-US" dirty="0"/>
              <a:t> conduce, de </a:t>
            </a:r>
            <a:r>
              <a:rPr lang="en-US" dirty="0" err="1"/>
              <a:t>asemenea</a:t>
            </a:r>
            <a:r>
              <a:rPr lang="en-US" dirty="0"/>
              <a:t>, la </a:t>
            </a:r>
            <a:r>
              <a:rPr lang="en-US" dirty="0" err="1"/>
              <a:t>cuantificarea</a:t>
            </a:r>
            <a:r>
              <a:rPr lang="en-US" dirty="0"/>
              <a:t> </a:t>
            </a:r>
            <a:r>
              <a:rPr lang="en-US" dirty="0" err="1"/>
              <a:t>conductanței</a:t>
            </a:r>
            <a:r>
              <a:rPr lang="en-US" dirty="0"/>
              <a:t> </a:t>
            </a:r>
            <a:r>
              <a:rPr lang="en-US" dirty="0" err="1"/>
              <a:t>și</a:t>
            </a:r>
            <a:r>
              <a:rPr lang="en-US" dirty="0"/>
              <a:t> la </a:t>
            </a:r>
            <a:r>
              <a:rPr lang="en-US" dirty="0" err="1"/>
              <a:t>efectele</a:t>
            </a:r>
            <a:r>
              <a:rPr lang="en-US" dirty="0"/>
              <a:t> de </a:t>
            </a:r>
            <a:r>
              <a:rPr lang="en-US" dirty="0" err="1"/>
              <a:t>blocare</a:t>
            </a:r>
            <a:r>
              <a:rPr lang="en-US" dirty="0"/>
              <a:t> Coulomb</a:t>
            </a:r>
            <a:r>
              <a:rPr lang="ro-RO" dirty="0" err="1"/>
              <a:t>iană</a:t>
            </a:r>
            <a:r>
              <a:rPr lang="en-US" dirty="0"/>
              <a:t>.</a:t>
            </a:r>
            <a:r>
              <a:rPr lang="ro-RO" dirty="0"/>
              <a:t> </a:t>
            </a:r>
          </a:p>
          <a:p>
            <a:r>
              <a:rPr lang="en-US" dirty="0" err="1"/>
              <a:t>În</a:t>
            </a:r>
            <a:r>
              <a:rPr lang="en-US" dirty="0"/>
              <a:t> </a:t>
            </a:r>
            <a:r>
              <a:rPr lang="en-US" dirty="0" err="1"/>
              <a:t>cele</a:t>
            </a:r>
            <a:r>
              <a:rPr lang="en-US" dirty="0"/>
              <a:t> din </a:t>
            </a:r>
            <a:r>
              <a:rPr lang="en-US" dirty="0" err="1"/>
              <a:t>urmă</a:t>
            </a:r>
            <a:r>
              <a:rPr lang="en-US" dirty="0"/>
              <a:t>, </a:t>
            </a:r>
            <a:r>
              <a:rPr lang="en-US" dirty="0" err="1"/>
              <a:t>dacă</a:t>
            </a:r>
            <a:r>
              <a:rPr lang="en-US" dirty="0"/>
              <a:t> </a:t>
            </a:r>
            <a:r>
              <a:rPr lang="en-US" dirty="0" err="1"/>
              <a:t>spinul</a:t>
            </a:r>
            <a:r>
              <a:rPr lang="en-US" dirty="0"/>
              <a:t> </a:t>
            </a:r>
            <a:r>
              <a:rPr lang="en-US" dirty="0" err="1"/>
              <a:t>electronilor</a:t>
            </a:r>
            <a:r>
              <a:rPr lang="en-US" dirty="0"/>
              <a:t> </a:t>
            </a:r>
            <a:r>
              <a:rPr lang="en-US" dirty="0" err="1"/>
              <a:t>poate</a:t>
            </a:r>
            <a:r>
              <a:rPr lang="en-US" dirty="0"/>
              <a:t> fi </a:t>
            </a:r>
            <a:r>
              <a:rPr lang="en-US" dirty="0" err="1"/>
              <a:t>manipulat</a:t>
            </a:r>
            <a:r>
              <a:rPr lang="en-US" dirty="0"/>
              <a:t>, pot </a:t>
            </a:r>
            <a:r>
              <a:rPr lang="en-US" dirty="0" err="1"/>
              <a:t>rezulta</a:t>
            </a:r>
            <a:r>
              <a:rPr lang="en-US" dirty="0"/>
              <a:t> </a:t>
            </a:r>
            <a:r>
              <a:rPr lang="en-US" dirty="0" err="1"/>
              <a:t>noi</a:t>
            </a:r>
            <a:r>
              <a:rPr lang="en-US" dirty="0"/>
              <a:t> </a:t>
            </a:r>
            <a:r>
              <a:rPr lang="en-US" dirty="0" err="1"/>
              <a:t>dispozitive</a:t>
            </a:r>
            <a:r>
              <a:rPr lang="ro-RO" dirty="0"/>
              <a:t> (</a:t>
            </a:r>
            <a:r>
              <a:rPr lang="ro-RO" dirty="0" err="1"/>
              <a:t>spintronica</a:t>
            </a:r>
            <a:r>
              <a:rPr lang="ro-RO" dirty="0"/>
              <a:t>)</a:t>
            </a:r>
            <a:r>
              <a:rPr lang="en-US" dirty="0"/>
              <a:t>.</a:t>
            </a:r>
            <a:endParaRPr lang="ro-RO" dirty="0"/>
          </a:p>
          <a:p>
            <a:r>
              <a:rPr lang="ro-RO" dirty="0" err="1"/>
              <a:t>Fig</a:t>
            </a:r>
            <a:r>
              <a:rPr lang="ro-RO" dirty="0"/>
              <a:t> (a) Oscilațiile </a:t>
            </a:r>
            <a:r>
              <a:rPr lang="ro-RO" dirty="0" err="1"/>
              <a:t>Zener</a:t>
            </a:r>
            <a:r>
              <a:rPr lang="ro-RO" dirty="0"/>
              <a:t>-Bloch</a:t>
            </a:r>
          </a:p>
          <a:p>
            <a:r>
              <a:rPr lang="ro-RO" dirty="0" err="1"/>
              <a:t>Fig</a:t>
            </a:r>
            <a:r>
              <a:rPr lang="ro-RO" dirty="0"/>
              <a:t> (b) Aproximarea Born pentru transport</a:t>
            </a:r>
          </a:p>
          <a:p>
            <a:r>
              <a:rPr lang="ro-RO" dirty="0"/>
              <a:t>Fig. (c)  - materiale amorfe...viteza mică, frecvența mică ...</a:t>
            </a:r>
          </a:p>
          <a:p>
            <a:r>
              <a:rPr lang="ro-RO" dirty="0"/>
              <a:t>În figura d arătăm cazul dispozitivelor care sunt foarte mici (zeci de atomi).  Astfel de structuri se numesc structuri </a:t>
            </a:r>
            <a:r>
              <a:rPr lang="ro-RO" dirty="0" err="1"/>
              <a:t>mezoscopice</a:t>
            </a:r>
            <a:r>
              <a:rPr lang="ro-RO" dirty="0"/>
              <a:t> și devin din ce în ce mai importante. Structurile </a:t>
            </a:r>
            <a:r>
              <a:rPr lang="ro-RO" dirty="0" err="1"/>
              <a:t>mezoscopice</a:t>
            </a:r>
            <a:r>
              <a:rPr lang="ro-RO" dirty="0"/>
              <a:t> au o serie de foarte interesante proprietăți de transport potențial importante. Efectele unui singur electron, precum și efectele de spin sunt manifestată în astfel de structuri.</a:t>
            </a:r>
          </a:p>
          <a:p>
            <a:endParaRPr lang="en-US" dirty="0"/>
          </a:p>
        </p:txBody>
      </p:sp>
    </p:spTree>
    <p:extLst>
      <p:ext uri="{BB962C8B-B14F-4D97-AF65-F5344CB8AC3E}">
        <p14:creationId xmlns:p14="http://schemas.microsoft.com/office/powerpoint/2010/main" val="374907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9DFF4A5-61B9-87D4-4294-6821E0D7B293}"/>
              </a:ext>
            </a:extLst>
          </p:cNvPr>
          <p:cNvSpPr>
            <a:spLocks noGrp="1"/>
          </p:cNvSpPr>
          <p:nvPr>
            <p:ph type="title"/>
          </p:nvPr>
        </p:nvSpPr>
        <p:spPr/>
        <p:txBody>
          <a:bodyPr/>
          <a:lstStyle/>
          <a:p>
            <a:r>
              <a:rPr lang="ro-RO" dirty="0"/>
              <a:t>Cristal ideal. Oscilații </a:t>
            </a:r>
            <a:r>
              <a:rPr lang="ro-RO" dirty="0" err="1"/>
              <a:t>Zener</a:t>
            </a:r>
            <a:r>
              <a:rPr lang="ro-RO" dirty="0"/>
              <a:t>-Bloch ale electronului</a:t>
            </a:r>
            <a:endParaRPr lang="en-US" dirty="0"/>
          </a:p>
        </p:txBody>
      </p:sp>
      <p:pic>
        <p:nvPicPr>
          <p:cNvPr id="5" name="Substituent conținut 4">
            <a:extLst>
              <a:ext uri="{FF2B5EF4-FFF2-40B4-BE49-F238E27FC236}">
                <a16:creationId xmlns:a16="http://schemas.microsoft.com/office/drawing/2014/main" id="{F81C5F93-6CCD-5E89-7A75-F45E8645EA7B}"/>
              </a:ext>
            </a:extLst>
          </p:cNvPr>
          <p:cNvPicPr>
            <a:picLocks noGrp="1" noChangeAspect="1"/>
          </p:cNvPicPr>
          <p:nvPr>
            <p:ph idx="1"/>
          </p:nvPr>
        </p:nvPicPr>
        <p:blipFill>
          <a:blip r:embed="rId2"/>
          <a:stretch>
            <a:fillRect/>
          </a:stretch>
        </p:blipFill>
        <p:spPr>
          <a:xfrm>
            <a:off x="3921370" y="1796191"/>
            <a:ext cx="5118984" cy="5004302"/>
          </a:xfrm>
        </p:spPr>
      </p:pic>
    </p:spTree>
    <p:extLst>
      <p:ext uri="{BB962C8B-B14F-4D97-AF65-F5344CB8AC3E}">
        <p14:creationId xmlns:p14="http://schemas.microsoft.com/office/powerpoint/2010/main" val="168084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4E9E4C43-D7F1-9324-8CAD-E9177C125FA7}"/>
              </a:ext>
            </a:extLst>
          </p:cNvPr>
          <p:cNvPicPr>
            <a:picLocks noGrp="1" noChangeAspect="1"/>
          </p:cNvPicPr>
          <p:nvPr>
            <p:ph idx="1"/>
          </p:nvPr>
        </p:nvPicPr>
        <p:blipFill>
          <a:blip r:embed="rId2"/>
          <a:stretch>
            <a:fillRect/>
          </a:stretch>
        </p:blipFill>
        <p:spPr>
          <a:xfrm>
            <a:off x="1776046" y="387564"/>
            <a:ext cx="4561704" cy="5766348"/>
          </a:xfrm>
        </p:spPr>
      </p:pic>
      <p:pic>
        <p:nvPicPr>
          <p:cNvPr id="7" name="Imagine 6">
            <a:extLst>
              <a:ext uri="{FF2B5EF4-FFF2-40B4-BE49-F238E27FC236}">
                <a16:creationId xmlns:a16="http://schemas.microsoft.com/office/drawing/2014/main" id="{D494A0DA-E583-F03F-1794-B32CCE004883}"/>
              </a:ext>
            </a:extLst>
          </p:cNvPr>
          <p:cNvPicPr>
            <a:picLocks noChangeAspect="1"/>
          </p:cNvPicPr>
          <p:nvPr/>
        </p:nvPicPr>
        <p:blipFill>
          <a:blip r:embed="rId3"/>
          <a:stretch>
            <a:fillRect/>
          </a:stretch>
        </p:blipFill>
        <p:spPr>
          <a:xfrm>
            <a:off x="6489850" y="387564"/>
            <a:ext cx="5291842" cy="5729357"/>
          </a:xfrm>
          <a:prstGeom prst="rect">
            <a:avLst/>
          </a:prstGeom>
        </p:spPr>
      </p:pic>
    </p:spTree>
    <p:extLst>
      <p:ext uri="{BB962C8B-B14F-4D97-AF65-F5344CB8AC3E}">
        <p14:creationId xmlns:p14="http://schemas.microsoft.com/office/powerpoint/2010/main" val="164104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12F7BAC-6A5E-F421-E0B4-F18EE03551E7}"/>
              </a:ext>
            </a:extLst>
          </p:cNvPr>
          <p:cNvSpPr>
            <a:spLocks noGrp="1"/>
          </p:cNvSpPr>
          <p:nvPr>
            <p:ph type="title"/>
          </p:nvPr>
        </p:nvSpPr>
        <p:spPr>
          <a:xfrm>
            <a:off x="794478" y="140677"/>
            <a:ext cx="10178322" cy="866123"/>
          </a:xfrm>
        </p:spPr>
        <p:txBody>
          <a:bodyPr/>
          <a:lstStyle/>
          <a:p>
            <a:r>
              <a:rPr lang="ro-RO" dirty="0" err="1"/>
              <a:t>Mesosopic</a:t>
            </a:r>
            <a:r>
              <a:rPr lang="ro-RO" dirty="0"/>
              <a:t> </a:t>
            </a:r>
            <a:r>
              <a:rPr lang="ro-RO" dirty="0" err="1"/>
              <a:t>system</a:t>
            </a:r>
            <a:r>
              <a:rPr lang="ro-RO" dirty="0"/>
              <a:t> transport</a:t>
            </a:r>
            <a:endParaRPr lang="en-US" dirty="0"/>
          </a:p>
        </p:txBody>
      </p:sp>
      <p:sp>
        <p:nvSpPr>
          <p:cNvPr id="3" name="Substituent conținut 2">
            <a:extLst>
              <a:ext uri="{FF2B5EF4-FFF2-40B4-BE49-F238E27FC236}">
                <a16:creationId xmlns:a16="http://schemas.microsoft.com/office/drawing/2014/main" id="{D02341EF-F474-018E-22EA-43178BAEE907}"/>
              </a:ext>
            </a:extLst>
          </p:cNvPr>
          <p:cNvSpPr>
            <a:spLocks noGrp="1"/>
          </p:cNvSpPr>
          <p:nvPr>
            <p:ph idx="1"/>
          </p:nvPr>
        </p:nvSpPr>
        <p:spPr>
          <a:xfrm>
            <a:off x="935155" y="847796"/>
            <a:ext cx="6749322" cy="1355753"/>
          </a:xfrm>
        </p:spPr>
        <p:txBody>
          <a:bodyPr>
            <a:noAutofit/>
          </a:bodyPr>
          <a:lstStyle/>
          <a:p>
            <a:pPr marL="0" indent="0">
              <a:buNone/>
            </a:pPr>
            <a:r>
              <a:rPr lang="en-US" sz="1800" dirty="0" err="1"/>
              <a:t>În</a:t>
            </a:r>
            <a:r>
              <a:rPr lang="en-US" sz="1800" dirty="0"/>
              <a:t> </a:t>
            </a:r>
            <a:r>
              <a:rPr lang="en-US" sz="1800" dirty="0" err="1"/>
              <a:t>structurile</a:t>
            </a:r>
            <a:r>
              <a:rPr lang="en-US" sz="1800" dirty="0"/>
              <a:t> </a:t>
            </a:r>
            <a:r>
              <a:rPr lang="en-US" sz="1800" dirty="0" err="1"/>
              <a:t>foarte</a:t>
            </a:r>
            <a:r>
              <a:rPr lang="en-US" sz="1800" dirty="0"/>
              <a:t> </a:t>
            </a:r>
            <a:r>
              <a:rPr lang="en-US" sz="1800" dirty="0" err="1"/>
              <a:t>mici</a:t>
            </a:r>
            <a:r>
              <a:rPr lang="en-US" sz="1800" dirty="0"/>
              <a:t> </a:t>
            </a:r>
            <a:r>
              <a:rPr lang="en-US" sz="1800" dirty="0" err="1"/>
              <a:t>undele</a:t>
            </a:r>
            <a:r>
              <a:rPr lang="en-US" sz="1800" dirty="0"/>
              <a:t> de </a:t>
            </a:r>
            <a:r>
              <a:rPr lang="en-US" sz="1800" dirty="0" err="1"/>
              <a:t>electroni</a:t>
            </a:r>
            <a:r>
              <a:rPr lang="en-US" sz="1800" dirty="0"/>
              <a:t> pot </a:t>
            </a:r>
            <a:r>
              <a:rPr lang="en-US" sz="1800" dirty="0" err="1"/>
              <a:t>curge</a:t>
            </a:r>
            <a:r>
              <a:rPr lang="en-US" sz="1800" dirty="0"/>
              <a:t> de la un contact la </a:t>
            </a:r>
            <a:r>
              <a:rPr lang="en-US" sz="1800" dirty="0" err="1"/>
              <a:t>altul</a:t>
            </a:r>
            <a:r>
              <a:rPr lang="en-US" sz="1800" dirty="0"/>
              <a:t> </a:t>
            </a:r>
            <a:r>
              <a:rPr lang="en-US" sz="1800" dirty="0" err="1"/>
              <a:t>menținând</a:t>
            </a:r>
            <a:r>
              <a:rPr lang="en-US" sz="1800" dirty="0"/>
              <a:t> </a:t>
            </a:r>
            <a:r>
              <a:rPr lang="ro-RO" sz="1800" dirty="0"/>
              <a:t>coerența </a:t>
            </a:r>
            <a:r>
              <a:rPr lang="en-US" sz="1800" dirty="0" err="1"/>
              <a:t>faz</a:t>
            </a:r>
            <a:r>
              <a:rPr lang="ro-RO" sz="1800" dirty="0"/>
              <a:t>ei</a:t>
            </a:r>
            <a:r>
              <a:rPr lang="en-US" sz="1800" dirty="0"/>
              <a:t>. </a:t>
            </a:r>
            <a:r>
              <a:rPr lang="en-US" sz="1800" dirty="0" err="1"/>
              <a:t>În</a:t>
            </a:r>
            <a:r>
              <a:rPr lang="en-US" sz="1800" dirty="0"/>
              <a:t> plus, </a:t>
            </a:r>
            <a:r>
              <a:rPr lang="en-US" sz="1800" dirty="0" err="1"/>
              <a:t>structurile</a:t>
            </a:r>
            <a:r>
              <a:rPr lang="en-US" sz="1800" dirty="0"/>
              <a:t> sunt </a:t>
            </a:r>
            <a:r>
              <a:rPr lang="en-US" sz="1800" dirty="0" err="1"/>
              <a:t>atât</a:t>
            </a:r>
            <a:r>
              <a:rPr lang="en-US" sz="1800" dirty="0"/>
              <a:t> de </a:t>
            </a:r>
            <a:r>
              <a:rPr lang="en-US" sz="1800" dirty="0" err="1"/>
              <a:t>mici</a:t>
            </a:r>
            <a:r>
              <a:rPr lang="en-US" sz="1800" dirty="0"/>
              <a:t> </a:t>
            </a:r>
            <a:r>
              <a:rPr lang="en-US" sz="1800" dirty="0" err="1"/>
              <a:t>încât</a:t>
            </a:r>
            <a:r>
              <a:rPr lang="en-US" sz="1800" dirty="0"/>
              <a:t> </a:t>
            </a:r>
            <a:r>
              <a:rPr lang="ro-RO" sz="1800" dirty="0"/>
              <a:t>m</a:t>
            </a:r>
            <a:r>
              <a:rPr lang="en-US" sz="1800" dirty="0" err="1"/>
              <a:t>odific</a:t>
            </a:r>
            <a:r>
              <a:rPr lang="ro-RO" sz="1800" dirty="0" err="1"/>
              <a:t>area</a:t>
            </a:r>
            <a:r>
              <a:rPr lang="en-US" sz="1800" dirty="0"/>
              <a:t> </a:t>
            </a:r>
            <a:r>
              <a:rPr lang="en-US" sz="1800" dirty="0" err="1"/>
              <a:t>numărul</a:t>
            </a:r>
            <a:r>
              <a:rPr lang="ro-RO" sz="1800" dirty="0"/>
              <a:t>ui</a:t>
            </a:r>
            <a:r>
              <a:rPr lang="en-US" sz="1800" dirty="0"/>
              <a:t> de </a:t>
            </a:r>
            <a:r>
              <a:rPr lang="en-US" sz="1800" dirty="0" err="1"/>
              <a:t>electroni</a:t>
            </a:r>
            <a:r>
              <a:rPr lang="en-US" sz="1800" dirty="0"/>
              <a:t> </a:t>
            </a:r>
            <a:r>
              <a:rPr lang="en-US" sz="1800" dirty="0" err="1"/>
              <a:t>creează</a:t>
            </a:r>
            <a:r>
              <a:rPr lang="en-US" sz="1800" dirty="0"/>
              <a:t> </a:t>
            </a:r>
            <a:r>
              <a:rPr lang="en-US" sz="1800" dirty="0" err="1"/>
              <a:t>efecte</a:t>
            </a:r>
            <a:r>
              <a:rPr lang="en-US" sz="1800" dirty="0"/>
              <a:t> </a:t>
            </a:r>
            <a:r>
              <a:rPr lang="en-US" sz="1800" dirty="0" err="1"/>
              <a:t>observabile</a:t>
            </a:r>
            <a:r>
              <a:rPr lang="en-US" sz="1800" dirty="0"/>
              <a:t>. </a:t>
            </a:r>
            <a:r>
              <a:rPr lang="en-US" sz="1800" dirty="0" err="1"/>
              <a:t>În</a:t>
            </a:r>
            <a:r>
              <a:rPr lang="en-US" sz="1800" dirty="0"/>
              <a:t> </a:t>
            </a:r>
            <a:r>
              <a:rPr lang="en-US" sz="1800" dirty="0" err="1"/>
              <a:t>structurile</a:t>
            </a:r>
            <a:r>
              <a:rPr lang="en-US" sz="1800" dirty="0"/>
              <a:t> </a:t>
            </a:r>
            <a:r>
              <a:rPr lang="ro-RO" sz="1800" dirty="0"/>
              <a:t>de</a:t>
            </a:r>
            <a:r>
              <a:rPr lang="en-US" sz="1800" dirty="0"/>
              <a:t> ∼ 100–500 ˚A, </a:t>
            </a:r>
            <a:r>
              <a:rPr lang="en-US" sz="1800" dirty="0" err="1"/>
              <a:t>acest</a:t>
            </a:r>
            <a:r>
              <a:rPr lang="en-US" sz="1800" dirty="0"/>
              <a:t> </a:t>
            </a:r>
            <a:r>
              <a:rPr lang="en-US" sz="1800" dirty="0" err="1"/>
              <a:t>lucru</a:t>
            </a:r>
            <a:r>
              <a:rPr lang="en-US" sz="1800" dirty="0"/>
              <a:t> se </a:t>
            </a:r>
            <a:r>
              <a:rPr lang="en-US" sz="1800" dirty="0" err="1"/>
              <a:t>întâmplă</a:t>
            </a:r>
            <a:r>
              <a:rPr lang="en-US" sz="1800" dirty="0"/>
              <a:t> la </a:t>
            </a:r>
            <a:r>
              <a:rPr lang="en-US" sz="1800" dirty="0" err="1"/>
              <a:t>temperaturi</a:t>
            </a:r>
            <a:r>
              <a:rPr lang="en-US" sz="1800" dirty="0"/>
              <a:t> </a:t>
            </a:r>
            <a:r>
              <a:rPr lang="en-US" sz="1800" dirty="0" err="1"/>
              <a:t>scăzute</a:t>
            </a:r>
            <a:r>
              <a:rPr lang="en-US" sz="1800" dirty="0"/>
              <a:t>,</a:t>
            </a:r>
            <a:r>
              <a:rPr lang="ro-RO" sz="1800" dirty="0"/>
              <a:t> </a:t>
            </a:r>
            <a:r>
              <a:rPr lang="en-US" sz="1800" dirty="0" err="1"/>
              <a:t>întrucât</a:t>
            </a:r>
            <a:r>
              <a:rPr lang="en-US" sz="1800" dirty="0"/>
              <a:t> la </a:t>
            </a:r>
            <a:r>
              <a:rPr lang="en-US" sz="1800" dirty="0" err="1"/>
              <a:t>temperaturi</a:t>
            </a:r>
            <a:r>
              <a:rPr lang="en-US" sz="1800" dirty="0"/>
              <a:t> </a:t>
            </a:r>
            <a:r>
              <a:rPr lang="en-US" sz="1800" dirty="0" err="1"/>
              <a:t>ridicate</a:t>
            </a:r>
            <a:r>
              <a:rPr lang="en-US" sz="1800" dirty="0"/>
              <a:t> </a:t>
            </a:r>
            <a:r>
              <a:rPr lang="en-US" sz="1800" dirty="0" err="1"/>
              <a:t>împrăștierea</a:t>
            </a:r>
            <a:r>
              <a:rPr lang="en-US" sz="1800" dirty="0"/>
              <a:t> </a:t>
            </a:r>
            <a:r>
              <a:rPr lang="en-US" sz="1800" dirty="0" err="1"/>
              <a:t>aleatorie</a:t>
            </a:r>
            <a:r>
              <a:rPr lang="en-US" sz="1800" dirty="0"/>
              <a:t> </a:t>
            </a:r>
            <a:r>
              <a:rPr lang="en-US" sz="1800" dirty="0" err="1"/>
              <a:t>datorată</a:t>
            </a:r>
            <a:r>
              <a:rPr lang="en-US" sz="1800" dirty="0"/>
              <a:t> </a:t>
            </a:r>
            <a:r>
              <a:rPr lang="en-US" sz="1800" dirty="0" err="1"/>
              <a:t>fononilor</a:t>
            </a:r>
            <a:r>
              <a:rPr lang="en-US" sz="1800" dirty="0"/>
              <a:t> </a:t>
            </a:r>
            <a:r>
              <a:rPr lang="en-US" sz="1800" dirty="0" err="1"/>
              <a:t>înlătură</a:t>
            </a:r>
            <a:r>
              <a:rPr lang="en-US" sz="1800" dirty="0"/>
              <a:t> </a:t>
            </a:r>
            <a:r>
              <a:rPr lang="en-US" sz="1800" dirty="0" err="1"/>
              <a:t>coerența</a:t>
            </a:r>
            <a:r>
              <a:rPr lang="en-US" sz="1800" dirty="0"/>
              <a:t> </a:t>
            </a:r>
            <a:r>
              <a:rPr lang="en-US" sz="1800" dirty="0" err="1"/>
              <a:t>în</a:t>
            </a:r>
            <a:r>
              <a:rPr lang="ro-RO" sz="1800" dirty="0"/>
              <a:t> </a:t>
            </a:r>
            <a:r>
              <a:rPr lang="en-US" sz="1800" dirty="0" err="1"/>
              <a:t>procesul</a:t>
            </a:r>
            <a:r>
              <a:rPr lang="en-US" sz="1800" dirty="0"/>
              <a:t> de transport. </a:t>
            </a:r>
            <a:endParaRPr lang="ro-RO" sz="1800" dirty="0"/>
          </a:p>
        </p:txBody>
      </p:sp>
      <p:pic>
        <p:nvPicPr>
          <p:cNvPr id="5" name="Imagine 4">
            <a:extLst>
              <a:ext uri="{FF2B5EF4-FFF2-40B4-BE49-F238E27FC236}">
                <a16:creationId xmlns:a16="http://schemas.microsoft.com/office/drawing/2014/main" id="{488B4DA6-3D62-AD25-8D25-9600906D83A5}"/>
              </a:ext>
            </a:extLst>
          </p:cNvPr>
          <p:cNvPicPr>
            <a:picLocks noChangeAspect="1"/>
          </p:cNvPicPr>
          <p:nvPr/>
        </p:nvPicPr>
        <p:blipFill>
          <a:blip r:embed="rId2"/>
          <a:stretch>
            <a:fillRect/>
          </a:stretch>
        </p:blipFill>
        <p:spPr>
          <a:xfrm>
            <a:off x="7684477" y="887856"/>
            <a:ext cx="4200523" cy="2013609"/>
          </a:xfrm>
          <a:prstGeom prst="rect">
            <a:avLst/>
          </a:prstGeom>
        </p:spPr>
      </p:pic>
      <p:sp>
        <p:nvSpPr>
          <p:cNvPr id="7" name="CasetăText 6">
            <a:extLst>
              <a:ext uri="{FF2B5EF4-FFF2-40B4-BE49-F238E27FC236}">
                <a16:creationId xmlns:a16="http://schemas.microsoft.com/office/drawing/2014/main" id="{A2DD3ACC-8A56-CF45-6334-BB8AEE9D7C49}"/>
              </a:ext>
            </a:extLst>
          </p:cNvPr>
          <p:cNvSpPr txBox="1"/>
          <p:nvPr/>
        </p:nvSpPr>
        <p:spPr>
          <a:xfrm>
            <a:off x="1093416" y="2946292"/>
            <a:ext cx="10494845" cy="3693319"/>
          </a:xfrm>
          <a:prstGeom prst="rect">
            <a:avLst/>
          </a:prstGeom>
          <a:noFill/>
        </p:spPr>
        <p:txBody>
          <a:bodyPr wrap="square">
            <a:spAutoFit/>
          </a:bodyPr>
          <a:lstStyle/>
          <a:p>
            <a:pPr marL="0" indent="0">
              <a:buNone/>
            </a:pPr>
            <a:r>
              <a:rPr lang="en-US" dirty="0"/>
              <a:t>O </a:t>
            </a:r>
            <a:r>
              <a:rPr lang="en-US" dirty="0" err="1"/>
              <a:t>manifestare</a:t>
            </a:r>
            <a:r>
              <a:rPr lang="en-US" dirty="0"/>
              <a:t> </a:t>
            </a:r>
            <a:r>
              <a:rPr lang="en-US" dirty="0" err="1"/>
              <a:t>dramatică</a:t>
            </a:r>
            <a:r>
              <a:rPr lang="en-US" dirty="0"/>
              <a:t> a </a:t>
            </a:r>
            <a:r>
              <a:rPr lang="en-US" dirty="0" err="1"/>
              <a:t>coerenței</a:t>
            </a:r>
            <a:r>
              <a:rPr lang="en-US" dirty="0"/>
              <a:t> </a:t>
            </a:r>
            <a:r>
              <a:rPr lang="en-US" dirty="0" err="1"/>
              <a:t>fazelor</a:t>
            </a:r>
            <a:r>
              <a:rPr lang="en-US" dirty="0"/>
              <a:t> </a:t>
            </a:r>
            <a:r>
              <a:rPr lang="en-US" dirty="0" err="1"/>
              <a:t>este</a:t>
            </a:r>
            <a:r>
              <a:rPr lang="en-US" dirty="0"/>
              <a:t> </a:t>
            </a:r>
            <a:r>
              <a:rPr lang="en-US" dirty="0" err="1"/>
              <a:t>fluctuația</a:t>
            </a:r>
            <a:r>
              <a:rPr lang="en-US" dirty="0"/>
              <a:t> </a:t>
            </a:r>
            <a:r>
              <a:rPr lang="en-US" dirty="0" err="1"/>
              <a:t>observată</a:t>
            </a:r>
            <a:r>
              <a:rPr lang="en-US" dirty="0"/>
              <a:t> </a:t>
            </a:r>
            <a:r>
              <a:rPr lang="en-US" dirty="0" err="1"/>
              <a:t>în</a:t>
            </a:r>
            <a:r>
              <a:rPr lang="ro-RO" dirty="0"/>
              <a:t> </a:t>
            </a:r>
            <a:r>
              <a:rPr lang="en-US" dirty="0" err="1"/>
              <a:t>conductivitatea</a:t>
            </a:r>
            <a:r>
              <a:rPr lang="en-US" dirty="0"/>
              <a:t> </a:t>
            </a:r>
            <a:r>
              <a:rPr lang="en-US" dirty="0" err="1"/>
              <a:t>structurilor</a:t>
            </a:r>
            <a:r>
              <a:rPr lang="en-US" dirty="0"/>
              <a:t> </a:t>
            </a:r>
            <a:r>
              <a:rPr lang="en-US" dirty="0" err="1"/>
              <a:t>mezoscopice</a:t>
            </a:r>
            <a:r>
              <a:rPr lang="en-US" dirty="0"/>
              <a:t> </a:t>
            </a:r>
            <a:r>
              <a:rPr lang="en-US" dirty="0" err="1"/>
              <a:t>în</a:t>
            </a:r>
            <a:r>
              <a:rPr lang="en-US" dirty="0"/>
              <a:t> </a:t>
            </a:r>
            <a:r>
              <a:rPr lang="en-US" dirty="0" err="1"/>
              <a:t>funcție</a:t>
            </a:r>
            <a:r>
              <a:rPr lang="en-US" dirty="0"/>
              <a:t> de </a:t>
            </a:r>
            <a:r>
              <a:rPr lang="en-US" dirty="0" err="1"/>
              <a:t>câmpul</a:t>
            </a:r>
            <a:r>
              <a:rPr lang="en-US" dirty="0"/>
              <a:t> magnetic, </a:t>
            </a:r>
            <a:r>
              <a:rPr lang="en-US" dirty="0" err="1"/>
              <a:t>concentrația</a:t>
            </a:r>
            <a:r>
              <a:rPr lang="en-US" dirty="0"/>
              <a:t> de </a:t>
            </a:r>
            <a:r>
              <a:rPr lang="en-US" dirty="0" err="1"/>
              <a:t>electroni</a:t>
            </a:r>
            <a:r>
              <a:rPr lang="en-US" dirty="0"/>
              <a:t>,</a:t>
            </a:r>
            <a:r>
              <a:rPr lang="ro-RO" dirty="0"/>
              <a:t> </a:t>
            </a:r>
            <a:r>
              <a:rPr lang="en-US" dirty="0"/>
              <a:t>etc.</a:t>
            </a:r>
            <a:r>
              <a:rPr lang="ro-RO" dirty="0"/>
              <a:t> </a:t>
            </a:r>
            <a:r>
              <a:rPr lang="en-US" dirty="0" err="1"/>
              <a:t>Originea</a:t>
            </a:r>
            <a:r>
              <a:rPr lang="en-US" dirty="0"/>
              <a:t> </a:t>
            </a:r>
            <a:r>
              <a:rPr lang="en-US" dirty="0" err="1"/>
              <a:t>fluctuaţiilor</a:t>
            </a:r>
            <a:r>
              <a:rPr lang="en-US" dirty="0"/>
              <a:t> </a:t>
            </a:r>
            <a:r>
              <a:rPr lang="en-US" dirty="0" err="1"/>
              <a:t>poate</a:t>
            </a:r>
            <a:r>
              <a:rPr lang="en-US" dirty="0"/>
              <a:t> fi </a:t>
            </a:r>
            <a:r>
              <a:rPr lang="en-US" dirty="0" err="1"/>
              <a:t>înţeleasă</a:t>
            </a:r>
            <a:r>
              <a:rPr lang="en-US" dirty="0"/>
              <a:t> pe </a:t>
            </a:r>
            <a:r>
              <a:rPr lang="en-US" dirty="0" err="1"/>
              <a:t>baza</a:t>
            </a:r>
            <a:r>
              <a:rPr lang="en-US" dirty="0"/>
              <a:t> </a:t>
            </a:r>
            <a:r>
              <a:rPr lang="en-US" dirty="0" err="1"/>
              <a:t>formalismului</a:t>
            </a:r>
            <a:r>
              <a:rPr lang="en-US" dirty="0"/>
              <a:t> </a:t>
            </a:r>
            <a:r>
              <a:rPr lang="en-US" dirty="0" err="1"/>
              <a:t>Landauer</a:t>
            </a:r>
            <a:r>
              <a:rPr lang="en-US" dirty="0"/>
              <a:t> care</a:t>
            </a:r>
            <a:r>
              <a:rPr lang="ro-RO" dirty="0"/>
              <a:t> </a:t>
            </a:r>
            <a:r>
              <a:rPr lang="en-US" dirty="0" err="1"/>
              <a:t>permite</a:t>
            </a:r>
            <a:r>
              <a:rPr lang="en-US" dirty="0"/>
              <a:t> </a:t>
            </a:r>
            <a:r>
              <a:rPr lang="en-US" dirty="0" err="1"/>
              <a:t>studierea</a:t>
            </a:r>
            <a:r>
              <a:rPr lang="en-US" dirty="0"/>
              <a:t> </a:t>
            </a:r>
            <a:r>
              <a:rPr lang="en-US" dirty="0" err="1"/>
              <a:t>directă</a:t>
            </a:r>
            <a:r>
              <a:rPr lang="en-US" dirty="0"/>
              <a:t> a </a:t>
            </a:r>
            <a:r>
              <a:rPr lang="en-US" dirty="0" err="1"/>
              <a:t>transportului</a:t>
            </a:r>
            <a:r>
              <a:rPr lang="en-US" dirty="0"/>
              <a:t> </a:t>
            </a:r>
            <a:r>
              <a:rPr lang="ro-RO" dirty="0"/>
              <a:t>pe baza </a:t>
            </a:r>
            <a:r>
              <a:rPr lang="en-US" dirty="0" err="1"/>
              <a:t>procesel</a:t>
            </a:r>
            <a:r>
              <a:rPr lang="ro-RO" dirty="0"/>
              <a:t>or</a:t>
            </a:r>
            <a:r>
              <a:rPr lang="en-US" dirty="0"/>
              <a:t> de </a:t>
            </a:r>
            <a:r>
              <a:rPr lang="en-US" dirty="0" err="1"/>
              <a:t>împrăștiere</a:t>
            </a:r>
            <a:r>
              <a:rPr lang="en-US" dirty="0"/>
              <a:t>. </a:t>
            </a:r>
            <a:r>
              <a:rPr lang="en-US" dirty="0" err="1"/>
              <a:t>Pentru</a:t>
            </a:r>
            <a:r>
              <a:rPr lang="en-US" dirty="0"/>
              <a:t> </a:t>
            </a:r>
            <a:r>
              <a:rPr lang="en-US" dirty="0" err="1"/>
              <a:t>simplitate</a:t>
            </a:r>
            <a:r>
              <a:rPr lang="en-US" dirty="0"/>
              <a:t> </a:t>
            </a:r>
            <a:r>
              <a:rPr lang="en-US" dirty="0" err="1"/>
              <a:t>luați</a:t>
            </a:r>
            <a:r>
              <a:rPr lang="en-US" dirty="0"/>
              <a:t> </a:t>
            </a:r>
            <a:r>
              <a:rPr lang="en-US" dirty="0" err="1"/>
              <a:t>în</a:t>
            </a:r>
            <a:r>
              <a:rPr lang="en-US" dirty="0"/>
              <a:t> </a:t>
            </a:r>
            <a:r>
              <a:rPr lang="en-US" dirty="0" err="1"/>
              <a:t>considerare</a:t>
            </a:r>
            <a:r>
              <a:rPr lang="ro-RO" dirty="0"/>
              <a:t> </a:t>
            </a:r>
            <a:r>
              <a:rPr lang="en-US" dirty="0"/>
              <a:t>un </a:t>
            </a:r>
            <a:r>
              <a:rPr lang="en-US" dirty="0" err="1"/>
              <a:t>sistem</a:t>
            </a:r>
            <a:r>
              <a:rPr lang="en-US" dirty="0"/>
              <a:t> unidimensional cu </a:t>
            </a:r>
            <a:r>
              <a:rPr lang="en-US" dirty="0" err="1"/>
              <a:t>centre</a:t>
            </a:r>
            <a:r>
              <a:rPr lang="en-US" dirty="0"/>
              <a:t> de </a:t>
            </a:r>
            <a:r>
              <a:rPr lang="en-US" dirty="0" err="1"/>
              <a:t>împrăștiere</a:t>
            </a:r>
            <a:r>
              <a:rPr lang="en-US" dirty="0"/>
              <a:t>. </a:t>
            </a:r>
            <a:r>
              <a:rPr lang="en-US" dirty="0" err="1"/>
              <a:t>Fiecare</a:t>
            </a:r>
            <a:r>
              <a:rPr lang="en-US" dirty="0"/>
              <a:t> </a:t>
            </a:r>
            <a:r>
              <a:rPr lang="en-US" dirty="0" err="1"/>
              <a:t>dintre</a:t>
            </a:r>
            <a:r>
              <a:rPr lang="en-US" dirty="0"/>
              <a:t> </a:t>
            </a:r>
            <a:r>
              <a:rPr lang="en-US" dirty="0" err="1"/>
              <a:t>aceste</a:t>
            </a:r>
            <a:r>
              <a:rPr lang="en-US" dirty="0"/>
              <a:t> </a:t>
            </a:r>
            <a:r>
              <a:rPr lang="en-US" dirty="0" err="1"/>
              <a:t>dispersoare</a:t>
            </a:r>
            <a:r>
              <a:rPr lang="en-US" dirty="0"/>
              <a:t> </a:t>
            </a:r>
            <a:r>
              <a:rPr lang="en-US" dirty="0" err="1"/>
              <a:t>este</a:t>
            </a:r>
            <a:r>
              <a:rPr lang="en-US" dirty="0"/>
              <a:t> </a:t>
            </a:r>
            <a:r>
              <a:rPr lang="en-US" dirty="0" err="1"/>
              <a:t>caracterizată</a:t>
            </a:r>
            <a:r>
              <a:rPr lang="en-US" dirty="0"/>
              <a:t> </a:t>
            </a:r>
            <a:r>
              <a:rPr lang="en-US" dirty="0" err="1"/>
              <a:t>în</a:t>
            </a:r>
            <a:r>
              <a:rPr lang="ro-RO" dirty="0"/>
              <a:t> </a:t>
            </a:r>
            <a:r>
              <a:rPr lang="en-US" dirty="0" err="1"/>
              <a:t>termenii</a:t>
            </a:r>
            <a:r>
              <a:rPr lang="en-US" dirty="0"/>
              <a:t> </a:t>
            </a:r>
            <a:r>
              <a:rPr lang="en-US" dirty="0" err="1"/>
              <a:t>unei</a:t>
            </a:r>
            <a:r>
              <a:rPr lang="en-US" dirty="0"/>
              <a:t> </a:t>
            </a:r>
            <a:r>
              <a:rPr lang="en-US" dirty="0" err="1"/>
              <a:t>matrice</a:t>
            </a:r>
            <a:r>
              <a:rPr lang="en-US" dirty="0"/>
              <a:t> de transfer care </a:t>
            </a:r>
            <a:r>
              <a:rPr lang="en-US" dirty="0" err="1"/>
              <a:t>descrie</a:t>
            </a:r>
            <a:r>
              <a:rPr lang="en-US" dirty="0"/>
              <a:t> </a:t>
            </a:r>
            <a:r>
              <a:rPr lang="en-US" dirty="0" err="1"/>
              <a:t>ce</a:t>
            </a:r>
            <a:r>
              <a:rPr lang="en-US" dirty="0"/>
              <a:t> </a:t>
            </a:r>
            <a:r>
              <a:rPr lang="en-US" dirty="0" err="1"/>
              <a:t>fracție</a:t>
            </a:r>
            <a:r>
              <a:rPr lang="en-US" dirty="0"/>
              <a:t> a </a:t>
            </a:r>
            <a:r>
              <a:rPr lang="en-US" dirty="0" err="1"/>
              <a:t>electronului</a:t>
            </a:r>
            <a:r>
              <a:rPr lang="en-US" dirty="0"/>
              <a:t> incident </a:t>
            </a:r>
            <a:r>
              <a:rPr lang="en-US" dirty="0" err="1"/>
              <a:t>este</a:t>
            </a:r>
            <a:r>
              <a:rPr lang="en-US" dirty="0"/>
              <a:t> „</a:t>
            </a:r>
            <a:r>
              <a:rPr lang="en-US" dirty="0" err="1"/>
              <a:t>reflectată”după</a:t>
            </a:r>
            <a:r>
              <a:rPr lang="en-US" dirty="0"/>
              <a:t> </a:t>
            </a:r>
            <a:r>
              <a:rPr lang="en-US" dirty="0" err="1"/>
              <a:t>împrăștiere</a:t>
            </a:r>
            <a:r>
              <a:rPr lang="en-US" dirty="0"/>
              <a:t> </a:t>
            </a:r>
            <a:r>
              <a:rPr lang="en-US" dirty="0" err="1"/>
              <a:t>și</a:t>
            </a:r>
            <a:r>
              <a:rPr lang="en-US" dirty="0"/>
              <a:t> </a:t>
            </a:r>
            <a:r>
              <a:rPr lang="en-US" dirty="0" err="1"/>
              <a:t>ce</a:t>
            </a:r>
            <a:r>
              <a:rPr lang="en-US" dirty="0"/>
              <a:t> </a:t>
            </a:r>
            <a:r>
              <a:rPr lang="en-US" dirty="0" err="1"/>
              <a:t>fracție</a:t>
            </a:r>
            <a:r>
              <a:rPr lang="en-US" dirty="0"/>
              <a:t> se </a:t>
            </a:r>
            <a:r>
              <a:rPr lang="en-US" dirty="0" err="1"/>
              <a:t>transmite</a:t>
            </a:r>
            <a:r>
              <a:rPr lang="en-US" dirty="0"/>
              <a:t>. </a:t>
            </a:r>
            <a:r>
              <a:rPr lang="en-US" dirty="0" err="1"/>
              <a:t>Difuz</a:t>
            </a:r>
            <a:r>
              <a:rPr lang="ro-RO" dirty="0" err="1"/>
              <a:t>antul</a:t>
            </a:r>
            <a:r>
              <a:rPr lang="ro-RO" dirty="0"/>
              <a:t> </a:t>
            </a:r>
            <a:r>
              <a:rPr lang="en-US" dirty="0" err="1"/>
              <a:t>este</a:t>
            </a:r>
            <a:r>
              <a:rPr lang="en-US" dirty="0"/>
              <a:t> </a:t>
            </a:r>
            <a:r>
              <a:rPr lang="en-US" dirty="0" err="1"/>
              <a:t>descris</a:t>
            </a:r>
            <a:r>
              <a:rPr lang="en-US" dirty="0"/>
              <a:t> </a:t>
            </a:r>
            <a:r>
              <a:rPr lang="en-US" dirty="0" err="1"/>
              <a:t>prin</a:t>
            </a:r>
            <a:r>
              <a:rPr lang="en-US" dirty="0"/>
              <a:t> </a:t>
            </a:r>
            <a:r>
              <a:rPr lang="ro-RO" dirty="0"/>
              <a:t>coeficienți de </a:t>
            </a:r>
            <a:r>
              <a:rPr lang="en-US" dirty="0" err="1"/>
              <a:t>reflexie</a:t>
            </a:r>
            <a:r>
              <a:rPr lang="en-US" dirty="0"/>
              <a:t> </a:t>
            </a:r>
            <a:r>
              <a:rPr lang="en-US" dirty="0" err="1"/>
              <a:t>și</a:t>
            </a:r>
            <a:r>
              <a:rPr lang="en-US" dirty="0"/>
              <a:t> </a:t>
            </a:r>
            <a:r>
              <a:rPr lang="en-US" dirty="0" err="1"/>
              <a:t>transmisie</a:t>
            </a:r>
            <a:r>
              <a:rPr lang="en-US" dirty="0"/>
              <a:t> </a:t>
            </a:r>
            <a:r>
              <a:rPr lang="en-US" dirty="0" err="1"/>
              <a:t>prezentati</a:t>
            </a:r>
            <a:r>
              <a:rPr lang="en-US" dirty="0"/>
              <a:t> </a:t>
            </a:r>
            <a:r>
              <a:rPr lang="en-US" dirty="0" err="1"/>
              <a:t>în</a:t>
            </a:r>
            <a:r>
              <a:rPr lang="en-US" dirty="0"/>
              <a:t> </a:t>
            </a:r>
            <a:r>
              <a:rPr lang="en-US" dirty="0" err="1"/>
              <a:t>figura</a:t>
            </a:r>
            <a:r>
              <a:rPr lang="en-US" dirty="0"/>
              <a:t> 10.9. </a:t>
            </a:r>
            <a:r>
              <a:rPr lang="en-US" dirty="0" err="1"/>
              <a:t>Coeficienții</a:t>
            </a:r>
            <a:r>
              <a:rPr lang="en-US" dirty="0"/>
              <a:t> de </a:t>
            </a:r>
            <a:r>
              <a:rPr lang="en-US" dirty="0" err="1"/>
              <a:t>reflexie</a:t>
            </a:r>
            <a:r>
              <a:rPr lang="en-US" dirty="0"/>
              <a:t> </a:t>
            </a:r>
            <a:r>
              <a:rPr lang="en-US" dirty="0" err="1"/>
              <a:t>și</a:t>
            </a:r>
            <a:r>
              <a:rPr lang="en-US" dirty="0"/>
              <a:t> </a:t>
            </a:r>
            <a:r>
              <a:rPr lang="en-US" dirty="0" err="1"/>
              <a:t>transmisie</a:t>
            </a:r>
            <a:r>
              <a:rPr lang="en-US" dirty="0"/>
              <a:t> sunt</a:t>
            </a:r>
            <a:r>
              <a:rPr lang="ro-RO" dirty="0"/>
              <a:t> </a:t>
            </a:r>
            <a:r>
              <a:rPr lang="en-US" dirty="0"/>
              <a:t>R </a:t>
            </a:r>
            <a:r>
              <a:rPr lang="en-US" dirty="0" err="1"/>
              <a:t>și</a:t>
            </a:r>
            <a:r>
              <a:rPr lang="en-US" dirty="0"/>
              <a:t> T </a:t>
            </a:r>
            <a:r>
              <a:rPr lang="en-US" dirty="0" err="1"/>
              <a:t>pentru</a:t>
            </a:r>
            <a:r>
              <a:rPr lang="en-US" dirty="0"/>
              <a:t> o </a:t>
            </a:r>
            <a:r>
              <a:rPr lang="en-US" dirty="0" err="1"/>
              <a:t>undă</a:t>
            </a:r>
            <a:r>
              <a:rPr lang="en-US" dirty="0"/>
              <a:t> </a:t>
            </a:r>
            <a:r>
              <a:rPr lang="en-US" dirty="0" err="1"/>
              <a:t>incidentă</a:t>
            </a:r>
            <a:r>
              <a:rPr lang="en-US" dirty="0"/>
              <a:t> din </a:t>
            </a:r>
            <a:r>
              <a:rPr lang="en-US" dirty="0" err="1"/>
              <a:t>stânga</a:t>
            </a:r>
            <a:r>
              <a:rPr lang="en-US" dirty="0"/>
              <a:t> </a:t>
            </a:r>
            <a:r>
              <a:rPr lang="en-US" dirty="0" err="1"/>
              <a:t>sau</a:t>
            </a:r>
            <a:r>
              <a:rPr lang="en-US" dirty="0"/>
              <a:t> </a:t>
            </a:r>
            <a:r>
              <a:rPr lang="en-US" dirty="0" err="1"/>
              <a:t>dreapta</a:t>
            </a:r>
            <a:r>
              <a:rPr lang="en-US" dirty="0"/>
              <a:t>. </a:t>
            </a:r>
            <a:r>
              <a:rPr lang="en-US" dirty="0" err="1"/>
              <a:t>Vom</a:t>
            </a:r>
            <a:r>
              <a:rPr lang="en-US" dirty="0"/>
              <a:t> </a:t>
            </a:r>
            <a:r>
              <a:rPr lang="en-US" dirty="0" err="1"/>
              <a:t>oferi</a:t>
            </a:r>
            <a:r>
              <a:rPr lang="en-US" dirty="0"/>
              <a:t> o </a:t>
            </a:r>
            <a:r>
              <a:rPr lang="en-US" dirty="0" err="1"/>
              <a:t>formulare</a:t>
            </a:r>
            <a:r>
              <a:rPr lang="en-US" dirty="0"/>
              <a:t> </a:t>
            </a:r>
            <a:r>
              <a:rPr lang="en-US" dirty="0" err="1"/>
              <a:t>simplă</a:t>
            </a:r>
            <a:r>
              <a:rPr lang="en-US" dirty="0"/>
              <a:t> </a:t>
            </a:r>
            <a:r>
              <a:rPr lang="en-US" dirty="0" err="1"/>
              <a:t>pentru</a:t>
            </a:r>
            <a:r>
              <a:rPr lang="ro-RO" dirty="0"/>
              <a:t> a </a:t>
            </a:r>
            <a:r>
              <a:rPr lang="en-US" dirty="0" err="1"/>
              <a:t>înțelege</a:t>
            </a:r>
            <a:r>
              <a:rPr lang="en-US" dirty="0"/>
              <a:t> </a:t>
            </a:r>
            <a:r>
              <a:rPr lang="en-US" dirty="0" err="1"/>
              <a:t>originea</a:t>
            </a:r>
            <a:r>
              <a:rPr lang="en-US" dirty="0"/>
              <a:t> </a:t>
            </a:r>
            <a:r>
              <a:rPr lang="en-US" dirty="0" err="1"/>
              <a:t>fluctuațiilor</a:t>
            </a:r>
            <a:r>
              <a:rPr lang="en-US" dirty="0"/>
              <a:t> de </a:t>
            </a:r>
            <a:r>
              <a:rPr lang="en-US" dirty="0" err="1"/>
              <a:t>conductanță</a:t>
            </a:r>
            <a:r>
              <a:rPr lang="en-US" dirty="0"/>
              <a:t> </a:t>
            </a:r>
            <a:r>
              <a:rPr lang="en-US" dirty="0" err="1"/>
              <a:t>în</a:t>
            </a:r>
            <a:r>
              <a:rPr lang="en-US" dirty="0"/>
              <a:t> </a:t>
            </a:r>
            <a:r>
              <a:rPr lang="en-US" dirty="0" err="1"/>
              <a:t>structurile</a:t>
            </a:r>
            <a:r>
              <a:rPr lang="en-US" dirty="0"/>
              <a:t> </a:t>
            </a:r>
            <a:r>
              <a:rPr lang="en-US" dirty="0" err="1"/>
              <a:t>mezoscopice</a:t>
            </a:r>
            <a:r>
              <a:rPr lang="en-US" dirty="0"/>
              <a:t>. </a:t>
            </a:r>
            <a:r>
              <a:rPr lang="en-US" dirty="0" err="1"/>
              <a:t>Presupunem</a:t>
            </a:r>
            <a:r>
              <a:rPr lang="en-US" dirty="0"/>
              <a:t> un</a:t>
            </a:r>
            <a:r>
              <a:rPr lang="ro-RO" dirty="0"/>
              <a:t> </a:t>
            </a:r>
            <a:r>
              <a:rPr lang="en-US" dirty="0" err="1"/>
              <a:t>fluxul</a:t>
            </a:r>
            <a:r>
              <a:rPr lang="en-US" dirty="0"/>
              <a:t> </a:t>
            </a:r>
            <a:r>
              <a:rPr lang="ro-RO" dirty="0"/>
              <a:t>uni</a:t>
            </a:r>
            <a:r>
              <a:rPr lang="en-US" dirty="0"/>
              <a:t>dimensional de </a:t>
            </a:r>
            <a:r>
              <a:rPr lang="en-US" dirty="0" err="1"/>
              <a:t>sarcină</a:t>
            </a:r>
            <a:r>
              <a:rPr lang="en-US" dirty="0"/>
              <a:t> de la un contact la </a:t>
            </a:r>
            <a:r>
              <a:rPr lang="en-US" dirty="0" err="1"/>
              <a:t>altul</a:t>
            </a:r>
            <a:r>
              <a:rPr lang="en-US" dirty="0"/>
              <a:t>. </a:t>
            </a:r>
            <a:r>
              <a:rPr lang="ro-RO" dirty="0"/>
              <a:t> </a:t>
            </a:r>
            <a:r>
              <a:rPr lang="en-US" dirty="0" err="1"/>
              <a:t>Acest</a:t>
            </a:r>
            <a:r>
              <a:rPr lang="en-US" dirty="0"/>
              <a:t> </a:t>
            </a:r>
            <a:r>
              <a:rPr lang="en-US" dirty="0" err="1"/>
              <a:t>lucru</a:t>
            </a:r>
            <a:r>
              <a:rPr lang="en-US" dirty="0"/>
              <a:t> ne </a:t>
            </a:r>
            <a:r>
              <a:rPr lang="en-US" dirty="0" err="1"/>
              <a:t>permite</a:t>
            </a:r>
            <a:r>
              <a:rPr lang="en-US" dirty="0"/>
              <a:t> </a:t>
            </a:r>
            <a:r>
              <a:rPr lang="en-US" dirty="0" err="1"/>
              <a:t>să</a:t>
            </a:r>
            <a:r>
              <a:rPr lang="en-US" dirty="0"/>
              <a:t> </a:t>
            </a:r>
            <a:r>
              <a:rPr lang="en-US" dirty="0" err="1"/>
              <a:t>folosim</a:t>
            </a:r>
            <a:r>
              <a:rPr lang="en-US" dirty="0"/>
              <a:t> </a:t>
            </a:r>
            <a:r>
              <a:rPr lang="ro-RO" dirty="0"/>
              <a:t>uni</a:t>
            </a:r>
            <a:r>
              <a:rPr lang="en-US" dirty="0"/>
              <a:t>dimensional</a:t>
            </a:r>
            <a:r>
              <a:rPr lang="ro-RO" dirty="0"/>
              <a:t>ă </a:t>
            </a:r>
            <a:r>
              <a:rPr lang="en-US" dirty="0" err="1"/>
              <a:t>densitate</a:t>
            </a:r>
            <a:r>
              <a:rPr lang="ro-RO" dirty="0"/>
              <a:t> </a:t>
            </a:r>
            <a:r>
              <a:rPr lang="en-US" dirty="0"/>
              <a:t>a </a:t>
            </a:r>
            <a:r>
              <a:rPr lang="en-US" dirty="0" err="1"/>
              <a:t>stărilor</a:t>
            </a:r>
            <a:r>
              <a:rPr lang="en-US" dirty="0"/>
              <a:t> </a:t>
            </a:r>
            <a:r>
              <a:rPr lang="en-US" dirty="0" err="1"/>
              <a:t>pentru</a:t>
            </a:r>
            <a:r>
              <a:rPr lang="en-US" dirty="0"/>
              <a:t> a </a:t>
            </a:r>
            <a:r>
              <a:rPr lang="en-US" dirty="0" err="1"/>
              <a:t>descrie</a:t>
            </a:r>
            <a:r>
              <a:rPr lang="en-US" dirty="0"/>
              <a:t> </a:t>
            </a:r>
            <a:r>
              <a:rPr lang="en-US" dirty="0" err="1"/>
              <a:t>modificările</a:t>
            </a:r>
            <a:r>
              <a:rPr lang="en-US" dirty="0"/>
              <a:t> </a:t>
            </a:r>
            <a:r>
              <a:rPr lang="en-US" dirty="0" err="1"/>
              <a:t>densității</a:t>
            </a:r>
            <a:r>
              <a:rPr lang="en-US" dirty="0"/>
              <a:t> </a:t>
            </a:r>
            <a:r>
              <a:rPr lang="en-US" dirty="0" err="1"/>
              <a:t>purtătorului</a:t>
            </a:r>
            <a:r>
              <a:rPr lang="ro-RO" dirty="0"/>
              <a:t> de sarcină. </a:t>
            </a:r>
            <a:r>
              <a:rPr lang="ro-RO" dirty="0" err="1"/>
              <a:t>Conductața</a:t>
            </a:r>
            <a:r>
              <a:rPr lang="ro-RO" dirty="0"/>
              <a:t> la general va fi  </a:t>
            </a:r>
            <a:r>
              <a:rPr lang="ro-RO" b="1" dirty="0"/>
              <a:t>G = </a:t>
            </a:r>
            <a:r>
              <a:rPr lang="el-GR" b="1" dirty="0">
                <a:latin typeface="Lucida Sans Unicode" panose="020B0602030504020204" pitchFamily="34" charset="0"/>
                <a:cs typeface="Lucida Sans Unicode" panose="020B0602030504020204" pitchFamily="34" charset="0"/>
              </a:rPr>
              <a:t>δ</a:t>
            </a:r>
            <a:r>
              <a:rPr lang="ro-RO" b="1" dirty="0">
                <a:latin typeface="Lucida Sans Unicode" panose="020B0602030504020204" pitchFamily="34" charset="0"/>
                <a:cs typeface="Lucida Sans Unicode" panose="020B0602030504020204" pitchFamily="34" charset="0"/>
              </a:rPr>
              <a:t>I/</a:t>
            </a:r>
            <a:r>
              <a:rPr lang="el-GR" b="1" dirty="0">
                <a:latin typeface="Lucida Sans Unicode" panose="020B0602030504020204" pitchFamily="34" charset="0"/>
                <a:cs typeface="Lucida Sans Unicode" panose="020B0602030504020204" pitchFamily="34" charset="0"/>
              </a:rPr>
              <a:t>δ</a:t>
            </a:r>
            <a:r>
              <a:rPr lang="ro-RO" b="1" dirty="0">
                <a:latin typeface="Lucida Sans Unicode" panose="020B0602030504020204" pitchFamily="34" charset="0"/>
                <a:cs typeface="Lucida Sans Unicode" panose="020B0602030504020204" pitchFamily="34" charset="0"/>
              </a:rPr>
              <a:t>U. </a:t>
            </a:r>
          </a:p>
          <a:p>
            <a:pPr marL="0" indent="0">
              <a:buNone/>
            </a:pPr>
            <a:r>
              <a:rPr lang="ro-RO" dirty="0">
                <a:latin typeface="Lucida Sans Unicode" panose="020B0602030504020204" pitchFamily="34" charset="0"/>
                <a:cs typeface="Lucida Sans Unicode" panose="020B0602030504020204" pitchFamily="34" charset="0"/>
              </a:rPr>
              <a:t>După unele rezolvări (incluzând factorul de degenerare al spinului = 2) obținem conductanța în caz unidimensional (unitatea fundamentală a conductanței) </a:t>
            </a:r>
            <a:r>
              <a:rPr lang="ro-RO" b="1" dirty="0">
                <a:latin typeface="Lucida Sans Unicode" panose="020B0602030504020204" pitchFamily="34" charset="0"/>
                <a:cs typeface="Lucida Sans Unicode" panose="020B0602030504020204" pitchFamily="34" charset="0"/>
              </a:rPr>
              <a:t>G= 2e^2/h</a:t>
            </a:r>
            <a:endParaRPr lang="en-US" b="1" dirty="0"/>
          </a:p>
        </p:txBody>
      </p:sp>
    </p:spTree>
    <p:extLst>
      <p:ext uri="{BB962C8B-B14F-4D97-AF65-F5344CB8AC3E}">
        <p14:creationId xmlns:p14="http://schemas.microsoft.com/office/powerpoint/2010/main" val="220520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3E961813-96D4-6314-F9BD-0BD572E3F5F8}"/>
              </a:ext>
            </a:extLst>
          </p:cNvPr>
          <p:cNvSpPr>
            <a:spLocks noGrp="1"/>
          </p:cNvSpPr>
          <p:nvPr>
            <p:ph idx="1"/>
          </p:nvPr>
        </p:nvSpPr>
        <p:spPr>
          <a:xfrm>
            <a:off x="1005838" y="968190"/>
            <a:ext cx="6450384" cy="3593591"/>
          </a:xfrm>
        </p:spPr>
        <p:txBody>
          <a:bodyPr/>
          <a:lstStyle/>
          <a:p>
            <a:r>
              <a:rPr lang="en-US" dirty="0" err="1"/>
              <a:t>Folosind</a:t>
            </a:r>
            <a:r>
              <a:rPr lang="en-US" dirty="0"/>
              <a:t> </a:t>
            </a:r>
            <a:r>
              <a:rPr lang="ro-RO" dirty="0"/>
              <a:t>formalismul </a:t>
            </a:r>
            <a:r>
              <a:rPr lang="en-US" dirty="0" err="1"/>
              <a:t>Landauer</a:t>
            </a:r>
            <a:r>
              <a:rPr lang="ro-RO" dirty="0"/>
              <a:t> </a:t>
            </a:r>
            <a:r>
              <a:rPr lang="en-US" dirty="0" err="1"/>
              <a:t>în</a:t>
            </a:r>
            <a:r>
              <a:rPr lang="en-US" dirty="0"/>
              <a:t> care </a:t>
            </a:r>
            <a:r>
              <a:rPr lang="en-US" dirty="0" err="1"/>
              <a:t>electronii</a:t>
            </a:r>
            <a:r>
              <a:rPr lang="en-US" dirty="0"/>
              <a:t> sunt </a:t>
            </a:r>
            <a:r>
              <a:rPr lang="en-US" dirty="0" err="1"/>
              <a:t>tratați</a:t>
            </a:r>
            <a:r>
              <a:rPr lang="en-US" dirty="0"/>
              <a:t> ca </a:t>
            </a:r>
            <a:r>
              <a:rPr lang="en-US" dirty="0" err="1"/>
              <a:t>unde</a:t>
            </a:r>
            <a:r>
              <a:rPr lang="en-US" dirty="0"/>
              <a:t> </a:t>
            </a:r>
            <a:r>
              <a:rPr lang="en-US" dirty="0" err="1"/>
              <a:t>incidente</a:t>
            </a:r>
            <a:r>
              <a:rPr lang="en-US" dirty="0"/>
              <a:t>, </a:t>
            </a:r>
            <a:r>
              <a:rPr lang="en-US" dirty="0" err="1"/>
              <a:t>transmise</a:t>
            </a:r>
            <a:r>
              <a:rPr lang="en-US" dirty="0"/>
              <a:t> </a:t>
            </a:r>
            <a:r>
              <a:rPr lang="en-US" dirty="0" err="1"/>
              <a:t>și</a:t>
            </a:r>
            <a:r>
              <a:rPr lang="en-US" dirty="0"/>
              <a:t> </a:t>
            </a:r>
            <a:r>
              <a:rPr lang="en-US" dirty="0" err="1"/>
              <a:t>reflectate</a:t>
            </a:r>
            <a:r>
              <a:rPr lang="en-US" dirty="0"/>
              <a:t> </a:t>
            </a:r>
            <a:r>
              <a:rPr lang="en-US" dirty="0" err="1"/>
              <a:t>poate</a:t>
            </a:r>
            <a:r>
              <a:rPr lang="en-US" dirty="0"/>
              <a:t> fi </a:t>
            </a:r>
            <a:r>
              <a:rPr lang="en-US" dirty="0" err="1"/>
              <a:t>arătat</a:t>
            </a:r>
            <a:r>
              <a:rPr lang="en-US" dirty="0"/>
              <a:t> </a:t>
            </a:r>
            <a:r>
              <a:rPr lang="en-US" b="1" dirty="0" err="1"/>
              <a:t>că</a:t>
            </a:r>
            <a:r>
              <a:rPr lang="en-US" b="1" dirty="0"/>
              <a:t> </a:t>
            </a:r>
            <a:r>
              <a:rPr lang="en-US" b="1" dirty="0" err="1"/>
              <a:t>există</a:t>
            </a:r>
            <a:r>
              <a:rPr lang="en-US" b="1" dirty="0"/>
              <a:t> o </a:t>
            </a:r>
            <a:r>
              <a:rPr lang="en-US" b="1" dirty="0" err="1"/>
              <a:t>universalitate</a:t>
            </a:r>
            <a:r>
              <a:rPr lang="en-US" b="1" dirty="0"/>
              <a:t> </a:t>
            </a:r>
            <a:r>
              <a:rPr lang="en-US" b="1" dirty="0" err="1"/>
              <a:t>remarcabilă</a:t>
            </a:r>
            <a:r>
              <a:rPr lang="en-US" b="1" dirty="0"/>
              <a:t> </a:t>
            </a:r>
            <a:r>
              <a:rPr lang="en-US" b="1" dirty="0" err="1"/>
              <a:t>în</a:t>
            </a:r>
            <a:r>
              <a:rPr lang="en-US" b="1" dirty="0"/>
              <a:t> </a:t>
            </a:r>
            <a:r>
              <a:rPr lang="en-US" b="1" dirty="0" err="1"/>
              <a:t>mărimea</a:t>
            </a:r>
            <a:r>
              <a:rPr lang="en-US" b="1" dirty="0"/>
              <a:t> </a:t>
            </a:r>
            <a:r>
              <a:rPr lang="en-US" b="1" dirty="0" err="1"/>
              <a:t>fluctuaţiilor</a:t>
            </a:r>
            <a:r>
              <a:rPr lang="en-US" b="1" dirty="0"/>
              <a:t> </a:t>
            </a:r>
            <a:r>
              <a:rPr lang="en-US" b="1" dirty="0" err="1"/>
              <a:t>independente</a:t>
            </a:r>
            <a:r>
              <a:rPr lang="ro-RO" b="1" dirty="0"/>
              <a:t> </a:t>
            </a:r>
            <a:r>
              <a:rPr lang="en-US" b="1" dirty="0"/>
              <a:t>de </a:t>
            </a:r>
            <a:r>
              <a:rPr lang="en-US" b="1" dirty="0" err="1"/>
              <a:t>dimensiunea</a:t>
            </a:r>
            <a:r>
              <a:rPr lang="en-US" b="1" dirty="0"/>
              <a:t> </a:t>
            </a:r>
            <a:r>
              <a:rPr lang="en-US" b="1" dirty="0" err="1"/>
              <a:t>eșantionului</a:t>
            </a:r>
            <a:r>
              <a:rPr lang="en-US" b="1" dirty="0"/>
              <a:t>, </a:t>
            </a:r>
            <a:r>
              <a:rPr lang="en-US" b="1" dirty="0" err="1"/>
              <a:t>dimensionalitatea</a:t>
            </a:r>
            <a:r>
              <a:rPr lang="en-US" b="1" dirty="0"/>
              <a:t> </a:t>
            </a:r>
            <a:r>
              <a:rPr lang="en-US" b="1" dirty="0" err="1"/>
              <a:t>și</a:t>
            </a:r>
            <a:r>
              <a:rPr lang="en-US" b="1" dirty="0"/>
              <a:t> </a:t>
            </a:r>
            <a:r>
              <a:rPr lang="en-US" b="1" dirty="0" err="1"/>
              <a:t>amploarea</a:t>
            </a:r>
            <a:r>
              <a:rPr lang="en-US" b="1" dirty="0"/>
              <a:t> </a:t>
            </a:r>
            <a:r>
              <a:rPr lang="en-US" b="1" dirty="0" err="1"/>
              <a:t>tulburării</a:t>
            </a:r>
            <a:r>
              <a:rPr lang="ro-RO" b="1" dirty="0"/>
              <a:t> (</a:t>
            </a:r>
            <a:r>
              <a:rPr lang="ro-RO" b="1" dirty="0" err="1"/>
              <a:t>dezordonării</a:t>
            </a:r>
            <a:r>
              <a:rPr lang="ro-RO" b="1" dirty="0"/>
              <a:t>)</a:t>
            </a:r>
            <a:r>
              <a:rPr lang="en-US" b="1" dirty="0"/>
              <a:t>, cu </a:t>
            </a:r>
            <a:r>
              <a:rPr lang="en-US" b="1" dirty="0" err="1"/>
              <a:t>condiția</a:t>
            </a:r>
            <a:r>
              <a:rPr lang="en-US" b="1" dirty="0"/>
              <a:t> ca </a:t>
            </a:r>
            <a:r>
              <a:rPr lang="ro-RO" b="1" dirty="0" err="1"/>
              <a:t>dezordonarea</a:t>
            </a:r>
            <a:r>
              <a:rPr lang="en-US" b="1" dirty="0"/>
              <a:t> </a:t>
            </a:r>
            <a:r>
              <a:rPr lang="en-US" b="1" dirty="0" err="1"/>
              <a:t>să</a:t>
            </a:r>
            <a:r>
              <a:rPr lang="en-US" b="1" dirty="0"/>
              <a:t> fie </a:t>
            </a:r>
            <a:r>
              <a:rPr lang="en-US" b="1" dirty="0" err="1"/>
              <a:t>slabă</a:t>
            </a:r>
            <a:r>
              <a:rPr lang="en-US" b="1" dirty="0"/>
              <a:t> </a:t>
            </a:r>
            <a:r>
              <a:rPr lang="en-US" b="1" dirty="0" err="1"/>
              <a:t>și</a:t>
            </a:r>
            <a:r>
              <a:rPr lang="ro-RO" b="1" dirty="0"/>
              <a:t> </a:t>
            </a:r>
            <a:r>
              <a:rPr lang="en-US" b="1" dirty="0" err="1"/>
              <a:t>temperatura</a:t>
            </a:r>
            <a:r>
              <a:rPr lang="en-US" b="1" dirty="0"/>
              <a:t> </a:t>
            </a:r>
            <a:r>
              <a:rPr lang="en-US" b="1" dirty="0" err="1"/>
              <a:t>este</a:t>
            </a:r>
            <a:r>
              <a:rPr lang="en-US" b="1" dirty="0"/>
              <a:t> </a:t>
            </a:r>
            <a:r>
              <a:rPr lang="en-US" b="1" dirty="0" err="1"/>
              <a:t>scăzută</a:t>
            </a:r>
            <a:r>
              <a:rPr lang="en-US" dirty="0"/>
              <a:t> (</a:t>
            </a:r>
            <a:r>
              <a:rPr lang="en-US" dirty="0" err="1"/>
              <a:t>câțiva</a:t>
            </a:r>
            <a:r>
              <a:rPr lang="en-US" dirty="0"/>
              <a:t> Kelvin). </a:t>
            </a:r>
            <a:r>
              <a:rPr lang="ro-RO" dirty="0"/>
              <a:t> </a:t>
            </a:r>
          </a:p>
          <a:p>
            <a:r>
              <a:rPr lang="en-US" dirty="0" err="1"/>
              <a:t>Astfel</a:t>
            </a:r>
            <a:r>
              <a:rPr lang="en-US" dirty="0"/>
              <a:t> de </a:t>
            </a:r>
            <a:r>
              <a:rPr lang="en-US" dirty="0" err="1"/>
              <a:t>fluctuații</a:t>
            </a:r>
            <a:r>
              <a:rPr lang="en-US" dirty="0"/>
              <a:t> de </a:t>
            </a:r>
            <a:r>
              <a:rPr lang="en-US" dirty="0" err="1"/>
              <a:t>conductanță</a:t>
            </a:r>
            <a:r>
              <a:rPr lang="en-US" dirty="0"/>
              <a:t> </a:t>
            </a:r>
            <a:r>
              <a:rPr lang="en-US" dirty="0" err="1"/>
              <a:t>universală</a:t>
            </a:r>
            <a:r>
              <a:rPr lang="en-US" dirty="0"/>
              <a:t> au </a:t>
            </a:r>
            <a:r>
              <a:rPr lang="en-US" dirty="0" err="1"/>
              <a:t>fost</a:t>
            </a:r>
            <a:r>
              <a:rPr lang="en-US" dirty="0"/>
              <a:t> </a:t>
            </a:r>
            <a:r>
              <a:rPr lang="en-US" dirty="0" err="1"/>
              <a:t>măsurate</a:t>
            </a:r>
            <a:endParaRPr lang="en-US" dirty="0"/>
          </a:p>
        </p:txBody>
      </p:sp>
      <p:pic>
        <p:nvPicPr>
          <p:cNvPr id="5" name="Imagine 4">
            <a:extLst>
              <a:ext uri="{FF2B5EF4-FFF2-40B4-BE49-F238E27FC236}">
                <a16:creationId xmlns:a16="http://schemas.microsoft.com/office/drawing/2014/main" id="{955BE8D8-07FA-FCA7-77B6-D4142097C2EE}"/>
              </a:ext>
            </a:extLst>
          </p:cNvPr>
          <p:cNvPicPr>
            <a:picLocks noChangeAspect="1"/>
          </p:cNvPicPr>
          <p:nvPr/>
        </p:nvPicPr>
        <p:blipFill>
          <a:blip r:embed="rId2"/>
          <a:stretch>
            <a:fillRect/>
          </a:stretch>
        </p:blipFill>
        <p:spPr>
          <a:xfrm>
            <a:off x="7772401" y="1876951"/>
            <a:ext cx="3829584" cy="1924319"/>
          </a:xfrm>
          <a:prstGeom prst="rect">
            <a:avLst/>
          </a:prstGeom>
        </p:spPr>
      </p:pic>
      <p:sp>
        <p:nvSpPr>
          <p:cNvPr id="7" name="CasetăText 6">
            <a:extLst>
              <a:ext uri="{FF2B5EF4-FFF2-40B4-BE49-F238E27FC236}">
                <a16:creationId xmlns:a16="http://schemas.microsoft.com/office/drawing/2014/main" id="{78788179-3505-B390-14E8-C58039E903DD}"/>
              </a:ext>
            </a:extLst>
          </p:cNvPr>
          <p:cNvSpPr txBox="1"/>
          <p:nvPr/>
        </p:nvSpPr>
        <p:spPr>
          <a:xfrm>
            <a:off x="4945673" y="4886234"/>
            <a:ext cx="6976696" cy="1200329"/>
          </a:xfrm>
          <a:prstGeom prst="rect">
            <a:avLst/>
          </a:prstGeom>
          <a:noFill/>
        </p:spPr>
        <p:txBody>
          <a:bodyPr wrap="square">
            <a:spAutoFit/>
          </a:bodyPr>
          <a:lstStyle/>
          <a:p>
            <a:r>
              <a:rPr lang="en-US" dirty="0"/>
              <a:t>Experimental studies on conductance fluctuations arising in </a:t>
            </a:r>
            <a:r>
              <a:rPr lang="ro-RO" dirty="0"/>
              <a:t> </a:t>
            </a:r>
            <a:r>
              <a:rPr lang="en-US" dirty="0"/>
              <a:t>a</a:t>
            </a:r>
            <a:r>
              <a:rPr lang="ro-RO" dirty="0"/>
              <a:t> </a:t>
            </a:r>
            <a:r>
              <a:rPr lang="en-US" dirty="0"/>
              <a:t>GaAs/</a:t>
            </a:r>
            <a:r>
              <a:rPr lang="en-US" dirty="0" err="1"/>
              <a:t>AlGaAs</a:t>
            </a:r>
            <a:r>
              <a:rPr lang="en-US" dirty="0"/>
              <a:t> channel constricted by the structure shown. The results are for the channel conductance in units of</a:t>
            </a:r>
            <a:r>
              <a:rPr lang="ro-RO" dirty="0"/>
              <a:t> </a:t>
            </a:r>
            <a:r>
              <a:rPr lang="en-US" dirty="0"/>
              <a:t>e2/πℏ (= 2e2/h). </a:t>
            </a:r>
            <a:endParaRPr lang="ro-RO" dirty="0"/>
          </a:p>
          <a:p>
            <a:r>
              <a:rPr lang="en-US" dirty="0"/>
              <a:t>(From the paper by B. J. van Wees, et al., Phys. Rev. Lett., 60, 848 (1988).)</a:t>
            </a:r>
          </a:p>
        </p:txBody>
      </p:sp>
    </p:spTree>
    <p:extLst>
      <p:ext uri="{BB962C8B-B14F-4D97-AF65-F5344CB8AC3E}">
        <p14:creationId xmlns:p14="http://schemas.microsoft.com/office/powerpoint/2010/main" val="61220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F8671A7-CE19-F1E9-04F7-A072D3B8A96E}"/>
              </a:ext>
            </a:extLst>
          </p:cNvPr>
          <p:cNvSpPr>
            <a:spLocks noGrp="1"/>
          </p:cNvSpPr>
          <p:nvPr>
            <p:ph type="title"/>
          </p:nvPr>
        </p:nvSpPr>
        <p:spPr>
          <a:xfrm>
            <a:off x="3798275" y="170943"/>
            <a:ext cx="7631723" cy="646789"/>
          </a:xfrm>
        </p:spPr>
        <p:txBody>
          <a:bodyPr>
            <a:normAutofit fontScale="90000"/>
          </a:bodyPr>
          <a:lstStyle/>
          <a:p>
            <a:r>
              <a:rPr lang="ro-RO" dirty="0"/>
              <a:t>Coulomb </a:t>
            </a:r>
            <a:r>
              <a:rPr lang="ro-RO" dirty="0" err="1"/>
              <a:t>blockade</a:t>
            </a:r>
            <a:r>
              <a:rPr lang="ro-RO" dirty="0"/>
              <a:t> </a:t>
            </a:r>
            <a:r>
              <a:rPr lang="ro-RO" dirty="0" err="1"/>
              <a:t>effects</a:t>
            </a:r>
            <a:endParaRPr lang="en-US" dirty="0"/>
          </a:p>
        </p:txBody>
      </p:sp>
      <p:pic>
        <p:nvPicPr>
          <p:cNvPr id="5" name="Substituent conținut 4">
            <a:extLst>
              <a:ext uri="{FF2B5EF4-FFF2-40B4-BE49-F238E27FC236}">
                <a16:creationId xmlns:a16="http://schemas.microsoft.com/office/drawing/2014/main" id="{3E2FEA4A-9B45-4CAA-D4E9-914D030919D6}"/>
              </a:ext>
            </a:extLst>
          </p:cNvPr>
          <p:cNvPicPr>
            <a:picLocks noGrp="1" noChangeAspect="1"/>
          </p:cNvPicPr>
          <p:nvPr>
            <p:ph idx="1"/>
          </p:nvPr>
        </p:nvPicPr>
        <p:blipFill>
          <a:blip r:embed="rId2"/>
          <a:stretch>
            <a:fillRect/>
          </a:stretch>
        </p:blipFill>
        <p:spPr>
          <a:xfrm>
            <a:off x="0" y="0"/>
            <a:ext cx="3429000" cy="6881812"/>
          </a:xfrm>
        </p:spPr>
      </p:pic>
      <p:sp>
        <p:nvSpPr>
          <p:cNvPr id="7" name="CasetăText 6">
            <a:extLst>
              <a:ext uri="{FF2B5EF4-FFF2-40B4-BE49-F238E27FC236}">
                <a16:creationId xmlns:a16="http://schemas.microsoft.com/office/drawing/2014/main" id="{71410CB9-9466-9DEE-F2F7-951605D6646F}"/>
              </a:ext>
            </a:extLst>
          </p:cNvPr>
          <p:cNvSpPr txBox="1"/>
          <p:nvPr/>
        </p:nvSpPr>
        <p:spPr>
          <a:xfrm>
            <a:off x="3346926" y="5917177"/>
            <a:ext cx="8616461" cy="923330"/>
          </a:xfrm>
          <a:prstGeom prst="rect">
            <a:avLst/>
          </a:prstGeom>
          <a:noFill/>
        </p:spPr>
        <p:txBody>
          <a:bodyPr wrap="square">
            <a:spAutoFit/>
          </a:bodyPr>
          <a:lstStyle/>
          <a:p>
            <a:r>
              <a:rPr lang="en-US" i="1" dirty="0"/>
              <a:t>(a) A tunnel junction with large capacitance shows ohmic I–V characteristics.</a:t>
            </a:r>
          </a:p>
          <a:p>
            <a:r>
              <a:rPr lang="en-US" i="1" dirty="0"/>
              <a:t>(b) In very small capacitance tunnel junctions the presence of a Coulomb blockade ensures no</a:t>
            </a:r>
            <a:r>
              <a:rPr lang="ro-RO" i="1" dirty="0"/>
              <a:t> </a:t>
            </a:r>
            <a:r>
              <a:rPr lang="en-US" i="1" dirty="0"/>
              <a:t>current flows until the voltage reaches a threshold value determined by the charging energy.</a:t>
            </a:r>
          </a:p>
        </p:txBody>
      </p:sp>
      <p:sp>
        <p:nvSpPr>
          <p:cNvPr id="9" name="CasetăText 8">
            <a:extLst>
              <a:ext uri="{FF2B5EF4-FFF2-40B4-BE49-F238E27FC236}">
                <a16:creationId xmlns:a16="http://schemas.microsoft.com/office/drawing/2014/main" id="{BB9D08E6-9A3F-9407-0A45-A46D26C38ED1}"/>
              </a:ext>
            </a:extLst>
          </p:cNvPr>
          <p:cNvSpPr txBox="1"/>
          <p:nvPr/>
        </p:nvSpPr>
        <p:spPr>
          <a:xfrm>
            <a:off x="3429000" y="817732"/>
            <a:ext cx="8299938" cy="4801314"/>
          </a:xfrm>
          <a:prstGeom prst="rect">
            <a:avLst/>
          </a:prstGeom>
          <a:noFill/>
        </p:spPr>
        <p:txBody>
          <a:bodyPr wrap="square">
            <a:spAutoFit/>
          </a:bodyPr>
          <a:lstStyle/>
          <a:p>
            <a:r>
              <a:rPr lang="ro-RO" dirty="0"/>
              <a:t>N</a:t>
            </a:r>
            <a:r>
              <a:rPr lang="en-US" dirty="0"/>
              <a:t>u am </a:t>
            </a:r>
            <a:r>
              <a:rPr lang="en-US" dirty="0" err="1"/>
              <a:t>acordat</a:t>
            </a:r>
            <a:r>
              <a:rPr lang="en-US" dirty="0"/>
              <a:t> </a:t>
            </a:r>
            <a:r>
              <a:rPr lang="en-US" dirty="0" err="1"/>
              <a:t>atenție</a:t>
            </a:r>
            <a:r>
              <a:rPr lang="en-US" dirty="0"/>
              <a:t> </a:t>
            </a:r>
            <a:r>
              <a:rPr lang="en-US" dirty="0" err="1"/>
              <a:t>repulsiei</a:t>
            </a:r>
            <a:r>
              <a:rPr lang="en-US" dirty="0"/>
              <a:t> </a:t>
            </a:r>
            <a:r>
              <a:rPr lang="ro-RO" dirty="0"/>
              <a:t>C</a:t>
            </a:r>
            <a:r>
              <a:rPr lang="en-US" dirty="0" err="1"/>
              <a:t>oulombice</a:t>
            </a:r>
            <a:r>
              <a:rPr lang="en-US" dirty="0"/>
              <a:t> </a:t>
            </a:r>
            <a:r>
              <a:rPr lang="en-US" dirty="0" err="1"/>
              <a:t>dintre</a:t>
            </a:r>
            <a:r>
              <a:rPr lang="en-US" dirty="0"/>
              <a:t> </a:t>
            </a:r>
            <a:r>
              <a:rPr lang="en-US" dirty="0" err="1"/>
              <a:t>electroni</a:t>
            </a:r>
            <a:r>
              <a:rPr lang="ro-RO" dirty="0"/>
              <a:t>, deoarece </a:t>
            </a:r>
            <a:r>
              <a:rPr lang="en-US" dirty="0" err="1"/>
              <a:t>în</a:t>
            </a:r>
            <a:r>
              <a:rPr lang="en-US" dirty="0"/>
              <a:t> </a:t>
            </a:r>
            <a:r>
              <a:rPr lang="en-US" dirty="0" err="1"/>
              <a:t>sistemele</a:t>
            </a:r>
            <a:r>
              <a:rPr lang="en-US" dirty="0"/>
              <a:t> </a:t>
            </a:r>
            <a:r>
              <a:rPr lang="en-US" dirty="0" err="1"/>
              <a:t>mari</a:t>
            </a:r>
            <a:r>
              <a:rPr lang="en-US" dirty="0"/>
              <a:t> </a:t>
            </a:r>
            <a:r>
              <a:rPr lang="en-US" dirty="0" err="1"/>
              <a:t>repulsia</a:t>
            </a:r>
            <a:r>
              <a:rPr lang="en-US" dirty="0"/>
              <a:t> </a:t>
            </a:r>
            <a:r>
              <a:rPr lang="en-US" dirty="0" err="1"/>
              <a:t>este</a:t>
            </a:r>
            <a:r>
              <a:rPr lang="en-US" dirty="0"/>
              <a:t> </a:t>
            </a:r>
            <a:r>
              <a:rPr lang="en-US" dirty="0" err="1"/>
              <a:t>neglijabilă</a:t>
            </a:r>
            <a:r>
              <a:rPr lang="en-US" dirty="0"/>
              <a:t>. Cu </a:t>
            </a:r>
            <a:r>
              <a:rPr lang="en-US" dirty="0" err="1"/>
              <a:t>toate</a:t>
            </a:r>
            <a:r>
              <a:rPr lang="en-US" dirty="0"/>
              <a:t> </a:t>
            </a:r>
            <a:r>
              <a:rPr lang="en-US" dirty="0" err="1"/>
              <a:t>acestea</a:t>
            </a:r>
            <a:r>
              <a:rPr lang="en-US" dirty="0"/>
              <a:t>, </a:t>
            </a:r>
            <a:r>
              <a:rPr lang="en-US" dirty="0" err="1"/>
              <a:t>în</a:t>
            </a:r>
            <a:r>
              <a:rPr lang="en-US" dirty="0"/>
              <a:t> </a:t>
            </a:r>
            <a:r>
              <a:rPr lang="en-US" dirty="0" err="1"/>
              <a:t>sistemele</a:t>
            </a:r>
            <a:r>
              <a:rPr lang="en-US" dirty="0"/>
              <a:t> </a:t>
            </a:r>
            <a:r>
              <a:rPr lang="en-US" dirty="0" err="1"/>
              <a:t>foarte</a:t>
            </a:r>
            <a:r>
              <a:rPr lang="en-US" dirty="0"/>
              <a:t> </a:t>
            </a:r>
            <a:r>
              <a:rPr lang="en-US" dirty="0" err="1"/>
              <a:t>mici</a:t>
            </a:r>
            <a:r>
              <a:rPr lang="en-US" dirty="0"/>
              <a:t>, </a:t>
            </a:r>
            <a:r>
              <a:rPr lang="en-US" dirty="0" err="1"/>
              <a:t>efectele</a:t>
            </a:r>
            <a:r>
              <a:rPr lang="en-US" dirty="0"/>
              <a:t> </a:t>
            </a:r>
            <a:r>
              <a:rPr lang="en-US" dirty="0" err="1"/>
              <a:t>energiei</a:t>
            </a:r>
            <a:r>
              <a:rPr lang="en-US" dirty="0"/>
              <a:t> </a:t>
            </a:r>
            <a:r>
              <a:rPr lang="ro-RO" dirty="0"/>
              <a:t>sarcinii</a:t>
            </a:r>
            <a:r>
              <a:rPr lang="en-US" dirty="0"/>
              <a:t> </a:t>
            </a:r>
            <a:r>
              <a:rPr lang="en-US" dirty="0" err="1"/>
              <a:t>electronilor</a:t>
            </a:r>
            <a:r>
              <a:rPr lang="en-US" dirty="0"/>
              <a:t> care </a:t>
            </a:r>
            <a:r>
              <a:rPr lang="en-US" dirty="0" err="1"/>
              <a:t>decurg</a:t>
            </a:r>
            <a:r>
              <a:rPr lang="en-US" dirty="0"/>
              <a:t> din </a:t>
            </a:r>
            <a:r>
              <a:rPr lang="en-US" dirty="0" err="1"/>
              <a:t>interacțiunile</a:t>
            </a:r>
            <a:r>
              <a:rPr lang="en-US" dirty="0"/>
              <a:t> Coulomb </a:t>
            </a:r>
            <a:r>
              <a:rPr lang="en-US" dirty="0" err="1"/>
              <a:t>între</a:t>
            </a:r>
            <a:r>
              <a:rPr lang="en-US" dirty="0"/>
              <a:t> </a:t>
            </a:r>
            <a:r>
              <a:rPr lang="en-US" dirty="0" err="1"/>
              <a:t>electroni</a:t>
            </a:r>
            <a:r>
              <a:rPr lang="en-US" dirty="0"/>
              <a:t> pot </a:t>
            </a:r>
            <a:r>
              <a:rPr lang="en-US" dirty="0" err="1"/>
              <a:t>deveni</a:t>
            </a:r>
            <a:r>
              <a:rPr lang="en-US" dirty="0"/>
              <a:t> </a:t>
            </a:r>
            <a:r>
              <a:rPr lang="en-US" dirty="0" err="1"/>
              <a:t>semnificative</a:t>
            </a:r>
            <a:r>
              <a:rPr lang="en-US" dirty="0"/>
              <a:t>.</a:t>
            </a:r>
            <a:r>
              <a:rPr lang="ro-RO" dirty="0"/>
              <a:t> </a:t>
            </a:r>
            <a:r>
              <a:rPr lang="en-US" dirty="0"/>
              <a:t> </a:t>
            </a:r>
            <a:r>
              <a:rPr lang="en-US" dirty="0" err="1"/>
              <a:t>Acest</a:t>
            </a:r>
            <a:r>
              <a:rPr lang="en-US" dirty="0"/>
              <a:t> </a:t>
            </a:r>
            <a:r>
              <a:rPr lang="en-US" dirty="0" err="1"/>
              <a:t>fenomen</a:t>
            </a:r>
            <a:r>
              <a:rPr lang="en-US" dirty="0"/>
              <a:t> se </a:t>
            </a:r>
            <a:r>
              <a:rPr lang="en-US" dirty="0" err="1"/>
              <a:t>numește</a:t>
            </a:r>
            <a:r>
              <a:rPr lang="en-US" dirty="0"/>
              <a:t> </a:t>
            </a:r>
            <a:r>
              <a:rPr lang="en-US" dirty="0" err="1"/>
              <a:t>efectul</a:t>
            </a:r>
            <a:r>
              <a:rPr lang="en-US" dirty="0"/>
              <a:t> de </a:t>
            </a:r>
            <a:r>
              <a:rPr lang="en-US" dirty="0" err="1"/>
              <a:t>blocare</a:t>
            </a:r>
            <a:r>
              <a:rPr lang="en-US" dirty="0"/>
              <a:t> Coulomb. </a:t>
            </a:r>
            <a:endParaRPr lang="ro-RO" dirty="0"/>
          </a:p>
          <a:p>
            <a:r>
              <a:rPr lang="en-US" dirty="0" err="1"/>
              <a:t>Suntem</a:t>
            </a:r>
            <a:r>
              <a:rPr lang="en-US" dirty="0"/>
              <a:t> </a:t>
            </a:r>
            <a:r>
              <a:rPr lang="en-US" dirty="0" err="1"/>
              <a:t>familiarizați</a:t>
            </a:r>
            <a:r>
              <a:rPr lang="en-US" dirty="0"/>
              <a:t> cu </a:t>
            </a:r>
            <a:r>
              <a:rPr lang="en-US" dirty="0" err="1"/>
              <a:t>condensatorul</a:t>
            </a:r>
            <a:r>
              <a:rPr lang="en-US" dirty="0"/>
              <a:t> cu </a:t>
            </a:r>
            <a:r>
              <a:rPr lang="en-US" dirty="0" err="1"/>
              <a:t>plăci</a:t>
            </a:r>
            <a:r>
              <a:rPr lang="en-US" dirty="0"/>
              <a:t> </a:t>
            </a:r>
            <a:r>
              <a:rPr lang="en-US" dirty="0" err="1"/>
              <a:t>paralele</a:t>
            </a:r>
            <a:r>
              <a:rPr lang="en-US" dirty="0"/>
              <a:t> cu </a:t>
            </a:r>
            <a:r>
              <a:rPr lang="en-US" dirty="0" err="1"/>
              <a:t>capacitatea</a:t>
            </a:r>
            <a:r>
              <a:rPr lang="en-US" dirty="0"/>
              <a:t> C </a:t>
            </a:r>
            <a:r>
              <a:rPr lang="en-US" dirty="0" err="1"/>
              <a:t>și</a:t>
            </a:r>
            <a:r>
              <a:rPr lang="en-US" dirty="0"/>
              <a:t> </a:t>
            </a:r>
            <a:r>
              <a:rPr lang="en-US" dirty="0" err="1"/>
              <a:t>relația</a:t>
            </a:r>
            <a:r>
              <a:rPr lang="en-US" dirty="0"/>
              <a:t> </a:t>
            </a:r>
            <a:r>
              <a:rPr lang="en-US" dirty="0" err="1"/>
              <a:t>dintre</a:t>
            </a:r>
            <a:r>
              <a:rPr lang="en-US" dirty="0"/>
              <a:t> o </a:t>
            </a:r>
            <a:r>
              <a:rPr lang="en-US" dirty="0" err="1"/>
              <a:t>creștere</a:t>
            </a:r>
            <a:r>
              <a:rPr lang="en-US" dirty="0"/>
              <a:t> a </a:t>
            </a:r>
            <a:r>
              <a:rPr lang="en-US" dirty="0" err="1"/>
              <a:t>sarcinii</a:t>
            </a:r>
            <a:r>
              <a:rPr lang="en-US" dirty="0"/>
              <a:t> </a:t>
            </a:r>
            <a:r>
              <a:rPr lang="el-GR" dirty="0"/>
              <a:t>Δ</a:t>
            </a:r>
            <a:r>
              <a:rPr lang="en-US" dirty="0"/>
              <a:t>Q </a:t>
            </a:r>
            <a:r>
              <a:rPr lang="en-US" dirty="0" err="1"/>
              <a:t>și</a:t>
            </a:r>
            <a:r>
              <a:rPr lang="en-US" dirty="0"/>
              <a:t> </a:t>
            </a:r>
            <a:r>
              <a:rPr lang="en-US" dirty="0" err="1"/>
              <a:t>variația</a:t>
            </a:r>
            <a:r>
              <a:rPr lang="en-US" dirty="0"/>
              <a:t> </a:t>
            </a:r>
            <a:r>
              <a:rPr lang="en-US" dirty="0" err="1"/>
              <a:t>potențialului</a:t>
            </a:r>
            <a:r>
              <a:rPr lang="en-US" dirty="0"/>
              <a:t> </a:t>
            </a:r>
            <a:r>
              <a:rPr lang="el-GR" dirty="0"/>
              <a:t>Δ</a:t>
            </a:r>
            <a:r>
              <a:rPr lang="en-US" dirty="0"/>
              <a:t>V</a:t>
            </a:r>
            <a:endParaRPr lang="ro-RO" dirty="0"/>
          </a:p>
          <a:p>
            <a:endParaRPr lang="ro-RO" dirty="0"/>
          </a:p>
          <a:p>
            <a:endParaRPr lang="ro-RO" dirty="0"/>
          </a:p>
          <a:p>
            <a:r>
              <a:rPr lang="ro-RO" dirty="0"/>
              <a:t>                                                                         și</a:t>
            </a:r>
          </a:p>
          <a:p>
            <a:r>
              <a:rPr lang="ro-RO" dirty="0"/>
              <a:t>Acum luați în considerare un caz în care capacitatea scade până la un singur electron pe condensator și determină o modificare semnificativă a tensiunii. Energia de încărcare pentru a plasa un singur electron pe condensator este </a:t>
            </a:r>
          </a:p>
          <a:p>
            <a:endParaRPr lang="ro-RO" dirty="0"/>
          </a:p>
          <a:p>
            <a:r>
              <a:rPr lang="ro-RO" dirty="0"/>
              <a:t>Și potențialul necesar este</a:t>
            </a:r>
          </a:p>
          <a:p>
            <a:r>
              <a:rPr lang="ro-RO" dirty="0"/>
              <a:t>Dacă scriem energia de încărcare ca o energie termică, k</a:t>
            </a:r>
            <a:r>
              <a:rPr lang="ro-RO" sz="1200" dirty="0"/>
              <a:t>B</a:t>
            </a:r>
            <a:r>
              <a:rPr lang="ro-RO" dirty="0"/>
              <a:t>T</a:t>
            </a:r>
            <a:r>
              <a:rPr lang="ro-RO" sz="1200" dirty="0"/>
              <a:t>0</a:t>
            </a:r>
            <a:r>
              <a:rPr lang="ro-RO" dirty="0"/>
              <a:t>, temperatura asociată cu energia de încărcare este</a:t>
            </a:r>
          </a:p>
          <a:p>
            <a:endParaRPr lang="en-US" dirty="0"/>
          </a:p>
        </p:txBody>
      </p:sp>
      <p:pic>
        <p:nvPicPr>
          <p:cNvPr id="11" name="Imagine 10">
            <a:extLst>
              <a:ext uri="{FF2B5EF4-FFF2-40B4-BE49-F238E27FC236}">
                <a16:creationId xmlns:a16="http://schemas.microsoft.com/office/drawing/2014/main" id="{64EEE975-8CDF-25F8-B6D6-56D23095F9B2}"/>
              </a:ext>
            </a:extLst>
          </p:cNvPr>
          <p:cNvPicPr>
            <a:picLocks noChangeAspect="1"/>
          </p:cNvPicPr>
          <p:nvPr/>
        </p:nvPicPr>
        <p:blipFill>
          <a:blip r:embed="rId3"/>
          <a:stretch>
            <a:fillRect/>
          </a:stretch>
        </p:blipFill>
        <p:spPr>
          <a:xfrm>
            <a:off x="5649443" y="2579664"/>
            <a:ext cx="2333742" cy="691479"/>
          </a:xfrm>
          <a:prstGeom prst="rect">
            <a:avLst/>
          </a:prstGeom>
        </p:spPr>
      </p:pic>
      <p:pic>
        <p:nvPicPr>
          <p:cNvPr id="13" name="Imagine 12">
            <a:extLst>
              <a:ext uri="{FF2B5EF4-FFF2-40B4-BE49-F238E27FC236}">
                <a16:creationId xmlns:a16="http://schemas.microsoft.com/office/drawing/2014/main" id="{190FF97C-EF36-C146-5FDC-C49F74442073}"/>
              </a:ext>
            </a:extLst>
          </p:cNvPr>
          <p:cNvPicPr>
            <a:picLocks noChangeAspect="1"/>
          </p:cNvPicPr>
          <p:nvPr/>
        </p:nvPicPr>
        <p:blipFill>
          <a:blip r:embed="rId4"/>
          <a:stretch>
            <a:fillRect/>
          </a:stretch>
        </p:blipFill>
        <p:spPr>
          <a:xfrm>
            <a:off x="8491498" y="2527017"/>
            <a:ext cx="749428" cy="651676"/>
          </a:xfrm>
          <a:prstGeom prst="rect">
            <a:avLst/>
          </a:prstGeom>
        </p:spPr>
      </p:pic>
      <p:pic>
        <p:nvPicPr>
          <p:cNvPr id="15" name="Imagine 14">
            <a:extLst>
              <a:ext uri="{FF2B5EF4-FFF2-40B4-BE49-F238E27FC236}">
                <a16:creationId xmlns:a16="http://schemas.microsoft.com/office/drawing/2014/main" id="{126EB1B6-958E-6F77-36FB-A95A8CDC5FDB}"/>
              </a:ext>
            </a:extLst>
          </p:cNvPr>
          <p:cNvPicPr>
            <a:picLocks noChangeAspect="1"/>
          </p:cNvPicPr>
          <p:nvPr/>
        </p:nvPicPr>
        <p:blipFill>
          <a:blip r:embed="rId5"/>
          <a:stretch>
            <a:fillRect/>
          </a:stretch>
        </p:blipFill>
        <p:spPr>
          <a:xfrm>
            <a:off x="8599492" y="3825757"/>
            <a:ext cx="1067464" cy="598426"/>
          </a:xfrm>
          <a:prstGeom prst="rect">
            <a:avLst/>
          </a:prstGeom>
        </p:spPr>
      </p:pic>
      <p:pic>
        <p:nvPicPr>
          <p:cNvPr id="17" name="Imagine 16">
            <a:extLst>
              <a:ext uri="{FF2B5EF4-FFF2-40B4-BE49-F238E27FC236}">
                <a16:creationId xmlns:a16="http://schemas.microsoft.com/office/drawing/2014/main" id="{B7190B22-78BD-CCD4-5698-3C451B762C30}"/>
              </a:ext>
            </a:extLst>
          </p:cNvPr>
          <p:cNvPicPr>
            <a:picLocks noChangeAspect="1"/>
          </p:cNvPicPr>
          <p:nvPr/>
        </p:nvPicPr>
        <p:blipFill>
          <a:blip r:embed="rId6"/>
          <a:stretch>
            <a:fillRect/>
          </a:stretch>
        </p:blipFill>
        <p:spPr>
          <a:xfrm>
            <a:off x="6129930" y="4148812"/>
            <a:ext cx="1536960" cy="592564"/>
          </a:xfrm>
          <a:prstGeom prst="rect">
            <a:avLst/>
          </a:prstGeom>
        </p:spPr>
      </p:pic>
      <p:pic>
        <p:nvPicPr>
          <p:cNvPr id="19" name="Imagine 18">
            <a:extLst>
              <a:ext uri="{FF2B5EF4-FFF2-40B4-BE49-F238E27FC236}">
                <a16:creationId xmlns:a16="http://schemas.microsoft.com/office/drawing/2014/main" id="{F0B7E84D-2C3D-BA53-BD07-CDEE3F65F71C}"/>
              </a:ext>
            </a:extLst>
          </p:cNvPr>
          <p:cNvPicPr>
            <a:picLocks noChangeAspect="1"/>
          </p:cNvPicPr>
          <p:nvPr/>
        </p:nvPicPr>
        <p:blipFill>
          <a:blip r:embed="rId7"/>
          <a:stretch>
            <a:fillRect/>
          </a:stretch>
        </p:blipFill>
        <p:spPr>
          <a:xfrm>
            <a:off x="6178049" y="5088920"/>
            <a:ext cx="2089565" cy="592564"/>
          </a:xfrm>
          <a:prstGeom prst="rect">
            <a:avLst/>
          </a:prstGeom>
        </p:spPr>
      </p:pic>
    </p:spTree>
    <p:extLst>
      <p:ext uri="{BB962C8B-B14F-4D97-AF65-F5344CB8AC3E}">
        <p14:creationId xmlns:p14="http://schemas.microsoft.com/office/powerpoint/2010/main" val="228666228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668</TotalTime>
  <Words>2733</Words>
  <Application>Microsoft Office PowerPoint</Application>
  <PresentationFormat>Ecran lat</PresentationFormat>
  <Paragraphs>94</Paragraphs>
  <Slides>20</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20</vt:i4>
      </vt:variant>
    </vt:vector>
  </HeadingPairs>
  <TitlesOfParts>
    <vt:vector size="28" baseType="lpstr">
      <vt:lpstr>-apple-system</vt:lpstr>
      <vt:lpstr>Arial</vt:lpstr>
      <vt:lpstr>Corbel</vt:lpstr>
      <vt:lpstr>Gill Sans MT</vt:lpstr>
      <vt:lpstr>Impact</vt:lpstr>
      <vt:lpstr>Lucida Sans Unicode</vt:lpstr>
      <vt:lpstr>Times New Roman</vt:lpstr>
      <vt:lpstr>Badge</vt:lpstr>
      <vt:lpstr>Tema 21.  Transportul coherent.   dispozitive mezoscopice  Photonica cuantica INTEGRATA </vt:lpstr>
      <vt:lpstr>întroducere</vt:lpstr>
      <vt:lpstr>Cum împrăștierea este influențată de calitatea și dimensiunea cristalului?</vt:lpstr>
      <vt:lpstr>Prezentare PowerPoint</vt:lpstr>
      <vt:lpstr>Cristal ideal. Oscilații Zener-Bloch ale electronului</vt:lpstr>
      <vt:lpstr>Prezentare PowerPoint</vt:lpstr>
      <vt:lpstr>Mesosopic system transport</vt:lpstr>
      <vt:lpstr>Prezentare PowerPoint</vt:lpstr>
      <vt:lpstr>Coulomb blockade effects</vt:lpstr>
      <vt:lpstr>Culomb blockade effect</vt:lpstr>
      <vt:lpstr>Prezentare PowerPoint</vt:lpstr>
      <vt:lpstr>MAGNETIC SEMICONDUCTORS AND SPINTRONICS</vt:lpstr>
      <vt:lpstr>Spin injection &amp; spin transistor</vt:lpstr>
      <vt:lpstr>Prezentare PowerPoint</vt:lpstr>
      <vt:lpstr>spin transistor with an optical gate</vt:lpstr>
      <vt:lpstr>Prezentare PowerPoint</vt:lpstr>
      <vt:lpstr>integrated quantum photonics</vt:lpstr>
      <vt:lpstr>Typical integrated components on quantum photonic chips </vt:lpstr>
      <vt:lpstr>Overview of on-chip single-photon detector (SPD) and homodyne detector.</vt:lpstr>
      <vt:lpstr>Chip-based quantum teleportation and entanglement distribution systems.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Radiația și semiconductorii</dc:title>
  <dc:creator>Nusec</dc:creator>
  <cp:lastModifiedBy>buzdugan artur</cp:lastModifiedBy>
  <cp:revision>29</cp:revision>
  <dcterms:created xsi:type="dcterms:W3CDTF">2020-02-16T19:41:34Z</dcterms:created>
  <dcterms:modified xsi:type="dcterms:W3CDTF">2023-11-13T17:39:45Z</dcterms:modified>
</cp:coreProperties>
</file>