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2"/>
  </p:notesMasterIdLst>
  <p:sldIdLst>
    <p:sldId id="266" r:id="rId5"/>
    <p:sldId id="309" r:id="rId6"/>
    <p:sldId id="311" r:id="rId7"/>
    <p:sldId id="310" r:id="rId8"/>
    <p:sldId id="322" r:id="rId9"/>
    <p:sldId id="323" r:id="rId10"/>
    <p:sldId id="325" r:id="rId11"/>
    <p:sldId id="326" r:id="rId12"/>
    <p:sldId id="339" r:id="rId13"/>
    <p:sldId id="341" r:id="rId14"/>
    <p:sldId id="313" r:id="rId15"/>
    <p:sldId id="340" r:id="rId16"/>
    <p:sldId id="342" r:id="rId17"/>
    <p:sldId id="343" r:id="rId18"/>
    <p:sldId id="320" r:id="rId19"/>
    <p:sldId id="312" r:id="rId20"/>
    <p:sldId id="344" r:id="rId21"/>
    <p:sldId id="316" r:id="rId22"/>
    <p:sldId id="345" r:id="rId23"/>
    <p:sldId id="346" r:id="rId24"/>
    <p:sldId id="347" r:id="rId25"/>
    <p:sldId id="319" r:id="rId26"/>
    <p:sldId id="329" r:id="rId27"/>
    <p:sldId id="330" r:id="rId28"/>
    <p:sldId id="318" r:id="rId29"/>
    <p:sldId id="327" r:id="rId30"/>
    <p:sldId id="328" r:id="rId31"/>
    <p:sldId id="331" r:id="rId32"/>
    <p:sldId id="314" r:id="rId33"/>
    <p:sldId id="315" r:id="rId34"/>
    <p:sldId id="317" r:id="rId35"/>
    <p:sldId id="321" r:id="rId36"/>
    <p:sldId id="332" r:id="rId37"/>
    <p:sldId id="333" r:id="rId38"/>
    <p:sldId id="334" r:id="rId39"/>
    <p:sldId id="335" r:id="rId40"/>
    <p:sldId id="33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885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3FA48-70B2-40BF-91A6-EB3B0DF18DE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AB4F-806F-4E07-AEC1-BF7D39732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3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https://www.youtube.com/watch?v=TQQlZhbC5ps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AB4F-806F-4E07-AEC1-BF7D397329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25-Nov-23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relate.racai.ro/index.php?path=lrlt/mode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ro-MD" sz="54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Învățarea automată în procesarea limbajului natural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endParaRPr lang="ro-M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F979-F978-C96E-4CA7-9ABD1AF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ro-MD" dirty="0"/>
              <a:t>Skip-grams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76CF-1B36-9079-1E84-3B186FAB1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52" y="1974715"/>
            <a:ext cx="3356042" cy="437805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Skip-gram,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cuvânt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central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fereastră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context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învecinate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încercăm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prezic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context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dimensiune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fereastră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cuvânt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central. Deci,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defini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probabilitatea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cuvânt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context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fiind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cuvânt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central.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0E6EFB-7296-D716-A303-2F7ECBB0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380719"/>
            <a:ext cx="83343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621D2D-C7B8-D198-D356-76CDE24A3BD3}"/>
              </a:ext>
            </a:extLst>
          </p:cNvPr>
          <p:cNvSpPr txBox="1"/>
          <p:nvPr/>
        </p:nvSpPr>
        <p:spPr>
          <a:xfrm>
            <a:off x="515566" y="6459162"/>
            <a:ext cx="10447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https://towardsdatascience.com/word-to-vectors-natural-language-processing-b253dd0b0817</a:t>
            </a:r>
          </a:p>
        </p:txBody>
      </p:sp>
    </p:spTree>
    <p:extLst>
      <p:ext uri="{BB962C8B-B14F-4D97-AF65-F5344CB8AC3E}">
        <p14:creationId xmlns:p14="http://schemas.microsoft.com/office/powerpoint/2010/main" val="71339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CE9C-084A-928B-D0DF-E48AC860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Word Embedding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DA627-0DFB-39CC-4983-E22B1E14B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Word embedding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folosită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NLP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reprezenta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spațiu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vectorial cu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dimensiuni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Acești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vectori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capabili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captureze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semantica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sintaxa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cuvintelor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sarcini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precum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regăsirea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informațiilor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traducerea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Word embeddings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sunt utile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faptul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surprind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relația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Rețelele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neuronale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artificiale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sunt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obicei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folosite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obține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Word embeddings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460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03CB-E3BA-8E8C-24FC-ADD0C66F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Word embeddings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0C5C-ACA2-D111-1233-AFBC19B54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conversie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numește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Vectorizare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Înglobări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antrenate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 cu rețele neuronale: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Word2Vec — De la Google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— De la Facebook</a:t>
            </a:r>
          </a:p>
          <a:p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GloVe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Din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Standford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63FC0-366F-6FEC-5FF5-CE8D3A491162}"/>
              </a:ext>
            </a:extLst>
          </p:cNvPr>
          <p:cNvSpPr txBox="1"/>
          <p:nvPr/>
        </p:nvSpPr>
        <p:spPr>
          <a:xfrm>
            <a:off x="935421" y="6495393"/>
            <a:ext cx="1005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https://towardsdatascience.com/understanding-nlp-word-embeddings-text-vectorization-1a23744f7223</a:t>
            </a:r>
          </a:p>
        </p:txBody>
      </p:sp>
    </p:spTree>
    <p:extLst>
      <p:ext uri="{BB962C8B-B14F-4D97-AF65-F5344CB8AC3E}">
        <p14:creationId xmlns:p14="http://schemas.microsoft.com/office/powerpoint/2010/main" val="249051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03CB-E3BA-8E8C-24FC-ADD0C66F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Word embeddings – pașii preliminari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63FC0-366F-6FEC-5FF5-CE8D3A491162}"/>
              </a:ext>
            </a:extLst>
          </p:cNvPr>
          <p:cNvSpPr txBox="1"/>
          <p:nvPr/>
        </p:nvSpPr>
        <p:spPr>
          <a:xfrm>
            <a:off x="935421" y="6495393"/>
            <a:ext cx="1005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https://www.turing.com/kb/guide-on-word-embeddings-in-nlp</a:t>
            </a:r>
          </a:p>
        </p:txBody>
      </p:sp>
      <p:pic>
        <p:nvPicPr>
          <p:cNvPr id="2050" name="Picture 2" descr="TF-IDF formula.webp">
            <a:extLst>
              <a:ext uri="{FF2B5EF4-FFF2-40B4-BE49-F238E27FC236}">
                <a16:creationId xmlns:a16="http://schemas.microsoft.com/office/drawing/2014/main" id="{789A96A0-D7A8-8F0B-1F70-7FA9E279E1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24" y="2331156"/>
            <a:ext cx="7706111" cy="3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word embedding is done in TF-IDF.webp">
            <a:extLst>
              <a:ext uri="{FF2B5EF4-FFF2-40B4-BE49-F238E27FC236}">
                <a16:creationId xmlns:a16="http://schemas.microsoft.com/office/drawing/2014/main" id="{931113A2-A674-032E-754D-1A65124D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14" y="2690813"/>
            <a:ext cx="8968627" cy="222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2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03CB-E3BA-8E8C-24FC-ADD0C66F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Word embeddings – pașii preliminari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63FC0-366F-6FEC-5FF5-CE8D3A491162}"/>
              </a:ext>
            </a:extLst>
          </p:cNvPr>
          <p:cNvSpPr txBox="1"/>
          <p:nvPr/>
        </p:nvSpPr>
        <p:spPr>
          <a:xfrm>
            <a:off x="935421" y="6495393"/>
            <a:ext cx="1005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https://www.turing.com/kb/guide-on-word-embeddings-in-nlp</a:t>
            </a:r>
          </a:p>
        </p:txBody>
      </p:sp>
      <p:pic>
        <p:nvPicPr>
          <p:cNvPr id="3074" name="Picture 2" descr="Scikit-learn's TF-IDF vectorizer..webp">
            <a:extLst>
              <a:ext uri="{FF2B5EF4-FFF2-40B4-BE49-F238E27FC236}">
                <a16:creationId xmlns:a16="http://schemas.microsoft.com/office/drawing/2014/main" id="{F62E4DCE-8352-83AD-BB58-1A58A332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05" y="3097679"/>
            <a:ext cx="10515069" cy="236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36124-50A3-18CF-F303-362FDCA7D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MD" sz="3200" dirty="0"/>
              <a:t>Exemplu de matricia Doc-Term: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8975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7A5C-B2FA-F7B2-539A-D55C0D01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GloVe</a:t>
            </a:r>
            <a:r>
              <a:rPr lang="en-US" dirty="0"/>
              <a:t>: </a:t>
            </a:r>
            <a:br>
              <a:rPr lang="ro-MD" dirty="0"/>
            </a:br>
            <a:r>
              <a:rPr lang="en-US" dirty="0"/>
              <a:t>Global Vectors for Word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EC9EA-EBA5-B2D3-25B6-F8092331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058399" cy="161154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algoritm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nesupravegheat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obținerea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reprezentări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vectoriale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Antrenamentul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efectuează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statistici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agregate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co-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ocurență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cuvânt-cuvânt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-un corpus,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reprezentările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prezintă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substructuri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liniare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spațiului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vectorial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cuvânt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Antrenat pe Wikipedia sugerează cele mai apropiate cuvinte pentru cuvântul ”frog”: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A347C-EB19-E46F-C0DD-C657F882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48" y="4090585"/>
            <a:ext cx="9687903" cy="23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15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D061-F12B-CF5E-8505-AA44A86E0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Modelele moderne  - BERT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01E7-7FC0-B1A7-4129-41656C902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5708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BERT Bidirectional Encoder Representations from Transformers.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BERT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model de limb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dezvoltat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Google care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corp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mare de text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Masked Language Modeling (MLM)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Next Sentence Prediction (NSP).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MLM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mascarea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anumitor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propoziție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apoi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prezicerea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care sunt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contextului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NSP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prezicerea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propoziții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sunt consecutive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corpus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nu.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antrenare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BERT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ajustat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anumită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NLP, 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clasificarea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elor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răspunsul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întrebări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ajustare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presupune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ajustarea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parametrilor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optimiza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performanța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specifică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406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138E-3062-FE02-D04F-0F840A3C3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BERT (</a:t>
            </a:r>
            <a:r>
              <a:rPr lang="en-US" dirty="0" err="1"/>
              <a:t>reprezentări</a:t>
            </a:r>
            <a:r>
              <a:rPr lang="en-US" dirty="0"/>
              <a:t> </a:t>
            </a:r>
            <a:r>
              <a:rPr lang="en-US" dirty="0" err="1"/>
              <a:t>codificatoare</a:t>
            </a:r>
            <a:r>
              <a:rPr lang="en-US" dirty="0"/>
              <a:t> </a:t>
            </a:r>
            <a:r>
              <a:rPr lang="en-US" dirty="0" err="1"/>
              <a:t>bidirecționale</a:t>
            </a:r>
            <a:r>
              <a:rPr lang="en-US" dirty="0"/>
              <a:t> din </a:t>
            </a:r>
            <a:r>
              <a:rPr lang="en-US" dirty="0" err="1"/>
              <a:t>transformatoare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CA2E8-9862-85CD-D74F-E4EAEDAA8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algoritm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limbaj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bazat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procesarea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limbajului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natural (NLP)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aparține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cunoscute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numele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transformatoare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variante</a:t>
            </a:r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BERT-Base, cu 110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BERT-Large, </a:t>
            </a:r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340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793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5B42-7A42-A0B2-1707-965D43BE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RoBERTa</a:t>
            </a:r>
            <a:r>
              <a:rPr lang="ro-MD" dirty="0"/>
              <a:t> - </a:t>
            </a:r>
            <a:r>
              <a:rPr lang="en-US" sz="3600" dirty="0"/>
              <a:t>Robustly </a:t>
            </a:r>
            <a:r>
              <a:rPr lang="en-US" sz="3600" dirty="0" err="1"/>
              <a:t>Optimised</a:t>
            </a:r>
            <a:r>
              <a:rPr lang="en-US" sz="3600" dirty="0"/>
              <a:t> BERT Approach.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2D60-E825-35FE-D816-6EDABCAF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RoBERTa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versiune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îmbunăt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țită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BERT care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dezvoltată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Facebook.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obținut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BERT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NLP,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răspunsul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întrebări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înțelegerea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limbajului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RoBERTa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folosește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arhitectură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similară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BERT, care include un model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transformator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bidirecțional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suplimentare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optimizare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mascarea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dinamică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codificarea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BPE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octeți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antrenamentul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date.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68C1D-561D-9271-CDAC-5DBA4A829838}"/>
              </a:ext>
            </a:extLst>
          </p:cNvPr>
          <p:cNvSpPr txBox="1"/>
          <p:nvPr/>
        </p:nvSpPr>
        <p:spPr>
          <a:xfrm>
            <a:off x="2042809" y="6478621"/>
            <a:ext cx="8696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https://towardsdatascience.com/roberta-1ef07226c8d8</a:t>
            </a:r>
          </a:p>
        </p:txBody>
      </p:sp>
    </p:spTree>
    <p:extLst>
      <p:ext uri="{BB962C8B-B14F-4D97-AF65-F5344CB8AC3E}">
        <p14:creationId xmlns:p14="http://schemas.microsoft.com/office/powerpoint/2010/main" val="1092039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5B42-7A42-A0B2-1707-965D43BE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286604"/>
            <a:ext cx="10435833" cy="832078"/>
          </a:xfrm>
        </p:spPr>
        <p:txBody>
          <a:bodyPr/>
          <a:lstStyle/>
          <a:p>
            <a:r>
              <a:rPr lang="en-US" dirty="0" err="1"/>
              <a:t>RoBERTa</a:t>
            </a:r>
            <a:r>
              <a:rPr lang="ro-MD" dirty="0"/>
              <a:t> - </a:t>
            </a:r>
            <a:r>
              <a:rPr lang="en-US" sz="3600" dirty="0"/>
              <a:t>Robustly </a:t>
            </a:r>
            <a:r>
              <a:rPr lang="en-US" sz="3600" dirty="0" err="1"/>
              <a:t>Optimised</a:t>
            </a:r>
            <a:r>
              <a:rPr lang="en-US" sz="3600" dirty="0"/>
              <a:t> BERT Approach.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2D60-E825-35FE-D816-6EDABCAF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31" y="1964987"/>
            <a:ext cx="10802749" cy="3904105"/>
          </a:xfrm>
        </p:spPr>
        <p:txBody>
          <a:bodyPr>
            <a:normAutofit/>
          </a:bodyPr>
          <a:lstStyle/>
          <a:p>
            <a:r>
              <a:rPr lang="ro-MD" sz="3200" dirty="0">
                <a:latin typeface="Arial" panose="020B0604020202020204" pitchFamily="34" charset="0"/>
                <a:cs typeface="Arial" panose="020B0604020202020204" pitchFamily="34" charset="0"/>
              </a:rPr>
              <a:t>Mascarea </a:t>
            </a:r>
          </a:p>
          <a:p>
            <a:r>
              <a:rPr lang="ro-MD" sz="3200" dirty="0">
                <a:latin typeface="Arial" panose="020B0604020202020204" pitchFamily="34" charset="0"/>
                <a:cs typeface="Arial" panose="020B0604020202020204" pitchFamily="34" charset="0"/>
              </a:rPr>
              <a:t>dinamică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68C1D-561D-9271-CDAC-5DBA4A829838}"/>
              </a:ext>
            </a:extLst>
          </p:cNvPr>
          <p:cNvSpPr txBox="1"/>
          <p:nvPr/>
        </p:nvSpPr>
        <p:spPr>
          <a:xfrm>
            <a:off x="2042809" y="6478621"/>
            <a:ext cx="8696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https://towardsdatascience.com/roberta-1ef07226c8d8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62F5CE5-2903-71ED-C25D-32BDA393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62" y="1169308"/>
            <a:ext cx="9144508" cy="509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13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B4295-9C03-7419-C980-8E0806FD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Intersecța procesării limbajului natural și învățării automate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0A495-49B9-9293-F94F-67CB80F6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89" y="1960346"/>
            <a:ext cx="8868793" cy="441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4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5B42-7A42-A0B2-1707-965D43BE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286604"/>
            <a:ext cx="10435833" cy="832078"/>
          </a:xfrm>
        </p:spPr>
        <p:txBody>
          <a:bodyPr/>
          <a:lstStyle/>
          <a:p>
            <a:r>
              <a:rPr lang="en-US" dirty="0" err="1"/>
              <a:t>RoBERTa</a:t>
            </a:r>
            <a:r>
              <a:rPr lang="ro-MD" dirty="0"/>
              <a:t> - </a:t>
            </a:r>
            <a:r>
              <a:rPr lang="en-US" sz="3600" dirty="0"/>
              <a:t>Robustly </a:t>
            </a:r>
            <a:r>
              <a:rPr lang="en-US" sz="3600" dirty="0" err="1"/>
              <a:t>Optimised</a:t>
            </a:r>
            <a:r>
              <a:rPr lang="en-US" sz="3600" dirty="0"/>
              <a:t> BERT Approach.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2D60-E825-35FE-D816-6EDABCAF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31" y="1964987"/>
            <a:ext cx="10802749" cy="3904105"/>
          </a:xfrm>
        </p:spPr>
        <p:txBody>
          <a:bodyPr>
            <a:normAutofit/>
          </a:bodyPr>
          <a:lstStyle/>
          <a:p>
            <a:r>
              <a:rPr lang="ro-MD" sz="3200" dirty="0">
                <a:latin typeface="Arial" panose="020B0604020202020204" pitchFamily="34" charset="0"/>
                <a:cs typeface="Arial" panose="020B0604020202020204" pitchFamily="34" charset="0"/>
              </a:rPr>
              <a:t>Volumul </a:t>
            </a:r>
          </a:p>
          <a:p>
            <a:r>
              <a:rPr lang="ro-MD" sz="3200" dirty="0">
                <a:latin typeface="Arial" panose="020B0604020202020204" pitchFamily="34" charset="0"/>
                <a:cs typeface="Arial" panose="020B0604020202020204" pitchFamily="34" charset="0"/>
              </a:rPr>
              <a:t>Vocabula-</a:t>
            </a:r>
          </a:p>
          <a:p>
            <a:r>
              <a:rPr lang="ro-MD" sz="3200" dirty="0">
                <a:latin typeface="Arial" panose="020B0604020202020204" pitchFamily="34" charset="0"/>
                <a:cs typeface="Arial" panose="020B0604020202020204" pitchFamily="34" charset="0"/>
              </a:rPr>
              <a:t>rului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68C1D-561D-9271-CDAC-5DBA4A829838}"/>
              </a:ext>
            </a:extLst>
          </p:cNvPr>
          <p:cNvSpPr txBox="1"/>
          <p:nvPr/>
        </p:nvSpPr>
        <p:spPr>
          <a:xfrm>
            <a:off x="2042809" y="6478621"/>
            <a:ext cx="8696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https://towardsdatascience.com/roberta-1ef07226c8d8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E9762B-BE98-743D-7076-FE52970A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961" y="1543049"/>
            <a:ext cx="9558805" cy="448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147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D5B42-7A42-A0B2-1707-965D43BE9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7" y="286604"/>
            <a:ext cx="10435833" cy="832078"/>
          </a:xfrm>
        </p:spPr>
        <p:txBody>
          <a:bodyPr/>
          <a:lstStyle/>
          <a:p>
            <a:r>
              <a:rPr lang="en-US" dirty="0" err="1"/>
              <a:t>RoBERTa</a:t>
            </a:r>
            <a:r>
              <a:rPr lang="ro-MD" dirty="0"/>
              <a:t> – </a:t>
            </a:r>
            <a:r>
              <a:rPr lang="ro-MD" sz="3600" dirty="0"/>
              <a:t>două versiuni</a:t>
            </a:r>
            <a:r>
              <a:rPr lang="en-US" sz="36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68C1D-561D-9271-CDAC-5DBA4A829838}"/>
              </a:ext>
            </a:extLst>
          </p:cNvPr>
          <p:cNvSpPr txBox="1"/>
          <p:nvPr/>
        </p:nvSpPr>
        <p:spPr>
          <a:xfrm>
            <a:off x="2042809" y="6478621"/>
            <a:ext cx="8696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https://towardsdatascience.com/roberta-1ef07226c8d8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D239759-11A0-FA8C-B293-E37B5F2D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7" y="1517840"/>
            <a:ext cx="11566186" cy="462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37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5E6F-4454-EC63-C37C-70E4877B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Modele neuronale secvențiale generative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60486-52D8-D418-622F-2C0EB6738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cantități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date text,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permițându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genereze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răspunsuri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extrem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sofisticate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relevante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punct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vedere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contextual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solicitările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Ei pot genera text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asemănător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prezicerea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următorului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cuvânt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expresie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context dat.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tehnologie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folosită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diverse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aplicații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chatbots,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serviciul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clienți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conținut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traducerea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Diferența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context.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statistice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concentrează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3, 5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7 n-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grame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traducerea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neuronală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propoziție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GPT-4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la 1500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simboluri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de context,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oferind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text care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este coerent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adevărat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764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0B3B-9AF8-E52E-A5A7-FFF8CED65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021" y="4202348"/>
            <a:ext cx="10837274" cy="166674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Generative Pre-Trained Transformer (GPT)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model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scrie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originală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fluență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echivalentă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umană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un prompt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arhitectura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transform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F37EB-90EF-0615-B044-D997D8A50D5E}"/>
              </a:ext>
            </a:extLst>
          </p:cNvPr>
          <p:cNvSpPr txBox="1"/>
          <p:nvPr/>
        </p:nvSpPr>
        <p:spPr>
          <a:xfrm>
            <a:off x="5566299" y="6466304"/>
            <a:ext cx="5805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https://dugas.ch/artificial_curiosity/GPT_architecture.html</a:t>
            </a:r>
          </a:p>
        </p:txBody>
      </p:sp>
      <p:pic>
        <p:nvPicPr>
          <p:cNvPr id="7170" name="Picture 2" descr="4 Ways To Use Chat GPT-4 for Free!">
            <a:extLst>
              <a:ext uri="{FF2B5EF4-FFF2-40B4-BE49-F238E27FC236}">
                <a16:creationId xmlns:a16="http://schemas.microsoft.com/office/drawing/2014/main" id="{EA106F53-2B6E-E02B-B314-C1EB6CA1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5" y="132486"/>
            <a:ext cx="5963055" cy="335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16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CC13-30B9-832C-C3D6-432CC914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GPT arhitectura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B3294-CF50-A655-ECA1-E0C344D96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980E6A9-0832-6084-1B11-0447303A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8" y="3036178"/>
            <a:ext cx="10604592" cy="190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1F794C-D5C8-74C3-A9F9-E63CEF5A95D5}"/>
              </a:ext>
            </a:extLst>
          </p:cNvPr>
          <p:cNvSpPr txBox="1"/>
          <p:nvPr/>
        </p:nvSpPr>
        <p:spPr>
          <a:xfrm>
            <a:off x="150920" y="6418555"/>
            <a:ext cx="12041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runs ChatGPT? Inside Microsoft's AI supercomputer</a:t>
            </a: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https://www.youtube.com/watch?time_continue=94&amp;v=Rk3nTUfRZmo&amp;embeds_referring_euri=https%3A%2F%2Fwww.zdnet.com%2F&amp;source_ve_path=Mjg2NjY&amp;feature=emb_logo</a:t>
            </a:r>
          </a:p>
        </p:txBody>
      </p:sp>
    </p:spTree>
    <p:extLst>
      <p:ext uri="{BB962C8B-B14F-4D97-AF65-F5344CB8AC3E}">
        <p14:creationId xmlns:p14="http://schemas.microsoft.com/office/powerpoint/2010/main" val="2510724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FE9-644E-D186-CAF3-C1DD67F6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Comparația arhitecturilor </a:t>
            </a:r>
            <a:br>
              <a:rPr lang="ro-MD" dirty="0"/>
            </a:br>
            <a:r>
              <a:rPr lang="ro-MD" dirty="0"/>
              <a:t>rețelelor BERT și 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9495A-CBC7-2D29-296A-9E7BFA846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C854C5-2E24-80DF-6E50-D9A813B8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22" y="1935886"/>
            <a:ext cx="9148828" cy="41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10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46DD-AF11-1AEA-CB25-0FE09DA2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Language</a:t>
            </a:r>
            <a:r>
              <a:rPr lang="fr-FR" dirty="0"/>
              <a:t> Model for Dialogue Applications (</a:t>
            </a:r>
            <a:r>
              <a:rPr lang="fr-FR" dirty="0" err="1"/>
              <a:t>LaMDA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36403-E33B-B830-D6ED-2DFC3D1E3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aplicații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dialog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chatbot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conversațional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dezvoltat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model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transform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antrenat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pe dialog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obișnuit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răspunsuri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sensibile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specifice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conversații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Dezvoltatorul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Blake Lemoine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ajuns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creadă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sensibil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Lemoine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conversații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detaliate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drepturile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personalitatea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conversații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schimbat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părerea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Lemoine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despre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roboticii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Isaac Asimov. Lemoine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susținut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sensibil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contestată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observatori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comentatori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Ulterior, Google l-a pus pe Lemoine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concediu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administrativ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distribuirea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deținute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l-a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concediat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899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B6D80-4674-6D5E-A46C-A013D505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Isaac Asimov's "Three Laws of Robotics"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AE734-9211-1F2C-16D8-E9F7DC76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 robot may not injure a human being or, through inaction, allow a human being to come to harm. </a:t>
            </a:r>
            <a:endParaRPr lang="ro-MD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 robot must obey orders given it by human beings except where such orders would conflict with the First Law. </a:t>
            </a:r>
            <a:endParaRPr lang="ro-MD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 robot must protect its own existence as long as such protection does not conflict with the First or Second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205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A9ED-BDD0-6E99-8570-73AFFEBC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chatbot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B685F-3E14-9C67-935E-BDB04F46A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01662"/>
            <a:ext cx="5059679" cy="366743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Tay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chatbot pe care Microsoft l-a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lansat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2016.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Trebuia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tweeteze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 un adolescent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învețe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conversațiile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utilizatori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pe Twitter.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adoptat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fraze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utilizatori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care au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postat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comentarii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sexiste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rasiste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Microsoft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dezactivat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-o nu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după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Tay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ilustrează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pericolul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utilizare 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datel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or fără supraveghere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290" name="Picture 2" descr="An artistically-pixellated fluorescent image of a girl's face">
            <a:extLst>
              <a:ext uri="{FF2B5EF4-FFF2-40B4-BE49-F238E27FC236}">
                <a16:creationId xmlns:a16="http://schemas.microsoft.com/office/drawing/2014/main" id="{3B68354E-B222-4893-BB79-589B28EF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2108200"/>
            <a:ext cx="2746751" cy="27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F6DF5B-7432-28CC-5915-88F3AEB73022}"/>
              </a:ext>
            </a:extLst>
          </p:cNvPr>
          <p:cNvSpPr txBox="1"/>
          <p:nvPr/>
        </p:nvSpPr>
        <p:spPr>
          <a:xfrm>
            <a:off x="1376039" y="5086905"/>
            <a:ext cx="391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2000" dirty="0">
                <a:latin typeface="Arial Rounded MT Bold" panose="020F0704030504030204" pitchFamily="34" charset="0"/>
              </a:rPr>
              <a:t>Tay twitter avatar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63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6B59-9C82-7A6B-B3DB-DAD32B48A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Modele pentru limba româna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6C51D-143D-8E6E-EA99-2D2374D4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1882067"/>
            <a:ext cx="10768613" cy="450097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https://relate.racai.ro/index.php?path=lrlt/models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ROBERT: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disponibile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bert-base-romanian-cased-v1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bert-base-romanian-uncased-v1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https://huggingface.co/dumitrescustefan/bert-base-romanian-uncased-v1 </a:t>
            </a:r>
          </a:p>
          <a:p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depozit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GitHub cu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scripturi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utile. 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Articol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respectiv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7277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Dumitrescu</a:t>
            </a:r>
            <a:r>
              <a:rPr lang="en-US" b="0" i="1" dirty="0">
                <a:solidFill>
                  <a:srgbClr val="7277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Stefan, Andrei-Marius Avram, and Sampo </a:t>
            </a:r>
            <a:r>
              <a:rPr lang="en-US" b="0" i="1" dirty="0" err="1">
                <a:solidFill>
                  <a:srgbClr val="7277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Pyysalo</a:t>
            </a:r>
            <a:r>
              <a:rPr lang="en-US" b="0" i="1" dirty="0">
                <a:solidFill>
                  <a:srgbClr val="72777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"The birth of Romanian BERT." In Proceedings of the 2020 Conference on Empirical Methods in Natural Language Processing: Findings, pp. 4324-4328, 2020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Romanian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DistilBERT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Construit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bert-base-romanian-cased-v1,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disponibil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HuggingFace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distilbert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-base-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romanian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-cased. 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depozit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GitHub https://github.com/racai-ai/Romanian-DistilBERT.</a:t>
            </a:r>
          </a:p>
        </p:txBody>
      </p:sp>
    </p:spTree>
    <p:extLst>
      <p:ext uri="{BB962C8B-B14F-4D97-AF65-F5344CB8AC3E}">
        <p14:creationId xmlns:p14="http://schemas.microsoft.com/office/powerpoint/2010/main" val="227115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EC81-E89F-9C24-18A3-DA72499A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Sarcinile procesării </a:t>
            </a:r>
            <a:br>
              <a:rPr lang="ro-MD" dirty="0"/>
            </a:br>
            <a:r>
              <a:rPr lang="ro-MD" dirty="0"/>
              <a:t>limbajului natural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0D37D-A7B2-9C56-2C0B-0201C3C8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35332"/>
            <a:ext cx="10275015" cy="44033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Tokenization.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Lemmatization &amp; Stemming.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Part-of-speech tagging. </a:t>
            </a:r>
            <a:endParaRPr lang="ro-MD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o-MD" b="0" i="0" dirty="0">
                <a:solidFill>
                  <a:srgbClr val="202124"/>
                </a:solidFill>
                <a:effectLst/>
                <a:latin typeface="Google Sans"/>
              </a:rPr>
              <a:t>Sentence splitting.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Dependency Parsing.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Constituency Parsing.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 err="1">
                <a:solidFill>
                  <a:srgbClr val="202124"/>
                </a:solidFill>
                <a:effectLst/>
                <a:latin typeface="Google Sans"/>
              </a:rPr>
              <a:t>Stopword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Removal.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Word Sense Disambiguation.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Named Entity Recognition (NER)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E9D2AD-E172-82FA-8EF8-B6EA663B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51" y="19969"/>
            <a:ext cx="6368249" cy="63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48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B92D-6063-FAD4-E2C9-69B96FE0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GPT Generative Pre-trained Transformer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D437D-8D34-CE1F-64B9-6102777C7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GPT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model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ultimă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dezvoltat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OpenAI.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cantitate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masivă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date text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varietate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NLP, 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text,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rezumarea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traducerea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GP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considerat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puternice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 Volum de date pentru antrenarea GPT-3: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31D4E-9996-47BE-805A-B139636C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3507719"/>
            <a:ext cx="10058400" cy="29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93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82FF-2C60-CBF0-AB72-85C73EB1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Resurse necesare pentru o rețea neuronală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98A2-4F13-363C-8582-90D9D33F2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5333"/>
            <a:ext cx="10058400" cy="4172504"/>
          </a:xfrm>
        </p:spPr>
        <p:txBody>
          <a:bodyPr>
            <a:normAutofit lnSpcReduction="10000"/>
          </a:bodyPr>
          <a:lstStyle/>
          <a:p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Antrenarea (un exemplu)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engleză-franceză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folosit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date din 36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milioane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propoziții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singură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mașină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8 GPU-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NVIDIA P100.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pas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0,4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secunde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total de 100.000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12 ore.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pas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1,0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secunde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300.000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(3,5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Ashish Vaswani, Noam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Shazeer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Niki Parmar, Jakob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Uszkoreit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Jones, Aidan N. Gomez, Lukasz Kaiser, Illia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Polosukhin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Attention Is All You Need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https://arxiv.org/abs/1706.03762</a:t>
            </a:r>
          </a:p>
        </p:txBody>
      </p:sp>
    </p:spTree>
    <p:extLst>
      <p:ext uri="{BB962C8B-B14F-4D97-AF65-F5344CB8AC3E}">
        <p14:creationId xmlns:p14="http://schemas.microsoft.com/office/powerpoint/2010/main" val="3354092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544E-9D79-A47A-D8B5-A0F70373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Parametrii modelului GPT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A409A-7CFD-A5CA-2687-A1BC02F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GPT-3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175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miliarde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GPT-4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100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trilioane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parametri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GPT-4 are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memorie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lungă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versiunile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anterioare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termen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scurt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GPT-3.5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8.000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termen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scurt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GPT-4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extinde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64.000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3894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C34C-00C7-2C44-2771-048B6D3A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Biblioteci pentru procesarea limbajului natural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NLTK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1E19-B2D8-EF05-3B6B-7326195E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Natural Language Toolkit (NLTK)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primele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biblioteci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NLP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scrise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Python.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interfețe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ușor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corpu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resurse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lexicale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WordNet.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biblioteci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clasificare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etichetare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derivare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raționament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semantic.</a:t>
            </a:r>
          </a:p>
        </p:txBody>
      </p:sp>
    </p:spTree>
    <p:extLst>
      <p:ext uri="{BB962C8B-B14F-4D97-AF65-F5344CB8AC3E}">
        <p14:creationId xmlns:p14="http://schemas.microsoft.com/office/powerpoint/2010/main" val="4230589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C34C-00C7-2C44-2771-048B6D3A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Biblioteci pentru procesarea limbajului natural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1E19-B2D8-EF05-3B6B-7326195E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versatile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biblioteci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open source NLP.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Acceptă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66 de limbi.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vectori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implementează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populare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precum BERT.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spaCy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folosit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construirea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pregătite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producție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recunoașterea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entităților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etichetarea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părți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vorbire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dependențelor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segmentarea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propozițiilor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clasificarea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lematizarea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analiza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morfologică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legarea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entităților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așa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departe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.​</a:t>
            </a:r>
          </a:p>
        </p:txBody>
      </p:sp>
    </p:spTree>
    <p:extLst>
      <p:ext uri="{BB962C8B-B14F-4D97-AF65-F5344CB8AC3E}">
        <p14:creationId xmlns:p14="http://schemas.microsoft.com/office/powerpoint/2010/main" val="2289632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C34C-00C7-2C44-2771-048B6D3A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Biblioteci pentru procesarea limbajului natural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TensorFlow </a:t>
            </a:r>
            <a:r>
              <a:rPr lang="en-US" dirty="0" err="1"/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1E19-B2D8-EF05-3B6B-7326195E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Biblioteci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profundă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bibliotecile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populare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profundă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includ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TensorFlow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PyTorch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facilitează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caracteristici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precum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diferențierea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biblioteci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NLP.</a:t>
            </a:r>
          </a:p>
        </p:txBody>
      </p:sp>
    </p:spTree>
    <p:extLst>
      <p:ext uri="{BB962C8B-B14F-4D97-AF65-F5344CB8AC3E}">
        <p14:creationId xmlns:p14="http://schemas.microsoft.com/office/powerpoint/2010/main" val="4052965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C91B-6C42-33CD-8CA7-950733F2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Hugging Face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7BC6-8C25-75F9-7C5E-75037ECBC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23" y="2098295"/>
            <a:ext cx="11517549" cy="410795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Hugging Face Hub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serviciu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centralizat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găzduire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Arhivele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cod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Git,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inclusiv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discuții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solicitări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extragere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proiecte.modele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asemenea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cu control 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versiunilor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Git;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date,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principal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text,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imagini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audio;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aplicații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web ("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widgeturi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"), destinate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demonstrațiilor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scară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aplicațiilor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.​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Hugging Face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135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implementări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open-source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modele pre-antrenate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ultimă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Depozitul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personalizarea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instruirea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ușoară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remarcabil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biblioteca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transformatoare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construită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aplicațiile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limbajului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natural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utilizatorilor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partajeze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învățare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automată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date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spațiu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314" name="Picture 2" descr="Hugging Face (@huggingface) / X">
            <a:extLst>
              <a:ext uri="{FF2B5EF4-FFF2-40B4-BE49-F238E27FC236}">
                <a16:creationId xmlns:a16="http://schemas.microsoft.com/office/drawing/2014/main" id="{ED0A5E9D-BE7C-C93F-D9CC-13363B64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83" y="83062"/>
            <a:ext cx="1811692" cy="18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57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982B-83D5-FC1E-5E68-9904D060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Probleme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B01B-DBD7-7383-4F13-73882AC50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Impactul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asupra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mediului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necesită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atât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antrenamentului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inferenței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estimat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singur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 mare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cinci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dioxid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carbon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singur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automobil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viață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acestuia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Un alt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studiu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constatat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modelele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consumă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inferenței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antrenamentul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1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3428B-67F0-26A5-3F80-16FAB8C67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Metode clasice de învățare automată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1DE3-DCB6-89E3-6F5C-D70C8B7D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877392" cy="4123923"/>
          </a:xfrm>
        </p:spPr>
        <p:txBody>
          <a:bodyPr/>
          <a:lstStyle/>
          <a:p>
            <a:r>
              <a:rPr lang="ro-MD" dirty="0"/>
              <a:t> </a:t>
            </a:r>
            <a:r>
              <a:rPr lang="ro-MD" sz="2400" b="1" dirty="0">
                <a:latin typeface="Arial" panose="020B0604020202020204" pitchFamily="34" charset="0"/>
                <a:cs typeface="Arial" panose="020B0604020202020204" pitchFamily="34" charset="0"/>
              </a:rPr>
              <a:t>Modele supravegheate:</a:t>
            </a:r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- l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ogistic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regression,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SVM,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nearest neighbor,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decision trees,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naive Bayes classifier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etc.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B60E7-A316-6FD6-8B2D-B87A22CB8DDC}"/>
              </a:ext>
            </a:extLst>
          </p:cNvPr>
          <p:cNvSpPr txBox="1">
            <a:spLocks/>
          </p:cNvSpPr>
          <p:nvPr/>
        </p:nvSpPr>
        <p:spPr>
          <a:xfrm>
            <a:off x="5974672" y="2108201"/>
            <a:ext cx="4877392" cy="376089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MD" dirty="0"/>
              <a:t> </a:t>
            </a:r>
            <a:r>
              <a:rPr lang="ro-MD" sz="2400" b="1" dirty="0">
                <a:latin typeface="Arial" panose="020B0604020202020204" pitchFamily="34" charset="0"/>
                <a:cs typeface="Arial" panose="020B0604020202020204" pitchFamily="34" charset="0"/>
              </a:rPr>
              <a:t>Modele secvențiale:</a:t>
            </a: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Markov chain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conditional random field</a:t>
            </a:r>
          </a:p>
          <a:p>
            <a:endParaRPr lang="ro-M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400" b="1" dirty="0">
                <a:latin typeface="Arial" panose="020B0604020202020204" pitchFamily="34" charset="0"/>
                <a:cs typeface="Arial" panose="020B0604020202020204" pitchFamily="34" charset="0"/>
              </a:rPr>
              <a:t>Modele nesupravegheate: </a:t>
            </a: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k-means clustering</a:t>
            </a:r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o-MD" sz="2400" dirty="0">
                <a:latin typeface="Arial" panose="020B0604020202020204" pitchFamily="34" charset="0"/>
                <a:cs typeface="Arial" panose="020B0604020202020204" pitchFamily="34" charset="0"/>
              </a:rPr>
              <a:t> - hierarhical clustering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7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volutional neural network based text classification">
            <a:extLst>
              <a:ext uri="{FF2B5EF4-FFF2-40B4-BE49-F238E27FC236}">
                <a16:creationId xmlns:a16="http://schemas.microsoft.com/office/drawing/2014/main" id="{8FC75F95-D5E9-9FD2-9263-C0CC522B6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" r="9503"/>
          <a:stretch/>
        </p:blipFill>
        <p:spPr bwMode="auto">
          <a:xfrm>
            <a:off x="4225771" y="1375577"/>
            <a:ext cx="7785717" cy="49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28ABB6-DEA5-FC05-DC06-64340EF3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Rețeaua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neuronală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convoluțională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(CNN)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1A71-305F-94A5-52B3-FD49569BF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02" y="2148396"/>
            <a:ext cx="3820949" cy="382438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Ideea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utilizării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CNN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clasifica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prezentată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lucrarea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Rețele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neuronale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convoluționale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clasificarea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propozițiilor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de Yoon Kim.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Intuiția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centrală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vedea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document ca pe o imagine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 doar 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loc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pixeli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propoziții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documente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reprezentate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matrice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CDD39-C5D2-D53F-2ACB-1D847F556C47}"/>
              </a:ext>
            </a:extLst>
          </p:cNvPr>
          <p:cNvSpPr txBox="1"/>
          <p:nvPr/>
        </p:nvSpPr>
        <p:spPr>
          <a:xfrm>
            <a:off x="5477523" y="6417954"/>
            <a:ext cx="6054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https://www.deeplearning.ai/resources/natural-language-processing/</a:t>
            </a:r>
          </a:p>
        </p:txBody>
      </p:sp>
    </p:spTree>
    <p:extLst>
      <p:ext uri="{BB962C8B-B14F-4D97-AF65-F5344CB8AC3E}">
        <p14:creationId xmlns:p14="http://schemas.microsoft.com/office/powerpoint/2010/main" val="3326984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50A7A-80D0-16F4-4993-3676F61F6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Rețeaua</a:t>
            </a:r>
            <a:r>
              <a:rPr lang="en-US" dirty="0"/>
              <a:t> </a:t>
            </a:r>
            <a:r>
              <a:rPr lang="en-US" dirty="0" err="1"/>
              <a:t>neuronală</a:t>
            </a:r>
            <a:r>
              <a:rPr lang="en-US" dirty="0"/>
              <a:t> </a:t>
            </a:r>
            <a:r>
              <a:rPr lang="en-US" dirty="0" err="1"/>
              <a:t>recurentă</a:t>
            </a:r>
            <a:r>
              <a:rPr lang="en-US" dirty="0"/>
              <a:t> (RNN)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B42B-A81A-230B-40EF-C75F59521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56" y="2108201"/>
            <a:ext cx="3812071" cy="3760891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Arhitectur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cunoscut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Gated Recurrent Unit (GRU)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termen lung pe termen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scurt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(LSTM) sunt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tipuri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RNN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concepute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reține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perioadă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lungă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timp.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LSTM/GRU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bidirecțional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păstrează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informațiile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contextuale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ambele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direcții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util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procesarea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146" name="Picture 2" descr="recurrent neural network illustration">
            <a:extLst>
              <a:ext uri="{FF2B5EF4-FFF2-40B4-BE49-F238E27FC236}">
                <a16:creationId xmlns:a16="http://schemas.microsoft.com/office/drawing/2014/main" id="{EAB1B94F-4DA8-4AF9-4288-219D9B1BC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r="9127" b="3957"/>
          <a:stretch/>
        </p:blipFill>
        <p:spPr bwMode="auto">
          <a:xfrm>
            <a:off x="4621690" y="1737360"/>
            <a:ext cx="7478574" cy="463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8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58E4-2A96-9DE4-E18F-273CC545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Encoder-decoder sequence-to-sequence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A6C3F-7F25-C663-CE39-14BA82BF5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67" y="2035082"/>
            <a:ext cx="4197002" cy="4274844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Secvență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secvență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codificator-decodor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Arhitectura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codificator-decodor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seq2seq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adaptare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autoencodere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specializate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traducere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rezumare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similare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Codificatorul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încapsulează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informațiile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dintr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-un text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-un vector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codificat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deosebire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un autoencoder,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reconstruiască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vectorul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codificat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sarcina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decodorului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genereze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ieșire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dorită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diferită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fi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traducere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seq2seq illustration">
            <a:extLst>
              <a:ext uri="{FF2B5EF4-FFF2-40B4-BE49-F238E27FC236}">
                <a16:creationId xmlns:a16="http://schemas.microsoft.com/office/drawing/2014/main" id="{1B427A36-46AB-714C-D71A-E78B43C2C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1985" r="6189" b="3681"/>
          <a:stretch/>
        </p:blipFill>
        <p:spPr bwMode="auto">
          <a:xfrm>
            <a:off x="4513047" y="1899819"/>
            <a:ext cx="7622728" cy="449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3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ncoder-decoder transformer">
            <a:extLst>
              <a:ext uri="{FF2B5EF4-FFF2-40B4-BE49-F238E27FC236}">
                <a16:creationId xmlns:a16="http://schemas.microsoft.com/office/drawing/2014/main" id="{699DA8F2-3CA1-9180-CD8D-497554747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2307" r="22117"/>
          <a:stretch/>
        </p:blipFill>
        <p:spPr bwMode="auto">
          <a:xfrm>
            <a:off x="4208017" y="577654"/>
            <a:ext cx="7936642" cy="58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0FFE51-B17A-78AD-E425-50A89981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98" y="286603"/>
            <a:ext cx="10662082" cy="1450757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Transfor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mers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B70A9-1AD9-9F8E-45FE-3CED39ECB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98" y="1983914"/>
            <a:ext cx="4904025" cy="431923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Transfor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arhitectură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descrisă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prima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dată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lucrarea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 2017 „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Atenția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aveți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(Vaswani,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Shazeer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Parmar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renunță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recurență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schimb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mecanism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auto-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atenție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atrage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dependențe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globale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ieșire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mecanism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procesează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cuvintele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loc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după altul în secvență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D1279-4458-9638-ED86-255DBC78F858}"/>
              </a:ext>
            </a:extLst>
          </p:cNvPr>
          <p:cNvSpPr txBox="1"/>
          <p:nvPr/>
        </p:nvSpPr>
        <p:spPr>
          <a:xfrm>
            <a:off x="7522345" y="6402120"/>
            <a:ext cx="4669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https://jalammar.github.io/illustrated-transformer/</a:t>
            </a:r>
          </a:p>
        </p:txBody>
      </p:sp>
    </p:spTree>
    <p:extLst>
      <p:ext uri="{BB962C8B-B14F-4D97-AF65-F5344CB8AC3E}">
        <p14:creationId xmlns:p14="http://schemas.microsoft.com/office/powerpoint/2010/main" val="167389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E1BC-EEFE-856E-4710-4D3AE50C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D" dirty="0"/>
              <a:t>Metoda Word to Vec(tor)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68E11-89FF-3437-6C8F-4A90D2786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34" y="2108201"/>
            <a:ext cx="10299646" cy="4146684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i="1" dirty="0">
                <a:solidFill>
                  <a:srgbClr val="242424"/>
                </a:solidFill>
                <a:effectLst/>
                <a:latin typeface="source-serif-pro"/>
              </a:rPr>
              <a:t>You shall know a word by the company it keeps — J. R. Firth</a:t>
            </a:r>
            <a:endParaRPr lang="ro-MD" sz="4000" b="1" i="1" dirty="0">
              <a:solidFill>
                <a:srgbClr val="242424"/>
              </a:solidFill>
              <a:effectLst/>
              <a:latin typeface="source-serif-pro"/>
            </a:endParaRPr>
          </a:p>
          <a:p>
            <a:endParaRPr lang="ro-MD" sz="4000" b="1" i="1" dirty="0">
              <a:solidFill>
                <a:srgbClr val="242424"/>
              </a:solidFill>
              <a:latin typeface="source-serif-pro"/>
            </a:endParaRPr>
          </a:p>
          <a:p>
            <a:r>
              <a:rPr lang="ro-MD" sz="2800" dirty="0">
                <a:latin typeface="Arial" panose="020B0604020202020204" pitchFamily="34" charset="0"/>
                <a:cs typeface="Arial" panose="020B0604020202020204" pitchFamily="34" charset="0"/>
              </a:rPr>
              <a:t>Cuvântul este reprezentat prin lista altor cuvinte care se înâlnesc în text pe lângă cuvântul acesta.</a:t>
            </a:r>
          </a:p>
          <a:p>
            <a:r>
              <a:rPr lang="ro-MD" sz="2800" dirty="0">
                <a:latin typeface="Arial" panose="020B0604020202020204" pitchFamily="34" charset="0"/>
                <a:cs typeface="Arial" panose="020B0604020202020204" pitchFamily="34" charset="0"/>
              </a:rPr>
              <a:t>Altă variantă este de a reprezenta cuvântul prin alte cuvinte care apar în contexte similare.</a:t>
            </a:r>
          </a:p>
          <a:p>
            <a:r>
              <a:rPr lang="ro-MD" sz="2800" dirty="0">
                <a:latin typeface="Arial" panose="020B0604020202020204" pitchFamily="34" charset="0"/>
                <a:cs typeface="Arial" panose="020B0604020202020204" pitchFamily="34" charset="0"/>
              </a:rPr>
              <a:t>https://corolaws.racai.ro/word_embeddings/</a:t>
            </a:r>
          </a:p>
        </p:txBody>
      </p:sp>
    </p:spTree>
    <p:extLst>
      <p:ext uri="{BB962C8B-B14F-4D97-AF65-F5344CB8AC3E}">
        <p14:creationId xmlns:p14="http://schemas.microsoft.com/office/powerpoint/2010/main" val="21137779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{EA886615-9DE0-4982-BE95-F12AB40B8A03}tf11437505_win32</Template>
  <TotalTime>18075</TotalTime>
  <Words>2460</Words>
  <Application>Microsoft Office PowerPoint</Application>
  <PresentationFormat>Widescreen</PresentationFormat>
  <Paragraphs>145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Arial Rounded MT Bold</vt:lpstr>
      <vt:lpstr>Calibri</vt:lpstr>
      <vt:lpstr>Georgia Pro Cond Light</vt:lpstr>
      <vt:lpstr>Google Sans</vt:lpstr>
      <vt:lpstr>source-serif-pro</vt:lpstr>
      <vt:lpstr>Speak Pro</vt:lpstr>
      <vt:lpstr>Wingdings</vt:lpstr>
      <vt:lpstr>RetrospectVTI</vt:lpstr>
      <vt:lpstr>Învățarea automată în procesarea limbajului natural</vt:lpstr>
      <vt:lpstr>Intersecța procesării limbajului natural și învățării automate</vt:lpstr>
      <vt:lpstr>Sarcinile procesării  limbajului natural  </vt:lpstr>
      <vt:lpstr>Metode clasice de învățare automată</vt:lpstr>
      <vt:lpstr>Rețeaua neuronală convoluțională (CNN)</vt:lpstr>
      <vt:lpstr>Rețeaua neuronală recurentă (RNN)</vt:lpstr>
      <vt:lpstr>Encoder-decoder sequence-to-sequence</vt:lpstr>
      <vt:lpstr>Transformers</vt:lpstr>
      <vt:lpstr>Metoda Word to Vec(tor)</vt:lpstr>
      <vt:lpstr>Skip-grams</vt:lpstr>
      <vt:lpstr>Word Embedding</vt:lpstr>
      <vt:lpstr>Word embeddings</vt:lpstr>
      <vt:lpstr>Word embeddings – pașii preliminari</vt:lpstr>
      <vt:lpstr>Word embeddings – pașii preliminari</vt:lpstr>
      <vt:lpstr>GloVe:  Global Vectors for Word Representation</vt:lpstr>
      <vt:lpstr>Modelele moderne  - BERT</vt:lpstr>
      <vt:lpstr>BERT (reprezentări codificatoare bidirecționale din transformatoare)</vt:lpstr>
      <vt:lpstr>RoBERTa - Robustly Optimised BERT Approach.</vt:lpstr>
      <vt:lpstr>RoBERTa - Robustly Optimised BERT Approach.</vt:lpstr>
      <vt:lpstr>RoBERTa - Robustly Optimised BERT Approach.</vt:lpstr>
      <vt:lpstr>RoBERTa – două versiuni.</vt:lpstr>
      <vt:lpstr>Modele neuronale secvențiale generative</vt:lpstr>
      <vt:lpstr>PowerPoint Presentation</vt:lpstr>
      <vt:lpstr>GPT arhitectura</vt:lpstr>
      <vt:lpstr>Comparația arhitecturilor  rețelelor BERT și GPT</vt:lpstr>
      <vt:lpstr>Language Model for Dialogue Applications (LaMDA)</vt:lpstr>
      <vt:lpstr>Isaac Asimov's "Three Laws of Robotics"</vt:lpstr>
      <vt:lpstr>Tay chatbot</vt:lpstr>
      <vt:lpstr>Modele pentru limba româna</vt:lpstr>
      <vt:lpstr>GPT Generative Pre-trained Transformer</vt:lpstr>
      <vt:lpstr>Resurse necesare pentru o rețea neuronală</vt:lpstr>
      <vt:lpstr>Parametrii modelului GPT</vt:lpstr>
      <vt:lpstr>Biblioteci pentru procesarea limbajului natural NLTK</vt:lpstr>
      <vt:lpstr>Biblioteci pentru procesarea limbajului natural spaCy</vt:lpstr>
      <vt:lpstr>Biblioteci pentru procesarea limbajului natural TensorFlow și PyTorch</vt:lpstr>
      <vt:lpstr>Hugging Face</vt:lpstr>
      <vt:lpstr>Probleme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Învățarea automată în procesarea limbajului natural</dc:title>
  <dc:creator>Bobicev Victoria</dc:creator>
  <cp:lastModifiedBy>Bobicev Victoria</cp:lastModifiedBy>
  <cp:revision>19</cp:revision>
  <dcterms:created xsi:type="dcterms:W3CDTF">2023-10-27T20:45:55Z</dcterms:created>
  <dcterms:modified xsi:type="dcterms:W3CDTF">2023-11-27T15:05:56Z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