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13"/>
  </p:handoutMasterIdLst>
  <p:sldIdLst>
    <p:sldId id="256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1164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6" r:id="rId4"/>
    <p:sldLayoutId id="2147483737" r:id="rId5"/>
    <p:sldLayoutId id="2147483740" r:id="rId6"/>
    <p:sldLayoutId id="2147483739" r:id="rId7"/>
    <p:sldLayoutId id="2147483744" r:id="rId8"/>
    <p:sldLayoutId id="2147483745" r:id="rId9"/>
    <p:sldLayoutId id="2147483748" r:id="rId10"/>
    <p:sldLayoutId id="2147483749" r:id="rId11"/>
    <p:sldLayoutId id="2147483750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647701" y="5796838"/>
            <a:ext cx="5200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18977" y="1098394"/>
            <a:ext cx="779689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Seminar </a:t>
            </a:r>
            <a:r>
              <a:rPr lang="ro-RO" altLang="ko-KR" sz="5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6991350" y="4577732"/>
            <a:ext cx="520065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D591FF-C052-A85F-D1AC-C8B17A9AF5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de tehnici de măsurare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3C5B4E-8542-0342-7D94-557F6E7B4A0B}"/>
              </a:ext>
            </a:extLst>
          </p:cNvPr>
          <p:cNvSpPr txBox="1"/>
          <p:nvPr/>
        </p:nvSpPr>
        <p:spPr>
          <a:xfrm>
            <a:off x="435428" y="1364066"/>
            <a:ext cx="512354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Documentul</a:t>
            </a:r>
            <a:r>
              <a:rPr lang="en-US" sz="1400" dirty="0"/>
              <a:t> de </a:t>
            </a:r>
            <a:r>
              <a:rPr lang="en-US" sz="1400" dirty="0" err="1"/>
              <a:t>discuție</a:t>
            </a:r>
            <a:r>
              <a:rPr lang="en-US" sz="1400" dirty="0"/>
              <a:t> al </a:t>
            </a:r>
            <a:r>
              <a:rPr lang="en-US" sz="1400" dirty="0" err="1"/>
              <a:t>grupului</a:t>
            </a:r>
            <a:r>
              <a:rPr lang="en-US" sz="1400" dirty="0"/>
              <a:t> de </a:t>
            </a:r>
            <a:r>
              <a:rPr lang="en-US" sz="1400" dirty="0" err="1"/>
              <a:t>acțiune</a:t>
            </a:r>
            <a:r>
              <a:rPr lang="en-US" sz="1400" dirty="0"/>
              <a:t> Co-</a:t>
            </a:r>
            <a:r>
              <a:rPr lang="en-US" sz="1400" dirty="0" err="1"/>
              <a:t>Nanomet</a:t>
            </a:r>
            <a:r>
              <a:rPr lang="en-US" sz="1400" dirty="0"/>
              <a:t> </a:t>
            </a:r>
            <a:r>
              <a:rPr lang="en-US" sz="1400" dirty="0" err="1"/>
              <a:t>privind</a:t>
            </a:r>
            <a:r>
              <a:rPr lang="en-US" sz="1400" dirty="0"/>
              <a:t> </a:t>
            </a:r>
            <a:r>
              <a:rPr lang="en-US" sz="1400" dirty="0" err="1"/>
              <a:t>nanobiotehnologia</a:t>
            </a:r>
            <a:r>
              <a:rPr lang="en-US" sz="1400" dirty="0"/>
              <a:t> </a:t>
            </a:r>
            <a:r>
              <a:rPr lang="en-US" sz="1400" dirty="0" err="1"/>
              <a:t>enumeră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descrie</a:t>
            </a:r>
            <a:r>
              <a:rPr lang="en-US" sz="1400" dirty="0"/>
              <a:t> o </a:t>
            </a:r>
            <a:r>
              <a:rPr lang="en-US" sz="1400" dirty="0" err="1"/>
              <a:t>gamă</a:t>
            </a:r>
            <a:r>
              <a:rPr lang="en-US" sz="1400" dirty="0"/>
              <a:t> </a:t>
            </a:r>
            <a:r>
              <a:rPr lang="en-US" sz="1400" dirty="0" err="1"/>
              <a:t>largă</a:t>
            </a:r>
            <a:r>
              <a:rPr lang="en-US" sz="1400" dirty="0"/>
              <a:t> de </a:t>
            </a:r>
            <a:r>
              <a:rPr lang="en-US" sz="1400" dirty="0" err="1"/>
              <a:t>tehnici</a:t>
            </a:r>
            <a:r>
              <a:rPr lang="en-US" sz="1400" dirty="0"/>
              <a:t> de </a:t>
            </a:r>
            <a:r>
              <a:rPr lang="en-US" sz="1400" dirty="0" err="1"/>
              <a:t>măsurare</a:t>
            </a:r>
            <a:r>
              <a:rPr lang="en-US" sz="1400" dirty="0"/>
              <a:t> care </a:t>
            </a:r>
            <a:r>
              <a:rPr lang="en-US" sz="1400" dirty="0" err="1"/>
              <a:t>utilizează</a:t>
            </a:r>
            <a:r>
              <a:rPr lang="en-US" sz="1400" dirty="0"/>
              <a:t> </a:t>
            </a:r>
            <a:r>
              <a:rPr lang="en-US" sz="1400" dirty="0" err="1"/>
              <a:t>nanotehnologia</a:t>
            </a:r>
            <a:r>
              <a:rPr lang="en-US" sz="1400" dirty="0"/>
              <a:t> </a:t>
            </a:r>
            <a:r>
              <a:rPr lang="en-US" sz="1400" dirty="0" err="1"/>
              <a:t>sau</a:t>
            </a:r>
            <a:r>
              <a:rPr lang="en-US" sz="1400" dirty="0"/>
              <a:t> </a:t>
            </a:r>
            <a:r>
              <a:rPr lang="en-US" sz="1400" dirty="0" err="1"/>
              <a:t>abordează</a:t>
            </a:r>
            <a:r>
              <a:rPr lang="en-US" sz="1400" dirty="0"/>
              <a:t> </a:t>
            </a:r>
            <a:r>
              <a:rPr lang="en-US" sz="1400" dirty="0" err="1"/>
              <a:t>fenomene</a:t>
            </a:r>
            <a:r>
              <a:rPr lang="en-US" sz="1400" dirty="0"/>
              <a:t> la </a:t>
            </a:r>
            <a:r>
              <a:rPr lang="en-US" sz="1400" dirty="0" err="1"/>
              <a:t>nanoscală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sunt </a:t>
            </a:r>
            <a:r>
              <a:rPr lang="en-US" sz="1400" dirty="0" err="1"/>
              <a:t>utilizate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măsurători</a:t>
            </a:r>
            <a:r>
              <a:rPr lang="en-US" sz="1400" dirty="0"/>
              <a:t> la </a:t>
            </a:r>
            <a:r>
              <a:rPr lang="en-US" sz="1400" dirty="0" err="1"/>
              <a:t>nanoscală</a:t>
            </a:r>
            <a:r>
              <a:rPr lang="en-US" sz="1400" dirty="0"/>
              <a:t> pe </a:t>
            </a:r>
            <a:r>
              <a:rPr lang="en-US" sz="1400" dirty="0" err="1"/>
              <a:t>sisteme</a:t>
            </a:r>
            <a:r>
              <a:rPr lang="en-US" sz="1400" dirty="0"/>
              <a:t> </a:t>
            </a:r>
            <a:r>
              <a:rPr lang="en-US" sz="1400" dirty="0" err="1"/>
              <a:t>biologice</a:t>
            </a:r>
            <a:r>
              <a:rPr lang="en-US" sz="1400" dirty="0"/>
              <a:t> (</a:t>
            </a:r>
            <a:r>
              <a:rPr lang="en-US" sz="1400" dirty="0" err="1"/>
              <a:t>Figura</a:t>
            </a:r>
            <a:r>
              <a:rPr lang="en-US" sz="1400" dirty="0"/>
              <a:t> . </a:t>
            </a:r>
          </a:p>
          <a:p>
            <a:endParaRPr lang="en-US" sz="1400" dirty="0"/>
          </a:p>
          <a:p>
            <a:r>
              <a:rPr lang="en-US" sz="1400" dirty="0" err="1"/>
              <a:t>Tehnicile</a:t>
            </a:r>
            <a:r>
              <a:rPr lang="en-US" sz="1400" dirty="0"/>
              <a:t> </a:t>
            </a:r>
            <a:r>
              <a:rPr lang="en-US" sz="1400" dirty="0" err="1"/>
              <a:t>descrise</a:t>
            </a:r>
            <a:r>
              <a:rPr lang="en-US" sz="1400" dirty="0"/>
              <a:t> pot fi </a:t>
            </a:r>
            <a:r>
              <a:rPr lang="en-US" sz="1400" dirty="0" err="1"/>
              <a:t>grupate</a:t>
            </a:r>
            <a:r>
              <a:rPr lang="en-US" sz="1400" dirty="0"/>
              <a:t> </a:t>
            </a:r>
            <a:r>
              <a:rPr lang="en-US" sz="1400" dirty="0" err="1"/>
              <a:t>oarecum</a:t>
            </a:r>
            <a:r>
              <a:rPr lang="en-US" sz="1400" dirty="0"/>
              <a:t> </a:t>
            </a:r>
            <a:r>
              <a:rPr lang="en-US" sz="1400" dirty="0" err="1"/>
              <a:t>arbitrar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oricare</a:t>
            </a:r>
            <a:r>
              <a:rPr lang="en-US" sz="1400" dirty="0"/>
              <a:t> </a:t>
            </a:r>
            <a:r>
              <a:rPr lang="en-US" sz="1400" dirty="0" err="1"/>
              <a:t>dintre</a:t>
            </a:r>
            <a:r>
              <a:rPr lang="en-US" sz="1400" dirty="0"/>
              <a:t> </a:t>
            </a:r>
            <a:r>
              <a:rPr lang="en-US" sz="1400" dirty="0" err="1"/>
              <a:t>cele</a:t>
            </a:r>
            <a:r>
              <a:rPr lang="en-US" sz="1400" dirty="0"/>
              <a:t> </a:t>
            </a:r>
            <a:r>
              <a:rPr lang="en-US" sz="1400" dirty="0" err="1"/>
              <a:t>două</a:t>
            </a:r>
            <a:r>
              <a:rPr lang="en-US" sz="1400" dirty="0"/>
              <a:t> </a:t>
            </a:r>
            <a:r>
              <a:rPr lang="en-US" sz="1400" dirty="0" err="1"/>
              <a:t>categorii</a:t>
            </a:r>
            <a:r>
              <a:rPr lang="en-US" sz="1400" dirty="0"/>
              <a:t> „</a:t>
            </a:r>
            <a:r>
              <a:rPr lang="en-US" sz="1400" dirty="0" err="1"/>
              <a:t>Analiză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diagnostic” </a:t>
            </a:r>
            <a:r>
              <a:rPr lang="en-US" sz="1400" dirty="0" err="1"/>
              <a:t>sau</a:t>
            </a:r>
            <a:r>
              <a:rPr lang="en-US" sz="1400" dirty="0"/>
              <a:t> „</a:t>
            </a:r>
            <a:r>
              <a:rPr lang="en-US" sz="1400" dirty="0" err="1"/>
              <a:t>Imagistică</a:t>
            </a:r>
            <a:r>
              <a:rPr lang="en-US" sz="1400" dirty="0"/>
              <a:t>”.</a:t>
            </a:r>
          </a:p>
          <a:p>
            <a:endParaRPr lang="en-US" sz="1400" dirty="0"/>
          </a:p>
          <a:p>
            <a:r>
              <a:rPr lang="en-US" sz="1400" dirty="0" err="1"/>
              <a:t>Microscopia</a:t>
            </a:r>
            <a:r>
              <a:rPr lang="en-US" sz="1400" dirty="0"/>
              <a:t> </a:t>
            </a:r>
            <a:r>
              <a:rPr lang="en-US" sz="1400" dirty="0" err="1"/>
              <a:t>electronică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microscopia</a:t>
            </a:r>
            <a:r>
              <a:rPr lang="en-US" sz="1400" dirty="0"/>
              <a:t> cu </a:t>
            </a:r>
            <a:r>
              <a:rPr lang="en-US" sz="1400" dirty="0" err="1"/>
              <a:t>fluorescență</a:t>
            </a:r>
            <a:r>
              <a:rPr lang="en-US" sz="1400" dirty="0"/>
              <a:t> </a:t>
            </a:r>
            <a:r>
              <a:rPr lang="en-US" sz="1400" dirty="0" err="1"/>
              <a:t>oferă</a:t>
            </a:r>
            <a:r>
              <a:rPr lang="en-US" sz="1400" dirty="0"/>
              <a:t> </a:t>
            </a:r>
            <a:r>
              <a:rPr lang="en-US" sz="1400" dirty="0" err="1"/>
              <a:t>rezoluții</a:t>
            </a:r>
            <a:r>
              <a:rPr lang="en-US" sz="1400" dirty="0"/>
              <a:t> </a:t>
            </a:r>
            <a:r>
              <a:rPr lang="en-US" sz="1400" dirty="0" err="1"/>
              <a:t>laterale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intervalul</a:t>
            </a:r>
            <a:r>
              <a:rPr lang="en-US" sz="1400" dirty="0"/>
              <a:t> 1 nm </a:t>
            </a:r>
            <a:r>
              <a:rPr lang="en-US" sz="1400" dirty="0" err="1"/>
              <a:t>până</a:t>
            </a:r>
            <a:r>
              <a:rPr lang="en-US" sz="1400" dirty="0"/>
              <a:t> la 10 nm, </a:t>
            </a:r>
            <a:r>
              <a:rPr lang="en-US" sz="1400" dirty="0" err="1"/>
              <a:t>dar</a:t>
            </a:r>
            <a:r>
              <a:rPr lang="en-US" sz="1400" dirty="0"/>
              <a:t> pot </a:t>
            </a:r>
            <a:r>
              <a:rPr lang="en-US" sz="1400" dirty="0" err="1"/>
              <a:t>măsura</a:t>
            </a:r>
            <a:r>
              <a:rPr lang="en-US" sz="1400" dirty="0"/>
              <a:t> </a:t>
            </a:r>
            <a:r>
              <a:rPr lang="en-US" sz="1400" dirty="0" err="1"/>
              <a:t>doar</a:t>
            </a:r>
            <a:r>
              <a:rPr lang="en-US" sz="1400" dirty="0"/>
              <a:t> </a:t>
            </a:r>
            <a:r>
              <a:rPr lang="en-US" sz="1400" dirty="0" err="1"/>
              <a:t>câteva</a:t>
            </a:r>
            <a:r>
              <a:rPr lang="en-US" sz="1400" dirty="0"/>
              <a:t> </a:t>
            </a:r>
            <a:r>
              <a:rPr lang="en-US" sz="1400" dirty="0" err="1"/>
              <a:t>substanțe</a:t>
            </a:r>
            <a:r>
              <a:rPr lang="en-US" sz="1400" dirty="0"/>
              <a:t> </a:t>
            </a:r>
            <a:r>
              <a:rPr lang="en-US" sz="1400" dirty="0" err="1"/>
              <a:t>simultan</a:t>
            </a:r>
            <a:r>
              <a:rPr lang="en-US" sz="1400" dirty="0"/>
              <a:t>, din </a:t>
            </a:r>
            <a:r>
              <a:rPr lang="en-US" sz="1400" dirty="0" err="1"/>
              <a:t>cauza</a:t>
            </a:r>
            <a:r>
              <a:rPr lang="en-US" sz="1400" dirty="0"/>
              <a:t> </a:t>
            </a:r>
            <a:r>
              <a:rPr lang="en-US" sz="1400" dirty="0" err="1"/>
              <a:t>necesității</a:t>
            </a:r>
            <a:r>
              <a:rPr lang="en-US" sz="1400" dirty="0"/>
              <a:t> de marcare12) </a:t>
            </a:r>
            <a:r>
              <a:rPr lang="en-US" sz="1400" dirty="0" err="1"/>
              <a:t>pentru</a:t>
            </a:r>
            <a:r>
              <a:rPr lang="en-US" sz="1400" dirty="0"/>
              <a:t> a </a:t>
            </a:r>
            <a:r>
              <a:rPr lang="en-US" sz="1400" dirty="0" err="1"/>
              <a:t>crea</a:t>
            </a:r>
            <a:r>
              <a:rPr lang="en-US" sz="1400" dirty="0"/>
              <a:t> contrast </a:t>
            </a:r>
            <a:r>
              <a:rPr lang="en-US" sz="1400" dirty="0" err="1"/>
              <a:t>în</a:t>
            </a:r>
            <a:r>
              <a:rPr lang="en-US" sz="1400" dirty="0"/>
              <a:t> imagine. </a:t>
            </a:r>
          </a:p>
          <a:p>
            <a:endParaRPr lang="en-US" sz="1400" dirty="0"/>
          </a:p>
          <a:p>
            <a:r>
              <a:rPr lang="en-US" sz="1400" dirty="0"/>
              <a:t>Metodele de </a:t>
            </a:r>
            <a:r>
              <a:rPr lang="en-US" sz="1400" dirty="0" err="1"/>
              <a:t>spectrometrie</a:t>
            </a:r>
            <a:r>
              <a:rPr lang="en-US" sz="1400" dirty="0"/>
              <a:t> de </a:t>
            </a:r>
            <a:r>
              <a:rPr lang="en-US" sz="1400" dirty="0" err="1"/>
              <a:t>masă</a:t>
            </a:r>
            <a:r>
              <a:rPr lang="en-US" sz="1400" dirty="0"/>
              <a:t> (MS), pe de </a:t>
            </a:r>
            <a:r>
              <a:rPr lang="en-US" sz="1400" dirty="0" err="1"/>
              <a:t>altă</a:t>
            </a:r>
            <a:r>
              <a:rPr lang="en-US" sz="1400" dirty="0"/>
              <a:t> </a:t>
            </a:r>
            <a:r>
              <a:rPr lang="en-US" sz="1400" dirty="0" err="1"/>
              <a:t>parte</a:t>
            </a:r>
            <a:r>
              <a:rPr lang="en-US" sz="1400" dirty="0"/>
              <a:t>, sunt </a:t>
            </a:r>
            <a:r>
              <a:rPr lang="en-US" sz="1400" dirty="0" err="1"/>
              <a:t>tehnici</a:t>
            </a:r>
            <a:r>
              <a:rPr lang="en-US" sz="1400" dirty="0"/>
              <a:t> </a:t>
            </a:r>
            <a:r>
              <a:rPr lang="en-US" sz="1400" dirty="0" err="1"/>
              <a:t>fără</a:t>
            </a:r>
            <a:r>
              <a:rPr lang="en-US" sz="1400" dirty="0"/>
              <a:t> </a:t>
            </a:r>
            <a:r>
              <a:rPr lang="en-US" sz="1400" dirty="0" err="1"/>
              <a:t>marcare</a:t>
            </a:r>
            <a:r>
              <a:rPr lang="en-US" sz="1400" dirty="0"/>
              <a:t>. </a:t>
            </a:r>
          </a:p>
          <a:p>
            <a:endParaRPr lang="en-US" sz="1400" dirty="0"/>
          </a:p>
          <a:p>
            <a:r>
              <a:rPr lang="en-US" sz="1400" dirty="0" err="1"/>
              <a:t>Câteva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MS, </a:t>
            </a:r>
            <a:r>
              <a:rPr lang="en-US" sz="1400" dirty="0" err="1"/>
              <a:t>în</a:t>
            </a:r>
            <a:r>
              <a:rPr lang="en-US" sz="1400" dirty="0"/>
              <a:t> special SIMS, </a:t>
            </a:r>
            <a:r>
              <a:rPr lang="en-US" sz="1400" dirty="0" err="1"/>
              <a:t>oferă</a:t>
            </a:r>
            <a:r>
              <a:rPr lang="en-US" sz="1400" dirty="0"/>
              <a:t>, de </a:t>
            </a:r>
            <a:r>
              <a:rPr lang="en-US" sz="1400" dirty="0" err="1"/>
              <a:t>asemenea</a:t>
            </a:r>
            <a:r>
              <a:rPr lang="en-US" sz="1400" dirty="0"/>
              <a:t>, capacitate de </a:t>
            </a:r>
            <a:r>
              <a:rPr lang="en-US" sz="1400" dirty="0" err="1"/>
              <a:t>imagistică</a:t>
            </a:r>
            <a:r>
              <a:rPr lang="en-US" sz="1400" dirty="0"/>
              <a:t> la o </a:t>
            </a:r>
            <a:r>
              <a:rPr lang="en-US" sz="1400" dirty="0" err="1"/>
              <a:t>rezoluție</a:t>
            </a:r>
            <a:r>
              <a:rPr lang="en-US" sz="1400" dirty="0"/>
              <a:t> </a:t>
            </a:r>
            <a:r>
              <a:rPr lang="en-US" sz="1400" dirty="0" err="1"/>
              <a:t>laterală</a:t>
            </a:r>
            <a:r>
              <a:rPr lang="en-US" sz="1400" dirty="0"/>
              <a:t> sub 100 nm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probele</a:t>
            </a:r>
            <a:r>
              <a:rPr lang="en-US" sz="1400" dirty="0"/>
              <a:t> </a:t>
            </a:r>
            <a:r>
              <a:rPr lang="en-US" sz="1400" dirty="0" err="1"/>
              <a:t>biologice</a:t>
            </a:r>
            <a:r>
              <a:rPr lang="en-US" sz="1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30D37-2EE1-8367-14DC-4396A2808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826" y="1874415"/>
            <a:ext cx="5961174" cy="4983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B023D9-9B10-81C9-F0E0-A65D9CBE4ACD}"/>
              </a:ext>
            </a:extLst>
          </p:cNvPr>
          <p:cNvSpPr txBox="1"/>
          <p:nvPr/>
        </p:nvSpPr>
        <p:spPr>
          <a:xfrm>
            <a:off x="6230826" y="1063756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>
                <a:highlight>
                  <a:srgbClr val="FFFF00"/>
                </a:highlight>
              </a:rPr>
              <a:t>Figura</a:t>
            </a:r>
            <a:r>
              <a:rPr lang="en-US" sz="1400" i="1" dirty="0">
                <a:highlight>
                  <a:srgbClr val="FFFF00"/>
                </a:highlight>
              </a:rPr>
              <a:t>: </a:t>
            </a:r>
            <a:r>
              <a:rPr lang="en-US" sz="1400" i="1" dirty="0" err="1">
                <a:highlight>
                  <a:srgbClr val="FFFF00"/>
                </a:highlight>
              </a:rPr>
              <a:t>Rezoluție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laterală</a:t>
            </a:r>
            <a:r>
              <a:rPr lang="en-US" sz="1400" i="1" dirty="0">
                <a:highlight>
                  <a:srgbClr val="FFFF00"/>
                </a:highlight>
              </a:rPr>
              <a:t> (</a:t>
            </a:r>
            <a:r>
              <a:rPr lang="en-US" sz="1400" i="1" dirty="0" err="1">
                <a:highlight>
                  <a:srgbClr val="FFFF00"/>
                </a:highlight>
              </a:rPr>
              <a:t>indicativă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pentru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cea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mai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mică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dimensiune</a:t>
            </a:r>
            <a:r>
              <a:rPr lang="en-US" sz="1400" i="1" dirty="0">
                <a:highlight>
                  <a:srgbClr val="FFFF00"/>
                </a:highlight>
              </a:rPr>
              <a:t> a </a:t>
            </a:r>
            <a:r>
              <a:rPr lang="en-US" sz="1400" i="1" dirty="0" err="1">
                <a:highlight>
                  <a:srgbClr val="FFFF00"/>
                </a:highlight>
              </a:rPr>
              <a:t>eșantionului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utilizată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tehnică</a:t>
            </a:r>
            <a:r>
              <a:rPr lang="en-US" sz="1400" i="1" dirty="0">
                <a:highlight>
                  <a:srgbClr val="FFFF00"/>
                </a:highlight>
              </a:rPr>
              <a:t>) </a:t>
            </a:r>
            <a:r>
              <a:rPr lang="en-US" sz="1400" i="1" dirty="0" err="1">
                <a:highlight>
                  <a:srgbClr val="FFFF00"/>
                </a:highlight>
              </a:rPr>
              <a:t>și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numărul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substanțe</a:t>
            </a:r>
            <a:r>
              <a:rPr lang="en-US" sz="1400" i="1" dirty="0">
                <a:highlight>
                  <a:srgbClr val="FFFF00"/>
                </a:highlight>
              </a:rPr>
              <a:t> (</a:t>
            </a:r>
            <a:r>
              <a:rPr lang="en-US" sz="1400" i="1" dirty="0" err="1">
                <a:highlight>
                  <a:srgbClr val="FFFF00"/>
                </a:highlight>
              </a:rPr>
              <a:t>biologice</a:t>
            </a:r>
            <a:r>
              <a:rPr lang="en-US" sz="1400" i="1" dirty="0">
                <a:highlight>
                  <a:srgbClr val="FFFF00"/>
                </a:highlight>
              </a:rPr>
              <a:t>) care pot fi </a:t>
            </a:r>
            <a:r>
              <a:rPr lang="en-US" sz="1400" i="1" dirty="0" err="1">
                <a:highlight>
                  <a:srgbClr val="FFFF00"/>
                </a:highlight>
              </a:rPr>
              <a:t>măsurate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într</a:t>
            </a:r>
            <a:r>
              <a:rPr lang="en-US" sz="1400" i="1" dirty="0">
                <a:highlight>
                  <a:srgbClr val="FFFF00"/>
                </a:highlight>
              </a:rPr>
              <a:t>-o </a:t>
            </a:r>
            <a:r>
              <a:rPr lang="en-US" sz="1400" i="1" dirty="0" err="1">
                <a:highlight>
                  <a:srgbClr val="FFFF00"/>
                </a:highlight>
              </a:rPr>
              <a:t>singură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măsurare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pentru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unele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tehnici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bioanaliză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utilizate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în</a:t>
            </a:r>
            <a:r>
              <a:rPr lang="en-US" sz="1400" i="1" dirty="0">
                <a:highlight>
                  <a:srgbClr val="FFFF00"/>
                </a:highlight>
              </a:rPr>
              <a:t> mod </a:t>
            </a:r>
            <a:r>
              <a:rPr lang="en-US" sz="1400" i="1" dirty="0" err="1">
                <a:highlight>
                  <a:srgbClr val="FFFF00"/>
                </a:highlight>
              </a:rPr>
              <a:t>obișnuit</a:t>
            </a:r>
            <a:r>
              <a:rPr lang="en-US" sz="1400" i="1" dirty="0">
                <a:highlight>
                  <a:srgbClr val="FF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281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E087F4-AA8A-E8D0-BB5F-0DD301F6A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Analiză și diagnosticare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49D1CD-CB75-A92C-3D66-8D8F772E5564}"/>
              </a:ext>
            </a:extLst>
          </p:cNvPr>
          <p:cNvSpPr txBox="1"/>
          <p:nvPr/>
        </p:nvSpPr>
        <p:spPr>
          <a:xfrm>
            <a:off x="323529" y="1063756"/>
            <a:ext cx="1157319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Tehnicile</a:t>
            </a:r>
            <a:r>
              <a:rPr lang="en-US" dirty="0"/>
              <a:t> din </a:t>
            </a:r>
            <a:r>
              <a:rPr lang="en-US" dirty="0" err="1"/>
              <a:t>categoria</a:t>
            </a:r>
            <a:r>
              <a:rPr lang="en-US" dirty="0"/>
              <a:t> „</a:t>
            </a:r>
            <a:r>
              <a:rPr lang="en-US" dirty="0" err="1"/>
              <a:t>Analiză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diagnosticare</a:t>
            </a:r>
            <a:r>
              <a:rPr lang="en-US" dirty="0"/>
              <a:t>” sunt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identificarea</a:t>
            </a:r>
            <a:r>
              <a:rPr lang="en-US" dirty="0"/>
              <a:t>, </a:t>
            </a:r>
            <a:r>
              <a:rPr lang="en-US" dirty="0" err="1"/>
              <a:t>detectarea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cuantificarea</a:t>
            </a:r>
            <a:r>
              <a:rPr lang="en-US" dirty="0"/>
              <a:t> </a:t>
            </a:r>
            <a:r>
              <a:rPr lang="en-US" dirty="0" err="1"/>
              <a:t>substanțelor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probă</a:t>
            </a:r>
            <a:r>
              <a:rPr lang="en-US" dirty="0"/>
              <a:t> </a:t>
            </a:r>
            <a:r>
              <a:rPr lang="en-US" dirty="0" err="1"/>
              <a:t>biologică</a:t>
            </a:r>
            <a:r>
              <a:rPr lang="en-US" dirty="0"/>
              <a:t>. Proba </a:t>
            </a:r>
            <a:r>
              <a:rPr lang="en-US" dirty="0" err="1"/>
              <a:t>poate</a:t>
            </a:r>
            <a:r>
              <a:rPr lang="en-US" dirty="0"/>
              <a:t> fi, de </a:t>
            </a:r>
            <a:r>
              <a:rPr lang="en-US" dirty="0" err="1"/>
              <a:t>exemplu</a:t>
            </a:r>
            <a:r>
              <a:rPr lang="en-US" dirty="0"/>
              <a:t>, o </a:t>
            </a:r>
            <a:r>
              <a:rPr lang="en-US" dirty="0" err="1"/>
              <a:t>probă</a:t>
            </a:r>
            <a:r>
              <a:rPr lang="en-US" dirty="0"/>
              <a:t> de </a:t>
            </a:r>
            <a:r>
              <a:rPr lang="en-US" dirty="0" err="1"/>
              <a:t>sânge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urină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o </a:t>
            </a:r>
            <a:r>
              <a:rPr lang="en-US" dirty="0" err="1"/>
              <a:t>probă</a:t>
            </a:r>
            <a:r>
              <a:rPr lang="en-US" dirty="0"/>
              <a:t> de </a:t>
            </a:r>
            <a:r>
              <a:rPr lang="en-US" dirty="0" err="1"/>
              <a:t>țesut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biopsie</a:t>
            </a:r>
            <a:r>
              <a:rPr lang="en-US" dirty="0"/>
              <a:t>. </a:t>
            </a:r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metodelor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etape</a:t>
            </a:r>
            <a:r>
              <a:rPr lang="en-US" dirty="0"/>
              <a:t> de pre-</a:t>
            </a:r>
            <a:r>
              <a:rPr lang="en-US" dirty="0" err="1"/>
              <a:t>tratare</a:t>
            </a:r>
            <a:r>
              <a:rPr lang="en-US" dirty="0"/>
              <a:t> a </a:t>
            </a:r>
            <a:r>
              <a:rPr lang="en-US" dirty="0" err="1"/>
              <a:t>probei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purificare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izolare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 de </a:t>
            </a:r>
            <a:r>
              <a:rPr lang="en-US" dirty="0" err="1"/>
              <a:t>efectuarea</a:t>
            </a:r>
            <a:r>
              <a:rPr lang="en-US" dirty="0"/>
              <a:t> </a:t>
            </a:r>
            <a:r>
              <a:rPr lang="en-US" dirty="0" err="1"/>
              <a:t>măsurătorii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tehnicile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obișnuit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en-US" dirty="0"/>
              <a:t> un </a:t>
            </a:r>
            <a:r>
              <a:rPr lang="en-US" dirty="0" err="1"/>
              <a:t>anumit</a:t>
            </a:r>
            <a:r>
              <a:rPr lang="en-US" dirty="0"/>
              <a:t> tip de </a:t>
            </a:r>
            <a:r>
              <a:rPr lang="en-US" dirty="0" err="1"/>
              <a:t>marcare</a:t>
            </a:r>
            <a:r>
              <a:rPr lang="en-US" dirty="0"/>
              <a:t> a </a:t>
            </a:r>
            <a:r>
              <a:rPr lang="en-US" dirty="0" err="1"/>
              <a:t>substanțelor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de </a:t>
            </a:r>
            <a:r>
              <a:rPr lang="en-US" dirty="0" err="1"/>
              <a:t>interes</a:t>
            </a:r>
            <a:r>
              <a:rPr lang="en-US" dirty="0"/>
              <a:t>. </a:t>
            </a:r>
            <a:r>
              <a:rPr lang="en-US" dirty="0" err="1"/>
              <a:t>Marcarea</a:t>
            </a:r>
            <a:r>
              <a:rPr lang="en-US" dirty="0"/>
              <a:t> </a:t>
            </a:r>
            <a:r>
              <a:rPr lang="en-US" dirty="0" err="1"/>
              <a:t>înseamnă</a:t>
            </a:r>
            <a:r>
              <a:rPr lang="en-US" dirty="0"/>
              <a:t> </a:t>
            </a:r>
            <a:r>
              <a:rPr lang="en-US" dirty="0" err="1"/>
              <a:t>utilizarea</a:t>
            </a:r>
            <a:r>
              <a:rPr lang="en-US" dirty="0"/>
              <a:t> de </a:t>
            </a:r>
            <a:r>
              <a:rPr lang="en-US" dirty="0" err="1"/>
              <a:t>anticorpi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altor</a:t>
            </a:r>
            <a:r>
              <a:rPr lang="en-US" dirty="0"/>
              <a:t> </a:t>
            </a:r>
            <a:r>
              <a:rPr lang="en-US" dirty="0" err="1"/>
              <a:t>reactivi</a:t>
            </a:r>
            <a:r>
              <a:rPr lang="en-US" dirty="0"/>
              <a:t> </a:t>
            </a:r>
            <a:r>
              <a:rPr lang="en-US" dirty="0" err="1"/>
              <a:t>chimici</a:t>
            </a:r>
            <a:r>
              <a:rPr lang="en-US" dirty="0"/>
              <a:t> care se </a:t>
            </a:r>
            <a:r>
              <a:rPr lang="en-US" dirty="0" err="1"/>
              <a:t>leagă</a:t>
            </a:r>
            <a:r>
              <a:rPr lang="en-US" dirty="0"/>
              <a:t> specific de </a:t>
            </a:r>
            <a:r>
              <a:rPr lang="en-US" dirty="0" err="1"/>
              <a:t>analitul</a:t>
            </a:r>
            <a:r>
              <a:rPr lang="en-US" dirty="0"/>
              <a:t> de </a:t>
            </a:r>
            <a:r>
              <a:rPr lang="en-US" dirty="0" err="1"/>
              <a:t>interes</a:t>
            </a:r>
            <a:r>
              <a:rPr lang="en-US" dirty="0"/>
              <a:t>.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detectarea</a:t>
            </a:r>
            <a:r>
              <a:rPr lang="en-US" dirty="0"/>
              <a:t>, </a:t>
            </a:r>
            <a:r>
              <a:rPr lang="en-US" dirty="0" err="1"/>
              <a:t>etichetele</a:t>
            </a:r>
            <a:r>
              <a:rPr lang="en-US" dirty="0"/>
              <a:t> sunt </a:t>
            </a:r>
            <a:r>
              <a:rPr lang="en-US" dirty="0" err="1"/>
              <a:t>marcate</a:t>
            </a:r>
            <a:r>
              <a:rPr lang="en-US" dirty="0"/>
              <a:t> cu </a:t>
            </a:r>
            <a:r>
              <a:rPr lang="en-US" dirty="0" err="1"/>
              <a:t>grupuri</a:t>
            </a:r>
            <a:r>
              <a:rPr lang="en-US" dirty="0"/>
              <a:t> </a:t>
            </a:r>
            <a:r>
              <a:rPr lang="en-US" dirty="0" err="1"/>
              <a:t>fluorescente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grupuri</a:t>
            </a:r>
            <a:r>
              <a:rPr lang="en-US" dirty="0"/>
              <a:t> optic active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detectarea</a:t>
            </a:r>
            <a:r>
              <a:rPr lang="en-US" dirty="0"/>
              <a:t> </a:t>
            </a:r>
            <a:r>
              <a:rPr lang="en-US" dirty="0" err="1"/>
              <a:t>optică</a:t>
            </a:r>
            <a:r>
              <a:rPr lang="en-US" dirty="0"/>
              <a:t>, cu </a:t>
            </a:r>
            <a:r>
              <a:rPr lang="en-US" dirty="0" err="1"/>
              <a:t>izotopi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cu </a:t>
            </a:r>
            <a:r>
              <a:rPr lang="en-US" dirty="0" err="1"/>
              <a:t>particule</a:t>
            </a:r>
            <a:r>
              <a:rPr lang="en-US" dirty="0"/>
              <a:t> </a:t>
            </a:r>
            <a:r>
              <a:rPr lang="en-US" dirty="0" err="1"/>
              <a:t>coloidale</a:t>
            </a:r>
            <a:r>
              <a:rPr lang="en-US" dirty="0"/>
              <a:t> cu </a:t>
            </a:r>
            <a:r>
              <a:rPr lang="en-US" dirty="0" err="1"/>
              <a:t>proprietăți</a:t>
            </a:r>
            <a:r>
              <a:rPr lang="en-US" dirty="0"/>
              <a:t> </a:t>
            </a:r>
            <a:r>
              <a:rPr lang="en-US" dirty="0" err="1"/>
              <a:t>magnetice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care </a:t>
            </a:r>
            <a:r>
              <a:rPr lang="en-US" dirty="0" err="1"/>
              <a:t>acționează</a:t>
            </a:r>
            <a:r>
              <a:rPr lang="en-US" dirty="0"/>
              <a:t> ca </a:t>
            </a:r>
            <a:r>
              <a:rPr lang="en-US" dirty="0" err="1"/>
              <a:t>medii</a:t>
            </a:r>
            <a:r>
              <a:rPr lang="en-US" dirty="0"/>
              <a:t> de contrast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microscopia</a:t>
            </a:r>
            <a:r>
              <a:rPr lang="en-US" dirty="0"/>
              <a:t> </a:t>
            </a:r>
            <a:r>
              <a:rPr lang="en-US" dirty="0" err="1"/>
              <a:t>electronică</a:t>
            </a:r>
            <a:r>
              <a:rPr lang="en-US" dirty="0"/>
              <a:t>.</a:t>
            </a:r>
          </a:p>
          <a:p>
            <a:r>
              <a:rPr lang="en-US" dirty="0"/>
              <a:t>Mai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tehnicile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din </a:t>
            </a:r>
            <a:r>
              <a:rPr lang="en-US" dirty="0" err="1"/>
              <a:t>categoria</a:t>
            </a:r>
            <a:r>
              <a:rPr lang="en-US" dirty="0"/>
              <a:t> „</a:t>
            </a:r>
            <a:r>
              <a:rPr lang="en-US" dirty="0" err="1"/>
              <a:t>Analiză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diagnostic” nu sunt </a:t>
            </a:r>
            <a:r>
              <a:rPr lang="en-US" dirty="0" err="1"/>
              <a:t>tehnici</a:t>
            </a:r>
            <a:r>
              <a:rPr lang="en-US" dirty="0"/>
              <a:t> </a:t>
            </a:r>
            <a:r>
              <a:rPr lang="en-US" dirty="0" err="1"/>
              <a:t>evidente</a:t>
            </a:r>
            <a:r>
              <a:rPr lang="en-US" dirty="0"/>
              <a:t> la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nanometrică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recent </a:t>
            </a:r>
            <a:r>
              <a:rPr lang="en-US" dirty="0" err="1"/>
              <a:t>sau</a:t>
            </a:r>
            <a:r>
              <a:rPr lang="en-US" dirty="0"/>
              <a:t> sunt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 </a:t>
            </a:r>
            <a:r>
              <a:rPr lang="en-US" dirty="0" err="1"/>
              <a:t>miniaturizate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tehnicilor</a:t>
            </a:r>
            <a:r>
              <a:rPr lang="en-US" dirty="0"/>
              <a:t> de nano-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microfabricare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îmbunătăți</a:t>
            </a:r>
            <a:r>
              <a:rPr lang="en-US" dirty="0"/>
              <a:t> </a:t>
            </a:r>
            <a:r>
              <a:rPr lang="en-US" dirty="0" err="1"/>
              <a:t>sensibilitatea</a:t>
            </a:r>
            <a:r>
              <a:rPr lang="en-US" dirty="0"/>
              <a:t> </a:t>
            </a:r>
            <a:r>
              <a:rPr lang="en-US" dirty="0" err="1"/>
              <a:t>detecției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paralelizarea</a:t>
            </a:r>
            <a:r>
              <a:rPr lang="en-US" dirty="0"/>
              <a:t>. </a:t>
            </a:r>
          </a:p>
          <a:p>
            <a:r>
              <a:rPr lang="en-US" dirty="0" err="1"/>
              <a:t>Imagistică</a:t>
            </a:r>
            <a:r>
              <a:rPr lang="en-US" dirty="0"/>
              <a:t> </a:t>
            </a:r>
            <a:r>
              <a:rPr lang="en-US" dirty="0" err="1"/>
              <a:t>Tehnicile</a:t>
            </a:r>
            <a:r>
              <a:rPr lang="en-US" dirty="0"/>
              <a:t> din </a:t>
            </a:r>
            <a:r>
              <a:rPr lang="en-US" dirty="0" err="1"/>
              <a:t>categoria</a:t>
            </a:r>
            <a:r>
              <a:rPr lang="en-US" dirty="0"/>
              <a:t> „</a:t>
            </a:r>
            <a:r>
              <a:rPr lang="en-US" dirty="0" err="1"/>
              <a:t>Imagistică</a:t>
            </a:r>
            <a:r>
              <a:rPr lang="en-US" dirty="0"/>
              <a:t>” sunt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imagistica</a:t>
            </a:r>
            <a:r>
              <a:rPr lang="en-US" dirty="0"/>
              <a:t> </a:t>
            </a:r>
            <a:r>
              <a:rPr lang="en-US" dirty="0" err="1"/>
              <a:t>distribuției</a:t>
            </a:r>
            <a:r>
              <a:rPr lang="en-US" dirty="0"/>
              <a:t> </a:t>
            </a:r>
            <a:r>
              <a:rPr lang="en-US" dirty="0" err="1"/>
              <a:t>spațiale</a:t>
            </a:r>
            <a:r>
              <a:rPr lang="en-US" dirty="0"/>
              <a:t> a </a:t>
            </a:r>
            <a:r>
              <a:rPr lang="en-US" dirty="0" err="1"/>
              <a:t>substanțelor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probă</a:t>
            </a:r>
            <a:r>
              <a:rPr lang="en-US" dirty="0"/>
              <a:t> </a:t>
            </a:r>
            <a:r>
              <a:rPr lang="en-US" dirty="0" err="1"/>
              <a:t>biologică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vizualizarea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generală</a:t>
            </a:r>
            <a:r>
              <a:rPr lang="en-US" dirty="0"/>
              <a:t> a </a:t>
            </a:r>
            <a:r>
              <a:rPr lang="en-US" dirty="0" err="1"/>
              <a:t>morfologiei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structurilor</a:t>
            </a:r>
            <a:r>
              <a:rPr lang="en-US" dirty="0"/>
              <a:t> </a:t>
            </a:r>
            <a:r>
              <a:rPr lang="en-US" dirty="0" err="1"/>
              <a:t>probelor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condiții</a:t>
            </a:r>
            <a:r>
              <a:rPr lang="en-US" dirty="0"/>
              <a:t> </a:t>
            </a:r>
            <a:r>
              <a:rPr lang="en-US" dirty="0" err="1"/>
              <a:t>ambientale</a:t>
            </a:r>
            <a:r>
              <a:rPr lang="en-US" dirty="0"/>
              <a:t> (de ex, Fig). </a:t>
            </a:r>
            <a:r>
              <a:rPr lang="en-US" dirty="0" err="1"/>
              <a:t>Acestea</a:t>
            </a:r>
            <a:r>
              <a:rPr lang="en-US" dirty="0"/>
              <a:t> sunt de </a:t>
            </a:r>
            <a:r>
              <a:rPr lang="en-US" dirty="0" err="1"/>
              <a:t>obicei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cercetarea</a:t>
            </a:r>
            <a:r>
              <a:rPr lang="en-US" dirty="0"/>
              <a:t> </a:t>
            </a:r>
            <a:r>
              <a:rPr lang="en-US" dirty="0" err="1"/>
              <a:t>biologiei</a:t>
            </a:r>
            <a:r>
              <a:rPr lang="en-US" dirty="0"/>
              <a:t> </a:t>
            </a:r>
            <a:r>
              <a:rPr lang="en-US" dirty="0" err="1"/>
              <a:t>celulare</a:t>
            </a:r>
            <a:r>
              <a:rPr lang="en-US" dirty="0"/>
              <a:t>, </a:t>
            </a:r>
            <a:r>
              <a:rPr lang="en-US" dirty="0" err="1"/>
              <a:t>patologie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scopuri</a:t>
            </a:r>
            <a:r>
              <a:rPr lang="en-US" dirty="0"/>
              <a:t> </a:t>
            </a:r>
            <a:r>
              <a:rPr lang="en-US" dirty="0" err="1"/>
              <a:t>diagnostice</a:t>
            </a:r>
            <a:r>
              <a:rPr lang="en-US" dirty="0"/>
              <a:t>. </a:t>
            </a:r>
            <a:r>
              <a:rPr lang="en-US" dirty="0" err="1"/>
              <a:t>Probele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constau</a:t>
            </a:r>
            <a:r>
              <a:rPr lang="en-US" dirty="0"/>
              <a:t> din </a:t>
            </a:r>
            <a:r>
              <a:rPr lang="en-US" dirty="0" err="1"/>
              <a:t>culturi</a:t>
            </a:r>
            <a:r>
              <a:rPr lang="en-US" dirty="0"/>
              <a:t> </a:t>
            </a:r>
            <a:r>
              <a:rPr lang="en-US" dirty="0" err="1"/>
              <a:t>celulare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probe de </a:t>
            </a:r>
            <a:r>
              <a:rPr lang="en-US" dirty="0" err="1"/>
              <a:t>țesut</a:t>
            </a:r>
            <a:r>
              <a:rPr lang="en-US" dirty="0"/>
              <a:t> </a:t>
            </a:r>
            <a:r>
              <a:rPr lang="en-US" dirty="0" err="1"/>
              <a:t>prelevate</a:t>
            </a:r>
            <a:r>
              <a:rPr lang="en-US" dirty="0"/>
              <a:t>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biopsie</a:t>
            </a:r>
            <a:r>
              <a:rPr lang="en-US" dirty="0"/>
              <a:t>. O </a:t>
            </a:r>
            <a:r>
              <a:rPr lang="en-US" dirty="0" err="1"/>
              <a:t>cheie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pregătirea</a:t>
            </a:r>
            <a:r>
              <a:rPr lang="en-US" dirty="0"/>
              <a:t> </a:t>
            </a:r>
            <a:r>
              <a:rPr lang="en-US" dirty="0" err="1"/>
              <a:t>probei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, care nu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modifice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distrugă</a:t>
            </a:r>
            <a:r>
              <a:rPr lang="en-US" dirty="0"/>
              <a:t> </a:t>
            </a:r>
            <a:r>
              <a:rPr lang="en-US" dirty="0" err="1"/>
              <a:t>structurile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 care </a:t>
            </a:r>
            <a:r>
              <a:rPr lang="en-US" dirty="0" err="1"/>
              <a:t>urmează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imagistice</a:t>
            </a:r>
            <a:r>
              <a:rPr lang="en-US" dirty="0"/>
              <a:t>.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tehnicile</a:t>
            </a:r>
            <a:r>
              <a:rPr lang="en-US" dirty="0"/>
              <a:t> </a:t>
            </a:r>
            <a:r>
              <a:rPr lang="en-US" dirty="0" err="1"/>
              <a:t>imagistice</a:t>
            </a:r>
            <a:r>
              <a:rPr lang="en-US" dirty="0"/>
              <a:t> sunt </a:t>
            </a:r>
            <a:r>
              <a:rPr lang="en-US" dirty="0" err="1"/>
              <a:t>neinvazive</a:t>
            </a:r>
            <a:r>
              <a:rPr lang="en-US" dirty="0"/>
              <a:t> (de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tehnicile</a:t>
            </a:r>
            <a:r>
              <a:rPr lang="en-US" dirty="0"/>
              <a:t> </a:t>
            </a:r>
            <a:r>
              <a:rPr lang="en-US" dirty="0" err="1"/>
              <a:t>bazate</a:t>
            </a:r>
            <a:r>
              <a:rPr lang="en-US" dirty="0"/>
              <a:t> pe </a:t>
            </a:r>
            <a:r>
              <a:rPr lang="en-US" dirty="0" err="1"/>
              <a:t>fluorescență</a:t>
            </a:r>
            <a:r>
              <a:rPr lang="en-US" dirty="0"/>
              <a:t>),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utilizarea</a:t>
            </a:r>
            <a:r>
              <a:rPr lang="en-US" dirty="0"/>
              <a:t> de </a:t>
            </a:r>
            <a:r>
              <a:rPr lang="en-US" dirty="0" err="1"/>
              <a:t>agenți</a:t>
            </a:r>
            <a:r>
              <a:rPr lang="en-US" dirty="0"/>
              <a:t> de </a:t>
            </a:r>
            <a:r>
              <a:rPr lang="en-US" dirty="0" err="1"/>
              <a:t>marcare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de contrast care sunt </a:t>
            </a:r>
            <a:r>
              <a:rPr lang="en-US" dirty="0" err="1"/>
              <a:t>administrați</a:t>
            </a:r>
            <a:r>
              <a:rPr lang="en-US" dirty="0"/>
              <a:t> </a:t>
            </a:r>
            <a:r>
              <a:rPr lang="en-US" dirty="0" err="1"/>
              <a:t>probei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pacientului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115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DEA9B-31B6-1FAD-ECBF-3316AE426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483" y="644515"/>
            <a:ext cx="6558221" cy="6023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F98813-09FD-9EAA-88E4-1A1CDD0D277E}"/>
              </a:ext>
            </a:extLst>
          </p:cNvPr>
          <p:cNvSpPr txBox="1"/>
          <p:nvPr/>
        </p:nvSpPr>
        <p:spPr>
          <a:xfrm>
            <a:off x="159657" y="1897762"/>
            <a:ext cx="525548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 err="1">
                <a:highlight>
                  <a:srgbClr val="FFFF00"/>
                </a:highlight>
              </a:rPr>
              <a:t>Figura</a:t>
            </a:r>
            <a:r>
              <a:rPr lang="en-US" sz="1400" i="1" dirty="0">
                <a:highlight>
                  <a:srgbClr val="FFFF00"/>
                </a:highlight>
              </a:rPr>
              <a:t>: Imagine de </a:t>
            </a:r>
            <a:r>
              <a:rPr lang="en-US" sz="1400" i="1" dirty="0" err="1">
                <a:highlight>
                  <a:srgbClr val="FFFF00"/>
                </a:highlight>
              </a:rPr>
              <a:t>microscopie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electronică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transmisie</a:t>
            </a:r>
            <a:r>
              <a:rPr lang="en-US" sz="1400" i="1" dirty="0">
                <a:highlight>
                  <a:srgbClr val="FFFF00"/>
                </a:highlight>
              </a:rPr>
              <a:t> a </a:t>
            </a:r>
            <a:r>
              <a:rPr lang="en-US" sz="1400" i="1" dirty="0" err="1">
                <a:highlight>
                  <a:srgbClr val="FFFF00"/>
                </a:highlight>
              </a:rPr>
              <a:t>țesutului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pulmonar</a:t>
            </a:r>
            <a:r>
              <a:rPr lang="en-US" sz="1400" i="1" dirty="0">
                <a:highlight>
                  <a:srgbClr val="FFFF00"/>
                </a:highlight>
              </a:rPr>
              <a:t> (</a:t>
            </a:r>
            <a:r>
              <a:rPr lang="en-US" sz="1400" i="1" dirty="0" err="1">
                <a:highlight>
                  <a:srgbClr val="FFFF00"/>
                </a:highlight>
              </a:rPr>
              <a:t>superioară</a:t>
            </a:r>
            <a:r>
              <a:rPr lang="en-US" sz="1400" i="1" dirty="0">
                <a:highlight>
                  <a:srgbClr val="FFFF00"/>
                </a:highlight>
              </a:rPr>
              <a:t>). Proba </a:t>
            </a:r>
            <a:r>
              <a:rPr lang="en-US" sz="1400" i="1" dirty="0" err="1">
                <a:highlight>
                  <a:srgbClr val="FFFF00"/>
                </a:highlight>
              </a:rPr>
              <a:t>constă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dintr</a:t>
            </a:r>
            <a:r>
              <a:rPr lang="en-US" sz="1400" i="1" dirty="0">
                <a:highlight>
                  <a:srgbClr val="FFFF00"/>
                </a:highlight>
              </a:rPr>
              <a:t>-o </a:t>
            </a:r>
            <a:r>
              <a:rPr lang="en-US" sz="1400" i="1" dirty="0" err="1">
                <a:highlight>
                  <a:srgbClr val="FFFF00"/>
                </a:highlight>
              </a:rPr>
              <a:t>secțiune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subțire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țesut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fixat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chimic</a:t>
            </a:r>
            <a:r>
              <a:rPr lang="en-US" sz="1400" i="1" dirty="0">
                <a:highlight>
                  <a:srgbClr val="FFFF00"/>
                </a:highlight>
              </a:rPr>
              <a:t>, </a:t>
            </a:r>
            <a:r>
              <a:rPr lang="en-US" sz="1400" i="1" dirty="0" err="1">
                <a:highlight>
                  <a:srgbClr val="FFFF00"/>
                </a:highlight>
              </a:rPr>
              <a:t>în</a:t>
            </a:r>
            <a:r>
              <a:rPr lang="en-US" sz="1400" i="1" dirty="0">
                <a:highlight>
                  <a:srgbClr val="FFFF00"/>
                </a:highlight>
              </a:rPr>
              <a:t> care </a:t>
            </a:r>
            <a:r>
              <a:rPr lang="en-US" sz="1400" i="1" dirty="0" err="1">
                <a:highlight>
                  <a:srgbClr val="FFFF00"/>
                </a:highlight>
              </a:rPr>
              <a:t>anumite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structuri</a:t>
            </a:r>
            <a:r>
              <a:rPr lang="en-US" sz="1400" i="1" dirty="0">
                <a:highlight>
                  <a:srgbClr val="FFFF00"/>
                </a:highlight>
              </a:rPr>
              <a:t> au </a:t>
            </a:r>
            <a:r>
              <a:rPr lang="en-US" sz="1400" i="1" dirty="0" err="1">
                <a:highlight>
                  <a:srgbClr val="FFFF00"/>
                </a:highlight>
              </a:rPr>
              <a:t>fost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colorate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chimic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pentru</a:t>
            </a:r>
            <a:r>
              <a:rPr lang="en-US" sz="1400" i="1" dirty="0">
                <a:highlight>
                  <a:srgbClr val="FFFF00"/>
                </a:highlight>
              </a:rPr>
              <a:t> a </a:t>
            </a:r>
            <a:r>
              <a:rPr lang="en-US" sz="1400" i="1" dirty="0" err="1">
                <a:highlight>
                  <a:srgbClr val="FFFF00"/>
                </a:highlight>
              </a:rPr>
              <a:t>spori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contrastul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imaginii</a:t>
            </a:r>
            <a:r>
              <a:rPr lang="en-US" sz="1400" i="1" dirty="0">
                <a:highlight>
                  <a:srgbClr val="FFFF00"/>
                </a:highlight>
              </a:rPr>
              <a:t>. </a:t>
            </a:r>
          </a:p>
          <a:p>
            <a:r>
              <a:rPr lang="en-US" sz="1400" i="1" dirty="0" err="1">
                <a:highlight>
                  <a:srgbClr val="FFFF00"/>
                </a:highlight>
              </a:rPr>
              <a:t>Imagini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microscopie</a:t>
            </a:r>
            <a:r>
              <a:rPr lang="en-US" sz="1400" i="1" dirty="0">
                <a:highlight>
                  <a:srgbClr val="FFFF00"/>
                </a:highlight>
              </a:rPr>
              <a:t> cu </a:t>
            </a:r>
            <a:r>
              <a:rPr lang="en-US" sz="1400" i="1" dirty="0" err="1">
                <a:highlight>
                  <a:srgbClr val="FFFF00"/>
                </a:highlight>
              </a:rPr>
              <a:t>fluorescență</a:t>
            </a:r>
            <a:r>
              <a:rPr lang="en-US" sz="1400" i="1" dirty="0">
                <a:highlight>
                  <a:srgbClr val="FFFF00"/>
                </a:highlight>
              </a:rPr>
              <a:t> ale </a:t>
            </a:r>
            <a:r>
              <a:rPr lang="en-US" sz="1400" i="1" dirty="0" err="1">
                <a:highlight>
                  <a:srgbClr val="FFFF00"/>
                </a:highlight>
              </a:rPr>
              <a:t>celulelor</a:t>
            </a:r>
            <a:r>
              <a:rPr lang="en-US" sz="1400" i="1" dirty="0">
                <a:highlight>
                  <a:srgbClr val="FFFF00"/>
                </a:highlight>
              </a:rPr>
              <a:t> PtK2 vii (</a:t>
            </a:r>
            <a:r>
              <a:rPr lang="en-US" sz="1400" i="1" dirty="0" err="1">
                <a:highlight>
                  <a:srgbClr val="FFFF00"/>
                </a:highlight>
              </a:rPr>
              <a:t>stânga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și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dreapta</a:t>
            </a:r>
            <a:r>
              <a:rPr lang="en-US" sz="1400" i="1" dirty="0">
                <a:highlight>
                  <a:srgbClr val="FFFF00"/>
                </a:highlight>
              </a:rPr>
              <a:t>). </a:t>
            </a:r>
            <a:r>
              <a:rPr lang="en-US" sz="1400" i="1" dirty="0" err="1">
                <a:highlight>
                  <a:srgbClr val="FFFF00"/>
                </a:highlight>
              </a:rPr>
              <a:t>Imaginea</a:t>
            </a:r>
            <a:r>
              <a:rPr lang="en-US" sz="1400" i="1" dirty="0">
                <a:highlight>
                  <a:srgbClr val="FFFF00"/>
                </a:highlight>
              </a:rPr>
              <a:t> din </a:t>
            </a:r>
            <a:r>
              <a:rPr lang="en-US" sz="1400" i="1" dirty="0" err="1">
                <a:highlight>
                  <a:srgbClr val="FFFF00"/>
                </a:highlight>
              </a:rPr>
              <a:t>stânga</a:t>
            </a:r>
            <a:r>
              <a:rPr lang="en-US" sz="1400" i="1" dirty="0">
                <a:highlight>
                  <a:srgbClr val="FFFF00"/>
                </a:highlight>
              </a:rPr>
              <a:t> a </a:t>
            </a:r>
            <a:r>
              <a:rPr lang="en-US" sz="1400" i="1" dirty="0" err="1">
                <a:highlight>
                  <a:srgbClr val="FFFF00"/>
                </a:highlight>
              </a:rPr>
              <a:t>fost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achiziționată</a:t>
            </a:r>
            <a:r>
              <a:rPr lang="en-US" sz="1400" i="1" dirty="0">
                <a:highlight>
                  <a:srgbClr val="FFFF00"/>
                </a:highlight>
              </a:rPr>
              <a:t> cu </a:t>
            </a:r>
            <a:r>
              <a:rPr lang="en-US" sz="1400" i="1" dirty="0" err="1">
                <a:highlight>
                  <a:srgbClr val="FFFF00"/>
                </a:highlight>
              </a:rPr>
              <a:t>microscopie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confocală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convențională</a:t>
            </a:r>
            <a:r>
              <a:rPr lang="en-US" sz="1400" i="1" dirty="0">
                <a:highlight>
                  <a:srgbClr val="FFFF00"/>
                </a:highlight>
              </a:rPr>
              <a:t>, </a:t>
            </a:r>
            <a:r>
              <a:rPr lang="en-US" sz="1400" i="1" dirty="0" err="1">
                <a:highlight>
                  <a:srgbClr val="FFFF00"/>
                </a:highlight>
              </a:rPr>
              <a:t>unde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rezoluția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laterală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este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limitată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în</a:t>
            </a:r>
            <a:r>
              <a:rPr lang="en-US" sz="1400" i="1" dirty="0">
                <a:highlight>
                  <a:srgbClr val="FFFF00"/>
                </a:highlight>
              </a:rPr>
              <a:t> principal de difracție13. </a:t>
            </a:r>
            <a:r>
              <a:rPr lang="en-US" sz="1400" i="1" dirty="0" err="1">
                <a:highlight>
                  <a:srgbClr val="FFFF00"/>
                </a:highlight>
              </a:rPr>
              <a:t>Imaginea</a:t>
            </a:r>
            <a:r>
              <a:rPr lang="en-US" sz="1400" i="1" dirty="0">
                <a:highlight>
                  <a:srgbClr val="FFFF00"/>
                </a:highlight>
              </a:rPr>
              <a:t> din </a:t>
            </a:r>
            <a:r>
              <a:rPr lang="en-US" sz="1400" i="1" dirty="0" err="1">
                <a:highlight>
                  <a:srgbClr val="FFFF00"/>
                </a:highlight>
              </a:rPr>
              <a:t>dreapta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prezentă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îmbunătățirea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rezoluției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obținută</a:t>
            </a:r>
            <a:r>
              <a:rPr lang="en-US" sz="1400" i="1" dirty="0">
                <a:highlight>
                  <a:srgbClr val="FFFF00"/>
                </a:highlight>
              </a:rPr>
              <a:t> cu </a:t>
            </a:r>
            <a:r>
              <a:rPr lang="en-US" sz="1400" i="1" dirty="0" err="1">
                <a:highlight>
                  <a:srgbClr val="FFFF00"/>
                </a:highlight>
              </a:rPr>
              <a:t>tehnica</a:t>
            </a:r>
            <a:r>
              <a:rPr lang="en-US" sz="1400" i="1" dirty="0">
                <a:highlight>
                  <a:srgbClr val="FFFF00"/>
                </a:highlight>
              </a:rPr>
              <a:t> recent </a:t>
            </a:r>
            <a:r>
              <a:rPr lang="en-US" sz="1400" i="1" dirty="0" err="1">
                <a:highlight>
                  <a:srgbClr val="FFFF00"/>
                </a:highlight>
              </a:rPr>
              <a:t>dezvoltată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microscopie</a:t>
            </a:r>
            <a:r>
              <a:rPr lang="en-US" sz="1400" i="1" dirty="0">
                <a:highlight>
                  <a:srgbClr val="FFFF00"/>
                </a:highlight>
              </a:rPr>
              <a:t> cu </a:t>
            </a:r>
            <a:r>
              <a:rPr lang="en-US" sz="1400" i="1" dirty="0" err="1">
                <a:highlight>
                  <a:srgbClr val="FFFF00"/>
                </a:highlight>
              </a:rPr>
              <a:t>epuizare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stimulată</a:t>
            </a:r>
            <a:r>
              <a:rPr lang="en-US" sz="1400" i="1" dirty="0">
                <a:highlight>
                  <a:srgbClr val="FFFF00"/>
                </a:highlight>
              </a:rPr>
              <a:t> a </a:t>
            </a:r>
            <a:r>
              <a:rPr lang="en-US" sz="1400" i="1" dirty="0" err="1">
                <a:highlight>
                  <a:srgbClr val="FFFF00"/>
                </a:highlight>
              </a:rPr>
              <a:t>emisiilor</a:t>
            </a:r>
            <a:r>
              <a:rPr lang="en-US" sz="1400" i="1" dirty="0">
                <a:highlight>
                  <a:srgbClr val="FFFF00"/>
                </a:highlight>
              </a:rPr>
              <a:t> (STED), o </a:t>
            </a:r>
            <a:r>
              <a:rPr lang="en-US" sz="1400" i="1" dirty="0" err="1">
                <a:highlight>
                  <a:srgbClr val="FFFF00"/>
                </a:highlight>
              </a:rPr>
              <a:t>tehnică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  <a:r>
              <a:rPr lang="en-US" sz="1400" i="1" dirty="0" err="1">
                <a:highlight>
                  <a:srgbClr val="FFFF00"/>
                </a:highlight>
              </a:rPr>
              <a:t>particulară</a:t>
            </a:r>
            <a:r>
              <a:rPr lang="en-US" sz="1400" i="1" dirty="0">
                <a:highlight>
                  <a:srgbClr val="FFFF00"/>
                </a:highlight>
              </a:rPr>
              <a:t> de </a:t>
            </a:r>
            <a:r>
              <a:rPr lang="en-US" sz="1400" i="1" dirty="0" err="1">
                <a:highlight>
                  <a:srgbClr val="FFFF00"/>
                </a:highlight>
              </a:rPr>
              <a:t>microscopie</a:t>
            </a:r>
            <a:r>
              <a:rPr lang="en-US" sz="1400" i="1" dirty="0">
                <a:highlight>
                  <a:srgbClr val="FFFF00"/>
                </a:highlight>
              </a:rPr>
              <a:t> cu </a:t>
            </a:r>
            <a:r>
              <a:rPr lang="en-US" sz="1400" i="1" dirty="0" err="1">
                <a:highlight>
                  <a:srgbClr val="FFFF00"/>
                </a:highlight>
              </a:rPr>
              <a:t>fluorescență</a:t>
            </a:r>
            <a:r>
              <a:rPr lang="en-US" sz="1400" i="1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67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3125A0-E21F-EEDE-5057-12159CC704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470" y="33242"/>
            <a:ext cx="11573197" cy="724247"/>
          </a:xfrm>
        </p:spPr>
        <p:txBody>
          <a:bodyPr/>
          <a:lstStyle/>
          <a:p>
            <a:r>
              <a:rPr lang="pt-BR" sz="3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Exemplul 1: Biosenzori magnetici pentru diagnostic in vitro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FB7EEA-16BB-3F32-5BD1-328248A9923F}"/>
              </a:ext>
            </a:extLst>
          </p:cNvPr>
          <p:cNvSpPr txBox="1"/>
          <p:nvPr/>
        </p:nvSpPr>
        <p:spPr>
          <a:xfrm>
            <a:off x="207412" y="395365"/>
            <a:ext cx="11689311" cy="6192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/>
              <a:t>Biosenzorii</a:t>
            </a:r>
            <a:r>
              <a:rPr lang="en-US" sz="1400" dirty="0"/>
              <a:t> sunt </a:t>
            </a:r>
            <a:r>
              <a:rPr lang="en-US" sz="1400" dirty="0" err="1"/>
              <a:t>instrumente</a:t>
            </a:r>
            <a:r>
              <a:rPr lang="en-US" sz="1400" dirty="0"/>
              <a:t> </a:t>
            </a:r>
            <a:r>
              <a:rPr lang="en-US" sz="1400" dirty="0" err="1"/>
              <a:t>bazate</a:t>
            </a:r>
            <a:r>
              <a:rPr lang="en-US" sz="1400" dirty="0"/>
              <a:t> pe </a:t>
            </a:r>
            <a:r>
              <a:rPr lang="en-US" sz="1400" dirty="0" err="1"/>
              <a:t>reacții</a:t>
            </a:r>
            <a:r>
              <a:rPr lang="en-US" sz="1400" dirty="0"/>
              <a:t> </a:t>
            </a:r>
            <a:r>
              <a:rPr lang="en-US" sz="1400" dirty="0" err="1"/>
              <a:t>biochimice</a:t>
            </a:r>
            <a:r>
              <a:rPr lang="en-US" sz="1400" dirty="0"/>
              <a:t>, </a:t>
            </a:r>
            <a:r>
              <a:rPr lang="en-US" sz="1400" dirty="0" err="1"/>
              <a:t>în</a:t>
            </a:r>
            <a:r>
              <a:rPr lang="en-US" sz="1400" dirty="0"/>
              <a:t> care </a:t>
            </a:r>
            <a:r>
              <a:rPr lang="en-US" sz="1400" dirty="0" err="1"/>
              <a:t>intensitatea</a:t>
            </a:r>
            <a:r>
              <a:rPr lang="en-US" sz="1400" dirty="0"/>
              <a:t> </a:t>
            </a:r>
            <a:r>
              <a:rPr lang="en-US" sz="1400" dirty="0" err="1"/>
              <a:t>reacției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convertită</a:t>
            </a:r>
            <a:r>
              <a:rPr lang="en-US" sz="1400" dirty="0"/>
              <a:t> </a:t>
            </a:r>
            <a:r>
              <a:rPr lang="en-US" sz="1400" dirty="0" err="1"/>
              <a:t>într</a:t>
            </a:r>
            <a:r>
              <a:rPr lang="en-US" sz="1400" dirty="0"/>
              <a:t>-un </a:t>
            </a:r>
            <a:r>
              <a:rPr lang="en-US" sz="1400" dirty="0" err="1"/>
              <a:t>semnal</a:t>
            </a:r>
            <a:r>
              <a:rPr lang="en-US" sz="1400" dirty="0"/>
              <a:t> </a:t>
            </a:r>
            <a:r>
              <a:rPr lang="en-US" sz="1400" dirty="0" err="1"/>
              <a:t>măsurabil</a:t>
            </a:r>
            <a:r>
              <a:rPr lang="en-US" sz="1400" dirty="0"/>
              <a:t>, cum </a:t>
            </a:r>
            <a:r>
              <a:rPr lang="en-US" sz="1400" dirty="0" err="1"/>
              <a:t>ar</a:t>
            </a:r>
            <a:r>
              <a:rPr lang="en-US" sz="1400" dirty="0"/>
              <a:t> fi </a:t>
            </a:r>
            <a:r>
              <a:rPr lang="en-US" sz="1400" dirty="0" err="1"/>
              <a:t>curentul</a:t>
            </a:r>
            <a:r>
              <a:rPr lang="en-US" sz="1400" dirty="0"/>
              <a:t> </a:t>
            </a:r>
            <a:r>
              <a:rPr lang="en-US" sz="1400" dirty="0" err="1"/>
              <a:t>sau</a:t>
            </a:r>
            <a:r>
              <a:rPr lang="en-US" sz="1400" dirty="0"/>
              <a:t> lumina. </a:t>
            </a:r>
          </a:p>
          <a:p>
            <a:pPr>
              <a:lnSpc>
                <a:spcPct val="150000"/>
              </a:lnSpc>
            </a:pPr>
            <a:r>
              <a:rPr lang="en-US" sz="1400" dirty="0" err="1"/>
              <a:t>Senzorul</a:t>
            </a:r>
            <a:r>
              <a:rPr lang="en-US" sz="1400" dirty="0"/>
              <a:t> de </a:t>
            </a:r>
            <a:r>
              <a:rPr lang="en-US" sz="1400" dirty="0" err="1"/>
              <a:t>glucoză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probabil</a:t>
            </a:r>
            <a:r>
              <a:rPr lang="en-US" sz="1400" dirty="0"/>
              <a:t> cel </a:t>
            </a:r>
            <a:r>
              <a:rPr lang="en-US" sz="1400" dirty="0" err="1"/>
              <a:t>mai</a:t>
            </a:r>
            <a:r>
              <a:rPr lang="en-US" sz="1400" dirty="0"/>
              <a:t> important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utilizat</a:t>
            </a:r>
            <a:r>
              <a:rPr lang="en-US" sz="1400" dirty="0"/>
              <a:t> </a:t>
            </a:r>
            <a:r>
              <a:rPr lang="en-US" sz="1400" dirty="0" err="1"/>
              <a:t>biosenzor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folosit</a:t>
            </a:r>
            <a:r>
              <a:rPr lang="en-US" sz="1400" dirty="0"/>
              <a:t> ca un instrument </a:t>
            </a:r>
            <a:r>
              <a:rPr lang="en-US" sz="1400" dirty="0" err="1"/>
              <a:t>eficient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gestionarea</a:t>
            </a:r>
            <a:r>
              <a:rPr lang="en-US" sz="1400" dirty="0"/>
              <a:t> </a:t>
            </a:r>
            <a:r>
              <a:rPr lang="en-US" sz="1400" dirty="0" err="1"/>
              <a:t>bolilor</a:t>
            </a:r>
            <a:r>
              <a:rPr lang="en-US" sz="1400" dirty="0"/>
              <a:t>.. </a:t>
            </a:r>
            <a:r>
              <a:rPr lang="en-US" sz="1400" dirty="0" err="1"/>
              <a:t>Versiunile</a:t>
            </a:r>
            <a:r>
              <a:rPr lang="en-US" sz="1400" dirty="0"/>
              <a:t> </a:t>
            </a:r>
            <a:r>
              <a:rPr lang="en-US" sz="1400" dirty="0" err="1"/>
              <a:t>moderne</a:t>
            </a:r>
            <a:r>
              <a:rPr lang="en-US" sz="1400" dirty="0"/>
              <a:t> ale </a:t>
            </a:r>
            <a:r>
              <a:rPr lang="en-US" sz="1400" dirty="0" err="1"/>
              <a:t>senzorului</a:t>
            </a:r>
            <a:r>
              <a:rPr lang="en-US" sz="1400" dirty="0"/>
              <a:t> de </a:t>
            </a:r>
            <a:r>
              <a:rPr lang="en-US" sz="1400" dirty="0" err="1"/>
              <a:t>glucoză</a:t>
            </a:r>
            <a:r>
              <a:rPr lang="en-US" sz="1400" dirty="0"/>
              <a:t> </a:t>
            </a:r>
            <a:r>
              <a:rPr lang="en-US" sz="1400" dirty="0" err="1"/>
              <a:t>ilustrează</a:t>
            </a:r>
            <a:r>
              <a:rPr lang="en-US" sz="1400" dirty="0"/>
              <a:t> </a:t>
            </a:r>
            <a:r>
              <a:rPr lang="en-US" sz="1400" dirty="0" err="1"/>
              <a:t>modul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care </a:t>
            </a:r>
            <a:r>
              <a:rPr lang="en-US" sz="1400" dirty="0" err="1"/>
              <a:t>nanotehnologia</a:t>
            </a:r>
            <a:r>
              <a:rPr lang="en-US" sz="1400" dirty="0"/>
              <a:t> </a:t>
            </a:r>
            <a:r>
              <a:rPr lang="en-US" sz="1400" dirty="0" err="1"/>
              <a:t>poate</a:t>
            </a:r>
            <a:r>
              <a:rPr lang="en-US" sz="1400" dirty="0"/>
              <a:t> </a:t>
            </a:r>
            <a:r>
              <a:rPr lang="en-US" sz="1400" dirty="0" err="1"/>
              <a:t>aduce</a:t>
            </a:r>
            <a:r>
              <a:rPr lang="en-US" sz="1400" dirty="0"/>
              <a:t> </a:t>
            </a:r>
            <a:r>
              <a:rPr lang="en-US" sz="1400" dirty="0" err="1"/>
              <a:t>progres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se </a:t>
            </a:r>
            <a:r>
              <a:rPr lang="en-US" sz="1400" dirty="0" err="1"/>
              <a:t>bazează</a:t>
            </a:r>
            <a:r>
              <a:rPr lang="en-US" sz="1400" dirty="0"/>
              <a:t> pe </a:t>
            </a:r>
            <a:r>
              <a:rPr lang="en-US" sz="1400" dirty="0" err="1"/>
              <a:t>principiile</a:t>
            </a:r>
            <a:r>
              <a:rPr lang="en-US" sz="1400" dirty="0"/>
              <a:t> generale </a:t>
            </a:r>
            <a:r>
              <a:rPr lang="en-US" sz="1400" dirty="0" err="1"/>
              <a:t>prezentate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jos.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 err="1"/>
              <a:t>Biosenzorii</a:t>
            </a:r>
            <a:r>
              <a:rPr lang="en-US" sz="1400" dirty="0"/>
              <a:t> </a:t>
            </a:r>
            <a:r>
              <a:rPr lang="en-US" sz="1400" dirty="0" err="1"/>
              <a:t>utilizează</a:t>
            </a:r>
            <a:r>
              <a:rPr lang="en-US" sz="1400" dirty="0"/>
              <a:t> </a:t>
            </a:r>
            <a:r>
              <a:rPr lang="en-US" sz="1400" dirty="0" err="1"/>
              <a:t>anticorpi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a </a:t>
            </a:r>
            <a:r>
              <a:rPr lang="en-US" sz="1400" dirty="0" err="1"/>
              <a:t>detecta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capta</a:t>
            </a:r>
            <a:r>
              <a:rPr lang="en-US" sz="1400" dirty="0"/>
              <a:t> </a:t>
            </a:r>
            <a:r>
              <a:rPr lang="en-US" sz="1400" dirty="0" err="1"/>
              <a:t>diferite</a:t>
            </a:r>
            <a:r>
              <a:rPr lang="en-US" sz="1400" dirty="0"/>
              <a:t> </a:t>
            </a:r>
            <a:r>
              <a:rPr lang="en-US" sz="1400" dirty="0" err="1"/>
              <a:t>tipuri</a:t>
            </a:r>
            <a:r>
              <a:rPr lang="en-US" sz="1400" dirty="0"/>
              <a:t> de </a:t>
            </a:r>
            <a:r>
              <a:rPr lang="en-US" sz="1400" dirty="0" err="1"/>
              <a:t>substanțe</a:t>
            </a:r>
            <a:r>
              <a:rPr lang="en-US" sz="1400" dirty="0"/>
              <a:t> de </a:t>
            </a:r>
            <a:r>
              <a:rPr lang="en-US" sz="1400" dirty="0" err="1"/>
              <a:t>interes</a:t>
            </a:r>
            <a:r>
              <a:rPr lang="en-US" sz="1400" dirty="0"/>
              <a:t> </a:t>
            </a:r>
            <a:r>
              <a:rPr lang="en-US" sz="1400" dirty="0" err="1"/>
              <a:t>într</a:t>
            </a:r>
            <a:r>
              <a:rPr lang="en-US" sz="1400" dirty="0"/>
              <a:t>-un fluid (corporal)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mult</a:t>
            </a:r>
            <a:r>
              <a:rPr lang="en-US" sz="1400" dirty="0"/>
              <a:t> </a:t>
            </a:r>
            <a:r>
              <a:rPr lang="en-US" sz="1400" dirty="0" err="1"/>
              <a:t>sau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puțin</a:t>
            </a:r>
            <a:r>
              <a:rPr lang="en-US" sz="1400" dirty="0"/>
              <a:t> complex. Timp de </a:t>
            </a:r>
            <a:r>
              <a:rPr lang="en-US" sz="1400" dirty="0" err="1"/>
              <a:t>mulți</a:t>
            </a:r>
            <a:r>
              <a:rPr lang="en-US" sz="1400" dirty="0"/>
              <a:t> ani, </a:t>
            </a:r>
            <a:r>
              <a:rPr lang="en-US" sz="1400" dirty="0" err="1"/>
              <a:t>particulele</a:t>
            </a:r>
            <a:r>
              <a:rPr lang="en-US" sz="1400" dirty="0"/>
              <a:t> </a:t>
            </a:r>
            <a:r>
              <a:rPr lang="en-US" sz="1400" dirty="0" err="1"/>
              <a:t>fluorescente</a:t>
            </a:r>
            <a:r>
              <a:rPr lang="en-US" sz="1400" dirty="0"/>
              <a:t> ultrafine (le-am </a:t>
            </a:r>
            <a:r>
              <a:rPr lang="en-US" sz="1400" dirty="0" err="1"/>
              <a:t>numi</a:t>
            </a:r>
            <a:r>
              <a:rPr lang="en-US" sz="1400" dirty="0"/>
              <a:t> </a:t>
            </a:r>
            <a:r>
              <a:rPr lang="en-US" sz="1400" dirty="0" err="1"/>
              <a:t>acum</a:t>
            </a:r>
            <a:r>
              <a:rPr lang="en-US" sz="1400" dirty="0"/>
              <a:t> </a:t>
            </a:r>
            <a:r>
              <a:rPr lang="ro-RO" sz="1400" dirty="0"/>
              <a:t>NP</a:t>
            </a:r>
            <a:r>
              <a:rPr lang="en-US" sz="1400" dirty="0"/>
              <a:t>) au </a:t>
            </a:r>
            <a:r>
              <a:rPr lang="en-US" sz="1400" dirty="0" err="1"/>
              <a:t>fost</a:t>
            </a:r>
            <a:r>
              <a:rPr lang="en-US" sz="1400" dirty="0"/>
              <a:t> </a:t>
            </a:r>
            <a:r>
              <a:rPr lang="en-US" sz="1400" dirty="0" err="1"/>
              <a:t>utilizate</a:t>
            </a:r>
            <a:r>
              <a:rPr lang="en-US" sz="1400" dirty="0"/>
              <a:t> ca </a:t>
            </a:r>
            <a:r>
              <a:rPr lang="en-US" sz="1400" dirty="0" err="1"/>
              <a:t>purtători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anticorpii</a:t>
            </a:r>
            <a:r>
              <a:rPr lang="en-US" sz="1400" dirty="0"/>
              <a:t> care </a:t>
            </a:r>
            <a:r>
              <a:rPr lang="en-US" sz="1400" dirty="0" err="1"/>
              <a:t>captează</a:t>
            </a:r>
            <a:r>
              <a:rPr lang="en-US" sz="1400" dirty="0"/>
              <a:t> </a:t>
            </a:r>
            <a:r>
              <a:rPr lang="en-US" sz="1400" dirty="0" err="1"/>
              <a:t>moleculele</a:t>
            </a:r>
            <a:r>
              <a:rPr lang="en-US" sz="1400" dirty="0"/>
              <a:t> </a:t>
            </a:r>
            <a:r>
              <a:rPr lang="en-US" sz="1400" dirty="0" err="1"/>
              <a:t>țintă</a:t>
            </a:r>
            <a:r>
              <a:rPr lang="en-US" sz="1400" dirty="0"/>
              <a:t>. </a:t>
            </a:r>
            <a:r>
              <a:rPr lang="en-US" sz="1400" dirty="0" err="1"/>
              <a:t>Nanoparticulele</a:t>
            </a:r>
            <a:r>
              <a:rPr lang="en-US" sz="1400" dirty="0"/>
              <a:t> care au </a:t>
            </a:r>
            <a:r>
              <a:rPr lang="en-US" sz="1400" dirty="0" err="1"/>
              <a:t>captat</a:t>
            </a:r>
            <a:r>
              <a:rPr lang="en-US" sz="1400" dirty="0"/>
              <a:t> </a:t>
            </a:r>
            <a:r>
              <a:rPr lang="en-US" sz="1400" dirty="0" err="1"/>
              <a:t>analitul</a:t>
            </a:r>
            <a:r>
              <a:rPr lang="en-US" sz="1400" dirty="0"/>
              <a:t> </a:t>
            </a:r>
            <a:r>
              <a:rPr lang="en-US" sz="1400" dirty="0" err="1"/>
              <a:t>țintă</a:t>
            </a:r>
            <a:r>
              <a:rPr lang="en-US" sz="1400" dirty="0"/>
              <a:t> se pot </a:t>
            </a:r>
            <a:r>
              <a:rPr lang="en-US" sz="1400" dirty="0" err="1"/>
              <a:t>lega</a:t>
            </a:r>
            <a:r>
              <a:rPr lang="en-US" sz="1400" dirty="0"/>
              <a:t> de o </a:t>
            </a:r>
            <a:r>
              <a:rPr lang="en-US" sz="1400" dirty="0" err="1"/>
              <a:t>zonă</a:t>
            </a:r>
            <a:r>
              <a:rPr lang="en-US" sz="1400" dirty="0"/>
              <a:t> </a:t>
            </a:r>
            <a:r>
              <a:rPr lang="en-US" sz="1400" dirty="0" err="1"/>
              <a:t>specifică</a:t>
            </a:r>
            <a:r>
              <a:rPr lang="en-US" sz="1400" dirty="0"/>
              <a:t> din </a:t>
            </a:r>
            <a:r>
              <a:rPr lang="en-US" sz="1400" dirty="0" err="1"/>
              <a:t>senzor</a:t>
            </a:r>
            <a:r>
              <a:rPr lang="en-US" sz="1400" dirty="0"/>
              <a:t>, care </a:t>
            </a:r>
            <a:r>
              <a:rPr lang="en-US" sz="1400" dirty="0" err="1"/>
              <a:t>fixează</a:t>
            </a:r>
            <a:r>
              <a:rPr lang="en-US" sz="1400" dirty="0"/>
              <a:t> o </a:t>
            </a:r>
            <a:r>
              <a:rPr lang="en-US" sz="1400" dirty="0" err="1"/>
              <a:t>cantitate</a:t>
            </a:r>
            <a:r>
              <a:rPr lang="en-US" sz="1400" dirty="0"/>
              <a:t> de </a:t>
            </a:r>
            <a:r>
              <a:rPr lang="en-US" sz="1400" dirty="0" err="1"/>
              <a:t>nanoparticule</a:t>
            </a:r>
            <a:r>
              <a:rPr lang="en-US" sz="1400" dirty="0"/>
              <a:t> care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legată</a:t>
            </a:r>
            <a:r>
              <a:rPr lang="en-US" sz="1400" dirty="0"/>
              <a:t> de </a:t>
            </a:r>
            <a:r>
              <a:rPr lang="en-US" sz="1400" dirty="0" err="1"/>
              <a:t>concentrația</a:t>
            </a:r>
            <a:r>
              <a:rPr lang="en-US" sz="1400" dirty="0"/>
              <a:t> </a:t>
            </a:r>
            <a:r>
              <a:rPr lang="en-US" sz="1400" dirty="0" err="1"/>
              <a:t>analitului</a:t>
            </a:r>
            <a:r>
              <a:rPr lang="en-US" sz="1400" dirty="0"/>
              <a:t> </a:t>
            </a:r>
            <a:r>
              <a:rPr lang="en-US" sz="1400" dirty="0" err="1"/>
              <a:t>țintă</a:t>
            </a:r>
            <a:r>
              <a:rPr lang="en-US" sz="1400" dirty="0"/>
              <a:t> din fluid. </a:t>
            </a:r>
            <a:r>
              <a:rPr lang="en-US" sz="1400" dirty="0" err="1"/>
              <a:t>Cantitatea</a:t>
            </a:r>
            <a:r>
              <a:rPr lang="en-US" sz="1400" dirty="0"/>
              <a:t> de </a:t>
            </a:r>
            <a:r>
              <a:rPr lang="ro-RO" sz="1400" dirty="0"/>
              <a:t>NP</a:t>
            </a:r>
            <a:r>
              <a:rPr lang="en-US" sz="1400" dirty="0"/>
              <a:t> </a:t>
            </a:r>
            <a:r>
              <a:rPr lang="en-US" sz="1400" dirty="0" err="1"/>
              <a:t>poate</a:t>
            </a:r>
            <a:r>
              <a:rPr lang="en-US" sz="1400" dirty="0"/>
              <a:t> fi </a:t>
            </a:r>
            <a:r>
              <a:rPr lang="en-US" sz="1400" dirty="0" err="1"/>
              <a:t>măsurată</a:t>
            </a:r>
            <a:r>
              <a:rPr lang="en-US" sz="1400" dirty="0"/>
              <a:t> optic, </a:t>
            </a:r>
            <a:r>
              <a:rPr lang="en-US" sz="1400" dirty="0" err="1"/>
              <a:t>datorită</a:t>
            </a:r>
            <a:r>
              <a:rPr lang="en-US" sz="1400" dirty="0"/>
              <a:t> </a:t>
            </a:r>
            <a:r>
              <a:rPr lang="en-US" sz="1400" dirty="0" err="1"/>
              <a:t>naturii</a:t>
            </a:r>
            <a:r>
              <a:rPr lang="en-US" sz="1400" dirty="0"/>
              <a:t> lor </a:t>
            </a:r>
            <a:r>
              <a:rPr lang="en-US" sz="1400" dirty="0" err="1"/>
              <a:t>fluorescente</a:t>
            </a:r>
            <a:r>
              <a:rPr lang="en-US" sz="1400" dirty="0"/>
              <a:t>. De </a:t>
            </a:r>
            <a:r>
              <a:rPr lang="en-US" sz="1400" dirty="0" err="1"/>
              <a:t>aproximativ</a:t>
            </a:r>
            <a:r>
              <a:rPr lang="en-US" sz="1400" dirty="0"/>
              <a:t> un </a:t>
            </a:r>
            <a:r>
              <a:rPr lang="en-US" sz="1400" dirty="0" err="1"/>
              <a:t>deceniu</a:t>
            </a:r>
            <a:r>
              <a:rPr lang="en-US" sz="1400" dirty="0"/>
              <a:t>, se </a:t>
            </a:r>
            <a:r>
              <a:rPr lang="en-US" sz="1400" dirty="0" err="1"/>
              <a:t>utilizează</a:t>
            </a:r>
            <a:r>
              <a:rPr lang="en-US" sz="1400" dirty="0"/>
              <a:t> </a:t>
            </a:r>
            <a:r>
              <a:rPr lang="en-US" sz="1400" dirty="0" err="1"/>
              <a:t>particule</a:t>
            </a:r>
            <a:r>
              <a:rPr lang="en-US" sz="1400" dirty="0"/>
              <a:t> </a:t>
            </a:r>
            <a:r>
              <a:rPr lang="en-US" sz="1400" dirty="0" err="1"/>
              <a:t>modificate</a:t>
            </a:r>
            <a:r>
              <a:rPr lang="en-US" sz="1400" dirty="0"/>
              <a:t>, care </a:t>
            </a:r>
            <a:r>
              <a:rPr lang="en-US" sz="1400" dirty="0" err="1"/>
              <a:t>conțin</a:t>
            </a:r>
            <a:r>
              <a:rPr lang="en-US" sz="1400" dirty="0"/>
              <a:t> NP (cu </a:t>
            </a:r>
            <a:r>
              <a:rPr lang="en-US" sz="1400" dirty="0" err="1"/>
              <a:t>diametrul</a:t>
            </a:r>
            <a:r>
              <a:rPr lang="en-US" sz="1400" dirty="0"/>
              <a:t> 5 nm - 15 nm), care au </a:t>
            </a:r>
            <a:r>
              <a:rPr lang="en-US" sz="1400" dirty="0" err="1"/>
              <a:t>proprietăți</a:t>
            </a:r>
            <a:r>
              <a:rPr lang="en-US" sz="1400" dirty="0"/>
              <a:t> </a:t>
            </a:r>
            <a:r>
              <a:rPr lang="en-US" sz="1400" dirty="0" err="1"/>
              <a:t>superparamagnetice</a:t>
            </a:r>
            <a:r>
              <a:rPr lang="en-US" sz="1400" dirty="0"/>
              <a:t> (sunt </a:t>
            </a:r>
            <a:r>
              <a:rPr lang="en-US" sz="1400" dirty="0" err="1"/>
              <a:t>magnetizate</a:t>
            </a:r>
            <a:r>
              <a:rPr lang="en-US" sz="1400" dirty="0"/>
              <a:t> </a:t>
            </a:r>
            <a:r>
              <a:rPr lang="en-US" sz="1400" dirty="0" err="1"/>
              <a:t>doar</a:t>
            </a:r>
            <a:r>
              <a:rPr lang="en-US" sz="1400" dirty="0"/>
              <a:t> sub un </a:t>
            </a:r>
            <a:r>
              <a:rPr lang="en-US" sz="1400" dirty="0" err="1"/>
              <a:t>câmp</a:t>
            </a:r>
            <a:r>
              <a:rPr lang="en-US" sz="1400" dirty="0"/>
              <a:t> magnetic). </a:t>
            </a:r>
            <a:r>
              <a:rPr lang="en-US" sz="1400" dirty="0" err="1"/>
              <a:t>Proprietățile</a:t>
            </a:r>
            <a:r>
              <a:rPr lang="en-US" sz="1400" dirty="0"/>
              <a:t> </a:t>
            </a:r>
            <a:r>
              <a:rPr lang="en-US" sz="1400" dirty="0" err="1"/>
              <a:t>magnetice</a:t>
            </a:r>
            <a:r>
              <a:rPr lang="en-US" sz="1400" dirty="0"/>
              <a:t> ale </a:t>
            </a:r>
            <a:r>
              <a:rPr lang="en-US" sz="1400" dirty="0" err="1"/>
              <a:t>acestor</a:t>
            </a:r>
            <a:r>
              <a:rPr lang="en-US" sz="1400" dirty="0"/>
              <a:t> </a:t>
            </a:r>
            <a:r>
              <a:rPr lang="ro-RO" sz="1400" dirty="0"/>
              <a:t>NP </a:t>
            </a:r>
            <a:r>
              <a:rPr lang="en-US" sz="1400" dirty="0"/>
              <a:t>le permit </a:t>
            </a:r>
            <a:r>
              <a:rPr lang="en-US" sz="1400" dirty="0" err="1"/>
              <a:t>să</a:t>
            </a:r>
            <a:r>
              <a:rPr lang="en-US" sz="1400" dirty="0"/>
              <a:t> se </a:t>
            </a:r>
            <a:r>
              <a:rPr lang="en-US" sz="1400" dirty="0" err="1"/>
              <a:t>deplaseze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lichidul</a:t>
            </a:r>
            <a:r>
              <a:rPr lang="en-US" sz="1400" dirty="0"/>
              <a:t> </a:t>
            </a:r>
            <a:r>
              <a:rPr lang="en-US" sz="1400" dirty="0" err="1"/>
              <a:t>probei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să</a:t>
            </a:r>
            <a:r>
              <a:rPr lang="en-US" sz="1400" dirty="0"/>
              <a:t> </a:t>
            </a:r>
            <a:r>
              <a:rPr lang="en-US" sz="1400" dirty="0" err="1"/>
              <a:t>forțeze</a:t>
            </a:r>
            <a:r>
              <a:rPr lang="en-US" sz="1400" dirty="0"/>
              <a:t> </a:t>
            </a:r>
            <a:r>
              <a:rPr lang="en-US" sz="1400" dirty="0" err="1"/>
              <a:t>depunerea</a:t>
            </a:r>
            <a:r>
              <a:rPr lang="en-US" sz="1400" dirty="0"/>
              <a:t> lor la </a:t>
            </a:r>
            <a:r>
              <a:rPr lang="en-US" sz="1400" dirty="0" err="1"/>
              <a:t>sfârșitul</a:t>
            </a:r>
            <a:r>
              <a:rPr lang="en-US" sz="1400" dirty="0"/>
              <a:t> </a:t>
            </a:r>
            <a:r>
              <a:rPr lang="en-US" sz="1400" dirty="0" err="1"/>
              <a:t>etapei</a:t>
            </a:r>
            <a:r>
              <a:rPr lang="en-US" sz="1400" dirty="0"/>
              <a:t> de </a:t>
            </a:r>
            <a:r>
              <a:rPr lang="en-US" sz="1400" dirty="0" err="1"/>
              <a:t>captare</a:t>
            </a:r>
            <a:r>
              <a:rPr lang="en-US" sz="1400" dirty="0"/>
              <a:t> pe </a:t>
            </a:r>
            <a:r>
              <a:rPr lang="en-US" sz="1400" dirty="0" err="1"/>
              <a:t>substratul</a:t>
            </a:r>
            <a:r>
              <a:rPr lang="en-US" sz="1400" dirty="0"/>
              <a:t> </a:t>
            </a:r>
            <a:r>
              <a:rPr lang="en-US" sz="1400" dirty="0" err="1"/>
              <a:t>detectorului</a:t>
            </a:r>
            <a:r>
              <a:rPr lang="en-US" sz="1400" dirty="0"/>
              <a:t>, </a:t>
            </a:r>
            <a:r>
              <a:rPr lang="en-US" sz="1400" dirty="0" err="1"/>
              <a:t>unde</a:t>
            </a:r>
            <a:r>
              <a:rPr lang="en-US" sz="1400" dirty="0"/>
              <a:t> </a:t>
            </a:r>
            <a:r>
              <a:rPr lang="en-US" sz="1400" dirty="0" err="1"/>
              <a:t>particulele</a:t>
            </a:r>
            <a:r>
              <a:rPr lang="en-US" sz="1400" dirty="0"/>
              <a:t> care au </a:t>
            </a:r>
            <a:r>
              <a:rPr lang="en-US" sz="1400" dirty="0" err="1"/>
              <a:t>colectat</a:t>
            </a:r>
            <a:r>
              <a:rPr lang="en-US" sz="1400" dirty="0"/>
              <a:t> </a:t>
            </a:r>
            <a:r>
              <a:rPr lang="en-US" sz="1400" dirty="0" err="1"/>
              <a:t>analitul</a:t>
            </a:r>
            <a:r>
              <a:rPr lang="en-US" sz="1400" dirty="0"/>
              <a:t> </a:t>
            </a:r>
            <a:r>
              <a:rPr lang="en-US" sz="1400" dirty="0" err="1"/>
              <a:t>țintă</a:t>
            </a:r>
            <a:r>
              <a:rPr lang="en-US" sz="1400" dirty="0"/>
              <a:t> se </a:t>
            </a:r>
            <a:r>
              <a:rPr lang="en-US" sz="1400" dirty="0" err="1"/>
              <a:t>vor</a:t>
            </a:r>
            <a:r>
              <a:rPr lang="en-US" sz="1400" dirty="0"/>
              <a:t> </a:t>
            </a:r>
            <a:r>
              <a:rPr lang="en-US" sz="1400" dirty="0" err="1"/>
              <a:t>lega</a:t>
            </a:r>
            <a:r>
              <a:rPr lang="en-US" sz="1400" dirty="0"/>
              <a:t>. </a:t>
            </a:r>
            <a:r>
              <a:rPr lang="en-US" sz="1400" dirty="0" err="1"/>
              <a:t>Acele</a:t>
            </a:r>
            <a:r>
              <a:rPr lang="en-US" sz="1400" dirty="0"/>
              <a:t> </a:t>
            </a:r>
            <a:r>
              <a:rPr lang="en-US" sz="1400" dirty="0" err="1"/>
              <a:t>particule</a:t>
            </a:r>
            <a:r>
              <a:rPr lang="en-US" sz="1400" dirty="0"/>
              <a:t> care nu se </a:t>
            </a:r>
            <a:r>
              <a:rPr lang="en-US" sz="1400" dirty="0" err="1"/>
              <a:t>leagă</a:t>
            </a:r>
            <a:r>
              <a:rPr lang="en-US" sz="1400" dirty="0"/>
              <a:t> pot fi </a:t>
            </a:r>
            <a:r>
              <a:rPr lang="en-US" sz="1400" dirty="0" err="1"/>
              <a:t>spălate</a:t>
            </a:r>
            <a:r>
              <a:rPr lang="en-US" sz="1400" dirty="0"/>
              <a:t> de pe </a:t>
            </a:r>
            <a:r>
              <a:rPr lang="en-US" sz="1400" dirty="0" err="1"/>
              <a:t>substrat</a:t>
            </a:r>
            <a:r>
              <a:rPr lang="en-US" sz="1400" dirty="0"/>
              <a:t> la </a:t>
            </a:r>
            <a:r>
              <a:rPr lang="en-US" sz="1400" dirty="0" err="1"/>
              <a:t>oprirea</a:t>
            </a:r>
            <a:r>
              <a:rPr lang="en-US" sz="1400" dirty="0"/>
              <a:t> </a:t>
            </a:r>
            <a:r>
              <a:rPr lang="en-US" sz="1400" dirty="0" err="1"/>
              <a:t>câmpului</a:t>
            </a:r>
            <a:r>
              <a:rPr lang="en-US" sz="1400" dirty="0"/>
              <a:t> magnetic. NP </a:t>
            </a:r>
            <a:r>
              <a:rPr lang="en-US" sz="1400" dirty="0" err="1"/>
              <a:t>rămase</a:t>
            </a:r>
            <a:r>
              <a:rPr lang="en-US" sz="1400" dirty="0"/>
              <a:t> </a:t>
            </a:r>
            <a:r>
              <a:rPr lang="en-US" sz="1400" dirty="0" err="1"/>
              <a:t>indică</a:t>
            </a:r>
            <a:r>
              <a:rPr lang="en-US" sz="1400" dirty="0"/>
              <a:t> </a:t>
            </a:r>
            <a:r>
              <a:rPr lang="en-US" sz="1400" dirty="0" err="1"/>
              <a:t>cantitatea</a:t>
            </a:r>
            <a:r>
              <a:rPr lang="en-US" sz="1400" dirty="0"/>
              <a:t> de </a:t>
            </a:r>
            <a:r>
              <a:rPr lang="en-US" sz="1400" dirty="0" err="1"/>
              <a:t>analitul</a:t>
            </a:r>
            <a:r>
              <a:rPr lang="en-US" sz="1400" dirty="0"/>
              <a:t> </a:t>
            </a:r>
            <a:r>
              <a:rPr lang="en-US" sz="1400" dirty="0" err="1"/>
              <a:t>țintă</a:t>
            </a:r>
            <a:r>
              <a:rPr lang="en-US" sz="1400" dirty="0"/>
              <a:t>, </a:t>
            </a:r>
            <a:r>
              <a:rPr lang="en-US" sz="1400" dirty="0" err="1"/>
              <a:t>iar</a:t>
            </a:r>
            <a:r>
              <a:rPr lang="en-US" sz="1400" dirty="0"/>
              <a:t> </a:t>
            </a:r>
            <a:r>
              <a:rPr lang="en-US" sz="1400" dirty="0" err="1"/>
              <a:t>cantitatea</a:t>
            </a:r>
            <a:r>
              <a:rPr lang="en-US" sz="1400" dirty="0"/>
              <a:t> lor </a:t>
            </a:r>
            <a:r>
              <a:rPr lang="en-US" sz="1400" dirty="0" err="1"/>
              <a:t>poate</a:t>
            </a:r>
            <a:r>
              <a:rPr lang="en-US" sz="1400" dirty="0"/>
              <a:t> fi </a:t>
            </a:r>
            <a:r>
              <a:rPr lang="en-US" sz="1400" dirty="0" err="1"/>
              <a:t>dedusă</a:t>
            </a:r>
            <a:r>
              <a:rPr lang="en-US" sz="1400" dirty="0"/>
              <a:t> din </a:t>
            </a:r>
            <a:r>
              <a:rPr lang="en-US" sz="1400" dirty="0" err="1"/>
              <a:t>rezultatele</a:t>
            </a:r>
            <a:r>
              <a:rPr lang="en-US" sz="1400" dirty="0"/>
              <a:t>, de </a:t>
            </a:r>
            <a:r>
              <a:rPr lang="en-US" sz="1400" dirty="0" err="1"/>
              <a:t>exemplu</a:t>
            </a:r>
            <a:r>
              <a:rPr lang="en-US" sz="1400" dirty="0"/>
              <a:t>, ale </a:t>
            </a:r>
            <a:r>
              <a:rPr lang="en-US" sz="1400" dirty="0" err="1"/>
              <a:t>măsurătorilor</a:t>
            </a:r>
            <a:r>
              <a:rPr lang="en-US" sz="1400" dirty="0"/>
              <a:t> de </a:t>
            </a:r>
            <a:r>
              <a:rPr lang="en-US" sz="1400" dirty="0" err="1"/>
              <a:t>reflexie</a:t>
            </a:r>
            <a:r>
              <a:rPr lang="en-US" sz="1400" dirty="0"/>
              <a:t> </a:t>
            </a:r>
            <a:r>
              <a:rPr lang="en-US" sz="1400" dirty="0" err="1"/>
              <a:t>internă</a:t>
            </a:r>
            <a:r>
              <a:rPr lang="en-US" sz="1400" dirty="0"/>
              <a:t> </a:t>
            </a:r>
            <a:r>
              <a:rPr lang="en-US" sz="1400" dirty="0" err="1"/>
              <a:t>totală</a:t>
            </a:r>
            <a:r>
              <a:rPr lang="en-US" sz="1400" dirty="0"/>
              <a:t> frustrate.</a:t>
            </a:r>
          </a:p>
          <a:p>
            <a:pPr>
              <a:lnSpc>
                <a:spcPct val="150000"/>
              </a:lnSpc>
            </a:pPr>
            <a:r>
              <a:rPr lang="en-US" sz="1400" dirty="0" err="1"/>
              <a:t>Aspectele</a:t>
            </a:r>
            <a:r>
              <a:rPr lang="en-US" sz="1400" dirty="0"/>
              <a:t> </a:t>
            </a:r>
            <a:r>
              <a:rPr lang="en-US" sz="1400" dirty="0" err="1"/>
              <a:t>metrologice</a:t>
            </a:r>
            <a:r>
              <a:rPr lang="en-US" sz="1400" dirty="0"/>
              <a:t> ale </a:t>
            </a:r>
            <a:r>
              <a:rPr lang="en-US" sz="1400" dirty="0" err="1"/>
              <a:t>procesului</a:t>
            </a:r>
            <a:r>
              <a:rPr lang="en-US" sz="1400" dirty="0"/>
              <a:t> </a:t>
            </a:r>
            <a:r>
              <a:rPr lang="en-US" sz="1400" dirty="0" err="1"/>
              <a:t>descris</a:t>
            </a:r>
            <a:r>
              <a:rPr lang="en-US" sz="1400" dirty="0"/>
              <a:t> sunt multiple. Se </a:t>
            </a:r>
            <a:r>
              <a:rPr lang="en-US" sz="1400" dirty="0" err="1"/>
              <a:t>recunoaște</a:t>
            </a:r>
            <a:r>
              <a:rPr lang="en-US" sz="1400" dirty="0"/>
              <a:t> cu </a:t>
            </a:r>
            <a:r>
              <a:rPr lang="en-US" sz="1400" dirty="0" err="1"/>
              <a:t>ușurință</a:t>
            </a:r>
            <a:r>
              <a:rPr lang="en-US" sz="1400" dirty="0"/>
              <a:t> </a:t>
            </a:r>
            <a:r>
              <a:rPr lang="en-US" sz="1400" dirty="0" err="1"/>
              <a:t>necesitatea</a:t>
            </a:r>
            <a:r>
              <a:rPr lang="en-US" sz="1400" dirty="0"/>
              <a:t> </a:t>
            </a:r>
            <a:r>
              <a:rPr lang="en-US" sz="1400" dirty="0" err="1"/>
              <a:t>calibrării</a:t>
            </a:r>
            <a:r>
              <a:rPr lang="en-US" sz="1400" dirty="0"/>
              <a:t> </a:t>
            </a:r>
            <a:r>
              <a:rPr lang="en-US" sz="1400" dirty="0" err="1"/>
              <a:t>răspunsului</a:t>
            </a:r>
            <a:r>
              <a:rPr lang="en-US" sz="1400" dirty="0"/>
              <a:t> optic la </a:t>
            </a:r>
            <a:r>
              <a:rPr lang="en-US" sz="1400" dirty="0" err="1"/>
              <a:t>cantitatea</a:t>
            </a:r>
            <a:r>
              <a:rPr lang="en-US" sz="1400" dirty="0"/>
              <a:t> </a:t>
            </a:r>
            <a:r>
              <a:rPr lang="en-US" sz="1400" dirty="0" err="1"/>
              <a:t>detectată</a:t>
            </a:r>
            <a:r>
              <a:rPr lang="en-US" sz="1400" dirty="0"/>
              <a:t> de </a:t>
            </a:r>
            <a:r>
              <a:rPr lang="en-US" sz="1400" dirty="0" err="1"/>
              <a:t>analitul</a:t>
            </a:r>
            <a:r>
              <a:rPr lang="en-US" sz="1400" dirty="0"/>
              <a:t> </a:t>
            </a:r>
            <a:r>
              <a:rPr lang="en-US" sz="1400" dirty="0" err="1"/>
              <a:t>țintă</a:t>
            </a:r>
            <a:r>
              <a:rPr lang="en-US" sz="1400" dirty="0"/>
              <a:t>. </a:t>
            </a:r>
            <a:endParaRPr lang="ro-RO" sz="1400" dirty="0"/>
          </a:p>
          <a:p>
            <a:pPr>
              <a:lnSpc>
                <a:spcPct val="150000"/>
              </a:lnSpc>
            </a:pPr>
            <a:r>
              <a:rPr lang="ro-RO" sz="1400" dirty="0"/>
              <a:t>S</a:t>
            </a:r>
            <a:r>
              <a:rPr lang="en-US" sz="1400" dirty="0" err="1"/>
              <a:t>nt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joc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multe</a:t>
            </a:r>
            <a:r>
              <a:rPr lang="en-US" sz="1400" dirty="0"/>
              <a:t> </a:t>
            </a:r>
            <a:r>
              <a:rPr lang="en-US" sz="1400" dirty="0" err="1"/>
              <a:t>probleme</a:t>
            </a:r>
            <a:r>
              <a:rPr lang="en-US" sz="1400" dirty="0"/>
              <a:t> de </a:t>
            </a:r>
            <a:r>
              <a:rPr lang="en-US" sz="1400" dirty="0" err="1"/>
              <a:t>validare</a:t>
            </a:r>
            <a:r>
              <a:rPr lang="en-US" sz="1400" dirty="0"/>
              <a:t> a </a:t>
            </a:r>
            <a:r>
              <a:rPr lang="en-US" sz="1400" dirty="0" err="1"/>
              <a:t>metodei</a:t>
            </a:r>
            <a:r>
              <a:rPr lang="en-US" sz="1400" dirty="0"/>
              <a:t>, cum </a:t>
            </a:r>
            <a:r>
              <a:rPr lang="en-US" sz="1400" dirty="0" err="1"/>
              <a:t>ar</a:t>
            </a:r>
            <a:r>
              <a:rPr lang="en-US" sz="1400" dirty="0"/>
              <a:t> fi </a:t>
            </a:r>
            <a:r>
              <a:rPr lang="en-US" sz="1400" dirty="0" err="1"/>
              <a:t>problemele</a:t>
            </a:r>
            <a:r>
              <a:rPr lang="en-US" sz="1400" dirty="0"/>
              <a:t> de </a:t>
            </a:r>
            <a:r>
              <a:rPr lang="en-US" sz="1400" dirty="0" err="1"/>
              <a:t>robustețe</a:t>
            </a:r>
            <a:r>
              <a:rPr lang="en-US" sz="1400" dirty="0"/>
              <a:t> (</a:t>
            </a:r>
            <a:r>
              <a:rPr lang="en-US" sz="1400" dirty="0" err="1"/>
              <a:t>funcționează</a:t>
            </a:r>
            <a:r>
              <a:rPr lang="en-US" sz="1400" dirty="0"/>
              <a:t> </a:t>
            </a:r>
            <a:r>
              <a:rPr lang="en-US" sz="1400" dirty="0" err="1"/>
              <a:t>aceasta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mediul</a:t>
            </a:r>
            <a:r>
              <a:rPr lang="en-US" sz="1400" dirty="0"/>
              <a:t> </a:t>
            </a:r>
            <a:r>
              <a:rPr lang="en-US" sz="1400" dirty="0" err="1"/>
              <a:t>lichid</a:t>
            </a:r>
            <a:r>
              <a:rPr lang="en-US" sz="1400" dirty="0"/>
              <a:t> relevant, </a:t>
            </a:r>
            <a:r>
              <a:rPr lang="en-US" sz="1400" dirty="0" err="1"/>
              <a:t>adică</a:t>
            </a:r>
            <a:r>
              <a:rPr lang="en-US" sz="1400" dirty="0"/>
              <a:t> </a:t>
            </a:r>
            <a:r>
              <a:rPr lang="en-US" sz="1400" dirty="0" err="1"/>
              <a:t>sângele</a:t>
            </a:r>
            <a:r>
              <a:rPr lang="en-US" sz="1400" dirty="0"/>
              <a:t>;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metoda</a:t>
            </a:r>
            <a:r>
              <a:rPr lang="en-US" sz="1400" dirty="0"/>
              <a:t> </a:t>
            </a:r>
            <a:r>
              <a:rPr lang="en-US" sz="1400" dirty="0" err="1"/>
              <a:t>sensibilă</a:t>
            </a:r>
            <a:r>
              <a:rPr lang="en-US" sz="1400" dirty="0"/>
              <a:t> la </a:t>
            </a:r>
            <a:r>
              <a:rPr lang="en-US" sz="1400" dirty="0" err="1"/>
              <a:t>temperatură</a:t>
            </a:r>
            <a:r>
              <a:rPr lang="en-US" sz="1400" dirty="0"/>
              <a:t> </a:t>
            </a:r>
            <a:r>
              <a:rPr lang="en-US" sz="1400" dirty="0" err="1"/>
              <a:t>sau</a:t>
            </a:r>
            <a:r>
              <a:rPr lang="en-US" sz="1400" dirty="0"/>
              <a:t> </a:t>
            </a:r>
            <a:r>
              <a:rPr lang="en-US" sz="1400" dirty="0" err="1"/>
              <a:t>sensibilă</a:t>
            </a:r>
            <a:r>
              <a:rPr lang="en-US" sz="1400" dirty="0"/>
              <a:t> la </a:t>
            </a:r>
            <a:r>
              <a:rPr lang="en-US" sz="1400" dirty="0" err="1"/>
              <a:t>timpul</a:t>
            </a:r>
            <a:r>
              <a:rPr lang="en-US" sz="1400" dirty="0"/>
              <a:t> </a:t>
            </a:r>
            <a:r>
              <a:rPr lang="en-US" sz="1400" dirty="0" err="1"/>
              <a:t>acordat</a:t>
            </a:r>
            <a:r>
              <a:rPr lang="en-US" sz="1400" dirty="0"/>
              <a:t> </a:t>
            </a:r>
            <a:r>
              <a:rPr lang="en-US" sz="1400" dirty="0" err="1"/>
              <a:t>particulelor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a </a:t>
            </a:r>
            <a:r>
              <a:rPr lang="en-US" sz="1400" dirty="0" err="1"/>
              <a:t>capta</a:t>
            </a:r>
            <a:r>
              <a:rPr lang="en-US" sz="1400" dirty="0"/>
              <a:t> </a:t>
            </a:r>
            <a:r>
              <a:rPr lang="en-US" sz="1400" dirty="0" err="1"/>
              <a:t>analitul</a:t>
            </a:r>
            <a:r>
              <a:rPr lang="en-US" sz="1400" dirty="0"/>
              <a:t> </a:t>
            </a:r>
            <a:r>
              <a:rPr lang="en-US" sz="1400" dirty="0" err="1"/>
              <a:t>țintă</a:t>
            </a:r>
            <a:r>
              <a:rPr lang="en-US" sz="1400" dirty="0"/>
              <a:t>), </a:t>
            </a:r>
            <a:r>
              <a:rPr lang="en-US" sz="1400" dirty="0" err="1"/>
              <a:t>selectivitatea</a:t>
            </a:r>
            <a:r>
              <a:rPr lang="en-US" sz="1400" dirty="0"/>
              <a:t> (</a:t>
            </a:r>
            <a:r>
              <a:rPr lang="en-US" sz="1400" dirty="0" err="1"/>
              <a:t>ar</a:t>
            </a:r>
            <a:r>
              <a:rPr lang="en-US" sz="1400" dirty="0"/>
              <a:t> </a:t>
            </a:r>
            <a:r>
              <a:rPr lang="en-US" sz="1400" dirty="0" err="1"/>
              <a:t>putea</a:t>
            </a:r>
            <a:r>
              <a:rPr lang="en-US" sz="1400" dirty="0"/>
              <a:t> </a:t>
            </a:r>
            <a:r>
              <a:rPr lang="en-US" sz="1400" dirty="0" err="1"/>
              <a:t>această</a:t>
            </a:r>
            <a:r>
              <a:rPr lang="en-US" sz="1400" dirty="0"/>
              <a:t> </a:t>
            </a:r>
            <a:r>
              <a:rPr lang="en-US" sz="1400" dirty="0" err="1"/>
              <a:t>metodă</a:t>
            </a:r>
            <a:r>
              <a:rPr lang="en-US" sz="1400" dirty="0"/>
              <a:t> </a:t>
            </a:r>
            <a:r>
              <a:rPr lang="en-US" sz="1400" dirty="0" err="1"/>
              <a:t>să</a:t>
            </a:r>
            <a:r>
              <a:rPr lang="en-US" sz="1400" dirty="0"/>
              <a:t> </a:t>
            </a:r>
            <a:r>
              <a:rPr lang="en-US" sz="1400" dirty="0" err="1"/>
              <a:t>detecteze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alte</a:t>
            </a:r>
            <a:r>
              <a:rPr lang="en-US" sz="1400" dirty="0"/>
              <a:t> </a:t>
            </a:r>
            <a:r>
              <a:rPr lang="en-US" sz="1400" dirty="0" err="1"/>
              <a:t>specii</a:t>
            </a:r>
            <a:r>
              <a:rPr lang="en-US" sz="1400" dirty="0"/>
              <a:t> </a:t>
            </a:r>
            <a:r>
              <a:rPr lang="en-US" sz="1400" dirty="0" err="1"/>
              <a:t>decât</a:t>
            </a:r>
            <a:r>
              <a:rPr lang="en-US" sz="1400" dirty="0"/>
              <a:t> </a:t>
            </a:r>
            <a:r>
              <a:rPr lang="en-US" sz="1400" dirty="0" err="1"/>
              <a:t>cea</a:t>
            </a:r>
            <a:r>
              <a:rPr lang="en-US" sz="1400" dirty="0"/>
              <a:t> </a:t>
            </a:r>
            <a:r>
              <a:rPr lang="en-US" sz="1400" dirty="0" err="1"/>
              <a:t>intenționată</a:t>
            </a:r>
            <a:r>
              <a:rPr lang="en-US" sz="1400" dirty="0"/>
              <a:t>?), </a:t>
            </a:r>
            <a:r>
              <a:rPr lang="en-US" sz="1400" dirty="0" err="1"/>
              <a:t>repetabilitatea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reproductibilitatea</a:t>
            </a:r>
            <a:r>
              <a:rPr lang="en-US" sz="1400" dirty="0"/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254011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FFA07-160E-8B50-69BD-5F2282879D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Implanturi medicale și medicină regenerativă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29B02-4263-D0AC-DC0F-5F6CAD36027C}"/>
              </a:ext>
            </a:extLst>
          </p:cNvPr>
          <p:cNvSpPr txBox="1"/>
          <p:nvPr/>
        </p:nvSpPr>
        <p:spPr>
          <a:xfrm>
            <a:off x="323529" y="701632"/>
            <a:ext cx="7848013" cy="6192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/>
              <a:t>Diferite</a:t>
            </a:r>
            <a:r>
              <a:rPr lang="en-US" sz="1400" dirty="0"/>
              <a:t> </a:t>
            </a:r>
            <a:r>
              <a:rPr lang="en-US" sz="1400" dirty="0" err="1"/>
              <a:t>tipuri</a:t>
            </a:r>
            <a:r>
              <a:rPr lang="en-US" sz="1400" dirty="0"/>
              <a:t> de </a:t>
            </a:r>
            <a:r>
              <a:rPr lang="en-US" sz="1400" dirty="0" err="1"/>
              <a:t>implanturi</a:t>
            </a:r>
            <a:r>
              <a:rPr lang="en-US" sz="1400" dirty="0"/>
              <a:t> </a:t>
            </a:r>
            <a:r>
              <a:rPr lang="en-US" sz="1400" dirty="0" err="1"/>
              <a:t>medicale</a:t>
            </a:r>
            <a:r>
              <a:rPr lang="en-US" sz="1400" dirty="0"/>
              <a:t> sunt </a:t>
            </a:r>
            <a:r>
              <a:rPr lang="en-US" sz="1400" dirty="0" err="1"/>
              <a:t>utilizate</a:t>
            </a:r>
            <a:r>
              <a:rPr lang="en-US" sz="1400" dirty="0"/>
              <a:t> pe </a:t>
            </a:r>
            <a:r>
              <a:rPr lang="en-US" sz="1400" dirty="0" err="1"/>
              <a:t>scară</a:t>
            </a:r>
            <a:r>
              <a:rPr lang="en-US" sz="1400" dirty="0"/>
              <a:t> </a:t>
            </a:r>
            <a:r>
              <a:rPr lang="en-US" sz="1400" dirty="0" err="1"/>
              <a:t>largă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asistența</a:t>
            </a:r>
            <a:r>
              <a:rPr lang="en-US" sz="1400" dirty="0"/>
              <a:t> </a:t>
            </a:r>
            <a:r>
              <a:rPr lang="en-US" sz="1400" dirty="0" err="1"/>
              <a:t>medicală</a:t>
            </a:r>
            <a:r>
              <a:rPr lang="en-US" sz="1400" dirty="0"/>
              <a:t>. </a:t>
            </a:r>
            <a:r>
              <a:rPr lang="en-US" sz="1400" dirty="0" err="1"/>
              <a:t>Acestea</a:t>
            </a:r>
            <a:r>
              <a:rPr lang="en-US" sz="1400" dirty="0"/>
              <a:t> sunt </a:t>
            </a:r>
            <a:r>
              <a:rPr lang="en-US" sz="1400" dirty="0" err="1"/>
              <a:t>utilizate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repararea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restaurarea</a:t>
            </a:r>
            <a:r>
              <a:rPr lang="en-US" sz="1400" dirty="0"/>
              <a:t> </a:t>
            </a:r>
            <a:r>
              <a:rPr lang="en-US" sz="1400" dirty="0" err="1"/>
              <a:t>funcțiilor</a:t>
            </a:r>
            <a:r>
              <a:rPr lang="en-US" sz="1400" dirty="0"/>
              <a:t> </a:t>
            </a:r>
            <a:r>
              <a:rPr lang="en-US" sz="1400" dirty="0" err="1"/>
              <a:t>corpului</a:t>
            </a:r>
            <a:r>
              <a:rPr lang="en-US" sz="1400" dirty="0"/>
              <a:t> care au </a:t>
            </a:r>
            <a:r>
              <a:rPr lang="en-US" sz="1400" dirty="0" err="1"/>
              <a:t>fost</a:t>
            </a:r>
            <a:r>
              <a:rPr lang="en-US" sz="1400" dirty="0"/>
              <a:t> </a:t>
            </a:r>
            <a:r>
              <a:rPr lang="en-US" sz="1400" dirty="0" err="1"/>
              <a:t>pierdute</a:t>
            </a:r>
            <a:r>
              <a:rPr lang="en-US" sz="1400" dirty="0"/>
              <a:t> </a:t>
            </a:r>
            <a:r>
              <a:rPr lang="en-US" sz="1400" dirty="0" err="1"/>
              <a:t>sau</a:t>
            </a:r>
            <a:r>
              <a:rPr lang="en-US" sz="1400" dirty="0"/>
              <a:t> </a:t>
            </a:r>
            <a:r>
              <a:rPr lang="en-US" sz="1400" dirty="0" err="1"/>
              <a:t>afectate</a:t>
            </a:r>
            <a:r>
              <a:rPr lang="en-US" sz="1400" dirty="0"/>
              <a:t> din </a:t>
            </a:r>
            <a:r>
              <a:rPr lang="en-US" sz="1400" dirty="0" err="1"/>
              <a:t>cauza</a:t>
            </a:r>
            <a:r>
              <a:rPr lang="en-US" sz="1400" dirty="0"/>
              <a:t> </a:t>
            </a:r>
            <a:r>
              <a:rPr lang="en-US" sz="1400" dirty="0" err="1"/>
              <a:t>traumelor</a:t>
            </a:r>
            <a:r>
              <a:rPr lang="en-US" sz="1400" dirty="0"/>
              <a:t> </a:t>
            </a:r>
            <a:r>
              <a:rPr lang="en-US" sz="1400" dirty="0" err="1"/>
              <a:t>sau</a:t>
            </a:r>
            <a:r>
              <a:rPr lang="en-US" sz="1400" dirty="0"/>
              <a:t> </a:t>
            </a:r>
            <a:r>
              <a:rPr lang="en-US" sz="1400" dirty="0" err="1"/>
              <a:t>bolilor</a:t>
            </a:r>
            <a:r>
              <a:rPr lang="en-US" sz="1400" dirty="0"/>
              <a:t>, de </a:t>
            </a:r>
            <a:r>
              <a:rPr lang="en-US" sz="1400" dirty="0" err="1"/>
              <a:t>exemplu</a:t>
            </a:r>
            <a:r>
              <a:rPr lang="en-US" sz="1400" dirty="0"/>
              <a:t>,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sistemul</a:t>
            </a:r>
            <a:r>
              <a:rPr lang="en-US" sz="1400" dirty="0"/>
              <a:t> </a:t>
            </a:r>
            <a:r>
              <a:rPr lang="en-US" sz="1400" dirty="0" err="1"/>
              <a:t>musculo-scheletic</a:t>
            </a:r>
            <a:r>
              <a:rPr lang="en-US" sz="1400" dirty="0"/>
              <a:t>. </a:t>
            </a:r>
            <a:r>
              <a:rPr lang="en-US" sz="1400" dirty="0" err="1"/>
              <a:t>Dispozitivele</a:t>
            </a:r>
            <a:r>
              <a:rPr lang="en-US" sz="1400" dirty="0"/>
              <a:t> de </a:t>
            </a:r>
            <a:r>
              <a:rPr lang="en-US" sz="1400" dirty="0" err="1"/>
              <a:t>fixare</a:t>
            </a:r>
            <a:r>
              <a:rPr lang="en-US" sz="1400" dirty="0"/>
              <a:t> a </a:t>
            </a:r>
            <a:r>
              <a:rPr lang="en-US" sz="1400" dirty="0" err="1"/>
              <a:t>fracturilor</a:t>
            </a:r>
            <a:r>
              <a:rPr lang="en-US" sz="1400" dirty="0"/>
              <a:t>, </a:t>
            </a:r>
            <a:r>
              <a:rPr lang="en-US" sz="1400" dirty="0" err="1"/>
              <a:t>articulațiile</a:t>
            </a:r>
            <a:r>
              <a:rPr lang="en-US" sz="1400" dirty="0"/>
              <a:t> </a:t>
            </a:r>
            <a:r>
              <a:rPr lang="en-US" sz="1400" dirty="0" err="1"/>
              <a:t>artificiale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implanturile</a:t>
            </a:r>
            <a:r>
              <a:rPr lang="en-US" sz="1400" dirty="0"/>
              <a:t> </a:t>
            </a:r>
            <a:r>
              <a:rPr lang="en-US" sz="1400" dirty="0" err="1"/>
              <a:t>dentare</a:t>
            </a:r>
            <a:r>
              <a:rPr lang="en-US" sz="1400" dirty="0"/>
              <a:t> sunt </a:t>
            </a:r>
            <a:r>
              <a:rPr lang="en-US" sz="1400" dirty="0" err="1"/>
              <a:t>doar</a:t>
            </a:r>
            <a:r>
              <a:rPr lang="en-US" sz="1400" dirty="0"/>
              <a:t> </a:t>
            </a:r>
            <a:r>
              <a:rPr lang="en-US" sz="1400" dirty="0" err="1"/>
              <a:t>câteva</a:t>
            </a:r>
            <a:r>
              <a:rPr lang="en-US" sz="1400" dirty="0"/>
              <a:t> </a:t>
            </a:r>
            <a:r>
              <a:rPr lang="en-US" sz="1400" dirty="0" err="1"/>
              <a:t>exemple</a:t>
            </a:r>
            <a:r>
              <a:rPr lang="en-US" sz="1400" dirty="0"/>
              <a:t> care au </a:t>
            </a:r>
            <a:r>
              <a:rPr lang="en-US" sz="1400" dirty="0" err="1"/>
              <a:t>îmbunătățit</a:t>
            </a:r>
            <a:r>
              <a:rPr lang="en-US" sz="1400" dirty="0"/>
              <a:t> </a:t>
            </a:r>
            <a:r>
              <a:rPr lang="en-US" sz="1400" dirty="0" err="1"/>
              <a:t>calitatea</a:t>
            </a:r>
            <a:r>
              <a:rPr lang="en-US" sz="1400" dirty="0"/>
              <a:t> </a:t>
            </a:r>
            <a:r>
              <a:rPr lang="en-US" sz="1400" dirty="0" err="1"/>
              <a:t>vieții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milioane</a:t>
            </a:r>
            <a:r>
              <a:rPr lang="en-US" sz="1400" dirty="0"/>
              <a:t> de </a:t>
            </a:r>
            <a:r>
              <a:rPr lang="en-US" sz="1400" dirty="0" err="1"/>
              <a:t>pacienți</a:t>
            </a:r>
            <a:r>
              <a:rPr lang="en-US" sz="1400" dirty="0"/>
              <a:t>. </a:t>
            </a:r>
            <a:r>
              <a:rPr lang="en-US" sz="1400" dirty="0" err="1"/>
              <a:t>Cerința</a:t>
            </a:r>
            <a:r>
              <a:rPr lang="en-US" sz="1400" dirty="0"/>
              <a:t> </a:t>
            </a:r>
            <a:r>
              <a:rPr lang="en-US" sz="1400" dirty="0" err="1"/>
              <a:t>cheie</a:t>
            </a:r>
            <a:r>
              <a:rPr lang="en-US" sz="1400" dirty="0"/>
              <a:t> a </a:t>
            </a:r>
            <a:r>
              <a:rPr lang="en-US" sz="1400" dirty="0" err="1"/>
              <a:t>materialelor</a:t>
            </a:r>
            <a:r>
              <a:rPr lang="en-US" sz="1400" dirty="0"/>
              <a:t> </a:t>
            </a:r>
            <a:r>
              <a:rPr lang="en-US" sz="1400" dirty="0" err="1"/>
              <a:t>utilizate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implanturi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ca </a:t>
            </a:r>
            <a:r>
              <a:rPr lang="en-US" sz="1400" dirty="0" err="1"/>
              <a:t>acestea</a:t>
            </a:r>
            <a:r>
              <a:rPr lang="en-US" sz="1400" dirty="0"/>
              <a:t> </a:t>
            </a:r>
            <a:r>
              <a:rPr lang="en-US" sz="1400" dirty="0" err="1"/>
              <a:t>să</a:t>
            </a:r>
            <a:r>
              <a:rPr lang="en-US" sz="1400" dirty="0"/>
              <a:t> </a:t>
            </a:r>
            <a:r>
              <a:rPr lang="en-US" sz="1400" dirty="0" err="1"/>
              <a:t>posede</a:t>
            </a:r>
            <a:r>
              <a:rPr lang="en-US" sz="1400" dirty="0"/>
              <a:t> </a:t>
            </a:r>
            <a:r>
              <a:rPr lang="en-US" sz="1400" dirty="0" err="1"/>
              <a:t>proprietățile</a:t>
            </a:r>
            <a:r>
              <a:rPr lang="en-US" sz="1400" dirty="0"/>
              <a:t> </a:t>
            </a:r>
            <a:r>
              <a:rPr lang="en-US" sz="1400" dirty="0" err="1"/>
              <a:t>necesare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a </a:t>
            </a:r>
            <a:r>
              <a:rPr lang="en-US" sz="1400" dirty="0" err="1"/>
              <a:t>asigura</a:t>
            </a:r>
            <a:r>
              <a:rPr lang="en-US" sz="1400" dirty="0"/>
              <a:t> </a:t>
            </a:r>
            <a:r>
              <a:rPr lang="en-US" sz="1400" dirty="0" err="1"/>
              <a:t>eficacitatea</a:t>
            </a:r>
            <a:r>
              <a:rPr lang="en-US" sz="1400" dirty="0"/>
              <a:t> </a:t>
            </a:r>
            <a:r>
              <a:rPr lang="en-US" sz="1400" dirty="0" err="1"/>
              <a:t>dispozitivului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,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presus</a:t>
            </a:r>
            <a:r>
              <a:rPr lang="en-US" sz="1400" dirty="0"/>
              <a:t> de </a:t>
            </a:r>
            <a:r>
              <a:rPr lang="en-US" sz="1400" dirty="0" err="1"/>
              <a:t>toate</a:t>
            </a:r>
            <a:r>
              <a:rPr lang="en-US" sz="1400" dirty="0"/>
              <a:t>, </a:t>
            </a:r>
            <a:r>
              <a:rPr lang="en-US" sz="1400" dirty="0" err="1"/>
              <a:t>siguranța</a:t>
            </a:r>
            <a:r>
              <a:rPr lang="en-US" sz="1400" dirty="0"/>
              <a:t> </a:t>
            </a:r>
            <a:r>
              <a:rPr lang="en-US" sz="1400" dirty="0" err="1"/>
              <a:t>pacientului</a:t>
            </a:r>
            <a:r>
              <a:rPr lang="en-US" sz="1400" dirty="0"/>
              <a:t>. </a:t>
            </a:r>
            <a:r>
              <a:rPr lang="en-US" sz="1400" dirty="0" err="1"/>
              <a:t>Fabricarea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utilizarea</a:t>
            </a:r>
            <a:r>
              <a:rPr lang="en-US" sz="1400" dirty="0"/>
              <a:t> </a:t>
            </a:r>
            <a:r>
              <a:rPr lang="en-US" sz="1400" dirty="0" err="1"/>
              <a:t>clinică</a:t>
            </a:r>
            <a:r>
              <a:rPr lang="en-US" sz="1400" dirty="0"/>
              <a:t> a </a:t>
            </a:r>
            <a:r>
              <a:rPr lang="en-US" sz="1400" dirty="0" err="1"/>
              <a:t>implanturilor</a:t>
            </a:r>
            <a:r>
              <a:rPr lang="en-US" sz="1400" dirty="0"/>
              <a:t> sunt </a:t>
            </a:r>
            <a:r>
              <a:rPr lang="en-US" sz="1400" dirty="0" err="1"/>
              <a:t>asociate</a:t>
            </a:r>
            <a:r>
              <a:rPr lang="en-US" sz="1400" dirty="0"/>
              <a:t> cu o </a:t>
            </a:r>
            <a:r>
              <a:rPr lang="en-US" sz="1400" dirty="0" err="1"/>
              <a:t>serie</a:t>
            </a:r>
            <a:r>
              <a:rPr lang="en-US" sz="1400" dirty="0"/>
              <a:t> de </a:t>
            </a:r>
            <a:r>
              <a:rPr lang="en-US" sz="1400" dirty="0" err="1"/>
              <a:t>probleme</a:t>
            </a:r>
            <a:r>
              <a:rPr lang="en-US" sz="1400" dirty="0"/>
              <a:t> </a:t>
            </a:r>
            <a:r>
              <a:rPr lang="en-US" sz="1400" dirty="0" err="1"/>
              <a:t>metrologice</a:t>
            </a:r>
            <a:r>
              <a:rPr lang="en-US" sz="1400" dirty="0"/>
              <a:t>, care pot fi </a:t>
            </a:r>
            <a:r>
              <a:rPr lang="en-US" sz="1400" dirty="0" err="1"/>
              <a:t>ilustrate</a:t>
            </a:r>
            <a:r>
              <a:rPr lang="en-US" sz="1400" dirty="0"/>
              <a:t> </a:t>
            </a:r>
            <a:r>
              <a:rPr lang="en-US" sz="1400" dirty="0" err="1"/>
              <a:t>folosind</a:t>
            </a:r>
            <a:r>
              <a:rPr lang="en-US" sz="1400" dirty="0"/>
              <a:t> o </a:t>
            </a:r>
            <a:r>
              <a:rPr lang="en-US" sz="1400" dirty="0" err="1"/>
              <a:t>articulație</a:t>
            </a:r>
            <a:r>
              <a:rPr lang="en-US" sz="1400" dirty="0"/>
              <a:t> </a:t>
            </a:r>
            <a:r>
              <a:rPr lang="en-US" sz="1400" dirty="0" err="1"/>
              <a:t>artificială</a:t>
            </a:r>
            <a:r>
              <a:rPr lang="en-US" sz="1400" dirty="0"/>
              <a:t> de </a:t>
            </a:r>
            <a:r>
              <a:rPr lang="en-US" sz="1400" dirty="0" err="1"/>
              <a:t>șold</a:t>
            </a:r>
            <a:r>
              <a:rPr lang="en-US" sz="1400" dirty="0"/>
              <a:t> (</a:t>
            </a:r>
            <a:r>
              <a:rPr lang="en-US" sz="1400" dirty="0" err="1"/>
              <a:t>proteză</a:t>
            </a:r>
            <a:r>
              <a:rPr lang="en-US" sz="1400" dirty="0"/>
              <a:t> </a:t>
            </a:r>
            <a:r>
              <a:rPr lang="en-US" sz="1400" dirty="0" err="1"/>
              <a:t>totală</a:t>
            </a:r>
            <a:r>
              <a:rPr lang="en-US" sz="1400" dirty="0"/>
              <a:t> de </a:t>
            </a:r>
            <a:r>
              <a:rPr lang="en-US" sz="1400" dirty="0" err="1"/>
              <a:t>șold</a:t>
            </a:r>
            <a:r>
              <a:rPr lang="en-US" sz="1400" dirty="0"/>
              <a:t>, THR) ca </a:t>
            </a:r>
            <a:r>
              <a:rPr lang="en-US" sz="1400" dirty="0" err="1"/>
              <a:t>exemplu</a:t>
            </a:r>
            <a:r>
              <a:rPr lang="en-US" sz="1400" dirty="0"/>
              <a:t> (</a:t>
            </a:r>
            <a:r>
              <a:rPr lang="en-US" sz="1400" dirty="0" err="1"/>
              <a:t>Figura</a:t>
            </a:r>
            <a:r>
              <a:rPr lang="en-US" sz="1400" dirty="0"/>
              <a:t>)....</a:t>
            </a:r>
          </a:p>
          <a:p>
            <a:pPr algn="just">
              <a:lnSpc>
                <a:spcPct val="150000"/>
              </a:lnSpc>
            </a:pPr>
            <a:r>
              <a:rPr lang="en-US" sz="1400" dirty="0"/>
              <a:t>Un implant artificial de </a:t>
            </a:r>
            <a:r>
              <a:rPr lang="en-US" sz="1400" dirty="0" err="1"/>
              <a:t>șold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alcătuit</a:t>
            </a:r>
            <a:r>
              <a:rPr lang="en-US" sz="1400" dirty="0"/>
              <a:t> din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multe</a:t>
            </a:r>
            <a:r>
              <a:rPr lang="en-US" sz="1400" dirty="0"/>
              <a:t> </a:t>
            </a:r>
            <a:r>
              <a:rPr lang="en-US" sz="1400" dirty="0" err="1"/>
              <a:t>componente</a:t>
            </a:r>
            <a:r>
              <a:rPr lang="en-US" sz="1400" dirty="0"/>
              <a:t> </a:t>
            </a:r>
            <a:r>
              <a:rPr lang="en-US" sz="1400" dirty="0" err="1"/>
              <a:t>cheie</a:t>
            </a:r>
            <a:r>
              <a:rPr lang="en-US" sz="1400" dirty="0"/>
              <a:t>; o </a:t>
            </a:r>
            <a:r>
              <a:rPr lang="en-US" sz="1400" dirty="0" err="1"/>
              <a:t>primă</a:t>
            </a:r>
            <a:r>
              <a:rPr lang="en-US" sz="1400" dirty="0"/>
              <a:t> </a:t>
            </a:r>
            <a:r>
              <a:rPr lang="en-US" sz="1400" dirty="0" err="1"/>
              <a:t>componentă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tija</a:t>
            </a:r>
            <a:r>
              <a:rPr lang="en-US" sz="1400" dirty="0"/>
              <a:t> </a:t>
            </a:r>
            <a:r>
              <a:rPr lang="en-US" sz="1400" dirty="0" err="1"/>
              <a:t>femurală</a:t>
            </a:r>
            <a:r>
              <a:rPr lang="en-US" sz="1400" dirty="0"/>
              <a:t>, care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plasată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femurul</a:t>
            </a:r>
            <a:r>
              <a:rPr lang="en-US" sz="1400" dirty="0"/>
              <a:t> </a:t>
            </a:r>
            <a:r>
              <a:rPr lang="en-US" sz="1400" dirty="0" err="1"/>
              <a:t>pacientului</a:t>
            </a:r>
            <a:r>
              <a:rPr lang="en-US" sz="1400" dirty="0"/>
              <a:t>. Tija </a:t>
            </a:r>
            <a:r>
              <a:rPr lang="en-US" sz="1400" dirty="0" err="1"/>
              <a:t>este</a:t>
            </a:r>
            <a:r>
              <a:rPr lang="en-US" sz="1400" dirty="0"/>
              <a:t> fie </a:t>
            </a:r>
            <a:r>
              <a:rPr lang="en-US" sz="1400" dirty="0" err="1"/>
              <a:t>ancorată</a:t>
            </a:r>
            <a:r>
              <a:rPr lang="en-US" sz="1400" dirty="0"/>
              <a:t> direct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os</a:t>
            </a:r>
            <a:r>
              <a:rPr lang="en-US" sz="1400" dirty="0"/>
              <a:t>, fie </a:t>
            </a:r>
            <a:r>
              <a:rPr lang="en-US" sz="1400" dirty="0" err="1"/>
              <a:t>cimentată</a:t>
            </a:r>
            <a:r>
              <a:rPr lang="en-US" sz="1400" dirty="0"/>
              <a:t> </a:t>
            </a:r>
            <a:r>
              <a:rPr lang="en-US" sz="1400" dirty="0" err="1"/>
              <a:t>folosind</a:t>
            </a:r>
            <a:r>
              <a:rPr lang="en-US" sz="1400" dirty="0"/>
              <a:t> </a:t>
            </a:r>
            <a:r>
              <a:rPr lang="en-US" sz="1400" dirty="0" err="1"/>
              <a:t>ciment</a:t>
            </a:r>
            <a:r>
              <a:rPr lang="en-US" sz="1400" dirty="0"/>
              <a:t> </a:t>
            </a:r>
            <a:r>
              <a:rPr lang="en-US" sz="1400" dirty="0" err="1"/>
              <a:t>osos</a:t>
            </a:r>
            <a:r>
              <a:rPr lang="en-US" sz="1400" dirty="0"/>
              <a:t> care se </a:t>
            </a:r>
            <a:r>
              <a:rPr lang="en-US" sz="1400" dirty="0" err="1"/>
              <a:t>întărește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timpul</a:t>
            </a:r>
            <a:r>
              <a:rPr lang="en-US" sz="1400" dirty="0"/>
              <a:t> </a:t>
            </a:r>
            <a:r>
              <a:rPr lang="en-US" sz="1400" dirty="0" err="1"/>
              <a:t>procedurii</a:t>
            </a:r>
            <a:r>
              <a:rPr lang="en-US" sz="1400" dirty="0"/>
              <a:t> </a:t>
            </a:r>
            <a:r>
              <a:rPr lang="en-US" sz="1400" dirty="0" err="1"/>
              <a:t>chirurgicale</a:t>
            </a:r>
            <a:r>
              <a:rPr lang="en-US" sz="1400" dirty="0"/>
              <a:t>. </a:t>
            </a:r>
            <a:r>
              <a:rPr lang="en-US" sz="1400" dirty="0" err="1"/>
              <a:t>Partea</a:t>
            </a:r>
            <a:r>
              <a:rPr lang="en-US" sz="1400" dirty="0"/>
              <a:t> </a:t>
            </a:r>
            <a:r>
              <a:rPr lang="en-US" sz="1400" dirty="0" err="1"/>
              <a:t>superioară</a:t>
            </a:r>
            <a:r>
              <a:rPr lang="en-US" sz="1400" dirty="0"/>
              <a:t> a </a:t>
            </a:r>
            <a:r>
              <a:rPr lang="en-US" sz="1400" dirty="0" err="1"/>
              <a:t>tijei</a:t>
            </a:r>
            <a:r>
              <a:rPr lang="en-US" sz="1400" dirty="0"/>
              <a:t> are forma </a:t>
            </a:r>
            <a:r>
              <a:rPr lang="en-US" sz="1400" dirty="0" err="1"/>
              <a:t>unei</a:t>
            </a:r>
            <a:r>
              <a:rPr lang="en-US" sz="1400" dirty="0"/>
              <a:t> bile </a:t>
            </a:r>
            <a:r>
              <a:rPr lang="en-US" sz="1400" dirty="0" err="1"/>
              <a:t>realizate</a:t>
            </a:r>
            <a:r>
              <a:rPr lang="en-US" sz="1400" dirty="0"/>
              <a:t> </a:t>
            </a:r>
            <a:r>
              <a:rPr lang="en-US" sz="1400" dirty="0" err="1"/>
              <a:t>dintr</a:t>
            </a:r>
            <a:r>
              <a:rPr lang="en-US" sz="1400" dirty="0"/>
              <a:t>-un material </a:t>
            </a:r>
            <a:r>
              <a:rPr lang="en-US" sz="1400" dirty="0" err="1"/>
              <a:t>rezistent</a:t>
            </a:r>
            <a:r>
              <a:rPr lang="en-US" sz="1400" dirty="0"/>
              <a:t> la </a:t>
            </a:r>
            <a:r>
              <a:rPr lang="en-US" sz="1400" dirty="0" err="1"/>
              <a:t>uzură</a:t>
            </a:r>
            <a:r>
              <a:rPr lang="en-US" sz="1400" dirty="0"/>
              <a:t> cu un </a:t>
            </a:r>
            <a:r>
              <a:rPr lang="en-US" sz="1400" dirty="0" err="1"/>
              <a:t>finisaj</a:t>
            </a:r>
            <a:r>
              <a:rPr lang="en-US" sz="1400" dirty="0"/>
              <a:t> </a:t>
            </a:r>
            <a:r>
              <a:rPr lang="en-US" sz="1400" dirty="0" err="1"/>
              <a:t>neted</a:t>
            </a:r>
            <a:r>
              <a:rPr lang="en-US" sz="1400" dirty="0"/>
              <a:t> al </a:t>
            </a:r>
            <a:r>
              <a:rPr lang="en-US" sz="1400" dirty="0" err="1"/>
              <a:t>suprafeței</a:t>
            </a:r>
            <a:r>
              <a:rPr lang="en-US" sz="1400" dirty="0"/>
              <a:t>.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osul</a:t>
            </a:r>
            <a:r>
              <a:rPr lang="en-US" sz="1400" dirty="0"/>
              <a:t> acetabular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fixată</a:t>
            </a:r>
            <a:r>
              <a:rPr lang="en-US" sz="1400" dirty="0"/>
              <a:t> o </a:t>
            </a:r>
            <a:r>
              <a:rPr lang="en-US" sz="1400" dirty="0" err="1"/>
              <a:t>cupă</a:t>
            </a:r>
            <a:r>
              <a:rPr lang="en-US" sz="1400" dirty="0"/>
              <a:t>, de </a:t>
            </a:r>
            <a:r>
              <a:rPr lang="en-US" sz="1400" dirty="0" err="1"/>
              <a:t>obicei</a:t>
            </a:r>
            <a:r>
              <a:rPr lang="en-US" sz="1400" dirty="0"/>
              <a:t> </a:t>
            </a:r>
            <a:r>
              <a:rPr lang="en-US" sz="1400" dirty="0" err="1"/>
              <a:t>constând</a:t>
            </a:r>
            <a:r>
              <a:rPr lang="en-US" sz="1400" dirty="0"/>
              <a:t> </a:t>
            </a:r>
            <a:r>
              <a:rPr lang="en-US" sz="1400" dirty="0" err="1"/>
              <a:t>dintr</a:t>
            </a:r>
            <a:r>
              <a:rPr lang="en-US" sz="1400" dirty="0"/>
              <a:t>-un metal cu o </a:t>
            </a:r>
            <a:r>
              <a:rPr lang="en-US" sz="1400" dirty="0" err="1"/>
              <a:t>căptușeală</a:t>
            </a:r>
            <a:r>
              <a:rPr lang="en-US" sz="1400" dirty="0"/>
              <a:t> </a:t>
            </a:r>
            <a:r>
              <a:rPr lang="en-US" sz="1400" dirty="0" err="1"/>
              <a:t>interioară</a:t>
            </a:r>
            <a:r>
              <a:rPr lang="en-US" sz="1400" dirty="0"/>
              <a:t> din </a:t>
            </a:r>
            <a:r>
              <a:rPr lang="en-US" sz="1400" dirty="0" err="1"/>
              <a:t>ceramică</a:t>
            </a:r>
            <a:r>
              <a:rPr lang="en-US" sz="1400" dirty="0"/>
              <a:t> </a:t>
            </a:r>
            <a:r>
              <a:rPr lang="en-US" sz="1400" dirty="0" err="1"/>
              <a:t>sau</a:t>
            </a:r>
            <a:r>
              <a:rPr lang="en-US" sz="1400" dirty="0"/>
              <a:t> plastic </a:t>
            </a:r>
            <a:r>
              <a:rPr lang="en-US" sz="1400" dirty="0" err="1"/>
              <a:t>rezistentă</a:t>
            </a:r>
            <a:r>
              <a:rPr lang="en-US" sz="1400" dirty="0"/>
              <a:t> la </a:t>
            </a:r>
            <a:r>
              <a:rPr lang="en-US" sz="1400" dirty="0" err="1"/>
              <a:t>uzură</a:t>
            </a:r>
            <a:r>
              <a:rPr lang="en-US" sz="1400" dirty="0"/>
              <a:t>. Prin </a:t>
            </a:r>
            <a:r>
              <a:rPr lang="en-US" sz="1400" dirty="0" err="1"/>
              <a:t>urmare</a:t>
            </a:r>
            <a:r>
              <a:rPr lang="en-US" sz="1400" dirty="0"/>
              <a:t>, </a:t>
            </a:r>
            <a:r>
              <a:rPr lang="en-US" sz="1400" dirty="0" err="1"/>
              <a:t>cerințele</a:t>
            </a:r>
            <a:r>
              <a:rPr lang="en-US" sz="1400" dirty="0"/>
              <a:t> </a:t>
            </a:r>
            <a:r>
              <a:rPr lang="en-US" sz="1400" dirty="0" err="1"/>
              <a:t>cheie</a:t>
            </a:r>
            <a:r>
              <a:rPr lang="en-US" sz="1400" dirty="0"/>
              <a:t> </a:t>
            </a:r>
            <a:r>
              <a:rPr lang="en-US" sz="1400" dirty="0" err="1"/>
              <a:t>privind</a:t>
            </a:r>
            <a:r>
              <a:rPr lang="en-US" sz="1400" dirty="0"/>
              <a:t> </a:t>
            </a:r>
            <a:r>
              <a:rPr lang="en-US" sz="1400" dirty="0" err="1"/>
              <a:t>materialul</a:t>
            </a:r>
            <a:r>
              <a:rPr lang="en-US" sz="1400" dirty="0"/>
              <a:t> </a:t>
            </a:r>
            <a:r>
              <a:rPr lang="en-US" sz="1400" dirty="0" err="1"/>
              <a:t>aici</a:t>
            </a:r>
            <a:r>
              <a:rPr lang="en-US" sz="1400" dirty="0"/>
              <a:t> sunt </a:t>
            </a:r>
            <a:r>
              <a:rPr lang="en-US" sz="1400" dirty="0" err="1"/>
              <a:t>rezistența</a:t>
            </a:r>
            <a:r>
              <a:rPr lang="en-US" sz="1400" dirty="0"/>
              <a:t> </a:t>
            </a:r>
            <a:r>
              <a:rPr lang="en-US" sz="1400" dirty="0" err="1"/>
              <a:t>mecanică</a:t>
            </a:r>
            <a:r>
              <a:rPr lang="en-US" sz="1400" dirty="0"/>
              <a:t> (</a:t>
            </a:r>
            <a:r>
              <a:rPr lang="en-US" sz="1400" dirty="0" err="1"/>
              <a:t>tija</a:t>
            </a:r>
            <a:r>
              <a:rPr lang="en-US" sz="1400" dirty="0"/>
              <a:t> </a:t>
            </a:r>
            <a:r>
              <a:rPr lang="en-US" sz="1400" dirty="0" err="1"/>
              <a:t>femurală</a:t>
            </a:r>
            <a:r>
              <a:rPr lang="en-US" sz="1400" dirty="0"/>
              <a:t>), </a:t>
            </a:r>
            <a:r>
              <a:rPr lang="en-US" sz="1400" dirty="0" err="1"/>
              <a:t>rezistența</a:t>
            </a:r>
            <a:r>
              <a:rPr lang="en-US" sz="1400" dirty="0"/>
              <a:t> la </a:t>
            </a:r>
            <a:r>
              <a:rPr lang="en-US" sz="1400" dirty="0" err="1"/>
              <a:t>uzură</a:t>
            </a:r>
            <a:r>
              <a:rPr lang="en-US" sz="1400" dirty="0"/>
              <a:t> a </a:t>
            </a:r>
            <a:r>
              <a:rPr lang="en-US" sz="1400" dirty="0" err="1"/>
              <a:t>suprafețelor</a:t>
            </a:r>
            <a:r>
              <a:rPr lang="en-US" sz="1400" dirty="0"/>
              <a:t> de </a:t>
            </a:r>
            <a:r>
              <a:rPr lang="en-US" sz="1400" dirty="0" err="1"/>
              <a:t>articulație</a:t>
            </a:r>
            <a:r>
              <a:rPr lang="en-US" sz="1400" dirty="0"/>
              <a:t> (</a:t>
            </a:r>
            <a:r>
              <a:rPr lang="en-US" sz="1400" dirty="0" err="1"/>
              <a:t>bila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căptușeala</a:t>
            </a:r>
            <a:r>
              <a:rPr lang="en-US" sz="1400" dirty="0"/>
              <a:t> </a:t>
            </a:r>
            <a:r>
              <a:rPr lang="en-US" sz="1400" dirty="0" err="1"/>
              <a:t>cupei</a:t>
            </a:r>
            <a:r>
              <a:rPr lang="en-US" sz="1400" dirty="0"/>
              <a:t>)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biocompatibilitatea</a:t>
            </a:r>
            <a:r>
              <a:rPr lang="en-US" sz="1400" dirty="0"/>
              <a:t>. </a:t>
            </a:r>
            <a:r>
              <a:rPr lang="en-US" sz="1400" dirty="0" err="1"/>
              <a:t>Aceasta</a:t>
            </a:r>
            <a:r>
              <a:rPr lang="en-US" sz="1400" dirty="0"/>
              <a:t> din </a:t>
            </a:r>
            <a:r>
              <a:rPr lang="en-US" sz="1400" dirty="0" err="1"/>
              <a:t>urmă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o </a:t>
            </a:r>
            <a:r>
              <a:rPr lang="en-US" sz="1400" dirty="0" err="1"/>
              <a:t>combinație</a:t>
            </a:r>
            <a:r>
              <a:rPr lang="en-US" sz="1400" dirty="0"/>
              <a:t> de </a:t>
            </a:r>
            <a:r>
              <a:rPr lang="en-US" sz="1400" dirty="0" err="1"/>
              <a:t>proprietăți</a:t>
            </a:r>
            <a:r>
              <a:rPr lang="en-US" sz="1400" dirty="0"/>
              <a:t> care </a:t>
            </a:r>
            <a:r>
              <a:rPr lang="en-US" sz="1400" dirty="0" err="1"/>
              <a:t>duc</a:t>
            </a:r>
            <a:r>
              <a:rPr lang="en-US" sz="1400" dirty="0"/>
              <a:t> la o </a:t>
            </a:r>
            <a:r>
              <a:rPr lang="en-US" sz="1400" dirty="0" err="1"/>
              <a:t>vindecare</a:t>
            </a:r>
            <a:r>
              <a:rPr lang="en-US" sz="1400" dirty="0"/>
              <a:t> </a:t>
            </a:r>
            <a:r>
              <a:rPr lang="en-US" sz="1400" dirty="0" err="1"/>
              <a:t>adecvată</a:t>
            </a:r>
            <a:r>
              <a:rPr lang="en-US" sz="1400" dirty="0"/>
              <a:t> a </a:t>
            </a:r>
            <a:r>
              <a:rPr lang="en-US" sz="1400" dirty="0" err="1"/>
              <a:t>țesuturilor</a:t>
            </a:r>
            <a:r>
              <a:rPr lang="en-US" sz="1400" dirty="0"/>
              <a:t> din </a:t>
            </a:r>
            <a:r>
              <a:rPr lang="en-US" sz="1400" dirty="0" err="1"/>
              <a:t>jurul</a:t>
            </a:r>
            <a:r>
              <a:rPr lang="en-US" sz="1400" dirty="0"/>
              <a:t> </a:t>
            </a:r>
            <a:r>
              <a:rPr lang="en-US" sz="1400" dirty="0" err="1"/>
              <a:t>implantului</a:t>
            </a:r>
            <a:r>
              <a:rPr lang="en-US" sz="1400" dirty="0"/>
              <a:t>, </a:t>
            </a:r>
            <a:r>
              <a:rPr lang="en-US" sz="1400" dirty="0" err="1"/>
              <a:t>fără</a:t>
            </a:r>
            <a:r>
              <a:rPr lang="en-US" sz="1400" dirty="0"/>
              <a:t> </a:t>
            </a:r>
            <a:r>
              <a:rPr lang="en-US" sz="1400" dirty="0" err="1"/>
              <a:t>reacții</a:t>
            </a:r>
            <a:r>
              <a:rPr lang="en-US" sz="1400" dirty="0"/>
              <a:t> adverse.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64301-E0B5-3323-3383-EED535758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484" y="2178646"/>
            <a:ext cx="35433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5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4DB93D-905C-6D85-8254-29ABDDFD29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8557F-3E77-CC1C-97BE-120CFED62C8A}"/>
              </a:ext>
            </a:extLst>
          </p:cNvPr>
          <p:cNvSpPr txBox="1"/>
          <p:nvPr/>
        </p:nvSpPr>
        <p:spPr>
          <a:xfrm>
            <a:off x="435428" y="1492746"/>
            <a:ext cx="1132114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Este </a:t>
            </a:r>
            <a:r>
              <a:rPr lang="en-US" dirty="0" err="1"/>
              <a:t>clar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specificația</a:t>
            </a:r>
            <a:r>
              <a:rPr lang="en-US" dirty="0"/>
              <a:t>, </a:t>
            </a:r>
            <a:r>
              <a:rPr lang="en-US" dirty="0" err="1"/>
              <a:t>producția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clinică</a:t>
            </a:r>
            <a:r>
              <a:rPr lang="en-US" dirty="0"/>
              <a:t> a </a:t>
            </a:r>
            <a:r>
              <a:rPr lang="en-US" dirty="0" err="1"/>
              <a:t>acestui</a:t>
            </a:r>
            <a:r>
              <a:rPr lang="en-US" dirty="0"/>
              <a:t> tip de </a:t>
            </a:r>
            <a:r>
              <a:rPr lang="en-US" dirty="0" err="1"/>
              <a:t>dispozitiv</a:t>
            </a:r>
            <a:r>
              <a:rPr lang="en-US" dirty="0"/>
              <a:t> sunt </a:t>
            </a:r>
            <a:r>
              <a:rPr lang="en-US" dirty="0" err="1"/>
              <a:t>asociate</a:t>
            </a:r>
            <a:r>
              <a:rPr lang="en-US" dirty="0"/>
              <a:t> cu o </a:t>
            </a:r>
            <a:r>
              <a:rPr lang="en-US" dirty="0" err="1"/>
              <a:t>gamă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de </a:t>
            </a:r>
            <a:r>
              <a:rPr lang="en-US" dirty="0" err="1"/>
              <a:t>probleme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. </a:t>
            </a:r>
            <a:r>
              <a:rPr lang="en-US" dirty="0" err="1"/>
              <a:t>Topografia</a:t>
            </a:r>
            <a:r>
              <a:rPr lang="en-US" dirty="0"/>
              <a:t> </a:t>
            </a:r>
            <a:r>
              <a:rPr lang="en-US" dirty="0" err="1"/>
              <a:t>suprafeței</a:t>
            </a:r>
            <a:r>
              <a:rPr lang="en-US" dirty="0"/>
              <a:t> </a:t>
            </a:r>
            <a:r>
              <a:rPr lang="en-US" dirty="0" err="1"/>
              <a:t>materialului</a:t>
            </a:r>
            <a:r>
              <a:rPr lang="en-US" dirty="0"/>
              <a:t> la o </a:t>
            </a:r>
            <a:r>
              <a:rPr lang="en-US" dirty="0" err="1"/>
              <a:t>scară</a:t>
            </a:r>
            <a:r>
              <a:rPr lang="en-US" dirty="0"/>
              <a:t> de la </a:t>
            </a:r>
            <a:r>
              <a:rPr lang="en-US" dirty="0" err="1"/>
              <a:t>micrometri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la </a:t>
            </a:r>
            <a:r>
              <a:rPr lang="en-US" dirty="0" err="1"/>
              <a:t>nanoscală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influența</a:t>
            </a:r>
            <a:r>
              <a:rPr lang="en-US" dirty="0"/>
              <a:t> </a:t>
            </a:r>
            <a:r>
              <a:rPr lang="en-US" dirty="0" err="1"/>
              <a:t>răspunsul</a:t>
            </a:r>
            <a:r>
              <a:rPr lang="en-US" dirty="0"/>
              <a:t> </a:t>
            </a:r>
            <a:r>
              <a:rPr lang="en-US" dirty="0" err="1"/>
              <a:t>țesuturilor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fixarea</a:t>
            </a:r>
            <a:r>
              <a:rPr lang="en-US" dirty="0"/>
              <a:t> </a:t>
            </a:r>
            <a:r>
              <a:rPr lang="en-US" dirty="0" err="1"/>
              <a:t>mecanică</a:t>
            </a:r>
            <a:r>
              <a:rPr lang="en-US" dirty="0"/>
              <a:t> a </a:t>
            </a:r>
            <a:r>
              <a:rPr lang="en-US" dirty="0" err="1"/>
              <a:t>dispozitivului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țesutul</a:t>
            </a:r>
            <a:r>
              <a:rPr lang="en-US" dirty="0"/>
              <a:t> </a:t>
            </a:r>
            <a:r>
              <a:rPr lang="en-US" dirty="0" err="1"/>
              <a:t>gazdă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influențează</a:t>
            </a:r>
            <a:r>
              <a:rPr lang="en-US" dirty="0"/>
              <a:t> </a:t>
            </a:r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totală</a:t>
            </a:r>
            <a:r>
              <a:rPr lang="en-US" dirty="0"/>
              <a:t> din care </a:t>
            </a:r>
            <a:r>
              <a:rPr lang="en-US" dirty="0" err="1"/>
              <a:t>ionii</a:t>
            </a:r>
            <a:r>
              <a:rPr lang="en-US" dirty="0"/>
              <a:t> </a:t>
            </a:r>
            <a:r>
              <a:rPr lang="en-US" dirty="0" err="1"/>
              <a:t>potențial</a:t>
            </a:r>
            <a:r>
              <a:rPr lang="en-US" dirty="0"/>
              <a:t> </a:t>
            </a:r>
            <a:r>
              <a:rPr lang="en-US" dirty="0" err="1"/>
              <a:t>dăunători</a:t>
            </a:r>
            <a:r>
              <a:rPr lang="en-US" dirty="0"/>
              <a:t> pot fi </a:t>
            </a:r>
            <a:r>
              <a:rPr lang="en-US" dirty="0" err="1"/>
              <a:t>eliberați</a:t>
            </a:r>
            <a:r>
              <a:rPr lang="en-US" dirty="0"/>
              <a:t> din material.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suprafețele</a:t>
            </a:r>
            <a:r>
              <a:rPr lang="en-US" dirty="0"/>
              <a:t> </a:t>
            </a:r>
            <a:r>
              <a:rPr lang="en-US" dirty="0" err="1"/>
              <a:t>articulare</a:t>
            </a:r>
            <a:r>
              <a:rPr lang="en-US" dirty="0"/>
              <a:t>, </a:t>
            </a:r>
            <a:r>
              <a:rPr lang="en-US" dirty="0" err="1"/>
              <a:t>rugozitatea</a:t>
            </a:r>
            <a:r>
              <a:rPr lang="en-US" dirty="0"/>
              <a:t> </a:t>
            </a:r>
            <a:r>
              <a:rPr lang="en-US" dirty="0" err="1"/>
              <a:t>suprafeței</a:t>
            </a:r>
            <a:r>
              <a:rPr lang="en-US" dirty="0"/>
              <a:t> la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nanometrică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juca</a:t>
            </a:r>
            <a:r>
              <a:rPr lang="en-US" dirty="0"/>
              <a:t> un </a:t>
            </a:r>
            <a:r>
              <a:rPr lang="en-US" dirty="0" err="1"/>
              <a:t>rol</a:t>
            </a:r>
            <a:r>
              <a:rPr lang="en-US" dirty="0"/>
              <a:t> important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aspectele</a:t>
            </a:r>
            <a:r>
              <a:rPr lang="en-US" dirty="0"/>
              <a:t> </a:t>
            </a:r>
            <a:r>
              <a:rPr lang="en-US" dirty="0" err="1"/>
              <a:t>tribologice</a:t>
            </a:r>
            <a:r>
              <a:rPr lang="en-US" dirty="0"/>
              <a:t> (</a:t>
            </a:r>
            <a:r>
              <a:rPr lang="en-US" dirty="0" err="1"/>
              <a:t>frecare</a:t>
            </a:r>
            <a:r>
              <a:rPr lang="en-US" dirty="0"/>
              <a:t>, </a:t>
            </a:r>
            <a:r>
              <a:rPr lang="en-US" dirty="0" err="1"/>
              <a:t>lubrifiere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uzură</a:t>
            </a:r>
            <a:r>
              <a:rPr lang="en-US" dirty="0"/>
              <a:t>). </a:t>
            </a:r>
            <a:r>
              <a:rPr lang="en-US" dirty="0" err="1"/>
              <a:t>Topografia</a:t>
            </a:r>
            <a:r>
              <a:rPr lang="en-US" dirty="0"/>
              <a:t> </a:t>
            </a:r>
            <a:r>
              <a:rPr lang="en-US" dirty="0" err="1"/>
              <a:t>suprafeței</a:t>
            </a:r>
            <a:r>
              <a:rPr lang="en-US" dirty="0"/>
              <a:t> </a:t>
            </a:r>
            <a:r>
              <a:rPr lang="en-US" dirty="0" err="1"/>
              <a:t>implanturilor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descrisă</a:t>
            </a:r>
            <a:r>
              <a:rPr lang="en-US" dirty="0"/>
              <a:t> cu </a:t>
            </a:r>
            <a:r>
              <a:rPr lang="en-US" dirty="0" err="1"/>
              <a:t>aceiași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ca </a:t>
            </a:r>
            <a:r>
              <a:rPr lang="en-US" dirty="0" err="1"/>
              <a:t>cei</a:t>
            </a:r>
            <a:r>
              <a:rPr lang="en-US" dirty="0"/>
              <a:t> </a:t>
            </a:r>
            <a:r>
              <a:rPr lang="en-US" dirty="0" err="1"/>
              <a:t>descriși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studiul</a:t>
            </a:r>
            <a:r>
              <a:rPr lang="en-US" dirty="0"/>
              <a:t> de </a:t>
            </a:r>
            <a:r>
              <a:rPr lang="en-US" dirty="0" err="1"/>
              <a:t>caz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critică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suprafeței</a:t>
            </a:r>
            <a:r>
              <a:rPr lang="en-US" dirty="0"/>
              <a:t> </a:t>
            </a:r>
            <a:r>
              <a:rPr lang="en-US" dirty="0" err="1"/>
              <a:t>structurale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măsurarea</a:t>
            </a:r>
            <a:r>
              <a:rPr lang="en-US" dirty="0"/>
              <a:t> lor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relativ</a:t>
            </a:r>
            <a:r>
              <a:rPr lang="en-US" dirty="0"/>
              <a:t> </a:t>
            </a:r>
            <a:r>
              <a:rPr lang="en-US" dirty="0" err="1"/>
              <a:t>complicată</a:t>
            </a:r>
            <a:r>
              <a:rPr lang="en-US" dirty="0"/>
              <a:t>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geometriei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relativ</a:t>
            </a:r>
            <a:r>
              <a:rPr lang="en-US" dirty="0"/>
              <a:t> </a:t>
            </a:r>
            <a:r>
              <a:rPr lang="en-US" dirty="0" err="1"/>
              <a:t>complexe</a:t>
            </a:r>
            <a:r>
              <a:rPr lang="en-US" dirty="0"/>
              <a:t> a </a:t>
            </a:r>
            <a:r>
              <a:rPr lang="en-US" dirty="0" err="1"/>
              <a:t>implanturilor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Pe </a:t>
            </a:r>
            <a:r>
              <a:rPr lang="en-US" dirty="0" err="1"/>
              <a:t>lângă</a:t>
            </a:r>
            <a:r>
              <a:rPr lang="en-US" dirty="0"/>
              <a:t> </a:t>
            </a:r>
            <a:r>
              <a:rPr lang="en-US" dirty="0" err="1"/>
              <a:t>geometrie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structura</a:t>
            </a:r>
            <a:r>
              <a:rPr lang="en-US" dirty="0"/>
              <a:t> </a:t>
            </a:r>
            <a:r>
              <a:rPr lang="en-US" dirty="0" err="1"/>
              <a:t>suprafeței</a:t>
            </a:r>
            <a:r>
              <a:rPr lang="en-US" dirty="0"/>
              <a:t>, </a:t>
            </a:r>
            <a:r>
              <a:rPr lang="en-US" dirty="0" err="1"/>
              <a:t>compoziția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 a </a:t>
            </a:r>
            <a:r>
              <a:rPr lang="en-US" dirty="0" err="1"/>
              <a:t>materialelor</a:t>
            </a:r>
            <a:r>
              <a:rPr lang="en-US" dirty="0"/>
              <a:t> implicate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juca</a:t>
            </a:r>
            <a:r>
              <a:rPr lang="en-US" dirty="0"/>
              <a:t> un </a:t>
            </a:r>
            <a:r>
              <a:rPr lang="en-US" dirty="0" err="1"/>
              <a:t>rol</a:t>
            </a:r>
            <a:r>
              <a:rPr lang="en-US" dirty="0"/>
              <a:t> important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funcția</a:t>
            </a:r>
            <a:r>
              <a:rPr lang="en-US" dirty="0"/>
              <a:t> </a:t>
            </a:r>
            <a:r>
              <a:rPr lang="en-US" dirty="0" err="1"/>
              <a:t>clinică</a:t>
            </a:r>
            <a:r>
              <a:rPr lang="en-US" dirty="0"/>
              <a:t> a </a:t>
            </a:r>
            <a:r>
              <a:rPr lang="en-US" dirty="0" err="1"/>
              <a:t>dispozitivului</a:t>
            </a:r>
            <a:r>
              <a:rPr lang="en-US" dirty="0"/>
              <a:t>.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materialele</a:t>
            </a:r>
            <a:r>
              <a:rPr lang="en-US" dirty="0"/>
              <a:t> stabile (</a:t>
            </a:r>
            <a:r>
              <a:rPr lang="en-US" dirty="0" err="1"/>
              <a:t>neresorbabile</a:t>
            </a:r>
            <a:r>
              <a:rPr lang="en-US" dirty="0"/>
              <a:t>), </a:t>
            </a:r>
            <a:r>
              <a:rPr lang="en-US" dirty="0" err="1"/>
              <a:t>răspunsul</a:t>
            </a:r>
            <a:r>
              <a:rPr lang="en-US" dirty="0"/>
              <a:t> biologic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determinat</a:t>
            </a:r>
            <a:r>
              <a:rPr lang="en-US" dirty="0"/>
              <a:t> de </a:t>
            </a:r>
            <a:r>
              <a:rPr lang="en-US" dirty="0" err="1"/>
              <a:t>compoziția</a:t>
            </a:r>
            <a:r>
              <a:rPr lang="en-US" dirty="0"/>
              <a:t> </a:t>
            </a:r>
            <a:r>
              <a:rPr lang="en-US" dirty="0" err="1"/>
              <a:t>chimică</a:t>
            </a:r>
            <a:r>
              <a:rPr lang="en-US" dirty="0"/>
              <a:t> a </a:t>
            </a:r>
            <a:r>
              <a:rPr lang="en-US" dirty="0" err="1"/>
              <a:t>celor</a:t>
            </a:r>
            <a:r>
              <a:rPr lang="en-US" dirty="0"/>
              <a:t> </a:t>
            </a:r>
            <a:r>
              <a:rPr lang="en-US" dirty="0" err="1"/>
              <a:t>câțiva</a:t>
            </a:r>
            <a:r>
              <a:rPr lang="en-US" dirty="0"/>
              <a:t> </a:t>
            </a:r>
            <a:r>
              <a:rPr lang="en-US" dirty="0" err="1"/>
              <a:t>nanometri</a:t>
            </a:r>
            <a:r>
              <a:rPr lang="en-US" dirty="0"/>
              <a:t> </a:t>
            </a:r>
            <a:r>
              <a:rPr lang="en-US" dirty="0" err="1"/>
              <a:t>exteriori</a:t>
            </a:r>
            <a:r>
              <a:rPr lang="en-US" dirty="0"/>
              <a:t> ai </a:t>
            </a:r>
            <a:r>
              <a:rPr lang="en-US" dirty="0" err="1"/>
              <a:t>suprafeței</a:t>
            </a:r>
            <a:r>
              <a:rPr lang="en-US" dirty="0"/>
              <a:t> </a:t>
            </a:r>
            <a:r>
              <a:rPr lang="en-US" dirty="0" err="1"/>
              <a:t>materialului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08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9191B8-A581-6FEC-4824-1941A0B4CACC}"/>
              </a:ext>
            </a:extLst>
          </p:cNvPr>
          <p:cNvSpPr txBox="1"/>
          <p:nvPr/>
        </p:nvSpPr>
        <p:spPr>
          <a:xfrm>
            <a:off x="227079" y="19140"/>
            <a:ext cx="11737842" cy="6838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/>
              <a:t>Implanturile</a:t>
            </a:r>
            <a:r>
              <a:rPr lang="en-US" sz="1400" dirty="0"/>
              <a:t> </a:t>
            </a:r>
            <a:r>
              <a:rPr lang="en-US" sz="1400" dirty="0" err="1"/>
              <a:t>medicale</a:t>
            </a:r>
            <a:r>
              <a:rPr lang="en-US" sz="1400" dirty="0"/>
              <a:t> sunt </a:t>
            </a:r>
            <a:r>
              <a:rPr lang="en-US" sz="1400" dirty="0" err="1"/>
              <a:t>frecvent</a:t>
            </a:r>
            <a:r>
              <a:rPr lang="en-US" sz="1400" dirty="0"/>
              <a:t> </a:t>
            </a:r>
            <a:r>
              <a:rPr lang="en-US" sz="1400" dirty="0" err="1"/>
              <a:t>modificate</a:t>
            </a:r>
            <a:r>
              <a:rPr lang="en-US" sz="1400" dirty="0"/>
              <a:t> la </a:t>
            </a:r>
            <a:r>
              <a:rPr lang="en-US" sz="1400" dirty="0" err="1"/>
              <a:t>suprafață</a:t>
            </a:r>
            <a:r>
              <a:rPr lang="en-US" sz="1400" dirty="0"/>
              <a:t> </a:t>
            </a:r>
            <a:r>
              <a:rPr lang="en-US" sz="1400" dirty="0" err="1"/>
              <a:t>sau</a:t>
            </a:r>
            <a:r>
              <a:rPr lang="en-US" sz="1400" dirty="0"/>
              <a:t> </a:t>
            </a:r>
            <a:r>
              <a:rPr lang="en-US" sz="1400" dirty="0" err="1"/>
              <a:t>acoperite</a:t>
            </a:r>
            <a:r>
              <a:rPr lang="en-US" sz="1400" dirty="0"/>
              <a:t> cu </a:t>
            </a:r>
            <a:r>
              <a:rPr lang="en-US" sz="1400" dirty="0" err="1"/>
              <a:t>pelicule</a:t>
            </a:r>
            <a:r>
              <a:rPr lang="en-US" sz="1400" dirty="0"/>
              <a:t> </a:t>
            </a:r>
            <a:r>
              <a:rPr lang="en-US" sz="1400" dirty="0" err="1"/>
              <a:t>subțiri</a:t>
            </a:r>
            <a:r>
              <a:rPr lang="en-US" sz="1400" dirty="0"/>
              <a:t> </a:t>
            </a:r>
            <a:r>
              <a:rPr lang="en-US" sz="1400" dirty="0" err="1"/>
              <a:t>folosind</a:t>
            </a:r>
            <a:r>
              <a:rPr lang="en-US" sz="1400" dirty="0"/>
              <a:t> </a:t>
            </a:r>
            <a:r>
              <a:rPr lang="en-US" sz="1400" dirty="0" err="1"/>
              <a:t>diferite</a:t>
            </a:r>
            <a:r>
              <a:rPr lang="en-US" sz="1400" dirty="0"/>
              <a:t> </a:t>
            </a:r>
            <a:r>
              <a:rPr lang="en-US" sz="1400" dirty="0" err="1"/>
              <a:t>tehnici</a:t>
            </a:r>
            <a:r>
              <a:rPr lang="en-US" sz="1400" dirty="0"/>
              <a:t>. De </a:t>
            </a:r>
            <a:r>
              <a:rPr lang="en-US" sz="1400" dirty="0" err="1"/>
              <a:t>exemplu</a:t>
            </a:r>
            <a:r>
              <a:rPr lang="en-US" sz="1400" dirty="0"/>
              <a:t>, </a:t>
            </a:r>
            <a:r>
              <a:rPr lang="en-US" sz="1400" dirty="0" err="1"/>
              <a:t>hidroxiapatita</a:t>
            </a:r>
            <a:r>
              <a:rPr lang="en-US" sz="1400" dirty="0"/>
              <a:t> </a:t>
            </a:r>
            <a:r>
              <a:rPr lang="en-US" sz="1400" dirty="0" err="1"/>
              <a:t>sintetică</a:t>
            </a:r>
            <a:r>
              <a:rPr lang="en-US" sz="1400" dirty="0"/>
              <a:t> (HA) - un material ceramic, similar </a:t>
            </a:r>
            <a:r>
              <a:rPr lang="en-US" sz="1400" dirty="0" err="1"/>
              <a:t>componentei</a:t>
            </a:r>
            <a:r>
              <a:rPr lang="en-US" sz="1400" dirty="0"/>
              <a:t> HA </a:t>
            </a:r>
            <a:r>
              <a:rPr lang="en-US" sz="1400" dirty="0" err="1"/>
              <a:t>naturale</a:t>
            </a:r>
            <a:r>
              <a:rPr lang="en-US" sz="1400" dirty="0"/>
              <a:t> a </a:t>
            </a:r>
            <a:r>
              <a:rPr lang="en-US" sz="1400" dirty="0" err="1"/>
              <a:t>osului</a:t>
            </a:r>
            <a:r>
              <a:rPr lang="en-US" sz="1400" dirty="0"/>
              <a:t> natural - </a:t>
            </a:r>
            <a:r>
              <a:rPr lang="en-US" sz="1400" dirty="0" err="1"/>
              <a:t>poate</a:t>
            </a:r>
            <a:r>
              <a:rPr lang="en-US" sz="1400" dirty="0"/>
              <a:t> fi </a:t>
            </a:r>
            <a:r>
              <a:rPr lang="en-US" sz="1400" dirty="0" err="1"/>
              <a:t>aplicată</a:t>
            </a:r>
            <a:r>
              <a:rPr lang="en-US" sz="1400" dirty="0"/>
              <a:t> ca </a:t>
            </a:r>
            <a:r>
              <a:rPr lang="en-US" sz="1400" dirty="0" err="1"/>
              <a:t>acoperire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a </a:t>
            </a:r>
            <a:r>
              <a:rPr lang="en-US" sz="1400" dirty="0" err="1"/>
              <a:t>îmbunătăți</a:t>
            </a:r>
            <a:r>
              <a:rPr lang="en-US" sz="1400" dirty="0"/>
              <a:t> </a:t>
            </a:r>
            <a:r>
              <a:rPr lang="en-US" sz="1400" dirty="0" err="1"/>
              <a:t>vindecarea</a:t>
            </a:r>
            <a:r>
              <a:rPr lang="en-US" sz="1400" dirty="0"/>
              <a:t> </a:t>
            </a:r>
            <a:r>
              <a:rPr lang="en-US" sz="1400" dirty="0" err="1"/>
              <a:t>osoasă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jurul</a:t>
            </a:r>
            <a:r>
              <a:rPr lang="en-US" sz="1400" dirty="0"/>
              <a:t> </a:t>
            </a:r>
            <a:r>
              <a:rPr lang="en-US" sz="1400" dirty="0" err="1"/>
              <a:t>implanturilor</a:t>
            </a:r>
            <a:r>
              <a:rPr lang="en-US" sz="1400" dirty="0"/>
              <a:t>. </a:t>
            </a:r>
            <a:r>
              <a:rPr lang="en-US" sz="1400" dirty="0" err="1"/>
              <a:t>Caracterizarea</a:t>
            </a:r>
            <a:r>
              <a:rPr lang="en-US" sz="1400" dirty="0"/>
              <a:t> </a:t>
            </a:r>
            <a:r>
              <a:rPr lang="en-US" sz="1400" dirty="0" err="1"/>
              <a:t>suprafețelor</a:t>
            </a:r>
            <a:r>
              <a:rPr lang="en-US" sz="1400" dirty="0"/>
              <a:t> </a:t>
            </a:r>
            <a:r>
              <a:rPr lang="en-US" sz="1400" dirty="0" err="1"/>
              <a:t>modificate</a:t>
            </a:r>
            <a:r>
              <a:rPr lang="en-US" sz="1400" dirty="0"/>
              <a:t> </a:t>
            </a:r>
            <a:r>
              <a:rPr lang="en-US" sz="1400" dirty="0" err="1"/>
              <a:t>sau</a:t>
            </a:r>
            <a:r>
              <a:rPr lang="en-US" sz="1400" dirty="0"/>
              <a:t> a </a:t>
            </a:r>
            <a:r>
              <a:rPr lang="en-US" sz="1400" dirty="0" err="1"/>
              <a:t>peliculelor</a:t>
            </a:r>
            <a:r>
              <a:rPr lang="en-US" sz="1400" dirty="0"/>
              <a:t> </a:t>
            </a:r>
            <a:r>
              <a:rPr lang="en-US" sz="1400" dirty="0" err="1"/>
              <a:t>subțiri</a:t>
            </a:r>
            <a:r>
              <a:rPr lang="en-US" sz="1400" dirty="0"/>
              <a:t> se </a:t>
            </a:r>
            <a:r>
              <a:rPr lang="en-US" sz="1400" dirty="0" err="1"/>
              <a:t>poate</a:t>
            </a:r>
            <a:r>
              <a:rPr lang="en-US" sz="1400" dirty="0"/>
              <a:t> face </a:t>
            </a:r>
            <a:r>
              <a:rPr lang="en-US" sz="1400" dirty="0" err="1"/>
              <a:t>folosind</a:t>
            </a:r>
            <a:r>
              <a:rPr lang="en-US" sz="1400" dirty="0"/>
              <a:t> </a:t>
            </a:r>
            <a:r>
              <a:rPr lang="en-US" sz="1400" dirty="0" err="1"/>
              <a:t>aceleași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</a:t>
            </a:r>
            <a:r>
              <a:rPr lang="en-US" sz="1400" dirty="0" err="1"/>
              <a:t>discutate</a:t>
            </a:r>
            <a:r>
              <a:rPr lang="en-US" sz="1400" dirty="0"/>
              <a:t> anterior, </a:t>
            </a:r>
            <a:r>
              <a:rPr lang="en-US" sz="1400" dirty="0" err="1"/>
              <a:t>dar</a:t>
            </a:r>
            <a:r>
              <a:rPr lang="en-US" sz="1400" dirty="0"/>
              <a:t>, din nou, </a:t>
            </a:r>
            <a:r>
              <a:rPr lang="en-US" sz="1400" dirty="0" err="1"/>
              <a:t>măsurătorile</a:t>
            </a:r>
            <a:r>
              <a:rPr lang="en-US" sz="1400" dirty="0"/>
              <a:t> sunt </a:t>
            </a:r>
            <a:r>
              <a:rPr lang="en-US" sz="1400" dirty="0" err="1"/>
              <a:t>uneori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complicate de </a:t>
            </a:r>
            <a:r>
              <a:rPr lang="en-US" sz="1400" dirty="0" err="1"/>
              <a:t>geometria</a:t>
            </a:r>
            <a:r>
              <a:rPr lang="en-US" sz="1400" dirty="0"/>
              <a:t> </a:t>
            </a:r>
            <a:r>
              <a:rPr lang="en-US" sz="1400" dirty="0" err="1"/>
              <a:t>implanturilor</a:t>
            </a:r>
            <a:r>
              <a:rPr lang="en-US" sz="1400" dirty="0"/>
              <a:t>. </a:t>
            </a:r>
            <a:r>
              <a:rPr lang="en-US" sz="1400" dirty="0" err="1"/>
              <a:t>Introducerea</a:t>
            </a:r>
            <a:r>
              <a:rPr lang="en-US" sz="1400" dirty="0"/>
              <a:t> </a:t>
            </a:r>
            <a:r>
              <a:rPr lang="en-US" sz="1400" dirty="0" err="1"/>
              <a:t>acoperirilor</a:t>
            </a:r>
            <a:r>
              <a:rPr lang="en-US" sz="1400" dirty="0"/>
              <a:t> cu </a:t>
            </a:r>
            <a:r>
              <a:rPr lang="en-US" sz="1400" dirty="0" err="1"/>
              <a:t>grosimi</a:t>
            </a:r>
            <a:r>
              <a:rPr lang="en-US" sz="1400" dirty="0"/>
              <a:t> de </a:t>
            </a:r>
            <a:r>
              <a:rPr lang="en-US" sz="1400" dirty="0" err="1"/>
              <a:t>ordinul</a:t>
            </a:r>
            <a:r>
              <a:rPr lang="en-US" sz="1400" dirty="0"/>
              <a:t> </a:t>
            </a:r>
            <a:r>
              <a:rPr lang="en-US" sz="1400" dirty="0" err="1"/>
              <a:t>nanometrilor</a:t>
            </a:r>
            <a:r>
              <a:rPr lang="en-US" sz="1400" dirty="0"/>
              <a:t> duce, de </a:t>
            </a:r>
            <a:r>
              <a:rPr lang="en-US" sz="1400" dirty="0" err="1"/>
              <a:t>asemenea</a:t>
            </a:r>
            <a:r>
              <a:rPr lang="en-US" sz="1400" dirty="0"/>
              <a:t>, la </a:t>
            </a:r>
            <a:r>
              <a:rPr lang="en-US" sz="1400" dirty="0" err="1"/>
              <a:t>probleme</a:t>
            </a:r>
            <a:r>
              <a:rPr lang="en-US" sz="1400" dirty="0"/>
              <a:t> legate de </a:t>
            </a:r>
            <a:r>
              <a:rPr lang="en-US" sz="1400" dirty="0" err="1"/>
              <a:t>standardele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ghidurile</a:t>
            </a:r>
            <a:r>
              <a:rPr lang="en-US" sz="1400" dirty="0"/>
              <a:t> </a:t>
            </a:r>
            <a:r>
              <a:rPr lang="en-US" sz="1400" dirty="0" err="1"/>
              <a:t>documentare</a:t>
            </a:r>
            <a:r>
              <a:rPr lang="en-US" sz="1400" dirty="0"/>
              <a:t> </a:t>
            </a:r>
            <a:r>
              <a:rPr lang="en-US" sz="1400" dirty="0" err="1"/>
              <a:t>actuale</a:t>
            </a:r>
            <a:r>
              <a:rPr lang="en-US" sz="1400" dirty="0"/>
              <a:t>. De </a:t>
            </a:r>
            <a:r>
              <a:rPr lang="en-US" sz="1400" dirty="0" err="1"/>
              <a:t>exemplu</a:t>
            </a:r>
            <a:r>
              <a:rPr lang="en-US" sz="1400" dirty="0"/>
              <a:t>, conform </a:t>
            </a:r>
            <a:r>
              <a:rPr lang="en-US" sz="1400" dirty="0" err="1"/>
              <a:t>ghidurilor</a:t>
            </a:r>
            <a:r>
              <a:rPr lang="en-US" sz="1400" dirty="0"/>
              <a:t> </a:t>
            </a:r>
            <a:r>
              <a:rPr lang="en-US" sz="1400" dirty="0" err="1"/>
              <a:t>actuale</a:t>
            </a:r>
            <a:r>
              <a:rPr lang="en-US" sz="1400" dirty="0"/>
              <a:t> ale FDA (</a:t>
            </a:r>
            <a:r>
              <a:rPr lang="en-US" sz="1400" dirty="0" err="1"/>
              <a:t>Administrația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Alimente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Medicamente</a:t>
            </a:r>
            <a:r>
              <a:rPr lang="en-US" sz="1400" dirty="0"/>
              <a:t> din SUA)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acoperirile</a:t>
            </a:r>
            <a:r>
              <a:rPr lang="en-US" sz="1400" dirty="0"/>
              <a:t> HA, </a:t>
            </a:r>
            <a:r>
              <a:rPr lang="en-US" sz="1400" dirty="0" err="1"/>
              <a:t>puritatea</a:t>
            </a:r>
            <a:r>
              <a:rPr lang="en-US" sz="1400" dirty="0"/>
              <a:t> </a:t>
            </a:r>
            <a:r>
              <a:rPr lang="en-US" sz="1400" dirty="0" err="1"/>
              <a:t>unui</a:t>
            </a:r>
            <a:r>
              <a:rPr lang="en-US" sz="1400" dirty="0"/>
              <a:t> </a:t>
            </a:r>
            <a:r>
              <a:rPr lang="en-US" sz="1400" dirty="0" err="1"/>
              <a:t>acoperire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exprimată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termeni</a:t>
            </a:r>
            <a:r>
              <a:rPr lang="en-US" sz="1400" dirty="0"/>
              <a:t> de </a:t>
            </a:r>
            <a:r>
              <a:rPr lang="en-US" sz="1400" dirty="0" err="1"/>
              <a:t>concentrații</a:t>
            </a:r>
            <a:r>
              <a:rPr lang="en-US" sz="1400" dirty="0"/>
              <a:t> </a:t>
            </a:r>
            <a:r>
              <a:rPr lang="en-US" sz="1400" dirty="0" err="1"/>
              <a:t>maxime</a:t>
            </a:r>
            <a:r>
              <a:rPr lang="en-US" sz="1400" dirty="0"/>
              <a:t> </a:t>
            </a:r>
            <a:r>
              <a:rPr lang="en-US" sz="1400" dirty="0" err="1"/>
              <a:t>permise</a:t>
            </a:r>
            <a:r>
              <a:rPr lang="en-US" sz="1400" dirty="0"/>
              <a:t> de </a:t>
            </a:r>
            <a:r>
              <a:rPr lang="en-US" sz="1400" dirty="0" err="1"/>
              <a:t>impurități</a:t>
            </a:r>
            <a:r>
              <a:rPr lang="en-US" sz="1400" dirty="0"/>
              <a:t>, cum </a:t>
            </a:r>
            <a:r>
              <a:rPr lang="en-US" sz="1400" dirty="0" err="1"/>
              <a:t>ar</a:t>
            </a:r>
            <a:r>
              <a:rPr lang="en-US" sz="1400" dirty="0"/>
              <a:t> fi </a:t>
            </a:r>
            <a:r>
              <a:rPr lang="en-US" sz="1400" dirty="0" err="1"/>
              <a:t>elementele</a:t>
            </a:r>
            <a:r>
              <a:rPr lang="en-US" sz="1400" dirty="0"/>
              <a:t> de </a:t>
            </a:r>
            <a:r>
              <a:rPr lang="en-US" sz="1400" dirty="0" err="1"/>
              <a:t>pământuri</a:t>
            </a:r>
            <a:r>
              <a:rPr lang="en-US" sz="1400" dirty="0"/>
              <a:t> rare. </a:t>
            </a:r>
            <a:r>
              <a:rPr lang="en-US" sz="1400" dirty="0" err="1"/>
              <a:t>Raționamentul</a:t>
            </a:r>
            <a:r>
              <a:rPr lang="en-US" sz="1400" dirty="0"/>
              <a:t> din </a:t>
            </a:r>
            <a:r>
              <a:rPr lang="en-US" sz="1400" dirty="0" err="1"/>
              <a:t>spatele</a:t>
            </a:r>
            <a:r>
              <a:rPr lang="en-US" sz="1400" dirty="0"/>
              <a:t> </a:t>
            </a:r>
            <a:r>
              <a:rPr lang="en-US" sz="1400" dirty="0" err="1"/>
              <a:t>acestui</a:t>
            </a:r>
            <a:r>
              <a:rPr lang="en-US" sz="1400" dirty="0"/>
              <a:t> </a:t>
            </a:r>
            <a:r>
              <a:rPr lang="en-US" sz="1400" dirty="0" err="1"/>
              <a:t>fapt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că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cel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rău</a:t>
            </a:r>
            <a:r>
              <a:rPr lang="en-US" sz="1400" dirty="0"/>
              <a:t> </a:t>
            </a:r>
            <a:r>
              <a:rPr lang="en-US" sz="1400" dirty="0" err="1"/>
              <a:t>caz</a:t>
            </a:r>
            <a:r>
              <a:rPr lang="en-US" sz="1400" dirty="0"/>
              <a:t>, </a:t>
            </a:r>
            <a:r>
              <a:rPr lang="en-US" sz="1400" dirty="0" err="1"/>
              <a:t>acoperirea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complet</a:t>
            </a:r>
            <a:r>
              <a:rPr lang="en-US" sz="1400" dirty="0"/>
              <a:t> </a:t>
            </a:r>
            <a:r>
              <a:rPr lang="en-US" sz="1400" dirty="0" err="1"/>
              <a:t>degradată</a:t>
            </a:r>
            <a:r>
              <a:rPr lang="en-US" sz="1400" dirty="0"/>
              <a:t>, </a:t>
            </a:r>
            <a:r>
              <a:rPr lang="en-US" sz="1400" dirty="0" err="1"/>
              <a:t>prin</a:t>
            </a:r>
            <a:r>
              <a:rPr lang="en-US" sz="1400" dirty="0"/>
              <a:t> </a:t>
            </a:r>
            <a:r>
              <a:rPr lang="en-US" sz="1400" dirty="0" err="1"/>
              <a:t>urmare</a:t>
            </a:r>
            <a:r>
              <a:rPr lang="en-US" sz="1400" dirty="0"/>
              <a:t>, </a:t>
            </a:r>
            <a:r>
              <a:rPr lang="en-US" sz="1400" dirty="0" err="1"/>
              <a:t>elementele</a:t>
            </a:r>
            <a:r>
              <a:rPr lang="en-US" sz="1400" dirty="0"/>
              <a:t> </a:t>
            </a:r>
            <a:r>
              <a:rPr lang="en-US" sz="1400" dirty="0" err="1"/>
              <a:t>potențial</a:t>
            </a:r>
            <a:r>
              <a:rPr lang="en-US" sz="1400" dirty="0"/>
              <a:t> </a:t>
            </a:r>
            <a:r>
              <a:rPr lang="en-US" sz="1400" dirty="0" err="1"/>
              <a:t>toxice</a:t>
            </a:r>
            <a:r>
              <a:rPr lang="en-US" sz="1400" dirty="0"/>
              <a:t> din </a:t>
            </a:r>
            <a:r>
              <a:rPr lang="en-US" sz="1400" dirty="0" err="1"/>
              <a:t>acoperire</a:t>
            </a:r>
            <a:r>
              <a:rPr lang="en-US" sz="1400" dirty="0"/>
              <a:t> </a:t>
            </a:r>
            <a:r>
              <a:rPr lang="en-US" sz="1400" dirty="0" err="1"/>
              <a:t>vor</a:t>
            </a:r>
            <a:r>
              <a:rPr lang="en-US" sz="1400" dirty="0"/>
              <a:t> </a:t>
            </a:r>
            <a:r>
              <a:rPr lang="en-US" sz="1400" dirty="0" err="1"/>
              <a:t>deveni</a:t>
            </a:r>
            <a:r>
              <a:rPr lang="en-US" sz="1400" dirty="0"/>
              <a:t> </a:t>
            </a:r>
            <a:r>
              <a:rPr lang="en-US" sz="1400" dirty="0" err="1"/>
              <a:t>toate</a:t>
            </a:r>
            <a:r>
              <a:rPr lang="en-US" sz="1400" dirty="0"/>
              <a:t> </a:t>
            </a:r>
            <a:r>
              <a:rPr lang="en-US" sz="1400" dirty="0" err="1"/>
              <a:t>biodisponibile</a:t>
            </a:r>
            <a:r>
              <a:rPr lang="en-US" sz="1400" dirty="0"/>
              <a:t>.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acoperirile</a:t>
            </a:r>
            <a:r>
              <a:rPr lang="en-US" sz="1400" dirty="0"/>
              <a:t> </a:t>
            </a:r>
            <a:r>
              <a:rPr lang="en-US" sz="1400" dirty="0" err="1"/>
              <a:t>groase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intervalul</a:t>
            </a:r>
            <a:r>
              <a:rPr lang="en-US" sz="1400" dirty="0"/>
              <a:t> 10-100 µm, </a:t>
            </a:r>
            <a:r>
              <a:rPr lang="en-US" sz="1400" dirty="0" err="1"/>
              <a:t>aceasta</a:t>
            </a:r>
            <a:r>
              <a:rPr lang="en-US" sz="1400" dirty="0"/>
              <a:t> </a:t>
            </a:r>
            <a:r>
              <a:rPr lang="en-US" sz="1400" dirty="0" err="1"/>
              <a:t>înseamnă</a:t>
            </a:r>
            <a:r>
              <a:rPr lang="en-US" sz="1400" dirty="0"/>
              <a:t> </a:t>
            </a:r>
            <a:r>
              <a:rPr lang="en-US" sz="1400" dirty="0" err="1"/>
              <a:t>că</a:t>
            </a:r>
            <a:r>
              <a:rPr lang="en-US" sz="1400" dirty="0"/>
              <a:t> </a:t>
            </a:r>
            <a:r>
              <a:rPr lang="en-US" sz="1400" dirty="0" err="1"/>
              <a:t>impuritățile</a:t>
            </a:r>
            <a:r>
              <a:rPr lang="en-US" sz="1400" dirty="0"/>
              <a:t> </a:t>
            </a:r>
            <a:r>
              <a:rPr lang="en-US" sz="1400" dirty="0" err="1"/>
              <a:t>prezente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concentrații</a:t>
            </a:r>
            <a:r>
              <a:rPr lang="en-US" sz="1400" dirty="0"/>
              <a:t> </a:t>
            </a:r>
            <a:r>
              <a:rPr lang="en-US" sz="1400" dirty="0" err="1"/>
              <a:t>scăzute</a:t>
            </a:r>
            <a:r>
              <a:rPr lang="en-US" sz="1400" dirty="0"/>
              <a:t> (10-4%) pot </a:t>
            </a:r>
            <a:r>
              <a:rPr lang="en-US" sz="1400" dirty="0" err="1"/>
              <a:t>atinge</a:t>
            </a:r>
            <a:r>
              <a:rPr lang="en-US" sz="1400" dirty="0"/>
              <a:t> </a:t>
            </a:r>
            <a:r>
              <a:rPr lang="en-US" sz="1400" dirty="0" err="1"/>
              <a:t>cantități</a:t>
            </a:r>
            <a:r>
              <a:rPr lang="en-US" sz="1400" dirty="0"/>
              <a:t> care </a:t>
            </a:r>
            <a:r>
              <a:rPr lang="en-US" sz="1400" dirty="0" err="1"/>
              <a:t>depășesc</a:t>
            </a:r>
            <a:r>
              <a:rPr lang="en-US" sz="1400" dirty="0"/>
              <a:t> </a:t>
            </a:r>
            <a:r>
              <a:rPr lang="en-US" sz="1400" dirty="0" err="1"/>
              <a:t>limitele</a:t>
            </a:r>
            <a:r>
              <a:rPr lang="en-US" sz="1400" dirty="0"/>
              <a:t>, </a:t>
            </a:r>
            <a:r>
              <a:rPr lang="en-US" sz="1400" dirty="0" err="1"/>
              <a:t>existând</a:t>
            </a:r>
            <a:r>
              <a:rPr lang="en-US" sz="1400" dirty="0"/>
              <a:t> </a:t>
            </a:r>
            <a:r>
              <a:rPr lang="en-US" sz="1400" dirty="0" err="1"/>
              <a:t>riscul</a:t>
            </a:r>
            <a:r>
              <a:rPr lang="en-US" sz="1400" dirty="0"/>
              <a:t> de </a:t>
            </a:r>
            <a:r>
              <a:rPr lang="en-US" sz="1400" dirty="0" err="1"/>
              <a:t>efecte</a:t>
            </a:r>
            <a:r>
              <a:rPr lang="en-US" sz="1400" dirty="0"/>
              <a:t> </a:t>
            </a:r>
            <a:r>
              <a:rPr lang="en-US" sz="1400" dirty="0" err="1"/>
              <a:t>toxice</a:t>
            </a:r>
            <a:r>
              <a:rPr lang="en-US" sz="1400" dirty="0"/>
              <a:t>. Cu </a:t>
            </a:r>
            <a:r>
              <a:rPr lang="en-US" sz="1400" dirty="0" err="1"/>
              <a:t>toate</a:t>
            </a:r>
            <a:r>
              <a:rPr lang="en-US" sz="1400" dirty="0"/>
              <a:t> </a:t>
            </a:r>
            <a:r>
              <a:rPr lang="en-US" sz="1400" dirty="0" err="1"/>
              <a:t>acestea</a:t>
            </a:r>
            <a:r>
              <a:rPr lang="en-US" sz="1400" dirty="0"/>
              <a:t>,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acoperirile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intervalul</a:t>
            </a:r>
            <a:r>
              <a:rPr lang="en-US" sz="1400" dirty="0"/>
              <a:t> nanometric, </a:t>
            </a:r>
            <a:r>
              <a:rPr lang="en-US" sz="1400" dirty="0" err="1"/>
              <a:t>aceleași</a:t>
            </a:r>
            <a:r>
              <a:rPr lang="en-US" sz="1400" dirty="0"/>
              <a:t> </a:t>
            </a:r>
            <a:r>
              <a:rPr lang="en-US" sz="1400" dirty="0" err="1"/>
              <a:t>concentrații</a:t>
            </a:r>
            <a:r>
              <a:rPr lang="en-US" sz="1400" dirty="0"/>
              <a:t> </a:t>
            </a:r>
            <a:r>
              <a:rPr lang="en-US" sz="1400" dirty="0" err="1"/>
              <a:t>scăzute</a:t>
            </a:r>
            <a:r>
              <a:rPr lang="en-US" sz="1400" dirty="0"/>
              <a:t> </a:t>
            </a:r>
            <a:r>
              <a:rPr lang="en-US" sz="1400" dirty="0" err="1"/>
              <a:t>vor</a:t>
            </a:r>
            <a:r>
              <a:rPr lang="en-US" sz="1400" dirty="0"/>
              <a:t> duce la </a:t>
            </a:r>
            <a:r>
              <a:rPr lang="en-US" sz="1400" dirty="0" err="1"/>
              <a:t>cantități</a:t>
            </a:r>
            <a:r>
              <a:rPr lang="en-US" sz="1400" dirty="0"/>
              <a:t> </a:t>
            </a:r>
            <a:r>
              <a:rPr lang="en-US" sz="1400" dirty="0" err="1"/>
              <a:t>totale</a:t>
            </a:r>
            <a:r>
              <a:rPr lang="en-US" sz="1400" dirty="0"/>
              <a:t> </a:t>
            </a:r>
            <a:r>
              <a:rPr lang="en-US" sz="1400" dirty="0" err="1"/>
              <a:t>mult</a:t>
            </a:r>
            <a:r>
              <a:rPr lang="en-US" sz="1400" dirty="0"/>
              <a:t> sub </a:t>
            </a:r>
            <a:r>
              <a:rPr lang="en-US" sz="1400" dirty="0" err="1"/>
              <a:t>nivelurile</a:t>
            </a:r>
            <a:r>
              <a:rPr lang="en-US" sz="1400" dirty="0"/>
              <a:t> de </a:t>
            </a:r>
            <a:r>
              <a:rPr lang="en-US" sz="1400" dirty="0" err="1"/>
              <a:t>risc</a:t>
            </a:r>
            <a:r>
              <a:rPr lang="en-US" sz="1400" dirty="0"/>
              <a:t> </a:t>
            </a:r>
            <a:r>
              <a:rPr lang="en-US" sz="1400" dirty="0" err="1"/>
              <a:t>stabilite</a:t>
            </a:r>
            <a:r>
              <a:rPr lang="en-US" sz="1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O </a:t>
            </a:r>
            <a:r>
              <a:rPr lang="en-US" sz="1400" dirty="0" err="1"/>
              <a:t>altă</a:t>
            </a:r>
            <a:r>
              <a:rPr lang="en-US" sz="1400" dirty="0"/>
              <a:t> </a:t>
            </a:r>
            <a:r>
              <a:rPr lang="en-US" sz="1400" dirty="0" err="1"/>
              <a:t>problemă</a:t>
            </a:r>
            <a:r>
              <a:rPr lang="en-US" sz="1400" dirty="0"/>
              <a:t> </a:t>
            </a:r>
            <a:r>
              <a:rPr lang="en-US" sz="1400" dirty="0" err="1"/>
              <a:t>metrologică</a:t>
            </a:r>
            <a:r>
              <a:rPr lang="en-US" sz="1400" dirty="0"/>
              <a:t>, </a:t>
            </a:r>
            <a:r>
              <a:rPr lang="en-US" sz="1400" dirty="0" err="1"/>
              <a:t>în</a:t>
            </a:r>
            <a:r>
              <a:rPr lang="en-US" sz="1400" dirty="0"/>
              <a:t> special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implanturile</a:t>
            </a:r>
            <a:r>
              <a:rPr lang="en-US" sz="1400" dirty="0"/>
              <a:t> </a:t>
            </a:r>
            <a:r>
              <a:rPr lang="en-US" sz="1400" dirty="0" err="1"/>
              <a:t>articulare</a:t>
            </a:r>
            <a:r>
              <a:rPr lang="en-US" sz="1400" dirty="0"/>
              <a:t> de </a:t>
            </a:r>
            <a:r>
              <a:rPr lang="en-US" sz="1400" dirty="0" err="1"/>
              <a:t>șold</a:t>
            </a:r>
            <a:r>
              <a:rPr lang="en-US" sz="1400" dirty="0"/>
              <a:t>,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faptul</a:t>
            </a:r>
            <a:r>
              <a:rPr lang="en-US" sz="1400" dirty="0"/>
              <a:t> </a:t>
            </a:r>
            <a:r>
              <a:rPr lang="en-US" sz="1400" dirty="0" err="1"/>
              <a:t>că</a:t>
            </a:r>
            <a:r>
              <a:rPr lang="en-US" sz="1400" dirty="0"/>
              <a:t> </a:t>
            </a:r>
            <a:r>
              <a:rPr lang="en-US" sz="1400" dirty="0" err="1"/>
              <a:t>mișcarea</a:t>
            </a:r>
            <a:r>
              <a:rPr lang="en-US" sz="1400" dirty="0"/>
              <a:t> </a:t>
            </a:r>
            <a:r>
              <a:rPr lang="en-US" sz="1400" dirty="0" err="1"/>
              <a:t>dintre</a:t>
            </a:r>
            <a:r>
              <a:rPr lang="en-US" sz="1400" dirty="0"/>
              <a:t> capul </a:t>
            </a:r>
            <a:r>
              <a:rPr lang="en-US" sz="1400" dirty="0" err="1"/>
              <a:t>femural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cupa</a:t>
            </a:r>
            <a:r>
              <a:rPr lang="en-US" sz="1400" dirty="0"/>
              <a:t> </a:t>
            </a:r>
            <a:r>
              <a:rPr lang="en-US" sz="1400" dirty="0" err="1"/>
              <a:t>acetabulară</a:t>
            </a:r>
            <a:r>
              <a:rPr lang="en-US" sz="1400" dirty="0"/>
              <a:t> duce </a:t>
            </a:r>
            <a:r>
              <a:rPr lang="en-US" sz="1400" dirty="0" err="1"/>
              <a:t>inevitabil</a:t>
            </a:r>
            <a:r>
              <a:rPr lang="en-US" sz="1400" dirty="0"/>
              <a:t> la </a:t>
            </a:r>
            <a:r>
              <a:rPr lang="en-US" sz="1400" dirty="0" err="1"/>
              <a:t>generarea</a:t>
            </a:r>
            <a:r>
              <a:rPr lang="en-US" sz="1400" dirty="0"/>
              <a:t> de </a:t>
            </a:r>
            <a:r>
              <a:rPr lang="en-US" sz="1400" dirty="0" err="1"/>
              <a:t>particule</a:t>
            </a:r>
            <a:r>
              <a:rPr lang="en-US" sz="1400" dirty="0"/>
              <a:t> de </a:t>
            </a:r>
            <a:r>
              <a:rPr lang="en-US" sz="1400" dirty="0" err="1"/>
              <a:t>uzură</a:t>
            </a:r>
            <a:r>
              <a:rPr lang="en-US" sz="1400" dirty="0"/>
              <a:t>, cu </a:t>
            </a:r>
            <a:r>
              <a:rPr lang="en-US" sz="1400" dirty="0" err="1"/>
              <a:t>dimensiuni</a:t>
            </a:r>
            <a:r>
              <a:rPr lang="en-US" sz="1400" dirty="0"/>
              <a:t> de la </a:t>
            </a:r>
            <a:r>
              <a:rPr lang="en-US" sz="1400" dirty="0" err="1"/>
              <a:t>nanometri</a:t>
            </a:r>
            <a:r>
              <a:rPr lang="en-US" sz="1400" dirty="0"/>
              <a:t> </a:t>
            </a:r>
            <a:r>
              <a:rPr lang="en-US" sz="1400" dirty="0" err="1"/>
              <a:t>până</a:t>
            </a:r>
            <a:r>
              <a:rPr lang="en-US" sz="1400" dirty="0"/>
              <a:t> la </a:t>
            </a:r>
            <a:r>
              <a:rPr lang="en-US" sz="1400" dirty="0" err="1"/>
              <a:t>câțiva</a:t>
            </a:r>
            <a:r>
              <a:rPr lang="en-US" sz="1400" dirty="0"/>
              <a:t> </a:t>
            </a:r>
            <a:r>
              <a:rPr lang="en-US" sz="1400" dirty="0" err="1"/>
              <a:t>micrometri</a:t>
            </a:r>
            <a:r>
              <a:rPr lang="en-US" sz="1400" dirty="0"/>
              <a:t>. </a:t>
            </a:r>
            <a:r>
              <a:rPr lang="en-US" sz="1400" dirty="0" err="1"/>
              <a:t>Gradul</a:t>
            </a:r>
            <a:r>
              <a:rPr lang="en-US" sz="1400" dirty="0"/>
              <a:t> de </a:t>
            </a:r>
            <a:r>
              <a:rPr lang="en-US" sz="1400" dirty="0" err="1"/>
              <a:t>generare</a:t>
            </a:r>
            <a:r>
              <a:rPr lang="en-US" sz="1400" dirty="0"/>
              <a:t> a </a:t>
            </a:r>
            <a:r>
              <a:rPr lang="en-US" sz="1400" dirty="0" err="1"/>
              <a:t>particulelor</a:t>
            </a:r>
            <a:r>
              <a:rPr lang="en-US" sz="1400" dirty="0"/>
              <a:t> de </a:t>
            </a:r>
            <a:r>
              <a:rPr lang="en-US" sz="1400" dirty="0" err="1"/>
              <a:t>uzură</a:t>
            </a:r>
            <a:r>
              <a:rPr lang="en-US" sz="1400" dirty="0"/>
              <a:t>, </a:t>
            </a:r>
            <a:r>
              <a:rPr lang="en-US" sz="1400" dirty="0" err="1"/>
              <a:t>distribuția</a:t>
            </a:r>
            <a:r>
              <a:rPr lang="en-US" sz="1400" dirty="0"/>
              <a:t> </a:t>
            </a:r>
            <a:r>
              <a:rPr lang="en-US" sz="1400" dirty="0" err="1"/>
              <a:t>dimensiunii</a:t>
            </a:r>
            <a:r>
              <a:rPr lang="en-US" sz="1400" dirty="0"/>
              <a:t> </a:t>
            </a:r>
            <a:r>
              <a:rPr lang="en-US" sz="1400" dirty="0" err="1"/>
              <a:t>particulelor</a:t>
            </a:r>
            <a:r>
              <a:rPr lang="en-US" sz="1400" dirty="0"/>
              <a:t> (</a:t>
            </a:r>
            <a:r>
              <a:rPr lang="en-US" sz="1400" dirty="0" err="1"/>
              <a:t>și</a:t>
            </a:r>
            <a:r>
              <a:rPr lang="en-US" sz="1400" dirty="0"/>
              <a:t> cel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probabil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a </a:t>
            </a:r>
            <a:r>
              <a:rPr lang="en-US" sz="1400" dirty="0" err="1"/>
              <a:t>formei</a:t>
            </a:r>
            <a:r>
              <a:rPr lang="en-US" sz="1400" dirty="0"/>
              <a:t>)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compoziția</a:t>
            </a:r>
            <a:r>
              <a:rPr lang="en-US" sz="1400" dirty="0"/>
              <a:t> </a:t>
            </a:r>
            <a:r>
              <a:rPr lang="en-US" sz="1400" dirty="0" err="1"/>
              <a:t>chimică</a:t>
            </a:r>
            <a:r>
              <a:rPr lang="en-US" sz="1400" dirty="0"/>
              <a:t> a </a:t>
            </a:r>
            <a:r>
              <a:rPr lang="en-US" sz="1400" dirty="0" err="1"/>
              <a:t>particulelor</a:t>
            </a:r>
            <a:r>
              <a:rPr lang="en-US" sz="1400" dirty="0"/>
              <a:t> </a:t>
            </a:r>
            <a:r>
              <a:rPr lang="en-US" sz="1400" dirty="0" err="1"/>
              <a:t>vor</a:t>
            </a:r>
            <a:r>
              <a:rPr lang="en-US" sz="1400" dirty="0"/>
              <a:t> </a:t>
            </a:r>
            <a:r>
              <a:rPr lang="en-US" sz="1400" dirty="0" err="1"/>
              <a:t>avea</a:t>
            </a:r>
            <a:r>
              <a:rPr lang="en-US" sz="1400" dirty="0"/>
              <a:t> un </a:t>
            </a:r>
            <a:r>
              <a:rPr lang="en-US" sz="1400" dirty="0" err="1"/>
              <a:t>efect</a:t>
            </a:r>
            <a:r>
              <a:rPr lang="en-US" sz="1400" dirty="0"/>
              <a:t> </a:t>
            </a:r>
            <a:r>
              <a:rPr lang="en-US" sz="1400" dirty="0" err="1"/>
              <a:t>asupra</a:t>
            </a:r>
            <a:r>
              <a:rPr lang="en-US" sz="1400" dirty="0"/>
              <a:t> </a:t>
            </a:r>
            <a:r>
              <a:rPr lang="en-US" sz="1400" dirty="0" err="1"/>
              <a:t>țesuturilor</a:t>
            </a:r>
            <a:r>
              <a:rPr lang="en-US" sz="1400" dirty="0"/>
              <a:t> care </a:t>
            </a:r>
            <a:r>
              <a:rPr lang="en-US" sz="1400" dirty="0" err="1"/>
              <a:t>înconjoară</a:t>
            </a:r>
            <a:r>
              <a:rPr lang="en-US" sz="1400" dirty="0"/>
              <a:t> </a:t>
            </a:r>
            <a:r>
              <a:rPr lang="en-US" sz="1400" dirty="0" err="1"/>
              <a:t>dispozitivul</a:t>
            </a:r>
            <a:r>
              <a:rPr lang="en-US" sz="1400" dirty="0"/>
              <a:t>. </a:t>
            </a:r>
            <a:r>
              <a:rPr lang="en-US" sz="1400" dirty="0" err="1"/>
              <a:t>Generarea</a:t>
            </a:r>
            <a:r>
              <a:rPr lang="en-US" sz="1400" dirty="0"/>
              <a:t> de </a:t>
            </a:r>
            <a:r>
              <a:rPr lang="en-US" sz="1400" dirty="0" err="1"/>
              <a:t>particule</a:t>
            </a:r>
            <a:r>
              <a:rPr lang="en-US" sz="1400" dirty="0"/>
              <a:t> de </a:t>
            </a:r>
            <a:r>
              <a:rPr lang="en-US" sz="1400" dirty="0" err="1"/>
              <a:t>uzură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considerată</a:t>
            </a:r>
            <a:r>
              <a:rPr lang="en-US" sz="1400" dirty="0"/>
              <a:t> a fi </a:t>
            </a:r>
            <a:r>
              <a:rPr lang="en-US" sz="1400" dirty="0" err="1"/>
              <a:t>unul</a:t>
            </a:r>
            <a:r>
              <a:rPr lang="en-US" sz="1400" dirty="0"/>
              <a:t> </a:t>
            </a:r>
            <a:r>
              <a:rPr lang="en-US" sz="1400" dirty="0" err="1"/>
              <a:t>dintre</a:t>
            </a:r>
            <a:r>
              <a:rPr lang="en-US" sz="1400" dirty="0"/>
              <a:t> </a:t>
            </a:r>
            <a:r>
              <a:rPr lang="en-US" sz="1400" dirty="0" err="1"/>
              <a:t>factorii</a:t>
            </a:r>
            <a:r>
              <a:rPr lang="en-US" sz="1400" dirty="0"/>
              <a:t> care </a:t>
            </a:r>
            <a:r>
              <a:rPr lang="en-US" sz="1400" dirty="0" err="1"/>
              <a:t>limitează</a:t>
            </a:r>
            <a:r>
              <a:rPr lang="en-US" sz="1400" dirty="0"/>
              <a:t> </a:t>
            </a:r>
            <a:r>
              <a:rPr lang="en-US" sz="1400" dirty="0" err="1"/>
              <a:t>durata</a:t>
            </a:r>
            <a:r>
              <a:rPr lang="en-US" sz="1400" dirty="0"/>
              <a:t> de </a:t>
            </a:r>
            <a:r>
              <a:rPr lang="en-US" sz="1400" dirty="0" err="1"/>
              <a:t>viață</a:t>
            </a:r>
            <a:r>
              <a:rPr lang="en-US" sz="1400" dirty="0"/>
              <a:t> </a:t>
            </a:r>
            <a:r>
              <a:rPr lang="en-US" sz="1400" dirty="0" err="1"/>
              <a:t>funcțională</a:t>
            </a:r>
            <a:r>
              <a:rPr lang="en-US" sz="1400" dirty="0"/>
              <a:t> a </a:t>
            </a:r>
            <a:r>
              <a:rPr lang="en-US" sz="1400" dirty="0" err="1"/>
              <a:t>acestor</a:t>
            </a:r>
            <a:r>
              <a:rPr lang="en-US" sz="1400" dirty="0"/>
              <a:t> </a:t>
            </a:r>
            <a:r>
              <a:rPr lang="en-US" sz="1400" dirty="0" err="1"/>
              <a:t>dispozitive</a:t>
            </a:r>
            <a:r>
              <a:rPr lang="en-US" sz="1400" dirty="0"/>
              <a:t>, </a:t>
            </a:r>
            <a:r>
              <a:rPr lang="en-US" sz="1400" dirty="0" err="1"/>
              <a:t>manifestată</a:t>
            </a:r>
            <a:r>
              <a:rPr lang="en-US" sz="1400" dirty="0"/>
              <a:t> ca o </a:t>
            </a:r>
            <a:r>
              <a:rPr lang="en-US" sz="1400" dirty="0" err="1"/>
              <a:t>creștere</a:t>
            </a:r>
            <a:r>
              <a:rPr lang="en-US" sz="1400" dirty="0"/>
              <a:t> a </a:t>
            </a:r>
            <a:r>
              <a:rPr lang="en-US" sz="1400" dirty="0" err="1"/>
              <a:t>incidenței</a:t>
            </a:r>
            <a:r>
              <a:rPr lang="en-US" sz="1400" dirty="0"/>
              <a:t> </a:t>
            </a:r>
            <a:r>
              <a:rPr lang="en-US" sz="1400" dirty="0" err="1"/>
              <a:t>slăbirii</a:t>
            </a:r>
            <a:r>
              <a:rPr lang="en-US" sz="1400" dirty="0"/>
              <a:t> </a:t>
            </a:r>
            <a:r>
              <a:rPr lang="en-US" sz="1400" dirty="0" err="1"/>
              <a:t>implantului</a:t>
            </a:r>
            <a:r>
              <a:rPr lang="en-US" sz="1400" dirty="0"/>
              <a:t> </a:t>
            </a:r>
            <a:r>
              <a:rPr lang="en-US" sz="1400" dirty="0" err="1"/>
              <a:t>după</a:t>
            </a:r>
            <a:r>
              <a:rPr lang="en-US" sz="1400" dirty="0"/>
              <a:t> 15-20 de ani.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dezvoltarea</a:t>
            </a:r>
            <a:r>
              <a:rPr lang="en-US" sz="1400" dirty="0"/>
              <a:t> </a:t>
            </a:r>
            <a:r>
              <a:rPr lang="en-US" sz="1400" dirty="0" err="1"/>
              <a:t>unor</a:t>
            </a:r>
            <a:r>
              <a:rPr lang="en-US" sz="1400" dirty="0"/>
              <a:t> </a:t>
            </a:r>
            <a:r>
              <a:rPr lang="en-US" sz="1400" dirty="0" err="1"/>
              <a:t>combinații</a:t>
            </a:r>
            <a:r>
              <a:rPr lang="en-US" sz="1400" dirty="0"/>
              <a:t> de </a:t>
            </a:r>
            <a:r>
              <a:rPr lang="en-US" sz="1400" dirty="0" err="1"/>
              <a:t>materiale</a:t>
            </a:r>
            <a:r>
              <a:rPr lang="en-US" sz="1400" dirty="0"/>
              <a:t> </a:t>
            </a:r>
            <a:r>
              <a:rPr lang="en-US" sz="1400" dirty="0" err="1"/>
              <a:t>noi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bune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suprafețele</a:t>
            </a:r>
            <a:r>
              <a:rPr lang="en-US" sz="1400" dirty="0"/>
              <a:t> </a:t>
            </a:r>
            <a:r>
              <a:rPr lang="en-US" sz="1400" dirty="0" err="1"/>
              <a:t>articulare</a:t>
            </a:r>
            <a:r>
              <a:rPr lang="en-US" sz="1400" dirty="0"/>
              <a:t>, </a:t>
            </a:r>
            <a:r>
              <a:rPr lang="en-US" sz="1400" dirty="0" err="1"/>
              <a:t>există</a:t>
            </a:r>
            <a:r>
              <a:rPr lang="en-US" sz="1400" dirty="0"/>
              <a:t>, </a:t>
            </a:r>
            <a:r>
              <a:rPr lang="en-US" sz="1400" dirty="0" err="1"/>
              <a:t>așadar</a:t>
            </a:r>
            <a:r>
              <a:rPr lang="en-US" sz="1400" dirty="0"/>
              <a:t>, </a:t>
            </a:r>
            <a:r>
              <a:rPr lang="en-US" sz="1400" dirty="0" err="1"/>
              <a:t>nevoie</a:t>
            </a:r>
            <a:r>
              <a:rPr lang="en-US" sz="1400" dirty="0"/>
              <a:t> de </a:t>
            </a:r>
            <a:r>
              <a:rPr lang="en-US" sz="1400" dirty="0" err="1"/>
              <a:t>rezultate</a:t>
            </a:r>
            <a:r>
              <a:rPr lang="en-US" sz="1400" dirty="0"/>
              <a:t> </a:t>
            </a:r>
            <a:r>
              <a:rPr lang="en-US" sz="1400" dirty="0" err="1"/>
              <a:t>reproductibile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trasabile</a:t>
            </a:r>
            <a:r>
              <a:rPr lang="en-US" sz="1400" dirty="0"/>
              <a:t> ale </a:t>
            </a:r>
            <a:r>
              <a:rPr lang="en-US" sz="1400" dirty="0" err="1"/>
              <a:t>măsurătorilor</a:t>
            </a:r>
            <a:r>
              <a:rPr lang="en-US" sz="1400" dirty="0"/>
              <a:t> </a:t>
            </a:r>
            <a:r>
              <a:rPr lang="en-US" sz="1400" dirty="0" err="1"/>
              <a:t>privind</a:t>
            </a:r>
            <a:r>
              <a:rPr lang="en-US" sz="1400" dirty="0"/>
              <a:t> </a:t>
            </a:r>
            <a:r>
              <a:rPr lang="en-US" sz="1400" dirty="0" err="1"/>
              <a:t>numărul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dimensiunea</a:t>
            </a:r>
            <a:r>
              <a:rPr lang="en-US" sz="1400" dirty="0"/>
              <a:t> </a:t>
            </a:r>
            <a:r>
              <a:rPr lang="en-US" sz="1400" dirty="0" err="1"/>
              <a:t>particulelor</a:t>
            </a:r>
            <a:r>
              <a:rPr lang="en-US" sz="1400" dirty="0"/>
              <a:t> de </a:t>
            </a:r>
            <a:r>
              <a:rPr lang="en-US" sz="1400" dirty="0" err="1"/>
              <a:t>uzură</a:t>
            </a:r>
            <a:r>
              <a:rPr lang="en-US" sz="1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1400" dirty="0" err="1"/>
              <a:t>Astfel</a:t>
            </a:r>
            <a:r>
              <a:rPr lang="en-US" sz="1400" dirty="0"/>
              <a:t> de </a:t>
            </a:r>
            <a:r>
              <a:rPr lang="en-US" sz="1400" dirty="0" err="1"/>
              <a:t>metode</a:t>
            </a:r>
            <a:r>
              <a:rPr lang="en-US" sz="1400" dirty="0"/>
              <a:t> </a:t>
            </a:r>
            <a:r>
              <a:rPr lang="en-US" sz="1400" dirty="0" err="1"/>
              <a:t>trebuie</a:t>
            </a:r>
            <a:r>
              <a:rPr lang="en-US" sz="1400" dirty="0"/>
              <a:t> </a:t>
            </a:r>
            <a:r>
              <a:rPr lang="en-US" sz="1400" dirty="0" err="1"/>
              <a:t>să</a:t>
            </a:r>
            <a:r>
              <a:rPr lang="en-US" sz="1400" dirty="0"/>
              <a:t> fie </a:t>
            </a:r>
            <a:r>
              <a:rPr lang="en-US" sz="1400" dirty="0" err="1"/>
              <a:t>realiste</a:t>
            </a:r>
            <a:r>
              <a:rPr lang="en-US" sz="1400" dirty="0"/>
              <a:t>, </a:t>
            </a:r>
            <a:r>
              <a:rPr lang="en-US" sz="1400" dirty="0" err="1"/>
              <a:t>adică</a:t>
            </a:r>
            <a:r>
              <a:rPr lang="en-US" sz="1400" dirty="0"/>
              <a:t> </a:t>
            </a:r>
            <a:r>
              <a:rPr lang="en-US" sz="1400" dirty="0" err="1"/>
              <a:t>să</a:t>
            </a:r>
            <a:r>
              <a:rPr lang="en-US" sz="1400" dirty="0"/>
              <a:t> </a:t>
            </a:r>
            <a:r>
              <a:rPr lang="en-US" sz="1400" dirty="0" err="1"/>
              <a:t>ofere</a:t>
            </a:r>
            <a:r>
              <a:rPr lang="en-US" sz="1400" dirty="0"/>
              <a:t> </a:t>
            </a:r>
            <a:r>
              <a:rPr lang="en-US" sz="1400" dirty="0" err="1"/>
              <a:t>rezultate</a:t>
            </a:r>
            <a:r>
              <a:rPr lang="en-US" sz="1400" dirty="0"/>
              <a:t> </a:t>
            </a:r>
            <a:r>
              <a:rPr lang="en-US" sz="1400" dirty="0" err="1"/>
              <a:t>relevante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situația</a:t>
            </a:r>
            <a:r>
              <a:rPr lang="en-US" sz="1400" dirty="0"/>
              <a:t> </a:t>
            </a:r>
            <a:r>
              <a:rPr lang="en-US" sz="1400" dirty="0" err="1"/>
              <a:t>clinică</a:t>
            </a:r>
            <a:r>
              <a:rPr lang="en-US" sz="1400" dirty="0"/>
              <a:t> </a:t>
            </a:r>
            <a:r>
              <a:rPr lang="en-US" sz="1400" dirty="0" err="1"/>
              <a:t>reală</a:t>
            </a:r>
            <a:r>
              <a:rPr lang="en-US" sz="1400" dirty="0"/>
              <a:t>, care </a:t>
            </a:r>
            <a:r>
              <a:rPr lang="en-US" sz="1400" dirty="0" err="1"/>
              <a:t>implică</a:t>
            </a:r>
            <a:r>
              <a:rPr lang="en-US" sz="1400" dirty="0"/>
              <a:t> </a:t>
            </a:r>
            <a:r>
              <a:rPr lang="en-US" sz="1400" dirty="0" err="1"/>
              <a:t>cicluri</a:t>
            </a:r>
            <a:r>
              <a:rPr lang="en-US" sz="1400" dirty="0"/>
              <a:t> de </a:t>
            </a:r>
            <a:r>
              <a:rPr lang="en-US" sz="1400" dirty="0" err="1"/>
              <a:t>sarcină</a:t>
            </a:r>
            <a:r>
              <a:rPr lang="en-US" sz="1400" dirty="0"/>
              <a:t> </a:t>
            </a:r>
            <a:r>
              <a:rPr lang="en-US" sz="1400" dirty="0" err="1"/>
              <a:t>mecanică</a:t>
            </a:r>
            <a:r>
              <a:rPr lang="en-US" sz="1400" dirty="0"/>
              <a:t>, </a:t>
            </a:r>
            <a:r>
              <a:rPr lang="en-US" sz="1400" dirty="0" err="1"/>
              <a:t>geometrii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condiții</a:t>
            </a:r>
            <a:r>
              <a:rPr lang="en-US" sz="1400" dirty="0"/>
              <a:t> </a:t>
            </a:r>
            <a:r>
              <a:rPr lang="en-US" sz="1400" dirty="0" err="1"/>
              <a:t>chimice</a:t>
            </a:r>
            <a:r>
              <a:rPr lang="en-US" sz="1400" dirty="0"/>
              <a:t>/de </a:t>
            </a:r>
            <a:r>
              <a:rPr lang="en-US" sz="1400" dirty="0" err="1"/>
              <a:t>lubrifiere</a:t>
            </a:r>
            <a:r>
              <a:rPr lang="en-US" sz="1400" dirty="0"/>
              <a:t>, </a:t>
            </a:r>
            <a:r>
              <a:rPr lang="en-US" sz="1400" dirty="0" err="1"/>
              <a:t>toate</a:t>
            </a:r>
            <a:r>
              <a:rPr lang="en-US" sz="1400" dirty="0"/>
              <a:t> </a:t>
            </a:r>
            <a:r>
              <a:rPr lang="en-US" sz="1400" dirty="0" err="1"/>
              <a:t>relativ</a:t>
            </a:r>
            <a:r>
              <a:rPr lang="en-US" sz="1400" dirty="0"/>
              <a:t> </a:t>
            </a:r>
            <a:r>
              <a:rPr lang="en-US" sz="1400" dirty="0" err="1"/>
              <a:t>complexe</a:t>
            </a:r>
            <a:r>
              <a:rPr lang="en-US" sz="1400" dirty="0"/>
              <a:t>. </a:t>
            </a:r>
            <a:r>
              <a:rPr lang="en-US" sz="1400" dirty="0" err="1"/>
              <a:t>În</a:t>
            </a:r>
            <a:r>
              <a:rPr lang="en-US" sz="1400" dirty="0"/>
              <a:t> plus, </a:t>
            </a:r>
            <a:r>
              <a:rPr lang="en-US" sz="1400" dirty="0" err="1"/>
              <a:t>trebuie</a:t>
            </a:r>
            <a:r>
              <a:rPr lang="en-US" sz="1400" dirty="0"/>
              <a:t> evaluate </a:t>
            </a:r>
            <a:r>
              <a:rPr lang="en-US" sz="1400" dirty="0" err="1"/>
              <a:t>efectele</a:t>
            </a:r>
            <a:r>
              <a:rPr lang="en-US" sz="1400" dirty="0"/>
              <a:t> </a:t>
            </a:r>
            <a:r>
              <a:rPr lang="en-US" sz="1400" dirty="0" err="1"/>
              <a:t>biologice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posibila</a:t>
            </a:r>
            <a:r>
              <a:rPr lang="en-US" sz="1400" dirty="0"/>
              <a:t> </a:t>
            </a:r>
            <a:r>
              <a:rPr lang="en-US" sz="1400" dirty="0" err="1"/>
              <a:t>toxicitate</a:t>
            </a:r>
            <a:r>
              <a:rPr lang="en-US" sz="1400" dirty="0"/>
              <a:t> a </a:t>
            </a:r>
            <a:r>
              <a:rPr lang="en-US" sz="1400" dirty="0" err="1"/>
              <a:t>particulelor</a:t>
            </a:r>
            <a:r>
              <a:rPr lang="en-US" sz="1400" dirty="0"/>
              <a:t> de </a:t>
            </a:r>
            <a:r>
              <a:rPr lang="en-US" sz="1400" dirty="0" err="1"/>
              <a:t>uzură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871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00A5A8-A28F-FED8-7670-2FAB0A8CEC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F4FE4-61C6-4998-F4FB-4E0F31F28B4F}"/>
              </a:ext>
            </a:extLst>
          </p:cNvPr>
          <p:cNvSpPr txBox="1"/>
          <p:nvPr/>
        </p:nvSpPr>
        <p:spPr>
          <a:xfrm>
            <a:off x="762000" y="1929402"/>
            <a:ext cx="10668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În</a:t>
            </a:r>
            <a:r>
              <a:rPr lang="en-US" dirty="0"/>
              <a:t> final, pot fi </a:t>
            </a:r>
            <a:r>
              <a:rPr lang="en-US" dirty="0" err="1"/>
              <a:t>menționate</a:t>
            </a:r>
            <a:r>
              <a:rPr lang="en-US" dirty="0"/>
              <a:t> </a:t>
            </a: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exemple</a:t>
            </a:r>
            <a:r>
              <a:rPr lang="en-US" dirty="0"/>
              <a:t> de </a:t>
            </a:r>
            <a:r>
              <a:rPr lang="en-US" dirty="0" err="1"/>
              <a:t>nevoi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generice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domeniu</a:t>
            </a:r>
            <a:r>
              <a:rPr lang="en-US" dirty="0"/>
              <a:t>. O </a:t>
            </a:r>
            <a:r>
              <a:rPr lang="en-US" dirty="0" err="1"/>
              <a:t>problemă</a:t>
            </a:r>
            <a:r>
              <a:rPr lang="en-US" dirty="0"/>
              <a:t> </a:t>
            </a:r>
            <a:r>
              <a:rPr lang="en-US" dirty="0" err="1"/>
              <a:t>cheie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dezvoltarea</a:t>
            </a:r>
            <a:r>
              <a:rPr lang="en-US" dirty="0"/>
              <a:t> de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dispozitive</a:t>
            </a:r>
            <a:r>
              <a:rPr lang="en-US" dirty="0"/>
              <a:t> </a:t>
            </a:r>
            <a:r>
              <a:rPr lang="en-US" dirty="0" err="1"/>
              <a:t>implantabile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relația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proprietățile</a:t>
            </a:r>
            <a:r>
              <a:rPr lang="en-US" dirty="0"/>
              <a:t> </a:t>
            </a:r>
            <a:r>
              <a:rPr lang="en-US" dirty="0" err="1"/>
              <a:t>materialelor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răspunsul</a:t>
            </a:r>
            <a:r>
              <a:rPr lang="en-US" dirty="0"/>
              <a:t> </a:t>
            </a:r>
            <a:r>
              <a:rPr lang="en-US" dirty="0" err="1"/>
              <a:t>celular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privește</a:t>
            </a:r>
            <a:r>
              <a:rPr lang="en-US" dirty="0"/>
              <a:t> </a:t>
            </a:r>
            <a:r>
              <a:rPr lang="en-US" dirty="0" err="1"/>
              <a:t>materialele</a:t>
            </a:r>
            <a:r>
              <a:rPr lang="en-US" dirty="0"/>
              <a:t>, </a:t>
            </a:r>
            <a:r>
              <a:rPr lang="en-US" dirty="0" err="1"/>
              <a:t>proprietățile</a:t>
            </a:r>
            <a:r>
              <a:rPr lang="en-US" dirty="0"/>
              <a:t> </a:t>
            </a:r>
            <a:r>
              <a:rPr lang="en-US" dirty="0" err="1"/>
              <a:t>suprafeței</a:t>
            </a:r>
            <a:r>
              <a:rPr lang="en-US" dirty="0"/>
              <a:t> (de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umectabilitatea</a:t>
            </a:r>
            <a:r>
              <a:rPr lang="en-US" dirty="0"/>
              <a:t>, </a:t>
            </a:r>
            <a:r>
              <a:rPr lang="en-US" dirty="0" err="1"/>
              <a:t>rugozitatea</a:t>
            </a:r>
            <a:r>
              <a:rPr lang="en-US" dirty="0"/>
              <a:t>) sunt </a:t>
            </a:r>
            <a:r>
              <a:rPr lang="en-US" dirty="0" err="1"/>
              <a:t>deosebit</a:t>
            </a:r>
            <a:r>
              <a:rPr lang="en-US" dirty="0"/>
              <a:t> de </a:t>
            </a:r>
            <a:r>
              <a:rPr lang="en-US" dirty="0" err="1"/>
              <a:t>importante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aspectele</a:t>
            </a:r>
            <a:r>
              <a:rPr lang="en-US" dirty="0"/>
              <a:t> </a:t>
            </a:r>
            <a:r>
              <a:rPr lang="en-US" dirty="0" err="1"/>
              <a:t>metrologice</a:t>
            </a:r>
            <a:r>
              <a:rPr lang="en-US" dirty="0"/>
              <a:t> ale </a:t>
            </a:r>
            <a:r>
              <a:rPr lang="en-US" dirty="0" err="1"/>
              <a:t>caracterizării</a:t>
            </a:r>
            <a:r>
              <a:rPr lang="en-US" dirty="0"/>
              <a:t> sunt </a:t>
            </a:r>
            <a:r>
              <a:rPr lang="en-US" dirty="0" err="1"/>
              <a:t>relativ</a:t>
            </a:r>
            <a:r>
              <a:rPr lang="en-US" dirty="0"/>
              <a:t> bine </a:t>
            </a:r>
            <a:r>
              <a:rPr lang="en-US" dirty="0" err="1"/>
              <a:t>dezvoltate</a:t>
            </a:r>
            <a:r>
              <a:rPr lang="en-US" dirty="0"/>
              <a:t>. </a:t>
            </a:r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schimb</a:t>
            </a:r>
            <a:r>
              <a:rPr lang="en-US" dirty="0"/>
              <a:t>, </a:t>
            </a:r>
            <a:r>
              <a:rPr lang="en-US" dirty="0" err="1"/>
              <a:t>există</a:t>
            </a:r>
            <a:r>
              <a:rPr lang="en-US" dirty="0"/>
              <a:t> o mare </a:t>
            </a:r>
            <a:r>
              <a:rPr lang="en-US" dirty="0" err="1"/>
              <a:t>nevoie</a:t>
            </a:r>
            <a:r>
              <a:rPr lang="en-US" dirty="0"/>
              <a:t> de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studierea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caracterizarea</a:t>
            </a:r>
            <a:r>
              <a:rPr lang="en-US" dirty="0"/>
              <a:t> la </a:t>
            </a:r>
            <a:r>
              <a:rPr lang="en-US" dirty="0" err="1"/>
              <a:t>nivel</a:t>
            </a:r>
            <a:r>
              <a:rPr lang="en-US" dirty="0"/>
              <a:t> nanometric a </a:t>
            </a:r>
            <a:r>
              <a:rPr lang="en-US" dirty="0" err="1"/>
              <a:t>interfeței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învelișul</a:t>
            </a:r>
            <a:r>
              <a:rPr lang="en-US" dirty="0"/>
              <a:t> </a:t>
            </a:r>
            <a:r>
              <a:rPr lang="en-US" dirty="0" err="1"/>
              <a:t>materialului</a:t>
            </a:r>
            <a:r>
              <a:rPr lang="en-US" dirty="0"/>
              <a:t> </a:t>
            </a:r>
            <a:r>
              <a:rPr lang="en-US" dirty="0" err="1"/>
              <a:t>implantului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țesutul</a:t>
            </a:r>
            <a:r>
              <a:rPr lang="en-US" dirty="0"/>
              <a:t> </a:t>
            </a:r>
            <a:r>
              <a:rPr lang="en-US" dirty="0" err="1"/>
              <a:t>gazdă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Complexitatea</a:t>
            </a:r>
            <a:r>
              <a:rPr lang="en-US" dirty="0"/>
              <a:t> </a:t>
            </a:r>
            <a:r>
              <a:rPr lang="en-US" dirty="0" err="1"/>
              <a:t>acestei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sporită</a:t>
            </a:r>
            <a:r>
              <a:rPr lang="en-US" dirty="0"/>
              <a:t> de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interfața</a:t>
            </a:r>
            <a:r>
              <a:rPr lang="en-US" dirty="0"/>
              <a:t> material-</a:t>
            </a:r>
            <a:r>
              <a:rPr lang="en-US" dirty="0" err="1"/>
              <a:t>țesut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dinamic</a:t>
            </a:r>
            <a:r>
              <a:rPr lang="en-US" dirty="0"/>
              <a:t>, </a:t>
            </a:r>
            <a:r>
              <a:rPr lang="en-US" dirty="0" err="1"/>
              <a:t>trecut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dezvoltare</a:t>
            </a:r>
            <a:r>
              <a:rPr lang="en-US" dirty="0"/>
              <a:t> </a:t>
            </a:r>
            <a:r>
              <a:rPr lang="en-US" dirty="0" err="1"/>
              <a:t>continuă</a:t>
            </a:r>
            <a:r>
              <a:rPr lang="en-US" dirty="0"/>
              <a:t> din </a:t>
            </a:r>
            <a:r>
              <a:rPr lang="en-US" dirty="0" err="1"/>
              <a:t>momentul</a:t>
            </a:r>
            <a:r>
              <a:rPr lang="en-US" dirty="0"/>
              <a:t> </a:t>
            </a:r>
            <a:r>
              <a:rPr lang="en-US" dirty="0" err="1"/>
              <a:t>inserării</a:t>
            </a:r>
            <a:r>
              <a:rPr lang="en-US" dirty="0"/>
              <a:t> </a:t>
            </a:r>
            <a:r>
              <a:rPr lang="en-US" dirty="0" err="1"/>
              <a:t>implantului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la </a:t>
            </a:r>
            <a:r>
              <a:rPr lang="en-US" dirty="0" err="1"/>
              <a:t>perioade</a:t>
            </a:r>
            <a:r>
              <a:rPr lang="en-US" dirty="0"/>
              <a:t> care se pot </a:t>
            </a:r>
            <a:r>
              <a:rPr lang="en-US" dirty="0" err="1"/>
              <a:t>extinde</a:t>
            </a:r>
            <a:r>
              <a:rPr lang="en-US" dirty="0"/>
              <a:t> la </a:t>
            </a:r>
            <a:r>
              <a:rPr lang="en-US" dirty="0" err="1"/>
              <a:t>luni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ani. </a:t>
            </a:r>
            <a:r>
              <a:rPr lang="en-US" dirty="0" err="1"/>
              <a:t>Abordarea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întrebări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necesita</a:t>
            </a:r>
            <a:r>
              <a:rPr lang="en-US" dirty="0"/>
              <a:t> o </a:t>
            </a:r>
            <a:r>
              <a:rPr lang="en-US" dirty="0" err="1"/>
              <a:t>dezvoltare</a:t>
            </a:r>
            <a:r>
              <a:rPr lang="en-US" dirty="0"/>
              <a:t> </a:t>
            </a:r>
            <a:r>
              <a:rPr lang="en-US" dirty="0" err="1"/>
              <a:t>continuă</a:t>
            </a:r>
            <a:r>
              <a:rPr lang="en-US" dirty="0"/>
              <a:t> a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tehnologii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analitice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Prin </a:t>
            </a:r>
            <a:r>
              <a:rPr lang="en-US" dirty="0" err="1"/>
              <a:t>urmare</a:t>
            </a:r>
            <a:r>
              <a:rPr lang="en-US" dirty="0"/>
              <a:t>,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ample </a:t>
            </a:r>
            <a:r>
              <a:rPr lang="en-US" dirty="0" err="1"/>
              <a:t>provocări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comunitatea</a:t>
            </a:r>
            <a:r>
              <a:rPr lang="en-US" dirty="0"/>
              <a:t> </a:t>
            </a:r>
            <a:r>
              <a:rPr lang="en-US" dirty="0" err="1"/>
              <a:t>metrologiei</a:t>
            </a:r>
            <a:r>
              <a:rPr lang="en-US" dirty="0"/>
              <a:t>. </a:t>
            </a:r>
            <a:r>
              <a:rPr lang="en-US" dirty="0" err="1"/>
              <a:t>Colaborarea</a:t>
            </a:r>
            <a:r>
              <a:rPr lang="en-US" dirty="0"/>
              <a:t> </a:t>
            </a:r>
            <a:r>
              <a:rPr lang="en-US" dirty="0" err="1"/>
              <a:t>strânsă</a:t>
            </a:r>
            <a:r>
              <a:rPr lang="en-US" dirty="0"/>
              <a:t> cu </a:t>
            </a:r>
            <a:r>
              <a:rPr lang="en-US" dirty="0" err="1"/>
              <a:t>oamenii</a:t>
            </a:r>
            <a:r>
              <a:rPr lang="en-US" dirty="0"/>
              <a:t> de </a:t>
            </a:r>
            <a:r>
              <a:rPr lang="en-US" dirty="0" err="1"/>
              <a:t>știință</a:t>
            </a:r>
            <a:r>
              <a:rPr lang="en-US" dirty="0"/>
              <a:t> din </a:t>
            </a:r>
            <a:r>
              <a:rPr lang="en-US" dirty="0" err="1"/>
              <a:t>comunitatea</a:t>
            </a:r>
            <a:r>
              <a:rPr lang="en-US" dirty="0"/>
              <a:t> </a:t>
            </a:r>
            <a:r>
              <a:rPr lang="en-US" dirty="0" err="1"/>
              <a:t>biomedicală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esențială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aborda</a:t>
            </a:r>
            <a:r>
              <a:rPr lang="en-US" dirty="0"/>
              <a:t> cu </a:t>
            </a:r>
            <a:r>
              <a:rPr lang="en-US" dirty="0" err="1"/>
              <a:t>succes</a:t>
            </a:r>
            <a:r>
              <a:rPr lang="en-US" dirty="0"/>
              <a:t> </a:t>
            </a:r>
            <a:r>
              <a:rPr lang="en-US" dirty="0" err="1"/>
              <a:t>problemele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763122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4834</TotalTime>
  <Words>2099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buzdugan artur</cp:lastModifiedBy>
  <cp:revision>98</cp:revision>
  <dcterms:created xsi:type="dcterms:W3CDTF">2018-04-24T17:14:44Z</dcterms:created>
  <dcterms:modified xsi:type="dcterms:W3CDTF">2026-02-07T17:49:05Z</dcterms:modified>
</cp:coreProperties>
</file>