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71" r:id="rId3"/>
    <p:sldId id="257" r:id="rId4"/>
    <p:sldId id="258" r:id="rId5"/>
    <p:sldId id="372" r:id="rId6"/>
    <p:sldId id="260" r:id="rId7"/>
    <p:sldId id="259" r:id="rId8"/>
    <p:sldId id="266" r:id="rId9"/>
    <p:sldId id="373" r:id="rId10"/>
    <p:sldId id="374" r:id="rId11"/>
    <p:sldId id="265" r:id="rId12"/>
    <p:sldId id="379" r:id="rId13"/>
    <p:sldId id="304" r:id="rId14"/>
    <p:sldId id="314" r:id="rId15"/>
    <p:sldId id="343" r:id="rId16"/>
    <p:sldId id="375" r:id="rId17"/>
    <p:sldId id="349" r:id="rId18"/>
    <p:sldId id="350" r:id="rId19"/>
    <p:sldId id="376" r:id="rId20"/>
    <p:sldId id="377" r:id="rId21"/>
    <p:sldId id="3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E536-1B5D-4A0D-BD29-4AD68AD52F0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8D2F-A579-4BCA-8478-73B2B1EE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FB3471-3AC2-5E9B-2756-DAC126C8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B0E9823-6074-74CF-7F6F-5EED3D0C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ACE776E-F644-7E70-0662-B9838B55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79293D-4778-9F91-E01E-1520D5A4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0FA0B81-F79B-908A-55C9-694688E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5D6B63-7629-9C90-288D-2DB43BBC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45ECD81-A67E-7A54-E988-F72593F9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5AC7CE-9538-5289-7FFB-74ADF50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8FB77AE-CB97-23E9-8856-B7E553D8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1764713-83F8-86BC-D9F2-8F46B7AD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42AF32D-C9C0-B5A5-271D-2BEBD6522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44240D9-00AF-C876-7BC9-C6935BE4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F3F863B-1071-9690-E437-F9975B39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AA36A1C-B29D-0BCF-848B-684EB70D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5FD967-7451-9BAC-1004-E8FB1F1D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1545A1-D6EC-FDF4-D50A-8502D5A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229FC5D-8B5C-3A68-7653-34486D98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BABA53A-F626-DB13-805C-BEA6594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022AA4-AAC3-3474-23F3-48F3FDC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4EEC88E-B0EE-19A9-74C6-2829DAF1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53AB3B-887F-2252-7876-8CE94188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30F8BFF-DA08-64A6-BC48-6F0C3CB1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32C3F7E-E70A-8793-D549-CC6B40A6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3793360-0183-477B-E993-0D85654D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9EB7559-F7F7-2DAC-BBBA-C9E6556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7E1228-7AB4-ACD2-CA46-DECA287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C41EE73-8F0D-58DE-AF11-2CE93163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917BA3B-4933-AFA9-4208-76E571D5C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C74E809-81E8-D984-5F56-ED194DB1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54D6500-BD4D-CA81-0512-3973D2A5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04C4403-E75E-1D04-0DEB-C89EE127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56E021-FB3F-D37A-B895-0433DAD1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B87CBF8-0856-AB66-B6FB-B68751C2B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034F975-DCC5-8547-90EC-A5A86F810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A506D69-98BB-E9BD-702E-677C4730D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9D42181-55F4-9ECB-563E-A5508E2A0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38E9E6D-BE97-96EA-135D-C80E562D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DF0A178-08D6-9B7B-7068-5FD4DACF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D3216CF-5A75-E606-21D1-A125EB07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7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0C672C-584E-27B5-AFEA-60B43E7D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97B688A-85BC-8429-B07C-ABF9421F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7321F92-2133-AC70-806F-8029EC8E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A2E304A-39A4-7988-BDE4-36CD544A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899B736-E892-6BE9-2AC6-47511534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F91C154-6577-69F9-5679-7B411291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04F3F32-37D3-E3AA-979E-D7392581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010106-6FCD-4998-8D18-CE9E16B1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1C73D9-DF19-F6B8-7B84-8A8F2803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EBFBF59-007A-E9F5-57B1-B06F2F58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AE23818-68FD-145F-32C1-1DCC80DF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2DC4A82-5185-C320-2DD8-0A59F8BC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A61C6B8-ED81-8C1D-D820-972472E8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E412DD-CAF3-0DB0-A52D-C7360CE1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3CCBE899-361C-40B1-7B12-CF98E6346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AB1DE8D-1FC6-D328-3329-6D39B6B5C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8034373-91F9-6D30-6D76-61AB2960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978E21B-1B06-004C-33FB-2216A4A4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1B437F9-93E1-89A5-3F64-2ACF6E37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DE6850F-B53A-EF2E-B337-BCF5BCFB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C075628-A513-C6B3-2074-41EB9130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316557-5BAF-FB72-A926-6A1E3E27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6C56-A553-4D28-BA70-0FB90F9F759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A92AEE2-5FA1-353C-CAE3-ADEBC5288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2939DFC-A29E-054D-672F-34F256F0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0C89-491F-4B7A-A615-82B25D6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1354730"/>
            <a:ext cx="5567680" cy="4268808"/>
          </a:xfrm>
        </p:spPr>
        <p:txBody>
          <a:bodyPr>
            <a:noAutofit/>
          </a:bodyPr>
          <a:lstStyle/>
          <a:p>
            <a:r>
              <a:rPr lang="ro-RO" sz="3600" dirty="0"/>
              <a:t>Tema    </a:t>
            </a:r>
          </a:p>
          <a:p>
            <a:r>
              <a:rPr lang="ro-RO" sz="3600" dirty="0"/>
              <a:t>Contactul  </a:t>
            </a:r>
            <a:r>
              <a:rPr lang="ro-RO" sz="3600" dirty="0" err="1"/>
              <a:t>Me</a:t>
            </a:r>
            <a:r>
              <a:rPr lang="ro-RO" sz="3600" dirty="0"/>
              <a:t> – </a:t>
            </a:r>
            <a:r>
              <a:rPr lang="ro-RO" sz="3600" dirty="0" err="1"/>
              <a:t>Me</a:t>
            </a:r>
            <a:endParaRPr lang="ro-RO" sz="3600" dirty="0"/>
          </a:p>
          <a:p>
            <a:endParaRPr lang="ro-RO" sz="3600" dirty="0"/>
          </a:p>
          <a:p>
            <a:r>
              <a:rPr lang="ro-RO" sz="3600" dirty="0"/>
              <a:t> </a:t>
            </a:r>
            <a:r>
              <a:rPr lang="en-US" sz="3600" dirty="0" err="1"/>
              <a:t>Efecte</a:t>
            </a:r>
            <a:r>
              <a:rPr lang="en-US" sz="3600" dirty="0"/>
              <a:t> </a:t>
            </a:r>
            <a:r>
              <a:rPr lang="en-US" sz="3600" dirty="0" err="1"/>
              <a:t>termoelectrice</a:t>
            </a:r>
            <a:endParaRPr lang="ro-RO" sz="3600" dirty="0"/>
          </a:p>
          <a:p>
            <a:endParaRPr lang="ro-RO" sz="3600" dirty="0"/>
          </a:p>
          <a:p>
            <a:r>
              <a:rPr lang="ro-RO" sz="3600" dirty="0"/>
              <a:t>Contactul p-n</a:t>
            </a:r>
            <a:endParaRPr lang="en-GB" sz="3600" dirty="0"/>
          </a:p>
          <a:p>
            <a:r>
              <a:rPr lang="ro-RO" sz="3600" dirty="0"/>
              <a:t>     </a:t>
            </a:r>
          </a:p>
          <a:p>
            <a:endParaRPr lang="ro-RO" sz="3600" dirty="0"/>
          </a:p>
        </p:txBody>
      </p:sp>
      <p:pic>
        <p:nvPicPr>
          <p:cNvPr id="1026" name="Picture 2" descr="4: Creating Ohmic contacts and understanding Fermi levels.(A)... | Download  Scientific Diagram">
            <a:extLst>
              <a:ext uri="{FF2B5EF4-FFF2-40B4-BE49-F238E27FC236}">
                <a16:creationId xmlns:a16="http://schemas.microsoft.com/office/drawing/2014/main" id="{5F74EE79-43D1-EA3E-B04F-58124F3A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84" y="688723"/>
            <a:ext cx="4279569" cy="49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5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1EF09E-7411-8D85-61F0-D5F3B057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Efectul Thomson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C52BD8-1FB0-BB72-DCFD-C79D0F5C0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</a:t>
            </a:r>
            <a:r>
              <a:rPr lang="en-US" dirty="0" err="1"/>
              <a:t>absorbția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degajarea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al </a:t>
            </a:r>
            <a:r>
              <a:rPr lang="en-US" dirty="0" err="1"/>
              <a:t>gradientului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•</a:t>
            </a:r>
            <a:r>
              <a:rPr lang="en-US" dirty="0" err="1"/>
              <a:t>Poate</a:t>
            </a:r>
            <a:r>
              <a:rPr lang="en-US" dirty="0"/>
              <a:t> genera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absorbi</a:t>
            </a:r>
            <a:r>
              <a:rPr lang="en-US" dirty="0"/>
              <a:t> </a:t>
            </a:r>
            <a:r>
              <a:rPr lang="en-US" dirty="0" err="1"/>
              <a:t>caldur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mod </a:t>
            </a:r>
            <a:r>
              <a:rPr lang="en-US" dirty="0" err="1"/>
              <a:t>reversibil</a:t>
            </a:r>
            <a:endParaRPr lang="ro-RO" dirty="0"/>
          </a:p>
          <a:p>
            <a:r>
              <a:rPr lang="ro-RO" dirty="0"/>
              <a:t>Coeficientul Thomson - cantitatea de căldura absorbită sau generată reversibil când unitatea de sarcina electrică traversează două puncte din material a căror temperatură diferă cu un grad /Celsius sau Kelvin/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9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52" y="218821"/>
            <a:ext cx="4245864" cy="841883"/>
          </a:xfrm>
        </p:spPr>
        <p:txBody>
          <a:bodyPr/>
          <a:lstStyle/>
          <a:p>
            <a:r>
              <a:rPr lang="ro-RO" dirty="0"/>
              <a:t>Efectul Thomson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4" y="729550"/>
            <a:ext cx="6437376" cy="5712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pozitiv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curentul curge de la T joasă spre T înaltă – căldura se absoarbe în conductor (Sn, Au, Ag, Zn, Cd, Sb)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negativ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curentul curge de la T joasă spre T înaltă, căldura este eliberată în conductor (Bi, Ni, Pt, Co, Hg)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nul: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curentul curge de la T înaltă spre T joasă, sau vise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 temperatura nu se degajă (Pb)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Relația dintre coeficienții termoelectrici: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96" y="5498497"/>
            <a:ext cx="2058544" cy="109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08" y="1060704"/>
            <a:ext cx="4686858" cy="139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320" y="2544190"/>
            <a:ext cx="5106448" cy="1499615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7188F648-52AE-8E31-5FE5-33F07F5E8033}"/>
              </a:ext>
            </a:extLst>
          </p:cNvPr>
          <p:cNvSpPr txBox="1"/>
          <p:nvPr/>
        </p:nvSpPr>
        <p:spPr>
          <a:xfrm>
            <a:off x="7243413" y="4199589"/>
            <a:ext cx="4636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 = </a:t>
            </a:r>
            <a:r>
              <a:rPr lang="ro-RO" sz="2400" b="1" dirty="0">
                <a:solidFill>
                  <a:srgbClr val="FF0000"/>
                </a:solidFill>
              </a:rPr>
              <a:t>ST </a:t>
            </a:r>
            <a:r>
              <a:rPr lang="ro-RO" sz="2400" dirty="0"/>
              <a:t>– </a:t>
            </a:r>
            <a:r>
              <a:rPr lang="en-US" sz="2400" dirty="0" err="1"/>
              <a:t>rela</a:t>
            </a:r>
            <a:r>
              <a:rPr lang="ro-RO" sz="2400" dirty="0"/>
              <a:t>ț</a:t>
            </a:r>
            <a:r>
              <a:rPr lang="en-US" sz="2400" dirty="0" err="1"/>
              <a:t>i</a:t>
            </a:r>
            <a:r>
              <a:rPr lang="ro-RO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arat</a:t>
            </a:r>
            <a:r>
              <a:rPr lang="ro-RO" sz="2400" dirty="0"/>
              <a:t>ă</a:t>
            </a:r>
            <a:r>
              <a:rPr lang="en-US" sz="2400" dirty="0"/>
              <a:t> c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efectul</a:t>
            </a:r>
            <a:r>
              <a:rPr lang="en-US" sz="2400" dirty="0"/>
              <a:t> Seebeck este o </a:t>
            </a:r>
            <a:r>
              <a:rPr lang="en-US" sz="2400" dirty="0" err="1"/>
              <a:t>combina</a:t>
            </a:r>
            <a:r>
              <a:rPr lang="ro-RO" sz="2400" dirty="0"/>
              <a:t>ț</a:t>
            </a:r>
            <a:r>
              <a:rPr lang="en-US" sz="2400" dirty="0" err="1"/>
              <a:t>ie</a:t>
            </a:r>
            <a:r>
              <a:rPr lang="en-US" sz="2400" dirty="0"/>
              <a:t> </a:t>
            </a:r>
            <a:r>
              <a:rPr lang="en-US" sz="2400" dirty="0" err="1"/>
              <a:t>intre</a:t>
            </a:r>
            <a:r>
              <a:rPr lang="ro-RO" sz="2400" dirty="0"/>
              <a:t> </a:t>
            </a:r>
            <a:r>
              <a:rPr lang="en-US" sz="2400" dirty="0" err="1"/>
              <a:t>efectele</a:t>
            </a:r>
            <a:r>
              <a:rPr lang="en-US" sz="2400" dirty="0"/>
              <a:t> Peltier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Thomson</a:t>
            </a:r>
          </a:p>
        </p:txBody>
      </p:sp>
    </p:spTree>
    <p:extLst>
      <p:ext uri="{BB962C8B-B14F-4D97-AF65-F5344CB8AC3E}">
        <p14:creationId xmlns:p14="http://schemas.microsoft.com/office/powerpoint/2010/main" val="268243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8CD9B-B7A8-FBF5-B9B3-4C03E677C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863" y="202224"/>
            <a:ext cx="7223576" cy="64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E190E-FFFA-FA74-77C0-83041EBE2D0D}"/>
              </a:ext>
            </a:extLst>
          </p:cNvPr>
          <p:cNvSpPr txBox="1"/>
          <p:nvPr/>
        </p:nvSpPr>
        <p:spPr>
          <a:xfrm>
            <a:off x="201561" y="25243"/>
            <a:ext cx="456530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Seebeck Effect </a:t>
            </a:r>
            <a:r>
              <a:rPr lang="en-US" b="1" dirty="0"/>
              <a:t>(Heat </a:t>
            </a:r>
            <a:r>
              <a:rPr lang="ro-RO" b="1" dirty="0" err="1"/>
              <a:t>to</a:t>
            </a:r>
            <a:r>
              <a:rPr lang="en-US" b="1" dirty="0"/>
              <a:t> Electricity): </a:t>
            </a:r>
            <a:endParaRPr lang="ro-RO" b="1" dirty="0"/>
          </a:p>
          <a:p>
            <a:pPr algn="just"/>
            <a:r>
              <a:rPr lang="en-US" b="1" dirty="0"/>
              <a:t>O </a:t>
            </a:r>
            <a:r>
              <a:rPr lang="en-US" b="1" dirty="0" err="1"/>
              <a:t>diferență</a:t>
            </a:r>
            <a:r>
              <a:rPr lang="en-US" b="1" dirty="0"/>
              <a:t> de </a:t>
            </a:r>
            <a:r>
              <a:rPr lang="en-US" b="1" dirty="0" err="1"/>
              <a:t>temperatură</a:t>
            </a:r>
            <a:r>
              <a:rPr lang="en-US" b="1" dirty="0"/>
              <a:t> </a:t>
            </a:r>
            <a:r>
              <a:rPr lang="en-US" b="1" dirty="0" err="1"/>
              <a:t>între</a:t>
            </a:r>
            <a:r>
              <a:rPr lang="en-US" b="1" dirty="0"/>
              <a:t>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(o </a:t>
            </a:r>
            <a:r>
              <a:rPr lang="en-US" b="1" dirty="0" err="1"/>
              <a:t>joncțiune</a:t>
            </a:r>
            <a:r>
              <a:rPr lang="en-US" b="1" dirty="0"/>
              <a:t>) </a:t>
            </a:r>
            <a:r>
              <a:rPr lang="en-US" b="1" dirty="0" err="1"/>
              <a:t>generează</a:t>
            </a:r>
            <a:r>
              <a:rPr lang="en-US" b="1" dirty="0"/>
              <a:t> o </a:t>
            </a:r>
            <a:r>
              <a:rPr lang="en-US" b="1" dirty="0" err="1"/>
              <a:t>forță</a:t>
            </a:r>
            <a:r>
              <a:rPr lang="en-US" b="1" dirty="0"/>
              <a:t> </a:t>
            </a:r>
            <a:r>
              <a:rPr lang="en-US" b="1" dirty="0" err="1"/>
              <a:t>electromotoare</a:t>
            </a:r>
            <a:r>
              <a:rPr lang="en-US" b="1" dirty="0"/>
              <a:t> (</a:t>
            </a:r>
            <a:r>
              <a:rPr lang="en-US" b="1" dirty="0" err="1"/>
              <a:t>tensiune</a:t>
            </a:r>
            <a:r>
              <a:rPr lang="en-US" b="1" dirty="0"/>
              <a:t>).</a:t>
            </a:r>
            <a:endParaRPr lang="ro-RO" b="1" dirty="0"/>
          </a:p>
          <a:p>
            <a:r>
              <a:rPr lang="en-US" b="1" dirty="0">
                <a:solidFill>
                  <a:srgbClr val="FF0000"/>
                </a:solidFill>
              </a:rPr>
              <a:t>Peltier Effect </a:t>
            </a:r>
            <a:r>
              <a:rPr lang="en-US" b="1" dirty="0"/>
              <a:t>(Electricity </a:t>
            </a:r>
            <a:r>
              <a:rPr lang="ro-RO" b="1" dirty="0" err="1"/>
              <a:t>to</a:t>
            </a:r>
            <a:r>
              <a:rPr lang="en-US" b="1" dirty="0"/>
              <a:t> Heat): </a:t>
            </a:r>
            <a:endParaRPr lang="ro-RO" b="1" dirty="0"/>
          </a:p>
          <a:p>
            <a:pPr algn="just"/>
            <a:r>
              <a:rPr lang="en-US" b="1" dirty="0" err="1"/>
              <a:t>Trecerea</a:t>
            </a:r>
            <a:r>
              <a:rPr lang="en-US" b="1" dirty="0"/>
              <a:t> </a:t>
            </a:r>
            <a:r>
              <a:rPr lang="en-US" b="1" dirty="0" err="1"/>
              <a:t>curentului</a:t>
            </a:r>
            <a:r>
              <a:rPr lang="en-US" b="1" dirty="0"/>
              <a:t> electric </a:t>
            </a:r>
            <a:r>
              <a:rPr lang="en-US" b="1" dirty="0" err="1"/>
              <a:t>printr</a:t>
            </a:r>
            <a:r>
              <a:rPr lang="en-US" b="1" dirty="0"/>
              <a:t>-o </a:t>
            </a:r>
            <a:r>
              <a:rPr lang="en-US" b="1" dirty="0" err="1"/>
              <a:t>joncțiune</a:t>
            </a:r>
            <a:r>
              <a:rPr lang="en-US" b="1" dirty="0"/>
              <a:t> a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provoacă</a:t>
            </a:r>
            <a:r>
              <a:rPr lang="en-US" b="1" dirty="0"/>
              <a:t> </a:t>
            </a:r>
            <a:r>
              <a:rPr lang="en-US" b="1" dirty="0" err="1"/>
              <a:t>absorbția</a:t>
            </a:r>
            <a:r>
              <a:rPr lang="en-US" b="1" dirty="0"/>
              <a:t> </a:t>
            </a:r>
            <a:r>
              <a:rPr lang="en-US" b="1" dirty="0" err="1"/>
              <a:t>căldurii</a:t>
            </a:r>
            <a:r>
              <a:rPr lang="en-US" b="1" dirty="0"/>
              <a:t> la un </a:t>
            </a:r>
            <a:r>
              <a:rPr lang="en-US" b="1" dirty="0" err="1"/>
              <a:t>capăt</a:t>
            </a:r>
            <a:r>
              <a:rPr lang="en-US" b="1" dirty="0"/>
              <a:t> (</a:t>
            </a:r>
            <a:r>
              <a:rPr lang="en-US" b="1" dirty="0" err="1"/>
              <a:t>răcire</a:t>
            </a:r>
            <a:r>
              <a:rPr lang="en-US" b="1" dirty="0"/>
              <a:t>)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eliberarea</a:t>
            </a:r>
            <a:r>
              <a:rPr lang="en-US" b="1" dirty="0"/>
              <a:t> </a:t>
            </a:r>
            <a:r>
              <a:rPr lang="en-US" b="1" dirty="0" err="1"/>
              <a:t>acesteia</a:t>
            </a:r>
            <a:r>
              <a:rPr lang="en-US" b="1" dirty="0"/>
              <a:t> la </a:t>
            </a:r>
            <a:r>
              <a:rPr lang="en-US" b="1" dirty="0" err="1"/>
              <a:t>celălalt</a:t>
            </a:r>
            <a:r>
              <a:rPr lang="en-US" b="1" dirty="0"/>
              <a:t> </a:t>
            </a:r>
            <a:r>
              <a:rPr lang="en-US" b="1" dirty="0" err="1"/>
              <a:t>capăt</a:t>
            </a:r>
            <a:r>
              <a:rPr lang="en-US" b="1" dirty="0"/>
              <a:t> (</a:t>
            </a:r>
            <a:r>
              <a:rPr lang="en-US" b="1" dirty="0" err="1"/>
              <a:t>încălzire</a:t>
            </a:r>
            <a:r>
              <a:rPr lang="en-US" b="1" dirty="0"/>
              <a:t>).</a:t>
            </a:r>
            <a:endParaRPr lang="ro-RO" b="1" dirty="0"/>
          </a:p>
          <a:p>
            <a:pPr algn="just"/>
            <a:r>
              <a:rPr lang="ro-RO" i="1" dirty="0" err="1"/>
              <a:t>Seebeck</a:t>
            </a:r>
            <a:r>
              <a:rPr lang="ro-RO" i="1" dirty="0"/>
              <a:t> și </a:t>
            </a:r>
            <a:r>
              <a:rPr lang="ro-RO" i="1" dirty="0" err="1"/>
              <a:t>Peltier</a:t>
            </a:r>
            <a:r>
              <a:rPr lang="ro-RO" i="1" dirty="0"/>
              <a:t> sunt efecte inverse - unul produce electricitate din căldură, celălalt produce căldură/frig din electricitate.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Thomson Effect </a:t>
            </a:r>
            <a:r>
              <a:rPr lang="en-US" b="1" dirty="0"/>
              <a:t>(Heat </a:t>
            </a:r>
            <a:r>
              <a:rPr lang="ro-RO" b="1" dirty="0"/>
              <a:t>- </a:t>
            </a:r>
            <a:r>
              <a:rPr lang="en-US" b="1" dirty="0"/>
              <a:t>Electricity </a:t>
            </a:r>
            <a:r>
              <a:rPr lang="en-US" b="1" dirty="0">
                <a:highlight>
                  <a:srgbClr val="FFFF00"/>
                </a:highlight>
              </a:rPr>
              <a:t>in one material): </a:t>
            </a:r>
            <a:endParaRPr lang="ro-RO" b="1" dirty="0">
              <a:highlight>
                <a:srgbClr val="FFFF00"/>
              </a:highlight>
            </a:endParaRPr>
          </a:p>
          <a:p>
            <a:pPr algn="just"/>
            <a:r>
              <a:rPr lang="en-US" b="1" dirty="0" err="1"/>
              <a:t>Generarea</a:t>
            </a:r>
            <a:r>
              <a:rPr lang="en-US" b="1" dirty="0"/>
              <a:t>/</a:t>
            </a:r>
            <a:r>
              <a:rPr lang="en-US" b="1" dirty="0" err="1"/>
              <a:t>absorbția</a:t>
            </a:r>
            <a:r>
              <a:rPr lang="en-US" b="1" dirty="0"/>
              <a:t> </a:t>
            </a:r>
            <a:r>
              <a:rPr lang="en-US" b="1" dirty="0" err="1"/>
              <a:t>reversibilă</a:t>
            </a:r>
            <a:r>
              <a:rPr lang="en-US" b="1" dirty="0"/>
              <a:t> a </a:t>
            </a:r>
            <a:r>
              <a:rPr lang="en-US" b="1" dirty="0" err="1"/>
              <a:t>căldurii</a:t>
            </a:r>
            <a:r>
              <a:rPr lang="en-US" b="1" dirty="0"/>
              <a:t> are loc </a:t>
            </a:r>
            <a:r>
              <a:rPr lang="en-US" b="1" dirty="0" err="1"/>
              <a:t>într</a:t>
            </a:r>
            <a:r>
              <a:rPr lang="en-US" b="1" dirty="0"/>
              <a:t>-un </a:t>
            </a:r>
            <a:r>
              <a:rPr lang="en-US" b="1" dirty="0" err="1"/>
              <a:t>singur</a:t>
            </a:r>
            <a:r>
              <a:rPr lang="en-US" b="1" dirty="0"/>
              <a:t> material care are un gradient de </a:t>
            </a:r>
            <a:r>
              <a:rPr lang="en-US" b="1" dirty="0" err="1"/>
              <a:t>temperatură</a:t>
            </a:r>
            <a:r>
              <a:rPr lang="en-US" b="1" dirty="0"/>
              <a:t> de-a </a:t>
            </a:r>
            <a:r>
              <a:rPr lang="en-US" b="1" dirty="0" err="1"/>
              <a:t>lungul</a:t>
            </a:r>
            <a:r>
              <a:rPr lang="en-US" b="1" dirty="0"/>
              <a:t> </a:t>
            </a:r>
            <a:r>
              <a:rPr lang="en-US" b="1" dirty="0" err="1"/>
              <a:t>său</a:t>
            </a:r>
            <a:r>
              <a:rPr lang="en-US" b="1" dirty="0"/>
              <a:t> </a:t>
            </a:r>
            <a:r>
              <a:rPr lang="en-US" b="1" dirty="0" err="1"/>
              <a:t>atunci</a:t>
            </a:r>
            <a:r>
              <a:rPr lang="en-US" b="1" dirty="0"/>
              <a:t> </a:t>
            </a:r>
            <a:r>
              <a:rPr lang="en-US" b="1" dirty="0" err="1"/>
              <a:t>când</a:t>
            </a:r>
            <a:r>
              <a:rPr lang="en-US" b="1" dirty="0"/>
              <a:t> </a:t>
            </a:r>
            <a:r>
              <a:rPr lang="en-US" b="1" dirty="0" err="1"/>
              <a:t>curentul</a:t>
            </a:r>
            <a:r>
              <a:rPr lang="en-US" b="1" dirty="0"/>
              <a:t> </a:t>
            </a:r>
            <a:r>
              <a:rPr lang="en-US" b="1" dirty="0" err="1"/>
              <a:t>curge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el.</a:t>
            </a:r>
            <a:r>
              <a:rPr lang="ro-RO" b="1" dirty="0"/>
              <a:t> Mecanism: </a:t>
            </a:r>
            <a:r>
              <a:rPr lang="ro-RO" i="1" dirty="0"/>
              <a:t>Efectul Thomson este, în esență, un efect </a:t>
            </a:r>
            <a:r>
              <a:rPr lang="ro-RO" i="1" dirty="0" err="1"/>
              <a:t>Peltier</a:t>
            </a:r>
            <a:r>
              <a:rPr lang="ro-RO" i="1" dirty="0"/>
              <a:t> „distribuit” care apare continuu de-a lungul unui singur conductor cu un gradient de temperatură, mai degrabă decât doar la o joncțiune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432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r>
              <a:rPr lang="ro-RO" dirty="0"/>
              <a:t>Contact Metal- Semiconductor: de 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964" y="1252758"/>
            <a:ext cx="7232072" cy="50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" y="365125"/>
            <a:ext cx="3714476" cy="1325563"/>
          </a:xfrm>
        </p:spPr>
        <p:txBody>
          <a:bodyPr/>
          <a:lstStyle/>
          <a:p>
            <a:r>
              <a:rPr lang="ro-RO" dirty="0"/>
              <a:t>Necesitatea?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BEA788F-25B5-ED80-F2A2-60F82744C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27" y="1062431"/>
            <a:ext cx="4382895" cy="502118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AD5CAB3C-95B8-D79F-D7C1-97556B4121D6}"/>
              </a:ext>
            </a:extLst>
          </p:cNvPr>
          <p:cNvSpPr txBox="1"/>
          <p:nvPr/>
        </p:nvSpPr>
        <p:spPr>
          <a:xfrm>
            <a:off x="197224" y="1367522"/>
            <a:ext cx="69566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Metalul – Contact metalic</a:t>
            </a:r>
          </a:p>
          <a:p>
            <a:r>
              <a:rPr lang="ro-RO" sz="2400" dirty="0"/>
              <a:t>               -  Conectare la circuite externe</a:t>
            </a:r>
          </a:p>
          <a:p>
            <a:endParaRPr lang="ro-RO" sz="2400" dirty="0"/>
          </a:p>
          <a:p>
            <a:endParaRPr lang="ro-RO" sz="2400" dirty="0"/>
          </a:p>
          <a:p>
            <a:r>
              <a:rPr lang="ro-RO" sz="2400" dirty="0"/>
              <a:t>Efectul joncțiunii </a:t>
            </a:r>
            <a:r>
              <a:rPr lang="ro-RO" sz="2400" dirty="0" err="1"/>
              <a:t>Me</a:t>
            </a:r>
            <a:r>
              <a:rPr lang="ro-RO" sz="2400" dirty="0"/>
              <a:t>-SC – Influența lucrului dispozitivului</a:t>
            </a:r>
          </a:p>
          <a:p>
            <a:r>
              <a:rPr lang="ro-RO" sz="2400" dirty="0"/>
              <a:t>                                           -  Pierderea controlului asupra </a:t>
            </a:r>
          </a:p>
          <a:p>
            <a:r>
              <a:rPr lang="ro-RO" sz="2400" dirty="0"/>
              <a:t>                                              lucrului dispozitivului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20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28" y="277586"/>
            <a:ext cx="8115010" cy="3907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752" y="2231367"/>
            <a:ext cx="3857046" cy="1388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307" y="4531673"/>
            <a:ext cx="1143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Rezistivitatea</a:t>
            </a:r>
            <a:r>
              <a:rPr lang="en-US" dirty="0"/>
              <a:t> </a:t>
            </a:r>
            <a:r>
              <a:rPr lang="ro-RO" dirty="0"/>
              <a:t>electrică </a:t>
            </a:r>
            <a:r>
              <a:rPr lang="en-US" dirty="0"/>
              <a:t>(</a:t>
            </a:r>
            <a:r>
              <a:rPr lang="el-GR" dirty="0"/>
              <a:t>ρ) </a:t>
            </a:r>
            <a:r>
              <a:rPr lang="en-US" dirty="0"/>
              <a:t>este </a:t>
            </a:r>
            <a:r>
              <a:rPr lang="en-US" dirty="0" err="1"/>
              <a:t>determinată</a:t>
            </a:r>
            <a:r>
              <a:rPr lang="en-US" dirty="0"/>
              <a:t> de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(</a:t>
            </a:r>
            <a:r>
              <a:rPr lang="en-US" dirty="0" err="1"/>
              <a:t>banda</a:t>
            </a:r>
            <a:r>
              <a:rPr lang="en-US" dirty="0"/>
              <a:t>) </a:t>
            </a:r>
            <a:r>
              <a:rPr lang="en-US" dirty="0" err="1"/>
              <a:t>electronilor</a:t>
            </a:r>
            <a:r>
              <a:rPr lang="en-US" dirty="0"/>
              <a:t> din </a:t>
            </a:r>
            <a:r>
              <a:rPr lang="ro-RO" dirty="0"/>
              <a:t>nivelele externe</a:t>
            </a:r>
            <a:r>
              <a:rPr lang="en-US" dirty="0"/>
              <a:t> al </a:t>
            </a:r>
            <a:r>
              <a:rPr lang="en-US" dirty="0" err="1"/>
              <a:t>unui</a:t>
            </a:r>
            <a:r>
              <a:rPr lang="en-US" dirty="0"/>
              <a:t> atom, </a:t>
            </a:r>
            <a:r>
              <a:rPr lang="en-US" dirty="0" err="1"/>
              <a:t>stările</a:t>
            </a:r>
            <a:r>
              <a:rPr lang="en-US" dirty="0"/>
              <a:t> </a:t>
            </a:r>
            <a:r>
              <a:rPr lang="en-US" dirty="0" err="1"/>
              <a:t>cristaline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 err="1"/>
              <a:t>alti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99E8F5-0C66-22FE-7AC3-C2CF8480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Formarea </a:t>
            </a:r>
            <a:r>
              <a:rPr lang="ro-RO" b="1" i="1" dirty="0" err="1"/>
              <a:t>pn</a:t>
            </a:r>
            <a:r>
              <a:rPr lang="ro-RO" b="1" i="1" dirty="0"/>
              <a:t> </a:t>
            </a:r>
            <a:r>
              <a:rPr lang="ro-RO" dirty="0"/>
              <a:t>joncțiunii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A75858B-915E-EE69-933D-30384CA3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429" y="1707313"/>
            <a:ext cx="6944694" cy="2038635"/>
          </a:xfr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A96EFD7-B1F1-BDF1-53B5-6C55F43E96A5}"/>
              </a:ext>
            </a:extLst>
          </p:cNvPr>
          <p:cNvGraphicFramePr>
            <a:graphicFrameLocks noGrp="1"/>
          </p:cNvGraphicFramePr>
          <p:nvPr/>
        </p:nvGraphicFramePr>
        <p:xfrm>
          <a:off x="1834776" y="4090396"/>
          <a:ext cx="8128000" cy="201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99644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4339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SC dopat cu acceptori</a:t>
                      </a:r>
                    </a:p>
                    <a:p>
                      <a:r>
                        <a:rPr lang="ro-RO" dirty="0"/>
                        <a:t>Concentrații înalte de goluri</a:t>
                      </a:r>
                    </a:p>
                    <a:p>
                      <a:r>
                        <a:rPr lang="ro-RO" dirty="0"/>
                        <a:t>Concentrații de electroni f. joase</a:t>
                      </a:r>
                    </a:p>
                    <a:p>
                      <a:r>
                        <a:rPr lang="ro-RO" dirty="0"/>
                        <a:t>Conțin acceptori imobili încărcați negativ și goluri (pozitive) mobile.</a:t>
                      </a:r>
                    </a:p>
                    <a:p>
                      <a:r>
                        <a:rPr lang="ro-RO" dirty="0"/>
                        <a:t>Sarcina totală =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 </a:t>
                      </a:r>
                      <a:r>
                        <a:rPr lang="en-US" dirty="0" err="1"/>
                        <a:t>dopat</a:t>
                      </a:r>
                      <a:r>
                        <a:rPr lang="en-US" dirty="0"/>
                        <a:t> cu </a:t>
                      </a:r>
                      <a:r>
                        <a:rPr lang="ro-RO" dirty="0"/>
                        <a:t>donori</a:t>
                      </a:r>
                      <a:endParaRPr lang="en-US" dirty="0"/>
                    </a:p>
                    <a:p>
                      <a:r>
                        <a:rPr lang="en-US" dirty="0" err="1"/>
                        <a:t>Concentrații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înalte</a:t>
                      </a:r>
                      <a:r>
                        <a:rPr lang="en-US" dirty="0"/>
                        <a:t> de</a:t>
                      </a:r>
                      <a:r>
                        <a:rPr lang="ro-RO" dirty="0"/>
                        <a:t> electroni liberi</a:t>
                      </a:r>
                      <a:endParaRPr lang="en-US" dirty="0"/>
                    </a:p>
                    <a:p>
                      <a:r>
                        <a:rPr lang="en-US" dirty="0" err="1"/>
                        <a:t>Concentrații</a:t>
                      </a:r>
                      <a:r>
                        <a:rPr lang="en-US" dirty="0"/>
                        <a:t> de</a:t>
                      </a:r>
                      <a:r>
                        <a:rPr lang="ro-RO" dirty="0"/>
                        <a:t> goluri</a:t>
                      </a:r>
                      <a:r>
                        <a:rPr lang="en-US" dirty="0"/>
                        <a:t> f. </a:t>
                      </a:r>
                      <a:r>
                        <a:rPr lang="en-US" dirty="0" err="1"/>
                        <a:t>joase</a:t>
                      </a:r>
                      <a:endParaRPr lang="en-US" dirty="0"/>
                    </a:p>
                    <a:p>
                      <a:r>
                        <a:rPr lang="en-US" dirty="0" err="1"/>
                        <a:t>Conțin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donori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imobili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încărcați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pozitiv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electroni (negativi) liberi  - 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mobil</a:t>
                      </a:r>
                      <a:r>
                        <a:rPr lang="ro-RO" dirty="0"/>
                        <a:t>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Sarcina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totală</a:t>
                      </a:r>
                      <a:r>
                        <a:rPr lang="en-US" dirty="0"/>
                        <a:t> =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07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85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2" y="957501"/>
            <a:ext cx="4676504" cy="4942997"/>
          </a:xfrm>
        </p:spPr>
        <p:txBody>
          <a:bodyPr>
            <a:normAutofit/>
          </a:bodyPr>
          <a:lstStyle/>
          <a:p>
            <a:r>
              <a:rPr lang="ro-RO" dirty="0"/>
              <a:t>p-SC</a:t>
            </a:r>
            <a:r>
              <a:rPr lang="en-US" dirty="0"/>
              <a:t> </a:t>
            </a:r>
            <a:r>
              <a:rPr lang="ro-RO" dirty="0"/>
              <a:t>-</a:t>
            </a:r>
            <a:r>
              <a:rPr lang="en-US" dirty="0"/>
              <a:t> </a:t>
            </a:r>
            <a:r>
              <a:rPr lang="ro-RO" dirty="0"/>
              <a:t>n-SC</a:t>
            </a:r>
            <a:r>
              <a:rPr lang="en-US" dirty="0"/>
              <a:t> </a:t>
            </a:r>
            <a:r>
              <a:rPr lang="ro-RO" dirty="0"/>
              <a:t>în contact: </a:t>
            </a:r>
            <a:r>
              <a:rPr lang="en-US" dirty="0" err="1"/>
              <a:t>nivele</a:t>
            </a:r>
            <a:r>
              <a:rPr lang="ro-RO" dirty="0"/>
              <a:t>le</a:t>
            </a:r>
            <a:r>
              <a:rPr lang="en-US" dirty="0"/>
              <a:t> Fermi </a:t>
            </a:r>
            <a:r>
              <a:rPr lang="ro-RO" dirty="0"/>
              <a:t>se egalează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Se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o diferență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marginile</a:t>
            </a:r>
            <a:r>
              <a:rPr lang="en-US" dirty="0"/>
              <a:t> </a:t>
            </a:r>
            <a:r>
              <a:rPr lang="en-US" dirty="0" err="1"/>
              <a:t>inferioare</a:t>
            </a:r>
            <a:r>
              <a:rPr lang="en-US" dirty="0"/>
              <a:t> ale </a:t>
            </a:r>
            <a:r>
              <a:rPr lang="ro-RO" dirty="0"/>
              <a:t>BC</a:t>
            </a:r>
            <a:r>
              <a:rPr lang="en-US" dirty="0"/>
              <a:t> ale </a:t>
            </a:r>
            <a:r>
              <a:rPr lang="ro-RO" dirty="0"/>
              <a:t>n- și p-SC </a:t>
            </a:r>
            <a:r>
              <a:rPr lang="en-US" dirty="0"/>
              <a:t>(V</a:t>
            </a:r>
            <a:r>
              <a:rPr lang="en-US" sz="1800" dirty="0"/>
              <a:t>CN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</a:t>
            </a:r>
            <a:r>
              <a:rPr lang="en-US" sz="1800" dirty="0"/>
              <a:t>CP</a:t>
            </a:r>
            <a:r>
              <a:rPr lang="en-US" dirty="0"/>
              <a:t>)</a:t>
            </a:r>
            <a:r>
              <a:rPr lang="ro-RO" dirty="0"/>
              <a:t> </a:t>
            </a:r>
            <a:r>
              <a:rPr lang="en-US" dirty="0" err="1"/>
              <a:t>respectiv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diferență de </a:t>
            </a:r>
            <a:r>
              <a:rPr lang="en-US" dirty="0" err="1"/>
              <a:t>potențial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potențial</a:t>
            </a:r>
            <a:r>
              <a:rPr lang="en-US" b="1" dirty="0"/>
              <a:t> de </a:t>
            </a:r>
            <a:r>
              <a:rPr lang="en-US" b="1" dirty="0" err="1"/>
              <a:t>difuzie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/>
              <a:t>V</a:t>
            </a:r>
            <a:r>
              <a:rPr lang="en-US" sz="1800" b="1" dirty="0"/>
              <a:t>D</a:t>
            </a:r>
            <a:r>
              <a:rPr lang="en-US" dirty="0"/>
              <a:t>) </a:t>
            </a:r>
            <a:r>
              <a:rPr lang="ro-RO" dirty="0"/>
              <a:t>/</a:t>
            </a:r>
            <a:r>
              <a:rPr lang="en-US" dirty="0"/>
              <a:t> </a:t>
            </a:r>
            <a:r>
              <a:rPr lang="en-US" b="1" dirty="0" err="1"/>
              <a:t>potențialul</a:t>
            </a:r>
            <a:r>
              <a:rPr lang="en-US" b="1" dirty="0"/>
              <a:t> </a:t>
            </a:r>
            <a:r>
              <a:rPr lang="en-US" b="1" dirty="0" err="1"/>
              <a:t>încorporat</a:t>
            </a:r>
            <a:r>
              <a:rPr lang="ro-RO" b="1" dirty="0"/>
              <a:t> /</a:t>
            </a:r>
            <a:r>
              <a:rPr lang="ro-RO" dirty="0"/>
              <a:t> </a:t>
            </a:r>
            <a:r>
              <a:rPr lang="ro-RO" b="1" dirty="0"/>
              <a:t>potențialul de barieră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24" y="547868"/>
            <a:ext cx="6908950" cy="5873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925" y="86203"/>
            <a:ext cx="379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Bazele p-n joncțiunii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3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94" y="584172"/>
            <a:ext cx="4607859" cy="892372"/>
          </a:xfrm>
        </p:spPr>
        <p:txBody>
          <a:bodyPr>
            <a:normAutofit fontScale="70000" lnSpcReduction="20000"/>
          </a:bodyPr>
          <a:lstStyle/>
          <a:p>
            <a:r>
              <a:rPr lang="ro-RO" b="1" dirty="0"/>
              <a:t>Formarea regiunii sărăcite / de polarizare</a:t>
            </a:r>
          </a:p>
          <a:p>
            <a:r>
              <a:rPr lang="ro-RO" b="1" dirty="0"/>
              <a:t>Echilibrul în absența polarizării</a:t>
            </a:r>
            <a:endParaRPr lang="en-US" b="1" dirty="0"/>
          </a:p>
        </p:txBody>
      </p:sp>
      <p:sp>
        <p:nvSpPr>
          <p:cNvPr id="55" name="CasetăText 54">
            <a:extLst>
              <a:ext uri="{FF2B5EF4-FFF2-40B4-BE49-F238E27FC236}">
                <a16:creationId xmlns:a16="http://schemas.microsoft.com/office/drawing/2014/main" id="{EE454D8D-A85B-FA74-8952-FAD60B720B3B}"/>
              </a:ext>
            </a:extLst>
          </p:cNvPr>
          <p:cNvSpPr txBox="1"/>
          <p:nvPr/>
        </p:nvSpPr>
        <p:spPr>
          <a:xfrm>
            <a:off x="208194" y="2488176"/>
            <a:ext cx="51347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diffusion forms a dipole charge layer at the p-n junction interface.</a:t>
            </a:r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r>
              <a:rPr lang="en-US" sz="2400" dirty="0"/>
              <a:t>There is a “built-in” VOLTAGE at the p-n junction interface that prevents</a:t>
            </a:r>
          </a:p>
          <a:p>
            <a:r>
              <a:rPr lang="en-US" sz="2400" dirty="0"/>
              <a:t>penetration of electrons into the p-side and holes into the n-side.</a:t>
            </a:r>
          </a:p>
        </p:txBody>
      </p:sp>
      <p:pic>
        <p:nvPicPr>
          <p:cNvPr id="2052" name="Picture 4" descr="Difference Between P-N Junction Diode and Zener Diode | Difference Between">
            <a:extLst>
              <a:ext uri="{FF2B5EF4-FFF2-40B4-BE49-F238E27FC236}">
                <a16:creationId xmlns:a16="http://schemas.microsoft.com/office/drawing/2014/main" id="{A8D50686-6B5F-7828-F57B-02C99C53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95" y="0"/>
            <a:ext cx="659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9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A0E143-DA55-493B-44D8-F0E4516E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/>
          <a:lstStyle/>
          <a:p>
            <a:r>
              <a:rPr lang="ro-RO" dirty="0"/>
              <a:t>Polarizare directă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A4F7EE4-ED78-E7E3-0704-19CE8984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72" y="1021976"/>
            <a:ext cx="7527939" cy="583602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Linia</a:t>
            </a:r>
            <a:r>
              <a:rPr lang="en-US" dirty="0"/>
              <a:t> </a:t>
            </a:r>
            <a:r>
              <a:rPr lang="en-US" dirty="0" err="1"/>
              <a:t>punctată</a:t>
            </a:r>
            <a:r>
              <a:rPr lang="en-US" dirty="0"/>
              <a:t> </a:t>
            </a:r>
            <a:r>
              <a:rPr lang="ro-RO" dirty="0"/>
              <a:t>-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ro-RO" dirty="0"/>
              <a:t>E</a:t>
            </a:r>
            <a:r>
              <a:rPr lang="en-US" dirty="0" err="1"/>
              <a:t>lectronii</a:t>
            </a:r>
            <a:r>
              <a:rPr lang="en-US" dirty="0"/>
              <a:t> </a:t>
            </a:r>
            <a:r>
              <a:rPr lang="ro-RO" dirty="0"/>
              <a:t>-</a:t>
            </a:r>
            <a:r>
              <a:rPr lang="en-US" dirty="0"/>
              <a:t> de la borna </a:t>
            </a:r>
            <a:r>
              <a:rPr lang="en-US" dirty="0" err="1"/>
              <a:t>negativă</a:t>
            </a:r>
            <a:r>
              <a:rPr lang="en-US" dirty="0"/>
              <a:t> a </a:t>
            </a:r>
            <a:r>
              <a:rPr lang="ro-RO" dirty="0"/>
              <a:t>sursei </a:t>
            </a:r>
            <a:r>
              <a:rPr lang="en-US" dirty="0" err="1"/>
              <a:t>către</a:t>
            </a:r>
            <a:r>
              <a:rPr lang="en-US" dirty="0"/>
              <a:t> N</a:t>
            </a:r>
            <a:r>
              <a:rPr lang="ro-RO" dirty="0"/>
              <a:t>-SC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N</a:t>
            </a:r>
            <a:r>
              <a:rPr lang="ro-RO" dirty="0"/>
              <a:t>-SC</a:t>
            </a:r>
            <a:r>
              <a:rPr lang="en-US" dirty="0"/>
              <a:t> </a:t>
            </a:r>
            <a:r>
              <a:rPr lang="en-US" dirty="0" err="1"/>
              <a:t>purtători</a:t>
            </a:r>
            <a:r>
              <a:rPr lang="ro-RO" dirty="0"/>
              <a:t> majoritari</a:t>
            </a:r>
            <a:r>
              <a:rPr lang="en-US" dirty="0"/>
              <a:t> sunt </a:t>
            </a:r>
            <a:r>
              <a:rPr lang="en-US" dirty="0" err="1"/>
              <a:t>electroni</a:t>
            </a:r>
            <a:r>
              <a:rPr lang="ro-RO" dirty="0"/>
              <a:t>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este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deplaseze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N</a:t>
            </a:r>
            <a:r>
              <a:rPr lang="ro-RO" dirty="0"/>
              <a:t>-SC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La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ro-RO" dirty="0"/>
              <a:t> (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furnizat</a:t>
            </a:r>
            <a:r>
              <a:rPr lang="en-US" dirty="0"/>
              <a:t> este </a:t>
            </a:r>
            <a:r>
              <a:rPr lang="en-US" dirty="0" err="1"/>
              <a:t>suficient</a:t>
            </a:r>
            <a:r>
              <a:rPr lang="en-US" dirty="0"/>
              <a:t> de mare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pot </a:t>
            </a:r>
            <a:r>
              <a:rPr lang="en-US" dirty="0" err="1"/>
              <a:t>difuza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</a:t>
            </a:r>
            <a:r>
              <a:rPr lang="ro-RO" dirty="0"/>
              <a:t>-SC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mare de g</a:t>
            </a:r>
            <a:r>
              <a:rPr lang="ro-RO" dirty="0"/>
              <a:t>oluri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. De </a:t>
            </a:r>
            <a:r>
              <a:rPr lang="en-US" dirty="0" err="1"/>
              <a:t>aici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pot </a:t>
            </a:r>
            <a:r>
              <a:rPr lang="en-US" dirty="0" err="1"/>
              <a:t>migra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al </a:t>
            </a:r>
            <a:r>
              <a:rPr lang="en-US" dirty="0" err="1"/>
              <a:t>sursei</a:t>
            </a:r>
            <a:r>
              <a:rPr lang="en-US" dirty="0"/>
              <a:t>, </a:t>
            </a:r>
            <a:r>
              <a:rPr lang="en-US" dirty="0" err="1"/>
              <a:t>completând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sz="2300" dirty="0"/>
              <a:t>(</a:t>
            </a:r>
            <a:r>
              <a:rPr lang="en-US" sz="2300" dirty="0" err="1"/>
              <a:t>rezistorul</a:t>
            </a:r>
            <a:r>
              <a:rPr lang="en-US" sz="2300" dirty="0"/>
              <a:t> </a:t>
            </a:r>
            <a:r>
              <a:rPr lang="ro-RO" sz="2300" dirty="0"/>
              <a:t>este </a:t>
            </a:r>
            <a:r>
              <a:rPr lang="en-US" sz="2300" dirty="0"/>
              <a:t> </a:t>
            </a:r>
            <a:r>
              <a:rPr lang="en-US" sz="2300" dirty="0" err="1"/>
              <a:t>adăugat</a:t>
            </a:r>
            <a:r>
              <a:rPr lang="en-US" sz="2300" dirty="0"/>
              <a:t> </a:t>
            </a:r>
            <a:r>
              <a:rPr lang="en-US" sz="2300" dirty="0" err="1"/>
              <a:t>pentru</a:t>
            </a:r>
            <a:r>
              <a:rPr lang="en-US" sz="2300" dirty="0"/>
              <a:t> a </a:t>
            </a:r>
            <a:r>
              <a:rPr lang="en-US" sz="2300" dirty="0" err="1"/>
              <a:t>limita</a:t>
            </a:r>
            <a:r>
              <a:rPr lang="en-US" sz="2300" dirty="0"/>
              <a:t> </a:t>
            </a:r>
            <a:r>
              <a:rPr lang="en-US" sz="2300" dirty="0" err="1"/>
              <a:t>fluxul</a:t>
            </a:r>
            <a:r>
              <a:rPr lang="en-US" sz="2300" dirty="0"/>
              <a:t> maxim de </a:t>
            </a:r>
            <a:r>
              <a:rPr lang="en-US" sz="2300" dirty="0" err="1"/>
              <a:t>curent</a:t>
            </a:r>
            <a:r>
              <a:rPr lang="en-US" sz="2300" dirty="0"/>
              <a:t>)</a:t>
            </a:r>
            <a:r>
              <a:rPr lang="en-US" dirty="0"/>
              <a:t>. </a:t>
            </a:r>
            <a:endParaRPr lang="ro-RO" dirty="0"/>
          </a:p>
          <a:p>
            <a:r>
              <a:rPr lang="ro-RO" b="1" dirty="0"/>
              <a:t>Condiția</a:t>
            </a:r>
            <a:r>
              <a:rPr lang="ro-RO" dirty="0"/>
              <a:t> </a:t>
            </a:r>
            <a:r>
              <a:rPr lang="en-US" dirty="0"/>
              <a:t>este </a:t>
            </a:r>
            <a:r>
              <a:rPr lang="ro-RO" dirty="0"/>
              <a:t>de a</a:t>
            </a:r>
            <a:r>
              <a:rPr lang="en-US" dirty="0" err="1"/>
              <a:t>sigura</a:t>
            </a:r>
            <a:r>
              <a:rPr lang="ro-RO" dirty="0"/>
              <a:t>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furnizat</a:t>
            </a:r>
            <a:r>
              <a:rPr lang="en-US" dirty="0"/>
              <a:t> este </a:t>
            </a:r>
            <a:r>
              <a:rPr lang="en-US" dirty="0" err="1"/>
              <a:t>suficient</a:t>
            </a:r>
            <a:r>
              <a:rPr lang="en-US" dirty="0"/>
              <a:t> de mare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depăși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. </a:t>
            </a:r>
            <a:r>
              <a:rPr lang="en-US" dirty="0" err="1"/>
              <a:t>Adică</a:t>
            </a:r>
            <a:r>
              <a:rPr lang="en-US" dirty="0"/>
              <a:t>, </a:t>
            </a:r>
            <a:r>
              <a:rPr lang="ro-RO" dirty="0"/>
              <a:t>luăm în considerare că</a:t>
            </a:r>
            <a:r>
              <a:rPr lang="en-US" dirty="0"/>
              <a:t>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ro-RO" dirty="0"/>
              <a:t>cădere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</a:t>
            </a:r>
            <a:r>
              <a:rPr lang="ro-RO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i="1" dirty="0" err="1"/>
              <a:t>potențial</a:t>
            </a:r>
            <a:r>
              <a:rPr lang="en-US" b="1" i="1" dirty="0"/>
              <a:t> de </a:t>
            </a:r>
            <a:r>
              <a:rPr lang="en-US" b="1" i="1" dirty="0" err="1"/>
              <a:t>barieră</a:t>
            </a:r>
            <a:r>
              <a:rPr lang="en-US" b="1" i="1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cădere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Si-</a:t>
            </a:r>
            <a:r>
              <a:rPr lang="en-US" dirty="0"/>
              <a:t> 0,7 </a:t>
            </a:r>
            <a:r>
              <a:rPr lang="en-US" dirty="0" err="1"/>
              <a:t>volți</a:t>
            </a:r>
            <a:r>
              <a:rPr lang="en-US" dirty="0"/>
              <a:t>. </a:t>
            </a:r>
            <a:r>
              <a:rPr lang="ro-RO" dirty="0"/>
              <a:t>Ge -</a:t>
            </a:r>
            <a:r>
              <a:rPr lang="en-US" dirty="0"/>
              <a:t> 0,3 </a:t>
            </a:r>
            <a:r>
              <a:rPr lang="en-US" dirty="0" err="1"/>
              <a:t>volți</a:t>
            </a:r>
            <a:r>
              <a:rPr lang="en-US" dirty="0"/>
              <a:t>, </a:t>
            </a: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B233A05-F66C-A4B7-169E-657BF7E5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611" y="602171"/>
            <a:ext cx="4104807" cy="160214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73ED053-EA12-550B-FD66-36FB2B47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260" y="2727803"/>
            <a:ext cx="3935507" cy="37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9908BC-94BB-8BF8-A6F9-BD4B50A8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212" y="190196"/>
            <a:ext cx="4171122" cy="1325563"/>
          </a:xfrm>
        </p:spPr>
        <p:txBody>
          <a:bodyPr/>
          <a:lstStyle/>
          <a:p>
            <a:r>
              <a:rPr lang="ro-RO" dirty="0"/>
              <a:t>Cuprinsul temei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5ECDEE0-0915-FC72-7BE0-F3D1E8016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Noțiuni generale despre contactul între 2 metale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Contactul metal-semiconductor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Bazele p-n joncțiunii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Bazele contactului </a:t>
            </a:r>
            <a:r>
              <a:rPr lang="ro-RO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Schottky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Polarizarea directă și indirectă a p-n, </a:t>
            </a:r>
            <a:r>
              <a:rPr lang="ro-RO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Curenții în structurile în contact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Heterojoncțiunile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251E00-CFE3-E9A2-3E5A-50538D6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522"/>
          </a:xfrm>
        </p:spPr>
        <p:txBody>
          <a:bodyPr>
            <a:normAutofit fontScale="90000"/>
          </a:bodyPr>
          <a:lstStyle/>
          <a:p>
            <a:r>
              <a:rPr lang="ro-RO" dirty="0"/>
              <a:t>Polarizarea inversă</a:t>
            </a:r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6F91C50-AD59-AF25-EA79-B10727B9B468}"/>
              </a:ext>
            </a:extLst>
          </p:cNvPr>
          <p:cNvSpPr txBox="1"/>
          <p:nvPr/>
        </p:nvSpPr>
        <p:spPr>
          <a:xfrm>
            <a:off x="8814289" y="851648"/>
            <a:ext cx="2686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Shockley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175633DE-4D3A-4DE7-C73A-F243FC8A2012}"/>
                  </a:ext>
                </a:extLst>
              </p:cNvPr>
              <p:cNvSpPr txBox="1"/>
              <p:nvPr/>
            </p:nvSpPr>
            <p:spPr>
              <a:xfrm>
                <a:off x="8814289" y="1338170"/>
                <a:ext cx="2532184" cy="641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𝒏𝒌𝑻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175633DE-4D3A-4DE7-C73A-F243FC8A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89" y="1338170"/>
                <a:ext cx="2532184" cy="641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ubstituent conținut 9">
            <a:extLst>
              <a:ext uri="{FF2B5EF4-FFF2-40B4-BE49-F238E27FC236}">
                <a16:creationId xmlns:a16="http://schemas.microsoft.com/office/drawing/2014/main" id="{B51581C3-0406-F4E5-A8BB-23BCDE0AE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429" y="1338170"/>
            <a:ext cx="5130653" cy="4902625"/>
          </a:xfrm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E9CE2D5D-0122-C83D-D937-EBBC12476853}"/>
              </a:ext>
            </a:extLst>
          </p:cNvPr>
          <p:cNvSpPr txBox="1"/>
          <p:nvPr/>
        </p:nvSpPr>
        <p:spPr>
          <a:xfrm>
            <a:off x="6398082" y="2657508"/>
            <a:ext cx="54505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</a:t>
            </a:r>
            <a:r>
              <a:rPr lang="en-US" dirty="0"/>
              <a:t>S</a:t>
            </a:r>
            <a:r>
              <a:rPr lang="ro-RO" dirty="0"/>
              <a:t> </a:t>
            </a:r>
            <a:r>
              <a:rPr lang="ro-RO" sz="2400" dirty="0"/>
              <a:t>- </a:t>
            </a:r>
            <a:r>
              <a:rPr lang="en-US" sz="2400" dirty="0"/>
              <a:t>is usually a very small current, IS ≈ 10^-17 …10^-13 A</a:t>
            </a:r>
          </a:p>
          <a:p>
            <a:r>
              <a:rPr lang="en-US" sz="2400" dirty="0"/>
              <a:t>When the voltage V is negative (“reverse” polarity) the exponential term ≈ -1;</a:t>
            </a:r>
            <a:r>
              <a:rPr lang="ro-RO" sz="2400" dirty="0"/>
              <a:t> </a:t>
            </a:r>
            <a:r>
              <a:rPr lang="en-US" sz="2400" dirty="0"/>
              <a:t>The diode current is ≈ I</a:t>
            </a:r>
            <a:r>
              <a:rPr lang="en-US" dirty="0"/>
              <a:t>S  </a:t>
            </a:r>
            <a:r>
              <a:rPr lang="en-US" sz="2400" dirty="0"/>
              <a:t>( very small).</a:t>
            </a:r>
          </a:p>
          <a:p>
            <a:endParaRPr lang="en-US" sz="2400" dirty="0"/>
          </a:p>
          <a:p>
            <a:r>
              <a:rPr lang="en-US" sz="2400" dirty="0"/>
              <a:t>When the voltage V is positive (“forward” polarity) the exponential term</a:t>
            </a:r>
          </a:p>
          <a:p>
            <a:r>
              <a:rPr lang="en-US" sz="2400" dirty="0"/>
              <a:t>increases rapidly with V and the current is high.</a:t>
            </a:r>
          </a:p>
        </p:txBody>
      </p:sp>
    </p:spTree>
    <p:extLst>
      <p:ext uri="{BB962C8B-B14F-4D97-AF65-F5344CB8AC3E}">
        <p14:creationId xmlns:p14="http://schemas.microsoft.com/office/powerpoint/2010/main" val="78320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5120FB-FDAF-96A5-3626-7A359A2E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Caracteristica I-V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473C07B-544C-CEC3-19BE-D3C22A24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18" y="1871850"/>
            <a:ext cx="5559912" cy="4077269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0F3AE5B-209D-02D6-F38A-C2D4CB91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05" y="2069074"/>
            <a:ext cx="5014207" cy="34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5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Contactul </a:t>
            </a:r>
            <a:r>
              <a:rPr lang="ro-RO" dirty="0" err="1"/>
              <a:t>Me-Me</a:t>
            </a:r>
            <a:r>
              <a:rPr lang="ro-RO" dirty="0"/>
              <a:t>: Diferența în lucrul de ieșire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2008505"/>
            <a:ext cx="3861816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potențial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Electronii sunt mai energetici în Mo astfel ei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tunelează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suprafața 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Echilibrul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egaleaz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18" y="1829179"/>
            <a:ext cx="7778166" cy="45306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159260" y="2008506"/>
            <a:ext cx="508959" cy="421114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Energia, eV</a:t>
            </a:r>
          </a:p>
        </p:txBody>
      </p:sp>
    </p:spTree>
    <p:extLst>
      <p:ext uri="{BB962C8B-B14F-4D97-AF65-F5344CB8AC3E}">
        <p14:creationId xmlns:p14="http://schemas.microsoft.com/office/powerpoint/2010/main" val="13426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1989"/>
            <a:ext cx="2816352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Emisia termoionică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622" y="274319"/>
            <a:ext cx="9307507" cy="6309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683" y="852071"/>
            <a:ext cx="2255530" cy="2888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788" y="71021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0AB7CC-EAAA-12AC-5BA2-C5D886A9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termoelectice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003B16C-E523-F8A6-2A76-3FEA8F34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Termoelectricitatea</a:t>
            </a:r>
            <a:r>
              <a:rPr lang="en-US" dirty="0"/>
              <a:t> se refer</a:t>
            </a:r>
            <a:r>
              <a:rPr lang="ro-RO" dirty="0"/>
              <a:t>ă</a:t>
            </a:r>
            <a:r>
              <a:rPr lang="en-US" dirty="0"/>
              <a:t> la o </a:t>
            </a:r>
            <a:r>
              <a:rPr lang="en-US" dirty="0" err="1"/>
              <a:t>clas</a:t>
            </a:r>
            <a:r>
              <a:rPr lang="ro-RO" dirty="0"/>
              <a:t>ă de fenomene în care diferența de temperatură creează un potențial electric și viceversa</a:t>
            </a:r>
          </a:p>
          <a:p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18486" y="3147358"/>
            <a:ext cx="11757804" cy="69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purtătorilor difuzați către capătul fierbinte va depinde de tipul metalului, cauzând astfel o diferență de potențial diferită.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06" y="286183"/>
            <a:ext cx="6658255" cy="2963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1" y="1275906"/>
            <a:ext cx="3404643" cy="770566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5D0C6AD-12B0-9B98-B0D3-DF3151E29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875" y="4066973"/>
            <a:ext cx="5560249" cy="24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8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19" y="129451"/>
            <a:ext cx="6349954" cy="1325563"/>
          </a:xfrm>
        </p:spPr>
        <p:txBody>
          <a:bodyPr/>
          <a:lstStyle/>
          <a:p>
            <a:r>
              <a:rPr lang="ro-RO" dirty="0" err="1"/>
              <a:t>Me-Me</a:t>
            </a:r>
            <a:r>
              <a:rPr lang="ro-RO" dirty="0"/>
              <a:t> contact:                     </a:t>
            </a:r>
            <a:br>
              <a:rPr lang="ro-RO" dirty="0"/>
            </a:br>
            <a:r>
              <a:rPr lang="ro-RO" dirty="0"/>
              <a:t>    Efectul </a:t>
            </a:r>
            <a:r>
              <a:rPr lang="ro-RO" dirty="0" err="1"/>
              <a:t>Seebeck</a:t>
            </a:r>
            <a:r>
              <a:rPr lang="ro-RO" dirty="0"/>
              <a:t> (1820)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8" y="1698254"/>
            <a:ext cx="4684776" cy="4351338"/>
          </a:xfrm>
        </p:spPr>
        <p:txBody>
          <a:bodyPr>
            <a:normAutofit fontScale="92500"/>
          </a:bodyPr>
          <a:lstStyle/>
          <a:p>
            <a:r>
              <a:rPr lang="ro-RO" b="1" dirty="0"/>
              <a:t>S =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este pozitiv când direcție curentului electric coincide cu direcția curentului termic și negativ dacă electronii se acumulează pe partea rece</a:t>
            </a: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demonstrat transformarea energiei termice în electrică!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15" y="1860293"/>
            <a:ext cx="493777" cy="44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73" y="0"/>
            <a:ext cx="4947666" cy="67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" y="0"/>
            <a:ext cx="11619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FA55A1-90E8-6D74-AD1E-341E9909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Efectul </a:t>
            </a:r>
            <a:r>
              <a:rPr lang="ro-RO" dirty="0" err="1"/>
              <a:t>Peltier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CBF1C61-7CC4-1771-FF00-9964C0668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3353" cy="4351338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Opusul efectului </a:t>
            </a:r>
            <a:r>
              <a:rPr lang="ro-RO" dirty="0" err="1"/>
              <a:t>Seebeck</a:t>
            </a:r>
            <a:endParaRPr lang="ro-RO" dirty="0"/>
          </a:p>
          <a:p>
            <a:r>
              <a:rPr lang="en-US" dirty="0" err="1"/>
              <a:t>Presupune</a:t>
            </a:r>
            <a:r>
              <a:rPr lang="en-US" dirty="0"/>
              <a:t> ca </a:t>
            </a:r>
            <a:r>
              <a:rPr lang="en-US" b="1" dirty="0" err="1"/>
              <a:t>trecerea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curent</a:t>
            </a:r>
            <a:r>
              <a:rPr lang="en-US" b="1" dirty="0"/>
              <a:t> electric </a:t>
            </a:r>
            <a:r>
              <a:rPr lang="en-US" b="1" dirty="0" err="1"/>
              <a:t>finit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nenul</a:t>
            </a:r>
            <a:r>
              <a:rPr lang="en-US" dirty="0"/>
              <a:t>) </a:t>
            </a:r>
            <a:r>
              <a:rPr lang="en-US" dirty="0" err="1"/>
              <a:t>printr</a:t>
            </a:r>
            <a:r>
              <a:rPr lang="en-US" dirty="0"/>
              <a:t>-un conductor electric </a:t>
            </a:r>
            <a:r>
              <a:rPr lang="en-US" dirty="0" err="1"/>
              <a:t>izoterm</a:t>
            </a:r>
            <a:r>
              <a:rPr lang="en-US" dirty="0"/>
              <a:t> </a:t>
            </a:r>
            <a:r>
              <a:rPr lang="en-US" b="1" dirty="0"/>
              <a:t>este </a:t>
            </a:r>
            <a:r>
              <a:rPr lang="en-US" b="1" dirty="0" err="1"/>
              <a:t>insotita</a:t>
            </a:r>
            <a:r>
              <a:rPr lang="en-US" b="1" dirty="0"/>
              <a:t> de </a:t>
            </a:r>
            <a:r>
              <a:rPr lang="en-US" b="1" dirty="0" err="1"/>
              <a:t>prezenta</a:t>
            </a:r>
            <a:r>
              <a:rPr lang="en-US" b="1" dirty="0"/>
              <a:t> </a:t>
            </a:r>
            <a:r>
              <a:rPr lang="en-US" b="1" dirty="0" err="1"/>
              <a:t>unuiflux</a:t>
            </a:r>
            <a:r>
              <a:rPr lang="en-US" b="1" dirty="0"/>
              <a:t> de </a:t>
            </a:r>
            <a:r>
              <a:rPr lang="en-US" b="1" dirty="0" err="1"/>
              <a:t>caldura</a:t>
            </a:r>
            <a:r>
              <a:rPr lang="en-US" b="1" dirty="0"/>
              <a:t>.</a:t>
            </a:r>
            <a:endParaRPr lang="ro-RO" b="1" dirty="0"/>
          </a:p>
          <a:p>
            <a:r>
              <a:rPr lang="ro-RO" dirty="0"/>
              <a:t>Coeficientul </a:t>
            </a:r>
            <a:r>
              <a:rPr lang="ro-RO" dirty="0" err="1"/>
              <a:t>Peltier</a:t>
            </a:r>
            <a:r>
              <a:rPr lang="ro-RO" dirty="0"/>
              <a:t> - </a:t>
            </a:r>
            <a:r>
              <a:rPr lang="it-IT" dirty="0"/>
              <a:t>energia termica cedata sau absorbita reversibil la jonctiunea dintre doua metale traversata de un curent electric</a:t>
            </a:r>
            <a:endParaRPr lang="ro-RO" dirty="0"/>
          </a:p>
          <a:p>
            <a:r>
              <a:rPr lang="ro-RO" b="1" dirty="0">
                <a:solidFill>
                  <a:srgbClr val="FF0000"/>
                </a:solidFill>
              </a:rPr>
              <a:t>Q = 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o-RO" sz="1700" b="1" dirty="0">
                <a:solidFill>
                  <a:srgbClr val="FF0000"/>
                </a:solidFill>
              </a:rPr>
              <a:t>AB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ro-RO" b="1" i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   =</a:t>
            </a:r>
            <a:r>
              <a:rPr lang="ro-RO" b="1" dirty="0">
                <a:solidFill>
                  <a:srgbClr val="FF0000"/>
                </a:solidFill>
              </a:rPr>
              <a:t> (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o-RO" sz="1900" b="1" dirty="0">
                <a:solidFill>
                  <a:srgbClr val="FF0000"/>
                </a:solidFill>
              </a:rPr>
              <a:t>B</a:t>
            </a:r>
            <a:r>
              <a:rPr lang="ru-RU" b="1" dirty="0">
                <a:solidFill>
                  <a:srgbClr val="FF0000"/>
                </a:solidFill>
              </a:rPr>
              <a:t> – П</a:t>
            </a:r>
            <a:r>
              <a:rPr lang="ro-RO" sz="1900" b="1" dirty="0">
                <a:solidFill>
                  <a:srgbClr val="FF0000"/>
                </a:solidFill>
              </a:rPr>
              <a:t>A</a:t>
            </a:r>
            <a:r>
              <a:rPr lang="ro-RO" b="1" dirty="0">
                <a:solidFill>
                  <a:srgbClr val="FF0000"/>
                </a:solidFill>
              </a:rPr>
              <a:t>) </a:t>
            </a:r>
            <a:r>
              <a:rPr lang="ro-RO" b="1" i="1" dirty="0">
                <a:solidFill>
                  <a:srgbClr val="FF0000"/>
                </a:solidFill>
              </a:rPr>
              <a:t>I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404140-7DD6-9CBC-219F-A976FA90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9" y="1986429"/>
            <a:ext cx="6008594" cy="45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84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1070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Temă Office</vt:lpstr>
      <vt:lpstr>PowerPoint Presentation</vt:lpstr>
      <vt:lpstr>Cuprinsul temei</vt:lpstr>
      <vt:lpstr>Contactul Me-Me: Diferența în lucrul de ieșire</vt:lpstr>
      <vt:lpstr>Emisia termoionică</vt:lpstr>
      <vt:lpstr>Efectele termoelectice</vt:lpstr>
      <vt:lpstr>PowerPoint Presentation</vt:lpstr>
      <vt:lpstr>Me-Me contact:                          Efectul Seebeck (1820)</vt:lpstr>
      <vt:lpstr>PowerPoint Presentation</vt:lpstr>
      <vt:lpstr>Efectul Peltier</vt:lpstr>
      <vt:lpstr>Efectul Thomson</vt:lpstr>
      <vt:lpstr>Efectul Thomson</vt:lpstr>
      <vt:lpstr>PowerPoint Presentation</vt:lpstr>
      <vt:lpstr>Contact Metal- Semiconductor: de ce?</vt:lpstr>
      <vt:lpstr>Necesitatea?</vt:lpstr>
      <vt:lpstr>PowerPoint Presentation</vt:lpstr>
      <vt:lpstr>Formarea pn joncțiunii</vt:lpstr>
      <vt:lpstr>PowerPoint Presentation</vt:lpstr>
      <vt:lpstr>PowerPoint Presentation</vt:lpstr>
      <vt:lpstr>Polarizare directă</vt:lpstr>
      <vt:lpstr>Polarizarea inversă</vt:lpstr>
      <vt:lpstr>Caracteristica I-V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buzdugan artur</dc:creator>
  <cp:lastModifiedBy>buzdugan artur</cp:lastModifiedBy>
  <cp:revision>8</cp:revision>
  <dcterms:created xsi:type="dcterms:W3CDTF">2023-10-25T18:30:08Z</dcterms:created>
  <dcterms:modified xsi:type="dcterms:W3CDTF">2026-02-18T11:05:35Z</dcterms:modified>
</cp:coreProperties>
</file>