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501" r:id="rId3"/>
    <p:sldId id="347" r:id="rId4"/>
    <p:sldId id="495" r:id="rId5"/>
    <p:sldId id="496" r:id="rId6"/>
    <p:sldId id="348" r:id="rId7"/>
    <p:sldId id="349" r:id="rId8"/>
    <p:sldId id="390" r:id="rId9"/>
    <p:sldId id="497" r:id="rId10"/>
    <p:sldId id="396" r:id="rId11"/>
    <p:sldId id="372" r:id="rId12"/>
    <p:sldId id="373" r:id="rId13"/>
    <p:sldId id="502" r:id="rId14"/>
    <p:sldId id="529" r:id="rId15"/>
    <p:sldId id="531" r:id="rId16"/>
    <p:sldId id="530" r:id="rId17"/>
    <p:sldId id="388" r:id="rId18"/>
    <p:sldId id="416" r:id="rId19"/>
    <p:sldId id="498" r:id="rId20"/>
    <p:sldId id="420" r:id="rId21"/>
    <p:sldId id="418" r:id="rId22"/>
    <p:sldId id="391" r:id="rId23"/>
    <p:sldId id="503" r:id="rId24"/>
    <p:sldId id="504" r:id="rId25"/>
    <p:sldId id="533" r:id="rId26"/>
    <p:sldId id="532" r:id="rId27"/>
    <p:sldId id="505" r:id="rId28"/>
    <p:sldId id="534" r:id="rId29"/>
    <p:sldId id="500" r:id="rId30"/>
    <p:sldId id="506" r:id="rId31"/>
    <p:sldId id="536" r:id="rId32"/>
    <p:sldId id="537" r:id="rId33"/>
    <p:sldId id="539" r:id="rId34"/>
    <p:sldId id="526" r:id="rId35"/>
    <p:sldId id="508" r:id="rId36"/>
    <p:sldId id="527" r:id="rId37"/>
    <p:sldId id="528" r:id="rId38"/>
    <p:sldId id="510" r:id="rId39"/>
    <p:sldId id="512" r:id="rId40"/>
    <p:sldId id="514" r:id="rId41"/>
    <p:sldId id="516" r:id="rId42"/>
    <p:sldId id="519" r:id="rId43"/>
    <p:sldId id="521" r:id="rId44"/>
    <p:sldId id="522" r:id="rId45"/>
    <p:sldId id="523" r:id="rId46"/>
    <p:sldId id="52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6F1A3C57-CBFF-407E-BBAC-E94DD8891B0E}"/>
    <pc:docChg chg="modSld">
      <pc:chgData name="buzdugan artur" userId="1770a38c255ab84c" providerId="LiveId" clId="{6F1A3C57-CBFF-407E-BBAC-E94DD8891B0E}" dt="2023-11-13T14:21:15.278" v="3" actId="20577"/>
      <pc:docMkLst>
        <pc:docMk/>
      </pc:docMkLst>
      <pc:sldChg chg="modSp mod">
        <pc:chgData name="buzdugan artur" userId="1770a38c255ab84c" providerId="LiveId" clId="{6F1A3C57-CBFF-407E-BBAC-E94DD8891B0E}" dt="2023-11-13T14:21:15.278" v="3" actId="20577"/>
        <pc:sldMkLst>
          <pc:docMk/>
          <pc:sldMk cId="3377372861" sldId="256"/>
        </pc:sldMkLst>
        <pc:spChg chg="mod">
          <ac:chgData name="buzdugan artur" userId="1770a38c255ab84c" providerId="LiveId" clId="{6F1A3C57-CBFF-407E-BBAC-E94DD8891B0E}" dt="2023-11-13T14:21:15.278" v="3" actId="20577"/>
          <ac:spMkLst>
            <pc:docMk/>
            <pc:sldMk cId="3377372861" sldId="256"/>
            <ac:spMk id="2" creationId="{00000000-0000-0000-0000-000000000000}"/>
          </ac:spMkLst>
        </pc:spChg>
      </pc:sldChg>
    </pc:docChg>
  </pc:docChgLst>
  <pc:docChgLst>
    <pc:chgData name="buzdugan artur" userId="1770a38c255ab84c" providerId="LiveId" clId="{28758B60-F9E9-4237-AF43-942EC3308B68}"/>
    <pc:docChg chg="undo custSel addSld delSld modSld">
      <pc:chgData name="buzdugan artur" userId="1770a38c255ab84c" providerId="LiveId" clId="{28758B60-F9E9-4237-AF43-942EC3308B68}" dt="2023-10-26T16:11:28.267" v="1271" actId="6549"/>
      <pc:docMkLst>
        <pc:docMk/>
      </pc:docMkLst>
      <pc:sldChg chg="addSp delSp modSp mod">
        <pc:chgData name="buzdugan artur" userId="1770a38c255ab84c" providerId="LiveId" clId="{28758B60-F9E9-4237-AF43-942EC3308B68}" dt="2023-10-26T15:15:47.193" v="76" actId="1076"/>
        <pc:sldMkLst>
          <pc:docMk/>
          <pc:sldMk cId="1363054369" sldId="348"/>
        </pc:sldMkLst>
        <pc:spChg chg="mod">
          <ac:chgData name="buzdugan artur" userId="1770a38c255ab84c" providerId="LiveId" clId="{28758B60-F9E9-4237-AF43-942EC3308B68}" dt="2023-10-26T15:15:42.123" v="74" actId="6549"/>
          <ac:spMkLst>
            <pc:docMk/>
            <pc:sldMk cId="1363054369" sldId="348"/>
            <ac:spMk id="3" creationId="{00000000-0000-0000-0000-000000000000}"/>
          </ac:spMkLst>
        </pc:spChg>
        <pc:picChg chg="add del mod">
          <ac:chgData name="buzdugan artur" userId="1770a38c255ab84c" providerId="LiveId" clId="{28758B60-F9E9-4237-AF43-942EC3308B68}" dt="2023-10-26T15:12:41.108" v="21" actId="478"/>
          <ac:picMkLst>
            <pc:docMk/>
            <pc:sldMk cId="1363054369" sldId="348"/>
            <ac:picMk id="4" creationId="{09BED787-F949-9555-5D56-2B67BC5CDA76}"/>
          </ac:picMkLst>
        </pc:picChg>
        <pc:picChg chg="add del mod">
          <ac:chgData name="buzdugan artur" userId="1770a38c255ab84c" providerId="LiveId" clId="{28758B60-F9E9-4237-AF43-942EC3308B68}" dt="2023-10-26T15:12:44.140" v="24" actId="478"/>
          <ac:picMkLst>
            <pc:docMk/>
            <pc:sldMk cId="1363054369" sldId="348"/>
            <ac:picMk id="6" creationId="{5AA6CEF0-4E1D-8661-E1A8-A9946C53B773}"/>
          </ac:picMkLst>
        </pc:picChg>
        <pc:picChg chg="add del mod">
          <ac:chgData name="buzdugan artur" userId="1770a38c255ab84c" providerId="LiveId" clId="{28758B60-F9E9-4237-AF43-942EC3308B68}" dt="2023-10-26T15:12:43.433" v="23" actId="478"/>
          <ac:picMkLst>
            <pc:docMk/>
            <pc:sldMk cId="1363054369" sldId="348"/>
            <ac:picMk id="8" creationId="{FDB7CA71-93FC-4F3F-0511-BEEEFED3ED45}"/>
          </ac:picMkLst>
        </pc:picChg>
        <pc:picChg chg="add mod">
          <ac:chgData name="buzdugan artur" userId="1770a38c255ab84c" providerId="LiveId" clId="{28758B60-F9E9-4237-AF43-942EC3308B68}" dt="2023-10-26T15:15:38.915" v="73" actId="14100"/>
          <ac:picMkLst>
            <pc:docMk/>
            <pc:sldMk cId="1363054369" sldId="348"/>
            <ac:picMk id="2050" creationId="{A68C8792-5C0B-A525-E36D-95AA250F58F8}"/>
          </ac:picMkLst>
        </pc:picChg>
        <pc:picChg chg="add del mod">
          <ac:chgData name="buzdugan artur" userId="1770a38c255ab84c" providerId="LiveId" clId="{28758B60-F9E9-4237-AF43-942EC3308B68}" dt="2023-10-26T15:14:53.983" v="57"/>
          <ac:picMkLst>
            <pc:docMk/>
            <pc:sldMk cId="1363054369" sldId="348"/>
            <ac:picMk id="2052" creationId="{7CEFF9B1-2117-4C03-4DD4-2A81C8F6220C}"/>
          </ac:picMkLst>
        </pc:picChg>
        <pc:picChg chg="add mod">
          <ac:chgData name="buzdugan artur" userId="1770a38c255ab84c" providerId="LiveId" clId="{28758B60-F9E9-4237-AF43-942EC3308B68}" dt="2023-10-26T15:15:47.193" v="76" actId="1076"/>
          <ac:picMkLst>
            <pc:docMk/>
            <pc:sldMk cId="1363054369" sldId="348"/>
            <ac:picMk id="2054" creationId="{F670BD06-855C-C9C5-23BC-F3BD47152D3F}"/>
          </ac:picMkLst>
        </pc:picChg>
      </pc:sldChg>
      <pc:sldChg chg="addSp delSp modSp del mod">
        <pc:chgData name="buzdugan artur" userId="1770a38c255ab84c" providerId="LiveId" clId="{28758B60-F9E9-4237-AF43-942EC3308B68}" dt="2023-10-26T15:33:57.139" v="159" actId="47"/>
        <pc:sldMkLst>
          <pc:docMk/>
          <pc:sldMk cId="76611293" sldId="355"/>
        </pc:sldMkLst>
        <pc:spChg chg="add mod">
          <ac:chgData name="buzdugan artur" userId="1770a38c255ab84c" providerId="LiveId" clId="{28758B60-F9E9-4237-AF43-942EC3308B68}" dt="2023-10-26T15:31:24.749" v="122" actId="1076"/>
          <ac:spMkLst>
            <pc:docMk/>
            <pc:sldMk cId="76611293" sldId="355"/>
            <ac:spMk id="5" creationId="{3B3CA1C8-216D-AC65-C86E-F36B616ED652}"/>
          </ac:spMkLst>
        </pc:spChg>
        <pc:picChg chg="del mod">
          <ac:chgData name="buzdugan artur" userId="1770a38c255ab84c" providerId="LiveId" clId="{28758B60-F9E9-4237-AF43-942EC3308B68}" dt="2023-10-26T15:27:57.007" v="90" actId="478"/>
          <ac:picMkLst>
            <pc:docMk/>
            <pc:sldMk cId="76611293" sldId="355"/>
            <ac:picMk id="3" creationId="{00000000-0000-0000-0000-000000000000}"/>
          </ac:picMkLst>
        </pc:picChg>
        <pc:picChg chg="add del mod">
          <ac:chgData name="buzdugan artur" userId="1770a38c255ab84c" providerId="LiveId" clId="{28758B60-F9E9-4237-AF43-942EC3308B68}" dt="2023-10-26T15:29:49.938" v="103" actId="478"/>
          <ac:picMkLst>
            <pc:docMk/>
            <pc:sldMk cId="76611293" sldId="355"/>
            <ac:picMk id="4" creationId="{F58D44D5-539F-F2A9-E0A1-0F5C98F0EC1E}"/>
          </ac:picMkLst>
        </pc:picChg>
        <pc:picChg chg="add mod">
          <ac:chgData name="buzdugan artur" userId="1770a38c255ab84c" providerId="LiveId" clId="{28758B60-F9E9-4237-AF43-942EC3308B68}" dt="2023-10-26T15:30:36.359" v="107" actId="1076"/>
          <ac:picMkLst>
            <pc:docMk/>
            <pc:sldMk cId="76611293" sldId="355"/>
            <ac:picMk id="7" creationId="{C3D5F0BA-E53C-A654-D403-330374215ABC}"/>
          </ac:picMkLst>
        </pc:picChg>
        <pc:picChg chg="add mod">
          <ac:chgData name="buzdugan artur" userId="1770a38c255ab84c" providerId="LiveId" clId="{28758B60-F9E9-4237-AF43-942EC3308B68}" dt="2023-10-26T15:31:44.299" v="125" actId="14100"/>
          <ac:picMkLst>
            <pc:docMk/>
            <pc:sldMk cId="76611293" sldId="355"/>
            <ac:picMk id="8" creationId="{DC365A8B-38D8-E113-659B-21C1E951B9C2}"/>
          </ac:picMkLst>
        </pc:picChg>
        <pc:picChg chg="add mod">
          <ac:chgData name="buzdugan artur" userId="1770a38c255ab84c" providerId="LiveId" clId="{28758B60-F9E9-4237-AF43-942EC3308B68}" dt="2023-10-26T15:32:08.909" v="132" actId="14100"/>
          <ac:picMkLst>
            <pc:docMk/>
            <pc:sldMk cId="76611293" sldId="355"/>
            <ac:picMk id="9" creationId="{6502905D-3697-E054-C956-6A0CB9EB93F4}"/>
          </ac:picMkLst>
        </pc:picChg>
        <pc:picChg chg="add mod">
          <ac:chgData name="buzdugan artur" userId="1770a38c255ab84c" providerId="LiveId" clId="{28758B60-F9E9-4237-AF43-942EC3308B68}" dt="2023-10-26T15:28:08.258" v="94" actId="14100"/>
          <ac:picMkLst>
            <pc:docMk/>
            <pc:sldMk cId="76611293" sldId="355"/>
            <ac:picMk id="1026" creationId="{89E63B3F-CE5E-1B71-F325-D69357B8F877}"/>
          </ac:picMkLst>
        </pc:picChg>
        <pc:cxnChg chg="add mod">
          <ac:chgData name="buzdugan artur" userId="1770a38c255ab84c" providerId="LiveId" clId="{28758B60-F9E9-4237-AF43-942EC3308B68}" dt="2023-10-26T15:32:33.429" v="134" actId="13822"/>
          <ac:cxnSpMkLst>
            <pc:docMk/>
            <pc:sldMk cId="76611293" sldId="355"/>
            <ac:cxnSpMk id="11" creationId="{9AB43710-3F9C-B36B-0CDB-82AD83CF3528}"/>
          </ac:cxnSpMkLst>
        </pc:cxnChg>
      </pc:sldChg>
      <pc:sldChg chg="addSp delSp modSp mod">
        <pc:chgData name="buzdugan artur" userId="1770a38c255ab84c" providerId="LiveId" clId="{28758B60-F9E9-4237-AF43-942EC3308B68}" dt="2023-10-26T16:03:53.750" v="1139" actId="478"/>
        <pc:sldMkLst>
          <pc:docMk/>
          <pc:sldMk cId="2882143316" sldId="372"/>
        </pc:sldMkLst>
        <pc:spChg chg="del">
          <ac:chgData name="buzdugan artur" userId="1770a38c255ab84c" providerId="LiveId" clId="{28758B60-F9E9-4237-AF43-942EC3308B68}" dt="2023-10-26T16:03:48.466" v="1138" actId="478"/>
          <ac:spMkLst>
            <pc:docMk/>
            <pc:sldMk cId="2882143316" sldId="372"/>
            <ac:spMk id="2" creationId="{00000000-0000-0000-0000-000000000000}"/>
          </ac:spMkLst>
        </pc:spChg>
        <pc:spChg chg="mod">
          <ac:chgData name="buzdugan artur" userId="1770a38c255ab84c" providerId="LiveId" clId="{28758B60-F9E9-4237-AF43-942EC3308B68}" dt="2023-10-26T15:40:47.729" v="177" actId="6549"/>
          <ac:spMkLst>
            <pc:docMk/>
            <pc:sldMk cId="2882143316" sldId="372"/>
            <ac:spMk id="3" creationId="{00000000-0000-0000-0000-000000000000}"/>
          </ac:spMkLst>
        </pc:spChg>
        <pc:spChg chg="add del mod">
          <ac:chgData name="buzdugan artur" userId="1770a38c255ab84c" providerId="LiveId" clId="{28758B60-F9E9-4237-AF43-942EC3308B68}" dt="2023-10-26T16:03:53.750" v="1139" actId="478"/>
          <ac:spMkLst>
            <pc:docMk/>
            <pc:sldMk cId="2882143316" sldId="372"/>
            <ac:spMk id="8" creationId="{688D654F-9E41-3E02-0E11-4ED4650BBFB3}"/>
          </ac:spMkLst>
        </pc:spChg>
      </pc:sldChg>
      <pc:sldChg chg="del">
        <pc:chgData name="buzdugan artur" userId="1770a38c255ab84c" providerId="LiveId" clId="{28758B60-F9E9-4237-AF43-942EC3308B68}" dt="2023-10-26T15:50:02.600" v="459" actId="47"/>
        <pc:sldMkLst>
          <pc:docMk/>
          <pc:sldMk cId="1944680416" sldId="374"/>
        </pc:sldMkLst>
      </pc:sldChg>
      <pc:sldChg chg="modSp mod">
        <pc:chgData name="buzdugan artur" userId="1770a38c255ab84c" providerId="LiveId" clId="{28758B60-F9E9-4237-AF43-942EC3308B68}" dt="2023-10-26T15:18:32.473" v="78" actId="27636"/>
        <pc:sldMkLst>
          <pc:docMk/>
          <pc:sldMk cId="3299857684" sldId="390"/>
        </pc:sldMkLst>
        <pc:spChg chg="mod">
          <ac:chgData name="buzdugan artur" userId="1770a38c255ab84c" providerId="LiveId" clId="{28758B60-F9E9-4237-AF43-942EC3308B68}" dt="2023-10-26T15:18:32.473" v="78" actId="27636"/>
          <ac:spMkLst>
            <pc:docMk/>
            <pc:sldMk cId="3299857684" sldId="390"/>
            <ac:spMk id="2" creationId="{00000000-0000-0000-0000-000000000000}"/>
          </ac:spMkLst>
        </pc:spChg>
      </pc:sldChg>
      <pc:sldChg chg="del">
        <pc:chgData name="buzdugan artur" userId="1770a38c255ab84c" providerId="LiveId" clId="{28758B60-F9E9-4237-AF43-942EC3308B68}" dt="2023-10-26T16:02:03.763" v="1137" actId="47"/>
        <pc:sldMkLst>
          <pc:docMk/>
          <pc:sldMk cId="2868620609" sldId="392"/>
        </pc:sldMkLst>
      </pc:sldChg>
      <pc:sldChg chg="del">
        <pc:chgData name="buzdugan artur" userId="1770a38c255ab84c" providerId="LiveId" clId="{28758B60-F9E9-4237-AF43-942EC3308B68}" dt="2023-10-26T16:05:03.276" v="1159" actId="47"/>
        <pc:sldMkLst>
          <pc:docMk/>
          <pc:sldMk cId="2370461928" sldId="394"/>
        </pc:sldMkLst>
      </pc:sldChg>
      <pc:sldChg chg="modSp mod">
        <pc:chgData name="buzdugan artur" userId="1770a38c255ab84c" providerId="LiveId" clId="{28758B60-F9E9-4237-AF43-942EC3308B68}" dt="2023-10-26T16:04:11.622" v="1158" actId="27636"/>
        <pc:sldMkLst>
          <pc:docMk/>
          <pc:sldMk cId="3389579090" sldId="396"/>
        </pc:sldMkLst>
        <pc:spChg chg="mod">
          <ac:chgData name="buzdugan artur" userId="1770a38c255ab84c" providerId="LiveId" clId="{28758B60-F9E9-4237-AF43-942EC3308B68}" dt="2023-10-26T16:04:11.622" v="1158" actId="27636"/>
          <ac:spMkLst>
            <pc:docMk/>
            <pc:sldMk cId="3389579090" sldId="396"/>
            <ac:spMk id="2" creationId="{00000000-0000-0000-0000-000000000000}"/>
          </ac:spMkLst>
        </pc:spChg>
      </pc:sldChg>
      <pc:sldChg chg="del">
        <pc:chgData name="buzdugan artur" userId="1770a38c255ab84c" providerId="LiveId" clId="{28758B60-F9E9-4237-AF43-942EC3308B68}" dt="2023-10-26T15:38:52.865" v="160" actId="47"/>
        <pc:sldMkLst>
          <pc:docMk/>
          <pc:sldMk cId="2190084690" sldId="419"/>
        </pc:sldMkLst>
      </pc:sldChg>
      <pc:sldChg chg="modSp mod">
        <pc:chgData name="buzdugan artur" userId="1770a38c255ab84c" providerId="LiveId" clId="{28758B60-F9E9-4237-AF43-942EC3308B68}" dt="2023-10-26T16:08:22.133" v="1205" actId="20577"/>
        <pc:sldMkLst>
          <pc:docMk/>
          <pc:sldMk cId="2114822920" sldId="500"/>
        </pc:sldMkLst>
        <pc:spChg chg="mod">
          <ac:chgData name="buzdugan artur" userId="1770a38c255ab84c" providerId="LiveId" clId="{28758B60-F9E9-4237-AF43-942EC3308B68}" dt="2023-10-26T16:08:22.133" v="1205" actId="20577"/>
          <ac:spMkLst>
            <pc:docMk/>
            <pc:sldMk cId="2114822920" sldId="500"/>
            <ac:spMk id="8196" creationId="{00000000-0000-0000-0000-000000000000}"/>
          </ac:spMkLst>
        </pc:spChg>
      </pc:sldChg>
      <pc:sldChg chg="addSp delSp modSp new mod">
        <pc:chgData name="buzdugan artur" userId="1770a38c255ab84c" providerId="LiveId" clId="{28758B60-F9E9-4237-AF43-942EC3308B68}" dt="2023-10-26T15:33:47.898" v="158" actId="1076"/>
        <pc:sldMkLst>
          <pc:docMk/>
          <pc:sldMk cId="3662458237" sldId="501"/>
        </pc:sldMkLst>
        <pc:spChg chg="mod">
          <ac:chgData name="buzdugan artur" userId="1770a38c255ab84c" providerId="LiveId" clId="{28758B60-F9E9-4237-AF43-942EC3308B68}" dt="2023-10-26T15:33:42.220" v="156" actId="113"/>
          <ac:spMkLst>
            <pc:docMk/>
            <pc:sldMk cId="3662458237" sldId="501"/>
            <ac:spMk id="2" creationId="{3BC6EC98-19BA-C989-3C1B-7E6C77455536}"/>
          </ac:spMkLst>
        </pc:spChg>
        <pc:spChg chg="del">
          <ac:chgData name="buzdugan artur" userId="1770a38c255ab84c" providerId="LiveId" clId="{28758B60-F9E9-4237-AF43-942EC3308B68}" dt="2023-10-26T15:33:27.322" v="136" actId="22"/>
          <ac:spMkLst>
            <pc:docMk/>
            <pc:sldMk cId="3662458237" sldId="501"/>
            <ac:spMk id="3" creationId="{449AE2B2-15FF-C6AB-2BFD-57E9223FC5C5}"/>
          </ac:spMkLst>
        </pc:spChg>
        <pc:picChg chg="add mod ord">
          <ac:chgData name="buzdugan artur" userId="1770a38c255ab84c" providerId="LiveId" clId="{28758B60-F9E9-4237-AF43-942EC3308B68}" dt="2023-10-26T15:33:47.898" v="158" actId="1076"/>
          <ac:picMkLst>
            <pc:docMk/>
            <pc:sldMk cId="3662458237" sldId="501"/>
            <ac:picMk id="5" creationId="{432CFFF1-AB24-8CF1-51D0-917A8C147883}"/>
          </ac:picMkLst>
        </pc:picChg>
      </pc:sldChg>
      <pc:sldChg chg="modSp new mod">
        <pc:chgData name="buzdugan artur" userId="1770a38c255ab84c" providerId="LiveId" clId="{28758B60-F9E9-4237-AF43-942EC3308B68}" dt="2023-10-26T15:49:52.245" v="458" actId="6549"/>
        <pc:sldMkLst>
          <pc:docMk/>
          <pc:sldMk cId="261665829" sldId="502"/>
        </pc:sldMkLst>
        <pc:spChg chg="mod">
          <ac:chgData name="buzdugan artur" userId="1770a38c255ab84c" providerId="LiveId" clId="{28758B60-F9E9-4237-AF43-942EC3308B68}" dt="2023-10-26T15:49:52.245" v="458" actId="6549"/>
          <ac:spMkLst>
            <pc:docMk/>
            <pc:sldMk cId="261665829" sldId="502"/>
            <ac:spMk id="2" creationId="{3651D68F-D9A4-5021-2D60-1E17EE802A30}"/>
          </ac:spMkLst>
        </pc:spChg>
        <pc:spChg chg="mod">
          <ac:chgData name="buzdugan artur" userId="1770a38c255ab84c" providerId="LiveId" clId="{28758B60-F9E9-4237-AF43-942EC3308B68}" dt="2023-10-26T15:49:29.007" v="451" actId="113"/>
          <ac:spMkLst>
            <pc:docMk/>
            <pc:sldMk cId="261665829" sldId="502"/>
            <ac:spMk id="3" creationId="{8EDC434C-E375-C6B2-EC82-80E443D14D07}"/>
          </ac:spMkLst>
        </pc:spChg>
      </pc:sldChg>
      <pc:sldChg chg="modSp new mod">
        <pc:chgData name="buzdugan artur" userId="1770a38c255ab84c" providerId="LiveId" clId="{28758B60-F9E9-4237-AF43-942EC3308B68}" dt="2023-10-26T15:57:20.678" v="1004" actId="6549"/>
        <pc:sldMkLst>
          <pc:docMk/>
          <pc:sldMk cId="1599757739" sldId="503"/>
        </pc:sldMkLst>
        <pc:spChg chg="mod">
          <ac:chgData name="buzdugan artur" userId="1770a38c255ab84c" providerId="LiveId" clId="{28758B60-F9E9-4237-AF43-942EC3308B68}" dt="2023-10-26T15:52:04.012" v="478" actId="14100"/>
          <ac:spMkLst>
            <pc:docMk/>
            <pc:sldMk cId="1599757739" sldId="503"/>
            <ac:spMk id="2" creationId="{1C62A0E9-AF32-8A7E-31DB-F7A06ADB2C0A}"/>
          </ac:spMkLst>
        </pc:spChg>
        <pc:spChg chg="mod">
          <ac:chgData name="buzdugan artur" userId="1770a38c255ab84c" providerId="LiveId" clId="{28758B60-F9E9-4237-AF43-942EC3308B68}" dt="2023-10-26T15:57:20.678" v="1004" actId="6549"/>
          <ac:spMkLst>
            <pc:docMk/>
            <pc:sldMk cId="1599757739" sldId="503"/>
            <ac:spMk id="3" creationId="{E3ABF9DB-A253-AA37-7ECA-48ACFEC0E476}"/>
          </ac:spMkLst>
        </pc:spChg>
      </pc:sldChg>
      <pc:sldChg chg="modSp new mod">
        <pc:chgData name="buzdugan artur" userId="1770a38c255ab84c" providerId="LiveId" clId="{28758B60-F9E9-4237-AF43-942EC3308B68}" dt="2023-10-26T16:01:41.133" v="1136" actId="27636"/>
        <pc:sldMkLst>
          <pc:docMk/>
          <pc:sldMk cId="1115041346" sldId="504"/>
        </pc:sldMkLst>
        <pc:spChg chg="mod">
          <ac:chgData name="buzdugan artur" userId="1770a38c255ab84c" providerId="LiveId" clId="{28758B60-F9E9-4237-AF43-942EC3308B68}" dt="2023-10-26T15:58:45.865" v="1037" actId="14100"/>
          <ac:spMkLst>
            <pc:docMk/>
            <pc:sldMk cId="1115041346" sldId="504"/>
            <ac:spMk id="2" creationId="{7D023ACE-FAC3-9027-B4F9-718C0387D84E}"/>
          </ac:spMkLst>
        </pc:spChg>
        <pc:spChg chg="mod">
          <ac:chgData name="buzdugan artur" userId="1770a38c255ab84c" providerId="LiveId" clId="{28758B60-F9E9-4237-AF43-942EC3308B68}" dt="2023-10-26T16:01:41.133" v="1136" actId="27636"/>
          <ac:spMkLst>
            <pc:docMk/>
            <pc:sldMk cId="1115041346" sldId="504"/>
            <ac:spMk id="3" creationId="{292A9BED-95B5-1A49-72A1-BAD8650E50E0}"/>
          </ac:spMkLst>
        </pc:spChg>
      </pc:sldChg>
      <pc:sldChg chg="addSp modSp new mod">
        <pc:chgData name="buzdugan artur" userId="1770a38c255ab84c" providerId="LiveId" clId="{28758B60-F9E9-4237-AF43-942EC3308B68}" dt="2023-10-26T16:07:41.410" v="1185" actId="1036"/>
        <pc:sldMkLst>
          <pc:docMk/>
          <pc:sldMk cId="2419684614" sldId="505"/>
        </pc:sldMkLst>
        <pc:spChg chg="mod">
          <ac:chgData name="buzdugan artur" userId="1770a38c255ab84c" providerId="LiveId" clId="{28758B60-F9E9-4237-AF43-942EC3308B68}" dt="2023-10-26T16:06:57.890" v="1176" actId="113"/>
          <ac:spMkLst>
            <pc:docMk/>
            <pc:sldMk cId="2419684614" sldId="505"/>
            <ac:spMk id="2" creationId="{6C53F237-8969-B208-785E-7B1E33521974}"/>
          </ac:spMkLst>
        </pc:spChg>
        <pc:spChg chg="mod">
          <ac:chgData name="buzdugan artur" userId="1770a38c255ab84c" providerId="LiveId" clId="{28758B60-F9E9-4237-AF43-942EC3308B68}" dt="2023-10-26T16:07:14.551" v="1181" actId="20577"/>
          <ac:spMkLst>
            <pc:docMk/>
            <pc:sldMk cId="2419684614" sldId="505"/>
            <ac:spMk id="3" creationId="{B83B8F4D-3F09-03CB-4939-DBF5B01F5375}"/>
          </ac:spMkLst>
        </pc:spChg>
        <pc:picChg chg="add mod">
          <ac:chgData name="buzdugan artur" userId="1770a38c255ab84c" providerId="LiveId" clId="{28758B60-F9E9-4237-AF43-942EC3308B68}" dt="2023-10-26T16:07:41.410" v="1185" actId="1036"/>
          <ac:picMkLst>
            <pc:docMk/>
            <pc:sldMk cId="2419684614" sldId="505"/>
            <ac:picMk id="2050" creationId="{E3A3BA49-6DCE-D98F-1802-8862D5103015}"/>
          </ac:picMkLst>
        </pc:picChg>
      </pc:sldChg>
      <pc:sldChg chg="addSp delSp modSp new mod">
        <pc:chgData name="buzdugan artur" userId="1770a38c255ab84c" providerId="LiveId" clId="{28758B60-F9E9-4237-AF43-942EC3308B68}" dt="2023-10-26T16:11:28.267" v="1271" actId="6549"/>
        <pc:sldMkLst>
          <pc:docMk/>
          <pc:sldMk cId="1417076692" sldId="506"/>
        </pc:sldMkLst>
        <pc:spChg chg="del">
          <ac:chgData name="buzdugan artur" userId="1770a38c255ab84c" providerId="LiveId" clId="{28758B60-F9E9-4237-AF43-942EC3308B68}" dt="2023-10-26T16:09:41.627" v="1209"/>
          <ac:spMkLst>
            <pc:docMk/>
            <pc:sldMk cId="1417076692" sldId="506"/>
            <ac:spMk id="2" creationId="{AA50A85F-4357-EB6A-65E1-16CA47426EBF}"/>
          </ac:spMkLst>
        </pc:spChg>
        <pc:spChg chg="mod">
          <ac:chgData name="buzdugan artur" userId="1770a38c255ab84c" providerId="LiveId" clId="{28758B60-F9E9-4237-AF43-942EC3308B68}" dt="2023-10-26T16:11:28.267" v="1271" actId="6549"/>
          <ac:spMkLst>
            <pc:docMk/>
            <pc:sldMk cId="1417076692" sldId="506"/>
            <ac:spMk id="3" creationId="{DBC93393-05A8-26E8-4845-337982289238}"/>
          </ac:spMkLst>
        </pc:spChg>
        <pc:spChg chg="add mod">
          <ac:chgData name="buzdugan artur" userId="1770a38c255ab84c" providerId="LiveId" clId="{28758B60-F9E9-4237-AF43-942EC3308B68}" dt="2023-10-26T16:09:44.732" v="1210" actId="14100"/>
          <ac:spMkLst>
            <pc:docMk/>
            <pc:sldMk cId="1417076692" sldId="506"/>
            <ac:spMk id="4" creationId="{36CACE6C-5CE0-9EDF-9830-4B13568CD1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635-FDDE-4F9D-A20D-0BE8E9250FE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D66F-FC8F-4774-9520-46023EB8A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6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D603-701B-4277-8B72-A6BD3AE3F0A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zZpX8q_r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9320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Tema </a:t>
            </a:r>
            <a:r>
              <a:rPr lang="ro-RO" dirty="0"/>
              <a:t>12. </a:t>
            </a:r>
            <a:r>
              <a:rPr lang="en-US" dirty="0"/>
              <a:t>OPTOELECTRONICA. </a:t>
            </a:r>
            <a:r>
              <a:rPr lang="en-US" dirty="0" err="1"/>
              <a:t>Clasificare</a:t>
            </a:r>
            <a:r>
              <a:rPr lang="ro-RO" dirty="0"/>
              <a:t>a</a:t>
            </a:r>
            <a:r>
              <a:rPr lang="en-US" dirty="0"/>
              <a:t>. </a:t>
            </a:r>
            <a:r>
              <a:rPr lang="en-US" dirty="0" err="1"/>
              <a:t>Fo</a:t>
            </a:r>
            <a:r>
              <a:rPr lang="ro-RO" dirty="0"/>
              <a:t>t</a:t>
            </a:r>
            <a:r>
              <a:rPr lang="en-US" dirty="0" err="1"/>
              <a:t>ocelula</a:t>
            </a:r>
            <a:r>
              <a:rPr lang="en-US" dirty="0"/>
              <a:t>. </a:t>
            </a:r>
            <a:r>
              <a:rPr lang="en-US" dirty="0" err="1"/>
              <a:t>Fotorezisten</a:t>
            </a:r>
            <a:r>
              <a:rPr lang="ro-RO" dirty="0"/>
              <a:t>ța</a:t>
            </a:r>
            <a:r>
              <a:rPr lang="en-US" dirty="0"/>
              <a:t>. </a:t>
            </a:r>
            <a:r>
              <a:rPr lang="ro-RO" dirty="0"/>
              <a:t>F</a:t>
            </a:r>
            <a:r>
              <a:rPr lang="en-US" dirty="0" err="1"/>
              <a:t>otodetectori</a:t>
            </a:r>
            <a:r>
              <a:rPr lang="ro-RO" dirty="0"/>
              <a:t>. CCD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7" y="0"/>
            <a:ext cx="7331825" cy="33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58593"/>
            <a:ext cx="7214216" cy="1325563"/>
          </a:xfrm>
        </p:spPr>
        <p:txBody>
          <a:bodyPr>
            <a:normAutofit/>
          </a:bodyPr>
          <a:lstStyle/>
          <a:p>
            <a:r>
              <a:rPr lang="ro-RO" dirty="0"/>
              <a:t>Fotocelula, Fotorezistorul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7" y="1946422"/>
            <a:ext cx="11199140" cy="4351338"/>
          </a:xfrm>
        </p:spPr>
        <p:txBody>
          <a:bodyPr>
            <a:normAutofit/>
          </a:bodyPr>
          <a:lstStyle/>
          <a:p>
            <a:r>
              <a:rPr lang="en-GB" dirty="0" err="1"/>
              <a:t>Fotocelulele</a:t>
            </a:r>
            <a:r>
              <a:rPr lang="en-GB" dirty="0"/>
              <a:t> - </a:t>
            </a:r>
            <a:r>
              <a:rPr lang="en-GB" dirty="0" err="1"/>
              <a:t>senzori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detectarea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. </a:t>
            </a:r>
          </a:p>
          <a:p>
            <a:r>
              <a:rPr lang="en-GB" dirty="0" err="1"/>
              <a:t>Fotocelula</a:t>
            </a:r>
            <a:r>
              <a:rPr lang="en-GB" dirty="0"/>
              <a:t> - </a:t>
            </a:r>
            <a:r>
              <a:rPr lang="en-GB" dirty="0" err="1"/>
              <a:t>practic</a:t>
            </a:r>
            <a:r>
              <a:rPr lang="en-GB" dirty="0"/>
              <a:t> o </a:t>
            </a:r>
            <a:r>
              <a:rPr lang="en-GB" dirty="0" err="1"/>
              <a:t>rezistență</a:t>
            </a:r>
            <a:r>
              <a:rPr lang="en-GB" dirty="0"/>
              <a:t> care </a:t>
            </a:r>
            <a:r>
              <a:rPr lang="en-GB" dirty="0" err="1"/>
              <a:t>își</a:t>
            </a:r>
            <a:r>
              <a:rPr lang="en-GB" dirty="0"/>
              <a:t> </a:t>
            </a:r>
            <a:r>
              <a:rPr lang="en-GB" dirty="0" err="1"/>
              <a:t>schimbă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</a:t>
            </a:r>
            <a:r>
              <a:rPr lang="en-GB" dirty="0" err="1"/>
              <a:t>rezistivă</a:t>
            </a:r>
            <a:r>
              <a:rPr lang="en-GB" dirty="0"/>
              <a:t> (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ohmi</a:t>
            </a:r>
            <a:r>
              <a:rPr lang="en-GB" dirty="0"/>
              <a:t>)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câtă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cade pe ea.</a:t>
            </a:r>
          </a:p>
          <a:p>
            <a:r>
              <a:rPr lang="en-GB" dirty="0"/>
              <a:t>Sunt </a:t>
            </a:r>
            <a:r>
              <a:rPr lang="en-GB" dirty="0" err="1"/>
              <a:t>mici</a:t>
            </a:r>
            <a:r>
              <a:rPr lang="en-GB" dirty="0"/>
              <a:t>, </a:t>
            </a:r>
            <a:r>
              <a:rPr lang="en-GB" dirty="0" err="1"/>
              <a:t>ieftine</a:t>
            </a:r>
            <a:r>
              <a:rPr lang="en-GB" dirty="0"/>
              <a:t>, cu </a:t>
            </a:r>
            <a:r>
              <a:rPr lang="en-GB" dirty="0" err="1"/>
              <a:t>putere</a:t>
            </a:r>
            <a:r>
              <a:rPr lang="en-GB" dirty="0"/>
              <a:t> </a:t>
            </a:r>
            <a:r>
              <a:rPr lang="en-GB" dirty="0" err="1"/>
              <a:t>redusă</a:t>
            </a:r>
            <a:r>
              <a:rPr lang="en-GB" dirty="0"/>
              <a:t>, </a:t>
            </a:r>
            <a:r>
              <a:rPr lang="en-GB" dirty="0" err="1"/>
              <a:t>ușor</a:t>
            </a:r>
            <a:r>
              <a:rPr lang="en-GB" dirty="0"/>
              <a:t> de </a:t>
            </a:r>
            <a:r>
              <a:rPr lang="en-GB" dirty="0" err="1"/>
              <a:t>ob</a:t>
            </a:r>
            <a:r>
              <a:rPr lang="ro-RO" dirty="0"/>
              <a:t>ținut de diverse dimensiuni, ușor de </a:t>
            </a:r>
            <a:r>
              <a:rPr lang="en-GB" dirty="0" err="1"/>
              <a:t>utilizat</a:t>
            </a:r>
            <a:r>
              <a:rPr lang="en-GB" dirty="0"/>
              <a:t>, </a:t>
            </a:r>
            <a:r>
              <a:rPr lang="en-GB" dirty="0" err="1"/>
              <a:t>practic</a:t>
            </a:r>
            <a:r>
              <a:rPr lang="en-GB" dirty="0"/>
              <a:t> nu se </a:t>
            </a:r>
            <a:r>
              <a:rPr lang="en-GB" dirty="0" err="1"/>
              <a:t>uzează</a:t>
            </a:r>
            <a:r>
              <a:rPr lang="ro-RO" dirty="0"/>
              <a:t>,</a:t>
            </a:r>
            <a:r>
              <a:rPr lang="en-GB" dirty="0"/>
              <a:t>.</a:t>
            </a:r>
          </a:p>
          <a:p>
            <a:r>
              <a:rPr lang="ro-RO" dirty="0"/>
              <a:t>Sunt inexacte, irepetabile - v</a:t>
            </a:r>
            <a:r>
              <a:rPr lang="en-GB" dirty="0" err="1"/>
              <a:t>ariațiile</a:t>
            </a:r>
            <a:r>
              <a:rPr lang="en-GB" dirty="0"/>
              <a:t> pot fi cu </a:t>
            </a:r>
            <a:r>
              <a:rPr lang="en-GB" dirty="0" err="1"/>
              <a:t>adevărat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, cu 50%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895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589533"/>
            <a:ext cx="8450730" cy="5762440"/>
          </a:xfrm>
        </p:spPr>
        <p:txBody>
          <a:bodyPr>
            <a:normAutofit/>
          </a:bodyPr>
          <a:lstStyle/>
          <a:p>
            <a:r>
              <a:rPr lang="en-GB" dirty="0"/>
              <a:t>Un LDR </a:t>
            </a:r>
            <a:r>
              <a:rPr lang="ro-RO" dirty="0"/>
              <a:t>/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confecționat</a:t>
            </a:r>
            <a:r>
              <a:rPr lang="en-GB" dirty="0"/>
              <a:t> </a:t>
            </a:r>
            <a:r>
              <a:rPr lang="ro-RO" dirty="0"/>
              <a:t>din </a:t>
            </a:r>
            <a:r>
              <a:rPr lang="en-GB" dirty="0" err="1"/>
              <a:t>orice</a:t>
            </a:r>
            <a:r>
              <a:rPr lang="en-GB" dirty="0"/>
              <a:t> material semiconductor cu o </a:t>
            </a:r>
            <a:r>
              <a:rPr lang="en-GB" dirty="0" err="1"/>
              <a:t>rezistență</a:t>
            </a:r>
            <a:r>
              <a:rPr lang="en-GB" dirty="0"/>
              <a:t> </a:t>
            </a:r>
            <a:r>
              <a:rPr lang="en-GB" dirty="0" err="1"/>
              <a:t>ridicată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Principiul de lucru: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GB" dirty="0" err="1"/>
              <a:t>Procesul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progresiv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, pe </a:t>
            </a:r>
            <a:r>
              <a:rPr lang="en-GB" dirty="0" err="1"/>
              <a:t>măsură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ro-RO" dirty="0"/>
              <a:t>cade</a:t>
            </a:r>
            <a:r>
              <a:rPr lang="en-GB" dirty="0"/>
              <a:t> pe </a:t>
            </a:r>
            <a:r>
              <a:rPr lang="en-GB" dirty="0" err="1"/>
              <a:t>semiconductorul</a:t>
            </a:r>
            <a:r>
              <a:rPr lang="en-GB" dirty="0"/>
              <a:t> LDR</a:t>
            </a:r>
            <a:r>
              <a:rPr lang="ro-RO" dirty="0"/>
              <a:t> - 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mulți</a:t>
            </a:r>
            <a:r>
              <a:rPr lang="en-GB" dirty="0"/>
              <a:t> </a:t>
            </a:r>
            <a:r>
              <a:rPr lang="en-GB" dirty="0" err="1"/>
              <a:t>electroni</a:t>
            </a:r>
            <a:r>
              <a:rPr lang="en-GB" dirty="0"/>
              <a:t> sunt </a:t>
            </a:r>
            <a:r>
              <a:rPr lang="en-GB" dirty="0" err="1"/>
              <a:t>eliberați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conduce </a:t>
            </a:r>
            <a:r>
              <a:rPr lang="en-GB" dirty="0" err="1"/>
              <a:t>electricitatea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rezistența</a:t>
            </a:r>
            <a:r>
              <a:rPr lang="en-GB" dirty="0"/>
              <a:t> </a:t>
            </a:r>
            <a:r>
              <a:rPr lang="en-GB" dirty="0" err="1"/>
              <a:t>scade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continuare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49" y="1116900"/>
            <a:ext cx="2595973" cy="142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97" y="3553811"/>
            <a:ext cx="25622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12" y="1831791"/>
            <a:ext cx="2919975" cy="24333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AC6CC2-9D2A-D6F8-8F25-5298AD5A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" y="2425939"/>
            <a:ext cx="3895815" cy="18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4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ro-RO" dirty="0"/>
              <a:t>Tipuri de fotorezistoare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119352"/>
            <a:ext cx="11556124" cy="5517931"/>
          </a:xfrm>
        </p:spPr>
        <p:txBody>
          <a:bodyPr>
            <a:normAutofit/>
          </a:bodyPr>
          <a:lstStyle/>
          <a:p>
            <a:r>
              <a:rPr lang="en-GB" b="1" dirty="0" err="1"/>
              <a:t>Fotorezistori</a:t>
            </a:r>
            <a:r>
              <a:rPr lang="en-GB" b="1" dirty="0"/>
              <a:t> </a:t>
            </a:r>
            <a:r>
              <a:rPr lang="en-GB" b="1" dirty="0" err="1"/>
              <a:t>intrinseci</a:t>
            </a:r>
            <a:r>
              <a:rPr lang="en-GB" b="1" dirty="0"/>
              <a:t> </a:t>
            </a:r>
            <a:r>
              <a:rPr lang="ro-RO" dirty="0"/>
              <a:t>-</a:t>
            </a:r>
          </a:p>
          <a:p>
            <a:endParaRPr lang="ro-RO" dirty="0"/>
          </a:p>
          <a:p>
            <a:endParaRPr lang="ro-RO" dirty="0"/>
          </a:p>
          <a:p>
            <a:r>
              <a:rPr lang="en-GB" dirty="0"/>
              <a:t>.</a:t>
            </a:r>
          </a:p>
          <a:p>
            <a:r>
              <a:rPr lang="en-GB" b="1" dirty="0" err="1"/>
              <a:t>Fotorezistori</a:t>
            </a:r>
            <a:r>
              <a:rPr lang="en-GB" b="1" dirty="0"/>
              <a:t> </a:t>
            </a:r>
            <a:r>
              <a:rPr lang="en-GB" b="1" dirty="0" err="1"/>
              <a:t>extrinseci</a:t>
            </a:r>
            <a:r>
              <a:rPr lang="en-GB" b="1" dirty="0"/>
              <a:t> </a:t>
            </a:r>
            <a:r>
              <a:rPr lang="ro-RO" dirty="0"/>
              <a:t>–</a:t>
            </a:r>
          </a:p>
          <a:p>
            <a:endParaRPr lang="ro-RO" dirty="0"/>
          </a:p>
          <a:p>
            <a:r>
              <a:rPr lang="en-GB" dirty="0" err="1"/>
              <a:t>Indiferent</a:t>
            </a:r>
            <a:r>
              <a:rPr lang="en-GB" dirty="0"/>
              <a:t> de </a:t>
            </a:r>
            <a:r>
              <a:rPr lang="en-GB" dirty="0" err="1"/>
              <a:t>tipul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ro-RO" dirty="0"/>
              <a:t>ului</a:t>
            </a:r>
            <a:r>
              <a:rPr lang="en-GB" dirty="0"/>
              <a:t> </a:t>
            </a:r>
            <a:r>
              <a:rPr lang="en-GB" dirty="0" err="1"/>
              <a:t>ambele</a:t>
            </a:r>
            <a:r>
              <a:rPr lang="en-GB" dirty="0"/>
              <a:t> </a:t>
            </a:r>
            <a:r>
              <a:rPr lang="en-GB" dirty="0" err="1"/>
              <a:t>tipuri</a:t>
            </a:r>
            <a:r>
              <a:rPr lang="en-GB" dirty="0"/>
              <a:t>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creștere</a:t>
            </a:r>
            <a:r>
              <a:rPr lang="en-GB" dirty="0"/>
              <a:t> a </a:t>
            </a:r>
            <a:r>
              <a:rPr lang="en-GB" dirty="0" err="1"/>
              <a:t>conductivității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o </a:t>
            </a:r>
            <a:r>
              <a:rPr lang="en-GB" dirty="0" err="1"/>
              <a:t>cădere</a:t>
            </a:r>
            <a:r>
              <a:rPr lang="en-GB" dirty="0"/>
              <a:t> a </a:t>
            </a:r>
            <a:r>
              <a:rPr lang="en-GB" dirty="0" err="1"/>
              <a:t>rezistenței</a:t>
            </a:r>
            <a:r>
              <a:rPr lang="en-GB" dirty="0"/>
              <a:t> cu </a:t>
            </a:r>
            <a:r>
              <a:rPr lang="en-GB" dirty="0" err="1"/>
              <a:t>niveluri</a:t>
            </a:r>
            <a:r>
              <a:rPr lang="en-GB" dirty="0"/>
              <a:t> 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incidentă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51D68F-D9A4-5021-2D60-1E17EE80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17" y="232801"/>
            <a:ext cx="6943165" cy="6547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Paramet</a:t>
            </a:r>
            <a:r>
              <a:rPr lang="ro-RO" b="1" dirty="0" err="1">
                <a:solidFill>
                  <a:srgbClr val="1F497D"/>
                </a:solidFill>
                <a:latin typeface="arial" panose="020B0604020202020204" pitchFamily="34" charset="0"/>
              </a:rPr>
              <a:t>ri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 &amp; 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Caracteristic</a:t>
            </a:r>
            <a:r>
              <a:rPr lang="ro-RO" b="1" dirty="0">
                <a:solidFill>
                  <a:srgbClr val="1F497D"/>
                </a:solidFill>
                <a:latin typeface="arial" panose="020B0604020202020204" pitchFamily="34" charset="0"/>
              </a:rPr>
              <a:t>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DC434C-E375-C6B2-EC82-80E443D1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87584"/>
            <a:ext cx="10363200" cy="5737615"/>
          </a:xfrm>
        </p:spPr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 err="1"/>
              <a:t>Fotocurent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rezisten</a:t>
            </a:r>
            <a:r>
              <a:rPr lang="ro-RO" b="1" dirty="0"/>
              <a:t>ț</a:t>
            </a:r>
            <a:r>
              <a:rPr lang="en-US" b="1" dirty="0"/>
              <a:t>ă l</a:t>
            </a:r>
            <a:r>
              <a:rPr lang="ro-RO" b="1" dirty="0"/>
              <a:t>a iluminare (reprezintă rezistența la o iluminare standard de ex. la 1000 lx)</a:t>
            </a:r>
            <a:r>
              <a:rPr lang="en-US" b="1" dirty="0"/>
              <a:t>. </a:t>
            </a:r>
            <a:endParaRPr lang="ro-RO" dirty="0"/>
          </a:p>
          <a:p>
            <a:r>
              <a:rPr lang="en-US" dirty="0"/>
              <a:t>(2) </a:t>
            </a:r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ro-RO" b="1" dirty="0"/>
              <a:t>la întuneric ș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rezistență</a:t>
            </a:r>
            <a:r>
              <a:rPr lang="en-US" b="1" dirty="0"/>
              <a:t> la </a:t>
            </a:r>
            <a:r>
              <a:rPr lang="en-US" b="1" dirty="0" err="1"/>
              <a:t>întuneric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(3)</a:t>
            </a:r>
            <a:r>
              <a:rPr lang="en-US" b="1" dirty="0"/>
              <a:t> </a:t>
            </a:r>
            <a:r>
              <a:rPr lang="en-US" b="1" dirty="0" err="1"/>
              <a:t>Sensibilitate</a:t>
            </a:r>
            <a:r>
              <a:rPr lang="ro-RO" b="1" dirty="0"/>
              <a:t> la flux luminos –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(4) </a:t>
            </a:r>
            <a:r>
              <a:rPr lang="en-US" b="1" dirty="0" err="1"/>
              <a:t>Răspuns</a:t>
            </a:r>
            <a:r>
              <a:rPr lang="en-US" b="1" dirty="0"/>
              <a:t> spectral</a:t>
            </a:r>
            <a:r>
              <a:rPr lang="ro-RO" b="1" dirty="0"/>
              <a:t> -</a:t>
            </a:r>
            <a:r>
              <a:rPr lang="en-US" dirty="0"/>
              <a:t>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spectrală</a:t>
            </a:r>
            <a:r>
              <a:rPr lang="ro-RO" dirty="0"/>
              <a:t> -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860DEE2D-84A8-D446-C698-8C88D64E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46" y="5411776"/>
            <a:ext cx="7187272" cy="111727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0ED825E5-93E2-27CF-C5E5-8D78A68F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6" y="2871086"/>
            <a:ext cx="7610130" cy="1036984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0698B717-4EEB-C909-AB55-7778AAE3E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46715"/>
            <a:ext cx="6056141" cy="832276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4AC5E8A6-2AD1-E4F1-B2B5-B4DBEEBB1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130" y="1303649"/>
            <a:ext cx="3783876" cy="265743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8B15445-209B-71E7-AB27-3B5A8CD99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152" y="4237989"/>
            <a:ext cx="4086190" cy="23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F4D8096-0528-6128-1803-4AF1713D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457201"/>
            <a:ext cx="11768665" cy="6062132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(5</a:t>
            </a:r>
            <a:r>
              <a:rPr lang="ro-RO" b="1" dirty="0"/>
              <a:t>) Caracteristici de iluminare </a:t>
            </a:r>
            <a:r>
              <a:rPr lang="ro-RO" dirty="0"/>
              <a:t>- caracteristicile semnalului electric al FR în funcție de iluminare. Din curba caracteristică a luminii a fotorezistorului se poate observa că, pe măsură ce intensitatea luminii crește, valoarea rezistenței fotorezistorului începe să scadă rapid.</a:t>
            </a:r>
          </a:p>
          <a:p>
            <a:r>
              <a:rPr lang="ro-RO" dirty="0"/>
              <a:t>    În cele mai multe cazuri, această caracteristică este neliniară.</a:t>
            </a:r>
          </a:p>
          <a:p>
            <a:r>
              <a:rPr lang="en-US" dirty="0"/>
              <a:t>(6) </a:t>
            </a:r>
            <a:r>
              <a:rPr lang="en-US" b="1" dirty="0" err="1"/>
              <a:t>Curba</a:t>
            </a:r>
            <a:r>
              <a:rPr lang="en-US" b="1" dirty="0"/>
              <a:t> </a:t>
            </a:r>
            <a:r>
              <a:rPr lang="en-US" b="1" dirty="0" err="1"/>
              <a:t>caracteristică</a:t>
            </a:r>
            <a:r>
              <a:rPr lang="en-US" b="1" dirty="0"/>
              <a:t> </a:t>
            </a:r>
            <a:r>
              <a:rPr lang="ro-RO" b="1" dirty="0"/>
              <a:t>I-V</a:t>
            </a:r>
            <a:endParaRPr lang="ro-RO" dirty="0"/>
          </a:p>
          <a:p>
            <a:r>
              <a:rPr lang="en-US" dirty="0"/>
              <a:t>(7) </a:t>
            </a:r>
            <a:r>
              <a:rPr lang="en-US" b="1" dirty="0" err="1"/>
              <a:t>Coeficient</a:t>
            </a:r>
            <a:r>
              <a:rPr lang="en-US" b="1" dirty="0"/>
              <a:t> de </a:t>
            </a:r>
            <a:r>
              <a:rPr lang="en-US" b="1" dirty="0" err="1"/>
              <a:t>temperatură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/>
              <a:t>(8) </a:t>
            </a:r>
            <a:r>
              <a:rPr lang="en-US" b="1" dirty="0" err="1"/>
              <a:t>Putere</a:t>
            </a:r>
            <a:r>
              <a:rPr lang="en-US" b="1" dirty="0"/>
              <a:t> </a:t>
            </a:r>
            <a:r>
              <a:rPr lang="en-US" b="1" dirty="0" err="1"/>
              <a:t>nominală</a:t>
            </a:r>
            <a:r>
              <a:rPr lang="ro-RO" b="1" dirty="0"/>
              <a:t> –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(9)</a:t>
            </a:r>
            <a:r>
              <a:rPr lang="en-US" dirty="0"/>
              <a:t> </a:t>
            </a:r>
            <a:r>
              <a:rPr lang="en-US" b="1" dirty="0" err="1"/>
              <a:t>Caracteristicile</a:t>
            </a:r>
            <a:r>
              <a:rPr lang="en-US" b="1" dirty="0"/>
              <a:t> </a:t>
            </a:r>
            <a:r>
              <a:rPr lang="en-US" b="1" dirty="0" err="1"/>
              <a:t>frecvenței</a:t>
            </a:r>
            <a:r>
              <a:rPr lang="ro-RO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fotorezistorul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iradiat</a:t>
            </a:r>
            <a:r>
              <a:rPr lang="en-US" dirty="0"/>
              <a:t> cu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pulsată</a:t>
            </a:r>
            <a:r>
              <a:rPr lang="en-US" dirty="0"/>
              <a:t>, </a:t>
            </a:r>
            <a:r>
              <a:rPr lang="en-US" dirty="0" err="1"/>
              <a:t>fotocurentului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o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stabilă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oprirea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, </a:t>
            </a:r>
            <a:r>
              <a:rPr lang="en-US" dirty="0" err="1"/>
              <a:t>fotocurentul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zero,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caracteristica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 a </a:t>
            </a:r>
            <a:r>
              <a:rPr lang="en-US" dirty="0" err="1"/>
              <a:t>fotorezistorului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de </a:t>
            </a:r>
            <a:r>
              <a:rPr lang="en-US" dirty="0" err="1"/>
              <a:t>fotosensibilitate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întârziere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ale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, </a:t>
            </a:r>
            <a:r>
              <a:rPr lang="en-US" dirty="0" err="1"/>
              <a:t>caracteristicile</a:t>
            </a:r>
            <a:r>
              <a:rPr lang="en-US" dirty="0"/>
              <a:t> de </a:t>
            </a:r>
            <a:r>
              <a:rPr lang="en-US" dirty="0" err="1"/>
              <a:t>frecvență</a:t>
            </a:r>
            <a:r>
              <a:rPr lang="en-US" dirty="0"/>
              <a:t> ale </a:t>
            </a:r>
            <a:r>
              <a:rPr lang="en-US" dirty="0" err="1"/>
              <a:t>acestora</a:t>
            </a:r>
            <a:r>
              <a:rPr lang="en-US" dirty="0"/>
              <a:t> sunt,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diferite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(10) </a:t>
            </a:r>
            <a:r>
              <a:rPr lang="ro-RO" b="1" dirty="0"/>
              <a:t>Constanta de timp </a:t>
            </a:r>
            <a:r>
              <a:rPr lang="en-US" b="1" dirty="0"/>
              <a:t>τ</a:t>
            </a:r>
            <a:r>
              <a:rPr lang="ro-RO" b="1" dirty="0"/>
              <a:t> (timp de răspuns, timp de creștere, timp de cădere)</a:t>
            </a:r>
          </a:p>
          <a:p>
            <a:r>
              <a:rPr lang="ro-RO" b="1" dirty="0"/>
              <a:t>(11) Domeniul temperaturii de lucru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63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3140CF-D0F9-5895-ED42-CD6E26E7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657225"/>
            <a:ext cx="5630333" cy="4351338"/>
          </a:xfrm>
        </p:spPr>
        <p:txBody>
          <a:bodyPr/>
          <a:lstStyle/>
          <a:p>
            <a:r>
              <a:rPr lang="ro-RO" b="1" dirty="0"/>
              <a:t>(11) Domeniul temperaturii de lucru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7B790C-C0DE-463C-5BF0-3105EFF6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7" y="244578"/>
            <a:ext cx="48685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9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983C92A-CFD4-30AD-AE3A-18D063A35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45" y="965200"/>
            <a:ext cx="10975110" cy="4927600"/>
          </a:xfrm>
        </p:spPr>
      </p:pic>
    </p:spTree>
    <p:extLst>
      <p:ext uri="{BB962C8B-B14F-4D97-AF65-F5344CB8AC3E}">
        <p14:creationId xmlns:p14="http://schemas.microsoft.com/office/powerpoint/2010/main" val="73546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9" y="164122"/>
            <a:ext cx="5839691" cy="57698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Rezistența</a:t>
            </a:r>
            <a:r>
              <a:rPr lang="en-GB" b="1" dirty="0"/>
              <a:t> </a:t>
            </a:r>
            <a:r>
              <a:rPr lang="en-GB" b="1" dirty="0" err="1"/>
              <a:t>fotorezistorului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741105"/>
            <a:ext cx="11811000" cy="5338617"/>
          </a:xfrm>
        </p:spPr>
        <p:txBody>
          <a:bodyPr>
            <a:normAutofit/>
          </a:bodyPr>
          <a:lstStyle/>
          <a:p>
            <a:r>
              <a:rPr lang="en-GB" sz="2600" b="1" dirty="0" err="1"/>
              <a:t>Rezistența</a:t>
            </a:r>
            <a:r>
              <a:rPr lang="en-GB" sz="2600" b="1" dirty="0"/>
              <a:t> la </a:t>
            </a:r>
            <a:r>
              <a:rPr lang="en-GB" sz="2600" b="1" dirty="0" err="1"/>
              <a:t>întuneric</a:t>
            </a:r>
            <a:r>
              <a:rPr lang="en-GB" sz="2600" b="1" dirty="0"/>
              <a:t> </a:t>
            </a:r>
            <a:endParaRPr lang="ro-RO" sz="2600" b="1" dirty="0"/>
          </a:p>
          <a:p>
            <a:r>
              <a:rPr lang="en-GB" sz="2600" dirty="0" err="1"/>
              <a:t>Valoarea</a:t>
            </a:r>
            <a:r>
              <a:rPr lang="en-GB" sz="2600" dirty="0"/>
              <a:t> R</a:t>
            </a:r>
            <a:r>
              <a:rPr lang="ru-RU" sz="2600" baseline="-25000" dirty="0"/>
              <a:t>с</a:t>
            </a:r>
            <a:r>
              <a:rPr lang="en-GB" sz="2600" baseline="-25000" dirty="0"/>
              <a:t>o </a:t>
            </a:r>
            <a:r>
              <a:rPr lang="en-GB" sz="2600" dirty="0" err="1"/>
              <a:t>depinde</a:t>
            </a:r>
            <a:r>
              <a:rPr lang="en-GB" sz="2600" dirty="0"/>
              <a:t> de forma, </a:t>
            </a:r>
            <a:r>
              <a:rPr lang="en-GB" sz="2600" dirty="0" err="1"/>
              <a:t>dimensiunea</a:t>
            </a:r>
            <a:r>
              <a:rPr lang="en-GB" sz="2600" dirty="0"/>
              <a:t>, </a:t>
            </a:r>
            <a:r>
              <a:rPr lang="en-GB" sz="2600" dirty="0" err="1"/>
              <a:t>temperatura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natura</a:t>
            </a:r>
            <a:r>
              <a:rPr lang="en-GB" sz="2600" dirty="0"/>
              <a:t> </a:t>
            </a:r>
            <a:r>
              <a:rPr lang="en-GB" sz="2600" dirty="0" err="1"/>
              <a:t>fizică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chimică</a:t>
            </a:r>
            <a:r>
              <a:rPr lang="en-GB" sz="2600" dirty="0"/>
              <a:t> a </a:t>
            </a:r>
            <a:r>
              <a:rPr lang="en-GB" sz="2600" dirty="0" err="1"/>
              <a:t>stratului</a:t>
            </a:r>
            <a:r>
              <a:rPr lang="en-GB" sz="2600" dirty="0"/>
              <a:t> </a:t>
            </a:r>
            <a:r>
              <a:rPr lang="en-GB" sz="2600" dirty="0" err="1"/>
              <a:t>fotosensibil</a:t>
            </a:r>
            <a:r>
              <a:rPr lang="en-GB" sz="2600" dirty="0"/>
              <a:t> al </a:t>
            </a:r>
            <a:r>
              <a:rPr lang="en-GB" sz="2600" dirty="0" err="1"/>
              <a:t>fotorezistenței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foarte</a:t>
            </a:r>
            <a:r>
              <a:rPr lang="en-GB" sz="2600" dirty="0"/>
              <a:t> mare la </a:t>
            </a:r>
            <a:r>
              <a:rPr lang="en-GB" sz="2600" dirty="0" err="1"/>
              <a:t>întuneric</a:t>
            </a:r>
            <a:r>
              <a:rPr lang="en-GB" sz="2600" dirty="0"/>
              <a:t> (de la 10</a:t>
            </a:r>
            <a:r>
              <a:rPr lang="en-GB" sz="2600" baseline="30000" dirty="0"/>
              <a:t>4</a:t>
            </a:r>
            <a:r>
              <a:rPr lang="en-GB" sz="2600" dirty="0"/>
              <a:t> la 10</a:t>
            </a:r>
            <a:r>
              <a:rPr lang="ro-RO" sz="2600" baseline="30000" dirty="0"/>
              <a:t>9</a:t>
            </a:r>
            <a:r>
              <a:rPr lang="en-GB" sz="2600" dirty="0"/>
              <a:t> </a:t>
            </a:r>
            <a:r>
              <a:rPr lang="en-GB" sz="2600" dirty="0" err="1"/>
              <a:t>ohmi</a:t>
            </a:r>
            <a:r>
              <a:rPr lang="en-GB" sz="2600" dirty="0"/>
              <a:t> la 25° C) are </a:t>
            </a:r>
            <a:r>
              <a:rPr lang="en-GB" sz="2600" dirty="0" err="1"/>
              <a:t>PbS</a:t>
            </a:r>
            <a:r>
              <a:rPr lang="en-GB" sz="2600" dirty="0"/>
              <a:t>, </a:t>
            </a:r>
            <a:r>
              <a:rPr lang="en-GB" sz="2600" dirty="0" err="1"/>
              <a:t>CdS</a:t>
            </a:r>
            <a:r>
              <a:rPr lang="en-GB" sz="2600" dirty="0"/>
              <a:t>, </a:t>
            </a:r>
            <a:r>
              <a:rPr lang="en-GB" sz="2600" dirty="0" err="1"/>
              <a:t>CdSe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ro-RO" sz="2600" dirty="0"/>
              <a:t>Rezistența mică </a:t>
            </a:r>
            <a:r>
              <a:rPr lang="en-GB" sz="2600" dirty="0"/>
              <a:t>(10 </a:t>
            </a:r>
            <a:r>
              <a:rPr lang="en-GB" sz="2600" dirty="0" err="1"/>
              <a:t>până</a:t>
            </a:r>
            <a:r>
              <a:rPr lang="en-GB" sz="2600" dirty="0"/>
              <a:t> la 10</a:t>
            </a:r>
            <a:r>
              <a:rPr lang="en-GB" sz="2600" baseline="30000" dirty="0"/>
              <a:t>3</a:t>
            </a:r>
            <a:r>
              <a:rPr lang="en-GB" sz="2600" dirty="0"/>
              <a:t> </a:t>
            </a:r>
            <a:r>
              <a:rPr lang="en-GB" sz="2600" dirty="0" err="1"/>
              <a:t>ohmi</a:t>
            </a:r>
            <a:r>
              <a:rPr lang="en-GB" sz="2600" dirty="0"/>
              <a:t> la 25° C) la </a:t>
            </a:r>
            <a:r>
              <a:rPr lang="en-GB" sz="2600" dirty="0" err="1"/>
              <a:t>întuneric</a:t>
            </a:r>
            <a:r>
              <a:rPr lang="en-GB" sz="2600" dirty="0"/>
              <a:t> </a:t>
            </a:r>
            <a:r>
              <a:rPr lang="en-GB" sz="2600" dirty="0" err="1"/>
              <a:t>în</a:t>
            </a:r>
            <a:r>
              <a:rPr lang="en-GB" sz="2600" dirty="0"/>
              <a:t> </a:t>
            </a:r>
            <a:r>
              <a:rPr lang="en-GB" sz="2600" dirty="0" err="1"/>
              <a:t>InSb</a:t>
            </a:r>
            <a:r>
              <a:rPr lang="en-GB" sz="2600" dirty="0"/>
              <a:t>, </a:t>
            </a:r>
            <a:r>
              <a:rPr lang="en-GB" sz="2600" dirty="0" err="1"/>
              <a:t>InAs</a:t>
            </a:r>
            <a:r>
              <a:rPr lang="en-GB" sz="2600" dirty="0"/>
              <a:t>, </a:t>
            </a:r>
            <a:r>
              <a:rPr lang="en-GB" sz="2600" dirty="0" err="1"/>
              <a:t>CdHgTe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fotorezistorului</a:t>
            </a:r>
            <a:r>
              <a:rPr lang="en-GB" sz="2600" dirty="0"/>
              <a:t> </a:t>
            </a:r>
            <a:r>
              <a:rPr lang="en-GB" sz="2600" dirty="0" err="1"/>
              <a:t>expus</a:t>
            </a:r>
            <a:r>
              <a:rPr lang="en-GB" sz="2600" dirty="0"/>
              <a:t> </a:t>
            </a:r>
            <a:r>
              <a:rPr lang="en-GB" sz="2600" dirty="0" err="1"/>
              <a:t>scade</a:t>
            </a:r>
            <a:r>
              <a:rPr lang="en-GB" sz="2600" dirty="0"/>
              <a:t> rapid </a:t>
            </a:r>
            <a:r>
              <a:rPr lang="en-GB" sz="2600" dirty="0" err="1"/>
              <a:t>odată</a:t>
            </a:r>
            <a:r>
              <a:rPr lang="en-GB" sz="2600" dirty="0"/>
              <a:t> cu </a:t>
            </a:r>
            <a:r>
              <a:rPr lang="ro-RO" sz="2600" dirty="0"/>
              <a:t>creșterea expunerii</a:t>
            </a:r>
          </a:p>
          <a:p>
            <a:pPr marL="0" indent="0">
              <a:buNone/>
            </a:pPr>
            <a:r>
              <a:rPr lang="en-GB" sz="2600" dirty="0" err="1"/>
              <a:t>Proprietățile</a:t>
            </a:r>
            <a:r>
              <a:rPr lang="en-GB" sz="2600" dirty="0"/>
              <a:t> </a:t>
            </a:r>
            <a:r>
              <a:rPr lang="en-GB" sz="2600" dirty="0" err="1"/>
              <a:t>fotoresistor</a:t>
            </a:r>
            <a:r>
              <a:rPr lang="ro-RO" sz="2600" dirty="0"/>
              <a:t>ului </a:t>
            </a:r>
            <a:r>
              <a:rPr lang="en-GB" sz="2600" dirty="0"/>
              <a:t>pot fi </a:t>
            </a:r>
            <a:r>
              <a:rPr lang="en-GB" sz="2600" dirty="0" err="1"/>
              <a:t>descrise</a:t>
            </a:r>
            <a:r>
              <a:rPr lang="en-GB" sz="2600" dirty="0"/>
              <a:t> </a:t>
            </a:r>
            <a:r>
              <a:rPr lang="ro-RO" sz="2600" dirty="0"/>
              <a:t>de un </a:t>
            </a:r>
            <a:r>
              <a:rPr lang="en-GB" sz="2600" dirty="0"/>
              <a:t>circuit electric </a:t>
            </a:r>
            <a:r>
              <a:rPr lang="en-GB" sz="2600" dirty="0" err="1"/>
              <a:t>echivalent</a:t>
            </a:r>
            <a:r>
              <a:rPr lang="en-GB" sz="2600" dirty="0"/>
              <a:t> </a:t>
            </a:r>
            <a:r>
              <a:rPr lang="en-GB" sz="2600" dirty="0" err="1"/>
              <a:t>în</a:t>
            </a:r>
            <a:r>
              <a:rPr lang="en-GB" sz="2600" dirty="0"/>
              <a:t> care </a:t>
            </a:r>
            <a:r>
              <a:rPr lang="en-GB" sz="2600" dirty="0" err="1"/>
              <a:t>rezistența</a:t>
            </a:r>
            <a:r>
              <a:rPr lang="en-GB" sz="2600" dirty="0"/>
              <a:t> la </a:t>
            </a:r>
            <a:r>
              <a:rPr lang="en-GB" sz="2600" dirty="0" err="1"/>
              <a:t>întuneric</a:t>
            </a:r>
            <a:r>
              <a:rPr lang="en-GB" sz="2600" dirty="0"/>
              <a:t> </a:t>
            </a:r>
            <a:r>
              <a:rPr lang="en-GB" sz="2600" b="1" dirty="0" err="1"/>
              <a:t>Rso</a:t>
            </a:r>
            <a:r>
              <a:rPr lang="en-GB" sz="2600" b="1" dirty="0"/>
              <a:t> </a:t>
            </a:r>
            <a:r>
              <a:rPr lang="ro-RO" sz="2600" dirty="0"/>
              <a:t>este c</a:t>
            </a:r>
            <a:r>
              <a:rPr lang="en-GB" sz="2600" dirty="0" err="1"/>
              <a:t>onectate</a:t>
            </a:r>
            <a:r>
              <a:rPr lang="en-GB" sz="2600" dirty="0"/>
              <a:t> </a:t>
            </a:r>
            <a:r>
              <a:rPr lang="en-GB" sz="2600" dirty="0" err="1"/>
              <a:t>în</a:t>
            </a:r>
            <a:r>
              <a:rPr lang="en-GB" sz="2600" dirty="0"/>
              <a:t> </a:t>
            </a:r>
            <a:r>
              <a:rPr lang="en-GB" sz="2600" dirty="0" err="1"/>
              <a:t>paralel</a:t>
            </a:r>
            <a:r>
              <a:rPr lang="en-GB" sz="2600" dirty="0"/>
              <a:t> cu </a:t>
            </a:r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b="1" dirty="0" err="1"/>
              <a:t>Rcp</a:t>
            </a:r>
            <a:r>
              <a:rPr lang="en-GB" sz="2600" dirty="0"/>
              <a:t>:</a:t>
            </a:r>
            <a:r>
              <a:rPr lang="ro-RO" sz="2600" dirty="0"/>
              <a:t> </a:t>
            </a:r>
            <a:r>
              <a:rPr lang="en-GB" sz="2600" b="1" dirty="0"/>
              <a:t>= </a:t>
            </a: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ɑ</a:t>
            </a:r>
            <a:r>
              <a:rPr lang="ru-RU" sz="2600" b="1" dirty="0"/>
              <a:t>Ф</a:t>
            </a:r>
            <a:r>
              <a:rPr lang="ru-RU" sz="2600" b="1" baseline="30000" dirty="0"/>
              <a:t>-</a:t>
            </a:r>
            <a:r>
              <a:rPr lang="el-GR" sz="2600" b="1" baseline="30000" dirty="0"/>
              <a:t>γ</a:t>
            </a:r>
            <a:r>
              <a:rPr lang="ro-RO" sz="2600" b="1" baseline="30000" dirty="0"/>
              <a:t> </a:t>
            </a:r>
            <a:r>
              <a:rPr lang="ro-RO" sz="2600" dirty="0"/>
              <a:t>, </a:t>
            </a:r>
            <a:r>
              <a:rPr lang="en-GB" sz="2600" dirty="0" err="1"/>
              <a:t>unde</a:t>
            </a:r>
            <a:r>
              <a:rPr lang="en-GB" sz="2600" dirty="0"/>
              <a:t> </a:t>
            </a: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ɑ</a:t>
            </a:r>
            <a:r>
              <a:rPr lang="ro-RO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/>
              <a:t>depinde</a:t>
            </a:r>
            <a:r>
              <a:rPr lang="en-GB" sz="2600" dirty="0"/>
              <a:t> de material, </a:t>
            </a:r>
            <a:r>
              <a:rPr lang="en-GB" sz="2600" dirty="0" err="1"/>
              <a:t>temperatură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spectrul</a:t>
            </a:r>
            <a:r>
              <a:rPr lang="en-GB" sz="2600" dirty="0"/>
              <a:t> </a:t>
            </a:r>
            <a:r>
              <a:rPr lang="en-GB" sz="2600" dirty="0" err="1"/>
              <a:t>luminii</a:t>
            </a:r>
            <a:r>
              <a:rPr lang="en-GB" sz="2600" dirty="0"/>
              <a:t> </a:t>
            </a:r>
            <a:r>
              <a:rPr lang="en-GB" sz="2600" dirty="0" err="1"/>
              <a:t>incidente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l-GR" sz="2600" b="1" i="1" dirty="0"/>
              <a:t>γ</a:t>
            </a:r>
            <a:r>
              <a:rPr lang="el-GR" sz="2600" dirty="0"/>
              <a:t> </a:t>
            </a:r>
            <a:r>
              <a:rPr lang="ro-RO" sz="2600" dirty="0"/>
              <a:t>= </a:t>
            </a:r>
            <a:r>
              <a:rPr lang="en-GB" sz="2600" dirty="0"/>
              <a:t>0,5</a:t>
            </a:r>
            <a:r>
              <a:rPr lang="ro-RO" sz="2600" dirty="0"/>
              <a:t> - </a:t>
            </a:r>
            <a:r>
              <a:rPr lang="en-GB" sz="2600" dirty="0"/>
              <a:t>1. </a:t>
            </a:r>
            <a:r>
              <a:rPr lang="ro-RO" sz="2600" dirty="0"/>
              <a:t>  </a:t>
            </a:r>
          </a:p>
          <a:p>
            <a:pPr marL="0" indent="0">
              <a:buNone/>
            </a:pPr>
            <a:r>
              <a:rPr lang="ro-RO" sz="2600" dirty="0"/>
              <a:t> </a:t>
            </a:r>
            <a:r>
              <a:rPr lang="en-GB" sz="2600" dirty="0" err="1"/>
              <a:t>În</a:t>
            </a:r>
            <a:r>
              <a:rPr lang="en-GB" sz="2600" dirty="0"/>
              <a:t> </a:t>
            </a:r>
            <a:r>
              <a:rPr lang="en-GB" sz="2600" dirty="0" err="1"/>
              <a:t>aceste</a:t>
            </a:r>
            <a:r>
              <a:rPr lang="en-GB" sz="2600" dirty="0"/>
              <a:t> </a:t>
            </a:r>
            <a:r>
              <a:rPr lang="en-GB" sz="2600" dirty="0" err="1"/>
              <a:t>condiții</a:t>
            </a:r>
            <a:r>
              <a:rPr lang="en-GB" sz="2600" dirty="0"/>
              <a:t>, </a:t>
            </a:r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totală</a:t>
            </a:r>
            <a:r>
              <a:rPr lang="en-GB" sz="2600" dirty="0"/>
              <a:t> </a:t>
            </a:r>
            <a:r>
              <a:rPr lang="en-GB" sz="2600" b="1" dirty="0" err="1"/>
              <a:t>Rc</a:t>
            </a:r>
            <a:r>
              <a:rPr lang="en-GB" sz="2600" dirty="0"/>
              <a:t> </a:t>
            </a:r>
            <a:r>
              <a:rPr lang="en-GB" sz="2600" dirty="0" err="1"/>
              <a:t>este</a:t>
            </a:r>
            <a:r>
              <a:rPr lang="en-GB" sz="2600" dirty="0"/>
              <a:t> </a:t>
            </a:r>
            <a:r>
              <a:rPr lang="en-GB" sz="2600" dirty="0" err="1"/>
              <a:t>dată</a:t>
            </a:r>
            <a:r>
              <a:rPr lang="en-GB" sz="2600" dirty="0"/>
              <a:t> de</a:t>
            </a:r>
            <a:r>
              <a:rPr lang="ro-RO" sz="2600" dirty="0"/>
              <a:t>: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16" y="4750297"/>
            <a:ext cx="3589348" cy="1257685"/>
          </a:xfrm>
          <a:prstGeom prst="rect">
            <a:avLst/>
          </a:prstGeom>
        </p:spPr>
      </p:pic>
      <p:pic>
        <p:nvPicPr>
          <p:cNvPr id="2050" name="Picture 2" descr="Circuit fotorezistor de bază">
            <a:extLst>
              <a:ext uri="{FF2B5EF4-FFF2-40B4-BE49-F238E27FC236}">
                <a16:creationId xmlns:a16="http://schemas.microsoft.com/office/drawing/2014/main" id="{AD08D1EC-D0B2-40C1-E847-BA590A45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32" y="5187909"/>
            <a:ext cx="2624232" cy="16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Conductivitatea</a:t>
            </a:r>
            <a:r>
              <a:rPr lang="en-US" dirty="0"/>
              <a:t> vs </a:t>
            </a:r>
            <a:r>
              <a:rPr lang="en-US" dirty="0" err="1"/>
              <a:t>iluminarea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La un potențial fixat fotocurentul variază cu intensitatea luminii ca N</a:t>
            </a:r>
            <a:r>
              <a:rPr lang="ro-RO" b="1" baseline="30000" dirty="0"/>
              <a:t>1/2</a:t>
            </a:r>
            <a:r>
              <a:rPr lang="ro-RO" b="1" dirty="0"/>
              <a:t> (N- nr fotonilor absorbiți per unitate de volum). Acest coeficient variază de la ½ la 1, chiar și mai mult,  în funcție de material</a:t>
            </a:r>
          </a:p>
          <a:p>
            <a:r>
              <a:rPr lang="ro-RO" dirty="0"/>
              <a:t>Timpul de răspuns astfel este </a:t>
            </a:r>
            <a:r>
              <a:rPr lang="ro-RO" dirty="0">
                <a:solidFill>
                  <a:srgbClr val="FF0000"/>
                </a:solidFill>
              </a:rPr>
              <a:t>t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 = n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/N</a:t>
            </a:r>
          </a:p>
          <a:p>
            <a:pPr marL="0" indent="0">
              <a:buNone/>
            </a:pPr>
            <a:r>
              <a:rPr lang="ro-RO" dirty="0"/>
              <a:t>dar </a:t>
            </a:r>
            <a:r>
              <a:rPr lang="ro-RO" b="1" dirty="0">
                <a:solidFill>
                  <a:srgbClr val="FF0000"/>
                </a:solidFill>
              </a:rPr>
              <a:t>n</a:t>
            </a:r>
            <a:r>
              <a:rPr lang="ro-RO" b="1" baseline="-25000" dirty="0">
                <a:solidFill>
                  <a:srgbClr val="FF0000"/>
                </a:solidFill>
              </a:rPr>
              <a:t>0</a:t>
            </a:r>
            <a:r>
              <a:rPr lang="ro-RO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Timpul de răspuns este timpul în care concentrația sarcinilor cade la 0,5n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260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4" y="327217"/>
            <a:ext cx="5386917" cy="639763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ro-RO" dirty="0" err="1"/>
              <a:t>otorezistor</a:t>
            </a:r>
            <a:r>
              <a:rPr lang="ro-RO" dirty="0"/>
              <a:t> în secțiune verticală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80" y="3516918"/>
            <a:ext cx="5386917" cy="5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Circuit electric de conectare a FR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3605" y="966980"/>
            <a:ext cx="5389033" cy="639763"/>
          </a:xfrm>
        </p:spPr>
        <p:txBody>
          <a:bodyPr>
            <a:normAutofit/>
          </a:bodyPr>
          <a:lstStyle/>
          <a:p>
            <a:r>
              <a:rPr lang="ro-RO" dirty="0"/>
              <a:t>Caracteristicile principale ale FR: I(U), I(F)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916684" y="2062999"/>
            <a:ext cx="3137731" cy="324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90" y="1074260"/>
            <a:ext cx="30353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8" y="4219520"/>
            <a:ext cx="4401065" cy="239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737" y="1611908"/>
            <a:ext cx="3276649" cy="32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C6EC98-19BA-C989-3C1B-7E6C7745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Clasificarea DMOE</a:t>
            </a:r>
            <a:endParaRPr lang="en-US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32CFFF1-AB24-8CF1-51D0-917A8C147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511" y="1156447"/>
            <a:ext cx="9588978" cy="5181881"/>
          </a:xfrm>
        </p:spPr>
      </p:pic>
    </p:spTree>
    <p:extLst>
      <p:ext uri="{BB962C8B-B14F-4D97-AF65-F5344CB8AC3E}">
        <p14:creationId xmlns:p14="http://schemas.microsoft.com/office/powerpoint/2010/main" val="366245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Fotocurentul de unghiul incident al fluxului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787" y="2029619"/>
            <a:ext cx="56864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Fotorăspunsul</a:t>
            </a:r>
            <a:r>
              <a:rPr lang="ro-RO" dirty="0"/>
              <a:t> </a:t>
            </a:r>
            <a:r>
              <a:rPr lang="ro-RO" dirty="0" err="1"/>
              <a:t>CdS</a:t>
            </a:r>
            <a:r>
              <a:rPr lang="ro-RO" dirty="0"/>
              <a:t> </a:t>
            </a:r>
            <a:r>
              <a:rPr lang="ro-RO" dirty="0" err="1"/>
              <a:t>nanofire</a:t>
            </a:r>
            <a:r>
              <a:rPr lang="ro-RO" dirty="0"/>
              <a:t> la lumina vizibilă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777" y="1825625"/>
            <a:ext cx="7468445" cy="4351338"/>
          </a:xfrm>
          <a:prstGeom prst="rect">
            <a:avLst/>
          </a:prstGeom>
        </p:spPr>
      </p:pic>
      <p:sp>
        <p:nvSpPr>
          <p:cNvPr id="3" name="Săgeată: jos 2">
            <a:extLst>
              <a:ext uri="{FF2B5EF4-FFF2-40B4-BE49-F238E27FC236}">
                <a16:creationId xmlns:a16="http://schemas.microsoft.com/office/drawing/2014/main" id="{A4C245CE-F711-AEC4-2956-6D6AAE52B1BE}"/>
              </a:ext>
            </a:extLst>
          </p:cNvPr>
          <p:cNvSpPr/>
          <p:nvPr/>
        </p:nvSpPr>
        <p:spPr>
          <a:xfrm>
            <a:off x="6942666" y="51985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302" y="169817"/>
            <a:ext cx="4053396" cy="66468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Latență</a:t>
            </a:r>
            <a:r>
              <a:rPr lang="ro-RO" dirty="0"/>
              <a:t> / </a:t>
            </a:r>
            <a:r>
              <a:rPr lang="ro-RO" dirty="0" err="1"/>
              <a:t>Latence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8" y="834501"/>
            <a:ext cx="6583533" cy="58681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 </a:t>
            </a:r>
            <a:r>
              <a:rPr lang="en-GB" dirty="0" err="1"/>
              <a:t>altă</a:t>
            </a:r>
            <a:r>
              <a:rPr lang="en-GB" dirty="0"/>
              <a:t> </a:t>
            </a:r>
            <a:r>
              <a:rPr lang="en-GB" dirty="0" err="1"/>
              <a:t>proprietate</a:t>
            </a:r>
            <a:r>
              <a:rPr lang="en-GB" dirty="0"/>
              <a:t> </a:t>
            </a:r>
            <a:r>
              <a:rPr lang="en-GB" dirty="0" err="1"/>
              <a:t>interesantă</a:t>
            </a:r>
            <a:r>
              <a:rPr lang="en-GB" dirty="0"/>
              <a:t> a </a:t>
            </a:r>
            <a:r>
              <a:rPr lang="ro-RO" dirty="0"/>
              <a:t>FR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exist</a:t>
            </a:r>
            <a:r>
              <a:rPr lang="ro-RO" dirty="0" err="1"/>
              <a:t>ența</a:t>
            </a:r>
            <a:r>
              <a:rPr lang="ro-RO" dirty="0"/>
              <a:t> unui </a:t>
            </a:r>
            <a:r>
              <a:rPr lang="ro-RO" i="1" dirty="0">
                <a:solidFill>
                  <a:srgbClr val="FF0000"/>
                </a:solidFill>
              </a:rPr>
              <a:t>timp de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latență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între</a:t>
            </a:r>
            <a:r>
              <a:rPr lang="en-GB" dirty="0"/>
              <a:t> </a:t>
            </a:r>
            <a:r>
              <a:rPr lang="en-GB" dirty="0" err="1"/>
              <a:t>schimbările</a:t>
            </a:r>
            <a:r>
              <a:rPr lang="en-GB" dirty="0"/>
              <a:t> de </a:t>
            </a:r>
            <a:r>
              <a:rPr lang="en-GB" dirty="0" err="1"/>
              <a:t>iluminare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schimbările</a:t>
            </a:r>
            <a:r>
              <a:rPr lang="en-GB" dirty="0"/>
              <a:t> de </a:t>
            </a:r>
            <a:r>
              <a:rPr lang="en-GB" dirty="0" err="1"/>
              <a:t>rezistență</a:t>
            </a:r>
            <a:r>
              <a:rPr lang="en-GB" dirty="0"/>
              <a:t>.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fenomen</a:t>
            </a:r>
            <a:r>
              <a:rPr lang="en-GB" dirty="0"/>
              <a:t> se </a:t>
            </a:r>
            <a:r>
              <a:rPr lang="en-GB" dirty="0" err="1"/>
              <a:t>numește</a:t>
            </a:r>
            <a:r>
              <a:rPr lang="en-GB" dirty="0"/>
              <a:t> </a:t>
            </a:r>
            <a:r>
              <a:rPr lang="en-GB" i="1" dirty="0">
                <a:solidFill>
                  <a:srgbClr val="FF0000"/>
                </a:solidFill>
              </a:rPr>
              <a:t>rata de </a:t>
            </a:r>
            <a:r>
              <a:rPr lang="en-GB" i="1" dirty="0" err="1">
                <a:solidFill>
                  <a:srgbClr val="FF0000"/>
                </a:solidFill>
              </a:rPr>
              <a:t>recuperare</a:t>
            </a:r>
            <a:r>
              <a:rPr lang="en-GB" i="1" dirty="0">
                <a:solidFill>
                  <a:srgbClr val="FF0000"/>
                </a:solidFill>
              </a:rPr>
              <a:t> a </a:t>
            </a:r>
            <a:r>
              <a:rPr lang="en-GB" i="1" dirty="0" err="1">
                <a:solidFill>
                  <a:srgbClr val="FF0000"/>
                </a:solidFill>
              </a:rPr>
              <a:t>rezistenței</a:t>
            </a:r>
            <a:r>
              <a:rPr lang="en-GB" dirty="0">
                <a:solidFill>
                  <a:srgbClr val="FF0000"/>
                </a:solidFill>
              </a:rPr>
              <a:t>.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aproximativ</a:t>
            </a:r>
            <a:r>
              <a:rPr lang="en-GB" dirty="0"/>
              <a:t> 10 </a:t>
            </a:r>
            <a:r>
              <a:rPr lang="en-GB" dirty="0" err="1"/>
              <a:t>ms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ca </a:t>
            </a:r>
            <a:r>
              <a:rPr lang="en-GB" dirty="0" err="1"/>
              <a:t>rezistența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scadă</a:t>
            </a:r>
            <a:r>
              <a:rPr lang="en-GB" dirty="0"/>
              <a:t> </a:t>
            </a:r>
            <a:r>
              <a:rPr lang="en-GB" dirty="0" err="1"/>
              <a:t>complet</a:t>
            </a:r>
            <a:r>
              <a:rPr lang="en-GB" dirty="0"/>
              <a:t> </a:t>
            </a:r>
            <a:r>
              <a:rPr lang="en-GB" dirty="0" err="1"/>
              <a:t>atunci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se </a:t>
            </a:r>
            <a:r>
              <a:rPr lang="en-GB" dirty="0" err="1"/>
              <a:t>aplică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întuneric</a:t>
            </a:r>
            <a:r>
              <a:rPr lang="en-GB" dirty="0"/>
              <a:t> total,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timp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rezistența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dura </a:t>
            </a:r>
            <a:r>
              <a:rPr lang="en-GB" dirty="0" err="1"/>
              <a:t>până</a:t>
            </a:r>
            <a:r>
              <a:rPr lang="en-GB" dirty="0"/>
              <a:t> la 1 </a:t>
            </a:r>
            <a:r>
              <a:rPr lang="en-GB" dirty="0" err="1"/>
              <a:t>secundă</a:t>
            </a:r>
            <a:r>
              <a:rPr lang="en-GB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ridicarea</a:t>
            </a:r>
            <a:r>
              <a:rPr lang="en-GB" dirty="0"/>
              <a:t> </a:t>
            </a:r>
            <a:r>
              <a:rPr lang="en-GB" dirty="0" err="1"/>
              <a:t>completă</a:t>
            </a:r>
            <a:r>
              <a:rPr lang="en-GB" dirty="0"/>
              <a:t> a </a:t>
            </a:r>
            <a:r>
              <a:rPr lang="en-GB" dirty="0" err="1"/>
              <a:t>luminii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/>
              <a:t>Din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motiv</a:t>
            </a:r>
            <a:r>
              <a:rPr lang="en-GB" dirty="0"/>
              <a:t>, </a:t>
            </a:r>
            <a:r>
              <a:rPr lang="ro-RO" dirty="0"/>
              <a:t>FR</a:t>
            </a:r>
            <a:r>
              <a:rPr lang="en-GB" dirty="0"/>
              <a:t> nu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utilizat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cazul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care </a:t>
            </a:r>
            <a:r>
              <a:rPr lang="en-GB" dirty="0" err="1"/>
              <a:t>fluctuațiile</a:t>
            </a:r>
            <a:r>
              <a:rPr lang="en-GB" dirty="0"/>
              <a:t> </a:t>
            </a:r>
            <a:r>
              <a:rPr lang="en-GB" dirty="0" err="1"/>
              <a:t>rapide</a:t>
            </a:r>
            <a:r>
              <a:rPr lang="en-GB" dirty="0"/>
              <a:t> 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fie </a:t>
            </a:r>
            <a:r>
              <a:rPr lang="en-GB" dirty="0" err="1"/>
              <a:t>înregistrate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utilizate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acționa</a:t>
            </a:r>
            <a:r>
              <a:rPr lang="en-GB" dirty="0"/>
              <a:t> </a:t>
            </a:r>
            <a:r>
              <a:rPr lang="en-GB" dirty="0" err="1"/>
              <a:t>echipamentele</a:t>
            </a:r>
            <a:r>
              <a:rPr lang="en-GB" dirty="0"/>
              <a:t> de control,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această</a:t>
            </a:r>
            <a:r>
              <a:rPr lang="en-GB" dirty="0"/>
              <a:t> </a:t>
            </a:r>
            <a:r>
              <a:rPr lang="en-GB" dirty="0" err="1"/>
              <a:t>aceeași</a:t>
            </a:r>
            <a:r>
              <a:rPr lang="en-GB" dirty="0"/>
              <a:t> </a:t>
            </a:r>
            <a:r>
              <a:rPr lang="en-GB" dirty="0" err="1"/>
              <a:t>proprietate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exploatată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unele</a:t>
            </a:r>
            <a:r>
              <a:rPr lang="en-GB" dirty="0"/>
              <a:t> </a:t>
            </a:r>
            <a:r>
              <a:rPr lang="en-GB" dirty="0" err="1"/>
              <a:t>alte</a:t>
            </a:r>
            <a:r>
              <a:rPr lang="en-GB" dirty="0"/>
              <a:t> </a:t>
            </a:r>
            <a:r>
              <a:rPr lang="en-GB" dirty="0" err="1"/>
              <a:t>dispozitive</a:t>
            </a:r>
            <a:r>
              <a:rPr lang="en-GB" dirty="0"/>
              <a:t>, cum </a:t>
            </a:r>
            <a:r>
              <a:rPr lang="en-GB" dirty="0" err="1"/>
              <a:t>ar</a:t>
            </a:r>
            <a:r>
              <a:rPr lang="en-GB" dirty="0"/>
              <a:t> fi </a:t>
            </a:r>
            <a:r>
              <a:rPr lang="en-GB" dirty="0" err="1"/>
              <a:t>compresoarele</a:t>
            </a:r>
            <a:r>
              <a:rPr lang="en-GB" dirty="0"/>
              <a:t> audio,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funcția</a:t>
            </a:r>
            <a:r>
              <a:rPr lang="en-GB" dirty="0"/>
              <a:t> </a:t>
            </a:r>
            <a:r>
              <a:rPr lang="en-GB" dirty="0" err="1"/>
              <a:t>rezistorului</a:t>
            </a:r>
            <a:r>
              <a:rPr lang="en-GB" dirty="0"/>
              <a:t> dependent 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ro-RO" dirty="0"/>
              <a:t>de a </a:t>
            </a:r>
            <a:r>
              <a:rPr lang="en-GB" dirty="0" err="1"/>
              <a:t>netezi</a:t>
            </a:r>
            <a:r>
              <a:rPr lang="en-GB" dirty="0"/>
              <a:t> </a:t>
            </a:r>
            <a:r>
              <a:rPr lang="en-GB" dirty="0" err="1"/>
              <a:t>răspunsul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086253"/>
            <a:ext cx="4775200" cy="29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62A0E9-AF32-8A7E-31DB-F7A06ADB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80" y="175846"/>
            <a:ext cx="3513667" cy="813044"/>
          </a:xfrm>
        </p:spPr>
        <p:txBody>
          <a:bodyPr/>
          <a:lstStyle/>
          <a:p>
            <a:r>
              <a:rPr lang="ro-RO" b="1" dirty="0"/>
              <a:t>Clasificarea FR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3ABF9DB-A253-AA37-7ECA-48ACFEC0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988890"/>
            <a:ext cx="11768667" cy="5503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Conform materialului SC</a:t>
            </a:r>
            <a:r>
              <a:rPr lang="en-US" dirty="0"/>
              <a:t>: </a:t>
            </a:r>
            <a:r>
              <a:rPr lang="en-US" dirty="0" err="1"/>
              <a:t>fotorezistor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en-US" dirty="0"/>
              <a:t>, </a:t>
            </a:r>
            <a:r>
              <a:rPr lang="en-US" dirty="0" err="1"/>
              <a:t>fotorezistor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. </a:t>
            </a:r>
            <a:r>
              <a:rPr lang="en-US" dirty="0" err="1"/>
              <a:t>Acesta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are </a:t>
            </a:r>
            <a:r>
              <a:rPr lang="en-US" dirty="0" err="1"/>
              <a:t>performanțe</a:t>
            </a:r>
            <a:r>
              <a:rPr lang="en-US" dirty="0"/>
              <a:t> stabile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spectrale</a:t>
            </a:r>
            <a:r>
              <a:rPr lang="en-US" dirty="0"/>
              <a:t> ale </a:t>
            </a:r>
            <a:r>
              <a:rPr lang="ro-RO" dirty="0"/>
              <a:t>FR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împărțit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</a:t>
            </a:r>
          </a:p>
          <a:p>
            <a:r>
              <a:rPr lang="ro-RO" dirty="0"/>
              <a:t>(a)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</a:t>
            </a:r>
            <a:r>
              <a:rPr lang="en-US" b="1" dirty="0" err="1"/>
              <a:t>ultraviolete</a:t>
            </a:r>
            <a:r>
              <a:rPr lang="en-US" dirty="0"/>
              <a:t>: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sensibil</a:t>
            </a:r>
            <a:r>
              <a:rPr lang="en-US" dirty="0"/>
              <a:t> la lumina </a:t>
            </a:r>
            <a:r>
              <a:rPr lang="ro-RO" dirty="0"/>
              <a:t>UV (</a:t>
            </a:r>
            <a:r>
              <a:rPr lang="ro-RO" dirty="0" err="1"/>
              <a:t>CdS</a:t>
            </a:r>
            <a:r>
              <a:rPr lang="ro-RO" dirty="0"/>
              <a:t>, </a:t>
            </a:r>
            <a:r>
              <a:rPr lang="ro-RO" dirty="0" err="1"/>
              <a:t>CdSe</a:t>
            </a:r>
            <a:r>
              <a:rPr lang="ro-RO" dirty="0"/>
              <a:t>, </a:t>
            </a:r>
            <a:r>
              <a:rPr lang="en-US" dirty="0" err="1"/>
              <a:t>etc</a:t>
            </a:r>
            <a:r>
              <a:rPr lang="ro-RO" dirty="0"/>
              <a:t>)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ro-RO" dirty="0"/>
              <a:t>(b)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infraroșu</a:t>
            </a:r>
            <a:r>
              <a:rPr lang="en-US" dirty="0"/>
              <a:t>: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ro-RO" dirty="0" err="1"/>
              <a:t>CdS</a:t>
            </a:r>
            <a:r>
              <a:rPr lang="en-US" dirty="0"/>
              <a:t>, </a:t>
            </a:r>
            <a:r>
              <a:rPr lang="ro-RO" dirty="0" err="1"/>
              <a:t>PbTe</a:t>
            </a:r>
            <a:r>
              <a:rPr lang="en-US" dirty="0"/>
              <a:t>, </a:t>
            </a:r>
            <a:r>
              <a:rPr lang="ro-RO" dirty="0" err="1"/>
              <a:t>PbSe</a:t>
            </a:r>
            <a:r>
              <a:rPr lang="en-US" dirty="0"/>
              <a:t>. </a:t>
            </a:r>
            <a:r>
              <a:rPr lang="en-US" dirty="0" err="1"/>
              <a:t>Rezistențele</a:t>
            </a:r>
            <a:r>
              <a:rPr lang="en-US" dirty="0"/>
              <a:t> </a:t>
            </a:r>
            <a:r>
              <a:rPr lang="en-US" dirty="0" err="1"/>
              <a:t>fotosensibile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antimonidul</a:t>
            </a:r>
            <a:r>
              <a:rPr lang="en-US" dirty="0"/>
              <a:t> de </a:t>
            </a:r>
            <a:r>
              <a:rPr lang="en-US" dirty="0" err="1"/>
              <a:t>indiu</a:t>
            </a:r>
            <a:r>
              <a:rPr lang="en-US" dirty="0"/>
              <a:t>, sunt </a:t>
            </a:r>
            <a:r>
              <a:rPr lang="en-US" dirty="0" err="1"/>
              <a:t>utilizate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ghidarea</a:t>
            </a:r>
            <a:r>
              <a:rPr lang="en-US" dirty="0"/>
              <a:t> </a:t>
            </a:r>
            <a:r>
              <a:rPr lang="en-US" dirty="0" err="1"/>
              <a:t>rachetelor</a:t>
            </a:r>
            <a:r>
              <a:rPr lang="en-US" dirty="0"/>
              <a:t>,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astronomică</a:t>
            </a:r>
            <a:r>
              <a:rPr lang="en-US" dirty="0"/>
              <a:t>,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contact,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leziunilor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, </a:t>
            </a:r>
            <a:r>
              <a:rPr lang="ro-RO" dirty="0"/>
              <a:t>IR </a:t>
            </a:r>
            <a:r>
              <a:rPr lang="en-US" dirty="0" err="1"/>
              <a:t>spectroscopie</a:t>
            </a:r>
            <a:r>
              <a:rPr lang="en-US" dirty="0"/>
              <a:t>, </a:t>
            </a:r>
            <a:r>
              <a:rPr lang="ro-RO" dirty="0"/>
              <a:t>IR </a:t>
            </a:r>
            <a:r>
              <a:rPr lang="en-US" dirty="0" err="1"/>
              <a:t>comunicații</a:t>
            </a:r>
            <a:r>
              <a:rPr lang="en-US" dirty="0"/>
              <a:t> ș</a:t>
            </a:r>
            <a:r>
              <a:rPr lang="ro-RO" dirty="0"/>
              <a:t>.a., în</a:t>
            </a:r>
            <a:r>
              <a:rPr lang="en-US" dirty="0"/>
              <a:t> </a:t>
            </a:r>
            <a:r>
              <a:rPr lang="en-US" dirty="0" err="1"/>
              <a:t>apărare</a:t>
            </a:r>
            <a:r>
              <a:rPr lang="en-US" dirty="0"/>
              <a:t>,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științifică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producție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agricolă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ro-RO" dirty="0"/>
              <a:t>(c)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de </a:t>
            </a:r>
            <a:r>
              <a:rPr lang="en-US" b="1" dirty="0" err="1"/>
              <a:t>lumină</a:t>
            </a:r>
            <a:r>
              <a:rPr lang="en-US" b="1" dirty="0"/>
              <a:t> </a:t>
            </a:r>
            <a:r>
              <a:rPr lang="en-US" b="1" dirty="0" err="1"/>
              <a:t>vizibilă</a:t>
            </a:r>
            <a:r>
              <a:rPr lang="en-US" dirty="0"/>
              <a:t>: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ro-RO" dirty="0"/>
              <a:t>Se, </a:t>
            </a:r>
            <a:r>
              <a:rPr lang="ro-RO" dirty="0" err="1"/>
              <a:t>CdS</a:t>
            </a:r>
            <a:r>
              <a:rPr lang="ro-RO" dirty="0"/>
              <a:t>, </a:t>
            </a:r>
            <a:r>
              <a:rPr lang="ro-RO" dirty="0" err="1"/>
              <a:t>CdSe</a:t>
            </a:r>
            <a:r>
              <a:rPr lang="ro-RO" dirty="0"/>
              <a:t>, </a:t>
            </a:r>
            <a:r>
              <a:rPr lang="ro-RO" dirty="0" err="1"/>
              <a:t>CdTe</a:t>
            </a:r>
            <a:r>
              <a:rPr lang="ro-RO" dirty="0"/>
              <a:t>, </a:t>
            </a:r>
            <a:r>
              <a:rPr lang="ro-RO" dirty="0" err="1"/>
              <a:t>GaAs</a:t>
            </a:r>
            <a:r>
              <a:rPr lang="ro-RO" dirty="0"/>
              <a:t>, Si, Ge, </a:t>
            </a:r>
            <a:r>
              <a:rPr lang="ro-RO" dirty="0" err="1"/>
              <a:t>ZnS</a:t>
            </a:r>
            <a:r>
              <a:rPr lang="ro-RO" dirty="0"/>
              <a:t>...</a:t>
            </a:r>
            <a:r>
              <a:rPr lang="en-US" dirty="0"/>
              <a:t> Este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control </a:t>
            </a:r>
            <a:r>
              <a:rPr lang="en-US" dirty="0" err="1"/>
              <a:t>fotoelectric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închiderea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</a:t>
            </a:r>
            <a:r>
              <a:rPr lang="en-US" dirty="0" err="1"/>
              <a:t>fotoelectrică</a:t>
            </a:r>
            <a:r>
              <a:rPr lang="en-US" dirty="0"/>
              <a:t> a </a:t>
            </a:r>
            <a:r>
              <a:rPr lang="en-US" dirty="0" err="1"/>
              <a:t>portalurilor</a:t>
            </a:r>
            <a:r>
              <a:rPr lang="en-US" dirty="0"/>
              <a:t>, </a:t>
            </a:r>
            <a:r>
              <a:rPr lang="en-US" dirty="0" err="1"/>
              <a:t>pornirea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oprirea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a </a:t>
            </a:r>
            <a:r>
              <a:rPr lang="en-US" dirty="0" err="1"/>
              <a:t>luminilor</a:t>
            </a:r>
            <a:r>
              <a:rPr lang="en-US" dirty="0"/>
              <a:t> de </a:t>
            </a:r>
            <a:r>
              <a:rPr lang="en-US" dirty="0" err="1"/>
              <a:t>navigație</a:t>
            </a:r>
            <a:r>
              <a:rPr lang="en-US" dirty="0"/>
              <a:t>, </a:t>
            </a:r>
            <a:r>
              <a:rPr lang="en-US" dirty="0" err="1"/>
              <a:t>lumini</a:t>
            </a:r>
            <a:r>
              <a:rPr lang="en-US" dirty="0"/>
              <a:t> </a:t>
            </a:r>
            <a:r>
              <a:rPr lang="en-US" dirty="0" err="1"/>
              <a:t>stradale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iluminat</a:t>
            </a:r>
            <a:r>
              <a:rPr lang="en-US" dirty="0"/>
              <a:t>,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cu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automate de </a:t>
            </a:r>
            <a:r>
              <a:rPr lang="en-US" dirty="0" err="1"/>
              <a:t>oprire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,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automate de </a:t>
            </a:r>
            <a:r>
              <a:rPr lang="en-US" dirty="0" err="1"/>
              <a:t>protecție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„</a:t>
            </a:r>
            <a:r>
              <a:rPr lang="en-US" dirty="0" err="1"/>
              <a:t>detectoare</a:t>
            </a:r>
            <a:r>
              <a:rPr lang="en-US" dirty="0"/>
              <a:t> de </a:t>
            </a:r>
            <a:r>
              <a:rPr lang="en-US" dirty="0" err="1"/>
              <a:t>poziție</a:t>
            </a:r>
            <a:r>
              <a:rPr lang="en-US" dirty="0"/>
              <a:t>”, </a:t>
            </a:r>
            <a:r>
              <a:rPr lang="en-US" dirty="0" err="1"/>
              <a:t>aparat</a:t>
            </a:r>
            <a:r>
              <a:rPr lang="en-US" dirty="0"/>
              <a:t> automat de </a:t>
            </a:r>
            <a:r>
              <a:rPr lang="en-US" dirty="0" err="1"/>
              <a:t>expunere</a:t>
            </a:r>
            <a:r>
              <a:rPr lang="en-US" dirty="0"/>
              <a:t>, </a:t>
            </a:r>
            <a:r>
              <a:rPr lang="en-US" dirty="0" err="1"/>
              <a:t>contor</a:t>
            </a:r>
            <a:r>
              <a:rPr lang="en-US" dirty="0"/>
              <a:t> </a:t>
            </a:r>
            <a:r>
              <a:rPr lang="en-US" dirty="0" err="1"/>
              <a:t>fotoelectric</a:t>
            </a:r>
            <a:r>
              <a:rPr lang="en-US" dirty="0"/>
              <a:t>, </a:t>
            </a:r>
            <a:r>
              <a:rPr lang="en-US" dirty="0" err="1"/>
              <a:t>alarmă</a:t>
            </a:r>
            <a:r>
              <a:rPr lang="en-US" dirty="0"/>
              <a:t> de </a:t>
            </a:r>
            <a:r>
              <a:rPr lang="en-US" dirty="0" err="1"/>
              <a:t>fum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urmărire</a:t>
            </a:r>
            <a:r>
              <a:rPr lang="en-US" dirty="0"/>
              <a:t> </a:t>
            </a:r>
            <a:r>
              <a:rPr lang="en-US" dirty="0" err="1"/>
              <a:t>fotoelectric</a:t>
            </a:r>
            <a:r>
              <a:rPr lang="en-US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59975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023ACE-FAC3-9027-B4F9-718C0387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22" y="259977"/>
            <a:ext cx="10515600" cy="795460"/>
          </a:xfrm>
        </p:spPr>
        <p:txBody>
          <a:bodyPr/>
          <a:lstStyle/>
          <a:p>
            <a:r>
              <a:rPr lang="ro-RO" dirty="0"/>
              <a:t>Avantaje și Dezavantaje ale FR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2A9BED-95B5-1A49-72A1-BAD8650E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65867"/>
            <a:ext cx="11506199" cy="360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Avantaj</a:t>
            </a:r>
            <a:r>
              <a:rPr lang="ro-RO" b="1" dirty="0"/>
              <a:t>e</a:t>
            </a:r>
            <a:r>
              <a:rPr lang="en-US" b="1" dirty="0"/>
              <a:t> </a:t>
            </a:r>
            <a:endParaRPr lang="ro-RO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fotoelectric</a:t>
            </a:r>
            <a:r>
              <a:rPr lang="en-US" dirty="0"/>
              <a:t> intern nu are </a:t>
            </a:r>
            <a:r>
              <a:rPr lang="en-US" dirty="0" err="1"/>
              <a:t>nimic</a:t>
            </a:r>
            <a:r>
              <a:rPr lang="en-US" dirty="0"/>
              <a:t> de-a face cu </a:t>
            </a:r>
            <a:r>
              <a:rPr lang="en-US" dirty="0" err="1"/>
              <a:t>electrodul</a:t>
            </a:r>
            <a:r>
              <a:rPr lang="en-US" dirty="0"/>
              <a:t> (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fotodioda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conectată</a:t>
            </a:r>
            <a:r>
              <a:rPr lang="en-US" dirty="0"/>
              <a:t>), </a:t>
            </a:r>
            <a:r>
              <a:rPr lang="en-US" dirty="0" err="1"/>
              <a:t>adică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de c</a:t>
            </a:r>
            <a:r>
              <a:rPr lang="ro-RO" dirty="0"/>
              <a:t>.c.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Sensibilitatea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dirty="0" err="1"/>
              <a:t>materialul</a:t>
            </a:r>
            <a:r>
              <a:rPr lang="en-US" dirty="0"/>
              <a:t> semiconductor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Acoperit</a:t>
            </a:r>
            <a:r>
              <a:rPr lang="en-US" dirty="0"/>
              <a:t> cu </a:t>
            </a:r>
            <a:r>
              <a:rPr lang="en-US" dirty="0" err="1"/>
              <a:t>epoxid</a:t>
            </a:r>
            <a:r>
              <a:rPr lang="en-US" dirty="0"/>
              <a:t>, </a:t>
            </a:r>
            <a:r>
              <a:rPr lang="en-US" dirty="0" err="1"/>
              <a:t>fiabilitate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, </a:t>
            </a:r>
            <a:r>
              <a:rPr lang="en-US" dirty="0" err="1"/>
              <a:t>volum</a:t>
            </a:r>
            <a:r>
              <a:rPr lang="en-US" dirty="0"/>
              <a:t> mic,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, </a:t>
            </a:r>
            <a:r>
              <a:rPr lang="en-US" dirty="0" err="1"/>
              <a:t>răspuns</a:t>
            </a:r>
            <a:r>
              <a:rPr lang="en-US" dirty="0"/>
              <a:t> rapid,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a </a:t>
            </a:r>
            <a:r>
              <a:rPr lang="en-US" dirty="0" err="1"/>
              <a:t>spectrului</a:t>
            </a:r>
            <a:r>
              <a:rPr lang="en-US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1504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90D2E61-873E-8984-5A0A-27017DAF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6316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Dezavantaj</a:t>
            </a:r>
            <a:r>
              <a:rPr lang="ro-RO" b="1" dirty="0"/>
              <a:t>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Liniaritate</a:t>
            </a:r>
            <a:r>
              <a:rPr lang="en-US" dirty="0"/>
              <a:t> </a:t>
            </a:r>
            <a:r>
              <a:rPr lang="en-US" dirty="0" err="1"/>
              <a:t>slabă</a:t>
            </a:r>
            <a:r>
              <a:rPr lang="en-US" dirty="0"/>
              <a:t> a </a:t>
            </a:r>
            <a:r>
              <a:rPr lang="en-US" dirty="0" err="1"/>
              <a:t>conversiei</a:t>
            </a:r>
            <a:r>
              <a:rPr lang="en-US" dirty="0"/>
              <a:t> </a:t>
            </a:r>
            <a:r>
              <a:rPr lang="en-US" dirty="0" err="1"/>
              <a:t>fotoelectrice</a:t>
            </a:r>
            <a:r>
              <a:rPr lang="en-US" dirty="0"/>
              <a:t> la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relaxare</a:t>
            </a:r>
            <a:r>
              <a:rPr lang="en-US" dirty="0"/>
              <a:t> </a:t>
            </a:r>
            <a:r>
              <a:rPr lang="en-US" dirty="0" err="1"/>
              <a:t>fotoelectrică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lung. </a:t>
            </a:r>
            <a:r>
              <a:rPr lang="en-US" dirty="0" err="1"/>
              <a:t>Adică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iradierea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, </a:t>
            </a:r>
            <a:r>
              <a:rPr lang="en-US" dirty="0" err="1"/>
              <a:t>fotoconductanța</a:t>
            </a:r>
            <a:r>
              <a:rPr lang="en-US" dirty="0"/>
              <a:t> </a:t>
            </a:r>
            <a:r>
              <a:rPr lang="en-US" dirty="0" err="1"/>
              <a:t>semiconductorilor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treptat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iluminare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de stare </a:t>
            </a:r>
            <a:r>
              <a:rPr lang="en-US" dirty="0" err="1"/>
              <a:t>staționară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o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timp.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lumina se </a:t>
            </a:r>
            <a:r>
              <a:rPr lang="en-US" dirty="0" err="1"/>
              <a:t>oprește</a:t>
            </a:r>
            <a:r>
              <a:rPr lang="en-US" dirty="0"/>
              <a:t>, </a:t>
            </a:r>
            <a:r>
              <a:rPr lang="en-US" dirty="0" err="1"/>
              <a:t>fotoconductivitatea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treptat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frecvență</a:t>
            </a:r>
            <a:r>
              <a:rPr lang="en-US" dirty="0"/>
              <a:t> (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 de a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luminoase</a:t>
            </a:r>
            <a:r>
              <a:rPr lang="en-US" dirty="0"/>
              <a:t> care se </a:t>
            </a:r>
            <a:r>
              <a:rPr lang="en-US" dirty="0" err="1"/>
              <a:t>modifică</a:t>
            </a:r>
            <a:r>
              <a:rPr lang="en-US" dirty="0"/>
              <a:t> rapid)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FR e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afectat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.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s,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afectat</a:t>
            </a:r>
            <a:r>
              <a:rPr lang="en-US" dirty="0"/>
              <a:t> de </a:t>
            </a:r>
            <a:r>
              <a:rPr lang="en-US" dirty="0" err="1"/>
              <a:t>intensitatea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 (</a:t>
            </a:r>
            <a:r>
              <a:rPr lang="en-US" dirty="0" err="1"/>
              <a:t>fotodioda</a:t>
            </a:r>
            <a:r>
              <a:rPr lang="en-US" dirty="0"/>
              <a:t> nu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dezavantaj</a:t>
            </a:r>
            <a:r>
              <a:rPr lang="en-US" dirty="0"/>
              <a:t>, </a:t>
            </a:r>
            <a:r>
              <a:rPr lang="en-US" dirty="0" err="1"/>
              <a:t>fotodioda</a:t>
            </a:r>
            <a:r>
              <a:rPr lang="en-US" dirty="0"/>
              <a:t> are o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fotorezistorul</a:t>
            </a:r>
            <a:r>
              <a:rPr lang="en-US" dirty="0"/>
              <a:t>).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b="1" dirty="0" err="1"/>
              <a:t>Concluzie</a:t>
            </a:r>
            <a:r>
              <a:rPr lang="ro-RO" b="1" dirty="0"/>
              <a:t>:</a:t>
            </a:r>
            <a:r>
              <a:rPr lang="ro-RO" dirty="0"/>
              <a:t> FR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element important de </a:t>
            </a:r>
            <a:r>
              <a:rPr lang="en-US" dirty="0" err="1"/>
              <a:t>conversie</a:t>
            </a:r>
            <a:r>
              <a:rPr lang="en-US" dirty="0"/>
              <a:t> </a:t>
            </a:r>
            <a:r>
              <a:rPr lang="en-US" dirty="0" err="1"/>
              <a:t>fotoelectrică</a:t>
            </a:r>
            <a:r>
              <a:rPr lang="en-US" dirty="0"/>
              <a:t>.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tehnologiei</a:t>
            </a:r>
            <a:r>
              <a:rPr lang="en-US" dirty="0"/>
              <a:t> </a:t>
            </a:r>
            <a:r>
              <a:rPr lang="en-US" dirty="0" err="1"/>
              <a:t>informației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</a:t>
            </a:r>
            <a:r>
              <a:rPr lang="en-US" dirty="0" err="1"/>
              <a:t>cerințelor</a:t>
            </a:r>
            <a:r>
              <a:rPr lang="en-US" dirty="0"/>
              <a:t> de </a:t>
            </a:r>
            <a:r>
              <a:rPr lang="en-US" dirty="0" err="1"/>
              <a:t>performanță</a:t>
            </a:r>
            <a:r>
              <a:rPr lang="en-US" dirty="0"/>
              <a:t> ale </a:t>
            </a:r>
            <a:r>
              <a:rPr lang="en-US" dirty="0" err="1"/>
              <a:t>componentelor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, </a:t>
            </a:r>
            <a:r>
              <a:rPr lang="en-US" dirty="0" err="1"/>
              <a:t>automatizarea</a:t>
            </a:r>
            <a:r>
              <a:rPr lang="en-US" dirty="0"/>
              <a:t> </a:t>
            </a:r>
            <a:r>
              <a:rPr lang="en-US" dirty="0" err="1"/>
              <a:t>producției</a:t>
            </a:r>
            <a:r>
              <a:rPr lang="en-US" dirty="0"/>
              <a:t> de </a:t>
            </a:r>
            <a:r>
              <a:rPr lang="en-US" dirty="0" err="1"/>
              <a:t>fotorezistoare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considerabil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industrializării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45B90E-ACF2-2751-5469-840D7A85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5354434"/>
            <a:ext cx="10515600" cy="809299"/>
          </a:xfrm>
        </p:spPr>
        <p:txBody>
          <a:bodyPr/>
          <a:lstStyle/>
          <a:p>
            <a:r>
              <a:rPr lang="ro-RO" dirty="0"/>
              <a:t>Aplicații ale FR (a) comandă optică, (b) – exponometru fotografic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F2BB60A-59B3-7FA3-126A-A142CAE1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0" y="694267"/>
            <a:ext cx="4873245" cy="347483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E4A168F-E4B2-5F06-5C9B-B26BEA78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94" y="694267"/>
            <a:ext cx="4649563" cy="31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53F237-8969-B208-785E-7B1E3352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966" y="246592"/>
            <a:ext cx="3920067" cy="1325563"/>
          </a:xfrm>
        </p:spPr>
        <p:txBody>
          <a:bodyPr/>
          <a:lstStyle/>
          <a:p>
            <a:r>
              <a:rPr lang="ro-RO" b="1" dirty="0" err="1"/>
              <a:t>Fotodetector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3B8F4D-3F09-03CB-4939-DBF5B01F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definiție</a:t>
            </a:r>
            <a:r>
              <a:rPr lang="en-US" dirty="0"/>
              <a:t> a </a:t>
            </a:r>
            <a:r>
              <a:rPr lang="en-US" dirty="0" err="1"/>
              <a:t>fotodetectorului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; un </a:t>
            </a:r>
            <a:r>
              <a:rPr lang="en-US" dirty="0" err="1"/>
              <a:t>dispozitiv</a:t>
            </a:r>
            <a:r>
              <a:rPr lang="en-US" dirty="0"/>
              <a:t> optoelectronic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detecta</a:t>
            </a:r>
            <a:r>
              <a:rPr lang="en-US" dirty="0"/>
              <a:t> lumina </a:t>
            </a:r>
            <a:r>
              <a:rPr lang="en-US" dirty="0" err="1"/>
              <a:t>incidentă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o </a:t>
            </a:r>
            <a:r>
              <a:rPr lang="en-US" dirty="0" err="1"/>
              <a:t>transforma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semnal</a:t>
            </a:r>
            <a:r>
              <a:rPr lang="en-US" dirty="0"/>
              <a:t> electric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dirty="0" err="1"/>
              <a:t>fotodetector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De </a:t>
            </a:r>
            <a:r>
              <a:rPr lang="en-US" dirty="0" err="1"/>
              <a:t>obicei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incidentă</a:t>
            </a:r>
            <a:r>
              <a:rPr lang="en-US" dirty="0"/>
              <a:t>.</a:t>
            </a:r>
          </a:p>
        </p:txBody>
      </p:sp>
      <p:pic>
        <p:nvPicPr>
          <p:cNvPr id="2050" name="Picture 2" descr="Photodetector">
            <a:extLst>
              <a:ext uri="{FF2B5EF4-FFF2-40B4-BE49-F238E27FC236}">
                <a16:creationId xmlns:a16="http://schemas.microsoft.com/office/drawing/2014/main" id="{E3A3BA49-6DCE-D98F-1802-8862D510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81" y="4421433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8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0E298D-4392-8CD7-F29C-3858F266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100" y="500062"/>
            <a:ext cx="5511800" cy="1325563"/>
          </a:xfrm>
        </p:spPr>
        <p:txBody>
          <a:bodyPr/>
          <a:lstStyle/>
          <a:p>
            <a:r>
              <a:rPr lang="ro-RO" b="1" dirty="0"/>
              <a:t>Tipuri </a:t>
            </a:r>
            <a:r>
              <a:rPr lang="ro-RO" b="1" dirty="0" err="1"/>
              <a:t>fotodetectoare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70383A5-712A-D491-AA7C-B23CAADE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6" y="1825625"/>
            <a:ext cx="4580467" cy="4351338"/>
          </a:xfrm>
        </p:spPr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Fotodiodele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Fototranzistor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Fotorezistent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Fotocatod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Fototub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sau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fotovalvă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Fotomultiplicator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CCD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CMOS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fotoelectrică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fotoelectrochimică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D0A9A70-CB6F-7E8C-4B0D-75959F09FA81}"/>
              </a:ext>
            </a:extLst>
          </p:cNvPr>
          <p:cNvSpPr txBox="1"/>
          <p:nvPr/>
        </p:nvSpPr>
        <p:spPr>
          <a:xfrm>
            <a:off x="6705602" y="2615417"/>
            <a:ext cx="44534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</a:rPr>
              <a:t>Anumiți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fotodetectori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avansați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cum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fi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Senzori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CCD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CMOS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</a:t>
            </a:r>
            <a:endParaRPr lang="ro-RO" sz="2800" b="0" i="0" dirty="0">
              <a:solidFill>
                <a:srgbClr val="000000"/>
              </a:solidFill>
              <a:effectLst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</a:rPr>
              <a:t>Ei au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acestui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tip de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detectoare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miniaturizate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forma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captura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videoclipuri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imagini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acestea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fiind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evoluție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avansată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6" name="Săgeată: dreapta 5">
            <a:extLst>
              <a:ext uri="{FF2B5EF4-FFF2-40B4-BE49-F238E27FC236}">
                <a16:creationId xmlns:a16="http://schemas.microsoft.com/office/drawing/2014/main" id="{BBECF2D1-E9F5-96CB-F71F-B5F472B50C31}"/>
              </a:ext>
            </a:extLst>
          </p:cNvPr>
          <p:cNvSpPr/>
          <p:nvPr/>
        </p:nvSpPr>
        <p:spPr>
          <a:xfrm>
            <a:off x="4351869" y="4168776"/>
            <a:ext cx="2159002" cy="863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60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0363"/>
            <a:ext cx="8915400" cy="54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81600" y="1386323"/>
          <a:ext cx="6387803" cy="442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44840" imgH="3632040" progId="Equation.DSMT4">
                  <p:embed/>
                </p:oleObj>
              </mc:Choice>
              <mc:Fallback>
                <p:oleObj name="Equation" r:id="rId2" imgW="5244840" imgH="363204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86323"/>
                        <a:ext cx="6387803" cy="4423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" y="1676401"/>
            <a:ext cx="5105567" cy="48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912" tIns="25400" rIns="61912" bIns="25400">
            <a:spAutoFit/>
          </a:bodyPr>
          <a:lstStyle>
            <a:lvl1pPr defTabSz="895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indent="-285750" defTabSz="895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228600" defTabSz="895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indent="-228600" defTabSz="8953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indent="-228600" defTabSz="8953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Interioară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exterioară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Respon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sivitatea</a:t>
            </a:r>
            <a:r>
              <a:rPr lang="en-US" altLang="en-US" sz="2400" b="1" i="1" dirty="0">
                <a:solidFill>
                  <a:srgbClr val="000000"/>
                </a:solidFill>
              </a:rPr>
              <a:t> 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i="1" dirty="0">
                <a:solidFill>
                  <a:srgbClr val="000000"/>
                </a:solidFill>
              </a:rPr>
              <a:t>•</a:t>
            </a:r>
            <a:r>
              <a:rPr lang="ro-RO" altLang="en-US" sz="2400" b="1" i="1" dirty="0">
                <a:solidFill>
                  <a:srgbClr val="000000"/>
                </a:solidFill>
              </a:rPr>
              <a:t>F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otocurent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ul</a:t>
            </a: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o-MD" altLang="en-US" sz="2400" b="1" i="1" dirty="0" err="1">
                <a:solidFill>
                  <a:srgbClr val="000000"/>
                </a:solidFill>
              </a:rPr>
              <a:t>Răspunsuș</a:t>
            </a:r>
            <a:r>
              <a:rPr lang="ro-MD" altLang="en-US" sz="2400" b="1" i="1" dirty="0">
                <a:solidFill>
                  <a:srgbClr val="000000"/>
                </a:solidFill>
              </a:rPr>
              <a:t> spectral</a:t>
            </a:r>
            <a:endParaRPr lang="en-US" altLang="en-US" sz="2400" b="1" i="1" dirty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59934" y="6112886"/>
            <a:ext cx="3257705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Fluxul de fotoni </a:t>
            </a:r>
            <a:r>
              <a:rPr lang="ro-MD" altLang="en-US" dirty="0" err="1">
                <a:solidFill>
                  <a:srgbClr val="FF0000"/>
                </a:solidFill>
              </a:rPr>
              <a:t>incidenti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ro-RO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ro-RO" altLang="en-US" dirty="0" err="1">
                <a:solidFill>
                  <a:srgbClr val="FF0000"/>
                </a:solidFill>
              </a:rPr>
              <a:t>no</a:t>
            </a:r>
            <a:r>
              <a:rPr lang="en-US" altLang="en-US" dirty="0">
                <a:solidFill>
                  <a:srgbClr val="FF0000"/>
                </a:solidFill>
              </a:rPr>
              <a:t>/sec)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495715" y="4349771"/>
            <a:ext cx="3424013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dirty="0">
                <a:solidFill>
                  <a:srgbClr val="FF0000"/>
                </a:solidFill>
              </a:rPr>
              <a:t>Cota parte transmisă </a:t>
            </a:r>
            <a:r>
              <a:rPr lang="ro-RO" altLang="en-US" dirty="0" err="1">
                <a:solidFill>
                  <a:srgbClr val="FF0000"/>
                </a:solidFill>
              </a:rPr>
              <a:t>înterior</a:t>
            </a:r>
            <a:r>
              <a:rPr lang="ro-RO" altLang="en-US" dirty="0">
                <a:solidFill>
                  <a:srgbClr val="FF0000"/>
                </a:solidFill>
              </a:rPr>
              <a:t> detectorului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317641" y="6068002"/>
            <a:ext cx="3454471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Cota parte absorbită in regiunea </a:t>
            </a:r>
            <a:r>
              <a:rPr lang="ro-MD" altLang="en-US" dirty="0" err="1">
                <a:solidFill>
                  <a:srgbClr val="FF0000"/>
                </a:solidFill>
              </a:rPr>
              <a:t>detectiei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92393" y="580983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317640" y="560546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6495715" y="487042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2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Principiul </a:t>
            </a:r>
            <a:r>
              <a:rPr lang="ro-RO" dirty="0" err="1"/>
              <a:t>fotodetecției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1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err="1"/>
              <a:t>Fotodetectorii</a:t>
            </a:r>
            <a:r>
              <a:rPr lang="ro-RO" dirty="0"/>
              <a:t> se clasifică în 2 clase majore:</a:t>
            </a:r>
            <a:r>
              <a:rPr lang="en-GB" dirty="0"/>
              <a:t>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dirty="0" err="1">
                <a:solidFill>
                  <a:srgbClr val="FF0000"/>
                </a:solidFill>
              </a:rPr>
              <a:t>Ter</a:t>
            </a:r>
            <a:r>
              <a:rPr lang="ro-RO" dirty="0">
                <a:solidFill>
                  <a:srgbClr val="FF0000"/>
                </a:solidFill>
              </a:rPr>
              <a:t>mice</a:t>
            </a:r>
            <a:r>
              <a:rPr lang="en-GB" dirty="0"/>
              <a:t> – detect</a:t>
            </a:r>
            <a:r>
              <a:rPr lang="ro-RO" dirty="0" err="1"/>
              <a:t>ează</a:t>
            </a:r>
            <a:r>
              <a:rPr lang="ro-RO" dirty="0"/>
              <a:t> lumina prin creșterea temperaturii la absorbția luminii</a:t>
            </a:r>
            <a:r>
              <a:rPr lang="en-GB" dirty="0"/>
              <a:t>. </a:t>
            </a:r>
            <a:r>
              <a:rPr lang="ro-RO" i="1" dirty="0"/>
              <a:t>De regulă lucrează în IR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ro-RO" dirty="0">
                <a:solidFill>
                  <a:srgbClr val="FF0000"/>
                </a:solidFill>
              </a:rPr>
              <a:t>Fotonice</a:t>
            </a:r>
            <a:r>
              <a:rPr lang="en-GB" dirty="0"/>
              <a:t> – </a:t>
            </a:r>
            <a:r>
              <a:rPr lang="ro-RO" dirty="0" err="1"/>
              <a:t>crează</a:t>
            </a:r>
            <a:r>
              <a:rPr lang="ro-RO" dirty="0"/>
              <a:t> perechi electroni – goluri la absorbția radiației incidente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C</a:t>
            </a:r>
            <a:r>
              <a:rPr lang="en-GB" dirty="0" err="1"/>
              <a:t>oncentra</a:t>
            </a:r>
            <a:r>
              <a:rPr lang="ro-RO" dirty="0" err="1"/>
              <a:t>ția</a:t>
            </a:r>
            <a:r>
              <a:rPr lang="ro-RO" dirty="0"/>
              <a:t> purtătorilor este </a:t>
            </a:r>
            <a:r>
              <a:rPr lang="en-GB" dirty="0" err="1"/>
              <a:t>propor</a:t>
            </a:r>
            <a:r>
              <a:rPr lang="ro-RO" dirty="0"/>
              <a:t>ț</a:t>
            </a:r>
            <a:r>
              <a:rPr lang="en-GB" dirty="0" err="1"/>
              <a:t>ional</a:t>
            </a:r>
            <a:r>
              <a:rPr lang="ro-RO" dirty="0"/>
              <a:t>ă intensității radiației incidente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GB" b="1" dirty="0">
                <a:solidFill>
                  <a:srgbClr val="FF0000"/>
                </a:solidFill>
              </a:rPr>
              <a:t>λ ≤ </a:t>
            </a:r>
            <a:r>
              <a:rPr lang="en-GB" b="1" dirty="0" err="1">
                <a:solidFill>
                  <a:srgbClr val="FF0000"/>
                </a:solidFill>
              </a:rPr>
              <a:t>hc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baseline="-25000" dirty="0">
                <a:solidFill>
                  <a:srgbClr val="FF0000"/>
                </a:solidFill>
              </a:rPr>
              <a:t>∆E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endParaRPr lang="ro-R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BC93393-05A8-26E8-4845-33798228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054660"/>
            <a:ext cx="11364757" cy="58033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Putere</a:t>
            </a:r>
            <a:r>
              <a:rPr lang="en-US" b="1" dirty="0"/>
              <a:t> </a:t>
            </a:r>
            <a:r>
              <a:rPr lang="en-US" b="1" dirty="0" err="1"/>
              <a:t>echivalentă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zgomot</a:t>
            </a:r>
            <a:r>
              <a:rPr lang="en-US" dirty="0"/>
              <a:t> – Este </a:t>
            </a:r>
            <a:r>
              <a:rPr lang="en-US" dirty="0" err="1"/>
              <a:t>cantitatea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luminoasă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genera un </a:t>
            </a:r>
            <a:r>
              <a:rPr lang="en-US" dirty="0" err="1"/>
              <a:t>semnal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ca </a:t>
            </a:r>
            <a:r>
              <a:rPr lang="en-US" dirty="0" err="1"/>
              <a:t>mărime</a:t>
            </a:r>
            <a:r>
              <a:rPr lang="en-US" dirty="0"/>
              <a:t> cu </a:t>
            </a:r>
            <a:r>
              <a:rPr lang="en-US" dirty="0" err="1"/>
              <a:t>zgomotul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Detectivitate</a:t>
            </a:r>
            <a:r>
              <a:rPr lang="en-US" dirty="0"/>
              <a:t> – </a:t>
            </a:r>
            <a:r>
              <a:rPr lang="ro-RO" dirty="0"/>
              <a:t>r</a:t>
            </a:r>
            <a:r>
              <a:rPr lang="en-US" dirty="0" err="1"/>
              <a:t>ădăcina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 a </a:t>
            </a:r>
            <a:r>
              <a:rPr lang="en-US" dirty="0" err="1"/>
              <a:t>zonei</a:t>
            </a:r>
            <a:r>
              <a:rPr lang="en-US" dirty="0"/>
              <a:t> </a:t>
            </a:r>
            <a:r>
              <a:rPr lang="en-US" dirty="0" err="1"/>
              <a:t>detectorului</a:t>
            </a:r>
            <a:r>
              <a:rPr lang="en-US" dirty="0"/>
              <a:t> </a:t>
            </a:r>
            <a:r>
              <a:rPr lang="en-US" dirty="0" err="1"/>
              <a:t>separată</a:t>
            </a:r>
            <a:r>
              <a:rPr lang="en-US" dirty="0"/>
              <a:t> de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Câștig</a:t>
            </a:r>
            <a:r>
              <a:rPr lang="en-US" dirty="0"/>
              <a:t> –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al </a:t>
            </a:r>
            <a:r>
              <a:rPr lang="en-US" dirty="0" err="1"/>
              <a:t>fotodetectorului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împărțit</a:t>
            </a:r>
            <a:r>
              <a:rPr lang="en-US" dirty="0"/>
              <a:t> la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direct de </a:t>
            </a:r>
            <a:r>
              <a:rPr lang="en-US" dirty="0" err="1"/>
              <a:t>fotonii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 de pe </a:t>
            </a:r>
            <a:r>
              <a:rPr lang="en-US" dirty="0" err="1"/>
              <a:t>detectoare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ro-RO" b="1" dirty="0"/>
              <a:t>la </a:t>
            </a:r>
            <a:r>
              <a:rPr lang="en-US" b="1" dirty="0" err="1"/>
              <a:t>întune</a:t>
            </a:r>
            <a:r>
              <a:rPr lang="ro-RO" b="1" dirty="0" err="1"/>
              <a:t>ric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detector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deficiența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Timp</a:t>
            </a:r>
            <a:r>
              <a:rPr lang="en-US" b="1" dirty="0"/>
              <a:t> de </a:t>
            </a:r>
            <a:r>
              <a:rPr lang="en-US" b="1" dirty="0" err="1"/>
              <a:t>răspuns</a:t>
            </a:r>
            <a:r>
              <a:rPr lang="en-US" dirty="0"/>
              <a:t> –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un detector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treacă</a:t>
            </a:r>
            <a:r>
              <a:rPr lang="en-US" dirty="0"/>
              <a:t> de la 10 la 90% din </a:t>
            </a:r>
            <a:r>
              <a:rPr lang="en-US" dirty="0" err="1"/>
              <a:t>ieșirea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Spectrul</a:t>
            </a:r>
            <a:r>
              <a:rPr lang="en-US" b="1" dirty="0"/>
              <a:t> de </a:t>
            </a:r>
            <a:r>
              <a:rPr lang="en-US" b="1" dirty="0" err="1"/>
              <a:t>zgomot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a </a:t>
            </a:r>
            <a:r>
              <a:rPr lang="en-US" dirty="0" err="1"/>
              <a:t>frecvenței</a:t>
            </a:r>
            <a:r>
              <a:rPr lang="en-US" dirty="0"/>
              <a:t>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semnificată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spectrală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Neliniaritate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o-RO" dirty="0"/>
              <a:t>la </a:t>
            </a:r>
            <a:r>
              <a:rPr lang="en-US" dirty="0" err="1"/>
              <a:t>fotodetector</a:t>
            </a:r>
            <a:r>
              <a:rPr lang="en-US" dirty="0"/>
              <a:t> </a:t>
            </a:r>
            <a:r>
              <a:rPr lang="en-US" dirty="0" err="1"/>
              <a:t>limitează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RF.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CACE6C-5CE0-9EDF-9830-4B13568CD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8513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7076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A1CBDC-E3F8-A923-C2D9-546DF0A1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Responsivitate</a:t>
            </a:r>
            <a:r>
              <a:rPr lang="ro-RO" dirty="0"/>
              <a:t> în funcție de lungimea de undă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A1E9D7C-D7E5-9478-1C04-60E25881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728" y="1964267"/>
            <a:ext cx="9789454" cy="3877139"/>
          </a:xfrm>
        </p:spPr>
      </p:pic>
    </p:spTree>
    <p:extLst>
      <p:ext uri="{BB962C8B-B14F-4D97-AF65-F5344CB8AC3E}">
        <p14:creationId xmlns:p14="http://schemas.microsoft.com/office/powerpoint/2010/main" val="2105389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EAFCEC1-EC02-45DA-0AA5-E307D361D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81" y="1402823"/>
            <a:ext cx="9167982" cy="3744318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D66DB38-0389-44DB-0FEE-0D6C73AE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154" y="1156949"/>
            <a:ext cx="2838846" cy="4848902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66D3AD84-DE3D-4204-65EF-5947EC1F0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02" y="6097366"/>
            <a:ext cx="5572903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2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7E3D7B-F59A-CF65-AA64-F0D15CC1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Răspuns la impuls dreptunghiular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3FC9D3D-6AFE-1279-0344-B939195D5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601" y="2300844"/>
            <a:ext cx="6258798" cy="3400900"/>
          </a:xfrm>
        </p:spPr>
      </p:pic>
    </p:spTree>
    <p:extLst>
      <p:ext uri="{BB962C8B-B14F-4D97-AF65-F5344CB8AC3E}">
        <p14:creationId xmlns:p14="http://schemas.microsoft.com/office/powerpoint/2010/main" val="1781858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ro-RO" dirty="0"/>
              <a:t>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1674586"/>
            <a:ext cx="11286066" cy="4351338"/>
          </a:xfrm>
        </p:spPr>
        <p:txBody>
          <a:bodyPr>
            <a:normAutofit lnSpcReduction="1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DCS (Charge Coupled Devices (CCD) – un registru de detectori de fotoni extrem de sensibil. Este folosit pentru convertirea luminii captate de CCD  în valori digitale care sunt înregistrate de o cameră de luat vederi.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 poate fi definit ca circuit integrat sensibil la lumină imprimat pe o suprafață de Si pentru a forma elemente sensibile la lumină, numite pixeli. Fiecare pixel este convertit întro sarcină electrică.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trei tipuri de CCD: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multiplicarea electronilor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transfer de cadru</a:t>
            </a:r>
          </a:p>
          <a:p>
            <a:pPr algn="ctr"/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canal inglobat CCD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48556"/>
          </a:xfrm>
        </p:spPr>
        <p:txBody>
          <a:bodyPr>
            <a:normAutofit/>
          </a:bodyPr>
          <a:lstStyle/>
          <a:p>
            <a:r>
              <a:rPr lang="ro-RO" sz="3600" dirty="0"/>
              <a:t>Dispozitive cu cuplaj de sarcina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54" y="1259840"/>
            <a:ext cx="10830758" cy="477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foton de lumină care cade pe zona fotoactivă, definită de unul dintre pixeli va fi convertit într-unul (mai mulți) electroni, iar numărul de electroni colectați va fi direct proporțional cu intensitatea scenei la fiecare pixel. Electronii emisi din metal la iluminare sunt colectați în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elementului fotosoensibil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este proiectată (focusată) printro lentilă.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Când CCD este dezactivat, numărul de electroni din fiecare pixel este măsurat și scena poate fi reconstruită.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fotosensibile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cuplat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2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367619"/>
            <a:ext cx="10515600" cy="4351338"/>
          </a:xfrm>
        </p:spPr>
        <p:txBody>
          <a:bodyPr/>
          <a:lstStyle/>
          <a:p>
            <a:r>
              <a:rPr lang="ro-RO" dirty="0"/>
              <a:t>S</a:t>
            </a:r>
            <a:r>
              <a:rPr lang="en-US" dirty="0" err="1"/>
              <a:t>ite-urile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citite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registrul</a:t>
            </a:r>
            <a:r>
              <a:rPr lang="en-US" dirty="0"/>
              <a:t> serial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ro-RO" dirty="0"/>
              <a:t>părții </a:t>
            </a:r>
            <a:r>
              <a:rPr lang="en-US" dirty="0" err="1"/>
              <a:t>inferioar</a:t>
            </a:r>
            <a:r>
              <a:rPr lang="ro-RO" dirty="0"/>
              <a:t>e</a:t>
            </a:r>
            <a:r>
              <a:rPr lang="en-US" dirty="0"/>
              <a:t> a </a:t>
            </a:r>
            <a:r>
              <a:rPr lang="en-US" dirty="0" err="1"/>
              <a:t>matricei</a:t>
            </a:r>
            <a:r>
              <a:rPr lang="en-US" dirty="0"/>
              <a:t> CCD</a:t>
            </a:r>
            <a:r>
              <a:rPr lang="ro-RO" dirty="0"/>
              <a:t>. </a:t>
            </a:r>
            <a:r>
              <a:rPr lang="en-US" dirty="0" err="1"/>
              <a:t>Registrul</a:t>
            </a:r>
            <a:r>
              <a:rPr lang="en-US" dirty="0"/>
              <a:t> serial </a:t>
            </a:r>
            <a:r>
              <a:rPr lang="en-US" dirty="0" err="1"/>
              <a:t>transferă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ro-RO" dirty="0"/>
              <a:t>sarcinile</a:t>
            </a:r>
            <a:r>
              <a:rPr lang="en-US" dirty="0"/>
              <a:t> de la </a:t>
            </a:r>
            <a:r>
              <a:rPr lang="en-US" dirty="0" err="1"/>
              <a:t>fiecare</a:t>
            </a:r>
            <a:r>
              <a:rPr lang="en-US" dirty="0"/>
              <a:t> site </a:t>
            </a:r>
            <a:r>
              <a:rPr lang="en-US" dirty="0" err="1"/>
              <a:t>foto</a:t>
            </a:r>
            <a:r>
              <a:rPr lang="en-US" dirty="0"/>
              <a:t> la un nod de </a:t>
            </a:r>
            <a:r>
              <a:rPr lang="en-US" dirty="0" err="1"/>
              <a:t>ieșire</a:t>
            </a:r>
            <a:r>
              <a:rPr lang="ro-RO" dirty="0"/>
              <a:t>. </a:t>
            </a:r>
            <a:r>
              <a:rPr lang="en-US" dirty="0"/>
              <a:t>De </a:t>
            </a:r>
            <a:r>
              <a:rPr lang="en-US" dirty="0" err="1"/>
              <a:t>acolo</a:t>
            </a:r>
            <a:r>
              <a:rPr lang="en-US" dirty="0"/>
              <a:t>,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trimisă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unitatea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a </a:t>
            </a:r>
            <a:r>
              <a:rPr lang="en-US" dirty="0" err="1"/>
              <a:t>camerei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digitalizați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29" y="2203650"/>
            <a:ext cx="7551683" cy="44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68325"/>
            <a:ext cx="1144632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o-RO" sz="1800" dirty="0"/>
              <a:t>Sunt 3 faze de proces:</a:t>
            </a:r>
          </a:p>
          <a:p>
            <a:r>
              <a:rPr lang="pt-BR" sz="1800" dirty="0"/>
              <a:t>faza de curățare</a:t>
            </a:r>
            <a:endParaRPr lang="ro-RO" sz="1800" dirty="0"/>
          </a:p>
          <a:p>
            <a:r>
              <a:rPr lang="pt-BR" sz="1800" dirty="0"/>
              <a:t>faza de expunere sau integrare</a:t>
            </a:r>
            <a:endParaRPr lang="ro-RO" sz="1800" dirty="0"/>
          </a:p>
          <a:p>
            <a:r>
              <a:rPr lang="pt-BR" sz="1800" dirty="0"/>
              <a:t>faza de citire</a:t>
            </a:r>
            <a:endParaRPr lang="ro-RO" sz="1800" dirty="0"/>
          </a:p>
          <a:p>
            <a:pPr marL="0" indent="0">
              <a:buNone/>
            </a:pPr>
            <a:r>
              <a:rPr lang="ro-RO" sz="1800" b="1" dirty="0"/>
              <a:t>CCD este un dispozitiv dinamic care mută sarcinile pe o cale predeterminată </a:t>
            </a:r>
          </a:p>
          <a:p>
            <a:pPr marL="0" indent="0">
              <a:buNone/>
            </a:pPr>
            <a:r>
              <a:rPr lang="ro-RO" sz="1800" b="1" dirty="0"/>
              <a:t>controlată de pulsuri de ceas electronic</a:t>
            </a:r>
            <a:endParaRPr lang="en-GB" sz="1800" b="1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175" y="3370834"/>
            <a:ext cx="6902631" cy="309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Figura</a:t>
            </a:r>
            <a:r>
              <a:rPr lang="en-GB" sz="1800" dirty="0"/>
              <a:t> de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en-GB" sz="1800" dirty="0" err="1"/>
              <a:t>jos</a:t>
            </a:r>
            <a:r>
              <a:rPr lang="en-GB" sz="1800" dirty="0"/>
              <a:t> </a:t>
            </a:r>
            <a:r>
              <a:rPr lang="en-GB" sz="1800" dirty="0" err="1"/>
              <a:t>prezintă</a:t>
            </a:r>
            <a:r>
              <a:rPr lang="en-GB" sz="1800" dirty="0"/>
              <a:t> o </a:t>
            </a:r>
            <a:r>
              <a:rPr lang="en-GB" sz="1800" dirty="0" err="1"/>
              <a:t>secțiune</a:t>
            </a:r>
            <a:r>
              <a:rPr lang="en-GB" sz="1800" dirty="0"/>
              <a:t> </a:t>
            </a:r>
            <a:r>
              <a:rPr lang="en-GB" sz="1800" dirty="0" err="1"/>
              <a:t>transversală</a:t>
            </a:r>
            <a:r>
              <a:rPr lang="en-GB" sz="1800" dirty="0"/>
              <a:t> </a:t>
            </a:r>
            <a:r>
              <a:rPr lang="en-GB" sz="1800" dirty="0" err="1"/>
              <a:t>simplificată</a:t>
            </a:r>
            <a:r>
              <a:rPr lang="en-GB" sz="1800" dirty="0"/>
              <a:t> </a:t>
            </a:r>
            <a:r>
              <a:rPr lang="en-GB" sz="1800" dirty="0" err="1"/>
              <a:t>printr</a:t>
            </a:r>
            <a:r>
              <a:rPr lang="en-GB" sz="1800" dirty="0"/>
              <a:t>-un CCD. </a:t>
            </a:r>
            <a:endParaRPr lang="ro-RO" sz="1800" dirty="0"/>
          </a:p>
          <a:p>
            <a:r>
              <a:rPr lang="ro-RO" sz="1800" dirty="0"/>
              <a:t>Vedem,că </a:t>
            </a:r>
            <a:r>
              <a:rPr lang="en-GB" sz="1800" dirty="0"/>
              <a:t>Si </a:t>
            </a:r>
            <a:r>
              <a:rPr lang="en-GB" sz="1800" dirty="0" err="1"/>
              <a:t>în</a:t>
            </a:r>
            <a:r>
              <a:rPr lang="en-GB" sz="1800" dirty="0"/>
              <a:t> sine nu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aranjat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a forma </a:t>
            </a:r>
            <a:r>
              <a:rPr lang="en-GB" sz="1800" dirty="0" err="1"/>
              <a:t>pixeli</a:t>
            </a:r>
            <a:r>
              <a:rPr lang="en-GB" sz="1800" dirty="0"/>
              <a:t> </a:t>
            </a:r>
            <a:r>
              <a:rPr lang="en-GB" sz="1800" dirty="0" err="1"/>
              <a:t>individuali</a:t>
            </a:r>
            <a:r>
              <a:rPr lang="en-GB" sz="1800" dirty="0"/>
              <a:t>. De </a:t>
            </a:r>
            <a:r>
              <a:rPr lang="en-GB" sz="1800" dirty="0" err="1"/>
              <a:t>fapt</a:t>
            </a:r>
            <a:r>
              <a:rPr lang="en-GB" sz="1800" dirty="0"/>
              <a:t>, </a:t>
            </a:r>
            <a:r>
              <a:rPr lang="en-GB" sz="1800" dirty="0" err="1"/>
              <a:t>pixelii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</a:t>
            </a:r>
            <a:r>
              <a:rPr lang="en-GB" sz="1800" dirty="0" err="1"/>
              <a:t>definiți</a:t>
            </a:r>
            <a:r>
              <a:rPr lang="en-GB" sz="1800" dirty="0"/>
              <a:t> </a:t>
            </a:r>
            <a:r>
              <a:rPr lang="en-GB" sz="1800" dirty="0" err="1"/>
              <a:t>prin</a:t>
            </a:r>
            <a:r>
              <a:rPr lang="en-GB" sz="1800" dirty="0"/>
              <a:t> </a:t>
            </a:r>
            <a:r>
              <a:rPr lang="en-GB" sz="1800" dirty="0" err="1"/>
              <a:t>poziția</a:t>
            </a:r>
            <a:r>
              <a:rPr lang="en-GB" sz="1800" dirty="0"/>
              <a:t> </a:t>
            </a:r>
            <a:r>
              <a:rPr lang="en-GB" sz="1800" dirty="0" err="1"/>
              <a:t>electrozilor</a:t>
            </a:r>
            <a:r>
              <a:rPr lang="en-GB" sz="1800" dirty="0"/>
              <a:t> </a:t>
            </a:r>
            <a:r>
              <a:rPr lang="en-GB" sz="1800" dirty="0" err="1"/>
              <a:t>deasupra</a:t>
            </a:r>
            <a:r>
              <a:rPr lang="en-GB" sz="1800" dirty="0"/>
              <a:t> CCD-</a:t>
            </a:r>
            <a:r>
              <a:rPr lang="en-GB" sz="1800" dirty="0" err="1"/>
              <a:t>ului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sine. </a:t>
            </a:r>
            <a:endParaRPr lang="ro-RO" sz="1800" dirty="0"/>
          </a:p>
          <a:p>
            <a:r>
              <a:rPr lang="en-GB" sz="1800" dirty="0" err="1"/>
              <a:t>Dacă</a:t>
            </a:r>
            <a:r>
              <a:rPr lang="en-GB" sz="1800" dirty="0"/>
              <a:t> o </a:t>
            </a:r>
            <a:r>
              <a:rPr lang="en-GB" sz="1800" dirty="0" err="1"/>
              <a:t>tensiune</a:t>
            </a:r>
            <a:r>
              <a:rPr lang="en-GB" sz="1800" dirty="0"/>
              <a:t> </a:t>
            </a:r>
            <a:r>
              <a:rPr lang="en-GB" sz="1800" dirty="0" err="1"/>
              <a:t>pozitivă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aplicată</a:t>
            </a:r>
            <a:r>
              <a:rPr lang="en-GB" sz="1800" dirty="0"/>
              <a:t> </a:t>
            </a:r>
            <a:r>
              <a:rPr lang="en-GB" sz="1800" dirty="0" err="1"/>
              <a:t>electrodului</a:t>
            </a:r>
            <a:r>
              <a:rPr lang="en-GB" sz="1800" dirty="0"/>
              <a:t>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acest</a:t>
            </a:r>
            <a:r>
              <a:rPr lang="en-GB" sz="1800" dirty="0"/>
              <a:t> </a:t>
            </a:r>
            <a:r>
              <a:rPr lang="en-GB" sz="1800" dirty="0" err="1"/>
              <a:t>potențial</a:t>
            </a:r>
            <a:r>
              <a:rPr lang="en-GB" sz="1800" dirty="0"/>
              <a:t> </a:t>
            </a:r>
            <a:r>
              <a:rPr lang="en-GB" sz="1800" dirty="0" err="1"/>
              <a:t>pozitiv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en-GB" sz="1800" dirty="0" err="1"/>
              <a:t>atrage</a:t>
            </a:r>
            <a:r>
              <a:rPr lang="en-GB" sz="1800" dirty="0"/>
              <a:t> </a:t>
            </a:r>
            <a:r>
              <a:rPr lang="en-GB" sz="1800" dirty="0" err="1"/>
              <a:t>toți</a:t>
            </a:r>
            <a:r>
              <a:rPr lang="en-GB" sz="1800" dirty="0"/>
              <a:t> </a:t>
            </a:r>
            <a:r>
              <a:rPr lang="en-GB" sz="1800" dirty="0" err="1"/>
              <a:t>electronii</a:t>
            </a:r>
            <a:r>
              <a:rPr lang="en-GB" sz="1800" dirty="0"/>
              <a:t> </a:t>
            </a:r>
            <a:r>
              <a:rPr lang="en-GB" sz="1800" dirty="0" err="1"/>
              <a:t>încărcați</a:t>
            </a:r>
            <a:r>
              <a:rPr lang="en-GB" sz="1800" dirty="0"/>
              <a:t> </a:t>
            </a:r>
            <a:r>
              <a:rPr lang="en-GB" sz="1800" dirty="0" err="1"/>
              <a:t>negativ</a:t>
            </a:r>
            <a:r>
              <a:rPr lang="en-GB" sz="1800" dirty="0"/>
              <a:t> </a:t>
            </a:r>
            <a:r>
              <a:rPr lang="en-GB" sz="1800" dirty="0" err="1"/>
              <a:t>aproape</a:t>
            </a:r>
            <a:r>
              <a:rPr lang="en-GB" sz="1800" dirty="0"/>
              <a:t> de zona de sub </a:t>
            </a:r>
            <a:r>
              <a:rPr lang="en-GB" sz="1800" dirty="0" err="1"/>
              <a:t>electrod</a:t>
            </a:r>
            <a:r>
              <a:rPr lang="en-GB" sz="1800" dirty="0"/>
              <a:t>. </a:t>
            </a:r>
            <a:r>
              <a:rPr lang="en-GB" sz="1800" dirty="0" err="1"/>
              <a:t>În</a:t>
            </a:r>
            <a:r>
              <a:rPr lang="en-GB" sz="1800" dirty="0"/>
              <a:t> plus, </a:t>
            </a:r>
            <a:r>
              <a:rPr lang="en-GB" sz="1800" dirty="0" err="1"/>
              <a:t>orificiile</a:t>
            </a:r>
            <a:r>
              <a:rPr lang="en-GB" sz="1800" dirty="0"/>
              <a:t> </a:t>
            </a:r>
            <a:r>
              <a:rPr lang="en-GB" sz="1800" dirty="0" err="1"/>
              <a:t>încărcate</a:t>
            </a:r>
            <a:r>
              <a:rPr lang="en-GB" sz="1800" dirty="0"/>
              <a:t> </a:t>
            </a:r>
            <a:r>
              <a:rPr lang="en-GB" sz="1800" dirty="0" err="1"/>
              <a:t>pozitiv</a:t>
            </a:r>
            <a:r>
              <a:rPr lang="en-GB" sz="1800" dirty="0"/>
              <a:t> </a:t>
            </a:r>
            <a:r>
              <a:rPr lang="en-GB" sz="1800" dirty="0" err="1"/>
              <a:t>vor</a:t>
            </a:r>
            <a:r>
              <a:rPr lang="en-GB" sz="1800" dirty="0"/>
              <a:t> fi </a:t>
            </a:r>
            <a:r>
              <a:rPr lang="en-GB" sz="1800" dirty="0" err="1"/>
              <a:t>respinse</a:t>
            </a:r>
            <a:r>
              <a:rPr lang="en-GB" sz="1800" dirty="0"/>
              <a:t> din zona din </a:t>
            </a:r>
            <a:r>
              <a:rPr lang="en-GB" sz="1800" dirty="0" err="1"/>
              <a:t>jurul</a:t>
            </a:r>
            <a:r>
              <a:rPr lang="en-GB" sz="1800" dirty="0"/>
              <a:t> </a:t>
            </a:r>
            <a:r>
              <a:rPr lang="en-GB" sz="1800" dirty="0" err="1"/>
              <a:t>electrodului</a:t>
            </a:r>
            <a:r>
              <a:rPr lang="en-GB" sz="1800" dirty="0"/>
              <a:t>.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consecință</a:t>
            </a:r>
            <a:r>
              <a:rPr lang="en-GB" sz="1800" dirty="0"/>
              <a:t>, se </a:t>
            </a:r>
            <a:r>
              <a:rPr lang="en-GB" sz="1800" dirty="0" err="1"/>
              <a:t>va</a:t>
            </a:r>
            <a:r>
              <a:rPr lang="en-GB" sz="1800" dirty="0"/>
              <a:t> forma </a:t>
            </a:r>
            <a:r>
              <a:rPr lang="ro-RO" sz="1800" dirty="0"/>
              <a:t>o </a:t>
            </a:r>
            <a:r>
              <a:rPr lang="en-GB" sz="1800" dirty="0"/>
              <a:t>„</a:t>
            </a:r>
            <a:r>
              <a:rPr lang="ro-RO" sz="1800" dirty="0"/>
              <a:t>groapă </a:t>
            </a:r>
            <a:r>
              <a:rPr lang="en-GB" sz="1800" dirty="0" err="1"/>
              <a:t>potențial</a:t>
            </a:r>
            <a:r>
              <a:rPr lang="ro-RO" sz="1800" dirty="0"/>
              <a:t>ă</a:t>
            </a:r>
            <a:r>
              <a:rPr lang="en-GB" sz="1800" dirty="0"/>
              <a:t>” </a:t>
            </a:r>
            <a:r>
              <a:rPr lang="en-GB" sz="1800" dirty="0" err="1"/>
              <a:t>în</a:t>
            </a:r>
            <a:r>
              <a:rPr lang="en-GB" sz="1800" dirty="0"/>
              <a:t> care </a:t>
            </a:r>
            <a:r>
              <a:rPr lang="en-GB" sz="1800" dirty="0" err="1"/>
              <a:t>vor</a:t>
            </a:r>
            <a:r>
              <a:rPr lang="en-GB" sz="1800" dirty="0"/>
              <a:t> fi </a:t>
            </a:r>
            <a:r>
              <a:rPr lang="en-GB" sz="1800" dirty="0" err="1"/>
              <a:t>depozitați</a:t>
            </a:r>
            <a:r>
              <a:rPr lang="en-GB" sz="1800" dirty="0"/>
              <a:t> </a:t>
            </a:r>
            <a:r>
              <a:rPr lang="en-GB" sz="1800" dirty="0" err="1"/>
              <a:t>toți</a:t>
            </a:r>
            <a:r>
              <a:rPr lang="en-GB" sz="1800" dirty="0"/>
              <a:t> </a:t>
            </a:r>
            <a:r>
              <a:rPr lang="en-GB" sz="1800" dirty="0" err="1"/>
              <a:t>electronii</a:t>
            </a:r>
            <a:r>
              <a:rPr lang="en-GB" sz="1800" dirty="0"/>
              <a:t> </a:t>
            </a:r>
            <a:r>
              <a:rPr lang="en-GB" sz="1800" dirty="0" err="1"/>
              <a:t>produși</a:t>
            </a:r>
            <a:r>
              <a:rPr lang="en-GB" sz="1800" dirty="0"/>
              <a:t> de </a:t>
            </a:r>
            <a:r>
              <a:rPr lang="en-GB" sz="1800" dirty="0" err="1"/>
              <a:t>fotoni</a:t>
            </a:r>
            <a:r>
              <a:rPr lang="ro-RO" sz="1800" dirty="0"/>
              <a:t>i</a:t>
            </a:r>
            <a:r>
              <a:rPr lang="en-GB" sz="1800" dirty="0"/>
              <a:t> care </a:t>
            </a:r>
            <a:r>
              <a:rPr lang="en-GB" sz="1800" dirty="0" err="1"/>
              <a:t>intră</a:t>
            </a:r>
            <a:r>
              <a:rPr lang="en-GB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31" y="3665889"/>
            <a:ext cx="4715112" cy="263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4" y="128194"/>
            <a:ext cx="3805646" cy="25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2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66" y="127725"/>
            <a:ext cx="11967933" cy="6238240"/>
          </a:xfrm>
        </p:spPr>
        <p:txBody>
          <a:bodyPr>
            <a:noAutofit/>
          </a:bodyPr>
          <a:lstStyle/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 de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stocată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un pixel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capacitate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gropii potențiale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împiedicată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obturator ca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imagine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deschiderea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obturatorului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integrându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-se”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electronilor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groapa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închiderea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obturatorului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depășește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puțului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CCD real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gropi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aranjate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orizontal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vertical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o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înălțime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lățime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1024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pixelilor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 pm.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CCD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1024x1024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zona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x 10mm.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55" y="4042370"/>
            <a:ext cx="2901422" cy="263924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C2A74FB-587B-A290-A14F-36EC0045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2" y="4358022"/>
            <a:ext cx="5631652" cy="20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6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30" y="382385"/>
            <a:ext cx="10336290" cy="816495"/>
          </a:xfrm>
        </p:spPr>
        <p:txBody>
          <a:bodyPr>
            <a:normAutofit/>
          </a:bodyPr>
          <a:lstStyle/>
          <a:p>
            <a:r>
              <a:rPr lang="ro-RO" dirty="0"/>
              <a:t>Cum este decretat / lucrează un CCD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28" y="995681"/>
            <a:ext cx="6976898" cy="4139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1" y="1198880"/>
            <a:ext cx="3976095" cy="24840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29" y="3842294"/>
            <a:ext cx="3895791" cy="24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err="1"/>
              <a:t>Fotodetectori</a:t>
            </a:r>
            <a:r>
              <a:rPr lang="ro-RO" dirty="0"/>
              <a:t> termici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2" y="1596540"/>
            <a:ext cx="11198365" cy="4886557"/>
          </a:xfrm>
        </p:spPr>
        <p:txBody>
          <a:bodyPr>
            <a:normAutofit/>
          </a:bodyPr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, </a:t>
            </a:r>
            <a:r>
              <a:rPr lang="en-GB" dirty="0" err="1"/>
              <a:t>absorbția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en-GB" dirty="0" err="1"/>
              <a:t>ridicå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dispozitivului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modificå</a:t>
            </a:r>
            <a:r>
              <a:rPr lang="en-GB" dirty="0"/>
              <a:t> un </a:t>
            </a:r>
            <a:r>
              <a:rPr lang="en-GB" dirty="0" err="1"/>
              <a:t>parametru</a:t>
            </a:r>
            <a:r>
              <a:rPr lang="en-GB" dirty="0"/>
              <a:t> dependent de </a:t>
            </a:r>
            <a:r>
              <a:rPr lang="en-GB" dirty="0" err="1"/>
              <a:t>temperaturå</a:t>
            </a:r>
            <a:r>
              <a:rPr lang="en-GB" dirty="0"/>
              <a:t> (de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conductivitatea</a:t>
            </a:r>
            <a:r>
              <a:rPr lang="en-GB" dirty="0"/>
              <a:t> </a:t>
            </a:r>
            <a:r>
              <a:rPr lang="en-GB" dirty="0" err="1"/>
              <a:t>electricå</a:t>
            </a:r>
            <a:r>
              <a:rPr lang="en-GB" dirty="0"/>
              <a:t>). </a:t>
            </a:r>
          </a:p>
          <a:p>
            <a:r>
              <a:rPr lang="en-GB" dirty="0" err="1"/>
              <a:t>Astfel</a:t>
            </a:r>
            <a:r>
              <a:rPr lang="en-GB" dirty="0"/>
              <a:t>, </a:t>
            </a:r>
            <a:r>
              <a:rPr lang="en-GB" dirty="0" err="1"/>
              <a:t>semnalul</a:t>
            </a:r>
            <a:r>
              <a:rPr lang="en-GB" dirty="0"/>
              <a:t> la  </a:t>
            </a:r>
            <a:r>
              <a:rPr lang="en-GB" dirty="0" err="1"/>
              <a:t>ieșirea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detector </a:t>
            </a:r>
            <a:r>
              <a:rPr lang="en-GB" dirty="0" err="1"/>
              <a:t>termic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proporționalå</a:t>
            </a:r>
            <a:r>
              <a:rPr lang="en-GB" dirty="0"/>
              <a:t> cu </a:t>
            </a:r>
            <a:r>
              <a:rPr lang="en-GB" dirty="0" err="1"/>
              <a:t>cantitatea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absorbit</a:t>
            </a:r>
            <a:r>
              <a:rPr lang="ro-RO" dirty="0"/>
              <a:t>ă de detector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unitatea</a:t>
            </a:r>
            <a:r>
              <a:rPr lang="en-GB" dirty="0"/>
              <a:t> de </a:t>
            </a:r>
            <a:r>
              <a:rPr lang="en-GB" dirty="0" err="1"/>
              <a:t>timp</a:t>
            </a:r>
            <a:r>
              <a:rPr lang="ro-RO" dirty="0"/>
              <a:t>,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eficiența</a:t>
            </a:r>
            <a:r>
              <a:rPr lang="en-GB" dirty="0"/>
              <a:t> </a:t>
            </a:r>
            <a:r>
              <a:rPr lang="en-GB" dirty="0" err="1"/>
              <a:t>absorbției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aceeași</a:t>
            </a:r>
            <a:r>
              <a:rPr lang="en-GB" dirty="0"/>
              <a:t> la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lungimile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independentå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lungimea</a:t>
            </a:r>
            <a:r>
              <a:rPr lang="en-GB" dirty="0">
                <a:solidFill>
                  <a:srgbClr val="FF0000"/>
                </a:solidFill>
              </a:rPr>
              <a:t> de und</a:t>
            </a:r>
            <a:r>
              <a:rPr lang="ro-RO" dirty="0">
                <a:solidFill>
                  <a:srgbClr val="FF0000"/>
                </a:solidFill>
              </a:rPr>
              <a:t>ă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luminii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Fotodetectorii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nu sunt </a:t>
            </a:r>
            <a:r>
              <a:rPr lang="en-GB" b="1" dirty="0" err="1">
                <a:solidFill>
                  <a:srgbClr val="FF0000"/>
                </a:solidFill>
              </a:rPr>
              <a:t>selectivi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absorbit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transformatå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termicå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697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91" y="194220"/>
            <a:ext cx="11828320" cy="65694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Secțiunea</a:t>
            </a:r>
            <a:r>
              <a:rPr lang="en-GB" dirty="0"/>
              <a:t> </a:t>
            </a:r>
            <a:r>
              <a:rPr lang="en-GB" dirty="0" err="1"/>
              <a:t>superioară</a:t>
            </a:r>
            <a:r>
              <a:rPr lang="en-GB" dirty="0"/>
              <a:t> </a:t>
            </a:r>
            <a:r>
              <a:rPr lang="en-GB" dirty="0" err="1"/>
              <a:t>arată</a:t>
            </a:r>
            <a:r>
              <a:rPr lang="en-GB" dirty="0"/>
              <a:t> </a:t>
            </a:r>
            <a:r>
              <a:rPr lang="ro-RO" dirty="0"/>
              <a:t>sarcinile </a:t>
            </a:r>
            <a:r>
              <a:rPr lang="en-GB" dirty="0" err="1"/>
              <a:t>colectat</a:t>
            </a:r>
            <a:r>
              <a:rPr lang="ro-RO" dirty="0"/>
              <a:t>e</a:t>
            </a:r>
            <a:r>
              <a:rPr lang="en-GB" dirty="0"/>
              <a:t> sub </a:t>
            </a:r>
            <a:r>
              <a:rPr lang="en-GB" dirty="0" err="1"/>
              <a:t>unul</a:t>
            </a:r>
            <a:r>
              <a:rPr lang="en-GB" dirty="0"/>
              <a:t> </a:t>
            </a:r>
            <a:r>
              <a:rPr lang="en-GB" dirty="0" err="1"/>
              <a:t>dintre</a:t>
            </a:r>
            <a:r>
              <a:rPr lang="en-GB" dirty="0"/>
              <a:t> </a:t>
            </a:r>
            <a:r>
              <a:rPr lang="en-GB" dirty="0" err="1"/>
              <a:t>electrozi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transfera</a:t>
            </a:r>
            <a:r>
              <a:rPr lang="en-GB" dirty="0"/>
              <a:t> </a:t>
            </a:r>
            <a:r>
              <a:rPr lang="ro-RO" dirty="0"/>
              <a:t>sarcina</a:t>
            </a:r>
            <a:r>
              <a:rPr lang="en-GB" dirty="0"/>
              <a:t> din CCD, se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crea</a:t>
            </a:r>
            <a:r>
              <a:rPr lang="en-GB" dirty="0"/>
              <a:t> un </a:t>
            </a:r>
            <a:r>
              <a:rPr lang="en-GB" dirty="0" err="1"/>
              <a:t>nou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groapă de</a:t>
            </a:r>
            <a:r>
              <a:rPr lang="en-GB" dirty="0"/>
              <a:t> </a:t>
            </a:r>
            <a:r>
              <a:rPr lang="ro-RO" dirty="0"/>
              <a:t>potențial                              </a:t>
            </a:r>
            <a:r>
              <a:rPr lang="en-GB" dirty="0" err="1"/>
              <a:t>ținând</a:t>
            </a:r>
            <a:r>
              <a:rPr lang="en-GB" dirty="0"/>
              <a:t> IØ3 </a:t>
            </a:r>
            <a:r>
              <a:rPr lang="en-GB" dirty="0" err="1"/>
              <a:t>ridicat</a:t>
            </a:r>
            <a:r>
              <a:rPr lang="en-GB" dirty="0"/>
              <a:t>, </a:t>
            </a:r>
            <a:r>
              <a:rPr lang="ro-RO" dirty="0"/>
              <a:t>sarcina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împărțită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între</a:t>
            </a:r>
            <a:r>
              <a:rPr lang="en-GB" dirty="0"/>
              <a:t> IØ2 </a:t>
            </a:r>
            <a:r>
              <a:rPr lang="en-GB" dirty="0" err="1"/>
              <a:t>și</a:t>
            </a:r>
            <a:r>
              <a:rPr lang="en-GB" dirty="0"/>
              <a:t> IØ3 (</a:t>
            </a:r>
            <a:r>
              <a:rPr lang="en-GB" dirty="0" err="1"/>
              <a:t>secțiunea</a:t>
            </a:r>
            <a:r>
              <a:rPr lang="en-GB" dirty="0"/>
              <a:t> 2). •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Dacă</a:t>
            </a:r>
            <a:r>
              <a:rPr lang="en-GB" dirty="0"/>
              <a:t> IØ2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redus</a:t>
            </a:r>
            <a:r>
              <a:rPr lang="en-GB" dirty="0"/>
              <a:t>, </a:t>
            </a:r>
            <a:r>
              <a:rPr lang="ro-RO" dirty="0"/>
              <a:t>sarcina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complet</a:t>
            </a:r>
            <a:r>
              <a:rPr lang="en-GB" dirty="0"/>
              <a:t> </a:t>
            </a:r>
            <a:r>
              <a:rPr lang="en-GB" dirty="0" err="1"/>
              <a:t>transferată</a:t>
            </a:r>
            <a:r>
              <a:rPr lang="en-GB" dirty="0"/>
              <a:t> sub </a:t>
            </a:r>
            <a:r>
              <a:rPr lang="en-GB" dirty="0" err="1"/>
              <a:t>electrodul</a:t>
            </a:r>
            <a:r>
              <a:rPr lang="en-GB" dirty="0"/>
              <a:t> IØ3 (</a:t>
            </a:r>
            <a:r>
              <a:rPr lang="en-GB" dirty="0" err="1"/>
              <a:t>secțiunea</a:t>
            </a:r>
            <a:r>
              <a:rPr lang="en-GB" dirty="0"/>
              <a:t> 3).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GB" dirty="0" err="1"/>
              <a:t>Pentru</a:t>
            </a:r>
            <a:r>
              <a:rPr lang="en-GB" dirty="0"/>
              <a:t> a continua </a:t>
            </a:r>
            <a:r>
              <a:rPr lang="en-GB" dirty="0" err="1"/>
              <a:t>descărcarea</a:t>
            </a:r>
            <a:r>
              <a:rPr lang="en-GB" dirty="0"/>
              <a:t> CCD, </a:t>
            </a:r>
            <a:r>
              <a:rPr lang="en-GB" dirty="0" err="1"/>
              <a:t>luând</a:t>
            </a:r>
            <a:r>
              <a:rPr lang="en-GB" dirty="0"/>
              <a:t> IØ1 </a:t>
            </a:r>
            <a:r>
              <a:rPr lang="ro-RO" dirty="0"/>
              <a:t>mare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luând</a:t>
            </a:r>
            <a:r>
              <a:rPr lang="en-GB" dirty="0"/>
              <a:t> IØ3 </a:t>
            </a:r>
            <a:r>
              <a:rPr lang="en-GB" dirty="0" err="1"/>
              <a:t>scăzut</a:t>
            </a:r>
            <a:r>
              <a:rPr lang="en-GB" dirty="0"/>
              <a:t>,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asigura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norul</a:t>
            </a:r>
            <a:r>
              <a:rPr lang="en-GB" dirty="0"/>
              <a:t> de </a:t>
            </a:r>
            <a:r>
              <a:rPr lang="ro-RO" dirty="0"/>
              <a:t>sarcini</a:t>
            </a:r>
            <a:r>
              <a:rPr lang="en-GB" dirty="0"/>
              <a:t> </a:t>
            </a:r>
            <a:r>
              <a:rPr lang="en-GB" dirty="0" err="1"/>
              <a:t>acum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trece</a:t>
            </a:r>
            <a:r>
              <a:rPr lang="en-GB" dirty="0"/>
              <a:t> </a:t>
            </a:r>
            <a:r>
              <a:rPr lang="ro-RO" dirty="0"/>
              <a:t>pe</a:t>
            </a:r>
            <a:r>
              <a:rPr lang="en-GB" dirty="0"/>
              <a:t> sub </a:t>
            </a:r>
            <a:r>
              <a:rPr lang="en-GB" dirty="0" err="1"/>
              <a:t>electrozii</a:t>
            </a:r>
            <a:r>
              <a:rPr lang="en-GB" dirty="0"/>
              <a:t> IØ1. </a:t>
            </a:r>
            <a:endParaRPr lang="ro-RO" dirty="0"/>
          </a:p>
          <a:p>
            <a:pPr marL="0" indent="0">
              <a:buNone/>
            </a:pP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măsură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continuat</a:t>
            </a:r>
            <a:r>
              <a:rPr lang="en-GB" dirty="0"/>
              <a:t>, </a:t>
            </a:r>
            <a:r>
              <a:rPr lang="en-GB" dirty="0" err="1"/>
              <a:t>norul</a:t>
            </a:r>
            <a:r>
              <a:rPr lang="en-GB" dirty="0"/>
              <a:t> de </a:t>
            </a:r>
            <a:r>
              <a:rPr lang="ro-RO" dirty="0"/>
              <a:t>sarcini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progresa</a:t>
            </a:r>
            <a:r>
              <a:rPr lang="en-GB" dirty="0"/>
              <a:t> fie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coloană</a:t>
            </a:r>
            <a:r>
              <a:rPr lang="en-GB" dirty="0"/>
              <a:t>, fie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lungul</a:t>
            </a:r>
            <a:r>
              <a:rPr lang="en-GB" dirty="0"/>
              <a:t> </a:t>
            </a:r>
            <a:r>
              <a:rPr lang="en-GB" dirty="0" err="1"/>
              <a:t>rândului</a:t>
            </a:r>
            <a:r>
              <a:rPr lang="en-GB" dirty="0"/>
              <a:t>,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orientarea</a:t>
            </a:r>
            <a:r>
              <a:rPr lang="en-GB" dirty="0"/>
              <a:t> </a:t>
            </a:r>
            <a:r>
              <a:rPr lang="en-GB" dirty="0" err="1"/>
              <a:t>electrozilor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76" y="595224"/>
            <a:ext cx="6773662" cy="1202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3" y="2420120"/>
            <a:ext cx="6773662" cy="1058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13" y="4114635"/>
            <a:ext cx="6690850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6185442" cy="755535"/>
          </a:xfrm>
        </p:spPr>
        <p:txBody>
          <a:bodyPr>
            <a:normAutofit/>
          </a:bodyPr>
          <a:lstStyle/>
          <a:p>
            <a:r>
              <a:rPr lang="ro-RO" dirty="0"/>
              <a:t>Scanarea imaginilor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18" y="1137920"/>
            <a:ext cx="10178322" cy="3593591"/>
          </a:xfrm>
        </p:spPr>
        <p:txBody>
          <a:bodyPr/>
          <a:lstStyle/>
          <a:p>
            <a:r>
              <a:rPr lang="en-GB" dirty="0"/>
              <a:t>CCD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folosit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colecta</a:t>
            </a:r>
            <a:r>
              <a:rPr lang="en-GB" dirty="0"/>
              <a:t> o imagine </a:t>
            </a:r>
            <a:r>
              <a:rPr lang="en-GB" dirty="0" err="1"/>
              <a:t>într-unul</a:t>
            </a:r>
            <a:r>
              <a:rPr lang="en-GB" dirty="0"/>
              <a:t> din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en-GB" dirty="0" err="1"/>
              <a:t>moduri</a:t>
            </a:r>
            <a:endParaRPr lang="ro-RO" dirty="0"/>
          </a:p>
          <a:p>
            <a:r>
              <a:rPr lang="en-GB" dirty="0"/>
              <a:t>fie un pixel la un moment, </a:t>
            </a:r>
            <a:endParaRPr lang="ro-RO" dirty="0"/>
          </a:p>
          <a:p>
            <a:r>
              <a:rPr lang="en-GB" dirty="0"/>
              <a:t>un </a:t>
            </a:r>
            <a:r>
              <a:rPr lang="en-GB" dirty="0" err="1"/>
              <a:t>rând</a:t>
            </a:r>
            <a:r>
              <a:rPr lang="en-GB" dirty="0"/>
              <a:t> la un moment </a:t>
            </a:r>
            <a:r>
              <a:rPr lang="en-GB" dirty="0" err="1"/>
              <a:t>dat</a:t>
            </a:r>
            <a:r>
              <a:rPr lang="en-GB" dirty="0"/>
              <a:t>, </a:t>
            </a:r>
            <a:endParaRPr lang="ro-RO" dirty="0"/>
          </a:p>
          <a:p>
            <a:r>
              <a:rPr lang="en-GB" dirty="0" err="1"/>
              <a:t>sau</a:t>
            </a:r>
            <a:r>
              <a:rPr lang="en-GB" dirty="0"/>
              <a:t> ca o </a:t>
            </a:r>
            <a:r>
              <a:rPr lang="en-GB" dirty="0" err="1"/>
              <a:t>întreagă</a:t>
            </a:r>
            <a:r>
              <a:rPr lang="en-GB" dirty="0"/>
              <a:t> </a:t>
            </a:r>
            <a:r>
              <a:rPr lang="en-GB" dirty="0" err="1"/>
              <a:t>zonă</a:t>
            </a:r>
            <a:r>
              <a:rPr lang="en-GB" dirty="0"/>
              <a:t> </a:t>
            </a:r>
            <a:r>
              <a:rPr lang="en-GB" dirty="0" err="1"/>
              <a:t>simultan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805" y="2834641"/>
            <a:ext cx="5622035" cy="33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1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514086"/>
          </a:xfrm>
        </p:spPr>
        <p:txBody>
          <a:bodyPr>
            <a:normAutofit fontScale="90000"/>
          </a:bodyPr>
          <a:lstStyle/>
          <a:p>
            <a:r>
              <a:rPr lang="ro-RO" sz="3200" dirty="0"/>
              <a:t>Parametrii CCD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137921"/>
            <a:ext cx="11286309" cy="5567679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cuantică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 este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simțit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placa de Si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pot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QE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cuantică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nm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1050 nm cu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nm.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backthinning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Ultravioletul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raze X.</a:t>
            </a:r>
            <a:r>
              <a:rPr lang="en-GB" sz="2400" b="1" dirty="0"/>
              <a:t> </a:t>
            </a:r>
          </a:p>
          <a:p>
            <a:pPr algn="ctr"/>
            <a:r>
              <a:rPr lang="en-GB" sz="2400" b="1" dirty="0"/>
              <a:t>3. </a:t>
            </a:r>
            <a:r>
              <a:rPr lang="en-GB" sz="2400" b="1" dirty="0" err="1"/>
              <a:t>Intervalul</a:t>
            </a:r>
            <a:r>
              <a:rPr lang="en-GB" sz="2400" b="1" dirty="0"/>
              <a:t> </a:t>
            </a:r>
            <a:r>
              <a:rPr lang="en-GB" sz="2400" b="1" dirty="0" err="1"/>
              <a:t>dinamic</a:t>
            </a:r>
            <a:r>
              <a:rPr lang="en-GB" sz="2400" b="1" dirty="0"/>
              <a:t> </a:t>
            </a:r>
            <a:endParaRPr lang="ro-RO" sz="2400" b="1" dirty="0"/>
          </a:p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strălucită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interval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convertiți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imaginați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1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6495"/>
          </a:xfrm>
        </p:spPr>
        <p:txBody>
          <a:bodyPr>
            <a:normAutofit/>
          </a:bodyPr>
          <a:lstStyle/>
          <a:p>
            <a:r>
              <a:rPr lang="ro-RO" sz="3200" dirty="0"/>
              <a:t>Parametrii </a:t>
            </a:r>
            <a:r>
              <a:rPr lang="ro-RO" sz="3200" dirty="0" err="1"/>
              <a:t>ccd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29149"/>
            <a:ext cx="10737122" cy="3238051"/>
          </a:xfrm>
        </p:spPr>
        <p:txBody>
          <a:bodyPr>
            <a:normAutofit/>
          </a:bodyPr>
          <a:lstStyle/>
          <a:p>
            <a:pPr algn="just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Linearitatea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detector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excepția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considerație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detector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QE.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evident,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prelucrare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imagine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adevărată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diferitelor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imagine.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52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6"/>
            <a:ext cx="4980446" cy="693380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Parametrii CCD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87" y="1259840"/>
            <a:ext cx="10807873" cy="52157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Zgomotul </a:t>
            </a: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T=300 K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mii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consecință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CCD-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mii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-40</a:t>
            </a:r>
            <a:r>
              <a:rPr lang="ro-RO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răcirea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-70</a:t>
            </a:r>
            <a:r>
              <a:rPr lang="ro-RO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substanțial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un electron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produce un CCD Multi-Pinned-Face (MPP).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T=200 K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Zgomotul de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Zgomotul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electronilor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la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4µV /electron).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Mărimea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ieșire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mare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dedicată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CCD,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fotonilor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energiile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raze X, cum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misiunea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XMM-Newton.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2-3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rms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rădăcină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pătrată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sunt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CCD-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revendicat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recent 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rezoluție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1 electron rms.</a:t>
            </a:r>
          </a:p>
          <a:p>
            <a:pPr marL="0" indent="0" algn="just">
              <a:buNone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imagistica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astronomică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zgomotul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electronica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97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63" y="409018"/>
            <a:ext cx="4527685" cy="771712"/>
          </a:xfrm>
        </p:spPr>
        <p:txBody>
          <a:bodyPr>
            <a:normAutofit/>
          </a:bodyPr>
          <a:lstStyle/>
          <a:p>
            <a:r>
              <a:rPr lang="ro-RO" sz="3200" dirty="0"/>
              <a:t>Parametrii </a:t>
            </a:r>
            <a:r>
              <a:rPr lang="ro-RO" sz="3200" dirty="0" err="1"/>
              <a:t>ccd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466" y="1180730"/>
            <a:ext cx="10178322" cy="5444187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Puterea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CCD-urile consumă foarte puțină energie. În timpul integrării, doar un curent foarte mic curge și CCD consumă cca 50 mW . În timp ce CCD este dezactivat poate fi consumată mai multă energie, dar aceasta este de obicei doar cca wați. </a:t>
            </a:r>
          </a:p>
          <a:p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Desigur, electronica necesară pentru funcționarea CCD și procesarea imaginilor poate consuma mult mai multă energie.</a:t>
            </a:r>
          </a:p>
          <a:p>
            <a:pPr marL="0" indent="0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spațială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 ale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imagine.</a:t>
            </a:r>
          </a:p>
          <a:p>
            <a:pPr marL="0" indent="0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intensității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Rezol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uția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eșantionare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mișcarea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cinetice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semnal-zgomot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specimenului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fundalul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969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278" y="341745"/>
            <a:ext cx="7181122" cy="938415"/>
          </a:xfrm>
        </p:spPr>
        <p:txBody>
          <a:bodyPr>
            <a:normAutofit/>
          </a:bodyPr>
          <a:lstStyle/>
          <a:p>
            <a:r>
              <a:rPr lang="ro-RO" sz="3200" dirty="0"/>
              <a:t>Avantaje &amp; Dezavantaje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278" y="4087904"/>
            <a:ext cx="4234722" cy="271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200" b="1" dirty="0"/>
              <a:t>        </a:t>
            </a:r>
            <a:r>
              <a:rPr lang="en-GB" sz="2200" b="1" dirty="0" err="1"/>
              <a:t>Dezavantaje</a:t>
            </a:r>
            <a:r>
              <a:rPr lang="en-GB" sz="2200" b="1" dirty="0"/>
              <a:t> </a:t>
            </a:r>
            <a:endParaRPr lang="ro-RO" sz="2200" b="1" dirty="0"/>
          </a:p>
          <a:p>
            <a:r>
              <a:rPr lang="en-GB" sz="2200" dirty="0" err="1"/>
              <a:t>Demagnificarea</a:t>
            </a:r>
            <a:r>
              <a:rPr lang="en-GB" sz="2200" dirty="0"/>
              <a:t> </a:t>
            </a:r>
            <a:r>
              <a:rPr lang="en-GB" sz="2200" dirty="0" err="1"/>
              <a:t>este</a:t>
            </a:r>
            <a:r>
              <a:rPr lang="en-GB" sz="2200" dirty="0"/>
              <a:t> o </a:t>
            </a:r>
            <a:r>
              <a:rPr lang="en-GB" sz="2200" dirty="0" err="1"/>
              <a:t>problemă</a:t>
            </a:r>
            <a:r>
              <a:rPr lang="en-GB" sz="2200" dirty="0"/>
              <a:t> </a:t>
            </a:r>
            <a:r>
              <a:rPr lang="en-GB" sz="2200" dirty="0" err="1"/>
              <a:t>majoră</a:t>
            </a:r>
            <a:r>
              <a:rPr lang="en-GB" sz="2200" dirty="0"/>
              <a:t> </a:t>
            </a:r>
            <a:endParaRPr lang="ro-RO" sz="2200" dirty="0"/>
          </a:p>
          <a:p>
            <a:r>
              <a:rPr lang="en-GB" sz="2200" dirty="0" err="1"/>
              <a:t>Variază</a:t>
            </a:r>
            <a:r>
              <a:rPr lang="en-GB" sz="2200" dirty="0"/>
              <a:t> cu </a:t>
            </a:r>
            <a:r>
              <a:rPr lang="en-GB" sz="2200" dirty="0" err="1"/>
              <a:t>aplicația</a:t>
            </a:r>
            <a:r>
              <a:rPr lang="en-GB" sz="2200" dirty="0"/>
              <a:t> </a:t>
            </a:r>
            <a:endParaRPr lang="ro-RO" sz="2200" dirty="0"/>
          </a:p>
          <a:p>
            <a:r>
              <a:rPr lang="en-GB" sz="2200" dirty="0" err="1"/>
              <a:t>Foarte</a:t>
            </a:r>
            <a:r>
              <a:rPr lang="en-GB" sz="2200" dirty="0"/>
              <a:t> </a:t>
            </a:r>
            <a:r>
              <a:rPr lang="en-GB" sz="2200" dirty="0" err="1"/>
              <a:t>scump</a:t>
            </a:r>
            <a:r>
              <a:rPr lang="en-GB" sz="2200" dirty="0"/>
              <a:t> </a:t>
            </a:r>
            <a:r>
              <a:rPr lang="ro-RO" sz="2200" dirty="0"/>
              <a:t>(cele pentru cercetare - zeci de mii USD)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4784" y="810952"/>
            <a:ext cx="3767362" cy="280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800" b="1" dirty="0"/>
              <a:t>              </a:t>
            </a:r>
            <a:r>
              <a:rPr lang="en-GB" sz="2200" b="1" dirty="0"/>
              <a:t>Avantaje </a:t>
            </a:r>
            <a:endParaRPr lang="ro-RO" sz="2200" b="1" dirty="0"/>
          </a:p>
          <a:p>
            <a:r>
              <a:rPr lang="en-GB" sz="2200" dirty="0" err="1"/>
              <a:t>Relativ</a:t>
            </a:r>
            <a:r>
              <a:rPr lang="en-GB" sz="2200" dirty="0"/>
              <a:t> </a:t>
            </a:r>
            <a:r>
              <a:rPr lang="en-GB" sz="2200" dirty="0" err="1"/>
              <a:t>simplu</a:t>
            </a:r>
            <a:r>
              <a:rPr lang="en-GB" sz="2200" dirty="0"/>
              <a:t> </a:t>
            </a:r>
            <a:endParaRPr lang="ro-RO" sz="2200" dirty="0"/>
          </a:p>
          <a:p>
            <a:r>
              <a:rPr lang="en-GB" sz="2200" dirty="0"/>
              <a:t>Mai </a:t>
            </a:r>
            <a:r>
              <a:rPr lang="en-GB" sz="2200" dirty="0" err="1"/>
              <a:t>sensibil</a:t>
            </a:r>
            <a:r>
              <a:rPr lang="en-GB" sz="2200" dirty="0"/>
              <a:t> </a:t>
            </a:r>
            <a:r>
              <a:rPr lang="en-GB" sz="2200" dirty="0" err="1"/>
              <a:t>decât</a:t>
            </a:r>
            <a:r>
              <a:rPr lang="en-GB" sz="2200" dirty="0"/>
              <a:t> </a:t>
            </a:r>
            <a:r>
              <a:rPr lang="en-GB" sz="2200" dirty="0" err="1"/>
              <a:t>filmul</a:t>
            </a:r>
            <a:r>
              <a:rPr lang="en-GB" sz="2200" dirty="0"/>
              <a:t> </a:t>
            </a:r>
            <a:r>
              <a:rPr lang="en-GB" sz="2200" dirty="0" err="1"/>
              <a:t>fotografic</a:t>
            </a:r>
            <a:endParaRPr lang="ro-RO" sz="2200" dirty="0"/>
          </a:p>
          <a:p>
            <a:r>
              <a:rPr lang="en-GB" sz="2200" dirty="0"/>
              <a:t>Mai </a:t>
            </a:r>
            <a:r>
              <a:rPr lang="en-GB" sz="2200" dirty="0" err="1"/>
              <a:t>ieftin</a:t>
            </a:r>
            <a:r>
              <a:rPr lang="en-GB" sz="2200" dirty="0"/>
              <a:t> de </a:t>
            </a:r>
            <a:r>
              <a:rPr lang="en-GB" sz="2200" dirty="0" err="1"/>
              <a:t>înlocuit</a:t>
            </a:r>
            <a:r>
              <a:rPr lang="en-GB" sz="2200" dirty="0"/>
              <a:t> </a:t>
            </a:r>
            <a:r>
              <a:rPr lang="en-GB" sz="2200" dirty="0" err="1"/>
              <a:t>în</a:t>
            </a:r>
            <a:r>
              <a:rPr lang="en-GB" sz="2200" dirty="0"/>
              <a:t> </a:t>
            </a:r>
            <a:r>
              <a:rPr lang="en-GB" sz="2200" dirty="0" err="1"/>
              <a:t>caz</a:t>
            </a:r>
            <a:r>
              <a:rPr lang="en-GB" sz="2200" dirty="0"/>
              <a:t> de </a:t>
            </a:r>
            <a:r>
              <a:rPr lang="en-GB" sz="2200" dirty="0" err="1"/>
              <a:t>defecțiune</a:t>
            </a:r>
            <a:endParaRPr lang="en-GB" sz="2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320608A-BBD5-487B-74AA-303C445C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03" y="1034438"/>
            <a:ext cx="4408637" cy="35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Detectorii fotonici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336562"/>
            <a:ext cx="10994760" cy="5261460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P</a:t>
            </a:r>
            <a:r>
              <a:rPr lang="en-GB" dirty="0" err="1"/>
              <a:t>rocesul</a:t>
            </a:r>
            <a:r>
              <a:rPr lang="en-GB" dirty="0"/>
              <a:t> de absorbție </a:t>
            </a:r>
            <a:r>
              <a:rPr lang="en-GB" dirty="0" err="1"/>
              <a:t>rezult</a:t>
            </a:r>
            <a:r>
              <a:rPr lang="ro-RO" dirty="0"/>
              <a:t>ă</a:t>
            </a:r>
            <a:r>
              <a:rPr lang="en-GB" dirty="0"/>
              <a:t> direct din </a:t>
            </a:r>
            <a:r>
              <a:rPr lang="en-GB" dirty="0" err="1"/>
              <a:t>evenimente</a:t>
            </a:r>
            <a:r>
              <a:rPr lang="en-GB" dirty="0"/>
              <a:t> </a:t>
            </a:r>
            <a:r>
              <a:rPr lang="en-GB" dirty="0" err="1"/>
              <a:t>cuantice</a:t>
            </a:r>
            <a:r>
              <a:rPr lang="en-GB" dirty="0"/>
              <a:t> </a:t>
            </a:r>
            <a:r>
              <a:rPr lang="en-GB" dirty="0" err="1"/>
              <a:t>specifice</a:t>
            </a:r>
            <a:r>
              <a:rPr lang="en-GB" dirty="0"/>
              <a:t> (ca 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emisia</a:t>
            </a:r>
            <a:r>
              <a:rPr lang="en-GB" dirty="0"/>
              <a:t> </a:t>
            </a:r>
            <a:r>
              <a:rPr lang="en-GB" dirty="0" err="1"/>
              <a:t>fotoelectric</a:t>
            </a:r>
            <a:r>
              <a:rPr lang="ro-RO" dirty="0"/>
              <a:t>ă</a:t>
            </a:r>
            <a:r>
              <a:rPr lang="en-GB" dirty="0"/>
              <a:t> de la </a:t>
            </a:r>
            <a:r>
              <a:rPr lang="en-GB" dirty="0" err="1"/>
              <a:t>suprafaț</a:t>
            </a:r>
            <a:r>
              <a:rPr lang="ro-RO" dirty="0"/>
              <a:t>ă</a:t>
            </a:r>
            <a:r>
              <a:rPr lang="en-GB" dirty="0"/>
              <a:t>), care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„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rat“ de un </a:t>
            </a:r>
            <a:r>
              <a:rPr lang="en-GB" dirty="0" err="1"/>
              <a:t>sistem</a:t>
            </a:r>
            <a:r>
              <a:rPr lang="en-GB" dirty="0"/>
              <a:t> de </a:t>
            </a:r>
            <a:r>
              <a:rPr lang="en-GB" dirty="0" err="1"/>
              <a:t>detecție</a:t>
            </a:r>
            <a:r>
              <a:rPr lang="en-GB" dirty="0"/>
              <a:t>.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ieșirea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unui</a:t>
            </a:r>
            <a:r>
              <a:rPr lang="en-GB" b="1" dirty="0">
                <a:solidFill>
                  <a:srgbClr val="FF0000"/>
                </a:solidFill>
              </a:rPr>
              <a:t> detector </a:t>
            </a:r>
            <a:r>
              <a:rPr lang="en-GB" b="1" dirty="0" err="1">
                <a:solidFill>
                  <a:srgbClr val="FF0000"/>
                </a:solidFill>
              </a:rPr>
              <a:t>fotonic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este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legatå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viteza</a:t>
            </a:r>
            <a:r>
              <a:rPr lang="en-GB" b="1" dirty="0">
                <a:solidFill>
                  <a:srgbClr val="FF0000"/>
                </a:solidFill>
              </a:rPr>
              <a:t> de absorbție </a:t>
            </a:r>
            <a:r>
              <a:rPr lang="en-GB" b="1" dirty="0" err="1">
                <a:solidFill>
                  <a:srgbClr val="FF0000"/>
                </a:solidFill>
              </a:rPr>
              <a:t>și</a:t>
            </a:r>
            <a:r>
              <a:rPr lang="en-GB" b="1" dirty="0">
                <a:solidFill>
                  <a:srgbClr val="FF0000"/>
                </a:solidFill>
              </a:rPr>
              <a:t> nu de </a:t>
            </a:r>
            <a:r>
              <a:rPr lang="en-GB" b="1" dirty="0" err="1">
                <a:solidFill>
                  <a:srgbClr val="FF0000"/>
                </a:solidFill>
              </a:rPr>
              <a:t>energia</a:t>
            </a:r>
            <a:r>
              <a:rPr lang="en-GB" b="1" dirty="0">
                <a:solidFill>
                  <a:srgbClr val="FF0000"/>
                </a:solidFill>
              </a:rPr>
              <a:t> lor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procesele</a:t>
            </a:r>
            <a:r>
              <a:rPr lang="en-GB" dirty="0"/>
              <a:t> </a:t>
            </a:r>
            <a:r>
              <a:rPr lang="en-GB" dirty="0" err="1"/>
              <a:t>fotonice</a:t>
            </a:r>
            <a:r>
              <a:rPr lang="en-GB" dirty="0"/>
              <a:t> </a:t>
            </a:r>
            <a:r>
              <a:rPr lang="en-GB" dirty="0" err="1"/>
              <a:t>necesit</a:t>
            </a:r>
            <a:r>
              <a:rPr lang="ro-RO" dirty="0"/>
              <a:t>ă</a:t>
            </a:r>
            <a:r>
              <a:rPr lang="en-GB" dirty="0"/>
              <a:t> o </a:t>
            </a:r>
            <a:r>
              <a:rPr lang="en-GB" dirty="0" err="1"/>
              <a:t>anumit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cantitate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fi </a:t>
            </a:r>
            <a:r>
              <a:rPr lang="en-GB" dirty="0" err="1"/>
              <a:t>inițiate</a:t>
            </a:r>
            <a:r>
              <a:rPr lang="en-GB" dirty="0"/>
              <a:t>.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foton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E= h</a:t>
            </a:r>
            <a:r>
              <a:rPr lang="el-GR" b="1" dirty="0">
                <a:solidFill>
                  <a:srgbClr val="FF0000"/>
                </a:solidFill>
              </a:rPr>
              <a:t>ν</a:t>
            </a:r>
            <a:r>
              <a:rPr lang="en-GB" b="1" dirty="0">
                <a:solidFill>
                  <a:srgbClr val="FF0000"/>
                </a:solidFill>
              </a:rPr>
              <a:t> = </a:t>
            </a:r>
            <a:r>
              <a:rPr lang="en-GB" b="1" dirty="0" err="1">
                <a:solidFill>
                  <a:srgbClr val="FF0000"/>
                </a:solidFill>
              </a:rPr>
              <a:t>ch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l-GR" dirty="0"/>
              <a:t> ,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au o </a:t>
            </a:r>
            <a:r>
              <a:rPr lang="en-GB" b="1" dirty="0" err="1"/>
              <a:t>lungime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de </a:t>
            </a:r>
            <a:r>
              <a:rPr lang="en-GB" b="1" dirty="0" err="1"/>
              <a:t>prag</a:t>
            </a:r>
            <a:r>
              <a:rPr lang="en-GB" b="1" dirty="0"/>
              <a:t> mare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lungimea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maxim</a:t>
            </a:r>
            <a:r>
              <a:rPr lang="ro-RO" b="1" dirty="0"/>
              <a:t>ă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sub care </a:t>
            </a:r>
            <a:r>
              <a:rPr lang="en-GB" b="1" dirty="0" err="1">
                <a:solidFill>
                  <a:srgbClr val="FF0000"/>
                </a:solidFill>
              </a:rPr>
              <a:t>ei</a:t>
            </a:r>
            <a:r>
              <a:rPr lang="en-GB" b="1" dirty="0">
                <a:solidFill>
                  <a:srgbClr val="FF0000"/>
                </a:solidFill>
              </a:rPr>
              <a:t> nu </a:t>
            </a:r>
            <a:r>
              <a:rPr lang="en-GB" b="1" dirty="0" err="1">
                <a:solidFill>
                  <a:srgbClr val="FF0000"/>
                </a:solidFill>
              </a:rPr>
              <a:t>funcționeaz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care </a:t>
            </a:r>
            <a:r>
              <a:rPr lang="en-GB" dirty="0" err="1"/>
              <a:t>lucreaz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IR</a:t>
            </a:r>
            <a:r>
              <a:rPr lang="en-GB" dirty="0"/>
              <a:t>, au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comparabile</a:t>
            </a:r>
            <a:r>
              <a:rPr lang="en-GB" dirty="0"/>
              <a:t> cu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medie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≈ </a:t>
            </a:r>
            <a:r>
              <a:rPr lang="en-GB" b="1" dirty="0" err="1">
                <a:solidFill>
                  <a:srgbClr val="FF0000"/>
                </a:solidFill>
              </a:rPr>
              <a:t>kT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atomilor</a:t>
            </a:r>
            <a:r>
              <a:rPr lang="en-GB" dirty="0"/>
              <a:t> din </a:t>
            </a:r>
            <a:r>
              <a:rPr lang="en-GB" dirty="0" err="1"/>
              <a:t>detectorul</a:t>
            </a:r>
            <a:r>
              <a:rPr lang="en-GB" dirty="0"/>
              <a:t> </a:t>
            </a:r>
            <a:r>
              <a:rPr lang="en-GB" dirty="0" err="1"/>
              <a:t>însu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. Un 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 </a:t>
            </a:r>
            <a:r>
              <a:rPr lang="en-GB" dirty="0" err="1"/>
              <a:t>relativ</a:t>
            </a:r>
            <a:r>
              <a:rPr lang="en-GB" dirty="0"/>
              <a:t> mare de </a:t>
            </a:r>
            <a:r>
              <a:rPr lang="en-GB" dirty="0" err="1"/>
              <a:t>emisii</a:t>
            </a:r>
            <a:r>
              <a:rPr lang="en-GB" dirty="0"/>
              <a:t> de </a:t>
            </a:r>
            <a:r>
              <a:rPr lang="en-GB" dirty="0" err="1"/>
              <a:t>cuante</a:t>
            </a:r>
            <a:r>
              <a:rPr lang="en-GB" dirty="0"/>
              <a:t> pot fi generate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degrab</a:t>
            </a:r>
            <a:r>
              <a:rPr lang="ro-RO" dirty="0"/>
              <a:t>ă</a:t>
            </a:r>
            <a:r>
              <a:rPr lang="en-GB" dirty="0"/>
              <a:t> de agita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, </a:t>
            </a:r>
            <a:r>
              <a:rPr lang="en-GB" dirty="0" err="1"/>
              <a:t>decât</a:t>
            </a:r>
            <a:r>
              <a:rPr lang="en-GB" dirty="0"/>
              <a:t> de absorb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constitui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o </a:t>
            </a:r>
            <a:r>
              <a:rPr lang="en-GB" dirty="0" err="1"/>
              <a:t>surs</a:t>
            </a:r>
            <a:r>
              <a:rPr lang="ro-RO" dirty="0"/>
              <a:t>ă</a:t>
            </a:r>
            <a:r>
              <a:rPr lang="en-GB" dirty="0"/>
              <a:t> de </a:t>
            </a:r>
            <a:r>
              <a:rPr lang="en-GB" dirty="0" err="1"/>
              <a:t>zgomot</a:t>
            </a:r>
            <a:r>
              <a:rPr lang="en-GB" dirty="0"/>
              <a:t>. </a:t>
            </a:r>
            <a:r>
              <a:rPr lang="en-GB" dirty="0" err="1"/>
              <a:t>Pentru</a:t>
            </a:r>
            <a:r>
              <a:rPr lang="en-GB" dirty="0"/>
              <a:t> a mic</a:t>
            </a:r>
            <a:r>
              <a:rPr lang="ro-RO" dirty="0"/>
              <a:t>ș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zgomotul</a:t>
            </a:r>
            <a:r>
              <a:rPr lang="en-GB" dirty="0"/>
              <a:t> se reduce </a:t>
            </a:r>
            <a:r>
              <a:rPr lang="en-GB" dirty="0" err="1"/>
              <a:t>temperatura</a:t>
            </a:r>
            <a:r>
              <a:rPr lang="en-GB" dirty="0"/>
              <a:t> detectorului. </a:t>
            </a:r>
            <a:endParaRPr lang="ro-RO" dirty="0"/>
          </a:p>
          <a:p>
            <a:r>
              <a:rPr lang="ro-RO" dirty="0"/>
              <a:t>Astfel, </a:t>
            </a:r>
            <a:r>
              <a:rPr lang="en-GB" dirty="0" err="1"/>
              <a:t>majoritatea</a:t>
            </a:r>
            <a:r>
              <a:rPr lang="en-GB" dirty="0"/>
              <a:t> </a:t>
            </a:r>
            <a:r>
              <a:rPr lang="en-GB" dirty="0" err="1"/>
              <a:t>detectorilor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opereaz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peste </a:t>
            </a:r>
            <a:r>
              <a:rPr lang="en-GB" dirty="0" err="1"/>
              <a:t>lungim</a:t>
            </a:r>
            <a:r>
              <a:rPr lang="ro-RO" dirty="0"/>
              <a:t>ea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de 3 µm, </a:t>
            </a:r>
            <a:r>
              <a:rPr lang="en-GB" dirty="0" err="1"/>
              <a:t>trebuie</a:t>
            </a:r>
            <a:r>
              <a:rPr lang="en-GB" dirty="0"/>
              <a:t> s</a:t>
            </a:r>
            <a:r>
              <a:rPr lang="ro-RO" dirty="0"/>
              <a:t>ă</a:t>
            </a:r>
            <a:r>
              <a:rPr lang="en-GB" dirty="0"/>
              <a:t> fie r</a:t>
            </a:r>
            <a:r>
              <a:rPr lang="ro-RO" dirty="0"/>
              <a:t>ă</a:t>
            </a:r>
            <a:r>
              <a:rPr lang="en-GB" dirty="0"/>
              <a:t>cite la </a:t>
            </a:r>
            <a:r>
              <a:rPr lang="ro-RO" dirty="0"/>
              <a:t>T</a:t>
            </a:r>
            <a:r>
              <a:rPr lang="en-GB" dirty="0"/>
              <a:t> </a:t>
            </a:r>
            <a:r>
              <a:rPr lang="en-GB" dirty="0" err="1"/>
              <a:t>azotului</a:t>
            </a:r>
            <a:r>
              <a:rPr lang="en-GB" dirty="0"/>
              <a:t> </a:t>
            </a:r>
            <a:r>
              <a:rPr lang="en-GB" dirty="0" err="1"/>
              <a:t>lichid</a:t>
            </a:r>
            <a:r>
              <a:rPr lang="en-GB" dirty="0"/>
              <a:t> (77 K) </a:t>
            </a:r>
            <a:r>
              <a:rPr lang="en-GB" dirty="0" err="1"/>
              <a:t>sau</a:t>
            </a:r>
            <a:r>
              <a:rPr lang="en-GB" dirty="0"/>
              <a:t> sub 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0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3" y="570566"/>
            <a:ext cx="10515600" cy="6188822"/>
          </a:xfrm>
        </p:spPr>
        <p:txBody>
          <a:bodyPr>
            <a:normAutofit/>
          </a:bodyPr>
          <a:lstStyle/>
          <a:p>
            <a:r>
              <a:rPr lang="ro-RO" dirty="0"/>
              <a:t>Au loc diferite tipuri de tranziție</a:t>
            </a:r>
          </a:p>
          <a:p>
            <a:r>
              <a:rPr lang="en-GB" dirty="0"/>
              <a:t>1.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– </a:t>
            </a:r>
            <a:r>
              <a:rPr lang="ro-RO" dirty="0"/>
              <a:t>BV - BC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/>
              <a:t>2.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impurit</a:t>
            </a:r>
            <a:r>
              <a:rPr lang="ro-RO" dirty="0" err="1"/>
              <a:t>ăți</a:t>
            </a:r>
            <a:r>
              <a:rPr lang="en-GB" dirty="0"/>
              <a:t> –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nivel impuritate – BV sau BC</a:t>
            </a:r>
            <a:r>
              <a:rPr lang="en-GB" dirty="0"/>
              <a:t>. </a:t>
            </a:r>
            <a:endParaRPr lang="ro-RO" dirty="0"/>
          </a:p>
          <a:p>
            <a:endParaRPr lang="ro-RO" dirty="0"/>
          </a:p>
          <a:p>
            <a:r>
              <a:rPr lang="en-GB" dirty="0"/>
              <a:t>3. Barrier height – </a:t>
            </a:r>
            <a:r>
              <a:rPr lang="ro-RO" dirty="0"/>
              <a:t>trecere peste bariera Schottky la </a:t>
            </a:r>
            <a:r>
              <a:rPr lang="ro-RO" dirty="0" err="1"/>
              <a:t>Me</a:t>
            </a:r>
            <a:r>
              <a:rPr lang="ro-RO" dirty="0"/>
              <a:t>-Sc joncțiune</a:t>
            </a:r>
            <a:endParaRPr lang="en-GB" dirty="0"/>
          </a:p>
        </p:txBody>
      </p:sp>
      <p:pic>
        <p:nvPicPr>
          <p:cNvPr id="2050" name="Picture 2" descr="Photoinduced electron transitions in a semiconductor. In (а):... | Download  Scientific Diagram">
            <a:extLst>
              <a:ext uri="{FF2B5EF4-FFF2-40B4-BE49-F238E27FC236}">
                <a16:creationId xmlns:a16="http://schemas.microsoft.com/office/drawing/2014/main" id="{A68C8792-5C0B-A525-E36D-95AA250F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9" y="1257953"/>
            <a:ext cx="3854824" cy="19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n der Waals Stacking Induced Transition from Schottky to Ohmic Contacts:  2D Metals on Multilayer InSe | Journal of the American Chemical Society">
            <a:extLst>
              <a:ext uri="{FF2B5EF4-FFF2-40B4-BE49-F238E27FC236}">
                <a16:creationId xmlns:a16="http://schemas.microsoft.com/office/drawing/2014/main" id="{F670BD06-855C-C9C5-23BC-F3BD4715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41" y="3539912"/>
            <a:ext cx="3581834" cy="32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5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435006"/>
            <a:ext cx="5459767" cy="6347534"/>
          </a:xfrm>
        </p:spPr>
        <p:txBody>
          <a:bodyPr>
            <a:normAutofit/>
          </a:bodyPr>
          <a:lstStyle/>
          <a:p>
            <a:r>
              <a:rPr lang="en-GB" sz="1800" dirty="0" err="1"/>
              <a:t>Fotodetectoarele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de </a:t>
            </a:r>
            <a:r>
              <a:rPr lang="en-GB" sz="1800" dirty="0" err="1"/>
              <a:t>obicei</a:t>
            </a:r>
            <a:r>
              <a:rPr lang="en-GB" sz="1800" dirty="0"/>
              <a:t> </a:t>
            </a:r>
            <a:r>
              <a:rPr lang="ro-RO" sz="1800" dirty="0"/>
              <a:t>corespondente</a:t>
            </a:r>
            <a:r>
              <a:rPr lang="en-GB" sz="1800" dirty="0"/>
              <a:t> </a:t>
            </a:r>
            <a:r>
              <a:rPr lang="en-GB" sz="1800" dirty="0" err="1"/>
              <a:t>lungimii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, </a:t>
            </a:r>
            <a:r>
              <a:rPr lang="en-GB" sz="1800" dirty="0" err="1"/>
              <a:t>adică</a:t>
            </a:r>
            <a:r>
              <a:rPr lang="en-GB" sz="1800" dirty="0"/>
              <a:t> </a:t>
            </a:r>
            <a:r>
              <a:rPr lang="en-GB" sz="1800" dirty="0" err="1"/>
              <a:t>materialul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dispozitivul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</a:t>
            </a:r>
            <a:r>
              <a:rPr lang="en-GB" sz="1800" dirty="0" err="1"/>
              <a:t>alese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a </a:t>
            </a:r>
            <a:r>
              <a:rPr lang="en-GB" sz="1800" dirty="0" err="1"/>
              <a:t>lucra</a:t>
            </a:r>
            <a:r>
              <a:rPr lang="en-GB" sz="1800" dirty="0"/>
              <a:t> </a:t>
            </a:r>
            <a:r>
              <a:rPr lang="ro-RO" sz="1800" dirty="0"/>
              <a:t>la </a:t>
            </a:r>
            <a:r>
              <a:rPr lang="en-GB" sz="1800" dirty="0"/>
              <a:t>o </a:t>
            </a:r>
            <a:r>
              <a:rPr lang="en-GB" sz="1800" dirty="0" err="1"/>
              <a:t>anumită</a:t>
            </a:r>
            <a:r>
              <a:rPr lang="en-GB" sz="1800" dirty="0"/>
              <a:t> </a:t>
            </a:r>
            <a:r>
              <a:rPr lang="en-GB" sz="1800" dirty="0" err="1"/>
              <a:t>regiune</a:t>
            </a:r>
            <a:r>
              <a:rPr lang="en-GB" sz="1800" dirty="0"/>
              <a:t> </a:t>
            </a:r>
            <a:r>
              <a:rPr lang="ro-RO" sz="1800" dirty="0"/>
              <a:t>a spectrului optic</a:t>
            </a:r>
            <a:r>
              <a:rPr lang="en-GB" sz="1800" dirty="0"/>
              <a:t>. </a:t>
            </a:r>
            <a:endParaRPr lang="ro-RO" sz="1800" dirty="0"/>
          </a:p>
          <a:p>
            <a:r>
              <a:rPr lang="en-GB" sz="1800" dirty="0" err="1"/>
              <a:t>Celulele</a:t>
            </a:r>
            <a:r>
              <a:rPr lang="en-GB" sz="1800" dirty="0"/>
              <a:t> </a:t>
            </a:r>
            <a:r>
              <a:rPr lang="en-GB" sz="1800" dirty="0" err="1"/>
              <a:t>solare</a:t>
            </a:r>
            <a:r>
              <a:rPr lang="en-GB" sz="1800" dirty="0"/>
              <a:t>, pe de </a:t>
            </a:r>
            <a:r>
              <a:rPr lang="en-GB" sz="1800" dirty="0" err="1"/>
              <a:t>altă</a:t>
            </a:r>
            <a:r>
              <a:rPr lang="en-GB" sz="1800" dirty="0"/>
              <a:t> parte, sunt </a:t>
            </a:r>
            <a:r>
              <a:rPr lang="en-GB" sz="1800" dirty="0" err="1"/>
              <a:t>proiectate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funcționeze</a:t>
            </a:r>
            <a:r>
              <a:rPr lang="en-GB" sz="1800" dirty="0"/>
              <a:t> cu </a:t>
            </a:r>
            <a:r>
              <a:rPr lang="en-GB" sz="1800" dirty="0" err="1"/>
              <a:t>spectrul</a:t>
            </a:r>
            <a:r>
              <a:rPr lang="en-GB" sz="1800" dirty="0"/>
              <a:t> solar, </a:t>
            </a:r>
            <a:r>
              <a:rPr lang="en-GB" sz="1800" dirty="0" err="1"/>
              <a:t>extin</a:t>
            </a:r>
            <a:r>
              <a:rPr lang="ro-RO" sz="1800" dirty="0"/>
              <a:t>s</a:t>
            </a:r>
            <a:r>
              <a:rPr lang="en-GB" sz="1800" dirty="0"/>
              <a:t> de la IR </a:t>
            </a:r>
            <a:r>
              <a:rPr lang="ro-RO" sz="1800" dirty="0"/>
              <a:t>- VIZ - </a:t>
            </a:r>
            <a:r>
              <a:rPr lang="en-GB" sz="1800" dirty="0"/>
              <a:t>UV. </a:t>
            </a:r>
            <a:endParaRPr lang="ro-RO" sz="1800" dirty="0"/>
          </a:p>
          <a:p>
            <a:r>
              <a:rPr lang="en-GB" sz="1800" dirty="0"/>
              <a:t>Un factor important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alegerea</a:t>
            </a:r>
            <a:r>
              <a:rPr lang="en-GB" sz="1800" dirty="0"/>
              <a:t> </a:t>
            </a:r>
            <a:r>
              <a:rPr lang="ro-RO" sz="1800" dirty="0"/>
              <a:t>FD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b="1" dirty="0" err="1"/>
              <a:t>coeficientul</a:t>
            </a:r>
            <a:r>
              <a:rPr lang="en-GB" sz="1800" b="1" dirty="0"/>
              <a:t> de absorbție </a:t>
            </a:r>
            <a:r>
              <a:rPr lang="en-GB" sz="1800" dirty="0"/>
              <a:t>al </a:t>
            </a:r>
            <a:r>
              <a:rPr lang="en-GB" sz="1800" dirty="0" err="1"/>
              <a:t>materialului</a:t>
            </a:r>
            <a:r>
              <a:rPr lang="en-GB" sz="1800" dirty="0"/>
              <a:t> semiconductor. </a:t>
            </a:r>
            <a:r>
              <a:rPr lang="en-GB" sz="1800" dirty="0" err="1"/>
              <a:t>Coeficienții</a:t>
            </a:r>
            <a:r>
              <a:rPr lang="en-GB" sz="1800" dirty="0"/>
              <a:t> de absorbție </a:t>
            </a:r>
            <a:r>
              <a:rPr lang="en-GB" sz="1800" dirty="0" err="1"/>
              <a:t>optică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diferite</a:t>
            </a:r>
            <a:r>
              <a:rPr lang="en-GB" sz="1800" dirty="0"/>
              <a:t> </a:t>
            </a:r>
            <a:r>
              <a:rPr lang="en-GB" sz="1800" dirty="0" err="1"/>
              <a:t>semiconductoare</a:t>
            </a:r>
            <a:r>
              <a:rPr lang="en-GB" sz="1800" dirty="0"/>
              <a:t> sunt </a:t>
            </a:r>
            <a:r>
              <a:rPr lang="en-GB" sz="1800" dirty="0" err="1"/>
              <a:t>prezentate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figura</a:t>
            </a:r>
            <a:r>
              <a:rPr lang="en-GB" sz="1800" dirty="0"/>
              <a:t> 1. </a:t>
            </a:r>
            <a:r>
              <a:rPr lang="en-GB" sz="1800" dirty="0" err="1"/>
              <a:t>Coeficientul</a:t>
            </a:r>
            <a:r>
              <a:rPr lang="en-GB" sz="1800" dirty="0"/>
              <a:t> de absorbție </a:t>
            </a:r>
            <a:r>
              <a:rPr lang="ro-RO" sz="1800" dirty="0"/>
              <a:t>(</a:t>
            </a:r>
            <a:r>
              <a:rPr lang="en-GB" sz="1800" dirty="0" err="1"/>
              <a:t>legea</a:t>
            </a:r>
            <a:r>
              <a:rPr lang="en-GB" sz="1800" dirty="0"/>
              <a:t> Beer-Lambert</a:t>
            </a:r>
            <a:r>
              <a:rPr lang="ro-RO" sz="1800" dirty="0"/>
              <a:t>) </a:t>
            </a:r>
            <a:r>
              <a:rPr lang="en-GB" sz="1800" dirty="0"/>
              <a:t>decide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a </a:t>
            </a:r>
            <a:r>
              <a:rPr lang="en-GB" sz="1800" dirty="0" err="1"/>
              <a:t>radiației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dispozitiv</a:t>
            </a:r>
            <a:r>
              <a:rPr lang="ro-RO" sz="1800" dirty="0"/>
              <a:t>, </a:t>
            </a:r>
            <a:r>
              <a:rPr lang="en-GB" sz="1800" dirty="0" err="1"/>
              <a:t>iar</a:t>
            </a:r>
            <a:r>
              <a:rPr lang="en-GB" sz="1800" dirty="0"/>
              <a:t>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inversă</a:t>
            </a:r>
            <a:r>
              <a:rPr lang="en-GB" sz="1800" dirty="0"/>
              <a:t> </a:t>
            </a:r>
            <a:r>
              <a:rPr lang="en-GB" sz="1800" dirty="0" err="1"/>
              <a:t>coeficientului</a:t>
            </a:r>
            <a:r>
              <a:rPr lang="en-GB" sz="1800" dirty="0"/>
              <a:t> de absorbție</a:t>
            </a:r>
            <a:r>
              <a:rPr lang="ro-RO" sz="1800" dirty="0"/>
              <a:t> </a:t>
            </a:r>
            <a:r>
              <a:rPr lang="el-GR" sz="1800" b="1" dirty="0"/>
              <a:t>α</a:t>
            </a:r>
            <a:endParaRPr lang="ro-RO" sz="1800" b="1" dirty="0"/>
          </a:p>
          <a:p>
            <a:r>
              <a:rPr lang="en-GB" sz="1800" dirty="0" err="1"/>
              <a:t>Dacă</a:t>
            </a:r>
            <a:r>
              <a:rPr lang="en-GB" sz="1800" dirty="0"/>
              <a:t> </a:t>
            </a:r>
            <a:r>
              <a:rPr lang="el-GR" sz="1800" b="1" i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mare,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absorbției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fi </a:t>
            </a:r>
            <a:r>
              <a:rPr lang="en-GB" sz="1800" dirty="0" err="1"/>
              <a:t>aproape</a:t>
            </a:r>
            <a:r>
              <a:rPr lang="en-GB" sz="1800" dirty="0"/>
              <a:t> de </a:t>
            </a:r>
            <a:r>
              <a:rPr lang="en-GB" sz="1800" dirty="0" err="1"/>
              <a:t>suprafață</a:t>
            </a:r>
            <a:r>
              <a:rPr lang="en-GB" sz="1800" dirty="0"/>
              <a:t>. </a:t>
            </a:r>
            <a:endParaRPr lang="ro-RO" sz="1800" dirty="0"/>
          </a:p>
          <a:p>
            <a:r>
              <a:rPr lang="ro-RO" sz="1800" dirty="0"/>
              <a:t>D</a:t>
            </a:r>
            <a:r>
              <a:rPr lang="en-GB" sz="1800" dirty="0" err="1"/>
              <a:t>acă</a:t>
            </a:r>
            <a:r>
              <a:rPr lang="en-GB" sz="1800" dirty="0"/>
              <a:t> </a:t>
            </a:r>
            <a:r>
              <a:rPr lang="el-GR" sz="1800" b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</a:t>
            </a:r>
            <a:r>
              <a:rPr lang="en-GB" sz="1800" dirty="0" err="1"/>
              <a:t>mică</a:t>
            </a:r>
            <a:r>
              <a:rPr lang="en-GB" sz="1800" dirty="0"/>
              <a:t>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luminii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en-GB" sz="1800" dirty="0" err="1"/>
              <a:t>trece</a:t>
            </a:r>
            <a:r>
              <a:rPr lang="en-GB" sz="1800" dirty="0"/>
              <a:t> </a:t>
            </a:r>
            <a:r>
              <a:rPr lang="en-GB" sz="1800" dirty="0" err="1"/>
              <a:t>totuși</a:t>
            </a:r>
            <a:r>
              <a:rPr lang="en-GB" sz="1800" dirty="0"/>
              <a:t> </a:t>
            </a:r>
            <a:r>
              <a:rPr lang="en-GB" sz="1800" dirty="0" err="1"/>
              <a:t>fără</a:t>
            </a:r>
            <a:r>
              <a:rPr lang="en-GB" sz="1800" dirty="0"/>
              <a:t> absorbție. </a:t>
            </a:r>
            <a:endParaRPr lang="ro-RO" sz="1800" dirty="0"/>
          </a:p>
          <a:p>
            <a:r>
              <a:rPr lang="en-GB" sz="1800" dirty="0" err="1"/>
              <a:t>Coeficientul</a:t>
            </a:r>
            <a:r>
              <a:rPr lang="en-GB" sz="1800" dirty="0"/>
              <a:t> de absorbție, </a:t>
            </a:r>
            <a:r>
              <a:rPr lang="en-GB" sz="1800" dirty="0" err="1"/>
              <a:t>iar</a:t>
            </a:r>
            <a:r>
              <a:rPr lang="en-GB" sz="1800" dirty="0"/>
              <a:t> </a:t>
            </a:r>
            <a:r>
              <a:rPr lang="en-GB" sz="1800" dirty="0" err="1"/>
              <a:t>prin</a:t>
            </a:r>
            <a:r>
              <a:rPr lang="en-GB" sz="1800" dirty="0"/>
              <a:t> el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</a:t>
            </a:r>
            <a:r>
              <a:rPr lang="en-GB" sz="1800" dirty="0" err="1"/>
              <a:t>determină</a:t>
            </a:r>
            <a:r>
              <a:rPr lang="en-GB" sz="1800" dirty="0"/>
              <a:t> </a:t>
            </a:r>
            <a:r>
              <a:rPr lang="en-GB" sz="1800" dirty="0" err="1"/>
              <a:t>intervalul</a:t>
            </a:r>
            <a:r>
              <a:rPr lang="en-GB" sz="1800" dirty="0"/>
              <a:t> de </a:t>
            </a:r>
            <a:r>
              <a:rPr lang="en-GB" sz="1800" dirty="0" err="1"/>
              <a:t>lungime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 de </a:t>
            </a:r>
            <a:r>
              <a:rPr lang="en-GB" sz="1800" dirty="0" err="1"/>
              <a:t>lucru</a:t>
            </a:r>
            <a:r>
              <a:rPr lang="en-GB" sz="1800" dirty="0"/>
              <a:t> al </a:t>
            </a:r>
            <a:r>
              <a:rPr lang="en-GB" sz="1800" dirty="0" err="1"/>
              <a:t>fotodetectorului</a:t>
            </a:r>
            <a:r>
              <a:rPr lang="ro-RO" sz="1800" dirty="0"/>
              <a:t> (</a:t>
            </a:r>
            <a:r>
              <a:rPr lang="en-GB" sz="1800" dirty="0" err="1"/>
              <a:t>limita</a:t>
            </a:r>
            <a:r>
              <a:rPr lang="en-GB" sz="1800" dirty="0"/>
              <a:t> </a:t>
            </a:r>
            <a:r>
              <a:rPr lang="en-GB" sz="1800" dirty="0" err="1"/>
              <a:t>inferioară</a:t>
            </a:r>
            <a:r>
              <a:rPr lang="ro-RO" sz="1800" dirty="0"/>
              <a:t> și l</a:t>
            </a:r>
            <a:r>
              <a:rPr lang="en-GB" sz="1800" dirty="0" err="1"/>
              <a:t>imita</a:t>
            </a:r>
            <a:r>
              <a:rPr lang="en-GB" sz="1800" dirty="0"/>
              <a:t> </a:t>
            </a:r>
            <a:r>
              <a:rPr lang="en-GB" sz="1800" dirty="0" err="1"/>
              <a:t>superioară</a:t>
            </a:r>
            <a:r>
              <a:rPr lang="en-GB" sz="1800" dirty="0"/>
              <a:t> a </a:t>
            </a:r>
            <a:r>
              <a:rPr lang="en-GB" sz="1800" dirty="0" err="1"/>
              <a:t>undei</a:t>
            </a:r>
            <a:r>
              <a:rPr lang="ro-RO" sz="1800" dirty="0"/>
              <a:t>).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33" y="339284"/>
            <a:ext cx="3362023" cy="326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34" y="178422"/>
            <a:ext cx="2809566" cy="26890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91" y="3733049"/>
            <a:ext cx="4781011" cy="213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46" y="6214734"/>
            <a:ext cx="5551502" cy="3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22" y="922330"/>
            <a:ext cx="10906956" cy="717951"/>
          </a:xfrm>
        </p:spPr>
        <p:txBody>
          <a:bodyPr>
            <a:normAutofit fontScale="90000"/>
          </a:bodyPr>
          <a:lstStyle/>
          <a:p>
            <a:r>
              <a:rPr lang="ro-RO" dirty="0"/>
              <a:t>Fotoconductivitatea ? </a:t>
            </a:r>
            <a:r>
              <a:rPr lang="ro-RO" dirty="0">
                <a:hlinkClick r:id="rId2"/>
              </a:rPr>
              <a:t>https://www.youtube.com/watch?v=yzZpX8q_r10</a:t>
            </a:r>
            <a:br>
              <a:rPr lang="ro-RO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89" y="1730942"/>
            <a:ext cx="10906957" cy="4204728"/>
          </a:xfrm>
        </p:spPr>
        <p:txBody>
          <a:bodyPr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ro-RO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o-RO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55" y="2700881"/>
            <a:ext cx="4248432" cy="3325450"/>
          </a:xfrm>
          <a:prstGeom prst="rect">
            <a:avLst/>
          </a:prstGeom>
        </p:spPr>
      </p:pic>
      <p:pic>
        <p:nvPicPr>
          <p:cNvPr id="2050" name="Picture 2" descr="Photoconductivity | SpringerLink">
            <a:extLst>
              <a:ext uri="{FF2B5EF4-FFF2-40B4-BE49-F238E27FC236}">
                <a16:creationId xmlns:a16="http://schemas.microsoft.com/office/drawing/2014/main" id="{2EEFD6B6-5DE7-1278-7A22-F150E785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6" y="2545339"/>
            <a:ext cx="4970445" cy="42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 optici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338" y="1500573"/>
            <a:ext cx="5157787" cy="823912"/>
          </a:xfrm>
        </p:spPr>
        <p:txBody>
          <a:bodyPr/>
          <a:lstStyle/>
          <a:p>
            <a:r>
              <a:rPr lang="ro-RO" dirty="0"/>
              <a:t>Cerințe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0247" y="2372587"/>
            <a:ext cx="5157787" cy="368458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eficienta</a:t>
            </a:r>
            <a:r>
              <a:rPr lang="en-US" dirty="0"/>
              <a:t> </a:t>
            </a:r>
            <a:r>
              <a:rPr lang="en-US" dirty="0" err="1"/>
              <a:t>crescuta</a:t>
            </a:r>
            <a:r>
              <a:rPr lang="en-US" dirty="0"/>
              <a:t> a </a:t>
            </a:r>
            <a:r>
              <a:rPr lang="en-US" dirty="0" err="1"/>
              <a:t>conversiei</a:t>
            </a:r>
            <a:r>
              <a:rPr lang="en-US" dirty="0"/>
              <a:t> optic/electric</a:t>
            </a:r>
          </a:p>
          <a:p>
            <a:pPr algn="just"/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redus</a:t>
            </a:r>
            <a:endParaRPr lang="en-US" dirty="0"/>
          </a:p>
          <a:p>
            <a:pPr algn="just"/>
            <a:r>
              <a:rPr lang="en-US" dirty="0" err="1"/>
              <a:t>raspuns</a:t>
            </a:r>
            <a:r>
              <a:rPr lang="en-US" dirty="0"/>
              <a:t> uniform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unda</a:t>
            </a:r>
            <a:endParaRPr lang="en-US" dirty="0"/>
          </a:p>
          <a:p>
            <a:pPr algn="just"/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ridicata</a:t>
            </a:r>
            <a:endParaRPr lang="en-US" dirty="0"/>
          </a:p>
          <a:p>
            <a:pPr algn="just"/>
            <a:r>
              <a:rPr lang="en-US" dirty="0" err="1"/>
              <a:t>liniaritate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66518" y="221095"/>
            <a:ext cx="5389033" cy="6397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ro-RO" dirty="0" err="1"/>
              <a:t>rincipii</a:t>
            </a:r>
            <a:r>
              <a:rPr lang="ro-RO" dirty="0"/>
              <a:t> operare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33629" y="968200"/>
            <a:ext cx="5389033" cy="24608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Fotoconductori</a:t>
            </a:r>
            <a:r>
              <a:rPr lang="ro-RO" dirty="0"/>
              <a:t> sau</a:t>
            </a:r>
          </a:p>
          <a:p>
            <a:pPr marL="0" indent="0">
              <a:buNone/>
            </a:pPr>
            <a:r>
              <a:rPr lang="ro-RO" dirty="0"/>
              <a:t>(fotorezistența)</a:t>
            </a:r>
            <a:endParaRPr lang="en-US" dirty="0"/>
          </a:p>
          <a:p>
            <a:pPr algn="l"/>
            <a:r>
              <a:rPr lang="en-US" dirty="0" err="1"/>
              <a:t>fototranzistori</a:t>
            </a:r>
            <a:endParaRPr lang="en-US" dirty="0"/>
          </a:p>
          <a:p>
            <a:pPr algn="l"/>
            <a:r>
              <a:rPr lang="en-US" dirty="0" err="1"/>
              <a:t>fotodiode</a:t>
            </a:r>
            <a:endParaRPr lang="en-US" dirty="0"/>
          </a:p>
        </p:txBody>
      </p:sp>
      <p:sp>
        <p:nvSpPr>
          <p:cNvPr id="9" name="object 7"/>
          <p:cNvSpPr txBox="1"/>
          <p:nvPr/>
        </p:nvSpPr>
        <p:spPr>
          <a:xfrm>
            <a:off x="9611011" y="1577498"/>
            <a:ext cx="1923147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4200"/>
              </a:lnSpc>
            </a:pPr>
            <a:r>
              <a:rPr sz="2800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-2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ro-RO"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133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200" baseline="-1792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r>
              <a:rPr lang="ro-MD" sz="3667" spc="-260" dirty="0">
                <a:solidFill>
                  <a:srgbClr val="FF0000"/>
                </a:solidFill>
                <a:latin typeface="Symbol"/>
                <a:cs typeface="Symbol"/>
              </a:rPr>
              <a:t>, 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000"/>
              </a:lnSpc>
            </a:pP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100" i="1" spc="-1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200"/>
              </a:lnSpc>
            </a:pP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800" spc="67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i="1" spc="-3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65" y="3167677"/>
            <a:ext cx="5405588" cy="1950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66165" y="51869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err="1"/>
              <a:t>Fotoc</a:t>
            </a:r>
            <a:r>
              <a:rPr lang="ro-RO" sz="3200" dirty="0"/>
              <a:t>a</a:t>
            </a:r>
            <a:r>
              <a:rPr lang="en-GB" sz="3200" dirty="0"/>
              <a:t>tod</a:t>
            </a:r>
            <a:r>
              <a:rPr lang="ro-RO" sz="3200" dirty="0"/>
              <a:t>, </a:t>
            </a:r>
            <a:r>
              <a:rPr lang="en-GB" sz="3200" dirty="0" err="1"/>
              <a:t>Fotomultiplicador</a:t>
            </a:r>
            <a:endParaRPr lang="en-GB" sz="3200" dirty="0"/>
          </a:p>
          <a:p>
            <a:r>
              <a:rPr lang="en-GB" sz="3200" dirty="0"/>
              <a:t>CCD</a:t>
            </a:r>
            <a:r>
              <a:rPr lang="ro-RO" sz="3200" dirty="0"/>
              <a:t>, </a:t>
            </a:r>
            <a:r>
              <a:rPr lang="en-GB" sz="3200" dirty="0"/>
              <a:t>Sensor CMOS</a:t>
            </a:r>
            <a:r>
              <a:rPr lang="ro-RO" sz="3200" dirty="0"/>
              <a:t>, </a:t>
            </a:r>
            <a:r>
              <a:rPr lang="en-GB" sz="3200" dirty="0"/>
              <a:t>C</a:t>
            </a:r>
            <a:r>
              <a:rPr lang="ro-RO" sz="3200" dirty="0"/>
              <a:t>e</a:t>
            </a:r>
            <a:r>
              <a:rPr lang="en-GB" sz="3200" dirty="0" err="1"/>
              <a:t>lul</a:t>
            </a:r>
            <a:r>
              <a:rPr lang="ro-RO" sz="3200" dirty="0"/>
              <a:t>e</a:t>
            </a:r>
            <a:r>
              <a:rPr lang="en-GB" sz="3200" dirty="0"/>
              <a:t> </a:t>
            </a:r>
            <a:r>
              <a:rPr lang="en-GB" sz="3200" dirty="0" err="1"/>
              <a:t>fotoel</a:t>
            </a:r>
            <a:r>
              <a:rPr lang="ro-RO" sz="3200" dirty="0"/>
              <a:t>e</a:t>
            </a:r>
            <a:r>
              <a:rPr lang="en-GB" sz="3200" dirty="0" err="1"/>
              <a:t>ctric</a:t>
            </a:r>
            <a:r>
              <a:rPr lang="ro-RO" sz="3200" dirty="0"/>
              <a:t>ă, </a:t>
            </a:r>
            <a:r>
              <a:rPr lang="ro-RO" sz="3200" dirty="0" err="1"/>
              <a:t>fotoelectrochimică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196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4022</Words>
  <Application>Microsoft Office PowerPoint</Application>
  <PresentationFormat>Ecran lat</PresentationFormat>
  <Paragraphs>258</Paragraphs>
  <Slides>46</Slides>
  <Notes>0</Notes>
  <HiddenSlides>0</HiddenSlides>
  <MMClips>0</MMClips>
  <ScaleCrop>false</ScaleCrop>
  <HeadingPairs>
    <vt:vector size="8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46</vt:i4>
      </vt:variant>
    </vt:vector>
  </HeadingPairs>
  <TitlesOfParts>
    <vt:vector size="56" baseType="lpstr">
      <vt:lpstr>-apple-system</vt:lpstr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Tema 12. OPTOELECTRONICA. Clasificarea. Fotocelula. Fotorezistența. Fotodetectori. CCD</vt:lpstr>
      <vt:lpstr>Clasificarea DMOE</vt:lpstr>
      <vt:lpstr>Principiul fotodetecției</vt:lpstr>
      <vt:lpstr>Fotodetectori termici – principii funcționare</vt:lpstr>
      <vt:lpstr>Detectorii fotonici – principii funcționare</vt:lpstr>
      <vt:lpstr>Prezentare PowerPoint</vt:lpstr>
      <vt:lpstr>Prezentare PowerPoint</vt:lpstr>
      <vt:lpstr>Fotoconductivitatea ? https://www.youtube.com/watch?v=yzZpX8q_r10 </vt:lpstr>
      <vt:lpstr>Detectori optici</vt:lpstr>
      <vt:lpstr>Fotocelula, Fotorezistorul </vt:lpstr>
      <vt:lpstr>Prezentare PowerPoint</vt:lpstr>
      <vt:lpstr>Tipuri de fotorezistoare</vt:lpstr>
      <vt:lpstr> Parametri &amp; Caracteristici</vt:lpstr>
      <vt:lpstr>Prezentare PowerPoint</vt:lpstr>
      <vt:lpstr>Prezentare PowerPoint</vt:lpstr>
      <vt:lpstr>Prezentare PowerPoint</vt:lpstr>
      <vt:lpstr>Rezistența fotorezistorului</vt:lpstr>
      <vt:lpstr>Conductivitatea vs iluminarea </vt:lpstr>
      <vt:lpstr>Prezentare PowerPoint</vt:lpstr>
      <vt:lpstr>Fotocurentul de unghiul incident al fluxului</vt:lpstr>
      <vt:lpstr>Fotorăspunsul CdS nanofire la lumina vizibilă</vt:lpstr>
      <vt:lpstr>Latență / Latence</vt:lpstr>
      <vt:lpstr>Clasificarea FR</vt:lpstr>
      <vt:lpstr>Avantaje și Dezavantaje ale FR</vt:lpstr>
      <vt:lpstr>Prezentare PowerPoint</vt:lpstr>
      <vt:lpstr>Prezentare PowerPoint</vt:lpstr>
      <vt:lpstr>Fotodetector </vt:lpstr>
      <vt:lpstr>Tipuri fotodetectoare</vt:lpstr>
      <vt:lpstr>Characteristicile fotodetectorilor</vt:lpstr>
      <vt:lpstr>Characteristicile fotodetectorilor</vt:lpstr>
      <vt:lpstr>Responsivitate în funcție de lungimea de undă</vt:lpstr>
      <vt:lpstr>Prezentare PowerPoint</vt:lpstr>
      <vt:lpstr>Răspuns la impuls dreptunghiular</vt:lpstr>
      <vt:lpstr>CCD</vt:lpstr>
      <vt:lpstr>Dispozitive cu cuplaj de sarcina</vt:lpstr>
      <vt:lpstr>Prezentare PowerPoint</vt:lpstr>
      <vt:lpstr>Prezentare PowerPoint</vt:lpstr>
      <vt:lpstr>Prezentare PowerPoint</vt:lpstr>
      <vt:lpstr>Cum este decretat / lucrează un CCD</vt:lpstr>
      <vt:lpstr>Prezentare PowerPoint</vt:lpstr>
      <vt:lpstr>Scanarea imaginilor</vt:lpstr>
      <vt:lpstr>Parametrii CCD</vt:lpstr>
      <vt:lpstr>Parametrii ccd</vt:lpstr>
      <vt:lpstr>Parametrii CCD</vt:lpstr>
      <vt:lpstr>Parametrii ccd</vt:lpstr>
      <vt:lpstr>Avantaje &amp; Dezavantaje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buzdugan artur</cp:lastModifiedBy>
  <cp:revision>202</cp:revision>
  <dcterms:created xsi:type="dcterms:W3CDTF">2020-03-02T07:27:37Z</dcterms:created>
  <dcterms:modified xsi:type="dcterms:W3CDTF">2024-03-22T08:08:56Z</dcterms:modified>
</cp:coreProperties>
</file>