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sldIdLst>
    <p:sldId id="256" r:id="rId2"/>
    <p:sldId id="257" r:id="rId3"/>
    <p:sldId id="272" r:id="rId4"/>
    <p:sldId id="273" r:id="rId5"/>
    <p:sldId id="274" r:id="rId6"/>
    <p:sldId id="275" r:id="rId7"/>
    <p:sldId id="258" r:id="rId8"/>
    <p:sldId id="259" r:id="rId9"/>
    <p:sldId id="260" r:id="rId10"/>
    <p:sldId id="261" r:id="rId11"/>
    <p:sldId id="262" r:id="rId12"/>
    <p:sldId id="263" r:id="rId13"/>
    <p:sldId id="268" r:id="rId14"/>
    <p:sldId id="269" r:id="rId15"/>
    <p:sldId id="271" r:id="rId16"/>
    <p:sldId id="264" r:id="rId17"/>
    <p:sldId id="265" r:id="rId18"/>
    <p:sldId id="266" r:id="rId19"/>
    <p:sldId id="267" r:id="rId20"/>
    <p:sldId id="270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70" autoAdjust="0"/>
    <p:restoredTop sz="95253" autoAdjust="0"/>
  </p:normalViewPr>
  <p:slideViewPr>
    <p:cSldViewPr snapToGrid="0">
      <p:cViewPr varScale="1">
        <p:scale>
          <a:sx n="123" d="100"/>
          <a:sy n="123" d="100"/>
        </p:scale>
        <p:origin x="-414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527F67-3A50-4297-B8B6-693DA88AA5E4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58DB0D-707A-4B4F-9F6C-74B60B20F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55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58DB0D-707A-4B4F-9F6C-74B60B20FB9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4075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014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207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767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196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351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166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72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483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77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82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069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CAE28-B5DB-416C-BBE2-FF443ED9C5B5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582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34565" y="280656"/>
            <a:ext cx="11633703" cy="3648547"/>
          </a:xfrm>
        </p:spPr>
        <p:txBody>
          <a:bodyPr anchor="t">
            <a:normAutofit/>
          </a:bodyPr>
          <a:lstStyle/>
          <a:p>
            <a:r>
              <a:rPr lang="x-none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Arhitectura Calculatoarelor </a:t>
            </a:r>
            <a:br>
              <a:rPr lang="x-none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x-none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x-none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Tipuri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arhitecturi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calculatoarelor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numerice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406305" y="6047715"/>
            <a:ext cx="9144000" cy="495678"/>
          </a:xfrm>
        </p:spPr>
        <p:txBody>
          <a:bodyPr/>
          <a:lstStyle/>
          <a:p>
            <a:r>
              <a:rPr lang="x-none" dirty="0" smtClean="0"/>
              <a:t>Conf. Univ. Dr. Crețu Vasilii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846497" y="3023857"/>
            <a:ext cx="10429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b="1" dirty="0" smtClean="0"/>
              <a:t>Scopul Lecției: </a:t>
            </a:r>
            <a:r>
              <a:rPr lang="pt-BR" b="1" dirty="0"/>
              <a:t>De a face cunoștință cu tipurile de arhitecturi a sistemelor de calcul și clasificarea sistemelor de calcul după diferite elemente specifice. 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53086" y="1779935"/>
            <a:ext cx="11588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dirty="0"/>
              <a:t>Tipuri  de  arhitecturi  ale  calculatoarelor numerice. Arhitectura  von  Neumann, Mașina Turing. Clasificarea Calculatoarelor. Taxonomia Flynn, Taxonomia lui Wang, Clasificare comercială. </a:t>
            </a:r>
            <a:endParaRPr lang="en-US" strike="sngStrike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46496" y="3925545"/>
            <a:ext cx="1023494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b="1" dirty="0" smtClean="0"/>
              <a:t>Studentul </a:t>
            </a:r>
            <a:r>
              <a:rPr lang="ro-RO" b="1" dirty="0"/>
              <a:t>trebuie </a:t>
            </a:r>
            <a:r>
              <a:rPr lang="ro-RO" b="1" i="1" dirty="0"/>
              <a:t>să cunoască:</a:t>
            </a:r>
            <a:endParaRPr lang="ro-RO" b="1" dirty="0"/>
          </a:p>
          <a:p>
            <a:r>
              <a:rPr lang="ro-RO" b="1" i="1" dirty="0"/>
              <a:t>§  Arhitectura von  Neumann; Maşina Turing;</a:t>
            </a:r>
            <a:endParaRPr lang="ro-RO" b="1" dirty="0"/>
          </a:p>
          <a:p>
            <a:r>
              <a:rPr lang="ro-RO" b="1" i="1" dirty="0"/>
              <a:t>§  Clasificarea calculatoarelor după Flynn, Wang. Clasificarea Comercială</a:t>
            </a:r>
            <a:endParaRPr lang="ro-RO" b="1" dirty="0"/>
          </a:p>
          <a:p>
            <a:r>
              <a:rPr lang="ro-RO" b="1" i="1" dirty="0"/>
              <a:t>§  Trendul  în arhitectura </a:t>
            </a:r>
            <a:r>
              <a:rPr lang="ro-RO" b="1" i="1" dirty="0" smtClean="0"/>
              <a:t>calculatoarelor</a:t>
            </a:r>
            <a:endParaRPr lang="ro-RO" b="1" dirty="0"/>
          </a:p>
        </p:txBody>
      </p:sp>
    </p:spTree>
    <p:extLst>
      <p:ext uri="{BB962C8B-B14F-4D97-AF65-F5344CB8AC3E}">
        <p14:creationId xmlns:p14="http://schemas.microsoft.com/office/powerpoint/2010/main" val="26999531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19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Arhitectura</a:t>
            </a:r>
            <a:r>
              <a:rPr lang="ro-RO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SIMD </a:t>
            </a: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caracterizează prin n  unităţi de procesare (UP) care operează sub controlul unui flux unic de instrucţiuni (FI) lansat de o singură unitate de comandă (UC).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Группа 4"/>
          <p:cNvGrpSpPr>
            <a:grpSpLocks/>
          </p:cNvGrpSpPr>
          <p:nvPr/>
        </p:nvGrpSpPr>
        <p:grpSpPr bwMode="auto">
          <a:xfrm>
            <a:off x="162586" y="646330"/>
            <a:ext cx="5578230" cy="2975056"/>
            <a:chOff x="2781" y="6844"/>
            <a:chExt cx="5400" cy="2880"/>
          </a:xfrm>
        </p:grpSpPr>
        <p:sp>
          <p:nvSpPr>
            <p:cNvPr id="6" name="Text Box 44"/>
            <p:cNvSpPr txBox="1">
              <a:spLocks noChangeArrowheads="1"/>
            </p:cNvSpPr>
            <p:nvPr/>
          </p:nvSpPr>
          <p:spPr bwMode="auto">
            <a:xfrm>
              <a:off x="2781" y="8104"/>
              <a:ext cx="72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o-RO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UC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Text Box 45"/>
            <p:cNvSpPr txBox="1">
              <a:spLocks noChangeArrowheads="1"/>
            </p:cNvSpPr>
            <p:nvPr/>
          </p:nvSpPr>
          <p:spPr bwMode="auto">
            <a:xfrm>
              <a:off x="4941" y="7564"/>
              <a:ext cx="90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o-RO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UP2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Text Box 46"/>
            <p:cNvSpPr txBox="1">
              <a:spLocks noChangeArrowheads="1"/>
            </p:cNvSpPr>
            <p:nvPr/>
          </p:nvSpPr>
          <p:spPr bwMode="auto">
            <a:xfrm>
              <a:off x="4941" y="7024"/>
              <a:ext cx="90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o-RO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UP1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Text Box 47"/>
            <p:cNvSpPr txBox="1">
              <a:spLocks noChangeArrowheads="1"/>
            </p:cNvSpPr>
            <p:nvPr/>
          </p:nvSpPr>
          <p:spPr bwMode="auto">
            <a:xfrm>
              <a:off x="4941" y="9138"/>
              <a:ext cx="90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o-RO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UPn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Text Box 48"/>
            <p:cNvSpPr txBox="1">
              <a:spLocks noChangeArrowheads="1"/>
            </p:cNvSpPr>
            <p:nvPr/>
          </p:nvSpPr>
          <p:spPr bwMode="auto">
            <a:xfrm>
              <a:off x="7101" y="7024"/>
              <a:ext cx="90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o-RO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MM!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Text Box 49"/>
            <p:cNvSpPr txBox="1">
              <a:spLocks noChangeArrowheads="1"/>
            </p:cNvSpPr>
            <p:nvPr/>
          </p:nvSpPr>
          <p:spPr bwMode="auto">
            <a:xfrm>
              <a:off x="7101" y="7564"/>
              <a:ext cx="90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o-RO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MM2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Text Box 50"/>
            <p:cNvSpPr txBox="1">
              <a:spLocks noChangeArrowheads="1"/>
            </p:cNvSpPr>
            <p:nvPr/>
          </p:nvSpPr>
          <p:spPr bwMode="auto">
            <a:xfrm>
              <a:off x="7101" y="9046"/>
              <a:ext cx="90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o-RO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MMn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3" name="Line 51"/>
            <p:cNvCxnSpPr>
              <a:cxnSpLocks noChangeShapeType="1"/>
            </p:cNvCxnSpPr>
            <p:nvPr/>
          </p:nvCxnSpPr>
          <p:spPr bwMode="auto">
            <a:xfrm>
              <a:off x="6921" y="6844"/>
              <a:ext cx="12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4" name="Line 52"/>
            <p:cNvCxnSpPr>
              <a:cxnSpLocks noChangeShapeType="1"/>
            </p:cNvCxnSpPr>
            <p:nvPr/>
          </p:nvCxnSpPr>
          <p:spPr bwMode="auto">
            <a:xfrm>
              <a:off x="6921" y="6844"/>
              <a:ext cx="0" cy="28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5" name="Line 53"/>
            <p:cNvCxnSpPr>
              <a:cxnSpLocks noChangeShapeType="1"/>
            </p:cNvCxnSpPr>
            <p:nvPr/>
          </p:nvCxnSpPr>
          <p:spPr bwMode="auto">
            <a:xfrm>
              <a:off x="8181" y="6844"/>
              <a:ext cx="0" cy="28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6" name="Line 54"/>
            <p:cNvCxnSpPr>
              <a:cxnSpLocks noChangeShapeType="1"/>
            </p:cNvCxnSpPr>
            <p:nvPr/>
          </p:nvCxnSpPr>
          <p:spPr bwMode="auto">
            <a:xfrm>
              <a:off x="6921" y="9724"/>
              <a:ext cx="12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7" name="Line 55"/>
            <p:cNvCxnSpPr>
              <a:cxnSpLocks noChangeShapeType="1"/>
            </p:cNvCxnSpPr>
            <p:nvPr/>
          </p:nvCxnSpPr>
          <p:spPr bwMode="auto">
            <a:xfrm>
              <a:off x="5841" y="7204"/>
              <a:ext cx="10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8" name="Line 56"/>
            <p:cNvCxnSpPr>
              <a:cxnSpLocks noChangeShapeType="1"/>
            </p:cNvCxnSpPr>
            <p:nvPr/>
          </p:nvCxnSpPr>
          <p:spPr bwMode="auto">
            <a:xfrm>
              <a:off x="5841" y="7744"/>
              <a:ext cx="10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9" name="Line 57"/>
            <p:cNvCxnSpPr>
              <a:cxnSpLocks noChangeShapeType="1"/>
            </p:cNvCxnSpPr>
            <p:nvPr/>
          </p:nvCxnSpPr>
          <p:spPr bwMode="auto">
            <a:xfrm>
              <a:off x="5841" y="9318"/>
              <a:ext cx="10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20" name="Line 58"/>
            <p:cNvCxnSpPr>
              <a:cxnSpLocks noChangeShapeType="1"/>
            </p:cNvCxnSpPr>
            <p:nvPr/>
          </p:nvCxnSpPr>
          <p:spPr bwMode="auto">
            <a:xfrm>
              <a:off x="3501" y="8238"/>
              <a:ext cx="7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21" name="Line 59"/>
            <p:cNvCxnSpPr>
              <a:cxnSpLocks noChangeShapeType="1"/>
            </p:cNvCxnSpPr>
            <p:nvPr/>
          </p:nvCxnSpPr>
          <p:spPr bwMode="auto">
            <a:xfrm flipV="1">
              <a:off x="4221" y="7204"/>
              <a:ext cx="0" cy="21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22" name="Line 60"/>
            <p:cNvCxnSpPr>
              <a:cxnSpLocks noChangeShapeType="1"/>
            </p:cNvCxnSpPr>
            <p:nvPr/>
          </p:nvCxnSpPr>
          <p:spPr bwMode="auto">
            <a:xfrm>
              <a:off x="4221" y="7204"/>
              <a:ext cx="7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23" name="Line 61"/>
            <p:cNvCxnSpPr>
              <a:cxnSpLocks noChangeShapeType="1"/>
            </p:cNvCxnSpPr>
            <p:nvPr/>
          </p:nvCxnSpPr>
          <p:spPr bwMode="auto">
            <a:xfrm>
              <a:off x="4221" y="7744"/>
              <a:ext cx="7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24" name="Line 62"/>
            <p:cNvCxnSpPr>
              <a:cxnSpLocks noChangeShapeType="1"/>
            </p:cNvCxnSpPr>
            <p:nvPr/>
          </p:nvCxnSpPr>
          <p:spPr bwMode="auto">
            <a:xfrm>
              <a:off x="4221" y="9318"/>
              <a:ext cx="7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</p:grpSp>
      <p:sp>
        <p:nvSpPr>
          <p:cNvPr id="25" name="Прямоугольник 24"/>
          <p:cNvSpPr/>
          <p:nvPr/>
        </p:nvSpPr>
        <p:spPr>
          <a:xfrm>
            <a:off x="569362" y="1734482"/>
            <a:ext cx="8444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</a:t>
            </a:r>
            <a:endParaRPr lang="en-US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490919" y="646330"/>
            <a:ext cx="5950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FD1</a:t>
            </a:r>
            <a:endParaRPr lang="en-US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3487128" y="1229671"/>
            <a:ext cx="5950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FD2</a:t>
            </a:r>
            <a:endParaRPr lang="en-US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3487128" y="2907332"/>
            <a:ext cx="5950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FDn</a:t>
            </a:r>
            <a:endParaRPr lang="en-US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162586" y="3562953"/>
            <a:ext cx="557823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o-RO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Arhitectura  SIMD; 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o-RO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UC-secţiunea de comandă a Unităţii centrale; UP-secţiuni de prelucrare a Unităţii centrale; MM-moduri de memorie; FD-flux de date; FI-flux de instrucţiuni.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5926756" y="512931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Cele mai cunoscute maşini SIMD sunt calculatoarele vectoriale. Acestea transformă instrucţiuni care se execută în  n  paşi într-o maşină SIMD, în instrucţiuni care se execută într-un singur pas. De exemplu, suma  a doi vectori:  c[i]=a[i]+b[i] pentru i=1…n   se face într-un pas, fiecare Unitate de Prelucrare calculând o componentă a vectorului sumă.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42166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89299" y="16247"/>
            <a:ext cx="53143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o-RO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MISD </a:t>
            </a: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 are nici un sens şi de aceea nu este utilizată.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" y="369332"/>
            <a:ext cx="1212862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o-RO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MIMD </a:t>
            </a: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cuprinde două feluri de maşini: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-multiprocesoare  şi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-multicalculatoare.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Multiprocesoarele se caracterizează prin existenţa memoriei comune la care au acces n procesoare. Schimbul de informaţie dintre procesoare se face prin variabilele partajate din memoria comună la care au acces toate procesoarele, însă accesul trebuie făcut prin excludere mutuală pentru a realiza ceea ce se numeşte consistenţa memoriei. 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Multicalculartoarele se caracterizeză prin existenţa unui număr foarte mare de calculatoare ( de la ordinul sutelor în sus) care sunt legate printr-o reţea topologică. Fiecare procesor are memoria lui locală, văzută doar de el, iar comunicarea între procesoare se face prin mesaje.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49885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02300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o-RO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Taxonomia lui </a:t>
            </a:r>
            <a:r>
              <a:rPr lang="ro-RO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Wang</a:t>
            </a:r>
            <a:r>
              <a:rPr lang="en-GB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(Feng) (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Цзе-юнь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Фэн</a:t>
            </a:r>
            <a:r>
              <a:rPr lang="en-GB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Această clasificare presupune o organizare matricială a datelor. O matrice de dimensiunea m x n are m cuvinte, fiecare cuvânt are o lungime de n biţi. Criteriul de clasificare este gradul de paralelism în procesarea datelor organizate matricial. Conform acestui criteriu există patru tipuri de arhitecturi şi anume: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o-RO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WSBS </a:t>
            </a: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(Word Serial-Bit Serial) în care se lucrează pe un singur cuvânt, fiecare cuvânt fiind prelucrat serial bit cu bit,  ns1, ms1….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o-RO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WSBP </a:t>
            </a: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(Word Serial-Bit Paralel) în care se lucrează pe un singur cuvânt , biţii fiecărui cuvânt fiind prelucraţi simultan, n&gt;1, ms1.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WPBS </a:t>
            </a: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(Word Paralel-Bit Serial) în care se lucrează pe un singur bit la toate cuvintele simultan, ns1, m&gt;1.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o-RO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WPBP</a:t>
            </a: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(Word Paralel-Bit Paralel) în care se lucrează simultan pe toate cuvintele şi pe toţi biţii, n&gt;1, m&gt;1.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WSBS nu are elemente de paralelism.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WSPB şi WPBS sunt parţial paralele, fiind orientate pe prelucrarea vectorilor.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WPBP este complet paralel.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19702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8266000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o-RO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Taxonomia lui Shore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Spre deosebire de Flynn, Shore şi-a  bazat clasificarea pe modul în care este organizat calculatorul din părţile sale componente. Din acest punct de vedere, au fost identificate şase tipuri de maşini, fiecăreia atribuindu-se o cifră romană.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Maşina I  </a:t>
            </a: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are o arhitectură convenţională von Neumann, cu următoarea structură: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-unitate de comandă (CU)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-unitate de procesare (PU)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-memorie pentru instrucţiuni (IM</a:t>
            </a:r>
            <a:r>
              <a:rPr lang="ro-RO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GB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/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-memorie pentru date (DM</a:t>
            </a:r>
            <a:r>
              <a:rPr lang="ro-R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66000" y="253598"/>
            <a:ext cx="3677163" cy="2286319"/>
          </a:xfrm>
          <a:prstGeom prst="rect">
            <a:avLst/>
          </a:prstGeom>
        </p:spPr>
      </p:pic>
      <p:sp>
        <p:nvSpPr>
          <p:cNvPr id="20" name="Прямоугольник 19"/>
          <p:cNvSpPr/>
          <p:nvPr/>
        </p:nvSpPr>
        <p:spPr>
          <a:xfrm>
            <a:off x="9263516" y="2277077"/>
            <a:ext cx="18668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ro-RO" b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Maşina  I  Shore.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61818" y="2752901"/>
            <a:ext cx="846974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citire a DM produce toţi biţii unui cuvânt, care sunt  prelucraţi în paralel de PU, PU putând conţine mai multe unităţi funcţionale.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Această clasă include calculatoare vectoriale, de exemplu CRAY 1.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38545" y="3874587"/>
            <a:ext cx="84882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o-RO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Maşina II</a:t>
            </a: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este similară maşinii I, cu deosebirea că, în timp ce maşina I citeşte slice-uri orizontale, maşina II citeşte un slice vertical.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3" name="Рисунок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63516" y="2692956"/>
            <a:ext cx="2534004" cy="3524742"/>
          </a:xfrm>
          <a:prstGeom prst="rect">
            <a:avLst/>
          </a:prstGeom>
        </p:spPr>
      </p:pic>
      <p:sp>
        <p:nvSpPr>
          <p:cNvPr id="24" name="Прямоугольник 23"/>
          <p:cNvSpPr/>
          <p:nvPr/>
        </p:nvSpPr>
        <p:spPr>
          <a:xfrm>
            <a:off x="9346872" y="6186071"/>
            <a:ext cx="17835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ro-RO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Maşina II Shore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0" y="4719274"/>
            <a:ext cx="86267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Exemple de calculatoare de tip maşina II Shore : ICL, DAP, STARAN etc.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0895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802237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o-RO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Maşina III</a:t>
            </a: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este o combinaţie a maşinilor I şi II. Un exemplu de astfel de maşină este calculatorul ortogonal Shooman(1970)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53048" y="0"/>
            <a:ext cx="3238952" cy="3019846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8953048" y="3019846"/>
            <a:ext cx="18732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o-RO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Maşina III Shore</a:t>
            </a:r>
            <a:endParaRPr lang="en-US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75087" y="3389178"/>
            <a:ext cx="3581900" cy="2019582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9009044" y="5408760"/>
            <a:ext cx="19139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ro-RO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Maşina  IV Shore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863592"/>
            <a:ext cx="79709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o-RO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Masina IV </a:t>
            </a: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obţine prin multiplicarea unităţilor PU şi DM</a:t>
            </a:r>
            <a:r>
              <a:rPr lang="ro-RO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din maşina I  şi prin trimiterea acestui ansamblu de la o singură unitate de control UC. Exemplu: PEPE.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-1" y="1686842"/>
            <a:ext cx="802237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o-RO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Maşina V</a:t>
            </a: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este exact maşina IV  cu facultatea suplimentară că unităţile PU sunt aşezate pe o linie şi se asigură conexiuni între vecinii cei mai apropiaţi; fiecare PU poate adresa informaţii din memoria sa dar şi din cea a vecinilor săi imediaţi. Este un masiv conectat. Exemplu: ILIA CIV.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-1" y="3204512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o-RO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Maşina VI  </a:t>
            </a: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este denumită maşina cu logica în memorie. Este o abordare alternativă a distribuirii  comenzii în memorie. 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Exemplu: calculatoare cu memorii asociative</a:t>
            </a:r>
            <a:r>
              <a:rPr lang="ro-R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86764" y="4214010"/>
            <a:ext cx="2324424" cy="1305107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1842566" y="5420619"/>
            <a:ext cx="18562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ro-RO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Maşina VI Shore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90053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3121" y="-25321"/>
            <a:ext cx="9575076" cy="6233439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87105" y="-25320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Clasificarea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Tanenbaum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7516" y="5934670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Clasificarea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calculatoarelor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paralele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Tanenbaum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  <a:b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MPP =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procesoare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masiv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paralele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</a:rPr>
              <a:t>Massive Parallel Processors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  <a:b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COW = cluster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staţii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lucru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</a:rPr>
              <a:t>Cluster Of Workstations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024137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o-RO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Clasificare comercială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o-RO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Dacă primele trei clasificări erau strict legate de arhitectură, clasificarea următoare are ca punct de vedere piaţa de calculatoare. Sistemele de calcul pot fi: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-calculatoare personale;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-servere;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-sisteme dedicate.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Calculatoarele personale </a:t>
            </a: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sunt cele mai populare. Au cel mai mic cost şi în ultimii ani s-au produs 150-200 milioane pe an. Preţul lor nu depăşeşte suma de 10000 dolari.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Serverele </a:t>
            </a: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sunt destinate să ofere servicii tot mai sofisticate de reţea. Costul lor este de 10.000 – 10.000.000 dolari. În ultimii ani s-au produs aproximativ 4 milioane servere pe an.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Sistemele dedicate </a:t>
            </a: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sunt construite pentru anumite aplicaţii speciale. Costul lor este de 10.000-100.000 dolari.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88153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4.bp.blogspot.com/-Y-tg6qjia2E/VrXQq1CBceI/AAAAAAAAAKk/Q8jAYM0H0Qs/s1600/INP01-fata-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25" b="5630"/>
          <a:stretch/>
        </p:blipFill>
        <p:spPr bwMode="auto">
          <a:xfrm>
            <a:off x="704787" y="0"/>
            <a:ext cx="1038570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35710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0"/>
            <a:ext cx="9267731" cy="284693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Caracteristica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generală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calculator include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următoarle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date: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viteza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operare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capacitatea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memoriei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interne;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componența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capacitatea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timpul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acces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unităților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memorie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externă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componența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parametrii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tehnici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respectivi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echipamnetelor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periferice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parametrii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bază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gabarit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costul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202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en-US" altLang="en-US" sz="1400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altLang="en-US" sz="1400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funcție</a:t>
            </a:r>
            <a:r>
              <a:rPr lang="en-US" altLang="en-US" sz="1400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n-US" sz="1400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aceste</a:t>
            </a:r>
            <a:r>
              <a:rPr lang="en-US" altLang="en-US" sz="1400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date, </a:t>
            </a:r>
            <a:r>
              <a:rPr lang="en-US" altLang="en-US" sz="1400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calculatoarele</a:t>
            </a:r>
            <a:r>
              <a:rPr lang="en-US" altLang="en-US" sz="1400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moderne</a:t>
            </a:r>
            <a:r>
              <a:rPr lang="en-US" altLang="en-US" sz="1400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altLang="en-US" sz="1400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clasifică</a:t>
            </a:r>
            <a:r>
              <a:rPr lang="en-US" altLang="en-US" sz="1400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altLang="en-US" sz="1400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altLang="en-US" sz="1400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categorii</a:t>
            </a:r>
            <a:r>
              <a:rPr lang="en-US" altLang="en-US" sz="1400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en-US" altLang="en-US" sz="1400" dirty="0" err="1" smtClean="0">
                <a:solidFill>
                  <a:srgbClr val="020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supercalculatoare</a:t>
            </a:r>
            <a:r>
              <a:rPr lang="en-US" altLang="en-US" sz="1400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en-US" altLang="en-US" sz="1400" dirty="0" err="1" smtClean="0">
                <a:solidFill>
                  <a:srgbClr val="020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calculatoare</a:t>
            </a:r>
            <a:r>
              <a:rPr lang="en-US" altLang="en-US" sz="1400" dirty="0" smtClean="0">
                <a:solidFill>
                  <a:srgbClr val="020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mari</a:t>
            </a:r>
            <a:r>
              <a:rPr lang="en-US" altLang="en-US" sz="1400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1400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macrocalculatoare</a:t>
            </a:r>
            <a:r>
              <a:rPr lang="en-US" altLang="en-US" sz="1400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lvl="0"/>
            <a:r>
              <a:rPr lang="en-US" altLang="en-US" sz="1400" dirty="0" err="1" smtClean="0">
                <a:solidFill>
                  <a:srgbClr val="020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minicalculatoare</a:t>
            </a:r>
            <a:r>
              <a:rPr lang="en-US" altLang="en-US" sz="1400" dirty="0" smtClean="0">
                <a:solidFill>
                  <a:srgbClr val="020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endParaRPr lang="en-GB" altLang="en-US" sz="1400" dirty="0">
              <a:solidFill>
                <a:srgbClr val="0202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en-US" altLang="en-US" sz="1400" dirty="0">
              <a:solidFill>
                <a:srgbClr val="0202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1" y="2510228"/>
            <a:ext cx="926773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0202FF"/>
                </a:solidFill>
                <a:latin typeface="Times New Roman" pitchFamily="18" charset="0"/>
                <a:cs typeface="Times New Roman" pitchFamily="18" charset="0"/>
              </a:rPr>
              <a:t>Supercalculatoarele</a:t>
            </a:r>
            <a:r>
              <a:rPr lang="en-US" b="1" dirty="0">
                <a:solidFill>
                  <a:srgbClr val="0202FF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pot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executa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peste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10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bilioane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de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operații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pe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secundă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iar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prețul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lor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depășește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20 de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milioane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de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dolari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Cercetări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și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proiectări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în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industria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supercalculatoarelor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se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realizează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în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SUA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și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Japonia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de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firmele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 </a:t>
            </a:r>
            <a:r>
              <a:rPr lang="en-US" i="1" dirty="0">
                <a:solidFill>
                  <a:srgbClr val="0202FF"/>
                </a:solidFill>
                <a:latin typeface="Times New Roman" pitchFamily="18" charset="0"/>
                <a:cs typeface="Times New Roman" pitchFamily="18" charset="0"/>
              </a:rPr>
              <a:t>Gray </a:t>
            </a:r>
            <a:r>
              <a:rPr lang="en-US" i="1" dirty="0" err="1">
                <a:solidFill>
                  <a:srgbClr val="0202FF"/>
                </a:solidFill>
                <a:latin typeface="Times New Roman" pitchFamily="18" charset="0"/>
                <a:cs typeface="Times New Roman" pitchFamily="18" charset="0"/>
              </a:rPr>
              <a:t>Reseach</a:t>
            </a:r>
            <a:r>
              <a:rPr lang="en-US" i="1" dirty="0">
                <a:solidFill>
                  <a:srgbClr val="0202FF"/>
                </a:solidFill>
                <a:latin typeface="Times New Roman" pitchFamily="18" charset="0"/>
                <a:cs typeface="Times New Roman" pitchFamily="18" charset="0"/>
              </a:rPr>
              <a:t>, Fujitsu EAT Systems, Sutherland 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etc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Supercalculatoarele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se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utilizează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în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prelucrări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extrem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de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complexe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ale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datelor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în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aeronautică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fizica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nucleară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astronautică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seismologie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prognoza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meteo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etc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 descr="http://2.bp.blogspot.com/_RTUkKAMZNUU/TA_O3yyNi2I/AAAAAAAAADc/vbDnCVi1W1w/s1600/Cray%20Supercomput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0772" y="498742"/>
            <a:ext cx="2657475" cy="3219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-1" y="4076477"/>
            <a:ext cx="871912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0202FF"/>
                </a:solidFill>
                <a:latin typeface="Times New Roman" pitchFamily="18" charset="0"/>
                <a:cs typeface="Times New Roman" pitchFamily="18" charset="0"/>
              </a:rPr>
              <a:t>Calculatoarele</a:t>
            </a:r>
            <a:r>
              <a:rPr lang="en-US" b="1" dirty="0">
                <a:solidFill>
                  <a:srgbClr val="0202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202FF"/>
                </a:solidFill>
                <a:latin typeface="Times New Roman" pitchFamily="18" charset="0"/>
                <a:cs typeface="Times New Roman" pitchFamily="18" charset="0"/>
              </a:rPr>
              <a:t>mari</a:t>
            </a:r>
            <a:r>
              <a:rPr lang="en-US" b="1" dirty="0">
                <a:solidFill>
                  <a:srgbClr val="0202FF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pot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executa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1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bilion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de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operații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pe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secundă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prețul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variind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între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20 de mii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și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cîteva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milioane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de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dolari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Calculatoarele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mari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includ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zeci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de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unități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de disc magnetic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și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imprimante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sute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de console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aflate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la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diferite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distanțe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de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unitatea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centrală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Aceste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calculatoare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se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urtilizează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în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cadrul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unor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mari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centre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de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calcul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și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funcționează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în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regim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non-stop.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Pricipalele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firme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producătoare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de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calculatoare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mari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sînt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 </a:t>
            </a:r>
            <a:r>
              <a:rPr lang="en-US" i="1" dirty="0">
                <a:solidFill>
                  <a:srgbClr val="0202FF"/>
                </a:solidFill>
                <a:latin typeface="Times New Roman" pitchFamily="18" charset="0"/>
                <a:cs typeface="Times New Roman" pitchFamily="18" charset="0"/>
              </a:rPr>
              <a:t>IBM, UNYSIS, HONEYWELL 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etc.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4" name="Picture 6" descr="https://2.bp.blogspot.com/_RTUkKAMZNUU/TA_LM0YlilI/AAAAAAAAADE/5fi4MfMzXzQ/s320/supercalculatoar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9964" y="4090036"/>
            <a:ext cx="2718299" cy="2534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50816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67970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0202FF"/>
                </a:solidFill>
                <a:latin typeface="Times New Roman" pitchFamily="18" charset="0"/>
                <a:cs typeface="Times New Roman" pitchFamily="18" charset="0"/>
              </a:rPr>
              <a:t>Minicalcultoarele</a:t>
            </a:r>
            <a:r>
              <a:rPr lang="en-US" b="1" dirty="0">
                <a:solidFill>
                  <a:srgbClr val="0202FF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pot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efctua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sute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de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milioane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de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operații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pe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secundă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iar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prețul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lor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nu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depășește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200-300 de mii de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dolari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Echipamentele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periferice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ale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unui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minicalculator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includ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cîteva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discuri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magnetice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una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sau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două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imprimante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mai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multe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console.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Minicalculatoarele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sînt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mai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ușor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de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utilizat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și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operat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decît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calculatoarele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mari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și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se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utilizează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în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proiectarea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asisată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de calculator,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în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automatizări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industriale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pentru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prelucrarea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datelor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în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experimentele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științifice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etc.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Dintre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firmele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producătoare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de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minicalculatoare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vom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remarca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 </a:t>
            </a:r>
            <a:r>
              <a:rPr lang="en-US" i="1" dirty="0">
                <a:solidFill>
                  <a:srgbClr val="0202FF"/>
                </a:solidFill>
                <a:latin typeface="Times New Roman" pitchFamily="18" charset="0"/>
                <a:cs typeface="Times New Roman" pitchFamily="18" charset="0"/>
              </a:rPr>
              <a:t>IBM, Wang, Texas Instruments, Data General, DEC, Hewlett-Packard 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etc.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http://2.bp.blogspot.com/_RTUkKAMZNUU/TA_X4hjyhLI/AAAAAAAAADs/hVNZdHB2B_E/s200/computerjp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7648" y="66964"/>
            <a:ext cx="19050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-1" y="2031325"/>
            <a:ext cx="947650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0202FF"/>
                </a:solidFill>
                <a:latin typeface="Times New Roman" pitchFamily="18" charset="0"/>
                <a:cs typeface="Times New Roman" pitchFamily="18" charset="0"/>
              </a:rPr>
              <a:t>Microcalculatoarele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denumite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și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calculatore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personale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sînt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realizate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la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prețuri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scăzute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-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între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100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și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15000 de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dolari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și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asigură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o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viteză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de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calcul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de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ordinul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milioanelor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de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operații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pe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secundă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Echipamentele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periferice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ale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unui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microcalculator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includ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o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unitate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de disc rigid,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una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sau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două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unități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de disc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flexibil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, o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imprimantă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și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o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consolă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Structura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modulară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și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gruparea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tuturor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echipamentelor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în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jurul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unei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magistrale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permite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configurarea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microcalculatorului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în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funcție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de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necesitățile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individuale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ale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fiecărui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utilizator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Corporații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care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produc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microcalculatoare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există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în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foarte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multe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țări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însă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lideri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mondiali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unanim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recunoscuți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sînt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firmele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 </a:t>
            </a:r>
            <a:r>
              <a:rPr lang="en-US" i="1" dirty="0">
                <a:solidFill>
                  <a:srgbClr val="0202FF"/>
                </a:solidFill>
                <a:latin typeface="Times New Roman" pitchFamily="18" charset="0"/>
                <a:cs typeface="Times New Roman" pitchFamily="18" charset="0"/>
              </a:rPr>
              <a:t>IBM, DEC, Hewlett-Packard, Apple, Olivetti </a:t>
            </a:r>
            <a:r>
              <a:rPr lang="en-US" dirty="0">
                <a:solidFill>
                  <a:srgbClr val="0202FF"/>
                </a:solidFill>
                <a:latin typeface="Times New Roman" panose="02020603050405020304" pitchFamily="18" charset="0"/>
                <a:cs typeface="Times New Roman" pitchFamily="18" charset="0"/>
              </a:rPr>
              <a:t>etc.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00" name="Picture 4" descr="https://2.bp.blogspot.com/_RTUkKAMZNUU/TA_YAvlW0vI/AAAAAAAAAD0/aR8JURrR9eY/s200/2093-109847-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0012" y="2260600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3517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6479" y="0"/>
            <a:ext cx="29033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Aft>
                <a:spcPts val="0"/>
              </a:spcAft>
              <a:buSzPts val="1200"/>
            </a:pPr>
            <a:r>
              <a:rPr lang="ro-RO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Arhitectura  von  Neumann</a:t>
            </a:r>
            <a:endParaRPr lang="en-US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" y="474345"/>
            <a:ext cx="1211957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o-RO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Într-un articol </a:t>
            </a: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publicat în 1947, John von Neumann a expus nişte principii care stau la baza calculatoarelor moderne. Acestea sunt: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o-RO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Existenţa </a:t>
            </a: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unui </a:t>
            </a:r>
            <a:r>
              <a:rPr lang="ro-RO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mediu de intrare</a:t>
            </a: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prin intermediul căruia  să poată fi introdus un număr practic nelimitat de date şi instrucţiuni</a:t>
            </a:r>
            <a:r>
              <a:rPr lang="ro-RO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o-RO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Existenţa </a:t>
            </a: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unei </a:t>
            </a:r>
            <a:r>
              <a:rPr lang="ro-RO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memorii</a:t>
            </a: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în care să fie depuşi operanzii şi instrucţiunile şi de unde să fie preluate rezultatele în ordinea dorită</a:t>
            </a:r>
            <a:r>
              <a:rPr lang="ro-RO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o-RO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Existenţa </a:t>
            </a: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unei </a:t>
            </a:r>
            <a:r>
              <a:rPr lang="ro-RO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secţiuni de calcul</a:t>
            </a: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care să fie capabilă să execute operaţii aritmetice şi logice asupra datelor din </a:t>
            </a:r>
            <a:r>
              <a:rPr lang="ro-RO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memorie.</a:t>
            </a:r>
            <a:endParaRPr lang="en-GB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o-RO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Existenţa </a:t>
            </a: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unui </a:t>
            </a:r>
            <a:r>
              <a:rPr lang="ro-RO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mediu de ieşire</a:t>
            </a: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prin intermediul căruia să poată fi comunicat utilizatorului un număr nelimitat de instrucţiuni</a:t>
            </a:r>
            <a:r>
              <a:rPr lang="ro-RO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o-RO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Existenţa </a:t>
            </a: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unei </a:t>
            </a:r>
            <a:r>
              <a:rPr lang="ro-RO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unităţi de comandă</a:t>
            </a: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capabilă să  interpreteze instrucţiunile citite în memorie şi, pe baza informaţiilor citite în memorie şi a informaţiilor furnizate de secţiunea de calcul, să fie capabilă să decidă între mai multe variante de desfăşurare a operaţiilor</a:t>
            </a:r>
            <a:r>
              <a:rPr lang="ro-RO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o-RO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Datele </a:t>
            </a: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şi instrucţiunile trebuie să fie stocate în memorie sub aceeaşi formă.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Группа 5"/>
          <p:cNvGrpSpPr>
            <a:grpSpLocks/>
          </p:cNvGrpSpPr>
          <p:nvPr/>
        </p:nvGrpSpPr>
        <p:grpSpPr bwMode="auto">
          <a:xfrm>
            <a:off x="8119073" y="3334613"/>
            <a:ext cx="4000500" cy="1621790"/>
            <a:chOff x="2781" y="9870"/>
            <a:chExt cx="6300" cy="2554"/>
          </a:xfrm>
        </p:grpSpPr>
        <p:sp>
          <p:nvSpPr>
            <p:cNvPr id="7" name="Text Box 3"/>
            <p:cNvSpPr txBox="1">
              <a:spLocks noChangeArrowheads="1"/>
            </p:cNvSpPr>
            <p:nvPr/>
          </p:nvSpPr>
          <p:spPr bwMode="auto">
            <a:xfrm>
              <a:off x="4221" y="9870"/>
              <a:ext cx="1440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o-RO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Unitate de control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Text Box 4"/>
            <p:cNvSpPr txBox="1">
              <a:spLocks noChangeArrowheads="1"/>
            </p:cNvSpPr>
            <p:nvPr/>
          </p:nvSpPr>
          <p:spPr bwMode="auto">
            <a:xfrm>
              <a:off x="6381" y="9904"/>
              <a:ext cx="1440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o-RO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Memorie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Text Box 5"/>
            <p:cNvSpPr txBox="1">
              <a:spLocks noChangeArrowheads="1"/>
            </p:cNvSpPr>
            <p:nvPr/>
          </p:nvSpPr>
          <p:spPr bwMode="auto">
            <a:xfrm>
              <a:off x="2781" y="11344"/>
              <a:ext cx="1440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o-RO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Dispozitiv de intrare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Text Box 6"/>
            <p:cNvSpPr txBox="1">
              <a:spLocks noChangeArrowheads="1"/>
            </p:cNvSpPr>
            <p:nvPr/>
          </p:nvSpPr>
          <p:spPr bwMode="auto">
            <a:xfrm>
              <a:off x="7641" y="11344"/>
              <a:ext cx="1440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o-RO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Dispozitiv de ieşire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Text Box 7"/>
            <p:cNvSpPr txBox="1">
              <a:spLocks noChangeArrowheads="1"/>
            </p:cNvSpPr>
            <p:nvPr/>
          </p:nvSpPr>
          <p:spPr bwMode="auto">
            <a:xfrm>
              <a:off x="5301" y="11164"/>
              <a:ext cx="1440" cy="12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o-RO" sz="110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Unitate logică</a:t>
              </a:r>
              <a:endParaRPr lang="en-US" sz="1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ro-RO" sz="110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şi aritmetică</a:t>
              </a:r>
              <a:endParaRPr lang="en-US" sz="1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2" name="Line 8"/>
            <p:cNvCxnSpPr>
              <a:cxnSpLocks noChangeShapeType="1"/>
            </p:cNvCxnSpPr>
            <p:nvPr/>
          </p:nvCxnSpPr>
          <p:spPr bwMode="auto">
            <a:xfrm>
              <a:off x="4221" y="11704"/>
              <a:ext cx="10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3" name="Line 9"/>
            <p:cNvCxnSpPr>
              <a:cxnSpLocks noChangeShapeType="1"/>
            </p:cNvCxnSpPr>
            <p:nvPr/>
          </p:nvCxnSpPr>
          <p:spPr bwMode="auto">
            <a:xfrm>
              <a:off x="6741" y="11704"/>
              <a:ext cx="9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4" name="Line 10"/>
            <p:cNvCxnSpPr>
              <a:cxnSpLocks noChangeShapeType="1"/>
            </p:cNvCxnSpPr>
            <p:nvPr/>
          </p:nvCxnSpPr>
          <p:spPr bwMode="auto">
            <a:xfrm>
              <a:off x="5481" y="10624"/>
              <a:ext cx="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5" name="Line 11"/>
            <p:cNvCxnSpPr>
              <a:cxnSpLocks noChangeShapeType="1"/>
            </p:cNvCxnSpPr>
            <p:nvPr/>
          </p:nvCxnSpPr>
          <p:spPr bwMode="auto">
            <a:xfrm>
              <a:off x="6561" y="10624"/>
              <a:ext cx="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6" name="Line 12"/>
            <p:cNvCxnSpPr>
              <a:cxnSpLocks noChangeShapeType="1"/>
            </p:cNvCxnSpPr>
            <p:nvPr/>
          </p:nvCxnSpPr>
          <p:spPr bwMode="auto">
            <a:xfrm>
              <a:off x="5661" y="10264"/>
              <a:ext cx="7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</p:grpSp>
      <p:sp>
        <p:nvSpPr>
          <p:cNvPr id="17" name="Прямоугольник 16"/>
          <p:cNvSpPr/>
          <p:nvPr/>
        </p:nvSpPr>
        <p:spPr>
          <a:xfrm>
            <a:off x="2180" y="3268345"/>
            <a:ext cx="823119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Programul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stocat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important bloc al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modelului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von Neumann. Un program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stocat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memoria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calculatorului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împreună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procesate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Înainte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apariția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calculatoarelor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 program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stocat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programele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erau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stocate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medii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externe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cum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cartele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perforate.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calculatorul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 program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stocat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acesta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manipulat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cum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reprezenta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date.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Aceasta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dus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apariția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compilatoarelor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sistemelor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operare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face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posibilă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marea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versatilitate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calculatoarelor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moderne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-81481" y="5097135"/>
            <a:ext cx="1196943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  <a:t>Ca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urmare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caracterizarea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arhitecturii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von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Neuman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se face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prin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:</a:t>
            </a:r>
            <a:b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-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utilizarea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memoriei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interne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pentru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stoca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secvențe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de control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pentru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îndeplinirea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unei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anumite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sarcini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–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secvențe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programe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;</a:t>
            </a:r>
            <a:b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-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datele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cât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și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instrucțiunile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sunt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reprezentate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ca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siruri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biti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și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sunt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stocate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într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-o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memorie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readwrite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;</a:t>
            </a:r>
            <a:b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-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conținutul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memoriei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se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poate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accesa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funcție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locatie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adresa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),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indiferent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tipul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informatiei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conținute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;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-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execuția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unui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set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instrucțiuni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se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efectueaza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secvențial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prin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citirea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instrucțiuni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consecutive din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memorie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868453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1837" y="0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spcAft>
                <a:spcPts val="0"/>
              </a:spcAft>
              <a:buSzPts val="1200"/>
            </a:pPr>
            <a:r>
              <a:rPr lang="ro-RO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TRENDUL  ÎN ARHITECTURA CALCULATOARELOR</a:t>
            </a:r>
            <a:endParaRPr lang="en-US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369332"/>
            <a:ext cx="1187814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Din punct de vedere tehnologic cele mai importante tendinţe sunt: 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-gradul de integrare al tranzistorilor pe cip creşte cu cca. 55% pe an; tehnologia de integrare a microprocesoarelor a evoluat de la 10 microni (1971) la 0,18 microni 2001.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-frecvenţa ceasului creşte şi ea cu 50% pe an;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-pentru memoriile DRAM, densitatea de integrare creşte cu cca 40-50% pe an, iar timpul de acces aferent scade cu 3 % pe an.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-tehnologia şi performanţele reţelelor se îmbunătăţesc semnificativ.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poate spune că aceste tendinţe respectă legea lui Gordon Moore, cofondator  împreună cu Obert Noyce a societăţii INTEL. Acesta, în  1965, enunţă celebra sa lege: „</a:t>
            </a:r>
            <a:r>
              <a:rPr lang="ro-RO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numărul de tranzistori din circuitele integrate se va dubla la fiecare doi ani”</a:t>
            </a: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 Aceasta înseamnă că, la fiecare 10 ani se schimbă prefixul de măsurare, adică totul creşte de 1000 de ori. Într-adevăr, dacă hard discurile din anii 90 aveau 100 MB, în 2000 ele au 100 GB. Frecvenţa ceasului era în 1990 de 8 MHz iar în 2000 era de 1 GHz etc</a:t>
            </a:r>
            <a:r>
              <a:rPr lang="ro-RO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3785652"/>
            <a:ext cx="12192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Între cele mai evidente tendinţe de evoluţie în arhitectură amintim: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-exploatarea paralelismului la nivelul instrucţiunilor şi firelor de execuţie, atât prin tehnici statice (soft) cât şi dinamice(hard); există şi tehnici hibride cum ar fi cazul procesorului Intel Ithamium IA-64;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-structuri tot mai performante de ierarhizare a sistemului de memorie prin utilizarea arhitecturilor evoluate de memorie cache;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-reducerea latenţei ………critice de program, prin tehnici de predicţie;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-utilizarea microprocesoarelor Shered memory în special în cadrul arhitecturii serverelor şi staţiilor grafice.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653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Arhitectura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Harvard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avantajele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sale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Atunci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implementează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microprocesoare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folosesc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tradițional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două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abordări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construirea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arhitecturi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1414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Arhitectura</a:t>
            </a:r>
            <a:r>
              <a:rPr lang="en-US" dirty="0">
                <a:solidFill>
                  <a:srgbClr val="1414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1414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lui</a:t>
            </a:r>
            <a:r>
              <a:rPr lang="en-US" dirty="0">
                <a:solidFill>
                  <a:srgbClr val="1414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Von Neumann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1414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Arhitectura</a:t>
            </a:r>
            <a:r>
              <a:rPr lang="en-US" dirty="0">
                <a:solidFill>
                  <a:srgbClr val="1414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Harvard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Arhitectura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von Neumann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utilizează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memorie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omogenă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microprocesorului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Pot fi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scrise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diferite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această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memorie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caz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un program special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încărcare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funcționează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împreună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date.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Apoi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controlul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transferat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încep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deja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să-și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execute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algoritmul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această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abordare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controlului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microprocesor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posibil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obțină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flexibilitate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maximă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microprocesor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Dezavantajul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arhitecturii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von Neumann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posibilitatea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încălcări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neintenționată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performanței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erori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soft)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distrugerea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intenționată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funcționării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sale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viral).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arhitectura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Harvard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două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tipuri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memorie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microprocesor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fundamental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diferite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1414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Memorie</a:t>
            </a:r>
            <a:r>
              <a:rPr lang="en-US" dirty="0">
                <a:solidFill>
                  <a:srgbClr val="1414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program (</a:t>
            </a:r>
            <a:r>
              <a:rPr lang="en-US" dirty="0" err="1">
                <a:solidFill>
                  <a:srgbClr val="1414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solidFill>
                  <a:srgbClr val="1414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1414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stocarea</a:t>
            </a:r>
            <a:r>
              <a:rPr lang="en-US" dirty="0">
                <a:solidFill>
                  <a:srgbClr val="1414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1414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instrucțiunilor</a:t>
            </a:r>
            <a:r>
              <a:rPr lang="en-US" dirty="0">
                <a:solidFill>
                  <a:srgbClr val="1414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1414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microprocesorului</a:t>
            </a:r>
            <a:r>
              <a:rPr lang="en-US" dirty="0">
                <a:solidFill>
                  <a:srgbClr val="1414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1414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Memorie</a:t>
            </a:r>
            <a:r>
              <a:rPr lang="en-US" dirty="0">
                <a:solidFill>
                  <a:srgbClr val="1414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date (</a:t>
            </a:r>
            <a:r>
              <a:rPr lang="en-US" dirty="0" err="1">
                <a:solidFill>
                  <a:srgbClr val="1414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solidFill>
                  <a:srgbClr val="1414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1414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stocarea</a:t>
            </a:r>
            <a:r>
              <a:rPr lang="en-US" dirty="0">
                <a:solidFill>
                  <a:srgbClr val="1414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1414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temporară</a:t>
            </a:r>
            <a:r>
              <a:rPr lang="en-US" dirty="0">
                <a:solidFill>
                  <a:srgbClr val="1414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1414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solidFill>
                  <a:srgbClr val="1414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1414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prelucrarea</a:t>
            </a:r>
            <a:r>
              <a:rPr lang="en-US" dirty="0">
                <a:solidFill>
                  <a:srgbClr val="1414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1414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variabilelor</a:t>
            </a:r>
            <a:r>
              <a:rPr lang="en-US" dirty="0">
                <a:solidFill>
                  <a:srgbClr val="1414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Arhitectura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Harvard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fundamental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imposibil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efectua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operație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scriere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memoria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program, care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elimină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posibilitatea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distrugerii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accidentale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control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cazul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erorilor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program,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atunci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lucrează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date,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atacuri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către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terțe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părți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Mai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memorie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program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memorie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date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bus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date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individuale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magistrala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Arhitectura von Neumann - Despre calculator de Casandr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8170" y="4537672"/>
            <a:ext cx="5410091" cy="2320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9651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1950573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Aceste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caracteristici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au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determinat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domeniul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arhitecturii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Harvard.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Arhitectura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Harvard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folosită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microcontrolere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procesoare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semnale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unde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necesară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asigurarea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unei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fiabilități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ridicate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echipamentului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Semnalul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procesoare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arhitectura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la Harvard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completat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folosind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trei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-bus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unitate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microprocesor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operare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Arhitectura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trei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bus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permite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unității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operare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combina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operațiunile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citire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două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operanzi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rezultate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record ale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comenzii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memoria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microprocesorului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Acest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lucru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sporește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foarte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performanța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microprocesorului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semnal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fără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crește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frecvența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ceasului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Structura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modificată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Harvard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utilizată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jetoanele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moderne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procesoarelor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semnal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Chiar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continuare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calea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reducerii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costului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cristalului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reducerea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zonei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ocupate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magistralele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mers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 un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singur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cristal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producătorii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calculatoare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microcontrolere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Aceste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cipuri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folosesc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bus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transmiterea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comenzi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date (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arhitectura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Harvard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modificata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interiorul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cristalului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Procesoarele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semnalizare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necesită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deseori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multe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buse</a:t>
            </a:r>
            <a:r>
              <a:rPr lang="en-US" dirty="0" smtClean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interne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implementa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algoritmi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precum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transformarea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rapidă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Fourier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filtrarea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digitală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De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obicei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utilizate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două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magistrale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date, o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magistrală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scriere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datelor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magistrală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citire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instrucțiunilor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O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astfel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structură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microprocesorului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fost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numită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arhitectura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extinsă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lui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Harvard.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Această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abordare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practică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producătorii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semnal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procesoare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firma Analog Devices (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familie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procesoare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semnal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Blackfin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Tiger Shark), Texas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Instrunents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familia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C5000 ™ DSP-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uri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procesoare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semnal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C6000 ™ DSP-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uri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Freescale (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familia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DSP56K MSC8251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procesoare</a:t>
            </a:r>
            <a:r>
              <a:rPr 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semnal</a:t>
            </a:r>
            <a:r>
              <a:rPr lang="en-US" dirty="0" smtClean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dirty="0">
              <a:solidFill>
                <a:srgbClr val="40404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4084476"/>
            <a:ext cx="12192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u="sng" dirty="0">
                <a:solidFill>
                  <a:srgbClr val="1C1C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Cum </a:t>
            </a:r>
            <a:r>
              <a:rPr lang="en-US" sz="1600" b="1" u="sng" dirty="0" err="1">
                <a:solidFill>
                  <a:srgbClr val="1C1C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funcționează</a:t>
            </a:r>
            <a:r>
              <a:rPr lang="en-US" sz="1600" b="1" u="sng" dirty="0">
                <a:solidFill>
                  <a:srgbClr val="1C1C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u="sng" dirty="0" err="1">
                <a:solidFill>
                  <a:srgbClr val="1C1C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arhitectura</a:t>
            </a:r>
            <a:r>
              <a:rPr lang="en-US" sz="1600" b="1" u="sng" dirty="0">
                <a:solidFill>
                  <a:srgbClr val="1C1C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Harvard?</a:t>
            </a:r>
            <a:endParaRPr lang="en-US" sz="1600" b="1" dirty="0">
              <a:solidFill>
                <a:srgbClr val="1C1C1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Arhitectura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Harvard are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diferite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zone de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adresă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memorie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program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date.</a:t>
            </a:r>
          </a:p>
          <a:p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Acest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lucru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ca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rezultat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capacitatea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a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proiecta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 circuit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așa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încât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magistral</a:t>
            </a:r>
            <a:r>
              <a:rPr lang="x-none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 circuit de control pot fi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utilizate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gestiona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fluxul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informații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memoria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programului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unul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separat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gestiona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fluxul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informații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către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memoria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date.</a:t>
            </a:r>
          </a:p>
          <a:p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Utilizarea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x-none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magistrale 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separate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înseamnă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posibil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 un program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fie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recuperat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executat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fără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fi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întrerupt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transferul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ocazional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date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memoria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date.</a:t>
            </a:r>
          </a:p>
          <a:p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exemplu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într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-o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versiune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simplă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acestei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arhitecturi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unitatea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recuperare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programului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putea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fi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ocupată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recuperarea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următoarei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instrucțiuni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secvența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programului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paralel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efectuarea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unei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operații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transfer de date care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fi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putut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face parte din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instrucțiunea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programului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anterior. .</a:t>
            </a:r>
          </a:p>
          <a:p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acest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nivel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arhitectura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Harvard are o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limitare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deoarece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general nu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posibil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plasați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codul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programului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memoria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date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îl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executați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acolo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67055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 smtClean="0">
                <a:solidFill>
                  <a:srgbClr val="1C1C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Adăugări</a:t>
            </a:r>
            <a:r>
              <a:rPr lang="en-US" b="1" dirty="0" smtClean="0">
                <a:solidFill>
                  <a:srgbClr val="1C1C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1C1C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b="1" dirty="0">
                <a:solidFill>
                  <a:srgbClr val="1C1C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1C1C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arhitectură</a:t>
            </a:r>
            <a:endParaRPr lang="en-US" b="1" dirty="0">
              <a:solidFill>
                <a:srgbClr val="1C1C1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variante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existente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complicate pot fi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adăugate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 forma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simplă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arhitecturii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Harvard.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adăugare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obișnuită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adăugarea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cache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instrucțiuni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magistrala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date 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programului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care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permite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unității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execuție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instrucțiunilor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acces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rapid la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următorul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pas din program,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fără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fi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nevoie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mergeți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 o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memorie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lentă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ajunge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 pas.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programului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necesar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b="1" dirty="0" err="1">
                <a:solidFill>
                  <a:srgbClr val="1C1C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Adrese</a:t>
            </a:r>
            <a:r>
              <a:rPr lang="en-US" b="1" dirty="0">
                <a:solidFill>
                  <a:srgbClr val="1C1C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dirty="0" err="1">
                <a:solidFill>
                  <a:srgbClr val="1C1C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memorie</a:t>
            </a:r>
            <a:endParaRPr lang="en-US" b="1" dirty="0">
              <a:solidFill>
                <a:srgbClr val="1C1C1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 computer Harvard are zone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adresă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date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instrucțiuni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diferite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adresa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instrucțiuni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aceeași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zonă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adresa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date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Adresa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instrucțiuni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putea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conține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valoare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douăzeci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biți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adresa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date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putea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 octet de 8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biți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care nu face parte din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acea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valoare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douăzeci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biți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b="1" dirty="0" err="1">
                <a:solidFill>
                  <a:srgbClr val="1C1C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b="1" dirty="0">
                <a:solidFill>
                  <a:srgbClr val="1C1C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dirty="0" err="1">
                <a:solidFill>
                  <a:srgbClr val="1C1C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memorie</a:t>
            </a:r>
            <a:endParaRPr lang="en-US" b="1" dirty="0">
              <a:solidFill>
                <a:srgbClr val="1C1C1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Deoarece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există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zonă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memorie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separată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instrucțiuni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date,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separând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atât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semnalele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memoria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stocare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codului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datelor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acest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lucru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face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posibilă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accesarea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simultană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fiecărui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memorie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b="1" u="sng" dirty="0" err="1">
                <a:solidFill>
                  <a:srgbClr val="1C1C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Avantaj</a:t>
            </a:r>
            <a:endParaRPr lang="en-US" b="1" dirty="0">
              <a:solidFill>
                <a:srgbClr val="1C1C1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Există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puține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șanse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corupție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transmisie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deoarece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datele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instrucțiunile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transferate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diferite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autobuze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Datele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instrucțiunile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accesate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același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mod.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Permite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diferite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stocare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instrucțiuni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date.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exemplu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puteți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pune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instrucțiunile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într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-un ROM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ieftin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datele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RAM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scump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două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amintiri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pot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utiliza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dimensiuni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celule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diferite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făcând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astfel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utilizare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eficientă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resurselor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Are o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lățime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bandă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memorie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mare, care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previzibilă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având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memorii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separate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instrucțiuni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date.</a:t>
            </a:r>
          </a:p>
          <a:p>
            <a:r>
              <a:rPr lang="en-US" b="1" dirty="0" err="1">
                <a:solidFill>
                  <a:srgbClr val="1C1C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Nivel</a:t>
            </a:r>
            <a:r>
              <a:rPr lang="en-US" b="1" dirty="0">
                <a:solidFill>
                  <a:srgbClr val="1C1C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dirty="0" err="1">
                <a:solidFill>
                  <a:srgbClr val="1C1C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protecție</a:t>
            </a:r>
            <a:endParaRPr lang="en-US" b="1" dirty="0">
              <a:solidFill>
                <a:srgbClr val="1C1C1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sistemele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care nu au o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unitate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gestionare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memoriei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oferă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nivel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suplimentar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protecție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deoarece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datele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nu pot fi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pornite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 cod,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expunând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sistemul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probleme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cum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fi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depășirea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bufferului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aceea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popular cu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sistemele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încorporate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cum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fi un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cuptor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microunde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ceas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2726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17693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1C1C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Viteză</a:t>
            </a:r>
            <a:r>
              <a:rPr lang="en-US" b="1" dirty="0">
                <a:solidFill>
                  <a:srgbClr val="1C1C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1C1C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b="1" dirty="0">
                <a:solidFill>
                  <a:srgbClr val="1C1C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mare</a:t>
            </a:r>
          </a:p>
          <a:p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Arhitectura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Harvard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citi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instrucțiune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asemenea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accesa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memoria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date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simultan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cu o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viteză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rapidă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Oferă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performanțe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deoarece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permite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obținerea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simultană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datelor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instrucțiunilor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fi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stocate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amintiri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separate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călători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diferite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autobuze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arhitectură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Harvard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ajuta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general, un computer cu un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anumit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nivel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complexitate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funcționeze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repede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decât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arhitectură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Von Neumann,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atâta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necesar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partajați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resursele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cod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memoriile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date.</a:t>
            </a:r>
          </a:p>
          <a:p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Dacă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limitările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pinului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alți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factori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forțează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utilizarea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unei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singure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magistrale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accesa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ambele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spații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memorie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posibil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aceste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beneficii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fie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anulate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mare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măsură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x-none" b="1" u="sng" dirty="0" smtClean="0">
              <a:solidFill>
                <a:srgbClr val="1C1C1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u="sng" dirty="0" err="1" smtClean="0">
                <a:solidFill>
                  <a:srgbClr val="1C1C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Dezavantaje</a:t>
            </a:r>
            <a:endParaRPr lang="en-US" b="1" dirty="0">
              <a:solidFill>
                <a:srgbClr val="1C1C1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 err="1">
                <a:solidFill>
                  <a:srgbClr val="1C1C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Complexitate</a:t>
            </a:r>
            <a:r>
              <a:rPr lang="en-US" b="1" dirty="0">
                <a:solidFill>
                  <a:srgbClr val="1C1C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1C1C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b="1" dirty="0">
                <a:solidFill>
                  <a:srgbClr val="1C1C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1C1C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costuri</a:t>
            </a:r>
            <a:r>
              <a:rPr lang="en-US" b="1" dirty="0">
                <a:solidFill>
                  <a:srgbClr val="1C1C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1C1C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b="1" dirty="0">
                <a:solidFill>
                  <a:srgbClr val="1C1C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1C1C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mari</a:t>
            </a:r>
            <a:endParaRPr lang="en-US" b="1" dirty="0">
              <a:solidFill>
                <a:srgbClr val="1C1C1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Problema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arhitecturii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Harvard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complexitatea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costul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său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mare,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deoarece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o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magistrală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date,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acum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necesare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două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Producerea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computer cu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două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autobuze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scumpă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consumă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timp.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Este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nevoie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o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unitate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control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două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autobuze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care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complicată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consumă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costisitoare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dezvoltat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Aceasta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înseamnă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implementare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complexă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producători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Necesită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mulți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pini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CPU, o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placă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complexă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trebuie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duplice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cipurile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RAM,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precum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 design cache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complex.</a:t>
            </a:r>
          </a:p>
          <a:p>
            <a:r>
              <a:rPr lang="en-US" b="1" dirty="0" err="1">
                <a:solidFill>
                  <a:srgbClr val="1C1C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Utilizare</a:t>
            </a:r>
            <a:r>
              <a:rPr lang="en-US" b="1" dirty="0">
                <a:solidFill>
                  <a:srgbClr val="1C1C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1C1C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redusă</a:t>
            </a:r>
            <a:endParaRPr lang="en-US" b="1" dirty="0">
              <a:solidFill>
                <a:srgbClr val="1C1C1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Arhitectura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Harvard nu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utilizată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scară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largă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ceea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face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dificilă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implementarea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Acesta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motivul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folosit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afara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procesorului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toate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acestea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această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arhitectură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uneori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utilizată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CPU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a-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gestiona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cache-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urile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b="1" dirty="0" err="1">
                <a:solidFill>
                  <a:srgbClr val="1C1C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Utilizarea</a:t>
            </a:r>
            <a:r>
              <a:rPr lang="en-US" b="1" dirty="0">
                <a:solidFill>
                  <a:srgbClr val="1C1C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1C1C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greșită</a:t>
            </a:r>
            <a:r>
              <a:rPr lang="en-US" b="1" dirty="0">
                <a:solidFill>
                  <a:srgbClr val="1C1C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b="1" dirty="0" err="1">
                <a:solidFill>
                  <a:srgbClr val="1C1C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spațiului</a:t>
            </a:r>
            <a:r>
              <a:rPr lang="en-US" b="1" dirty="0">
                <a:solidFill>
                  <a:srgbClr val="1C1C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dirty="0" err="1">
                <a:solidFill>
                  <a:srgbClr val="1C1C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memorie</a:t>
            </a:r>
            <a:endParaRPr lang="en-US" b="1" dirty="0">
              <a:solidFill>
                <a:srgbClr val="1C1C1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Când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există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spațiu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liber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memoria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date,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acesta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fi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folosit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stoca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instrucțiuni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invers.</a:t>
            </a:r>
          </a:p>
          <a:p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urmare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amintirile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speciale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dedicate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fiecăruia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dintre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trebuie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fie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atent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echilibrate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fabricarea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02693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6405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Aft>
                <a:spcPts val="0"/>
              </a:spcAft>
              <a:buSzPts val="1200"/>
            </a:pPr>
            <a:r>
              <a:rPr lang="ro-RO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Maşina Turing</a:t>
            </a:r>
            <a:endParaRPr lang="en-US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369332"/>
            <a:ext cx="12192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În 1936, matematicianul englez  Allan Turing a creat un automat abstract care să opereze cu numere calculabile. Un număr calculabil este un număr a cărei parte zecimală poate fi determinată cu un număr finit de iteraţii.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Automatul a fost sintetizat pe baza următoarelor ipoteze: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a)Automatul are un număr  </a:t>
            </a:r>
            <a:r>
              <a:rPr lang="ro-RO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finit de stări.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b)Automatul se află în orice moment într-o stare  </a:t>
            </a:r>
            <a:r>
              <a:rPr lang="ro-RO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i, 1≤i≥n,</a:t>
            </a: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urmând ca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în momentul imediat următor să se afle în starea </a:t>
            </a:r>
            <a:r>
              <a:rPr lang="ro-RO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j, 1≤j≥n.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c)Fiecare din cele </a:t>
            </a:r>
            <a:r>
              <a:rPr lang="ro-RO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stări se caracterizează prin: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-valoarea caracteristică </a:t>
            </a:r>
            <a:r>
              <a:rPr lang="ro-RO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o-RO" b="1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o-RO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care este o valoare curentă a 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numărului ce se calculează;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457200" algn="just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-funcţia  </a:t>
            </a:r>
            <a:r>
              <a:rPr lang="ro-RO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o-RO" b="1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ro-RO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care aplicată stării </a:t>
            </a:r>
            <a:r>
              <a:rPr lang="ro-RO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o-RO" b="1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o-RO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permite obţinerea următoarei stări  </a:t>
            </a:r>
            <a:r>
              <a:rPr lang="ro-RO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o-RO" b="1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ro-RO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457200" algn="just"/>
            <a:r>
              <a:rPr lang="ro-RO" dirty="0"/>
              <a:t>-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deplasamentul </a:t>
            </a: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o-RO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va trebui aplicat numărului pentru a se realiza din starea  </a:t>
            </a: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în starea  </a:t>
            </a: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 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adică  </a:t>
            </a:r>
            <a:r>
              <a:rPr lang="ro-RO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j=i+d</a:t>
            </a:r>
            <a:r>
              <a:rPr lang="ro-RO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Группа 5"/>
          <p:cNvGrpSpPr>
            <a:grpSpLocks/>
          </p:cNvGrpSpPr>
          <p:nvPr/>
        </p:nvGrpSpPr>
        <p:grpSpPr bwMode="auto">
          <a:xfrm>
            <a:off x="9931274" y="3889168"/>
            <a:ext cx="2260726" cy="2745167"/>
            <a:chOff x="4401" y="9364"/>
            <a:chExt cx="2520" cy="3060"/>
          </a:xfrm>
        </p:grpSpPr>
        <p:sp>
          <p:nvSpPr>
            <p:cNvPr id="7" name="Text Box 14"/>
            <p:cNvSpPr txBox="1">
              <a:spLocks noChangeArrowheads="1"/>
            </p:cNvSpPr>
            <p:nvPr/>
          </p:nvSpPr>
          <p:spPr bwMode="auto">
            <a:xfrm>
              <a:off x="4581" y="9364"/>
              <a:ext cx="216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o-RO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Procesor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" name="Line 15"/>
            <p:cNvCxnSpPr>
              <a:cxnSpLocks noChangeShapeType="1"/>
            </p:cNvCxnSpPr>
            <p:nvPr/>
          </p:nvCxnSpPr>
          <p:spPr bwMode="auto">
            <a:xfrm>
              <a:off x="5661" y="10444"/>
              <a:ext cx="0" cy="16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9" name="Line 16"/>
            <p:cNvCxnSpPr>
              <a:cxnSpLocks noChangeShapeType="1"/>
            </p:cNvCxnSpPr>
            <p:nvPr/>
          </p:nvCxnSpPr>
          <p:spPr bwMode="auto">
            <a:xfrm flipV="1">
              <a:off x="5301" y="9904"/>
              <a:ext cx="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0" name="Line 17"/>
            <p:cNvCxnSpPr>
              <a:cxnSpLocks noChangeShapeType="1"/>
            </p:cNvCxnSpPr>
            <p:nvPr/>
          </p:nvCxnSpPr>
          <p:spPr bwMode="auto">
            <a:xfrm>
              <a:off x="6021" y="9904"/>
              <a:ext cx="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sp>
          <p:nvSpPr>
            <p:cNvPr id="11" name="Text Box 18"/>
            <p:cNvSpPr txBox="1">
              <a:spLocks noChangeArrowheads="1"/>
            </p:cNvSpPr>
            <p:nvPr/>
          </p:nvSpPr>
          <p:spPr bwMode="auto">
            <a:xfrm>
              <a:off x="5361" y="12064"/>
              <a:ext cx="690" cy="34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o-RO" sz="1200" b="1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SR                          SR</a:t>
              </a:r>
              <a:endParaRPr lang="en-US" sz="1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ro-RO" sz="110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Text Box 19"/>
            <p:cNvSpPr txBox="1">
              <a:spLocks noChangeArrowheads="1"/>
            </p:cNvSpPr>
            <p:nvPr/>
          </p:nvSpPr>
          <p:spPr bwMode="auto">
            <a:xfrm>
              <a:off x="5841" y="12064"/>
              <a:ext cx="36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ro-RO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Text Box 20"/>
            <p:cNvSpPr txBox="1">
              <a:spLocks noChangeArrowheads="1"/>
            </p:cNvSpPr>
            <p:nvPr/>
          </p:nvSpPr>
          <p:spPr bwMode="auto">
            <a:xfrm>
              <a:off x="6201" y="12064"/>
              <a:ext cx="36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ro-RO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Text Box 21"/>
            <p:cNvSpPr txBox="1">
              <a:spLocks noChangeArrowheads="1"/>
            </p:cNvSpPr>
            <p:nvPr/>
          </p:nvSpPr>
          <p:spPr bwMode="auto">
            <a:xfrm>
              <a:off x="6561" y="12064"/>
              <a:ext cx="36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ro-RO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Text Box 22"/>
            <p:cNvSpPr txBox="1">
              <a:spLocks noChangeArrowheads="1"/>
            </p:cNvSpPr>
            <p:nvPr/>
          </p:nvSpPr>
          <p:spPr bwMode="auto">
            <a:xfrm>
              <a:off x="5121" y="12064"/>
              <a:ext cx="36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ro-RO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3"/>
            <p:cNvSpPr txBox="1">
              <a:spLocks noChangeArrowheads="1"/>
            </p:cNvSpPr>
            <p:nvPr/>
          </p:nvSpPr>
          <p:spPr bwMode="auto">
            <a:xfrm>
              <a:off x="4761" y="12064"/>
              <a:ext cx="36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ro-RO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Text Box 24"/>
            <p:cNvSpPr txBox="1">
              <a:spLocks noChangeArrowheads="1"/>
            </p:cNvSpPr>
            <p:nvPr/>
          </p:nvSpPr>
          <p:spPr bwMode="auto">
            <a:xfrm>
              <a:off x="4401" y="12064"/>
              <a:ext cx="36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ro-RO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Line 25"/>
            <p:cNvCxnSpPr>
              <a:cxnSpLocks noChangeShapeType="1"/>
            </p:cNvCxnSpPr>
            <p:nvPr/>
          </p:nvCxnSpPr>
          <p:spPr bwMode="auto">
            <a:xfrm>
              <a:off x="5121" y="10444"/>
              <a:ext cx="10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9" name="Line 26"/>
            <p:cNvCxnSpPr>
              <a:cxnSpLocks noChangeShapeType="1"/>
            </p:cNvCxnSpPr>
            <p:nvPr/>
          </p:nvCxnSpPr>
          <p:spPr bwMode="auto">
            <a:xfrm>
              <a:off x="5121" y="10444"/>
              <a:ext cx="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20" name="Line 27"/>
            <p:cNvCxnSpPr>
              <a:cxnSpLocks noChangeShapeType="1"/>
            </p:cNvCxnSpPr>
            <p:nvPr/>
          </p:nvCxnSpPr>
          <p:spPr bwMode="auto">
            <a:xfrm>
              <a:off x="5121" y="10444"/>
              <a:ext cx="0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21" name="Line 28"/>
            <p:cNvCxnSpPr>
              <a:cxnSpLocks noChangeShapeType="1"/>
            </p:cNvCxnSpPr>
            <p:nvPr/>
          </p:nvCxnSpPr>
          <p:spPr bwMode="auto">
            <a:xfrm>
              <a:off x="6201" y="10444"/>
              <a:ext cx="0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22" name="Line 29"/>
            <p:cNvCxnSpPr>
              <a:cxnSpLocks noChangeShapeType="1"/>
            </p:cNvCxnSpPr>
            <p:nvPr/>
          </p:nvCxnSpPr>
          <p:spPr bwMode="auto">
            <a:xfrm flipH="1">
              <a:off x="5661" y="11344"/>
              <a:ext cx="54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23" name="Line 30"/>
            <p:cNvCxnSpPr>
              <a:cxnSpLocks noChangeShapeType="1"/>
            </p:cNvCxnSpPr>
            <p:nvPr/>
          </p:nvCxnSpPr>
          <p:spPr bwMode="auto">
            <a:xfrm>
              <a:off x="5121" y="11344"/>
              <a:ext cx="54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</p:grpSp>
      <p:sp>
        <p:nvSpPr>
          <p:cNvPr id="24" name="Прямоугольник 23"/>
          <p:cNvSpPr/>
          <p:nvPr/>
        </p:nvSpPr>
        <p:spPr>
          <a:xfrm>
            <a:off x="10604795" y="5091423"/>
            <a:ext cx="9412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o-RO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        S</a:t>
            </a:r>
            <a:endParaRPr lang="en-US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7994378" y="4661586"/>
            <a:ext cx="26104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o-RO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Modelul funcţional al maşinii Turing; 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o-RO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SR-sistem reprezentativ; 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o-RO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C/S-cip citire/scriere.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3938" y="3441680"/>
            <a:ext cx="915489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o-RO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Sistemul reprezentativ (SR)</a:t>
            </a: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sau memoria maşinii este construit dintr-o bandă magnetică de lungime practic infinită, împărţită în segmente  de lungime egală, fiecare segment putând stoca un număr finit de semne.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-Procesorul</a:t>
            </a: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(P) este un circuit secvenţial cu un număr finit de stări, care poate  executa următoarele instrucţiuni, (setul de instrucţiuni al maşinii):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457200" algn="just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-schimbă segmentul de pe bandă de la poziţia curentă;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457200" algn="just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-poziţionează capul de citire (C ) cu o poziţie la dreapta;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457200" algn="just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-poziţionează capul de citire cu o poziţie la stânga;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457200" algn="just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-opreşte sistemul.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Pentru a  realiza un calcul cu această maşină, se înscriu datele într-un mod convenabil şi se descompune algoritmul de calcul, în funcţie de modul de reprezentare a datelor, într-o secvenţă de instrucţiuni ale maşinii. Ultima instrucţiune este cea de oprire a maşinii.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35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Maşina</a:t>
            </a:r>
            <a:r>
              <a:rPr lang="en-US" dirty="0"/>
              <a:t> Turing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compusă</a:t>
            </a:r>
            <a:r>
              <a:rPr lang="en-US" dirty="0"/>
              <a:t> din </a:t>
            </a:r>
            <a:r>
              <a:rPr lang="en-US" dirty="0" err="1"/>
              <a:t>următoarele</a:t>
            </a:r>
            <a:r>
              <a:rPr lang="en-US" dirty="0"/>
              <a:t> </a:t>
            </a:r>
            <a:r>
              <a:rPr lang="en-US" dirty="0" err="1"/>
              <a:t>piese</a:t>
            </a:r>
            <a:r>
              <a:rPr lang="en-US" dirty="0"/>
              <a:t>: 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smtClean="0"/>
              <a:t>• </a:t>
            </a:r>
            <a:r>
              <a:rPr lang="en-US" dirty="0"/>
              <a:t>o </a:t>
            </a:r>
            <a:r>
              <a:rPr lang="en-US" dirty="0" err="1"/>
              <a:t>bandă</a:t>
            </a:r>
            <a:r>
              <a:rPr lang="en-US" dirty="0"/>
              <a:t> </a:t>
            </a:r>
            <a:r>
              <a:rPr lang="en-US" dirty="0" err="1"/>
              <a:t>infinită</a:t>
            </a:r>
            <a:r>
              <a:rPr lang="en-US" dirty="0"/>
              <a:t> de </a:t>
            </a:r>
            <a:r>
              <a:rPr lang="en-US" dirty="0" err="1"/>
              <a:t>hîrtie</a:t>
            </a:r>
            <a:r>
              <a:rPr lang="en-US" dirty="0"/>
              <a:t> cu </a:t>
            </a:r>
            <a:r>
              <a:rPr lang="en-US" dirty="0" err="1"/>
              <a:t>pătrăţele</a:t>
            </a:r>
            <a:r>
              <a:rPr lang="en-US" dirty="0"/>
              <a:t>;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fiecare</a:t>
            </a:r>
            <a:r>
              <a:rPr lang="en-US" dirty="0"/>
              <a:t> </a:t>
            </a:r>
            <a:r>
              <a:rPr lang="en-US" dirty="0" err="1"/>
              <a:t>pătrăţel</a:t>
            </a:r>
            <a:r>
              <a:rPr lang="en-US" dirty="0"/>
              <a:t> se </a:t>
            </a:r>
            <a:r>
              <a:rPr lang="en-US" dirty="0" err="1"/>
              <a:t>poate</a:t>
            </a:r>
            <a:r>
              <a:rPr lang="en-US" dirty="0"/>
              <a:t> </a:t>
            </a:r>
            <a:r>
              <a:rPr lang="en-US" dirty="0" err="1"/>
              <a:t>scrie</a:t>
            </a:r>
            <a:r>
              <a:rPr lang="en-US" dirty="0"/>
              <a:t> exact un </a:t>
            </a:r>
            <a:r>
              <a:rPr lang="en-US" dirty="0" err="1"/>
              <a:t>caracter</a:t>
            </a:r>
            <a:r>
              <a:rPr lang="en-US" dirty="0"/>
              <a:t> din </a:t>
            </a:r>
            <a:r>
              <a:rPr lang="en-US" dirty="0" err="1"/>
              <a:t>alfabetul</a:t>
            </a:r>
            <a:r>
              <a:rPr lang="en-US" dirty="0"/>
              <a:t> </a:t>
            </a:r>
            <a:r>
              <a:rPr lang="en-US" dirty="0" err="1"/>
              <a:t>nostru</a:t>
            </a:r>
            <a:r>
              <a:rPr lang="en-US" dirty="0"/>
              <a:t>; </a:t>
            </a:r>
            <a:r>
              <a:rPr lang="en-US" dirty="0" err="1"/>
              <a:t>banda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iniţial</a:t>
            </a:r>
            <a:r>
              <a:rPr lang="en-US" dirty="0"/>
              <a:t> </a:t>
            </a:r>
            <a:r>
              <a:rPr lang="en-US" dirty="0" err="1"/>
              <a:t>plină</a:t>
            </a:r>
            <a:r>
              <a:rPr lang="en-US" dirty="0"/>
              <a:t> cu ``</a:t>
            </a:r>
            <a:r>
              <a:rPr lang="en-US" dirty="0" err="1"/>
              <a:t>spaţii</a:t>
            </a:r>
            <a:r>
              <a:rPr lang="en-US" dirty="0"/>
              <a:t>'',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puţin</a:t>
            </a:r>
            <a:r>
              <a:rPr lang="en-US" dirty="0"/>
              <a:t> o parte (</a:t>
            </a:r>
            <a:r>
              <a:rPr lang="en-US" dirty="0" err="1"/>
              <a:t>să-i</a:t>
            </a:r>
            <a:r>
              <a:rPr lang="en-US" dirty="0"/>
              <a:t> </a:t>
            </a:r>
            <a:r>
              <a:rPr lang="en-US" dirty="0" err="1"/>
              <a:t>spunem</a:t>
            </a:r>
            <a:r>
              <a:rPr lang="en-US" dirty="0"/>
              <a:t> de </a:t>
            </a:r>
            <a:r>
              <a:rPr lang="en-US" dirty="0" err="1"/>
              <a:t>început</a:t>
            </a:r>
            <a:r>
              <a:rPr lang="en-US" dirty="0"/>
              <a:t>)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scris</a:t>
            </a:r>
            <a:r>
              <a:rPr lang="en-US" dirty="0"/>
              <a:t> </a:t>
            </a:r>
            <a:r>
              <a:rPr lang="en-US" dirty="0" err="1"/>
              <a:t>şirul</a:t>
            </a:r>
            <a:r>
              <a:rPr lang="en-US" dirty="0"/>
              <a:t> cu </a:t>
            </a:r>
            <a:r>
              <a:rPr lang="en-US" dirty="0" err="1"/>
              <a:t>datele</a:t>
            </a:r>
            <a:r>
              <a:rPr lang="en-US" dirty="0"/>
              <a:t> de </a:t>
            </a:r>
            <a:r>
              <a:rPr lang="en-US" dirty="0" err="1"/>
              <a:t>intrare</a:t>
            </a:r>
            <a:r>
              <a:rPr lang="en-US" dirty="0"/>
              <a:t>; 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smtClean="0"/>
              <a:t>• </a:t>
            </a:r>
            <a:r>
              <a:rPr lang="en-US" dirty="0"/>
              <a:t>un cap de </a:t>
            </a:r>
            <a:r>
              <a:rPr lang="en-US" dirty="0" err="1"/>
              <a:t>citire-scriere</a:t>
            </a:r>
            <a:r>
              <a:rPr lang="en-US" dirty="0"/>
              <a:t>, care se </a:t>
            </a:r>
            <a:r>
              <a:rPr lang="en-US" dirty="0" err="1"/>
              <a:t>poate</a:t>
            </a:r>
            <a:r>
              <a:rPr lang="en-US" dirty="0"/>
              <a:t> </a:t>
            </a:r>
            <a:r>
              <a:rPr lang="en-US" dirty="0" err="1"/>
              <a:t>mişca</a:t>
            </a:r>
            <a:r>
              <a:rPr lang="en-US" dirty="0"/>
              <a:t> </a:t>
            </a:r>
            <a:r>
              <a:rPr lang="en-US" dirty="0" err="1"/>
              <a:t>deasupra</a:t>
            </a:r>
            <a:r>
              <a:rPr lang="en-US" dirty="0"/>
              <a:t> </a:t>
            </a:r>
            <a:r>
              <a:rPr lang="en-US" dirty="0" err="1"/>
              <a:t>benzii</a:t>
            </a:r>
            <a:r>
              <a:rPr lang="en-US" dirty="0"/>
              <a:t>, la </a:t>
            </a:r>
            <a:r>
              <a:rPr lang="en-US" dirty="0" err="1"/>
              <a:t>stînga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la </a:t>
            </a:r>
            <a:r>
              <a:rPr lang="en-US" dirty="0" err="1"/>
              <a:t>dreapta</a:t>
            </a:r>
            <a:r>
              <a:rPr lang="en-US" dirty="0"/>
              <a:t>; 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smtClean="0"/>
              <a:t>• </a:t>
            </a:r>
            <a:r>
              <a:rPr lang="en-US" dirty="0"/>
              <a:t>o </a:t>
            </a:r>
            <a:r>
              <a:rPr lang="en-US" dirty="0" err="1"/>
              <a:t>unitate</a:t>
            </a:r>
            <a:r>
              <a:rPr lang="en-US" dirty="0"/>
              <a:t> de control, care </a:t>
            </a:r>
            <a:r>
              <a:rPr lang="en-US" dirty="0" err="1"/>
              <a:t>conţine</a:t>
            </a:r>
            <a:r>
              <a:rPr lang="en-US" dirty="0"/>
              <a:t> un </a:t>
            </a:r>
            <a:r>
              <a:rPr lang="en-US" dirty="0" err="1"/>
              <a:t>număr</a:t>
            </a:r>
            <a:r>
              <a:rPr lang="en-US" dirty="0"/>
              <a:t> </a:t>
            </a:r>
            <a:r>
              <a:rPr lang="en-US" dirty="0" err="1"/>
              <a:t>finit</a:t>
            </a:r>
            <a:r>
              <a:rPr lang="en-US" dirty="0"/>
              <a:t> de </a:t>
            </a:r>
            <a:r>
              <a:rPr lang="en-US" dirty="0" err="1"/>
              <a:t>reguli</a:t>
            </a:r>
            <a:r>
              <a:rPr lang="en-US" dirty="0"/>
              <a:t> care </a:t>
            </a:r>
            <a:r>
              <a:rPr lang="en-US" dirty="0" err="1"/>
              <a:t>indică</a:t>
            </a:r>
            <a:r>
              <a:rPr lang="en-US" dirty="0"/>
              <a:t> </a:t>
            </a:r>
            <a:r>
              <a:rPr lang="en-US" dirty="0" err="1"/>
              <a:t>maşinii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facă</a:t>
            </a:r>
            <a:r>
              <a:rPr lang="en-US" dirty="0"/>
              <a:t> la </a:t>
            </a:r>
            <a:r>
              <a:rPr lang="en-US" dirty="0" err="1"/>
              <a:t>fiecare</a:t>
            </a:r>
            <a:r>
              <a:rPr lang="en-US" dirty="0"/>
              <a:t> </a:t>
            </a:r>
            <a:r>
              <a:rPr lang="en-US" dirty="0" err="1"/>
              <a:t>mişcare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funcţie</a:t>
            </a:r>
            <a:r>
              <a:rPr lang="en-US" dirty="0"/>
              <a:t> de </a:t>
            </a:r>
            <a:r>
              <a:rPr lang="en-US" dirty="0" err="1"/>
              <a:t>litera</a:t>
            </a:r>
            <a:r>
              <a:rPr lang="en-US" dirty="0"/>
              <a:t> </a:t>
            </a:r>
            <a:r>
              <a:rPr lang="en-US" dirty="0" err="1"/>
              <a:t>curentă</a:t>
            </a:r>
            <a:r>
              <a:rPr lang="en-US" dirty="0"/>
              <a:t> de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bandă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starea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care </a:t>
            </a:r>
            <a:r>
              <a:rPr lang="en-US" dirty="0" err="1"/>
              <a:t>maşina</a:t>
            </a:r>
            <a:r>
              <a:rPr lang="en-US" dirty="0"/>
              <a:t> se </a:t>
            </a:r>
            <a:r>
              <a:rPr lang="en-US" dirty="0" err="1"/>
              <a:t>află</a:t>
            </a:r>
            <a:r>
              <a:rPr lang="en-US" dirty="0"/>
              <a:t>. </a:t>
            </a:r>
            <a:r>
              <a:rPr lang="en-US" dirty="0" err="1"/>
              <a:t>Unitatea</a:t>
            </a:r>
            <a:r>
              <a:rPr lang="en-US" dirty="0"/>
              <a:t> de control se </a:t>
            </a:r>
            <a:r>
              <a:rPr lang="en-US" dirty="0" err="1"/>
              <a:t>află</a:t>
            </a:r>
            <a:r>
              <a:rPr lang="en-US" dirty="0"/>
              <a:t>,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fiecare</a:t>
            </a:r>
            <a:r>
              <a:rPr lang="en-US" dirty="0"/>
              <a:t> moment </a:t>
            </a:r>
            <a:r>
              <a:rPr lang="en-US" dirty="0" err="1"/>
              <a:t>dat</a:t>
            </a:r>
            <a:r>
              <a:rPr lang="en-US" dirty="0"/>
              <a:t>, </a:t>
            </a:r>
            <a:r>
              <a:rPr lang="en-US" dirty="0" err="1"/>
              <a:t>într</a:t>
            </a:r>
            <a:r>
              <a:rPr lang="en-US" dirty="0"/>
              <a:t>-o stare; </a:t>
            </a:r>
            <a:r>
              <a:rPr lang="en-US" dirty="0" err="1"/>
              <a:t>stările</a:t>
            </a:r>
            <a:r>
              <a:rPr lang="en-US" dirty="0"/>
              <a:t> </a:t>
            </a:r>
            <a:r>
              <a:rPr lang="en-US" dirty="0" err="1"/>
              <a:t>posibile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 fixate </a:t>
            </a:r>
            <a:r>
              <a:rPr lang="en-US" dirty="0" err="1"/>
              <a:t>dinainte</a:t>
            </a:r>
            <a:r>
              <a:rPr lang="en-US" dirty="0"/>
              <a:t>,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număr</a:t>
            </a:r>
            <a:r>
              <a:rPr lang="en-US" dirty="0"/>
              <a:t> </a:t>
            </a:r>
            <a:r>
              <a:rPr lang="en-US" dirty="0" err="1"/>
              <a:t>finit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Fiecare</a:t>
            </a:r>
            <a:r>
              <a:rPr lang="en-US" dirty="0" smtClean="0"/>
              <a:t> </a:t>
            </a:r>
            <a:r>
              <a:rPr lang="en-US" dirty="0" err="1"/>
              <a:t>regulă</a:t>
            </a:r>
            <a:r>
              <a:rPr lang="en-US" dirty="0"/>
              <a:t> are forma </a:t>
            </a:r>
            <a:r>
              <a:rPr lang="en-US" dirty="0" err="1"/>
              <a:t>următoare</a:t>
            </a:r>
            <a:r>
              <a:rPr lang="en-US" dirty="0"/>
              <a:t>: </a:t>
            </a:r>
            <a:endParaRPr lang="en-US" dirty="0" smtClean="0"/>
          </a:p>
          <a:p>
            <a:r>
              <a:rPr lang="en-US" dirty="0" smtClean="0"/>
              <a:t>	</a:t>
            </a:r>
            <a:r>
              <a:rPr lang="en-US" dirty="0" err="1" smtClean="0"/>
              <a:t>Dacă</a:t>
            </a:r>
            <a:r>
              <a:rPr lang="en-US" dirty="0" smtClean="0"/>
              <a:t> </a:t>
            </a:r>
          </a:p>
          <a:p>
            <a:r>
              <a:rPr lang="en-US" dirty="0"/>
              <a:t>	</a:t>
            </a:r>
            <a:r>
              <a:rPr lang="en-US" dirty="0" smtClean="0"/>
              <a:t>•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starea</a:t>
            </a:r>
            <a:r>
              <a:rPr lang="en-US" dirty="0"/>
              <a:t> s1; 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smtClean="0"/>
              <a:t>• </a:t>
            </a:r>
            <a:r>
              <a:rPr lang="en-US" dirty="0"/>
              <a:t>sub </a:t>
            </a:r>
            <a:r>
              <a:rPr lang="en-US" dirty="0" err="1"/>
              <a:t>capul</a:t>
            </a:r>
            <a:r>
              <a:rPr lang="en-US" dirty="0"/>
              <a:t> de </a:t>
            </a:r>
            <a:r>
              <a:rPr lang="en-US" dirty="0" err="1"/>
              <a:t>citire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litera</a:t>
            </a:r>
            <a:r>
              <a:rPr lang="en-US" dirty="0"/>
              <a:t> a; 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err="1" smtClean="0"/>
              <a:t>atunci</a:t>
            </a:r>
            <a:r>
              <a:rPr lang="en-US" dirty="0"/>
              <a:t>: 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smtClean="0"/>
              <a:t>• </a:t>
            </a:r>
            <a:r>
              <a:rPr lang="en-US" dirty="0" err="1"/>
              <a:t>trec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starea</a:t>
            </a:r>
            <a:r>
              <a:rPr lang="en-US" dirty="0"/>
              <a:t> s2; 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smtClean="0"/>
              <a:t>• </a:t>
            </a:r>
            <a:r>
              <a:rPr lang="en-US" dirty="0" err="1"/>
              <a:t>scriu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bandă</a:t>
            </a:r>
            <a:r>
              <a:rPr lang="en-US" dirty="0"/>
              <a:t> </a:t>
            </a:r>
            <a:r>
              <a:rPr lang="en-US" dirty="0" err="1"/>
              <a:t>litera</a:t>
            </a:r>
            <a:r>
              <a:rPr lang="en-US" dirty="0"/>
              <a:t> b; 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smtClean="0"/>
              <a:t>• </a:t>
            </a:r>
            <a:r>
              <a:rPr lang="en-US" dirty="0" err="1"/>
              <a:t>mut</a:t>
            </a:r>
            <a:r>
              <a:rPr lang="en-US" dirty="0"/>
              <a:t> </a:t>
            </a:r>
            <a:r>
              <a:rPr lang="en-US" dirty="0" err="1"/>
              <a:t>capul</a:t>
            </a:r>
            <a:r>
              <a:rPr lang="en-US" dirty="0"/>
              <a:t> de </a:t>
            </a:r>
            <a:r>
              <a:rPr lang="en-US" dirty="0" err="1"/>
              <a:t>citire</a:t>
            </a:r>
            <a:r>
              <a:rPr lang="en-US" dirty="0"/>
              <a:t>/</a:t>
            </a:r>
            <a:r>
              <a:rPr lang="en-US" dirty="0" err="1"/>
              <a:t>scriere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direcţia</a:t>
            </a:r>
            <a:r>
              <a:rPr lang="en-US" dirty="0"/>
              <a:t> D.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Şi</a:t>
            </a:r>
            <a:r>
              <a:rPr lang="en-US" dirty="0" smtClean="0"/>
              <a:t> </a:t>
            </a:r>
            <a:r>
              <a:rPr lang="en-US" dirty="0" err="1"/>
              <a:t>asta-i</a:t>
            </a:r>
            <a:r>
              <a:rPr lang="en-US" dirty="0"/>
              <a:t> tot! </a:t>
            </a:r>
            <a:r>
              <a:rPr lang="en-US" dirty="0" err="1"/>
              <a:t>Orice</a:t>
            </a:r>
            <a:r>
              <a:rPr lang="en-US" dirty="0"/>
              <a:t> </a:t>
            </a:r>
            <a:r>
              <a:rPr lang="en-US" dirty="0" err="1"/>
              <a:t>algoritm</a:t>
            </a:r>
            <a:r>
              <a:rPr lang="en-US" dirty="0"/>
              <a:t> de </a:t>
            </a:r>
            <a:r>
              <a:rPr lang="en-US" dirty="0" err="1"/>
              <a:t>calcul</a:t>
            </a:r>
            <a:r>
              <a:rPr lang="en-US" dirty="0"/>
              <a:t> </a:t>
            </a:r>
            <a:r>
              <a:rPr lang="en-US" dirty="0" err="1"/>
              <a:t>poate</a:t>
            </a:r>
            <a:r>
              <a:rPr lang="en-US" dirty="0"/>
              <a:t> </a:t>
            </a:r>
            <a:r>
              <a:rPr lang="en-US" dirty="0" err="1"/>
              <a:t>descris</a:t>
            </a:r>
            <a:r>
              <a:rPr lang="en-US" dirty="0"/>
              <a:t> de o </a:t>
            </a:r>
            <a:r>
              <a:rPr lang="en-US" dirty="0" err="1"/>
              <a:t>astfel</a:t>
            </a:r>
            <a:r>
              <a:rPr lang="en-US" dirty="0"/>
              <a:t> de </a:t>
            </a:r>
            <a:r>
              <a:rPr lang="en-US" dirty="0" err="1"/>
              <a:t>maşină</a:t>
            </a:r>
            <a:r>
              <a:rPr lang="en-US" dirty="0"/>
              <a:t>,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toate</a:t>
            </a:r>
            <a:r>
              <a:rPr lang="en-US" dirty="0"/>
              <a:t> </a:t>
            </a:r>
            <a:r>
              <a:rPr lang="en-US" dirty="0" err="1"/>
              <a:t>stările</a:t>
            </a:r>
            <a:r>
              <a:rPr lang="en-US" dirty="0"/>
              <a:t> </a:t>
            </a:r>
            <a:r>
              <a:rPr lang="en-US" dirty="0" err="1"/>
              <a:t>posibile</a:t>
            </a:r>
            <a:r>
              <a:rPr lang="en-US" dirty="0"/>
              <a:t>,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toate</a:t>
            </a:r>
            <a:r>
              <a:rPr lang="en-US" dirty="0"/>
              <a:t> </a:t>
            </a:r>
            <a:r>
              <a:rPr lang="en-US" dirty="0" err="1"/>
              <a:t>aceste</a:t>
            </a:r>
            <a:r>
              <a:rPr lang="en-US" dirty="0"/>
              <a:t> </a:t>
            </a:r>
            <a:r>
              <a:rPr lang="en-US" dirty="0" err="1"/>
              <a:t>reguli</a:t>
            </a:r>
            <a:r>
              <a:rPr lang="en-US" dirty="0"/>
              <a:t>, </a:t>
            </a:r>
            <a:r>
              <a:rPr lang="en-US" dirty="0" err="1"/>
              <a:t>numite</a:t>
            </a:r>
            <a:r>
              <a:rPr lang="en-US" dirty="0"/>
              <a:t> </a:t>
            </a:r>
            <a:r>
              <a:rPr lang="en-US" dirty="0" err="1"/>
              <a:t>reguli</a:t>
            </a:r>
            <a:r>
              <a:rPr lang="en-US" dirty="0"/>
              <a:t> de </a:t>
            </a:r>
            <a:r>
              <a:rPr lang="en-US" dirty="0" err="1"/>
              <a:t>tranziţie</a:t>
            </a:r>
            <a:r>
              <a:rPr lang="en-US" dirty="0"/>
              <a:t>, care </a:t>
            </a:r>
            <a:r>
              <a:rPr lang="en-US" dirty="0" err="1"/>
              <a:t>indică</a:t>
            </a:r>
            <a:r>
              <a:rPr lang="en-US" dirty="0"/>
              <a:t> cum se </a:t>
            </a:r>
            <a:r>
              <a:rPr lang="en-US" dirty="0" err="1"/>
              <a:t>trece</a:t>
            </a:r>
            <a:r>
              <a:rPr lang="en-US" dirty="0"/>
              <a:t> de la o stare la </a:t>
            </a:r>
            <a:r>
              <a:rPr lang="en-US" dirty="0" err="1"/>
              <a:t>alta.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pofida</a:t>
            </a:r>
            <a:r>
              <a:rPr lang="en-US" dirty="0"/>
              <a:t> </a:t>
            </a:r>
            <a:r>
              <a:rPr lang="en-US" dirty="0" err="1"/>
              <a:t>simplităţii</a:t>
            </a:r>
            <a:r>
              <a:rPr lang="en-US" dirty="0"/>
              <a:t>, </a:t>
            </a:r>
            <a:r>
              <a:rPr lang="en-US" dirty="0" err="1"/>
              <a:t>maşina</a:t>
            </a:r>
            <a:r>
              <a:rPr lang="en-US" dirty="0"/>
              <a:t> Turing </a:t>
            </a:r>
            <a:r>
              <a:rPr lang="en-US" dirty="0" err="1"/>
              <a:t>poate</a:t>
            </a:r>
            <a:r>
              <a:rPr lang="en-US" dirty="0"/>
              <a:t> </a:t>
            </a:r>
            <a:r>
              <a:rPr lang="en-US" dirty="0" err="1"/>
              <a:t>deci</a:t>
            </a:r>
            <a:r>
              <a:rPr lang="en-US" dirty="0"/>
              <a:t> </a:t>
            </a:r>
            <a:r>
              <a:rPr lang="en-US" dirty="0" err="1"/>
              <a:t>calcula</a:t>
            </a:r>
            <a:r>
              <a:rPr lang="en-US" dirty="0"/>
              <a:t> </a:t>
            </a:r>
            <a:r>
              <a:rPr lang="en-US" dirty="0" err="1"/>
              <a:t>orice</a:t>
            </a:r>
            <a:r>
              <a:rPr lang="en-US" dirty="0"/>
              <a:t> se </a:t>
            </a:r>
            <a:r>
              <a:rPr lang="en-US" dirty="0" err="1"/>
              <a:t>poate</a:t>
            </a:r>
            <a:r>
              <a:rPr lang="en-US" dirty="0"/>
              <a:t> </a:t>
            </a:r>
            <a:r>
              <a:rPr lang="en-US" dirty="0" err="1"/>
              <a:t>calcula</a:t>
            </a:r>
            <a:r>
              <a:rPr lang="en-US" dirty="0"/>
              <a:t> cu </a:t>
            </a:r>
            <a:r>
              <a:rPr lang="en-US" dirty="0" err="1"/>
              <a:t>cele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performante</a:t>
            </a:r>
            <a:r>
              <a:rPr lang="en-US" dirty="0"/>
              <a:t> </a:t>
            </a:r>
            <a:r>
              <a:rPr lang="en-US" dirty="0" err="1"/>
              <a:t>supercomputere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1666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30057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o-RO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Clasificarea Calculatoarelor</a:t>
            </a:r>
            <a:endParaRPr lang="en-US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369332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Este destul de dificil să se clasifice tipurile de calculatoare din cauza  multitudinii lor. Totuşi,  anumite taxonomii s-au impus. Vom prezenta trei clasificări după arhitectură şi una strict comercială.  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1216399"/>
            <a:ext cx="1219200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o-RO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Taxonomia Flynn</a:t>
            </a:r>
            <a:endParaRPr lang="en-US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o-RO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fost publicată în 1966  de </a:t>
            </a:r>
            <a:r>
              <a:rPr lang="ro-RO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către</a:t>
            </a:r>
            <a:r>
              <a:rPr lang="en-GB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M. J.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Flynn 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care avea în vedere existenţa într-un sistem de calcul a două fluxuri: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o-RO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fluxul de instrucţiuni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care reprezintă programul;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o-RO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fluxul de date,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reprezintă datele de intrare sau rezultatele parţiale.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Clasificarea lui Flynn ia în consideraţie gradul de multiplicitate ale celor două fluxuri şi identifică patru tipuri de arhitecturi: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SISD (Single Instruction Single Data)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SIMD (Single Instruction Multiple Data)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MISD (Multiple Instructions Single Data)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MIMD (Multiple Instructions  Multiple Data</a:t>
            </a:r>
            <a:r>
              <a:rPr lang="ro-RO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-42250" y="3863277"/>
            <a:ext cx="1223424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o-RO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SISD </a:t>
            </a: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realizează o execuţie sequenţială a </a:t>
            </a:r>
            <a:r>
              <a:rPr lang="ro-RO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instrucţiunilor. </a:t>
            </a: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Principalul neajuns al acestei arhitecturi  este viteza de execuţie care ,  la un moment dat, este plafonată, situaţie denumită „gâtul sticlei lui Neumann” (Neumann Bottleneck). Spargerea acestei limitări este realizată prin arhitectura paralelă.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Группа 6"/>
          <p:cNvGrpSpPr>
            <a:grpSpLocks/>
          </p:cNvGrpSpPr>
          <p:nvPr/>
        </p:nvGrpSpPr>
        <p:grpSpPr bwMode="auto">
          <a:xfrm>
            <a:off x="4387725" y="4558007"/>
            <a:ext cx="6282910" cy="810698"/>
            <a:chOff x="3321" y="3604"/>
            <a:chExt cx="5580" cy="720"/>
          </a:xfrm>
        </p:grpSpPr>
        <p:grpSp>
          <p:nvGrpSpPr>
            <p:cNvPr id="8" name="Group 32"/>
            <p:cNvGrpSpPr>
              <a:grpSpLocks/>
            </p:cNvGrpSpPr>
            <p:nvPr/>
          </p:nvGrpSpPr>
          <p:grpSpPr bwMode="auto">
            <a:xfrm>
              <a:off x="3322" y="3604"/>
              <a:ext cx="5041" cy="720"/>
              <a:chOff x="2781" y="12964"/>
              <a:chExt cx="4860" cy="720"/>
            </a:xfrm>
          </p:grpSpPr>
          <p:sp>
            <p:nvSpPr>
              <p:cNvPr id="12" name="Text Box 33"/>
              <p:cNvSpPr txBox="1">
                <a:spLocks noChangeArrowheads="1"/>
              </p:cNvSpPr>
              <p:nvPr/>
            </p:nvSpPr>
            <p:spPr bwMode="auto">
              <a:xfrm>
                <a:off x="3141" y="12964"/>
                <a:ext cx="720" cy="36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ro-RO" sz="1100" dirty="0" smtClean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UC</a:t>
                </a:r>
                <a:endParaRPr lang="en-US" sz="110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" name="Text Box 34"/>
              <p:cNvSpPr txBox="1">
                <a:spLocks noChangeArrowheads="1"/>
              </p:cNvSpPr>
              <p:nvPr/>
            </p:nvSpPr>
            <p:spPr bwMode="auto">
              <a:xfrm>
                <a:off x="5121" y="12964"/>
                <a:ext cx="720" cy="36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ro-RO" sz="1100" dirty="0" smtClean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UP</a:t>
                </a:r>
                <a:endParaRPr lang="en-US" sz="110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" name="Text Box 35"/>
              <p:cNvSpPr txBox="1">
                <a:spLocks noChangeArrowheads="1"/>
              </p:cNvSpPr>
              <p:nvPr/>
            </p:nvSpPr>
            <p:spPr bwMode="auto">
              <a:xfrm>
                <a:off x="6921" y="12964"/>
                <a:ext cx="720" cy="36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ro-RO" sz="1100" dirty="0" smtClean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MM</a:t>
                </a:r>
                <a:endParaRPr lang="en-US" sz="110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5" name="Line 36"/>
              <p:cNvCxnSpPr>
                <a:cxnSpLocks noChangeShapeType="1"/>
              </p:cNvCxnSpPr>
              <p:nvPr/>
            </p:nvCxnSpPr>
            <p:spPr bwMode="auto">
              <a:xfrm>
                <a:off x="3861" y="13144"/>
                <a:ext cx="12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6" name="Line 37"/>
              <p:cNvCxnSpPr>
                <a:cxnSpLocks noChangeShapeType="1"/>
              </p:cNvCxnSpPr>
              <p:nvPr/>
            </p:nvCxnSpPr>
            <p:spPr bwMode="auto">
              <a:xfrm>
                <a:off x="5841" y="13144"/>
                <a:ext cx="10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7" name="Line 38"/>
              <p:cNvCxnSpPr>
                <a:cxnSpLocks noChangeShapeType="1"/>
              </p:cNvCxnSpPr>
              <p:nvPr/>
            </p:nvCxnSpPr>
            <p:spPr bwMode="auto">
              <a:xfrm>
                <a:off x="2781" y="13144"/>
                <a:ext cx="3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8" name="Line 39"/>
              <p:cNvCxnSpPr>
                <a:cxnSpLocks noChangeShapeType="1"/>
              </p:cNvCxnSpPr>
              <p:nvPr/>
            </p:nvCxnSpPr>
            <p:spPr bwMode="auto">
              <a:xfrm>
                <a:off x="2781" y="13144"/>
                <a:ext cx="0" cy="5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</p:grpSp>
        <p:cxnSp>
          <p:nvCxnSpPr>
            <p:cNvPr id="9" name="Line 40"/>
            <p:cNvCxnSpPr>
              <a:cxnSpLocks noChangeShapeType="1"/>
            </p:cNvCxnSpPr>
            <p:nvPr/>
          </p:nvCxnSpPr>
          <p:spPr bwMode="auto">
            <a:xfrm>
              <a:off x="8361" y="3784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0" name="Line 41"/>
            <p:cNvCxnSpPr>
              <a:cxnSpLocks noChangeShapeType="1"/>
            </p:cNvCxnSpPr>
            <p:nvPr/>
          </p:nvCxnSpPr>
          <p:spPr bwMode="auto">
            <a:xfrm>
              <a:off x="3321" y="4324"/>
              <a:ext cx="55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1" name="Line 42"/>
            <p:cNvCxnSpPr>
              <a:cxnSpLocks noChangeShapeType="1"/>
            </p:cNvCxnSpPr>
            <p:nvPr/>
          </p:nvCxnSpPr>
          <p:spPr bwMode="auto">
            <a:xfrm flipV="1">
              <a:off x="8901" y="3784"/>
              <a:ext cx="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</p:grpSp>
      <p:sp>
        <p:nvSpPr>
          <p:cNvPr id="3" name="Прямоугольник 2"/>
          <p:cNvSpPr/>
          <p:nvPr/>
        </p:nvSpPr>
        <p:spPr>
          <a:xfrm>
            <a:off x="4152521" y="5481337"/>
            <a:ext cx="651811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o-RO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Arhitectura  SISD; UC-secţiunea de comandă a Unităţii centrale; UP-secţiunea de prelucrare a Unităţii centrale; MM-modul de memorie; FD-flux de date; FI-flux de instrucţiuni.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717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9651</TotalTime>
  <Words>2942</Words>
  <Application>Microsoft Office PowerPoint</Application>
  <PresentationFormat>Произвольный</PresentationFormat>
  <Paragraphs>230</Paragraphs>
  <Slides>20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Office Theme</vt:lpstr>
      <vt:lpstr>Arhitectura Calculatoarelor  T.3 –Tipuri de arhitecturi ale calculatoarelor numerice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Circuite și Dispozitive Electronice  L.1 – Introducere </dc:title>
  <dc:creator>Пользователь Windows</dc:creator>
  <cp:lastModifiedBy>Asus</cp:lastModifiedBy>
  <cp:revision>410</cp:revision>
  <dcterms:created xsi:type="dcterms:W3CDTF">2020-08-28T11:28:42Z</dcterms:created>
  <dcterms:modified xsi:type="dcterms:W3CDTF">2022-02-01T20:49:51Z</dcterms:modified>
</cp:coreProperties>
</file>