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17"/>
  </p:handoutMasterIdLst>
  <p:sldIdLst>
    <p:sldId id="256" r:id="rId2"/>
    <p:sldId id="265" r:id="rId3"/>
    <p:sldId id="261" r:id="rId4"/>
    <p:sldId id="262" r:id="rId5"/>
    <p:sldId id="259" r:id="rId6"/>
    <p:sldId id="272" r:id="rId7"/>
    <p:sldId id="267" r:id="rId8"/>
    <p:sldId id="268" r:id="rId9"/>
    <p:sldId id="264" r:id="rId10"/>
    <p:sldId id="273" r:id="rId11"/>
    <p:sldId id="277" r:id="rId12"/>
    <p:sldId id="270" r:id="rId13"/>
    <p:sldId id="271" r:id="rId14"/>
    <p:sldId id="269" r:id="rId15"/>
    <p:sldId id="275"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02C"/>
    <a:srgbClr val="FC5442"/>
    <a:srgbClr val="0099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p:cViewPr varScale="1">
        <p:scale>
          <a:sx n="82" d="100"/>
          <a:sy n="82" d="100"/>
        </p:scale>
        <p:origin x="46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B45818E-388B-457D-BC3D-BCF87A796E68}" type="datetimeFigureOut">
              <a:rPr lang="en-US" smtClean="0"/>
              <a:t>10/1/2021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A603936-C37A-4F8A-9747-865963D04C1C}" type="slidenum">
              <a:rPr lang="en-US" smtClean="0"/>
              <a:t>‹#›</a:t>
            </a:fld>
            <a:endParaRPr lang="en-US"/>
          </a:p>
        </p:txBody>
      </p:sp>
    </p:spTree>
    <p:extLst>
      <p:ext uri="{BB962C8B-B14F-4D97-AF65-F5344CB8AC3E}">
        <p14:creationId xmlns:p14="http://schemas.microsoft.com/office/powerpoint/2010/main" val="34823200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91501" y="3429000"/>
            <a:ext cx="5208998" cy="990600"/>
          </a:xfrm>
          <a:noFill/>
        </p:spPr>
        <p:txBody>
          <a:bodyPr>
            <a:normAutofit fontScale="90000"/>
          </a:bodyPr>
          <a:lstStyle/>
          <a:p>
            <a:r>
              <a:rPr lang="en-US" dirty="0">
                <a:solidFill>
                  <a:schemeClr val="tx1"/>
                </a:solidFill>
              </a:rPr>
              <a:t>PRESENTATION:  CBC - Attack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20" y="644118"/>
            <a:ext cx="1707989" cy="1707989"/>
          </a:xfrm>
          <a:prstGeom prst="rect">
            <a:avLst/>
          </a:prstGeom>
        </p:spPr>
      </p:pic>
      <p:sp>
        <p:nvSpPr>
          <p:cNvPr id="5" name="Text Placeholder 4">
            <a:extLst>
              <a:ext uri="{FF2B5EF4-FFF2-40B4-BE49-F238E27FC236}">
                <a16:creationId xmlns:a16="http://schemas.microsoft.com/office/drawing/2014/main" id="{00520C93-D099-4204-BCD6-F4B5C8F9B654}"/>
              </a:ext>
            </a:extLst>
          </p:cNvPr>
          <p:cNvSpPr txBox="1">
            <a:spLocks/>
          </p:cNvSpPr>
          <p:nvPr/>
        </p:nvSpPr>
        <p:spPr>
          <a:xfrm>
            <a:off x="3033825" y="1271350"/>
            <a:ext cx="6124349" cy="952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Oracle Sans" panose="020B0503020204020204" pitchFamily="34" charset="0"/>
                <a:cs typeface="Oracle Sans" panose="020B0503020204020204" pitchFamily="34" charset="0"/>
              </a:rPr>
              <a:t>University </a:t>
            </a:r>
            <a:r>
              <a:rPr lang="en-US" sz="2400" dirty="0" err="1">
                <a:latin typeface="Oracle Sans" panose="020B0503020204020204" pitchFamily="34" charset="0"/>
                <a:cs typeface="Oracle Sans" panose="020B0503020204020204" pitchFamily="34" charset="0"/>
              </a:rPr>
              <a:t>Politehnica</a:t>
            </a:r>
            <a:r>
              <a:rPr lang="en-US" sz="2400" dirty="0">
                <a:latin typeface="Oracle Sans" panose="020B0503020204020204" pitchFamily="34" charset="0"/>
                <a:cs typeface="Oracle Sans" panose="020B0503020204020204" pitchFamily="34" charset="0"/>
              </a:rPr>
              <a:t> of Bucharest</a:t>
            </a:r>
          </a:p>
          <a:p>
            <a:pPr marL="0" indent="0" algn="ctr">
              <a:buNone/>
            </a:pPr>
            <a:r>
              <a:rPr lang="en-US" sz="2400" dirty="0">
                <a:latin typeface="Oracle Sans" panose="020B0503020204020204" pitchFamily="34" charset="0"/>
                <a:cs typeface="Oracle Sans" panose="020B0503020204020204" pitchFamily="34" charset="0"/>
              </a:rPr>
              <a:t>Faculty of Applied Sciences</a:t>
            </a:r>
          </a:p>
        </p:txBody>
      </p:sp>
    </p:spTree>
    <p:extLst>
      <p:ext uri="{BB962C8B-B14F-4D97-AF65-F5344CB8AC3E}">
        <p14:creationId xmlns:p14="http://schemas.microsoft.com/office/powerpoint/2010/main" val="280669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6585845"/>
              </p:ext>
            </p:extLst>
          </p:nvPr>
        </p:nvGraphicFramePr>
        <p:xfrm>
          <a:off x="1058237" y="930026"/>
          <a:ext cx="5239821" cy="518160"/>
        </p:xfrm>
        <a:graphic>
          <a:graphicData uri="http://schemas.openxmlformats.org/drawingml/2006/table">
            <a:tbl>
              <a:tblPr firstRow="1" bandRow="1">
                <a:tableStyleId>{5C22544A-7EE6-4342-B048-85BDC9FD1C3A}</a:tableStyleId>
              </a:tblPr>
              <a:tblGrid>
                <a:gridCol w="5239821">
                  <a:extLst>
                    <a:ext uri="{9D8B030D-6E8A-4147-A177-3AD203B41FA5}">
                      <a16:colId xmlns:a16="http://schemas.microsoft.com/office/drawing/2014/main" val="20000"/>
                    </a:ext>
                  </a:extLst>
                </a:gridCol>
              </a:tblGrid>
              <a:tr h="370840">
                <a:tc>
                  <a:txBody>
                    <a:bodyPr/>
                    <a:lstStyle/>
                    <a:p>
                      <a:r>
                        <a:rPr lang="en-US" sz="2800" dirty="0">
                          <a:solidFill>
                            <a:schemeClr val="tx1"/>
                          </a:solidFill>
                        </a:rPr>
                        <a:t>3. Simulation with </a:t>
                      </a:r>
                      <a:r>
                        <a:rPr lang="en-US" sz="2800" dirty="0" err="1">
                          <a:solidFill>
                            <a:schemeClr val="tx1"/>
                          </a:solidFill>
                        </a:rPr>
                        <a:t>Cryptool</a:t>
                      </a:r>
                      <a:r>
                        <a:rPr lang="en-US" sz="2800" dirty="0">
                          <a:solidFill>
                            <a:schemeClr val="tx1"/>
                          </a:solidFill>
                        </a:rPr>
                        <a:t> 2</a:t>
                      </a:r>
                    </a:p>
                  </a:txBody>
                  <a:tcP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1573879" y="2284323"/>
            <a:ext cx="9041477" cy="2862322"/>
          </a:xfrm>
          <a:prstGeom prst="rect">
            <a:avLst/>
          </a:prstGeom>
          <a:noFill/>
        </p:spPr>
        <p:txBody>
          <a:bodyPr wrap="square" rtlCol="0">
            <a:spAutoFit/>
          </a:bodyPr>
          <a:lstStyle/>
          <a:p>
            <a:pPr algn="just">
              <a:lnSpc>
                <a:spcPct val="150000"/>
              </a:lnSpc>
            </a:pPr>
            <a:r>
              <a:rPr lang="en-US" sz="2000" dirty="0"/>
              <a:t>In the following slides, it is presented step by step the process of intrusion in communication chain in order to modify records in database’s back-up.</a:t>
            </a:r>
          </a:p>
          <a:p>
            <a:pPr algn="just">
              <a:lnSpc>
                <a:spcPct val="150000"/>
              </a:lnSpc>
            </a:pPr>
            <a:endParaRPr lang="en-US" sz="2000" dirty="0"/>
          </a:p>
          <a:p>
            <a:pPr algn="just">
              <a:lnSpc>
                <a:spcPct val="150000"/>
              </a:lnSpc>
            </a:pPr>
            <a:r>
              <a:rPr lang="en-US" sz="2000" dirty="0"/>
              <a:t>The target is to replace the string </a:t>
            </a:r>
            <a:r>
              <a:rPr lang="en-US" sz="2000" b="1" i="1" dirty="0"/>
              <a:t>Julius</a:t>
            </a:r>
            <a:r>
              <a:rPr lang="en-US" sz="2000" dirty="0"/>
              <a:t> with </a:t>
            </a:r>
            <a:r>
              <a:rPr lang="en-US" sz="2000" b="1" i="1" dirty="0"/>
              <a:t>Virus</a:t>
            </a:r>
            <a:r>
              <a:rPr lang="en-US" sz="2000" i="1" dirty="0"/>
              <a:t>.</a:t>
            </a:r>
          </a:p>
          <a:p>
            <a:pPr algn="just">
              <a:lnSpc>
                <a:spcPct val="150000"/>
              </a:lnSpc>
            </a:pPr>
            <a:endParaRPr lang="en-US" sz="2000" i="1" dirty="0"/>
          </a:p>
          <a:p>
            <a:pPr algn="just">
              <a:lnSpc>
                <a:spcPct val="150000"/>
              </a:lnSpc>
            </a:pPr>
            <a:r>
              <a:rPr lang="en-US" sz="2000" dirty="0"/>
              <a:t>The steps are shown in the next slides</a:t>
            </a:r>
          </a:p>
        </p:txBody>
      </p:sp>
    </p:spTree>
    <p:extLst>
      <p:ext uri="{BB962C8B-B14F-4D97-AF65-F5344CB8AC3E}">
        <p14:creationId xmlns:p14="http://schemas.microsoft.com/office/powerpoint/2010/main" val="127448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00" y="83145"/>
            <a:ext cx="11484000" cy="6691711"/>
          </a:xfrm>
          <a:prstGeom prst="rect">
            <a:avLst/>
          </a:prstGeom>
        </p:spPr>
      </p:pic>
    </p:spTree>
    <p:extLst>
      <p:ext uri="{BB962C8B-B14F-4D97-AF65-F5344CB8AC3E}">
        <p14:creationId xmlns:p14="http://schemas.microsoft.com/office/powerpoint/2010/main" val="134127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6839" b="3129"/>
          <a:stretch/>
        </p:blipFill>
        <p:spPr>
          <a:xfrm>
            <a:off x="6176973" y="359098"/>
            <a:ext cx="5554902" cy="588404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9362"/>
          <a:stretch/>
        </p:blipFill>
        <p:spPr>
          <a:xfrm>
            <a:off x="432080" y="359098"/>
            <a:ext cx="5436000" cy="5884049"/>
          </a:xfrm>
          <a:prstGeom prst="rect">
            <a:avLst/>
          </a:prstGeom>
        </p:spPr>
      </p:pic>
    </p:spTree>
    <p:extLst>
      <p:ext uri="{BB962C8B-B14F-4D97-AF65-F5344CB8AC3E}">
        <p14:creationId xmlns:p14="http://schemas.microsoft.com/office/powerpoint/2010/main" val="288758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000" y="1091244"/>
            <a:ext cx="5940000" cy="4675513"/>
          </a:xfrm>
          <a:prstGeom prst="rect">
            <a:avLst/>
          </a:prstGeom>
        </p:spPr>
      </p:pic>
    </p:spTree>
    <p:extLst>
      <p:ext uri="{BB962C8B-B14F-4D97-AF65-F5344CB8AC3E}">
        <p14:creationId xmlns:p14="http://schemas.microsoft.com/office/powerpoint/2010/main" val="307214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1658" y="1726058"/>
            <a:ext cx="390418" cy="143839"/>
          </a:xfrm>
          <a:prstGeom prst="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354000" y="250460"/>
            <a:ext cx="11484000" cy="6357081"/>
          </a:xfrm>
          <a:prstGeom prst="rect">
            <a:avLst/>
          </a:prstGeom>
        </p:spPr>
      </p:pic>
    </p:spTree>
    <p:extLst>
      <p:ext uri="{BB962C8B-B14F-4D97-AF65-F5344CB8AC3E}">
        <p14:creationId xmlns:p14="http://schemas.microsoft.com/office/powerpoint/2010/main" val="354907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2105162"/>
              </p:ext>
            </p:extLst>
          </p:nvPr>
        </p:nvGraphicFramePr>
        <p:xfrm>
          <a:off x="1058238" y="547640"/>
          <a:ext cx="4657570" cy="518160"/>
        </p:xfrm>
        <a:graphic>
          <a:graphicData uri="http://schemas.openxmlformats.org/drawingml/2006/table">
            <a:tbl>
              <a:tblPr firstRow="1" bandRow="1">
                <a:tableStyleId>{5C22544A-7EE6-4342-B048-85BDC9FD1C3A}</a:tableStyleId>
              </a:tblPr>
              <a:tblGrid>
                <a:gridCol w="4657570">
                  <a:extLst>
                    <a:ext uri="{9D8B030D-6E8A-4147-A177-3AD203B41FA5}">
                      <a16:colId xmlns:a16="http://schemas.microsoft.com/office/drawing/2014/main" val="20000"/>
                    </a:ext>
                  </a:extLst>
                </a:gridCol>
              </a:tblGrid>
              <a:tr h="370840">
                <a:tc>
                  <a:txBody>
                    <a:bodyPr/>
                    <a:lstStyle/>
                    <a:p>
                      <a:r>
                        <a:rPr lang="en-US" sz="2800" dirty="0">
                          <a:solidFill>
                            <a:schemeClr val="tx1"/>
                          </a:solidFill>
                        </a:rPr>
                        <a:t>4. Conclusions</a:t>
                      </a:r>
                    </a:p>
                  </a:txBody>
                  <a:tcP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1293049" y="2299023"/>
            <a:ext cx="9605903" cy="3323987"/>
          </a:xfrm>
          <a:prstGeom prst="rect">
            <a:avLst/>
          </a:prstGeom>
          <a:noFill/>
        </p:spPr>
        <p:txBody>
          <a:bodyPr wrap="square" rtlCol="0">
            <a:spAutoFit/>
          </a:bodyPr>
          <a:lstStyle/>
          <a:p>
            <a:pPr algn="just"/>
            <a:r>
              <a:rPr lang="en-US" sz="2000" b="1" dirty="0"/>
              <a:t>Weak points: </a:t>
            </a:r>
          </a:p>
          <a:p>
            <a:pPr marL="285750" indent="-285750" algn="just">
              <a:lnSpc>
                <a:spcPct val="150000"/>
              </a:lnSpc>
              <a:buFont typeface="Arial" panose="020B0604020202020204" pitchFamily="34" charset="0"/>
              <a:buChar char="•"/>
            </a:pPr>
            <a:r>
              <a:rPr lang="en-US" sz="2000" dirty="0"/>
              <a:t>Slower, because encryption is sequential (It can not be parallelized).</a:t>
            </a:r>
          </a:p>
          <a:p>
            <a:pPr marL="285750" indent="-285750" algn="just">
              <a:lnSpc>
                <a:spcPct val="150000"/>
              </a:lnSpc>
              <a:buFont typeface="Arial" panose="020B0604020202020204" pitchFamily="34" charset="0"/>
              <a:buChar char="•"/>
            </a:pPr>
            <a:r>
              <a:rPr lang="en-US" sz="2000" dirty="0"/>
              <a:t>It doesn’t provide authenticity.</a:t>
            </a:r>
          </a:p>
          <a:p>
            <a:pPr marL="285750" indent="-285750" algn="just">
              <a:buFont typeface="Arial" panose="020B0604020202020204" pitchFamily="34" charset="0"/>
              <a:buChar char="•"/>
            </a:pPr>
            <a:endParaRPr lang="en-US" sz="2000" dirty="0"/>
          </a:p>
          <a:p>
            <a:pPr algn="just"/>
            <a:r>
              <a:rPr lang="en-US" sz="2000" b="1" dirty="0"/>
              <a:t>Strong points:</a:t>
            </a:r>
          </a:p>
          <a:p>
            <a:pPr marL="285750" indent="-285750" algn="just">
              <a:lnSpc>
                <a:spcPct val="150000"/>
              </a:lnSpc>
              <a:buFont typeface="Arial" panose="020B0604020202020204" pitchFamily="34" charset="0"/>
              <a:buChar char="•"/>
            </a:pPr>
            <a:r>
              <a:rPr lang="en-US" sz="2000" dirty="0"/>
              <a:t>It provides confidentiality.</a:t>
            </a:r>
          </a:p>
          <a:p>
            <a:pPr marL="285750" indent="-285750" algn="just">
              <a:lnSpc>
                <a:spcPct val="150000"/>
              </a:lnSpc>
              <a:buFont typeface="Arial" panose="020B0604020202020204" pitchFamily="34" charset="0"/>
              <a:buChar char="•"/>
            </a:pPr>
            <a:r>
              <a:rPr lang="en-US" sz="2000" dirty="0"/>
              <a:t>CBC is self – synchronizing: a transmission error in one block will result in an error in one block and the following block, but will not affect subsequent blocks.</a:t>
            </a:r>
          </a:p>
        </p:txBody>
      </p:sp>
      <p:sp>
        <p:nvSpPr>
          <p:cNvPr id="4" name="TextBox 3"/>
          <p:cNvSpPr txBox="1"/>
          <p:nvPr/>
        </p:nvSpPr>
        <p:spPr>
          <a:xfrm>
            <a:off x="1280160" y="1571108"/>
            <a:ext cx="6457217" cy="400110"/>
          </a:xfrm>
          <a:prstGeom prst="rect">
            <a:avLst/>
          </a:prstGeom>
          <a:noFill/>
        </p:spPr>
        <p:txBody>
          <a:bodyPr wrap="none" rtlCol="0">
            <a:spAutoFit/>
          </a:bodyPr>
          <a:lstStyle/>
          <a:p>
            <a:r>
              <a:rPr lang="en-US" sz="2000" dirty="0"/>
              <a:t>CBC has been the most commonly used mode of operation.</a:t>
            </a:r>
          </a:p>
        </p:txBody>
      </p:sp>
    </p:spTree>
    <p:extLst>
      <p:ext uri="{BB962C8B-B14F-4D97-AF65-F5344CB8AC3E}">
        <p14:creationId xmlns:p14="http://schemas.microsoft.com/office/powerpoint/2010/main" val="415076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9670" y="1621227"/>
            <a:ext cx="1519698" cy="523220"/>
          </a:xfrm>
          <a:prstGeom prst="rect">
            <a:avLst/>
          </a:prstGeom>
          <a:noFill/>
        </p:spPr>
        <p:txBody>
          <a:bodyPr wrap="square" rtlCol="0">
            <a:spAutoFit/>
          </a:bodyPr>
          <a:lstStyle/>
          <a:p>
            <a:r>
              <a:rPr lang="en-GB" sz="2800" b="1" dirty="0"/>
              <a:t>Agenda</a:t>
            </a:r>
          </a:p>
        </p:txBody>
      </p:sp>
      <p:sp>
        <p:nvSpPr>
          <p:cNvPr id="3" name="TextBox 2"/>
          <p:cNvSpPr txBox="1"/>
          <p:nvPr/>
        </p:nvSpPr>
        <p:spPr>
          <a:xfrm>
            <a:off x="3708244" y="2483687"/>
            <a:ext cx="4775512" cy="2954655"/>
          </a:xfrm>
          <a:prstGeom prst="rect">
            <a:avLst/>
          </a:prstGeom>
          <a:noFill/>
        </p:spPr>
        <p:txBody>
          <a:bodyPr wrap="square" rtlCol="0">
            <a:spAutoFit/>
          </a:bodyPr>
          <a:lstStyle/>
          <a:p>
            <a:pPr>
              <a:lnSpc>
                <a:spcPct val="150000"/>
              </a:lnSpc>
            </a:pPr>
            <a:r>
              <a:rPr lang="en-GB" sz="2800" b="1" dirty="0"/>
              <a:t>1. What is CBC?  Features</a:t>
            </a:r>
          </a:p>
          <a:p>
            <a:pPr>
              <a:lnSpc>
                <a:spcPct val="150000"/>
              </a:lnSpc>
            </a:pPr>
            <a:r>
              <a:rPr lang="en-GB" sz="2800" b="1" dirty="0"/>
              <a:t>2. Scenario</a:t>
            </a:r>
          </a:p>
          <a:p>
            <a:pPr>
              <a:lnSpc>
                <a:spcPct val="150000"/>
              </a:lnSpc>
            </a:pPr>
            <a:r>
              <a:rPr lang="en-GB" sz="2800" b="1" dirty="0"/>
              <a:t>3. </a:t>
            </a:r>
            <a:r>
              <a:rPr lang="en-US" sz="2800" b="1" dirty="0"/>
              <a:t>Simulation with </a:t>
            </a:r>
            <a:r>
              <a:rPr lang="en-US" sz="2800" b="1" dirty="0" err="1"/>
              <a:t>Cryptool</a:t>
            </a:r>
            <a:r>
              <a:rPr lang="en-US" sz="2800" b="1" dirty="0"/>
              <a:t> 2 </a:t>
            </a:r>
          </a:p>
          <a:p>
            <a:pPr>
              <a:lnSpc>
                <a:spcPct val="150000"/>
              </a:lnSpc>
            </a:pPr>
            <a:r>
              <a:rPr lang="en-GB" sz="2800" b="1" dirty="0"/>
              <a:t>4. Conclusions</a:t>
            </a:r>
            <a:endParaRPr lang="en-US" sz="2800" b="1" dirty="0"/>
          </a:p>
          <a:p>
            <a:endParaRPr lang="en-US" b="1" dirty="0"/>
          </a:p>
        </p:txBody>
      </p:sp>
    </p:spTree>
    <p:extLst>
      <p:ext uri="{BB962C8B-B14F-4D97-AF65-F5344CB8AC3E}">
        <p14:creationId xmlns:p14="http://schemas.microsoft.com/office/powerpoint/2010/main" val="26504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155" y="2159833"/>
            <a:ext cx="11001100" cy="3477875"/>
          </a:xfrm>
          <a:prstGeom prst="rect">
            <a:avLst/>
          </a:prstGeom>
        </p:spPr>
        <p:txBody>
          <a:bodyPr wrap="square">
            <a:spAutoFit/>
          </a:bodyPr>
          <a:lstStyle/>
          <a:p>
            <a:pPr marL="342900" indent="-342900" algn="just">
              <a:buFont typeface="Arial" panose="020B0604020202020204" pitchFamily="34" charset="0"/>
              <a:buChar char="•"/>
            </a:pPr>
            <a:r>
              <a:rPr lang="en-US" sz="2000" dirty="0"/>
              <a:t>In cryptography, a block cipher mode of operation  is  an algorithm that uses a block cipher to provide information  security such as confidentiality or authenticity.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 earliest modes of operation, ECB, CBC, OFB, and CFB, date back to 1981 and were specified in FIPS 81, DES Modes of Operation.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 block cipher modes ECB, CBC, OFB, CFB, CTR, and XTS provide confidentiality, but they do not protect against accidental modification or malicious tampering. Modification or tampering can be detected with a separate message authentication code such as CBC-MAC, or a digital signature. Regarding error propagation properties,   integrity protection had been seen as an entirely separate cryptographic goal.</a:t>
            </a:r>
          </a:p>
        </p:txBody>
      </p:sp>
      <p:graphicFrame>
        <p:nvGraphicFramePr>
          <p:cNvPr id="3" name="Table 2"/>
          <p:cNvGraphicFramePr>
            <a:graphicFrameLocks noGrp="1"/>
          </p:cNvGraphicFramePr>
          <p:nvPr>
            <p:extLst>
              <p:ext uri="{D42A27DB-BD31-4B8C-83A1-F6EECF244321}">
                <p14:modId xmlns:p14="http://schemas.microsoft.com/office/powerpoint/2010/main" val="1258909208"/>
              </p:ext>
            </p:extLst>
          </p:nvPr>
        </p:nvGraphicFramePr>
        <p:xfrm>
          <a:off x="944289" y="946858"/>
          <a:ext cx="4657570" cy="518160"/>
        </p:xfrm>
        <a:graphic>
          <a:graphicData uri="http://schemas.openxmlformats.org/drawingml/2006/table">
            <a:tbl>
              <a:tblPr firstRow="1" bandRow="1">
                <a:tableStyleId>{5C22544A-7EE6-4342-B048-85BDC9FD1C3A}</a:tableStyleId>
              </a:tblPr>
              <a:tblGrid>
                <a:gridCol w="4657570">
                  <a:extLst>
                    <a:ext uri="{9D8B030D-6E8A-4147-A177-3AD203B41FA5}">
                      <a16:colId xmlns:a16="http://schemas.microsoft.com/office/drawing/2014/main" val="20000"/>
                    </a:ext>
                  </a:extLst>
                </a:gridCol>
              </a:tblGrid>
              <a:tr h="370840">
                <a:tc>
                  <a:txBody>
                    <a:bodyPr/>
                    <a:lstStyle/>
                    <a:p>
                      <a:r>
                        <a:rPr lang="en-US" sz="2800" dirty="0">
                          <a:solidFill>
                            <a:schemeClr val="tx1"/>
                          </a:solidFill>
                        </a:rPr>
                        <a:t>1. What  is  CBC? Features</a:t>
                      </a: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5326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331" y="920621"/>
            <a:ext cx="10983339" cy="5016758"/>
          </a:xfrm>
          <a:prstGeom prst="rect">
            <a:avLst/>
          </a:prstGeom>
        </p:spPr>
        <p:txBody>
          <a:bodyPr wrap="square">
            <a:spAutoFit/>
          </a:bodyPr>
          <a:lstStyle/>
          <a:p>
            <a:pPr marL="342900" lvl="0" indent="-342900" algn="just" defTabSz="914400">
              <a:buFont typeface="Arial" panose="020B0604020202020204" pitchFamily="34" charset="0"/>
              <a:buChar char="•"/>
              <a:defRPr/>
            </a:pPr>
            <a:r>
              <a:rPr lang="en-US" sz="2000" dirty="0"/>
              <a:t> In CBC mode, each block of plaintext is </a:t>
            </a:r>
            <a:r>
              <a:rPr lang="en-US" sz="2000" dirty="0" err="1"/>
              <a:t>XORed</a:t>
            </a:r>
            <a:r>
              <a:rPr lang="en-US" sz="2000" dirty="0"/>
              <a:t> with the previous cipher text block before encrypted. This way, each cipher text block depends on all plaintext blocks processed up to that point.</a:t>
            </a:r>
          </a:p>
          <a:p>
            <a:pPr lvl="0" algn="just" defTabSz="914400">
              <a:defRPr/>
            </a:pPr>
            <a:endParaRPr lang="en-US" sz="2000" dirty="0"/>
          </a:p>
          <a:p>
            <a:pPr marL="342900" indent="-342900" algn="just" defTabSz="914400">
              <a:buFont typeface="Arial" panose="020B0604020202020204" pitchFamily="34" charset="0"/>
              <a:buChar char="•"/>
              <a:defRPr/>
            </a:pPr>
            <a:r>
              <a:rPr lang="en-US" sz="2000" dirty="0"/>
              <a:t>To make each message unique, an initialization vector – IV is used at first encipherment. It is an unique binary sequence, it must be non-repeating and random. The resultant block is the first block of the ciphertext. The IV is used to ensure distinct ciphertext are produced even when the same plaintext is encrypted multiple times independently with the same key.</a:t>
            </a:r>
          </a:p>
          <a:p>
            <a:pPr lvl="0" algn="just" defTabSz="914400">
              <a:defRPr/>
            </a:pPr>
            <a:endParaRPr lang="en-US" sz="2000" dirty="0"/>
          </a:p>
          <a:p>
            <a:pPr marL="342900" lvl="0" indent="-342900" algn="just" defTabSz="914400">
              <a:buFont typeface="Arial" panose="020B0604020202020204" pitchFamily="34" charset="0"/>
              <a:buChar char="•"/>
              <a:defRPr/>
            </a:pPr>
            <a:r>
              <a:rPr lang="en-US" sz="2000" dirty="0"/>
              <a:t>Block ciphers may be capable of operating  on more than one block size, but during transformation the block size is always fixed. Because messages  come in a variety of lengths, CBC requires that the final block be padded before encryption. There are several padding schemes. The simplest is to add null bytes to the plaintext to bring its length  up to a multiple of the block size.</a:t>
            </a:r>
          </a:p>
          <a:p>
            <a:pPr lvl="0" algn="just" defTabSz="914400">
              <a:defRPr/>
            </a:pPr>
            <a:endParaRPr lang="en-US" sz="2000" dirty="0"/>
          </a:p>
          <a:p>
            <a:pPr marL="342900" indent="-342900" algn="just" defTabSz="914400">
              <a:buFont typeface="Arial" panose="020B0604020202020204" pitchFamily="34" charset="0"/>
              <a:buChar char="•"/>
              <a:defRPr/>
            </a:pPr>
            <a:r>
              <a:rPr lang="en-US" sz="2000" dirty="0"/>
              <a:t>XOR ed blocks between plaintext and previous </a:t>
            </a:r>
            <a:r>
              <a:rPr lang="en-US" sz="2000" dirty="0" err="1"/>
              <a:t>ciphertext</a:t>
            </a:r>
            <a:r>
              <a:rPr lang="en-US" sz="2000" dirty="0"/>
              <a:t> are encrypted with symmetric keys. Due to this XOR process, the same block of plaintext will no longer result in identical </a:t>
            </a:r>
            <a:r>
              <a:rPr lang="en-US" sz="2000" dirty="0" err="1"/>
              <a:t>ciphertext</a:t>
            </a:r>
            <a:r>
              <a:rPr lang="en-US" sz="2000" dirty="0"/>
              <a:t> being produced.</a:t>
            </a:r>
          </a:p>
        </p:txBody>
      </p:sp>
    </p:spTree>
    <p:extLst>
      <p:ext uri="{BB962C8B-B14F-4D97-AF65-F5344CB8AC3E}">
        <p14:creationId xmlns:p14="http://schemas.microsoft.com/office/powerpoint/2010/main" val="406028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40699" y="1464949"/>
            <a:ext cx="5555332" cy="2234903"/>
          </a:xfrm>
        </p:spPr>
      </p:pic>
      <p:graphicFrame>
        <p:nvGraphicFramePr>
          <p:cNvPr id="6" name="Table 5"/>
          <p:cNvGraphicFramePr>
            <a:graphicFrameLocks noGrp="1"/>
          </p:cNvGraphicFramePr>
          <p:nvPr>
            <p:extLst>
              <p:ext uri="{D42A27DB-BD31-4B8C-83A1-F6EECF244321}">
                <p14:modId xmlns:p14="http://schemas.microsoft.com/office/powerpoint/2010/main" val="2732021415"/>
              </p:ext>
            </p:extLst>
          </p:nvPr>
        </p:nvGraphicFramePr>
        <p:xfrm>
          <a:off x="0" y="494981"/>
          <a:ext cx="12192001" cy="869857"/>
        </p:xfrm>
        <a:graphic>
          <a:graphicData uri="http://schemas.openxmlformats.org/drawingml/2006/table">
            <a:tbl>
              <a:tblPr firstRow="1" bandRow="1">
                <a:tableStyleId>{5C22544A-7EE6-4342-B048-85BDC9FD1C3A}</a:tableStyleId>
              </a:tblPr>
              <a:tblGrid>
                <a:gridCol w="12192001">
                  <a:extLst>
                    <a:ext uri="{9D8B030D-6E8A-4147-A177-3AD203B41FA5}">
                      <a16:colId xmlns:a16="http://schemas.microsoft.com/office/drawing/2014/main" val="20000"/>
                    </a:ext>
                  </a:extLst>
                </a:gridCol>
              </a:tblGrid>
              <a:tr h="869857">
                <a:tc>
                  <a:txBody>
                    <a:bodyPr/>
                    <a:lstStyle/>
                    <a:p>
                      <a:pPr algn="ctr"/>
                      <a:r>
                        <a:rPr lang="en-US" sz="4000" b="1" dirty="0">
                          <a:solidFill>
                            <a:schemeClr val="tx1"/>
                          </a:solidFill>
                        </a:rPr>
                        <a:t>Cipher block chaining  (CBC)</a:t>
                      </a:r>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11083036"/>
              </p:ext>
            </p:extLst>
          </p:nvPr>
        </p:nvGraphicFramePr>
        <p:xfrm>
          <a:off x="6459761" y="1735683"/>
          <a:ext cx="5337277" cy="1743315"/>
        </p:xfrm>
        <a:graphic>
          <a:graphicData uri="http://schemas.openxmlformats.org/drawingml/2006/table">
            <a:tbl>
              <a:tblPr firstRow="1" bandRow="1">
                <a:tableStyleId>{5C22544A-7EE6-4342-B048-85BDC9FD1C3A}</a:tableStyleId>
              </a:tblPr>
              <a:tblGrid>
                <a:gridCol w="5337277">
                  <a:extLst>
                    <a:ext uri="{9D8B030D-6E8A-4147-A177-3AD203B41FA5}">
                      <a16:colId xmlns:a16="http://schemas.microsoft.com/office/drawing/2014/main" val="20000"/>
                    </a:ext>
                  </a:extLst>
                </a:gridCol>
              </a:tblGrid>
              <a:tr h="1743315">
                <a:tc>
                  <a:txBody>
                    <a:bodyPr/>
                    <a:lstStyle/>
                    <a:p>
                      <a:pPr algn="ctr"/>
                      <a:r>
                        <a:rPr lang="en-US" sz="2800" b="1" kern="1200" dirty="0">
                          <a:solidFill>
                            <a:schemeClr val="tx1"/>
                          </a:solidFill>
                          <a:effectLst/>
                          <a:latin typeface="+mn-lt"/>
                          <a:ea typeface="+mn-ea"/>
                          <a:cs typeface="+mn-cs"/>
                        </a:rPr>
                        <a:t> Encryption rule:</a:t>
                      </a:r>
                    </a:p>
                    <a:p>
                      <a:pPr algn="ctr"/>
                      <a:endParaRPr lang="en-US" sz="2800" b="1" kern="1200" dirty="0">
                        <a:solidFill>
                          <a:schemeClr val="tx1"/>
                        </a:solidFill>
                        <a:effectLst/>
                        <a:latin typeface="+mn-lt"/>
                        <a:ea typeface="+mn-ea"/>
                        <a:cs typeface="+mn-cs"/>
                      </a:endParaRPr>
                    </a:p>
                    <a:p>
                      <a:pPr algn="ctr"/>
                      <a:r>
                        <a:rPr lang="en-US" sz="2800" b="1" kern="1200" dirty="0">
                          <a:solidFill>
                            <a:schemeClr val="tx1"/>
                          </a:solidFill>
                          <a:effectLst/>
                          <a:latin typeface="+mn-lt"/>
                          <a:ea typeface="+mn-ea"/>
                          <a:cs typeface="+mn-cs"/>
                        </a:rPr>
                        <a:t>C</a:t>
                      </a:r>
                      <a:r>
                        <a:rPr lang="en-US" sz="2800" b="1" kern="1200" baseline="-25000" dirty="0">
                          <a:solidFill>
                            <a:schemeClr val="tx1"/>
                          </a:solidFill>
                          <a:effectLst/>
                          <a:latin typeface="+mn-lt"/>
                          <a:ea typeface="+mn-ea"/>
                          <a:cs typeface="+mn-cs"/>
                        </a:rPr>
                        <a:t>i</a:t>
                      </a:r>
                      <a:r>
                        <a:rPr lang="en-US" sz="2800" b="1" kern="1200" dirty="0">
                          <a:solidFill>
                            <a:schemeClr val="tx1"/>
                          </a:solidFill>
                          <a:effectLst/>
                          <a:latin typeface="+mn-lt"/>
                          <a:ea typeface="+mn-ea"/>
                          <a:cs typeface="+mn-cs"/>
                        </a:rPr>
                        <a:t> = </a:t>
                      </a:r>
                      <a:r>
                        <a:rPr lang="en-US" sz="2800" b="1" kern="1200" dirty="0" err="1">
                          <a:solidFill>
                            <a:schemeClr val="tx1"/>
                          </a:solidFill>
                          <a:effectLst/>
                          <a:latin typeface="+mn-lt"/>
                          <a:ea typeface="+mn-ea"/>
                          <a:cs typeface="+mn-cs"/>
                        </a:rPr>
                        <a:t>E</a:t>
                      </a:r>
                      <a:r>
                        <a:rPr lang="en-US" sz="2800" b="1" kern="1200" baseline="-25000" dirty="0" err="1">
                          <a:solidFill>
                            <a:schemeClr val="tx1"/>
                          </a:solidFill>
                          <a:effectLst/>
                          <a:latin typeface="+mn-lt"/>
                          <a:ea typeface="+mn-ea"/>
                          <a:cs typeface="+mn-cs"/>
                        </a:rPr>
                        <a:t>k</a:t>
                      </a:r>
                      <a:r>
                        <a:rPr lang="en-US" sz="2800" b="1" kern="1200" dirty="0">
                          <a:solidFill>
                            <a:schemeClr val="tx1"/>
                          </a:solidFill>
                          <a:effectLst/>
                          <a:latin typeface="+mn-lt"/>
                          <a:ea typeface="+mn-ea"/>
                          <a:cs typeface="+mn-cs"/>
                        </a:rPr>
                        <a:t> (C</a:t>
                      </a:r>
                      <a:r>
                        <a:rPr lang="en-US" sz="2800" b="1" kern="1200" baseline="-25000" dirty="0">
                          <a:solidFill>
                            <a:schemeClr val="tx1"/>
                          </a:solidFill>
                          <a:effectLst/>
                          <a:latin typeface="+mn-lt"/>
                          <a:ea typeface="+mn-ea"/>
                          <a:cs typeface="+mn-cs"/>
                        </a:rPr>
                        <a:t>i-1 </a:t>
                      </a:r>
                      <a:r>
                        <a:rPr lang="en-US" sz="2800" b="1" kern="1200" dirty="0">
                          <a:solidFill>
                            <a:schemeClr val="tx1"/>
                          </a:solidFill>
                          <a:effectLst/>
                          <a:latin typeface="+mn-lt"/>
                          <a:ea typeface="+mn-ea"/>
                          <a:cs typeface="+mn-cs"/>
                        </a:rPr>
                        <a:t>⊕ </a:t>
                      </a:r>
                      <a:r>
                        <a:rPr lang="en-US" sz="2800" b="1" kern="1200" dirty="0" err="1">
                          <a:solidFill>
                            <a:schemeClr val="tx1"/>
                          </a:solidFill>
                          <a:effectLst/>
                          <a:latin typeface="+mn-lt"/>
                          <a:ea typeface="+mn-ea"/>
                          <a:cs typeface="+mn-cs"/>
                        </a:rPr>
                        <a:t>M</a:t>
                      </a:r>
                      <a:r>
                        <a:rPr lang="en-US" sz="2800" b="1" kern="1200" baseline="-25000" dirty="0" err="1">
                          <a:solidFill>
                            <a:schemeClr val="tx1"/>
                          </a:solidFill>
                          <a:effectLst/>
                          <a:latin typeface="+mn-lt"/>
                          <a:ea typeface="+mn-ea"/>
                          <a:cs typeface="+mn-cs"/>
                        </a:rPr>
                        <a:t>i</a:t>
                      </a:r>
                      <a:r>
                        <a:rPr lang="en-US" sz="2800" b="1" kern="1200" dirty="0">
                          <a:solidFill>
                            <a:schemeClr val="tx1"/>
                          </a:solidFill>
                          <a:effectLst/>
                          <a:latin typeface="+mn-lt"/>
                          <a:ea typeface="+mn-ea"/>
                          <a:cs typeface="+mn-cs"/>
                        </a:rPr>
                        <a:t>),C</a:t>
                      </a:r>
                      <a:r>
                        <a:rPr lang="en-US" sz="2800" b="1" kern="1200" baseline="-25000" dirty="0">
                          <a:solidFill>
                            <a:schemeClr val="tx1"/>
                          </a:solidFill>
                          <a:effectLst/>
                          <a:latin typeface="+mn-lt"/>
                          <a:ea typeface="+mn-ea"/>
                          <a:cs typeface="+mn-cs"/>
                        </a:rPr>
                        <a:t>0</a:t>
                      </a:r>
                      <a:r>
                        <a:rPr lang="en-US" sz="2800" b="1" kern="1200" dirty="0">
                          <a:solidFill>
                            <a:schemeClr val="tx1"/>
                          </a:solidFill>
                          <a:effectLst/>
                          <a:latin typeface="+mn-lt"/>
                          <a:ea typeface="+mn-ea"/>
                          <a:cs typeface="+mn-cs"/>
                        </a:rPr>
                        <a:t> = IV</a:t>
                      </a:r>
                      <a:endParaRPr lang="en-US" sz="280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931024" y="3829976"/>
            <a:ext cx="10374284"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In CBC mode, the plaintext of a block is combined with the ciphertext of the previous block through an XOR operation, and the result is encrypted. The result is the cipher text of that block, and will also be used in the encryption of the following block.</a:t>
            </a:r>
          </a:p>
          <a:p>
            <a:pPr algn="just"/>
            <a:endParaRPr lang="en-US" sz="2000" dirty="0"/>
          </a:p>
          <a:p>
            <a:pPr marL="285750" indent="-285750" algn="just">
              <a:buFont typeface="Arial" panose="020B0604020202020204" pitchFamily="34" charset="0"/>
              <a:buChar char="•"/>
            </a:pPr>
            <a:r>
              <a:rPr lang="en-US" sz="2000" dirty="0"/>
              <a:t>An initialization vector IV acts as the “previous ciphertext block” for the first plaintext block. This IV can be made public, but ideally should not be reused for encryption of different messages, to avoid having the same ciphertext prefix for two messages with the same plaintext prefix.</a:t>
            </a:r>
          </a:p>
        </p:txBody>
      </p:sp>
    </p:spTree>
    <p:extLst>
      <p:ext uri="{BB962C8B-B14F-4D97-AF65-F5344CB8AC3E}">
        <p14:creationId xmlns:p14="http://schemas.microsoft.com/office/powerpoint/2010/main" val="371603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53" y="1467361"/>
            <a:ext cx="5556102" cy="223546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11926699"/>
              </p:ext>
            </p:extLst>
          </p:nvPr>
        </p:nvGraphicFramePr>
        <p:xfrm>
          <a:off x="6411198" y="1743767"/>
          <a:ext cx="5507067" cy="1743315"/>
        </p:xfrm>
        <a:graphic>
          <a:graphicData uri="http://schemas.openxmlformats.org/drawingml/2006/table">
            <a:tbl>
              <a:tblPr firstRow="1" bandRow="1">
                <a:tableStyleId>{5C22544A-7EE6-4342-B048-85BDC9FD1C3A}</a:tableStyleId>
              </a:tblPr>
              <a:tblGrid>
                <a:gridCol w="5507067">
                  <a:extLst>
                    <a:ext uri="{9D8B030D-6E8A-4147-A177-3AD203B41FA5}">
                      <a16:colId xmlns:a16="http://schemas.microsoft.com/office/drawing/2014/main" val="20000"/>
                    </a:ext>
                  </a:extLst>
                </a:gridCol>
              </a:tblGrid>
              <a:tr h="1743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Decryption rule:</a:t>
                      </a:r>
                    </a:p>
                    <a:p>
                      <a:pPr algn="ctr"/>
                      <a:endParaRPr lang="en-US" sz="2800" b="1" kern="1200" dirty="0">
                        <a:solidFill>
                          <a:schemeClr val="tx1"/>
                        </a:solidFill>
                        <a:effectLst/>
                        <a:latin typeface="+mn-lt"/>
                        <a:ea typeface="+mn-ea"/>
                        <a:cs typeface="+mn-cs"/>
                      </a:endParaRPr>
                    </a:p>
                    <a:p>
                      <a:pPr algn="ctr"/>
                      <a:r>
                        <a:rPr lang="en-US" sz="2800" b="1" kern="1200" dirty="0" err="1">
                          <a:solidFill>
                            <a:schemeClr val="tx1"/>
                          </a:solidFill>
                          <a:effectLst/>
                          <a:latin typeface="+mn-lt"/>
                          <a:ea typeface="+mn-ea"/>
                          <a:cs typeface="+mn-cs"/>
                        </a:rPr>
                        <a:t>D</a:t>
                      </a:r>
                      <a:r>
                        <a:rPr lang="en-US" sz="2800" b="1" kern="1200" baseline="-25000" dirty="0" err="1">
                          <a:solidFill>
                            <a:schemeClr val="tx1"/>
                          </a:solidFill>
                          <a:effectLst/>
                          <a:latin typeface="+mn-lt"/>
                          <a:ea typeface="+mn-ea"/>
                          <a:cs typeface="+mn-cs"/>
                        </a:rPr>
                        <a:t>k</a:t>
                      </a:r>
                      <a:r>
                        <a:rPr lang="en-US" sz="2800" b="1" kern="1200" dirty="0">
                          <a:solidFill>
                            <a:schemeClr val="tx1"/>
                          </a:solidFill>
                          <a:effectLst/>
                          <a:latin typeface="+mn-lt"/>
                          <a:ea typeface="+mn-ea"/>
                          <a:cs typeface="+mn-cs"/>
                        </a:rPr>
                        <a:t>(C</a:t>
                      </a:r>
                      <a:r>
                        <a:rPr lang="en-US" sz="2800" b="1" kern="1200" baseline="-25000" dirty="0">
                          <a:solidFill>
                            <a:schemeClr val="tx1"/>
                          </a:solidFill>
                          <a:effectLst/>
                          <a:latin typeface="+mn-lt"/>
                          <a:ea typeface="+mn-ea"/>
                          <a:cs typeface="+mn-cs"/>
                        </a:rPr>
                        <a:t>i</a:t>
                      </a:r>
                      <a:r>
                        <a:rPr lang="en-US" sz="2800" b="1" kern="1200" dirty="0">
                          <a:solidFill>
                            <a:schemeClr val="tx1"/>
                          </a:solidFill>
                          <a:effectLst/>
                          <a:latin typeface="+mn-lt"/>
                          <a:ea typeface="+mn-ea"/>
                          <a:cs typeface="+mn-cs"/>
                        </a:rPr>
                        <a:t>) = C</a:t>
                      </a:r>
                      <a:r>
                        <a:rPr lang="en-US" sz="2800" b="1" kern="1200" baseline="-25000" dirty="0">
                          <a:solidFill>
                            <a:schemeClr val="tx1"/>
                          </a:solidFill>
                          <a:effectLst/>
                          <a:latin typeface="+mn-lt"/>
                          <a:ea typeface="+mn-ea"/>
                          <a:cs typeface="+mn-cs"/>
                        </a:rPr>
                        <a:t>i-1</a:t>
                      </a:r>
                      <a:r>
                        <a:rPr lang="en-US" sz="2800" b="1" kern="1200" dirty="0">
                          <a:solidFill>
                            <a:schemeClr val="tx1"/>
                          </a:solidFill>
                          <a:effectLst/>
                          <a:latin typeface="+mn-lt"/>
                          <a:ea typeface="+mn-ea"/>
                          <a:cs typeface="+mn-cs"/>
                        </a:rPr>
                        <a:t>⊕M</a:t>
                      </a:r>
                      <a:r>
                        <a:rPr lang="en-US" sz="2800" b="1" kern="1200" baseline="-25000" dirty="0">
                          <a:solidFill>
                            <a:schemeClr val="tx1"/>
                          </a:solidFill>
                          <a:effectLst/>
                          <a:latin typeface="+mn-lt"/>
                          <a:ea typeface="+mn-ea"/>
                          <a:cs typeface="+mn-cs"/>
                        </a:rPr>
                        <a:t>i</a:t>
                      </a:r>
                      <a:r>
                        <a:rPr lang="en-US" sz="2800" b="1" kern="1200" dirty="0">
                          <a:solidFill>
                            <a:schemeClr val="tx1"/>
                          </a:solidFill>
                          <a:effectLst/>
                          <a:latin typeface="+mn-lt"/>
                          <a:ea typeface="+mn-ea"/>
                          <a:cs typeface="+mn-cs"/>
                        </a:rPr>
                        <a:t> =&gt; </a:t>
                      </a:r>
                      <a:r>
                        <a:rPr lang="en-US" sz="2800" b="1" kern="1200" dirty="0" err="1">
                          <a:solidFill>
                            <a:schemeClr val="tx1"/>
                          </a:solidFill>
                          <a:effectLst/>
                          <a:latin typeface="+mn-lt"/>
                          <a:ea typeface="+mn-ea"/>
                          <a:cs typeface="+mn-cs"/>
                        </a:rPr>
                        <a:t>M</a:t>
                      </a:r>
                      <a:r>
                        <a:rPr lang="en-US" sz="2800" b="1" kern="1200" baseline="-25000" dirty="0" err="1">
                          <a:solidFill>
                            <a:schemeClr val="tx1"/>
                          </a:solidFill>
                          <a:effectLst/>
                          <a:latin typeface="+mn-lt"/>
                          <a:ea typeface="+mn-ea"/>
                          <a:cs typeface="+mn-cs"/>
                        </a:rPr>
                        <a:t>i</a:t>
                      </a:r>
                      <a:r>
                        <a:rPr lang="en-US" sz="2800" b="1" kern="1200" dirty="0">
                          <a:solidFill>
                            <a:schemeClr val="tx1"/>
                          </a:solidFill>
                          <a:effectLst/>
                          <a:latin typeface="+mn-lt"/>
                          <a:ea typeface="+mn-ea"/>
                          <a:cs typeface="+mn-cs"/>
                        </a:rPr>
                        <a:t> =C</a:t>
                      </a:r>
                      <a:r>
                        <a:rPr lang="en-US" sz="2800" b="1" kern="1200" baseline="-25000" dirty="0">
                          <a:solidFill>
                            <a:schemeClr val="tx1"/>
                          </a:solidFill>
                          <a:effectLst/>
                          <a:latin typeface="+mn-lt"/>
                          <a:ea typeface="+mn-ea"/>
                          <a:cs typeface="+mn-cs"/>
                        </a:rPr>
                        <a:t>i-1 </a:t>
                      </a:r>
                      <a:r>
                        <a:rPr lang="en-US" sz="2800" b="1" kern="1200" dirty="0">
                          <a:solidFill>
                            <a:schemeClr val="tx1"/>
                          </a:solidFill>
                          <a:effectLst/>
                          <a:latin typeface="+mn-lt"/>
                          <a:ea typeface="+mn-ea"/>
                          <a:cs typeface="+mn-cs"/>
                        </a:rPr>
                        <a:t>⊕ </a:t>
                      </a:r>
                      <a:r>
                        <a:rPr lang="en-US" sz="2800" b="1" kern="1200" dirty="0" err="1">
                          <a:solidFill>
                            <a:schemeClr val="tx1"/>
                          </a:solidFill>
                          <a:effectLst/>
                          <a:latin typeface="+mn-lt"/>
                          <a:ea typeface="+mn-ea"/>
                          <a:cs typeface="+mn-cs"/>
                        </a:rPr>
                        <a:t>D</a:t>
                      </a:r>
                      <a:r>
                        <a:rPr lang="en-US" sz="2800" b="1" kern="1200" baseline="-25000" dirty="0" err="1">
                          <a:solidFill>
                            <a:schemeClr val="tx1"/>
                          </a:solidFill>
                          <a:effectLst/>
                          <a:latin typeface="+mn-lt"/>
                          <a:ea typeface="+mn-ea"/>
                          <a:cs typeface="+mn-cs"/>
                        </a:rPr>
                        <a:t>k</a:t>
                      </a:r>
                      <a:r>
                        <a:rPr lang="en-US" sz="2800" b="1" kern="1200" dirty="0">
                          <a:solidFill>
                            <a:schemeClr val="tx1"/>
                          </a:solidFill>
                          <a:effectLst/>
                          <a:latin typeface="+mn-lt"/>
                          <a:ea typeface="+mn-ea"/>
                          <a:cs typeface="+mn-cs"/>
                        </a:rPr>
                        <a:t>(C</a:t>
                      </a:r>
                      <a:r>
                        <a:rPr lang="en-US" sz="2800" b="1" kern="1200" baseline="-25000" dirty="0">
                          <a:solidFill>
                            <a:schemeClr val="tx1"/>
                          </a:solidFill>
                          <a:effectLst/>
                          <a:latin typeface="+mn-lt"/>
                          <a:ea typeface="+mn-ea"/>
                          <a:cs typeface="+mn-cs"/>
                        </a:rPr>
                        <a:t>i</a:t>
                      </a:r>
                      <a:r>
                        <a:rPr lang="en-US" sz="2800" b="1" kern="1200" dirty="0">
                          <a:solidFill>
                            <a:schemeClr val="tx1"/>
                          </a:solidFill>
                          <a:effectLst/>
                          <a:latin typeface="+mn-lt"/>
                          <a:ea typeface="+mn-ea"/>
                          <a:cs typeface="+mn-cs"/>
                        </a:rPr>
                        <a:t>)</a:t>
                      </a:r>
                      <a:endParaRPr lang="en-US" sz="280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5" name="TextBox 4"/>
          <p:cNvSpPr txBox="1"/>
          <p:nvPr/>
        </p:nvSpPr>
        <p:spPr>
          <a:xfrm>
            <a:off x="532015" y="3789073"/>
            <a:ext cx="10997738"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Decryption reverses the process. The first block of ciphertext is decrypted and then </a:t>
            </a:r>
            <a:r>
              <a:rPr lang="en-US" sz="2000" dirty="0" err="1"/>
              <a:t>XORed</a:t>
            </a:r>
            <a:r>
              <a:rPr lang="en-US" sz="2000" dirty="0"/>
              <a:t> with the initialization vector; the result is the first plaintext block.</a:t>
            </a:r>
          </a:p>
          <a:p>
            <a:pPr algn="just"/>
            <a:endParaRPr lang="en-US" sz="2000" dirty="0"/>
          </a:p>
          <a:p>
            <a:pPr marL="285750" indent="-285750" algn="just">
              <a:buFont typeface="Arial" panose="020B0604020202020204" pitchFamily="34" charset="0"/>
              <a:buChar char="•"/>
            </a:pPr>
            <a:r>
              <a:rPr lang="en-US" sz="2000" dirty="0"/>
              <a:t>The next ciphertext blocks are decrypted and then </a:t>
            </a:r>
            <a:r>
              <a:rPr lang="en-US" sz="2000" dirty="0" err="1"/>
              <a:t>XORed</a:t>
            </a:r>
            <a:r>
              <a:rPr lang="en-US" sz="2000" dirty="0"/>
              <a:t> with the ciphertext of the previous block.</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Decrypting with the incorrect IV causes the first block of plaintext to be corrupt but subsequent plaintext blocks will be correct. So, a plaintext block can be recovered  from two adjacent blocks of ciphertext. As a consequence, decryption can be parallelized.</a:t>
            </a:r>
          </a:p>
          <a:p>
            <a:pPr algn="just"/>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4240110681"/>
              </p:ext>
            </p:extLst>
          </p:nvPr>
        </p:nvGraphicFramePr>
        <p:xfrm>
          <a:off x="0" y="494981"/>
          <a:ext cx="12192001" cy="869857"/>
        </p:xfrm>
        <a:graphic>
          <a:graphicData uri="http://schemas.openxmlformats.org/drawingml/2006/table">
            <a:tbl>
              <a:tblPr firstRow="1" bandRow="1">
                <a:tableStyleId>{5C22544A-7EE6-4342-B048-85BDC9FD1C3A}</a:tableStyleId>
              </a:tblPr>
              <a:tblGrid>
                <a:gridCol w="12192001">
                  <a:extLst>
                    <a:ext uri="{9D8B030D-6E8A-4147-A177-3AD203B41FA5}">
                      <a16:colId xmlns:a16="http://schemas.microsoft.com/office/drawing/2014/main" val="20000"/>
                    </a:ext>
                  </a:extLst>
                </a:gridCol>
              </a:tblGrid>
              <a:tr h="869857">
                <a:tc>
                  <a:txBody>
                    <a:bodyPr/>
                    <a:lstStyle/>
                    <a:p>
                      <a:pPr algn="ctr"/>
                      <a:r>
                        <a:rPr lang="en-US" sz="4000" b="1" dirty="0">
                          <a:solidFill>
                            <a:schemeClr val="tx1"/>
                          </a:solidFill>
                        </a:rPr>
                        <a:t>Cipher block chaining  (CBC)</a:t>
                      </a:r>
                      <a:endParaRPr lang="en-US" sz="40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930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078" y="3864795"/>
            <a:ext cx="4359845" cy="2520000"/>
          </a:xfrm>
          <a:prstGeom prst="rect">
            <a:avLst/>
          </a:prstGeom>
        </p:spPr>
      </p:pic>
      <p:sp>
        <p:nvSpPr>
          <p:cNvPr id="4" name="Rectangle 3"/>
          <p:cNvSpPr/>
          <p:nvPr/>
        </p:nvSpPr>
        <p:spPr>
          <a:xfrm>
            <a:off x="1070802" y="1406628"/>
            <a:ext cx="10050396" cy="2144177"/>
          </a:xfrm>
          <a:prstGeom prst="rect">
            <a:avLst/>
          </a:prstGeom>
        </p:spPr>
        <p:txBody>
          <a:bodyPr wrap="square">
            <a:spAutoFit/>
          </a:bodyPr>
          <a:lstStyle/>
          <a:p>
            <a:pPr algn="just">
              <a:spcAft>
                <a:spcPts val="800"/>
              </a:spcAft>
            </a:pPr>
            <a:r>
              <a:rPr lang="en-US" sz="2000" dirty="0">
                <a:latin typeface="+mj-lt"/>
                <a:ea typeface="Calibri" panose="020F0502020204030204" pitchFamily="34" charset="0"/>
                <a:cs typeface="Times New Roman" panose="02020603050405020304" pitchFamily="18" charset="0"/>
              </a:rPr>
              <a:t>A bank makes the periodical back-up for data base using AES 128/128 -  CBC operation mode.</a:t>
            </a:r>
          </a:p>
          <a:p>
            <a:pPr algn="just">
              <a:spcAft>
                <a:spcPts val="800"/>
              </a:spcAft>
            </a:pPr>
            <a:r>
              <a:rPr lang="en-US" sz="2000" dirty="0">
                <a:latin typeface="+mj-lt"/>
                <a:ea typeface="Calibri" panose="020F0502020204030204" pitchFamily="34" charset="0"/>
                <a:cs typeface="Times New Roman" panose="02020603050405020304" pitchFamily="18" charset="0"/>
              </a:rPr>
              <a:t>We have an eavesdrop attacker on the communication chain, a former bank technical employee, which already knows information like: data base structure, personal data - IBAN, names, accounts values, the back-up protocol, but he doesn’t know the cipher key.</a:t>
            </a:r>
          </a:p>
          <a:p>
            <a:pPr algn="just">
              <a:spcAft>
                <a:spcPts val="800"/>
              </a:spcAft>
            </a:pPr>
            <a:r>
              <a:rPr lang="en-US" sz="2000" dirty="0">
                <a:latin typeface="+mj-lt"/>
                <a:ea typeface="Calibri" panose="020F0502020204030204" pitchFamily="34" charset="0"/>
                <a:cs typeface="Times New Roman" panose="02020603050405020304" pitchFamily="18" charset="0"/>
              </a:rPr>
              <a:t>The attacker’s  plan is to replace  the packages on the encrypted channel and to substitute his former boss’s personal data with his own, in order to steal money.</a:t>
            </a:r>
          </a:p>
        </p:txBody>
      </p:sp>
      <p:graphicFrame>
        <p:nvGraphicFramePr>
          <p:cNvPr id="5" name="Table 4"/>
          <p:cNvGraphicFramePr>
            <a:graphicFrameLocks noGrp="1"/>
          </p:cNvGraphicFramePr>
          <p:nvPr>
            <p:extLst>
              <p:ext uri="{D42A27DB-BD31-4B8C-83A1-F6EECF244321}">
                <p14:modId xmlns:p14="http://schemas.microsoft.com/office/powerpoint/2010/main" val="2121615333"/>
              </p:ext>
            </p:extLst>
          </p:nvPr>
        </p:nvGraphicFramePr>
        <p:xfrm>
          <a:off x="941859" y="547640"/>
          <a:ext cx="4657570" cy="518160"/>
        </p:xfrm>
        <a:graphic>
          <a:graphicData uri="http://schemas.openxmlformats.org/drawingml/2006/table">
            <a:tbl>
              <a:tblPr firstRow="1" bandRow="1">
                <a:tableStyleId>{5C22544A-7EE6-4342-B048-85BDC9FD1C3A}</a:tableStyleId>
              </a:tblPr>
              <a:tblGrid>
                <a:gridCol w="4657570">
                  <a:extLst>
                    <a:ext uri="{9D8B030D-6E8A-4147-A177-3AD203B41FA5}">
                      <a16:colId xmlns:a16="http://schemas.microsoft.com/office/drawing/2014/main" val="20000"/>
                    </a:ext>
                  </a:extLst>
                </a:gridCol>
              </a:tblGrid>
              <a:tr h="370840">
                <a:tc>
                  <a:txBody>
                    <a:bodyPr/>
                    <a:lstStyle/>
                    <a:p>
                      <a:r>
                        <a:rPr lang="en-US" sz="2800" dirty="0">
                          <a:solidFill>
                            <a:schemeClr val="tx1"/>
                          </a:solidFill>
                        </a:rPr>
                        <a:t>2. Scenario</a:t>
                      </a: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367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42" y="1026411"/>
            <a:ext cx="7362870" cy="26315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315" y="4224031"/>
            <a:ext cx="3605046" cy="1190451"/>
          </a:xfrm>
          <a:prstGeom prst="rect">
            <a:avLst/>
          </a:prstGeom>
        </p:spPr>
      </p:pic>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21" y="3701526"/>
            <a:ext cx="5556102" cy="2235463"/>
          </a:xfrm>
          <a:prstGeom prst="rect">
            <a:avLst/>
          </a:prstGeom>
        </p:spPr>
      </p:pic>
      <p:sp>
        <p:nvSpPr>
          <p:cNvPr id="6" name="TextBox 5"/>
          <p:cNvSpPr txBox="1"/>
          <p:nvPr/>
        </p:nvSpPr>
        <p:spPr>
          <a:xfrm>
            <a:off x="9529412" y="2555816"/>
            <a:ext cx="2241410" cy="1077218"/>
          </a:xfrm>
          <a:prstGeom prst="rect">
            <a:avLst/>
          </a:prstGeom>
          <a:noFill/>
        </p:spPr>
        <p:txBody>
          <a:bodyPr wrap="square" rtlCol="0">
            <a:spAutoFit/>
          </a:bodyPr>
          <a:lstStyle/>
          <a:p>
            <a:pPr algn="ctr"/>
            <a:r>
              <a:rPr lang="en-US" sz="1600" i="1" dirty="0">
                <a:solidFill>
                  <a:srgbClr val="FC402C"/>
                </a:solidFill>
              </a:rPr>
              <a:t>Instead of </a:t>
            </a:r>
          </a:p>
          <a:p>
            <a:pPr algn="ctr"/>
            <a:r>
              <a:rPr lang="en-US" sz="1600" b="1" dirty="0" err="1">
                <a:solidFill>
                  <a:srgbClr val="FC402C"/>
                </a:solidFill>
              </a:rPr>
              <a:t>Mi</a:t>
            </a:r>
            <a:r>
              <a:rPr lang="en-US" sz="1600" b="1" dirty="0">
                <a:solidFill>
                  <a:srgbClr val="FC402C"/>
                </a:solidFill>
              </a:rPr>
              <a:t> (original data)</a:t>
            </a:r>
          </a:p>
          <a:p>
            <a:pPr algn="ctr"/>
            <a:r>
              <a:rPr lang="en-US" sz="1600" dirty="0">
                <a:solidFill>
                  <a:srgbClr val="FC402C"/>
                </a:solidFill>
              </a:rPr>
              <a:t> </a:t>
            </a:r>
            <a:r>
              <a:rPr lang="en-US" sz="1600" i="1" dirty="0">
                <a:solidFill>
                  <a:srgbClr val="FC402C"/>
                </a:solidFill>
              </a:rPr>
              <a:t>it will be</a:t>
            </a:r>
          </a:p>
          <a:p>
            <a:pPr algn="ctr"/>
            <a:r>
              <a:rPr lang="en-US" sz="1600" dirty="0">
                <a:solidFill>
                  <a:srgbClr val="FC402C"/>
                </a:solidFill>
              </a:rPr>
              <a:t> </a:t>
            </a:r>
            <a:r>
              <a:rPr lang="en-US" sz="1600" b="1" dirty="0">
                <a:solidFill>
                  <a:srgbClr val="FC402C"/>
                </a:solidFill>
              </a:rPr>
              <a:t>T (the attacker’s data)</a:t>
            </a:r>
          </a:p>
        </p:txBody>
      </p:sp>
      <p:sp>
        <p:nvSpPr>
          <p:cNvPr id="9" name="Rectangle 8"/>
          <p:cNvSpPr/>
          <p:nvPr/>
        </p:nvSpPr>
        <p:spPr>
          <a:xfrm>
            <a:off x="3944312" y="404469"/>
            <a:ext cx="4303376" cy="400110"/>
          </a:xfrm>
          <a:prstGeom prst="rect">
            <a:avLst/>
          </a:prstGeom>
        </p:spPr>
        <p:txBody>
          <a:bodyPr wrap="square">
            <a:spAutoFit/>
          </a:bodyPr>
          <a:lstStyle/>
          <a:p>
            <a:pPr algn="ctr">
              <a:spcAft>
                <a:spcPts val="800"/>
              </a:spcAft>
            </a:pPr>
            <a:r>
              <a:rPr lang="en-US" sz="2000" b="1" dirty="0">
                <a:latin typeface="+mj-lt"/>
                <a:ea typeface="Calibri" panose="020F0502020204030204" pitchFamily="34" charset="0"/>
                <a:cs typeface="Times New Roman" panose="02020603050405020304" pitchFamily="18" charset="0"/>
              </a:rPr>
              <a:t>Description of the intrusion process </a:t>
            </a:r>
          </a:p>
        </p:txBody>
      </p:sp>
    </p:spTree>
    <p:extLst>
      <p:ext uri="{BB962C8B-B14F-4D97-AF65-F5344CB8AC3E}">
        <p14:creationId xmlns:p14="http://schemas.microsoft.com/office/powerpoint/2010/main" val="418056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3879" y="1768925"/>
            <a:ext cx="9041477"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A 1-bit error in a plaintext or initialization vector affects all following </a:t>
            </a:r>
            <a:r>
              <a:rPr lang="en-US" sz="2000" dirty="0" err="1"/>
              <a:t>ciphertext</a:t>
            </a:r>
            <a:r>
              <a:rPr lang="en-US" sz="2000" dirty="0"/>
              <a:t> blocks; decryption will correct all except the invert bit.</a:t>
            </a:r>
          </a:p>
          <a:p>
            <a:pPr algn="just"/>
            <a:endParaRPr lang="en-US" sz="2000" dirty="0"/>
          </a:p>
          <a:p>
            <a:pPr algn="just"/>
            <a:endParaRPr lang="en-US" sz="2000" dirty="0"/>
          </a:p>
          <a:p>
            <a:pPr marL="285750" indent="-285750" algn="just">
              <a:buFont typeface="Arial" panose="020B0604020202020204" pitchFamily="34" charset="0"/>
              <a:buChar char="•"/>
            </a:pPr>
            <a:r>
              <a:rPr lang="en-US" sz="2000" dirty="0"/>
              <a:t> A 1-bit change in the ciphertext feed will affect two blocks:</a:t>
            </a:r>
          </a:p>
          <a:p>
            <a:pPr marL="800100" lvl="1" indent="-342900" algn="just">
              <a:buFont typeface="Wingdings" panose="05000000000000000000" pitchFamily="2" charset="2"/>
              <a:buChar char="Ø"/>
            </a:pPr>
            <a:r>
              <a:rPr lang="en-US" sz="2000" dirty="0"/>
              <a:t>Complete corruption of the corresponding block of plaintext;</a:t>
            </a:r>
          </a:p>
          <a:p>
            <a:pPr marL="800100" lvl="1" indent="-342900" algn="just">
              <a:buFont typeface="Wingdings" panose="05000000000000000000" pitchFamily="2" charset="2"/>
              <a:buChar char="Ø"/>
            </a:pPr>
            <a:r>
              <a:rPr lang="en-US" sz="2000" dirty="0"/>
              <a:t>Inverts the corresponding bit in the following block of plaintext, but the rest remain intact.</a:t>
            </a:r>
          </a:p>
          <a:p>
            <a:pPr lvl="1" algn="just"/>
            <a:endParaRPr lang="en-US" sz="2000" dirty="0"/>
          </a:p>
          <a:p>
            <a:pPr lvl="1" algn="just"/>
            <a:endParaRPr lang="en-US" sz="2000" dirty="0"/>
          </a:p>
          <a:p>
            <a:pPr marL="285750" indent="-285750" algn="just">
              <a:buFont typeface="Arial" panose="020B0604020202020204" pitchFamily="34" charset="0"/>
              <a:buChar char="•"/>
            </a:pPr>
            <a:r>
              <a:rPr lang="en-US" sz="2000" dirty="0"/>
              <a:t>A 1-bit error in the initialization vector only invert 1 bit in the first block, no altered block, and that is hard to detect.</a:t>
            </a:r>
          </a:p>
        </p:txBody>
      </p:sp>
      <p:sp>
        <p:nvSpPr>
          <p:cNvPr id="3" name="TextBox 2"/>
          <p:cNvSpPr txBox="1"/>
          <p:nvPr/>
        </p:nvSpPr>
        <p:spPr>
          <a:xfrm>
            <a:off x="1594082" y="1058331"/>
            <a:ext cx="1152688" cy="400110"/>
          </a:xfrm>
          <a:prstGeom prst="rect">
            <a:avLst/>
          </a:prstGeom>
          <a:noFill/>
        </p:spPr>
        <p:txBody>
          <a:bodyPr wrap="none" rtlCol="0">
            <a:spAutoFit/>
          </a:bodyPr>
          <a:lstStyle/>
          <a:p>
            <a:r>
              <a:rPr lang="en-US" sz="2000" b="1" dirty="0"/>
              <a:t>Remarks</a:t>
            </a:r>
          </a:p>
        </p:txBody>
      </p:sp>
    </p:spTree>
    <p:extLst>
      <p:ext uri="{BB962C8B-B14F-4D97-AF65-F5344CB8AC3E}">
        <p14:creationId xmlns:p14="http://schemas.microsoft.com/office/powerpoint/2010/main" val="138156134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1265</TotalTime>
  <Words>961</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Oracle Sans</vt:lpstr>
      <vt:lpstr>Wingdings</vt:lpstr>
      <vt:lpstr>Wingdings 2</vt:lpstr>
      <vt:lpstr>Frame</vt:lpstr>
      <vt:lpstr>PRESENTATION:  CBC - Attack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 ATTACK</dc:title>
  <dc:creator>Management</dc:creator>
  <cp:lastModifiedBy>EMIL</cp:lastModifiedBy>
  <cp:revision>97</cp:revision>
  <cp:lastPrinted>2021-03-11T10:25:33Z</cp:lastPrinted>
  <dcterms:created xsi:type="dcterms:W3CDTF">2021-03-10T10:02:16Z</dcterms:created>
  <dcterms:modified xsi:type="dcterms:W3CDTF">2021-10-01T16:41:32Z</dcterms:modified>
</cp:coreProperties>
</file>