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8" r:id="rId4"/>
    <p:sldId id="297" r:id="rId5"/>
    <p:sldId id="299" r:id="rId6"/>
    <p:sldId id="300" r:id="rId7"/>
    <p:sldId id="301" r:id="rId8"/>
    <p:sldId id="302" r:id="rId9"/>
    <p:sldId id="303" r:id="rId10"/>
    <p:sldId id="304" r:id="rId11"/>
    <p:sldId id="306" r:id="rId12"/>
    <p:sldId id="310" r:id="rId13"/>
    <p:sldId id="313" r:id="rId14"/>
    <p:sldId id="312" r:id="rId15"/>
    <p:sldId id="317" r:id="rId16"/>
    <p:sldId id="316" r:id="rId17"/>
    <p:sldId id="258" r:id="rId18"/>
    <p:sldId id="261" r:id="rId19"/>
    <p:sldId id="259" r:id="rId20"/>
    <p:sldId id="260" r:id="rId21"/>
    <p:sldId id="262" r:id="rId22"/>
    <p:sldId id="263" r:id="rId23"/>
    <p:sldId id="264" r:id="rId24"/>
    <p:sldId id="265" r:id="rId25"/>
    <p:sldId id="266" r:id="rId26"/>
    <p:sldId id="294" r:id="rId27"/>
    <p:sldId id="318" r:id="rId28"/>
    <p:sldId id="319" r:id="rId29"/>
    <p:sldId id="324" r:id="rId30"/>
    <p:sldId id="326" r:id="rId31"/>
    <p:sldId id="327" r:id="rId32"/>
    <p:sldId id="328" r:id="rId33"/>
    <p:sldId id="329" r:id="rId34"/>
    <p:sldId id="330" r:id="rId35"/>
    <p:sldId id="33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38" y="8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o-RO" dirty="0" smtClean="0"/>
              <a:t>Tema</a:t>
            </a:r>
            <a:r>
              <a:rPr lang="en-US" dirty="0" smtClean="0"/>
              <a:t> : Nano</a:t>
            </a:r>
            <a:r>
              <a:rPr lang="ro-RO" dirty="0" smtClean="0"/>
              <a:t>electronica</a:t>
            </a:r>
            <a:endParaRPr lang="ro-RO" dirty="0"/>
          </a:p>
        </p:txBody>
      </p:sp>
      <p:sp>
        <p:nvSpPr>
          <p:cNvPr id="3" name="Subtitle 2"/>
          <p:cNvSpPr>
            <a:spLocks noGrp="1"/>
          </p:cNvSpPr>
          <p:nvPr>
            <p:ph type="subTitle" idx="1"/>
          </p:nvPr>
        </p:nvSpPr>
        <p:spPr/>
        <p:txBody>
          <a:bodyPr/>
          <a:lstStyle/>
          <a:p>
            <a:endParaRPr lang="ro-RO" dirty="0"/>
          </a:p>
        </p:txBody>
      </p:sp>
    </p:spTree>
    <p:extLst>
      <p:ext uri="{BB962C8B-B14F-4D97-AF65-F5344CB8AC3E}">
        <p14:creationId xmlns:p14="http://schemas.microsoft.com/office/powerpoint/2010/main" val="77393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73955"/>
          </a:xfrm>
        </p:spPr>
        <p:txBody>
          <a:bodyPr>
            <a:normAutofit fontScale="90000"/>
          </a:bodyPr>
          <a:lstStyle/>
          <a:p>
            <a:r>
              <a:rPr lang="en-US" dirty="0" smtClean="0"/>
              <a:t>Particles &amp; Light</a:t>
            </a:r>
            <a:endParaRPr lang="ro-RO" dirty="0"/>
          </a:p>
        </p:txBody>
      </p:sp>
      <p:sp>
        <p:nvSpPr>
          <p:cNvPr id="3" name="Content Placeholder 2"/>
          <p:cNvSpPr>
            <a:spLocks noGrp="1"/>
          </p:cNvSpPr>
          <p:nvPr>
            <p:ph idx="1"/>
          </p:nvPr>
        </p:nvSpPr>
        <p:spPr>
          <a:xfrm>
            <a:off x="2213655" y="1487254"/>
            <a:ext cx="8915400" cy="3777622"/>
          </a:xfrm>
        </p:spPr>
        <p:txBody>
          <a:bodyPr>
            <a:normAutofit/>
          </a:bodyPr>
          <a:lstStyle/>
          <a:p>
            <a:r>
              <a:rPr lang="en-US" sz="2400" b="1" dirty="0" smtClean="0"/>
              <a:t>Particles interact different with light</a:t>
            </a:r>
            <a:endParaRPr lang="ro-RO" sz="2400" b="1" dirty="0"/>
          </a:p>
        </p:txBody>
      </p:sp>
      <p:grpSp>
        <p:nvGrpSpPr>
          <p:cNvPr id="4" name="Group 3"/>
          <p:cNvGrpSpPr/>
          <p:nvPr/>
        </p:nvGrpSpPr>
        <p:grpSpPr>
          <a:xfrm>
            <a:off x="1747158" y="1992086"/>
            <a:ext cx="8948057" cy="3075215"/>
            <a:chOff x="990600" y="2290762"/>
            <a:chExt cx="7239000" cy="1976438"/>
          </a:xfrm>
        </p:grpSpPr>
        <p:pic>
          <p:nvPicPr>
            <p:cNvPr id="5" name="Picture 2" descr="Blue morpho butterfly"/>
            <p:cNvPicPr>
              <a:picLocks noChangeAspect="1" noChangeArrowheads="1"/>
            </p:cNvPicPr>
            <p:nvPr/>
          </p:nvPicPr>
          <p:blipFill>
            <a:blip r:embed="rId2">
              <a:extLst>
                <a:ext uri="{28A0092B-C50C-407E-A947-70E740481C1C}">
                  <a14:useLocalDpi xmlns:a14="http://schemas.microsoft.com/office/drawing/2010/main" val="0"/>
                </a:ext>
              </a:extLst>
            </a:blip>
            <a:srcRect l="10289" r="12540"/>
            <a:stretch>
              <a:fillRect/>
            </a:stretch>
          </p:blipFill>
          <p:spPr bwMode="auto">
            <a:xfrm>
              <a:off x="990600" y="2298379"/>
              <a:ext cx="1828800" cy="159200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SEMscale220x"/>
            <p:cNvPicPr>
              <a:picLocks noChangeAspect="1" noChangeArrowheads="1"/>
            </p:cNvPicPr>
            <p:nvPr/>
          </p:nvPicPr>
          <p:blipFill>
            <a:blip r:embed="rId3">
              <a:extLst>
                <a:ext uri="{28A0092B-C50C-407E-A947-70E740481C1C}">
                  <a14:useLocalDpi xmlns:a14="http://schemas.microsoft.com/office/drawing/2010/main" val="0"/>
                </a:ext>
              </a:extLst>
            </a:blip>
            <a:srcRect t="10286"/>
            <a:stretch>
              <a:fillRect/>
            </a:stretch>
          </p:blipFill>
          <p:spPr bwMode="auto">
            <a:xfrm>
              <a:off x="2898359" y="2298379"/>
              <a:ext cx="1463040" cy="159200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SEMscale5000x"/>
            <p:cNvPicPr>
              <a:picLocks noChangeAspect="1" noChangeArrowheads="1"/>
            </p:cNvPicPr>
            <p:nvPr/>
          </p:nvPicPr>
          <p:blipFill>
            <a:blip r:embed="rId4">
              <a:extLst>
                <a:ext uri="{28A0092B-C50C-407E-A947-70E740481C1C}">
                  <a14:useLocalDpi xmlns:a14="http://schemas.microsoft.com/office/drawing/2010/main" val="0"/>
                </a:ext>
              </a:extLst>
            </a:blip>
            <a:srcRect l="6061"/>
            <a:stretch>
              <a:fillRect/>
            </a:stretch>
          </p:blipFill>
          <p:spPr bwMode="auto">
            <a:xfrm>
              <a:off x="4440358" y="2290762"/>
              <a:ext cx="1881484" cy="1600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SEMscale20000x"/>
            <p:cNvPicPr>
              <a:picLocks noChangeAspect="1" noChangeArrowheads="1"/>
            </p:cNvPicPr>
            <p:nvPr/>
          </p:nvPicPr>
          <p:blipFill>
            <a:blip r:embed="rId5">
              <a:extLst>
                <a:ext uri="{28A0092B-C50C-407E-A947-70E740481C1C}">
                  <a14:useLocalDpi xmlns:a14="http://schemas.microsoft.com/office/drawing/2010/main" val="0"/>
                </a:ext>
              </a:extLst>
            </a:blip>
            <a:srcRect r="9091"/>
            <a:stretch>
              <a:fillRect/>
            </a:stretch>
          </p:blipFill>
          <p:spPr bwMode="auto">
            <a:xfrm>
              <a:off x="6400800" y="2290762"/>
              <a:ext cx="1828800" cy="160723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3268242" y="3898001"/>
              <a:ext cx="723275" cy="36919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220X</a:t>
              </a:r>
            </a:p>
          </p:txBody>
        </p:sp>
        <p:sp>
          <p:nvSpPr>
            <p:cNvPr id="10" name="Text Box 9"/>
            <p:cNvSpPr txBox="1">
              <a:spLocks noChangeArrowheads="1"/>
            </p:cNvSpPr>
            <p:nvPr/>
          </p:nvSpPr>
          <p:spPr bwMode="auto">
            <a:xfrm>
              <a:off x="1671603" y="3898001"/>
              <a:ext cx="466794" cy="36919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1X</a:t>
              </a:r>
            </a:p>
          </p:txBody>
        </p:sp>
        <p:sp>
          <p:nvSpPr>
            <p:cNvPr id="11" name="Text Box 8"/>
            <p:cNvSpPr txBox="1">
              <a:spLocks noChangeArrowheads="1"/>
            </p:cNvSpPr>
            <p:nvPr/>
          </p:nvSpPr>
          <p:spPr bwMode="auto">
            <a:xfrm>
              <a:off x="6793262" y="3898001"/>
              <a:ext cx="1043876" cy="36919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20,000X</a:t>
              </a:r>
            </a:p>
          </p:txBody>
        </p:sp>
        <p:sp>
          <p:nvSpPr>
            <p:cNvPr id="12" name="Text Box 9"/>
            <p:cNvSpPr txBox="1">
              <a:spLocks noChangeArrowheads="1"/>
            </p:cNvSpPr>
            <p:nvPr/>
          </p:nvSpPr>
          <p:spPr bwMode="auto">
            <a:xfrm>
              <a:off x="4955343" y="3898001"/>
              <a:ext cx="851515" cy="36919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5000X</a:t>
              </a:r>
            </a:p>
          </p:txBody>
        </p:sp>
      </p:grpSp>
      <p:sp>
        <p:nvSpPr>
          <p:cNvPr id="13" name="Rectangle 12"/>
          <p:cNvSpPr>
            <a:spLocks noChangeArrowheads="1"/>
          </p:cNvSpPr>
          <p:nvPr/>
        </p:nvSpPr>
        <p:spPr bwMode="auto">
          <a:xfrm>
            <a:off x="1756972" y="4943341"/>
            <a:ext cx="7162800" cy="3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r>
              <a:rPr lang="en-US" sz="1000" i="1" dirty="0"/>
              <a:t>Militaries Study Animals for Cutting-Edge Camouflage. James Owen in England for National Geographic News March 12, 2003, Proc. R. Soc. </a:t>
            </a:r>
            <a:r>
              <a:rPr lang="en-US" sz="1000" i="1" dirty="0" err="1"/>
              <a:t>Lond</a:t>
            </a:r>
            <a:r>
              <a:rPr lang="en-US" sz="1000" i="1" dirty="0"/>
              <a:t>. B (1999) 266, 1403-1411</a:t>
            </a:r>
          </a:p>
          <a:p>
            <a:pPr>
              <a:spcBef>
                <a:spcPct val="50000"/>
              </a:spcBef>
            </a:pPr>
            <a:endParaRPr lang="en-US" sz="1200" dirty="0">
              <a:latin typeface="Times New Roman" pitchFamily="18" charset="0"/>
            </a:endParaRPr>
          </a:p>
        </p:txBody>
      </p:sp>
      <p:sp>
        <p:nvSpPr>
          <p:cNvPr id="14" name="Rectangle 13"/>
          <p:cNvSpPr/>
          <p:nvPr/>
        </p:nvSpPr>
        <p:spPr>
          <a:xfrm>
            <a:off x="1756972" y="5358255"/>
            <a:ext cx="6096000" cy="1107996"/>
          </a:xfrm>
          <a:prstGeom prst="rect">
            <a:avLst/>
          </a:prstGeom>
        </p:spPr>
        <p:txBody>
          <a:bodyPr>
            <a:spAutoFit/>
          </a:bodyPr>
          <a:lstStyle/>
          <a:p>
            <a:pPr lvl="1">
              <a:spcBef>
                <a:spcPts val="0"/>
              </a:spcBef>
              <a:defRPr/>
            </a:pPr>
            <a:r>
              <a:rPr lang="en-US" sz="2200" b="1" dirty="0"/>
              <a:t>Photonic Crystals</a:t>
            </a:r>
          </a:p>
          <a:p>
            <a:pPr lvl="1">
              <a:spcBef>
                <a:spcPts val="0"/>
              </a:spcBef>
              <a:defRPr/>
            </a:pPr>
            <a:r>
              <a:rPr lang="en-US" sz="2200" b="1" dirty="0"/>
              <a:t>Surface Plasmon Resonance</a:t>
            </a:r>
          </a:p>
          <a:p>
            <a:pPr lvl="1">
              <a:spcBef>
                <a:spcPts val="0"/>
              </a:spcBef>
              <a:defRPr/>
            </a:pPr>
            <a:r>
              <a:rPr lang="en-US" sz="2200" b="1" dirty="0"/>
              <a:t>Quantum Dot Fluorescence</a:t>
            </a:r>
          </a:p>
        </p:txBody>
      </p:sp>
    </p:spTree>
    <p:extLst>
      <p:ext uri="{BB962C8B-B14F-4D97-AF65-F5344CB8AC3E}">
        <p14:creationId xmlns:p14="http://schemas.microsoft.com/office/powerpoint/2010/main" val="219208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0"/>
            <a:ext cx="11129055" cy="751114"/>
          </a:xfrm>
        </p:spPr>
        <p:txBody>
          <a:bodyPr/>
          <a:lstStyle/>
          <a:p>
            <a:r>
              <a:rPr lang="en-US" dirty="0" smtClean="0"/>
              <a:t>Other physical properties of nanomaterials</a:t>
            </a:r>
            <a:endParaRPr lang="ro-RO" dirty="0"/>
          </a:p>
        </p:txBody>
      </p:sp>
      <p:sp>
        <p:nvSpPr>
          <p:cNvPr id="3" name="Content Placeholder 2"/>
          <p:cNvSpPr>
            <a:spLocks noGrp="1"/>
          </p:cNvSpPr>
          <p:nvPr>
            <p:ph idx="1"/>
          </p:nvPr>
        </p:nvSpPr>
        <p:spPr>
          <a:xfrm>
            <a:off x="212271" y="1038497"/>
            <a:ext cx="11979729" cy="5584372"/>
          </a:xfrm>
        </p:spPr>
        <p:txBody>
          <a:bodyPr>
            <a:noAutofit/>
          </a:bodyPr>
          <a:lstStyle/>
          <a:p>
            <a:r>
              <a:rPr lang="ro-RO" sz="2400" dirty="0" smtClean="0"/>
              <a:t>Nanomaterialele </a:t>
            </a:r>
            <a:r>
              <a:rPr lang="ro-RO" sz="2400" dirty="0"/>
              <a:t>pot avea un punct de topire sau o temperatură de tranziție de fază semnificativ mai scăzută și o constantă a rețelei redusă semnificativ datorită </a:t>
            </a:r>
            <a:r>
              <a:rPr lang="ro-RO" sz="2400" dirty="0" smtClean="0"/>
              <a:t>concentrației </a:t>
            </a:r>
            <a:r>
              <a:rPr lang="ro-RO" sz="2400" dirty="0"/>
              <a:t>uriașe de atomi de suprafață în </a:t>
            </a:r>
            <a:r>
              <a:rPr lang="ro-RO" sz="2400" dirty="0" smtClean="0"/>
              <a:t>raport nr de atomi.</a:t>
            </a:r>
          </a:p>
          <a:p>
            <a:r>
              <a:rPr lang="ro-RO" sz="2400" dirty="0" smtClean="0"/>
              <a:t>Proprietățile </a:t>
            </a:r>
            <a:r>
              <a:rPr lang="ro-RO" sz="2400" dirty="0"/>
              <a:t>mecanice ale materialelor nano sunt cu un ordin sau două de mărime mai mari decât cele ale cristalelor simple sub formă </a:t>
            </a:r>
            <a:r>
              <a:rPr lang="ro-RO" sz="2400" dirty="0" smtClean="0"/>
              <a:t>de volum, </a:t>
            </a:r>
            <a:r>
              <a:rPr lang="ro-RO" sz="2400" dirty="0"/>
              <a:t>din cauza probabilității reduse de defecte</a:t>
            </a:r>
            <a:r>
              <a:rPr lang="ro-RO" sz="2400" dirty="0" smtClean="0"/>
              <a:t>.</a:t>
            </a:r>
          </a:p>
          <a:p>
            <a:r>
              <a:rPr lang="ro-RO" sz="2400" dirty="0" smtClean="0"/>
              <a:t>Conductivitatea </a:t>
            </a:r>
            <a:r>
              <a:rPr lang="ro-RO" sz="2400" dirty="0"/>
              <a:t>electrică scade cu </a:t>
            </a:r>
            <a:r>
              <a:rPr lang="ro-RO" sz="2400" dirty="0" smtClean="0"/>
              <a:t>micșorarea dimensiunii </a:t>
            </a:r>
            <a:r>
              <a:rPr lang="ro-RO" sz="2400" dirty="0"/>
              <a:t>datorită </a:t>
            </a:r>
            <a:r>
              <a:rPr lang="ro-RO" sz="2400" dirty="0" smtClean="0"/>
              <a:t>creșterii împrăștierii la suprafață.</a:t>
            </a:r>
          </a:p>
          <a:p>
            <a:r>
              <a:rPr lang="ro-RO" sz="2400" dirty="0" smtClean="0"/>
              <a:t>Proprietățile </a:t>
            </a:r>
            <a:r>
              <a:rPr lang="ro-RO" sz="2400" dirty="0"/>
              <a:t>magnetice ale materialelor nanostructurate sunt net diferite de cele ale materialelor în vrac. Ferromagnetismul materialului </a:t>
            </a:r>
            <a:r>
              <a:rPr lang="ro-RO" sz="2400" dirty="0" smtClean="0"/>
              <a:t>în volum </a:t>
            </a:r>
            <a:r>
              <a:rPr lang="ro-RO" sz="2400" dirty="0"/>
              <a:t>dispare și se transferă la supermagnetism la scara nanometrică din cauza energiei de suprafață uriașe</a:t>
            </a:r>
            <a:r>
              <a:rPr lang="ro-RO" sz="2400" dirty="0" smtClean="0"/>
              <a:t>.</a:t>
            </a:r>
          </a:p>
          <a:p>
            <a:r>
              <a:rPr lang="ro-RO" sz="2400" dirty="0" smtClean="0"/>
              <a:t>Tratamentul </a:t>
            </a:r>
            <a:r>
              <a:rPr lang="ro-RO" sz="2400" dirty="0"/>
              <a:t>termic al materialelor Nano crește difuzia impurităților, </a:t>
            </a:r>
            <a:r>
              <a:rPr lang="ro-RO" sz="2400" dirty="0" smtClean="0"/>
              <a:t>defectelor </a:t>
            </a:r>
            <a:r>
              <a:rPr lang="ro-RO" sz="2400" dirty="0"/>
              <a:t>structurale </a:t>
            </a:r>
            <a:r>
              <a:rPr lang="ro-RO" sz="2400" dirty="0" smtClean="0"/>
              <a:t>intrinsece </a:t>
            </a:r>
            <a:r>
              <a:rPr lang="ro-RO" sz="2400" dirty="0"/>
              <a:t>și </a:t>
            </a:r>
            <a:r>
              <a:rPr lang="ro-RO" sz="2400" dirty="0" smtClean="0"/>
              <a:t>dislocațiilor.</a:t>
            </a:r>
            <a:endParaRPr lang="ro-RO" sz="2400" dirty="0"/>
          </a:p>
        </p:txBody>
      </p:sp>
    </p:spTree>
    <p:extLst>
      <p:ext uri="{BB962C8B-B14F-4D97-AF65-F5344CB8AC3E}">
        <p14:creationId xmlns:p14="http://schemas.microsoft.com/office/powerpoint/2010/main" val="227439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446" y="93794"/>
            <a:ext cx="11556275" cy="633190"/>
          </a:xfrm>
        </p:spPr>
        <p:txBody>
          <a:bodyPr>
            <a:normAutofit fontScale="90000"/>
          </a:bodyPr>
          <a:lstStyle/>
          <a:p>
            <a:r>
              <a:rPr lang="ro-RO" dirty="0" smtClean="0"/>
              <a:t>Ce este nanotehnologia și unde se întrebuințează?</a:t>
            </a:r>
            <a:endParaRPr lang="ro-RO" dirty="0"/>
          </a:p>
        </p:txBody>
      </p:sp>
      <p:pic>
        <p:nvPicPr>
          <p:cNvPr id="3" name="Picture 2"/>
          <p:cNvPicPr>
            <a:picLocks noChangeAspect="1"/>
          </p:cNvPicPr>
          <p:nvPr/>
        </p:nvPicPr>
        <p:blipFill>
          <a:blip r:embed="rId2"/>
          <a:stretch>
            <a:fillRect/>
          </a:stretch>
        </p:blipFill>
        <p:spPr>
          <a:xfrm>
            <a:off x="366817" y="2210273"/>
            <a:ext cx="11825183" cy="4656436"/>
          </a:xfrm>
          <a:prstGeom prst="rect">
            <a:avLst/>
          </a:prstGeom>
        </p:spPr>
      </p:pic>
      <p:sp>
        <p:nvSpPr>
          <p:cNvPr id="4" name="Rectangle 3"/>
          <p:cNvSpPr/>
          <p:nvPr/>
        </p:nvSpPr>
        <p:spPr>
          <a:xfrm>
            <a:off x="1706880" y="726984"/>
            <a:ext cx="10485120" cy="1631216"/>
          </a:xfrm>
          <a:prstGeom prst="rect">
            <a:avLst/>
          </a:prstGeom>
        </p:spPr>
        <p:txBody>
          <a:bodyPr wrap="square">
            <a:spAutoFit/>
          </a:bodyPr>
          <a:lstStyle/>
          <a:p>
            <a:pPr>
              <a:spcBef>
                <a:spcPct val="20000"/>
              </a:spcBef>
              <a:buFont typeface="Wingdings 2" pitchFamily="18" charset="2"/>
              <a:buNone/>
              <a:defRPr/>
            </a:pPr>
            <a:r>
              <a:rPr lang="en-US" sz="2800" b="1" dirty="0"/>
              <a:t>Nanotechnology is….</a:t>
            </a:r>
          </a:p>
          <a:p>
            <a:pPr lvl="1">
              <a:defRPr/>
            </a:pPr>
            <a:r>
              <a:rPr lang="en-US" sz="2400" b="1" dirty="0"/>
              <a:t>the control of matter on the atomic level</a:t>
            </a:r>
          </a:p>
          <a:p>
            <a:pPr lvl="1">
              <a:defRPr/>
            </a:pPr>
            <a:r>
              <a:rPr lang="en-US" sz="2400" b="1" dirty="0"/>
              <a:t>the ability to build using atoms as building blocks</a:t>
            </a:r>
          </a:p>
          <a:p>
            <a:pPr lvl="1">
              <a:defRPr/>
            </a:pPr>
            <a:r>
              <a:rPr lang="en-US" sz="2400" b="1" dirty="0"/>
              <a:t>the manufacture of novel materials with </a:t>
            </a:r>
            <a:r>
              <a:rPr lang="en-US" sz="2400" b="1" u="sng" dirty="0"/>
              <a:t>novel properties</a:t>
            </a:r>
          </a:p>
        </p:txBody>
      </p:sp>
    </p:spTree>
    <p:extLst>
      <p:ext uri="{BB962C8B-B14F-4D97-AF65-F5344CB8AC3E}">
        <p14:creationId xmlns:p14="http://schemas.microsoft.com/office/powerpoint/2010/main" val="190449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 Traditional techniques for the synthesis of engineered and manufactured metal-based nanomateri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9042" y="0"/>
            <a:ext cx="8605158" cy="689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nomaterials 11 02130 g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7977"/>
            <a:ext cx="5948675" cy="5974080"/>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p:cNvSpPr/>
          <p:nvPr/>
        </p:nvSpPr>
        <p:spPr>
          <a:xfrm>
            <a:off x="3326674" y="4188823"/>
            <a:ext cx="296091" cy="1715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Down Arrow 4"/>
          <p:cNvSpPr/>
          <p:nvPr/>
        </p:nvSpPr>
        <p:spPr>
          <a:xfrm>
            <a:off x="3361509" y="853440"/>
            <a:ext cx="269965" cy="184621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pic>
        <p:nvPicPr>
          <p:cNvPr id="7" name="Picture 6"/>
          <p:cNvPicPr>
            <a:picLocks noChangeAspect="1"/>
          </p:cNvPicPr>
          <p:nvPr/>
        </p:nvPicPr>
        <p:blipFill>
          <a:blip r:embed="rId3"/>
          <a:stretch>
            <a:fillRect/>
          </a:stretch>
        </p:blipFill>
        <p:spPr>
          <a:xfrm>
            <a:off x="6553920" y="1665417"/>
            <a:ext cx="5442857" cy="4454628"/>
          </a:xfrm>
          <a:prstGeom prst="rect">
            <a:avLst/>
          </a:prstGeom>
        </p:spPr>
      </p:pic>
      <p:sp>
        <p:nvSpPr>
          <p:cNvPr id="8" name="Title 1"/>
          <p:cNvSpPr>
            <a:spLocks noGrp="1"/>
          </p:cNvSpPr>
          <p:nvPr>
            <p:ph type="title"/>
          </p:nvPr>
        </p:nvSpPr>
        <p:spPr>
          <a:xfrm>
            <a:off x="583474" y="95794"/>
            <a:ext cx="11338560" cy="592183"/>
          </a:xfrm>
        </p:spPr>
        <p:txBody>
          <a:bodyPr>
            <a:normAutofit fontScale="90000"/>
          </a:bodyPr>
          <a:lstStyle/>
          <a:p>
            <a:r>
              <a:rPr lang="ro-RO" dirty="0" smtClean="0"/>
              <a:t>OBȚINEREA ȘI CLASIFICAREA NANOMATERIALELOR</a:t>
            </a:r>
            <a:endParaRPr lang="ro-RO" dirty="0"/>
          </a:p>
        </p:txBody>
      </p:sp>
    </p:spTree>
    <p:extLst>
      <p:ext uri="{BB962C8B-B14F-4D97-AF65-F5344CB8AC3E}">
        <p14:creationId xmlns:p14="http://schemas.microsoft.com/office/powerpoint/2010/main" val="358933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31" y="134253"/>
            <a:ext cx="11080069" cy="1280890"/>
          </a:xfrm>
        </p:spPr>
        <p:txBody>
          <a:bodyPr/>
          <a:lstStyle/>
          <a:p>
            <a:r>
              <a:rPr lang="en-US" dirty="0" smtClean="0"/>
              <a:t>Classification on dimensional peculiarities</a:t>
            </a:r>
            <a:endParaRPr lang="ro-RO" dirty="0"/>
          </a:p>
        </p:txBody>
      </p:sp>
      <p:pic>
        <p:nvPicPr>
          <p:cNvPr id="4" name="Content Placeholder 3"/>
          <p:cNvPicPr>
            <a:picLocks noGrp="1" noChangeAspect="1"/>
          </p:cNvPicPr>
          <p:nvPr>
            <p:ph idx="1"/>
          </p:nvPr>
        </p:nvPicPr>
        <p:blipFill>
          <a:blip r:embed="rId2"/>
          <a:stretch>
            <a:fillRect/>
          </a:stretch>
        </p:blipFill>
        <p:spPr>
          <a:xfrm>
            <a:off x="1111931" y="914400"/>
            <a:ext cx="10453742" cy="5943600"/>
          </a:xfrm>
          <a:prstGeom prst="rect">
            <a:avLst/>
          </a:prstGeom>
        </p:spPr>
      </p:pic>
    </p:spTree>
    <p:extLst>
      <p:ext uri="{BB962C8B-B14F-4D97-AF65-F5344CB8AC3E}">
        <p14:creationId xmlns:p14="http://schemas.microsoft.com/office/powerpoint/2010/main" val="403598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on the basis of origin</a:t>
            </a:r>
            <a:endParaRPr lang="ro-RO" dirty="0"/>
          </a:p>
        </p:txBody>
      </p:sp>
      <p:pic>
        <p:nvPicPr>
          <p:cNvPr id="4" name="Content Placeholder 3"/>
          <p:cNvPicPr>
            <a:picLocks noGrp="1" noChangeAspect="1"/>
          </p:cNvPicPr>
          <p:nvPr>
            <p:ph idx="1"/>
          </p:nvPr>
        </p:nvPicPr>
        <p:blipFill>
          <a:blip r:embed="rId2"/>
          <a:stretch>
            <a:fillRect/>
          </a:stretch>
        </p:blipFill>
        <p:spPr>
          <a:xfrm>
            <a:off x="585826" y="2323396"/>
            <a:ext cx="11443218" cy="3010604"/>
          </a:xfrm>
          <a:prstGeom prst="rect">
            <a:avLst/>
          </a:prstGeom>
        </p:spPr>
      </p:pic>
    </p:spTree>
    <p:extLst>
      <p:ext uri="{BB962C8B-B14F-4D97-AF65-F5344CB8AC3E}">
        <p14:creationId xmlns:p14="http://schemas.microsoft.com/office/powerpoint/2010/main" val="142790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lassification of nanodevices</a:t>
            </a:r>
            <a:endParaRPr lang="ro-RO" dirty="0"/>
          </a:p>
        </p:txBody>
      </p:sp>
      <p:sp>
        <p:nvSpPr>
          <p:cNvPr id="3" name="Content Placeholder 2"/>
          <p:cNvSpPr>
            <a:spLocks noGrp="1"/>
          </p:cNvSpPr>
          <p:nvPr>
            <p:ph idx="1"/>
          </p:nvPr>
        </p:nvSpPr>
        <p:spPr>
          <a:xfrm>
            <a:off x="857250" y="1428750"/>
            <a:ext cx="11182350" cy="5429250"/>
          </a:xfrm>
        </p:spPr>
        <p:txBody>
          <a:bodyPr>
            <a:normAutofit/>
          </a:bodyPr>
          <a:lstStyle/>
          <a:p>
            <a:r>
              <a:rPr lang="ro-RO" dirty="0" smtClean="0"/>
              <a:t>Funcționarea </a:t>
            </a:r>
            <a:r>
              <a:rPr lang="ro-RO" dirty="0"/>
              <a:t>nanodispozitivelor depinde de fenomene fizice ca și </a:t>
            </a:r>
            <a:r>
              <a:rPr lang="ro-RO" dirty="0" smtClean="0"/>
              <a:t>în alte </a:t>
            </a:r>
            <a:r>
              <a:rPr lang="ro-RO" dirty="0"/>
              <a:t>dispozitive electronice. Nanodispozitivele pot fi clasificate în </a:t>
            </a:r>
            <a:r>
              <a:rPr lang="ro-RO" b="1" dirty="0"/>
              <a:t>trei tipuri principale</a:t>
            </a:r>
            <a:r>
              <a:rPr lang="ro-RO" dirty="0" smtClean="0"/>
              <a:t>:</a:t>
            </a:r>
          </a:p>
          <a:p>
            <a:r>
              <a:rPr lang="ro-RO" b="1" dirty="0" smtClean="0"/>
              <a:t>Nanodispozitive </a:t>
            </a:r>
            <a:r>
              <a:rPr lang="ro-RO" b="1" dirty="0"/>
              <a:t>electrice: </a:t>
            </a:r>
            <a:r>
              <a:rPr lang="ro-RO" dirty="0"/>
              <a:t>Aceste nanodispozitive se bazează pe transport balistic, eveniment electrostatic și tunel. Electronii călătoresc fără rezistivitate într-un material în nanodispozitive bazate pe transport balistic</a:t>
            </a:r>
            <a:r>
              <a:rPr lang="ro-RO" dirty="0" smtClean="0"/>
              <a:t>.</a:t>
            </a:r>
          </a:p>
          <a:p>
            <a:r>
              <a:rPr lang="ro-RO" b="1" dirty="0" smtClean="0"/>
              <a:t>Nanodispozitive </a:t>
            </a:r>
            <a:r>
              <a:rPr lang="ro-RO" b="1" dirty="0"/>
              <a:t>magnetice</a:t>
            </a:r>
            <a:r>
              <a:rPr lang="ro-RO" dirty="0"/>
              <a:t>: pentru aceste dispozitive, cum ar fi nanodispozitivele magnetostatice și nanodispozitivele de transport de spin, există două fenomene de lucru. Interacțiunile </a:t>
            </a:r>
            <a:r>
              <a:rPr lang="ro-RO" dirty="0" smtClean="0"/>
              <a:t>dipolilor </a:t>
            </a:r>
            <a:r>
              <a:rPr lang="ro-RO" dirty="0"/>
              <a:t>magnetice sunt influențate pentru transmiterea datelor, iar transportul electronilor polarizați în spin este stânjenit de utilizarea câmpului magnetic, în fenomenele de transport magnetostatic și, respectiv, de spin</a:t>
            </a:r>
            <a:r>
              <a:rPr lang="ro-RO" dirty="0" smtClean="0"/>
              <a:t>.</a:t>
            </a:r>
          </a:p>
          <a:p>
            <a:r>
              <a:rPr lang="ro-RO" b="1" dirty="0" smtClean="0"/>
              <a:t>Nanodispozitive </a:t>
            </a:r>
            <a:r>
              <a:rPr lang="ro-RO" b="1" dirty="0"/>
              <a:t>mecanice</a:t>
            </a:r>
            <a:r>
              <a:rPr lang="ro-RO" dirty="0"/>
              <a:t>: Pentru aceste tipuri de nanodispozitive, fenomenul este o restructurare a polimerilor conductivi. Structura polimerului se modifică sau se mișcă în timp ce este activat cu surse de intrare</a:t>
            </a:r>
            <a:r>
              <a:rPr lang="ro-RO" dirty="0" smtClean="0"/>
              <a:t>.</a:t>
            </a:r>
            <a:r>
              <a:rPr lang="en-US" b="1" dirty="0"/>
              <a:t> </a:t>
            </a:r>
            <a:endParaRPr lang="ro-RO" b="1" dirty="0" smtClean="0"/>
          </a:p>
          <a:p>
            <a:r>
              <a:rPr lang="ro-RO" b="1" dirty="0" smtClean="0"/>
              <a:t>Nanodispozitive optice...</a:t>
            </a:r>
            <a:endParaRPr lang="ro-RO" dirty="0"/>
          </a:p>
        </p:txBody>
      </p:sp>
    </p:spTree>
    <p:extLst>
      <p:ext uri="{BB962C8B-B14F-4D97-AF65-F5344CB8AC3E}">
        <p14:creationId xmlns:p14="http://schemas.microsoft.com/office/powerpoint/2010/main" val="94578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 Electrical </a:t>
            </a:r>
            <a:r>
              <a:rPr lang="ro-RO" dirty="0" smtClean="0"/>
              <a:t>nanodevices</a:t>
            </a:r>
            <a:endParaRPr lang="ro-RO" dirty="0"/>
          </a:p>
        </p:txBody>
      </p:sp>
      <p:sp>
        <p:nvSpPr>
          <p:cNvPr id="3" name="Content Placeholder 2"/>
          <p:cNvSpPr>
            <a:spLocks noGrp="1"/>
          </p:cNvSpPr>
          <p:nvPr>
            <p:ph idx="1"/>
          </p:nvPr>
        </p:nvSpPr>
        <p:spPr/>
        <p:txBody>
          <a:bodyPr/>
          <a:lstStyle/>
          <a:p>
            <a:pPr marL="0" indent="0">
              <a:buNone/>
            </a:pPr>
            <a:r>
              <a:rPr lang="ro-RO" dirty="0" smtClean="0"/>
              <a:t>They </a:t>
            </a:r>
            <a:r>
              <a:rPr lang="ro-RO" dirty="0"/>
              <a:t>are categorised into main three types, i.e</a:t>
            </a:r>
            <a:r>
              <a:rPr lang="ro-RO" dirty="0" smtClean="0"/>
              <a:t>.</a:t>
            </a:r>
            <a:endParaRPr lang="en-US" dirty="0" smtClean="0"/>
          </a:p>
          <a:p>
            <a:endParaRPr lang="en-US" dirty="0"/>
          </a:p>
          <a:p>
            <a:r>
              <a:rPr lang="ro-RO" dirty="0" smtClean="0"/>
              <a:t> </a:t>
            </a:r>
            <a:r>
              <a:rPr lang="ro-RO" dirty="0"/>
              <a:t>based on ballistic transport, </a:t>
            </a:r>
            <a:endParaRPr lang="en-US" dirty="0" smtClean="0"/>
          </a:p>
          <a:p>
            <a:r>
              <a:rPr lang="ro-RO" dirty="0" smtClean="0"/>
              <a:t>tunnelling</a:t>
            </a:r>
            <a:r>
              <a:rPr lang="ro-RO" dirty="0"/>
              <a:t>, </a:t>
            </a:r>
            <a:endParaRPr lang="en-US" dirty="0" smtClean="0"/>
          </a:p>
          <a:p>
            <a:r>
              <a:rPr lang="ro-RO" dirty="0" smtClean="0"/>
              <a:t>and </a:t>
            </a:r>
            <a:r>
              <a:rPr lang="ro-RO" dirty="0"/>
              <a:t>electrostatic.</a:t>
            </a:r>
          </a:p>
          <a:p>
            <a:endParaRPr lang="ro-RO" dirty="0"/>
          </a:p>
        </p:txBody>
      </p:sp>
    </p:spTree>
    <p:extLst>
      <p:ext uri="{BB962C8B-B14F-4D97-AF65-F5344CB8AC3E}">
        <p14:creationId xmlns:p14="http://schemas.microsoft.com/office/powerpoint/2010/main" val="240477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588" y="197390"/>
            <a:ext cx="8911687" cy="1280890"/>
          </a:xfrm>
        </p:spPr>
        <p:txBody>
          <a:bodyPr/>
          <a:lstStyle/>
          <a:p>
            <a:r>
              <a:rPr lang="en-US" dirty="0" smtClean="0"/>
              <a:t>Electrical </a:t>
            </a:r>
            <a:r>
              <a:rPr lang="en-US" dirty="0"/>
              <a:t>nanodevices </a:t>
            </a:r>
            <a:r>
              <a:rPr lang="en-US" dirty="0" smtClean="0"/>
              <a:t>- based </a:t>
            </a:r>
            <a:r>
              <a:rPr lang="en-US" dirty="0"/>
              <a:t>on ballistic transport</a:t>
            </a:r>
            <a:endParaRPr lang="ro-RO" dirty="0"/>
          </a:p>
        </p:txBody>
      </p:sp>
      <p:sp>
        <p:nvSpPr>
          <p:cNvPr id="3" name="Content Placeholder 2"/>
          <p:cNvSpPr>
            <a:spLocks noGrp="1"/>
          </p:cNvSpPr>
          <p:nvPr>
            <p:ph idx="1"/>
          </p:nvPr>
        </p:nvSpPr>
        <p:spPr>
          <a:xfrm>
            <a:off x="838200" y="1550126"/>
            <a:ext cx="10666412" cy="5022124"/>
          </a:xfrm>
        </p:spPr>
        <p:txBody>
          <a:bodyPr>
            <a:normAutofit fontScale="92500"/>
          </a:bodyPr>
          <a:lstStyle/>
          <a:p>
            <a:pPr algn="just"/>
            <a:r>
              <a:rPr lang="ro-RO" sz="2800" dirty="0"/>
              <a:t>There are two types of electrical nanodevices that are operated on the basis of ballistic transport phenomenaon, for example, nanowire FET and </a:t>
            </a:r>
            <a:r>
              <a:rPr lang="ro-RO" sz="2800" i="1" dirty="0"/>
              <a:t>carbon nanotube FET.</a:t>
            </a:r>
            <a:r>
              <a:rPr lang="ro-RO" sz="2800" dirty="0"/>
              <a:t> </a:t>
            </a:r>
            <a:endParaRPr lang="en-US" sz="2800" dirty="0" smtClean="0"/>
          </a:p>
          <a:p>
            <a:r>
              <a:rPr lang="ro-RO" sz="2800" dirty="0" smtClean="0"/>
              <a:t>Both </a:t>
            </a:r>
            <a:r>
              <a:rPr lang="ro-RO" sz="2800" dirty="0"/>
              <a:t>have an almost same configuration as CMOS devices. </a:t>
            </a:r>
            <a:endParaRPr lang="en-US" sz="2800" dirty="0" smtClean="0"/>
          </a:p>
          <a:p>
            <a:pPr algn="just"/>
            <a:r>
              <a:rPr lang="ro-RO" sz="2800" dirty="0" smtClean="0"/>
              <a:t>The </a:t>
            </a:r>
            <a:r>
              <a:rPr lang="ro-RO" sz="2800" dirty="0"/>
              <a:t>main and only difference between NW and CNT materials is the channel. </a:t>
            </a:r>
            <a:endParaRPr lang="ro-RO" sz="2800" dirty="0" smtClean="0"/>
          </a:p>
          <a:p>
            <a:pPr algn="just"/>
            <a:r>
              <a:rPr lang="ro-RO" sz="2800" dirty="0" smtClean="0"/>
              <a:t>CNT </a:t>
            </a:r>
            <a:r>
              <a:rPr lang="ro-RO" sz="2800" dirty="0"/>
              <a:t>and nanowire have the practical characteristics like shape, electromigration and thermal. </a:t>
            </a:r>
            <a:endParaRPr lang="ro-RO" sz="2800" dirty="0" smtClean="0"/>
          </a:p>
          <a:p>
            <a:pPr algn="just"/>
            <a:r>
              <a:rPr lang="ro-RO" sz="2800" dirty="0" smtClean="0"/>
              <a:t>CNTFETs </a:t>
            </a:r>
            <a:r>
              <a:rPr lang="ro-RO" sz="2800" dirty="0"/>
              <a:t>and NWFETs have applications in the programmable logic gate and non-volatile memory cell, respectively.</a:t>
            </a:r>
          </a:p>
          <a:p>
            <a:endParaRPr lang="ro-RO" dirty="0"/>
          </a:p>
        </p:txBody>
      </p:sp>
    </p:spTree>
    <p:extLst>
      <p:ext uri="{BB962C8B-B14F-4D97-AF65-F5344CB8AC3E}">
        <p14:creationId xmlns:p14="http://schemas.microsoft.com/office/powerpoint/2010/main" val="222483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a:xfrm>
            <a:off x="515389" y="2133600"/>
            <a:ext cx="10989223" cy="4566458"/>
          </a:xfrm>
        </p:spPr>
        <p:txBody>
          <a:bodyPr>
            <a:normAutofit/>
          </a:bodyPr>
          <a:lstStyle/>
          <a:p>
            <a:r>
              <a:rPr lang="ro-RO" sz="2400" dirty="0"/>
              <a:t>The devices that are designed with the size of 100 nm or less are known as </a:t>
            </a:r>
            <a:r>
              <a:rPr lang="ro-RO" sz="2400" i="1" dirty="0">
                <a:solidFill>
                  <a:srgbClr val="FF0000"/>
                </a:solidFill>
              </a:rPr>
              <a:t>nanodevices</a:t>
            </a:r>
            <a:r>
              <a:rPr lang="ro-RO" sz="2400" dirty="0"/>
              <a:t>.</a:t>
            </a:r>
          </a:p>
          <a:p>
            <a:r>
              <a:rPr lang="ro-RO" sz="2400" dirty="0" smtClean="0"/>
              <a:t>The </a:t>
            </a:r>
            <a:r>
              <a:rPr lang="ro-RO" sz="2400" dirty="0"/>
              <a:t>structures fabricated from semiconducting materials with at least one dimension from 1 to 100 nm, called semiconductor nanostructures and devices designed with nanoscale size are called </a:t>
            </a:r>
            <a:r>
              <a:rPr lang="ro-RO" sz="2400" dirty="0">
                <a:solidFill>
                  <a:srgbClr val="FF0000"/>
                </a:solidFill>
              </a:rPr>
              <a:t>semiconductor nanodevices.</a:t>
            </a:r>
          </a:p>
          <a:p>
            <a:r>
              <a:rPr lang="ro-RO" sz="2400" dirty="0"/>
              <a:t>The </a:t>
            </a:r>
            <a:r>
              <a:rPr lang="ro-RO" sz="2400" i="1" dirty="0"/>
              <a:t>scaling</a:t>
            </a:r>
            <a:r>
              <a:rPr lang="ro-RO" sz="2400" dirty="0"/>
              <a:t> in devices has become challenging as the physical length of gate geometry of CMOS is reached up to nanoscale. The devices are influenced by the quantum effects at nanoscale. The nanoscale device offers a great miniaturization with high performance and density.</a:t>
            </a:r>
          </a:p>
          <a:p>
            <a:endParaRPr lang="ro-RO" dirty="0"/>
          </a:p>
        </p:txBody>
      </p:sp>
    </p:spTree>
    <p:extLst>
      <p:ext uri="{BB962C8B-B14F-4D97-AF65-F5344CB8AC3E}">
        <p14:creationId xmlns:p14="http://schemas.microsoft.com/office/powerpoint/2010/main" val="213602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Nanodevices based on Tunneling</a:t>
            </a:r>
            <a:r>
              <a:rPr lang="ro-RO" dirty="0"/>
              <a:t/>
            </a:r>
            <a:br>
              <a:rPr lang="ro-RO" dirty="0"/>
            </a:br>
            <a:endParaRPr lang="ro-RO" dirty="0"/>
          </a:p>
        </p:txBody>
      </p:sp>
      <p:sp>
        <p:nvSpPr>
          <p:cNvPr id="3" name="Content Placeholder 2"/>
          <p:cNvSpPr>
            <a:spLocks noGrp="1"/>
          </p:cNvSpPr>
          <p:nvPr>
            <p:ph idx="1"/>
          </p:nvPr>
        </p:nvSpPr>
        <p:spPr>
          <a:xfrm>
            <a:off x="1375954" y="2133600"/>
            <a:ext cx="10128658" cy="3777622"/>
          </a:xfrm>
        </p:spPr>
        <p:txBody>
          <a:bodyPr/>
          <a:lstStyle/>
          <a:p>
            <a:r>
              <a:rPr lang="ro-RO" sz="2400" dirty="0" smtClean="0"/>
              <a:t>The </a:t>
            </a:r>
            <a:r>
              <a:rPr lang="ro-RO" sz="2400" dirty="0"/>
              <a:t>nanodevices based on tunnelling are single electron tunnelling junction (SETJ) and resonant tunnelling diode (RTD</a:t>
            </a:r>
            <a:r>
              <a:rPr lang="ro-RO" sz="2400" dirty="0" smtClean="0"/>
              <a:t>).</a:t>
            </a:r>
          </a:p>
          <a:p>
            <a:r>
              <a:rPr lang="ro-RO" sz="2400" dirty="0" smtClean="0"/>
              <a:t> </a:t>
            </a:r>
            <a:r>
              <a:rPr lang="ro-RO" sz="2400" dirty="0"/>
              <a:t>These nanodevices can be </a:t>
            </a:r>
            <a:r>
              <a:rPr lang="ro-RO" sz="2400" i="1" dirty="0"/>
              <a:t>on</a:t>
            </a:r>
            <a:r>
              <a:rPr lang="ro-RO" sz="2400" dirty="0"/>
              <a:t> and </a:t>
            </a:r>
            <a:r>
              <a:rPr lang="ro-RO" sz="2400" i="1" dirty="0"/>
              <a:t>off</a:t>
            </a:r>
            <a:r>
              <a:rPr lang="ro-RO" sz="2400" dirty="0"/>
              <a:t>. </a:t>
            </a:r>
            <a:endParaRPr lang="ro-RO" sz="2400" dirty="0" smtClean="0"/>
          </a:p>
          <a:p>
            <a:r>
              <a:rPr lang="ro-RO" sz="2400" dirty="0" smtClean="0"/>
              <a:t>These </a:t>
            </a:r>
            <a:r>
              <a:rPr lang="ro-RO" sz="2400" dirty="0"/>
              <a:t>nanodevices have advantages of being made very small and fast scalable. </a:t>
            </a:r>
            <a:endParaRPr lang="ro-RO" sz="2400" dirty="0" smtClean="0"/>
          </a:p>
          <a:p>
            <a:r>
              <a:rPr lang="ro-RO" sz="2400" dirty="0" smtClean="0"/>
              <a:t>SETJs </a:t>
            </a:r>
            <a:r>
              <a:rPr lang="ro-RO" sz="2400" dirty="0"/>
              <a:t>are used in encoded logic and RTDs have applications in memories.</a:t>
            </a:r>
          </a:p>
          <a:p>
            <a:endParaRPr lang="ro-RO" dirty="0"/>
          </a:p>
        </p:txBody>
      </p:sp>
    </p:spTree>
    <p:extLst>
      <p:ext uri="{BB962C8B-B14F-4D97-AF65-F5344CB8AC3E}">
        <p14:creationId xmlns:p14="http://schemas.microsoft.com/office/powerpoint/2010/main" val="265548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Electrostatic nanodevices</a:t>
            </a:r>
            <a:r>
              <a:rPr lang="ro-RO" dirty="0"/>
              <a:t/>
            </a:r>
            <a:br>
              <a:rPr lang="ro-RO" dirty="0"/>
            </a:br>
            <a:endParaRPr lang="ro-RO" dirty="0"/>
          </a:p>
        </p:txBody>
      </p:sp>
      <p:sp>
        <p:nvSpPr>
          <p:cNvPr id="3" name="Content Placeholder 2"/>
          <p:cNvSpPr>
            <a:spLocks noGrp="1"/>
          </p:cNvSpPr>
          <p:nvPr>
            <p:ph idx="1"/>
          </p:nvPr>
        </p:nvSpPr>
        <p:spPr/>
        <p:txBody>
          <a:bodyPr/>
          <a:lstStyle/>
          <a:p>
            <a:r>
              <a:rPr lang="ro-RO" sz="2400" dirty="0" smtClean="0"/>
              <a:t>Nanodevices </a:t>
            </a:r>
            <a:r>
              <a:rPr lang="ro-RO" sz="2400" dirty="0"/>
              <a:t>such as EQCA (electrical quantum dot cellular automation) are example of electrostatic based nanodevices. </a:t>
            </a:r>
            <a:endParaRPr lang="ro-RO" sz="2400" dirty="0" smtClean="0"/>
          </a:p>
          <a:p>
            <a:r>
              <a:rPr lang="ro-RO" sz="2400" dirty="0" smtClean="0"/>
              <a:t>These </a:t>
            </a:r>
            <a:r>
              <a:rPr lang="ro-RO" sz="2400" dirty="0"/>
              <a:t>nanodevices need low temperature (cryogenic) and proper synchronization to work.</a:t>
            </a:r>
          </a:p>
          <a:p>
            <a:endParaRPr lang="ro-RO" dirty="0"/>
          </a:p>
        </p:txBody>
      </p:sp>
    </p:spTree>
    <p:extLst>
      <p:ext uri="{BB962C8B-B14F-4D97-AF65-F5344CB8AC3E}">
        <p14:creationId xmlns:p14="http://schemas.microsoft.com/office/powerpoint/2010/main" val="297841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Magnetic nanodevices</a:t>
            </a:r>
            <a:r>
              <a:rPr lang="ro-RO" dirty="0"/>
              <a:t/>
            </a:r>
            <a:br>
              <a:rPr lang="ro-RO" dirty="0"/>
            </a:br>
            <a:endParaRPr lang="ro-RO" dirty="0"/>
          </a:p>
        </p:txBody>
      </p:sp>
      <p:sp>
        <p:nvSpPr>
          <p:cNvPr id="3" name="Content Placeholder 2"/>
          <p:cNvSpPr>
            <a:spLocks noGrp="1"/>
          </p:cNvSpPr>
          <p:nvPr>
            <p:ph idx="1"/>
          </p:nvPr>
        </p:nvSpPr>
        <p:spPr>
          <a:xfrm>
            <a:off x="1079863" y="2133600"/>
            <a:ext cx="10424749" cy="3777622"/>
          </a:xfrm>
        </p:spPr>
        <p:txBody>
          <a:bodyPr>
            <a:normAutofit/>
          </a:bodyPr>
          <a:lstStyle/>
          <a:p>
            <a:r>
              <a:rPr lang="ro-RO" sz="2400" dirty="0" smtClean="0"/>
              <a:t>These </a:t>
            </a:r>
            <a:r>
              <a:rPr lang="ro-RO" sz="2400" dirty="0"/>
              <a:t>nanodevices utilize the magnetization to operate the devices. </a:t>
            </a:r>
            <a:endParaRPr lang="ro-RO" sz="2400" dirty="0" smtClean="0"/>
          </a:p>
          <a:p>
            <a:r>
              <a:rPr lang="ro-RO" sz="2400" dirty="0" smtClean="0"/>
              <a:t>Spintronics </a:t>
            </a:r>
            <a:r>
              <a:rPr lang="ro-RO" sz="2400" dirty="0"/>
              <a:t>(spin+electronics) has been developed after the giant magnetoresistance (GMR) discovery. </a:t>
            </a:r>
            <a:endParaRPr lang="ro-RO" sz="2400" dirty="0" smtClean="0"/>
          </a:p>
          <a:p>
            <a:r>
              <a:rPr lang="ro-RO" sz="2400" dirty="0" smtClean="0"/>
              <a:t>The </a:t>
            </a:r>
            <a:r>
              <a:rPr lang="ro-RO" sz="2400" dirty="0"/>
              <a:t>magneto-physical phenomenon has given the nanodevices based on spin and magnetostatic phenomena.</a:t>
            </a:r>
          </a:p>
          <a:p>
            <a:endParaRPr lang="ro-RO" sz="2400" dirty="0"/>
          </a:p>
        </p:txBody>
      </p:sp>
    </p:spTree>
    <p:extLst>
      <p:ext uri="{BB962C8B-B14F-4D97-AF65-F5344CB8AC3E}">
        <p14:creationId xmlns:p14="http://schemas.microsoft.com/office/powerpoint/2010/main" val="242815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Magnetostatic nanodevices</a:t>
            </a:r>
            <a:r>
              <a:rPr lang="ro-RO" dirty="0"/>
              <a:t/>
            </a:r>
            <a:br>
              <a:rPr lang="ro-RO" dirty="0"/>
            </a:br>
            <a:endParaRPr lang="ro-RO" dirty="0"/>
          </a:p>
        </p:txBody>
      </p:sp>
      <p:sp>
        <p:nvSpPr>
          <p:cNvPr id="3" name="Content Placeholder 2"/>
          <p:cNvSpPr>
            <a:spLocks noGrp="1"/>
          </p:cNvSpPr>
          <p:nvPr>
            <p:ph idx="1"/>
          </p:nvPr>
        </p:nvSpPr>
        <p:spPr/>
        <p:txBody>
          <a:bodyPr/>
          <a:lstStyle/>
          <a:p>
            <a:r>
              <a:rPr lang="ro-RO" sz="2400" dirty="0" smtClean="0"/>
              <a:t>Magnetostatic </a:t>
            </a:r>
            <a:r>
              <a:rPr lang="ro-RO" sz="2400" dirty="0"/>
              <a:t>nanodevices have the example like MQCS or magnetic quantum dot cellular automaton. Their working principle is based on magnetostatic as a replacement for electrostatic relations. </a:t>
            </a:r>
            <a:endParaRPr lang="ro-RO" sz="2400" dirty="0" smtClean="0"/>
          </a:p>
          <a:p>
            <a:r>
              <a:rPr lang="ro-RO" sz="2400" dirty="0" smtClean="0"/>
              <a:t>These </a:t>
            </a:r>
            <a:r>
              <a:rPr lang="ro-RO" sz="2400" dirty="0"/>
              <a:t>nanodevices can be used to construct the basic logic function as well as used in military and space applications.</a:t>
            </a:r>
          </a:p>
          <a:p>
            <a:endParaRPr lang="ro-RO" dirty="0"/>
          </a:p>
        </p:txBody>
      </p:sp>
    </p:spTree>
    <p:extLst>
      <p:ext uri="{BB962C8B-B14F-4D97-AF65-F5344CB8AC3E}">
        <p14:creationId xmlns:p14="http://schemas.microsoft.com/office/powerpoint/2010/main" val="198324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Spin nanodevices</a:t>
            </a:r>
            <a:r>
              <a:rPr lang="ro-RO" dirty="0"/>
              <a:t/>
            </a:r>
            <a:br>
              <a:rPr lang="ro-RO" dirty="0"/>
            </a:br>
            <a:endParaRPr lang="ro-RO" dirty="0"/>
          </a:p>
        </p:txBody>
      </p:sp>
      <p:sp>
        <p:nvSpPr>
          <p:cNvPr id="3" name="Content Placeholder 2"/>
          <p:cNvSpPr>
            <a:spLocks noGrp="1"/>
          </p:cNvSpPr>
          <p:nvPr>
            <p:ph idx="1"/>
          </p:nvPr>
        </p:nvSpPr>
        <p:spPr/>
        <p:txBody>
          <a:bodyPr/>
          <a:lstStyle/>
          <a:p>
            <a:r>
              <a:rPr lang="ro-RO" sz="2400" dirty="0" smtClean="0"/>
              <a:t>These </a:t>
            </a:r>
            <a:r>
              <a:rPr lang="ro-RO" sz="2400" dirty="0"/>
              <a:t>types of nanodevices use the spin state of electrons and hence they are known as spin based nanodevices, for example, </a:t>
            </a:r>
            <a:r>
              <a:rPr lang="ro-RO" sz="2400" i="1" dirty="0"/>
              <a:t>spin field effect transistors</a:t>
            </a:r>
            <a:r>
              <a:rPr lang="ro-RO" sz="2400" dirty="0"/>
              <a:t>. </a:t>
            </a:r>
            <a:endParaRPr lang="ro-RO" sz="2400" dirty="0" smtClean="0"/>
          </a:p>
          <a:p>
            <a:r>
              <a:rPr lang="ro-RO" sz="2400" dirty="0" smtClean="0"/>
              <a:t>SpinFETs </a:t>
            </a:r>
            <a:r>
              <a:rPr lang="ro-RO" sz="2400" dirty="0"/>
              <a:t>have the same structure as CMOS except the application of the ferromagnetic material. </a:t>
            </a:r>
            <a:endParaRPr lang="ro-RO" sz="2400" dirty="0" smtClean="0"/>
          </a:p>
          <a:p>
            <a:r>
              <a:rPr lang="ro-RO" sz="2400" dirty="0" smtClean="0"/>
              <a:t>These </a:t>
            </a:r>
            <a:r>
              <a:rPr lang="ro-RO" sz="2400" dirty="0"/>
              <a:t>nanodevices have the advantages as good as CMOS devices.</a:t>
            </a:r>
          </a:p>
          <a:p>
            <a:endParaRPr lang="ro-RO" dirty="0"/>
          </a:p>
        </p:txBody>
      </p:sp>
    </p:spTree>
    <p:extLst>
      <p:ext uri="{BB962C8B-B14F-4D97-AF65-F5344CB8AC3E}">
        <p14:creationId xmlns:p14="http://schemas.microsoft.com/office/powerpoint/2010/main" val="137846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3. Mechanical nanodevices</a:t>
            </a:r>
            <a:br>
              <a:rPr lang="ro-RO" dirty="0"/>
            </a:br>
            <a:endParaRPr lang="ro-RO" dirty="0"/>
          </a:p>
        </p:txBody>
      </p:sp>
      <p:sp>
        <p:nvSpPr>
          <p:cNvPr id="3" name="Content Placeholder 2"/>
          <p:cNvSpPr>
            <a:spLocks noGrp="1"/>
          </p:cNvSpPr>
          <p:nvPr>
            <p:ph idx="1"/>
          </p:nvPr>
        </p:nvSpPr>
        <p:spPr/>
        <p:txBody>
          <a:bodyPr/>
          <a:lstStyle/>
          <a:p>
            <a:r>
              <a:rPr lang="ro-RO" sz="2400" dirty="0" smtClean="0"/>
              <a:t>These </a:t>
            </a:r>
            <a:r>
              <a:rPr lang="ro-RO" sz="2400" dirty="0"/>
              <a:t>nanodevices restructure or reorganize the structure of material to execute an function. </a:t>
            </a:r>
            <a:endParaRPr lang="ro-RO" sz="2400" dirty="0" smtClean="0"/>
          </a:p>
          <a:p>
            <a:r>
              <a:rPr lang="ro-RO" sz="2400" dirty="0" smtClean="0"/>
              <a:t>The </a:t>
            </a:r>
            <a:r>
              <a:rPr lang="ro-RO" sz="2400" dirty="0"/>
              <a:t>mechanical nanodevices use mechanical force to move or to rotate its component. </a:t>
            </a:r>
            <a:endParaRPr lang="ro-RO" sz="2400" dirty="0" smtClean="0"/>
          </a:p>
          <a:p>
            <a:r>
              <a:rPr lang="ro-RO" sz="2400" dirty="0" smtClean="0"/>
              <a:t>Molecular </a:t>
            </a:r>
            <a:r>
              <a:rPr lang="ro-RO" sz="2400" dirty="0"/>
              <a:t>switches are the restructuring based nanodevices.</a:t>
            </a:r>
          </a:p>
          <a:p>
            <a:endParaRPr lang="ro-RO" dirty="0"/>
          </a:p>
        </p:txBody>
      </p:sp>
    </p:spTree>
    <p:extLst>
      <p:ext uri="{BB962C8B-B14F-4D97-AF65-F5344CB8AC3E}">
        <p14:creationId xmlns:p14="http://schemas.microsoft.com/office/powerpoint/2010/main" val="270241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Nanomaterials used in biosensors</a:t>
            </a:r>
            <a:endParaRPr lang="ro-RO" dirty="0"/>
          </a:p>
        </p:txBody>
      </p:sp>
      <p:pic>
        <p:nvPicPr>
          <p:cNvPr id="6146" name="Picture 2" descr="Various types of nanomaterials used in biosenso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9920" y="1280007"/>
            <a:ext cx="5941470" cy="557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0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Ce ne asteaptă?</a:t>
            </a:r>
            <a:endParaRPr lang="ro-RO" dirty="0"/>
          </a:p>
        </p:txBody>
      </p:sp>
      <p:sp>
        <p:nvSpPr>
          <p:cNvPr id="3" name="Content Placeholder 2"/>
          <p:cNvSpPr>
            <a:spLocks noGrp="1"/>
          </p:cNvSpPr>
          <p:nvPr>
            <p:ph idx="1"/>
          </p:nvPr>
        </p:nvSpPr>
        <p:spPr>
          <a:xfrm>
            <a:off x="1114697" y="2133600"/>
            <a:ext cx="10389915" cy="3777622"/>
          </a:xfrm>
        </p:spPr>
        <p:txBody>
          <a:bodyPr>
            <a:noAutofit/>
          </a:bodyPr>
          <a:lstStyle/>
          <a:p>
            <a:r>
              <a:rPr lang="en-US" sz="2400" dirty="0" smtClean="0"/>
              <a:t>N</a:t>
            </a:r>
            <a:r>
              <a:rPr lang="ro-RO" sz="2400" dirty="0" smtClean="0"/>
              <a:t>anodispozitivele crea</a:t>
            </a:r>
            <a:r>
              <a:rPr lang="en-US" sz="2400" dirty="0" smtClean="0"/>
              <a:t>z</a:t>
            </a:r>
            <a:r>
              <a:rPr lang="ro-RO" sz="2400" dirty="0" smtClean="0"/>
              <a:t>ă masa critică necesară pentru exploatarea capacităților </a:t>
            </a:r>
            <a:r>
              <a:rPr lang="ro-RO" sz="2400" dirty="0"/>
              <a:t>tehnologice </a:t>
            </a:r>
            <a:r>
              <a:rPr lang="ro-RO" sz="2400" dirty="0" smtClean="0"/>
              <a:t>maxime a proprietăților electrice, </a:t>
            </a:r>
            <a:r>
              <a:rPr lang="ro-RO" sz="2400" dirty="0"/>
              <a:t>magnetice, </a:t>
            </a:r>
            <a:r>
              <a:rPr lang="ro-RO" sz="2400" dirty="0" smtClean="0"/>
              <a:t>mecanice, optice, sistemelor </a:t>
            </a:r>
            <a:r>
              <a:rPr lang="ro-RO" sz="2400" dirty="0"/>
              <a:t>biologice. </a:t>
            </a:r>
            <a:endParaRPr lang="ro-RO" sz="2400" dirty="0" smtClean="0"/>
          </a:p>
          <a:p>
            <a:r>
              <a:rPr lang="ro-RO" sz="2400" dirty="0" smtClean="0"/>
              <a:t>În prezent nanotehnologiile și nanodispozitivele sunt asociate major </a:t>
            </a:r>
            <a:r>
              <a:rPr lang="ro-RO" sz="2400" dirty="0"/>
              <a:t>cu industria tehnologiei informației, potențialul pentru astfel de dispozitive </a:t>
            </a:r>
            <a:r>
              <a:rPr lang="ro-RO" sz="2400" dirty="0" smtClean="0"/>
              <a:t>este mult </a:t>
            </a:r>
            <a:r>
              <a:rPr lang="ro-RO" sz="2400" dirty="0"/>
              <a:t>mai larg. </a:t>
            </a:r>
            <a:endParaRPr lang="ro-RO" sz="2400" dirty="0" smtClean="0"/>
          </a:p>
          <a:p>
            <a:r>
              <a:rPr lang="ro-RO" sz="2400" dirty="0" smtClean="0"/>
              <a:t>Nanodispozitivele </a:t>
            </a:r>
            <a:r>
              <a:rPr lang="ro-RO" sz="2400" dirty="0"/>
              <a:t>vor avea în cele din urmă un impact enorm asupra capacității noastre de a </a:t>
            </a:r>
            <a:r>
              <a:rPr lang="ro-RO" sz="2400" dirty="0" smtClean="0"/>
              <a:t>spori </a:t>
            </a:r>
            <a:r>
              <a:rPr lang="ro-RO" sz="2400" dirty="0"/>
              <a:t>conversia energiei, </a:t>
            </a:r>
            <a:r>
              <a:rPr lang="ro-RO" sz="2400" dirty="0" smtClean="0"/>
              <a:t>controla </a:t>
            </a:r>
            <a:r>
              <a:rPr lang="ro-RO" sz="2400" dirty="0"/>
              <a:t>poluarea, produce alimente și </a:t>
            </a:r>
            <a:r>
              <a:rPr lang="ro-RO" sz="2400" dirty="0" smtClean="0"/>
              <a:t>îmbunătăți longevitatea și sănătatea umană</a:t>
            </a:r>
            <a:endParaRPr lang="ro-RO" sz="2400" dirty="0"/>
          </a:p>
        </p:txBody>
      </p:sp>
    </p:spTree>
    <p:extLst>
      <p:ext uri="{BB962C8B-B14F-4D97-AF65-F5344CB8AC3E}">
        <p14:creationId xmlns:p14="http://schemas.microsoft.com/office/powerpoint/2010/main" val="19332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0"/>
            <a:ext cx="11313023" cy="664759"/>
          </a:xfrm>
        </p:spPr>
        <p:txBody>
          <a:bodyPr/>
          <a:lstStyle/>
          <a:p>
            <a:r>
              <a:rPr lang="ro-RO" dirty="0" smtClean="0"/>
              <a:t>Fazele ce au stat la baza avansării stării actuale</a:t>
            </a:r>
            <a:endParaRPr lang="ro-RO" dirty="0"/>
          </a:p>
        </p:txBody>
      </p:sp>
      <p:sp>
        <p:nvSpPr>
          <p:cNvPr id="3" name="Content Placeholder 2"/>
          <p:cNvSpPr>
            <a:spLocks noGrp="1"/>
          </p:cNvSpPr>
          <p:nvPr>
            <p:ph idx="1"/>
          </p:nvPr>
        </p:nvSpPr>
        <p:spPr>
          <a:xfrm>
            <a:off x="931817" y="1454331"/>
            <a:ext cx="11260183" cy="5286103"/>
          </a:xfrm>
        </p:spPr>
        <p:txBody>
          <a:bodyPr>
            <a:normAutofit fontScale="92500"/>
          </a:bodyPr>
          <a:lstStyle/>
          <a:p>
            <a:pPr marL="0" indent="0">
              <a:buNone/>
            </a:pPr>
            <a:r>
              <a:rPr lang="ro-RO" dirty="0" smtClean="0"/>
              <a:t>În </a:t>
            </a:r>
            <a:r>
              <a:rPr lang="ro-RO" dirty="0"/>
              <a:t>ultimul deceniu, capacitatea noastră de a manipula materia de sus în jos, combinată </a:t>
            </a:r>
            <a:r>
              <a:rPr lang="ro-RO" dirty="0" smtClean="0"/>
              <a:t>cu progrese </a:t>
            </a:r>
            <a:r>
              <a:rPr lang="ro-RO" dirty="0"/>
              <a:t>și în unele cazuri descoperiri neașteptate în sinteza și </a:t>
            </a:r>
            <a:r>
              <a:rPr lang="ro-RO" dirty="0" smtClean="0"/>
              <a:t>asamblarea structuri </a:t>
            </a:r>
            <a:r>
              <a:rPr lang="ro-RO" dirty="0"/>
              <a:t>la scară nanometrică, a dus la progrese într-un număr de </a:t>
            </a:r>
            <a:r>
              <a:rPr lang="ro-RO" dirty="0" smtClean="0"/>
              <a:t>domenii:</a:t>
            </a:r>
          </a:p>
          <a:p>
            <a:pPr marL="0" indent="0">
              <a:buNone/>
            </a:pPr>
            <a:r>
              <a:rPr lang="ro-RO" dirty="0" smtClean="0"/>
              <a:t>• </a:t>
            </a:r>
            <a:r>
              <a:rPr lang="ro-RO" dirty="0"/>
              <a:t>Descoperirea neașteptată și, </a:t>
            </a:r>
            <a:r>
              <a:rPr lang="ro-RO" dirty="0" smtClean="0"/>
              <a:t>pregătirea </a:t>
            </a:r>
            <a:r>
              <a:rPr lang="ro-RO" dirty="0"/>
              <a:t>mai controlată a </a:t>
            </a:r>
            <a:r>
              <a:rPr lang="ro-RO" dirty="0" smtClean="0"/>
              <a:t>nanotuburilor de carbon </a:t>
            </a:r>
            <a:r>
              <a:rPr lang="ro-RO" dirty="0"/>
              <a:t>și utilizarea sondei </a:t>
            </a:r>
            <a:r>
              <a:rPr lang="ro-RO" dirty="0" smtClean="0"/>
              <a:t>proxime </a:t>
            </a:r>
            <a:r>
              <a:rPr lang="ro-RO" dirty="0"/>
              <a:t>și a schemelor litografice pentru </a:t>
            </a:r>
            <a:r>
              <a:rPr lang="ro-RO" dirty="0" smtClean="0"/>
              <a:t>fabricarea dispozitivelor </a:t>
            </a:r>
            <a:r>
              <a:rPr lang="ro-RO" dirty="0"/>
              <a:t>electronice individuale din </a:t>
            </a:r>
            <a:r>
              <a:rPr lang="ro-RO" dirty="0" smtClean="0"/>
              <a:t>acestea </a:t>
            </a:r>
            <a:r>
              <a:rPr lang="ro-RO" sz="1500" dirty="0"/>
              <a:t>(</a:t>
            </a:r>
            <a:r>
              <a:rPr lang="ro-RO" sz="1500" i="1" dirty="0"/>
              <a:t>Iijimi 1991; Guo et al. 1995; Tanset al. 1997; Bockrath şi colab. 1997; Collins şi colab. 1997; Martel şi colab. 1998</a:t>
            </a:r>
            <a:r>
              <a:rPr lang="ro-RO" sz="1500" dirty="0" smtClean="0"/>
              <a:t>)</a:t>
            </a:r>
          </a:p>
          <a:p>
            <a:pPr marL="0" indent="0">
              <a:buNone/>
            </a:pPr>
            <a:r>
              <a:rPr lang="ro-RO" dirty="0" smtClean="0"/>
              <a:t>• </a:t>
            </a:r>
            <a:r>
              <a:rPr lang="ro-RO" dirty="0"/>
              <a:t>Capacitatea </a:t>
            </a:r>
            <a:r>
              <a:rPr lang="ro-RO" dirty="0" smtClean="0"/>
              <a:t>de </a:t>
            </a:r>
            <a:r>
              <a:rPr lang="ro-RO" dirty="0"/>
              <a:t>a </a:t>
            </a:r>
            <a:r>
              <a:rPr lang="ro-RO" dirty="0" smtClean="0"/>
              <a:t>iniția plasarea moleculelor </a:t>
            </a:r>
            <a:r>
              <a:rPr lang="ro-RO" dirty="0"/>
              <a:t>individuale pe contacte electrice adecvate și </a:t>
            </a:r>
            <a:r>
              <a:rPr lang="ro-RO" dirty="0" smtClean="0"/>
              <a:t>măsurătorile transportului prin </a:t>
            </a:r>
            <a:r>
              <a:rPr lang="ro-RO" dirty="0"/>
              <a:t>molecule </a:t>
            </a:r>
            <a:r>
              <a:rPr lang="ro-RO" i="1" dirty="0"/>
              <a:t>(</a:t>
            </a:r>
            <a:r>
              <a:rPr lang="ro-RO" sz="1500" i="1" dirty="0"/>
              <a:t>Bumm et al. 1996; Reed et al. 1997</a:t>
            </a:r>
            <a:r>
              <a:rPr lang="ro-RO" i="1" dirty="0" smtClean="0"/>
              <a:t>)</a:t>
            </a:r>
          </a:p>
          <a:p>
            <a:pPr marL="0" indent="0">
              <a:buNone/>
            </a:pPr>
            <a:r>
              <a:rPr lang="ro-RO" dirty="0" smtClean="0"/>
              <a:t>• Dezvoltarea </a:t>
            </a:r>
            <a:r>
              <a:rPr lang="ro-RO" dirty="0"/>
              <a:t>metodelor chimice de sinteză pentru prepararea nanocristalelor </a:t>
            </a:r>
            <a:r>
              <a:rPr lang="ro-RO" dirty="0" smtClean="0"/>
              <a:t>ș imetode </a:t>
            </a:r>
            <a:r>
              <a:rPr lang="ro-RO" dirty="0"/>
              <a:t>de a asambla în continuare aceste nanocristale într-o varietate de </a:t>
            </a:r>
            <a:r>
              <a:rPr lang="ro-RO" dirty="0" smtClean="0"/>
              <a:t>organizare în structuri extinse </a:t>
            </a:r>
            <a:r>
              <a:rPr lang="ro-RO" i="1" dirty="0"/>
              <a:t>(</a:t>
            </a:r>
            <a:r>
              <a:rPr lang="ro-RO" sz="1500" i="1" dirty="0"/>
              <a:t>Murray et al. 1995</a:t>
            </a:r>
            <a:r>
              <a:rPr lang="ro-RO" i="1" dirty="0" smtClean="0"/>
              <a:t>)</a:t>
            </a:r>
          </a:p>
          <a:p>
            <a:pPr marL="0" indent="0">
              <a:buNone/>
            </a:pPr>
            <a:r>
              <a:rPr lang="ro-RO" dirty="0" smtClean="0"/>
              <a:t>• </a:t>
            </a:r>
            <a:r>
              <a:rPr lang="ro-RO" dirty="0"/>
              <a:t>Introducerea de biomolecule și structuri </a:t>
            </a:r>
            <a:r>
              <a:rPr lang="ro-RO" dirty="0" smtClean="0"/>
              <a:t>macromoleculare </a:t>
            </a:r>
            <a:r>
              <a:rPr lang="ro-RO" dirty="0"/>
              <a:t>în </a:t>
            </a:r>
            <a:r>
              <a:rPr lang="ro-RO" dirty="0" smtClean="0"/>
              <a:t>domeniul nanodispozitivelor </a:t>
            </a:r>
            <a:r>
              <a:rPr lang="ro-RO" i="1" dirty="0"/>
              <a:t>(</a:t>
            </a:r>
            <a:r>
              <a:rPr lang="ro-RO" sz="1500" i="1" dirty="0"/>
              <a:t>Mao et al. 1999</a:t>
            </a:r>
            <a:r>
              <a:rPr lang="ro-RO" sz="1500" dirty="0" smtClean="0"/>
              <a:t>)</a:t>
            </a:r>
          </a:p>
          <a:p>
            <a:pPr marL="0" indent="0">
              <a:buNone/>
            </a:pPr>
            <a:r>
              <a:rPr lang="ro-RO" dirty="0" smtClean="0"/>
              <a:t>• </a:t>
            </a:r>
            <a:r>
              <a:rPr lang="ro-RO" dirty="0"/>
              <a:t>Izolarea motoarelor biologice și încorporarea lor în </a:t>
            </a:r>
            <a:r>
              <a:rPr lang="ro-RO" dirty="0" smtClean="0"/>
              <a:t>medii nonbiologice </a:t>
            </a:r>
            <a:r>
              <a:rPr lang="ro-RO" i="1" dirty="0"/>
              <a:t>(</a:t>
            </a:r>
            <a:r>
              <a:rPr lang="ro-RO" sz="1500" i="1" dirty="0"/>
              <a:t>Noji et al. 1997; Spudich et al. 1994</a:t>
            </a:r>
            <a:r>
              <a:rPr lang="ro-RO" sz="1500" i="1" dirty="0" smtClean="0"/>
              <a:t>)</a:t>
            </a:r>
          </a:p>
          <a:p>
            <a:pPr marL="0" indent="0">
              <a:buNone/>
            </a:pPr>
            <a:r>
              <a:rPr lang="ro-RO" dirty="0"/>
              <a:t>Demonstrarea blocadei </a:t>
            </a:r>
            <a:r>
              <a:rPr lang="ro-RO" dirty="0" smtClean="0"/>
              <a:t>Coulombiene, </a:t>
            </a:r>
            <a:r>
              <a:rPr lang="ro-RO" dirty="0"/>
              <a:t>a efectului cuantic și a memoriei cu un singur electronși elemente logice care funcționează la temperatura camerei </a:t>
            </a:r>
            <a:r>
              <a:rPr lang="ro-RO" i="1" dirty="0"/>
              <a:t>(</a:t>
            </a:r>
            <a:r>
              <a:rPr lang="ro-RO" sz="1500" i="1" dirty="0"/>
              <a:t>Guo și colab. 1997; Leobandung și colab.1995; Matsumoto şi colab. 1996)</a:t>
            </a:r>
          </a:p>
          <a:p>
            <a:pPr marL="0" indent="0">
              <a:buNone/>
            </a:pPr>
            <a:endParaRPr lang="ro-RO" i="1" dirty="0"/>
          </a:p>
        </p:txBody>
      </p:sp>
    </p:spTree>
    <p:extLst>
      <p:ext uri="{BB962C8B-B14F-4D97-AF65-F5344CB8AC3E}">
        <p14:creationId xmlns:p14="http://schemas.microsoft.com/office/powerpoint/2010/main" val="2850227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902" y="0"/>
            <a:ext cx="8911687" cy="804096"/>
          </a:xfrm>
        </p:spPr>
        <p:txBody>
          <a:bodyPr/>
          <a:lstStyle/>
          <a:p>
            <a:r>
              <a:rPr lang="ro-RO" dirty="0"/>
              <a:t>Nanostructuri organice: </a:t>
            </a:r>
          </a:p>
        </p:txBody>
      </p:sp>
      <p:sp>
        <p:nvSpPr>
          <p:cNvPr id="3" name="Content Placeholder 2"/>
          <p:cNvSpPr>
            <a:spLocks noGrp="1"/>
          </p:cNvSpPr>
          <p:nvPr>
            <p:ph idx="1"/>
          </p:nvPr>
        </p:nvSpPr>
        <p:spPr>
          <a:xfrm>
            <a:off x="5164182" y="731520"/>
            <a:ext cx="6845527" cy="2464526"/>
          </a:xfrm>
        </p:spPr>
        <p:txBody>
          <a:bodyPr/>
          <a:lstStyle/>
          <a:p>
            <a:r>
              <a:rPr lang="ro-RO" dirty="0" smtClean="0"/>
              <a:t>conductivitatea </a:t>
            </a:r>
            <a:r>
              <a:rPr lang="ro-RO" dirty="0"/>
              <a:t>electrică a unei singure </a:t>
            </a:r>
            <a:r>
              <a:rPr lang="ro-RO" dirty="0" smtClean="0"/>
              <a:t>molecule</a:t>
            </a:r>
          </a:p>
          <a:p>
            <a:pPr marL="0" indent="0">
              <a:buNone/>
            </a:pPr>
            <a:r>
              <a:rPr lang="ro-RO" dirty="0" smtClean="0"/>
              <a:t>Prin </a:t>
            </a:r>
            <a:r>
              <a:rPr lang="ro-RO" dirty="0"/>
              <a:t>combinarea autoasamblarii chimice cu un dispozitiv mecanic care le </a:t>
            </a:r>
            <a:r>
              <a:rPr lang="ro-RO" dirty="0" smtClean="0"/>
              <a:t>permite ruperea </a:t>
            </a:r>
            <a:r>
              <a:rPr lang="ro-RO" dirty="0"/>
              <a:t>unui fir subțire de aur cu control la scară nanometrică, au reușit </a:t>
            </a:r>
            <a:r>
              <a:rPr lang="ro-RO" dirty="0" smtClean="0"/>
              <a:t>cercetătorii creând </a:t>
            </a:r>
            <a:r>
              <a:rPr lang="ro-RO" dirty="0"/>
              <a:t>un „fir” format dintr-o singură moleculă care poate conecta două fire de aur (</a:t>
            </a:r>
            <a:r>
              <a:rPr lang="ro-RO" b="1" dirty="0" smtClean="0"/>
              <a:t>Figura 6.1</a:t>
            </a:r>
            <a:r>
              <a:rPr lang="ro-RO" dirty="0"/>
              <a:t>). Folosind această structură, ei au putut să înceapă să măsoare și să </a:t>
            </a:r>
            <a:r>
              <a:rPr lang="ro-RO" dirty="0" smtClean="0"/>
              <a:t>studieze conductivitatea </a:t>
            </a:r>
            <a:r>
              <a:rPr lang="ro-RO" dirty="0"/>
              <a:t>electrică a unei singure molecule</a:t>
            </a:r>
          </a:p>
        </p:txBody>
      </p:sp>
      <p:pic>
        <p:nvPicPr>
          <p:cNvPr id="4" name="Picture 3"/>
          <p:cNvPicPr>
            <a:picLocks noChangeAspect="1"/>
          </p:cNvPicPr>
          <p:nvPr/>
        </p:nvPicPr>
        <p:blipFill>
          <a:blip r:embed="rId2"/>
          <a:stretch>
            <a:fillRect/>
          </a:stretch>
        </p:blipFill>
        <p:spPr>
          <a:xfrm>
            <a:off x="161949" y="768865"/>
            <a:ext cx="4884843" cy="4854361"/>
          </a:xfrm>
          <a:prstGeom prst="rect">
            <a:avLst/>
          </a:prstGeom>
        </p:spPr>
      </p:pic>
      <p:pic>
        <p:nvPicPr>
          <p:cNvPr id="5" name="Picture 4"/>
          <p:cNvPicPr>
            <a:picLocks noChangeAspect="1"/>
          </p:cNvPicPr>
          <p:nvPr/>
        </p:nvPicPr>
        <p:blipFill>
          <a:blip r:embed="rId3"/>
          <a:stretch>
            <a:fillRect/>
          </a:stretch>
        </p:blipFill>
        <p:spPr>
          <a:xfrm>
            <a:off x="5586371" y="3196046"/>
            <a:ext cx="3705675" cy="3643453"/>
          </a:xfrm>
          <a:prstGeom prst="rect">
            <a:avLst/>
          </a:prstGeom>
        </p:spPr>
      </p:pic>
      <p:sp>
        <p:nvSpPr>
          <p:cNvPr id="6" name="Rectangle 5"/>
          <p:cNvSpPr/>
          <p:nvPr/>
        </p:nvSpPr>
        <p:spPr>
          <a:xfrm>
            <a:off x="9409436" y="3862418"/>
            <a:ext cx="2600273" cy="2677656"/>
          </a:xfrm>
          <a:prstGeom prst="rect">
            <a:avLst/>
          </a:prstGeom>
        </p:spPr>
        <p:txBody>
          <a:bodyPr wrap="square">
            <a:spAutoFit/>
          </a:bodyPr>
          <a:lstStyle/>
          <a:p>
            <a:r>
              <a:rPr lang="en-US" sz="1400" dirty="0"/>
              <a:t>Organic nanostructures: on left, showing self-assembly of benzene-1,4-dithiol onto Au electrodes; on right, showing room-temperature I-V measurements suggesting presence of a Coulomb gap (reprinted with permission from Reed et al. 1997, ©1997 American Association for the Advancement of Science).</a:t>
            </a:r>
            <a:endParaRPr lang="ro-RO" sz="1400" dirty="0"/>
          </a:p>
        </p:txBody>
      </p:sp>
    </p:spTree>
    <p:extLst>
      <p:ext uri="{BB962C8B-B14F-4D97-AF65-F5344CB8AC3E}">
        <p14:creationId xmlns:p14="http://schemas.microsoft.com/office/powerpoint/2010/main" val="125740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69" y="134253"/>
            <a:ext cx="8911687" cy="698504"/>
          </a:xfrm>
        </p:spPr>
        <p:txBody>
          <a:bodyPr/>
          <a:lstStyle/>
          <a:p>
            <a:r>
              <a:rPr lang="en-US" dirty="0" smtClean="0"/>
              <a:t>Nanotechnology is not new</a:t>
            </a:r>
            <a:endParaRPr lang="ro-RO" dirty="0"/>
          </a:p>
        </p:txBody>
      </p:sp>
      <p:pic>
        <p:nvPicPr>
          <p:cNvPr id="5" name="Content Placeholder 4"/>
          <p:cNvPicPr>
            <a:picLocks noGrp="1" noChangeAspect="1"/>
          </p:cNvPicPr>
          <p:nvPr>
            <p:ph idx="1"/>
          </p:nvPr>
        </p:nvPicPr>
        <p:blipFill>
          <a:blip r:embed="rId2"/>
          <a:stretch>
            <a:fillRect/>
          </a:stretch>
        </p:blipFill>
        <p:spPr>
          <a:xfrm>
            <a:off x="1306286" y="759545"/>
            <a:ext cx="10301770" cy="6098455"/>
          </a:xfrm>
          <a:prstGeom prst="rect">
            <a:avLst/>
          </a:prstGeom>
        </p:spPr>
      </p:pic>
    </p:spTree>
    <p:extLst>
      <p:ext uri="{BB962C8B-B14F-4D97-AF65-F5344CB8AC3E}">
        <p14:creationId xmlns:p14="http://schemas.microsoft.com/office/powerpoint/2010/main" val="22561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204" y="0"/>
            <a:ext cx="8316184" cy="3778250"/>
          </a:xfrm>
          <a:prstGeom prst="rect">
            <a:avLst/>
          </a:prstGeom>
        </p:spPr>
      </p:pic>
      <p:sp>
        <p:nvSpPr>
          <p:cNvPr id="5" name="Rectangle 4"/>
          <p:cNvSpPr/>
          <p:nvPr/>
        </p:nvSpPr>
        <p:spPr>
          <a:xfrm>
            <a:off x="128204" y="3856341"/>
            <a:ext cx="12063796" cy="3139321"/>
          </a:xfrm>
          <a:prstGeom prst="rect">
            <a:avLst/>
          </a:prstGeom>
        </p:spPr>
        <p:txBody>
          <a:bodyPr wrap="square">
            <a:spAutoFit/>
          </a:bodyPr>
          <a:lstStyle/>
          <a:p>
            <a:r>
              <a:rPr lang="ro-RO" dirty="0"/>
              <a:t>Designul logic al unui circuit tolerant la defecte: </a:t>
            </a:r>
            <a:endParaRPr lang="ro-RO" dirty="0" smtClean="0"/>
          </a:p>
          <a:p>
            <a:pPr marL="342900" indent="-342900">
              <a:buAutoNum type="alphaLcParenBoth"/>
            </a:pPr>
            <a:r>
              <a:rPr lang="ro-RO" dirty="0" smtClean="0"/>
              <a:t>prezintă </a:t>
            </a:r>
            <a:r>
              <a:rPr lang="ro-RO" dirty="0"/>
              <a:t>o arhitectură „</a:t>
            </a:r>
            <a:r>
              <a:rPr lang="ro-RO" dirty="0" smtClean="0"/>
              <a:t>arbore” </a:t>
            </a:r>
            <a:r>
              <a:rPr lang="ro-RO" dirty="0"/>
              <a:t>în care </a:t>
            </a:r>
            <a:r>
              <a:rPr lang="ro-RO" dirty="0" smtClean="0"/>
              <a:t>fiecare membru </a:t>
            </a:r>
            <a:r>
              <a:rPr lang="ro-RO" dirty="0"/>
              <a:t>al unui nivel logic al ierarhiei arborescente poate comunica cu fiecare membru de </a:t>
            </a:r>
            <a:r>
              <a:rPr lang="ro-RO" dirty="0" smtClean="0"/>
              <a:t>la Nivelul </a:t>
            </a:r>
            <a:r>
              <a:rPr lang="ro-RO" dirty="0"/>
              <a:t>următor; în cazul unei componente defectuoase, această structură permite o direcție </a:t>
            </a:r>
            <a:r>
              <a:rPr lang="ro-RO" dirty="0" smtClean="0"/>
              <a:t>înconjurătoare și evitarea </a:t>
            </a:r>
            <a:r>
              <a:rPr lang="ro-RO" dirty="0"/>
              <a:t>defectului; </a:t>
            </a:r>
            <a:endParaRPr lang="ro-RO" dirty="0" smtClean="0"/>
          </a:p>
          <a:p>
            <a:pPr marL="342900" indent="-342900">
              <a:buAutoNum type="alphaLcParenBoth"/>
            </a:pPr>
            <a:r>
              <a:rPr lang="ro-RO" dirty="0" smtClean="0"/>
              <a:t>arată </a:t>
            </a:r>
            <a:r>
              <a:rPr lang="ro-RO" dirty="0"/>
              <a:t>modul în care această arhitectură este implementată folosind bare transversale, care </a:t>
            </a:r>
            <a:r>
              <a:rPr lang="ro-RO" dirty="0" smtClean="0"/>
              <a:t>sunt structuri </a:t>
            </a:r>
            <a:r>
              <a:rPr lang="ro-RO" dirty="0"/>
              <a:t>foarte regulate și arată ca ceva ce poate fi construit chimic. </a:t>
            </a:r>
            <a:endParaRPr lang="ro-RO" dirty="0" smtClean="0"/>
          </a:p>
          <a:p>
            <a:r>
              <a:rPr lang="ro-RO" dirty="0" smtClean="0"/>
              <a:t>Complexitatea necesară </a:t>
            </a:r>
            <a:r>
              <a:rPr lang="ro-RO" dirty="0"/>
              <a:t>pentru un computer este </a:t>
            </a:r>
            <a:r>
              <a:rPr lang="ro-RO" dirty="0" smtClean="0"/>
              <a:t>programată </a:t>
            </a:r>
            <a:r>
              <a:rPr lang="ro-RO" dirty="0"/>
              <a:t>în barele transversale prin setarea comutatoarelor pentru a se </a:t>
            </a:r>
            <a:r>
              <a:rPr lang="ro-RO" dirty="0" smtClean="0"/>
              <a:t>conecta anumite </a:t>
            </a:r>
            <a:r>
              <a:rPr lang="ro-RO" dirty="0"/>
              <a:t>elemente ale arborelui împreună. Folosind circuite de </a:t>
            </a:r>
            <a:r>
              <a:rPr lang="ro-RO" b="1" dirty="0" smtClean="0"/>
              <a:t>Si</a:t>
            </a:r>
            <a:r>
              <a:rPr lang="ro-RO" dirty="0" smtClean="0"/>
              <a:t>, </a:t>
            </a:r>
            <a:r>
              <a:rPr lang="ro-RO" dirty="0"/>
              <a:t>două seturi complet separate </a:t>
            </a:r>
            <a:r>
              <a:rPr lang="ro-RO" dirty="0" smtClean="0"/>
              <a:t>de firele </a:t>
            </a:r>
            <a:r>
              <a:rPr lang="ro-RO" dirty="0"/>
              <a:t>(liniile de adresă și de date) sunt necesare pentru barele transversale și sunt necesare șapte </a:t>
            </a:r>
            <a:r>
              <a:rPr lang="ro-RO" dirty="0" smtClean="0"/>
              <a:t>tranzistoare pentru </a:t>
            </a:r>
            <a:r>
              <a:rPr lang="ro-RO" dirty="0"/>
              <a:t>fiecare comutator, deoarece este necesară aplicarea continuă a energiei electrice pentru a menține </a:t>
            </a:r>
            <a:r>
              <a:rPr lang="ro-RO" dirty="0" smtClean="0"/>
              <a:t>sensul </a:t>
            </a:r>
            <a:r>
              <a:rPr lang="ro-RO" dirty="0"/>
              <a:t>comutatoarelor</a:t>
            </a:r>
          </a:p>
        </p:txBody>
      </p:sp>
      <p:sp>
        <p:nvSpPr>
          <p:cNvPr id="6" name="Title 1"/>
          <p:cNvSpPr>
            <a:spLocks noGrp="1"/>
          </p:cNvSpPr>
          <p:nvPr>
            <p:ph type="title"/>
          </p:nvPr>
        </p:nvSpPr>
        <p:spPr>
          <a:xfrm>
            <a:off x="6503073" y="87085"/>
            <a:ext cx="5540881" cy="804096"/>
          </a:xfrm>
        </p:spPr>
        <p:txBody>
          <a:bodyPr/>
          <a:lstStyle/>
          <a:p>
            <a:r>
              <a:rPr lang="ro-RO" dirty="0" smtClean="0"/>
              <a:t>Electronica moleculară</a:t>
            </a:r>
            <a:endParaRPr lang="ro-RO" dirty="0"/>
          </a:p>
        </p:txBody>
      </p:sp>
    </p:spTree>
    <p:extLst>
      <p:ext uri="{BB962C8B-B14F-4D97-AF65-F5344CB8AC3E}">
        <p14:creationId xmlns:p14="http://schemas.microsoft.com/office/powerpoint/2010/main" val="241923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Exemplu</a:t>
            </a:r>
            <a:endParaRPr lang="ro-RO" dirty="0"/>
          </a:p>
        </p:txBody>
      </p:sp>
      <p:sp>
        <p:nvSpPr>
          <p:cNvPr id="3" name="Content Placeholder 2"/>
          <p:cNvSpPr>
            <a:spLocks noGrp="1"/>
          </p:cNvSpPr>
          <p:nvPr>
            <p:ph idx="1"/>
          </p:nvPr>
        </p:nvSpPr>
        <p:spPr>
          <a:xfrm>
            <a:off x="4946468" y="2133600"/>
            <a:ext cx="6558143" cy="3777622"/>
          </a:xfrm>
        </p:spPr>
        <p:txBody>
          <a:bodyPr/>
          <a:lstStyle/>
          <a:p>
            <a:r>
              <a:rPr lang="ro-RO" dirty="0"/>
              <a:t>. Structura atomică a unuia dintre comutatoarele moleculare utilizate în dispozitivele descrise mai sus,care este cunoscut sub numele de </a:t>
            </a:r>
            <a:r>
              <a:rPr lang="ro-RO" b="1" dirty="0"/>
              <a:t>rotaxan</a:t>
            </a:r>
            <a:r>
              <a:rPr lang="ro-RO" dirty="0"/>
              <a:t> (</a:t>
            </a:r>
            <a:r>
              <a:rPr lang="ro-RO" sz="1000" i="1" dirty="0"/>
              <a:t>F. Stoddart, UCLA</a:t>
            </a:r>
            <a:r>
              <a:rPr lang="ro-RO" dirty="0"/>
              <a:t>). </a:t>
            </a:r>
            <a:endParaRPr lang="ro-RO" dirty="0" smtClean="0"/>
          </a:p>
          <a:p>
            <a:r>
              <a:rPr lang="ro-RO" dirty="0" smtClean="0"/>
              <a:t>Această </a:t>
            </a:r>
            <a:r>
              <a:rPr lang="ro-RO" dirty="0"/>
              <a:t>moleculă conduce prin </a:t>
            </a:r>
            <a:r>
              <a:rPr lang="ro-RO" dirty="0" smtClean="0"/>
              <a:t>rezonanță tunel </a:t>
            </a:r>
            <a:r>
              <a:rPr lang="ro-RO" dirty="0"/>
              <a:t>prin orbitali moleculari neocupați atunci când este în starea sa chimică </a:t>
            </a:r>
            <a:r>
              <a:rPr lang="ro-RO" dirty="0" smtClean="0"/>
              <a:t>redusă (</a:t>
            </a:r>
            <a:r>
              <a:rPr lang="ro-RO" dirty="0"/>
              <a:t>comutator închis), dar este o barieră de tunel în starea sa oxidată (comutator deschis). </a:t>
            </a:r>
            <a:endParaRPr lang="ro-RO" dirty="0" smtClean="0"/>
          </a:p>
          <a:p>
            <a:r>
              <a:rPr lang="ro-RO" dirty="0" smtClean="0"/>
              <a:t>Comutatorul poate </a:t>
            </a:r>
            <a:r>
              <a:rPr lang="ro-RO" dirty="0"/>
              <a:t>fi închis electronic într-un circuit solid prin aplicarea tensiunii </a:t>
            </a:r>
            <a:r>
              <a:rPr lang="ro-RO" dirty="0" smtClean="0"/>
              <a:t>corespunzătoare molecula </a:t>
            </a:r>
            <a:r>
              <a:rPr lang="ro-RO" dirty="0"/>
              <a:t>(</a:t>
            </a:r>
            <a:r>
              <a:rPr lang="ro-RO" sz="1000" i="1" dirty="0"/>
              <a:t>Balzani et al. 1998; Credi et al. 1997</a:t>
            </a:r>
            <a:r>
              <a:rPr lang="ro-RO" dirty="0"/>
              <a:t>).</a:t>
            </a:r>
          </a:p>
        </p:txBody>
      </p:sp>
      <p:pic>
        <p:nvPicPr>
          <p:cNvPr id="4" name="Picture 3"/>
          <p:cNvPicPr>
            <a:picLocks noChangeAspect="1"/>
          </p:cNvPicPr>
          <p:nvPr/>
        </p:nvPicPr>
        <p:blipFill>
          <a:blip r:embed="rId2"/>
          <a:stretch>
            <a:fillRect/>
          </a:stretch>
        </p:blipFill>
        <p:spPr>
          <a:xfrm>
            <a:off x="426020" y="2138995"/>
            <a:ext cx="4363694" cy="4586048"/>
          </a:xfrm>
          <a:prstGeom prst="rect">
            <a:avLst/>
          </a:prstGeom>
        </p:spPr>
      </p:pic>
    </p:spTree>
    <p:extLst>
      <p:ext uri="{BB962C8B-B14F-4D97-AF65-F5344CB8AC3E}">
        <p14:creationId xmlns:p14="http://schemas.microsoft.com/office/powerpoint/2010/main" val="366553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a:xfrm>
            <a:off x="4545874" y="2133600"/>
            <a:ext cx="6958738" cy="3777622"/>
          </a:xfrm>
        </p:spPr>
        <p:txBody>
          <a:bodyPr/>
          <a:lstStyle/>
          <a:p>
            <a:r>
              <a:rPr lang="ro-RO" dirty="0"/>
              <a:t>Este prezentată caracteristica curent-tensiune (I-V) a unui număr mare de comutatoare </a:t>
            </a:r>
            <a:r>
              <a:rPr lang="ro-RO" dirty="0" smtClean="0"/>
              <a:t>moleculare în </a:t>
            </a:r>
            <a:r>
              <a:rPr lang="ro-RO" dirty="0"/>
              <a:t>ambele stări „pornit” și „oprit”. </a:t>
            </a:r>
            <a:endParaRPr lang="ro-RO" dirty="0" smtClean="0"/>
          </a:p>
          <a:p>
            <a:r>
              <a:rPr lang="ro-RO" dirty="0" smtClean="0"/>
              <a:t>Inițial</a:t>
            </a:r>
            <a:r>
              <a:rPr lang="ro-RO" dirty="0"/>
              <a:t>, comutatoarele moleculare sunt închise și se </a:t>
            </a:r>
            <a:r>
              <a:rPr lang="ro-RO" dirty="0" smtClean="0"/>
              <a:t>aplică o </a:t>
            </a:r>
            <a:r>
              <a:rPr lang="ro-RO" dirty="0"/>
              <a:t>tensiune negativă peste molecule </a:t>
            </a:r>
            <a:r>
              <a:rPr lang="ro-RO" dirty="0" smtClean="0"/>
              <a:t>ce are </a:t>
            </a:r>
            <a:r>
              <a:rPr lang="ro-RO" dirty="0"/>
              <a:t>ca rezultat un flux de curent „mare” care </a:t>
            </a:r>
            <a:r>
              <a:rPr lang="ro-RO" dirty="0" smtClean="0"/>
              <a:t>variază exponenţial </a:t>
            </a:r>
            <a:r>
              <a:rPr lang="ro-RO" dirty="0"/>
              <a:t>cu </a:t>
            </a:r>
            <a:r>
              <a:rPr lang="ro-RO" dirty="0" smtClean="0"/>
              <a:t>tensiunea aplicată. </a:t>
            </a:r>
            <a:r>
              <a:rPr lang="ro-RO" dirty="0"/>
              <a:t>Această porțiune a curbei I-V </a:t>
            </a:r>
            <a:r>
              <a:rPr lang="ro-RO" dirty="0" smtClean="0"/>
              <a:t>este foarte reproductibilă </a:t>
            </a:r>
            <a:r>
              <a:rPr lang="ro-RO" dirty="0"/>
              <a:t>până când potențialul pe moleculă depășește +1 V. Această </a:t>
            </a:r>
            <a:r>
              <a:rPr lang="ro-RO" dirty="0" smtClean="0"/>
              <a:t>tensiune oxidează </a:t>
            </a:r>
            <a:r>
              <a:rPr lang="ro-RO" dirty="0"/>
              <a:t>ireversibil întrerupătoarele, iar după acest proces, </a:t>
            </a:r>
            <a:r>
              <a:rPr lang="ro-RO" dirty="0" smtClean="0"/>
              <a:t>se aplică </a:t>
            </a:r>
            <a:r>
              <a:rPr lang="ro-RO" dirty="0"/>
              <a:t>o tensiune </a:t>
            </a:r>
            <a:r>
              <a:rPr lang="ro-RO" dirty="0" smtClean="0"/>
              <a:t>negativă rezultând </a:t>
            </a:r>
            <a:r>
              <a:rPr lang="ro-RO" dirty="0"/>
              <a:t>în mod repetat un curent „mic”, demonstrând că întrerupătorul este deschis.</a:t>
            </a:r>
          </a:p>
        </p:txBody>
      </p:sp>
      <p:pic>
        <p:nvPicPr>
          <p:cNvPr id="4" name="Picture 3"/>
          <p:cNvPicPr>
            <a:picLocks noChangeAspect="1"/>
          </p:cNvPicPr>
          <p:nvPr/>
        </p:nvPicPr>
        <p:blipFill>
          <a:blip r:embed="rId2"/>
          <a:stretch>
            <a:fillRect/>
          </a:stretch>
        </p:blipFill>
        <p:spPr>
          <a:xfrm>
            <a:off x="203848" y="2052470"/>
            <a:ext cx="4778154" cy="3939881"/>
          </a:xfrm>
          <a:prstGeom prst="rect">
            <a:avLst/>
          </a:prstGeom>
        </p:spPr>
      </p:pic>
    </p:spTree>
    <p:extLst>
      <p:ext uri="{BB962C8B-B14F-4D97-AF65-F5344CB8AC3E}">
        <p14:creationId xmlns:p14="http://schemas.microsoft.com/office/powerpoint/2010/main" val="1811670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880" y="127721"/>
            <a:ext cx="8911687" cy="673467"/>
          </a:xfrm>
        </p:spPr>
        <p:txBody>
          <a:bodyPr/>
          <a:lstStyle/>
          <a:p>
            <a:r>
              <a:rPr lang="ro-RO" dirty="0" smtClean="0"/>
              <a:t>Elemente de logică </a:t>
            </a:r>
            <a:r>
              <a:rPr lang="ro-RO" dirty="0"/>
              <a:t>moleculară</a:t>
            </a:r>
          </a:p>
        </p:txBody>
      </p:sp>
      <p:sp>
        <p:nvSpPr>
          <p:cNvPr id="3" name="Content Placeholder 2"/>
          <p:cNvSpPr>
            <a:spLocks noGrp="1"/>
          </p:cNvSpPr>
          <p:nvPr>
            <p:ph idx="1"/>
          </p:nvPr>
        </p:nvSpPr>
        <p:spPr>
          <a:xfrm>
            <a:off x="190136" y="931817"/>
            <a:ext cx="11714480" cy="3770811"/>
          </a:xfrm>
        </p:spPr>
        <p:txBody>
          <a:bodyPr/>
          <a:lstStyle/>
          <a:p>
            <a:r>
              <a:rPr lang="ro-RO" dirty="0" smtClean="0"/>
              <a:t>Studiile de </a:t>
            </a:r>
            <a:r>
              <a:rPr lang="ro-RO" dirty="0"/>
              <a:t>transport de electroni în sisteme la scară moleculară au devenit recent posibile </a:t>
            </a:r>
            <a:r>
              <a:rPr lang="ro-RO" dirty="0" smtClean="0"/>
              <a:t>cu utilizarea </a:t>
            </a:r>
            <a:r>
              <a:rPr lang="ro-RO" dirty="0"/>
              <a:t>tehnicilor avansate de microfabricare și auto-asamblare (</a:t>
            </a:r>
            <a:r>
              <a:rPr lang="ro-RO" sz="1000" dirty="0"/>
              <a:t>Aviram șiRatner 1998; Petty și colab. 1995</a:t>
            </a:r>
            <a:r>
              <a:rPr lang="ro-RO" dirty="0"/>
              <a:t>). Investigațiile sunt acum posibile la </a:t>
            </a:r>
            <a:r>
              <a:rPr lang="ro-RO" dirty="0" smtClean="0"/>
              <a:t>conducție electronică prin </a:t>
            </a:r>
            <a:r>
              <a:rPr lang="ro-RO" dirty="0"/>
              <a:t>molecule conjugate care sunt legate la capăt pe suprafețe; </a:t>
            </a:r>
            <a:r>
              <a:rPr lang="ro-RO" dirty="0" smtClean="0"/>
              <a:t>aceasta a </a:t>
            </a:r>
            <a:r>
              <a:rPr lang="ro-RO" dirty="0"/>
              <a:t>fost demonstrat cu un microscop cu scanare tunel (</a:t>
            </a:r>
            <a:r>
              <a:rPr lang="ro-RO" sz="1000" dirty="0"/>
              <a:t>Bumm et al. 1996</a:t>
            </a:r>
            <a:r>
              <a:rPr lang="ro-RO" dirty="0"/>
              <a:t>), </a:t>
            </a:r>
            <a:r>
              <a:rPr lang="ro-RO" dirty="0" smtClean="0"/>
              <a:t>cu nanopori </a:t>
            </a:r>
            <a:r>
              <a:rPr lang="ro-RO" dirty="0"/>
              <a:t>de </a:t>
            </a:r>
            <a:r>
              <a:rPr lang="ro-RO" dirty="0" smtClean="0"/>
              <a:t>Si </a:t>
            </a:r>
            <a:r>
              <a:rPr lang="ro-RO" dirty="0"/>
              <a:t>microprelucrați (</a:t>
            </a:r>
            <a:r>
              <a:rPr lang="ro-RO" sz="1000" dirty="0"/>
              <a:t>Zhou et al. 1997</a:t>
            </a:r>
            <a:r>
              <a:rPr lang="ro-RO" dirty="0"/>
              <a:t>) și cu sonde proximale (</a:t>
            </a:r>
            <a:r>
              <a:rPr lang="ro-RO" sz="1000" dirty="0"/>
              <a:t>Reed </a:t>
            </a:r>
            <a:r>
              <a:rPr lang="ro-RO" sz="1000" dirty="0" smtClean="0"/>
              <a:t>) </a:t>
            </a:r>
            <a:r>
              <a:rPr lang="ro-RO" dirty="0" smtClean="0"/>
              <a:t>și </a:t>
            </a:r>
            <a:r>
              <a:rPr lang="ro-RO" dirty="0"/>
              <a:t>în plus față de avantajele evidente de dimensiune pentru scalare, caracteristicile intrinseci ale </a:t>
            </a:r>
            <a:r>
              <a:rPr lang="ro-RO" dirty="0" smtClean="0"/>
              <a:t>dispozitivului (</a:t>
            </a:r>
            <a:r>
              <a:rPr lang="ro-RO" dirty="0"/>
              <a:t>adică, oprirea curentului de vale) poate fi superioară formelor de realizare în </a:t>
            </a:r>
            <a:r>
              <a:rPr lang="ro-RO" dirty="0" smtClean="0"/>
              <a:t>stare</a:t>
            </a:r>
          </a:p>
        </p:txBody>
      </p:sp>
      <p:pic>
        <p:nvPicPr>
          <p:cNvPr id="4" name="Picture 3"/>
          <p:cNvPicPr>
            <a:picLocks noChangeAspect="1"/>
          </p:cNvPicPr>
          <p:nvPr/>
        </p:nvPicPr>
        <p:blipFill>
          <a:blip r:embed="rId2"/>
          <a:stretch>
            <a:fillRect/>
          </a:stretch>
        </p:blipFill>
        <p:spPr>
          <a:xfrm>
            <a:off x="190136" y="4193571"/>
            <a:ext cx="6785430" cy="2678459"/>
          </a:xfrm>
          <a:prstGeom prst="rect">
            <a:avLst/>
          </a:prstGeom>
        </p:spPr>
      </p:pic>
      <p:pic>
        <p:nvPicPr>
          <p:cNvPr id="5" name="Picture 4"/>
          <p:cNvPicPr>
            <a:picLocks noChangeAspect="1"/>
          </p:cNvPicPr>
          <p:nvPr/>
        </p:nvPicPr>
        <p:blipFill>
          <a:blip r:embed="rId3"/>
          <a:stretch>
            <a:fillRect/>
          </a:stretch>
        </p:blipFill>
        <p:spPr>
          <a:xfrm>
            <a:off x="7572680" y="4145573"/>
            <a:ext cx="4218725" cy="2712427"/>
          </a:xfrm>
          <a:prstGeom prst="rect">
            <a:avLst/>
          </a:prstGeom>
        </p:spPr>
      </p:pic>
      <p:sp>
        <p:nvSpPr>
          <p:cNvPr id="6" name="Rectangle 5"/>
          <p:cNvSpPr/>
          <p:nvPr/>
        </p:nvSpPr>
        <p:spPr>
          <a:xfrm>
            <a:off x="7572680" y="2849153"/>
            <a:ext cx="4511040" cy="1231106"/>
          </a:xfrm>
          <a:prstGeom prst="rect">
            <a:avLst/>
          </a:prstGeom>
        </p:spPr>
        <p:txBody>
          <a:bodyPr wrap="square">
            <a:spAutoFit/>
          </a:bodyPr>
          <a:lstStyle/>
          <a:p>
            <a:r>
              <a:rPr lang="en-US" sz="1400" i="1" dirty="0">
                <a:solidFill>
                  <a:srgbClr val="FF0000"/>
                </a:solidFill>
              </a:rPr>
              <a:t>I-V characteristics of the Au-(2’-amino-4-ethynylphenyl-4’-ethynylphenyl-5’-nitro-1- </a:t>
            </a:r>
            <a:r>
              <a:rPr lang="en-US" sz="1400" i="1" dirty="0" err="1">
                <a:solidFill>
                  <a:srgbClr val="FF0000"/>
                </a:solidFill>
              </a:rPr>
              <a:t>benzenethiolate</a:t>
            </a:r>
            <a:r>
              <a:rPr lang="en-US" sz="1400" i="1" dirty="0">
                <a:solidFill>
                  <a:srgbClr val="FF0000"/>
                </a:solidFill>
              </a:rPr>
              <a:t>)-Au devices at 60 K. The peak current density is ~50 A/cm2 , the NDR is ~ - 400 µΩ-cm2 , and the PVR is 1030:1</a:t>
            </a:r>
            <a:r>
              <a:rPr lang="ro-RO" i="1" dirty="0">
                <a:solidFill>
                  <a:srgbClr val="FF0000"/>
                </a:solidFill>
              </a:rPr>
              <a:t>; </a:t>
            </a:r>
          </a:p>
        </p:txBody>
      </p:sp>
      <p:sp>
        <p:nvSpPr>
          <p:cNvPr id="7" name="Rectangle 6"/>
          <p:cNvSpPr/>
          <p:nvPr/>
        </p:nvSpPr>
        <p:spPr>
          <a:xfrm>
            <a:off x="190136" y="3499242"/>
            <a:ext cx="6096000" cy="646331"/>
          </a:xfrm>
          <a:prstGeom prst="rect">
            <a:avLst/>
          </a:prstGeom>
        </p:spPr>
        <p:txBody>
          <a:bodyPr>
            <a:spAutoFit/>
          </a:bodyPr>
          <a:lstStyle/>
          <a:p>
            <a:r>
              <a:rPr lang="en-US" i="1" dirty="0">
                <a:solidFill>
                  <a:srgbClr val="FF0000"/>
                </a:solidFill>
              </a:rPr>
              <a:t>Schematic of the synthesis of the active molecular compound and its precursors</a:t>
            </a:r>
            <a:endParaRPr lang="ro-RO" i="1" dirty="0">
              <a:solidFill>
                <a:srgbClr val="FF0000"/>
              </a:solidFill>
            </a:endParaRPr>
          </a:p>
        </p:txBody>
      </p:sp>
    </p:spTree>
    <p:extLst>
      <p:ext uri="{BB962C8B-B14F-4D97-AF65-F5344CB8AC3E}">
        <p14:creationId xmlns:p14="http://schemas.microsoft.com/office/powerpoint/2010/main" val="1820468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217" y="0"/>
            <a:ext cx="9815149" cy="1280890"/>
          </a:xfrm>
        </p:spPr>
        <p:txBody>
          <a:bodyPr>
            <a:normAutofit fontScale="90000"/>
          </a:bodyPr>
          <a:lstStyle/>
          <a:p>
            <a:r>
              <a:rPr lang="ro-RO" dirty="0"/>
              <a:t>Un tranzistor cu efect de câmp realizat dintr-un nanotub de carbon cu un singur perete</a:t>
            </a:r>
          </a:p>
        </p:txBody>
      </p:sp>
      <p:sp>
        <p:nvSpPr>
          <p:cNvPr id="3" name="Content Placeholder 2"/>
          <p:cNvSpPr>
            <a:spLocks noGrp="1"/>
          </p:cNvSpPr>
          <p:nvPr>
            <p:ph idx="1"/>
          </p:nvPr>
        </p:nvSpPr>
        <p:spPr>
          <a:xfrm>
            <a:off x="772093" y="4755610"/>
            <a:ext cx="11309668" cy="3777622"/>
          </a:xfrm>
        </p:spPr>
        <p:txBody>
          <a:bodyPr>
            <a:normAutofit/>
          </a:bodyPr>
          <a:lstStyle/>
          <a:p>
            <a:r>
              <a:rPr lang="ro-RO" dirty="0" smtClean="0"/>
              <a:t>Sunt fabricate comutatoare electrice cum </a:t>
            </a:r>
            <a:r>
              <a:rPr lang="ro-RO" dirty="0"/>
              <a:t>ar fi </a:t>
            </a:r>
            <a:r>
              <a:rPr lang="ro-RO" dirty="0" smtClean="0"/>
              <a:t>TEC din </a:t>
            </a:r>
            <a:r>
              <a:rPr lang="ro-RO" dirty="0"/>
              <a:t>nanotuburi de carbon cu un singur perete. </a:t>
            </a:r>
            <a:r>
              <a:rPr lang="ro-RO" dirty="0" smtClean="0"/>
              <a:t>În cazul </a:t>
            </a:r>
            <a:r>
              <a:rPr lang="ro-RO" dirty="0"/>
              <a:t>ilustrat în Figura </a:t>
            </a:r>
            <a:r>
              <a:rPr lang="ro-RO" dirty="0" smtClean="0"/>
              <a:t>un </a:t>
            </a:r>
            <a:r>
              <a:rPr lang="ro-RO" dirty="0"/>
              <a:t>nanotub de carbon cu un singur perete cu diametrul de 1,6 nm a </a:t>
            </a:r>
            <a:r>
              <a:rPr lang="ro-RO" dirty="0" smtClean="0"/>
              <a:t>fost manipulat </a:t>
            </a:r>
            <a:r>
              <a:rPr lang="ro-RO" dirty="0"/>
              <a:t>la locul lor folosind un microscop cu forță atomică. Odată așezat pe </a:t>
            </a:r>
            <a:r>
              <a:rPr lang="ro-RO" dirty="0" smtClean="0"/>
              <a:t>contact de metal nanotubul </a:t>
            </a:r>
            <a:r>
              <a:rPr lang="ro-RO" dirty="0"/>
              <a:t>semiconductor s-a comportat ca un canal într-un </a:t>
            </a:r>
            <a:r>
              <a:rPr lang="ro-RO" dirty="0" smtClean="0"/>
              <a:t>TEC, pornirea </a:t>
            </a:r>
            <a:r>
              <a:rPr lang="ro-RO" dirty="0"/>
              <a:t>sau oprirea în funcție de tensiunea de poartă aplicată</a:t>
            </a:r>
            <a:r>
              <a:rPr lang="ro-RO" dirty="0" smtClean="0"/>
              <a:t>. </a:t>
            </a:r>
            <a:endParaRPr lang="ro-RO" dirty="0"/>
          </a:p>
        </p:txBody>
      </p:sp>
      <p:pic>
        <p:nvPicPr>
          <p:cNvPr id="4" name="Picture 3"/>
          <p:cNvPicPr>
            <a:picLocks noChangeAspect="1"/>
          </p:cNvPicPr>
          <p:nvPr/>
        </p:nvPicPr>
        <p:blipFill>
          <a:blip r:embed="rId2"/>
          <a:stretch>
            <a:fillRect/>
          </a:stretch>
        </p:blipFill>
        <p:spPr>
          <a:xfrm>
            <a:off x="2672590" y="1110225"/>
            <a:ext cx="7107136" cy="3650724"/>
          </a:xfrm>
          <a:prstGeom prst="rect">
            <a:avLst/>
          </a:prstGeom>
        </p:spPr>
      </p:pic>
    </p:spTree>
    <p:extLst>
      <p:ext uri="{BB962C8B-B14F-4D97-AF65-F5344CB8AC3E}">
        <p14:creationId xmlns:p14="http://schemas.microsoft.com/office/powerpoint/2010/main" val="383416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005" y="345436"/>
            <a:ext cx="3624995" cy="804095"/>
          </a:xfrm>
        </p:spPr>
        <p:txBody>
          <a:bodyPr/>
          <a:lstStyle/>
          <a:p>
            <a:r>
              <a:rPr lang="ro-RO" dirty="0" smtClean="0"/>
              <a:t>GMR structura</a:t>
            </a:r>
            <a:endParaRPr lang="ro-RO" dirty="0"/>
          </a:p>
        </p:txBody>
      </p:sp>
      <p:sp>
        <p:nvSpPr>
          <p:cNvPr id="3" name="Content Placeholder 2"/>
          <p:cNvSpPr>
            <a:spLocks noGrp="1"/>
          </p:cNvSpPr>
          <p:nvPr>
            <p:ph idx="1"/>
          </p:nvPr>
        </p:nvSpPr>
        <p:spPr>
          <a:xfrm>
            <a:off x="6043459" y="1405030"/>
            <a:ext cx="5879163" cy="5335404"/>
          </a:xfrm>
        </p:spPr>
        <p:txBody>
          <a:bodyPr>
            <a:normAutofit/>
          </a:bodyPr>
          <a:lstStyle/>
          <a:p>
            <a:pPr marL="0" indent="0">
              <a:buNone/>
            </a:pPr>
            <a:r>
              <a:rPr lang="ro-RO" dirty="0" smtClean="0"/>
              <a:t>Când </a:t>
            </a:r>
            <a:r>
              <a:rPr lang="ro-RO" dirty="0"/>
              <a:t>anumite tipuri de sisteme de materiale sunt expuse la un câmp magnetic, </a:t>
            </a:r>
            <a:r>
              <a:rPr lang="ro-RO" dirty="0" smtClean="0"/>
              <a:t>se modifică rezistenta</a:t>
            </a:r>
            <a:r>
              <a:rPr lang="ro-RO" dirty="0"/>
              <a:t>. Acest efect, numit efect magnetorezistiv, este util pentru </a:t>
            </a:r>
            <a:r>
              <a:rPr lang="ro-RO" dirty="0" smtClean="0"/>
              <a:t>detecție de câmpuri </a:t>
            </a:r>
            <a:r>
              <a:rPr lang="ro-RO" dirty="0"/>
              <a:t>magnetice, cum ar fi cele din biții magnetici de date stocați pe hard computerconduce. </a:t>
            </a:r>
            <a:endParaRPr lang="ro-RO" dirty="0" smtClean="0"/>
          </a:p>
          <a:p>
            <a:pPr marL="0" indent="0">
              <a:buNone/>
            </a:pPr>
            <a:r>
              <a:rPr lang="ro-RO" dirty="0" smtClean="0"/>
              <a:t>În </a:t>
            </a:r>
            <a:r>
              <a:rPr lang="ro-RO" dirty="0"/>
              <a:t>1988, efectul de magnetorezistă gigant a fost descoperit </a:t>
            </a:r>
            <a:r>
              <a:rPr lang="ro-RO" dirty="0" smtClean="0"/>
              <a:t>. </a:t>
            </a:r>
          </a:p>
          <a:p>
            <a:pPr marL="0" indent="0">
              <a:buNone/>
            </a:pPr>
            <a:r>
              <a:rPr lang="ro-RO" dirty="0" smtClean="0"/>
              <a:t>utilizarea </a:t>
            </a:r>
            <a:r>
              <a:rPr lang="ro-RO" dirty="0"/>
              <a:t>GMR în capetele de citire </a:t>
            </a:r>
            <a:r>
              <a:rPr lang="ro-RO" dirty="0" smtClean="0"/>
              <a:t>pentru unități </a:t>
            </a:r>
            <a:r>
              <a:rPr lang="ro-RO" dirty="0"/>
              <a:t>de discuri magnetice. IBM a anunțat pentru prima dată un produs comercial bazat pe acest design </a:t>
            </a:r>
            <a:r>
              <a:rPr lang="ro-RO" dirty="0" smtClean="0"/>
              <a:t>în 1997</a:t>
            </a:r>
            <a:r>
              <a:rPr lang="ro-RO" dirty="0"/>
              <a:t>. </a:t>
            </a:r>
          </a:p>
        </p:txBody>
      </p:sp>
      <p:pic>
        <p:nvPicPr>
          <p:cNvPr id="4" name="Picture 3"/>
          <p:cNvPicPr>
            <a:picLocks noChangeAspect="1"/>
          </p:cNvPicPr>
          <p:nvPr/>
        </p:nvPicPr>
        <p:blipFill>
          <a:blip r:embed="rId2"/>
          <a:stretch>
            <a:fillRect/>
          </a:stretch>
        </p:blipFill>
        <p:spPr>
          <a:xfrm>
            <a:off x="122207" y="73272"/>
            <a:ext cx="5921253" cy="4778154"/>
          </a:xfrm>
          <a:prstGeom prst="rect">
            <a:avLst/>
          </a:prstGeom>
        </p:spPr>
      </p:pic>
    </p:spTree>
    <p:extLst>
      <p:ext uri="{BB962C8B-B14F-4D97-AF65-F5344CB8AC3E}">
        <p14:creationId xmlns:p14="http://schemas.microsoft.com/office/powerpoint/2010/main" val="355471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ro-RO" dirty="0"/>
          </a:p>
        </p:txBody>
      </p:sp>
      <p:pic>
        <p:nvPicPr>
          <p:cNvPr id="4" name="Content Placeholder 3"/>
          <p:cNvPicPr>
            <a:picLocks noGrp="1" noChangeAspect="1"/>
          </p:cNvPicPr>
          <p:nvPr>
            <p:ph idx="1"/>
          </p:nvPr>
        </p:nvPicPr>
        <p:blipFill>
          <a:blip r:embed="rId2"/>
          <a:stretch>
            <a:fillRect/>
          </a:stretch>
        </p:blipFill>
        <p:spPr>
          <a:xfrm>
            <a:off x="1087974" y="1428750"/>
            <a:ext cx="9380577" cy="2947154"/>
          </a:xfrm>
          <a:prstGeom prst="rect">
            <a:avLst/>
          </a:prstGeom>
        </p:spPr>
      </p:pic>
      <p:pic>
        <p:nvPicPr>
          <p:cNvPr id="5" name="Picture 4"/>
          <p:cNvPicPr>
            <a:picLocks noChangeAspect="1"/>
          </p:cNvPicPr>
          <p:nvPr/>
        </p:nvPicPr>
        <p:blipFill>
          <a:blip r:embed="rId3"/>
          <a:stretch>
            <a:fillRect/>
          </a:stretch>
        </p:blipFill>
        <p:spPr>
          <a:xfrm>
            <a:off x="1087974" y="4380291"/>
            <a:ext cx="9380577" cy="2477709"/>
          </a:xfrm>
          <a:prstGeom prst="rect">
            <a:avLst/>
          </a:prstGeom>
        </p:spPr>
      </p:pic>
      <p:sp>
        <p:nvSpPr>
          <p:cNvPr id="3" name="Rectangle 2"/>
          <p:cNvSpPr/>
          <p:nvPr/>
        </p:nvSpPr>
        <p:spPr>
          <a:xfrm>
            <a:off x="1324550" y="5518714"/>
            <a:ext cx="9143999" cy="1077218"/>
          </a:xfrm>
          <a:prstGeom prst="rect">
            <a:avLst/>
          </a:prstGeom>
        </p:spPr>
        <p:txBody>
          <a:bodyPr wrap="square">
            <a:spAutoFit/>
          </a:bodyPr>
          <a:lstStyle/>
          <a:p>
            <a:pPr>
              <a:spcAft>
                <a:spcPts val="1200"/>
              </a:spcAft>
              <a:defRPr/>
            </a:pPr>
            <a:r>
              <a:rPr lang="en-US" dirty="0"/>
              <a:t>1981 – First atoms seen (Binnig and Rohrer, STM) </a:t>
            </a:r>
          </a:p>
          <a:p>
            <a:pPr>
              <a:spcAft>
                <a:spcPts val="1200"/>
              </a:spcAft>
              <a:defRPr/>
            </a:pPr>
            <a:r>
              <a:rPr lang="en-US" dirty="0"/>
              <a:t>1986 – </a:t>
            </a:r>
            <a:r>
              <a:rPr lang="en-US" u="sng" dirty="0"/>
              <a:t>Engines of Creation, the Coming Age of Nanotechnology</a:t>
            </a:r>
            <a:r>
              <a:rPr lang="en-US" dirty="0"/>
              <a:t> by Richard Drexler</a:t>
            </a:r>
            <a:endParaRPr lang="en-US" sz="1600" i="1" dirty="0"/>
          </a:p>
        </p:txBody>
      </p:sp>
    </p:spTree>
    <p:extLst>
      <p:ext uri="{BB962C8B-B14F-4D97-AF65-F5344CB8AC3E}">
        <p14:creationId xmlns:p14="http://schemas.microsoft.com/office/powerpoint/2010/main" val="422730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80147"/>
          </a:xfrm>
        </p:spPr>
        <p:txBody>
          <a:bodyPr/>
          <a:lstStyle/>
          <a:p>
            <a:r>
              <a:rPr lang="en-US" dirty="0" smtClean="0"/>
              <a:t>Historical background</a:t>
            </a:r>
            <a:endParaRPr lang="ro-RO" dirty="0"/>
          </a:p>
        </p:txBody>
      </p:sp>
      <p:pic>
        <p:nvPicPr>
          <p:cNvPr id="4" name="Content Placeholder 3"/>
          <p:cNvPicPr>
            <a:picLocks noGrp="1" noChangeAspect="1"/>
          </p:cNvPicPr>
          <p:nvPr>
            <p:ph idx="1"/>
          </p:nvPr>
        </p:nvPicPr>
        <p:blipFill>
          <a:blip r:embed="rId2"/>
          <a:stretch>
            <a:fillRect/>
          </a:stretch>
        </p:blipFill>
        <p:spPr>
          <a:xfrm>
            <a:off x="838200" y="2031076"/>
            <a:ext cx="11041355" cy="2495550"/>
          </a:xfrm>
          <a:prstGeom prst="rect">
            <a:avLst/>
          </a:prstGeom>
        </p:spPr>
      </p:pic>
      <p:pic>
        <p:nvPicPr>
          <p:cNvPr id="5" name="Picture 4"/>
          <p:cNvPicPr>
            <a:picLocks noChangeAspect="1"/>
          </p:cNvPicPr>
          <p:nvPr/>
        </p:nvPicPr>
        <p:blipFill>
          <a:blip r:embed="rId3"/>
          <a:stretch>
            <a:fillRect/>
          </a:stretch>
        </p:blipFill>
        <p:spPr>
          <a:xfrm>
            <a:off x="812231" y="4526626"/>
            <a:ext cx="11067324" cy="2251985"/>
          </a:xfrm>
          <a:prstGeom prst="rect">
            <a:avLst/>
          </a:prstGeom>
        </p:spPr>
      </p:pic>
    </p:spTree>
    <p:extLst>
      <p:ext uri="{BB962C8B-B14F-4D97-AF65-F5344CB8AC3E}">
        <p14:creationId xmlns:p14="http://schemas.microsoft.com/office/powerpoint/2010/main" val="411033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13" y="203309"/>
            <a:ext cx="5636675" cy="701247"/>
          </a:xfrm>
        </p:spPr>
        <p:txBody>
          <a:bodyPr/>
          <a:lstStyle/>
          <a:p>
            <a:r>
              <a:rPr lang="en-US" dirty="0" smtClean="0"/>
              <a:t>Why nanotechnology</a:t>
            </a:r>
            <a:endParaRPr lang="ro-RO" dirty="0"/>
          </a:p>
        </p:txBody>
      </p:sp>
      <p:sp>
        <p:nvSpPr>
          <p:cNvPr id="3" name="Content Placeholder 2"/>
          <p:cNvSpPr>
            <a:spLocks noGrp="1"/>
          </p:cNvSpPr>
          <p:nvPr>
            <p:ph idx="1"/>
          </p:nvPr>
        </p:nvSpPr>
        <p:spPr>
          <a:xfrm>
            <a:off x="1833563" y="1234610"/>
            <a:ext cx="8915400" cy="1382345"/>
          </a:xfrm>
        </p:spPr>
        <p:txBody>
          <a:bodyPr/>
          <a:lstStyle/>
          <a:p>
            <a:pPr>
              <a:spcBef>
                <a:spcPts val="0"/>
              </a:spcBef>
              <a:spcAft>
                <a:spcPts val="1200"/>
              </a:spcAft>
            </a:pPr>
            <a:r>
              <a:rPr lang="en-US" dirty="0"/>
              <a:t>Surface energy increases with surface area</a:t>
            </a:r>
          </a:p>
          <a:p>
            <a:pPr>
              <a:spcBef>
                <a:spcPts val="0"/>
              </a:spcBef>
              <a:spcAft>
                <a:spcPts val="1200"/>
              </a:spcAft>
            </a:pPr>
            <a:r>
              <a:rPr lang="en-US" dirty="0"/>
              <a:t>Large surface energy = instability</a:t>
            </a:r>
          </a:p>
          <a:p>
            <a:pPr>
              <a:spcBef>
                <a:spcPts val="0"/>
              </a:spcBef>
              <a:spcAft>
                <a:spcPts val="1200"/>
              </a:spcAft>
            </a:pPr>
            <a:r>
              <a:rPr lang="en-US" dirty="0"/>
              <a:t>Driven to grow to reduce surface energy</a:t>
            </a:r>
            <a:endParaRPr lang="ro-RO" dirty="0"/>
          </a:p>
        </p:txBody>
      </p:sp>
      <p:grpSp>
        <p:nvGrpSpPr>
          <p:cNvPr id="4" name="Group 3"/>
          <p:cNvGrpSpPr/>
          <p:nvPr/>
        </p:nvGrpSpPr>
        <p:grpSpPr>
          <a:xfrm>
            <a:off x="669244" y="1356681"/>
            <a:ext cx="11133200" cy="4490008"/>
            <a:chOff x="522288" y="2141537"/>
            <a:chExt cx="10128291" cy="3783525"/>
          </a:xfrm>
        </p:grpSpPr>
        <p:pic>
          <p:nvPicPr>
            <p:cNvPr id="5" name="Picture 4" descr="percent surface atoms v cluster diameter"/>
            <p:cNvPicPr>
              <a:picLocks noChangeAspect="1" noChangeArrowheads="1"/>
            </p:cNvPicPr>
            <p:nvPr/>
          </p:nvPicPr>
          <p:blipFill>
            <a:blip r:embed="rId2">
              <a:extLst>
                <a:ext uri="{28A0092B-C50C-407E-A947-70E740481C1C}">
                  <a14:useLocalDpi xmlns:a14="http://schemas.microsoft.com/office/drawing/2010/main" val="0"/>
                </a:ext>
              </a:extLst>
            </a:blip>
            <a:srcRect l="7143" b="7080"/>
            <a:stretch>
              <a:fillRect/>
            </a:stretch>
          </p:blipFill>
          <p:spPr bwMode="auto">
            <a:xfrm>
              <a:off x="7621629" y="2141537"/>
              <a:ext cx="29718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3"/>
            <p:cNvSpPr txBox="1">
              <a:spLocks noChangeArrowheads="1"/>
            </p:cNvSpPr>
            <p:nvPr/>
          </p:nvSpPr>
          <p:spPr bwMode="auto">
            <a:xfrm>
              <a:off x="7564479" y="5464353"/>
              <a:ext cx="3086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a:latin typeface="Tahoma" pitchFamily="34" charset="0"/>
                </a:rPr>
                <a:t>C. </a:t>
              </a:r>
              <a:r>
                <a:rPr lang="en-US" sz="1000" dirty="0" err="1">
                  <a:latin typeface="Tahoma" pitchFamily="34" charset="0"/>
                </a:rPr>
                <a:t>Nutzenadel</a:t>
              </a:r>
              <a:r>
                <a:rPr lang="en-US" sz="1000" dirty="0">
                  <a:latin typeface="Tahoma" pitchFamily="34" charset="0"/>
                </a:rPr>
                <a:t> et al.,</a:t>
              </a:r>
              <a:r>
                <a:rPr lang="en-US" sz="1000" i="1" dirty="0">
                  <a:latin typeface="Tahoma" pitchFamily="34" charset="0"/>
                </a:rPr>
                <a:t> Eur. Phys. J. D. </a:t>
              </a:r>
              <a:r>
                <a:rPr lang="en-US" sz="1000" b="1" dirty="0">
                  <a:latin typeface="Tahoma" pitchFamily="34" charset="0"/>
                </a:rPr>
                <a:t>8, </a:t>
              </a:r>
              <a:r>
                <a:rPr lang="en-US" sz="1000" dirty="0">
                  <a:latin typeface="Tahoma" pitchFamily="34" charset="0"/>
                </a:rPr>
                <a:t>245 (2000).</a:t>
              </a:r>
              <a:endParaRPr lang="en-US" sz="1000" i="1" dirty="0">
                <a:latin typeface="Tahoma" pitchFamily="34" charset="0"/>
              </a:endParaRPr>
            </a:p>
          </p:txBody>
        </p:sp>
        <p:sp>
          <p:nvSpPr>
            <p:cNvPr id="7" name="TextBox 154"/>
            <p:cNvSpPr txBox="1">
              <a:spLocks noChangeArrowheads="1"/>
            </p:cNvSpPr>
            <p:nvPr/>
          </p:nvSpPr>
          <p:spPr bwMode="auto">
            <a:xfrm>
              <a:off x="7495504" y="5250348"/>
              <a:ext cx="2971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dirty="0" smtClean="0"/>
                <a:t>diameter </a:t>
              </a:r>
              <a:r>
                <a:rPr lang="en-US" sz="1600" dirty="0"/>
                <a:t>(nm</a:t>
              </a:r>
              <a:r>
                <a:rPr lang="en-US" sz="1600" dirty="0" smtClean="0"/>
                <a:t>)</a:t>
              </a:r>
              <a:endParaRPr lang="en-US" sz="1600" dirty="0"/>
            </a:p>
          </p:txBody>
        </p:sp>
        <p:sp>
          <p:nvSpPr>
            <p:cNvPr id="8" name="TextBox 155"/>
            <p:cNvSpPr txBox="1">
              <a:spLocks noChangeArrowheads="1"/>
            </p:cNvSpPr>
            <p:nvPr/>
          </p:nvSpPr>
          <p:spPr bwMode="auto">
            <a:xfrm rot="16200000">
              <a:off x="6347662" y="3358523"/>
              <a:ext cx="204946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dirty="0" smtClean="0"/>
                <a:t>Surface </a:t>
              </a:r>
              <a:r>
                <a:rPr lang="en-US" sz="1600" dirty="0"/>
                <a:t>atoms </a:t>
              </a:r>
              <a:r>
                <a:rPr lang="en-US" sz="1600" dirty="0" smtClean="0"/>
                <a:t>(%)</a:t>
              </a:r>
              <a:endParaRPr lang="en-US" sz="1600" dirty="0"/>
            </a:p>
          </p:txBody>
        </p:sp>
        <p:grpSp>
          <p:nvGrpSpPr>
            <p:cNvPr id="9" name="Group 8"/>
            <p:cNvGrpSpPr/>
            <p:nvPr/>
          </p:nvGrpSpPr>
          <p:grpSpPr>
            <a:xfrm>
              <a:off x="522288" y="3641725"/>
              <a:ext cx="4430712" cy="2283337"/>
              <a:chOff x="522288" y="3641725"/>
              <a:chExt cx="4430712" cy="2283337"/>
            </a:xfrm>
          </p:grpSpPr>
          <p:grpSp>
            <p:nvGrpSpPr>
              <p:cNvPr id="10" name="Group 5"/>
              <p:cNvGrpSpPr>
                <a:grpSpLocks/>
              </p:cNvGrpSpPr>
              <p:nvPr/>
            </p:nvGrpSpPr>
            <p:grpSpPr bwMode="auto">
              <a:xfrm>
                <a:off x="522288" y="3641725"/>
                <a:ext cx="1804987" cy="1539875"/>
                <a:chOff x="240" y="864"/>
                <a:chExt cx="1137" cy="970"/>
              </a:xfrm>
            </p:grpSpPr>
            <p:sp>
              <p:nvSpPr>
                <p:cNvPr id="62" name="Oval 102"/>
                <p:cNvSpPr>
                  <a:spLocks noChangeArrowheads="1"/>
                </p:cNvSpPr>
                <p:nvPr/>
              </p:nvSpPr>
              <p:spPr bwMode="auto">
                <a:xfrm>
                  <a:off x="860" y="1038"/>
                  <a:ext cx="104"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 name="Oval 104"/>
                <p:cNvSpPr>
                  <a:spLocks noChangeArrowheads="1"/>
                </p:cNvSpPr>
                <p:nvPr/>
              </p:nvSpPr>
              <p:spPr bwMode="auto">
                <a:xfrm>
                  <a:off x="860" y="864"/>
                  <a:ext cx="104" cy="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 name="Line 106"/>
                <p:cNvSpPr>
                  <a:spLocks noChangeShapeType="1"/>
                </p:cNvSpPr>
                <p:nvPr/>
              </p:nvSpPr>
              <p:spPr bwMode="auto">
                <a:xfrm>
                  <a:off x="705" y="1138"/>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Oval 107"/>
                <p:cNvSpPr>
                  <a:spLocks noChangeArrowheads="1"/>
                </p:cNvSpPr>
                <p:nvPr/>
              </p:nvSpPr>
              <p:spPr bwMode="auto">
                <a:xfrm>
                  <a:off x="1067" y="1038"/>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6" name="Oval 108"/>
                <p:cNvSpPr>
                  <a:spLocks noChangeArrowheads="1"/>
                </p:cNvSpPr>
                <p:nvPr/>
              </p:nvSpPr>
              <p:spPr bwMode="auto">
                <a:xfrm>
                  <a:off x="1067" y="864"/>
                  <a:ext cx="103" cy="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 name="Line 109"/>
                <p:cNvSpPr>
                  <a:spLocks noChangeShapeType="1"/>
                </p:cNvSpPr>
                <p:nvPr/>
              </p:nvSpPr>
              <p:spPr bwMode="auto">
                <a:xfrm>
                  <a:off x="1119" y="963"/>
                  <a:ext cx="1"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Oval 110"/>
                <p:cNvSpPr>
                  <a:spLocks noChangeArrowheads="1"/>
                </p:cNvSpPr>
                <p:nvPr/>
              </p:nvSpPr>
              <p:spPr bwMode="auto">
                <a:xfrm>
                  <a:off x="654" y="1038"/>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9" name="Oval 111"/>
                <p:cNvSpPr>
                  <a:spLocks noChangeArrowheads="1"/>
                </p:cNvSpPr>
                <p:nvPr/>
              </p:nvSpPr>
              <p:spPr bwMode="auto">
                <a:xfrm>
                  <a:off x="654" y="864"/>
                  <a:ext cx="103" cy="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0" name="Line 112"/>
                <p:cNvSpPr>
                  <a:spLocks noChangeShapeType="1"/>
                </p:cNvSpPr>
                <p:nvPr/>
              </p:nvSpPr>
              <p:spPr bwMode="auto">
                <a:xfrm>
                  <a:off x="705" y="963"/>
                  <a:ext cx="1"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Oval 113"/>
                <p:cNvSpPr>
                  <a:spLocks noChangeArrowheads="1"/>
                </p:cNvSpPr>
                <p:nvPr/>
              </p:nvSpPr>
              <p:spPr bwMode="auto">
                <a:xfrm>
                  <a:off x="654" y="138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Oval 114"/>
                <p:cNvSpPr>
                  <a:spLocks noChangeArrowheads="1"/>
                </p:cNvSpPr>
                <p:nvPr/>
              </p:nvSpPr>
              <p:spPr bwMode="auto">
                <a:xfrm>
                  <a:off x="654" y="1212"/>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 name="Line 115"/>
                <p:cNvSpPr>
                  <a:spLocks noChangeShapeType="1"/>
                </p:cNvSpPr>
                <p:nvPr/>
              </p:nvSpPr>
              <p:spPr bwMode="auto">
                <a:xfrm>
                  <a:off x="705" y="1312"/>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Oval 116"/>
                <p:cNvSpPr>
                  <a:spLocks noChangeArrowheads="1"/>
                </p:cNvSpPr>
                <p:nvPr/>
              </p:nvSpPr>
              <p:spPr bwMode="auto">
                <a:xfrm>
                  <a:off x="860" y="1386"/>
                  <a:ext cx="104"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5" name="Oval 117"/>
                <p:cNvSpPr>
                  <a:spLocks noChangeArrowheads="1"/>
                </p:cNvSpPr>
                <p:nvPr/>
              </p:nvSpPr>
              <p:spPr bwMode="auto">
                <a:xfrm>
                  <a:off x="860" y="1212"/>
                  <a:ext cx="104"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6" name="Line 118"/>
                <p:cNvSpPr>
                  <a:spLocks noChangeShapeType="1"/>
                </p:cNvSpPr>
                <p:nvPr/>
              </p:nvSpPr>
              <p:spPr bwMode="auto">
                <a:xfrm>
                  <a:off x="912" y="1312"/>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Oval 119"/>
                <p:cNvSpPr>
                  <a:spLocks noChangeArrowheads="1"/>
                </p:cNvSpPr>
                <p:nvPr/>
              </p:nvSpPr>
              <p:spPr bwMode="auto">
                <a:xfrm>
                  <a:off x="1067" y="138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8" name="Oval 120"/>
                <p:cNvSpPr>
                  <a:spLocks noChangeArrowheads="1"/>
                </p:cNvSpPr>
                <p:nvPr/>
              </p:nvSpPr>
              <p:spPr bwMode="auto">
                <a:xfrm>
                  <a:off x="1067" y="1212"/>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9" name="Line 121"/>
                <p:cNvSpPr>
                  <a:spLocks noChangeShapeType="1"/>
                </p:cNvSpPr>
                <p:nvPr/>
              </p:nvSpPr>
              <p:spPr bwMode="auto">
                <a:xfrm>
                  <a:off x="1119" y="1312"/>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122"/>
                <p:cNvSpPr>
                  <a:spLocks noChangeShapeType="1"/>
                </p:cNvSpPr>
                <p:nvPr/>
              </p:nvSpPr>
              <p:spPr bwMode="auto">
                <a:xfrm>
                  <a:off x="912" y="963"/>
                  <a:ext cx="1"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123"/>
                <p:cNvSpPr>
                  <a:spLocks noChangeShapeType="1"/>
                </p:cNvSpPr>
                <p:nvPr/>
              </p:nvSpPr>
              <p:spPr bwMode="auto">
                <a:xfrm>
                  <a:off x="912" y="1138"/>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24"/>
                <p:cNvSpPr>
                  <a:spLocks noChangeShapeType="1"/>
                </p:cNvSpPr>
                <p:nvPr/>
              </p:nvSpPr>
              <p:spPr bwMode="auto">
                <a:xfrm>
                  <a:off x="1119" y="1138"/>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25"/>
                <p:cNvSpPr>
                  <a:spLocks noChangeShapeType="1"/>
                </p:cNvSpPr>
                <p:nvPr/>
              </p:nvSpPr>
              <p:spPr bwMode="auto">
                <a:xfrm>
                  <a:off x="757" y="914"/>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126"/>
                <p:cNvSpPr>
                  <a:spLocks noChangeShapeType="1"/>
                </p:cNvSpPr>
                <p:nvPr/>
              </p:nvSpPr>
              <p:spPr bwMode="auto">
                <a:xfrm>
                  <a:off x="757" y="1088"/>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127"/>
                <p:cNvSpPr>
                  <a:spLocks noChangeShapeType="1"/>
                </p:cNvSpPr>
                <p:nvPr/>
              </p:nvSpPr>
              <p:spPr bwMode="auto">
                <a:xfrm>
                  <a:off x="757" y="1262"/>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128"/>
                <p:cNvSpPr>
                  <a:spLocks noChangeShapeType="1"/>
                </p:cNvSpPr>
                <p:nvPr/>
              </p:nvSpPr>
              <p:spPr bwMode="auto">
                <a:xfrm>
                  <a:off x="757" y="1436"/>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29"/>
                <p:cNvSpPr>
                  <a:spLocks noChangeShapeType="1"/>
                </p:cNvSpPr>
                <p:nvPr/>
              </p:nvSpPr>
              <p:spPr bwMode="auto">
                <a:xfrm>
                  <a:off x="964" y="914"/>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130"/>
                <p:cNvSpPr>
                  <a:spLocks noChangeShapeType="1"/>
                </p:cNvSpPr>
                <p:nvPr/>
              </p:nvSpPr>
              <p:spPr bwMode="auto">
                <a:xfrm>
                  <a:off x="964" y="1088"/>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31"/>
                <p:cNvSpPr>
                  <a:spLocks noChangeShapeType="1"/>
                </p:cNvSpPr>
                <p:nvPr/>
              </p:nvSpPr>
              <p:spPr bwMode="auto">
                <a:xfrm>
                  <a:off x="964" y="1262"/>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32"/>
                <p:cNvSpPr>
                  <a:spLocks noChangeShapeType="1"/>
                </p:cNvSpPr>
                <p:nvPr/>
              </p:nvSpPr>
              <p:spPr bwMode="auto">
                <a:xfrm>
                  <a:off x="964" y="1436"/>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33"/>
                <p:cNvSpPr>
                  <a:spLocks noChangeShapeType="1"/>
                </p:cNvSpPr>
                <p:nvPr/>
              </p:nvSpPr>
              <p:spPr bwMode="auto">
                <a:xfrm>
                  <a:off x="1170" y="914"/>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34"/>
                <p:cNvSpPr>
                  <a:spLocks noChangeShapeType="1"/>
                </p:cNvSpPr>
                <p:nvPr/>
              </p:nvSpPr>
              <p:spPr bwMode="auto">
                <a:xfrm>
                  <a:off x="1170" y="1088"/>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35"/>
                <p:cNvSpPr>
                  <a:spLocks noChangeShapeType="1"/>
                </p:cNvSpPr>
                <p:nvPr/>
              </p:nvSpPr>
              <p:spPr bwMode="auto">
                <a:xfrm>
                  <a:off x="1170" y="1262"/>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36"/>
                <p:cNvSpPr>
                  <a:spLocks noChangeShapeType="1"/>
                </p:cNvSpPr>
                <p:nvPr/>
              </p:nvSpPr>
              <p:spPr bwMode="auto">
                <a:xfrm>
                  <a:off x="1170" y="1436"/>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Oval 137"/>
                <p:cNvSpPr>
                  <a:spLocks noChangeArrowheads="1"/>
                </p:cNvSpPr>
                <p:nvPr/>
              </p:nvSpPr>
              <p:spPr bwMode="auto">
                <a:xfrm>
                  <a:off x="1274" y="1038"/>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6" name="Oval 138"/>
                <p:cNvSpPr>
                  <a:spLocks noChangeArrowheads="1"/>
                </p:cNvSpPr>
                <p:nvPr/>
              </p:nvSpPr>
              <p:spPr bwMode="auto">
                <a:xfrm>
                  <a:off x="1274" y="864"/>
                  <a:ext cx="103" cy="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7" name="Oval 139"/>
                <p:cNvSpPr>
                  <a:spLocks noChangeArrowheads="1"/>
                </p:cNvSpPr>
                <p:nvPr/>
              </p:nvSpPr>
              <p:spPr bwMode="auto">
                <a:xfrm>
                  <a:off x="1274" y="138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8" name="Oval 140"/>
                <p:cNvSpPr>
                  <a:spLocks noChangeArrowheads="1"/>
                </p:cNvSpPr>
                <p:nvPr/>
              </p:nvSpPr>
              <p:spPr bwMode="auto">
                <a:xfrm>
                  <a:off x="1274" y="1212"/>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9" name="Line 141"/>
                <p:cNvSpPr>
                  <a:spLocks noChangeShapeType="1"/>
                </p:cNvSpPr>
                <p:nvPr/>
              </p:nvSpPr>
              <p:spPr bwMode="auto">
                <a:xfrm>
                  <a:off x="1326" y="963"/>
                  <a:ext cx="1"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142"/>
                <p:cNvSpPr>
                  <a:spLocks noChangeShapeType="1"/>
                </p:cNvSpPr>
                <p:nvPr/>
              </p:nvSpPr>
              <p:spPr bwMode="auto">
                <a:xfrm>
                  <a:off x="1326" y="1312"/>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143"/>
                <p:cNvSpPr>
                  <a:spLocks noChangeShapeType="1"/>
                </p:cNvSpPr>
                <p:nvPr/>
              </p:nvSpPr>
              <p:spPr bwMode="auto">
                <a:xfrm>
                  <a:off x="1326" y="1138"/>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Oval 144"/>
                <p:cNvSpPr>
                  <a:spLocks noChangeArrowheads="1"/>
                </p:cNvSpPr>
                <p:nvPr/>
              </p:nvSpPr>
              <p:spPr bwMode="auto">
                <a:xfrm>
                  <a:off x="447" y="1038"/>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 name="Oval 145"/>
                <p:cNvSpPr>
                  <a:spLocks noChangeArrowheads="1"/>
                </p:cNvSpPr>
                <p:nvPr/>
              </p:nvSpPr>
              <p:spPr bwMode="auto">
                <a:xfrm>
                  <a:off x="447" y="864"/>
                  <a:ext cx="103" cy="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4" name="Line 146"/>
                <p:cNvSpPr>
                  <a:spLocks noChangeShapeType="1"/>
                </p:cNvSpPr>
                <p:nvPr/>
              </p:nvSpPr>
              <p:spPr bwMode="auto">
                <a:xfrm>
                  <a:off x="292" y="1138"/>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Oval 147"/>
                <p:cNvSpPr>
                  <a:spLocks noChangeArrowheads="1"/>
                </p:cNvSpPr>
                <p:nvPr/>
              </p:nvSpPr>
              <p:spPr bwMode="auto">
                <a:xfrm>
                  <a:off x="240" y="1038"/>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6" name="Oval 148"/>
                <p:cNvSpPr>
                  <a:spLocks noChangeArrowheads="1"/>
                </p:cNvSpPr>
                <p:nvPr/>
              </p:nvSpPr>
              <p:spPr bwMode="auto">
                <a:xfrm>
                  <a:off x="240" y="864"/>
                  <a:ext cx="103" cy="99"/>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7" name="Line 149"/>
                <p:cNvSpPr>
                  <a:spLocks noChangeShapeType="1"/>
                </p:cNvSpPr>
                <p:nvPr/>
              </p:nvSpPr>
              <p:spPr bwMode="auto">
                <a:xfrm>
                  <a:off x="292" y="963"/>
                  <a:ext cx="1"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Oval 150"/>
                <p:cNvSpPr>
                  <a:spLocks noChangeArrowheads="1"/>
                </p:cNvSpPr>
                <p:nvPr/>
              </p:nvSpPr>
              <p:spPr bwMode="auto">
                <a:xfrm>
                  <a:off x="240" y="138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9" name="Oval 151"/>
                <p:cNvSpPr>
                  <a:spLocks noChangeArrowheads="1"/>
                </p:cNvSpPr>
                <p:nvPr/>
              </p:nvSpPr>
              <p:spPr bwMode="auto">
                <a:xfrm>
                  <a:off x="240" y="1212"/>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0" name="Line 152"/>
                <p:cNvSpPr>
                  <a:spLocks noChangeShapeType="1"/>
                </p:cNvSpPr>
                <p:nvPr/>
              </p:nvSpPr>
              <p:spPr bwMode="auto">
                <a:xfrm>
                  <a:off x="292" y="1312"/>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Oval 153"/>
                <p:cNvSpPr>
                  <a:spLocks noChangeArrowheads="1"/>
                </p:cNvSpPr>
                <p:nvPr/>
              </p:nvSpPr>
              <p:spPr bwMode="auto">
                <a:xfrm>
                  <a:off x="447" y="138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 name="Oval 154"/>
                <p:cNvSpPr>
                  <a:spLocks noChangeArrowheads="1"/>
                </p:cNvSpPr>
                <p:nvPr/>
              </p:nvSpPr>
              <p:spPr bwMode="auto">
                <a:xfrm>
                  <a:off x="447" y="1212"/>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3" name="Line 155"/>
                <p:cNvSpPr>
                  <a:spLocks noChangeShapeType="1"/>
                </p:cNvSpPr>
                <p:nvPr/>
              </p:nvSpPr>
              <p:spPr bwMode="auto">
                <a:xfrm>
                  <a:off x="343" y="914"/>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56"/>
                <p:cNvSpPr>
                  <a:spLocks noChangeShapeType="1"/>
                </p:cNvSpPr>
                <p:nvPr/>
              </p:nvSpPr>
              <p:spPr bwMode="auto">
                <a:xfrm>
                  <a:off x="343" y="1088"/>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157"/>
                <p:cNvSpPr>
                  <a:spLocks noChangeShapeType="1"/>
                </p:cNvSpPr>
                <p:nvPr/>
              </p:nvSpPr>
              <p:spPr bwMode="auto">
                <a:xfrm>
                  <a:off x="343" y="1262"/>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158"/>
                <p:cNvSpPr>
                  <a:spLocks noChangeShapeType="1"/>
                </p:cNvSpPr>
                <p:nvPr/>
              </p:nvSpPr>
              <p:spPr bwMode="auto">
                <a:xfrm>
                  <a:off x="343" y="1436"/>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159"/>
                <p:cNvSpPr>
                  <a:spLocks noChangeShapeType="1"/>
                </p:cNvSpPr>
                <p:nvPr/>
              </p:nvSpPr>
              <p:spPr bwMode="auto">
                <a:xfrm>
                  <a:off x="550" y="914"/>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160"/>
                <p:cNvSpPr>
                  <a:spLocks noChangeShapeType="1"/>
                </p:cNvSpPr>
                <p:nvPr/>
              </p:nvSpPr>
              <p:spPr bwMode="auto">
                <a:xfrm>
                  <a:off x="550" y="1088"/>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161"/>
                <p:cNvSpPr>
                  <a:spLocks noChangeShapeType="1"/>
                </p:cNvSpPr>
                <p:nvPr/>
              </p:nvSpPr>
              <p:spPr bwMode="auto">
                <a:xfrm>
                  <a:off x="550" y="1262"/>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162"/>
                <p:cNvSpPr>
                  <a:spLocks noChangeShapeType="1"/>
                </p:cNvSpPr>
                <p:nvPr/>
              </p:nvSpPr>
              <p:spPr bwMode="auto">
                <a:xfrm>
                  <a:off x="550" y="1436"/>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163"/>
                <p:cNvSpPr>
                  <a:spLocks noChangeShapeType="1"/>
                </p:cNvSpPr>
                <p:nvPr/>
              </p:nvSpPr>
              <p:spPr bwMode="auto">
                <a:xfrm>
                  <a:off x="498" y="1138"/>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164"/>
                <p:cNvSpPr>
                  <a:spLocks noChangeShapeType="1"/>
                </p:cNvSpPr>
                <p:nvPr/>
              </p:nvSpPr>
              <p:spPr bwMode="auto">
                <a:xfrm>
                  <a:off x="498" y="963"/>
                  <a:ext cx="1"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165"/>
                <p:cNvSpPr>
                  <a:spLocks noChangeShapeType="1"/>
                </p:cNvSpPr>
                <p:nvPr/>
              </p:nvSpPr>
              <p:spPr bwMode="auto">
                <a:xfrm>
                  <a:off x="498" y="1312"/>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Rectangle 166"/>
                <p:cNvSpPr>
                  <a:spLocks noChangeArrowheads="1"/>
                </p:cNvSpPr>
                <p:nvPr/>
              </p:nvSpPr>
              <p:spPr bwMode="auto">
                <a:xfrm>
                  <a:off x="572" y="134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25" name="Oval 167"/>
                <p:cNvSpPr>
                  <a:spLocks noChangeArrowheads="1"/>
                </p:cNvSpPr>
                <p:nvPr/>
              </p:nvSpPr>
              <p:spPr bwMode="auto">
                <a:xfrm>
                  <a:off x="654" y="173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6" name="Oval 168"/>
                <p:cNvSpPr>
                  <a:spLocks noChangeArrowheads="1"/>
                </p:cNvSpPr>
                <p:nvPr/>
              </p:nvSpPr>
              <p:spPr bwMode="auto">
                <a:xfrm>
                  <a:off x="654" y="156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7" name="Line 169"/>
                <p:cNvSpPr>
                  <a:spLocks noChangeShapeType="1"/>
                </p:cNvSpPr>
                <p:nvPr/>
              </p:nvSpPr>
              <p:spPr bwMode="auto">
                <a:xfrm>
                  <a:off x="705" y="1660"/>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Oval 170"/>
                <p:cNvSpPr>
                  <a:spLocks noChangeArrowheads="1"/>
                </p:cNvSpPr>
                <p:nvPr/>
              </p:nvSpPr>
              <p:spPr bwMode="auto">
                <a:xfrm>
                  <a:off x="860" y="1734"/>
                  <a:ext cx="104"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9" name="Oval 171"/>
                <p:cNvSpPr>
                  <a:spLocks noChangeArrowheads="1"/>
                </p:cNvSpPr>
                <p:nvPr/>
              </p:nvSpPr>
              <p:spPr bwMode="auto">
                <a:xfrm>
                  <a:off x="860" y="1560"/>
                  <a:ext cx="104"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0" name="Line 172"/>
                <p:cNvSpPr>
                  <a:spLocks noChangeShapeType="1"/>
                </p:cNvSpPr>
                <p:nvPr/>
              </p:nvSpPr>
              <p:spPr bwMode="auto">
                <a:xfrm>
                  <a:off x="912" y="1660"/>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 name="Oval 173"/>
                <p:cNvSpPr>
                  <a:spLocks noChangeArrowheads="1"/>
                </p:cNvSpPr>
                <p:nvPr/>
              </p:nvSpPr>
              <p:spPr bwMode="auto">
                <a:xfrm>
                  <a:off x="1067" y="173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2" name="Oval 174"/>
                <p:cNvSpPr>
                  <a:spLocks noChangeArrowheads="1"/>
                </p:cNvSpPr>
                <p:nvPr/>
              </p:nvSpPr>
              <p:spPr bwMode="auto">
                <a:xfrm>
                  <a:off x="1067" y="156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 name="Line 175"/>
                <p:cNvSpPr>
                  <a:spLocks noChangeShapeType="1"/>
                </p:cNvSpPr>
                <p:nvPr/>
              </p:nvSpPr>
              <p:spPr bwMode="auto">
                <a:xfrm>
                  <a:off x="1119" y="1660"/>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176"/>
                <p:cNvSpPr>
                  <a:spLocks noChangeShapeType="1"/>
                </p:cNvSpPr>
                <p:nvPr/>
              </p:nvSpPr>
              <p:spPr bwMode="auto">
                <a:xfrm>
                  <a:off x="757" y="1610"/>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Line 177"/>
                <p:cNvSpPr>
                  <a:spLocks noChangeShapeType="1"/>
                </p:cNvSpPr>
                <p:nvPr/>
              </p:nvSpPr>
              <p:spPr bwMode="auto">
                <a:xfrm>
                  <a:off x="757" y="1784"/>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 name="Line 178"/>
                <p:cNvSpPr>
                  <a:spLocks noChangeShapeType="1"/>
                </p:cNvSpPr>
                <p:nvPr/>
              </p:nvSpPr>
              <p:spPr bwMode="auto">
                <a:xfrm>
                  <a:off x="964" y="1610"/>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 name="Line 179"/>
                <p:cNvSpPr>
                  <a:spLocks noChangeShapeType="1"/>
                </p:cNvSpPr>
                <p:nvPr/>
              </p:nvSpPr>
              <p:spPr bwMode="auto">
                <a:xfrm>
                  <a:off x="964" y="1784"/>
                  <a:ext cx="10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 name="Line 180"/>
                <p:cNvSpPr>
                  <a:spLocks noChangeShapeType="1"/>
                </p:cNvSpPr>
                <p:nvPr/>
              </p:nvSpPr>
              <p:spPr bwMode="auto">
                <a:xfrm>
                  <a:off x="1170" y="1610"/>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181"/>
                <p:cNvSpPr>
                  <a:spLocks noChangeShapeType="1"/>
                </p:cNvSpPr>
                <p:nvPr/>
              </p:nvSpPr>
              <p:spPr bwMode="auto">
                <a:xfrm>
                  <a:off x="1170" y="1784"/>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 name="Oval 182"/>
                <p:cNvSpPr>
                  <a:spLocks noChangeArrowheads="1"/>
                </p:cNvSpPr>
                <p:nvPr/>
              </p:nvSpPr>
              <p:spPr bwMode="auto">
                <a:xfrm>
                  <a:off x="1274" y="173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1" name="Oval 183"/>
                <p:cNvSpPr>
                  <a:spLocks noChangeArrowheads="1"/>
                </p:cNvSpPr>
                <p:nvPr/>
              </p:nvSpPr>
              <p:spPr bwMode="auto">
                <a:xfrm>
                  <a:off x="1274" y="156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2" name="Line 184"/>
                <p:cNvSpPr>
                  <a:spLocks noChangeShapeType="1"/>
                </p:cNvSpPr>
                <p:nvPr/>
              </p:nvSpPr>
              <p:spPr bwMode="auto">
                <a:xfrm>
                  <a:off x="1326" y="1660"/>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 name="Line 185"/>
                <p:cNvSpPr>
                  <a:spLocks noChangeShapeType="1"/>
                </p:cNvSpPr>
                <p:nvPr/>
              </p:nvSpPr>
              <p:spPr bwMode="auto">
                <a:xfrm>
                  <a:off x="292" y="1660"/>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Oval 186"/>
                <p:cNvSpPr>
                  <a:spLocks noChangeArrowheads="1"/>
                </p:cNvSpPr>
                <p:nvPr/>
              </p:nvSpPr>
              <p:spPr bwMode="auto">
                <a:xfrm>
                  <a:off x="447" y="173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5" name="Oval 187"/>
                <p:cNvSpPr>
                  <a:spLocks noChangeArrowheads="1"/>
                </p:cNvSpPr>
                <p:nvPr/>
              </p:nvSpPr>
              <p:spPr bwMode="auto">
                <a:xfrm>
                  <a:off x="447" y="156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6" name="Line 188"/>
                <p:cNvSpPr>
                  <a:spLocks noChangeShapeType="1"/>
                </p:cNvSpPr>
                <p:nvPr/>
              </p:nvSpPr>
              <p:spPr bwMode="auto">
                <a:xfrm>
                  <a:off x="343" y="1610"/>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189"/>
                <p:cNvSpPr>
                  <a:spLocks noChangeShapeType="1"/>
                </p:cNvSpPr>
                <p:nvPr/>
              </p:nvSpPr>
              <p:spPr bwMode="auto">
                <a:xfrm>
                  <a:off x="343" y="1784"/>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90"/>
                <p:cNvSpPr>
                  <a:spLocks noChangeShapeType="1"/>
                </p:cNvSpPr>
                <p:nvPr/>
              </p:nvSpPr>
              <p:spPr bwMode="auto">
                <a:xfrm>
                  <a:off x="550" y="1610"/>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91"/>
                <p:cNvSpPr>
                  <a:spLocks noChangeShapeType="1"/>
                </p:cNvSpPr>
                <p:nvPr/>
              </p:nvSpPr>
              <p:spPr bwMode="auto">
                <a:xfrm>
                  <a:off x="550" y="1784"/>
                  <a:ext cx="10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192"/>
                <p:cNvSpPr>
                  <a:spLocks noChangeShapeType="1"/>
                </p:cNvSpPr>
                <p:nvPr/>
              </p:nvSpPr>
              <p:spPr bwMode="auto">
                <a:xfrm>
                  <a:off x="498" y="1660"/>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194"/>
                <p:cNvSpPr>
                  <a:spLocks noChangeShapeType="1"/>
                </p:cNvSpPr>
                <p:nvPr/>
              </p:nvSpPr>
              <p:spPr bwMode="auto">
                <a:xfrm>
                  <a:off x="705" y="1486"/>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 name="Line 195"/>
                <p:cNvSpPr>
                  <a:spLocks noChangeShapeType="1"/>
                </p:cNvSpPr>
                <p:nvPr/>
              </p:nvSpPr>
              <p:spPr bwMode="auto">
                <a:xfrm>
                  <a:off x="912" y="1486"/>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 name="Line 196"/>
                <p:cNvSpPr>
                  <a:spLocks noChangeShapeType="1"/>
                </p:cNvSpPr>
                <p:nvPr/>
              </p:nvSpPr>
              <p:spPr bwMode="auto">
                <a:xfrm>
                  <a:off x="1119" y="1486"/>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197"/>
                <p:cNvSpPr>
                  <a:spLocks noChangeShapeType="1"/>
                </p:cNvSpPr>
                <p:nvPr/>
              </p:nvSpPr>
              <p:spPr bwMode="auto">
                <a:xfrm>
                  <a:off x="1326" y="1486"/>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198"/>
                <p:cNvSpPr>
                  <a:spLocks noChangeShapeType="1"/>
                </p:cNvSpPr>
                <p:nvPr/>
              </p:nvSpPr>
              <p:spPr bwMode="auto">
                <a:xfrm>
                  <a:off x="498" y="1486"/>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199"/>
                <p:cNvSpPr>
                  <a:spLocks noChangeShapeType="1"/>
                </p:cNvSpPr>
                <p:nvPr/>
              </p:nvSpPr>
              <p:spPr bwMode="auto">
                <a:xfrm>
                  <a:off x="292" y="1486"/>
                  <a:ext cx="1"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 name="Oval 200"/>
                <p:cNvSpPr>
                  <a:spLocks noChangeArrowheads="1"/>
                </p:cNvSpPr>
                <p:nvPr/>
              </p:nvSpPr>
              <p:spPr bwMode="auto">
                <a:xfrm>
                  <a:off x="240" y="156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8" name="Oval 201"/>
                <p:cNvSpPr>
                  <a:spLocks noChangeArrowheads="1"/>
                </p:cNvSpPr>
                <p:nvPr/>
              </p:nvSpPr>
              <p:spPr bwMode="auto">
                <a:xfrm>
                  <a:off x="240" y="1734"/>
                  <a:ext cx="103" cy="100"/>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1" name="Group 103"/>
              <p:cNvGrpSpPr>
                <a:grpSpLocks/>
              </p:cNvGrpSpPr>
              <p:nvPr/>
            </p:nvGrpSpPr>
            <p:grpSpPr bwMode="auto">
              <a:xfrm>
                <a:off x="2854325" y="4191000"/>
                <a:ext cx="1149350" cy="990600"/>
                <a:chOff x="1739" y="1056"/>
                <a:chExt cx="724" cy="624"/>
              </a:xfrm>
            </p:grpSpPr>
            <p:sp>
              <p:nvSpPr>
                <p:cNvPr id="22" name="Oval 202"/>
                <p:cNvSpPr>
                  <a:spLocks noChangeArrowheads="1"/>
                </p:cNvSpPr>
                <p:nvPr/>
              </p:nvSpPr>
              <p:spPr bwMode="auto">
                <a:xfrm>
                  <a:off x="1739" y="123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 name="Oval 203"/>
                <p:cNvSpPr>
                  <a:spLocks noChangeArrowheads="1"/>
                </p:cNvSpPr>
                <p:nvPr/>
              </p:nvSpPr>
              <p:spPr bwMode="auto">
                <a:xfrm>
                  <a:off x="1739" y="105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 name="Oval 204"/>
                <p:cNvSpPr>
                  <a:spLocks noChangeArrowheads="1"/>
                </p:cNvSpPr>
                <p:nvPr/>
              </p:nvSpPr>
              <p:spPr bwMode="auto">
                <a:xfrm>
                  <a:off x="1946" y="123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 name="Oval 205"/>
                <p:cNvSpPr>
                  <a:spLocks noChangeArrowheads="1"/>
                </p:cNvSpPr>
                <p:nvPr/>
              </p:nvSpPr>
              <p:spPr bwMode="auto">
                <a:xfrm>
                  <a:off x="1946" y="105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Line 206"/>
                <p:cNvSpPr>
                  <a:spLocks noChangeShapeType="1"/>
                </p:cNvSpPr>
                <p:nvPr/>
              </p:nvSpPr>
              <p:spPr bwMode="auto">
                <a:xfrm>
                  <a:off x="1998" y="115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Oval 207"/>
                <p:cNvSpPr>
                  <a:spLocks noChangeArrowheads="1"/>
                </p:cNvSpPr>
                <p:nvPr/>
              </p:nvSpPr>
              <p:spPr bwMode="auto">
                <a:xfrm>
                  <a:off x="1739" y="140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 name="Oval 208"/>
                <p:cNvSpPr>
                  <a:spLocks noChangeArrowheads="1"/>
                </p:cNvSpPr>
                <p:nvPr/>
              </p:nvSpPr>
              <p:spPr bwMode="auto">
                <a:xfrm>
                  <a:off x="1946" y="140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 name="Line 209"/>
                <p:cNvSpPr>
                  <a:spLocks noChangeShapeType="1"/>
                </p:cNvSpPr>
                <p:nvPr/>
              </p:nvSpPr>
              <p:spPr bwMode="auto">
                <a:xfrm>
                  <a:off x="1791" y="115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10"/>
                <p:cNvSpPr>
                  <a:spLocks noChangeShapeType="1"/>
                </p:cNvSpPr>
                <p:nvPr/>
              </p:nvSpPr>
              <p:spPr bwMode="auto">
                <a:xfrm>
                  <a:off x="1791" y="1330"/>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11"/>
                <p:cNvSpPr>
                  <a:spLocks noChangeShapeType="1"/>
                </p:cNvSpPr>
                <p:nvPr/>
              </p:nvSpPr>
              <p:spPr bwMode="auto">
                <a:xfrm>
                  <a:off x="1998" y="1330"/>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12"/>
                <p:cNvSpPr>
                  <a:spLocks noChangeShapeType="1"/>
                </p:cNvSpPr>
                <p:nvPr/>
              </p:nvSpPr>
              <p:spPr bwMode="auto">
                <a:xfrm>
                  <a:off x="1842" y="1106"/>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3"/>
                <p:cNvSpPr>
                  <a:spLocks noChangeShapeType="1"/>
                </p:cNvSpPr>
                <p:nvPr/>
              </p:nvSpPr>
              <p:spPr bwMode="auto">
                <a:xfrm>
                  <a:off x="1842" y="128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14"/>
                <p:cNvSpPr>
                  <a:spLocks noChangeShapeType="1"/>
                </p:cNvSpPr>
                <p:nvPr/>
              </p:nvSpPr>
              <p:spPr bwMode="auto">
                <a:xfrm>
                  <a:off x="1842" y="1454"/>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15"/>
                <p:cNvSpPr>
                  <a:spLocks noChangeShapeType="1"/>
                </p:cNvSpPr>
                <p:nvPr/>
              </p:nvSpPr>
              <p:spPr bwMode="auto">
                <a:xfrm>
                  <a:off x="2049" y="1106"/>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16"/>
                <p:cNvSpPr>
                  <a:spLocks noChangeShapeType="1"/>
                </p:cNvSpPr>
                <p:nvPr/>
              </p:nvSpPr>
              <p:spPr bwMode="auto">
                <a:xfrm>
                  <a:off x="2049" y="128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17"/>
                <p:cNvSpPr>
                  <a:spLocks noChangeShapeType="1"/>
                </p:cNvSpPr>
                <p:nvPr/>
              </p:nvSpPr>
              <p:spPr bwMode="auto">
                <a:xfrm>
                  <a:off x="2049" y="1454"/>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218"/>
                <p:cNvSpPr>
                  <a:spLocks noChangeArrowheads="1"/>
                </p:cNvSpPr>
                <p:nvPr/>
              </p:nvSpPr>
              <p:spPr bwMode="auto">
                <a:xfrm>
                  <a:off x="2153" y="123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9" name="Oval 219"/>
                <p:cNvSpPr>
                  <a:spLocks noChangeArrowheads="1"/>
                </p:cNvSpPr>
                <p:nvPr/>
              </p:nvSpPr>
              <p:spPr bwMode="auto">
                <a:xfrm>
                  <a:off x="2153" y="105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0" name="Oval 220"/>
                <p:cNvSpPr>
                  <a:spLocks noChangeArrowheads="1"/>
                </p:cNvSpPr>
                <p:nvPr/>
              </p:nvSpPr>
              <p:spPr bwMode="auto">
                <a:xfrm>
                  <a:off x="2153" y="140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 name="Line 221"/>
                <p:cNvSpPr>
                  <a:spLocks noChangeShapeType="1"/>
                </p:cNvSpPr>
                <p:nvPr/>
              </p:nvSpPr>
              <p:spPr bwMode="auto">
                <a:xfrm>
                  <a:off x="2204" y="115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22"/>
                <p:cNvSpPr>
                  <a:spLocks noChangeShapeType="1"/>
                </p:cNvSpPr>
                <p:nvPr/>
              </p:nvSpPr>
              <p:spPr bwMode="auto">
                <a:xfrm>
                  <a:off x="2204" y="1330"/>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207"/>
                <p:cNvSpPr>
                  <a:spLocks noChangeArrowheads="1"/>
                </p:cNvSpPr>
                <p:nvPr/>
              </p:nvSpPr>
              <p:spPr bwMode="auto">
                <a:xfrm>
                  <a:off x="1739" y="158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 name="Oval 208"/>
                <p:cNvSpPr>
                  <a:spLocks noChangeArrowheads="1"/>
                </p:cNvSpPr>
                <p:nvPr/>
              </p:nvSpPr>
              <p:spPr bwMode="auto">
                <a:xfrm>
                  <a:off x="1946" y="158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5" name="Line 210"/>
                <p:cNvSpPr>
                  <a:spLocks noChangeShapeType="1"/>
                </p:cNvSpPr>
                <p:nvPr/>
              </p:nvSpPr>
              <p:spPr bwMode="auto">
                <a:xfrm>
                  <a:off x="1791" y="150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11"/>
                <p:cNvSpPr>
                  <a:spLocks noChangeShapeType="1"/>
                </p:cNvSpPr>
                <p:nvPr/>
              </p:nvSpPr>
              <p:spPr bwMode="auto">
                <a:xfrm>
                  <a:off x="1998" y="150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214"/>
                <p:cNvSpPr>
                  <a:spLocks noChangeShapeType="1"/>
                </p:cNvSpPr>
                <p:nvPr/>
              </p:nvSpPr>
              <p:spPr bwMode="auto">
                <a:xfrm>
                  <a:off x="1842" y="163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217"/>
                <p:cNvSpPr>
                  <a:spLocks noChangeShapeType="1"/>
                </p:cNvSpPr>
                <p:nvPr/>
              </p:nvSpPr>
              <p:spPr bwMode="auto">
                <a:xfrm>
                  <a:off x="2049" y="163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Oval 220"/>
                <p:cNvSpPr>
                  <a:spLocks noChangeArrowheads="1"/>
                </p:cNvSpPr>
                <p:nvPr/>
              </p:nvSpPr>
              <p:spPr bwMode="auto">
                <a:xfrm>
                  <a:off x="2153" y="158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0" name="Line 222"/>
                <p:cNvSpPr>
                  <a:spLocks noChangeShapeType="1"/>
                </p:cNvSpPr>
                <p:nvPr/>
              </p:nvSpPr>
              <p:spPr bwMode="auto">
                <a:xfrm>
                  <a:off x="2204" y="150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215"/>
                <p:cNvSpPr>
                  <a:spLocks noChangeShapeType="1"/>
                </p:cNvSpPr>
                <p:nvPr/>
              </p:nvSpPr>
              <p:spPr bwMode="auto">
                <a:xfrm>
                  <a:off x="2256" y="1106"/>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216"/>
                <p:cNvSpPr>
                  <a:spLocks noChangeShapeType="1"/>
                </p:cNvSpPr>
                <p:nvPr/>
              </p:nvSpPr>
              <p:spPr bwMode="auto">
                <a:xfrm>
                  <a:off x="2256" y="128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217"/>
                <p:cNvSpPr>
                  <a:spLocks noChangeShapeType="1"/>
                </p:cNvSpPr>
                <p:nvPr/>
              </p:nvSpPr>
              <p:spPr bwMode="auto">
                <a:xfrm>
                  <a:off x="2256" y="1454"/>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Oval 218"/>
                <p:cNvSpPr>
                  <a:spLocks noChangeArrowheads="1"/>
                </p:cNvSpPr>
                <p:nvPr/>
              </p:nvSpPr>
              <p:spPr bwMode="auto">
                <a:xfrm>
                  <a:off x="2360" y="123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 name="Oval 219"/>
                <p:cNvSpPr>
                  <a:spLocks noChangeArrowheads="1"/>
                </p:cNvSpPr>
                <p:nvPr/>
              </p:nvSpPr>
              <p:spPr bwMode="auto">
                <a:xfrm>
                  <a:off x="2360" y="1056"/>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6" name="Oval 220"/>
                <p:cNvSpPr>
                  <a:spLocks noChangeArrowheads="1"/>
                </p:cNvSpPr>
                <p:nvPr/>
              </p:nvSpPr>
              <p:spPr bwMode="auto">
                <a:xfrm>
                  <a:off x="2360" y="140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 name="Line 221"/>
                <p:cNvSpPr>
                  <a:spLocks noChangeShapeType="1"/>
                </p:cNvSpPr>
                <p:nvPr/>
              </p:nvSpPr>
              <p:spPr bwMode="auto">
                <a:xfrm>
                  <a:off x="2411" y="115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22"/>
                <p:cNvSpPr>
                  <a:spLocks noChangeShapeType="1"/>
                </p:cNvSpPr>
                <p:nvPr/>
              </p:nvSpPr>
              <p:spPr bwMode="auto">
                <a:xfrm>
                  <a:off x="2411" y="1330"/>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17"/>
                <p:cNvSpPr>
                  <a:spLocks noChangeShapeType="1"/>
                </p:cNvSpPr>
                <p:nvPr/>
              </p:nvSpPr>
              <p:spPr bwMode="auto">
                <a:xfrm>
                  <a:off x="2256" y="163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220"/>
                <p:cNvSpPr>
                  <a:spLocks noChangeArrowheads="1"/>
                </p:cNvSpPr>
                <p:nvPr/>
              </p:nvSpPr>
              <p:spPr bwMode="auto">
                <a:xfrm>
                  <a:off x="2360" y="158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 name="Line 222"/>
                <p:cNvSpPr>
                  <a:spLocks noChangeShapeType="1"/>
                </p:cNvSpPr>
                <p:nvPr/>
              </p:nvSpPr>
              <p:spPr bwMode="auto">
                <a:xfrm>
                  <a:off x="2411" y="1506"/>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144"/>
              <p:cNvGrpSpPr>
                <a:grpSpLocks/>
              </p:cNvGrpSpPr>
              <p:nvPr/>
            </p:nvGrpSpPr>
            <p:grpSpPr bwMode="auto">
              <a:xfrm>
                <a:off x="4460875" y="4746625"/>
                <a:ext cx="492125" cy="434975"/>
                <a:chOff x="2817" y="1200"/>
                <a:chExt cx="310" cy="274"/>
              </a:xfrm>
            </p:grpSpPr>
            <p:sp>
              <p:nvSpPr>
                <p:cNvPr id="14" name="Oval 204"/>
                <p:cNvSpPr>
                  <a:spLocks noChangeArrowheads="1"/>
                </p:cNvSpPr>
                <p:nvPr/>
              </p:nvSpPr>
              <p:spPr bwMode="auto">
                <a:xfrm>
                  <a:off x="2817" y="120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Oval 208"/>
                <p:cNvSpPr>
                  <a:spLocks noChangeArrowheads="1"/>
                </p:cNvSpPr>
                <p:nvPr/>
              </p:nvSpPr>
              <p:spPr bwMode="auto">
                <a:xfrm>
                  <a:off x="2817" y="137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 name="Line 211"/>
                <p:cNvSpPr>
                  <a:spLocks noChangeShapeType="1"/>
                </p:cNvSpPr>
                <p:nvPr/>
              </p:nvSpPr>
              <p:spPr bwMode="auto">
                <a:xfrm>
                  <a:off x="2869" y="1300"/>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16"/>
                <p:cNvSpPr>
                  <a:spLocks noChangeShapeType="1"/>
                </p:cNvSpPr>
                <p:nvPr/>
              </p:nvSpPr>
              <p:spPr bwMode="auto">
                <a:xfrm>
                  <a:off x="2920" y="1250"/>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17"/>
                <p:cNvSpPr>
                  <a:spLocks noChangeShapeType="1"/>
                </p:cNvSpPr>
                <p:nvPr/>
              </p:nvSpPr>
              <p:spPr bwMode="auto">
                <a:xfrm>
                  <a:off x="2920" y="1424"/>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Oval 218"/>
                <p:cNvSpPr>
                  <a:spLocks noChangeArrowheads="1"/>
                </p:cNvSpPr>
                <p:nvPr/>
              </p:nvSpPr>
              <p:spPr bwMode="auto">
                <a:xfrm>
                  <a:off x="3024" y="1200"/>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Oval 220"/>
                <p:cNvSpPr>
                  <a:spLocks noChangeArrowheads="1"/>
                </p:cNvSpPr>
                <p:nvPr/>
              </p:nvSpPr>
              <p:spPr bwMode="auto">
                <a:xfrm>
                  <a:off x="3024" y="1374"/>
                  <a:ext cx="103" cy="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 name="Line 222"/>
                <p:cNvSpPr>
                  <a:spLocks noChangeShapeType="1"/>
                </p:cNvSpPr>
                <p:nvPr/>
              </p:nvSpPr>
              <p:spPr bwMode="auto">
                <a:xfrm>
                  <a:off x="3075" y="1300"/>
                  <a:ext cx="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3" name="TextBox 12"/>
              <p:cNvSpPr txBox="1"/>
              <p:nvPr/>
            </p:nvSpPr>
            <p:spPr>
              <a:xfrm>
                <a:off x="1271410" y="5555730"/>
                <a:ext cx="2961388" cy="369332"/>
              </a:xfrm>
              <a:prstGeom prst="rect">
                <a:avLst/>
              </a:prstGeom>
              <a:noFill/>
            </p:spPr>
            <p:txBody>
              <a:bodyPr wrap="none" rtlCol="0">
                <a:spAutoFit/>
              </a:bodyPr>
              <a:lstStyle/>
              <a:p>
                <a:r>
                  <a:rPr lang="en-US" dirty="0" smtClean="0">
                    <a:latin typeface="+mj-lt"/>
                  </a:rPr>
                  <a:t>Surface area vs particle size</a:t>
                </a:r>
                <a:endParaRPr lang="en-US" dirty="0">
                  <a:latin typeface="+mj-lt"/>
                </a:endParaRPr>
              </a:p>
            </p:txBody>
          </p:sp>
        </p:grpSp>
      </p:grpSp>
    </p:spTree>
    <p:extLst>
      <p:ext uri="{BB962C8B-B14F-4D97-AF65-F5344CB8AC3E}">
        <p14:creationId xmlns:p14="http://schemas.microsoft.com/office/powerpoint/2010/main" val="279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1" y="624110"/>
            <a:ext cx="9806441" cy="845461"/>
          </a:xfrm>
        </p:spPr>
        <p:txBody>
          <a:bodyPr>
            <a:normAutofit fontScale="90000"/>
          </a:bodyPr>
          <a:lstStyle/>
          <a:p>
            <a:r>
              <a:rPr lang="ro-RO" dirty="0"/>
              <a:t>Physical Structure </a:t>
            </a:r>
            <a:r>
              <a:rPr lang="en-US" dirty="0" smtClean="0"/>
              <a:t>              </a:t>
            </a:r>
            <a:r>
              <a:rPr lang="ro-RO" dirty="0" smtClean="0"/>
              <a:t> </a:t>
            </a:r>
            <a:r>
              <a:rPr lang="ro-RO" dirty="0"/>
              <a:t>Physical Property</a:t>
            </a:r>
          </a:p>
        </p:txBody>
      </p:sp>
      <p:sp>
        <p:nvSpPr>
          <p:cNvPr id="3" name="Content Placeholder 2"/>
          <p:cNvSpPr>
            <a:spLocks noGrp="1"/>
          </p:cNvSpPr>
          <p:nvPr>
            <p:ph idx="1"/>
          </p:nvPr>
        </p:nvSpPr>
        <p:spPr>
          <a:xfrm>
            <a:off x="751114" y="1649186"/>
            <a:ext cx="10753498" cy="4262036"/>
          </a:xfrm>
        </p:spPr>
        <p:txBody>
          <a:bodyPr/>
          <a:lstStyle/>
          <a:p>
            <a:r>
              <a:rPr lang="en-US" sz="2800" dirty="0"/>
              <a:t>What are the structural differences on the nanoscale?</a:t>
            </a:r>
          </a:p>
          <a:p>
            <a:pPr lvl="1">
              <a:spcBef>
                <a:spcPts val="0"/>
              </a:spcBef>
            </a:pPr>
            <a:r>
              <a:rPr lang="en-US" sz="2400" dirty="0"/>
              <a:t>High percentage surface atoms</a:t>
            </a:r>
          </a:p>
          <a:p>
            <a:pPr lvl="1">
              <a:spcBef>
                <a:spcPts val="0"/>
              </a:spcBef>
            </a:pPr>
            <a:r>
              <a:rPr lang="en-US" sz="2400" dirty="0"/>
              <a:t>Spatial confinement</a:t>
            </a:r>
          </a:p>
          <a:p>
            <a:pPr lvl="1">
              <a:spcBef>
                <a:spcPts val="0"/>
              </a:spcBef>
            </a:pPr>
            <a:r>
              <a:rPr lang="en-US" sz="2400" dirty="0"/>
              <a:t>Reduced imperfections</a:t>
            </a:r>
          </a:p>
          <a:p>
            <a:pPr>
              <a:spcBef>
                <a:spcPts val="1200"/>
              </a:spcBef>
              <a:spcAft>
                <a:spcPts val="1200"/>
              </a:spcAft>
            </a:pPr>
            <a:r>
              <a:rPr lang="en-US" sz="2800" b="1" dirty="0">
                <a:solidFill>
                  <a:srgbClr val="FF0000"/>
                </a:solidFill>
              </a:rPr>
              <a:t>What properties are affected?</a:t>
            </a:r>
          </a:p>
          <a:p>
            <a:pPr>
              <a:spcBef>
                <a:spcPts val="1200"/>
              </a:spcBef>
              <a:spcAft>
                <a:spcPts val="1200"/>
              </a:spcAft>
            </a:pPr>
            <a:r>
              <a:rPr lang="en-US" sz="2800" b="1" dirty="0">
                <a:solidFill>
                  <a:srgbClr val="FF0000"/>
                </a:solidFill>
              </a:rPr>
              <a:t>What properties can we tune?</a:t>
            </a:r>
          </a:p>
          <a:p>
            <a:endParaRPr lang="ro-RO" dirty="0"/>
          </a:p>
        </p:txBody>
      </p:sp>
      <p:sp>
        <p:nvSpPr>
          <p:cNvPr id="4" name="Right Arrow 3"/>
          <p:cNvSpPr/>
          <p:nvPr/>
        </p:nvSpPr>
        <p:spPr>
          <a:xfrm>
            <a:off x="5453743" y="624110"/>
            <a:ext cx="13716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424628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 Points</a:t>
            </a:r>
            <a:endParaRPr lang="ro-RO" dirty="0"/>
          </a:p>
        </p:txBody>
      </p:sp>
      <p:sp>
        <p:nvSpPr>
          <p:cNvPr id="3" name="Content Placeholder 2"/>
          <p:cNvSpPr>
            <a:spLocks noGrp="1"/>
          </p:cNvSpPr>
          <p:nvPr>
            <p:ph idx="1"/>
          </p:nvPr>
        </p:nvSpPr>
        <p:spPr>
          <a:xfrm>
            <a:off x="866629" y="1382486"/>
            <a:ext cx="8915400" cy="3777622"/>
          </a:xfrm>
        </p:spPr>
        <p:txBody>
          <a:bodyPr/>
          <a:lstStyle/>
          <a:p>
            <a:r>
              <a:rPr lang="en-US" dirty="0"/>
              <a:t>Lower melting point for nanostructures &lt;100 nm</a:t>
            </a:r>
          </a:p>
          <a:p>
            <a:r>
              <a:rPr lang="en-US" dirty="0"/>
              <a:t>Surface energy increases as size decreases</a:t>
            </a:r>
          </a:p>
          <a:p>
            <a:endParaRPr lang="ro-RO" dirty="0"/>
          </a:p>
        </p:txBody>
      </p:sp>
      <p:pic>
        <p:nvPicPr>
          <p:cNvPr id="4" name="Picture 3"/>
          <p:cNvPicPr>
            <a:picLocks noChangeAspect="1"/>
          </p:cNvPicPr>
          <p:nvPr/>
        </p:nvPicPr>
        <p:blipFill>
          <a:blip r:embed="rId2"/>
          <a:stretch>
            <a:fillRect/>
          </a:stretch>
        </p:blipFill>
        <p:spPr>
          <a:xfrm>
            <a:off x="2982312" y="2375739"/>
            <a:ext cx="6799717" cy="4482261"/>
          </a:xfrm>
          <a:prstGeom prst="rect">
            <a:avLst/>
          </a:prstGeom>
        </p:spPr>
      </p:pic>
    </p:spTree>
    <p:extLst>
      <p:ext uri="{BB962C8B-B14F-4D97-AF65-F5344CB8AC3E}">
        <p14:creationId xmlns:p14="http://schemas.microsoft.com/office/powerpoint/2010/main" val="286182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Properties</a:t>
            </a:r>
            <a:endParaRPr lang="ro-RO" dirty="0"/>
          </a:p>
        </p:txBody>
      </p:sp>
      <p:sp>
        <p:nvSpPr>
          <p:cNvPr id="3" name="Content Placeholder 2"/>
          <p:cNvSpPr>
            <a:spLocks noGrp="1"/>
          </p:cNvSpPr>
          <p:nvPr>
            <p:ph idx="1"/>
          </p:nvPr>
        </p:nvSpPr>
        <p:spPr>
          <a:xfrm>
            <a:off x="597125" y="1562100"/>
            <a:ext cx="11208431" cy="5295900"/>
          </a:xfrm>
        </p:spPr>
        <p:txBody>
          <a:bodyPr/>
          <a:lstStyle/>
          <a:p>
            <a:r>
              <a:rPr lang="en-US" b="1" dirty="0" smtClean="0"/>
              <a:t>Band gap increases as particle size decreases</a:t>
            </a:r>
            <a:endParaRPr lang="ro-RO" b="1" dirty="0"/>
          </a:p>
        </p:txBody>
      </p:sp>
      <p:pic>
        <p:nvPicPr>
          <p:cNvPr id="4" name="Picture 3"/>
          <p:cNvPicPr>
            <a:picLocks noChangeAspect="1"/>
          </p:cNvPicPr>
          <p:nvPr/>
        </p:nvPicPr>
        <p:blipFill>
          <a:blip r:embed="rId2"/>
          <a:stretch>
            <a:fillRect/>
          </a:stretch>
        </p:blipFill>
        <p:spPr>
          <a:xfrm>
            <a:off x="1106857" y="2253343"/>
            <a:ext cx="10010938" cy="4604658"/>
          </a:xfrm>
          <a:prstGeom prst="rect">
            <a:avLst/>
          </a:prstGeom>
        </p:spPr>
      </p:pic>
      <p:sp>
        <p:nvSpPr>
          <p:cNvPr id="5" name="Right Arrow 4"/>
          <p:cNvSpPr/>
          <p:nvPr/>
        </p:nvSpPr>
        <p:spPr>
          <a:xfrm>
            <a:off x="8311243" y="4065814"/>
            <a:ext cx="963386"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4498556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771</TotalTime>
  <Words>1994</Words>
  <Application>Microsoft Office PowerPoint</Application>
  <PresentationFormat>Widescreen</PresentationFormat>
  <Paragraphs>132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Century Gothic</vt:lpstr>
      <vt:lpstr>Tahoma</vt:lpstr>
      <vt:lpstr>Times New Roman</vt:lpstr>
      <vt:lpstr>Wingdings 2</vt:lpstr>
      <vt:lpstr>Wingdings 3</vt:lpstr>
      <vt:lpstr>Wisp</vt:lpstr>
      <vt:lpstr>Tema : Nanoelectronica</vt:lpstr>
      <vt:lpstr>PowerPoint Presentation</vt:lpstr>
      <vt:lpstr>Nanotechnology is not new</vt:lpstr>
      <vt:lpstr>Historical background</vt:lpstr>
      <vt:lpstr>Historical background</vt:lpstr>
      <vt:lpstr>Why nanotechnology</vt:lpstr>
      <vt:lpstr>Physical Structure                Physical Property</vt:lpstr>
      <vt:lpstr>Melting Points</vt:lpstr>
      <vt:lpstr>Electrical Properties</vt:lpstr>
      <vt:lpstr>Particles &amp; Light</vt:lpstr>
      <vt:lpstr>Other physical properties of nanomaterials</vt:lpstr>
      <vt:lpstr>Ce este nanotehnologia și unde se întrebuințează?</vt:lpstr>
      <vt:lpstr>PowerPoint Presentation</vt:lpstr>
      <vt:lpstr>OBȚINEREA ȘI CLASIFICAREA NANOMATERIALELOR</vt:lpstr>
      <vt:lpstr>Classification on dimensional peculiarities</vt:lpstr>
      <vt:lpstr>Classification on the basis of origin</vt:lpstr>
      <vt:lpstr>Classification of nanodevices</vt:lpstr>
      <vt:lpstr>I. Electrical nanodevices</vt:lpstr>
      <vt:lpstr>Electrical nanodevices - based on ballistic transport</vt:lpstr>
      <vt:lpstr>Nanodevices based on Tunneling </vt:lpstr>
      <vt:lpstr>Electrostatic nanodevices </vt:lpstr>
      <vt:lpstr>Magnetic nanodevices </vt:lpstr>
      <vt:lpstr>Magnetostatic nanodevices </vt:lpstr>
      <vt:lpstr>Spin nanodevices </vt:lpstr>
      <vt:lpstr>3. Mechanical nanodevices </vt:lpstr>
      <vt:lpstr>Nanomaterials used in biosensors</vt:lpstr>
      <vt:lpstr>Ce ne asteaptă?</vt:lpstr>
      <vt:lpstr>Fazele ce au stat la baza avansării stării actuale</vt:lpstr>
      <vt:lpstr>Nanostructuri organice: </vt:lpstr>
      <vt:lpstr>Electronica moleculară</vt:lpstr>
      <vt:lpstr>Exemplu</vt:lpstr>
      <vt:lpstr>PowerPoint Presentation</vt:lpstr>
      <vt:lpstr>Elemente de logică moleculară</vt:lpstr>
      <vt:lpstr>Un tranzistor cu efect de câmp realizat dintr-un nanotub de carbon cu un singur perete</vt:lpstr>
      <vt:lpstr>GMR structura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INSTRUMENTS</dc:title>
  <dc:creator>Microsoft account</dc:creator>
  <cp:lastModifiedBy>Microsoft account</cp:lastModifiedBy>
  <cp:revision>66</cp:revision>
  <dcterms:created xsi:type="dcterms:W3CDTF">2022-10-17T01:47:36Z</dcterms:created>
  <dcterms:modified xsi:type="dcterms:W3CDTF">2022-11-12T18:59:02Z</dcterms:modified>
</cp:coreProperties>
</file>