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2" r:id="rId2"/>
    <p:sldId id="266" r:id="rId3"/>
    <p:sldId id="267" r:id="rId4"/>
    <p:sldId id="277" r:id="rId5"/>
    <p:sldId id="278" r:id="rId6"/>
    <p:sldId id="279" r:id="rId7"/>
    <p:sldId id="350" r:id="rId8"/>
    <p:sldId id="351" r:id="rId9"/>
    <p:sldId id="285" r:id="rId10"/>
    <p:sldId id="284" r:id="rId11"/>
    <p:sldId id="287" r:id="rId12"/>
    <p:sldId id="288" r:id="rId13"/>
    <p:sldId id="323" r:id="rId14"/>
    <p:sldId id="292" r:id="rId15"/>
    <p:sldId id="352" r:id="rId16"/>
    <p:sldId id="353" r:id="rId17"/>
    <p:sldId id="317" r:id="rId18"/>
    <p:sldId id="319" r:id="rId19"/>
    <p:sldId id="318" r:id="rId20"/>
    <p:sldId id="338" r:id="rId21"/>
    <p:sldId id="339" r:id="rId22"/>
    <p:sldId id="340" r:id="rId23"/>
    <p:sldId id="341" r:id="rId24"/>
    <p:sldId id="342" r:id="rId25"/>
    <p:sldId id="343" r:id="rId26"/>
    <p:sldId id="344" r:id="rId27"/>
    <p:sldId id="345" r:id="rId28"/>
    <p:sldId id="346" r:id="rId29"/>
    <p:sldId id="348" r:id="rId30"/>
    <p:sldId id="349" r:id="rId31"/>
    <p:sldId id="347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78" y="8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496D82-E505-4BEA-070E-6C6CF6E3A3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5AD2FB-F3DB-47EF-8A30-1899820F8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9C0C0B-B763-0342-C646-F876129C2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84A67-62BB-45C1-ACF5-4209775C3845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099558-F048-B9A1-CBD7-C62E14957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D50800-5F89-E8AC-BE96-CEB36078D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A929D-7F74-4269-9DC9-9AE830E78E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778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7619B-984C-4F18-02BD-3DD66BD84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04D7A7-AD24-F758-84F1-C2BA9C006C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B27459-4506-1828-3CC2-CE8FDF0CAB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84A67-62BB-45C1-ACF5-4209775C3845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539FF9-C35B-5231-4E46-E16B7FBD6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B9F600-BDDE-9F29-C61B-28A977D9E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A929D-7F74-4269-9DC9-9AE830E78E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492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6D78706-C400-59CE-4343-6C9E2EEFDD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8A11A8-C3A4-62EA-A835-B8AE3CF43B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425A01-7921-0E7A-E227-E35561A6F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84A67-62BB-45C1-ACF5-4209775C3845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1C817E-964F-C638-056D-8044A60B2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98055C-16F5-030B-6E38-E14AA48E1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A929D-7F74-4269-9DC9-9AE830E78E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600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E9D60E-E7EE-D6B9-2668-E6E144299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A88AEC-747C-9A7A-F557-E853489DB4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9C2195-834C-3375-9535-2019ABDDD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84A67-62BB-45C1-ACF5-4209775C3845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5E47C7-5B33-2A7B-D616-9542A70AF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C66EFC-02FC-2E94-8476-8A9613F4E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A929D-7F74-4269-9DC9-9AE830E78E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885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CB434-2750-9F31-E91C-EA7A09A48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4ABE51-48E0-DE52-6536-90C6B8A5AB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30B981-AFC4-2576-DCFC-1FA80CB77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84A67-62BB-45C1-ACF5-4209775C3845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BDBDB1-ADF3-50FD-58A6-62AA3BB30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0D9908-3E94-0E66-0288-71035CFB5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A929D-7F74-4269-9DC9-9AE830E78E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798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3AA45-34DF-E7BE-22D1-E1C10C3D2B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12024A-7BC0-36C3-55BB-03C96312CC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02FB5B-5C3B-F4B9-9155-99C7F81F8D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4B37EB-7066-ED2B-0EBF-9F42B8BB2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84A67-62BB-45C1-ACF5-4209775C3845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9D864A-22DE-DC8D-649B-2A498B835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804DF2-EB3D-99E0-2A53-93126EADE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A929D-7F74-4269-9DC9-9AE830E78E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280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1372E0-2A6E-9836-E3B9-175CAE23A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259EC5-A4D8-4A6A-2F90-9323A53900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437A13-D823-C536-A318-201273A55F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93CBA9-D2E8-4958-FABC-6C737C820D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381AE51-8347-76FB-080B-A4600E7757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4EE5C70-4CDF-AE24-70D2-8193B83E2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84A67-62BB-45C1-ACF5-4209775C3845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912276-BE32-1E3B-9844-6377BB26F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42776B8-53EC-77C3-1147-D6F39C1CF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A929D-7F74-4269-9DC9-9AE830E78E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151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8257F8-93CA-F287-4298-E197B62A3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9C80372-ADA5-CFA4-4414-0B2DA3347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84A67-62BB-45C1-ACF5-4209775C3845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09E59F-7859-6164-1D91-2056C5F20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66E9E2-4A8E-C6A3-B745-662E7D8A2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A929D-7F74-4269-9DC9-9AE830E78E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443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D76BEB-5A7F-3154-A1BB-979E297BD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84A67-62BB-45C1-ACF5-4209775C3845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525272-543A-2D27-97B4-38A51B0D6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F8428F-3E23-D9CC-6528-9426EBC09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A929D-7F74-4269-9DC9-9AE830E78E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451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E874CC-B4A9-4BAB-561F-CE1A120F7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B0F295-4016-B77C-A005-DFF7BD4B9E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F02775-328D-C331-0262-E8BDB38493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4B522B-54C5-FF45-632E-74DC530CC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84A67-62BB-45C1-ACF5-4209775C3845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BF034C-439D-2856-10ED-EE983A00DE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321D21-8AD9-C612-B9C4-552949C67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A929D-7F74-4269-9DC9-9AE830E78E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462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0DCBE-7A21-6530-C29B-81E3580C1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2C129D-4C90-940E-E826-F402611231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2C3E12-8B13-B8D5-4C73-E633B4E1A7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ACC20B-8062-EEB8-E38A-753B78030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84A67-62BB-45C1-ACF5-4209775C3845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C87698-8614-439B-933B-FB17BA2D0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DD4D13-24E5-C133-D8BB-9C51117AB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A929D-7F74-4269-9DC9-9AE830E78E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051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FC7A181-AA86-A0BE-8043-B615113DA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E12D78-AB56-F073-6C0A-0098324939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FA6313-8AD4-8BEA-9CB7-E2AF256DD9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684A67-62BB-45C1-ACF5-4209775C3845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CC05FE-3DDE-7823-CC7F-7A20F90988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34C855-13BE-1FF8-4A40-D42B6B1236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9A929D-7F74-4269-9DC9-9AE830E78E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86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vOPIa3PWdk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cribd.com/doc/252528771/2-Biofizica-Contractiei-Musculare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BBB2E-F95E-8B1D-77F1-EC8CC2F38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7858" y="2766218"/>
            <a:ext cx="9463927" cy="1325563"/>
          </a:xfrm>
        </p:spPr>
        <p:txBody>
          <a:bodyPr/>
          <a:lstStyle/>
          <a:p>
            <a:r>
              <a:rPr lang="ro-RO" dirty="0"/>
              <a:t>Tema Țesutul muscular și proprietățile lui</a:t>
            </a:r>
          </a:p>
        </p:txBody>
      </p:sp>
    </p:spTree>
    <p:extLst>
      <p:ext uri="{BB962C8B-B14F-4D97-AF65-F5344CB8AC3E}">
        <p14:creationId xmlns:p14="http://schemas.microsoft.com/office/powerpoint/2010/main" val="11223321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7C1506D-D13D-8BFE-EE4B-2FC09F93A321}"/>
              </a:ext>
            </a:extLst>
          </p:cNvPr>
          <p:cNvSpPr txBox="1"/>
          <p:nvPr/>
        </p:nvSpPr>
        <p:spPr>
          <a:xfrm>
            <a:off x="3334555" y="441227"/>
            <a:ext cx="4941938" cy="480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o-MD" sz="2800" dirty="0">
                <a:solidFill>
                  <a:prstClr val="black"/>
                </a:solidFill>
                <a:latin typeface="Calibri" panose="020F0502020204030204"/>
              </a:rPr>
              <a:t>Roluri asumate de mușchi</a:t>
            </a:r>
            <a:endParaRPr lang="ro-RO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07020D-E5FE-413B-9750-79F3567A11D9}"/>
              </a:ext>
            </a:extLst>
          </p:cNvPr>
          <p:cNvSpPr txBox="1"/>
          <p:nvPr/>
        </p:nvSpPr>
        <p:spPr>
          <a:xfrm>
            <a:off x="1274554" y="1232851"/>
            <a:ext cx="9642892" cy="25442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o-MD" sz="2800" b="1" dirty="0">
                <a:solidFill>
                  <a:prstClr val="black"/>
                </a:solidFill>
                <a:latin typeface="Calibri" panose="020F0502020204030204"/>
              </a:rPr>
              <a:t>Agonist</a:t>
            </a:r>
            <a:r>
              <a:rPr lang="ro-MD" sz="2800" dirty="0">
                <a:solidFill>
                  <a:prstClr val="black"/>
                </a:solidFill>
                <a:latin typeface="Calibri" panose="020F0502020204030204"/>
              </a:rPr>
              <a:t> – primare și secundare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o-MD" sz="2800" b="1" dirty="0">
                <a:solidFill>
                  <a:prstClr val="black"/>
                </a:solidFill>
                <a:latin typeface="Calibri" panose="020F0502020204030204"/>
              </a:rPr>
              <a:t>Antagonist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o-MD" sz="2800" b="1" dirty="0">
                <a:solidFill>
                  <a:prstClr val="black"/>
                </a:solidFill>
                <a:latin typeface="Calibri" panose="020F0502020204030204"/>
              </a:rPr>
              <a:t>Stabilizator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o-MD" sz="2800" b="1" dirty="0">
                <a:solidFill>
                  <a:prstClr val="black"/>
                </a:solidFill>
                <a:latin typeface="Calibri" panose="020F0502020204030204"/>
              </a:rPr>
              <a:t>Neutralizator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o-MD" sz="2800" dirty="0">
                <a:solidFill>
                  <a:prstClr val="black"/>
                </a:solidFill>
                <a:latin typeface="Calibri" panose="020F0502020204030204"/>
              </a:rPr>
              <a:t>Agonist și Antagonist sunt tipic poziționate în opoziție la uniri</a:t>
            </a:r>
            <a:endParaRPr lang="ro-RO" dirty="0"/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5A37BD36-1C48-73C9-5B16-62BB71005D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8769" y="4327165"/>
            <a:ext cx="5502635" cy="193295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AA7B13D-E5F7-C4BB-85A6-F3878BA554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1284" y="4327165"/>
            <a:ext cx="5901946" cy="2089608"/>
          </a:xfrm>
          <a:prstGeom prst="rect">
            <a:avLst/>
          </a:prstGeom>
        </p:spPr>
      </p:pic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37B31C68-DE80-5766-5CD1-6D38750DA7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1262" y="441228"/>
            <a:ext cx="2931968" cy="2586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776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D940A3-F410-C0A9-EF81-A464DB68F0E4}"/>
              </a:ext>
            </a:extLst>
          </p:cNvPr>
          <p:cNvSpPr txBox="1"/>
          <p:nvPr/>
        </p:nvSpPr>
        <p:spPr>
          <a:xfrm>
            <a:off x="1435416" y="605350"/>
            <a:ext cx="9642892" cy="480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o-MD" sz="2800" b="1" dirty="0">
                <a:solidFill>
                  <a:prstClr val="black"/>
                </a:solidFill>
                <a:latin typeface="Calibri" panose="020F0502020204030204"/>
              </a:rPr>
              <a:t>Two-joint and Multijoint Muscles</a:t>
            </a:r>
            <a:endParaRPr lang="ro-RO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06B561-C17B-03EB-BC57-9F7C11A2D1F3}"/>
              </a:ext>
            </a:extLst>
          </p:cNvPr>
          <p:cNvSpPr txBox="1"/>
          <p:nvPr/>
        </p:nvSpPr>
        <p:spPr>
          <a:xfrm>
            <a:off x="1001662" y="1742068"/>
            <a:ext cx="9642892" cy="3319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o-MD" sz="2800" dirty="0">
                <a:solidFill>
                  <a:prstClr val="black"/>
                </a:solidFill>
                <a:latin typeface="Calibri" panose="020F0502020204030204"/>
              </a:rPr>
              <a:t>Eficiența mișcării depinde de: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o-MD" sz="2800" b="1" dirty="0">
                <a:solidFill>
                  <a:prstClr val="black"/>
                </a:solidFill>
                <a:latin typeface="Calibri" panose="020F0502020204030204"/>
              </a:rPr>
              <a:t>Locația și orientarea </a:t>
            </a:r>
            <a:r>
              <a:rPr lang="ro-MD" sz="2800" dirty="0">
                <a:solidFill>
                  <a:prstClr val="black"/>
                </a:solidFill>
                <a:latin typeface="Calibri" panose="020F0502020204030204"/>
              </a:rPr>
              <a:t>atașamentului mușchilor relativ la unire (joint)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o-MD" sz="2800" b="1" dirty="0">
                <a:solidFill>
                  <a:prstClr val="black"/>
                </a:solidFill>
                <a:latin typeface="Calibri" panose="020F0502020204030204"/>
              </a:rPr>
              <a:t>Tightness or laxity </a:t>
            </a:r>
            <a:r>
              <a:rPr lang="ro-MD" sz="2800" dirty="0">
                <a:solidFill>
                  <a:prstClr val="black"/>
                </a:solidFill>
                <a:latin typeface="Calibri" panose="020F0502020204030204"/>
              </a:rPr>
              <a:t>of muculotendinous unit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o-MD" sz="2800" b="1" dirty="0">
                <a:solidFill>
                  <a:prstClr val="black"/>
                </a:solidFill>
                <a:latin typeface="Calibri" panose="020F0502020204030204"/>
              </a:rPr>
              <a:t>Acțiunea altor mușchi </a:t>
            </a:r>
            <a:r>
              <a:rPr lang="ro-MD" sz="2800" dirty="0">
                <a:solidFill>
                  <a:prstClr val="black"/>
                </a:solidFill>
                <a:latin typeface="Calibri" panose="020F0502020204030204"/>
              </a:rPr>
              <a:t>ce intersecteză această unire (joint)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o-MD" sz="2800" b="1" dirty="0">
                <a:solidFill>
                  <a:prstClr val="black"/>
                </a:solidFill>
                <a:latin typeface="Calibri" panose="020F0502020204030204"/>
              </a:rPr>
              <a:t>Dezavantaje</a:t>
            </a:r>
            <a:r>
              <a:rPr lang="ro-MD" sz="2800" dirty="0">
                <a:solidFill>
                  <a:prstClr val="black"/>
                </a:solidFill>
                <a:latin typeface="Calibri" panose="020F0502020204030204"/>
              </a:rPr>
              <a:t>:; activi insuficient, pasivi insuficienți (active insufficiency, passive insufficiency)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39873558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3D0D941-5332-234E-A022-4713A414C0FD}"/>
              </a:ext>
            </a:extLst>
          </p:cNvPr>
          <p:cNvSpPr txBox="1"/>
          <p:nvPr/>
        </p:nvSpPr>
        <p:spPr>
          <a:xfrm>
            <a:off x="1435416" y="605350"/>
            <a:ext cx="9642892" cy="480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o-MD" sz="2800" b="1" dirty="0">
                <a:solidFill>
                  <a:prstClr val="black"/>
                </a:solidFill>
                <a:latin typeface="Calibri" panose="020F0502020204030204"/>
              </a:rPr>
              <a:t>Factori ce influențează forța generată musculară</a:t>
            </a:r>
            <a:endParaRPr lang="ro-RO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6DA5B3-23FE-A653-4048-D0C230C2E431}"/>
              </a:ext>
            </a:extLst>
          </p:cNvPr>
          <p:cNvSpPr txBox="1"/>
          <p:nvPr/>
        </p:nvSpPr>
        <p:spPr>
          <a:xfrm>
            <a:off x="1274554" y="1273466"/>
            <a:ext cx="9642892" cy="1512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o-MD" sz="2800" dirty="0">
                <a:solidFill>
                  <a:prstClr val="black"/>
                </a:solidFill>
                <a:latin typeface="Calibri" panose="020F0502020204030204"/>
              </a:rPr>
              <a:t>Relația Forța – Viteza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o-MD" sz="2800" dirty="0">
                <a:solidFill>
                  <a:prstClr val="black"/>
                </a:solidFill>
                <a:latin typeface="Calibri" panose="020F0502020204030204"/>
              </a:rPr>
              <a:t>Relația Lungimea – Tensiunea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o-MD" sz="2800" dirty="0">
                <a:solidFill>
                  <a:prstClr val="black"/>
                </a:solidFill>
                <a:latin typeface="Calibri" panose="020F0502020204030204"/>
              </a:rPr>
              <a:t>Întârzierea electromecanică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14291870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75987F-5268-A196-3D16-8A798CF9E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MD" dirty="0"/>
              <a:t>Relația Forța - Viteza</a:t>
            </a:r>
            <a:endParaRPr lang="ro-R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DE3991-B3C4-FC97-F811-367585EC02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8585" y="1690688"/>
            <a:ext cx="10955215" cy="4486275"/>
          </a:xfrm>
        </p:spPr>
        <p:txBody>
          <a:bodyPr>
            <a:normAutofit fontScale="92500" lnSpcReduction="20000"/>
          </a:bodyPr>
          <a:lstStyle/>
          <a:p>
            <a:r>
              <a:rPr lang="ro-MD" b="1" dirty="0"/>
              <a:t>Forța maximă dezvoltată </a:t>
            </a:r>
            <a:r>
              <a:rPr lang="ro-MD" dirty="0"/>
              <a:t>de mușchi este guvernată                                                         de viteza scurtării sau alungirii mușchiului.</a:t>
            </a:r>
          </a:p>
          <a:p>
            <a:r>
              <a:rPr lang="ro-MD" b="1" dirty="0"/>
              <a:t>Holds true </a:t>
            </a:r>
            <a:r>
              <a:rPr lang="ro-MD" dirty="0"/>
              <a:t>for all muscle types</a:t>
            </a:r>
          </a:p>
          <a:p>
            <a:pPr marL="0" indent="0">
              <a:buNone/>
            </a:pPr>
            <a:r>
              <a:rPr lang="ro-MD" b="1" dirty="0"/>
              <a:t>Does not imply</a:t>
            </a:r>
            <a:r>
              <a:rPr lang="ro-MD" dirty="0"/>
              <a:t>:</a:t>
            </a:r>
          </a:p>
          <a:p>
            <a:r>
              <a:rPr lang="ro-MD" dirty="0"/>
              <a:t>Imposibilitatea to move heavy resistance at a fast speed                                                         </a:t>
            </a:r>
          </a:p>
          <a:p>
            <a:r>
              <a:rPr lang="ro-MD" dirty="0"/>
              <a:t>It is impossible to move light loads at low speeds</a:t>
            </a:r>
          </a:p>
          <a:p>
            <a:pPr marL="0" indent="0">
              <a:buNone/>
            </a:pPr>
            <a:r>
              <a:rPr lang="ro-MD" dirty="0"/>
              <a:t>Tensiune maximă izometrică</a:t>
            </a:r>
          </a:p>
          <a:p>
            <a:pPr>
              <a:buFontTx/>
              <a:buChar char="-"/>
            </a:pPr>
            <a:r>
              <a:rPr lang="ro-MD" b="1" dirty="0"/>
              <a:t>Condiții excentrice</a:t>
            </a:r>
          </a:p>
          <a:p>
            <a:pPr>
              <a:buFontTx/>
              <a:buChar char="-"/>
            </a:pPr>
            <a:r>
              <a:rPr lang="ro-MD" dirty="0"/>
              <a:t>          Volitionally - Reprezintă contribuția componentei elastice a mușchilor</a:t>
            </a:r>
          </a:p>
          <a:p>
            <a:pPr>
              <a:buFontTx/>
              <a:buChar char="-"/>
            </a:pPr>
            <a:r>
              <a:rPr lang="ro-MD" b="1" dirty="0"/>
              <a:t>Eccentic Strenght Training </a:t>
            </a:r>
            <a:r>
              <a:rPr lang="ro-MD" dirty="0"/>
              <a:t>- mai eficient ca antrenarea concentrică în creșterea volumului și puterii mușchiului</a:t>
            </a:r>
            <a:endParaRPr lang="ro-RO" dirty="0"/>
          </a:p>
        </p:txBody>
      </p:sp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1E9A7464-5843-4482-C42B-5F54FDB300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7537" y="365125"/>
            <a:ext cx="3782843" cy="3429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9497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187554-14D1-BE92-E498-10CEA054C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07218"/>
            <a:ext cx="10515600" cy="1325563"/>
          </a:xfrm>
        </p:spPr>
        <p:txBody>
          <a:bodyPr/>
          <a:lstStyle/>
          <a:p>
            <a:r>
              <a:rPr lang="ro-MD" dirty="0"/>
              <a:t>Întârzierea electromecanică</a:t>
            </a:r>
            <a:endParaRPr lang="ro-RO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773BC37-9729-7776-1341-6C0593567428}"/>
              </a:ext>
            </a:extLst>
          </p:cNvPr>
          <p:cNvSpPr txBox="1">
            <a:spLocks/>
          </p:cNvSpPr>
          <p:nvPr/>
        </p:nvSpPr>
        <p:spPr>
          <a:xfrm>
            <a:off x="732693" y="1664677"/>
            <a:ext cx="11002108" cy="25813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o-MD" sz="2400" b="1" dirty="0"/>
              <a:t>Variază de la mușchi la mușch (20 – 100 msec)</a:t>
            </a:r>
          </a:p>
          <a:p>
            <a:endParaRPr lang="ro-MD" sz="2400" b="1" dirty="0"/>
          </a:p>
          <a:p>
            <a:r>
              <a:rPr lang="ro-MD" sz="2400" b="1" dirty="0"/>
              <a:t>Întârziere electromecanică scurtă  produsă de mușch u procentaj înalt al FT fibers – asociat cu dezvoltarea unei forțe mari de contracție.</a:t>
            </a:r>
          </a:p>
          <a:p>
            <a:endParaRPr lang="ro-MD" sz="2400" b="1" dirty="0"/>
          </a:p>
          <a:p>
            <a:r>
              <a:rPr lang="ro-MD" sz="2400" b="1" dirty="0"/>
              <a:t>Not effected by nuscle length, contraction type, contraction velocity, or fatigue</a:t>
            </a:r>
          </a:p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10475294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2B10A-E8E2-7EF4-E659-67B4EA793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SUMAR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CA95B6-0A98-4E0E-BCAD-04AF9FF65E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Mușchiul este numai un </a:t>
            </a:r>
            <a:r>
              <a:rPr lang="ro-RO" dirty="0" err="1"/>
              <a:t>șesut</a:t>
            </a:r>
            <a:r>
              <a:rPr lang="ro-RO" dirty="0"/>
              <a:t> biologic capabil să dezvolte niște tensiuni</a:t>
            </a:r>
          </a:p>
          <a:p>
            <a:r>
              <a:rPr lang="ro-RO" dirty="0"/>
              <a:t>Acțiuni rezultante pot fi concentrice, </a:t>
            </a:r>
            <a:r>
              <a:rPr lang="ro-RO" dirty="0" err="1"/>
              <a:t>eccentrice</a:t>
            </a:r>
            <a:r>
              <a:rPr lang="ro-RO" dirty="0"/>
              <a:t>, </a:t>
            </a:r>
            <a:r>
              <a:rPr lang="ro-RO" dirty="0" err="1"/>
              <a:t>izomerice</a:t>
            </a:r>
            <a:r>
              <a:rPr lang="ro-RO" dirty="0"/>
              <a:t> pentru alungire, scurtare sau neschimbare a mușchiului</a:t>
            </a:r>
          </a:p>
          <a:p>
            <a:r>
              <a:rPr lang="ro-RO" dirty="0"/>
              <a:t>Performanțe specifice sunt puterea, rezistența și forța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3219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1B19C-43DB-A8AD-0316-E31359F87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Datele</a:t>
            </a:r>
            <a:r>
              <a:rPr lang="en-US" dirty="0"/>
              <a:t> </a:t>
            </a:r>
            <a:r>
              <a:rPr lang="en-US" dirty="0" err="1"/>
              <a:t>experimentale</a:t>
            </a:r>
            <a:r>
              <a:rPr lang="en-US" dirty="0"/>
              <a:t> </a:t>
            </a:r>
            <a:r>
              <a:rPr lang="en-US" dirty="0" err="1"/>
              <a:t>privind</a:t>
            </a:r>
            <a:r>
              <a:rPr lang="en-US" dirty="0"/>
              <a:t> </a:t>
            </a:r>
            <a:r>
              <a:rPr lang="en-US" dirty="0" err="1"/>
              <a:t>microstructura</a:t>
            </a:r>
            <a:r>
              <a:rPr lang="en-US" dirty="0"/>
              <a:t> </a:t>
            </a:r>
            <a:r>
              <a:rPr lang="en-US" dirty="0" err="1"/>
              <a:t>mușchilor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C1B020-4EB1-85A1-BB29-B062AEF9EA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789024" cy="4667250"/>
          </a:xfrm>
        </p:spPr>
        <p:txBody>
          <a:bodyPr>
            <a:normAutofit fontScale="62500" lnSpcReduction="20000"/>
          </a:bodyPr>
          <a:lstStyle/>
          <a:p>
            <a:r>
              <a:rPr lang="ro-RO" dirty="0"/>
              <a:t>Metode de studii: M</a:t>
            </a:r>
            <a:r>
              <a:rPr lang="en-US" dirty="0" err="1"/>
              <a:t>icroscopia</a:t>
            </a:r>
            <a:r>
              <a:rPr lang="en-US" dirty="0"/>
              <a:t> </a:t>
            </a:r>
            <a:r>
              <a:rPr lang="en-US" dirty="0" err="1"/>
              <a:t>electronică</a:t>
            </a:r>
            <a:r>
              <a:rPr lang="en-US" dirty="0"/>
              <a:t>, </a:t>
            </a:r>
            <a:r>
              <a:rPr lang="en-US" dirty="0" err="1"/>
              <a:t>analiza</a:t>
            </a:r>
            <a:r>
              <a:rPr lang="en-US" dirty="0"/>
              <a:t> </a:t>
            </a:r>
            <a:r>
              <a:rPr lang="en-US" dirty="0" err="1"/>
              <a:t>difracției</a:t>
            </a:r>
            <a:r>
              <a:rPr lang="en-US" dirty="0"/>
              <a:t> de raze X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difracția</a:t>
            </a:r>
            <a:r>
              <a:rPr lang="en-US" dirty="0"/>
              <a:t> </a:t>
            </a:r>
            <a:r>
              <a:rPr lang="en-US" dirty="0" err="1"/>
              <a:t>radiației</a:t>
            </a:r>
            <a:r>
              <a:rPr lang="en-US" dirty="0"/>
              <a:t> </a:t>
            </a:r>
            <a:r>
              <a:rPr lang="en-US" dirty="0" err="1"/>
              <a:t>sincrotron</a:t>
            </a:r>
            <a:r>
              <a:rPr lang="en-US" dirty="0"/>
              <a:t>.</a:t>
            </a:r>
            <a:endParaRPr lang="ro-RO" dirty="0"/>
          </a:p>
          <a:p>
            <a:pPr marL="0" indent="0">
              <a:buNone/>
            </a:pPr>
            <a:r>
              <a:rPr lang="en-US" b="1" dirty="0"/>
              <a:t>Principii de </a:t>
            </a:r>
            <a:r>
              <a:rPr lang="en-US" b="1" dirty="0" err="1"/>
              <a:t>bază</a:t>
            </a:r>
            <a:r>
              <a:rPr lang="en-US" b="1" dirty="0"/>
              <a:t> ale </a:t>
            </a:r>
            <a:r>
              <a:rPr lang="en-US" b="1" dirty="0" err="1"/>
              <a:t>modelului</a:t>
            </a:r>
            <a:r>
              <a:rPr lang="en-US" b="1" dirty="0"/>
              <a:t> fi</a:t>
            </a:r>
            <a:r>
              <a:rPr lang="ro-RO" b="1" dirty="0" err="1"/>
              <a:t>relor</a:t>
            </a:r>
            <a:r>
              <a:rPr lang="en-US" b="1" dirty="0"/>
              <a:t> </a:t>
            </a:r>
            <a:r>
              <a:rPr lang="en-US" b="1" dirty="0" err="1"/>
              <a:t>glisant</a:t>
            </a:r>
            <a:r>
              <a:rPr lang="ro-RO" b="1" dirty="0"/>
              <a:t>e</a:t>
            </a:r>
            <a:r>
              <a:rPr lang="en-US" b="1" dirty="0"/>
              <a:t>:</a:t>
            </a:r>
            <a:endParaRPr lang="ro-RO" b="1" dirty="0"/>
          </a:p>
          <a:p>
            <a:pPr marL="514350" indent="-514350">
              <a:buAutoNum type="arabicPeriod"/>
            </a:pPr>
            <a:r>
              <a:rPr lang="en-US" dirty="0" err="1"/>
              <a:t>Lungimile</a:t>
            </a:r>
            <a:r>
              <a:rPr lang="en-US" dirty="0"/>
              <a:t> fi</a:t>
            </a:r>
            <a:r>
              <a:rPr lang="ro-RO" dirty="0" err="1"/>
              <a:t>relor</a:t>
            </a:r>
            <a:r>
              <a:rPr lang="en-US" dirty="0"/>
              <a:t> de </a:t>
            </a:r>
            <a:r>
              <a:rPr lang="en-US" dirty="0" err="1"/>
              <a:t>actină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miozină</a:t>
            </a:r>
            <a:r>
              <a:rPr lang="en-US" dirty="0"/>
              <a:t> nu se </a:t>
            </a:r>
            <a:r>
              <a:rPr lang="en-US" dirty="0" err="1"/>
              <a:t>modifică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timpul</a:t>
            </a:r>
            <a:r>
              <a:rPr lang="en-US" dirty="0"/>
              <a:t> </a:t>
            </a:r>
            <a:r>
              <a:rPr lang="en-US" dirty="0" err="1"/>
              <a:t>contracției</a:t>
            </a:r>
            <a:r>
              <a:rPr lang="en-US" dirty="0"/>
              <a:t>.</a:t>
            </a:r>
            <a:endParaRPr lang="ro-RO" dirty="0"/>
          </a:p>
          <a:p>
            <a:pPr marL="514350" indent="-514350">
              <a:buAutoNum type="arabicPeriod"/>
            </a:pPr>
            <a:r>
              <a:rPr lang="en-US" dirty="0" err="1"/>
              <a:t>Modificarea</a:t>
            </a:r>
            <a:r>
              <a:rPr lang="en-US" dirty="0"/>
              <a:t> </a:t>
            </a:r>
            <a:r>
              <a:rPr lang="en-US" dirty="0" err="1"/>
              <a:t>lungimii</a:t>
            </a:r>
            <a:r>
              <a:rPr lang="en-US" dirty="0"/>
              <a:t> </a:t>
            </a:r>
            <a:r>
              <a:rPr lang="en-US" dirty="0" err="1"/>
              <a:t>sarcomerului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timpul</a:t>
            </a:r>
            <a:r>
              <a:rPr lang="en-US" dirty="0"/>
              <a:t> </a:t>
            </a:r>
            <a:r>
              <a:rPr lang="en-US" dirty="0" err="1"/>
              <a:t>contracției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rezultatul</a:t>
            </a:r>
            <a:r>
              <a:rPr lang="ro-RO" dirty="0"/>
              <a:t> </a:t>
            </a:r>
            <a:r>
              <a:rPr lang="en-US" dirty="0" err="1"/>
              <a:t>deplasării</a:t>
            </a:r>
            <a:r>
              <a:rPr lang="en-US" dirty="0"/>
              <a:t> </a:t>
            </a:r>
            <a:r>
              <a:rPr lang="en-US" dirty="0" err="1"/>
              <a:t>longitudinale</a:t>
            </a:r>
            <a:r>
              <a:rPr lang="en-US" dirty="0"/>
              <a:t> relative a fi</a:t>
            </a:r>
            <a:r>
              <a:rPr lang="ro-RO" dirty="0" err="1"/>
              <a:t>relor</a:t>
            </a:r>
            <a:r>
              <a:rPr lang="en-US" dirty="0"/>
              <a:t> de </a:t>
            </a:r>
            <a:r>
              <a:rPr lang="en-US" dirty="0" err="1"/>
              <a:t>actină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miozină</a:t>
            </a:r>
            <a:r>
              <a:rPr lang="en-US" dirty="0"/>
              <a:t>.</a:t>
            </a:r>
            <a:endParaRPr lang="ro-RO" dirty="0"/>
          </a:p>
          <a:p>
            <a:pPr marL="514350" indent="-514350">
              <a:buAutoNum type="arabicPeriod"/>
            </a:pPr>
            <a:r>
              <a:rPr lang="en-US" dirty="0" err="1"/>
              <a:t>Punțile</a:t>
            </a:r>
            <a:r>
              <a:rPr lang="en-US" dirty="0"/>
              <a:t> </a:t>
            </a:r>
            <a:r>
              <a:rPr lang="en-US" dirty="0" err="1"/>
              <a:t>transversale</a:t>
            </a:r>
            <a:r>
              <a:rPr lang="en-US" dirty="0"/>
              <a:t> care se </a:t>
            </a:r>
            <a:r>
              <a:rPr lang="en-US" dirty="0" err="1"/>
              <a:t>extind</a:t>
            </a:r>
            <a:r>
              <a:rPr lang="en-US" dirty="0"/>
              <a:t> din </a:t>
            </a:r>
            <a:r>
              <a:rPr lang="en-US" dirty="0" err="1"/>
              <a:t>miozină</a:t>
            </a:r>
            <a:r>
              <a:rPr lang="en-US" dirty="0"/>
              <a:t> se pot </a:t>
            </a:r>
            <a:r>
              <a:rPr lang="en-US" dirty="0" err="1"/>
              <a:t>atașa</a:t>
            </a:r>
            <a:r>
              <a:rPr lang="en-US" dirty="0"/>
              <a:t> de </a:t>
            </a:r>
            <a:r>
              <a:rPr lang="en-US" dirty="0" err="1"/>
              <a:t>centrele</a:t>
            </a:r>
            <a:r>
              <a:rPr lang="en-US" dirty="0"/>
              <a:t> </a:t>
            </a:r>
            <a:r>
              <a:rPr lang="en-US" dirty="0" err="1"/>
              <a:t>complementare</a:t>
            </a:r>
            <a:r>
              <a:rPr lang="en-US" dirty="0"/>
              <a:t> ale </a:t>
            </a:r>
            <a:r>
              <a:rPr lang="en-US" dirty="0" err="1"/>
              <a:t>actinei</a:t>
            </a:r>
            <a:r>
              <a:rPr lang="en-US" dirty="0"/>
              <a:t>.</a:t>
            </a:r>
            <a:endParaRPr lang="ro-RO" dirty="0"/>
          </a:p>
          <a:p>
            <a:pPr marL="514350" indent="-514350">
              <a:buAutoNum type="arabicPeriod"/>
            </a:pPr>
            <a:r>
              <a:rPr lang="en-US" dirty="0" err="1"/>
              <a:t>Punțile</a:t>
            </a:r>
            <a:r>
              <a:rPr lang="en-US" dirty="0"/>
              <a:t> nu se </a:t>
            </a:r>
            <a:r>
              <a:rPr lang="en-US" dirty="0" err="1"/>
              <a:t>atașează</a:t>
            </a:r>
            <a:r>
              <a:rPr lang="en-US" dirty="0"/>
              <a:t> </a:t>
            </a:r>
            <a:r>
              <a:rPr lang="en-US" dirty="0" err="1"/>
              <a:t>simultan</a:t>
            </a:r>
            <a:r>
              <a:rPr lang="en-US" dirty="0"/>
              <a:t> de </a:t>
            </a:r>
            <a:r>
              <a:rPr lang="en-US" dirty="0" err="1"/>
              <a:t>actină</a:t>
            </a:r>
            <a:r>
              <a:rPr lang="en-US" dirty="0"/>
              <a:t>.</a:t>
            </a:r>
            <a:endParaRPr lang="ro-RO" dirty="0"/>
          </a:p>
          <a:p>
            <a:pPr marL="514350" indent="-514350">
              <a:buAutoNum type="arabicPeriod"/>
            </a:pPr>
            <a:r>
              <a:rPr lang="en-US" dirty="0" err="1"/>
              <a:t>Punțile</a:t>
            </a:r>
            <a:r>
              <a:rPr lang="en-US" dirty="0"/>
              <a:t> </a:t>
            </a:r>
            <a:r>
              <a:rPr lang="en-US" dirty="0" err="1"/>
              <a:t>închise</a:t>
            </a:r>
            <a:r>
              <a:rPr lang="en-US" dirty="0"/>
              <a:t> </a:t>
            </a:r>
            <a:r>
              <a:rPr lang="en-US" dirty="0" err="1"/>
              <a:t>trec</a:t>
            </a:r>
            <a:r>
              <a:rPr lang="en-US" dirty="0"/>
              <a:t> </a:t>
            </a:r>
            <a:r>
              <a:rPr lang="en-US" dirty="0" err="1"/>
              <a:t>printr</a:t>
            </a:r>
            <a:r>
              <a:rPr lang="en-US" dirty="0"/>
              <a:t>-o </a:t>
            </a:r>
            <a:r>
              <a:rPr lang="en-US" dirty="0" err="1"/>
              <a:t>tranziție</a:t>
            </a:r>
            <a:r>
              <a:rPr lang="en-US" dirty="0"/>
              <a:t> </a:t>
            </a:r>
            <a:r>
              <a:rPr lang="en-US" dirty="0" err="1"/>
              <a:t>structurală</a:t>
            </a:r>
            <a:r>
              <a:rPr lang="en-US" dirty="0"/>
              <a:t>, </a:t>
            </a:r>
            <a:r>
              <a:rPr lang="en-US" dirty="0" err="1"/>
              <a:t>timp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care </a:t>
            </a:r>
            <a:r>
              <a:rPr lang="en-US" dirty="0" err="1"/>
              <a:t>dezvoltă</a:t>
            </a:r>
            <a:r>
              <a:rPr lang="en-US" dirty="0"/>
              <a:t> </a:t>
            </a:r>
            <a:r>
              <a:rPr lang="en-US" dirty="0" err="1"/>
              <a:t>forță</a:t>
            </a:r>
            <a:r>
              <a:rPr lang="en-US" dirty="0"/>
              <a:t>, </a:t>
            </a:r>
            <a:r>
              <a:rPr lang="en-US" dirty="0" err="1"/>
              <a:t>după</a:t>
            </a:r>
            <a:r>
              <a:rPr lang="en-US" dirty="0"/>
              <a:t> care se </a:t>
            </a:r>
            <a:r>
              <a:rPr lang="en-US" dirty="0" err="1"/>
              <a:t>deschid</a:t>
            </a:r>
            <a:r>
              <a:rPr lang="en-US" dirty="0"/>
              <a:t>.</a:t>
            </a:r>
            <a:endParaRPr lang="ro-RO" dirty="0"/>
          </a:p>
          <a:p>
            <a:pPr marL="514350" indent="-514350">
              <a:buAutoNum type="arabicPeriod"/>
            </a:pPr>
            <a:r>
              <a:rPr lang="en-US" dirty="0" err="1"/>
              <a:t>Contracția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relaxarea</a:t>
            </a:r>
            <a:r>
              <a:rPr lang="en-US" dirty="0"/>
              <a:t> </a:t>
            </a:r>
            <a:r>
              <a:rPr lang="en-US" dirty="0" err="1"/>
              <a:t>unui</a:t>
            </a:r>
            <a:r>
              <a:rPr lang="en-US" dirty="0"/>
              <a:t> </a:t>
            </a:r>
            <a:r>
              <a:rPr lang="en-US" dirty="0" err="1"/>
              <a:t>mușchi</a:t>
            </a:r>
            <a:r>
              <a:rPr lang="en-US" dirty="0"/>
              <a:t> </a:t>
            </a:r>
            <a:r>
              <a:rPr lang="en-US" dirty="0" err="1"/>
              <a:t>constă</a:t>
            </a:r>
            <a:r>
              <a:rPr lang="en-US" dirty="0"/>
              <a:t> </a:t>
            </a:r>
            <a:r>
              <a:rPr lang="en-US" dirty="0" err="1"/>
              <a:t>într</a:t>
            </a:r>
            <a:r>
              <a:rPr lang="en-US" dirty="0"/>
              <a:t>-o </a:t>
            </a:r>
            <a:r>
              <a:rPr lang="en-US" dirty="0" err="1"/>
              <a:t>creștereși</a:t>
            </a:r>
            <a:r>
              <a:rPr lang="en-US" dirty="0"/>
              <a:t> o </a:t>
            </a:r>
            <a:r>
              <a:rPr lang="en-US" dirty="0" err="1"/>
              <a:t>scădere</a:t>
            </a:r>
            <a:r>
              <a:rPr lang="en-US" dirty="0"/>
              <a:t> </a:t>
            </a:r>
            <a:r>
              <a:rPr lang="en-US" dirty="0" err="1"/>
              <a:t>ulterioară</a:t>
            </a:r>
            <a:r>
              <a:rPr lang="en-US" dirty="0"/>
              <a:t> a </a:t>
            </a:r>
            <a:r>
              <a:rPr lang="en-US" dirty="0" err="1"/>
              <a:t>numărului</a:t>
            </a:r>
            <a:r>
              <a:rPr lang="en-US" dirty="0"/>
              <a:t> de </a:t>
            </a:r>
            <a:r>
              <a:rPr lang="en-US" dirty="0" err="1"/>
              <a:t>punți</a:t>
            </a:r>
            <a:r>
              <a:rPr lang="en-US" dirty="0"/>
              <a:t> care </a:t>
            </a:r>
            <a:r>
              <a:rPr lang="en-US" dirty="0" err="1"/>
              <a:t>completează</a:t>
            </a:r>
            <a:r>
              <a:rPr lang="en-US" dirty="0"/>
              <a:t> un </a:t>
            </a:r>
            <a:r>
              <a:rPr lang="en-US" dirty="0" err="1"/>
              <a:t>ciclu</a:t>
            </a:r>
            <a:r>
              <a:rPr lang="en-US" dirty="0"/>
              <a:t> de </a:t>
            </a:r>
            <a:r>
              <a:rPr lang="en-US" dirty="0" err="1"/>
              <a:t>închidere-deschidere</a:t>
            </a:r>
            <a:r>
              <a:rPr lang="en-US" dirty="0"/>
              <a:t>.</a:t>
            </a:r>
            <a:endParaRPr lang="ro-RO" dirty="0"/>
          </a:p>
          <a:p>
            <a:pPr marL="514350" indent="-514350">
              <a:buAutoNum type="arabicPeriod"/>
            </a:pPr>
            <a:r>
              <a:rPr lang="en-US" dirty="0" err="1"/>
              <a:t>Fiecare</a:t>
            </a:r>
            <a:r>
              <a:rPr lang="en-US" dirty="0"/>
              <a:t> </a:t>
            </a:r>
            <a:r>
              <a:rPr lang="en-US" dirty="0" err="1"/>
              <a:t>ciclu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asociat</a:t>
            </a:r>
            <a:r>
              <a:rPr lang="en-US" dirty="0"/>
              <a:t> cu </a:t>
            </a:r>
            <a:r>
              <a:rPr lang="en-US" dirty="0" err="1"/>
              <a:t>hidroliza</a:t>
            </a:r>
            <a:r>
              <a:rPr lang="en-US" dirty="0"/>
              <a:t> </a:t>
            </a:r>
            <a:r>
              <a:rPr lang="en-US" dirty="0" err="1"/>
              <a:t>unei</a:t>
            </a:r>
            <a:r>
              <a:rPr lang="en-US" dirty="0"/>
              <a:t> molecule de ATP.</a:t>
            </a:r>
            <a:endParaRPr lang="ro-RO" dirty="0"/>
          </a:p>
          <a:p>
            <a:pPr marL="514350" indent="-514350">
              <a:buAutoNum type="arabicPeriod"/>
            </a:pPr>
            <a:r>
              <a:rPr lang="en-US" dirty="0" err="1"/>
              <a:t>Acțiunile</a:t>
            </a:r>
            <a:r>
              <a:rPr lang="en-US" dirty="0"/>
              <a:t> de </a:t>
            </a:r>
            <a:r>
              <a:rPr lang="en-US" dirty="0" err="1"/>
              <a:t>închidere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deschidere</a:t>
            </a:r>
            <a:r>
              <a:rPr lang="en-US" dirty="0"/>
              <a:t> a </a:t>
            </a:r>
            <a:r>
              <a:rPr lang="en-US" dirty="0" err="1"/>
              <a:t>punților</a:t>
            </a:r>
            <a:r>
              <a:rPr lang="en-US" dirty="0"/>
              <a:t> au loc independent </a:t>
            </a:r>
            <a:r>
              <a:rPr lang="en-US" dirty="0" err="1"/>
              <a:t>unul</a:t>
            </a:r>
            <a:r>
              <a:rPr lang="en-US" dirty="0"/>
              <a:t> de </a:t>
            </a:r>
            <a:r>
              <a:rPr lang="en-US" dirty="0" err="1"/>
              <a:t>celălalt</a:t>
            </a:r>
            <a:r>
              <a:rPr lang="en-US" dirty="0"/>
              <a:t>.</a:t>
            </a:r>
            <a:endParaRPr lang="ro-RO" dirty="0"/>
          </a:p>
          <a:p>
            <a:pPr marL="0" indent="0">
              <a:buNone/>
            </a:pPr>
            <a:endParaRPr lang="ro-RO" dirty="0"/>
          </a:p>
          <a:p>
            <a:pPr marL="0" indent="0">
              <a:buNone/>
            </a:pPr>
            <a:r>
              <a:rPr lang="en-US" dirty="0"/>
              <a:t>Fig. </a:t>
            </a:r>
            <a:r>
              <a:rPr lang="en-US" dirty="0" err="1"/>
              <a:t>prezintă</a:t>
            </a:r>
            <a:r>
              <a:rPr lang="en-US" dirty="0"/>
              <a:t> </a:t>
            </a:r>
            <a:r>
              <a:rPr lang="en-US" dirty="0" err="1"/>
              <a:t>dependența</a:t>
            </a:r>
            <a:r>
              <a:rPr lang="en-US" dirty="0"/>
              <a:t> </a:t>
            </a:r>
            <a:r>
              <a:rPr lang="en-US" dirty="0" err="1"/>
              <a:t>valorii</a:t>
            </a:r>
            <a:r>
              <a:rPr lang="en-US" dirty="0"/>
              <a:t> </a:t>
            </a:r>
            <a:r>
              <a:rPr lang="en-US" dirty="0" err="1"/>
              <a:t>maxime</a:t>
            </a:r>
            <a:r>
              <a:rPr lang="en-US" dirty="0"/>
              <a:t> a </a:t>
            </a:r>
            <a:r>
              <a:rPr lang="en-US" dirty="0" err="1"/>
              <a:t>forței</a:t>
            </a:r>
            <a:r>
              <a:rPr lang="en-US" dirty="0"/>
              <a:t> </a:t>
            </a:r>
            <a:r>
              <a:rPr lang="en-US" dirty="0" err="1"/>
              <a:t>dezvoltate</a:t>
            </a:r>
            <a:r>
              <a:rPr lang="en-US" dirty="0"/>
              <a:t> de </a:t>
            </a:r>
            <a:r>
              <a:rPr lang="en-US" dirty="0" err="1"/>
              <a:t>gradul</a:t>
            </a:r>
            <a:r>
              <a:rPr lang="en-US" dirty="0"/>
              <a:t> de </a:t>
            </a:r>
            <a:r>
              <a:rPr lang="en-US" dirty="0" err="1"/>
              <a:t>suprapunere</a:t>
            </a:r>
            <a:r>
              <a:rPr lang="en-US" dirty="0"/>
              <a:t> a </a:t>
            </a:r>
            <a:r>
              <a:rPr lang="en-US" dirty="0" err="1"/>
              <a:t>filamentelor</a:t>
            </a:r>
            <a:r>
              <a:rPr lang="en-US" dirty="0"/>
              <a:t> de </a:t>
            </a:r>
            <a:r>
              <a:rPr lang="en-US" dirty="0" err="1"/>
              <a:t>actină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miozină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5237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CF392-B732-CD3F-2486-D02CA083C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4243"/>
          </a:xfrm>
        </p:spPr>
        <p:txBody>
          <a:bodyPr/>
          <a:lstStyle/>
          <a:p>
            <a:pPr algn="ctr"/>
            <a:r>
              <a:rPr lang="en-US" b="1" dirty="0"/>
              <a:t>Biomecanica </a:t>
            </a:r>
            <a:r>
              <a:rPr lang="en-US" b="1" dirty="0" err="1"/>
              <a:t>musculară</a:t>
            </a:r>
            <a:r>
              <a:rPr lang="ro-RO" b="1" dirty="0"/>
              <a:t> 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180194-0B13-E488-C3AB-D3EA16F9E1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56852"/>
            <a:ext cx="10515600" cy="4820111"/>
          </a:xfrm>
        </p:spPr>
        <p:txBody>
          <a:bodyPr/>
          <a:lstStyle/>
          <a:p>
            <a:r>
              <a:rPr lang="en-US" dirty="0" err="1"/>
              <a:t>Mușchii</a:t>
            </a:r>
            <a:r>
              <a:rPr lang="en-US" dirty="0"/>
              <a:t> pot fi </a:t>
            </a:r>
            <a:r>
              <a:rPr lang="en-US" dirty="0" err="1"/>
              <a:t>reprezentați</a:t>
            </a:r>
            <a:r>
              <a:rPr lang="en-US" dirty="0"/>
              <a:t> ca un </a:t>
            </a:r>
            <a:r>
              <a:rPr lang="en-US" dirty="0" err="1"/>
              <a:t>mediu</a:t>
            </a:r>
            <a:r>
              <a:rPr lang="en-US" dirty="0"/>
              <a:t> </a:t>
            </a:r>
            <a:r>
              <a:rPr lang="en-US" dirty="0" err="1"/>
              <a:t>continuu</a:t>
            </a:r>
            <a:r>
              <a:rPr lang="en-US" dirty="0"/>
              <a:t>, </a:t>
            </a:r>
            <a:r>
              <a:rPr lang="en-US" dirty="0" err="1"/>
              <a:t>adică</a:t>
            </a:r>
            <a:r>
              <a:rPr lang="en-US" dirty="0"/>
              <a:t> un </a:t>
            </a:r>
            <a:r>
              <a:rPr lang="en-US" dirty="0" err="1"/>
              <a:t>mediu</a:t>
            </a:r>
            <a:r>
              <a:rPr lang="en-US" dirty="0"/>
              <a:t> format </a:t>
            </a:r>
            <a:r>
              <a:rPr lang="en-US" dirty="0" err="1"/>
              <a:t>dintr</a:t>
            </a:r>
            <a:r>
              <a:rPr lang="en-US" dirty="0"/>
              <a:t>-un </a:t>
            </a:r>
            <a:r>
              <a:rPr lang="en-US" dirty="0" err="1"/>
              <a:t>număr</a:t>
            </a:r>
            <a:r>
              <a:rPr lang="en-US" dirty="0"/>
              <a:t> mare de </a:t>
            </a:r>
            <a:r>
              <a:rPr lang="en-US" dirty="0" err="1"/>
              <a:t>elemente</a:t>
            </a:r>
            <a:r>
              <a:rPr lang="en-US" dirty="0"/>
              <a:t> care </a:t>
            </a:r>
            <a:r>
              <a:rPr lang="en-US" dirty="0" err="1"/>
              <a:t>interacționează</a:t>
            </a:r>
            <a:r>
              <a:rPr lang="en-US" dirty="0"/>
              <a:t> </a:t>
            </a:r>
            <a:r>
              <a:rPr lang="en-US" dirty="0" err="1"/>
              <a:t>între</a:t>
            </a:r>
            <a:r>
              <a:rPr lang="en-US" dirty="0"/>
              <a:t> </a:t>
            </a:r>
            <a:r>
              <a:rPr lang="en-US" dirty="0" err="1"/>
              <a:t>ele</a:t>
            </a:r>
            <a:r>
              <a:rPr lang="en-US" dirty="0"/>
              <a:t> </a:t>
            </a:r>
            <a:r>
              <a:rPr lang="en-US" dirty="0" err="1"/>
              <a:t>fără</a:t>
            </a:r>
            <a:r>
              <a:rPr lang="en-US" dirty="0"/>
              <a:t> </a:t>
            </a:r>
            <a:r>
              <a:rPr lang="en-US" dirty="0" err="1"/>
              <a:t>coliziuni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care se </a:t>
            </a:r>
            <a:r>
              <a:rPr lang="en-US" dirty="0" err="1"/>
              <a:t>află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câmpul</a:t>
            </a:r>
            <a:r>
              <a:rPr lang="en-US" dirty="0"/>
              <a:t> </a:t>
            </a:r>
            <a:r>
              <a:rPr lang="en-US" dirty="0" err="1"/>
              <a:t>forțelor</a:t>
            </a:r>
            <a:r>
              <a:rPr lang="en-US" dirty="0"/>
              <a:t> externe. </a:t>
            </a:r>
            <a:r>
              <a:rPr lang="en-US" dirty="0" err="1"/>
              <a:t>Mușchiul</a:t>
            </a:r>
            <a:r>
              <a:rPr lang="en-US" dirty="0"/>
              <a:t> are </a:t>
            </a:r>
            <a:r>
              <a:rPr lang="en-US" dirty="0" err="1"/>
              <a:t>simultan</a:t>
            </a:r>
            <a:r>
              <a:rPr lang="en-US" dirty="0"/>
              <a:t> </a:t>
            </a:r>
            <a:r>
              <a:rPr lang="en-US" dirty="0" err="1"/>
              <a:t>proprietatea</a:t>
            </a:r>
            <a:r>
              <a:rPr lang="en-US" dirty="0"/>
              <a:t> de </a:t>
            </a:r>
            <a:r>
              <a:rPr lang="en-US" dirty="0" err="1"/>
              <a:t>elasticitateși</a:t>
            </a:r>
            <a:r>
              <a:rPr lang="en-US" dirty="0"/>
              <a:t> </a:t>
            </a:r>
            <a:r>
              <a:rPr lang="en-US" dirty="0" err="1"/>
              <a:t>vâscozitate</a:t>
            </a:r>
            <a:r>
              <a:rPr lang="en-US" dirty="0"/>
              <a:t>, </a:t>
            </a:r>
            <a:r>
              <a:rPr lang="en-US" dirty="0" err="1"/>
              <a:t>adică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un </a:t>
            </a:r>
            <a:r>
              <a:rPr lang="en-US" dirty="0" err="1"/>
              <a:t>mediu</a:t>
            </a:r>
            <a:r>
              <a:rPr lang="en-US" dirty="0"/>
              <a:t> </a:t>
            </a:r>
            <a:r>
              <a:rPr lang="en-US" dirty="0" err="1"/>
              <a:t>vâscoelastic</a:t>
            </a:r>
            <a:r>
              <a:rPr lang="en-US" dirty="0"/>
              <a:t>. </a:t>
            </a:r>
            <a:r>
              <a:rPr lang="en-US" dirty="0" err="1"/>
              <a:t>Pentru</a:t>
            </a:r>
            <a:r>
              <a:rPr lang="en-US" dirty="0"/>
              <a:t> un </a:t>
            </a:r>
            <a:r>
              <a:rPr lang="en-US" dirty="0" err="1"/>
              <a:t>astfel</a:t>
            </a:r>
            <a:r>
              <a:rPr lang="en-US" dirty="0"/>
              <a:t> </a:t>
            </a:r>
            <a:r>
              <a:rPr lang="en-US" dirty="0" err="1"/>
              <a:t>demediu</a:t>
            </a:r>
            <a:r>
              <a:rPr lang="en-US" dirty="0"/>
              <a:t>, se </a:t>
            </a:r>
            <a:r>
              <a:rPr lang="en-US" dirty="0" err="1"/>
              <a:t>presupune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legile</a:t>
            </a:r>
            <a:r>
              <a:rPr lang="en-US" dirty="0"/>
              <a:t> </a:t>
            </a:r>
            <a:r>
              <a:rPr lang="en-US" dirty="0" err="1"/>
              <a:t>mecanicii</a:t>
            </a:r>
            <a:r>
              <a:rPr lang="en-US" dirty="0"/>
              <a:t> </a:t>
            </a:r>
            <a:r>
              <a:rPr lang="en-US" dirty="0" err="1"/>
              <a:t>clasicesunt</a:t>
            </a:r>
            <a:r>
              <a:rPr lang="en-US" dirty="0"/>
              <a:t> </a:t>
            </a:r>
            <a:r>
              <a:rPr lang="en-US" dirty="0" err="1"/>
              <a:t>valabile.Conceptele</a:t>
            </a:r>
            <a:r>
              <a:rPr lang="en-US" dirty="0"/>
              <a:t> </a:t>
            </a:r>
            <a:r>
              <a:rPr lang="en-US" dirty="0" err="1"/>
              <a:t>fundamentale</a:t>
            </a:r>
            <a:r>
              <a:rPr lang="en-US" dirty="0"/>
              <a:t> ale </a:t>
            </a:r>
            <a:r>
              <a:rPr lang="en-US" dirty="0" err="1"/>
              <a:t>mecanicii</a:t>
            </a:r>
            <a:r>
              <a:rPr lang="en-US" dirty="0"/>
              <a:t> </a:t>
            </a:r>
            <a:r>
              <a:rPr lang="en-US" dirty="0" err="1"/>
              <a:t>continuesunt</a:t>
            </a:r>
            <a:r>
              <a:rPr lang="en-US" dirty="0"/>
              <a:t> </a:t>
            </a:r>
            <a:r>
              <a:rPr lang="en-US" dirty="0" err="1"/>
              <a:t>deformarea</a:t>
            </a:r>
            <a:r>
              <a:rPr lang="en-US" dirty="0"/>
              <a:t>, </a:t>
            </a:r>
            <a:r>
              <a:rPr lang="en-US" dirty="0" err="1"/>
              <a:t>tensiunea</a:t>
            </a:r>
            <a:r>
              <a:rPr lang="en-US" dirty="0"/>
              <a:t>, </a:t>
            </a:r>
            <a:r>
              <a:rPr lang="en-US" dirty="0" err="1"/>
              <a:t>elasticitatea</a:t>
            </a:r>
            <a:r>
              <a:rPr lang="en-US" dirty="0"/>
              <a:t>, </a:t>
            </a:r>
            <a:r>
              <a:rPr lang="en-US" dirty="0" err="1"/>
              <a:t>vâscozitatea</a:t>
            </a:r>
            <a:r>
              <a:rPr lang="en-US" dirty="0"/>
              <a:t>, precum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energia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temperatura</a:t>
            </a:r>
            <a:r>
              <a:rPr lang="en-US" dirty="0"/>
              <a:t>.</a:t>
            </a:r>
            <a:endParaRPr lang="ro-RO" dirty="0"/>
          </a:p>
          <a:p>
            <a:r>
              <a:rPr lang="en-US" dirty="0"/>
              <a:t>a). </a:t>
            </a:r>
            <a:r>
              <a:rPr lang="en-US" dirty="0" err="1"/>
              <a:t>Elasticitatea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proprietatea</a:t>
            </a:r>
            <a:r>
              <a:rPr lang="en-US" dirty="0"/>
              <a:t> </a:t>
            </a:r>
            <a:r>
              <a:rPr lang="en-US" dirty="0" err="1"/>
              <a:t>corpurilor</a:t>
            </a:r>
            <a:r>
              <a:rPr lang="en-US" dirty="0"/>
              <a:t> de a-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schimba</a:t>
            </a:r>
            <a:r>
              <a:rPr lang="en-US" dirty="0"/>
              <a:t> </a:t>
            </a:r>
            <a:r>
              <a:rPr lang="en-US" dirty="0" err="1"/>
              <a:t>dimensiunea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forma sub </a:t>
            </a:r>
            <a:r>
              <a:rPr lang="en-US" dirty="0" err="1"/>
              <a:t>acțiunea</a:t>
            </a:r>
            <a:r>
              <a:rPr lang="ro-RO" dirty="0"/>
              <a:t> </a:t>
            </a:r>
            <a:r>
              <a:rPr lang="en-US" dirty="0" err="1"/>
              <a:t>forțelor</a:t>
            </a:r>
            <a:r>
              <a:rPr lang="en-US" dirty="0"/>
              <a:t> externe </a:t>
            </a:r>
            <a:r>
              <a:rPr lang="en-US" dirty="0" err="1"/>
              <a:t>și</a:t>
            </a:r>
            <a:r>
              <a:rPr lang="en-US" dirty="0"/>
              <a:t> de a le </a:t>
            </a:r>
            <a:r>
              <a:rPr lang="en-US" dirty="0" err="1"/>
              <a:t>restabili</a:t>
            </a:r>
            <a:r>
              <a:rPr lang="en-US" dirty="0"/>
              <a:t> </a:t>
            </a:r>
            <a:r>
              <a:rPr lang="en-US" dirty="0" err="1"/>
              <a:t>spontan</a:t>
            </a:r>
            <a:r>
              <a:rPr lang="en-US" dirty="0"/>
              <a:t> </a:t>
            </a:r>
            <a:r>
              <a:rPr lang="en-US" dirty="0" err="1"/>
              <a:t>atunci</a:t>
            </a:r>
            <a:r>
              <a:rPr lang="en-US" dirty="0"/>
              <a:t> </a:t>
            </a:r>
            <a:r>
              <a:rPr lang="en-US" dirty="0" err="1"/>
              <a:t>când</a:t>
            </a:r>
            <a:r>
              <a:rPr lang="en-US" dirty="0"/>
              <a:t> </a:t>
            </a:r>
            <a:r>
              <a:rPr lang="en-US" dirty="0" err="1"/>
              <a:t>acestea</a:t>
            </a:r>
            <a:r>
              <a:rPr lang="en-US" dirty="0"/>
              <a:t> sunt </a:t>
            </a:r>
            <a:r>
              <a:rPr lang="en-US" dirty="0" err="1"/>
              <a:t>supuse</a:t>
            </a:r>
            <a:r>
              <a:rPr lang="en-US" dirty="0"/>
              <a:t> </a:t>
            </a:r>
            <a:r>
              <a:rPr lang="en-US" dirty="0" err="1"/>
              <a:t>unor</a:t>
            </a:r>
            <a:r>
              <a:rPr lang="en-US" dirty="0"/>
              <a:t> </a:t>
            </a:r>
            <a:r>
              <a:rPr lang="en-US" dirty="0" err="1"/>
              <a:t>solicitări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085597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4A9B93-49A1-1033-9CA4-DB5ED294C0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30942"/>
            <a:ext cx="10515600" cy="5646021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/>
              <a:t>Elasticitatea</a:t>
            </a:r>
            <a:r>
              <a:rPr lang="en-US" dirty="0"/>
              <a:t> </a:t>
            </a:r>
            <a:r>
              <a:rPr lang="en-US" dirty="0" err="1"/>
              <a:t>corpurilor</a:t>
            </a:r>
            <a:r>
              <a:rPr lang="en-US" dirty="0"/>
              <a:t> se </a:t>
            </a:r>
            <a:r>
              <a:rPr lang="en-US" dirty="0" err="1"/>
              <a:t>datorează</a:t>
            </a:r>
            <a:r>
              <a:rPr lang="en-US" dirty="0"/>
              <a:t> </a:t>
            </a:r>
            <a:r>
              <a:rPr lang="en-US" dirty="0" err="1"/>
              <a:t>forțelor</a:t>
            </a:r>
            <a:r>
              <a:rPr lang="en-US" dirty="0"/>
              <a:t> de </a:t>
            </a:r>
            <a:r>
              <a:rPr lang="en-US" dirty="0" err="1"/>
              <a:t>interacțiune</a:t>
            </a:r>
            <a:r>
              <a:rPr lang="en-US" dirty="0"/>
              <a:t> ale </a:t>
            </a:r>
            <a:r>
              <a:rPr lang="en-US" dirty="0" err="1"/>
              <a:t>atomilor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moleculelor</a:t>
            </a:r>
            <a:r>
              <a:rPr lang="en-US" dirty="0"/>
              <a:t> sale. </a:t>
            </a:r>
            <a:r>
              <a:rPr lang="en-US" dirty="0" err="1"/>
              <a:t>Când</a:t>
            </a:r>
            <a:r>
              <a:rPr lang="en-US" dirty="0"/>
              <a:t> </a:t>
            </a:r>
            <a:r>
              <a:rPr lang="en-US" dirty="0" err="1"/>
              <a:t>impactul</a:t>
            </a:r>
            <a:r>
              <a:rPr lang="en-US" dirty="0"/>
              <a:t> extern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înlăturat</a:t>
            </a:r>
            <a:r>
              <a:rPr lang="en-US" dirty="0"/>
              <a:t>, </a:t>
            </a:r>
            <a:r>
              <a:rPr lang="en-US" dirty="0" err="1"/>
              <a:t>corpul</a:t>
            </a:r>
            <a:r>
              <a:rPr lang="en-US" dirty="0"/>
              <a:t> </a:t>
            </a:r>
            <a:r>
              <a:rPr lang="en-US" dirty="0" err="1"/>
              <a:t>revine</a:t>
            </a:r>
            <a:r>
              <a:rPr lang="en-US" dirty="0"/>
              <a:t> </a:t>
            </a:r>
            <a:r>
              <a:rPr lang="en-US" dirty="0" err="1"/>
              <a:t>spontan</a:t>
            </a:r>
            <a:r>
              <a:rPr lang="en-US" dirty="0"/>
              <a:t> la </a:t>
            </a:r>
            <a:r>
              <a:rPr lang="en-US" dirty="0" err="1"/>
              <a:t>starea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inițială</a:t>
            </a:r>
            <a:r>
              <a:rPr lang="en-US" dirty="0"/>
              <a:t>.</a:t>
            </a:r>
            <a:endParaRPr lang="ro-RO" dirty="0"/>
          </a:p>
          <a:p>
            <a:pPr marL="0" indent="0">
              <a:buNone/>
            </a:pPr>
            <a:r>
              <a:rPr lang="en-US" dirty="0"/>
              <a:t>b). </a:t>
            </a:r>
            <a:r>
              <a:rPr lang="en-US" dirty="0" err="1"/>
              <a:t>Vâscozitatea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frecarea</a:t>
            </a:r>
            <a:r>
              <a:rPr lang="en-US" dirty="0"/>
              <a:t> </a:t>
            </a:r>
            <a:r>
              <a:rPr lang="en-US" dirty="0" err="1"/>
              <a:t>internă</a:t>
            </a:r>
            <a:r>
              <a:rPr lang="en-US" dirty="0"/>
              <a:t> a </a:t>
            </a:r>
            <a:r>
              <a:rPr lang="en-US" dirty="0" err="1"/>
              <a:t>mediului</a:t>
            </a:r>
            <a:r>
              <a:rPr lang="en-US" dirty="0"/>
              <a:t>.</a:t>
            </a:r>
            <a:endParaRPr lang="ro-RO" dirty="0"/>
          </a:p>
          <a:p>
            <a:pPr marL="0" indent="0">
              <a:buNone/>
            </a:pPr>
            <a:r>
              <a:rPr lang="en-US" dirty="0"/>
              <a:t>c). </a:t>
            </a:r>
            <a:r>
              <a:rPr lang="en-US" dirty="0" err="1"/>
              <a:t>Vâscoelasticitatea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proprietatea</a:t>
            </a:r>
            <a:r>
              <a:rPr lang="en-US" dirty="0"/>
              <a:t> </a:t>
            </a:r>
            <a:r>
              <a:rPr lang="en-US" dirty="0" err="1"/>
              <a:t>materialelor</a:t>
            </a:r>
            <a:r>
              <a:rPr lang="en-US" dirty="0"/>
              <a:t> </a:t>
            </a:r>
            <a:r>
              <a:rPr lang="en-US" dirty="0" err="1"/>
              <a:t>solide</a:t>
            </a:r>
            <a:r>
              <a:rPr lang="en-US" dirty="0"/>
              <a:t> de a </a:t>
            </a:r>
            <a:r>
              <a:rPr lang="en-US" dirty="0" err="1"/>
              <a:t>combina</a:t>
            </a:r>
            <a:r>
              <a:rPr lang="ro-RO" dirty="0"/>
              <a:t> </a:t>
            </a:r>
            <a:r>
              <a:rPr lang="en-US" dirty="0" err="1"/>
              <a:t>elasticitatea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vâscozitatea</a:t>
            </a:r>
            <a:r>
              <a:rPr lang="en-US" dirty="0"/>
              <a:t>.</a:t>
            </a:r>
            <a:endParaRPr lang="ro-RO" dirty="0"/>
          </a:p>
          <a:p>
            <a:pPr marL="0" indent="0">
              <a:buNone/>
            </a:pPr>
            <a:r>
              <a:rPr lang="en-US" dirty="0"/>
              <a:t>d. </a:t>
            </a:r>
            <a:r>
              <a:rPr lang="en-US" dirty="0" err="1"/>
              <a:t>Deformarea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o </a:t>
            </a:r>
            <a:r>
              <a:rPr lang="en-US" dirty="0" err="1"/>
              <a:t>modificare</a:t>
            </a:r>
            <a:r>
              <a:rPr lang="en-US" dirty="0"/>
              <a:t> </a:t>
            </a:r>
            <a:r>
              <a:rPr lang="en-US" dirty="0" err="1"/>
              <a:t>relativă</a:t>
            </a:r>
            <a:r>
              <a:rPr lang="en-US" dirty="0"/>
              <a:t> a </a:t>
            </a:r>
            <a:r>
              <a:rPr lang="en-US" dirty="0" err="1"/>
              <a:t>lungimii</a:t>
            </a:r>
            <a:r>
              <a:rPr lang="en-US" dirty="0"/>
              <a:t>:</a:t>
            </a:r>
            <a:endParaRPr lang="ro-RO" dirty="0"/>
          </a:p>
          <a:p>
            <a:pPr marL="0" indent="0">
              <a:buNone/>
            </a:pPr>
            <a:r>
              <a:rPr lang="en-US" dirty="0" err="1"/>
              <a:t>unde</a:t>
            </a:r>
            <a:r>
              <a:rPr lang="en-US" dirty="0"/>
              <a:t> I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lungimea</a:t>
            </a:r>
            <a:r>
              <a:rPr lang="en-US" dirty="0"/>
              <a:t> </a:t>
            </a:r>
            <a:r>
              <a:rPr lang="en-US" dirty="0" err="1"/>
              <a:t>inițială</a:t>
            </a:r>
            <a:r>
              <a:rPr lang="en-US" dirty="0"/>
              <a:t>, </a:t>
            </a:r>
            <a:r>
              <a:rPr lang="el-GR" dirty="0"/>
              <a:t>Δ</a:t>
            </a:r>
            <a:r>
              <a:rPr lang="ro-RO" dirty="0"/>
              <a:t>l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valoarea</a:t>
            </a:r>
            <a:r>
              <a:rPr lang="en-US" dirty="0"/>
              <a:t> </a:t>
            </a:r>
            <a:r>
              <a:rPr lang="en-US" dirty="0" err="1"/>
              <a:t>alungirii</a:t>
            </a:r>
            <a:r>
              <a:rPr lang="en-US" dirty="0"/>
              <a:t>, </a:t>
            </a:r>
            <a:r>
              <a:rPr lang="en-US" dirty="0" err="1"/>
              <a:t>își</a:t>
            </a:r>
            <a:r>
              <a:rPr lang="en-US" dirty="0"/>
              <a:t> </a:t>
            </a:r>
            <a:r>
              <a:rPr lang="en-US" dirty="0" err="1"/>
              <a:t>poate</a:t>
            </a:r>
            <a:r>
              <a:rPr lang="en-US" dirty="0"/>
              <a:t> </a:t>
            </a:r>
            <a:r>
              <a:rPr lang="en-US" dirty="0" err="1"/>
              <a:t>schimba</a:t>
            </a:r>
            <a:r>
              <a:rPr lang="en-US" dirty="0"/>
              <a:t> </a:t>
            </a:r>
            <a:r>
              <a:rPr lang="en-US" dirty="0" err="1"/>
              <a:t>semnul</a:t>
            </a:r>
            <a:r>
              <a:rPr lang="en-US" dirty="0"/>
              <a:t>,</a:t>
            </a:r>
            <a:endParaRPr lang="ro-RO" dirty="0"/>
          </a:p>
          <a:p>
            <a:pPr marL="0" indent="0">
              <a:buNone/>
            </a:pPr>
            <a:r>
              <a:rPr lang="en-US" dirty="0"/>
              <a:t>e). </a:t>
            </a:r>
            <a:r>
              <a:rPr lang="en-US" dirty="0" err="1"/>
              <a:t>Tensiunea</a:t>
            </a:r>
            <a:r>
              <a:rPr lang="en-US" dirty="0"/>
              <a:t> </a:t>
            </a:r>
            <a:r>
              <a:rPr lang="en-US" dirty="0" err="1"/>
              <a:t>mecanică</a:t>
            </a:r>
            <a:r>
              <a:rPr lang="en-US" dirty="0"/>
              <a:t> </a:t>
            </a:r>
            <a:r>
              <a:rPr lang="el-GR" b="1" dirty="0"/>
              <a:t>σ</a:t>
            </a:r>
            <a:r>
              <a:rPr lang="en-US" b="1" dirty="0"/>
              <a:t> </a:t>
            </a:r>
            <a:r>
              <a:rPr lang="en-US" dirty="0" err="1"/>
              <a:t>este</a:t>
            </a:r>
            <a:r>
              <a:rPr lang="en-US" dirty="0"/>
              <a:t> o </a:t>
            </a:r>
            <a:r>
              <a:rPr lang="en-US" dirty="0" err="1"/>
              <a:t>măsură</a:t>
            </a:r>
            <a:r>
              <a:rPr lang="en-US" dirty="0"/>
              <a:t> a </a:t>
            </a:r>
            <a:r>
              <a:rPr lang="en-US" dirty="0" err="1"/>
              <a:t>forțelor</a:t>
            </a:r>
            <a:r>
              <a:rPr lang="en-US" dirty="0"/>
              <a:t> interne care apar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timpul</a:t>
            </a:r>
            <a:r>
              <a:rPr lang="en-US" dirty="0"/>
              <a:t> </a:t>
            </a:r>
            <a:r>
              <a:rPr lang="en-US" dirty="0" err="1"/>
              <a:t>deformării</a:t>
            </a:r>
            <a:r>
              <a:rPr lang="en-US" dirty="0"/>
              <a:t> </a:t>
            </a:r>
            <a:r>
              <a:rPr lang="en-US" dirty="0" err="1"/>
              <a:t>materialului</a:t>
            </a:r>
            <a:r>
              <a:rPr lang="en-US" dirty="0"/>
              <a:t>. </a:t>
            </a:r>
            <a:endParaRPr lang="ro-RO" dirty="0"/>
          </a:p>
          <a:p>
            <a:pPr marL="0" indent="0">
              <a:buNone/>
            </a:pPr>
            <a:r>
              <a:rPr lang="en-US" dirty="0" err="1"/>
              <a:t>Pentru</a:t>
            </a:r>
            <a:r>
              <a:rPr lang="en-US" dirty="0"/>
              <a:t> o </a:t>
            </a:r>
            <a:r>
              <a:rPr lang="en-US" dirty="0" err="1"/>
              <a:t>tijă</a:t>
            </a:r>
            <a:r>
              <a:rPr lang="en-US" dirty="0"/>
              <a:t> </a:t>
            </a:r>
            <a:r>
              <a:rPr lang="en-US" dirty="0" err="1"/>
              <a:t>omogenă</a:t>
            </a:r>
            <a:r>
              <a:rPr lang="en-US" dirty="0"/>
              <a:t>:</a:t>
            </a:r>
            <a:endParaRPr lang="ro-RO" dirty="0"/>
          </a:p>
          <a:p>
            <a:pPr marL="0" indent="0">
              <a:buNone/>
            </a:pPr>
            <a:endParaRPr lang="ro-RO" dirty="0"/>
          </a:p>
          <a:p>
            <a:pPr marL="0" indent="0">
              <a:buNone/>
            </a:pPr>
            <a:r>
              <a:rPr lang="en-US" dirty="0" err="1"/>
              <a:t>Deformarea</a:t>
            </a:r>
            <a:r>
              <a:rPr lang="en-US" dirty="0"/>
              <a:t> </a:t>
            </a:r>
            <a:r>
              <a:rPr lang="en-US" dirty="0" err="1"/>
              <a:t>elastică</a:t>
            </a:r>
            <a:r>
              <a:rPr lang="en-US" dirty="0"/>
              <a:t> are loc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dispare</a:t>
            </a:r>
            <a:r>
              <a:rPr lang="en-US" dirty="0"/>
              <a:t> </a:t>
            </a:r>
            <a:r>
              <a:rPr lang="en-US" dirty="0" err="1"/>
              <a:t>simultan</a:t>
            </a:r>
            <a:r>
              <a:rPr lang="en-US" dirty="0"/>
              <a:t> cu sarcina </a:t>
            </a:r>
            <a:r>
              <a:rPr lang="en-US" dirty="0" err="1"/>
              <a:t>și</a:t>
            </a:r>
            <a:r>
              <a:rPr lang="en-US" dirty="0"/>
              <a:t> nu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însoțită</a:t>
            </a:r>
            <a:r>
              <a:rPr lang="en-US" dirty="0"/>
              <a:t> de </a:t>
            </a:r>
            <a:r>
              <a:rPr lang="en-US" dirty="0" err="1"/>
              <a:t>disiparea</a:t>
            </a:r>
            <a:r>
              <a:rPr lang="en-US" dirty="0"/>
              <a:t> </a:t>
            </a:r>
            <a:r>
              <a:rPr lang="en-US" dirty="0" err="1"/>
              <a:t>energiei</a:t>
            </a:r>
            <a:r>
              <a:rPr lang="en-US" dirty="0"/>
              <a:t>. </a:t>
            </a:r>
            <a:r>
              <a:rPr lang="en-US" dirty="0" err="1"/>
              <a:t>Legea</a:t>
            </a:r>
            <a:r>
              <a:rPr lang="en-US" dirty="0"/>
              <a:t> </a:t>
            </a:r>
            <a:r>
              <a:rPr lang="en-US" dirty="0" err="1"/>
              <a:t>lui</a:t>
            </a:r>
            <a:r>
              <a:rPr lang="en-US" dirty="0"/>
              <a:t> Hooke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valabilă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deformarea</a:t>
            </a:r>
            <a:r>
              <a:rPr lang="en-US" dirty="0"/>
              <a:t> </a:t>
            </a:r>
            <a:r>
              <a:rPr lang="en-US" dirty="0" err="1"/>
              <a:t>elastică</a:t>
            </a:r>
            <a:r>
              <a:rPr lang="en-US" dirty="0"/>
              <a:t>:</a:t>
            </a:r>
            <a:endParaRPr lang="ro-RO" dirty="0"/>
          </a:p>
          <a:p>
            <a:pPr marL="0" indent="0">
              <a:buNone/>
            </a:pPr>
            <a:endParaRPr lang="ro-RO" dirty="0"/>
          </a:p>
          <a:p>
            <a:pPr marL="0" indent="0">
              <a:buNone/>
            </a:pPr>
            <a:r>
              <a:rPr lang="en-US" dirty="0" err="1"/>
              <a:t>unde</a:t>
            </a:r>
            <a:r>
              <a:rPr lang="en-US" dirty="0"/>
              <a:t> </a:t>
            </a:r>
            <a:r>
              <a:rPr lang="ru-RU" dirty="0"/>
              <a:t>Е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modulul</a:t>
            </a:r>
            <a:r>
              <a:rPr lang="en-US" dirty="0"/>
              <a:t> </a:t>
            </a:r>
            <a:r>
              <a:rPr lang="en-US" dirty="0" err="1"/>
              <a:t>lui</a:t>
            </a:r>
            <a:r>
              <a:rPr lang="en-US" dirty="0"/>
              <a:t> Young </a:t>
            </a:r>
            <a:r>
              <a:rPr lang="en-US" dirty="0" err="1"/>
              <a:t>determinat</a:t>
            </a:r>
            <a:r>
              <a:rPr lang="en-US" dirty="0"/>
              <a:t> de natura </a:t>
            </a:r>
            <a:r>
              <a:rPr lang="en-US" dirty="0" err="1"/>
              <a:t>substanței</a:t>
            </a:r>
            <a:r>
              <a:rPr lang="en-US" dirty="0"/>
              <a:t>.</a:t>
            </a:r>
            <a:endParaRPr lang="ro-RO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DD47A9-E9CC-3F7D-380E-59DE84AFEE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2488" y="2285999"/>
            <a:ext cx="665402" cy="55762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642278F-4998-A208-EDB0-B54A0B85AC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5264" y="3879804"/>
            <a:ext cx="961136" cy="66078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E5C281D-BD88-2D7D-D1E2-20074A02B4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3168" y="5058698"/>
            <a:ext cx="1157052" cy="545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9507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490F48A-C1C0-9AB1-A843-170C2D2336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2094" y="27034"/>
            <a:ext cx="5479442" cy="535363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71DCD22-F18B-226D-EBBB-AE316AB6EABD}"/>
              </a:ext>
            </a:extLst>
          </p:cNvPr>
          <p:cNvSpPr txBox="1"/>
          <p:nvPr/>
        </p:nvSpPr>
        <p:spPr>
          <a:xfrm>
            <a:off x="-1" y="5380672"/>
            <a:ext cx="626806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/>
              <a:t>Dependența</a:t>
            </a:r>
            <a:r>
              <a:rPr lang="en-US" b="1" dirty="0"/>
              <a:t> </a:t>
            </a:r>
            <a:r>
              <a:rPr lang="en-US" b="1" dirty="0" err="1"/>
              <a:t>valorii</a:t>
            </a:r>
            <a:r>
              <a:rPr lang="en-US" b="1" dirty="0"/>
              <a:t> </a:t>
            </a:r>
            <a:r>
              <a:rPr lang="en-US" b="1" dirty="0" err="1"/>
              <a:t>maxime</a:t>
            </a:r>
            <a:r>
              <a:rPr lang="en-US" b="1" dirty="0"/>
              <a:t> a </a:t>
            </a:r>
            <a:r>
              <a:rPr lang="en-US" b="1" dirty="0" err="1"/>
              <a:t>forței</a:t>
            </a:r>
            <a:r>
              <a:rPr lang="en-US" b="1" dirty="0"/>
              <a:t> P, </a:t>
            </a:r>
            <a:r>
              <a:rPr lang="en-US" b="1" dirty="0" err="1"/>
              <a:t>dezvoltată</a:t>
            </a:r>
            <a:r>
              <a:rPr lang="ro-RO" b="1" dirty="0"/>
              <a:t> </a:t>
            </a:r>
            <a:r>
              <a:rPr lang="en-US" b="1" dirty="0" err="1"/>
              <a:t>în</a:t>
            </a:r>
            <a:r>
              <a:rPr lang="en-US" b="1" dirty="0"/>
              <a:t> </a:t>
            </a:r>
            <a:r>
              <a:rPr lang="en-US" b="1" dirty="0" err="1"/>
              <a:t>timpul</a:t>
            </a:r>
            <a:r>
              <a:rPr lang="en-US" b="1" dirty="0"/>
              <a:t> </a:t>
            </a:r>
            <a:r>
              <a:rPr lang="en-US" b="1" dirty="0" err="1"/>
              <a:t>contracției</a:t>
            </a:r>
            <a:r>
              <a:rPr lang="en-US" b="1" dirty="0"/>
              <a:t> </a:t>
            </a:r>
            <a:r>
              <a:rPr lang="en-US" b="1" dirty="0" err="1"/>
              <a:t>izometrice</a:t>
            </a:r>
            <a:r>
              <a:rPr lang="en-US" b="1" dirty="0"/>
              <a:t>, de </a:t>
            </a:r>
            <a:r>
              <a:rPr lang="en-US" b="1" dirty="0" err="1"/>
              <a:t>lungimea</a:t>
            </a:r>
            <a:r>
              <a:rPr lang="en-US" b="1" dirty="0"/>
              <a:t> </a:t>
            </a:r>
            <a:r>
              <a:rPr lang="en-US" b="1" dirty="0" err="1"/>
              <a:t>inițială</a:t>
            </a:r>
            <a:r>
              <a:rPr lang="en-US" b="1" dirty="0"/>
              <a:t> a </a:t>
            </a:r>
            <a:r>
              <a:rPr lang="en-US" b="1" dirty="0" err="1"/>
              <a:t>sarcomerului</a:t>
            </a:r>
            <a:r>
              <a:rPr lang="en-US" b="1" dirty="0"/>
              <a:t> I(a) </a:t>
            </a:r>
            <a:r>
              <a:rPr lang="en-US" b="1" dirty="0" err="1"/>
              <a:t>și</a:t>
            </a:r>
            <a:r>
              <a:rPr lang="en-US" b="1" dirty="0"/>
              <a:t> de </a:t>
            </a:r>
            <a:r>
              <a:rPr lang="en-US" b="1" dirty="0" err="1"/>
              <a:t>gradul</a:t>
            </a:r>
            <a:r>
              <a:rPr lang="en-US" b="1" dirty="0"/>
              <a:t> de </a:t>
            </a:r>
            <a:r>
              <a:rPr lang="en-US" b="1" dirty="0" err="1"/>
              <a:t>suprapunere</a:t>
            </a:r>
            <a:r>
              <a:rPr lang="en-US" b="1" dirty="0"/>
              <a:t> a </a:t>
            </a:r>
            <a:r>
              <a:rPr lang="en-US" b="1" dirty="0" err="1"/>
              <a:t>filamentelor</a:t>
            </a:r>
            <a:r>
              <a:rPr lang="en-US" b="1" dirty="0"/>
              <a:t> de </a:t>
            </a:r>
            <a:r>
              <a:rPr lang="en-US" b="1" dirty="0" err="1"/>
              <a:t>actină</a:t>
            </a:r>
            <a:r>
              <a:rPr lang="en-US" b="1" dirty="0"/>
              <a:t> </a:t>
            </a:r>
            <a:r>
              <a:rPr lang="en-US" b="1" dirty="0" err="1"/>
              <a:t>și</a:t>
            </a:r>
            <a:r>
              <a:rPr lang="en-US" b="1" dirty="0"/>
              <a:t> </a:t>
            </a:r>
            <a:r>
              <a:rPr lang="en-US" b="1" dirty="0" err="1"/>
              <a:t>miozină</a:t>
            </a:r>
            <a:r>
              <a:rPr lang="en-US" b="1" dirty="0"/>
              <a:t> (b)</a:t>
            </a:r>
          </a:p>
        </p:txBody>
      </p:sp>
    </p:spTree>
    <p:extLst>
      <p:ext uri="{BB962C8B-B14F-4D97-AF65-F5344CB8AC3E}">
        <p14:creationId xmlns:p14="http://schemas.microsoft.com/office/powerpoint/2010/main" val="3712240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7FC586-14B8-54C8-ACD9-70FF51397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774" y="235976"/>
            <a:ext cx="10911348" cy="1002890"/>
          </a:xfrm>
        </p:spPr>
        <p:txBody>
          <a:bodyPr/>
          <a:lstStyle/>
          <a:p>
            <a:r>
              <a:rPr lang="en-US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BIO</a:t>
            </a:r>
            <a:r>
              <a:rPr lang="ro-RO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MECANICA</a:t>
            </a:r>
            <a:r>
              <a:rPr lang="en-US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CONTRACȚIEI MUSCULARE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EA0D73-5F4A-B81F-D9D1-43E0A2EC08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452" y="1474838"/>
            <a:ext cx="11208774" cy="5147187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Activitatea </a:t>
            </a:r>
            <a:r>
              <a:rPr lang="en-US" dirty="0" err="1"/>
              <a:t>musculară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dintre</a:t>
            </a:r>
            <a:r>
              <a:rPr lang="en-US" dirty="0"/>
              <a:t> </a:t>
            </a:r>
            <a:r>
              <a:rPr lang="en-US" dirty="0" err="1"/>
              <a:t>proprietățile</a:t>
            </a:r>
            <a:r>
              <a:rPr lang="en-US" dirty="0"/>
              <a:t> </a:t>
            </a:r>
            <a:r>
              <a:rPr lang="en-US" dirty="0" err="1"/>
              <a:t>comune</a:t>
            </a:r>
            <a:r>
              <a:rPr lang="en-US" dirty="0"/>
              <a:t> ale </a:t>
            </a:r>
            <a:r>
              <a:rPr lang="en-US" dirty="0" err="1"/>
              <a:t>organismelor</a:t>
            </a:r>
            <a:r>
              <a:rPr lang="en-US" dirty="0"/>
              <a:t> vii </a:t>
            </a:r>
            <a:r>
              <a:rPr lang="en-US" dirty="0" err="1"/>
              <a:t>extrem</a:t>
            </a:r>
            <a:r>
              <a:rPr lang="en-US" dirty="0"/>
              <a:t> de </a:t>
            </a:r>
            <a:r>
              <a:rPr lang="en-US" dirty="0" err="1"/>
              <a:t>organizate</a:t>
            </a:r>
            <a:r>
              <a:rPr lang="en-US" dirty="0"/>
              <a:t>. </a:t>
            </a:r>
            <a:r>
              <a:rPr lang="en-US" dirty="0" err="1"/>
              <a:t>Toată</a:t>
            </a:r>
            <a:r>
              <a:rPr lang="en-US" dirty="0"/>
              <a:t> </a:t>
            </a:r>
            <a:r>
              <a:rPr lang="en-US" dirty="0" err="1"/>
              <a:t>activitatea</a:t>
            </a:r>
            <a:r>
              <a:rPr lang="en-US" dirty="0"/>
              <a:t> </a:t>
            </a:r>
            <a:r>
              <a:rPr lang="en-US" dirty="0" err="1"/>
              <a:t>vitală</a:t>
            </a:r>
            <a:r>
              <a:rPr lang="en-US" dirty="0"/>
              <a:t> </a:t>
            </a:r>
            <a:r>
              <a:rPr lang="en-US" dirty="0" err="1"/>
              <a:t>umană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asociată</a:t>
            </a:r>
            <a:r>
              <a:rPr lang="en-US" dirty="0"/>
              <a:t> cu </a:t>
            </a:r>
            <a:r>
              <a:rPr lang="en-US" dirty="0" err="1"/>
              <a:t>activitatea</a:t>
            </a:r>
            <a:r>
              <a:rPr lang="en-US" dirty="0"/>
              <a:t> </a:t>
            </a:r>
            <a:r>
              <a:rPr lang="en-US" dirty="0" err="1"/>
              <a:t>musculară</a:t>
            </a:r>
            <a:r>
              <a:rPr lang="en-US" dirty="0"/>
              <a:t>. </a:t>
            </a:r>
            <a:r>
              <a:rPr lang="en-US" dirty="0" err="1"/>
              <a:t>Indiferent</a:t>
            </a:r>
            <a:r>
              <a:rPr lang="en-US" dirty="0"/>
              <a:t> de scop, </a:t>
            </a:r>
            <a:r>
              <a:rPr lang="en-US" dirty="0" err="1"/>
              <a:t>caracteristici</a:t>
            </a:r>
            <a:r>
              <a:rPr lang="en-US" dirty="0"/>
              <a:t> </a:t>
            </a:r>
            <a:r>
              <a:rPr lang="en-US" dirty="0" err="1"/>
              <a:t>structurale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de </a:t>
            </a:r>
            <a:r>
              <a:rPr lang="en-US" dirty="0" err="1"/>
              <a:t>reglare</a:t>
            </a:r>
            <a:r>
              <a:rPr lang="en-US" dirty="0"/>
              <a:t>, </a:t>
            </a:r>
            <a:r>
              <a:rPr lang="en-US" dirty="0" err="1"/>
              <a:t>principiul</a:t>
            </a:r>
            <a:r>
              <a:rPr lang="en-US" dirty="0"/>
              <a:t> </a:t>
            </a:r>
            <a:r>
              <a:rPr lang="en-US" dirty="0" err="1"/>
              <a:t>funcționării</a:t>
            </a:r>
            <a:r>
              <a:rPr lang="en-US" dirty="0"/>
              <a:t> </a:t>
            </a:r>
            <a:r>
              <a:rPr lang="en-US" dirty="0" err="1"/>
              <a:t>diferiților</a:t>
            </a:r>
            <a:r>
              <a:rPr lang="en-US" dirty="0"/>
              <a:t> </a:t>
            </a:r>
            <a:r>
              <a:rPr lang="en-US" dirty="0" err="1"/>
              <a:t>mușchi</a:t>
            </a:r>
            <a:r>
              <a:rPr lang="en-US" dirty="0"/>
              <a:t> ai </a:t>
            </a:r>
            <a:r>
              <a:rPr lang="en-US" dirty="0" err="1"/>
              <a:t>corpului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același</a:t>
            </a:r>
            <a:r>
              <a:rPr lang="en-US" dirty="0"/>
              <a:t>.</a:t>
            </a:r>
            <a:endParaRPr lang="ro-RO" dirty="0"/>
          </a:p>
          <a:p>
            <a:r>
              <a:rPr lang="en-US" dirty="0"/>
              <a:t>O </a:t>
            </a:r>
            <a:r>
              <a:rPr lang="en-US" dirty="0" err="1"/>
              <a:t>celulă</a:t>
            </a:r>
            <a:r>
              <a:rPr lang="en-US" dirty="0"/>
              <a:t> </a:t>
            </a:r>
            <a:r>
              <a:rPr lang="en-US" dirty="0" err="1"/>
              <a:t>musculară</a:t>
            </a:r>
            <a:r>
              <a:rPr lang="en-US" dirty="0"/>
              <a:t> </a:t>
            </a:r>
            <a:r>
              <a:rPr lang="en-US" dirty="0" err="1"/>
              <a:t>diferă</a:t>
            </a:r>
            <a:r>
              <a:rPr lang="en-US" dirty="0"/>
              <a:t> de </a:t>
            </a:r>
            <a:r>
              <a:rPr lang="en-US" dirty="0" err="1"/>
              <a:t>alte</a:t>
            </a:r>
            <a:r>
              <a:rPr lang="en-US" dirty="0"/>
              <a:t> </a:t>
            </a:r>
            <a:r>
              <a:rPr lang="en-US" dirty="0" err="1"/>
              <a:t>celule</a:t>
            </a:r>
            <a:r>
              <a:rPr lang="en-US" dirty="0"/>
              <a:t> </a:t>
            </a:r>
            <a:r>
              <a:rPr lang="en-US" dirty="0" err="1"/>
              <a:t>excitabile</a:t>
            </a:r>
            <a:r>
              <a:rPr lang="ro-RO" dirty="0"/>
              <a:t> </a:t>
            </a:r>
            <a:r>
              <a:rPr lang="en-US" dirty="0" err="1"/>
              <a:t>printr</a:t>
            </a:r>
            <a:r>
              <a:rPr lang="en-US" dirty="0"/>
              <a:t>-o </a:t>
            </a:r>
            <a:r>
              <a:rPr lang="en-US" dirty="0" err="1"/>
              <a:t>proprietate</a:t>
            </a:r>
            <a:r>
              <a:rPr lang="en-US" dirty="0"/>
              <a:t> </a:t>
            </a:r>
            <a:r>
              <a:rPr lang="en-US" dirty="0" err="1"/>
              <a:t>specifică</a:t>
            </a:r>
            <a:r>
              <a:rPr lang="en-US" dirty="0"/>
              <a:t> precum </a:t>
            </a:r>
            <a:r>
              <a:rPr lang="en-US" b="1" dirty="0" err="1"/>
              <a:t>contractilitatea</a:t>
            </a:r>
            <a:r>
              <a:rPr lang="en-US" dirty="0"/>
              <a:t>, </a:t>
            </a:r>
            <a:r>
              <a:rPr lang="en-US" dirty="0" err="1"/>
              <a:t>adică</a:t>
            </a:r>
            <a:r>
              <a:rPr lang="ro-RO" dirty="0"/>
              <a:t> </a:t>
            </a:r>
            <a:r>
              <a:rPr lang="en-US" dirty="0" err="1"/>
              <a:t>capacitatea</a:t>
            </a:r>
            <a:r>
              <a:rPr lang="en-US" dirty="0"/>
              <a:t> de a genera </a:t>
            </a:r>
            <a:r>
              <a:rPr lang="en-US" dirty="0" err="1"/>
              <a:t>tensiune</a:t>
            </a:r>
            <a:r>
              <a:rPr lang="en-US" dirty="0"/>
              <a:t> </a:t>
            </a:r>
            <a:r>
              <a:rPr lang="en-US" dirty="0" err="1"/>
              <a:t>mecanică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de a se </a:t>
            </a:r>
            <a:r>
              <a:rPr lang="en-US" dirty="0" err="1"/>
              <a:t>scurta</a:t>
            </a:r>
            <a:r>
              <a:rPr lang="en-US" dirty="0"/>
              <a:t>. </a:t>
            </a:r>
            <a:r>
              <a:rPr lang="ro-RO" dirty="0"/>
              <a:t> </a:t>
            </a:r>
          </a:p>
          <a:p>
            <a:r>
              <a:rPr lang="en-US" dirty="0" err="1"/>
              <a:t>În</a:t>
            </a:r>
            <a:r>
              <a:rPr lang="en-US" dirty="0"/>
              <a:t> plus, </a:t>
            </a:r>
            <a:r>
              <a:rPr lang="en-US" b="1" dirty="0" err="1"/>
              <a:t>mușchii</a:t>
            </a:r>
            <a:r>
              <a:rPr lang="en-US" b="1" dirty="0"/>
              <a:t> sunt </a:t>
            </a:r>
            <a:r>
              <a:rPr lang="en-US" b="1" dirty="0" err="1"/>
              <a:t>generatori</a:t>
            </a:r>
            <a:r>
              <a:rPr lang="en-US" b="1" dirty="0"/>
              <a:t> de </a:t>
            </a:r>
            <a:r>
              <a:rPr lang="en-US" b="1" dirty="0" err="1"/>
              <a:t>căldură</a:t>
            </a:r>
            <a:r>
              <a:rPr lang="en-US" dirty="0"/>
              <a:t>,</a:t>
            </a:r>
            <a:r>
              <a:rPr lang="ro-RO" dirty="0"/>
              <a:t> </a:t>
            </a:r>
            <a:r>
              <a:rPr lang="en-US" dirty="0"/>
              <a:t>nu </a:t>
            </a:r>
            <a:r>
              <a:rPr lang="en-US" dirty="0" err="1"/>
              <a:t>numai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timpul</a:t>
            </a:r>
            <a:r>
              <a:rPr lang="en-US" dirty="0"/>
              <a:t> </a:t>
            </a:r>
            <a:r>
              <a:rPr lang="en-US" dirty="0" err="1"/>
              <a:t>lucrului</a:t>
            </a:r>
            <a:r>
              <a:rPr lang="en-US" dirty="0"/>
              <a:t> muscular, al </a:t>
            </a:r>
            <a:r>
              <a:rPr lang="en-US" dirty="0" err="1"/>
              <a:t>frisoanelor</a:t>
            </a:r>
            <a:r>
              <a:rPr lang="en-US" dirty="0"/>
              <a:t> </a:t>
            </a:r>
            <a:r>
              <a:rPr lang="en-US" dirty="0" err="1"/>
              <a:t>reci</a:t>
            </a:r>
            <a:r>
              <a:rPr lang="en-US" dirty="0"/>
              <a:t>, ci</a:t>
            </a:r>
            <a:r>
              <a:rPr lang="ro-RO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modul</a:t>
            </a:r>
            <a:r>
              <a:rPr lang="en-US" dirty="0"/>
              <a:t> de </a:t>
            </a:r>
            <a:r>
              <a:rPr lang="en-US" dirty="0" err="1"/>
              <a:t>termogeneză</a:t>
            </a:r>
            <a:r>
              <a:rPr lang="en-US" dirty="0"/>
              <a:t> non-</a:t>
            </a:r>
            <a:r>
              <a:rPr lang="en-US" dirty="0" err="1"/>
              <a:t>tonică</a:t>
            </a:r>
            <a:r>
              <a:rPr lang="en-US" dirty="0"/>
              <a:t>.</a:t>
            </a:r>
            <a:endParaRPr lang="ro-RO" dirty="0"/>
          </a:p>
          <a:p>
            <a:r>
              <a:rPr lang="en-US" dirty="0"/>
              <a:t>Activitatea </a:t>
            </a:r>
            <a:r>
              <a:rPr lang="en-US" dirty="0" err="1"/>
              <a:t>musculară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procesul</a:t>
            </a:r>
            <a:r>
              <a:rPr lang="en-US" dirty="0"/>
              <a:t> de </a:t>
            </a:r>
            <a:r>
              <a:rPr lang="en-US" dirty="0" err="1"/>
              <a:t>activitate</a:t>
            </a:r>
            <a:r>
              <a:rPr lang="en-US" dirty="0"/>
              <a:t> </a:t>
            </a:r>
            <a:r>
              <a:rPr lang="en-US" dirty="0" err="1"/>
              <a:t>vitală</a:t>
            </a:r>
            <a:r>
              <a:rPr lang="en-US" dirty="0"/>
              <a:t> </a:t>
            </a:r>
            <a:r>
              <a:rPr lang="en-US" dirty="0" err="1"/>
              <a:t>asigură</a:t>
            </a:r>
            <a:r>
              <a:rPr lang="en-US" dirty="0"/>
              <a:t> </a:t>
            </a:r>
            <a:r>
              <a:rPr lang="en-US" dirty="0" err="1"/>
              <a:t>funcționarea</a:t>
            </a:r>
            <a:r>
              <a:rPr lang="en-US" dirty="0"/>
              <a:t> </a:t>
            </a:r>
            <a:r>
              <a:rPr lang="en-US" dirty="0" err="1"/>
              <a:t>organelor</a:t>
            </a:r>
            <a:r>
              <a:rPr lang="en-US" dirty="0"/>
              <a:t> </a:t>
            </a:r>
            <a:r>
              <a:rPr lang="en-US" dirty="0" err="1"/>
              <a:t>individuale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a </a:t>
            </a:r>
            <a:r>
              <a:rPr lang="en-US" dirty="0" err="1"/>
              <a:t>sistemelor</a:t>
            </a:r>
            <a:r>
              <a:rPr lang="en-US" dirty="0"/>
              <a:t> </a:t>
            </a:r>
            <a:r>
              <a:rPr lang="en-US" dirty="0" err="1"/>
              <a:t>întregi</a:t>
            </a:r>
            <a:r>
              <a:rPr lang="en-US" dirty="0"/>
              <a:t>: </a:t>
            </a:r>
            <a:r>
              <a:rPr lang="en-US" dirty="0" err="1"/>
              <a:t>funcționarea</a:t>
            </a:r>
            <a:r>
              <a:rPr lang="en-US" dirty="0"/>
              <a:t> </a:t>
            </a:r>
            <a:r>
              <a:rPr lang="en-US" dirty="0" err="1"/>
              <a:t>sistemului</a:t>
            </a:r>
            <a:r>
              <a:rPr lang="en-US" dirty="0"/>
              <a:t> </a:t>
            </a:r>
            <a:r>
              <a:rPr lang="en-US" dirty="0" err="1"/>
              <a:t>musculo-scheletic</a:t>
            </a:r>
            <a:r>
              <a:rPr lang="en-US" dirty="0"/>
              <a:t>, a </a:t>
            </a:r>
            <a:r>
              <a:rPr lang="en-US" dirty="0" err="1"/>
              <a:t>plămânilor</a:t>
            </a:r>
            <a:r>
              <a:rPr lang="en-US" dirty="0"/>
              <a:t>, </a:t>
            </a:r>
            <a:r>
              <a:rPr lang="en-US" dirty="0" err="1"/>
              <a:t>activitatea</a:t>
            </a:r>
            <a:r>
              <a:rPr lang="en-US" dirty="0"/>
              <a:t> </a:t>
            </a:r>
            <a:r>
              <a:rPr lang="en-US" dirty="0" err="1"/>
              <a:t>vasculară</a:t>
            </a:r>
            <a:r>
              <a:rPr lang="en-US" dirty="0"/>
              <a:t>, </a:t>
            </a:r>
            <a:r>
              <a:rPr lang="en-US" dirty="0" err="1"/>
              <a:t>tractul</a:t>
            </a:r>
            <a:r>
              <a:rPr lang="en-US" dirty="0"/>
              <a:t> gastrointestinal, </a:t>
            </a:r>
            <a:r>
              <a:rPr lang="en-US" dirty="0" err="1"/>
              <a:t>contractilitatea</a:t>
            </a:r>
            <a:r>
              <a:rPr lang="en-US" dirty="0"/>
              <a:t> </a:t>
            </a:r>
            <a:r>
              <a:rPr lang="en-US" dirty="0" err="1"/>
              <a:t>inimii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 err="1"/>
              <a:t>Întreruperea</a:t>
            </a:r>
            <a:r>
              <a:rPr lang="en-US" dirty="0"/>
              <a:t> </a:t>
            </a:r>
            <a:r>
              <a:rPr lang="en-US" dirty="0" err="1"/>
              <a:t>funcției</a:t>
            </a:r>
            <a:r>
              <a:rPr lang="en-US" dirty="0"/>
              <a:t> </a:t>
            </a:r>
            <a:r>
              <a:rPr lang="en-US" dirty="0" err="1"/>
              <a:t>musculare</a:t>
            </a:r>
            <a:r>
              <a:rPr lang="en-US" dirty="0"/>
              <a:t> (de </a:t>
            </a:r>
            <a:r>
              <a:rPr lang="en-US" dirty="0" err="1"/>
              <a:t>exemplu</a:t>
            </a:r>
            <a:r>
              <a:rPr lang="en-US" dirty="0"/>
              <a:t>, </a:t>
            </a:r>
            <a:r>
              <a:rPr lang="en-US" dirty="0" err="1"/>
              <a:t>cele</a:t>
            </a:r>
            <a:r>
              <a:rPr lang="en-US" dirty="0"/>
              <a:t> care </a:t>
            </a:r>
            <a:r>
              <a:rPr lang="en-US" dirty="0" err="1"/>
              <a:t>determină</a:t>
            </a:r>
            <a:r>
              <a:rPr lang="en-US" dirty="0"/>
              <a:t> </a:t>
            </a:r>
            <a:r>
              <a:rPr lang="en-US" dirty="0" err="1"/>
              <a:t>funcționarea</a:t>
            </a:r>
            <a:r>
              <a:rPr lang="en-US" dirty="0"/>
              <a:t> </a:t>
            </a:r>
            <a:r>
              <a:rPr lang="en-US" dirty="0" err="1"/>
              <a:t>plămânilor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a </a:t>
            </a:r>
            <a:r>
              <a:rPr lang="en-US" dirty="0" err="1"/>
              <a:t>inimii</a:t>
            </a:r>
            <a:r>
              <a:rPr lang="en-US" dirty="0"/>
              <a:t>) </a:t>
            </a:r>
            <a:r>
              <a:rPr lang="en-US" dirty="0" err="1"/>
              <a:t>poate</a:t>
            </a:r>
            <a:r>
              <a:rPr lang="en-US" dirty="0"/>
              <a:t> duce la </a:t>
            </a:r>
            <a:r>
              <a:rPr lang="en-US" dirty="0" err="1"/>
              <a:t>patologii</a:t>
            </a:r>
            <a:r>
              <a:rPr lang="en-US" dirty="0"/>
              <a:t>, </a:t>
            </a:r>
            <a:r>
              <a:rPr lang="en-US" dirty="0" err="1"/>
              <a:t>iar</a:t>
            </a:r>
            <a:r>
              <a:rPr lang="en-US" dirty="0"/>
              <a:t> </a:t>
            </a:r>
            <a:r>
              <a:rPr lang="en-US" dirty="0" err="1"/>
              <a:t>încetarea</a:t>
            </a:r>
            <a:r>
              <a:rPr lang="en-US" dirty="0"/>
              <a:t> </a:t>
            </a:r>
            <a:r>
              <a:rPr lang="en-US" dirty="0" err="1"/>
              <a:t>acesteia</a:t>
            </a:r>
            <a:r>
              <a:rPr lang="en-US" dirty="0"/>
              <a:t> </a:t>
            </a:r>
            <a:r>
              <a:rPr lang="en-US" dirty="0" err="1"/>
              <a:t>poate</a:t>
            </a:r>
            <a:r>
              <a:rPr lang="en-US" dirty="0"/>
              <a:t> duce </a:t>
            </a:r>
            <a:r>
              <a:rPr lang="en-US" dirty="0" err="1"/>
              <a:t>chiar</a:t>
            </a:r>
            <a:r>
              <a:rPr lang="en-US" dirty="0"/>
              <a:t> la </a:t>
            </a:r>
            <a:r>
              <a:rPr lang="en-US" dirty="0" err="1"/>
              <a:t>deces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933384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0128B-6F90-BEBA-A9B8-6D4E38C84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dirty="0"/>
              <a:t>Țesutul muscular 18 min 38 s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1E2590-2096-90BC-6F8A-D8B8133430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9318" y="1994211"/>
            <a:ext cx="9933363" cy="438329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F742F3F-350C-427D-CD2D-D45CFDF9DBC6}"/>
              </a:ext>
            </a:extLst>
          </p:cNvPr>
          <p:cNvSpPr txBox="1"/>
          <p:nvPr/>
        </p:nvSpPr>
        <p:spPr>
          <a:xfrm>
            <a:off x="3550675" y="1347880"/>
            <a:ext cx="60984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https://www.youtube.com/watch?v=nvOPIa3PWdk</a:t>
            </a:r>
            <a:endParaRPr lang="ro-RO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90731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01969-6509-EB06-EE43-890AEB634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70F5123-48C7-FB14-FD17-A63003F116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0982" y="1867669"/>
            <a:ext cx="9590035" cy="4518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682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D3BF3F1-145E-6A07-E6FA-B058B29A43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4620" y="913048"/>
            <a:ext cx="9457767" cy="4676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7318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E581F7C-6360-31A3-0327-1C775F1EC6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1585" y="1047136"/>
            <a:ext cx="10744454" cy="5127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6891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63B4C12-9EF4-5EBC-5F93-A959C81FFE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40527" y="1209369"/>
            <a:ext cx="8615069" cy="418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856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B63E7D1-513B-3760-9A8B-EDB982751B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7014" y="1004257"/>
            <a:ext cx="9837971" cy="4849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2535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5653272-B771-A7C2-8F17-264EB608B1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4175" y="973393"/>
            <a:ext cx="9076663" cy="4424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8309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F08A156-B01C-D6F0-60EC-C1F2292ABA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2222" y="932345"/>
            <a:ext cx="9999067" cy="4852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8631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8C5EDC0-AC7F-BF1B-0598-4CA0FBD4E2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1644" y="707922"/>
            <a:ext cx="10441860" cy="5220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8720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8B66FEB-5085-F89C-AD77-2D7732643C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0156" y="647217"/>
            <a:ext cx="10550284" cy="5266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6443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4A449D-6D09-B3EF-5F33-CEBB25760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233" y="259482"/>
            <a:ext cx="11166986" cy="742892"/>
          </a:xfrm>
        </p:spPr>
        <p:txBody>
          <a:bodyPr>
            <a:normAutofit fontScale="90000"/>
          </a:bodyPr>
          <a:lstStyle/>
          <a:p>
            <a:r>
              <a:rPr lang="ro-RO" sz="3600" b="1" dirty="0"/>
              <a:t>Mușchii reprezintă 40-45% din greutatea totală a corpului adultului</a:t>
            </a:r>
            <a:endParaRPr lang="en-US" sz="3600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51F2F90-44E8-30A3-9F3A-7E65E3FC5BA4}"/>
              </a:ext>
            </a:extLst>
          </p:cNvPr>
          <p:cNvSpPr txBox="1"/>
          <p:nvPr/>
        </p:nvSpPr>
        <p:spPr>
          <a:xfrm>
            <a:off x="2451304" y="6308209"/>
            <a:ext cx="72893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https://www.scribd.com/doc/252528771/2-Biofizica-Contractiei-Musculare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522833-6C3E-00DA-4F94-2F0BA1145E32}"/>
              </a:ext>
            </a:extLst>
          </p:cNvPr>
          <p:cNvSpPr txBox="1"/>
          <p:nvPr/>
        </p:nvSpPr>
        <p:spPr>
          <a:xfrm>
            <a:off x="512506" y="1152996"/>
            <a:ext cx="11166985" cy="53871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o-MD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Corpul uman conține peste 650 de mușchi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o-MD" sz="2800" dirty="0">
                <a:solidFill>
                  <a:prstClr val="black"/>
                </a:solidFill>
                <a:latin typeface="Calibri" panose="020F0502020204030204"/>
              </a:rPr>
              <a:t>Din punct de vedere structural sunt următoarele tipuri de mușchi: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o-MD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Scheletici (voluntar) sau striaci – ancorați de oase prin tendoane Efectueaeză mișcări de locomoție și poziționare; Acționează ca un reflex conștient. 42% din corpul bărbaților și 36% - din corpul femeilor.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o-MD" sz="2800" dirty="0">
                <a:solidFill>
                  <a:prstClr val="black"/>
                </a:solidFill>
                <a:latin typeface="Calibri" panose="020F0502020204030204"/>
              </a:rPr>
              <a:t>Netezi (involuntari) sau viscelari – între pereții unor organe sau structuri interne (esofag, stomac, intestine, uter, vase sanguine, etc.. Nu sunt controați conștient.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o-MD" sz="2800" dirty="0">
                <a:solidFill>
                  <a:prstClr val="black"/>
                </a:solidFill>
                <a:latin typeface="Calibri" panose="020F0502020204030204"/>
              </a:rPr>
              <a:t>C</a:t>
            </a:r>
            <a:r>
              <a:rPr kumimoji="0" lang="ro-MD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ardiac, involuntar, dar  înrudit cu cei scheletici. Specific miocardului. Contracțiile coordonate ale lui propulsează sângele</a:t>
            </a:r>
            <a:r>
              <a:rPr lang="ro-MD" sz="2800" dirty="0">
                <a:solidFill>
                  <a:prstClr val="black"/>
                </a:solidFill>
                <a:latin typeface="Calibri" panose="020F0502020204030204"/>
              </a:rPr>
              <a:t> din atria și ventricole în sistemul circular. Aceste acțiuni formează sistola.</a:t>
            </a:r>
            <a:endParaRPr kumimoji="0" lang="ro-MD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o-MD" sz="2800" dirty="0">
                <a:solidFill>
                  <a:prstClr val="black"/>
                </a:solidFill>
                <a:latin typeface="Calibri" panose="020F0502020204030204"/>
              </a:rPr>
              <a:t>75% din perchile de mușch sunt responsabile de mișcare și poziționare</a:t>
            </a:r>
            <a:endParaRPr kumimoji="0" lang="ro-RO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29424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77836EE-FFA8-FD39-67E7-E23D977C39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2169" y="701065"/>
            <a:ext cx="10877518" cy="5404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4240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3E0B798-0280-0EF4-C5DF-98F080BFCD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742" y="280970"/>
            <a:ext cx="6896715" cy="34216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A4B1055-1EED-3925-BB2E-9C0F77B8A6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3503" y="388049"/>
            <a:ext cx="2051316" cy="32334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2B2F9EC-3B9E-82C5-7238-764D69115A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7695" y="370211"/>
            <a:ext cx="2051317" cy="324314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9A3779A-3188-D750-17EA-8531302255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19140" y="3763259"/>
            <a:ext cx="2051317" cy="312062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A46C419-353C-D084-7A6F-B8B4E43399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11354" y="3763259"/>
            <a:ext cx="1927657" cy="305475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AECC9DF-301B-A0CB-BF1A-B1B5AD2CB9B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40051" y="3763259"/>
            <a:ext cx="1927657" cy="3058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870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FEC57-A70C-7A04-EBC0-336B6231B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Proprietățile comportamentale a unităților </a:t>
            </a:r>
            <a:r>
              <a:rPr lang="ro-RO" dirty="0" err="1"/>
              <a:t>musculotendinoase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1C2C28-8F42-ED33-6167-AFF8D60933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o-RO" dirty="0"/>
              <a:t>A țesutului mușchilor:</a:t>
            </a:r>
          </a:p>
          <a:p>
            <a:r>
              <a:rPr lang="ro-RO" dirty="0"/>
              <a:t>Extensibilitatea</a:t>
            </a:r>
          </a:p>
          <a:p>
            <a:r>
              <a:rPr lang="ro-RO" dirty="0"/>
              <a:t>Elasticitatea</a:t>
            </a:r>
          </a:p>
          <a:p>
            <a:r>
              <a:rPr lang="ro-RO" dirty="0"/>
              <a:t>Iritabilitatea</a:t>
            </a:r>
          </a:p>
          <a:p>
            <a:r>
              <a:rPr lang="ro-RO" dirty="0"/>
              <a:t>Abilitatea de a dezvolta tensiuni</a:t>
            </a:r>
          </a:p>
          <a:p>
            <a:pPr marL="0" indent="0">
              <a:buNone/>
            </a:pPr>
            <a:r>
              <a:rPr lang="ro-RO" b="1" dirty="0">
                <a:solidFill>
                  <a:srgbClr val="FF0000"/>
                </a:solidFill>
              </a:rPr>
              <a:t>Comun pentru toți mușchii: scheletici, netezi și cardiaci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0883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F1D0458-FE7B-7DB0-FFFD-BC731F623FEB}"/>
              </a:ext>
            </a:extLst>
          </p:cNvPr>
          <p:cNvSpPr txBox="1"/>
          <p:nvPr/>
        </p:nvSpPr>
        <p:spPr>
          <a:xfrm>
            <a:off x="1708639" y="2328642"/>
            <a:ext cx="6559060" cy="25442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o-MD" sz="2800" dirty="0">
                <a:solidFill>
                  <a:prstClr val="black"/>
                </a:solidFill>
                <a:latin typeface="Calibri" panose="020F0502020204030204"/>
              </a:rPr>
              <a:t>2 componente: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o-MD" sz="2800" dirty="0">
                <a:solidFill>
                  <a:prstClr val="black"/>
                </a:solidFill>
                <a:latin typeface="Calibri" panose="020F0502020204030204"/>
              </a:rPr>
              <a:t>Componentă paralelă elastică (PEC)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o-MD" sz="2800" dirty="0">
                <a:solidFill>
                  <a:prstClr val="black"/>
                </a:solidFill>
                <a:latin typeface="Calibri" panose="020F0502020204030204"/>
              </a:rPr>
              <a:t>Componentă serie elastică (SEC)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o-MD" sz="2800" dirty="0">
                <a:solidFill>
                  <a:prstClr val="black"/>
                </a:solidFill>
                <a:latin typeface="Calibri" panose="020F0502020204030204"/>
              </a:rPr>
              <a:t>Componentă contractilă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o-MD" sz="2800" dirty="0">
                <a:solidFill>
                  <a:prstClr val="black"/>
                </a:solidFill>
                <a:latin typeface="Calibri" panose="020F0502020204030204"/>
              </a:rPr>
              <a:t>Componentă vâscoelastică</a:t>
            </a:r>
            <a:endParaRPr lang="ro-RO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4DFC5C2-70F7-54F5-79F5-D5DD1BADEF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233" y="259482"/>
            <a:ext cx="11166986" cy="742892"/>
          </a:xfrm>
        </p:spPr>
        <p:txBody>
          <a:bodyPr>
            <a:normAutofit/>
          </a:bodyPr>
          <a:lstStyle/>
          <a:p>
            <a:r>
              <a:rPr lang="ro-RO" sz="3600" b="1" dirty="0"/>
              <a:t>Extensibilitatea și Elasticitatea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550690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5ADEE-B7FE-0CAF-6235-C813E7FF5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233" y="259482"/>
            <a:ext cx="11166986" cy="742892"/>
          </a:xfrm>
        </p:spPr>
        <p:txBody>
          <a:bodyPr>
            <a:normAutofit/>
          </a:bodyPr>
          <a:lstStyle/>
          <a:p>
            <a:r>
              <a:rPr lang="ro-RO" sz="3600" b="1" dirty="0"/>
              <a:t>Iritabilitatea și Abilitatea de dezvoltare a Tensiunii</a:t>
            </a:r>
            <a:endParaRPr lang="en-US" sz="36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A79B48-984A-DECD-263F-80C9A15D73D6}"/>
              </a:ext>
            </a:extLst>
          </p:cNvPr>
          <p:cNvSpPr txBox="1"/>
          <p:nvPr/>
        </p:nvSpPr>
        <p:spPr>
          <a:xfrm>
            <a:off x="789842" y="1916791"/>
            <a:ext cx="10612315" cy="1512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o-MD" sz="2800" b="1" dirty="0">
                <a:solidFill>
                  <a:prstClr val="black"/>
                </a:solidFill>
                <a:latin typeface="Calibri" panose="020F0502020204030204"/>
              </a:rPr>
              <a:t>Iritabilitatea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o-MD" sz="2800" dirty="0">
                <a:solidFill>
                  <a:prstClr val="black"/>
                </a:solidFill>
                <a:latin typeface="Calibri" panose="020F0502020204030204"/>
              </a:rPr>
              <a:t>Abilitatea de a răspunde la stilmulus electric sau mecanic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o-MD" sz="2800" dirty="0">
                <a:solidFill>
                  <a:prstClr val="black"/>
                </a:solidFill>
                <a:latin typeface="Calibri" panose="020F0502020204030204"/>
              </a:rPr>
              <a:t>Răspunsul este dezvoltarea tensiunii – nu este necesară contracția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34475384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E1BC1-77EF-F5F8-E203-D9B7ED426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Tipuri de contracție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086C3E-E087-CD22-9912-2D0BFA5338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o-RO" dirty="0"/>
              <a:t>Mușchiul dezvoltă o forță de contracție egală și de sens opus forței căreia i se opune</a:t>
            </a:r>
          </a:p>
          <a:p>
            <a:r>
              <a:rPr lang="ro-RO" dirty="0"/>
              <a:t>În funcție de mărimea acestei forțe mușchiul se poate scurta, alungi sau poate păstra aceiași lungime</a:t>
            </a:r>
          </a:p>
          <a:p>
            <a:r>
              <a:rPr lang="ro-RO" dirty="0"/>
              <a:t>IZOTONĂ – mușchiul se contractă sub acțiunea unei forțe musculare constante (e.g. ridicarea greutății)</a:t>
            </a:r>
          </a:p>
          <a:p>
            <a:r>
              <a:rPr lang="ro-RO" dirty="0"/>
              <a:t>Contracție NEIZOTONICĂ – forța variază ca mărime (e.g. întinderea unui resort)</a:t>
            </a:r>
          </a:p>
          <a:p>
            <a:r>
              <a:rPr lang="ro-RO" dirty="0"/>
              <a:t>IZOMERICĂ – contracție în care lungimea mușchiului nu se modifică, dar tensiunea în el crește. Forța dezvoltată </a:t>
            </a:r>
            <a:r>
              <a:rPr lang="ro-RO" dirty="0" err="1"/>
              <a:t>ân</a:t>
            </a:r>
            <a:r>
              <a:rPr lang="ro-RO" dirty="0"/>
              <a:t> el este egală cu cea care </a:t>
            </a:r>
            <a:r>
              <a:rPr lang="ro-RO" dirty="0" err="1"/>
              <a:t>ttrebuie</a:t>
            </a:r>
            <a:r>
              <a:rPr lang="ro-RO" dirty="0"/>
              <a:t> învinsă (contracția postulară sau de susținere a unui obiect)/ Mușchiul nu efectuează lucru mecanic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7548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74E26-8ADB-00B1-9274-E0386E27B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57CC17-9302-74FA-EDFD-E922876476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o-RO" dirty="0"/>
              <a:t>Contracția TETANICĂ – prin stimulare cu un impuls unic mușchiul se </a:t>
            </a:r>
            <a:r>
              <a:rPr lang="ro-RO" dirty="0" err="1"/>
              <a:t>contractează</a:t>
            </a:r>
            <a:r>
              <a:rPr lang="ro-RO" dirty="0"/>
              <a:t> sub forma unei </a:t>
            </a:r>
            <a:r>
              <a:rPr lang="ro-RO" dirty="0" err="1"/>
              <a:t>secuse</a:t>
            </a:r>
            <a:r>
              <a:rPr lang="ro-RO" dirty="0"/>
              <a:t> unice (intervalul dintre stimul trebuie să fie mai lung decât timpul necesar contracției și relaxării). La stimulare repetitivă cu o anumită frecvență, peste o limită dată, contracțiile </a:t>
            </a:r>
            <a:r>
              <a:rPr lang="ro-RO" dirty="0" err="1"/>
              <a:t>indviduale</a:t>
            </a:r>
            <a:r>
              <a:rPr lang="ro-RO" dirty="0"/>
              <a:t> fuzionează </a:t>
            </a:r>
            <a:r>
              <a:rPr lang="ro-RO" dirty="0" err="1"/>
              <a:t>întro</a:t>
            </a:r>
            <a:r>
              <a:rPr lang="ro-RO" dirty="0"/>
              <a:t> contracție unică – contracție tetanică</a:t>
            </a:r>
          </a:p>
          <a:p>
            <a:r>
              <a:rPr lang="ro-RO" dirty="0"/>
              <a:t>Frecvența depinde de tipul de mușchi (mai mare la mușchii rapizi (musculatura oculară 350 stimul/secundă, </a:t>
            </a:r>
            <a:r>
              <a:rPr lang="ro-RO" dirty="0" err="1"/>
              <a:t>mușch</a:t>
            </a:r>
            <a:r>
              <a:rPr lang="ro-RO" dirty="0"/>
              <a:t> soleari – 30</a:t>
            </a:r>
          </a:p>
          <a:p>
            <a:r>
              <a:rPr lang="ro-RO" dirty="0"/>
              <a:t>Alungirea mușchiului – dacă forța exterioară este mai mare decât valoarea maximă a forței pe care o poate dezvolta mușchiul, acesta se alungește cu toate că se contractă.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46223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605419D-0C8B-E598-186D-524C5258FD30}"/>
              </a:ext>
            </a:extLst>
          </p:cNvPr>
          <p:cNvSpPr txBox="1"/>
          <p:nvPr/>
        </p:nvSpPr>
        <p:spPr>
          <a:xfrm>
            <a:off x="1435416" y="605350"/>
            <a:ext cx="9642892" cy="480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o-MD" sz="2800" b="1" dirty="0">
                <a:solidFill>
                  <a:prstClr val="black"/>
                </a:solidFill>
                <a:latin typeface="Calibri" panose="020F0502020204030204"/>
              </a:rPr>
              <a:t>Schimbări în lungimea mușchilor cu dezvoltarea tensiunilor</a:t>
            </a:r>
            <a:endParaRPr lang="ro-RO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002106-80A9-7E5B-78C5-C77C1E3566C7}"/>
              </a:ext>
            </a:extLst>
          </p:cNvPr>
          <p:cNvSpPr txBox="1"/>
          <p:nvPr/>
        </p:nvSpPr>
        <p:spPr>
          <a:xfrm>
            <a:off x="1113692" y="1367902"/>
            <a:ext cx="9642892" cy="22878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o-MD" sz="2800" b="1" dirty="0">
                <a:solidFill>
                  <a:prstClr val="black"/>
                </a:solidFill>
                <a:latin typeface="Calibri" panose="020F0502020204030204"/>
              </a:rPr>
              <a:t>Concentrice –</a:t>
            </a:r>
            <a:r>
              <a:rPr lang="ro-MD" sz="2800" dirty="0">
                <a:solidFill>
                  <a:prstClr val="black"/>
                </a:solidFill>
                <a:latin typeface="Calibri" panose="020F0502020204030204"/>
              </a:rPr>
              <a:t> biceps se scurtează la flexiunea lui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o-MD" sz="2800" b="1" dirty="0">
                <a:solidFill>
                  <a:prstClr val="black"/>
                </a:solidFill>
                <a:latin typeface="Calibri" panose="020F0502020204030204"/>
              </a:rPr>
              <a:t>Izometrice</a:t>
            </a:r>
            <a:r>
              <a:rPr lang="ro-MD" sz="2800" dirty="0">
                <a:solidFill>
                  <a:prstClr val="black"/>
                </a:solidFill>
                <a:latin typeface="Calibri" panose="020F0502020204030204"/>
              </a:rPr>
              <a:t> – body builders develop isometric contraction in competition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o-MD" sz="2800" b="1" dirty="0">
                <a:solidFill>
                  <a:prstClr val="black"/>
                </a:solidFill>
                <a:latin typeface="Calibri" panose="020F0502020204030204"/>
              </a:rPr>
              <a:t>Excentrice </a:t>
            </a:r>
            <a:r>
              <a:rPr lang="ro-MD" sz="2800" dirty="0">
                <a:solidFill>
                  <a:prstClr val="black"/>
                </a:solidFill>
                <a:latin typeface="Calibri" panose="020F0502020204030204"/>
              </a:rPr>
              <a:t>– acționează ca mechanism de încetare / întrerupere a mișcării</a:t>
            </a:r>
            <a:endParaRPr lang="ro-RO" dirty="0"/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DA3A7115-791B-910D-F5D6-1B4D70DA9D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70725" y="3543515"/>
            <a:ext cx="3528826" cy="2990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4301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</TotalTime>
  <Words>1387</Words>
  <Application>Microsoft Office PowerPoint</Application>
  <PresentationFormat>Widescreen</PresentationFormat>
  <Paragraphs>111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Arial</vt:lpstr>
      <vt:lpstr>Calibri</vt:lpstr>
      <vt:lpstr>Calibri Light</vt:lpstr>
      <vt:lpstr>Roboto</vt:lpstr>
      <vt:lpstr>Office Theme</vt:lpstr>
      <vt:lpstr>Tema Țesutul muscular și proprietățile lui</vt:lpstr>
      <vt:lpstr>BIOMECANICA CONTRACȚIEI MUSCULARE</vt:lpstr>
      <vt:lpstr>Mușchii reprezintă 40-45% din greutatea totală a corpului adultului</vt:lpstr>
      <vt:lpstr>Proprietățile comportamentale a unităților musculotendinoase</vt:lpstr>
      <vt:lpstr>Extensibilitatea și Elasticitatea</vt:lpstr>
      <vt:lpstr>Iritabilitatea și Abilitatea de dezvoltare a Tensiunii</vt:lpstr>
      <vt:lpstr>Tipuri de contracție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Relația Forța - Viteza</vt:lpstr>
      <vt:lpstr>Întârzierea electromecanică</vt:lpstr>
      <vt:lpstr>SUMAR</vt:lpstr>
      <vt:lpstr>Datele experimentale privind microstructura mușchilor </vt:lpstr>
      <vt:lpstr>Biomecanica musculară </vt:lpstr>
      <vt:lpstr>PowerPoint Presentation</vt:lpstr>
      <vt:lpstr>PowerPoint Presentation</vt:lpstr>
      <vt:lpstr>Țesutul muscular 18 min 38 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Artur Buzdugan</dc:creator>
  <cp:lastModifiedBy>Artur Buzdugan</cp:lastModifiedBy>
  <cp:revision>9</cp:revision>
  <dcterms:created xsi:type="dcterms:W3CDTF">2025-09-04T09:05:36Z</dcterms:created>
  <dcterms:modified xsi:type="dcterms:W3CDTF">2025-09-15T09:52:03Z</dcterms:modified>
</cp:coreProperties>
</file>