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66" r:id="rId3"/>
    <p:sldId id="267" r:id="rId4"/>
    <p:sldId id="277" r:id="rId5"/>
    <p:sldId id="278" r:id="rId6"/>
    <p:sldId id="279" r:id="rId7"/>
    <p:sldId id="350" r:id="rId8"/>
    <p:sldId id="351" r:id="rId9"/>
    <p:sldId id="285" r:id="rId10"/>
    <p:sldId id="284" r:id="rId11"/>
    <p:sldId id="287" r:id="rId12"/>
    <p:sldId id="288" r:id="rId13"/>
    <p:sldId id="323" r:id="rId14"/>
    <p:sldId id="292" r:id="rId15"/>
    <p:sldId id="352" r:id="rId16"/>
    <p:sldId id="353" r:id="rId17"/>
    <p:sldId id="317" r:id="rId18"/>
    <p:sldId id="319" r:id="rId19"/>
    <p:sldId id="318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8" r:id="rId30"/>
    <p:sldId id="349" r:id="rId31"/>
    <p:sldId id="3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6D82-E505-4BEA-070E-6C6CF6E3A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AD2FB-F3DB-47EF-8A30-1899820F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0C0B-B763-0342-C646-F876129C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99558-F048-B9A1-CBD7-C62E1495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0800-5F89-E8AC-BE96-CEB3607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619B-984C-4F18-02BD-3DD66BD8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4D7A7-AD24-F758-84F1-C2BA9C006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27459-4506-1828-3CC2-CE8FDF0C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9FF9-C35B-5231-4E46-E16B7FBD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F600-BDDE-9F29-C61B-28A977D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78706-C400-59CE-4343-6C9E2EEFD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A11A8-C3A4-62EA-A835-B8AE3CF4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25A01-7921-0E7A-E227-E35561A6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817E-964F-C638-056D-8044A60B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055C-16F5-030B-6E38-E14AA48E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D60E-E7EE-D6B9-2668-E6E14429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8AEC-747C-9A7A-F557-E853489D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2195-834C-3375-9535-2019ABDD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E47C7-5B33-2A7B-D616-9542A70A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6EFC-02FC-2E94-8476-8A9613F4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434-2750-9F31-E91C-EA7A09A4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ABE51-48E0-DE52-6536-90C6B8A5A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0B981-AFC4-2576-DCFC-1FA80CB7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BDB1-ADF3-50FD-58A6-62AA3BB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9908-3E94-0E66-0288-71035CFB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AA45-34DF-E7BE-22D1-E1C10C3D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2024A-7BC0-36C3-55BB-03C96312C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2FB5B-5C3B-F4B9-9155-99C7F81F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B37EB-7066-ED2B-0EBF-9F42B8BB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D864A-22DE-DC8D-649B-2A498B83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04DF2-EB3D-99E0-2A53-93126EAD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72E0-2A6E-9836-E3B9-175CAE23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9EC5-A4D8-4A6A-2F90-9323A539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7A13-D823-C536-A318-201273A55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CBA9-D2E8-4958-FABC-6C737C820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1AE51-8347-76FB-080B-A4600E775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E5C70-4CDF-AE24-70D2-8193B83E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12276-BE32-1E3B-9844-6377BB26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776B8-53EC-77C3-1147-D6F39C1C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57F8-93CA-F287-4298-E197B62A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80372-ADA5-CFA4-4414-0B2DA33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9E59F-7859-6164-1D91-2056C5F2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6E9E2-4A8E-C6A3-B745-662E7D8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76BEB-5A7F-3154-A1BB-979E297B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25272-543A-2D27-97B4-38A51B0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428F-3E23-D9CC-6528-9426EBC0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74CC-B4A9-4BAB-561F-CE1A120F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F295-4016-B77C-A005-DFF7BD4B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02775-328D-C331-0262-E8BDB3849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B522B-54C5-FF45-632E-74DC530C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F034C-439D-2856-10ED-EE983A00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1D21-8AD9-C612-B9C4-552949C6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DCBE-7A21-6530-C29B-81E3580C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C129D-4C90-940E-E826-F40261123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C3E12-8B13-B8D5-4C73-E633B4E1A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C20B-8062-EEB8-E38A-753B7803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87698-8614-439B-933B-FB17BA2D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4D13-24E5-C133-D8BB-9C5111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7A181-AA86-A0BE-8043-B615113D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D78-AB56-F073-6C0A-00983249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6313-8AD4-8BEA-9CB7-E2AF256D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4A67-62BB-45C1-ACF5-4209775C384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05FE-3DDE-7823-CC7F-7A20F9098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C855-13BE-1FF8-4A40-D42B6B123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929D-7F74-4269-9DC9-9AE830E78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OPIa3PWd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d.com/doc/252528771/2-Biofizica-Contractiei-Muscular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B2E-F95E-8B1D-77F1-EC8CC2F3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2766218"/>
            <a:ext cx="9463927" cy="1325563"/>
          </a:xfrm>
        </p:spPr>
        <p:txBody>
          <a:bodyPr/>
          <a:lstStyle/>
          <a:p>
            <a:r>
              <a:rPr lang="ro-RO" dirty="0"/>
              <a:t>Tema Țesutul muscular și proprietățile lui</a:t>
            </a:r>
          </a:p>
        </p:txBody>
      </p:sp>
    </p:spTree>
    <p:extLst>
      <p:ext uri="{BB962C8B-B14F-4D97-AF65-F5344CB8AC3E}">
        <p14:creationId xmlns:p14="http://schemas.microsoft.com/office/powerpoint/2010/main" val="112233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1506D-D13D-8BFE-EE4B-2FC09F93A321}"/>
              </a:ext>
            </a:extLst>
          </p:cNvPr>
          <p:cNvSpPr txBox="1"/>
          <p:nvPr/>
        </p:nvSpPr>
        <p:spPr>
          <a:xfrm>
            <a:off x="3334555" y="441227"/>
            <a:ext cx="494193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Roluri asumate de mușchi</a:t>
            </a:r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7020D-E5FE-413B-9750-79F3567A11D9}"/>
              </a:ext>
            </a:extLst>
          </p:cNvPr>
          <p:cNvSpPr txBox="1"/>
          <p:nvPr/>
        </p:nvSpPr>
        <p:spPr>
          <a:xfrm>
            <a:off x="1274554" y="1232851"/>
            <a:ext cx="9642892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Agonist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 – primare și secundare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Antagonist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Stabilizator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Neutralizator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Agonist și Antagonist sunt tipic poziționate în opoziție la uniri</a:t>
            </a:r>
            <a:endParaRPr lang="ro-RO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37BD36-1C48-73C9-5B16-62BB7100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69" y="4327165"/>
            <a:ext cx="5502635" cy="193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7B13D-E5F7-C4BB-85A6-F3878BA5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84" y="4327165"/>
            <a:ext cx="5901946" cy="2089608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31C68-DE80-5766-5CD1-6D38750D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62" y="441228"/>
            <a:ext cx="2931968" cy="25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940A3-F410-C0A9-EF81-A464DB68F0E4}"/>
              </a:ext>
            </a:extLst>
          </p:cNvPr>
          <p:cNvSpPr txBox="1"/>
          <p:nvPr/>
        </p:nvSpPr>
        <p:spPr>
          <a:xfrm>
            <a:off x="1435416" y="605350"/>
            <a:ext cx="964289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Two-joint and Multijoint Muscles</a:t>
            </a:r>
            <a:endParaRPr lang="ro-RO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6B561-C17B-03EB-BC57-9F7C11A2D1F3}"/>
              </a:ext>
            </a:extLst>
          </p:cNvPr>
          <p:cNvSpPr txBox="1"/>
          <p:nvPr/>
        </p:nvSpPr>
        <p:spPr>
          <a:xfrm>
            <a:off x="1001662" y="1742068"/>
            <a:ext cx="9642892" cy="331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Eficiența mișcării depinde de: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Locația și orientarea 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atașamentului mușchilor relativ la unire (joint)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Tightness or laxity 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of muculotendinous unit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Acțiunea altor mușchi 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ce intersecteză această unire (joint)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Dezavantaje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:; activi insuficient, pasivi insuficienți (active insufficiency, passive insufficiency)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8735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0D941-5332-234E-A022-4713A414C0FD}"/>
              </a:ext>
            </a:extLst>
          </p:cNvPr>
          <p:cNvSpPr txBox="1"/>
          <p:nvPr/>
        </p:nvSpPr>
        <p:spPr>
          <a:xfrm>
            <a:off x="1435416" y="605350"/>
            <a:ext cx="964289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Factori ce influențează forța generată musculară</a:t>
            </a:r>
            <a:endParaRPr lang="ro-RO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DA5B3-23FE-A653-4048-D0C230C2E431}"/>
              </a:ext>
            </a:extLst>
          </p:cNvPr>
          <p:cNvSpPr txBox="1"/>
          <p:nvPr/>
        </p:nvSpPr>
        <p:spPr>
          <a:xfrm>
            <a:off x="1274554" y="1273466"/>
            <a:ext cx="9642892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Relația Forța – Viteza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Relația Lungimea – Tensiunea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Întârzierea electromecanică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2918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987F-5268-A196-3D16-8A798CF9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Relația Forța - Viteza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3991-B3C4-FC97-F811-367585EC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690688"/>
            <a:ext cx="10955215" cy="4486275"/>
          </a:xfrm>
        </p:spPr>
        <p:txBody>
          <a:bodyPr>
            <a:normAutofit fontScale="92500" lnSpcReduction="20000"/>
          </a:bodyPr>
          <a:lstStyle/>
          <a:p>
            <a:r>
              <a:rPr lang="ro-MD" b="1" dirty="0"/>
              <a:t>Forța maximă dezvoltată </a:t>
            </a:r>
            <a:r>
              <a:rPr lang="ro-MD" dirty="0"/>
              <a:t>de mușchi este guvernată                                                         de viteza scurtării sau alungirii mușchiului.</a:t>
            </a:r>
          </a:p>
          <a:p>
            <a:r>
              <a:rPr lang="ro-MD" b="1" dirty="0"/>
              <a:t>Holds true </a:t>
            </a:r>
            <a:r>
              <a:rPr lang="ro-MD" dirty="0"/>
              <a:t>for all muscle types</a:t>
            </a:r>
          </a:p>
          <a:p>
            <a:pPr marL="0" indent="0">
              <a:buNone/>
            </a:pPr>
            <a:r>
              <a:rPr lang="ro-MD" b="1" dirty="0"/>
              <a:t>Does not imply</a:t>
            </a:r>
            <a:r>
              <a:rPr lang="ro-MD" dirty="0"/>
              <a:t>:</a:t>
            </a:r>
          </a:p>
          <a:p>
            <a:r>
              <a:rPr lang="ro-MD" dirty="0"/>
              <a:t>Imposibilitatea to move heavy resistance at a fast speed                                                         </a:t>
            </a:r>
          </a:p>
          <a:p>
            <a:r>
              <a:rPr lang="ro-MD" dirty="0"/>
              <a:t>It is impossible to move light loads at low speeds</a:t>
            </a:r>
          </a:p>
          <a:p>
            <a:pPr marL="0" indent="0">
              <a:buNone/>
            </a:pPr>
            <a:r>
              <a:rPr lang="ro-MD" dirty="0"/>
              <a:t>Tensiune maximă izometrică</a:t>
            </a:r>
          </a:p>
          <a:p>
            <a:pPr>
              <a:buFontTx/>
              <a:buChar char="-"/>
            </a:pPr>
            <a:r>
              <a:rPr lang="ro-MD" b="1" dirty="0"/>
              <a:t>Condiții excentrice</a:t>
            </a:r>
          </a:p>
          <a:p>
            <a:pPr>
              <a:buFontTx/>
              <a:buChar char="-"/>
            </a:pPr>
            <a:r>
              <a:rPr lang="ro-MD" dirty="0"/>
              <a:t>          Volitionally - Reprezintă contribuția componentei elastice a mușchilor</a:t>
            </a:r>
          </a:p>
          <a:p>
            <a:pPr>
              <a:buFontTx/>
              <a:buChar char="-"/>
            </a:pPr>
            <a:r>
              <a:rPr lang="ro-MD" b="1" dirty="0"/>
              <a:t>Eccentic Strenght Training </a:t>
            </a:r>
            <a:r>
              <a:rPr lang="ro-MD" dirty="0"/>
              <a:t>- mai eficient ca antrenarea concentrică în creșterea volumului și puterii mușchiului</a:t>
            </a:r>
            <a:endParaRPr lang="ro-RO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E9A7464-5843-4482-C42B-5F54FDB3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37" y="365125"/>
            <a:ext cx="3782843" cy="34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4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7554-14D1-BE92-E498-10CEA054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218"/>
            <a:ext cx="10515600" cy="1325563"/>
          </a:xfrm>
        </p:spPr>
        <p:txBody>
          <a:bodyPr/>
          <a:lstStyle/>
          <a:p>
            <a:r>
              <a:rPr lang="ro-MD" dirty="0"/>
              <a:t>Întârzierea electromecanică</a:t>
            </a:r>
            <a:endParaRPr lang="ro-R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3BC37-9729-7776-1341-6C0593567428}"/>
              </a:ext>
            </a:extLst>
          </p:cNvPr>
          <p:cNvSpPr txBox="1">
            <a:spLocks/>
          </p:cNvSpPr>
          <p:nvPr/>
        </p:nvSpPr>
        <p:spPr>
          <a:xfrm>
            <a:off x="732693" y="1664677"/>
            <a:ext cx="11002108" cy="258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2400" b="1" dirty="0"/>
              <a:t>Variază de la mușchi la mușch (20 – 100 msec)</a:t>
            </a:r>
          </a:p>
          <a:p>
            <a:endParaRPr lang="ro-MD" sz="2400" b="1" dirty="0"/>
          </a:p>
          <a:p>
            <a:r>
              <a:rPr lang="ro-MD" sz="2400" b="1" dirty="0"/>
              <a:t>Întârziere electromecanică scurtă  produsă de mușch u procentaj înalt al FT fibers – asociat cu dezvoltarea unei forțe mari de contracție.</a:t>
            </a:r>
          </a:p>
          <a:p>
            <a:endParaRPr lang="ro-MD" sz="2400" b="1" dirty="0"/>
          </a:p>
          <a:p>
            <a:r>
              <a:rPr lang="ro-MD" sz="2400" b="1" dirty="0"/>
              <a:t>Not effected by nuscle length, contraction type, contraction velocity, or fatigue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4752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B10A-E8E2-7EF4-E659-67B4EA79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SUMAR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95B6-0A98-4E0E-BCAD-04AF9FF6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Mușchiul este numai un </a:t>
            </a:r>
            <a:r>
              <a:rPr lang="ro-RO" dirty="0" err="1"/>
              <a:t>șesut</a:t>
            </a:r>
            <a:r>
              <a:rPr lang="ro-RO" dirty="0"/>
              <a:t> biologic capabil să dezvolte niște tensiuni</a:t>
            </a:r>
          </a:p>
          <a:p>
            <a:r>
              <a:rPr lang="ro-RO" dirty="0"/>
              <a:t>Acțiuni rezultante pot fi concentrice, </a:t>
            </a:r>
            <a:r>
              <a:rPr lang="ro-RO" dirty="0" err="1"/>
              <a:t>eccentrice</a:t>
            </a:r>
            <a:r>
              <a:rPr lang="ro-RO" dirty="0"/>
              <a:t>, </a:t>
            </a:r>
            <a:r>
              <a:rPr lang="ro-RO" dirty="0" err="1"/>
              <a:t>izomerice</a:t>
            </a:r>
            <a:r>
              <a:rPr lang="ro-RO" dirty="0"/>
              <a:t> pentru alungire, scurtare sau neschimbare a mușchiului</a:t>
            </a:r>
          </a:p>
          <a:p>
            <a:r>
              <a:rPr lang="ro-RO" dirty="0"/>
              <a:t>Performanțe specifice sunt puterea, rezistența și forța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2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B19C-43DB-A8AD-0316-E31359F8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microstructura</a:t>
            </a:r>
            <a:r>
              <a:rPr lang="en-US" dirty="0"/>
              <a:t> </a:t>
            </a:r>
            <a:r>
              <a:rPr lang="en-US" dirty="0" err="1"/>
              <a:t>mușchilor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B020-4EB1-85A1-BB29-B062AEF9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024" cy="4667250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Metode de studii: M</a:t>
            </a:r>
            <a:r>
              <a:rPr lang="en-US" dirty="0" err="1"/>
              <a:t>icroscopia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,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difracției</a:t>
            </a:r>
            <a:r>
              <a:rPr lang="en-US" dirty="0"/>
              <a:t> de raze X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difracția</a:t>
            </a:r>
            <a:r>
              <a:rPr lang="en-US" dirty="0"/>
              <a:t> </a:t>
            </a:r>
            <a:r>
              <a:rPr lang="en-US" dirty="0" err="1"/>
              <a:t>radiației</a:t>
            </a:r>
            <a:r>
              <a:rPr lang="en-US" dirty="0"/>
              <a:t> </a:t>
            </a:r>
            <a:r>
              <a:rPr lang="en-US" dirty="0" err="1"/>
              <a:t>sincrotron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b="1" dirty="0"/>
              <a:t>Principii de </a:t>
            </a:r>
            <a:r>
              <a:rPr lang="en-US" b="1" dirty="0" err="1"/>
              <a:t>bază</a:t>
            </a:r>
            <a:r>
              <a:rPr lang="en-US" b="1" dirty="0"/>
              <a:t> ale </a:t>
            </a:r>
            <a:r>
              <a:rPr lang="en-US" b="1" dirty="0" err="1"/>
              <a:t>modelului</a:t>
            </a:r>
            <a:r>
              <a:rPr lang="en-US" b="1" dirty="0"/>
              <a:t> fi</a:t>
            </a:r>
            <a:r>
              <a:rPr lang="ro-RO" b="1" dirty="0" err="1"/>
              <a:t>relor</a:t>
            </a:r>
            <a:r>
              <a:rPr lang="en-US" b="1" dirty="0"/>
              <a:t> </a:t>
            </a:r>
            <a:r>
              <a:rPr lang="en-US" b="1" dirty="0" err="1"/>
              <a:t>glisant</a:t>
            </a:r>
            <a:r>
              <a:rPr lang="ro-RO" b="1" dirty="0"/>
              <a:t>e</a:t>
            </a:r>
            <a:r>
              <a:rPr lang="en-US" b="1" dirty="0"/>
              <a:t>:</a:t>
            </a:r>
            <a:endParaRPr lang="ro-RO" b="1" dirty="0"/>
          </a:p>
          <a:p>
            <a:pPr marL="514350" indent="-514350">
              <a:buAutoNum type="arabicPeriod"/>
            </a:pPr>
            <a:r>
              <a:rPr lang="en-US" dirty="0" err="1"/>
              <a:t>Lungimile</a:t>
            </a:r>
            <a:r>
              <a:rPr lang="en-US" dirty="0"/>
              <a:t> fi</a:t>
            </a:r>
            <a:r>
              <a:rPr lang="ro-RO" dirty="0" err="1"/>
              <a:t>relor</a:t>
            </a:r>
            <a:r>
              <a:rPr lang="en-US" dirty="0"/>
              <a:t> de </a:t>
            </a:r>
            <a:r>
              <a:rPr lang="en-US" dirty="0" err="1"/>
              <a:t>actină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miozină</a:t>
            </a:r>
            <a:r>
              <a:rPr lang="en-US" dirty="0"/>
              <a:t> nu se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contracției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lungimii</a:t>
            </a:r>
            <a:r>
              <a:rPr lang="en-US" dirty="0"/>
              <a:t> </a:t>
            </a:r>
            <a:r>
              <a:rPr lang="en-US" dirty="0" err="1"/>
              <a:t>sarcomerului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contracției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ro-RO" dirty="0"/>
              <a:t> </a:t>
            </a:r>
            <a:r>
              <a:rPr lang="en-US" dirty="0" err="1"/>
              <a:t>deplasării</a:t>
            </a:r>
            <a:r>
              <a:rPr lang="en-US" dirty="0"/>
              <a:t> </a:t>
            </a:r>
            <a:r>
              <a:rPr lang="en-US" dirty="0" err="1"/>
              <a:t>longitudinale</a:t>
            </a:r>
            <a:r>
              <a:rPr lang="en-US" dirty="0"/>
              <a:t> relative a fi</a:t>
            </a:r>
            <a:r>
              <a:rPr lang="ro-RO" dirty="0" err="1"/>
              <a:t>relor</a:t>
            </a:r>
            <a:r>
              <a:rPr lang="en-US" dirty="0"/>
              <a:t> de </a:t>
            </a:r>
            <a:r>
              <a:rPr lang="en-US" dirty="0" err="1"/>
              <a:t>actină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miozină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Punțile</a:t>
            </a:r>
            <a:r>
              <a:rPr lang="en-US" dirty="0"/>
              <a:t> </a:t>
            </a:r>
            <a:r>
              <a:rPr lang="en-US" dirty="0" err="1"/>
              <a:t>transversale</a:t>
            </a:r>
            <a:r>
              <a:rPr lang="en-US" dirty="0"/>
              <a:t> care se </a:t>
            </a:r>
            <a:r>
              <a:rPr lang="en-US" dirty="0" err="1"/>
              <a:t>extind</a:t>
            </a:r>
            <a:r>
              <a:rPr lang="en-US" dirty="0"/>
              <a:t> din </a:t>
            </a:r>
            <a:r>
              <a:rPr lang="en-US" dirty="0" err="1"/>
              <a:t>miozină</a:t>
            </a:r>
            <a:r>
              <a:rPr lang="en-US" dirty="0"/>
              <a:t> se pot </a:t>
            </a:r>
            <a:r>
              <a:rPr lang="en-US" dirty="0" err="1"/>
              <a:t>atașa</a:t>
            </a:r>
            <a:r>
              <a:rPr lang="en-US" dirty="0"/>
              <a:t> de </a:t>
            </a:r>
            <a:r>
              <a:rPr lang="en-US" dirty="0" err="1"/>
              <a:t>centrele</a:t>
            </a:r>
            <a:r>
              <a:rPr lang="en-US" dirty="0"/>
              <a:t> </a:t>
            </a:r>
            <a:r>
              <a:rPr lang="en-US" dirty="0" err="1"/>
              <a:t>complementare</a:t>
            </a:r>
            <a:r>
              <a:rPr lang="en-US" dirty="0"/>
              <a:t> ale </a:t>
            </a:r>
            <a:r>
              <a:rPr lang="en-US" dirty="0" err="1"/>
              <a:t>actinei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Punțile</a:t>
            </a:r>
            <a:r>
              <a:rPr lang="en-US" dirty="0"/>
              <a:t> nu se </a:t>
            </a:r>
            <a:r>
              <a:rPr lang="en-US" dirty="0" err="1"/>
              <a:t>atașează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de </a:t>
            </a:r>
            <a:r>
              <a:rPr lang="en-US" dirty="0" err="1"/>
              <a:t>actină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Punțile</a:t>
            </a:r>
            <a:r>
              <a:rPr lang="en-US" dirty="0"/>
              <a:t> </a:t>
            </a:r>
            <a:r>
              <a:rPr lang="en-US" dirty="0" err="1"/>
              <a:t>închise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tranziție</a:t>
            </a:r>
            <a:r>
              <a:rPr lang="en-US" dirty="0"/>
              <a:t> </a:t>
            </a:r>
            <a:r>
              <a:rPr lang="en-US" dirty="0" err="1"/>
              <a:t>structurală</a:t>
            </a:r>
            <a:r>
              <a:rPr lang="en-US" dirty="0"/>
              <a:t>,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dezvoltă</a:t>
            </a:r>
            <a:r>
              <a:rPr lang="en-US" dirty="0"/>
              <a:t> </a:t>
            </a:r>
            <a:r>
              <a:rPr lang="en-US" dirty="0" err="1"/>
              <a:t>forță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care se </a:t>
            </a:r>
            <a:r>
              <a:rPr lang="en-US" dirty="0" err="1"/>
              <a:t>deschid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Contracția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relaxarea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creștereși</a:t>
            </a:r>
            <a:r>
              <a:rPr lang="en-US" dirty="0"/>
              <a:t> o </a:t>
            </a:r>
            <a:r>
              <a:rPr lang="en-US" dirty="0" err="1"/>
              <a:t>scădere</a:t>
            </a:r>
            <a:r>
              <a:rPr lang="en-US" dirty="0"/>
              <a:t> </a:t>
            </a:r>
            <a:r>
              <a:rPr lang="en-US" dirty="0" err="1"/>
              <a:t>ulterioară</a:t>
            </a:r>
            <a:r>
              <a:rPr lang="en-US" dirty="0"/>
              <a:t> a </a:t>
            </a:r>
            <a:r>
              <a:rPr lang="en-US" dirty="0" err="1"/>
              <a:t>numărului</a:t>
            </a:r>
            <a:r>
              <a:rPr lang="en-US" dirty="0"/>
              <a:t> de </a:t>
            </a:r>
            <a:r>
              <a:rPr lang="en-US" dirty="0" err="1"/>
              <a:t>punți</a:t>
            </a:r>
            <a:r>
              <a:rPr lang="en-US" dirty="0"/>
              <a:t> care </a:t>
            </a:r>
            <a:r>
              <a:rPr lang="en-US" dirty="0" err="1"/>
              <a:t>completează</a:t>
            </a:r>
            <a:r>
              <a:rPr lang="en-US" dirty="0"/>
              <a:t> un </a:t>
            </a:r>
            <a:r>
              <a:rPr lang="en-US" dirty="0" err="1"/>
              <a:t>ciclu</a:t>
            </a:r>
            <a:r>
              <a:rPr lang="en-US" dirty="0"/>
              <a:t> de </a:t>
            </a:r>
            <a:r>
              <a:rPr lang="en-US" dirty="0" err="1"/>
              <a:t>închidere-deschidere</a:t>
            </a:r>
            <a:r>
              <a:rPr lang="en-US" dirty="0"/>
              <a:t>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ciclu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asociat</a:t>
            </a:r>
            <a:r>
              <a:rPr lang="en-US" dirty="0"/>
              <a:t> cu </a:t>
            </a:r>
            <a:r>
              <a:rPr lang="en-US" dirty="0" err="1"/>
              <a:t>hidroliza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molecule de ATP.</a:t>
            </a:r>
            <a:endParaRPr lang="ro-RO" dirty="0"/>
          </a:p>
          <a:p>
            <a:pPr marL="514350" indent="-514350">
              <a:buAutoNum type="arabicPeriod"/>
            </a:pPr>
            <a:r>
              <a:rPr lang="en-US" dirty="0" err="1"/>
              <a:t>Acțiunile</a:t>
            </a:r>
            <a:r>
              <a:rPr lang="en-US" dirty="0"/>
              <a:t> de </a:t>
            </a:r>
            <a:r>
              <a:rPr lang="en-US" dirty="0" err="1"/>
              <a:t>închidere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deschidere</a:t>
            </a:r>
            <a:r>
              <a:rPr lang="en-US" dirty="0"/>
              <a:t> a </a:t>
            </a:r>
            <a:r>
              <a:rPr lang="en-US" dirty="0" err="1"/>
              <a:t>punților</a:t>
            </a:r>
            <a:r>
              <a:rPr lang="en-US" dirty="0"/>
              <a:t> au loc independent </a:t>
            </a:r>
            <a:r>
              <a:rPr lang="en-US" dirty="0" err="1"/>
              <a:t>unul</a:t>
            </a:r>
            <a:r>
              <a:rPr lang="en-US" dirty="0"/>
              <a:t> de </a:t>
            </a:r>
            <a:r>
              <a:rPr lang="en-US" dirty="0" err="1"/>
              <a:t>celălalt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/>
              <a:t>Fig.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dependența</a:t>
            </a:r>
            <a:r>
              <a:rPr lang="en-US" dirty="0"/>
              <a:t>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a </a:t>
            </a:r>
            <a:r>
              <a:rPr lang="en-US" dirty="0" err="1"/>
              <a:t>forței</a:t>
            </a:r>
            <a:r>
              <a:rPr lang="en-US" dirty="0"/>
              <a:t> </a:t>
            </a:r>
            <a:r>
              <a:rPr lang="en-US" dirty="0" err="1"/>
              <a:t>dezvoltate</a:t>
            </a:r>
            <a:r>
              <a:rPr lang="en-US" dirty="0"/>
              <a:t> de </a:t>
            </a:r>
            <a:r>
              <a:rPr lang="en-US" dirty="0" err="1"/>
              <a:t>gradul</a:t>
            </a:r>
            <a:r>
              <a:rPr lang="en-US" dirty="0"/>
              <a:t> de </a:t>
            </a:r>
            <a:r>
              <a:rPr lang="en-US" dirty="0" err="1"/>
              <a:t>suprapunere</a:t>
            </a:r>
            <a:r>
              <a:rPr lang="en-US" dirty="0"/>
              <a:t> a </a:t>
            </a:r>
            <a:r>
              <a:rPr lang="en-US" dirty="0" err="1"/>
              <a:t>filamentelor</a:t>
            </a:r>
            <a:r>
              <a:rPr lang="en-US" dirty="0"/>
              <a:t> de </a:t>
            </a:r>
            <a:r>
              <a:rPr lang="en-US" dirty="0" err="1"/>
              <a:t>actină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miozină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3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F392-B732-CD3F-2486-D02CA083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en-US" b="1" dirty="0"/>
              <a:t>Biomecanica </a:t>
            </a:r>
            <a:r>
              <a:rPr lang="en-US" b="1" dirty="0" err="1"/>
              <a:t>musculară</a:t>
            </a:r>
            <a:r>
              <a:rPr lang="ro-RO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0194-0B13-E488-C3AB-D3EA16F9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/>
          <a:lstStyle/>
          <a:p>
            <a:r>
              <a:rPr lang="en-US" dirty="0" err="1"/>
              <a:t>Mușchii</a:t>
            </a:r>
            <a:r>
              <a:rPr lang="en-US" dirty="0"/>
              <a:t> pot fi </a:t>
            </a:r>
            <a:r>
              <a:rPr lang="en-US" dirty="0" err="1"/>
              <a:t>reprezentați</a:t>
            </a:r>
            <a:r>
              <a:rPr lang="en-US" dirty="0"/>
              <a:t> ca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format </a:t>
            </a:r>
            <a:r>
              <a:rPr lang="en-US" dirty="0" err="1"/>
              <a:t>dintr</a:t>
            </a:r>
            <a:r>
              <a:rPr lang="en-US" dirty="0"/>
              <a:t>-un </a:t>
            </a:r>
            <a:r>
              <a:rPr lang="en-US" dirty="0" err="1"/>
              <a:t>număr</a:t>
            </a:r>
            <a:r>
              <a:rPr lang="en-US" dirty="0"/>
              <a:t> mare de </a:t>
            </a:r>
            <a:r>
              <a:rPr lang="en-US" dirty="0" err="1"/>
              <a:t>elemente</a:t>
            </a:r>
            <a:r>
              <a:rPr lang="en-US" dirty="0"/>
              <a:t> care </a:t>
            </a:r>
            <a:r>
              <a:rPr lang="en-US" dirty="0" err="1"/>
              <a:t>interacționează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coliziuni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care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</a:t>
            </a:r>
            <a:r>
              <a:rPr lang="en-US" dirty="0" err="1"/>
              <a:t>forțelor</a:t>
            </a:r>
            <a:r>
              <a:rPr lang="en-US" dirty="0"/>
              <a:t> externe. </a:t>
            </a:r>
            <a:r>
              <a:rPr lang="en-US" dirty="0" err="1"/>
              <a:t>Mușchiul</a:t>
            </a:r>
            <a:r>
              <a:rPr lang="en-US" dirty="0"/>
              <a:t> are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proprietatea</a:t>
            </a:r>
            <a:r>
              <a:rPr lang="en-US" dirty="0"/>
              <a:t> de </a:t>
            </a:r>
            <a:r>
              <a:rPr lang="en-US" dirty="0" err="1"/>
              <a:t>elasticitateși</a:t>
            </a:r>
            <a:r>
              <a:rPr lang="en-US" dirty="0"/>
              <a:t> </a:t>
            </a:r>
            <a:r>
              <a:rPr lang="en-US" dirty="0" err="1"/>
              <a:t>vâscozitate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vâscoelastic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demediu</a:t>
            </a:r>
            <a:r>
              <a:rPr lang="en-US" dirty="0"/>
              <a:t>, se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mecanicii</a:t>
            </a:r>
            <a:r>
              <a:rPr lang="en-US" dirty="0"/>
              <a:t> </a:t>
            </a:r>
            <a:r>
              <a:rPr lang="en-US" dirty="0" err="1"/>
              <a:t>clasicesunt</a:t>
            </a:r>
            <a:r>
              <a:rPr lang="en-US" dirty="0"/>
              <a:t> </a:t>
            </a:r>
            <a:r>
              <a:rPr lang="en-US" dirty="0" err="1"/>
              <a:t>valabile.Conceptele</a:t>
            </a:r>
            <a:r>
              <a:rPr lang="en-US" dirty="0"/>
              <a:t> </a:t>
            </a:r>
            <a:r>
              <a:rPr lang="en-US" dirty="0" err="1"/>
              <a:t>fundamentale</a:t>
            </a:r>
            <a:r>
              <a:rPr lang="en-US" dirty="0"/>
              <a:t> ale </a:t>
            </a:r>
            <a:r>
              <a:rPr lang="en-US" dirty="0" err="1"/>
              <a:t>mecanicii</a:t>
            </a:r>
            <a:r>
              <a:rPr lang="en-US" dirty="0"/>
              <a:t> </a:t>
            </a:r>
            <a:r>
              <a:rPr lang="en-US" dirty="0" err="1"/>
              <a:t>continuesunt</a:t>
            </a:r>
            <a:r>
              <a:rPr lang="en-US" dirty="0"/>
              <a:t> </a:t>
            </a:r>
            <a:r>
              <a:rPr lang="en-US" dirty="0" err="1"/>
              <a:t>deformarea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, </a:t>
            </a:r>
            <a:r>
              <a:rPr lang="en-US" dirty="0" err="1"/>
              <a:t>elasticitatea</a:t>
            </a:r>
            <a:r>
              <a:rPr lang="en-US" dirty="0"/>
              <a:t>, </a:t>
            </a:r>
            <a:r>
              <a:rPr lang="en-US" dirty="0" err="1"/>
              <a:t>vâscozitatea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a). </a:t>
            </a:r>
            <a:r>
              <a:rPr lang="en-US" dirty="0" err="1"/>
              <a:t>Elasticitatea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proprietatea</a:t>
            </a:r>
            <a:r>
              <a:rPr lang="en-US" dirty="0"/>
              <a:t> </a:t>
            </a:r>
            <a:r>
              <a:rPr lang="en-US" dirty="0" err="1"/>
              <a:t>corpurilor</a:t>
            </a:r>
            <a:r>
              <a:rPr lang="en-US" dirty="0"/>
              <a:t> de a-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forma sub </a:t>
            </a:r>
            <a:r>
              <a:rPr lang="en-US" dirty="0" err="1"/>
              <a:t>acțiunea</a:t>
            </a:r>
            <a:r>
              <a:rPr lang="ro-RO" dirty="0"/>
              <a:t> </a:t>
            </a:r>
            <a:r>
              <a:rPr lang="en-US" dirty="0" err="1"/>
              <a:t>forțelor</a:t>
            </a:r>
            <a:r>
              <a:rPr lang="en-US" dirty="0"/>
              <a:t> externe </a:t>
            </a:r>
            <a:r>
              <a:rPr lang="en-US" dirty="0" err="1"/>
              <a:t>și</a:t>
            </a:r>
            <a:r>
              <a:rPr lang="en-US" dirty="0"/>
              <a:t> de a le </a:t>
            </a:r>
            <a:r>
              <a:rPr lang="en-US" dirty="0" err="1"/>
              <a:t>restabili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sunt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solicitări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55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9B93-49A1-1033-9CA4-DB5ED294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942"/>
            <a:ext cx="10515600" cy="564602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Elasticitatea</a:t>
            </a:r>
            <a:r>
              <a:rPr lang="en-US" dirty="0"/>
              <a:t> </a:t>
            </a:r>
            <a:r>
              <a:rPr lang="en-US" dirty="0" err="1"/>
              <a:t>corpurilor</a:t>
            </a:r>
            <a:r>
              <a:rPr lang="en-US" dirty="0"/>
              <a:t> se </a:t>
            </a:r>
            <a:r>
              <a:rPr lang="en-US" dirty="0" err="1"/>
              <a:t>datorează</a:t>
            </a:r>
            <a:r>
              <a:rPr lang="en-US" dirty="0"/>
              <a:t> </a:t>
            </a:r>
            <a:r>
              <a:rPr lang="en-US" dirty="0" err="1"/>
              <a:t>forțelor</a:t>
            </a:r>
            <a:r>
              <a:rPr lang="en-US" dirty="0"/>
              <a:t> de </a:t>
            </a:r>
            <a:r>
              <a:rPr lang="en-US" dirty="0" err="1"/>
              <a:t>interacțiune</a:t>
            </a:r>
            <a:r>
              <a:rPr lang="en-US" dirty="0"/>
              <a:t> ale </a:t>
            </a:r>
            <a:r>
              <a:rPr lang="en-US" dirty="0" err="1"/>
              <a:t>atomilor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sale.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extern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înlăturat</a:t>
            </a:r>
            <a:r>
              <a:rPr lang="en-US" dirty="0"/>
              <a:t>,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revine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la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inițială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b). </a:t>
            </a:r>
            <a:r>
              <a:rPr lang="en-US" dirty="0" err="1"/>
              <a:t>Vâscozitatea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frecarea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a </a:t>
            </a:r>
            <a:r>
              <a:rPr lang="en-US" dirty="0" err="1"/>
              <a:t>mediului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c). </a:t>
            </a:r>
            <a:r>
              <a:rPr lang="en-US" dirty="0" err="1"/>
              <a:t>Vâscoelasticitatea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proprietatea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de a </a:t>
            </a:r>
            <a:r>
              <a:rPr lang="en-US" dirty="0" err="1"/>
              <a:t>combina</a:t>
            </a:r>
            <a:r>
              <a:rPr lang="ro-RO" dirty="0"/>
              <a:t> </a:t>
            </a:r>
            <a:r>
              <a:rPr lang="en-US" dirty="0" err="1"/>
              <a:t>elasticitatea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vâscozitatea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Deformarea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a </a:t>
            </a:r>
            <a:r>
              <a:rPr lang="en-US" dirty="0" err="1"/>
              <a:t>lungimii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I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inițială</a:t>
            </a:r>
            <a:r>
              <a:rPr lang="en-US" dirty="0"/>
              <a:t>, </a:t>
            </a:r>
            <a:r>
              <a:rPr lang="el-GR" dirty="0"/>
              <a:t>Δ</a:t>
            </a:r>
            <a:r>
              <a:rPr lang="ro-RO" dirty="0"/>
              <a:t>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alungirii</a:t>
            </a:r>
            <a:r>
              <a:rPr lang="en-US" dirty="0"/>
              <a:t>,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</a:t>
            </a:r>
            <a:r>
              <a:rPr lang="en-US" dirty="0" err="1"/>
              <a:t>semnul</a:t>
            </a:r>
            <a:r>
              <a:rPr lang="en-US" dirty="0"/>
              <a:t>,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e).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</a:t>
            </a:r>
            <a:r>
              <a:rPr lang="el-GR" b="1" dirty="0"/>
              <a:t>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dirty="0" err="1"/>
              <a:t>forțelor</a:t>
            </a:r>
            <a:r>
              <a:rPr lang="en-US" dirty="0"/>
              <a:t> interne care apar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deformării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tijă</a:t>
            </a:r>
            <a:r>
              <a:rPr lang="en-US" dirty="0"/>
              <a:t> </a:t>
            </a:r>
            <a:r>
              <a:rPr lang="en-US" dirty="0" err="1"/>
              <a:t>omogenă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Deformarea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 are loc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dispare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cu sarcina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însoțită</a:t>
            </a:r>
            <a:r>
              <a:rPr lang="en-US" dirty="0"/>
              <a:t> de </a:t>
            </a:r>
            <a:r>
              <a:rPr lang="en-US" dirty="0" err="1"/>
              <a:t>disiparea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.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Hooke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valabilă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deformarea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ru-RU" dirty="0"/>
              <a:t>Е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modulul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Young </a:t>
            </a:r>
            <a:r>
              <a:rPr lang="en-US" dirty="0" err="1"/>
              <a:t>determinat</a:t>
            </a:r>
            <a:r>
              <a:rPr lang="en-US" dirty="0"/>
              <a:t> de natura </a:t>
            </a:r>
            <a:r>
              <a:rPr lang="en-US" dirty="0" err="1"/>
              <a:t>substanței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D47A9-E9CC-3F7D-380E-59DE84AF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88" y="2285999"/>
            <a:ext cx="665402" cy="557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2278F-4998-A208-EDB0-B54A0B85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64" y="3879804"/>
            <a:ext cx="961136" cy="660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C281D-BD88-2D7D-D1E2-20074A02B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168" y="5058698"/>
            <a:ext cx="1157052" cy="5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0F48A-C1C0-9AB1-A843-170C2D233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94" y="27034"/>
            <a:ext cx="5479442" cy="5353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DCD22-F18B-226D-EBBB-AE316AB6EABD}"/>
              </a:ext>
            </a:extLst>
          </p:cNvPr>
          <p:cNvSpPr txBox="1"/>
          <p:nvPr/>
        </p:nvSpPr>
        <p:spPr>
          <a:xfrm>
            <a:off x="-1" y="5380672"/>
            <a:ext cx="62680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Dependența</a:t>
            </a:r>
            <a:r>
              <a:rPr lang="en-US" b="1" dirty="0"/>
              <a:t> </a:t>
            </a:r>
            <a:r>
              <a:rPr lang="en-US" b="1" dirty="0" err="1"/>
              <a:t>valorii</a:t>
            </a:r>
            <a:r>
              <a:rPr lang="en-US" b="1" dirty="0"/>
              <a:t> </a:t>
            </a:r>
            <a:r>
              <a:rPr lang="en-US" b="1" dirty="0" err="1"/>
              <a:t>maxime</a:t>
            </a:r>
            <a:r>
              <a:rPr lang="en-US" b="1" dirty="0"/>
              <a:t> a </a:t>
            </a:r>
            <a:r>
              <a:rPr lang="en-US" b="1" dirty="0" err="1"/>
              <a:t>forței</a:t>
            </a:r>
            <a:r>
              <a:rPr lang="en-US" b="1" dirty="0"/>
              <a:t> P, </a:t>
            </a:r>
            <a:r>
              <a:rPr lang="en-US" b="1" dirty="0" err="1"/>
              <a:t>dezvoltată</a:t>
            </a:r>
            <a:r>
              <a:rPr lang="ro-RO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contracției</a:t>
            </a:r>
            <a:r>
              <a:rPr lang="en-US" b="1" dirty="0"/>
              <a:t> </a:t>
            </a:r>
            <a:r>
              <a:rPr lang="en-US" b="1" dirty="0" err="1"/>
              <a:t>izometrice</a:t>
            </a:r>
            <a:r>
              <a:rPr lang="en-US" b="1" dirty="0"/>
              <a:t>, de </a:t>
            </a:r>
            <a:r>
              <a:rPr lang="en-US" b="1" dirty="0" err="1"/>
              <a:t>lungimea</a:t>
            </a:r>
            <a:r>
              <a:rPr lang="en-US" b="1" dirty="0"/>
              <a:t> </a:t>
            </a:r>
            <a:r>
              <a:rPr lang="en-US" b="1" dirty="0" err="1"/>
              <a:t>inițială</a:t>
            </a:r>
            <a:r>
              <a:rPr lang="en-US" b="1" dirty="0"/>
              <a:t> a </a:t>
            </a:r>
            <a:r>
              <a:rPr lang="en-US" b="1" dirty="0" err="1"/>
              <a:t>sarcomerului</a:t>
            </a:r>
            <a:r>
              <a:rPr lang="en-US" b="1" dirty="0"/>
              <a:t> I(a) </a:t>
            </a:r>
            <a:r>
              <a:rPr lang="en-US" b="1" dirty="0" err="1"/>
              <a:t>și</a:t>
            </a:r>
            <a:r>
              <a:rPr lang="en-US" b="1" dirty="0"/>
              <a:t> de </a:t>
            </a:r>
            <a:r>
              <a:rPr lang="en-US" b="1" dirty="0" err="1"/>
              <a:t>gradul</a:t>
            </a:r>
            <a:r>
              <a:rPr lang="en-US" b="1" dirty="0"/>
              <a:t> de </a:t>
            </a:r>
            <a:r>
              <a:rPr lang="en-US" b="1" dirty="0" err="1"/>
              <a:t>suprapunere</a:t>
            </a:r>
            <a:r>
              <a:rPr lang="en-US" b="1" dirty="0"/>
              <a:t> a </a:t>
            </a:r>
            <a:r>
              <a:rPr lang="en-US" b="1" dirty="0" err="1"/>
              <a:t>filamentelor</a:t>
            </a:r>
            <a:r>
              <a:rPr lang="en-US" b="1" dirty="0"/>
              <a:t> de </a:t>
            </a:r>
            <a:r>
              <a:rPr lang="en-US" b="1" dirty="0" err="1"/>
              <a:t>actină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miozină</a:t>
            </a:r>
            <a:r>
              <a:rPr lang="en-US" b="1" dirty="0"/>
              <a:t> (b)</a:t>
            </a:r>
          </a:p>
        </p:txBody>
      </p:sp>
    </p:spTree>
    <p:extLst>
      <p:ext uri="{BB962C8B-B14F-4D97-AF65-F5344CB8AC3E}">
        <p14:creationId xmlns:p14="http://schemas.microsoft.com/office/powerpoint/2010/main" val="371224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C586-14B8-54C8-ACD9-70FF5139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235976"/>
            <a:ext cx="10911348" cy="1002890"/>
          </a:xfrm>
        </p:spPr>
        <p:txBody>
          <a:bodyPr/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BIO</a:t>
            </a:r>
            <a:r>
              <a:rPr lang="ro-RO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MECANICA</a:t>
            </a:r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CONTRACȚIEI MUSCULARE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0D73-5F4A-B81F-D9D1-43E0A2EC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474838"/>
            <a:ext cx="11208774" cy="5147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Activitatea </a:t>
            </a:r>
            <a:r>
              <a:rPr lang="en-US" dirty="0" err="1"/>
              <a:t>musculară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ale </a:t>
            </a:r>
            <a:r>
              <a:rPr lang="en-US" dirty="0" err="1"/>
              <a:t>organismelor</a:t>
            </a:r>
            <a:r>
              <a:rPr lang="en-US" dirty="0"/>
              <a:t> vii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organizate</a:t>
            </a:r>
            <a:r>
              <a:rPr lang="en-US" dirty="0"/>
              <a:t>.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</a:t>
            </a:r>
            <a:r>
              <a:rPr lang="en-US" dirty="0" err="1"/>
              <a:t>umană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asociată</a:t>
            </a:r>
            <a:r>
              <a:rPr lang="en-US" dirty="0"/>
              <a:t> cu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musculară</a:t>
            </a:r>
            <a:r>
              <a:rPr lang="en-US" dirty="0"/>
              <a:t>. </a:t>
            </a:r>
            <a:r>
              <a:rPr lang="en-US" dirty="0" err="1"/>
              <a:t>Indiferent</a:t>
            </a:r>
            <a:r>
              <a:rPr lang="en-US" dirty="0"/>
              <a:t> de scop,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structurale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reglare</a:t>
            </a:r>
            <a:r>
              <a:rPr lang="en-US" dirty="0"/>
              <a:t>,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funcționării</a:t>
            </a:r>
            <a:r>
              <a:rPr lang="en-US" dirty="0"/>
              <a:t> </a:t>
            </a:r>
            <a:r>
              <a:rPr lang="en-US" dirty="0" err="1"/>
              <a:t>diferiților</a:t>
            </a:r>
            <a:r>
              <a:rPr lang="en-US" dirty="0"/>
              <a:t> </a:t>
            </a:r>
            <a:r>
              <a:rPr lang="en-US" dirty="0" err="1"/>
              <a:t>mușchi</a:t>
            </a:r>
            <a:r>
              <a:rPr lang="en-US" dirty="0"/>
              <a:t> ai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O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musculară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de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excitabile</a:t>
            </a:r>
            <a:r>
              <a:rPr lang="ro-RO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proprietate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precum </a:t>
            </a:r>
            <a:r>
              <a:rPr lang="en-US" b="1" dirty="0" err="1"/>
              <a:t>contractilitatea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ro-RO" dirty="0"/>
              <a:t> </a:t>
            </a:r>
            <a:r>
              <a:rPr lang="en-US" dirty="0" err="1"/>
              <a:t>capacitatea</a:t>
            </a:r>
            <a:r>
              <a:rPr lang="en-US" dirty="0"/>
              <a:t> de a genera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a se </a:t>
            </a:r>
            <a:r>
              <a:rPr lang="en-US" dirty="0" err="1"/>
              <a:t>scurta</a:t>
            </a:r>
            <a:r>
              <a:rPr lang="en-US" dirty="0"/>
              <a:t>. </a:t>
            </a:r>
            <a:r>
              <a:rPr lang="ro-RO" dirty="0"/>
              <a:t> </a:t>
            </a:r>
          </a:p>
          <a:p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b="1" dirty="0" err="1"/>
              <a:t>mușchii</a:t>
            </a:r>
            <a:r>
              <a:rPr lang="en-US" b="1" dirty="0"/>
              <a:t> sunt </a:t>
            </a:r>
            <a:r>
              <a:rPr lang="en-US" b="1" dirty="0" err="1"/>
              <a:t>generatori</a:t>
            </a:r>
            <a:r>
              <a:rPr lang="en-US" b="1" dirty="0"/>
              <a:t> de </a:t>
            </a:r>
            <a:r>
              <a:rPr lang="en-US" b="1" dirty="0" err="1"/>
              <a:t>căldură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lucrului</a:t>
            </a:r>
            <a:r>
              <a:rPr lang="en-US" dirty="0"/>
              <a:t> muscular, al </a:t>
            </a:r>
            <a:r>
              <a:rPr lang="en-US" dirty="0" err="1"/>
              <a:t>frisoanelor</a:t>
            </a:r>
            <a:r>
              <a:rPr lang="en-US" dirty="0"/>
              <a:t> </a:t>
            </a:r>
            <a:r>
              <a:rPr lang="en-US" dirty="0" err="1"/>
              <a:t>reci</a:t>
            </a:r>
            <a:r>
              <a:rPr lang="en-US" dirty="0"/>
              <a:t>, ci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termogeneză</a:t>
            </a:r>
            <a:r>
              <a:rPr lang="en-US" dirty="0"/>
              <a:t> non-</a:t>
            </a:r>
            <a:r>
              <a:rPr lang="en-US" dirty="0" err="1"/>
              <a:t>tonică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Activitatea </a:t>
            </a:r>
            <a:r>
              <a:rPr lang="en-US" dirty="0" err="1"/>
              <a:t>musculară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organelor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/>
              <a:t>întregi</a:t>
            </a:r>
            <a:r>
              <a:rPr lang="en-US" dirty="0"/>
              <a:t>: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musculo-scheletic</a:t>
            </a:r>
            <a:r>
              <a:rPr lang="en-US" dirty="0"/>
              <a:t>, a </a:t>
            </a:r>
            <a:r>
              <a:rPr lang="en-US" dirty="0" err="1"/>
              <a:t>plămânilor</a:t>
            </a:r>
            <a:r>
              <a:rPr lang="en-US" dirty="0"/>
              <a:t>,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vasculară</a:t>
            </a:r>
            <a:r>
              <a:rPr lang="en-US" dirty="0"/>
              <a:t>, </a:t>
            </a:r>
            <a:r>
              <a:rPr lang="en-US" dirty="0" err="1"/>
              <a:t>tractul</a:t>
            </a:r>
            <a:r>
              <a:rPr lang="en-US" dirty="0"/>
              <a:t> gastrointestinal, </a:t>
            </a:r>
            <a:r>
              <a:rPr lang="en-US" dirty="0" err="1"/>
              <a:t>contractilitatea</a:t>
            </a:r>
            <a:r>
              <a:rPr lang="en-US" dirty="0"/>
              <a:t> </a:t>
            </a:r>
            <a:r>
              <a:rPr lang="en-US" dirty="0" err="1"/>
              <a:t>inimii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Întreruperea</a:t>
            </a:r>
            <a:r>
              <a:rPr lang="en-US" dirty="0"/>
              <a:t> </a:t>
            </a:r>
            <a:r>
              <a:rPr lang="en-US" dirty="0" err="1"/>
              <a:t>funcției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cele</a:t>
            </a:r>
            <a:r>
              <a:rPr lang="en-US" dirty="0"/>
              <a:t> care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plămânilor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inimii</a:t>
            </a:r>
            <a:r>
              <a:rPr lang="en-US" dirty="0"/>
              <a:t>) </a:t>
            </a:r>
            <a:r>
              <a:rPr lang="en-US" dirty="0" err="1"/>
              <a:t>poate</a:t>
            </a:r>
            <a:r>
              <a:rPr lang="en-US" dirty="0"/>
              <a:t> duce la </a:t>
            </a:r>
            <a:r>
              <a:rPr lang="en-US" dirty="0" err="1"/>
              <a:t>patologii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încetarea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duce </a:t>
            </a:r>
            <a:r>
              <a:rPr lang="en-US" dirty="0" err="1"/>
              <a:t>chiar</a:t>
            </a:r>
            <a:r>
              <a:rPr lang="en-US" dirty="0"/>
              <a:t> la </a:t>
            </a:r>
            <a:r>
              <a:rPr lang="en-US" dirty="0" err="1"/>
              <a:t>deces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3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128B-6F90-BEBA-A9B8-6D4E38C8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Țesutul muscular 18 min 38 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E2590-2096-90BC-6F8A-D8B813343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318" y="1994211"/>
            <a:ext cx="9933363" cy="4383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42F3F-350C-427D-CD2D-D45CFDF9DBC6}"/>
              </a:ext>
            </a:extLst>
          </p:cNvPr>
          <p:cNvSpPr txBox="1"/>
          <p:nvPr/>
        </p:nvSpPr>
        <p:spPr>
          <a:xfrm>
            <a:off x="3550675" y="1347880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https://www.youtube.com/watch?v=nvOPIa3PWdk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73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1969-6509-EB06-EE43-890AEB63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5123-48C7-FB14-FD17-A63003F11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982" y="1867669"/>
            <a:ext cx="9590035" cy="45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3BF3F1-145E-6A07-E6FA-B058B29A4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20" y="913048"/>
            <a:ext cx="9457767" cy="46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81F7C-6360-31A3-0327-1C775F1EC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85" y="1047136"/>
            <a:ext cx="10744454" cy="51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3B4C12-9EF4-5EBC-5F93-A959C81F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27" y="1209369"/>
            <a:ext cx="8615069" cy="41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3E7D1-513B-3760-9A8B-EDB98275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014" y="1004257"/>
            <a:ext cx="9837971" cy="48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653272-B771-A7C2-8F17-264EB608B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75" y="973393"/>
            <a:ext cx="9076663" cy="44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8A156-B01C-D6F0-60EC-C1F2292A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222" y="932345"/>
            <a:ext cx="9999067" cy="48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3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5EDC0-AC7F-BF1B-0598-4CA0FBD4E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44" y="707922"/>
            <a:ext cx="10441860" cy="52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66FEB-5085-F89C-AD77-2D773264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6" y="647217"/>
            <a:ext cx="10550284" cy="52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449D-6D09-B3EF-5F33-CEBB2576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3" y="259482"/>
            <a:ext cx="11166986" cy="742892"/>
          </a:xfrm>
        </p:spPr>
        <p:txBody>
          <a:bodyPr>
            <a:normAutofit fontScale="90000"/>
          </a:bodyPr>
          <a:lstStyle/>
          <a:p>
            <a:r>
              <a:rPr lang="ro-RO" sz="3600" b="1" dirty="0"/>
              <a:t>Mușchii reprezintă 40-45% din greutatea totală a corpului adultului</a:t>
            </a:r>
            <a:endParaRPr lang="en-US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F2F90-44E8-30A3-9F3A-7E65E3FC5BA4}"/>
              </a:ext>
            </a:extLst>
          </p:cNvPr>
          <p:cNvSpPr txBox="1"/>
          <p:nvPr/>
        </p:nvSpPr>
        <p:spPr>
          <a:xfrm>
            <a:off x="2451304" y="6308209"/>
            <a:ext cx="7289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https://www.scribd.com/doc/252528771/2-Biofizica-Contractiei-Musculare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22833-6C3E-00DA-4F94-2F0BA1145E32}"/>
              </a:ext>
            </a:extLst>
          </p:cNvPr>
          <p:cNvSpPr txBox="1"/>
          <p:nvPr/>
        </p:nvSpPr>
        <p:spPr>
          <a:xfrm>
            <a:off x="512506" y="1152996"/>
            <a:ext cx="11166985" cy="5387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Corpul uman conține peste 650 de mușchi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Din punct de vedere structural sunt următoarele tipuri de mușchi: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Scheletici (voluntar) sau striaci – ancorați de oase prin tendoane Efectueaeză mișcări de locomoție și poziționare; Acționează ca un reflex conștient. 42% din corpul bărbaților și 36% - din corpul femeilor.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Netezi (involuntari) sau viscelari – între pereții unor organe sau structuri interne (esofag, stomac, intestine, uter, vase sanguine, etc.. Nu sunt controați conștient.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ardiac, involuntar, dar  înrudit cu cei scheletici. Specific miocardului. Contracțiile coordonate ale lui propulsează sângele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 din atria și ventricole în sistemul circular. Aceste acțiuni formează sistola.</a:t>
            </a:r>
            <a:endParaRPr kumimoji="0" lang="ro-M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75% din perchile de mușch sunt responsabile de mișcare și poziționare</a:t>
            </a: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42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836EE-FFA8-FD39-67E7-E23D977C3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69" y="701065"/>
            <a:ext cx="10877518" cy="54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4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0B798-0280-0EF4-C5DF-98F080BFC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2" y="280970"/>
            <a:ext cx="6896715" cy="3421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B1055-1EED-3925-BB2E-9C0F77B8A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503" y="388049"/>
            <a:ext cx="2051316" cy="3233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2F9EC-3B9E-82C5-7238-764D69115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695" y="370211"/>
            <a:ext cx="2051317" cy="3243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A3779A-3188-D750-17EA-85313022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140" y="3763259"/>
            <a:ext cx="2051317" cy="3120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6C419-353C-D084-7A6F-B8B4E433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54" y="3763259"/>
            <a:ext cx="1927657" cy="305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ECC9DF-301B-A0CB-BF1A-B1B5AD2CB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0051" y="3763259"/>
            <a:ext cx="1927657" cy="30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EC57-A70C-7A04-EBC0-336B6231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Proprietățile comportamentale a unităților </a:t>
            </a:r>
            <a:r>
              <a:rPr lang="ro-RO" dirty="0" err="1"/>
              <a:t>musculotendinoase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2C28-8F42-ED33-6167-AFF8D609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A țesutului mușchilor:</a:t>
            </a:r>
          </a:p>
          <a:p>
            <a:r>
              <a:rPr lang="ro-RO" dirty="0"/>
              <a:t>Extensibilitatea</a:t>
            </a:r>
          </a:p>
          <a:p>
            <a:r>
              <a:rPr lang="ro-RO" dirty="0"/>
              <a:t>Elasticitatea</a:t>
            </a:r>
          </a:p>
          <a:p>
            <a:r>
              <a:rPr lang="ro-RO" dirty="0"/>
              <a:t>Iritabilitatea</a:t>
            </a:r>
          </a:p>
          <a:p>
            <a:r>
              <a:rPr lang="ro-RO" dirty="0"/>
              <a:t>Abilitatea de a dezvolta tensiuni</a:t>
            </a:r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Comun pentru toți mușchii: scheletici, netezi și cardiaci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1D0458-FE7B-7DB0-FFFD-BC731F623FEB}"/>
              </a:ext>
            </a:extLst>
          </p:cNvPr>
          <p:cNvSpPr txBox="1"/>
          <p:nvPr/>
        </p:nvSpPr>
        <p:spPr>
          <a:xfrm>
            <a:off x="1708639" y="2328642"/>
            <a:ext cx="6559060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2 componente: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Componentă paralelă elastică (PEC)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Componentă serie elastică (SEC)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Componentă contractilă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Componentă vâscoelastică</a:t>
            </a:r>
            <a:endParaRPr lang="ro-R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DFC5C2-70F7-54F5-79F5-D5DD1BAD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3" y="259482"/>
            <a:ext cx="11166986" cy="742892"/>
          </a:xfrm>
        </p:spPr>
        <p:txBody>
          <a:bodyPr>
            <a:normAutofit/>
          </a:bodyPr>
          <a:lstStyle/>
          <a:p>
            <a:r>
              <a:rPr lang="ro-RO" sz="3600" b="1" dirty="0"/>
              <a:t>Extensibilitatea și Elasticitatea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069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ADEE-B7FE-0CAF-6235-C813E7FF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3" y="259482"/>
            <a:ext cx="11166986" cy="742892"/>
          </a:xfrm>
        </p:spPr>
        <p:txBody>
          <a:bodyPr>
            <a:normAutofit/>
          </a:bodyPr>
          <a:lstStyle/>
          <a:p>
            <a:r>
              <a:rPr lang="ro-RO" sz="3600" b="1" dirty="0"/>
              <a:t>Iritabilitatea și Abilitatea de dezvoltare a Tensiunii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79B48-984A-DECD-263F-80C9A15D73D6}"/>
              </a:ext>
            </a:extLst>
          </p:cNvPr>
          <p:cNvSpPr txBox="1"/>
          <p:nvPr/>
        </p:nvSpPr>
        <p:spPr>
          <a:xfrm>
            <a:off x="789842" y="1916791"/>
            <a:ext cx="10612315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Iritabilitatea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Abilitatea de a răspunde la stilmulus electric sau mecanic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Răspunsul este dezvoltarea tensiunii – nu este necesară contracția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4753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1BC1-77EF-F5F8-E203-D9B7ED42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de contracție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6C3E-E087-CD22-9912-2D0BFA53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Mușchiul dezvoltă o forță de contracție egală și de sens opus forței căreia i se opune</a:t>
            </a:r>
          </a:p>
          <a:p>
            <a:r>
              <a:rPr lang="ro-RO" dirty="0"/>
              <a:t>În funcție de mărimea acestei forțe mușchiul se poate scurta, alungi sau poate păstra aceiași lungime</a:t>
            </a:r>
          </a:p>
          <a:p>
            <a:r>
              <a:rPr lang="ro-RO" dirty="0"/>
              <a:t>IZOTONĂ – mușchiul se contractă sub acțiunea unei forțe musculare constante (e.g. ridicarea greutății)</a:t>
            </a:r>
          </a:p>
          <a:p>
            <a:r>
              <a:rPr lang="ro-RO" dirty="0"/>
              <a:t>Contracție NEIZOTONICĂ – forța variază ca mărime (e.g. întinderea unui resort)</a:t>
            </a:r>
          </a:p>
          <a:p>
            <a:r>
              <a:rPr lang="ro-RO" dirty="0"/>
              <a:t>IZOMERICĂ – contracție în care lungimea mușchiului nu se modifică, dar tensiunea în el crește. Forța dezvoltată </a:t>
            </a:r>
            <a:r>
              <a:rPr lang="ro-RO" dirty="0" err="1"/>
              <a:t>ân</a:t>
            </a:r>
            <a:r>
              <a:rPr lang="ro-RO" dirty="0"/>
              <a:t> el este egală cu cea care </a:t>
            </a:r>
            <a:r>
              <a:rPr lang="ro-RO" dirty="0" err="1"/>
              <a:t>ttrebuie</a:t>
            </a:r>
            <a:r>
              <a:rPr lang="ro-RO" dirty="0"/>
              <a:t> învinsă (contracția postulară sau de susținere a unui obiect)/ Mușchiul nu efectuează lucru mecanic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4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4E26-8ADB-00B1-9274-E0386E27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CC17-9302-74FA-EDFD-E9228764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Contracția TETANICĂ – prin stimulare cu un impuls unic mușchiul se </a:t>
            </a:r>
            <a:r>
              <a:rPr lang="ro-RO" dirty="0" err="1"/>
              <a:t>contractează</a:t>
            </a:r>
            <a:r>
              <a:rPr lang="ro-RO" dirty="0"/>
              <a:t> sub forma unei </a:t>
            </a:r>
            <a:r>
              <a:rPr lang="ro-RO" dirty="0" err="1"/>
              <a:t>secuse</a:t>
            </a:r>
            <a:r>
              <a:rPr lang="ro-RO" dirty="0"/>
              <a:t> unice (intervalul dintre stimul trebuie să fie mai lung decât timpul necesar contracției și relaxării). La stimulare repetitivă cu o anumită frecvență, peste o limită dată, contracțiile </a:t>
            </a:r>
            <a:r>
              <a:rPr lang="ro-RO" dirty="0" err="1"/>
              <a:t>indviduale</a:t>
            </a:r>
            <a:r>
              <a:rPr lang="ro-RO" dirty="0"/>
              <a:t> fuzionează </a:t>
            </a:r>
            <a:r>
              <a:rPr lang="ro-RO" dirty="0" err="1"/>
              <a:t>întro</a:t>
            </a:r>
            <a:r>
              <a:rPr lang="ro-RO" dirty="0"/>
              <a:t> contracție unică – contracție tetanică</a:t>
            </a:r>
          </a:p>
          <a:p>
            <a:r>
              <a:rPr lang="ro-RO" dirty="0"/>
              <a:t>Frecvența depinde de tipul de mușchi (mai mare la mușchii rapizi (musculatura oculară 350 stimul/secundă, </a:t>
            </a:r>
            <a:r>
              <a:rPr lang="ro-RO" dirty="0" err="1"/>
              <a:t>mușch</a:t>
            </a:r>
            <a:r>
              <a:rPr lang="ro-RO" dirty="0"/>
              <a:t> soleari – 30</a:t>
            </a:r>
          </a:p>
          <a:p>
            <a:r>
              <a:rPr lang="ro-RO" dirty="0"/>
              <a:t>Alungirea mușchiului – dacă forța exterioară este mai mare decât valoarea maximă a forței pe care o poate dezvolta mușchiul, acesta se alungește cu toate că se contractă.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5419D-0C8B-E598-186D-524C5258FD30}"/>
              </a:ext>
            </a:extLst>
          </p:cNvPr>
          <p:cNvSpPr txBox="1"/>
          <p:nvPr/>
        </p:nvSpPr>
        <p:spPr>
          <a:xfrm>
            <a:off x="1435416" y="605350"/>
            <a:ext cx="964289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Schimbări în lungimea mușchilor cu dezvoltarea tensiunilor</a:t>
            </a:r>
            <a:endParaRPr lang="ro-RO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02106-80A9-7E5B-78C5-C77C1E3566C7}"/>
              </a:ext>
            </a:extLst>
          </p:cNvPr>
          <p:cNvSpPr txBox="1"/>
          <p:nvPr/>
        </p:nvSpPr>
        <p:spPr>
          <a:xfrm>
            <a:off x="1113692" y="1367902"/>
            <a:ext cx="9642892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Concentrice –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 biceps se scurtează la flexiunea lui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Izometrice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 – body builders develop isometric contraction in competition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MD" sz="2800" b="1" dirty="0">
                <a:solidFill>
                  <a:prstClr val="black"/>
                </a:solidFill>
                <a:latin typeface="Calibri" panose="020F0502020204030204"/>
              </a:rPr>
              <a:t>Excentrice </a:t>
            </a:r>
            <a:r>
              <a:rPr lang="ro-MD" sz="2800" dirty="0">
                <a:solidFill>
                  <a:prstClr val="black"/>
                </a:solidFill>
                <a:latin typeface="Calibri" panose="020F0502020204030204"/>
              </a:rPr>
              <a:t>– acționează ca mechanism de încetare / întrerupere a mișcării</a:t>
            </a:r>
            <a:endParaRPr lang="ro-RO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A3A7115-791B-910D-F5D6-1B4D70DA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725" y="3543515"/>
            <a:ext cx="3528826" cy="29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1387</Words>
  <Application>Microsoft Office PowerPoint</Application>
  <PresentationFormat>Widescreen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Office Theme</vt:lpstr>
      <vt:lpstr>Tema Țesutul muscular și proprietățile lui</vt:lpstr>
      <vt:lpstr>BIOMECANICA CONTRACȚIEI MUSCULARE</vt:lpstr>
      <vt:lpstr>Mușchii reprezintă 40-45% din greutatea totală a corpului adultului</vt:lpstr>
      <vt:lpstr>Proprietățile comportamentale a unităților musculotendinoase</vt:lpstr>
      <vt:lpstr>Extensibilitatea și Elasticitatea</vt:lpstr>
      <vt:lpstr>Iritabilitatea și Abilitatea de dezvoltare a Tensiunii</vt:lpstr>
      <vt:lpstr>Tipuri de contracție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Relația Forța - Viteza</vt:lpstr>
      <vt:lpstr>Întârzierea electromecanică</vt:lpstr>
      <vt:lpstr>SUMAR</vt:lpstr>
      <vt:lpstr>Datele experimentale privind microstructura mușchilor </vt:lpstr>
      <vt:lpstr>Biomecanica musculară </vt:lpstr>
      <vt:lpstr>PowerPoint Presentation</vt:lpstr>
      <vt:lpstr>PowerPoint Presentation</vt:lpstr>
      <vt:lpstr>Țesutul muscular 18 min 38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Artur Buzdugan</dc:creator>
  <cp:lastModifiedBy>Artur Buzdugan</cp:lastModifiedBy>
  <cp:revision>9</cp:revision>
  <dcterms:created xsi:type="dcterms:W3CDTF">2025-09-04T09:05:36Z</dcterms:created>
  <dcterms:modified xsi:type="dcterms:W3CDTF">2025-09-15T09:52:03Z</dcterms:modified>
</cp:coreProperties>
</file>