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70" autoAdjust="0"/>
    <p:restoredTop sz="95253" autoAdjust="0"/>
  </p:normalViewPr>
  <p:slideViewPr>
    <p:cSldViewPr snapToGrid="0">
      <p:cViewPr varScale="1">
        <p:scale>
          <a:sx n="106" d="100"/>
          <a:sy n="106" d="100"/>
        </p:scale>
        <p:origin x="10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27F67-3A50-4297-B8B6-693DA88AA5E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8DB0D-707A-4B4F-9F6C-74B60B20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5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0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6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9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5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6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7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7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6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AE28-B5DB-416C-BBE2-FF443ED9C5B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8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" y="280656"/>
            <a:ext cx="12068268" cy="3648547"/>
          </a:xfrm>
        </p:spPr>
        <p:txBody>
          <a:bodyPr anchor="t">
            <a:normAutofit/>
          </a:bodyPr>
          <a:lstStyle/>
          <a:p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Bazele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Tehnologice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microelectronicii</a:t>
            </a:r>
            <a:br>
              <a:rPr lang="x-none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Tehnologia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monocristalelor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de Si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62135" y="6331123"/>
            <a:ext cx="9144000" cy="495678"/>
          </a:xfrm>
        </p:spPr>
        <p:txBody>
          <a:bodyPr/>
          <a:lstStyle/>
          <a:p>
            <a:r>
              <a:rPr lang="x-none" dirty="0"/>
              <a:t>Conf. Univ. Dr. Crețu Vasilii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62139" y="1615732"/>
            <a:ext cx="117061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b="1" dirty="0"/>
              <a:t>Scopul Lecției:</a:t>
            </a:r>
            <a:r>
              <a:rPr lang="en-US" dirty="0"/>
              <a:t> de a </a:t>
            </a:r>
            <a:r>
              <a:rPr lang="en-US" dirty="0" err="1"/>
              <a:t>familiariza</a:t>
            </a:r>
            <a:r>
              <a:rPr lang="en-US" dirty="0"/>
              <a:t> </a:t>
            </a:r>
            <a:r>
              <a:rPr lang="en-US" dirty="0" err="1"/>
              <a:t>studenții</a:t>
            </a:r>
            <a:r>
              <a:rPr lang="en-US" dirty="0"/>
              <a:t> cu </a:t>
            </a:r>
            <a:r>
              <a:rPr lang="en-US" dirty="0" err="1"/>
              <a:t>principiile</a:t>
            </a:r>
            <a:r>
              <a:rPr lang="en-US" dirty="0"/>
              <a:t>, </a:t>
            </a:r>
            <a:r>
              <a:rPr lang="en-US" dirty="0" err="1"/>
              <a:t>metodele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etapele</a:t>
            </a:r>
            <a:r>
              <a:rPr lang="en-US" dirty="0"/>
              <a:t> </a:t>
            </a:r>
            <a:r>
              <a:rPr lang="en-US" dirty="0" err="1"/>
              <a:t>tehnologice</a:t>
            </a:r>
            <a:r>
              <a:rPr lang="en-US" dirty="0"/>
              <a:t> </a:t>
            </a:r>
            <a:r>
              <a:rPr lang="en-US" dirty="0" err="1"/>
              <a:t>utilizate</a:t>
            </a:r>
            <a:r>
              <a:rPr lang="en-US" dirty="0"/>
              <a:t> la </a:t>
            </a:r>
            <a:r>
              <a:rPr lang="en-US" dirty="0" err="1"/>
              <a:t>obținerea</a:t>
            </a:r>
            <a:r>
              <a:rPr lang="en-US" dirty="0"/>
              <a:t> </a:t>
            </a:r>
            <a:r>
              <a:rPr lang="en-US" dirty="0" err="1"/>
              <a:t>monocristalelor</a:t>
            </a:r>
            <a:r>
              <a:rPr lang="en-US" dirty="0"/>
              <a:t> de </a:t>
            </a:r>
            <a:r>
              <a:rPr lang="en-US" dirty="0" err="1"/>
              <a:t>siliciu</a:t>
            </a:r>
            <a:r>
              <a:rPr lang="en-US" dirty="0"/>
              <a:t>, </a:t>
            </a:r>
            <a:r>
              <a:rPr lang="en-US" dirty="0" err="1"/>
              <a:t>materialul</a:t>
            </a:r>
            <a:r>
              <a:rPr lang="en-US" dirty="0"/>
              <a:t> de </a:t>
            </a:r>
            <a:r>
              <a:rPr lang="en-US" dirty="0" err="1"/>
              <a:t>bază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microelectronică</a:t>
            </a:r>
            <a:r>
              <a:rPr lang="en-US" dirty="0"/>
              <a:t>. Studenții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înțeleagă</a:t>
            </a:r>
            <a:r>
              <a:rPr lang="en-US" dirty="0"/>
              <a:t> </a:t>
            </a:r>
            <a:r>
              <a:rPr lang="en-US" dirty="0" err="1"/>
              <a:t>atât</a:t>
            </a:r>
            <a:r>
              <a:rPr lang="en-US" dirty="0"/>
              <a:t> </a:t>
            </a:r>
            <a:r>
              <a:rPr lang="en-US" dirty="0" err="1"/>
              <a:t>procesele</a:t>
            </a:r>
            <a:r>
              <a:rPr lang="en-US" dirty="0"/>
              <a:t> </a:t>
            </a:r>
            <a:r>
              <a:rPr lang="en-US" dirty="0" err="1"/>
              <a:t>fizico-chimice</a:t>
            </a:r>
            <a:r>
              <a:rPr lang="en-US" dirty="0"/>
              <a:t> implicate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creșterea</a:t>
            </a:r>
            <a:r>
              <a:rPr lang="en-US" dirty="0"/>
              <a:t> </a:t>
            </a:r>
            <a:r>
              <a:rPr lang="en-US" dirty="0" err="1"/>
              <a:t>cristalelor</a:t>
            </a:r>
            <a:r>
              <a:rPr lang="en-US" dirty="0"/>
              <a:t>, </a:t>
            </a:r>
            <a:r>
              <a:rPr lang="en-US" dirty="0" err="1"/>
              <a:t>cât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importanța</a:t>
            </a:r>
            <a:r>
              <a:rPr lang="en-US" dirty="0"/>
              <a:t> </a:t>
            </a:r>
            <a:r>
              <a:rPr lang="en-US" dirty="0" err="1"/>
              <a:t>controlului</a:t>
            </a:r>
            <a:r>
              <a:rPr lang="en-US" dirty="0"/>
              <a:t> </a:t>
            </a:r>
            <a:r>
              <a:rPr lang="en-US" dirty="0" err="1"/>
              <a:t>purității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structurii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aplicațiile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fabricarea</a:t>
            </a:r>
            <a:r>
              <a:rPr lang="en-US" dirty="0"/>
              <a:t> </a:t>
            </a:r>
            <a:r>
              <a:rPr lang="en-US" dirty="0" err="1"/>
              <a:t>circuitelor</a:t>
            </a:r>
            <a:r>
              <a:rPr lang="en-US" dirty="0"/>
              <a:t> integrate </a:t>
            </a:r>
            <a:r>
              <a:rPr lang="en-US" dirty="0" err="1"/>
              <a:t>și</a:t>
            </a:r>
            <a:r>
              <a:rPr lang="en-US" dirty="0"/>
              <a:t> a </a:t>
            </a:r>
            <a:r>
              <a:rPr lang="en-US" dirty="0" err="1"/>
              <a:t>dispozitivelor</a:t>
            </a:r>
            <a:r>
              <a:rPr lang="en-US" dirty="0"/>
              <a:t> </a:t>
            </a:r>
            <a:r>
              <a:rPr lang="en-US" dirty="0" err="1"/>
              <a:t>semiconductoare</a:t>
            </a:r>
            <a:r>
              <a:rPr lang="en-US" dirty="0"/>
              <a:t>.</a:t>
            </a:r>
            <a:endParaRPr lang="ro-RO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0877" y="2760915"/>
            <a:ext cx="1193024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/>
              <a:t>Studentul trebuie </a:t>
            </a:r>
            <a:r>
              <a:rPr lang="ro-RO" b="1" i="1" dirty="0"/>
              <a:t>să cunoască:</a:t>
            </a:r>
            <a:endParaRPr lang="en-US" b="1" i="1" dirty="0"/>
          </a:p>
          <a:p>
            <a:r>
              <a:rPr lang="en-US" sz="1600" dirty="0"/>
              <a:t>§ </a:t>
            </a:r>
            <a:r>
              <a:rPr lang="en-US" sz="1600" dirty="0" err="1"/>
              <a:t>Să</a:t>
            </a:r>
            <a:r>
              <a:rPr lang="en-US" sz="1600" dirty="0"/>
              <a:t> </a:t>
            </a:r>
            <a:r>
              <a:rPr lang="en-US" sz="1600" dirty="0" err="1"/>
              <a:t>înțeleagă</a:t>
            </a:r>
            <a:r>
              <a:rPr lang="en-US" sz="1600" dirty="0"/>
              <a:t> </a:t>
            </a:r>
            <a:r>
              <a:rPr lang="en-US" sz="1600" dirty="0" err="1"/>
              <a:t>rolul</a:t>
            </a:r>
            <a:r>
              <a:rPr lang="en-US" sz="1600" dirty="0"/>
              <a:t> </a:t>
            </a:r>
            <a:r>
              <a:rPr lang="en-US" sz="1600" dirty="0" err="1"/>
              <a:t>siliciului</a:t>
            </a:r>
            <a:r>
              <a:rPr lang="en-US" sz="1600" dirty="0"/>
              <a:t> </a:t>
            </a:r>
            <a:r>
              <a:rPr lang="en-US" sz="1600" dirty="0" err="1"/>
              <a:t>monocristalin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tehnologia</a:t>
            </a:r>
            <a:r>
              <a:rPr lang="en-US" sz="1600" dirty="0"/>
              <a:t> </a:t>
            </a:r>
            <a:r>
              <a:rPr lang="en-US" sz="1600" dirty="0" err="1"/>
              <a:t>microelectronică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de </a:t>
            </a:r>
            <a:r>
              <a:rPr lang="en-US" sz="1600" dirty="0" err="1"/>
              <a:t>ce</a:t>
            </a:r>
            <a:r>
              <a:rPr lang="en-US" sz="1600" dirty="0"/>
              <a:t> </a:t>
            </a:r>
            <a:r>
              <a:rPr lang="en-US" sz="1600" dirty="0" err="1"/>
              <a:t>acesta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materialul</a:t>
            </a:r>
            <a:r>
              <a:rPr lang="en-US" sz="1600" dirty="0"/>
              <a:t> de </a:t>
            </a:r>
            <a:r>
              <a:rPr lang="en-US" sz="1600" dirty="0" err="1"/>
              <a:t>bază</a:t>
            </a:r>
            <a:r>
              <a:rPr lang="en-US" sz="1600" dirty="0"/>
              <a:t> </a:t>
            </a:r>
            <a:r>
              <a:rPr lang="en-US" sz="1600" dirty="0" err="1"/>
              <a:t>pentru</a:t>
            </a:r>
            <a:r>
              <a:rPr lang="en-US" sz="1600" dirty="0"/>
              <a:t> </a:t>
            </a:r>
            <a:r>
              <a:rPr lang="en-US" sz="1600" dirty="0" err="1"/>
              <a:t>fabricarea</a:t>
            </a:r>
            <a:r>
              <a:rPr lang="en-US" sz="1600" dirty="0"/>
              <a:t> </a:t>
            </a:r>
            <a:r>
              <a:rPr lang="en-US" sz="1600" dirty="0" err="1"/>
              <a:t>dispozitivelor</a:t>
            </a:r>
            <a:r>
              <a:rPr lang="en-US" sz="1600" dirty="0"/>
              <a:t> </a:t>
            </a:r>
            <a:r>
              <a:rPr lang="en-US" sz="1600" dirty="0" err="1"/>
              <a:t>semiconductoare</a:t>
            </a:r>
            <a:r>
              <a:rPr lang="en-US" sz="1600" dirty="0"/>
              <a:t>.</a:t>
            </a:r>
          </a:p>
          <a:p>
            <a:r>
              <a:rPr lang="en-US" sz="1600" dirty="0"/>
              <a:t>§ </a:t>
            </a:r>
            <a:r>
              <a:rPr lang="en-US" sz="1600" dirty="0" err="1"/>
              <a:t>Să</a:t>
            </a:r>
            <a:r>
              <a:rPr lang="en-US" sz="1600" dirty="0"/>
              <a:t> </a:t>
            </a:r>
            <a:r>
              <a:rPr lang="en-US" sz="1600" dirty="0" err="1"/>
              <a:t>cunoască</a:t>
            </a:r>
            <a:r>
              <a:rPr lang="en-US" sz="1600" dirty="0"/>
              <a:t> </a:t>
            </a:r>
            <a:r>
              <a:rPr lang="en-US" sz="1600" dirty="0" err="1"/>
              <a:t>structura</a:t>
            </a:r>
            <a:r>
              <a:rPr lang="en-US" sz="1600" dirty="0"/>
              <a:t> </a:t>
            </a:r>
            <a:r>
              <a:rPr lang="en-US" sz="1600" dirty="0" err="1"/>
              <a:t>cristalină</a:t>
            </a:r>
            <a:r>
              <a:rPr lang="en-US" sz="1600" dirty="0"/>
              <a:t> a </a:t>
            </a:r>
            <a:r>
              <a:rPr lang="en-US" sz="1600" dirty="0" err="1"/>
              <a:t>siliciului</a:t>
            </a:r>
            <a:r>
              <a:rPr lang="en-US" sz="1600" dirty="0"/>
              <a:t>, </a:t>
            </a:r>
            <a:r>
              <a:rPr lang="en-US" sz="1600" dirty="0" err="1"/>
              <a:t>proprietățile</a:t>
            </a:r>
            <a:r>
              <a:rPr lang="en-US" sz="1600" dirty="0"/>
              <a:t> sale </a:t>
            </a:r>
            <a:r>
              <a:rPr lang="en-US" sz="1600" dirty="0" err="1"/>
              <a:t>fundamentale</a:t>
            </a:r>
            <a:r>
              <a:rPr lang="en-US" sz="1600" dirty="0"/>
              <a:t> (</a:t>
            </a:r>
            <a:r>
              <a:rPr lang="en-US" sz="1600" dirty="0" err="1"/>
              <a:t>bandă</a:t>
            </a:r>
            <a:r>
              <a:rPr lang="en-US" sz="1600" dirty="0"/>
              <a:t> </a:t>
            </a:r>
            <a:r>
              <a:rPr lang="en-US" sz="1600" dirty="0" err="1"/>
              <a:t>interzisă</a:t>
            </a:r>
            <a:r>
              <a:rPr lang="en-US" sz="1600" dirty="0"/>
              <a:t>, </a:t>
            </a:r>
            <a:r>
              <a:rPr lang="en-US" sz="1600" dirty="0" err="1"/>
              <a:t>mobilitatea</a:t>
            </a:r>
            <a:r>
              <a:rPr lang="en-US" sz="1600" dirty="0"/>
              <a:t> </a:t>
            </a:r>
            <a:r>
              <a:rPr lang="en-US" sz="1600" dirty="0" err="1"/>
              <a:t>purtătorilor</a:t>
            </a:r>
            <a:r>
              <a:rPr lang="en-US" sz="1600" dirty="0"/>
              <a:t>, </a:t>
            </a:r>
            <a:r>
              <a:rPr lang="en-US" sz="1600" dirty="0" err="1"/>
              <a:t>rezistivitate</a:t>
            </a:r>
            <a:r>
              <a:rPr lang="en-US" sz="1600" dirty="0"/>
              <a:t>)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importanța</a:t>
            </a:r>
            <a:r>
              <a:rPr lang="en-US" sz="1600" dirty="0"/>
              <a:t> </a:t>
            </a:r>
            <a:r>
              <a:rPr lang="en-US" sz="1600" dirty="0" err="1"/>
              <a:t>purității</a:t>
            </a:r>
            <a:r>
              <a:rPr lang="en-US" sz="1600" dirty="0"/>
              <a:t> </a:t>
            </a:r>
            <a:r>
              <a:rPr lang="en-US" sz="1600" dirty="0" err="1"/>
              <a:t>ridicate</a:t>
            </a:r>
            <a:r>
              <a:rPr lang="en-US" sz="1600" dirty="0"/>
              <a:t>.</a:t>
            </a:r>
          </a:p>
          <a:p>
            <a:r>
              <a:rPr lang="en-US" sz="1600" dirty="0"/>
              <a:t>§ </a:t>
            </a:r>
            <a:r>
              <a:rPr lang="en-US" sz="1600" dirty="0" err="1"/>
              <a:t>Să</a:t>
            </a:r>
            <a:r>
              <a:rPr lang="en-US" sz="1600" dirty="0"/>
              <a:t> fie </a:t>
            </a:r>
            <a:r>
              <a:rPr lang="en-US" sz="1600" dirty="0" err="1"/>
              <a:t>capabil</a:t>
            </a:r>
            <a:r>
              <a:rPr lang="en-US" sz="1600" dirty="0"/>
              <a:t> </a:t>
            </a:r>
            <a:r>
              <a:rPr lang="en-US" sz="1600" dirty="0" err="1"/>
              <a:t>să</a:t>
            </a:r>
            <a:r>
              <a:rPr lang="en-US" sz="1600" dirty="0"/>
              <a:t> </a:t>
            </a:r>
            <a:r>
              <a:rPr lang="en-US" sz="1600" dirty="0" err="1"/>
              <a:t>descrie</a:t>
            </a:r>
            <a:r>
              <a:rPr lang="en-US" sz="1600" dirty="0"/>
              <a:t> </a:t>
            </a:r>
            <a:r>
              <a:rPr lang="en-US" sz="1600" dirty="0" err="1"/>
              <a:t>metodele</a:t>
            </a:r>
            <a:r>
              <a:rPr lang="en-US" sz="1600" dirty="0"/>
              <a:t> de </a:t>
            </a:r>
            <a:r>
              <a:rPr lang="en-US" sz="1600" dirty="0" err="1"/>
              <a:t>obținere</a:t>
            </a:r>
            <a:r>
              <a:rPr lang="en-US" sz="1600" dirty="0"/>
              <a:t> a </a:t>
            </a:r>
            <a:r>
              <a:rPr lang="en-US" sz="1600" dirty="0" err="1"/>
              <a:t>monocristalelor</a:t>
            </a:r>
            <a:r>
              <a:rPr lang="en-US" sz="1600" dirty="0"/>
              <a:t> de Si, </a:t>
            </a:r>
            <a:r>
              <a:rPr lang="en-US" sz="1600" dirty="0" err="1"/>
              <a:t>în</a:t>
            </a:r>
            <a:r>
              <a:rPr lang="en-US" sz="1600" dirty="0"/>
              <a:t> special </a:t>
            </a:r>
            <a:r>
              <a:rPr lang="en-US" sz="1600" dirty="0" err="1"/>
              <a:t>metoda</a:t>
            </a:r>
            <a:r>
              <a:rPr lang="en-US" sz="1600" dirty="0"/>
              <a:t> </a:t>
            </a:r>
            <a:r>
              <a:rPr lang="en-US" sz="1600" b="1" dirty="0" err="1"/>
              <a:t>Czochralski</a:t>
            </a:r>
            <a:r>
              <a:rPr lang="en-US" sz="1600" b="1" dirty="0"/>
              <a:t> (CZ)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metoda</a:t>
            </a:r>
            <a:r>
              <a:rPr lang="en-US" sz="1600" dirty="0"/>
              <a:t> </a:t>
            </a:r>
            <a:r>
              <a:rPr lang="en-US" sz="1600" b="1" dirty="0"/>
              <a:t>float-zone (FZ)</a:t>
            </a:r>
            <a:r>
              <a:rPr lang="en-US" sz="1600" dirty="0"/>
              <a:t>.</a:t>
            </a:r>
          </a:p>
          <a:p>
            <a:r>
              <a:rPr lang="en-US" sz="1600" dirty="0"/>
              <a:t>§ </a:t>
            </a:r>
            <a:r>
              <a:rPr lang="en-US" sz="1600" dirty="0" err="1"/>
              <a:t>Să</a:t>
            </a:r>
            <a:r>
              <a:rPr lang="en-US" sz="1600" dirty="0"/>
              <a:t> </a:t>
            </a:r>
            <a:r>
              <a:rPr lang="en-US" sz="1600" dirty="0" err="1"/>
              <a:t>cunoască</a:t>
            </a:r>
            <a:r>
              <a:rPr lang="en-US" sz="1600" dirty="0"/>
              <a:t> </a:t>
            </a:r>
            <a:r>
              <a:rPr lang="en-US" sz="1600" dirty="0" err="1"/>
              <a:t>etapele</a:t>
            </a:r>
            <a:r>
              <a:rPr lang="en-US" sz="1600" dirty="0"/>
              <a:t> </a:t>
            </a:r>
            <a:r>
              <a:rPr lang="en-US" sz="1600" dirty="0" err="1"/>
              <a:t>principale</a:t>
            </a:r>
            <a:r>
              <a:rPr lang="en-US" sz="1600" dirty="0"/>
              <a:t> ale </a:t>
            </a:r>
            <a:r>
              <a:rPr lang="en-US" sz="1600" dirty="0" err="1"/>
              <a:t>procesului</a:t>
            </a:r>
            <a:r>
              <a:rPr lang="en-US" sz="1600" dirty="0"/>
              <a:t> de </a:t>
            </a:r>
            <a:r>
              <a:rPr lang="en-US" sz="1600" dirty="0" err="1"/>
              <a:t>creștere</a:t>
            </a:r>
            <a:r>
              <a:rPr lang="en-US" sz="1600" dirty="0"/>
              <a:t> a </a:t>
            </a:r>
            <a:r>
              <a:rPr lang="en-US" sz="1600" dirty="0" err="1"/>
              <a:t>monocristalelor</a:t>
            </a:r>
            <a:r>
              <a:rPr lang="en-US" sz="1600" dirty="0"/>
              <a:t>: </a:t>
            </a:r>
            <a:r>
              <a:rPr lang="en-US" sz="1600" dirty="0" err="1"/>
              <a:t>topirea</a:t>
            </a:r>
            <a:r>
              <a:rPr lang="en-US" sz="1600" dirty="0"/>
              <a:t> </a:t>
            </a:r>
            <a:r>
              <a:rPr lang="en-US" sz="1600" dirty="0" err="1"/>
              <a:t>siliciului</a:t>
            </a:r>
            <a:r>
              <a:rPr lang="en-US" sz="1600" dirty="0"/>
              <a:t>, </a:t>
            </a:r>
            <a:r>
              <a:rPr lang="en-US" sz="1600" dirty="0" err="1"/>
              <a:t>introducerea</a:t>
            </a:r>
            <a:r>
              <a:rPr lang="en-US" sz="1600" dirty="0"/>
              <a:t> </a:t>
            </a:r>
            <a:r>
              <a:rPr lang="en-US" sz="1600" dirty="0" err="1"/>
              <a:t>germenului</a:t>
            </a:r>
            <a:r>
              <a:rPr lang="en-US" sz="1600" dirty="0"/>
              <a:t>, </a:t>
            </a:r>
            <a:r>
              <a:rPr lang="en-US" sz="1600" dirty="0" err="1"/>
              <a:t>creșterea</a:t>
            </a:r>
            <a:r>
              <a:rPr lang="en-US" sz="1600" dirty="0"/>
              <a:t> </a:t>
            </a:r>
            <a:r>
              <a:rPr lang="en-US" sz="1600" dirty="0" err="1"/>
              <a:t>cristalului</a:t>
            </a:r>
            <a:r>
              <a:rPr lang="en-US" sz="1600" dirty="0"/>
              <a:t>, </a:t>
            </a:r>
            <a:r>
              <a:rPr lang="en-US" sz="1600" dirty="0" err="1"/>
              <a:t>controlul</a:t>
            </a:r>
            <a:r>
              <a:rPr lang="en-US" sz="1600" dirty="0"/>
              <a:t> </a:t>
            </a:r>
            <a:r>
              <a:rPr lang="en-US" sz="1600" dirty="0" err="1"/>
              <a:t>temperaturii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al </a:t>
            </a:r>
            <a:r>
              <a:rPr lang="en-US" sz="1600" dirty="0" err="1"/>
              <a:t>rotației</a:t>
            </a:r>
            <a:r>
              <a:rPr lang="en-US" sz="1600" dirty="0"/>
              <a:t>.</a:t>
            </a:r>
          </a:p>
          <a:p>
            <a:r>
              <a:rPr lang="en-US" sz="1600" dirty="0"/>
              <a:t>§ </a:t>
            </a:r>
            <a:r>
              <a:rPr lang="en-US" sz="1600" dirty="0" err="1"/>
              <a:t>Să</a:t>
            </a:r>
            <a:r>
              <a:rPr lang="en-US" sz="1600" dirty="0"/>
              <a:t> </a:t>
            </a:r>
            <a:r>
              <a:rPr lang="en-US" sz="1600" dirty="0" err="1"/>
              <a:t>înțeleagă</a:t>
            </a:r>
            <a:r>
              <a:rPr lang="en-US" sz="1600" dirty="0"/>
              <a:t> </a:t>
            </a:r>
            <a:r>
              <a:rPr lang="en-US" sz="1600" dirty="0" err="1"/>
              <a:t>rolul</a:t>
            </a:r>
            <a:r>
              <a:rPr lang="en-US" sz="1600" dirty="0"/>
              <a:t> </a:t>
            </a:r>
            <a:r>
              <a:rPr lang="en-US" sz="1600" dirty="0" err="1"/>
              <a:t>dopajului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timpul</a:t>
            </a:r>
            <a:r>
              <a:rPr lang="en-US" sz="1600" dirty="0"/>
              <a:t> </a:t>
            </a:r>
            <a:r>
              <a:rPr lang="en-US" sz="1600" dirty="0" err="1"/>
              <a:t>creșterii</a:t>
            </a:r>
            <a:r>
              <a:rPr lang="en-US" sz="1600" dirty="0"/>
              <a:t> </a:t>
            </a:r>
            <a:r>
              <a:rPr lang="en-US" sz="1600" dirty="0" err="1"/>
              <a:t>cristalelor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modul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care </a:t>
            </a:r>
            <a:r>
              <a:rPr lang="en-US" sz="1600" dirty="0" err="1"/>
              <a:t>distribuția</a:t>
            </a:r>
            <a:r>
              <a:rPr lang="en-US" sz="1600" dirty="0"/>
              <a:t> </a:t>
            </a:r>
            <a:r>
              <a:rPr lang="en-US" sz="1600" dirty="0" err="1"/>
              <a:t>impurităților</a:t>
            </a:r>
            <a:r>
              <a:rPr lang="en-US" sz="1600" dirty="0"/>
              <a:t> </a:t>
            </a:r>
            <a:r>
              <a:rPr lang="en-US" sz="1600" dirty="0" err="1"/>
              <a:t>influențează</a:t>
            </a:r>
            <a:r>
              <a:rPr lang="en-US" sz="1600" dirty="0"/>
              <a:t> </a:t>
            </a:r>
            <a:r>
              <a:rPr lang="en-US" sz="1600" dirty="0" err="1"/>
              <a:t>proprietățile</a:t>
            </a:r>
            <a:r>
              <a:rPr lang="en-US" sz="1600" dirty="0"/>
              <a:t> finale ale </a:t>
            </a:r>
            <a:r>
              <a:rPr lang="en-US" sz="1600" dirty="0" err="1"/>
              <a:t>materialului</a:t>
            </a:r>
            <a:r>
              <a:rPr lang="en-US" sz="1600" dirty="0"/>
              <a:t>.</a:t>
            </a:r>
          </a:p>
          <a:p>
            <a:r>
              <a:rPr lang="en-US" sz="1600" dirty="0"/>
              <a:t>§ </a:t>
            </a:r>
            <a:r>
              <a:rPr lang="en-US" sz="1600" dirty="0" err="1"/>
              <a:t>Să</a:t>
            </a:r>
            <a:r>
              <a:rPr lang="en-US" sz="1600" dirty="0"/>
              <a:t> </a:t>
            </a:r>
            <a:r>
              <a:rPr lang="en-US" sz="1600" dirty="0" err="1"/>
              <a:t>cunoască</a:t>
            </a:r>
            <a:r>
              <a:rPr lang="en-US" sz="1600" dirty="0"/>
              <a:t> </a:t>
            </a:r>
            <a:r>
              <a:rPr lang="en-US" sz="1600" dirty="0" err="1"/>
              <a:t>defectele</a:t>
            </a:r>
            <a:r>
              <a:rPr lang="en-US" sz="1600" dirty="0"/>
              <a:t> </a:t>
            </a:r>
            <a:r>
              <a:rPr lang="en-US" sz="1600" dirty="0" err="1"/>
              <a:t>cristaline</a:t>
            </a:r>
            <a:r>
              <a:rPr lang="en-US" sz="1600" dirty="0"/>
              <a:t> (</a:t>
            </a:r>
            <a:r>
              <a:rPr lang="en-US" sz="1600" dirty="0" err="1"/>
              <a:t>dislocații</a:t>
            </a:r>
            <a:r>
              <a:rPr lang="en-US" sz="1600" dirty="0"/>
              <a:t>, </a:t>
            </a:r>
            <a:r>
              <a:rPr lang="en-US" sz="1600" dirty="0" err="1"/>
              <a:t>vacanțe</a:t>
            </a:r>
            <a:r>
              <a:rPr lang="en-US" sz="1600" dirty="0"/>
              <a:t>, </a:t>
            </a:r>
            <a:r>
              <a:rPr lang="en-US" sz="1600" dirty="0" err="1"/>
              <a:t>incluziuni</a:t>
            </a:r>
            <a:r>
              <a:rPr lang="en-US" sz="1600" dirty="0"/>
              <a:t>)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efectele</a:t>
            </a:r>
            <a:r>
              <a:rPr lang="en-US" sz="1600" dirty="0"/>
              <a:t> lor </a:t>
            </a:r>
            <a:r>
              <a:rPr lang="en-US" sz="1600" dirty="0" err="1"/>
              <a:t>asupra</a:t>
            </a:r>
            <a:r>
              <a:rPr lang="en-US" sz="1600" dirty="0"/>
              <a:t> </a:t>
            </a:r>
            <a:r>
              <a:rPr lang="en-US" sz="1600" dirty="0" err="1"/>
              <a:t>performanței</a:t>
            </a:r>
            <a:r>
              <a:rPr lang="en-US" sz="1600" dirty="0"/>
              <a:t> </a:t>
            </a:r>
            <a:r>
              <a:rPr lang="en-US" sz="1600" dirty="0" err="1"/>
              <a:t>dispozitivelor</a:t>
            </a:r>
            <a:r>
              <a:rPr lang="en-US" sz="1600" dirty="0"/>
              <a:t> </a:t>
            </a:r>
            <a:r>
              <a:rPr lang="en-US" sz="1600" dirty="0" err="1"/>
              <a:t>semiconductoare</a:t>
            </a:r>
            <a:r>
              <a:rPr lang="en-US" sz="1600" dirty="0"/>
              <a:t>.</a:t>
            </a:r>
          </a:p>
          <a:p>
            <a:r>
              <a:rPr lang="en-US" sz="1600" dirty="0"/>
              <a:t>§ </a:t>
            </a:r>
            <a:r>
              <a:rPr lang="en-US" sz="1600" dirty="0" err="1"/>
              <a:t>Să</a:t>
            </a:r>
            <a:r>
              <a:rPr lang="en-US" sz="1600" dirty="0"/>
              <a:t> fie </a:t>
            </a:r>
            <a:r>
              <a:rPr lang="en-US" sz="1600" dirty="0" err="1"/>
              <a:t>capabil</a:t>
            </a:r>
            <a:r>
              <a:rPr lang="en-US" sz="1600" dirty="0"/>
              <a:t> </a:t>
            </a:r>
            <a:r>
              <a:rPr lang="en-US" sz="1600" dirty="0" err="1"/>
              <a:t>să</a:t>
            </a:r>
            <a:r>
              <a:rPr lang="en-US" sz="1600" dirty="0"/>
              <a:t> compare </a:t>
            </a:r>
            <a:r>
              <a:rPr lang="en-US" sz="1600" dirty="0" err="1"/>
              <a:t>avantajele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limitările</a:t>
            </a:r>
            <a:r>
              <a:rPr lang="en-US" sz="1600" dirty="0"/>
              <a:t> </a:t>
            </a:r>
            <a:r>
              <a:rPr lang="en-US" sz="1600" dirty="0" err="1"/>
              <a:t>metodelor</a:t>
            </a:r>
            <a:r>
              <a:rPr lang="en-US" sz="1600" dirty="0"/>
              <a:t> CZ </a:t>
            </a:r>
            <a:r>
              <a:rPr lang="en-US" sz="1600" dirty="0" err="1"/>
              <a:t>și</a:t>
            </a:r>
            <a:r>
              <a:rPr lang="en-US" sz="1600" dirty="0"/>
              <a:t> FZ, precum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domeniile</a:t>
            </a:r>
            <a:r>
              <a:rPr lang="en-US" sz="1600" dirty="0"/>
              <a:t> lor de </a:t>
            </a:r>
            <a:r>
              <a:rPr lang="en-US" sz="1600" dirty="0" err="1"/>
              <a:t>aplicare</a:t>
            </a:r>
            <a:r>
              <a:rPr lang="en-US" sz="1600" dirty="0"/>
              <a:t>.</a:t>
            </a:r>
          </a:p>
          <a:p>
            <a:r>
              <a:rPr lang="en-US" sz="1600" dirty="0"/>
              <a:t>§ </a:t>
            </a:r>
            <a:r>
              <a:rPr lang="en-US" sz="1600" dirty="0" err="1"/>
              <a:t>Să</a:t>
            </a:r>
            <a:r>
              <a:rPr lang="en-US" sz="1600" dirty="0"/>
              <a:t> </a:t>
            </a:r>
            <a:r>
              <a:rPr lang="en-US" sz="1600" dirty="0" err="1"/>
              <a:t>utilizeze</a:t>
            </a:r>
            <a:r>
              <a:rPr lang="en-US" sz="1600" dirty="0"/>
              <a:t> </a:t>
            </a:r>
            <a:r>
              <a:rPr lang="en-US" sz="1600" dirty="0" err="1"/>
              <a:t>corect</a:t>
            </a:r>
            <a:r>
              <a:rPr lang="en-US" sz="1600" dirty="0"/>
              <a:t> </a:t>
            </a:r>
            <a:r>
              <a:rPr lang="en-US" sz="1600" dirty="0" err="1"/>
              <a:t>terminologia</a:t>
            </a:r>
            <a:r>
              <a:rPr lang="en-US" sz="1600" dirty="0"/>
              <a:t> </a:t>
            </a:r>
            <a:r>
              <a:rPr lang="en-US" sz="1600" dirty="0" err="1"/>
              <a:t>specifică</a:t>
            </a:r>
            <a:r>
              <a:rPr lang="en-US" sz="1600" dirty="0"/>
              <a:t> (</a:t>
            </a:r>
            <a:r>
              <a:rPr lang="en-US" sz="1600" dirty="0" err="1"/>
              <a:t>lingou</a:t>
            </a:r>
            <a:r>
              <a:rPr lang="en-US" sz="1600" dirty="0"/>
              <a:t>, germen, </a:t>
            </a:r>
            <a:r>
              <a:rPr lang="en-US" sz="1600" dirty="0" err="1"/>
              <a:t>coeficient</a:t>
            </a:r>
            <a:r>
              <a:rPr lang="en-US" sz="1600" dirty="0"/>
              <a:t> de </a:t>
            </a:r>
            <a:r>
              <a:rPr lang="en-US" sz="1600" dirty="0" err="1"/>
              <a:t>segregare</a:t>
            </a:r>
            <a:r>
              <a:rPr lang="en-US" sz="1600" dirty="0"/>
              <a:t>, </a:t>
            </a:r>
            <a:r>
              <a:rPr lang="en-US" sz="1600" dirty="0" err="1"/>
              <a:t>dopanți</a:t>
            </a:r>
            <a:r>
              <a:rPr lang="en-US" sz="1600" dirty="0"/>
              <a:t>, </a:t>
            </a:r>
            <a:r>
              <a:rPr lang="en-US" sz="1600" dirty="0" err="1"/>
              <a:t>monocristal</a:t>
            </a:r>
            <a:r>
              <a:rPr lang="en-US" sz="1600" dirty="0"/>
              <a:t>, </a:t>
            </a:r>
            <a:r>
              <a:rPr lang="en-US" sz="1600" dirty="0" err="1"/>
              <a:t>puritate</a:t>
            </a:r>
            <a:r>
              <a:rPr lang="en-US" sz="1600" dirty="0"/>
              <a:t> </a:t>
            </a:r>
            <a:r>
              <a:rPr lang="en-US" sz="1600" dirty="0" err="1"/>
              <a:t>electronică</a:t>
            </a:r>
            <a:r>
              <a:rPr lang="en-US" sz="1600" dirty="0"/>
              <a:t>)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să</a:t>
            </a:r>
            <a:r>
              <a:rPr lang="en-US" sz="1600" dirty="0"/>
              <a:t> </a:t>
            </a:r>
            <a:r>
              <a:rPr lang="en-US" sz="1600" dirty="0" err="1"/>
              <a:t>comunice</a:t>
            </a:r>
            <a:r>
              <a:rPr lang="en-US" sz="1600" dirty="0"/>
              <a:t> </a:t>
            </a:r>
            <a:r>
              <a:rPr lang="en-US" sz="1600" dirty="0" err="1"/>
              <a:t>clar</a:t>
            </a:r>
            <a:r>
              <a:rPr lang="en-US" sz="1600" dirty="0"/>
              <a:t> </a:t>
            </a:r>
            <a:r>
              <a:rPr lang="en-US" sz="1600" dirty="0" err="1"/>
              <a:t>conceptele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cadrul</a:t>
            </a:r>
            <a:r>
              <a:rPr lang="en-US" sz="1600" dirty="0"/>
              <a:t> </a:t>
            </a:r>
            <a:r>
              <a:rPr lang="en-US" sz="1600" dirty="0" err="1"/>
              <a:t>discuțiilor</a:t>
            </a:r>
            <a:r>
              <a:rPr lang="en-US" sz="1600" dirty="0"/>
              <a:t> </a:t>
            </a:r>
            <a:r>
              <a:rPr lang="en-US" sz="1600" dirty="0" err="1"/>
              <a:t>tehnice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9953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73" y="0"/>
            <a:ext cx="8358922" cy="2098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2098623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Folosind corodarea chimică noi putem găsi grosimea totală a straturilor defecte,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măsurând viteza de corodare în funcţie de grosimea stratului înlăturat: </a:t>
            </a:r>
            <a:endParaRPr lang="en-US" sz="2000">
              <a:latin typeface="+mj-lt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73" y="2950564"/>
            <a:ext cx="3822093" cy="2026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207075" y="2734906"/>
            <a:ext cx="774008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La început viteza de corodare este mare, dar la un moment dat în strat avem o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viteză de corodare ct. ⇒ grosimea stratului defectat este 15</a:t>
            </a:r>
            <a:r>
              <a:rPr lang="el-GR" sz="2000">
                <a:latin typeface="+mj-lt"/>
              </a:rPr>
              <a:t>μ</a:t>
            </a:r>
            <a:r>
              <a:rPr lang="vi-VN" sz="2000">
                <a:latin typeface="+mj-lt"/>
              </a:rPr>
              <a:t>m.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Corodarea Si (material de bază pt. CI)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Poate avea loc numai în două componente (amestecul HNO</a:t>
            </a:r>
            <a:r>
              <a:rPr lang="vi-VN" sz="2000" baseline="-25000">
                <a:latin typeface="+mj-lt"/>
              </a:rPr>
              <a:t>3</a:t>
            </a:r>
            <a:r>
              <a:rPr lang="vi-VN" sz="2000">
                <a:latin typeface="+mj-lt"/>
              </a:rPr>
              <a:t> (1 parte (oxidant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puternic)) + HF (3 părţi (corodant al oxidului format))). </a:t>
            </a:r>
            <a:endParaRPr lang="en-US" sz="2000">
              <a:latin typeface="+mj-lt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5813" y="4500718"/>
            <a:ext cx="4052569" cy="952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5403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/>
              <a:t>Soluţia în care a avut loc corodarea o înlăturăm cu apă deionizată cu o rezistivitate</a:t>
            </a:r>
            <a:r>
              <a:rPr lang="en-US"/>
              <a:t> </a:t>
            </a:r>
            <a:r>
              <a:rPr lang="el-GR"/>
              <a:t>ρ =20</a:t>
            </a:r>
            <a:r>
              <a:rPr lang="vi-VN"/>
              <a:t>M</a:t>
            </a:r>
            <a:r>
              <a:rPr lang="el-GR"/>
              <a:t>Ω</a:t>
            </a:r>
            <a:r>
              <a:rPr lang="vi-VN"/>
              <a:t>cm.</a:t>
            </a:r>
            <a:br>
              <a:rPr lang="vi-VN"/>
            </a:br>
            <a:r>
              <a:rPr lang="vi-VN"/>
              <a:t>În graficul următor avem reprezentată viteza de corodare în funcţie de concentraţia</a:t>
            </a:r>
            <a:r>
              <a:rPr lang="en-US"/>
              <a:t> </a:t>
            </a:r>
            <a:r>
              <a:rPr lang="vi-VN"/>
              <a:t>substanţelor: </a:t>
            </a:r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142" y="714375"/>
            <a:ext cx="7928485" cy="3497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0434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666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Cristalele de Si au o tehnologie de creştere foarte lungă şi schema bloc a acestui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proces de creştere conţine următoarele etape: </a:t>
            </a:r>
            <a:endParaRPr lang="en-US" sz="200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040" y="748552"/>
            <a:ext cx="3855595" cy="5622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2521" y="834745"/>
            <a:ext cx="4240889" cy="526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536366" y="1501888"/>
            <a:ext cx="63658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Si în stare L are 98% Si ⇒2% impurităţi: B, Cu, Al, Au, Ni. </a:t>
            </a:r>
            <a:endParaRPr lang="en-US" sz="2000">
              <a:latin typeface="+mj-lt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366" y="2014694"/>
            <a:ext cx="4386386" cy="1672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8899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7464"/>
            <a:ext cx="1202211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La temperatura de 300ºC se poate forma şi SiCl</a:t>
            </a:r>
            <a:r>
              <a:rPr lang="vi-VN" sz="2000" baseline="-25000">
                <a:latin typeface="+mj-lt"/>
              </a:rPr>
              <a:t>4</a:t>
            </a:r>
            <a:r>
              <a:rPr lang="vi-VN" sz="2000">
                <a:latin typeface="+mj-lt"/>
              </a:rPr>
              <a:t>, ca urmare aceste două gaze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trebuiesc separate (SiCl</a:t>
            </a:r>
            <a:r>
              <a:rPr lang="vi-VN" sz="2000" baseline="-25000">
                <a:latin typeface="+mj-lt"/>
              </a:rPr>
              <a:t>4</a:t>
            </a:r>
            <a:r>
              <a:rPr lang="vi-VN" sz="2000">
                <a:latin typeface="+mj-lt"/>
              </a:rPr>
              <a:t> poate fi folosit la crşterea epitazială).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Pt. a mări viteza primei reacţii se adaugă catalizatori ca: Cu, Fe, Al. Introducând în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Si până la 5% Cu , acesta duce la majorarea produsului reacţiei până la 95% la 265ºC.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Ambele gaze trec în regiunea de răcire, unde la temperatura de 40ºC-130ºC are loc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purificarea acestor gaze de diferite impurităţi (PCl</a:t>
            </a:r>
            <a:r>
              <a:rPr lang="vi-VN" sz="2000" baseline="-25000">
                <a:latin typeface="+mj-lt"/>
              </a:rPr>
              <a:t>3</a:t>
            </a:r>
            <a:r>
              <a:rPr lang="vi-VN" sz="2000">
                <a:latin typeface="+mj-lt"/>
              </a:rPr>
              <a:t>, AlCl</a:t>
            </a:r>
            <a:r>
              <a:rPr lang="vi-VN" sz="2000" baseline="-25000">
                <a:latin typeface="+mj-lt"/>
              </a:rPr>
              <a:t>3</a:t>
            </a:r>
            <a:r>
              <a:rPr lang="vi-VN" sz="2000">
                <a:latin typeface="+mj-lt"/>
              </a:rPr>
              <a:t>, CuCl</a:t>
            </a:r>
            <a:r>
              <a:rPr lang="vi-VN" sz="2000" baseline="-25000">
                <a:latin typeface="+mj-lt"/>
              </a:rPr>
              <a:t>2</a:t>
            </a:r>
            <a:r>
              <a:rPr lang="vi-VN" sz="2000">
                <a:latin typeface="+mj-lt"/>
              </a:rPr>
              <a:t> care sunt solide şi prin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intermediul unui filtru se curăţă gazele de impurităţi).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După curăţarea de praf amestecul gazos se condensează la -70ºC (deşi devine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lichid la temperatura camerei). Temperatura de fierbere a lui SiHCl</a:t>
            </a:r>
            <a:r>
              <a:rPr lang="vi-VN" sz="2000" baseline="-25000">
                <a:latin typeface="+mj-lt"/>
              </a:rPr>
              <a:t>3</a:t>
            </a:r>
            <a:r>
              <a:rPr lang="vi-VN" sz="2000">
                <a:latin typeface="+mj-lt"/>
              </a:rPr>
              <a:t> este 31.8ºC dar a lui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SiCl</a:t>
            </a:r>
            <a:r>
              <a:rPr lang="vi-VN" sz="2000" baseline="-25000">
                <a:latin typeface="+mj-lt"/>
              </a:rPr>
              <a:t>4</a:t>
            </a:r>
            <a:r>
              <a:rPr lang="vi-VN" sz="2000">
                <a:latin typeface="+mj-lt"/>
              </a:rPr>
              <a:t> este 57.2ºC ⇒ se mai face o purificare a SiHCl</a:t>
            </a:r>
            <a:r>
              <a:rPr lang="vi-VN" sz="2000" baseline="-25000">
                <a:latin typeface="+mj-lt"/>
              </a:rPr>
              <a:t>3</a:t>
            </a:r>
            <a:r>
              <a:rPr lang="vi-VN" sz="2000">
                <a:latin typeface="+mj-lt"/>
              </a:rPr>
              <a:t> şi⇒ 95%SiHCl</a:t>
            </a:r>
            <a:r>
              <a:rPr lang="vi-VN" sz="2000" baseline="-25000">
                <a:latin typeface="+mj-lt"/>
              </a:rPr>
              <a:t>3</a:t>
            </a:r>
            <a:r>
              <a:rPr lang="vi-VN" sz="2000">
                <a:latin typeface="+mj-lt"/>
              </a:rPr>
              <a:t> + 5%SiCl</a:t>
            </a:r>
            <a:r>
              <a:rPr lang="vi-VN" sz="2000" baseline="-25000">
                <a:latin typeface="+mj-lt"/>
              </a:rPr>
              <a:t>4</a:t>
            </a:r>
            <a:r>
              <a:rPr lang="vi-VN" sz="2000">
                <a:latin typeface="+mj-lt"/>
              </a:rPr>
              <a:t>.</a:t>
            </a:r>
            <a:r>
              <a:rPr lang="en-US" sz="2000">
                <a:latin typeface="+mj-lt"/>
              </a:rPr>
              <a:t> 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După purificare SiHCl</a:t>
            </a:r>
            <a:r>
              <a:rPr lang="vi-VN" sz="2000" baseline="-25000">
                <a:latin typeface="+mj-lt"/>
              </a:rPr>
              <a:t>3</a:t>
            </a:r>
            <a:r>
              <a:rPr lang="vi-VN" sz="2000">
                <a:latin typeface="+mj-lt"/>
              </a:rPr>
              <a:t> conţine impurităţi de (B, Ar). Si trbuie extras şi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purificat : </a:t>
            </a:r>
            <a:endParaRPr lang="en-US" sz="2000"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014" y="3163762"/>
            <a:ext cx="4557139" cy="567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304014" y="3877910"/>
            <a:ext cx="27941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unde Si poate fi şi praf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9868" y="4444663"/>
            <a:ext cx="1167234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Dacă Si este sub formă de praf se trece printr-o cameră unde sunt bare de Si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policristalin pe care se depune.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După acest proces polisiliciul în forme de bare nu este încă bun, îl topim prin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metoda topirii zonale după care îl tragem în cristale. </a:t>
            </a: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97506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000" b="1">
                <a:latin typeface="+mj-lt"/>
              </a:rPr>
              <a:t>Prelucrarea mecanică a materialelor semiconductoare</a:t>
            </a:r>
            <a:r>
              <a:rPr lang="vi-VN" sz="2000">
                <a:latin typeface="+mj-lt"/>
              </a:rPr>
              <a:t> </a:t>
            </a:r>
            <a:endParaRPr lang="en-US" sz="2000"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9928" y="452177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000">
                <a:latin typeface="+mj-lt"/>
              </a:rPr>
              <a:t>Operaţiile de prelucrare mecanică sunt: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1) tăierea cristalului în plachete;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2) şlefuirea mecanică a suprafeţei plachetelor;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3) poleirea de tip oglindă. </a:t>
            </a:r>
            <a:endParaRPr lang="en-US" sz="2000"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9928" y="1921612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000">
                <a:latin typeface="+mj-lt"/>
              </a:rPr>
              <a:t>1) </a:t>
            </a:r>
            <a:r>
              <a:rPr lang="vi-VN" sz="2000" i="1">
                <a:latin typeface="+mj-lt"/>
              </a:rPr>
              <a:t>Tăierea monocristalelor</a:t>
            </a:r>
            <a:r>
              <a:rPr lang="vi-VN" sz="2000">
                <a:latin typeface="+mj-lt"/>
              </a:rPr>
              <a:t> </a:t>
            </a:r>
            <a:endParaRPr lang="en-US" sz="2000"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4820" y="2321722"/>
            <a:ext cx="108478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La prelucrarea mecanică se cere: - diametrul plachetei să fie: </a:t>
            </a:r>
            <a:r>
              <a:rPr lang="el-GR" sz="2000">
                <a:latin typeface="+mj-lt"/>
              </a:rPr>
              <a:t>Φ = 100± 0.1</a:t>
            </a:r>
            <a:r>
              <a:rPr lang="vi-VN" sz="2000">
                <a:latin typeface="+mj-lt"/>
              </a:rPr>
              <a:t>mm;</a:t>
            </a:r>
            <a:br>
              <a:rPr lang="vi-VN" sz="2000">
                <a:latin typeface="+mj-lt"/>
              </a:rPr>
            </a:br>
            <a:r>
              <a:rPr lang="en-US" sz="2000">
                <a:latin typeface="+mj-lt"/>
              </a:rPr>
              <a:t>			            </a:t>
            </a:r>
            <a:r>
              <a:rPr lang="vi-VN" sz="2000">
                <a:latin typeface="+mj-lt"/>
              </a:rPr>
              <a:t>- grosimea: h =600 ± 10</a:t>
            </a:r>
            <a:r>
              <a:rPr lang="el-GR" sz="2000">
                <a:latin typeface="+mj-lt"/>
              </a:rPr>
              <a:t>μ</a:t>
            </a:r>
            <a:r>
              <a:rPr lang="vi-VN" sz="2000">
                <a:latin typeface="+mj-lt"/>
              </a:rPr>
              <a:t>m;</a:t>
            </a:r>
            <a:br>
              <a:rPr lang="vi-VN" sz="2000">
                <a:latin typeface="+mj-lt"/>
              </a:rPr>
            </a:br>
            <a:r>
              <a:rPr lang="en-US" sz="2000">
                <a:latin typeface="+mj-lt"/>
              </a:rPr>
              <a:t>                                                            </a:t>
            </a:r>
            <a:r>
              <a:rPr lang="vi-VN" sz="2000">
                <a:latin typeface="+mj-lt"/>
              </a:rPr>
              <a:t>- la poleirea de tip oglindă se cere ca </a:t>
            </a:r>
            <a:r>
              <a:rPr lang="el-GR" sz="2000">
                <a:latin typeface="+mj-lt"/>
              </a:rPr>
              <a:t>Δ</a:t>
            </a:r>
            <a:r>
              <a:rPr lang="vi-VN" sz="2000">
                <a:latin typeface="+mj-lt"/>
              </a:rPr>
              <a:t>h=0.025</a:t>
            </a:r>
            <a:r>
              <a:rPr lang="el-GR" sz="2000">
                <a:latin typeface="+mj-lt"/>
              </a:rPr>
              <a:t>μ</a:t>
            </a:r>
            <a:r>
              <a:rPr lang="vi-VN" sz="2000">
                <a:latin typeface="+mj-lt"/>
              </a:rPr>
              <a:t>m. </a:t>
            </a:r>
            <a:endParaRPr lang="en-US" sz="2000">
              <a:latin typeface="+mj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79" y="3337383"/>
            <a:ext cx="1664065" cy="1224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214" y="3337383"/>
            <a:ext cx="3105150" cy="227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836170" y="3434546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000">
                <a:latin typeface="+mj-lt"/>
              </a:rPr>
              <a:t>Se fixează lingoul într-un strung, pt. fixare mecanică se utilizează cleiuri care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trebuie să se topească uşor, să se înlăture uşor de pe suprafaţa cristalului.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La şlefuire se folos eşte o cutie cu diamant . În interior se folosesc materiale n, p cu</a:t>
            </a:r>
            <a:r>
              <a:rPr lang="en-US" sz="2000">
                <a:latin typeface="+mj-lt"/>
              </a:rPr>
              <a:t> </a:t>
            </a:r>
            <a:r>
              <a:rPr lang="el-GR" sz="2000">
                <a:latin typeface="+mj-lt"/>
              </a:rPr>
              <a:t>ρ (1 1 1) (1 0 0) (1 1 0).</a:t>
            </a:r>
            <a:br>
              <a:rPr lang="el-GR" sz="2000">
                <a:latin typeface="+mj-lt"/>
              </a:rPr>
            </a:br>
            <a:r>
              <a:rPr lang="vi-VN" sz="2000">
                <a:latin typeface="+mj-lt"/>
              </a:rPr>
              <a:t>Toate plachetele utilizate în industrie au o tăietură (semn) pt. a oriente placheta faţă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de axa de coordonate. </a:t>
            </a: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9143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4918" y="62832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000">
                <a:latin typeface="+mj-lt"/>
              </a:rPr>
              <a:t>Prima metodă de tăiere a cristalelor în plăci a fost: </a:t>
            </a:r>
            <a:endParaRPr lang="en-US" sz="2000">
              <a:latin typeface="+mj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391" y="462942"/>
            <a:ext cx="3768698" cy="3014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437088" y="462942"/>
            <a:ext cx="74950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Se pun 200 de pânze una lăngă alta la distanţe egale, pt. tăierea uniformă a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cristalelor. Deasupra acestui lingou se toarnă o soluţie din apă cu praf din carbid de Si.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De pânza de Cu nu se lipeşta această suspensie care şlefuieşte şi taie cristalul. Cu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însă nu taie mecanic cristalul, el fiind foarte maleabil.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Această metodă se foloseşte după ce în plăcuţa de Si s-au făcut deja tranzistoarele.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A doua metodă este tăierea cu laser, care are o grosime de 0.3-0.5mm, şi se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utilizează pt. tăieri nu prea adânci (aproximativ 1mm). </a:t>
            </a:r>
            <a:endParaRPr lang="en-US" sz="2000">
              <a:latin typeface="+mj-lt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68" y="3477900"/>
            <a:ext cx="6047250" cy="1693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24917" y="4987101"/>
            <a:ext cx="1180725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Cristalele au început să se taie apoi cu nişte discuri de oţel cu grosime foarte mică,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la care muchia de tăiare era exterioară. La marginea acestui disc se află Cu cu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grăuncioare de diamant. </a:t>
            </a: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56719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97" y="101184"/>
            <a:ext cx="2139924" cy="2529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863120" y="83165"/>
            <a:ext cx="932887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Discul are 5000 rotaţii/min din cauza aceasta el este răcit cu apă.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Această metodă tot nu este bună, deoarece, dacă se vrea să se taie o plachetă de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100mm discul trebuie să fie de 200mm minim. El fiind atât de mare creează vibraţii care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măresc grosimea tăieturii şi asfel se duce mult produs la deşeuri.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Ultima metodă de tăiere este cu discuri cu muchie de tăiere interioară (strung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rusesc). </a:t>
            </a:r>
            <a:endParaRPr lang="en-US" sz="2000">
              <a:latin typeface="+mj-lt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460" y="2630185"/>
            <a:ext cx="6194125" cy="1761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491585" y="2603714"/>
            <a:ext cx="55754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Discul se întinde şi se fixează undeva în opt locuri pt. ca tăierea să fie aproximativ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egală cu grosimea acestui disc. Aceste discuri taie 500 plachete/1h cu diametrul de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100mm. </a:t>
            </a:r>
            <a:endParaRPr lang="en-US" sz="2000">
              <a:latin typeface="+mj-lt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40" y="4392118"/>
            <a:ext cx="8472442" cy="2353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582682" y="4406391"/>
            <a:ext cx="34435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Plachetele nu cad deoarece ele rămân lipite în grafitul netăiat. </a:t>
            </a: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0009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7842"/>
            <a:ext cx="3048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Schema strungului japonez: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49" y="447951"/>
            <a:ext cx="5182302" cy="3144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561351" y="31099"/>
            <a:ext cx="663064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2) </a:t>
            </a:r>
            <a:r>
              <a:rPr lang="vi-VN" sz="2000" i="1">
                <a:latin typeface="+mj-lt"/>
              </a:rPr>
              <a:t>Şlefuirea plachetelor semiconductoare</a:t>
            </a:r>
            <a:br>
              <a:rPr lang="vi-VN" sz="2000" i="1">
                <a:latin typeface="+mj-lt"/>
              </a:rPr>
            </a:br>
            <a:r>
              <a:rPr lang="vi-VN" sz="2000">
                <a:latin typeface="+mj-lt"/>
              </a:rPr>
              <a:t>După ce a fost tăiată placheta, pe ea poate rămâne nişte valuri (au avut loc vibraţii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ale discului, undeva mai adânc, undeva mai la suprafaţă). Şlefuirea are scopul de a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înlătura de pe suprafaţa plachetei aceste trepte şi de a da plachtelor una şi aceeaşi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grosime.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Operaţia de şlefuire se face cu strunguri speciale.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Plachetele sunt puse pe un reşou pt. a se încălzi, după care cu ajutorul cleiurilor se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ung şi apoi se dau la răcit, apoi se iau la şlefuit. Rolul şlefuirii este de a înlătura stratul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superficial cu defecte apărut la tăiere.</a:t>
            </a:r>
            <a:r>
              <a:rPr lang="en-US" sz="2000">
                <a:latin typeface="+mj-lt"/>
              </a:rPr>
              <a:t> 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Prima operaţie de şlefuire: </a:t>
            </a:r>
            <a:endParaRPr lang="en-US" sz="2000">
              <a:latin typeface="+mj-lt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51" y="3952033"/>
            <a:ext cx="6572250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743072" y="4436587"/>
            <a:ext cx="544892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După această şlefuire are loc şlefuire cu diferite suspensii de şlefuit, de ex.: cu praf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de diamant având diametre: </a:t>
            </a:r>
            <a:r>
              <a:rPr lang="el-GR" sz="2000">
                <a:latin typeface="+mj-lt"/>
              </a:rPr>
              <a:t>Φ=20μ</a:t>
            </a:r>
            <a:r>
              <a:rPr lang="vi-VN" sz="2000">
                <a:latin typeface="+mj-lt"/>
              </a:rPr>
              <a:t>m, </a:t>
            </a:r>
            <a:r>
              <a:rPr lang="el-GR" sz="2000">
                <a:latin typeface="+mj-lt"/>
              </a:rPr>
              <a:t>Φ=15μ</a:t>
            </a:r>
            <a:r>
              <a:rPr lang="vi-VN" sz="2000">
                <a:latin typeface="+mj-lt"/>
              </a:rPr>
              <a:t>m, </a:t>
            </a:r>
            <a:r>
              <a:rPr lang="el-GR" sz="2000">
                <a:latin typeface="+mj-lt"/>
              </a:rPr>
              <a:t>Φ=10μ</a:t>
            </a:r>
            <a:r>
              <a:rPr lang="vi-VN" sz="2000">
                <a:latin typeface="+mj-lt"/>
              </a:rPr>
              <a:t>m.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Întâi se şlefuieşte cu praful de 20</a:t>
            </a:r>
            <a:r>
              <a:rPr lang="el-GR" sz="2000">
                <a:latin typeface="+mj-lt"/>
              </a:rPr>
              <a:t>μ</a:t>
            </a:r>
            <a:r>
              <a:rPr lang="vi-VN" sz="2000">
                <a:latin typeface="+mj-lt"/>
              </a:rPr>
              <a:t>m, se spală, după care se şlefuieşte cu praful de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15</a:t>
            </a:r>
            <a:r>
              <a:rPr lang="el-GR" sz="2000">
                <a:latin typeface="+mj-lt"/>
              </a:rPr>
              <a:t>μ</a:t>
            </a:r>
            <a:r>
              <a:rPr lang="vi-VN" sz="2000">
                <a:latin typeface="+mj-lt"/>
              </a:rPr>
              <a:t>m, ş.a.m.d.. </a:t>
            </a: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16321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7861"/>
            <a:ext cx="32328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pt-BR" sz="2000" i="1">
                <a:latin typeface="Times New Roman" pitchFamily="18" charset="0"/>
                <a:cs typeface="Times New Roman" pitchFamily="18" charset="0"/>
              </a:rPr>
              <a:t>Poleirea de tip oglindă</a:t>
            </a:r>
            <a:r>
              <a:rPr lang="pt-BR" sz="200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32883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După operaţia de şlefuire are loc poleirea de tip oglindă care se face cu o pastă cu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diamante (grăuncioare de diamant cu </a:t>
            </a:r>
            <a:r>
              <a:rPr lang="el-GR" sz="2000">
                <a:latin typeface="+mj-lt"/>
              </a:rPr>
              <a:t>Φ=5μ</a:t>
            </a:r>
            <a:r>
              <a:rPr lang="vi-VN" sz="2000">
                <a:latin typeface="+mj-lt"/>
              </a:rPr>
              <a:t>m, </a:t>
            </a:r>
            <a:r>
              <a:rPr lang="el-GR" sz="2000">
                <a:latin typeface="+mj-lt"/>
              </a:rPr>
              <a:t>Φ=3μ</a:t>
            </a:r>
            <a:r>
              <a:rPr lang="vi-VN" sz="2000">
                <a:latin typeface="+mj-lt"/>
              </a:rPr>
              <a:t>m, </a:t>
            </a:r>
            <a:r>
              <a:rPr lang="el-GR" sz="2000">
                <a:latin typeface="+mj-lt"/>
              </a:rPr>
              <a:t>Φ=1μ</a:t>
            </a:r>
            <a:r>
              <a:rPr lang="vi-VN" sz="2000">
                <a:latin typeface="+mj-lt"/>
              </a:rPr>
              <a:t>m ⇒ trei tipuri de paste).</a:t>
            </a:r>
            <a:br>
              <a:rPr lang="vi-VN" sz="2000">
                <a:latin typeface="+mj-lt"/>
              </a:rPr>
            </a:br>
            <a:r>
              <a:rPr lang="vi-VN" sz="2000">
                <a:latin typeface="+mj-lt"/>
              </a:rPr>
              <a:t>Strungul de poleire este realizat în mod asemănător celui de sus: </a:t>
            </a:r>
            <a:endParaRPr lang="en-US" sz="2000">
              <a:latin typeface="+mj-lt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868" y="1448546"/>
            <a:ext cx="3583663" cy="2126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597639" y="1626035"/>
            <a:ext cx="85943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/>
              <a:t>Se unge întâi cu pastă de 5</a:t>
            </a:r>
            <a:r>
              <a:rPr lang="el-GR"/>
              <a:t>μ</a:t>
            </a:r>
            <a:r>
              <a:rPr lang="vi-VN"/>
              <a:t>m, se spală, apoi se unge cu pastă de 3</a:t>
            </a:r>
            <a:r>
              <a:rPr lang="el-GR"/>
              <a:t>μ</a:t>
            </a:r>
            <a:r>
              <a:rPr lang="vi-VN"/>
              <a:t>m, ş.a.m.d..</a:t>
            </a:r>
            <a:br>
              <a:rPr lang="vi-VN"/>
            </a:br>
            <a:r>
              <a:rPr lang="vi-VN"/>
              <a:t>Aşa se face poleirea pe o singură faţă cealaltă faţă rămânând doar şlefuită. </a:t>
            </a: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84879" y="3752166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000" b="1">
                <a:latin typeface="+mj-lt"/>
              </a:rPr>
              <a:t>Prelucrarea chimică a materialelor semiconductoare</a:t>
            </a:r>
            <a:r>
              <a:rPr lang="vi-VN" sz="2000">
                <a:latin typeface="+mj-lt"/>
              </a:rPr>
              <a:t> </a:t>
            </a:r>
            <a:endParaRPr lang="en-US" sz="2000"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4878" y="4152276"/>
            <a:ext cx="1200712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Prelucrarea chimică în microelectronică este des întâlnită. Pt. a forma ferestre în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SiO2 se utilizează corodarea chimică. Corodarea chimică se foloseşte pt. determinarea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defectelor pe suprafaţa plachetelor semiconductoare, pt. determinarea adâncimilor până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în joncţiuni, pt. înlăturarea straturilor defecte de pe suprafaţa plachetei, cu scopul poleirii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suprafeţei. Noi utilizăm corodarea chimică pt. înlăturarea defectelor de pe suprafaţa</a:t>
            </a:r>
            <a:r>
              <a:rPr lang="en-US" sz="2000">
                <a:latin typeface="+mj-lt"/>
              </a:rPr>
              <a:t> </a:t>
            </a:r>
            <a:r>
              <a:rPr lang="vi-VN" sz="2000">
                <a:latin typeface="+mj-lt"/>
              </a:rPr>
              <a:t>plachetelor. </a:t>
            </a:r>
            <a:endParaRPr lang="en-US" sz="2000">
              <a:latin typeface="+mj-lt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133" y="5426997"/>
            <a:ext cx="5340399" cy="1078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1490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0287"/>
            <a:ext cx="12192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/>
              <a:t>Grosimea celui de-al doilea strat este egal cu jumătate din stratul unu. Dacă s-ar</a:t>
            </a:r>
            <a:r>
              <a:rPr lang="en-US"/>
              <a:t> </a:t>
            </a:r>
            <a:r>
              <a:rPr lang="vi-VN"/>
              <a:t>face difuzii în aceste straturi ar rezulta curenţi mari.</a:t>
            </a:r>
            <a:br>
              <a:rPr lang="vi-VN"/>
            </a:br>
            <a:r>
              <a:rPr lang="vi-VN"/>
              <a:t>Defecte mecanice: pori, crăpături, fisuri.</a:t>
            </a:r>
            <a:r>
              <a:rPr lang="en-US"/>
              <a:t> </a:t>
            </a:r>
            <a:r>
              <a:rPr lang="vi-VN"/>
              <a:t>Defecte fizice: atomul nu este la locul lui în reţeaua cristalină.</a:t>
            </a:r>
            <a:r>
              <a:rPr lang="en-US"/>
              <a:t> </a:t>
            </a:r>
            <a:r>
              <a:rPr lang="vi-VN"/>
              <a:t>Scopul prelucrării chimice este de a înlătura cele două straturi şi de a face o reţea</a:t>
            </a:r>
            <a:r>
              <a:rPr lang="en-US"/>
              <a:t> </a:t>
            </a:r>
            <a:r>
              <a:rPr lang="vi-VN"/>
              <a:t>cristalină perfectă (aproximativ).</a:t>
            </a:r>
            <a:br>
              <a:rPr lang="vi-VN"/>
            </a:br>
            <a:r>
              <a:rPr lang="vi-VN"/>
              <a:t>La baza corodării stau unele reacţii chimice. În corespundere cu teoria corodării</a:t>
            </a:r>
            <a:r>
              <a:rPr lang="en-US"/>
              <a:t> </a:t>
            </a:r>
            <a:r>
              <a:rPr lang="vi-VN"/>
              <a:t>chimice a materialelor semiconductoare, corodarea se face în două etape:</a:t>
            </a:r>
            <a:br>
              <a:rPr lang="vi-VN"/>
            </a:br>
            <a:r>
              <a:rPr lang="vi-VN"/>
              <a:t>I – oxidarea suprafeţei semiconductorului;</a:t>
            </a:r>
            <a:br>
              <a:rPr lang="vi-VN"/>
            </a:br>
            <a:r>
              <a:rPr lang="vi-VN"/>
              <a:t>II – corodarea oxidului format.</a:t>
            </a:r>
            <a:br>
              <a:rPr lang="vi-VN"/>
            </a:br>
            <a:r>
              <a:rPr lang="vi-VN"/>
              <a:t>Fiecare material corodant ar trebui să conţină: un oxidant (HNO</a:t>
            </a:r>
            <a:r>
              <a:rPr lang="vi-VN" baseline="-25000"/>
              <a:t>3</a:t>
            </a:r>
            <a:r>
              <a:rPr lang="vi-VN"/>
              <a:t>, H</a:t>
            </a:r>
            <a:r>
              <a:rPr lang="vi-VN" baseline="-25000"/>
              <a:t>2</a:t>
            </a:r>
            <a:r>
              <a:rPr lang="vi-VN"/>
              <a:t>O</a:t>
            </a:r>
            <a:r>
              <a:rPr lang="vi-VN" baseline="-25000"/>
              <a:t>2</a:t>
            </a:r>
            <a:r>
              <a:rPr lang="vi-VN"/>
              <a:t>, H</a:t>
            </a:r>
            <a:r>
              <a:rPr lang="vi-VN" baseline="-25000"/>
              <a:t>2</a:t>
            </a:r>
            <a:r>
              <a:rPr lang="vi-VN"/>
              <a:t>SO</a:t>
            </a:r>
            <a:r>
              <a:rPr lang="vi-VN" baseline="-25000"/>
              <a:t>4</a:t>
            </a:r>
            <a:r>
              <a:rPr lang="vi-VN"/>
              <a:t>) şi</a:t>
            </a:r>
            <a:r>
              <a:rPr lang="en-US"/>
              <a:t> </a:t>
            </a:r>
            <a:r>
              <a:rPr lang="vi-VN"/>
              <a:t>un corodant al oxidului format (HF).</a:t>
            </a:r>
            <a:r>
              <a:rPr lang="en-US"/>
              <a:t> </a:t>
            </a:r>
            <a:br>
              <a:rPr lang="vi-VN"/>
            </a:br>
            <a:r>
              <a:rPr lang="vi-VN"/>
              <a:t>Orice soluţie chimică mai conţine catalizator (BrI) şi un inhibator (CH</a:t>
            </a:r>
            <a:r>
              <a:rPr lang="vi-VN" baseline="-25000"/>
              <a:t>3</a:t>
            </a:r>
            <a:r>
              <a:rPr lang="vi-VN"/>
              <a:t>COOH –</a:t>
            </a:r>
            <a:r>
              <a:rPr lang="en-US"/>
              <a:t> </a:t>
            </a:r>
            <a:r>
              <a:rPr lang="vi-VN"/>
              <a:t>acid acetic) care micşorează viteza de corodare.</a:t>
            </a:r>
            <a:br>
              <a:rPr lang="vi-VN"/>
            </a:br>
            <a:r>
              <a:rPr lang="vi-VN"/>
              <a:t>Analizăm corodarea materialului semiconductor Ge.</a:t>
            </a:r>
            <a:r>
              <a:rPr lang="en-US"/>
              <a:t> </a:t>
            </a:r>
            <a:r>
              <a:rPr lang="vi-VN"/>
              <a:t>Ge are o abatere de la teoria corodării chimice. În general Ge se corodează în H</a:t>
            </a:r>
            <a:r>
              <a:rPr lang="vi-VN" baseline="-25000"/>
              <a:t>2</a:t>
            </a:r>
            <a:r>
              <a:rPr lang="vi-VN"/>
              <a:t>O. </a:t>
            </a:r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119" y="3703606"/>
            <a:ext cx="3186363" cy="1198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5103752"/>
            <a:ext cx="120670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/>
              <a:t>Ge se corodează într-un oxidant puternic. Oxidul de Ge se distruge în apă deoarece</a:t>
            </a:r>
            <a:r>
              <a:rPr lang="en-US"/>
              <a:t> </a:t>
            </a:r>
            <a:r>
              <a:rPr lang="vi-VN"/>
              <a:t>Ge în apă se corodează şi din cauza aceasta nu este utilizat în tehnologia C.I.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96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9723</TotalTime>
  <Words>1750</Words>
  <Application>Microsoft Office PowerPoint</Application>
  <PresentationFormat>Widescreen</PresentationFormat>
  <Paragraphs>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Bazele Tehnologice ale microelectronicii T.3 – Tehnologia monocristalelor de Si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Circuite și Dispozitive Electronice  L.1 – Introducere </dc:title>
  <dc:creator>Пользователь Windows</dc:creator>
  <cp:lastModifiedBy>Admin</cp:lastModifiedBy>
  <cp:revision>422</cp:revision>
  <dcterms:created xsi:type="dcterms:W3CDTF">2020-08-28T11:28:42Z</dcterms:created>
  <dcterms:modified xsi:type="dcterms:W3CDTF">2025-10-02T11:07:35Z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1018573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S9.0.3</vt:lpwstr>
  </property>
</Properties>
</file>