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sldIdLst>
    <p:sldId id="266" r:id="rId2"/>
    <p:sldId id="256" r:id="rId3"/>
    <p:sldId id="328" r:id="rId4"/>
    <p:sldId id="334" r:id="rId5"/>
    <p:sldId id="335" r:id="rId6"/>
    <p:sldId id="336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1" r:id="rId29"/>
    <p:sldId id="360" r:id="rId30"/>
    <p:sldId id="362" r:id="rId31"/>
    <p:sldId id="363" r:id="rId32"/>
    <p:sldId id="364" r:id="rId33"/>
    <p:sldId id="365" r:id="rId34"/>
    <p:sldId id="367" r:id="rId35"/>
    <p:sldId id="366" r:id="rId36"/>
    <p:sldId id="32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00"/>
    <a:srgbClr val="FF6600"/>
    <a:srgbClr val="006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86425"/>
  </p:normalViewPr>
  <p:slideViewPr>
    <p:cSldViewPr snapToGrid="0" snapToObjects="1">
      <p:cViewPr varScale="1">
        <p:scale>
          <a:sx n="84" d="100"/>
          <a:sy n="84" d="100"/>
        </p:scale>
        <p:origin x="902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 dirty="0" err="1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6573430C-B69B-4FCC-918C-A7A33903073E}" type="datetimeFigureOut">
              <a:rPr lang="en-US"/>
              <a:pPr>
                <a:defRPr/>
              </a:pPr>
              <a:t>08/02/2020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C190E4A7-9826-48A2-BA98-684C03887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6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i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6315"/>
            <a:ext cx="10515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 dirty="0" err="1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FBD64E9A-E7A4-461B-A891-5E482CDFB948}" type="datetimeFigureOut">
              <a:rPr lang="en-US"/>
              <a:pPr>
                <a:defRPr/>
              </a:pPr>
              <a:t>08/02/2020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94171926-C1EB-4281-97D2-431E5F2E8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9E214A84-C967-404D-951A-A46FB62AD146}" type="datetimeFigureOut">
              <a:rPr lang="en-US"/>
              <a:pPr>
                <a:defRPr/>
              </a:pPr>
              <a:t>08/02/2020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EB4F1A3E-7C4C-4AFC-94ED-A5E606D6A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 dirty="0" err="1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C193F4E0-BF94-4E21-A579-A7228587684A}" type="datetimeFigureOut">
              <a:rPr lang="en-US"/>
              <a:pPr>
                <a:defRPr/>
              </a:pPr>
              <a:t>08/02/2020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1CC90A77-4F4D-442E-8A0C-2F551364D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 dirty="0" err="1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8FB025B2-C13A-443A-944E-A90B7F1ECF44}" type="datetimeFigureOut">
              <a:rPr lang="en-US"/>
              <a:pPr>
                <a:defRPr/>
              </a:pPr>
              <a:t>08/02/2020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158E2CC3-0DA1-40AB-B083-BB2BD9E51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0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0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4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7B4A1E-4B15-42A0-9652-3400E011C57F}" type="datetimeFigureOut">
              <a:rPr lang="en-US" smtClean="0"/>
              <a:pPr>
                <a:defRPr/>
              </a:pPr>
              <a:t>08/02/2020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23BD3F-1BC0-4330-B8BB-6573BA246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68" r:id="rId14"/>
    <p:sldLayoutId id="2147483669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844675" y="1568450"/>
            <a:ext cx="8421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3600" b="1" dirty="0" err="1">
                <a:solidFill>
                  <a:srgbClr val="006B9B"/>
                </a:solidFill>
                <a:latin typeface="PT Sans"/>
                <a:ea typeface="PT Sans"/>
                <a:cs typeface="PT Sans"/>
              </a:rPr>
              <a:t>Mecanica</a:t>
            </a:r>
            <a:endParaRPr lang="en-GB" sz="3600" b="1" dirty="0">
              <a:solidFill>
                <a:srgbClr val="006B9B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860551" y="2254250"/>
            <a:ext cx="8405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</a:rPr>
              <a:t>Lec</a:t>
            </a:r>
            <a:r>
              <a:rPr lang="ro-RO" b="1" dirty="0">
                <a:latin typeface="Times New Roman" panose="02020603050405020304" pitchFamily="18" charset="0"/>
              </a:rPr>
              <a:t>ț</a:t>
            </a:r>
            <a:r>
              <a:rPr lang="en-US" b="1" dirty="0" err="1">
                <a:latin typeface="Times New Roman" panose="02020603050405020304" pitchFamily="18" charset="0"/>
              </a:rPr>
              <a:t>ia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ro-RO" b="1" dirty="0" smtClean="0">
                <a:latin typeface="Times New Roman" panose="02020603050405020304" pitchFamily="18" charset="0"/>
              </a:rPr>
              <a:t>14. OSCILAȚIILE LIBERE ALE PUNCTULUI MATERIAL</a:t>
            </a:r>
            <a:r>
              <a:rPr lang="ro-RO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o-RO" b="1" dirty="0">
                    <a:solidFill>
                      <a:srgbClr val="0000FF"/>
                    </a:solidFill>
                  </a:rPr>
                  <a:t> </a:t>
                </a:r>
                <a:r>
                  <a:rPr lang="ro-RO" b="1" dirty="0" smtClean="0">
                    <a:solidFill>
                      <a:srgbClr val="0000FF"/>
                    </a:solidFill>
                  </a:rPr>
                  <a:t>Oscilațiile </a:t>
                </a:r>
                <a:r>
                  <a:rPr lang="ro-RO" b="1" dirty="0">
                    <a:solidFill>
                      <a:srgbClr val="0000FF"/>
                    </a:solidFill>
                  </a:rPr>
                  <a:t>mecanice liniare</a:t>
                </a:r>
                <a:r>
                  <a:rPr lang="ro-RO" dirty="0">
                    <a:solidFill>
                      <a:srgbClr val="0000FF"/>
                    </a:solidFill>
                  </a:rPr>
                  <a:t> sunt mișcările punctului material (sa ale unui sistem de puncte materiale, rigid) care au loc sub acțiune unei forței </a:t>
                </a:r>
                <a:r>
                  <a:rPr lang="ro-RO" b="1" dirty="0">
                    <a:solidFill>
                      <a:srgbClr val="0000FF"/>
                    </a:solidFill>
                  </a:rPr>
                  <a:t>de restabilire </a:t>
                </a:r>
                <a:r>
                  <a:rPr lang="ro-RO" b="1" u="sng" dirty="0">
                    <a:solidFill>
                      <a:srgbClr val="0000FF"/>
                    </a:solidFill>
                  </a:rPr>
                  <a:t>liniară</a:t>
                </a:r>
                <a:r>
                  <a:rPr lang="ro-RO" b="1" dirty="0">
                    <a:solidFill>
                      <a:srgbClr val="0000FF"/>
                    </a:solidFill>
                  </a:rPr>
                  <a:t> </a:t>
                </a:r>
                <a:endParaRPr lang="ro-RO" b="1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o-R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,        (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ro-RO" dirty="0" smtClean="0"/>
              </a:p>
              <a:p>
                <a:pPr marL="0" indent="0">
                  <a:buNone/>
                </a:pPr>
                <a:endParaRPr lang="ro-RO" dirty="0" smtClean="0"/>
              </a:p>
              <a:p>
                <a:pPr marL="0" marR="0" lv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SzPts val="1200"/>
                  <a:buNone/>
                </a:pPr>
                <a:r>
                  <a:rPr lang="ro-RO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exemplu, un </a:t>
                </a:r>
                <a:r>
                  <a:rPr lang="ro-RO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ponton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(corp care plutește pe suprafața apei). </a:t>
                </a:r>
                <a:endParaRPr lang="ro-RO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SzPts val="1200"/>
                  <a:buNone/>
                </a:pP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În 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acest caz, forța de restabilire este rezultanta forțelor Arhimede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și de greutate </a:t>
                </a:r>
                <a14:m>
                  <m:oMath xmlns:m="http://schemas.openxmlformats.org/officeDocument/2006/math">
                    <m:r>
                      <a:rPr lang="ro-RO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ro-RO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ro-RO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Astfel, corpul va realiza oscilații mici în vecinătatea stării de echilibru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  <a:blipFill>
                <a:blip r:embed="rId3"/>
                <a:stretch>
                  <a:fillRect l="-500" t="-1140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/>
              <a:t>14.3 SISTEME OSCILANTE</a:t>
            </a:r>
            <a:endParaRPr lang="en-US" sz="2400" dirty="0"/>
          </a:p>
        </p:txBody>
      </p:sp>
      <p:pic>
        <p:nvPicPr>
          <p:cNvPr id="7" name="Picture 6" descr="C:\Users\Electron_HP\Desktop\Lectii Video Mecanica\Manuscrise_lectii_video_mecanica\Tema 1.14, 1.15 - Dinamica Oscilatii\Desene\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67162"/>
            <a:ext cx="6667499" cy="2890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cunoscute: rigiditatea arcului elastic c = 19.6 N/m și masa corpului suspendat m = 0.1 kg. </a:t>
                </a:r>
                <a:endParaRPr lang="ro-RO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Determinați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oscilațiile libere verticale ale acestui </a:t>
                </a: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corp</a:t>
                </a:r>
                <a:endParaRPr lang="ro-RO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Anterior am determinat ecuația diferențială a mișcării punctului suspendat liber de un arc elastic: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</a:t>
                </a:r>
              </a:p>
              <a:p>
                <a:pPr marL="0" indent="0">
                  <a:buNone/>
                </a:pP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frecvența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ciclică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Calculăm: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19,6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=196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Atunci ecuația diferențială devine: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+196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Ecuația </a:t>
                </a: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caracteristică</a:t>
                </a:r>
              </a:p>
              <a:p>
                <a:pPr marL="0" indent="0">
                  <a:buNone/>
                </a:pP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ro-RO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RO" i="1">
                        <a:latin typeface="Cambria Math" panose="02040503050406030204" pitchFamily="18" charset="0"/>
                      </a:rPr>
                      <m:t>+196=0;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ro-RO" i="1">
                        <a:latin typeface="Cambria Math" panose="02040503050406030204" pitchFamily="18" charset="0"/>
                      </a:rPr>
                      <m:t>= ±14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ro-RO" sz="1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Deci, soluția generală a ecuației diferențiale poate fi scrisă în </a:t>
                </a:r>
                <a:r>
                  <a:rPr lang="ro-RO" sz="1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forma:</a:t>
                </a:r>
                <a:endParaRPr lang="en-US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ro-RO" sz="18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o-RO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o-RO" sz="180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o-RO" sz="1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o-RO" sz="1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ro-RO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𝑒𝑙𝑜𝑛𝑔𝑎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ț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𝑖𝑎</m:t>
                            </m:r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=14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o-RO" sz="1800" b="0" i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ro-RO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14 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o-RO" sz="1800" b="0" i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ro-RO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𝑣𝑖𝑡𝑒𝑧𝑎</m:t>
                            </m:r>
                          </m:e>
                        </m:eqArr>
                      </m:e>
                    </m:d>
                  </m:oMath>
                </a14:m>
                <a:endParaRPr lang="ro-RO" sz="1800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  <a:blipFill>
                <a:blip r:embed="rId3"/>
                <a:stretch>
                  <a:fillRect l="-500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/>
              <a:t>SISTEME OSCILANTE. </a:t>
            </a:r>
            <a:r>
              <a:rPr lang="ro-RO" sz="32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Pendulul elastic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1" y="1508760"/>
            <a:ext cx="15748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</p:spPr>
            <p:txBody>
              <a:bodyPr>
                <a:noAutofit/>
              </a:bodyPr>
              <a:lstStyle/>
              <a:p>
                <a:pPr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Pentru determinarea constantelor de integrare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o-RO" sz="1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și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o-RO" sz="1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vom ține cont de </a:t>
                </a:r>
                <a:r>
                  <a:rPr lang="ro-RO" sz="1800" u="sng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condițiile inițiale</a:t>
                </a:r>
                <a:r>
                  <a:rPr lang="ro-RO" sz="1800" u="sng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o-RO" sz="18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o-RO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o-RO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o-RO" sz="1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o-RO" sz="1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𝑒𝑙𝑜𝑛𝑔𝑎</m:t>
                            </m:r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ț</m:t>
                            </m:r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𝑖𝑎</m:t>
                            </m:r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=14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o-RO" sz="1800" b="0" i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ro-RO" sz="1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14 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ro-RO" sz="18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  <m:r>
                                  <a:rPr lang="ro-RO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𝑣𝑖𝑡𝑒𝑧𝑎</m:t>
                            </m:r>
                          </m:e>
                        </m:eqArr>
                      </m:e>
                    </m:d>
                  </m:oMath>
                </a14:m>
                <a:endParaRPr lang="ro-RO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În </a:t>
                </a: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cazul nostru, condițiile inițiale sunt: </a:t>
                </a:r>
                <a:endParaRPr lang="en-US" sz="1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ro-RO" sz="18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−</m:t>
                            </m:r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𝑠𝑡</m:t>
                                </m:r>
                              </m:sub>
                            </m:s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𝑖𝑛𝑖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ț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𝑖𝑎𝑙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𝑐𝑜𝑟𝑝𝑢𝑙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𝑠𝑒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𝑎𝑓𝑙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ă î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𝑝𝑜𝑧𝑖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ț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𝑖𝑎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𝑑𝑒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𝑒𝑐h𝑖𝑙𝑖𝑏𝑟𝑢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𝑠𝑡𝑎𝑡𝑖𝑐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o-RO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o-RO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o-RO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(0)=0 (î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𝑎𝑐𝑒𝑎𝑠𝑡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ă 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𝑝𝑜𝑧𝑖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ț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𝑖𝑒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𝑐𝑜𝑟𝑝𝑢𝑙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𝑎𝑟𝑒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𝑣𝑖𝑡𝑒𝑧𝑎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=0)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Dacă înlocuim aceste valori în ecuațiile pentru elongație și viteză, se obține</a:t>
                </a:r>
                <a:r>
                  <a:rPr lang="ro-RO" sz="1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 smtClean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o-RO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o-RO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0=14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⇒ 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−0,051 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endParaRPr lang="ro-RO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! </a:t>
                </a: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Amintim că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𝑚𝑔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0,1 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𝑘𝑔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∗10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19,6 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=0,051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endParaRPr lang="ro-RO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Răspuns</a:t>
                </a: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ro-RO" sz="18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Corpul </a:t>
                </a: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va realiza oscilații armonice descrise de ecuația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−5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func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ro-RO" sz="1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 </a:t>
                </a: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frecvența ciclică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=14 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ro-RO" sz="1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perioada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=0,449 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și </a:t>
                </a:r>
                <a:r>
                  <a:rPr lang="ro-RO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</a:t>
                </a:r>
              </a:p>
              <a:p>
                <a:pPr marL="0" marR="0" indent="0" algn="just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amplitudinea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o-RO" sz="1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o-RO" sz="1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ro-RO" sz="1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o-RO" sz="1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ro-RO" sz="1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𝑠𝑡</m:t>
                        </m:r>
                      </m:sub>
                    </m:sSub>
                    <m:r>
                      <a:rPr lang="ro-RO" sz="1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=5 </m:t>
                    </m:r>
                    <m:r>
                      <a:rPr lang="ro-RO" sz="1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  <a:blipFill>
                <a:blip r:embed="rId3"/>
                <a:stretch>
                  <a:fillRect l="-400" t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/>
              <a:t>SISTEME OSCILANTE. </a:t>
            </a:r>
            <a:r>
              <a:rPr lang="ro-RO" sz="32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Pendulul elastic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1" y="1508760"/>
            <a:ext cx="1574800" cy="337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3915" y="3099752"/>
            <a:ext cx="1188085" cy="4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buSzPts val="1200"/>
                  <a:buNone/>
                </a:pPr>
                <a:r>
                  <a:rPr lang="ro-RO" sz="1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Conectare paralelă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În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acest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caz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coeficientul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elasticitate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echivalent</a:t>
                </a:r>
                <a:r>
                  <a:rPr lang="en-US" sz="16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este</a:t>
                </a:r>
                <a:endParaRPr lang="ro-RO" sz="1800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ro-RO" sz="18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o-RO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o-RO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o-RO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o-R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o-RO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o-R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o-RO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SzPts val="1200"/>
                  <a:buNone/>
                </a:pPr>
                <a:r>
                  <a:rPr lang="ro-RO" sz="1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Conectare în serie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acest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caz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coeficientul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:r>
                  <a:rPr lang="en-US" sz="1800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elasticitate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echivalent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este</a:t>
                </a:r>
                <a:endParaRPr lang="ro-RO" sz="1800" i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o-RO" sz="28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ro-RO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o-RO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o-RO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o-RO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  <a:blipFill>
                <a:blip r:embed="rId3"/>
                <a:stretch>
                  <a:fillRect l="-400" t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/>
              <a:t>Cazuri particulare de conectare a arcurilor elastice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08760"/>
            <a:ext cx="1696085" cy="22536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18" y="3843971"/>
            <a:ext cx="934721" cy="28822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16" y="1610358"/>
            <a:ext cx="1074103" cy="279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o-MD" sz="18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</a:t>
                </a:r>
              </a:p>
              <a:p>
                <a:pPr marL="0" indent="0">
                  <a:buNone/>
                </a:pPr>
                <a:r>
                  <a:rPr lang="ro-MD" sz="18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Determinați coeficientul de elasticitate echivalent pentru configurația din desen</a:t>
                </a:r>
              </a:p>
              <a:p>
                <a:pPr marL="0" indent="0">
                  <a:buNone/>
                </a:pPr>
                <a:r>
                  <a:rPr lang="ro-RO" sz="24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o-RO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2,3</m:t>
                        </m:r>
                      </m:sub>
                    </m:sSub>
                    <m:r>
                      <a:rPr lang="ro-RO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o-RO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o-RO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o-RO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o-RO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o-MD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o-MD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ro-RO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ro-RO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o-RO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  <m:r>
                      <a:rPr lang="ro-RO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ro-RO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o-RO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o-RO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ro-RO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endParaRPr lang="ro-MD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</a:p>
              <a:p>
                <a:pPr marL="0" indent="0">
                  <a:buNone/>
                </a:pPr>
                <a:r>
                  <a:rPr lang="ro-RO" sz="2800" dirty="0" smtClean="0"/>
                  <a:t> </a:t>
                </a:r>
                <a14:m>
                  <m:oMath xmlns:m="http://schemas.openxmlformats.org/officeDocument/2006/math">
                    <m:r>
                      <a:rPr lang="ro-RO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ro-MD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  <a:blipFill>
                <a:blip r:embed="rId3"/>
                <a:stretch>
                  <a:fillRect l="-750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/>
              <a:t>Cazuri particulare de conectare a arcurilor elastice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50" y="1508760"/>
            <a:ext cx="1860550" cy="36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</p:spPr>
            <p:txBody>
              <a:bodyPr>
                <a:noAutofit/>
              </a:bodyPr>
              <a:lstStyle/>
              <a:p>
                <a:pPr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smtClean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În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acest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caz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forța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restabilire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este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proiecția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forței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greutate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direcția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tangentei</a:t>
                </a:r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endParaRPr lang="ro-RO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 smtClean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traiectorie</a:t>
                </a:r>
                <a:r>
                  <a:rPr lang="en-US" dirty="0" smtClean="0">
                    <a:solidFill>
                      <a:srgbClr val="FF66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o-RO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Legea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II a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Newton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o-RO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098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</m:e>
                    </m:acc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</m:acc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(3.1)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2098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098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 </a:t>
                </a:r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proiecții pe axele sistemului de coordonate naturale </a:t>
                </a:r>
                <a14:m>
                  <m:oMath xmlns:m="http://schemas.openxmlformats.org/officeDocument/2006/math"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o-RO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098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2098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o-RO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𝜏</m:t>
                                </m:r>
                              </m:sub>
                            </m:sSub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𝑚𝑔</m:t>
                            </m:r>
                            <m:func>
                              <m:func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o-RO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ro-RO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func>
                          </m:e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o-RO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ro-RO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ro-RO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𝑙</m:t>
                                </m:r>
                              </m:den>
                            </m:f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ro-RO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𝑚𝑔</m:t>
                            </m:r>
                            <m:func>
                              <m:func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o-RO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o-RO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func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e>
                        </m:eqArr>
                        <m:r>
                          <a:rPr lang="ro-RO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ro-RO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ro-RO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o-RO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  <m:r>
                                  <a:rPr lang="ro-RO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ro-RO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𝑑𝑡</m:t>
                                </m:r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𝑚𝑔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o-RO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o-RO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𝜑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o-RO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ro-RO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o-RO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𝑚𝑔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o-RO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o-RO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𝜑</m:t>
                                    </m:r>
                                  </m:e>
                                </m:func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eqArr>
                          </m:e>
                        </m:d>
                        <m:r>
                          <a:rPr lang="ro-R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ro-RO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𝑙</m:t>
                                </m:r>
                                <m:acc>
                                  <m:accPr>
                                    <m:chr m:val="̈"/>
                                    <m:ctrlPr>
                                      <a:rPr lang="ro-RO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o-RO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𝑚𝑔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o-RO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o-RO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𝜑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o-RO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ro-RO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o-RO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𝑚𝑔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o-RO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o-RO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𝜑</m:t>
                                    </m:r>
                                  </m:e>
                                </m:func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ro-RO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(3.2</a:t>
                </a:r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2098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098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Unde </a:t>
                </a:r>
                <a14:m>
                  <m:oMath xmlns:m="http://schemas.openxmlformats.org/officeDocument/2006/math"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este unghiul de deviație a firului față de verticală.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2098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dirty="0">
                  <a:solidFill>
                    <a:srgbClr val="FF66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098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 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prima ecuație, vom realiza 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substitui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𝜏</m:t>
                        </m:r>
                      </m:sub>
                    </m:sSub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̇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o-RO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unde </a:t>
                </a:r>
                <a:r>
                  <a:rPr lang="ro-RO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ro-RO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este coordonata </a:t>
                </a:r>
                <a:r>
                  <a:rPr lang="ro-RO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curbilinie. </a:t>
                </a:r>
              </a:p>
              <a:p>
                <a:pPr marL="22098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Dacă </a:t>
                </a:r>
                <a:r>
                  <a:rPr lang="ro-RO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unghiul de deviație  </a:t>
                </a:r>
                <a14:m>
                  <m:oMath xmlns:m="http://schemas.openxmlformats.org/officeDocument/2006/math"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se exprimă în radiani, </a:t>
                </a:r>
                <a:endParaRPr lang="ro-RO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098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o-RO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atunci </a:t>
                </a:r>
                <a14:m>
                  <m:oMath xmlns:m="http://schemas.openxmlformats.org/officeDocument/2006/math"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𝑙</m:t>
                    </m:r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și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𝜏</m:t>
                        </m:r>
                      </m:sub>
                    </m:sSub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𝑙</m:t>
                    </m:r>
                    <m:acc>
                      <m:accPr>
                        <m:chr m:val="̇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𝜑</m:t>
                        </m:r>
                      </m:e>
                    </m:acc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ro-MD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  <a:blipFill>
                <a:blip r:embed="rId3"/>
                <a:stretch>
                  <a:fillRect t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 OSCILANTE. Pendulul matematic</a:t>
            </a:r>
            <a:endParaRPr lang="en-US" sz="20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251440" y="1533461"/>
            <a:ext cx="1838960" cy="3195065"/>
            <a:chOff x="0" y="0"/>
            <a:chExt cx="1704975" cy="2962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04975" cy="29622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93700" y="996950"/>
                  <a:ext cx="381634" cy="4446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𝜑</m:t>
                        </m:r>
                      </m:oMath>
                    </m:oMathPara>
                  </a14:m>
                  <a:endPara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3700" y="996950"/>
                  <a:ext cx="381634" cy="4446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784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Astfel, se obține ecuația diferențială a oscilațiilor pendulului: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ro-RO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ro-RO" i="1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ro-RO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ro-RO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o-RO" i="1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ro-RO" i="1">
                        <a:latin typeface="Cambria Math" panose="02040503050406030204" pitchFamily="18" charset="0"/>
                      </a:rPr>
                      <m:t>=0 ⇒</m:t>
                    </m:r>
                  </m:oMath>
                </a14:m>
                <a:endParaRPr lang="ro-RO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ro-R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o-RO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ro-RO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Aplicăm </a:t>
                </a:r>
                <a:r>
                  <a:rPr lang="ro-RO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aproximația armonică</a:t>
                </a:r>
                <a:r>
                  <a:rPr lang="ro-RO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o-R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ro-RO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ro-RO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ro-RO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  <m:r>
                      <a:rPr lang="ro-RO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o-RO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o-RO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ro-RO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(3.3)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o-RO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Soluția ecuației (3.3) poate fi scrisă în forma: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ro-RO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o-R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3.4</a:t>
                </a: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 constanta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determină din condițiile inițiale ale mișcării</a:t>
                </a: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o-RO" dirty="0" smtClean="0"/>
                  <a:t> </a:t>
                </a:r>
                <a14:m>
                  <m:oMath xmlns:m="http://schemas.openxmlformats.org/officeDocument/2006/math">
                    <m:r>
                      <a:rPr lang="ro-RO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o-RO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Perioada oscilațiilor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o-RO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o-RO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ro-RO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ro-RO" sz="24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o-MD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  <a:blipFill>
                <a:blip r:embed="rId3"/>
                <a:stretch>
                  <a:fillRect l="-500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 OSCILANTE. Pendulul matematic</a:t>
            </a:r>
            <a:endParaRPr lang="en-US" sz="20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048240" y="1533461"/>
            <a:ext cx="2042160" cy="3548111"/>
            <a:chOff x="0" y="0"/>
            <a:chExt cx="1704975" cy="2962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04975" cy="29622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93700" y="996950"/>
                  <a:ext cx="381634" cy="4446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𝜑</m:t>
                        </m:r>
                      </m:oMath>
                    </m:oMathPara>
                  </a14:m>
                  <a:endPara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3700" y="996950"/>
                  <a:ext cx="381634" cy="4446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0" y="2895600"/>
            <a:ext cx="1717040" cy="4876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1760" y="3473613"/>
                <a:ext cx="8981440" cy="10156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44767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! Aproximația armonică este aplicabilă pentru deviații </a:t>
                </a:r>
                <a:r>
                  <a:rPr lang="ro-RO" sz="2000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mici</a:t>
                </a: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la starea de echilibru. În acest context, se estimează că pentru </a:t>
                </a:r>
                <a14:m>
                  <m:oMath xmlns:m="http://schemas.openxmlformats.org/officeDocument/2006/math"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eroarea perioadei </a:t>
                </a:r>
                <a:r>
                  <a:rPr lang="ro-RO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este de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~ 0.8%,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iar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pentru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de 3%.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" y="3473613"/>
                <a:ext cx="8981440" cy="1015663"/>
              </a:xfrm>
              <a:prstGeom prst="rect">
                <a:avLst/>
              </a:prstGeom>
              <a:blipFill>
                <a:blip r:embed="rId6"/>
                <a:stretch>
                  <a:fillRect t="-2339" r="-473" b="-818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1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Numim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pendul</a:t>
                </a:r>
                <a:r>
                  <a:rPr lang="en-US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fizic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orice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corp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care, sub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acțiunea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forței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greutate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poate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realiza</a:t>
                </a:r>
                <a:endParaRPr lang="ro-RO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oscilații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în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jurul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unei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axe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orizontale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care nu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trece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centrul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său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greutate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Notăm:</a:t>
                </a:r>
              </a:p>
              <a:p>
                <a:r>
                  <a:rPr lang="ro-M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 = </a:t>
                </a:r>
                <a:r>
                  <a:rPr lang="ro-MD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o-M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o-MD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o-M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distanța de la axa de rotație până la centrul de greutate</a:t>
                </a:r>
              </a:p>
              <a:p>
                <a:r>
                  <a:rPr lang="ro-RO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φ </a:t>
                </a:r>
                <a:r>
                  <a:rPr lang="ro-RO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– unghiul de deviație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de la starea de echilibru </a:t>
                </a:r>
                <a:endParaRPr lang="ro-RO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ro-RO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masa pendulului.</a:t>
                </a:r>
              </a:p>
              <a:p>
                <a:pPr marL="0" indent="0">
                  <a:buNone/>
                </a:pPr>
                <a:r>
                  <a:rPr lang="ro-RO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Fie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un moment aleatoriu de timp, în care pendulul este scos din starea de </a:t>
                </a:r>
                <a:r>
                  <a:rPr lang="ro-RO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echilibru.</a:t>
                </a:r>
                <a:endParaRPr lang="ro-RO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o-RO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Asupra 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pendulului acționează momentul forței: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𝑚𝑔h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𝑚𝑔𝑙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4.1)</a:t>
                </a:r>
              </a:p>
              <a:p>
                <a:pPr marL="112014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Momentul </a:t>
                </a:r>
                <a:r>
                  <a:rPr lang="ro-RO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 tinde să readucă pendulul la starea de echilibru. </a:t>
                </a:r>
                <a:endParaRPr lang="ro-RO" i="1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i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Ecuația diferențială a mișcării de rotație a rigidului are forma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				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4.2)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ro-MD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  <a:blipFill>
                <a:blip r:embed="rId3"/>
                <a:stretch>
                  <a:fillRect l="-500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 OSCILANTE. Pendulul fizic</a:t>
            </a:r>
            <a:endParaRPr lang="en-US" sz="2000" dirty="0"/>
          </a:p>
        </p:txBody>
      </p:sp>
      <p:pic>
        <p:nvPicPr>
          <p:cNvPr id="9" name="Picture 8" descr="C:\Users\Electron_HP\Desktop\Lectii Video Mecanica\Manuscrise_lectii_video_mecanica\Tema 1.14, 1.15 - Dinamica Oscilatii\Desene\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240" y="1427164"/>
            <a:ext cx="2651760" cy="3175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7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ro-RO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Ecuația diferențială a mișcării de rotație a rigidului are forma</a:t>
                </a:r>
                <a:r>
                  <a:rPr lang="ro-RO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marL="0" indent="0" algn="just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ro-RO" dirty="0" smtClean="0"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o-RO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ro-RO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ro-RO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4.2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0" indent="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just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unde </a:t>
                </a:r>
                <a14:m>
                  <m:oMath xmlns:m="http://schemas.openxmlformats.org/officeDocument/2006/math"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𝜀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p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𝜑</m:t>
                    </m:r>
                    <m:r>
                      <a:rPr lang="ro-RO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r>
                      <a:rPr lang="ro-RO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ro-RO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accelerația unghiulară, iar </a:t>
                </a:r>
                <a:r>
                  <a:rPr lang="ro-RO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o-RO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momentul de inerție </a:t>
                </a:r>
                <a:endParaRPr lang="ro-RO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 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pendulului în raport cu axa de suspendare </a:t>
                </a:r>
                <a:r>
                  <a:rPr lang="ro-RO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ro-RO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just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Astfel, pentru (4.2) se </a:t>
                </a:r>
                <a:r>
                  <a:rPr lang="ro-RO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obține</a:t>
                </a:r>
              </a:p>
              <a:p>
                <a:pPr marL="0" indent="0" algn="just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ro-RO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lnSpc>
                    <a:spcPts val="2400"/>
                  </a:lnSpc>
                  <a:spcBef>
                    <a:spcPts val="0"/>
                  </a:spcBef>
                  <a:buNone/>
                </a:pPr>
                <a:r>
                  <a:rPr lang="ro-RO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ro-RO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𝜑</m:t>
                        </m:r>
                      </m:num>
                      <m:den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𝑚𝑔𝑎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𝜑</m:t>
                        </m:r>
                      </m:e>
                    </m:func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4.3)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Pentru </a:t>
                </a:r>
                <a:r>
                  <a:rPr lang="ro-RO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deviații mici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la starea de echilibru, putem aplica </a:t>
                </a:r>
                <a:r>
                  <a:rPr lang="ro-RO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aproximația armonică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ro-RO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o-RO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Atunci (4.3) devine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2400" dirty="0" smtClean="0">
                    <a:effectLst/>
                    <a:ea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𝜑</m:t>
                        </m:r>
                      </m:num>
                      <m:den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𝑚𝑔𝑎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𝜑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ro-RO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4.4)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ro-MD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12192000" cy="5349239"/>
              </a:xfrm>
              <a:blipFill>
                <a:blip r:embed="rId3"/>
                <a:stretch>
                  <a:fillRect l="-500" t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 OSCILANTE. Pendulul fizic</a:t>
            </a:r>
            <a:endParaRPr lang="en-US" sz="2000" dirty="0"/>
          </a:p>
        </p:txBody>
      </p:sp>
      <p:pic>
        <p:nvPicPr>
          <p:cNvPr id="9" name="Picture 8" descr="C:\Users\Electron_HP\Desktop\Lectii Video Mecanica\Manuscrise_lectii_video_mecanica\Tema 1.14, 1.15 - Dinamica Oscilatii\Desene\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240" y="1427164"/>
            <a:ext cx="2651760" cy="3175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0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6370320" cy="5349239"/>
              </a:xfrm>
            </p:spPr>
            <p:txBody>
              <a:bodyPr>
                <a:no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2400" dirty="0" smtClean="0">
                    <a:effectLst/>
                    <a:ea typeface="Times New Roman" panose="02020603050405020304" pitchFamily="18" charset="0"/>
                  </a:rPr>
                  <a:t>	</a:t>
                </a:r>
                <a:r>
                  <a:rPr lang="ro-RO" dirty="0" smtClean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𝜑</m:t>
                        </m:r>
                      </m:num>
                      <m:den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𝑚𝑔𝑎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𝜑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ro-RO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4.4)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Soluția ecuației (4.4) are forma: 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(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4.5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𝑚𝑔𝑎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o-RO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Perioada pendulului fizic: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𝑇</m:t>
                    </m:r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𝑚𝑔𝑎</m:t>
                            </m:r>
                          </m:den>
                        </m:f>
                      </m:e>
                    </m:rad>
                  </m:oMath>
                </a14:m>
                <a:r>
                  <a:rPr lang="ro-RO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4.6)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Perioada </a:t>
                </a:r>
                <a:r>
                  <a:rPr lang="ro-RO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pendulului </a:t>
                </a:r>
                <a:r>
                  <a:rPr lang="ro-RO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matematic: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o-RO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𝑇</m:t>
                    </m:r>
                    <m:r>
                      <a:rPr lang="ro-RO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o-RO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ro-RO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>
                      <a:rPr lang="ro-RO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ro-RO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Introducem noțiunea </a:t>
                </a:r>
                <a:r>
                  <a:rPr lang="ro-RO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 </a:t>
                </a:r>
                <a:r>
                  <a:rPr lang="ro-RO" b="1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lungime redusă a pendulului fizic</a:t>
                </a:r>
                <a:r>
                  <a:rPr lang="ro-RO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𝑚𝑎</m:t>
                        </m:r>
                      </m:den>
                    </m:f>
                  </m:oMath>
                </a14:m>
                <a:r>
                  <a:rPr lang="ro-RO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4.7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6370320" cy="5349239"/>
              </a:xfrm>
              <a:blipFill>
                <a:blip r:embed="rId3"/>
                <a:stretch>
                  <a:fillRect l="-957" r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 OSCILANTE. Pendulul fizic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29120" y="1605280"/>
                <a:ext cx="5394960" cy="125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ro-RO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Atunci, </a:t>
                </a: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formula (4.6) poate fi reprezentată ca: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𝑇</m:t>
                    </m:r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ro-RO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120" y="1605280"/>
                <a:ext cx="5394960" cy="1257588"/>
              </a:xfrm>
              <a:prstGeom prst="rect">
                <a:avLst/>
              </a:prstGeom>
              <a:blipFill>
                <a:blip r:embed="rId4"/>
                <a:stretch>
                  <a:fillRect l="-1243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788400" y="2072640"/>
            <a:ext cx="1859280" cy="873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6"/>
          <p:cNvSpPr>
            <a:spLocks noGrp="1"/>
          </p:cNvSpPr>
          <p:nvPr>
            <p:ph type="body" idx="1"/>
          </p:nvPr>
        </p:nvSpPr>
        <p:spPr>
          <a:xfrm>
            <a:off x="434583" y="1584788"/>
            <a:ext cx="11322834" cy="50057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800" b="1" dirty="0" smtClean="0">
                <a:latin typeface="+mn-lt"/>
                <a:ea typeface="Times New Roman" panose="02020603050405020304" pitchFamily="18" charset="0"/>
              </a:rPr>
              <a:t>• Ecuaţia </a:t>
            </a:r>
            <a:r>
              <a:rPr lang="ro-RO" sz="1800" b="1" dirty="0">
                <a:latin typeface="+mn-lt"/>
                <a:ea typeface="Times New Roman" panose="02020603050405020304" pitchFamily="18" charset="0"/>
              </a:rPr>
              <a:t>diferenţială a oscilaţiilor mecanice fără rezistenţă </a:t>
            </a:r>
            <a:endParaRPr lang="ro-RO" sz="1800" b="1" dirty="0" smtClean="0"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1800" b="1" dirty="0" smtClean="0">
                <a:latin typeface="+mn-lt"/>
                <a:ea typeface="Times New Roman" panose="02020603050405020304" pitchFamily="18" charset="0"/>
              </a:rPr>
              <a:t>oscilatorul </a:t>
            </a:r>
            <a:r>
              <a:rPr lang="ro-RO" sz="1800" b="1" dirty="0">
                <a:latin typeface="+mn-lt"/>
                <a:ea typeface="Times New Roman" panose="02020603050405020304" pitchFamily="18" charset="0"/>
              </a:rPr>
              <a:t>cu arc </a:t>
            </a:r>
            <a:r>
              <a:rPr lang="ro-RO" sz="1800" b="1" dirty="0" smtClean="0">
                <a:latin typeface="+mn-lt"/>
                <a:ea typeface="Times New Roman" panose="02020603050405020304" pitchFamily="18" charset="0"/>
              </a:rPr>
              <a:t>elastic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1800" b="1" dirty="0" smtClean="0">
                <a:latin typeface="+mn-lt"/>
                <a:ea typeface="Times New Roman" panose="02020603050405020304" pitchFamily="18" charset="0"/>
              </a:rPr>
              <a:t>pendulul matematic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1800" b="1" dirty="0" smtClean="0">
                <a:latin typeface="+mn-lt"/>
                <a:ea typeface="Times New Roman" panose="02020603050405020304" pitchFamily="18" charset="0"/>
              </a:rPr>
              <a:t>pendulul fizic</a:t>
            </a:r>
            <a:endParaRPr lang="ro-RO" sz="1800" b="1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800" b="1" dirty="0" smtClean="0">
                <a:latin typeface="+mn-lt"/>
                <a:ea typeface="Times New Roman" panose="02020603050405020304" pitchFamily="18" charset="0"/>
              </a:rPr>
              <a:t>• Caracteristicile </a:t>
            </a:r>
            <a:r>
              <a:rPr lang="ro-RO" sz="1800" b="1" dirty="0">
                <a:latin typeface="+mn-lt"/>
                <a:ea typeface="Times New Roman" panose="02020603050405020304" pitchFamily="18" charset="0"/>
              </a:rPr>
              <a:t>principale ale oscilaţiilor armonice (amplitudinea, frecvenţa ciclică, frecvenţa, perioada).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800" b="1" dirty="0" smtClean="0">
                <a:latin typeface="+mn-lt"/>
                <a:ea typeface="Times New Roman" panose="02020603050405020304" pitchFamily="18" charset="0"/>
              </a:rPr>
              <a:t>• Energia </a:t>
            </a:r>
            <a:r>
              <a:rPr lang="ro-RO" sz="1800" b="1" dirty="0">
                <a:latin typeface="+mn-lt"/>
                <a:ea typeface="Times New Roman" panose="02020603050405020304" pitchFamily="18" charset="0"/>
              </a:rPr>
              <a:t>oscilaţiilor armonice.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800" b="1" dirty="0" smtClean="0">
                <a:latin typeface="+mn-lt"/>
                <a:ea typeface="Times New Roman" panose="02020603050405020304" pitchFamily="18" charset="0"/>
              </a:rPr>
              <a:t>• Exemple</a:t>
            </a:r>
            <a:r>
              <a:rPr lang="ro-RO" sz="1800" b="1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latin typeface="Calibri" pitchFamily="34" charset="0"/>
              <a:ea typeface="PT Sans"/>
              <a:cs typeface="PT Sans"/>
            </a:endParaRPr>
          </a:p>
        </p:txBody>
      </p:sp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6767782" y="426349"/>
            <a:ext cx="4739856" cy="90646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Introducere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6370320" cy="534923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o-MD" sz="18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ro-RO" sz="1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Vom analiza un corp material legat de un resort, după cum este arătat în </a:t>
                </a:r>
                <a:r>
                  <a:rPr lang="ro-RO" sz="1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desen.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ro-RO" sz="1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ro-RO" sz="1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extinderea resortului cu </a:t>
                </a:r>
                <a:r>
                  <a:rPr lang="ro-RO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acesta va răspunde cu o forță de elasticitate orientată în sens opus extinderii: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𝑐𝑥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𝑐𝑜𝑒𝑓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𝑒𝑙𝑎𝑠𝑡𝑖𝑐𝑖𝑡𝑎𝑡𝑒</m:t>
                      </m:r>
                    </m:oMath>
                  </m:oMathPara>
                </a14:m>
                <a:endParaRPr lang="ro-RO" sz="1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Conform legii a II a lui Newton: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o-RO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o-RO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o-RO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Dacă vom proiecta pe axa </a:t>
                </a:r>
                <a:r>
                  <a:rPr lang="ro-RO" sz="18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1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𝑐𝑥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o-RO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ro-RO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o-RO" sz="1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pulsația proprie a sistemului.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sz="1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Soluția </a:t>
                </a: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ecuației diferențiale este: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o-RO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ro-RO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</a:t>
                </a:r>
                <a:r>
                  <a:rPr lang="ro-RO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ecuația oscilatorului armonic)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1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o-RO" sz="2400" dirty="0" smtClean="0">
                    <a:effectLst/>
                    <a:ea typeface="Times New Roman" panose="02020603050405020304" pitchFamily="18" charset="0"/>
                  </a:rPr>
                  <a:t> </a:t>
                </a:r>
                <a:endParaRPr lang="ro-MD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6370320" cy="5349239"/>
              </a:xfrm>
              <a:blipFill>
                <a:blip r:embed="rId3"/>
                <a:stretch>
                  <a:fillRect l="-766" t="-570"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/>
              <a:t>14.4 ENERGIA OSCILAȚIILOR ARMONICE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508760"/>
            <a:ext cx="4599305" cy="21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6370320" cy="534923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o-MD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Viteza punctului material care realizează această mișcare: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ro-RO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⁡</m:t>
                    </m:r>
                  </m:oMath>
                </a14:m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o-RO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Energia cinetică: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o-RO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o-RO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o-RO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ro-RO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! Se observă că energia cinetică variază între </a:t>
                </a:r>
              </a:p>
              <a:p>
                <a:pPr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ro-RO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și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o-RO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o-RO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o-R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ro-R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o-RO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ro-RO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ro-RO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 frecvența ciclică </a:t>
                </a:r>
                <a14:m>
                  <m:oMath xmlns:m="http://schemas.openxmlformats.org/officeDocument/2006/math">
                    <m:r>
                      <a:rPr lang="ro-RO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o-RO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Energia potențială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7056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o-RO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o-RO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ro-RO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o-RO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1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o-RO" sz="2400" dirty="0" smtClean="0">
                    <a:effectLst/>
                    <a:ea typeface="Times New Roman" panose="02020603050405020304" pitchFamily="18" charset="0"/>
                  </a:rPr>
                  <a:t> </a:t>
                </a:r>
                <a:endParaRPr lang="ro-MD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6370320" cy="5349239"/>
              </a:xfrm>
              <a:blipFill>
                <a:blip r:embed="rId3"/>
                <a:stretch>
                  <a:fillRect l="-1053" t="-570" r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/>
              <a:t>14.4 ENERGIA OSCILAȚIILOR ARMONICE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508760"/>
            <a:ext cx="4599305" cy="21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6370320" cy="5349239"/>
              </a:xfrm>
            </p:spPr>
            <p:txBody>
              <a:bodyPr>
                <a:noAutofit/>
              </a:bodyPr>
              <a:lstStyle/>
              <a:p>
                <a:pPr marL="0" marR="0" lv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Așadar :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o-RO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o-RO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o-RO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ro-RO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7056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o-RO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o-RO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o-RO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o-RO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ro-RO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Dacă 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vom aplica transformările trigonometrice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o-RO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o-RO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o-RO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o-RO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ro-RO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o-RO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Obținem: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o-RO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6370320" cy="5349239"/>
              </a:xfrm>
              <a:blipFill>
                <a:blip r:embed="rId3"/>
                <a:stretch>
                  <a:fillRect l="-957" t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/>
              <a:t>14.4 ENERGIA OSCILAȚIILOR ARMONICE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508760"/>
            <a:ext cx="4599305" cy="21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6370320" cy="5349239"/>
              </a:xfrm>
            </p:spPr>
            <p:txBody>
              <a:bodyPr>
                <a:noAutofit/>
              </a:bodyPr>
              <a:lstStyle/>
              <a:p>
                <a:pPr marL="0" marR="0" indent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o-RO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b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Observații</a:t>
                </a:r>
                <a:r>
                  <a:rPr lang="ro-RO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Energia cinetică și potențială variază de la 0 la valoarea maximă cu pulsația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ro-RO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Energia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potențială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este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defazată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retard cu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față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energia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cinetică</a:t>
                </a:r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Energia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totală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oscilatorului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poate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scrisă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ca: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Energia</a:t>
                </a:r>
                <a:r>
                  <a:rPr lang="en-US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totală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sistemului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oscilant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este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mărime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constantă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lv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ro-MD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6370320" cy="5349239"/>
              </a:xfrm>
              <a:blipFill>
                <a:blip r:embed="rId3"/>
                <a:stretch>
                  <a:fillRect l="-957" r="-957" b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/>
              <a:t>14.4 ENERGIA OSCILAȚIILOR ARMONICE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10282" r="6970" b="7199"/>
          <a:stretch/>
        </p:blipFill>
        <p:spPr bwMode="auto">
          <a:xfrm>
            <a:off x="8006080" y="1508760"/>
            <a:ext cx="418592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3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675120" y="2971801"/>
                <a:ext cx="4165600" cy="1935479"/>
              </a:xfrm>
            </p:spPr>
            <p:txBody>
              <a:bodyPr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o-RO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(2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ro-RO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o-RO" sz="18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sz="18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o-RO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(2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o-RO" sz="1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o-RO" sz="18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𝐸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o-RO" sz="18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ro-MD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5120" y="2971801"/>
                <a:ext cx="4165600" cy="1935479"/>
              </a:xfrm>
              <a:blipFill>
                <a:blip r:embed="rId3"/>
                <a:stretch>
                  <a:fillRect b="-5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/>
              <a:t>14.4 ENERGIA OSCILAȚIILOR ARMONICE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10282" r="6970" b="7199"/>
          <a:stretch/>
        </p:blipFill>
        <p:spPr bwMode="auto">
          <a:xfrm>
            <a:off x="0" y="1508760"/>
            <a:ext cx="6583680" cy="5349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20" y="1285240"/>
            <a:ext cx="3349625" cy="1539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1427164"/>
            <a:ext cx="2296160" cy="39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615440"/>
                <a:ext cx="12120880" cy="525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MD" sz="20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Exemplul 1. Oscila</a:t>
                </a:r>
                <a:r>
                  <a:rPr lang="ro-RO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țiile libere ale pendulului fizic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Determinați perioada oscilațiilor unui pendulului fizic reprezentat în desen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</a:t>
                </a: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cunoaște m = 0,5 kg, l = 1m. Pendulul efectuează oscilații armonice </a:t>
                </a:r>
                <a:endParaRPr lang="ro-RO" sz="20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în </a:t>
                </a: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jurul axei O. Forțele de frecare și rezistență se neglijează.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Rezolvar</a:t>
                </a:r>
                <a:r>
                  <a:rPr lang="ro-RO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</a:p>
              <a:p>
                <a:r>
                  <a:rPr lang="ro-RO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 de lucru: </a:t>
                </a:r>
                <a:r>
                  <a:rPr lang="ro-RO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o-RO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o-RO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o-RO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ro-RO" sz="2000" i="1">
                                <a:latin typeface="Cambria Math" panose="02040503050406030204" pitchFamily="18" charset="0"/>
                              </a:rPr>
                              <m:t>𝑔𝑎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o-R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Vom determina masa totală a sistemului (masa bilelor + masa barei) (m</a:t>
                </a:r>
                <a:r>
                  <a:rPr lang="ro-RO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o-RO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ro-RO" sz="2000" b="0" dirty="0" smtClean="0"/>
                  <a:t> 			</a:t>
                </a:r>
                <a14:m>
                  <m:oMath xmlns:m="http://schemas.openxmlformats.org/officeDocument/2006/math">
                    <m:r>
                      <a:rPr lang="ro-RO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o-RO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o-RO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= 2 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o-R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Poziția centrului maselor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o-RO" sz="2000" dirty="0" smtClean="0"/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o-RO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ro-RO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∗0−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𝑚𝑙</m:t>
                            </m:r>
                          </m:num>
                          <m:den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𝑚𝑙</m:t>
                            </m:r>
                          </m:num>
                          <m:den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ro-RO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o-R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Momentul de inerție total: </a:t>
                </a:r>
                <a:endParaRPr 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o-R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ro-RO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ro-RO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ro-RO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ro-RO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o-RO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ro-RO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RO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ro-RO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RO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ro-RO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5440"/>
                <a:ext cx="12120880" cy="5255991"/>
              </a:xfrm>
              <a:prstGeom prst="rect">
                <a:avLst/>
              </a:prstGeom>
              <a:blipFill>
                <a:blip r:embed="rId3"/>
                <a:stretch>
                  <a:fillRect l="-503"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Users\Electron_HP\Desktop\Lectii Video Mecanica\Manuscrise_lectii_video_mecanica\Tema 1.14, 1.15 - Dinamica Oscilatii\Desene\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240" y="262355"/>
            <a:ext cx="2072640" cy="39810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56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615440"/>
                <a:ext cx="12120880" cy="4085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MD" sz="20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Exemplul 1. Oscila</a:t>
                </a:r>
                <a:r>
                  <a:rPr lang="ro-RO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țiile libere ale pendulului fizic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Determinați perioada oscilațiilor unui pendulului fizic reprezentat în desen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</a:t>
                </a: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cunoaște m = 0,5 kg, l = 1m. Pendulul efectuează oscilații armonice </a:t>
                </a:r>
                <a:endParaRPr lang="ro-RO" sz="20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în </a:t>
                </a: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jurul axei O. Forțele de frecare și rezistență se neglijează.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Rezolvar</a:t>
                </a:r>
                <a:r>
                  <a:rPr lang="ro-RO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Vom </a:t>
                </a: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utiliza formula dedusă pentru perioadă:</a:t>
                </a:r>
                <a:endParaRPr lang="ro-RO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o-RO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o-RO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𝑚𝑔𝑎</m:t>
                            </m:r>
                          </m:den>
                        </m:f>
                      </m:e>
                    </m:rad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ro-RO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o-RO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ro-RO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ro-RO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ro-RO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𝑚𝑔𝑙</m:t>
                                </m:r>
                              </m:num>
                              <m:den>
                                <m:r>
                                  <a:rPr lang="ro-RO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den>
                        </m:f>
                      </m:e>
                    </m:rad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ro-RO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ro-RO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=2,56 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𝑠𝑒𝑐</m:t>
                    </m:r>
                    <m:r>
                      <a:rPr lang="ro-RO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5440"/>
                <a:ext cx="12120880" cy="4085990"/>
              </a:xfrm>
              <a:prstGeom prst="rect">
                <a:avLst/>
              </a:prstGeom>
              <a:blipFill>
                <a:blip r:embed="rId3"/>
                <a:stretch>
                  <a:fillRect l="-503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Users\Electron_HP\Desktop\Lectii Video Mecanica\Manuscrise_lectii_video_mecanica\Tema 1.14, 1.15 - Dinamica Oscilatii\Desene\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240" y="262355"/>
            <a:ext cx="2072640" cy="39810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42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615440"/>
                <a:ext cx="12120880" cy="5257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MD" sz="20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Exemplul 2. Oscila</a:t>
                </a:r>
                <a:r>
                  <a:rPr lang="ro-RO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țiile libere ale pendulului fizic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Determinați perioada oscilațiilor unui pendulului fizic reprezentat în desen. </a:t>
                </a:r>
                <a:endParaRPr lang="ro-RO" sz="20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</a:t>
                </a: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cunoaște m = 0,5 kg, l = 1m. Pendulul efectuează oscilații armonice </a:t>
                </a:r>
                <a:endParaRPr lang="ro-RO" sz="20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în </a:t>
                </a: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jurul axei O. Forțele de frecare și rezistență se neglijează.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Rezolvar</a:t>
                </a:r>
                <a:r>
                  <a:rPr lang="ro-RO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o-R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Vom determina masa totală a sistemului (masa bilelor + masa barei) (m</a:t>
                </a:r>
                <a:r>
                  <a:rPr lang="ro-RO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o-R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ro-RO" sz="2000" dirty="0"/>
                  <a:t> 			</a:t>
                </a:r>
                <a14:m>
                  <m:oMath xmlns:m="http://schemas.openxmlformats.org/officeDocument/2006/math">
                    <m:r>
                      <a:rPr lang="ro-RO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o-RO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o-RO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= 2 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ro-RO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o-R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Poziția centrului maselor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𝑚𝑙</m:t>
                            </m:r>
                          </m:num>
                          <m:den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𝑚𝑙</m:t>
                        </m:r>
                      </m:num>
                      <m:den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num>
                      <m:den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Momentul de inerție 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ro-RO" sz="2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unde </a:t>
                </a:r>
                <a:r>
                  <a:rPr lang="ro-RO" sz="20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o-RO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momentul de inerție al barei în raport cu axa </a:t>
                </a:r>
                <a:r>
                  <a:rPr lang="ro-RO" sz="20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o-RO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o-RO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o-RO" sz="20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Teorema </a:t>
                </a:r>
                <a:r>
                  <a:rPr lang="ro-RO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Huygeens Steiner</a:t>
                </a:r>
                <a:r>
                  <a:rPr lang="ro-RO" sz="20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I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5440"/>
                <a:ext cx="12120880" cy="5257145"/>
              </a:xfrm>
              <a:prstGeom prst="rect">
                <a:avLst/>
              </a:prstGeom>
              <a:blipFill>
                <a:blip r:embed="rId3"/>
                <a:stretch>
                  <a:fillRect l="-503"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Electron_HP\Desktop\Lectii Video Mecanica\Manuscrise_lectii_video_mecanica\Tema 1.14, 1.15 - Dinamica Oscilatii\Desene\15 - Cop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20701"/>
            <a:ext cx="2072640" cy="398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1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615440"/>
                <a:ext cx="12120880" cy="440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Teorema </a:t>
                </a:r>
                <a:r>
                  <a:rPr lang="ro-RO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Huygeens Steiner</a:t>
                </a:r>
                <a:r>
                  <a:rPr lang="ro-RO" sz="20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I</a:t>
                </a:r>
                <a14:m>
                  <m:oMath xmlns:m="http://schemas.openxmlformats.org/officeDocument/2006/math"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ro-RO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o-RO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ro-RO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momentul de inerție al bilei </a:t>
                </a:r>
                <a:r>
                  <a:rPr lang="ro-RO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în raport cu axa </a:t>
                </a:r>
                <a:r>
                  <a:rPr lang="ro-RO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momentul de inerție al bilei 2</a:t>
                </a:r>
                <a:r>
                  <a:rPr lang="ro-RO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în raport cu axa </a:t>
                </a:r>
                <a:r>
                  <a:rPr lang="ro-RO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ro-RO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o-RO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Vom utiliza formula dedusă pentru perioadă:</a:t>
                </a:r>
                <a:endParaRPr lang="ro-RO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o-RO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𝑚𝑔𝑎</m:t>
                            </m:r>
                          </m:den>
                        </m:f>
                      </m:e>
                    </m:rad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31</m:t>
                                </m:r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o-RO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ro-RO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num>
                          <m:den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𝑚𝑔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ro-RO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den>
                        </m:f>
                      </m:e>
                    </m:rad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31</m:t>
                            </m:r>
                            <m:r>
                              <a:rPr lang="ro-RO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=3,69 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𝑠𝑒𝑐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5440"/>
                <a:ext cx="12120880" cy="4407169"/>
              </a:xfrm>
              <a:prstGeom prst="rect">
                <a:avLst/>
              </a:prstGeom>
              <a:blipFill>
                <a:blip r:embed="rId3"/>
                <a:stretch>
                  <a:fillRect l="-503"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Electron_HP\Desktop\Lectii Video Mecanica\Manuscrise_lectii_video_mecanica\Tema 1.14, 1.15 - Dinamica Oscilatii\Desene\15 - Cop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20701"/>
            <a:ext cx="2072640" cy="398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5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615440"/>
                <a:ext cx="8361680" cy="5197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MD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Exemplul 3. Oscila</a:t>
                </a:r>
                <a:r>
                  <a:rPr lang="ro-RO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țiile libere ale unui corp plutitor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Fie un corp de masă m, care plutește liber în apă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Determinați </a:t>
                </a: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perioada de oscilație a corpului în plan 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vertical.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Rezolvare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Asupra corpului acționează forța de greutate </a:t>
                </a:r>
                <a14:m>
                  <m:oMath xmlns:m="http://schemas.openxmlformats.org/officeDocument/2006/math"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acc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și forța Arhimede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endParaRPr lang="ro-RO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În </a:t>
                </a: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stare de echilibru, aceste două forțe formează un sistem echilibrat </a:t>
                </a:r>
                <a:endParaRPr lang="ro-RO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ro-RO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acc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ș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ro-RO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o-RO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Dacă corpul este scos din această stare (de ex. este scufundat puțin), </a:t>
                </a:r>
                <a:endParaRPr lang="ro-RO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forța 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Arhimede va crește, generând o rezultantă în 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sus.</a:t>
                </a:r>
                <a:endParaRPr lang="ro-RO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endParaRPr lang="ro-RO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Vom 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considera corpul paralelipiped. </a:t>
                </a:r>
                <a:r>
                  <a:rPr lang="ro-RO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Forța 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suplimentară (Arhimede) care apare la scufundarea lui cu </a:t>
                </a:r>
                <a:r>
                  <a:rPr lang="ro-RO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va fi orientată în sens opus vectorului unitar </a:t>
                </a:r>
                <a:r>
                  <a:rPr lang="ro-RO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(vezi desenul):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𝐹</m:t>
                          </m:r>
                        </m:e>
                      </m:acc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𝜌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ro-RO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unde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densitatea apei, </a:t>
                </a:r>
                <a:r>
                  <a:rPr lang="ro-RO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suprafața secțiunii corpului la linia de plutire (</a:t>
                </a:r>
                <a:r>
                  <a:rPr lang="ro-RO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waterline</a:t>
                </a:r>
                <a:r>
                  <a:rPr lang="ro-RO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5440"/>
                <a:ext cx="8361680" cy="5197064"/>
              </a:xfrm>
              <a:prstGeom prst="rect">
                <a:avLst/>
              </a:prstGeom>
              <a:blipFill>
                <a:blip r:embed="rId3"/>
                <a:stretch>
                  <a:fillRect l="-729" t="-586" r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1" y="1427164"/>
            <a:ext cx="5039360" cy="29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69670" y="1614489"/>
            <a:ext cx="12035244" cy="5062537"/>
          </a:xfrm>
        </p:spPr>
        <p:txBody>
          <a:bodyPr>
            <a:noAutofit/>
          </a:bodyPr>
          <a:lstStyle/>
          <a:p>
            <a:r>
              <a:rPr lang="ro-RO" dirty="0" smtClean="0"/>
              <a:t>Dintre </a:t>
            </a:r>
            <a:r>
              <a:rPr lang="ro-RO" dirty="0"/>
              <a:t>diferite tipuri de mișcări mecanice, există un tip caracterizat prin repetarea periodică a stării mecanice a sistemului. Astfel de mișcare se numește </a:t>
            </a:r>
            <a:r>
              <a:rPr lang="ro-RO" b="1" dirty="0"/>
              <a:t>oscilație mecanică.</a:t>
            </a:r>
            <a:endParaRPr lang="en-US" dirty="0"/>
          </a:p>
          <a:p>
            <a:r>
              <a:rPr lang="ro-RO" dirty="0"/>
              <a:t>În această categorie de mișcări pot fi atribuite oscilațiile pendulelor, strunelor, diferitor detalii ale mașinilor și mecanismelor, construcțiilor, podurilor, temeliilor, corăbiilor, automobilelor și altele.</a:t>
            </a:r>
            <a:endParaRPr lang="en-US" dirty="0"/>
          </a:p>
          <a:p>
            <a:r>
              <a:rPr lang="ro-RO" dirty="0"/>
              <a:t>În funcție de forța care asigură mișcarea oscilatorie deosebim oscilații </a:t>
            </a:r>
            <a:r>
              <a:rPr lang="ro-RO" b="1" dirty="0"/>
              <a:t>liniare </a:t>
            </a:r>
            <a:r>
              <a:rPr lang="ro-RO" dirty="0"/>
              <a:t>și </a:t>
            </a:r>
            <a:r>
              <a:rPr lang="ro-RO" b="1" dirty="0"/>
              <a:t>neliniare</a:t>
            </a:r>
            <a:r>
              <a:rPr lang="ro-RO" dirty="0"/>
              <a:t>. </a:t>
            </a:r>
            <a:endParaRPr lang="en-US" dirty="0"/>
          </a:p>
          <a:p>
            <a:r>
              <a:rPr lang="ro-RO" dirty="0"/>
              <a:t>În funcție de caracterul deformației elementului rigid deosebim oscilații: longitudinale, transversale, de indoire, de răsucire...</a:t>
            </a:r>
            <a:endParaRPr lang="en-US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o-MO" sz="18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925" y="520701"/>
            <a:ext cx="6975174" cy="906463"/>
          </a:xfrm>
        </p:spPr>
        <p:txBody>
          <a:bodyPr>
            <a:normAutofit/>
          </a:bodyPr>
          <a:lstStyle/>
          <a:p>
            <a:pPr marL="21590" algn="ctr">
              <a:spcAft>
                <a:spcPts val="0"/>
              </a:spcAft>
            </a:pPr>
            <a:r>
              <a:rPr lang="ro-RO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Introducere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615440"/>
                <a:ext cx="8361680" cy="532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Legea a II a lui Newton: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acc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în stare de echilibru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ro-RO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acc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la deviația cu </a:t>
                </a:r>
                <a:r>
                  <a:rPr lang="ro-RO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echilibru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Din </a:t>
                </a:r>
                <a:r>
                  <a:rPr lang="ro-RO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primul caz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și obținem ecuația: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o-RO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sau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𝑆𝑥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o-RO" sz="2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Ambele proiecții sunt pe axa </a:t>
                </a:r>
                <a:r>
                  <a:rPr lang="ro-RO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Aducem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ecuația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diferențială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 forma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oscilatorului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armonic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  <m:r>
                              <a:rPr lang="ro-RO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ro-RO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frecvența ciclică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ro-RO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Așadar, corpul </a:t>
                </a: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plutitor, </a:t>
                </a:r>
                <a:r>
                  <a:rPr lang="ro-RO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 </a:t>
                </a: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realiza oscilații armonice cu perioada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ro-RO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o-RO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o-RO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ro-RO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ro-RO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ro-RO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5440"/>
                <a:ext cx="8361680" cy="5328959"/>
              </a:xfrm>
              <a:prstGeom prst="rect">
                <a:avLst/>
              </a:prstGeom>
              <a:blipFill>
                <a:blip r:embed="rId3"/>
                <a:stretch>
                  <a:fillRect l="-729" t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80960" y="1572631"/>
            <a:ext cx="451104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630555" algn="l"/>
              </a:tabLst>
            </a:pPr>
            <a:r>
              <a:rPr lang="ro-RO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exemplu, un pod plutitor cu  S = 20 m</a:t>
            </a:r>
            <a:r>
              <a:rPr lang="ro-RO" sz="2000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și m = 3*10</a:t>
            </a:r>
            <a:r>
              <a:rPr lang="ro-RO" sz="2000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kg va oscila cu o periodă T = 2.45 sec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027" y="1427164"/>
            <a:ext cx="2177733" cy="5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615440"/>
                <a:ext cx="8168641" cy="4597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MD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Exemplul 4. Oscila</a:t>
                </a:r>
                <a:r>
                  <a:rPr lang="ro-RO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țiile libere ale unui </a:t>
                </a:r>
                <a:r>
                  <a:rPr lang="ro-RO" sz="20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corp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Determinați frecvența oscilațiilor proprii ale greutății Q de masă m, suspendată la capătul unei bare elastice de lungime l. Corpul este suspendat de un resort cu elasticitate c. Coeficientul de elasticitate la capătul bare se determină conform formulei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𝐸𝐽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(unde E este modulul de elasticitate, iar J – momentul de inerție). Bara se consideră </a:t>
                </a:r>
                <a:r>
                  <a:rPr lang="ru-RU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imponderabilă</a:t>
                </a:r>
                <a:r>
                  <a:rPr lang="ro-RO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Rezolvare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Construim schema echivalentă a sistemului: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Înlocuim bara cu un resort echivalent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endParaRPr lang="ro-RO" sz="20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cu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coeficient de elasticitate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𝐸𝐽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o-RO" sz="20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obține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sistem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format din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două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resorturi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o-RO" sz="20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și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conectate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serie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ro-RO" sz="20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5440"/>
                <a:ext cx="8168641" cy="4597541"/>
              </a:xfrm>
              <a:prstGeom prst="rect">
                <a:avLst/>
              </a:prstGeom>
              <a:blipFill>
                <a:blip r:embed="rId3"/>
                <a:stretch>
                  <a:fillRect l="-746" t="-663" r="-597" b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1" y="1533207"/>
            <a:ext cx="4023360" cy="2571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C:\Users\Electron_HP\Desktop\Lectii Video Mecanica\Manuscrise_lectii_video_mecanica\Tema 1.14, 1.15 - Dinamica Oscilatii\Desene\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18" y="3389544"/>
            <a:ext cx="2370675" cy="3468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9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615440"/>
                <a:ext cx="8168641" cy="5312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MD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Exemplul 4. Oscila</a:t>
                </a:r>
                <a:r>
                  <a:rPr lang="ro-RO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țiile libere ale unui </a:t>
                </a:r>
                <a:r>
                  <a:rPr lang="ro-RO" sz="20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corp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Determinați frecvența oscilațiilor proprii ale greutății Q de masă m, suspendată la capătul unei bare elastice de lungime l. Corpul este suspendat de un resort cu elasticitate c. Coeficientul de elasticitate la capătul bare se determină conform formulei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𝐸𝐽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(unde E este modulul de elasticitate, iar J – momentul de inerție). Bara se consideră </a:t>
                </a:r>
                <a:r>
                  <a:rPr lang="ru-RU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imponderabilă</a:t>
                </a:r>
                <a:r>
                  <a:rPr lang="ro-RO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Rezolvare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Coeficientul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elasticitate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echivalent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fi: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2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o-RO" sz="2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o-RO" sz="2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ro-RO" sz="2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𝐸𝐽𝑐</m:t>
                        </m:r>
                      </m:num>
                      <m:den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𝐸𝐽</m:t>
                        </m:r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ro-RO" sz="2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ro-RO" sz="2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o-R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Sistemul efectuează oscilații armonice. În acest caz, frecvența proprie de pulsație este: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𝐸𝐽𝑐</m:t>
                              </m:r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𝐸𝐽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5440"/>
                <a:ext cx="8168641" cy="5312865"/>
              </a:xfrm>
              <a:prstGeom prst="rect">
                <a:avLst/>
              </a:prstGeom>
              <a:blipFill>
                <a:blip r:embed="rId3"/>
                <a:stretch>
                  <a:fillRect l="-746" t="-573" r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Electron_HP\Desktop\Lectii Video Mecanica\Manuscrise_lectii_video_mecanica\Tema 1.14, 1.15 - Dinamica Oscilatii\Desene\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489" y="1615440"/>
            <a:ext cx="2106791" cy="3082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5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503047"/>
                <a:ext cx="12090401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MD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Exemplul 5. Oscila</a:t>
                </a:r>
                <a:r>
                  <a:rPr lang="ru-RU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țiile libere ale unui corp </a:t>
                </a:r>
                <a:r>
                  <a:rPr lang="ru-RU" sz="20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scufundat</a:t>
                </a:r>
                <a:endParaRPr lang="ro-RO" sz="20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85432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Un cilindru de greutate P, rază r și înălțime h este suspendat de resortul AB, fixat în punctul de sus B. În poziția de echilibru cilindrul este scufundat în apă până 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jumătate din înălțimea sa. Apoi, fiind scufundat </a:t>
                </a:r>
                <a:r>
                  <a:rPr lang="ru-RU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la </a:t>
                </a:r>
                <a:r>
                  <a:rPr lang="ru-RU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2/3 din 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h, este lăsat</a:t>
                </a:r>
                <a:r>
                  <a:rPr lang="ru-RU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ru-RU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fără viteză inițială, 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să oscileze în direcție verticală.</a:t>
                </a:r>
              </a:p>
              <a:p>
                <a:pPr marL="285432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Coeficientul de elasticitate a resortului este egal cu c.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432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Considerând că acțiunea apei se rezumă doar la apariția forței Arhimede, </a:t>
                </a:r>
                <a:r>
                  <a:rPr lang="ro-RO" sz="2000" i="1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determinați ecuația de mișcare a cilindrului în raport cu poziția de echilibru.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432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Densitatea apei se va considera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o-RO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03047"/>
                <a:ext cx="12090401" cy="3693319"/>
              </a:xfrm>
              <a:prstGeom prst="rect">
                <a:avLst/>
              </a:prstGeom>
              <a:blipFill>
                <a:blip r:embed="rId3"/>
                <a:stretch>
                  <a:fillRect l="-504" t="-992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1908044"/>
            <a:ext cx="2722879" cy="4423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43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" y="1503047"/>
                <a:ext cx="8757920" cy="510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o-RO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Setăm axa de coordonate </a:t>
                </a:r>
                <a:r>
                  <a:rPr lang="ro-RO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o-RO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în direcția mișcării. Originea sistemului de coordonate se va considera în poziția de echilibru static al centrului maselor cilindrului (C).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În poziție de echilibru static:</a:t>
                </a: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o-R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acc>
                      <m:r>
                        <a:rPr lang="ro-RO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o-R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o-RO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ro-RO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o-RO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Forța </a:t>
                </a:r>
                <a:r>
                  <a:rPr lang="ro-RO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elasticitate: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𝑒𝑙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endParaRPr lang="ro-RO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o-RO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ro-RO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este </a:t>
                </a:r>
                <a:r>
                  <a:rPr lang="ro-RO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deformarea resortului în poziție de echilibru </a:t>
                </a:r>
                <a:r>
                  <a:rPr lang="ro-RO" sz="20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static, </a:t>
                </a:r>
                <a:r>
                  <a:rPr lang="ro-RO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iar x este deviația (elongația) cilindrului în timpul oscilației.</a:t>
                </a: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Forța </a:t>
                </a:r>
                <a:r>
                  <a:rPr lang="ro-RO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Arhimede: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proiecții pe axa </a:t>
                </a:r>
                <a:r>
                  <a:rPr lang="ro-RO" sz="20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o-RO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o-RO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Din această ecuație se determină deviația statică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o-RO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503047"/>
                <a:ext cx="8757920" cy="5106013"/>
              </a:xfrm>
              <a:prstGeom prst="rect">
                <a:avLst/>
              </a:prstGeom>
              <a:blipFill>
                <a:blip r:embed="rId3"/>
                <a:stretch>
                  <a:fillRect l="-696" t="-717" r="-696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Electron_HP\Desktop\Lectii Video Mecanica\Manuscrise_lectii_video_mecanica\Tema 1.14, 1.15 - Dinamica Oscilatii\Desene\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973931"/>
            <a:ext cx="3352800" cy="377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9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009900"/>
                </a:solidFill>
              </a:rPr>
              <a:t>EXEMPLE</a:t>
            </a:r>
            <a:endParaRPr lang="en-US" sz="24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" y="1503047"/>
                <a:ext cx="8757920" cy="543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Fiin deviat cu 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o-RO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în jos de la poziția de echilibru, cilindrul se va mișca accelerat, sub acțiunea rezultantei celor trei forțe. Ecuația </a:t>
                </a:r>
                <a:r>
                  <a:rPr lang="ro-RO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diferențială </a:t>
                </a:r>
                <a:r>
                  <a:rPr lang="ro-RO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 fi: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ro-R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ro-RO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o-RO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𝑚𝑔</m:t>
                      </m:r>
                      <m:r>
                        <a:rPr lang="ro-RO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o-RO" b="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o-RO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𝑒𝑙</m:t>
                        </m:r>
                      </m:sub>
                    </m:sSub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ro-RO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o-RO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o-RO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ro-RO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o-RO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ro-RO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o-RO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o-RO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Înlocuind în ecuația diferențială, ținând cont de starea de echilibru static și împărțind la </a:t>
                </a:r>
                <a:r>
                  <a:rPr lang="ro-RO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ro-RO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obținem</a:t>
                </a:r>
                <a:r>
                  <a:rPr lang="ro-RO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RO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ro-RO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ro-RO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o-RO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ro-RO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ro-RO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ro-RO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Soluția </a:t>
                </a: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ecuației diferențială va fi căutată în forma: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o-R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ro-RO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o-RO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o-R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o-R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o-R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o-R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Condițiile inițiale: </a:t>
                </a:r>
                <a14:m>
                  <m:oMath xmlns:m="http://schemas.openxmlformats.org/officeDocument/2006/math"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ro-RO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o-R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ro-RO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r>
                  <a:rPr lang="ro-RO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obține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o-RO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/6,  </m:t>
                        </m:r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ro-RO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Atunci soluția devine: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o-RO" sz="24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ro-RO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o-RO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RO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ro-RO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ro-RO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ro-RO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503047"/>
                <a:ext cx="8757920" cy="5433219"/>
              </a:xfrm>
              <a:prstGeom prst="rect">
                <a:avLst/>
              </a:prstGeom>
              <a:blipFill>
                <a:blip r:embed="rId3"/>
                <a:stretch>
                  <a:fillRect l="-696" t="-673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Electron_HP\Desktop\Lectii Video Mecanica\Manuscrise_lectii_video_mecanica\Tema 1.14, 1.15 - Dinamica Oscilatii\Desene\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973931"/>
            <a:ext cx="3352800" cy="377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7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276224" y="1614489"/>
            <a:ext cx="11572875" cy="5062537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Butenin N. V. I. L. Lunţ, D. R. Merkin Curs de mecanică teoretică. Vol. 1, 2. Chişinău 1993.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Caraganciu V. M. Colpajiu, M. Ţopa Mecanica teoretică.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Chişinău 1994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V. Meşcerskii. Culegere de probleme la MT, Chişinău, 1991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Caraganciu V. MT, Compendiu şi probleme, 2008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 М. Тарг Краткий курс теоретической механики. Наука, Москва, 1967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 Szolga. Mecanica teoretică. Vol. 1. Statica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Divers-press, Bucureşti, 1994 </a:t>
            </a:r>
            <a:endParaRPr 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388" y="466913"/>
            <a:ext cx="7375711" cy="743323"/>
          </a:xfrm>
        </p:spPr>
        <p:txBody>
          <a:bodyPr>
            <a:normAutofit/>
          </a:bodyPr>
          <a:lstStyle/>
          <a:p>
            <a:pPr marR="269240" algn="ctr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8ED4F8B-BDD1-4578-BC46-0668F3D5E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840" y="26822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47900" y="1614489"/>
            <a:ext cx="12035244" cy="506253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o-RO" dirty="0" smtClean="0">
                <a:solidFill>
                  <a:srgbClr val="0000FF"/>
                </a:solidFill>
              </a:rPr>
              <a:t>Oscilațiile </a:t>
            </a:r>
            <a:r>
              <a:rPr lang="ro-RO" dirty="0">
                <a:solidFill>
                  <a:srgbClr val="0000FF"/>
                </a:solidFill>
              </a:rPr>
              <a:t>libere (sau </a:t>
            </a:r>
            <a:r>
              <a:rPr lang="ro-RO" b="1" dirty="0">
                <a:solidFill>
                  <a:srgbClr val="0000FF"/>
                </a:solidFill>
              </a:rPr>
              <a:t>proprii</a:t>
            </a:r>
            <a:r>
              <a:rPr lang="ro-RO" dirty="0">
                <a:solidFill>
                  <a:srgbClr val="0000FF"/>
                </a:solidFill>
              </a:rPr>
              <a:t>), sunt mișcări mecanice care au loc sub acțiune unei forțe, care este liniar dependentă de </a:t>
            </a:r>
            <a:r>
              <a:rPr lang="ro-RO" dirty="0" smtClean="0">
                <a:solidFill>
                  <a:srgbClr val="0000FF"/>
                </a:solidFill>
              </a:rPr>
              <a:t>deplasare</a:t>
            </a:r>
            <a:r>
              <a:rPr lang="ro-RO" dirty="0">
                <a:solidFill>
                  <a:srgbClr val="0000FF"/>
                </a:solidFill>
              </a:rPr>
              <a:t>. Această forță se mai numește </a:t>
            </a:r>
            <a:r>
              <a:rPr lang="ro-RO" b="1" dirty="0">
                <a:solidFill>
                  <a:srgbClr val="0000FF"/>
                </a:solidFill>
              </a:rPr>
              <a:t>de </a:t>
            </a:r>
            <a:r>
              <a:rPr lang="ro-RO" b="1" dirty="0" smtClean="0">
                <a:solidFill>
                  <a:srgbClr val="0000FF"/>
                </a:solidFill>
              </a:rPr>
              <a:t>restabilire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ro-RO" dirty="0"/>
              <a:t>Spre exemplu, forța de elasticitate, care satisface legea lui Hooke, acționează ca forță de restabilire și crează condiții pentru apariția oscilațiilor în sistem.</a:t>
            </a:r>
            <a:endParaRPr lang="en-US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o-MO" sz="1800" b="1" dirty="0">
              <a:solidFill>
                <a:srgbClr val="0000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925" y="520701"/>
            <a:ext cx="6975174" cy="906463"/>
          </a:xfrm>
        </p:spPr>
        <p:txBody>
          <a:bodyPr>
            <a:normAutofit/>
          </a:bodyPr>
          <a:lstStyle/>
          <a:p>
            <a:r>
              <a:rPr lang="ro-RO" sz="2400" dirty="0"/>
              <a:t>14.1 Oscilațiile libere ale punctului material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45" y="2960244"/>
            <a:ext cx="1555624" cy="3093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7CB68EA2-DAB1-4B6F-9490-3BE86FC796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5" y="3224876"/>
                <a:ext cx="7366445" cy="13982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R="269240" algn="just">
                  <a:spcAft>
                    <a:spcPts val="0"/>
                  </a:spcAft>
                </a:pPr>
                <a:r>
                  <a:rPr lang="ro-RO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Fie un corp de masă </a:t>
                </a: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ro-RO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suspendat de un arc elastic.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Asupra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corpului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acționează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forța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de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greutate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și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forța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de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reacțiune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arcului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elastic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unde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este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coeficientul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de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elasticitate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iar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λ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alungirea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arcului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7CB68EA2-DAB1-4B6F-9490-3BE86FC79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5" y="3224876"/>
                <a:ext cx="7366445" cy="1398203"/>
              </a:xfrm>
              <a:prstGeom prst="rect">
                <a:avLst/>
              </a:prstGeom>
              <a:blipFill>
                <a:blip r:embed="rId4"/>
                <a:stretch>
                  <a:fillRect l="-744" t="-1732" b="-6494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900" y="4819400"/>
                <a:ext cx="7355120" cy="13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Vom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alege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axa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orientat</a:t>
                </a:r>
                <a:r>
                  <a:rPr lang="ro-RO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ă în jos, cu originea în poziția de echilibru static (adică în punctul </a:t>
                </a:r>
                <a:r>
                  <a:rPr lang="ro-RO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r>
                  <a:rPr lang="ro-RO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unde forța de greutate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este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echilibrată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de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reacțiunea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statică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arcului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:endParaRPr lang="ro-RO" sz="20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alungirea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statică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arcului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0" y="4819400"/>
                <a:ext cx="7355120" cy="1360822"/>
              </a:xfrm>
              <a:prstGeom prst="rect">
                <a:avLst/>
              </a:prstGeom>
              <a:blipFill>
                <a:blip r:embed="rId5"/>
                <a:stretch>
                  <a:fillRect l="-912" t="-2691" r="-829" b="-6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9670" y="1614489"/>
                <a:ext cx="12035244" cy="506253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Deosebim </a:t>
                </a:r>
                <a:r>
                  <a:rPr lang="en-US" sz="1800" dirty="0"/>
                  <a:t>2 </a:t>
                </a:r>
                <a:r>
                  <a:rPr lang="en-US" sz="1800" dirty="0" err="1"/>
                  <a:t>poziții</a:t>
                </a:r>
                <a:r>
                  <a:rPr lang="en-US" sz="1800" dirty="0"/>
                  <a:t>: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1800" dirty="0" err="1"/>
                  <a:t>Echilibru</a:t>
                </a:r>
                <a:r>
                  <a:rPr lang="en-US" sz="1800" dirty="0"/>
                  <a:t> static (</a:t>
                </a:r>
                <a:r>
                  <a:rPr lang="en-US" sz="1800" dirty="0" err="1"/>
                  <a:t>greutatea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stă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nemișcată</a:t>
                </a:r>
                <a:r>
                  <a:rPr lang="en-US" sz="1800" dirty="0"/>
                  <a:t>). </a:t>
                </a:r>
                <a:r>
                  <a:rPr lang="en-US" sz="1800" dirty="0" err="1"/>
                  <a:t>În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acest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caz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US" sz="1800" dirty="0" err="1"/>
                  <a:t>sau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în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proiecții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</a:t>
                </a:r>
                <a:r>
                  <a:rPr lang="en-US" sz="1800" dirty="0"/>
                  <a:t> </a:t>
                </a:r>
                <a:r>
                  <a:rPr lang="en-US" sz="1800" i="1" dirty="0"/>
                  <a:t>x</a:t>
                </a:r>
                <a:r>
                  <a:rPr lang="en-US" sz="1800" dirty="0"/>
                  <a:t>: </a:t>
                </a:r>
                <a:endParaRPr lang="ro-RO" sz="1800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=0; ⇒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sz="1800" dirty="0"/>
                  <a:t> 		</a:t>
                </a:r>
                <a:r>
                  <a:rPr lang="en-US" sz="1800" dirty="0" smtClean="0"/>
                  <a:t>(</a:t>
                </a:r>
                <a:r>
                  <a:rPr lang="ro-RO" sz="1800" dirty="0" smtClean="0"/>
                  <a:t>1.</a:t>
                </a:r>
                <a:r>
                  <a:rPr lang="en-US" sz="1800" dirty="0" smtClean="0"/>
                  <a:t>1</a:t>
                </a:r>
                <a:r>
                  <a:rPr lang="en-US" sz="1800" dirty="0"/>
                  <a:t>)</a:t>
                </a:r>
              </a:p>
              <a:p>
                <a:pPr marL="0" lvl="0" indent="0">
                  <a:buNone/>
                </a:pPr>
                <a:r>
                  <a:rPr lang="en-US" sz="1800" dirty="0" err="1"/>
                  <a:t>Presupune</a:t>
                </a:r>
                <a:r>
                  <a:rPr lang="en-US" sz="1800" dirty="0"/>
                  <a:t> o </a:t>
                </a:r>
                <a:r>
                  <a:rPr lang="en-US" sz="1800" dirty="0" err="1"/>
                  <a:t>altă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poziție</a:t>
                </a:r>
                <a:r>
                  <a:rPr lang="en-US" sz="1800" dirty="0"/>
                  <a:t> a </a:t>
                </a:r>
                <a:r>
                  <a:rPr lang="en-US" sz="1800" dirty="0" err="1"/>
                  <a:t>corpului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când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acesta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este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deplasat</a:t>
                </a:r>
                <a:r>
                  <a:rPr lang="en-US" sz="1800" dirty="0"/>
                  <a:t> la </a:t>
                </a:r>
                <a:r>
                  <a:rPr lang="en-US" sz="1800" dirty="0" err="1"/>
                  <a:t>distanța</a:t>
                </a:r>
                <a:r>
                  <a:rPr lang="en-US" sz="1800" dirty="0"/>
                  <a:t> </a:t>
                </a:r>
                <a:r>
                  <a:rPr lang="en-US" sz="1800" i="1" dirty="0"/>
                  <a:t>x</a:t>
                </a:r>
                <a:r>
                  <a:rPr lang="en-US" sz="1800" dirty="0"/>
                  <a:t> </a:t>
                </a:r>
                <a:endParaRPr lang="ro-RO" sz="1800" dirty="0" smtClean="0"/>
              </a:p>
              <a:p>
                <a:pPr marL="0" lvl="0" indent="0">
                  <a:buNone/>
                </a:pPr>
                <a:r>
                  <a:rPr lang="en-US" sz="1800" dirty="0" smtClean="0"/>
                  <a:t>de </a:t>
                </a:r>
                <a:r>
                  <a:rPr lang="en-US" sz="1800" dirty="0"/>
                  <a:t>la </a:t>
                </a:r>
                <a:r>
                  <a:rPr lang="en-US" sz="1800" dirty="0" err="1"/>
                  <a:t>starea</a:t>
                </a:r>
                <a:r>
                  <a:rPr lang="en-US" sz="1800" dirty="0"/>
                  <a:t> de </a:t>
                </a:r>
                <a:r>
                  <a:rPr lang="en-US" sz="1800" dirty="0" err="1"/>
                  <a:t>echilibru</a:t>
                </a:r>
                <a:r>
                  <a:rPr lang="en-US" sz="1800" dirty="0"/>
                  <a:t> static.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.				</a:t>
                </a:r>
                <a:r>
                  <a:rPr lang="en-US" sz="1800" dirty="0" smtClean="0"/>
                  <a:t>(</a:t>
                </a:r>
                <a:r>
                  <a:rPr lang="ro-RO" sz="1800" dirty="0" smtClean="0"/>
                  <a:t>1.</a:t>
                </a:r>
                <a:r>
                  <a:rPr lang="en-US" sz="1800" dirty="0" smtClean="0"/>
                  <a:t>2</a:t>
                </a:r>
                <a:r>
                  <a:rPr lang="en-US" sz="1800" dirty="0"/>
                  <a:t>)</a:t>
                </a:r>
              </a:p>
              <a:p>
                <a:pPr marL="0" indent="0">
                  <a:buNone/>
                </a:pPr>
                <a:r>
                  <a:rPr lang="en-US" sz="1800" dirty="0" err="1" smtClean="0"/>
                  <a:t>reacțiunea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arcului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va</a:t>
                </a:r>
                <a:r>
                  <a:rPr lang="en-US" sz="1800" dirty="0"/>
                  <a:t> fi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𝑐𝑥</m:t>
                    </m:r>
                  </m:oMath>
                </a14:m>
                <a:r>
                  <a:rPr lang="en-US" sz="1800" dirty="0"/>
                  <a:t>	</a:t>
                </a:r>
                <a:r>
                  <a:rPr lang="ro-RO" sz="1800" dirty="0" smtClean="0"/>
                  <a:t>	</a:t>
                </a:r>
                <a:r>
                  <a:rPr lang="en-US" sz="1800" dirty="0" smtClean="0"/>
                  <a:t>(</a:t>
                </a:r>
                <a:r>
                  <a:rPr lang="ro-RO" sz="1800" dirty="0" smtClean="0"/>
                  <a:t>1.</a:t>
                </a:r>
                <a:r>
                  <a:rPr lang="en-US" sz="1800" dirty="0" smtClean="0"/>
                  <a:t>3</a:t>
                </a:r>
                <a:r>
                  <a:rPr lang="en-US" sz="1800" dirty="0"/>
                  <a:t>)</a:t>
                </a:r>
              </a:p>
              <a:p>
                <a:pPr marL="0" indent="0">
                  <a:buNone/>
                </a:pPr>
                <a:r>
                  <a:rPr lang="en-US" sz="1800" dirty="0" err="1"/>
                  <a:t>În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această</a:t>
                </a:r>
                <a:r>
                  <a:rPr lang="en-US" sz="1800" dirty="0"/>
                  <a:t> stare, </a:t>
                </a:r>
                <a:r>
                  <a:rPr lang="en-US" sz="1800" dirty="0" err="1"/>
                  <a:t>coprul</a:t>
                </a:r>
                <a:r>
                  <a:rPr lang="en-US" sz="1800" dirty="0"/>
                  <a:t> nu </a:t>
                </a:r>
                <a:r>
                  <a:rPr lang="en-US" sz="1800" dirty="0" err="1"/>
                  <a:t>este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în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echilibru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iar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rezultanta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forțelor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asigură</a:t>
                </a:r>
                <a:endParaRPr lang="ro-RO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o </a:t>
                </a:r>
                <a:r>
                  <a:rPr lang="en-US" sz="1800" dirty="0" err="1"/>
                  <a:t>mișcare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accelerată</a:t>
                </a:r>
                <a:r>
                  <a:rPr lang="en-US" sz="1800" dirty="0"/>
                  <a:t>. Conform </a:t>
                </a:r>
                <a:r>
                  <a:rPr lang="en-US" sz="1800" dirty="0" err="1"/>
                  <a:t>legii</a:t>
                </a:r>
                <a:r>
                  <a:rPr lang="en-US" sz="1800" dirty="0"/>
                  <a:t> II a </a:t>
                </a:r>
                <a:r>
                  <a:rPr lang="en-US" sz="1800" dirty="0" err="1"/>
                  <a:t>lui</a:t>
                </a:r>
                <a:r>
                  <a:rPr lang="en-US" sz="1800" dirty="0"/>
                  <a:t> Newton: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1800" dirty="0"/>
                  <a:t>			</a:t>
                </a:r>
                <a:r>
                  <a:rPr lang="en-US" sz="1800" dirty="0" smtClean="0"/>
                  <a:t>	(</a:t>
                </a:r>
                <a:r>
                  <a:rPr lang="ro-RO" sz="1800" dirty="0" smtClean="0"/>
                  <a:t>1.</a:t>
                </a:r>
                <a:r>
                  <a:rPr lang="en-US" sz="1800" dirty="0" smtClean="0"/>
                  <a:t>4</a:t>
                </a:r>
                <a:r>
                  <a:rPr lang="en-US" sz="1800" dirty="0"/>
                  <a:t>)</a:t>
                </a:r>
              </a:p>
              <a:p>
                <a:pPr marL="0" indent="0">
                  <a:buNone/>
                </a:pPr>
                <a:r>
                  <a:rPr lang="en-US" sz="1800" i="1" dirty="0"/>
                  <a:t>x</a:t>
                </a:r>
                <a:r>
                  <a:rPr lang="en-US" sz="1800" dirty="0"/>
                  <a:t>)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𝑐𝑥</m:t>
                    </m:r>
                  </m:oMath>
                </a14:m>
                <a:r>
                  <a:rPr lang="en-US" sz="1800" dirty="0"/>
                  <a:t>				</a:t>
                </a:r>
              </a:p>
              <a:p>
                <a:pPr marL="0" indent="0">
                  <a:buNone/>
                </a:pPr>
                <a:r>
                  <a:rPr lang="en-US" sz="1800" dirty="0" err="1" smtClean="0"/>
                  <a:t>sau</a:t>
                </a:r>
                <a:r>
                  <a:rPr lang="ro-RO" sz="180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			</a:t>
                </a:r>
                <a:r>
                  <a:rPr lang="en-US" sz="1800" dirty="0" smtClean="0"/>
                  <a:t>(</a:t>
                </a:r>
                <a:r>
                  <a:rPr lang="ro-RO" sz="1800" dirty="0" smtClean="0"/>
                  <a:t>1.</a:t>
                </a:r>
                <a:r>
                  <a:rPr lang="en-US" sz="1800" dirty="0" smtClean="0"/>
                  <a:t>5</a:t>
                </a:r>
                <a:r>
                  <a:rPr lang="en-US" sz="1800" dirty="0"/>
                  <a:t>)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ro-MO" sz="1800" b="1" dirty="0"/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70" y="1614489"/>
                <a:ext cx="12035244" cy="5062537"/>
              </a:xfrm>
              <a:blipFill>
                <a:blip r:embed="rId3"/>
                <a:stretch>
                  <a:fillRect l="-405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 txBox="1">
            <a:spLocks/>
          </p:cNvSpPr>
          <p:nvPr/>
        </p:nvSpPr>
        <p:spPr>
          <a:xfrm>
            <a:off x="4873925" y="520701"/>
            <a:ext cx="6975174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o-RO" sz="2400" smtClean="0"/>
              <a:t>14.1 Oscilațiile libere ale punctului material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53" y="1337436"/>
            <a:ext cx="1671610" cy="3499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2344" y="2377440"/>
            <a:ext cx="1051560" cy="393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1936" y="6123432"/>
            <a:ext cx="1466088" cy="393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8229600" cy="534923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7000"/>
                  </a:lnSpc>
                  <a:buNone/>
                </a:pP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Așadar,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o-MO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Vom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 </a:t>
                </a:r>
                <a:endParaRPr lang="ro-RO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ro-RO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Ecuația diferențială liniară de ordinul doi cu coeficienți constanți, omogenă.</a:t>
                </a:r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Rezolvarea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ecuației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poate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realizată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ajutorul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ecuației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caracteristice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=0;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 ±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r>
                  <a:rPr lang="en-US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Rădăcinile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complexe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deja</a:t>
                </a:r>
                <a:r>
                  <a:rPr lang="en-US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indică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faptul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procesul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oscilatoriu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Soluția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generală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ecuației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poate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scrisă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 </a:t>
                </a:r>
                <a:r>
                  <a:rPr lang="en-US" sz="1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complexă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</a:p>
              <a:p>
                <a:pPr marL="0" indent="0">
                  <a:buNone/>
                </a:pP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și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sunt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integrare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care se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determină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din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condițiile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inițiale</a:t>
                </a:r>
                <a:endParaRPr lang="ro-RO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 </a:t>
                </a:r>
                <a:r>
                  <a:rPr lang="en-US" sz="1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reală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ro-MO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8229600" cy="5349239"/>
              </a:xfrm>
              <a:blipFill>
                <a:blip r:embed="rId3"/>
                <a:stretch>
                  <a:fillRect l="-593" t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marL="21590" algn="ctr">
              <a:spcAft>
                <a:spcPts val="0"/>
              </a:spcAft>
            </a:pPr>
            <a:r>
              <a:rPr lang="ro-RO" sz="2000" dirty="0">
                <a:ea typeface="Times New Roman" panose="02020603050405020304" pitchFamily="18" charset="0"/>
              </a:rPr>
              <a:t>Ecuaţia diferenţială a oscilaţiilor mecanice fără </a:t>
            </a:r>
            <a:r>
              <a:rPr lang="ro-RO" sz="2000" dirty="0" smtClean="0">
                <a:ea typeface="Times New Roman" panose="02020603050405020304" pitchFamily="18" charset="0"/>
              </a:rPr>
              <a:t>rezistenţă.</a:t>
            </a:r>
            <a:br>
              <a:rPr lang="ro-RO" sz="2000" dirty="0" smtClean="0">
                <a:ea typeface="Times New Roman" panose="02020603050405020304" pitchFamily="18" charset="0"/>
              </a:rPr>
            </a:br>
            <a:r>
              <a:rPr lang="ro-RO" sz="2000" dirty="0" smtClean="0">
                <a:ea typeface="Times New Roman" panose="02020603050405020304" pitchFamily="18" charset="0"/>
              </a:rPr>
              <a:t> Oscilatorul armonic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64400" y="1508760"/>
                <a:ext cx="49276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comodă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pentru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aplicări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tehnice</a:t>
                </a:r>
                <a:endParaRPr lang="ro-R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o-RO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o-RO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-Ecuația oscilațiilor </a:t>
                </a:r>
                <a:r>
                  <a:rPr lang="ro-RO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armonice</a:t>
                </a:r>
              </a:p>
              <a:p>
                <a:endParaRPr lang="ro-RO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o-RO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o-RO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o-RO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00" y="1508760"/>
                <a:ext cx="4927600" cy="2585323"/>
              </a:xfrm>
              <a:prstGeom prst="rect">
                <a:avLst/>
              </a:prstGeom>
              <a:blipFill>
                <a:blip r:embed="rId4"/>
                <a:stretch>
                  <a:fillRect l="-1114" t="-1415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7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8229600" cy="5349239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ro-RO" sz="1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Faza oscilațiilor</a:t>
                </a:r>
                <a:endParaRPr 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sz="18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ro-RO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o-RO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o-RO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o-RO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 numește </a:t>
                </a:r>
                <a:r>
                  <a:rPr lang="ro-RO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faza inițială</a:t>
                </a: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o-RO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în momentul t = 0. În acest caz, </a:t>
                </a:r>
                <a14:m>
                  <m:oMath xmlns:m="http://schemas.openxmlformats.org/officeDocument/2006/math">
                    <m:r>
                      <a:rPr lang="ro-RO" sz="18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ro-RO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o-RO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ro-RO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Frecvența ciclică (sau </a:t>
                </a:r>
                <a:r>
                  <a:rPr lang="ro-RO" sz="1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pulsația)</a:t>
                </a:r>
                <a:endParaRPr lang="ro-RO" sz="1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ro-RO" sz="1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1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ro-RO" sz="1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o-RO" sz="1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RO" sz="1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ro-RO" sz="1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ro-RO" sz="1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rad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reprezintă numărul de oscilații în </a:t>
                </a:r>
                <a14:m>
                  <m:oMath xmlns:m="http://schemas.openxmlformats.org/officeDocument/2006/math">
                    <m:r>
                      <a:rPr lang="ro-RO" sz="1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o-RO" sz="1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secunde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ro-RO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Perioada</a:t>
                </a:r>
                <a:endParaRPr 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b="1" dirty="0" smtClean="0"/>
                  <a:t> </a:t>
                </a:r>
                <a14:m>
                  <m:oMath xmlns:m="http://schemas.openxmlformats.org/officeDocument/2006/math">
                    <m:r>
                      <a:rPr lang="ro-RO" sz="18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ro-RO" sz="1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1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o-RO" sz="1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1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ro-RO" sz="1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ro-RO" sz="1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sz="1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ro-RO" sz="1800" b="1" i="1">
                        <a:latin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RO" sz="1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ro-RO" sz="1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</m:e>
                    </m:rad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intervalul de timp în decursul căruia faza oscilațiilor variază cu </a:t>
                </a:r>
                <a14:m>
                  <m:oMath xmlns:m="http://schemas.openxmlformats.org/officeDocument/2006/math">
                    <m:r>
                      <a:rPr lang="ro-RO" sz="1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o-RO" sz="1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ro-RO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Frecvența</a:t>
                </a:r>
                <a:endParaRPr 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b="1" dirty="0" smtClean="0"/>
                  <a:t> </a:t>
                </a:r>
                <a14:m>
                  <m:oMath xmlns:m="http://schemas.openxmlformats.org/officeDocument/2006/math">
                    <m:r>
                      <a:rPr lang="ro-RO" sz="1800" b="1" i="1">
                        <a:latin typeface="Cambria Math" panose="02040503050406030204" pitchFamily="18" charset="0"/>
                      </a:rPr>
                      <m:t>𝛎</m:t>
                    </m:r>
                    <m:r>
                      <a:rPr lang="ro-RO" sz="1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o-RO" sz="1800" b="1" i="1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mărimea inversă perioadei. Se măsoară în </a:t>
                </a:r>
                <a:r>
                  <a:rPr lang="ro-RO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Hz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8229600" cy="5349239"/>
              </a:xfrm>
              <a:blipFill>
                <a:blip r:embed="rId3"/>
                <a:stretch>
                  <a:fillRect l="-593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</a:pPr>
            <a:r>
              <a:rPr lang="ro-RO" sz="2000" dirty="0"/>
              <a:t>Caracteristicile principale ale oscilațiilor armonice</a:t>
            </a:r>
            <a:endParaRPr lang="ro-M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:\fi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98" y="1508760"/>
            <a:ext cx="4315460" cy="309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136" y="1508760"/>
            <a:ext cx="3664839" cy="6866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67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1508760"/>
            <a:ext cx="4145280" cy="310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8229600" cy="5349239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ro-RO" sz="1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Amplitudinea </a:t>
                </a:r>
                <a:r>
                  <a:rPr lang="ro-RO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și elongația</a:t>
                </a:r>
                <a:endParaRPr 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o-RO" sz="1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o-RO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amplitudinea oscilațiilor (</a:t>
                </a: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valoarea maximă a deviației de la starea de echilibru</a:t>
                </a: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elongația (</a:t>
                </a: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poziția curentă a punctului material</a:t>
                </a: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Dacă oscilațiile libere sunt caracterizate prin frecvență ciclică </a:t>
                </a:r>
                <a:r>
                  <a:rPr lang="ro-RO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o-RO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perioadă </a:t>
                </a:r>
                <a:r>
                  <a:rPr lang="ro-RO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o-RO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care nu depinde de condițiile inițiale, atunci acestea (oscilațiile) se numesc </a:t>
                </a:r>
                <a:r>
                  <a:rPr lang="ro-RO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izocrone</a:t>
                </a:r>
                <a:r>
                  <a:rPr lang="ro-RO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ro-RO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Viteza punctului în mișcare de oscilație</a:t>
                </a:r>
                <a:endParaRPr 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vom deriva </a:t>
                </a:r>
                <a:r>
                  <a:rPr lang="ro-RO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(8c) </a:t>
                </a: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după timp.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o-RO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o-RO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o-RO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Accelerația </a:t>
                </a:r>
                <a:r>
                  <a:rPr lang="ro-RO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punctului în mișcare de oscilație</a:t>
                </a:r>
                <a:endParaRPr 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o-RO" sz="18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 sz="1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o-RO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RO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o-RO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8229600" cy="5349239"/>
              </a:xfrm>
              <a:blipFill>
                <a:blip r:embed="rId4"/>
                <a:stretch>
                  <a:fillRect l="-593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</a:pPr>
            <a:r>
              <a:rPr lang="ro-RO" sz="2000" dirty="0"/>
              <a:t>Caracteristicile principale ale oscilațiilor armonice</a:t>
            </a:r>
            <a:endParaRPr lang="ro-M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535" y="4183379"/>
            <a:ext cx="2305050" cy="50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359" y="4255740"/>
            <a:ext cx="3664839" cy="6866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59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08760"/>
                <a:ext cx="8229600" cy="53492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regulă, mișcarea unui sistem cu un singur </a:t>
                </a:r>
                <a:r>
                  <a:rPr lang="ro-RO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grad de libertate</a:t>
                </a: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poate fi descrisă prin dependența de timp a coordonatei </a:t>
                </a: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Există însă anumite cazuri, cum ar fi studiul oscilațiilor mecanice neliniare, când este mai convenabil de utilizat reprezentarea mișcării în planul fazic.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Starea 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sistemului în orice moment dat de timp </a:t>
                </a:r>
                <a:r>
                  <a:rPr lang="ro-RO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este determinată de o pereche de valori pentru elongație </a:t>
                </a:r>
                <a:r>
                  <a:rPr lang="ro-RO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și viteză </a:t>
                </a:r>
                <a14:m>
                  <m:oMath xmlns:m="http://schemas.openxmlformats.org/officeDocument/2006/math">
                    <m:r>
                      <a:rPr lang="ro-RO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ro-RO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o-RO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o-RO" sz="1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Dacă 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vom alege un sistem de coordonate cartezian cu axele </a:t>
                </a:r>
                <a:r>
                  <a:rPr lang="ro-RO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și </a:t>
                </a:r>
                <a:r>
                  <a:rPr lang="ro-RO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fiecare pereche de valori (</a:t>
                </a:r>
                <a:r>
                  <a:rPr lang="ro-RO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v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poate fi reprezentată ca un punct pe acest plan</a:t>
                </a:r>
                <a:r>
                  <a:rPr lang="ro-RO" sz="1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o-RO" sz="1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În 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acest caz, planul (</a:t>
                </a:r>
                <a:r>
                  <a:rPr lang="ro-RO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o-RO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se numește </a:t>
                </a:r>
                <a:r>
                  <a:rPr lang="ro-RO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 fazic</a:t>
                </a:r>
                <a:r>
                  <a:rPr lang="ro-RO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În procesul de mișcare valorile (</a:t>
                </a:r>
                <a:r>
                  <a:rPr lang="ro-R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v</a:t>
                </a: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variază, deci, se schimbă și poziția punctului pe planul fazic. 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R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Astfel </a:t>
                </a:r>
                <a:r>
                  <a:rPr lang="ro-RO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locul geometric al tuturor punctelor prin care trece sistemul se numește </a:t>
                </a:r>
                <a:r>
                  <a:rPr lang="ro-RO" sz="1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traiectorie </a:t>
                </a:r>
                <a:r>
                  <a:rPr lang="ro-RO" sz="1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fazică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08760"/>
                <a:ext cx="8229600" cy="5349239"/>
              </a:xfrm>
              <a:blipFill>
                <a:blip r:embed="rId3"/>
                <a:stretch>
                  <a:fillRect l="-593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F8DC47DA-1AB2-4457-AAA2-DDFB368B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97" y="520701"/>
            <a:ext cx="8795003" cy="90646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</a:pPr>
            <a:r>
              <a:rPr lang="ro-RO" sz="2400" dirty="0"/>
              <a:t>14.2 PLANUL FAZIC</a:t>
            </a:r>
            <a:endParaRPr lang="ro-M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622792" y="1508760"/>
            <a:ext cx="3503295" cy="3154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59944" y="1434784"/>
                <a:ext cx="8289544" cy="4427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MD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o-MD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o-MD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Fie un proces oscilatoriu descris prin ecuația </a:t>
                </a:r>
                <a14:m>
                  <m:oMath xmlns:m="http://schemas.openxmlformats.org/officeDocument/2006/math"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MD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Times New Roman" panose="02020603050405020304" pitchFamily="18" charset="0"/>
                  <a:buAutoNum type="arabicPeriod"/>
                </a:pPr>
                <a:r>
                  <a:rPr lang="ro-MD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Viteza punctului </a:t>
                </a:r>
                <a14:m>
                  <m:oMath xmlns:m="http://schemas.openxmlformats.org/officeDocument/2006/math"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MD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o-M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Times New Roman" panose="02020603050405020304" pitchFamily="18" charset="0"/>
                  <a:buAutoNum type="arabicPeriod"/>
                </a:pPr>
                <a:r>
                  <a:rPr lang="ro-MD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Vom exclude timpul din aceste ecuații: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o-MD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ro-MD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ro-MD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o-MD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o-MD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o-MD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ro-MD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ro-MD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o-MD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o-MD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eqArr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o-MD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ro-MD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o-MD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ro-MD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o-MD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ro-MD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o-MD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</m:e>
                                  </m:func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o-MD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o-MD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o-MD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o-MD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o-MD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ro-MD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o-MD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ro-MD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o-MD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ro-MD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o-MD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ro-MD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𝑣</m:t>
                                                  </m:r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o-MD" i="1"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o-MD" i="1"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o-MD" i="1"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o-MD" i="1"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o-MD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func>
                                </m:e>
                              </m:eqArr>
                            </m:e>
                          </m:d>
                        </m:e>
                      </m:d>
                      <m:r>
                        <a:rPr lang="ro-M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ro-RO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MD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MD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ro-MD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MD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o-MD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MD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MD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ro-MD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MD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o-MD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MD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o-MD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Times New Roman" panose="02020603050405020304" pitchFamily="18" charset="0"/>
                  <a:buChar char="-"/>
                </a:pPr>
                <a:r>
                  <a:rPr lang="ro-MD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ecuația traiectoriei fazice (elipsă). Semiaxele elipsei depinde de amplitudine și pulsație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944" y="1434784"/>
                <a:ext cx="8289544" cy="4427430"/>
              </a:xfrm>
              <a:prstGeom prst="rect">
                <a:avLst/>
              </a:prstGeom>
              <a:blipFill>
                <a:blip r:embed="rId5"/>
                <a:stretch>
                  <a:fillRect l="-588" t="-688" r="-662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6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</TotalTime>
  <Words>1469</Words>
  <Application>Microsoft Office PowerPoint</Application>
  <PresentationFormat>Widescreen</PresentationFormat>
  <Paragraphs>410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PT Sans</vt:lpstr>
      <vt:lpstr>Symbol</vt:lpstr>
      <vt:lpstr>Times New Roman</vt:lpstr>
      <vt:lpstr>Office Theme</vt:lpstr>
      <vt:lpstr>PowerPoint Presentation</vt:lpstr>
      <vt:lpstr>Introducere</vt:lpstr>
      <vt:lpstr>Introducere</vt:lpstr>
      <vt:lpstr>14.1 Oscilațiile libere ale punctului material</vt:lpstr>
      <vt:lpstr>PowerPoint Presentation</vt:lpstr>
      <vt:lpstr>Ecuaţia diferenţială a oscilaţiilor mecanice fără rezistenţă.  Oscilatorul armonic</vt:lpstr>
      <vt:lpstr>Caracteristicile principale ale oscilațiilor armonice</vt:lpstr>
      <vt:lpstr>Caracteristicile principale ale oscilațiilor armonice</vt:lpstr>
      <vt:lpstr>14.2 PLANUL FAZIC</vt:lpstr>
      <vt:lpstr>14.3 SISTEME OSCILANTE</vt:lpstr>
      <vt:lpstr>SISTEME OSCILANTE. Pendulul elastic</vt:lpstr>
      <vt:lpstr>SISTEME OSCILANTE. Pendulul elastic</vt:lpstr>
      <vt:lpstr>Cazuri particulare de conectare a arcurilor elastice</vt:lpstr>
      <vt:lpstr>Cazuri particulare de conectare a arcurilor elastice</vt:lpstr>
      <vt:lpstr>SISTEME OSCILANTE. Pendulul matematic</vt:lpstr>
      <vt:lpstr>SISTEME OSCILANTE. Pendulul matematic</vt:lpstr>
      <vt:lpstr>SISTEME OSCILANTE. Pendulul fizic</vt:lpstr>
      <vt:lpstr>SISTEME OSCILANTE. Pendulul fizic</vt:lpstr>
      <vt:lpstr>SISTEME OSCILANTE. Pendulul fizic</vt:lpstr>
      <vt:lpstr>14.4 ENERGIA OSCILAȚIILOR ARMONICE</vt:lpstr>
      <vt:lpstr>14.4 ENERGIA OSCILAȚIILOR ARMONICE</vt:lpstr>
      <vt:lpstr>14.4 ENERGIA OSCILAȚIILOR ARMONICE</vt:lpstr>
      <vt:lpstr>14.4 ENERGIA OSCILAȚIILOR ARMONICE</vt:lpstr>
      <vt:lpstr>14.4 ENERGIA OSCILAȚIILOR ARMONICE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Bibliografie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serghei.aladin@gmail.com</dc:creator>
  <cp:lastModifiedBy>Microsoft Office</cp:lastModifiedBy>
  <cp:revision>116</cp:revision>
  <dcterms:created xsi:type="dcterms:W3CDTF">2016-11-09T12:50:21Z</dcterms:created>
  <dcterms:modified xsi:type="dcterms:W3CDTF">2020-08-02T10:02:02Z</dcterms:modified>
</cp:coreProperties>
</file>