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2"/>
    <p:sldId id="257" r:id="rId3"/>
    <p:sldId id="265" r:id="rId4"/>
    <p:sldId id="266" r:id="rId5"/>
    <p:sldId id="270" r:id="rId6"/>
    <p:sldId id="271"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showGuides="1">
      <p:cViewPr varScale="1">
        <p:scale>
          <a:sx n="92" d="100"/>
          <a:sy n="92" d="100"/>
        </p:scale>
        <p:origin x="576" y="82"/>
      </p:cViewPr>
      <p:guideLst>
        <p:guide orient="horz" pos="215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1/29/2026</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661313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1/29/2026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ru-RU" sz="5400" b="1">
                <a:latin typeface="Times New Roman" panose="02020603050405020304" pitchFamily="18" charset="0"/>
                <a:cs typeface="Times New Roman" panose="02020603050405020304" pitchFamily="18" charset="0"/>
              </a:rPr>
              <a:t>T.1 Архитектура компьютера — процессор</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a:t>Conf. Univ. Dr. Crețu Vasilii</a:t>
            </a:r>
            <a:endParaRPr lang="en-US" dirty="0"/>
          </a:p>
        </p:txBody>
      </p:sp>
      <p:sp>
        <p:nvSpPr>
          <p:cNvPr id="2" name="TextBox 1"/>
          <p:cNvSpPr txBox="1"/>
          <p:nvPr/>
        </p:nvSpPr>
        <p:spPr>
          <a:xfrm>
            <a:off x="366662" y="3302529"/>
            <a:ext cx="10429592" cy="645160"/>
          </a:xfrm>
          <a:prstGeom prst="rect">
            <a:avLst/>
          </a:prstGeom>
          <a:noFill/>
        </p:spPr>
        <p:txBody>
          <a:bodyPr wrap="square" rtlCol="0">
            <a:spAutoFit/>
          </a:bodyPr>
          <a:lstStyle/>
          <a:p>
            <a:r>
              <a:rPr lang="ru-RU" b="1" dirty="0"/>
              <a:t>Цель лекции: ознакомление с историей развития микропроцессоров, их основными характеристиками и общей структурной схемой микропроцессора i8086</a:t>
            </a:r>
            <a:endParaRPr lang="en-US" dirty="0"/>
          </a:p>
        </p:txBody>
      </p:sp>
      <p:sp>
        <p:nvSpPr>
          <p:cNvPr id="6" name="TextBox 5"/>
          <p:cNvSpPr txBox="1"/>
          <p:nvPr/>
        </p:nvSpPr>
        <p:spPr>
          <a:xfrm>
            <a:off x="0" y="1764713"/>
            <a:ext cx="12192000" cy="1198880"/>
          </a:xfrm>
          <a:prstGeom prst="rect">
            <a:avLst/>
          </a:prstGeom>
          <a:noFill/>
        </p:spPr>
        <p:txBody>
          <a:bodyPr wrap="square" rtlCol="0">
            <a:spAutoFit/>
          </a:bodyPr>
          <a:lstStyle/>
          <a:p>
            <a:pPr lvl="0"/>
            <a:r>
              <a:rPr lang="ru-RU" b="1" dirty="0"/>
              <a:t>Микропроцессорный чип. Функциональные блоки. Центральный процессор. Характеристики микропроцессора. INTEL 8086. АРХИТЕКТУРА И ФУНКЦИОНИРОВАНИЕ ЦПУ. Описание функциональных блоков. Архитектурные характеристики. Общая структурная схема микропроцессора 8086.</a:t>
            </a:r>
            <a:r>
              <a:rPr lang="ru-RU" b="1" dirty="0">
                <a:solidFill>
                  <a:srgbClr val="FF0000"/>
                </a:solidFill>
              </a:rPr>
              <a:t> Модель программиста ассемблера. </a:t>
            </a:r>
            <a:r>
              <a:rPr lang="ru-RU" b="1" dirty="0"/>
              <a:t>Цикл выполнения инструкций.  Регистры микропроцессора. Адресация памяти. Сегменттация памяти. Формат инструкции. Режимы адресации. </a:t>
            </a:r>
            <a:endParaRPr lang="en-US" b="1" dirty="0"/>
          </a:p>
        </p:txBody>
      </p:sp>
      <p:sp>
        <p:nvSpPr>
          <p:cNvPr id="3" name="Прямоугольник 2"/>
          <p:cNvSpPr/>
          <p:nvPr/>
        </p:nvSpPr>
        <p:spPr>
          <a:xfrm>
            <a:off x="434564" y="3948335"/>
            <a:ext cx="10234945" cy="2030095"/>
          </a:xfrm>
          <a:prstGeom prst="rect">
            <a:avLst/>
          </a:prstGeom>
        </p:spPr>
        <p:txBody>
          <a:bodyPr wrap="square">
            <a:spAutoFit/>
          </a:bodyPr>
          <a:lstStyle/>
          <a:p>
            <a:r>
              <a:rPr lang="ru-RU" b="1" dirty="0"/>
              <a:t>Студент должен знать:
§ понятие микропроцессора
§ основные характеристики микропроцессоров
§ архитектуру и принципы функционирования i8086 </a:t>
            </a:r>
          </a:p>
          <a:p>
            <a:r>
              <a:rPr lang="ru-RU" b="1" dirty="0"/>
              <a:t>§ модель программиста ассемблера
§ регистровую структуру микропроцессора i8086</a:t>
            </a:r>
          </a:p>
          <a:p>
            <a:r>
              <a:rPr lang="ru-RU" b="1" dirty="0"/>
              <a:t>§ сегментацию памяти. Формат инструкции. Режимы адресации</a:t>
            </a:r>
            <a:endParaRPr lang="ro-RO"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0"/>
            <a:ext cx="12192000" cy="7047230"/>
          </a:xfrm>
          <a:prstGeom prst="rect">
            <a:avLst/>
          </a:prstGeom>
        </p:spPr>
        <p:txBody>
          <a:bodyPr wrap="square">
            <a:spAutoFit/>
          </a:bodyPr>
          <a:lstStyle/>
          <a:p>
            <a:pPr lvl="0" algn="just">
              <a:spcAft>
                <a:spcPts val="0"/>
              </a:spcAft>
            </a:pP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Общая схема микропроцессора 8086.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Модель программиста ассемблера.</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Микропроцессор 8086 состоит из двух компонент:
-Устройства</a:t>
            </a:r>
            <a:r>
              <a:rPr lang="ru-RU"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исполнения/выполнения</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-Устройство интерфейса с шинами (UI)
Структура данного микропроцессора является конвейерной, то есть представляет собой структуру типа «сборочная полоса» с двумя сегментами: UE и UI.
UE декодирует числовые инструкции, формирует внутренние команды для выполнения вычислений и внешние команды второму блоку.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содержит 8 ячеек внутренней памяти, называемых регистрами общего назначения. 
UI вычисляет адреса памяти и ввода/вывода, осуществляет передачу данных между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памятью, между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устройствами ввода-вывода, а также передаёт числовые коды инструкций, считанных из памяти, в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Оба сегмента автономно выполняют собственные последовательности операций, одновременно обмениваясь информацией. Последовательности операций, выполняемых двумя устройствами микропроцессора для выполнения инструкций, называются циклами инструкций для UE и шинными машинными циклами шины для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u-RU"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Структура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 </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включает следующие компоненты:
-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Арифметико-логическое устройство (АЛУ)</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выполняющее арифметические и логические операции, сдвиги и вращения.
-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Временные регистры (RT)</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которые принимают операнды с внутренней шины и предлагают их в АЛУ. Вместе с АЛУ они образуют автомат.
-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флагов F</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содержащий индикаторы состояния АЛУ по результатам последней операции; регистр обновляется АЛУ (арифметико-логическим устройством).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управления</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который декодирует код текущей инструкции, извлеченной из очереди Q, выполняет операцию и формирует внешниеуправляющие сигналы для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UE полностью отделён от внешнего региона, и все задачи, связанные с обменом с внешними устройствами, возлашаются на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152446" y="-1"/>
            <a:ext cx="5967697" cy="6864645"/>
          </a:xfrm>
          <a:prstGeom prst="rect">
            <a:avLst/>
          </a:prstGeom>
          <a:noFill/>
          <a:ln>
            <a:noFill/>
          </a:ln>
        </p:spPr>
      </p:pic>
      <p:sp>
        <p:nvSpPr>
          <p:cNvPr id="5" name="Прямоугольник 4"/>
          <p:cNvSpPr/>
          <p:nvPr/>
        </p:nvSpPr>
        <p:spPr>
          <a:xfrm>
            <a:off x="6120130" y="0"/>
            <a:ext cx="6071870" cy="6093976"/>
          </a:xfrm>
          <a:prstGeom prst="rect">
            <a:avLst/>
          </a:prstGeom>
        </p:spPr>
        <p:txBody>
          <a:bodyPr wrap="square">
            <a:spAutoFit/>
          </a:bodyPr>
          <a:lstStyle/>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u-RU"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Структура интерфейса</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Интерфейс содержит следующие компоненты.
  1)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интерфейса между шинами</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который осуществляет передачи в UE.
Он осущствляет следующие циклы</a:t>
            </a:r>
          </a:p>
          <a:p>
            <a:pPr indent="450215" algn="just">
              <a:spcAft>
                <a:spcPts val="0"/>
              </a:spcAf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Циклы записи в память или ввода/вывода (UЕ→MEM, I/О)
         -Циклы чтения из памяти или ввода/вывода (UЕ←MEM, I/О)
  2)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Очередь кодов инструкций (Q)</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которая:
-загружается в пользовательском интерфейсе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кодами инструкций только в тех случаях, когда UE не выполняет функцию передачи данных;
- является неактивной, если она заполнена или если  запрашиваются передачи по шине;
-полностью очищается, если инструкция является инструкцией перехода.
3)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вычисления физических адресов</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который включает:
- сегментные регистры, содержащие сегментный компонент адреса обращаемой ячейки памяти;
- регистр указателя текущей инструкции (IP) содержаший смещенную составляющую адреса текущей инструкции;
- блок сдвига и сложения для вычисления физического адреса из сегментной и смещенной составляющих.</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2427" y="0"/>
            <a:ext cx="11950575" cy="5723890"/>
          </a:xfrm>
          <a:prstGeom prst="rect">
            <a:avLst/>
          </a:prstGeom>
        </p:spPr>
        <p:txBody>
          <a:bodyPr wrap="square">
            <a:spAutoFit/>
          </a:bodyPr>
          <a:lstStyle/>
          <a:p>
            <a:r>
              <a:rPr lang="ru-RU" sz="2400" b="1" dirty="0">
                <a:solidFill>
                  <a:srgbClr val="000000"/>
                </a:solidFill>
                <a:latin typeface="Times New Roman" panose="02020603050405020304" pitchFamily="18" charset="0"/>
                <a:cs typeface="Times New Roman" panose="02020603050405020304" pitchFamily="18" charset="0"/>
              </a:rPr>
              <a:t>Цикл инструкций</a:t>
            </a:r>
            <a:br>
              <a:rPr lang="en-US" sz="2400" b="1"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Выполнение инструкций осуществляется в последовательности шагов, называемой </a:t>
            </a:r>
            <a:r>
              <a:rPr lang="ru-RU" b="1" dirty="0">
                <a:solidFill>
                  <a:srgbClr val="000000"/>
                </a:solidFill>
                <a:latin typeface="Times New Roman" panose="02020603050405020304" pitchFamily="18" charset="0"/>
                <a:cs typeface="Times New Roman" panose="02020603050405020304" pitchFamily="18" charset="0"/>
              </a:rPr>
              <a:t>циклом инструкций.</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Цикл инструкций состоит из нескольких </a:t>
            </a:r>
            <a:r>
              <a:rPr lang="ru-RU" b="1" dirty="0">
                <a:solidFill>
                  <a:srgbClr val="000000"/>
                </a:solidFill>
                <a:latin typeface="Times New Roman" panose="02020603050405020304" pitchFamily="18" charset="0"/>
                <a:cs typeface="Times New Roman" panose="02020603050405020304" pitchFamily="18" charset="0"/>
              </a:rPr>
              <a:t>машинных циклов</a:t>
            </a:r>
            <a:r>
              <a:rPr lang="ru-RU" dirty="0">
                <a:solidFill>
                  <a:srgbClr val="000000"/>
                </a:solidFill>
                <a:latin typeface="Times New Roman" panose="02020603050405020304" pitchFamily="18" charset="0"/>
                <a:cs typeface="Times New Roman" panose="02020603050405020304" pitchFamily="18" charset="0"/>
              </a:rPr>
              <a:t>. Ключевой цикл в функционировании любой инструкции - это цикл</a:t>
            </a:r>
            <a:r>
              <a:rPr lang="ru-RU" b="1" dirty="0">
                <a:solidFill>
                  <a:srgbClr val="000000"/>
                </a:solidFill>
                <a:latin typeface="Times New Roman" panose="02020603050405020304" pitchFamily="18" charset="0"/>
                <a:cs typeface="Times New Roman" panose="02020603050405020304" pitchFamily="18" charset="0"/>
              </a:rPr>
              <a:t> извлечь-декодировать-выполнить</a:t>
            </a:r>
            <a:r>
              <a:rPr lang="ru-RU"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(fetch-decode-execute)</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Последовательность шагов следующая:</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1. Следующая инструкция (указанная </a:t>
            </a:r>
            <a:r>
              <a:rPr lang="en-US" dirty="0">
                <a:solidFill>
                  <a:srgbClr val="000000"/>
                </a:solidFill>
                <a:latin typeface="Times New Roman" panose="02020603050405020304" pitchFamily="18" charset="0"/>
                <a:cs typeface="Times New Roman" panose="02020603050405020304" pitchFamily="18" charset="0"/>
              </a:rPr>
              <a:t>PC</a:t>
            </a:r>
            <a:r>
              <a:rPr lang="ru-RU" dirty="0">
                <a:solidFill>
                  <a:srgbClr val="000000"/>
                </a:solidFill>
                <a:latin typeface="Times New Roman" panose="02020603050405020304" pitchFamily="18" charset="0"/>
                <a:cs typeface="Times New Roman" panose="02020603050405020304" pitchFamily="18" charset="0"/>
              </a:rPr>
              <a:t>) передается в регистр инструкций.</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2. Значение </a:t>
            </a:r>
            <a:r>
              <a:rPr lang="en-US" dirty="0">
                <a:solidFill>
                  <a:srgbClr val="000000"/>
                </a:solidFill>
                <a:latin typeface="Times New Roman" panose="02020603050405020304" pitchFamily="18" charset="0"/>
                <a:cs typeface="Times New Roman" panose="02020603050405020304" pitchFamily="18" charset="0"/>
              </a:rPr>
              <a:t>PC </a:t>
            </a:r>
            <a:r>
              <a:rPr lang="ru-RU" dirty="0">
                <a:solidFill>
                  <a:srgbClr val="000000"/>
                </a:solidFill>
                <a:latin typeface="Times New Roman" panose="02020603050405020304" pitchFamily="18" charset="0"/>
                <a:cs typeface="Times New Roman" panose="02020603050405020304" pitchFamily="18" charset="0"/>
              </a:rPr>
              <a:t>изменяется так, чтобы оно содержало адрес следующей инструкции, подлежащей выполнению.</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3. Определяется время выполнения извлеченной инструкции.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4. Если инструкция использует содержимое ячейки памяти, оно извлекается (содержимое).</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5. Инструкция выполняется</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путем интерпретации - микропрограммой, которая содержится в быстродействующих запоминающих устройствах только для чтения, называемых </a:t>
            </a:r>
            <a:r>
              <a:rPr lang="ru-RU" b="1" dirty="0">
                <a:solidFill>
                  <a:srgbClr val="000000"/>
                </a:solidFill>
                <a:latin typeface="Times New Roman" panose="02020603050405020304" pitchFamily="18" charset="0"/>
                <a:cs typeface="Times New Roman" panose="02020603050405020304" pitchFamily="18" charset="0"/>
              </a:rPr>
              <a:t>управляющей памятью (памятью управления)</a:t>
            </a:r>
            <a:r>
              <a:rPr lang="ru-RU" dirty="0">
                <a:solidFill>
                  <a:srgbClr val="000000"/>
                </a:solidFill>
                <a:latin typeface="Times New Roman" panose="02020603050405020304" pitchFamily="18" charset="0"/>
                <a:cs typeface="Times New Roman" panose="02020603050405020304" pitchFamily="18" charset="0"/>
              </a:rPr>
              <a:t>, в которой хранятся микроинструкции;</a:t>
            </a:r>
          </a:p>
          <a:p>
            <a:r>
              <a:rPr lang="ru-RU"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или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непосредственно аппаратными средствами (жестко запрограмированно)</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6. Шаг 1 повторяется.</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Микропроцессор выполняеттакже и другие машинные циклы:</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цикл чтения из памяти;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цикл записи в памяти;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цикл вычисления.</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12110519" cy="5908040"/>
          </a:xfrm>
          <a:prstGeom prst="rect">
            <a:avLst/>
          </a:prstGeom>
        </p:spPr>
        <p:txBody>
          <a:bodyPr wrap="square">
            <a:spAutoFit/>
          </a:bodyPr>
          <a:lstStyle/>
          <a:p>
            <a:pPr lvl="0" algn="just">
              <a:spcAft>
                <a:spcPts val="0"/>
              </a:spcAft>
            </a:pP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Микропроцессорные регистры</a:t>
            </a: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endPar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микропроцессора 8086 имеют разрядность 16 бит и могут быть классифицированы на четыре группы в зависимости от их роли в выполнении инструкций.
-регистры общего назначения;
-сегментные регистры;
-регистр указателя/индикатора текущего IP-адреса инструкции.
-регистр флагов, F и регистр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IP</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lvl="0" algn="just">
              <a:spcAft>
                <a:spcPts val="0"/>
              </a:spcAft>
            </a:pPr>
            <a:endPar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общего назначения</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общего назначения подразделяются на два набора регистров:
-регистры данных: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-регистры адресации: SP, BP, SI, DI.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u-RU"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Регистры данных</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Существует четыре 16-битных регистра данных: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 -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аккумуляторный регистр;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базовый регистр при адресации данных;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счётчик;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 –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данных.
Каждый из этих регистров можно разделить на два 8-битных регистра: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nvGraphicFramePr>
        <p:xfrm>
          <a:off x="9116840" y="1438782"/>
          <a:ext cx="2587759" cy="1874785"/>
        </p:xfrm>
        <a:graphic>
          <a:graphicData uri="http://schemas.openxmlformats.org/drawingml/2006/table">
            <a:tbl>
              <a:tblPr>
                <a:tableStyleId>{5C22544A-7EE6-4342-B048-85BDC9FD1C3A}</a:tableStyleId>
              </a:tblPr>
              <a:tblGrid>
                <a:gridCol w="862924">
                  <a:extLst>
                    <a:ext uri="{9D8B030D-6E8A-4147-A177-3AD203B41FA5}">
                      <a16:colId xmlns:a16="http://schemas.microsoft.com/office/drawing/2014/main" val="20000"/>
                    </a:ext>
                  </a:extLst>
                </a:gridCol>
                <a:gridCol w="861911">
                  <a:extLst>
                    <a:ext uri="{9D8B030D-6E8A-4147-A177-3AD203B41FA5}">
                      <a16:colId xmlns:a16="http://schemas.microsoft.com/office/drawing/2014/main" val="20001"/>
                    </a:ext>
                  </a:extLst>
                </a:gridCol>
                <a:gridCol w="862924">
                  <a:extLst>
                    <a:ext uri="{9D8B030D-6E8A-4147-A177-3AD203B41FA5}">
                      <a16:colId xmlns:a16="http://schemas.microsoft.com/office/drawing/2014/main" val="20002"/>
                    </a:ext>
                  </a:extLst>
                </a:gridCol>
              </a:tblGrid>
              <a:tr h="374957">
                <a:tc>
                  <a:txBody>
                    <a:bodyPr/>
                    <a:lstStyle/>
                    <a:p>
                      <a:pPr algn="just">
                        <a:lnSpc>
                          <a:spcPct val="107000"/>
                        </a:lnSpc>
                        <a:spcAft>
                          <a:spcPts val="0"/>
                        </a:spcAft>
                      </a:pPr>
                      <a:r>
                        <a:rPr lang="ro-RO" sz="1200">
                          <a:effectLst/>
                        </a:rPr>
                        <a:t>16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74957">
                <a:tc>
                  <a:txBody>
                    <a:bodyPr/>
                    <a:lstStyle/>
                    <a:p>
                      <a:pPr algn="just">
                        <a:lnSpc>
                          <a:spcPct val="107000"/>
                        </a:lnSpc>
                        <a:spcAft>
                          <a:spcPts val="0"/>
                        </a:spcAft>
                      </a:pPr>
                      <a:r>
                        <a:rPr lang="ro-RO" sz="1200">
                          <a:effectLst/>
                        </a:rPr>
                        <a:t>Ax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74957">
                <a:tc>
                  <a:txBody>
                    <a:bodyPr/>
                    <a:lstStyle/>
                    <a:p>
                      <a:pPr algn="just">
                        <a:lnSpc>
                          <a:spcPct val="107000"/>
                        </a:lnSpc>
                        <a:spcAft>
                          <a:spcPts val="0"/>
                        </a:spcAft>
                      </a:pPr>
                      <a:r>
                        <a:rPr lang="ro-RO" sz="1200">
                          <a:effectLst/>
                        </a:rPr>
                        <a:t>Bx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74957">
                <a:tc>
                  <a:txBody>
                    <a:bodyPr/>
                    <a:lstStyle/>
                    <a:p>
                      <a:pPr algn="just">
                        <a:lnSpc>
                          <a:spcPct val="107000"/>
                        </a:lnSpc>
                        <a:spcAft>
                          <a:spcPts val="0"/>
                        </a:spcAft>
                      </a:pPr>
                      <a:r>
                        <a:rPr lang="ro-RO" sz="1200">
                          <a:effectLst/>
                        </a:rPr>
                        <a:t>Cx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74957">
                <a:tc>
                  <a:txBody>
                    <a:bodyPr/>
                    <a:lstStyle/>
                    <a:p>
                      <a:pPr algn="just">
                        <a:lnSpc>
                          <a:spcPct val="107000"/>
                        </a:lnSpc>
                        <a:spcAft>
                          <a:spcPts val="0"/>
                        </a:spcAft>
                      </a:pPr>
                      <a:r>
                        <a:rPr lang="ro-RO" sz="1200">
                          <a:effectLst/>
                        </a:rPr>
                        <a:t>Dx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DH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dirty="0">
                          <a:effectLst/>
                        </a:rPr>
                        <a:t>DL</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64429"/>
            <a:ext cx="12192000" cy="6492875"/>
          </a:xfrm>
          <a:prstGeom prst="rect">
            <a:avLst/>
          </a:prstGeom>
        </p:spPr>
        <p:txBody>
          <a:bodyPr wrap="square">
            <a:spAutoFit/>
          </a:bodyPr>
          <a:lstStyle/>
          <a:p>
            <a:pPr indent="450215" algn="l">
              <a:spcAft>
                <a:spcPts val="0"/>
              </a:spcAf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данных используются в большинстве арифметических и логических инструкций. Большинство арифметических инструкций используют все регистры одинаково. Существуют также арифметические инструкции, для которых определённые регистры общего назначяения имеют особое применение. Например: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операции ввода/вывода с 16-битными данными, умножение и деление 16-битных чисел;</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 - операции ввода/вывода с 8-битными данными, сдвиги, арифметика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BCD</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BCD, Binary-Coded Decimal</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-арифметика, где числа представлены в двоично-десятичном коде)</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умножение и деление 8-битных чисел;</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AH - умножение и деление 8-битных чисел;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операции с памятью, косвенная адресация, сдвиги;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операции со строками, программные циклы;
CL - операции сдвига или вращения  более чем на одну позицию;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операции ввода-вывода, косвенная адресация, умножение и деление 16-битных чисел.</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indent="450215" algn="l">
              <a:spcAft>
                <a:spcPts val="0"/>
              </a:spcAft>
            </a:pPr>
            <a:r>
              <a:rPr lang="ro-RO" sz="16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ru-RU" sz="16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адресаций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l">
              <a:spcAft>
                <a:spcPts val="0"/>
              </a:spcAf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Существует два типа регистров адресации: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Регистры-указатели адресов стека</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(указатель):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-SP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Stack</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Pointer</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содержащий текущий адрес вершины стека;
	-BP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a:t>
            </a:r>
            <a:r>
              <a:rPr lang=""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Pointer</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содержащий базовый адрес для косвенной адресации стека.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Регистры-индексы адресов строк (индекс):</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Destination</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Index) - содержит текущий адрес строки назначения;
	-SI (Source Index) - содержит текущий адрес строки источника.
Регистры адресации также могут использоваться для определённых арифметико-логических инструкций.
Регистры указателей содержат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смещенные компоненты адресов стека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(относительные адреса в текущем сегменте стека). 
Регистр BP также может использоваться для адресации внутри других сегментов.
Регистры-индексы содержат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смещённые компоненты переменных адресов</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(относительные адреса в текущем сегменте данных). Они используются как регистры адресации в инструкциях для передачи или обработки строк символов. В последнем случае регистр SI содержит текущий относительный адрес строки назначения в текущем сегменте данных (DS), а регистр DI - текущий относительный адрес строки источника в дополнительном сегменте данных (ES).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12192000" cy="4769485"/>
          </a:xfrm>
          <a:prstGeom prst="rect">
            <a:avLst/>
          </a:prstGeom>
        </p:spPr>
        <p:txBody>
          <a:bodyPr wrap="square">
            <a:spAutoFit/>
          </a:bodyPr>
          <a:lstStyle/>
          <a:p>
            <a:pPr lvl="0" algn="just">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Сегментные регистры</a:t>
            </a:r>
          </a:p>
          <a:p>
            <a:pPr lvl="0"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Адресное пространство памяти, которое может адресовать микропроцессор 8086, разделено на логические сегменты длиной 64 КБ. Существуют четыре сегментных регистра:
-CS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sym typeface="+mn-ea"/>
              </a:rPr>
              <a:t>Code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Segment</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содержащий сегментную составляющую адресов кода (инструкций программы);
-DS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Data Segment</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содержащий сегментную составляющую адресов переменных (текущий сегмент данных);
-ES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Extra Segment</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содержащий сегментную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sym typeface="+mn-ea"/>
              </a:rPr>
              <a:t>составляющую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адресов переменных (дополнительный сегмент данных);
-SS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Stack</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Segment</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sym typeface="+mn-ea"/>
              </a:rPr>
              <a:t>содержащий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сегментную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sym typeface="+mn-ea"/>
              </a:rPr>
              <a:t>составляющую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адресов данных сегмента стека.
Инструкция, подлежащая выполнению, находится в сегменте, адрес которого находится в регистре CS, по относительному адресу, содержащемуся в регистре IP.
Содержимое регистра DS определяет текущий сегмент данных. Все обращения к данным в памяти, за исключением тех, что проходят через регистры BP и SP или регистр DI в инструкциях обработки строк, по умолчанию используют сегмент, на который ссылается регистр DS.
Содержимое регистра ES определяет дополнительный сегмент данных. Обращения к данным в инструкциях обработки строк по умолчанию используют сегмент, на который ссылается регистр ES.
Содержимое регистра SS определяет текущий сегмент стека. Все обращения к данным в памяти через регистры BP и SP по умолчанию используют сегмент, на который ссылается регистр SS.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6096000" y="5047536"/>
            <a:ext cx="5734050" cy="13430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277610"/>
          </a:xfrm>
          <a:prstGeom prst="rect">
            <a:avLst/>
          </a:prstGeom>
        </p:spPr>
        <p:txBody>
          <a:bodyPr wrap="square">
            <a:spAutoFit/>
          </a:bodyPr>
          <a:lstStyle/>
          <a:p>
            <a:pPr indent="450215" algn="l">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a:t>
            </a: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IP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a:t>
            </a: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 </a:t>
            </a:r>
          </a:p>
          <a:p>
            <a:pPr indent="450215" algn="l">
              <a:spcAft>
                <a:spcPts val="0"/>
              </a:spcAft>
            </a:pPr>
            <a:r>
              <a:rPr lang="en-US" alt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указателя текущей инструкции IP (Instruction Pointer)</a:t>
            </a:r>
            <a:r>
              <a:rPr lang="ru-RU" alt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это 16-битный регистр, содержащий компонент смещения адреса инструкции в текущем сегменте кода. Программы не имеют прямого доступа к IP, но есть инструкции, которые изменяют его и загружают или скачивают его значение через стек.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флагов F</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включает биты состояния и управления, также называемые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флагами</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Эти флаги используются для хранения информации о результатах арифметических и логических операций (OF, SF, ZF, AF, PF, CF) и для хранения управляющей информации микропроцессора (TF, DF, IF). Значения и назначения этих флагов приведены ниже.</a:t>
            </a:r>
          </a:p>
          <a:p>
            <a:pPr indent="450215" algn="l">
              <a:spcAft>
                <a:spcPts val="0"/>
              </a:spcAft>
            </a:pP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CF (Carry Flag)</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флаг переноса; отражает выход переноса из старшего разряда результата арифметических операций. CF=1 означает наличие переноса при операции сложения. Флаг CF также модифицирован при операциях вращения и перемещения.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-PF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Parity</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Plag</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это индикатор чётности; равен 1, если результат чётный. Этот флаг также используется инструкциями десятичной арифмеики.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alt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AF (Auxiliary Carry Flag)</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флаг вспомогательного переноса; равен 1, если произошёл перенос из младшей половины байта в старшую половину байта. Используется в инструкциях десятичной арифметики.</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-ZF (Zero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Flag</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это индикатор нуля, значение которого равен 1, если результат операции равен нулю;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-SF (Знаковый флаг)</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индикатор знака, равен 1, если старший значащий бит результата равен 1,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 есть, в представлении чисел в дополнительном коде (дополнение до двух), результат является отрицательным.</a:t>
            </a:r>
            <a:b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-OF</a:t>
            </a:r>
            <a:r>
              <a:rPr lang="en-US" alt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(Overflow Flag)</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флаг арифметического переполнения диапазона представимых значений; равен 1, если величина результата превышает разрядную ёмкость ячейки памяти.</a:t>
            </a:r>
            <a:b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-IF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sym typeface="+mn-ea"/>
              </a:rPr>
              <a:t>Interrupt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Flag</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флаг разрешения прерывания;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равен 1, если разрешены маскируемые внешние прерывания, и равен 0, если внешние прерывания запрещены. Следует отметить, что этот флаг не влияет на внутренние прерывания и немаскируемые внешние прерывания.</a:t>
            </a:r>
            <a:b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alt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DF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Direction</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Flag</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используется инструкциями обработки строк и определяет направление их обработки:</a:t>
            </a:r>
          </a:p>
          <a:p>
            <a:pPr indent="450215" algn="l">
              <a:spcAft>
                <a:spcPts val="0"/>
              </a:spcAft>
            </a:pP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0 — от меньших адресов к большим;</a:t>
            </a:r>
          </a:p>
          <a:p>
            <a:pPr indent="450215" algn="l">
              <a:spcAft>
                <a:spcPts val="0"/>
              </a:spcAft>
            </a:pP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 от больших адресов к меньшим.</a:t>
            </a:r>
            <a:b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-TF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Trace</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Flag</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используется для управления пошаговым выполнением инструкций  с целью отладки программ. </a:t>
            </a:r>
            <a:r>
              <a:rPr lang="en-US" altLang="en-US" sz="1600" dirty="0">
                <a:latin typeface="Times New Roman" panose="02020603050405020304" pitchFamily="18" charset="0"/>
                <a:ea typeface="Times New Roman" panose="02020603050405020304" pitchFamily="18" charset="0"/>
                <a:cs typeface="Times New Roman" panose="02020603050405020304" pitchFamily="18" charset="0"/>
              </a:rPr>
              <a:t>Если TF = 1, после выполнения каждой инструкции генерируется внутренний сигнал прерывания.</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87785"/>
            <a:ext cx="12191999" cy="6739255"/>
          </a:xfrm>
          <a:prstGeom prst="rect">
            <a:avLst/>
          </a:prstGeom>
        </p:spPr>
        <p:txBody>
          <a:bodyPr wrap="square">
            <a:spAutoFit/>
          </a:bodyPr>
          <a:lstStyle/>
          <a:p>
            <a:pPr lvl="0" algn="l">
              <a:spcAft>
                <a:spcPts val="0"/>
              </a:spcAft>
            </a:pP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Адресация памяти (обращение к памяти). Сегментация памяти.</a:t>
            </a: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l">
              <a:spcAft>
                <a:spcPts val="0"/>
              </a:spcAft>
            </a:pPr>
            <a:endPar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l">
              <a:spcAft>
                <a:spcPts val="0"/>
              </a:spcAf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8086 может адресовать пространство основной памяти (ОП) объемом 1 Мбайт. Согласно конвенции Intel,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данные, состоящие из нескольких байтов, хранятся таким образом, что наиболее значащий байт размещается по адресу с большим значением, то есть наименее значащий байт хранится по адресу с меньшим значением.</a:t>
            </a:r>
          </a:p>
          <a:p>
            <a:pPr indent="450215" algn="l">
              <a:spcAft>
                <a:spcPts val="0"/>
              </a:spcAft>
            </a:pPr>
            <a:b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8086 рассматривает основную память как организованную в виде набора сегментов.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это блок памяти размером 64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Кбайт</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Каждый сегмент может быть независимо доступен для чтения или записи.</a:t>
            </a:r>
            <a:br>
              <a:rPr lang="en-US"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Процессоры могут работать в двух режимах: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реальный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защищённый</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реальном режиме процессоры обращаются к основной памяти через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прямой физический адрес.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защищённом режиме процессоры обращаются к основной памяти как</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 виртуальной памяти.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Виртуальный адрес - это, по сути, имя ячейки памяти, которое процессор преобразует в соответствующий физический адрес. Виртуальный адрес состоит из двух компонент: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базового адреса (сегмента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смещения (смещения).</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Установленная обозначение логического адреса выглядит так:
Сегмент: смещение</a:t>
            </a:r>
            <a:r>
              <a:rPr lang="en-US" alt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Segment:offset)</a:t>
            </a:r>
            <a:b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Переход от логического адреса к физическому выполняется следующим образом:
Логический адрес → физический адрес
</a:t>
            </a:r>
            <a:r>
              <a:rPr lang="ru-RU"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Физический адрес = сегмент x 10(+) + смещение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Умножая число на десять в шестнадцатеричной системе означает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сдвиг влево на одну позицию</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Примеры:
логический адрес ABC4 : EFB8
физический адрес = ABC40 + EFB8 = BACF8
логический адрес AB00 : CD00
физический адрес = AB000 + CD00 = B7D00
Данный физический адрес рассчитывается в </a:t>
            </a:r>
            <a:r>
              <a:rPr lang="en-US" alt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r>
              <a:rPr lang="ru-RU" alt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зависимости</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от режима адресации.
Сегментная структура памяти позволяет писать программы,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независимые от их положения в памяти,</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то есть</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они динамически перемещаемы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Чтобы программа была перемещаема, она должна быть написана так, чтобы она не изменяла свои сегментные регистры и не осуществляла прямые переходы к адресам вне сегмента кода. Это позволяет перемещать программу в любое место доступной памяти, при условии, что сегментные регистры обновляются новым базовым адресом.</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0" y="0"/>
            <a:ext cx="12192000" cy="2614930"/>
          </a:xfrm>
          <a:prstGeom prst="rect">
            <a:avLst/>
          </a:prstGeom>
        </p:spPr>
        <p:txBody>
          <a:bodyPr wrap="square">
            <a:spAutoFit/>
          </a:bodyPr>
          <a:lstStyle/>
          <a:p>
            <a:pPr lvl="0">
              <a:spcAft>
                <a:spcPts val="0"/>
              </a:spcAft>
            </a:pP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Формат</a:t>
            </a: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 закодированные в бинарном виде, могут занимать от 1 до 6 байт памяти. Код инструкции состоит из:
- кода операции, занимающего 1 или 2 байта и </a:t>
            </a:r>
            <a:r>
              <a:rPr lang="ru-RU"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указывающего/определяющего</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тип операции;
		- тип операндов (8 или 16 бит);
		- источник операндов (внутренний или внешний);
		- место назначения результатов операций АЛУ;
		- </a:t>
            </a:r>
            <a:r>
              <a:rPr lang="ru-RU"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способ/режим</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вычисления EA </a:t>
            </a:r>
            <a:r>
              <a:rPr lang="en-US"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(Effective Address, эффективный адрес)</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Операнды </a:t>
            </a:r>
            <a:r>
              <a:rPr lang="ru-RU"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непосредственного/немедленного</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типа: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данные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9" name="Таблица 8"/>
          <p:cNvGraphicFramePr>
            <a:graphicFrameLocks noGrp="1"/>
          </p:cNvGraphicFramePr>
          <p:nvPr/>
        </p:nvGraphicFramePr>
        <p:xfrm>
          <a:off x="4494744" y="2665943"/>
          <a:ext cx="7045407" cy="681294"/>
        </p:xfrm>
        <a:graphic>
          <a:graphicData uri="http://schemas.openxmlformats.org/drawingml/2006/table">
            <a:tbl>
              <a:tblPr>
                <a:tableStyleId>{5940675A-B579-460E-94D1-54222C63F5DA}</a:tableStyleId>
              </a:tblPr>
              <a:tblGrid>
                <a:gridCol w="491557">
                  <a:extLst>
                    <a:ext uri="{9D8B030D-6E8A-4147-A177-3AD203B41FA5}">
                      <a16:colId xmlns:a16="http://schemas.microsoft.com/office/drawing/2014/main" val="20000"/>
                    </a:ext>
                  </a:extLst>
                </a:gridCol>
                <a:gridCol w="491557">
                  <a:extLst>
                    <a:ext uri="{9D8B030D-6E8A-4147-A177-3AD203B41FA5}">
                      <a16:colId xmlns:a16="http://schemas.microsoft.com/office/drawing/2014/main" val="20001"/>
                    </a:ext>
                  </a:extLst>
                </a:gridCol>
                <a:gridCol w="235300">
                  <a:extLst>
                    <a:ext uri="{9D8B030D-6E8A-4147-A177-3AD203B41FA5}">
                      <a16:colId xmlns:a16="http://schemas.microsoft.com/office/drawing/2014/main" val="20002"/>
                    </a:ext>
                  </a:extLst>
                </a:gridCol>
                <a:gridCol w="240396">
                  <a:extLst>
                    <a:ext uri="{9D8B030D-6E8A-4147-A177-3AD203B41FA5}">
                      <a16:colId xmlns:a16="http://schemas.microsoft.com/office/drawing/2014/main" val="20003"/>
                    </a:ext>
                  </a:extLst>
                </a:gridCol>
                <a:gridCol w="241246">
                  <a:extLst>
                    <a:ext uri="{9D8B030D-6E8A-4147-A177-3AD203B41FA5}">
                      <a16:colId xmlns:a16="http://schemas.microsoft.com/office/drawing/2014/main" val="20004"/>
                    </a:ext>
                  </a:extLst>
                </a:gridCol>
                <a:gridCol w="240396">
                  <a:extLst>
                    <a:ext uri="{9D8B030D-6E8A-4147-A177-3AD203B41FA5}">
                      <a16:colId xmlns:a16="http://schemas.microsoft.com/office/drawing/2014/main" val="20005"/>
                    </a:ext>
                  </a:extLst>
                </a:gridCol>
                <a:gridCol w="241246">
                  <a:extLst>
                    <a:ext uri="{9D8B030D-6E8A-4147-A177-3AD203B41FA5}">
                      <a16:colId xmlns:a16="http://schemas.microsoft.com/office/drawing/2014/main" val="20006"/>
                    </a:ext>
                  </a:extLst>
                </a:gridCol>
                <a:gridCol w="361019">
                  <a:extLst>
                    <a:ext uri="{9D8B030D-6E8A-4147-A177-3AD203B41FA5}">
                      <a16:colId xmlns:a16="http://schemas.microsoft.com/office/drawing/2014/main" val="20007"/>
                    </a:ext>
                  </a:extLst>
                </a:gridCol>
                <a:gridCol w="491557">
                  <a:extLst>
                    <a:ext uri="{9D8B030D-6E8A-4147-A177-3AD203B41FA5}">
                      <a16:colId xmlns:a16="http://schemas.microsoft.com/office/drawing/2014/main" val="20008"/>
                    </a:ext>
                  </a:extLst>
                </a:gridCol>
                <a:gridCol w="401793">
                  <a:extLst>
                    <a:ext uri="{9D8B030D-6E8A-4147-A177-3AD203B41FA5}">
                      <a16:colId xmlns:a16="http://schemas.microsoft.com/office/drawing/2014/main" val="20009"/>
                    </a:ext>
                  </a:extLst>
                </a:gridCol>
                <a:gridCol w="320245">
                  <a:extLst>
                    <a:ext uri="{9D8B030D-6E8A-4147-A177-3AD203B41FA5}">
                      <a16:colId xmlns:a16="http://schemas.microsoft.com/office/drawing/2014/main" val="20010"/>
                    </a:ext>
                  </a:extLst>
                </a:gridCol>
                <a:gridCol w="361869">
                  <a:extLst>
                    <a:ext uri="{9D8B030D-6E8A-4147-A177-3AD203B41FA5}">
                      <a16:colId xmlns:a16="http://schemas.microsoft.com/office/drawing/2014/main" val="20011"/>
                    </a:ext>
                  </a:extLst>
                </a:gridCol>
                <a:gridCol w="401793">
                  <a:extLst>
                    <a:ext uri="{9D8B030D-6E8A-4147-A177-3AD203B41FA5}">
                      <a16:colId xmlns:a16="http://schemas.microsoft.com/office/drawing/2014/main" val="20012"/>
                    </a:ext>
                  </a:extLst>
                </a:gridCol>
                <a:gridCol w="320245">
                  <a:extLst>
                    <a:ext uri="{9D8B030D-6E8A-4147-A177-3AD203B41FA5}">
                      <a16:colId xmlns:a16="http://schemas.microsoft.com/office/drawing/2014/main" val="20013"/>
                    </a:ext>
                  </a:extLst>
                </a:gridCol>
                <a:gridCol w="361019">
                  <a:extLst>
                    <a:ext uri="{9D8B030D-6E8A-4147-A177-3AD203B41FA5}">
                      <a16:colId xmlns:a16="http://schemas.microsoft.com/office/drawing/2014/main" val="20014"/>
                    </a:ext>
                  </a:extLst>
                </a:gridCol>
                <a:gridCol w="401793">
                  <a:extLst>
                    <a:ext uri="{9D8B030D-6E8A-4147-A177-3AD203B41FA5}">
                      <a16:colId xmlns:a16="http://schemas.microsoft.com/office/drawing/2014/main" val="20015"/>
                    </a:ext>
                  </a:extLst>
                </a:gridCol>
                <a:gridCol w="1442376">
                  <a:extLst>
                    <a:ext uri="{9D8B030D-6E8A-4147-A177-3AD203B41FA5}">
                      <a16:colId xmlns:a16="http://schemas.microsoft.com/office/drawing/2014/main" val="20016"/>
                    </a:ext>
                  </a:extLst>
                </a:gridCol>
              </a:tblGrid>
              <a:tr h="191535">
                <a:tc>
                  <a:txBody>
                    <a:bodyPr/>
                    <a:lstStyle/>
                    <a:p>
                      <a:pPr>
                        <a:lnSpc>
                          <a:spcPct val="107000"/>
                        </a:lnSpc>
                        <a:spcAft>
                          <a:spcPts val="0"/>
                        </a:spcAft>
                      </a:pPr>
                      <a:r>
                        <a:rPr lang="ro-RO" sz="1200" b="1" dirty="0">
                          <a:effectLst/>
                        </a:rPr>
                        <a:t>1</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4</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7</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8</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9</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10</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11</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14</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OFFSET</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89759">
                <a:tc gridSpan="6">
                  <a:txBody>
                    <a:bodyPr/>
                    <a:lstStyle/>
                    <a:p>
                      <a:pPr algn="ctr">
                        <a:lnSpc>
                          <a:spcPct val="107000"/>
                        </a:lnSpc>
                        <a:spcAft>
                          <a:spcPts val="0"/>
                        </a:spcAft>
                      </a:pPr>
                      <a:r>
                        <a:rPr lang="ro-RO" sz="1600" b="1" dirty="0">
                          <a:effectLst/>
                        </a:rPr>
                        <a:t>COD  OPERAŢIE</a:t>
                      </a:r>
                      <a:endParaRPr lang="en-US"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1600" b="1" dirty="0">
                          <a:effectLst/>
                        </a:rPr>
                        <a:t>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600" b="1" dirty="0">
                          <a:effectLst/>
                        </a:rPr>
                        <a:t>W</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107000"/>
                        </a:lnSpc>
                        <a:spcAft>
                          <a:spcPts val="0"/>
                        </a:spcAft>
                      </a:pPr>
                      <a:r>
                        <a:rPr lang="ro-RO" sz="1600" b="1" dirty="0">
                          <a:effectLst/>
                        </a:rPr>
                        <a:t>MOD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3">
                  <a:txBody>
                    <a:bodyPr/>
                    <a:lstStyle/>
                    <a:p>
                      <a:pPr algn="ctr">
                        <a:lnSpc>
                          <a:spcPct val="107000"/>
                        </a:lnSpc>
                        <a:spcAft>
                          <a:spcPts val="0"/>
                        </a:spcAft>
                      </a:pPr>
                      <a:r>
                        <a:rPr lang="ro-RO" sz="1600" b="1" dirty="0">
                          <a:effectLst/>
                        </a:rPr>
                        <a:t>REG</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ro-RO" sz="1600" b="1" dirty="0">
                          <a:effectLst/>
                        </a:rPr>
                        <a:t>R/M</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2400" b="1" dirty="0">
                          <a:effectLst/>
                        </a:rPr>
                        <a:t> </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
        <p:nvSpPr>
          <p:cNvPr id="10" name="Прямоугольник 9"/>
          <p:cNvSpPr/>
          <p:nvPr/>
        </p:nvSpPr>
        <p:spPr>
          <a:xfrm>
            <a:off x="6245555" y="3374187"/>
            <a:ext cx="4281941"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Formatul instrucţiunii cu cod pe un octet.</a:t>
            </a:r>
            <a:endParaRPr lang="en-US" dirty="0"/>
          </a:p>
        </p:txBody>
      </p:sp>
      <p:sp>
        <p:nvSpPr>
          <p:cNvPr id="11" name="Прямоугольник 10"/>
          <p:cNvSpPr/>
          <p:nvPr/>
        </p:nvSpPr>
        <p:spPr>
          <a:xfrm>
            <a:off x="0" y="3796597"/>
            <a:ext cx="9388444" cy="3138170"/>
          </a:xfrm>
          <a:prstGeom prst="rect">
            <a:avLst/>
          </a:prstGeom>
        </p:spPr>
        <p:txBody>
          <a:bodyPr wrap="square">
            <a:spAutoFit/>
          </a:bodyPr>
          <a:lstStyle/>
          <a:p>
            <a:pPr indent="450215" algn="l">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Значения полей кода инструкции :</a:t>
            </a:r>
            <a:b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en-US"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(Destination)</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пункт назначения/направления результата. </a:t>
            </a:r>
            <a:r>
              <a:rPr lang="en-US"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Определяет, куда будет помещён результат операции</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сочетании с полями MOD и R/M.
W</a:t>
            </a:r>
            <a:r>
              <a:rPr lang="en-US"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(Word)</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тип передачи. Указывает тип переноса. W = 0 означает передачу на один байт, а W = 1, передачу на 2 байта (1 слово).
MOD - это кодирование </a:t>
            </a:r>
            <a:r>
              <a:rPr lang="en-US"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режима вычисления эффективного адреса или длины смещения.</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Он используется для определения фактического адреса вместе с полем r/m.
MOD = 1 1, поле r/m — это регистровое поле со следующими значениями:
        MODE = 00, поле смещения отсутствует
	MODE = 01, поле перемещения имеет 8 бит (низкое)
	MODE = 10, поле смещения имеет 16 бит.</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2" name="Таблица 11"/>
          <p:cNvGraphicFramePr>
            <a:graphicFrameLocks noGrp="1"/>
          </p:cNvGraphicFramePr>
          <p:nvPr/>
        </p:nvGraphicFramePr>
        <p:xfrm>
          <a:off x="9632889" y="4139801"/>
          <a:ext cx="2190991" cy="2718198"/>
        </p:xfrm>
        <a:graphic>
          <a:graphicData uri="http://schemas.openxmlformats.org/drawingml/2006/table">
            <a:tbl>
              <a:tblPr>
                <a:tableStyleId>{5940675A-B579-460E-94D1-54222C63F5DA}</a:tableStyleId>
              </a:tblPr>
              <a:tblGrid>
                <a:gridCol w="733472">
                  <a:extLst>
                    <a:ext uri="{9D8B030D-6E8A-4147-A177-3AD203B41FA5}">
                      <a16:colId xmlns:a16="http://schemas.microsoft.com/office/drawing/2014/main" val="20000"/>
                    </a:ext>
                  </a:extLst>
                </a:gridCol>
                <a:gridCol w="733472">
                  <a:extLst>
                    <a:ext uri="{9D8B030D-6E8A-4147-A177-3AD203B41FA5}">
                      <a16:colId xmlns:a16="http://schemas.microsoft.com/office/drawing/2014/main" val="20001"/>
                    </a:ext>
                  </a:extLst>
                </a:gridCol>
                <a:gridCol w="724047">
                  <a:extLst>
                    <a:ext uri="{9D8B030D-6E8A-4147-A177-3AD203B41FA5}">
                      <a16:colId xmlns:a16="http://schemas.microsoft.com/office/drawing/2014/main" val="20002"/>
                    </a:ext>
                  </a:extLst>
                </a:gridCol>
              </a:tblGrid>
              <a:tr h="224535">
                <a:tc rowSpan="2">
                  <a:txBody>
                    <a:bodyPr/>
                    <a:lstStyle/>
                    <a:p>
                      <a:pPr algn="just">
                        <a:lnSpc>
                          <a:spcPct val="107000"/>
                        </a:lnSpc>
                        <a:spcAft>
                          <a:spcPts val="0"/>
                        </a:spcAft>
                      </a:pPr>
                      <a:r>
                        <a:rPr lang="ro-RO" sz="1200" b="1" dirty="0">
                          <a:effectLst/>
                        </a:rPr>
                        <a:t> </a:t>
                      </a:r>
                      <a:endParaRPr lang="en-US" sz="1100" b="1" dirty="0">
                        <a:effectLst/>
                      </a:endParaRPr>
                    </a:p>
                    <a:p>
                      <a:pPr algn="ctr">
                        <a:lnSpc>
                          <a:spcPct val="107000"/>
                        </a:lnSpc>
                        <a:spcAft>
                          <a:spcPts val="0"/>
                        </a:spcAft>
                      </a:pPr>
                      <a:r>
                        <a:rPr lang="ro-RO" sz="1200" b="1" dirty="0">
                          <a:effectLst/>
                        </a:rPr>
                        <a:t>r/m</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07000"/>
                        </a:lnSpc>
                        <a:spcAft>
                          <a:spcPts val="0"/>
                        </a:spcAft>
                      </a:pPr>
                      <a:r>
                        <a:rPr lang="ro-RO" sz="1200" b="1" dirty="0">
                          <a:effectLst/>
                        </a:rPr>
                        <a:t>registru</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000"/>
                  </a:ext>
                </a:extLst>
              </a:tr>
              <a:tr h="697383">
                <a:tc vMerge="1">
                  <a:txBody>
                    <a:bodyPr/>
                    <a:lstStyle/>
                    <a:p>
                      <a:endParaRPr lang="en-US"/>
                    </a:p>
                  </a:txBody>
                  <a:tcPr/>
                </a:tc>
                <a:tc>
                  <a:txBody>
                    <a:bodyPr/>
                    <a:lstStyle/>
                    <a:p>
                      <a:pPr algn="ctr">
                        <a:lnSpc>
                          <a:spcPct val="107000"/>
                        </a:lnSpc>
                        <a:spcAft>
                          <a:spcPts val="0"/>
                        </a:spcAft>
                      </a:pPr>
                      <a:r>
                        <a:rPr lang="ro-RO" sz="1200" b="1" dirty="0">
                          <a:effectLst/>
                        </a:rPr>
                        <a:t>(w=0)</a:t>
                      </a:r>
                      <a:endParaRPr lang="en-US" sz="1100" b="1" dirty="0">
                        <a:effectLst/>
                      </a:endParaRPr>
                    </a:p>
                    <a:p>
                      <a:pPr algn="ctr">
                        <a:lnSpc>
                          <a:spcPct val="107000"/>
                        </a:lnSpc>
                        <a:spcAft>
                          <a:spcPts val="0"/>
                        </a:spcAft>
                      </a:pPr>
                      <a:r>
                        <a:rPr lang="ro-RO" sz="1200" b="1" dirty="0">
                          <a:effectLst/>
                        </a:rPr>
                        <a:t>cuvânt</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(w=1)</a:t>
                      </a:r>
                      <a:endParaRPr lang="en-US" sz="1100" b="1">
                        <a:effectLst/>
                      </a:endParaRPr>
                    </a:p>
                    <a:p>
                      <a:pPr algn="ctr">
                        <a:lnSpc>
                          <a:spcPct val="107000"/>
                        </a:lnSpc>
                        <a:spcAft>
                          <a:spcPts val="0"/>
                        </a:spcAft>
                      </a:pPr>
                      <a:r>
                        <a:rPr lang="ro-RO" sz="1200" b="1">
                          <a:effectLst/>
                        </a:rPr>
                        <a:t>octet</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24535">
                <a:tc>
                  <a:txBody>
                    <a:bodyPr/>
                    <a:lstStyle/>
                    <a:p>
                      <a:pPr algn="ctr">
                        <a:lnSpc>
                          <a:spcPct val="107000"/>
                        </a:lnSpc>
                        <a:spcAft>
                          <a:spcPts val="0"/>
                        </a:spcAft>
                      </a:pPr>
                      <a:r>
                        <a:rPr lang="ro-RO" sz="1200" b="1">
                          <a:effectLst/>
                        </a:rPr>
                        <a:t>000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Ax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24535">
                <a:tc>
                  <a:txBody>
                    <a:bodyPr/>
                    <a:lstStyle/>
                    <a:p>
                      <a:pPr algn="ctr">
                        <a:lnSpc>
                          <a:spcPct val="107000"/>
                        </a:lnSpc>
                        <a:spcAft>
                          <a:spcPts val="0"/>
                        </a:spcAft>
                      </a:pPr>
                      <a:r>
                        <a:rPr lang="ro-RO" sz="1200" b="1">
                          <a:effectLst/>
                        </a:rPr>
                        <a:t>001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CL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24535">
                <a:tc>
                  <a:txBody>
                    <a:bodyPr/>
                    <a:lstStyle/>
                    <a:p>
                      <a:pPr algn="ctr">
                        <a:lnSpc>
                          <a:spcPct val="107000"/>
                        </a:lnSpc>
                        <a:spcAft>
                          <a:spcPts val="0"/>
                        </a:spcAft>
                      </a:pPr>
                      <a:r>
                        <a:rPr lang="ro-RO" sz="1200" b="1">
                          <a:effectLst/>
                        </a:rPr>
                        <a:t>010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224535">
                <a:tc>
                  <a:txBody>
                    <a:bodyPr/>
                    <a:lstStyle/>
                    <a:p>
                      <a:pPr algn="ctr">
                        <a:lnSpc>
                          <a:spcPct val="107000"/>
                        </a:lnSpc>
                        <a:spcAft>
                          <a:spcPts val="0"/>
                        </a:spcAft>
                      </a:pPr>
                      <a:r>
                        <a:rPr lang="ro-RO" sz="1200" b="1">
                          <a:effectLst/>
                        </a:rPr>
                        <a:t>011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BL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224535">
                <a:tc>
                  <a:txBody>
                    <a:bodyPr/>
                    <a:lstStyle/>
                    <a:p>
                      <a:pPr algn="ctr">
                        <a:lnSpc>
                          <a:spcPct val="107000"/>
                        </a:lnSpc>
                        <a:spcAft>
                          <a:spcPts val="0"/>
                        </a:spcAft>
                      </a:pPr>
                      <a:r>
                        <a:rPr lang="ro-RO" sz="1200" b="1">
                          <a:effectLst/>
                        </a:rPr>
                        <a:t>100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SP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AH</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224535">
                <a:tc>
                  <a:txBody>
                    <a:bodyPr/>
                    <a:lstStyle/>
                    <a:p>
                      <a:pPr algn="ctr">
                        <a:lnSpc>
                          <a:spcPct val="107000"/>
                        </a:lnSpc>
                        <a:spcAft>
                          <a:spcPts val="0"/>
                        </a:spcAft>
                      </a:pPr>
                      <a:r>
                        <a:rPr lang="ro-RO" sz="1200" b="1">
                          <a:effectLst/>
                        </a:rPr>
                        <a:t>101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224535">
                <a:tc>
                  <a:txBody>
                    <a:bodyPr/>
                    <a:lstStyle/>
                    <a:p>
                      <a:pPr algn="ctr">
                        <a:lnSpc>
                          <a:spcPct val="107000"/>
                        </a:lnSpc>
                        <a:spcAft>
                          <a:spcPts val="0"/>
                        </a:spcAft>
                      </a:pPr>
                      <a:r>
                        <a:rPr lang="ro-RO" sz="1200" b="1">
                          <a:effectLst/>
                        </a:rPr>
                        <a:t>110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SI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224535">
                <a:tc>
                  <a:txBody>
                    <a:bodyPr/>
                    <a:lstStyle/>
                    <a:p>
                      <a:pPr algn="ctr">
                        <a:lnSpc>
                          <a:spcPct val="107000"/>
                        </a:lnSpc>
                        <a:spcAft>
                          <a:spcPts val="0"/>
                        </a:spcAft>
                      </a:pPr>
                      <a:r>
                        <a:rPr lang="ro-RO" sz="1200" b="1">
                          <a:effectLst/>
                        </a:rPr>
                        <a:t>111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1289671" cy="922020"/>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R/M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содержит:</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регистра (для MOD=11)
			-кодировка, используемая для вычисления эффективного адреса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(EA)</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nvGraphicFramePr>
        <p:xfrm>
          <a:off x="2743262" y="923330"/>
          <a:ext cx="3232024" cy="2764143"/>
        </p:xfrm>
        <a:graphic>
          <a:graphicData uri="http://schemas.openxmlformats.org/drawingml/2006/table">
            <a:tbl>
              <a:tblPr>
                <a:tableStyleId>{616DA210-FB5B-4158-B5E0-FEB733F419BA}</a:tableStyleId>
              </a:tblPr>
              <a:tblGrid>
                <a:gridCol w="702916">
                  <a:extLst>
                    <a:ext uri="{9D8B030D-6E8A-4147-A177-3AD203B41FA5}">
                      <a16:colId xmlns:a16="http://schemas.microsoft.com/office/drawing/2014/main" val="20000"/>
                    </a:ext>
                  </a:extLst>
                </a:gridCol>
                <a:gridCol w="2529108">
                  <a:extLst>
                    <a:ext uri="{9D8B030D-6E8A-4147-A177-3AD203B41FA5}">
                      <a16:colId xmlns:a16="http://schemas.microsoft.com/office/drawing/2014/main" val="20001"/>
                    </a:ext>
                  </a:extLst>
                </a:gridCol>
              </a:tblGrid>
              <a:tr h="307127">
                <a:tc>
                  <a:txBody>
                    <a:bodyPr/>
                    <a:lstStyle/>
                    <a:p>
                      <a:pPr algn="just">
                        <a:lnSpc>
                          <a:spcPct val="107000"/>
                        </a:lnSpc>
                        <a:spcAft>
                          <a:spcPts val="0"/>
                        </a:spcAft>
                      </a:pPr>
                      <a:r>
                        <a:rPr lang="ro-RO" sz="1600" b="1">
                          <a:effectLst/>
                        </a:rPr>
                        <a:t>R/M</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Adresa efectivă</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07127">
                <a:tc>
                  <a:txBody>
                    <a:bodyPr/>
                    <a:lstStyle/>
                    <a:p>
                      <a:pPr algn="ctr">
                        <a:lnSpc>
                          <a:spcPct val="107000"/>
                        </a:lnSpc>
                        <a:spcAft>
                          <a:spcPts val="0"/>
                        </a:spcAft>
                      </a:pPr>
                      <a:r>
                        <a:rPr lang="ro-RO" sz="1600" b="1">
                          <a:effectLst/>
                        </a:rPr>
                        <a:t>000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dirty="0">
                          <a:effectLst/>
                        </a:rPr>
                        <a:t>BX + SI + deplasament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07127">
                <a:tc>
                  <a:txBody>
                    <a:bodyPr/>
                    <a:lstStyle/>
                    <a:p>
                      <a:pPr algn="ctr">
                        <a:lnSpc>
                          <a:spcPct val="107000"/>
                        </a:lnSpc>
                        <a:spcAft>
                          <a:spcPts val="0"/>
                        </a:spcAft>
                      </a:pPr>
                      <a:r>
                        <a:rPr lang="ro-RO" sz="1600" b="1">
                          <a:effectLst/>
                        </a:rPr>
                        <a:t>001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BX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07127">
                <a:tc>
                  <a:txBody>
                    <a:bodyPr/>
                    <a:lstStyle/>
                    <a:p>
                      <a:pPr algn="ctr">
                        <a:lnSpc>
                          <a:spcPct val="107000"/>
                        </a:lnSpc>
                        <a:spcAft>
                          <a:spcPts val="0"/>
                        </a:spcAft>
                      </a:pPr>
                      <a:r>
                        <a:rPr lang="ro-RO" sz="1600" b="1">
                          <a:effectLst/>
                        </a:rPr>
                        <a:t>010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dirty="0">
                          <a:effectLst/>
                        </a:rPr>
                        <a:t>BP + SI + deplasament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07127">
                <a:tc>
                  <a:txBody>
                    <a:bodyPr/>
                    <a:lstStyle/>
                    <a:p>
                      <a:pPr algn="ctr">
                        <a:lnSpc>
                          <a:spcPct val="107000"/>
                        </a:lnSpc>
                        <a:spcAft>
                          <a:spcPts val="0"/>
                        </a:spcAft>
                      </a:pPr>
                      <a:r>
                        <a:rPr lang="ro-RO" sz="1600" b="1">
                          <a:effectLst/>
                        </a:rPr>
                        <a:t>011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07127">
                <a:tc>
                  <a:txBody>
                    <a:bodyPr/>
                    <a:lstStyle/>
                    <a:p>
                      <a:pPr algn="ctr">
                        <a:lnSpc>
                          <a:spcPct val="107000"/>
                        </a:lnSpc>
                        <a:spcAft>
                          <a:spcPts val="0"/>
                        </a:spcAft>
                      </a:pPr>
                      <a:r>
                        <a:rPr lang="ro-RO" sz="1600" b="1">
                          <a:effectLst/>
                        </a:rPr>
                        <a:t>100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07127">
                <a:tc>
                  <a:txBody>
                    <a:bodyPr/>
                    <a:lstStyle/>
                    <a:p>
                      <a:pPr algn="ctr">
                        <a:lnSpc>
                          <a:spcPct val="107000"/>
                        </a:lnSpc>
                        <a:spcAft>
                          <a:spcPts val="0"/>
                        </a:spcAft>
                      </a:pPr>
                      <a:r>
                        <a:rPr lang="ro-RO" sz="1600" b="1">
                          <a:effectLst/>
                        </a:rPr>
                        <a:t>101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07127">
                <a:tc>
                  <a:txBody>
                    <a:bodyPr/>
                    <a:lstStyle/>
                    <a:p>
                      <a:pPr algn="ctr">
                        <a:lnSpc>
                          <a:spcPct val="107000"/>
                        </a:lnSpc>
                        <a:spcAft>
                          <a:spcPts val="0"/>
                        </a:spcAft>
                      </a:pPr>
                      <a:r>
                        <a:rPr lang="ro-RO" sz="1600" b="1">
                          <a:effectLst/>
                        </a:rPr>
                        <a:t>110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307127">
                <a:tc>
                  <a:txBody>
                    <a:bodyPr/>
                    <a:lstStyle/>
                    <a:p>
                      <a:pPr algn="ctr">
                        <a:lnSpc>
                          <a:spcPct val="107000"/>
                        </a:lnSpc>
                        <a:spcAft>
                          <a:spcPts val="0"/>
                        </a:spcAft>
                      </a:pPr>
                      <a:r>
                        <a:rPr lang="ro-RO" sz="1600" b="1">
                          <a:effectLst/>
                        </a:rPr>
                        <a:t>111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dirty="0">
                          <a:effectLst/>
                        </a:rPr>
                        <a:t>BP + deplasament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bl>
          </a:graphicData>
        </a:graphic>
      </p:graphicFrame>
      <p:sp>
        <p:nvSpPr>
          <p:cNvPr id="6" name="Прямоугольник 5"/>
          <p:cNvSpPr/>
          <p:nvPr/>
        </p:nvSpPr>
        <p:spPr>
          <a:xfrm>
            <a:off x="108642" y="3872139"/>
            <a:ext cx="11950574" cy="922020"/>
          </a:xfrm>
          <a:prstGeom prst="rect">
            <a:avLst/>
          </a:prstGeom>
        </p:spPr>
        <p:txBody>
          <a:bodyPr wrap="square">
            <a:spAutoFit/>
          </a:bodyPr>
          <a:lstStyle/>
          <a:p>
            <a:r>
              <a:rPr lang="en-US" altLang="en-US" dirty="0">
                <a:solidFill>
                  <a:srgbClr val="000000"/>
                </a:solidFill>
                <a:latin typeface="Times New Roman" panose="02020603050405020304" pitchFamily="18" charset="0"/>
                <a:ea typeface="Times New Roman" panose="02020603050405020304" pitchFamily="18" charset="0"/>
              </a:rPr>
              <a:t>Устройство исполнения (UE)</a:t>
            </a:r>
            <a:r>
              <a:rPr lang="ru-RU" dirty="0">
                <a:solidFill>
                  <a:srgbClr val="000000"/>
                </a:solidFill>
                <a:latin typeface="Times New Roman" panose="02020603050405020304" pitchFamily="18" charset="0"/>
                <a:ea typeface="Times New Roman" panose="02020603050405020304" pitchFamily="18" charset="0"/>
              </a:rPr>
              <a:t> имеет доступ к </a:t>
            </a:r>
            <a:r>
              <a:rPr lang="ru-RU" dirty="0">
                <a:solidFill>
                  <a:srgbClr val="FF0000"/>
                </a:solidFill>
                <a:latin typeface="Times New Roman" panose="02020603050405020304" pitchFamily="18" charset="0"/>
                <a:ea typeface="Times New Roman" panose="02020603050405020304" pitchFamily="18" charset="0"/>
              </a:rPr>
              <a:t>опосредованным операциям и регистрам; </a:t>
            </a:r>
            <a:r>
              <a:rPr lang="ru-RU" dirty="0">
                <a:solidFill>
                  <a:srgbClr val="000000"/>
                </a:solidFill>
                <a:latin typeface="Times New Roman" panose="02020603050405020304" pitchFamily="18" charset="0"/>
                <a:ea typeface="Times New Roman" panose="02020603050405020304" pitchFamily="18" charset="0"/>
              </a:rPr>
              <a:t>когда нужен операнд памяти, его смещение передаётся в пользовательский интерфейс </a:t>
            </a:r>
            <a:r>
              <a:rPr lang="en-US" dirty="0">
                <a:solidFill>
                  <a:srgbClr val="000000"/>
                </a:solidFill>
                <a:latin typeface="Times New Roman" panose="02020603050405020304" pitchFamily="18" charset="0"/>
                <a:ea typeface="Times New Roman" panose="02020603050405020304" pitchFamily="18" charset="0"/>
              </a:rPr>
              <a:t>(UI)</a:t>
            </a:r>
            <a:r>
              <a:rPr lang="ru-RU" dirty="0">
                <a:solidFill>
                  <a:srgbClr val="000000"/>
                </a:solidFill>
                <a:latin typeface="Times New Roman" panose="02020603050405020304" pitchFamily="18" charset="0"/>
                <a:ea typeface="Times New Roman" panose="02020603050405020304" pitchFamily="18" charset="0"/>
              </a:rPr>
              <a:t>, и сегментный регистр IC определяет </a:t>
            </a:r>
            <a:r>
              <a:rPr lang="ru-RU" b="1" dirty="0">
                <a:solidFill>
                  <a:srgbClr val="000000"/>
                </a:solidFill>
                <a:latin typeface="Times New Roman" panose="02020603050405020304" pitchFamily="18" charset="0"/>
                <a:ea typeface="Times New Roman" panose="02020603050405020304" pitchFamily="18" charset="0"/>
              </a:rPr>
              <a:t>физический адрес</a:t>
            </a:r>
            <a:r>
              <a:rPr lang="ru-RU" dirty="0">
                <a:solidFill>
                  <a:srgbClr val="000000"/>
                </a:solidFill>
                <a:latin typeface="Times New Roman" panose="02020603050405020304" pitchFamily="18" charset="0"/>
                <a:ea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rPr>
              <a:t>операнда </a:t>
            </a:r>
            <a:r>
              <a:rPr lang="ru-RU" dirty="0">
                <a:solidFill>
                  <a:srgbClr val="000000"/>
                </a:solidFill>
                <a:latin typeface="Times New Roman" panose="02020603050405020304" pitchFamily="18" charset="0"/>
                <a:ea typeface="Times New Roman" panose="02020603050405020304" pitchFamily="18" charset="0"/>
              </a:rPr>
              <a:t>в зависимости от режима адресации.</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91590"/>
          </a:xfrm>
          <a:prstGeom prst="rect">
            <a:avLst/>
          </a:prstGeom>
        </p:spPr>
        <p:txBody>
          <a:bodyPr wrap="square">
            <a:spAutoFit/>
          </a:bodyPr>
          <a:lstStyle/>
          <a:p>
            <a:r>
              <a:rPr lang="ru-RU" sz="2400" b="1" dirty="0">
                <a:solidFill>
                  <a:srgbClr val="000000"/>
                </a:solidFill>
                <a:latin typeface="Times New Roman" panose="02020603050405020304" pitchFamily="18" charset="0"/>
                <a:cs typeface="Times New Roman" panose="02020603050405020304" pitchFamily="18" charset="0"/>
              </a:rPr>
              <a:t>Микропроцессорный чип</a:t>
            </a:r>
            <a:br>
              <a:rPr lang="en-US" sz="2400" b="1"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Микропроцессор — это «мозг» компьютера. Это центральный процессор, реализованный в виде одной интегральной микросхемы (кристалла, чипа), который считывает инструкции программы, размещенной в основной памяти, декодирует их и выполняет последовательно (одну за другой).</a:t>
            </a:r>
            <a:endParaRPr lang="en-US"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7475946" y="1292662"/>
            <a:ext cx="4616064" cy="2973734"/>
          </a:xfrm>
          <a:prstGeom prst="rect">
            <a:avLst/>
          </a:prstGeom>
        </p:spPr>
      </p:pic>
      <p:sp>
        <p:nvSpPr>
          <p:cNvPr id="6" name="Прямоугольник 5"/>
          <p:cNvSpPr/>
          <p:nvPr/>
        </p:nvSpPr>
        <p:spPr>
          <a:xfrm>
            <a:off x="0" y="1555212"/>
            <a:ext cx="7541537" cy="4523105"/>
          </a:xfrm>
          <a:prstGeom prst="rect">
            <a:avLst/>
          </a:prstGeom>
        </p:spPr>
        <p:txBody>
          <a:bodyPr wrap="square">
            <a:spAutoFit/>
          </a:bodyPr>
          <a:lstStyle/>
          <a:p>
            <a:r>
              <a:rPr lang="ru-RU" dirty="0">
                <a:solidFill>
                  <a:srgbClr val="000000"/>
                </a:solidFill>
                <a:latin typeface="Helvetica" panose="020B0604020202020204" pitchFamily="34" charset="0"/>
              </a:rPr>
              <a:t>Микропроцессорные чипы взаимодействуют с внешним миром через выводы (пины). В зависимости от направления передачи сигналов они классифицируются следующим образом:</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входные выводы - через них микропроцессор принимает сигналы от других функциональных блоков вычислительной системы;</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выходные выводы - через них микропроцессор передаёт сигналы другим функциональным блокам;</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двунаправленные выводы (ввод/вывод) - через них микропроцессор может как принимать, так и передавать сигналы.</a:t>
            </a:r>
            <a:br>
              <a:rPr lang="en-US"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В зависимости от типа данных, передаваемых через пины, различают:</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адресные выводы;</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выводы данных;</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управляющие выводы (шины, прерывания, сигнализации и др.)</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выводы состояния</a:t>
            </a:r>
            <a:br>
              <a:rPr lang="ru-RU" dirty="0">
                <a:solidFill>
                  <a:srgbClr val="000000"/>
                </a:solidFill>
                <a:latin typeface="Helvetica" panose="020B0604020202020204" pitchFamily="34" charset="0"/>
              </a:rPr>
            </a:br>
            <a:r>
              <a:rPr lang="ru-RU" dirty="0">
                <a:solidFill>
                  <a:srgbClr val="000000"/>
                </a:solidFill>
                <a:latin typeface="Helvetica" panose="020B0604020202020204" pitchFamily="34" charset="0"/>
              </a:rPr>
              <a:t>- выводы питания и массы (заземления)</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8997" y="78422"/>
            <a:ext cx="11863057" cy="1476375"/>
          </a:xfrm>
          <a:prstGeom prst="rect">
            <a:avLst/>
          </a:prstGeom>
        </p:spPr>
        <p:txBody>
          <a:bodyPr wrap="square">
            <a:spAutoFit/>
          </a:bodyPr>
          <a:lstStyle/>
          <a:p>
            <a:pPr lvl="0">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Типы (режимы)  адресаций</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Существует, в основном,</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пять режимов адресации</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indent="450215" algn="just">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Прямая адресация</a:t>
            </a: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Эффективный адрес (ЕА, </a:t>
            </a:r>
            <a:r>
              <a:rPr lang="en-US"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Effective Address</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операнда задается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смещением</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указанным в инструкции.</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p:nvPr/>
        </p:nvGrpSpPr>
        <p:grpSpPr bwMode="auto">
          <a:xfrm>
            <a:off x="2100024" y="1793152"/>
            <a:ext cx="5237619" cy="2244694"/>
            <a:chOff x="2421" y="10264"/>
            <a:chExt cx="6300" cy="2700"/>
          </a:xfrm>
        </p:grpSpPr>
        <p:sp>
          <p:nvSpPr>
            <p:cNvPr id="6" name="Text Box 180"/>
            <p:cNvSpPr txBox="1">
              <a:spLocks noChangeArrowheads="1"/>
            </p:cNvSpPr>
            <p:nvPr/>
          </p:nvSpPr>
          <p:spPr bwMode="auto">
            <a:xfrm>
              <a:off x="3501" y="10264"/>
              <a:ext cx="12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181"/>
            <p:cNvSpPr>
              <a:spLocks noChangeArrowheads="1"/>
            </p:cNvSpPr>
            <p:nvPr/>
          </p:nvSpPr>
          <p:spPr bwMode="auto">
            <a:xfrm>
              <a:off x="2421" y="1026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8" name="Text Box 182"/>
            <p:cNvSpPr txBox="1">
              <a:spLocks noChangeArrowheads="1"/>
            </p:cNvSpPr>
            <p:nvPr/>
          </p:nvSpPr>
          <p:spPr bwMode="auto">
            <a:xfrm>
              <a:off x="3681" y="10984"/>
              <a:ext cx="72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83"/>
            <p:cNvSpPr txBox="1">
              <a:spLocks noChangeArrowheads="1"/>
            </p:cNvSpPr>
            <p:nvPr/>
          </p:nvSpPr>
          <p:spPr bwMode="auto">
            <a:xfrm>
              <a:off x="3681" y="12604"/>
              <a:ext cx="72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84"/>
            <p:cNvSpPr txBox="1">
              <a:spLocks noChangeArrowheads="1"/>
            </p:cNvSpPr>
            <p:nvPr/>
          </p:nvSpPr>
          <p:spPr bwMode="auto">
            <a:xfrm>
              <a:off x="5121" y="11884"/>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185"/>
            <p:cNvSpPr txBox="1">
              <a:spLocks noChangeArrowheads="1"/>
            </p:cNvSpPr>
            <p:nvPr/>
          </p:nvSpPr>
          <p:spPr bwMode="auto">
            <a:xfrm>
              <a:off x="7461" y="11796"/>
              <a:ext cx="12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Rectangle 186"/>
            <p:cNvSpPr>
              <a:spLocks noChangeArrowheads="1"/>
            </p:cNvSpPr>
            <p:nvPr/>
          </p:nvSpPr>
          <p:spPr bwMode="auto">
            <a:xfrm>
              <a:off x="7461" y="11076"/>
              <a:ext cx="1260" cy="72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13" name="Rectangle 187"/>
            <p:cNvSpPr>
              <a:spLocks noChangeArrowheads="1"/>
            </p:cNvSpPr>
            <p:nvPr/>
          </p:nvSpPr>
          <p:spPr bwMode="auto">
            <a:xfrm>
              <a:off x="7461" y="12156"/>
              <a:ext cx="1260" cy="72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14" name="Line 188"/>
            <p:cNvCxnSpPr>
              <a:cxnSpLocks noChangeShapeType="1"/>
            </p:cNvCxnSpPr>
            <p:nvPr/>
          </p:nvCxnSpPr>
          <p:spPr bwMode="auto">
            <a:xfrm>
              <a:off x="4041" y="10624"/>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89"/>
            <p:cNvCxnSpPr>
              <a:cxnSpLocks noChangeShapeType="1"/>
            </p:cNvCxnSpPr>
            <p:nvPr/>
          </p:nvCxnSpPr>
          <p:spPr bwMode="auto">
            <a:xfrm>
              <a:off x="4041" y="11344"/>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90"/>
            <p:cNvCxnSpPr>
              <a:cxnSpLocks noChangeShapeType="1"/>
            </p:cNvCxnSpPr>
            <p:nvPr/>
          </p:nvCxnSpPr>
          <p:spPr bwMode="auto">
            <a:xfrm flipV="1">
              <a:off x="4221" y="12064"/>
              <a:ext cx="90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91"/>
            <p:cNvCxnSpPr>
              <a:cxnSpLocks noChangeShapeType="1"/>
            </p:cNvCxnSpPr>
            <p:nvPr/>
          </p:nvCxnSpPr>
          <p:spPr bwMode="auto">
            <a:xfrm>
              <a:off x="5661" y="12064"/>
              <a:ext cx="180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92"/>
            <p:cNvCxnSpPr>
              <a:cxnSpLocks noChangeShapeType="1"/>
            </p:cNvCxnSpPr>
            <p:nvPr/>
          </p:nvCxnSpPr>
          <p:spPr bwMode="auto">
            <a:xfrm flipV="1">
              <a:off x="4041" y="12244"/>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 name="Oval 193"/>
            <p:cNvSpPr>
              <a:spLocks noChangeArrowheads="1"/>
            </p:cNvSpPr>
            <p:nvPr/>
          </p:nvSpPr>
          <p:spPr bwMode="auto">
            <a:xfrm>
              <a:off x="3861" y="11704"/>
              <a:ext cx="540" cy="540"/>
            </a:xfrm>
            <a:prstGeom prst="ellipse">
              <a:avLst/>
            </a:prstGeom>
            <a:solidFill>
              <a:srgbClr val="FFFFFF"/>
            </a:solidFill>
            <a:ln w="9525">
              <a:solidFill>
                <a:srgbClr val="000000"/>
              </a:solidFill>
              <a:rou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94"/>
            <p:cNvSpPr txBox="1">
              <a:spLocks noChangeArrowheads="1"/>
            </p:cNvSpPr>
            <p:nvPr/>
          </p:nvSpPr>
          <p:spPr bwMode="auto">
            <a:xfrm flipV="1">
              <a:off x="7461" y="10624"/>
              <a:ext cx="1260" cy="360"/>
            </a:xfrm>
            <a:prstGeom prst="rect">
              <a:avLst/>
            </a:prstGeom>
            <a:solidFill>
              <a:srgbClr val="FFFFFF"/>
            </a:solidFill>
            <a:ln w="9525" cap="rnd">
              <a:solidFill>
                <a:srgbClr val="000000"/>
              </a:solidFill>
              <a:prstDash val="sysDot"/>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21" name="Прямоугольник 20"/>
          <p:cNvSpPr/>
          <p:nvPr/>
        </p:nvSpPr>
        <p:spPr>
          <a:xfrm>
            <a:off x="820846" y="4251375"/>
            <a:ext cx="9400515" cy="369332"/>
          </a:xfrm>
          <a:prstGeom prst="rect">
            <a:avLst/>
          </a:prstGeom>
        </p:spPr>
        <p:txBody>
          <a:bodyPr wrap="square">
            <a:spAutoFit/>
          </a:bodyPr>
          <a:lstStyle/>
          <a:p>
            <a:r>
              <a:rPr lang="ru-RU" b="1" dirty="0">
                <a:solidFill>
                  <a:srgbClr val="000000"/>
                </a:solidFill>
                <a:latin typeface="Times New Roman" panose="02020603050405020304" pitchFamily="18" charset="0"/>
                <a:ea typeface="Times New Roman" panose="02020603050405020304" pitchFamily="18" charset="0"/>
              </a:rPr>
              <a:t>Прямой адрес. AE, эффективный адрес. AS, адрес сегмента. AF, физический адрес.</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Прямоугольник 28"/>
          <p:cNvSpPr/>
          <p:nvPr/>
        </p:nvSpPr>
        <p:spPr>
          <a:xfrm>
            <a:off x="96570" y="0"/>
            <a:ext cx="12095429" cy="922020"/>
          </a:xfrm>
          <a:prstGeom prst="rect">
            <a:avLst/>
          </a:prstGeom>
        </p:spPr>
        <p:txBody>
          <a:bodyPr wrap="square">
            <a:spAutoFit/>
          </a:bodyPr>
          <a:lstStyle/>
          <a:p>
            <a:pPr lvl="3" algn="l">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Косвенная адресация через регистры</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b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en-US"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поле вычисленного адреса не содержится сам операнд, как при прямой адресации, а находится другой адрес операнда.</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30" name="Группа 29"/>
          <p:cNvGrpSpPr/>
          <p:nvPr/>
        </p:nvGrpSpPr>
        <p:grpSpPr bwMode="auto">
          <a:xfrm>
            <a:off x="330073" y="923330"/>
            <a:ext cx="7648143" cy="3168836"/>
            <a:chOff x="2601" y="4546"/>
            <a:chExt cx="6840" cy="2834"/>
          </a:xfrm>
        </p:grpSpPr>
        <p:sp>
          <p:nvSpPr>
            <p:cNvPr id="31" name="Text Box 94"/>
            <p:cNvSpPr txBox="1">
              <a:spLocks noChangeArrowheads="1"/>
            </p:cNvSpPr>
            <p:nvPr/>
          </p:nvSpPr>
          <p:spPr bwMode="auto">
            <a:xfrm>
              <a:off x="2601" y="4546"/>
              <a:ext cx="14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operaţie</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Text Box 95"/>
            <p:cNvSpPr txBox="1">
              <a:spLocks noChangeArrowheads="1"/>
            </p:cNvSpPr>
            <p:nvPr/>
          </p:nvSpPr>
          <p:spPr bwMode="auto">
            <a:xfrm>
              <a:off x="4041" y="4546"/>
              <a:ext cx="162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3" name="Text Box 96"/>
            <p:cNvSpPr txBox="1">
              <a:spLocks noChangeArrowheads="1"/>
            </p:cNvSpPr>
            <p:nvPr/>
          </p:nvSpPr>
          <p:spPr bwMode="auto">
            <a:xfrm>
              <a:off x="4761" y="5446"/>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4" name="Text Box 97"/>
            <p:cNvSpPr txBox="1">
              <a:spLocks noChangeArrowheads="1"/>
            </p:cNvSpPr>
            <p:nvPr/>
          </p:nvSpPr>
          <p:spPr bwMode="auto">
            <a:xfrm>
              <a:off x="4761" y="5760"/>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98"/>
            <p:cNvSpPr txBox="1">
              <a:spLocks noChangeArrowheads="1"/>
            </p:cNvSpPr>
            <p:nvPr/>
          </p:nvSpPr>
          <p:spPr bwMode="auto">
            <a:xfrm>
              <a:off x="4761" y="6120"/>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99"/>
            <p:cNvSpPr txBox="1">
              <a:spLocks noChangeArrowheads="1"/>
            </p:cNvSpPr>
            <p:nvPr/>
          </p:nvSpPr>
          <p:spPr bwMode="auto">
            <a:xfrm>
              <a:off x="4761" y="6477"/>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7" name="Line 100"/>
            <p:cNvCxnSpPr>
              <a:cxnSpLocks noChangeShapeType="1"/>
            </p:cNvCxnSpPr>
            <p:nvPr/>
          </p:nvCxnSpPr>
          <p:spPr bwMode="auto">
            <a:xfrm>
              <a:off x="4761" y="4906"/>
              <a:ext cx="0" cy="36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8" name="Line 101"/>
            <p:cNvCxnSpPr>
              <a:cxnSpLocks noChangeShapeType="1"/>
            </p:cNvCxnSpPr>
            <p:nvPr/>
          </p:nvCxnSpPr>
          <p:spPr bwMode="auto">
            <a:xfrm flipH="1">
              <a:off x="4041" y="5266"/>
              <a:ext cx="720" cy="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02"/>
            <p:cNvCxnSpPr>
              <a:cxnSpLocks noChangeShapeType="1"/>
            </p:cNvCxnSpPr>
            <p:nvPr/>
          </p:nvCxnSpPr>
          <p:spPr bwMode="auto">
            <a:xfrm>
              <a:off x="4041" y="5266"/>
              <a:ext cx="0" cy="72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03"/>
            <p:cNvCxnSpPr>
              <a:cxnSpLocks noChangeShapeType="1"/>
            </p:cNvCxnSpPr>
            <p:nvPr/>
          </p:nvCxnSpPr>
          <p:spPr bwMode="auto">
            <a:xfrm>
              <a:off x="4041" y="5940"/>
              <a:ext cx="7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04"/>
            <p:cNvCxnSpPr>
              <a:cxnSpLocks noChangeShapeType="1"/>
            </p:cNvCxnSpPr>
            <p:nvPr/>
          </p:nvCxnSpPr>
          <p:spPr bwMode="auto">
            <a:xfrm>
              <a:off x="5301" y="5626"/>
              <a:ext cx="7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2" name="Text Box 105"/>
            <p:cNvSpPr txBox="1">
              <a:spLocks noChangeArrowheads="1"/>
            </p:cNvSpPr>
            <p:nvPr/>
          </p:nvSpPr>
          <p:spPr bwMode="auto">
            <a:xfrm>
              <a:off x="6021" y="5446"/>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3" name="Text Box 106"/>
            <p:cNvSpPr txBox="1">
              <a:spLocks noChangeArrowheads="1"/>
            </p:cNvSpPr>
            <p:nvPr/>
          </p:nvSpPr>
          <p:spPr bwMode="auto">
            <a:xfrm>
              <a:off x="6021" y="7020"/>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4" name="Text Box 107"/>
            <p:cNvSpPr txBox="1">
              <a:spLocks noChangeArrowheads="1"/>
            </p:cNvSpPr>
            <p:nvPr/>
          </p:nvSpPr>
          <p:spPr bwMode="auto">
            <a:xfrm>
              <a:off x="7101" y="6120"/>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5" name="Oval 108"/>
            <p:cNvSpPr>
              <a:spLocks noChangeArrowheads="1"/>
            </p:cNvSpPr>
            <p:nvPr/>
          </p:nvSpPr>
          <p:spPr bwMode="auto">
            <a:xfrm>
              <a:off x="6021" y="6120"/>
              <a:ext cx="540" cy="540"/>
            </a:xfrm>
            <a:prstGeom prst="ellipse">
              <a:avLst/>
            </a:prstGeom>
            <a:solidFill>
              <a:srgbClr val="FFFFFF"/>
            </a:solidFill>
            <a:ln w="9525">
              <a:solidFill>
                <a:srgbClr val="000000"/>
              </a:solidFill>
              <a:rou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46" name="Line 109"/>
            <p:cNvCxnSpPr>
              <a:cxnSpLocks noChangeShapeType="1"/>
            </p:cNvCxnSpPr>
            <p:nvPr/>
          </p:nvCxnSpPr>
          <p:spPr bwMode="auto">
            <a:xfrm>
              <a:off x="6201" y="5806"/>
              <a:ext cx="0" cy="314"/>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7" name="Line 110"/>
            <p:cNvCxnSpPr>
              <a:cxnSpLocks noChangeShapeType="1"/>
            </p:cNvCxnSpPr>
            <p:nvPr/>
          </p:nvCxnSpPr>
          <p:spPr bwMode="auto">
            <a:xfrm flipV="1">
              <a:off x="6201" y="6660"/>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8" name="Line 111"/>
            <p:cNvCxnSpPr>
              <a:cxnSpLocks noChangeShapeType="1"/>
            </p:cNvCxnSpPr>
            <p:nvPr/>
          </p:nvCxnSpPr>
          <p:spPr bwMode="auto">
            <a:xfrm>
              <a:off x="6561" y="6300"/>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9" name="Text Box 112"/>
            <p:cNvSpPr txBox="1">
              <a:spLocks noChangeArrowheads="1"/>
            </p:cNvSpPr>
            <p:nvPr/>
          </p:nvSpPr>
          <p:spPr bwMode="auto">
            <a:xfrm>
              <a:off x="8181" y="6256"/>
              <a:ext cx="1260" cy="314"/>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50" name="Line 113"/>
            <p:cNvCxnSpPr>
              <a:cxnSpLocks noChangeShapeType="1"/>
            </p:cNvCxnSpPr>
            <p:nvPr/>
          </p:nvCxnSpPr>
          <p:spPr bwMode="auto">
            <a:xfrm>
              <a:off x="7641" y="6300"/>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 name="Rectangle 114"/>
            <p:cNvSpPr>
              <a:spLocks noChangeArrowheads="1"/>
            </p:cNvSpPr>
            <p:nvPr/>
          </p:nvSpPr>
          <p:spPr bwMode="auto">
            <a:xfrm flipH="1" flipV="1">
              <a:off x="8181" y="5626"/>
              <a:ext cx="1260" cy="632"/>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52" name="Rectangle 115"/>
            <p:cNvSpPr>
              <a:spLocks noChangeArrowheads="1"/>
            </p:cNvSpPr>
            <p:nvPr/>
          </p:nvSpPr>
          <p:spPr bwMode="auto">
            <a:xfrm flipH="1" flipV="1">
              <a:off x="8181" y="6480"/>
              <a:ext cx="1260" cy="54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grpSp>
      <p:sp>
        <p:nvSpPr>
          <p:cNvPr id="53" name="Прямоугольник 52"/>
          <p:cNvSpPr/>
          <p:nvPr/>
        </p:nvSpPr>
        <p:spPr>
          <a:xfrm>
            <a:off x="96571" y="4241999"/>
            <a:ext cx="11844950" cy="1168400"/>
          </a:xfrm>
          <a:prstGeom prst="rect">
            <a:avLst/>
          </a:prstGeom>
        </p:spPr>
        <p:txBody>
          <a:bodyPr wrap="square">
            <a:spAutoFit/>
          </a:bodyPr>
          <a:lstStyle/>
          <a:p>
            <a:pPr indent="450215" algn="ctr">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Косвенная адресация через регистры.</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Синтаксис инструкций в ассемблерном языке использует оператор [ ] для косвенной адресации. Например: фиолетовая ось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перемещается к адресу, содержащемуся в </a:t>
            </a:r>
            <a:r>
              <a:rPr lang="ru-RU"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663881" cy="922020"/>
          </a:xfrm>
          <a:prstGeom prst="rect">
            <a:avLst/>
          </a:prstGeom>
        </p:spPr>
        <p:txBody>
          <a:bodyPr wrap="square">
            <a:spAutoFit/>
          </a:bodyPr>
          <a:lstStyle/>
          <a:p>
            <a:pPr lvl="3" algn="just">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Индексная адресация</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3"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индекса (SI или DI в случае процессоров 8086) также участвует в расчёте адреса.</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p:nvPr/>
        </p:nvGrpSpPr>
        <p:grpSpPr bwMode="auto">
          <a:xfrm>
            <a:off x="1576624" y="923330"/>
            <a:ext cx="4457700" cy="2021205"/>
            <a:chOff x="2421" y="10264"/>
            <a:chExt cx="7020" cy="3183"/>
          </a:xfrm>
        </p:grpSpPr>
        <p:grpSp>
          <p:nvGrpSpPr>
            <p:cNvPr id="6" name="Group 117"/>
            <p:cNvGrpSpPr/>
            <p:nvPr/>
          </p:nvGrpSpPr>
          <p:grpSpPr bwMode="auto">
            <a:xfrm>
              <a:off x="2421" y="10613"/>
              <a:ext cx="7020" cy="2834"/>
              <a:chOff x="2421" y="11164"/>
              <a:chExt cx="7020" cy="2834"/>
            </a:xfrm>
          </p:grpSpPr>
          <p:sp>
            <p:nvSpPr>
              <p:cNvPr id="8" name="Text Box 118"/>
              <p:cNvSpPr txBox="1">
                <a:spLocks noChangeArrowheads="1"/>
              </p:cNvSpPr>
              <p:nvPr/>
            </p:nvSpPr>
            <p:spPr bwMode="auto">
              <a:xfrm>
                <a:off x="6021" y="12064"/>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19"/>
              <p:cNvSpPr txBox="1">
                <a:spLocks noChangeArrowheads="1"/>
              </p:cNvSpPr>
              <p:nvPr/>
            </p:nvSpPr>
            <p:spPr bwMode="auto">
              <a:xfrm>
                <a:off x="6021" y="13638"/>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20"/>
              <p:cNvSpPr txBox="1">
                <a:spLocks noChangeArrowheads="1"/>
              </p:cNvSpPr>
              <p:nvPr/>
            </p:nvSpPr>
            <p:spPr bwMode="auto">
              <a:xfrm>
                <a:off x="7101" y="12738"/>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Oval 121"/>
              <p:cNvSpPr>
                <a:spLocks noChangeArrowheads="1"/>
              </p:cNvSpPr>
              <p:nvPr/>
            </p:nvSpPr>
            <p:spPr bwMode="auto">
              <a:xfrm>
                <a:off x="4941" y="12064"/>
                <a:ext cx="540" cy="540"/>
              </a:xfrm>
              <a:prstGeom prst="ellipse">
                <a:avLst/>
              </a:prstGeom>
              <a:solidFill>
                <a:srgbClr val="FFFFFF"/>
              </a:solidFill>
              <a:ln w="9525">
                <a:solidFill>
                  <a:srgbClr val="000000"/>
                </a:solidFill>
                <a:rou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122"/>
              <p:cNvCxnSpPr>
                <a:cxnSpLocks noChangeShapeType="1"/>
              </p:cNvCxnSpPr>
              <p:nvPr/>
            </p:nvCxnSpPr>
            <p:spPr bwMode="auto">
              <a:xfrm>
                <a:off x="6201" y="12424"/>
                <a:ext cx="0" cy="314"/>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23"/>
              <p:cNvCxnSpPr>
                <a:cxnSpLocks noChangeShapeType="1"/>
              </p:cNvCxnSpPr>
              <p:nvPr/>
            </p:nvCxnSpPr>
            <p:spPr bwMode="auto">
              <a:xfrm flipV="1">
                <a:off x="6201" y="13278"/>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24"/>
              <p:cNvCxnSpPr>
                <a:cxnSpLocks noChangeShapeType="1"/>
              </p:cNvCxnSpPr>
              <p:nvPr/>
            </p:nvCxnSpPr>
            <p:spPr bwMode="auto">
              <a:xfrm>
                <a:off x="6561" y="12918"/>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5" name="Text Box 125"/>
              <p:cNvSpPr txBox="1">
                <a:spLocks noChangeArrowheads="1"/>
              </p:cNvSpPr>
              <p:nvPr/>
            </p:nvSpPr>
            <p:spPr bwMode="auto">
              <a:xfrm>
                <a:off x="8181" y="12784"/>
                <a:ext cx="12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6" name="Line 126"/>
              <p:cNvCxnSpPr>
                <a:cxnSpLocks noChangeShapeType="1"/>
              </p:cNvCxnSpPr>
              <p:nvPr/>
            </p:nvCxnSpPr>
            <p:spPr bwMode="auto">
              <a:xfrm>
                <a:off x="7641" y="12918"/>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7" name="Text Box 127"/>
              <p:cNvSpPr txBox="1">
                <a:spLocks noChangeArrowheads="1"/>
              </p:cNvSpPr>
              <p:nvPr/>
            </p:nvSpPr>
            <p:spPr bwMode="auto">
              <a:xfrm>
                <a:off x="3681" y="11884"/>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28"/>
              <p:cNvSpPr txBox="1">
                <a:spLocks noChangeArrowheads="1"/>
              </p:cNvSpPr>
              <p:nvPr/>
            </p:nvSpPr>
            <p:spPr bwMode="auto">
              <a:xfrm>
                <a:off x="3681" y="12244"/>
                <a:ext cx="5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29"/>
              <p:cNvSpPr txBox="1">
                <a:spLocks noChangeArrowheads="1"/>
              </p:cNvSpPr>
              <p:nvPr/>
            </p:nvSpPr>
            <p:spPr bwMode="auto">
              <a:xfrm>
                <a:off x="2421" y="11164"/>
                <a:ext cx="12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30"/>
              <p:cNvSpPr txBox="1">
                <a:spLocks noChangeArrowheads="1"/>
              </p:cNvSpPr>
              <p:nvPr/>
            </p:nvSpPr>
            <p:spPr bwMode="auto">
              <a:xfrm>
                <a:off x="3501" y="1116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MOD R/M</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1" name="Text Box 131"/>
              <p:cNvSpPr txBox="1">
                <a:spLocks noChangeArrowheads="1"/>
              </p:cNvSpPr>
              <p:nvPr/>
            </p:nvSpPr>
            <p:spPr bwMode="auto">
              <a:xfrm>
                <a:off x="4581" y="11164"/>
                <a:ext cx="162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2" name="Oval 132"/>
              <p:cNvSpPr>
                <a:spLocks noChangeArrowheads="1"/>
              </p:cNvSpPr>
              <p:nvPr/>
            </p:nvSpPr>
            <p:spPr bwMode="auto">
              <a:xfrm>
                <a:off x="6021" y="12784"/>
                <a:ext cx="540" cy="540"/>
              </a:xfrm>
              <a:prstGeom prst="ellipse">
                <a:avLst/>
              </a:prstGeom>
              <a:solidFill>
                <a:srgbClr val="FFFFFF"/>
              </a:solidFill>
              <a:ln w="9525">
                <a:solidFill>
                  <a:srgbClr val="000000"/>
                </a:solidFill>
                <a:rou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3" name="Line 133"/>
              <p:cNvCxnSpPr>
                <a:cxnSpLocks noChangeShapeType="1"/>
              </p:cNvCxnSpPr>
              <p:nvPr/>
            </p:nvCxnSpPr>
            <p:spPr bwMode="auto">
              <a:xfrm>
                <a:off x="4221" y="12244"/>
                <a:ext cx="7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134"/>
              <p:cNvCxnSpPr>
                <a:cxnSpLocks noChangeShapeType="1"/>
              </p:cNvCxnSpPr>
              <p:nvPr/>
            </p:nvCxnSpPr>
            <p:spPr bwMode="auto">
              <a:xfrm>
                <a:off x="5481" y="12244"/>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135"/>
              <p:cNvCxnSpPr>
                <a:cxnSpLocks noChangeShapeType="1"/>
              </p:cNvCxnSpPr>
              <p:nvPr/>
            </p:nvCxnSpPr>
            <p:spPr bwMode="auto">
              <a:xfrm>
                <a:off x="3861" y="11524"/>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136"/>
              <p:cNvCxnSpPr>
                <a:cxnSpLocks noChangeShapeType="1"/>
              </p:cNvCxnSpPr>
              <p:nvPr/>
            </p:nvCxnSpPr>
            <p:spPr bwMode="auto">
              <a:xfrm>
                <a:off x="5121" y="11524"/>
                <a:ext cx="0" cy="54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137"/>
              <p:cNvCxnSpPr>
                <a:cxnSpLocks noChangeShapeType="1"/>
              </p:cNvCxnSpPr>
              <p:nvPr/>
            </p:nvCxnSpPr>
            <p:spPr bwMode="auto">
              <a:xfrm flipV="1">
                <a:off x="8181" y="12244"/>
                <a:ext cx="0" cy="54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138"/>
              <p:cNvCxnSpPr>
                <a:cxnSpLocks noChangeShapeType="1"/>
              </p:cNvCxnSpPr>
              <p:nvPr/>
            </p:nvCxnSpPr>
            <p:spPr bwMode="auto">
              <a:xfrm flipV="1">
                <a:off x="9441" y="12244"/>
                <a:ext cx="0" cy="54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139"/>
              <p:cNvCxnSpPr>
                <a:cxnSpLocks noChangeShapeType="1"/>
              </p:cNvCxnSpPr>
              <p:nvPr/>
            </p:nvCxnSpPr>
            <p:spPr bwMode="auto">
              <a:xfrm>
                <a:off x="8181" y="13144"/>
                <a:ext cx="0" cy="54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140"/>
              <p:cNvCxnSpPr>
                <a:cxnSpLocks noChangeShapeType="1"/>
              </p:cNvCxnSpPr>
              <p:nvPr/>
            </p:nvCxnSpPr>
            <p:spPr bwMode="auto">
              <a:xfrm>
                <a:off x="9441" y="13144"/>
                <a:ext cx="0" cy="54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7" name="Text Box 141"/>
            <p:cNvSpPr txBox="1">
              <a:spLocks noChangeArrowheads="1"/>
            </p:cNvSpPr>
            <p:nvPr/>
          </p:nvSpPr>
          <p:spPr bwMode="auto">
            <a:xfrm>
              <a:off x="2421" y="10264"/>
              <a:ext cx="3780" cy="360"/>
            </a:xfrm>
            <a:prstGeom prst="rect">
              <a:avLst/>
            </a:prstGeom>
            <a:solidFill>
              <a:srgbClr val="FFFFFF"/>
            </a:solidFill>
            <a:ln w="9525" cap="rnd">
              <a:solidFill>
                <a:srgbClr val="000000"/>
              </a:solidFill>
              <a:prstDash val="sysDot"/>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7                  07                   015</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31" name="Прямоугольник 30"/>
          <p:cNvSpPr/>
          <p:nvPr/>
        </p:nvSpPr>
        <p:spPr>
          <a:xfrm>
            <a:off x="410062" y="2830235"/>
            <a:ext cx="2879725" cy="368300"/>
          </a:xfrm>
          <a:prstGeom prst="rect">
            <a:avLst/>
          </a:prstGeom>
        </p:spPr>
        <p:txBody>
          <a:bodyPr wrap="none">
            <a:spAutoFit/>
          </a:bodyPr>
          <a:lstStyle/>
          <a:p>
            <a:pPr indent="450215" algn="ctr">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Индексная адресация</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Прямоугольник 31"/>
          <p:cNvSpPr/>
          <p:nvPr/>
        </p:nvSpPr>
        <p:spPr>
          <a:xfrm>
            <a:off x="414574" y="3309660"/>
            <a:ext cx="6773877" cy="3138170"/>
          </a:xfrm>
          <a:prstGeom prst="rect">
            <a:avLst/>
          </a:prstGeom>
        </p:spPr>
        <p:txBody>
          <a:bodyPr wrap="square">
            <a:spAutoFit/>
          </a:bodyPr>
          <a:lstStyle/>
          <a:p>
            <a:pPr indent="450215" algn="l">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получается из суммы содержимого индексного регистра и смещения, указанного в инструкции.
Этот способ индексации в большинстве случаев используется для обращения к элементам массива (вектора). Смещение указывает начало вектора, а регистр индекса выбирает элемент по его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относительной позиции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массиве. Поскольку все элементы вектора одинаковой длины, с помощью элементарных арифметических операций на индексном регистре будет выбран любой элемент.  Поэтому для индекса можно задать коэффициент масштабирования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(scale factor)</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(1,2,3,4), чтобы он обозначал векторы с компонентами фиксированной длины — 1,2,3,4 байта.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33" name="Группа 32"/>
          <p:cNvGrpSpPr/>
          <p:nvPr/>
        </p:nvGrpSpPr>
        <p:grpSpPr bwMode="auto">
          <a:xfrm>
            <a:off x="7359588" y="3432395"/>
            <a:ext cx="4020807" cy="2334662"/>
            <a:chOff x="2961" y="5764"/>
            <a:chExt cx="5580" cy="3240"/>
          </a:xfrm>
        </p:grpSpPr>
        <p:sp>
          <p:nvSpPr>
            <p:cNvPr id="34" name="Text Box 143"/>
            <p:cNvSpPr txBox="1">
              <a:spLocks noChangeArrowheads="1"/>
            </p:cNvSpPr>
            <p:nvPr/>
          </p:nvSpPr>
          <p:spPr bwMode="auto">
            <a:xfrm>
              <a:off x="2961" y="6124"/>
              <a:ext cx="19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Adresare efectivă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144"/>
            <p:cNvSpPr txBox="1">
              <a:spLocks noChangeArrowheads="1"/>
            </p:cNvSpPr>
            <p:nvPr/>
          </p:nvSpPr>
          <p:spPr bwMode="auto">
            <a:xfrm>
              <a:off x="2961" y="6844"/>
              <a:ext cx="19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145"/>
            <p:cNvSpPr txBox="1">
              <a:spLocks noChangeArrowheads="1"/>
            </p:cNvSpPr>
            <p:nvPr/>
          </p:nvSpPr>
          <p:spPr bwMode="auto">
            <a:xfrm>
              <a:off x="2961" y="8463"/>
              <a:ext cx="19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Registru index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7" name="Oval 146"/>
            <p:cNvSpPr>
              <a:spLocks noChangeArrowheads="1"/>
            </p:cNvSpPr>
            <p:nvPr/>
          </p:nvSpPr>
          <p:spPr bwMode="auto">
            <a:xfrm>
              <a:off x="3681" y="7563"/>
              <a:ext cx="540" cy="540"/>
            </a:xfrm>
            <a:prstGeom prst="ellipse">
              <a:avLst/>
            </a:prstGeom>
            <a:solidFill>
              <a:srgbClr val="FFFFFF"/>
            </a:solidFill>
            <a:ln w="9525">
              <a:solidFill>
                <a:srgbClr val="000000"/>
              </a:solidFill>
              <a:rou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8" name="Line 147"/>
            <p:cNvCxnSpPr>
              <a:cxnSpLocks noChangeShapeType="1"/>
            </p:cNvCxnSpPr>
            <p:nvPr/>
          </p:nvCxnSpPr>
          <p:spPr bwMode="auto">
            <a:xfrm flipV="1">
              <a:off x="3861" y="8103"/>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48"/>
            <p:cNvCxnSpPr>
              <a:cxnSpLocks noChangeShapeType="1"/>
            </p:cNvCxnSpPr>
            <p:nvPr/>
          </p:nvCxnSpPr>
          <p:spPr bwMode="auto">
            <a:xfrm flipV="1">
              <a:off x="3861" y="7204"/>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49"/>
            <p:cNvCxnSpPr>
              <a:cxnSpLocks noChangeShapeType="1"/>
            </p:cNvCxnSpPr>
            <p:nvPr/>
          </p:nvCxnSpPr>
          <p:spPr bwMode="auto">
            <a:xfrm flipV="1">
              <a:off x="3861" y="6484"/>
              <a:ext cx="0" cy="36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50"/>
            <p:cNvCxnSpPr>
              <a:cxnSpLocks noChangeShapeType="1"/>
            </p:cNvCxnSpPr>
            <p:nvPr/>
          </p:nvCxnSpPr>
          <p:spPr bwMode="auto">
            <a:xfrm>
              <a:off x="4941" y="6303"/>
              <a:ext cx="180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2" name="Line 151"/>
            <p:cNvCxnSpPr>
              <a:cxnSpLocks noChangeShapeType="1"/>
            </p:cNvCxnSpPr>
            <p:nvPr/>
          </p:nvCxnSpPr>
          <p:spPr bwMode="auto">
            <a:xfrm>
              <a:off x="6741" y="5944"/>
              <a:ext cx="0" cy="306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Line 152"/>
            <p:cNvCxnSpPr>
              <a:cxnSpLocks noChangeShapeType="1"/>
            </p:cNvCxnSpPr>
            <p:nvPr/>
          </p:nvCxnSpPr>
          <p:spPr bwMode="auto">
            <a:xfrm>
              <a:off x="4941" y="7024"/>
              <a:ext cx="180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4" name="Line 153"/>
            <p:cNvCxnSpPr>
              <a:cxnSpLocks noChangeShapeType="1"/>
            </p:cNvCxnSpPr>
            <p:nvPr/>
          </p:nvCxnSpPr>
          <p:spPr bwMode="auto">
            <a:xfrm flipV="1">
              <a:off x="4941" y="8644"/>
              <a:ext cx="180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5" name="Line 154"/>
            <p:cNvCxnSpPr>
              <a:cxnSpLocks noChangeShapeType="1"/>
            </p:cNvCxnSpPr>
            <p:nvPr/>
          </p:nvCxnSpPr>
          <p:spPr bwMode="auto">
            <a:xfrm>
              <a:off x="6741" y="7563"/>
              <a:ext cx="7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6" name="Text Box 155"/>
            <p:cNvSpPr txBox="1">
              <a:spLocks noChangeArrowheads="1"/>
            </p:cNvSpPr>
            <p:nvPr/>
          </p:nvSpPr>
          <p:spPr bwMode="auto">
            <a:xfrm>
              <a:off x="7461" y="7563"/>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V[2 ]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7" name="Text Box 156"/>
            <p:cNvSpPr txBox="1">
              <a:spLocks noChangeArrowheads="1"/>
            </p:cNvSpPr>
            <p:nvPr/>
          </p:nvSpPr>
          <p:spPr bwMode="auto">
            <a:xfrm>
              <a:off x="7461" y="792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V[1 ]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8" name="Text Box 157"/>
            <p:cNvSpPr txBox="1">
              <a:spLocks noChangeArrowheads="1"/>
            </p:cNvSpPr>
            <p:nvPr/>
          </p:nvSpPr>
          <p:spPr bwMode="auto">
            <a:xfrm>
              <a:off x="7461" y="828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V[0 ]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9" name="Text Box 158"/>
            <p:cNvSpPr txBox="1">
              <a:spLocks noChangeArrowheads="1"/>
            </p:cNvSpPr>
            <p:nvPr/>
          </p:nvSpPr>
          <p:spPr bwMode="auto">
            <a:xfrm>
              <a:off x="7461" y="720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V[3 ]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0" name="Text Box 159"/>
            <p:cNvSpPr txBox="1">
              <a:spLocks noChangeArrowheads="1"/>
            </p:cNvSpPr>
            <p:nvPr/>
          </p:nvSpPr>
          <p:spPr bwMode="auto">
            <a:xfrm>
              <a:off x="7461" y="684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V[4 ]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1" name="Text Box 160"/>
            <p:cNvSpPr txBox="1">
              <a:spLocks noChangeArrowheads="1"/>
            </p:cNvSpPr>
            <p:nvPr/>
          </p:nvSpPr>
          <p:spPr bwMode="auto">
            <a:xfrm>
              <a:off x="7461" y="648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V[5 ]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2" name="Text Box 161"/>
            <p:cNvSpPr txBox="1">
              <a:spLocks noChangeArrowheads="1"/>
            </p:cNvSpPr>
            <p:nvPr/>
          </p:nvSpPr>
          <p:spPr bwMode="auto">
            <a:xfrm>
              <a:off x="7461" y="612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V[6 ]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3" name="Text Box 162"/>
            <p:cNvSpPr txBox="1">
              <a:spLocks noChangeArrowheads="1"/>
            </p:cNvSpPr>
            <p:nvPr/>
          </p:nvSpPr>
          <p:spPr bwMode="auto">
            <a:xfrm>
              <a:off x="7461" y="5764"/>
              <a:ext cx="1080" cy="360"/>
            </a:xfrm>
            <a:prstGeom prst="rect">
              <a:avLst/>
            </a:prstGeom>
            <a:solidFill>
              <a:srgbClr val="FFFFFF"/>
            </a:solidFill>
            <a:ln w="9525" cap="rnd">
              <a:solidFill>
                <a:srgbClr val="000000"/>
              </a:solidFill>
              <a:prstDash val="sysDot"/>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54" name="Прямоугольник 53"/>
          <p:cNvSpPr/>
          <p:nvPr/>
        </p:nvSpPr>
        <p:spPr>
          <a:xfrm>
            <a:off x="7109787" y="5787399"/>
            <a:ext cx="4915958" cy="645160"/>
          </a:xfrm>
          <a:prstGeom prst="rect">
            <a:avLst/>
          </a:prstGeom>
        </p:spPr>
        <p:txBody>
          <a:bodyPr wrap="square">
            <a:spAutoFit/>
          </a:bodyPr>
          <a:lstStyle/>
          <a:p>
            <a:r>
              <a:rPr lang="ru-RU" b="1" dirty="0">
                <a:solidFill>
                  <a:srgbClr val="000000"/>
                </a:solidFill>
                <a:latin typeface="Times New Roman" panose="02020603050405020304" pitchFamily="18" charset="0"/>
                <a:ea typeface="Times New Roman" panose="02020603050405020304" pitchFamily="18" charset="0"/>
              </a:rPr>
              <a:t>Ссылка на векторы фиксированной длины в индексной адресации.</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09138"/>
            <a:ext cx="8857307" cy="645160"/>
          </a:xfrm>
          <a:prstGeom prst="rect">
            <a:avLst/>
          </a:prstGeom>
        </p:spPr>
        <p:txBody>
          <a:bodyPr wrap="square">
            <a:spAutoFit/>
          </a:bodyPr>
          <a:lstStyle/>
          <a:p>
            <a:pPr lvl="3" algn="just">
              <a:spcAft>
                <a:spcPts val="0"/>
              </a:spcAft>
            </a:pP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Непосредственное обращение</a:t>
            </a:r>
            <a:r>
              <a:rPr lang="ro-RO"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этом случае операнд фактически находится непосредственно в инструкции.</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p:nvPr/>
        </p:nvGrpSpPr>
        <p:grpSpPr bwMode="auto">
          <a:xfrm>
            <a:off x="1896889" y="1126181"/>
            <a:ext cx="4277574" cy="1425355"/>
            <a:chOff x="2961" y="11524"/>
            <a:chExt cx="4500" cy="1260"/>
          </a:xfrm>
        </p:grpSpPr>
        <p:sp>
          <p:nvSpPr>
            <p:cNvPr id="6" name="Text Box 164"/>
            <p:cNvSpPr txBox="1">
              <a:spLocks noChangeArrowheads="1"/>
            </p:cNvSpPr>
            <p:nvPr/>
          </p:nvSpPr>
          <p:spPr bwMode="auto">
            <a:xfrm>
              <a:off x="2961" y="11524"/>
              <a:ext cx="23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165"/>
            <p:cNvSpPr txBox="1">
              <a:spLocks noChangeArrowheads="1"/>
            </p:cNvSpPr>
            <p:nvPr/>
          </p:nvSpPr>
          <p:spPr bwMode="auto">
            <a:xfrm>
              <a:off x="5301" y="11524"/>
              <a:ext cx="21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166"/>
            <p:cNvSpPr txBox="1">
              <a:spLocks noChangeArrowheads="1"/>
            </p:cNvSpPr>
            <p:nvPr/>
          </p:nvSpPr>
          <p:spPr bwMode="auto">
            <a:xfrm>
              <a:off x="5661" y="12424"/>
              <a:ext cx="180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9" name="Line 167"/>
            <p:cNvCxnSpPr>
              <a:cxnSpLocks noChangeShapeType="1"/>
            </p:cNvCxnSpPr>
            <p:nvPr/>
          </p:nvCxnSpPr>
          <p:spPr bwMode="auto">
            <a:xfrm flipV="1">
              <a:off x="6561" y="11884"/>
              <a:ext cx="0" cy="54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0" name="Прямоугольник 9"/>
          <p:cNvSpPr/>
          <p:nvPr/>
        </p:nvSpPr>
        <p:spPr>
          <a:xfrm>
            <a:off x="1896889" y="2588366"/>
            <a:ext cx="3249031" cy="369332"/>
          </a:xfrm>
          <a:prstGeom prst="rect">
            <a:avLst/>
          </a:prstGeom>
        </p:spPr>
        <p:txBody>
          <a:bodyPr wrap="none">
            <a:spAutoFit/>
          </a:bodyPr>
          <a:lstStyle/>
          <a:p>
            <a:r>
              <a:rPr lang="ru-RU" b="1" dirty="0">
                <a:solidFill>
                  <a:srgbClr val="000000"/>
                </a:solidFill>
                <a:latin typeface="Times New Roman" panose="02020603050405020304" pitchFamily="18" charset="0"/>
                <a:ea typeface="Times New Roman" panose="02020603050405020304" pitchFamily="18" charset="0"/>
              </a:rPr>
              <a:t>Непосредственная адресация</a:t>
            </a:r>
            <a:endParaRPr lang="en-US" dirty="0"/>
          </a:p>
        </p:txBody>
      </p:sp>
      <p:sp>
        <p:nvSpPr>
          <p:cNvPr id="11" name="Прямоугольник 10"/>
          <p:cNvSpPr/>
          <p:nvPr/>
        </p:nvSpPr>
        <p:spPr>
          <a:xfrm>
            <a:off x="389374" y="2899662"/>
            <a:ext cx="6519426" cy="369332"/>
          </a:xfrm>
          <a:prstGeom prst="rect">
            <a:avLst/>
          </a:prstGeom>
        </p:spPr>
        <p:txBody>
          <a:bodyPr wrap="square">
            <a:spAutoFit/>
          </a:bodyPr>
          <a:lstStyle/>
          <a:p>
            <a:pPr lvl="3" indent="-1371600" algn="just">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Адресация входных/выходных портов</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Прямоугольник 11"/>
          <p:cNvSpPr/>
          <p:nvPr/>
        </p:nvSpPr>
        <p:spPr>
          <a:xfrm>
            <a:off x="-1" y="3206358"/>
            <a:ext cx="12004895" cy="645160"/>
          </a:xfrm>
          <a:prstGeom prst="rect">
            <a:avLst/>
          </a:prstGeom>
        </p:spPr>
        <p:txBody>
          <a:bodyPr wrap="square">
            <a:spAutoFit/>
          </a:bodyPr>
          <a:lstStyle/>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Порты ввода/вывода адресуются по адресу, указанному непосредственно в инструкции</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dirty="0">
                <a:effectLst/>
                <a:latin typeface="Times New Roman" panose="02020603050405020304" pitchFamily="18" charset="0"/>
                <a:ea typeface="Times New Roman" panose="02020603050405020304" pitchFamily="18" charset="0"/>
                <a:cs typeface="Times New Roman" panose="02020603050405020304" pitchFamily="18" charset="0"/>
              </a:rPr>
              <a:t>Адрес имеет 8 бит, что обеспечивает возможность работы с 256 адресами.</a:t>
            </a:r>
          </a:p>
        </p:txBody>
      </p:sp>
      <p:grpSp>
        <p:nvGrpSpPr>
          <p:cNvPr id="13" name="Группа 12"/>
          <p:cNvGrpSpPr/>
          <p:nvPr/>
        </p:nvGrpSpPr>
        <p:grpSpPr bwMode="auto">
          <a:xfrm>
            <a:off x="826202" y="3891464"/>
            <a:ext cx="5612959" cy="1202777"/>
            <a:chOff x="2961" y="4504"/>
            <a:chExt cx="5040" cy="1080"/>
          </a:xfrm>
        </p:grpSpPr>
        <p:grpSp>
          <p:nvGrpSpPr>
            <p:cNvPr id="14" name="Group 169"/>
            <p:cNvGrpSpPr/>
            <p:nvPr/>
          </p:nvGrpSpPr>
          <p:grpSpPr bwMode="auto">
            <a:xfrm>
              <a:off x="2961" y="4504"/>
              <a:ext cx="5040" cy="1080"/>
              <a:chOff x="2961" y="4504"/>
              <a:chExt cx="5040" cy="1080"/>
            </a:xfrm>
          </p:grpSpPr>
          <p:sp>
            <p:nvSpPr>
              <p:cNvPr id="16" name="Text Box 170"/>
              <p:cNvSpPr txBox="1">
                <a:spLocks noChangeArrowheads="1"/>
              </p:cNvSpPr>
              <p:nvPr/>
            </p:nvSpPr>
            <p:spPr bwMode="auto">
              <a:xfrm>
                <a:off x="2961" y="450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 Box 171"/>
              <p:cNvSpPr txBox="1">
                <a:spLocks noChangeArrowheads="1"/>
              </p:cNvSpPr>
              <p:nvPr/>
            </p:nvSpPr>
            <p:spPr bwMode="auto">
              <a:xfrm>
                <a:off x="4761" y="450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72"/>
              <p:cNvSpPr txBox="1">
                <a:spLocks noChangeArrowheads="1"/>
              </p:cNvSpPr>
              <p:nvPr/>
            </p:nvSpPr>
            <p:spPr bwMode="auto">
              <a:xfrm>
                <a:off x="6561" y="4504"/>
                <a:ext cx="14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sursă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73"/>
              <p:cNvSpPr txBox="1">
                <a:spLocks noChangeArrowheads="1"/>
              </p:cNvSpPr>
              <p:nvPr/>
            </p:nvSpPr>
            <p:spPr bwMode="auto">
              <a:xfrm>
                <a:off x="4761" y="5224"/>
                <a:ext cx="108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74"/>
              <p:cNvSpPr txBox="1">
                <a:spLocks noChangeArrowheads="1"/>
              </p:cNvSpPr>
              <p:nvPr/>
            </p:nvSpPr>
            <p:spPr bwMode="auto">
              <a:xfrm>
                <a:off x="6561" y="5224"/>
                <a:ext cx="144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destinaţie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1" name="Line 175"/>
              <p:cNvCxnSpPr>
                <a:cxnSpLocks noChangeShapeType="1"/>
              </p:cNvCxnSpPr>
              <p:nvPr/>
            </p:nvCxnSpPr>
            <p:spPr bwMode="auto">
              <a:xfrm>
                <a:off x="3501" y="4864"/>
                <a:ext cx="0" cy="54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76"/>
              <p:cNvCxnSpPr>
                <a:cxnSpLocks noChangeShapeType="1"/>
              </p:cNvCxnSpPr>
              <p:nvPr/>
            </p:nvCxnSpPr>
            <p:spPr bwMode="auto">
              <a:xfrm>
                <a:off x="3501" y="5404"/>
                <a:ext cx="126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177"/>
              <p:cNvCxnSpPr>
                <a:cxnSpLocks noChangeShapeType="1"/>
              </p:cNvCxnSpPr>
              <p:nvPr/>
            </p:nvCxnSpPr>
            <p:spPr bwMode="auto">
              <a:xfrm>
                <a:off x="5841" y="5404"/>
                <a:ext cx="7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15" name="Line 178"/>
            <p:cNvCxnSpPr>
              <a:cxnSpLocks noChangeShapeType="1"/>
            </p:cNvCxnSpPr>
            <p:nvPr/>
          </p:nvCxnSpPr>
          <p:spPr bwMode="auto">
            <a:xfrm>
              <a:off x="5841" y="4684"/>
              <a:ext cx="7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4" name="Прямоугольник 23"/>
          <p:cNvSpPr/>
          <p:nvPr/>
        </p:nvSpPr>
        <p:spPr>
          <a:xfrm>
            <a:off x="2028979" y="5252303"/>
            <a:ext cx="3587842" cy="369332"/>
          </a:xfrm>
          <a:prstGeom prst="rect">
            <a:avLst/>
          </a:prstGeom>
        </p:spPr>
        <p:txBody>
          <a:bodyPr wrap="none">
            <a:spAutoFit/>
          </a:bodyPr>
          <a:lstStyle/>
          <a:p>
            <a:r>
              <a:rPr lang="ru-RU" b="1" dirty="0">
                <a:solidFill>
                  <a:srgbClr val="000000"/>
                </a:solidFill>
                <a:latin typeface="Times New Roman" panose="02020603050405020304" pitchFamily="18" charset="0"/>
                <a:ea typeface="Times New Roman" panose="02020603050405020304" pitchFamily="18" charset="0"/>
              </a:rPr>
              <a:t>Адресация портов ввода-вывода</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695430" cy="1753235"/>
          </a:xfrm>
          <a:prstGeom prst="rect">
            <a:avLst/>
          </a:prstGeom>
        </p:spPr>
        <p:txBody>
          <a:bodyPr wrap="square">
            <a:spAutoFit/>
          </a:bodyPr>
          <a:lstStyle/>
          <a:p>
            <a:r>
              <a:rPr lang="ru-RU" b="1" dirty="0">
                <a:solidFill>
                  <a:srgbClr val="000000"/>
                </a:solidFill>
                <a:latin typeface="Times New Roman" panose="02020603050405020304" pitchFamily="18" charset="0"/>
                <a:cs typeface="Times New Roman" panose="02020603050405020304" pitchFamily="18" charset="0"/>
              </a:rPr>
              <a:t>Особенности новейших микропроцессоров</a:t>
            </a:r>
            <a:br>
              <a:rPr lang="en-US" b="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altLang="en-US" dirty="0">
                <a:solidFill>
                  <a:srgbClr val="000000"/>
                </a:solidFill>
                <a:latin typeface="Times New Roman" panose="02020603050405020304" pitchFamily="18" charset="0"/>
                <a:cs typeface="Times New Roman" panose="02020603050405020304" pitchFamily="18" charset="0"/>
              </a:rPr>
              <a:t>Современные микропроцессоры, как правило, основаны на наличии четырёх основных функциональных блоков:</a:t>
            </a:r>
          </a:p>
          <a:p>
            <a:pPr marL="285750" indent="-285750">
              <a:buFont typeface="Arial" panose="020B0604020202020204" pitchFamily="34" charset="0"/>
              <a:buChar char="•"/>
            </a:pPr>
            <a:r>
              <a:rPr lang="ru-RU" dirty="0">
                <a:solidFill>
                  <a:srgbClr val="000000"/>
                </a:solidFill>
                <a:latin typeface="Times New Roman" panose="02020603050405020304" pitchFamily="18" charset="0"/>
                <a:cs typeface="Times New Roman" panose="02020603050405020304" pitchFamily="18" charset="0"/>
              </a:rPr>
              <a:t>CPU </a:t>
            </a:r>
            <a:r>
              <a:rPr lang="en-US" altLang="en-US" dirty="0">
                <a:solidFill>
                  <a:srgbClr val="000000"/>
                </a:solidFill>
                <a:latin typeface="Times New Roman" panose="02020603050405020304" pitchFamily="18" charset="0"/>
                <a:cs typeface="Times New Roman" panose="02020603050405020304" pitchFamily="18" charset="0"/>
              </a:rPr>
              <a:t>(Central Processing Unit)</a:t>
            </a:r>
            <a:r>
              <a:rPr lang="ru-RU" altLang="en-US" dirty="0">
                <a:solidFill>
                  <a:srgbClr val="000000"/>
                </a:solidFill>
                <a:latin typeface="Times New Roman" panose="02020603050405020304" pitchFamily="18" charset="0"/>
                <a:cs typeface="Times New Roman" panose="02020603050405020304" pitchFamily="18" charset="0"/>
              </a:rPr>
              <a:t> - центральное процессорное устройство;</a:t>
            </a:r>
            <a:endParaRPr lang="en-US" altLang="en-US" dirty="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RU" dirty="0">
                <a:solidFill>
                  <a:srgbClr val="000000"/>
                </a:solidFill>
                <a:latin typeface="Times New Roman" panose="02020603050405020304" pitchFamily="18" charset="0"/>
                <a:cs typeface="Times New Roman" panose="02020603050405020304" pitchFamily="18" charset="0"/>
              </a:rPr>
              <a:t>FPU </a:t>
            </a:r>
            <a:r>
              <a:rPr lang="en-US" altLang="en-US" dirty="0">
                <a:solidFill>
                  <a:srgbClr val="000000"/>
                </a:solidFill>
                <a:latin typeface="Times New Roman" panose="02020603050405020304" pitchFamily="18" charset="0"/>
                <a:cs typeface="Times New Roman" panose="02020603050405020304" pitchFamily="18" charset="0"/>
              </a:rPr>
              <a:t>(Floating Point Unit)</a:t>
            </a:r>
            <a:r>
              <a:rPr lang="ru-RU" altLang="en-US" dirty="0">
                <a:solidFill>
                  <a:srgbClr val="000000"/>
                </a:solidFill>
                <a:latin typeface="Times New Roman" panose="02020603050405020304" pitchFamily="18" charset="0"/>
                <a:cs typeface="Times New Roman" panose="02020603050405020304" pitchFamily="18" charset="0"/>
              </a:rPr>
              <a:t> - блок обработки чисел с плавающей запятой;</a:t>
            </a:r>
            <a:endParaRPr lang="en-US" altLang="en-US" dirty="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RU" dirty="0">
                <a:solidFill>
                  <a:srgbClr val="000000"/>
                </a:solidFill>
                <a:latin typeface="Times New Roman" panose="02020603050405020304" pitchFamily="18" charset="0"/>
                <a:cs typeface="Times New Roman" panose="02020603050405020304" pitchFamily="18" charset="0"/>
              </a:rPr>
              <a:t>MMU </a:t>
            </a:r>
            <a:r>
              <a:rPr lang="en-US" altLang="en-US" dirty="0">
                <a:solidFill>
                  <a:srgbClr val="000000"/>
                </a:solidFill>
                <a:latin typeface="Times New Roman" panose="02020603050405020304" pitchFamily="18" charset="0"/>
                <a:cs typeface="Times New Roman" panose="02020603050405020304" pitchFamily="18" charset="0"/>
              </a:rPr>
              <a:t>(Memory Management Unit)</a:t>
            </a:r>
            <a:r>
              <a:rPr lang="ru-RU" altLang="en-US" dirty="0">
                <a:solidFill>
                  <a:srgbClr val="000000"/>
                </a:solidFill>
                <a:latin typeface="Times New Roman" panose="02020603050405020304" pitchFamily="18" charset="0"/>
                <a:cs typeface="Times New Roman" panose="02020603050405020304" pitchFamily="18" charset="0"/>
              </a:rPr>
              <a:t> - блок управления памятью;</a:t>
            </a:r>
            <a:endParaRPr lang="ru-RU" dirty="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RU" dirty="0">
                <a:solidFill>
                  <a:srgbClr val="000000"/>
                </a:solidFill>
                <a:latin typeface="Times New Roman" panose="02020603050405020304" pitchFamily="18" charset="0"/>
                <a:cs typeface="Times New Roman" panose="02020603050405020304" pitchFamily="18" charset="0"/>
              </a:rPr>
              <a:t>MMX </a:t>
            </a:r>
            <a:r>
              <a:rPr lang="en-US" altLang="en-US" dirty="0">
                <a:latin typeface="Times New Roman" panose="02020603050405020304" pitchFamily="18" charset="0"/>
                <a:cs typeface="Times New Roman" panose="02020603050405020304" pitchFamily="18" charset="0"/>
              </a:rPr>
              <a:t>(Multimedia Extensions)</a:t>
            </a:r>
            <a:r>
              <a:rPr lang="ru-RU" altLang="en-US" dirty="0">
                <a:latin typeface="Times New Roman" panose="02020603050405020304" pitchFamily="18" charset="0"/>
                <a:cs typeface="Times New Roman" panose="02020603050405020304" pitchFamily="18" charset="0"/>
              </a:rPr>
              <a:t> - мультимедийныый блок </a:t>
            </a:r>
            <a:r>
              <a:rPr lang="en-US" altLang="en-US" dirty="0">
                <a:latin typeface="Times New Roman" panose="02020603050405020304" pitchFamily="18" charset="0"/>
                <a:cs typeface="Times New Roman" panose="02020603050405020304" pitchFamily="18" charset="0"/>
              </a:rPr>
              <a:t>(SIMD</a:t>
            </a:r>
            <a:r>
              <a:rPr lang="ru-RU" altLang="en-US" dirty="0">
                <a:latin typeface="Times New Roman" panose="02020603050405020304" pitchFamily="18" charset="0"/>
                <a:cs typeface="Times New Roman" panose="02020603050405020304" pitchFamily="18" charset="0"/>
              </a:rPr>
              <a:t>-расширения)</a:t>
            </a:r>
          </a:p>
        </p:txBody>
      </p:sp>
      <p:sp>
        <p:nvSpPr>
          <p:cNvPr id="5" name="Прямоугольник 4"/>
          <p:cNvSpPr/>
          <p:nvPr/>
        </p:nvSpPr>
        <p:spPr>
          <a:xfrm>
            <a:off x="87629" y="1753508"/>
            <a:ext cx="12104483" cy="5077460"/>
          </a:xfrm>
          <a:prstGeom prst="rect">
            <a:avLst/>
          </a:prstGeom>
        </p:spPr>
        <p:txBody>
          <a:bodyPr wrap="square">
            <a:spAutoFit/>
          </a:bodyPr>
          <a:lstStyle/>
          <a:p>
            <a:r>
              <a:rPr lang="ru-RU" dirty="0">
                <a:solidFill>
                  <a:srgbClr val="000000"/>
                </a:solidFill>
                <a:latin typeface="Times New Roman" panose="02020603050405020304" pitchFamily="18" charset="0"/>
                <a:cs typeface="Times New Roman" panose="02020603050405020304" pitchFamily="18" charset="0"/>
              </a:rPr>
              <a:t>Назначение указанных блоков:</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CPU  - выполнение задач общего назначения;</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FPU  - специализированное выполнение арифметических операций с числами с плавающей запятой;</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MMU - аппаратная поддержка механизмов виртуальной памяти и аппаратная защита памяти;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MMX - аппаратная поддержка мультимедийных операций, включая обработку видео- и аудиоданных.</a:t>
            </a:r>
            <a:br>
              <a:rPr lang="en-US" dirty="0">
                <a:solidFill>
                  <a:srgbClr val="000000"/>
                </a:solidFill>
                <a:latin typeface="Times New Roman" panose="02020603050405020304" pitchFamily="18" charset="0"/>
                <a:cs typeface="Times New Roman" panose="02020603050405020304" pitchFamily="18" charset="0"/>
              </a:rPr>
            </a:br>
            <a:endParaRPr lang="en-US" dirty="0">
              <a:solidFill>
                <a:srgbClr val="000000"/>
              </a:solidFill>
              <a:latin typeface="Times New Roman" panose="02020603050405020304" pitchFamily="18" charset="0"/>
              <a:cs typeface="Times New Roman" panose="02020603050405020304" pitchFamily="18" charset="0"/>
            </a:endParaRPr>
          </a:p>
          <a:p>
            <a:r>
              <a:rPr lang="en-US" altLang="en-US" dirty="0">
                <a:solidFill>
                  <a:srgbClr val="000000"/>
                </a:solidFill>
                <a:latin typeface="Times New Roman" panose="02020603050405020304" pitchFamily="18" charset="0"/>
                <a:cs typeface="Times New Roman" panose="02020603050405020304" pitchFamily="18" charset="0"/>
              </a:rPr>
              <a:t>Помимо перечисленных блоков, современные микропроцессоры интегрируют на одном кремниевом кристалле схемы, которые ранее реализовывались как внешние устройства:</a:t>
            </a:r>
            <a:endParaRPr lang="en-US" dirty="0">
              <a:solidFill>
                <a:srgbClr val="000000"/>
              </a:solidFill>
              <a:latin typeface="Times New Roman" panose="02020603050405020304" pitchFamily="18" charset="0"/>
              <a:cs typeface="Times New Roman" panose="02020603050405020304" pitchFamily="18" charset="0"/>
            </a:endParaRPr>
          </a:p>
          <a:p>
            <a:pPr lvl="2"/>
            <a:r>
              <a:rPr lang="ru-RU" dirty="0">
                <a:solidFill>
                  <a:srgbClr val="000000"/>
                </a:solidFill>
                <a:latin typeface="Times New Roman" panose="02020603050405020304" pitchFamily="18" charset="0"/>
                <a:cs typeface="Times New Roman" panose="02020603050405020304" pitchFamily="18" charset="0"/>
              </a:rPr>
              <a:t>- контроллер памяти </a:t>
            </a:r>
            <a:r>
              <a:rPr lang="en-US" dirty="0">
                <a:solidFill>
                  <a:srgbClr val="000000"/>
                </a:solidFill>
                <a:latin typeface="Times New Roman" panose="02020603050405020304" pitchFamily="18" charset="0"/>
                <a:cs typeface="Times New Roman" panose="02020603050405020304" pitchFamily="18" charset="0"/>
              </a:rPr>
              <a:t>cache</a:t>
            </a:r>
            <a:r>
              <a:rPr lang="ru-RU" dirty="0">
                <a:solidFill>
                  <a:srgbClr val="000000"/>
                </a:solidFill>
                <a:latin typeface="Times New Roman" panose="02020603050405020304" pitchFamily="18" charset="0"/>
                <a:cs typeface="Times New Roman" panose="02020603050405020304" pitchFamily="18" charset="0"/>
              </a:rPr>
              <a:t>;</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специализированные сопроцессоры периферийных устройств для высокоскоростных операций ввода-вывода;</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аппаратную поддержку высокопроизводительной графики;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средства аппаратной поддержки многопроцессорной обработки;</a:t>
            </a:r>
            <a:br>
              <a:rPr lang="en-US" dirty="0">
                <a:latin typeface="Times New Roman" panose="02020603050405020304" pitchFamily="18" charset="0"/>
                <a:cs typeface="Times New Roman" panose="02020603050405020304" pitchFamily="18" charset="0"/>
              </a:rPr>
            </a:br>
            <a:endParaRPr lang="x-none" dirty="0">
              <a:latin typeface="Times New Roman" panose="02020603050405020304" pitchFamily="18" charset="0"/>
              <a:cs typeface="Times New Roman" panose="02020603050405020304" pitchFamily="18" charset="0"/>
            </a:endParaRPr>
          </a:p>
          <a:p>
            <a:r>
              <a:rPr lang="ru-RU" b="1" i="1" dirty="0">
                <a:latin typeface="Times New Roman" panose="02020603050405020304" pitchFamily="18" charset="0"/>
                <a:cs typeface="Times New Roman" panose="02020603050405020304" pitchFamily="18" charset="0"/>
              </a:rPr>
              <a:t>Доступная площадь кремниевой пластины используется в двух основных направлениях:</a:t>
            </a:r>
            <a:br>
              <a:rPr lang="ru-RU" dirty="0">
                <a:latin typeface="Times New Roman" panose="02020603050405020304" pitchFamily="18" charset="0"/>
                <a:cs typeface="Times New Roman" panose="02020603050405020304" pitchFamily="18" charset="0"/>
              </a:rPr>
            </a:br>
            <a:r>
              <a:rPr lang="ru-RU" altLang="en-US" dirty="0">
                <a:latin typeface="Times New Roman" panose="02020603050405020304" pitchFamily="18" charset="0"/>
                <a:cs typeface="Times New Roman" panose="02020603050405020304" pitchFamily="18" charset="0"/>
              </a:rPr>
              <a:t>1. </a:t>
            </a:r>
            <a:r>
              <a:rPr lang="en-US" altLang="en-US" dirty="0">
                <a:latin typeface="Times New Roman" panose="02020603050405020304" pitchFamily="18" charset="0"/>
                <a:cs typeface="Times New Roman" panose="02020603050405020304" pitchFamily="18" charset="0"/>
              </a:rPr>
              <a:t>обеспечение аппаратной поддержки реализации сложных операционных систем за счёт внедрения специализированных аппаратных средств и специальных инструкций;</a:t>
            </a:r>
          </a:p>
          <a:p>
            <a:r>
              <a:rPr lang="ru-RU" altLang="en-US" dirty="0">
                <a:latin typeface="Times New Roman" panose="02020603050405020304" pitchFamily="18" charset="0"/>
                <a:cs typeface="Times New Roman" panose="02020603050405020304" pitchFamily="18" charset="0"/>
              </a:rPr>
              <a:t>2. </a:t>
            </a:r>
            <a:r>
              <a:rPr lang="en-US" altLang="en-US" dirty="0">
                <a:latin typeface="Times New Roman" panose="02020603050405020304" pitchFamily="18" charset="0"/>
                <a:cs typeface="Times New Roman" panose="02020603050405020304" pitchFamily="18" charset="0"/>
              </a:rPr>
              <a:t>повышение эффективности выполнения программ, написанных на языках высокого уровня (HLL </a:t>
            </a:r>
            <a:r>
              <a:rPr lang="ru-RU" altLang="en-US" dirty="0">
                <a:latin typeface="Times New Roman" panose="02020603050405020304" pitchFamily="18" charset="0"/>
                <a:cs typeface="Times New Roman" panose="02020603050405020304" pitchFamily="18" charset="0"/>
              </a:rPr>
              <a:t>-</a:t>
            </a:r>
            <a:r>
              <a:rPr lang="en-US" altLang="en-US" dirty="0">
                <a:latin typeface="Times New Roman" panose="02020603050405020304" pitchFamily="18" charset="0"/>
                <a:cs typeface="Times New Roman" panose="02020603050405020304" pitchFamily="18" charset="0"/>
              </a:rPr>
              <a:t> High-Level Languages), за счёт применения более сложных режимов адресации и расширенного набора инструкций.</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369332"/>
            <a:ext cx="6096000" cy="368300"/>
          </a:xfrm>
          <a:prstGeom prst="rect">
            <a:avLst/>
          </a:prstGeom>
        </p:spPr>
        <p:txBody>
          <a:bodyPr>
            <a:spAutoFit/>
          </a:bodyPr>
          <a:lstStyle/>
          <a:p>
            <a:r>
              <a:rPr lang="ru-RU" b="1" dirty="0">
                <a:solidFill>
                  <a:srgbClr val="000000"/>
                </a:solidFill>
                <a:latin typeface="Times New Roman" panose="02020603050405020304" pitchFamily="18" charset="0"/>
                <a:cs typeface="Times New Roman" panose="02020603050405020304" pitchFamily="18" charset="0"/>
              </a:rPr>
              <a:t>АРХИТЕКТУРА И РАБОТА ЦПУ </a:t>
            </a:r>
            <a:r>
              <a:rPr lang="en-US" b="1" dirty="0">
                <a:solidFill>
                  <a:srgbClr val="000000"/>
                </a:solidFill>
                <a:latin typeface="Times New Roman" panose="02020603050405020304" pitchFamily="18" charset="0"/>
                <a:cs typeface="Times New Roman" panose="02020603050405020304" pitchFamily="18" charset="0"/>
              </a:rPr>
              <a:t>(CPU)</a:t>
            </a:r>
          </a:p>
        </p:txBody>
      </p:sp>
      <p:sp>
        <p:nvSpPr>
          <p:cNvPr id="6" name="Прямоугольник 5"/>
          <p:cNvSpPr/>
          <p:nvPr/>
        </p:nvSpPr>
        <p:spPr>
          <a:xfrm>
            <a:off x="0" y="738664"/>
            <a:ext cx="6096000" cy="369332"/>
          </a:xfrm>
          <a:prstGeom prst="rect">
            <a:avLst/>
          </a:prstGeom>
        </p:spPr>
        <p:txBody>
          <a:bodyPr>
            <a:spAutoFit/>
          </a:bodyPr>
          <a:lstStyle/>
          <a:p>
            <a:r>
              <a:rPr lang="ru-RU" b="1" dirty="0">
                <a:solidFill>
                  <a:srgbClr val="000000"/>
                </a:solidFill>
                <a:latin typeface="Times New Roman" panose="02020603050405020304" pitchFamily="18" charset="0"/>
                <a:cs typeface="Times New Roman" panose="02020603050405020304" pitchFamily="18" charset="0"/>
              </a:rPr>
              <a:t>Функциональные компоненты</a:t>
            </a:r>
            <a:endParaRPr lang="en-US" b="1"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1107996"/>
            <a:ext cx="12192000" cy="5692775"/>
          </a:xfrm>
          <a:prstGeom prst="rect">
            <a:avLst/>
          </a:prstGeom>
        </p:spPr>
        <p:txBody>
          <a:bodyPr wrap="square">
            <a:spAutoFit/>
          </a:bodyPr>
          <a:lstStyle/>
          <a:p>
            <a:r>
              <a:rPr lang="ru-RU" sz="2000" dirty="0">
                <a:solidFill>
                  <a:srgbClr val="000000"/>
                </a:solidFill>
                <a:latin typeface="Times New Roman" panose="02020603050405020304" pitchFamily="18" charset="0"/>
                <a:cs typeface="Times New Roman" panose="02020603050405020304" pitchFamily="18" charset="0"/>
              </a:rPr>
              <a:t>ЦПУ(центральное процессорное устройство) включает следующие функциональные блоки:</a:t>
            </a:r>
          </a:p>
          <a:p>
            <a:endParaRPr lang="ru-RU" sz="2000" dirty="0">
              <a:solidFill>
                <a:srgbClr val="000000"/>
              </a:solidFill>
              <a:latin typeface="Times New Roman" panose="02020603050405020304" pitchFamily="18" charset="0"/>
              <a:cs typeface="Times New Roman" panose="02020603050405020304" pitchFamily="18" charset="0"/>
            </a:endParaRPr>
          </a:p>
          <a:p>
            <a:pPr indent="457200"/>
            <a:r>
              <a:rPr lang="en-US"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UAL/АЛУ (Арифметико-логическое устройство</a:t>
            </a:r>
            <a:r>
              <a:rPr lang="en-US" b="1"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 </a:t>
            </a:r>
            <a:r>
              <a:rPr lang="en-US" altLang="en-US" b="1" dirty="0">
                <a:solidFill>
                  <a:srgbClr val="000000"/>
                </a:solidFill>
                <a:latin typeface="Times New Roman" panose="02020603050405020304" pitchFamily="18" charset="0"/>
                <a:cs typeface="Times New Roman" panose="02020603050405020304" pitchFamily="18" charset="0"/>
              </a:rPr>
              <a:t>Arithmetic and Logic Unit</a:t>
            </a:r>
            <a:r>
              <a:rPr lang="ru-RU" b="1" dirty="0">
                <a:solidFill>
                  <a:srgbClr val="000000"/>
                </a:solidFill>
                <a:latin typeface="Times New Roman" panose="02020603050405020304" pitchFamily="18" charset="0"/>
                <a:cs typeface="Times New Roman" panose="02020603050405020304" pitchFamily="18" charset="0"/>
              </a:rPr>
              <a:t>) - это комбинаторное устройство с двумя входами и одним выходом, выполняющее арифметические и логические операции</a:t>
            </a:r>
            <a:endParaRPr lang="x-none" b="1" dirty="0">
              <a:solidFill>
                <a:srgbClr val="000000"/>
              </a:solidFill>
              <a:latin typeface="Times New Roman" panose="02020603050405020304" pitchFamily="18" charset="0"/>
              <a:cs typeface="Times New Roman" panose="02020603050405020304" pitchFamily="18" charset="0"/>
            </a:endParaRPr>
          </a:p>
          <a:p>
            <a:pPr indent="457200"/>
            <a:r>
              <a:rPr lang="en-US"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UC/УУ (Устройство управления, </a:t>
            </a:r>
            <a:r>
              <a:rPr lang="en-US" b="1" dirty="0">
                <a:solidFill>
                  <a:srgbClr val="000000"/>
                </a:solidFill>
                <a:latin typeface="Times New Roman" panose="02020603050405020304" pitchFamily="18" charset="0"/>
                <a:cs typeface="Times New Roman" panose="02020603050405020304" pitchFamily="18" charset="0"/>
              </a:rPr>
              <a:t>Control Unit</a:t>
            </a:r>
            <a:r>
              <a:rPr lang="ru-RU" b="1" dirty="0">
                <a:solidFill>
                  <a:srgbClr val="000000"/>
                </a:solidFill>
                <a:latin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cs typeface="Times New Roman" panose="02020603050405020304" pitchFamily="18" charset="0"/>
              </a:rPr>
              <a:t> </a:t>
            </a:r>
            <a:r>
              <a:rPr lang="en-US" altLang="en-US" dirty="0">
                <a:solidFill>
                  <a:srgbClr val="000000"/>
                </a:solidFill>
                <a:latin typeface="Times New Roman" panose="02020603050405020304" pitchFamily="18" charset="0"/>
                <a:cs typeface="Times New Roman" panose="02020603050405020304" pitchFamily="18" charset="0"/>
              </a:rPr>
              <a:t>функциональный блок, который управляет последовательным выполнением всех операций, необходимых для исполнения инструкций. Оно генерирует управляющие сигналы для всего процессора, координирует поток данных, согласует скорость работы ЦПУ с памятью и другими компонентами. Деятельность устройства управления синхронизируется тактовым сигналом (clock), частота которого в современных процессорах составляет сотни</a:t>
            </a:r>
            <a:r>
              <a:rPr lang="ru-RU" dirty="0">
                <a:solidFill>
                  <a:srgbClr val="000000"/>
                </a:solidFill>
                <a:latin typeface="Times New Roman" panose="02020603050405020304" pitchFamily="18" charset="0"/>
                <a:cs typeface="Times New Roman" panose="02020603050405020304" pitchFamily="18" charset="0"/>
              </a:rPr>
              <a:t> МГц</a:t>
            </a:r>
            <a:r>
              <a:rPr lang="en-US" dirty="0">
                <a:solidFill>
                  <a:srgbClr val="000000"/>
                </a:solidFill>
                <a:latin typeface="Times New Roman" panose="02020603050405020304" pitchFamily="18" charset="0"/>
                <a:cs typeface="Times New Roman" panose="02020603050405020304" pitchFamily="18" charset="0"/>
              </a:rPr>
              <a:t>.</a:t>
            </a:r>
            <a:endParaRPr lang="x-none" dirty="0">
              <a:solidFill>
                <a:srgbClr val="000000"/>
              </a:solidFill>
              <a:latin typeface="Times New Roman" panose="02020603050405020304" pitchFamily="18" charset="0"/>
              <a:cs typeface="Times New Roman" panose="02020603050405020304" pitchFamily="18" charset="0"/>
            </a:endParaRPr>
          </a:p>
          <a:p>
            <a:pPr indent="457200"/>
            <a:r>
              <a:rPr lang="en-US"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Регистры - э</a:t>
            </a:r>
            <a:r>
              <a:rPr lang="ru-RU" dirty="0">
                <a:solidFill>
                  <a:srgbClr val="000000"/>
                </a:solidFill>
                <a:latin typeface="Times New Roman" panose="02020603050405020304" pitchFamily="18" charset="0"/>
                <a:cs typeface="Times New Roman" panose="02020603050405020304" pitchFamily="18" charset="0"/>
              </a:rPr>
              <a:t>то элементы хранения, предназначенные для временного удержания данных или адресов. Некоторые из них используются для контроля выполнения инструкций (регистр счётчика программ - </a:t>
            </a:r>
            <a:r>
              <a:rPr lang="en-US" dirty="0">
                <a:solidFill>
                  <a:srgbClr val="000000"/>
                </a:solidFill>
                <a:latin typeface="Times New Roman" panose="02020603050405020304" pitchFamily="18" charset="0"/>
                <a:cs typeface="Times New Roman" panose="02020603050405020304" pitchFamily="18" charset="0"/>
              </a:rPr>
              <a:t>Program Counter</a:t>
            </a:r>
            <a:r>
              <a:rPr lang="ru-RU" dirty="0">
                <a:solidFill>
                  <a:srgbClr val="000000"/>
                </a:solidFill>
                <a:latin typeface="Times New Roman" panose="02020603050405020304" pitchFamily="18" charset="0"/>
                <a:cs typeface="Times New Roman" panose="02020603050405020304" pitchFamily="18" charset="0"/>
              </a:rPr>
              <a:t>), другие - для вычислений (регистры общего назначения - </a:t>
            </a:r>
            <a:r>
              <a:rPr lang="en-US" dirty="0">
                <a:solidFill>
                  <a:srgbClr val="000000"/>
                </a:solidFill>
                <a:latin typeface="Times New Roman" panose="02020603050405020304" pitchFamily="18" charset="0"/>
                <a:cs typeface="Times New Roman" panose="02020603050405020304" pitchFamily="18" charset="0"/>
              </a:rPr>
              <a:t>General Purpose Registers</a:t>
            </a:r>
            <a:r>
              <a:rPr lang="ru-RU" dirty="0">
                <a:solidFill>
                  <a:srgbClr val="000000"/>
                </a:solidFill>
                <a:latin typeface="Times New Roman" panose="02020603050405020304" pitchFamily="18" charset="0"/>
                <a:cs typeface="Times New Roman" panose="02020603050405020304" pitchFamily="18" charset="0"/>
              </a:rPr>
              <a:t>), третьи поддерживают состояние выполняемой программы (регистр состояния - </a:t>
            </a:r>
            <a:r>
              <a:rPr lang="en-US" dirty="0">
                <a:solidFill>
                  <a:srgbClr val="000000"/>
                </a:solidFill>
                <a:latin typeface="Times New Roman" panose="02020603050405020304" pitchFamily="18" charset="0"/>
                <a:cs typeface="Times New Roman" panose="02020603050405020304" pitchFamily="18" charset="0"/>
              </a:rPr>
              <a:t>Status Register</a:t>
            </a:r>
            <a:r>
              <a:rPr lang="ru-RU" dirty="0">
                <a:solidFill>
                  <a:srgbClr val="000000"/>
                </a:solidFill>
                <a:latin typeface="Times New Roman" panose="02020603050405020304" pitchFamily="18" charset="0"/>
                <a:cs typeface="Times New Roman" panose="02020603050405020304" pitchFamily="18" charset="0"/>
              </a:rPr>
              <a:t>), отдельные регистры - для формирования адресов памяти (регистры адресов - </a:t>
            </a:r>
            <a:r>
              <a:rPr lang="en-US" dirty="0">
                <a:solidFill>
                  <a:srgbClr val="000000"/>
                </a:solidFill>
                <a:latin typeface="Times New Roman" panose="02020603050405020304" pitchFamily="18" charset="0"/>
                <a:cs typeface="Times New Roman" panose="02020603050405020304" pitchFamily="18" charset="0"/>
              </a:rPr>
              <a:t>Address Registers</a:t>
            </a:r>
            <a:r>
              <a:rPr lang="ru-RU" dirty="0">
                <a:solidFill>
                  <a:srgbClr val="000000"/>
                </a:solidFill>
                <a:latin typeface="Times New Roman" panose="02020603050405020304" pitchFamily="18" charset="0"/>
                <a:cs typeface="Times New Roman" panose="02020603050405020304" pitchFamily="18" charset="0"/>
              </a:rPr>
              <a:t>). </a:t>
            </a:r>
            <a:r>
              <a:rPr lang="ru-RU" i="1" dirty="0">
                <a:solidFill>
                  <a:srgbClr val="000000"/>
                </a:solidFill>
                <a:latin typeface="Times New Roman" panose="02020603050405020304" pitchFamily="18" charset="0"/>
                <a:cs typeface="Times New Roman" panose="02020603050405020304" pitchFamily="18" charset="0"/>
              </a:rPr>
              <a:t>Регистры - самая быстрая память в системе, так как напрямую связаны с АЛУ.</a:t>
            </a:r>
          </a:p>
          <a:p>
            <a:pPr indent="457200"/>
            <a:endParaRPr lang="ru-RU" dirty="0">
              <a:solidFill>
                <a:srgbClr val="000000"/>
              </a:solidFill>
              <a:latin typeface="Times New Roman" panose="02020603050405020304" pitchFamily="18" charset="0"/>
              <a:cs typeface="Times New Roman" panose="02020603050405020304" pitchFamily="18" charset="0"/>
            </a:endParaRPr>
          </a:p>
          <a:p>
            <a:pPr indent="457200"/>
            <a:r>
              <a:rPr lang="ru-RU" dirty="0">
                <a:solidFill>
                  <a:srgbClr val="000000"/>
                </a:solidFill>
                <a:latin typeface="Times New Roman" panose="02020603050405020304" pitchFamily="18" charset="0"/>
                <a:cs typeface="Times New Roman" panose="02020603050405020304" pitchFamily="18" charset="0"/>
              </a:rPr>
              <a:t>Передача данных и команд между функциональными блоками микропроцессора выполняется </a:t>
            </a:r>
            <a:r>
              <a:rPr lang="ru-RU" b="1" dirty="0">
                <a:solidFill>
                  <a:srgbClr val="000000"/>
                </a:solidFill>
                <a:latin typeface="Times New Roman" panose="02020603050405020304" pitchFamily="18" charset="0"/>
                <a:cs typeface="Times New Roman" panose="02020603050405020304" pitchFamily="18" charset="0"/>
              </a:rPr>
              <a:t>на внутренней шине микропроцессора</a:t>
            </a:r>
            <a:r>
              <a:rPr lang="ru-RU" dirty="0">
                <a:solidFill>
                  <a:srgbClr val="000000"/>
                </a:solidFill>
                <a:latin typeface="Times New Roman" panose="02020603050405020304" pitchFamily="18" charset="0"/>
                <a:cs typeface="Times New Roman" panose="02020603050405020304" pitchFamily="18" charset="0"/>
              </a:rPr>
              <a:t>. Электрические сигналы, с помощью которых микропроцессор отдаёт команды на выполнение операций памяти и других компонентов системы, называются </a:t>
            </a:r>
            <a:r>
              <a:rPr lang="ru-RU" b="1" dirty="0">
                <a:solidFill>
                  <a:srgbClr val="000000"/>
                </a:solidFill>
                <a:latin typeface="Times New Roman" panose="02020603050405020304" pitchFamily="18" charset="0"/>
                <a:cs typeface="Times New Roman" panose="02020603050405020304" pitchFamily="18" charset="0"/>
              </a:rPr>
              <a:t>управляющими сигналами (</a:t>
            </a:r>
            <a:r>
              <a:rPr lang="en-US" b="1" dirty="0">
                <a:solidFill>
                  <a:srgbClr val="000000"/>
                </a:solidFill>
                <a:latin typeface="Times New Roman" panose="02020603050405020304" pitchFamily="18" charset="0"/>
                <a:cs typeface="Times New Roman" panose="02020603050405020304" pitchFamily="18" charset="0"/>
              </a:rPr>
              <a:t>Control Signals)</a:t>
            </a:r>
            <a:r>
              <a:rPr lang="ru-RU" b="1" dirty="0">
                <a:solidFill>
                  <a:srgbClr val="000000"/>
                </a:solidFill>
                <a:latin typeface="Times New Roman" panose="02020603050405020304" pitchFamily="18" charset="0"/>
                <a:cs typeface="Times New Roman" panose="02020603050405020304" pitchFamily="18" charset="0"/>
              </a:rPr>
              <a:t>.</a:t>
            </a:r>
            <a:r>
              <a:rPr lang="ru-RU" dirty="0">
                <a:solidFill>
                  <a:srgbClr val="000000"/>
                </a:solidFill>
                <a:latin typeface="Times New Roman" panose="02020603050405020304" pitchFamily="18" charset="0"/>
                <a:cs typeface="Times New Roman" panose="02020603050405020304" pitchFamily="18" charset="0"/>
              </a:rPr>
              <a:t> Электрические сигналы, через которые микропроцессор собирает информацию о состоянии компонентов системы, называются </a:t>
            </a:r>
            <a:r>
              <a:rPr lang="ru-RU" b="1" dirty="0">
                <a:solidFill>
                  <a:srgbClr val="000000"/>
                </a:solidFill>
                <a:latin typeface="Times New Roman" panose="02020603050405020304" pitchFamily="18" charset="0"/>
                <a:cs typeface="Times New Roman" panose="02020603050405020304" pitchFamily="18" charset="0"/>
              </a:rPr>
              <a:t>сигналами состояния </a:t>
            </a:r>
            <a:r>
              <a:rPr lang="en-US" b="1" dirty="0">
                <a:solidFill>
                  <a:srgbClr val="000000"/>
                </a:solidFill>
                <a:latin typeface="Times New Roman" panose="02020603050405020304" pitchFamily="18" charset="0"/>
                <a:cs typeface="Times New Roman" panose="02020603050405020304" pitchFamily="18" charset="0"/>
              </a:rPr>
              <a:t>(Status Signals)</a:t>
            </a:r>
            <a:r>
              <a:rPr lang="ru-RU" dirty="0">
                <a:solidFill>
                  <a:srgbClr val="0000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114678" y="46166"/>
            <a:ext cx="6096000" cy="369332"/>
          </a:xfrm>
          <a:prstGeom prst="rect">
            <a:avLst/>
          </a:prstGeom>
        </p:spPr>
        <p:txBody>
          <a:bodyPr>
            <a:spAutoFit/>
          </a:bodyPr>
          <a:lstStyle/>
          <a:p>
            <a:r>
              <a:rPr lang="en-US" b="1" dirty="0">
                <a:solidFill>
                  <a:srgbClr val="000000"/>
                </a:solidFill>
                <a:latin typeface="Times New Roman" panose="02020603050405020304" pitchFamily="18" charset="0"/>
                <a:cs typeface="Times New Roman" panose="02020603050405020304" pitchFamily="18" charset="0"/>
              </a:rPr>
              <a:t>INTEL 8086</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861310"/>
          </a:xfrm>
          <a:prstGeom prst="rect">
            <a:avLst/>
          </a:prstGeom>
        </p:spPr>
        <p:txBody>
          <a:bodyPr wrap="square">
            <a:spAutoFit/>
          </a:bodyPr>
          <a:lstStyle/>
          <a:p>
            <a:pPr indent="457200"/>
            <a:r>
              <a:rPr lang="ru-RU" b="1" dirty="0">
                <a:solidFill>
                  <a:srgbClr val="000000"/>
                </a:solidFill>
                <a:latin typeface="Times New Roman" panose="02020603050405020304" pitchFamily="18" charset="0"/>
                <a:cs typeface="Times New Roman" panose="02020603050405020304" pitchFamily="18" charset="0"/>
              </a:rPr>
              <a:t>Длина (разрядность, количество бит) внутренних регистров</a:t>
            </a:r>
            <a:r>
              <a:rPr lang="ru-RU" dirty="0">
                <a:solidFill>
                  <a:srgbClr val="000000"/>
                </a:solidFill>
                <a:latin typeface="Times New Roman" panose="02020603050405020304" pitchFamily="18" charset="0"/>
                <a:cs typeface="Times New Roman" panose="02020603050405020304" pitchFamily="18" charset="0"/>
              </a:rPr>
              <a:t> обычно согласуется с шириной (количеством линий) шины данных. Это определяет</a:t>
            </a:r>
            <a:r>
              <a:rPr lang="ru-RU" b="1" dirty="0">
                <a:solidFill>
                  <a:srgbClr val="000000"/>
                </a:solidFill>
                <a:latin typeface="Times New Roman" panose="02020603050405020304" pitchFamily="18" charset="0"/>
                <a:cs typeface="Times New Roman" panose="02020603050405020304" pitchFamily="18" charset="0"/>
              </a:rPr>
              <a:t> разрядность микропроцессора</a:t>
            </a:r>
            <a:r>
              <a:rPr lang="ru-RU" dirty="0">
                <a:solidFill>
                  <a:srgbClr val="000000"/>
                </a:solidFill>
                <a:latin typeface="Times New Roman" panose="02020603050405020304" pitchFamily="18" charset="0"/>
                <a:cs typeface="Times New Roman" panose="02020603050405020304" pitchFamily="18" charset="0"/>
              </a:rPr>
              <a:t>. Микропроцессоры с фиксированной структурой имеют разрядность 8, 16, 32, 64 бита. Микрокомпьютеры, изготовленные с микропроцессорами типа </a:t>
            </a:r>
            <a:r>
              <a:rPr lang="en-US" dirty="0">
                <a:solidFill>
                  <a:srgbClr val="000000"/>
                </a:solidFill>
                <a:latin typeface="Times New Roman" panose="02020603050405020304" pitchFamily="18" charset="0"/>
                <a:cs typeface="Times New Roman" panose="02020603050405020304" pitchFamily="18" charset="0"/>
              </a:rPr>
              <a:t>bit-slice </a:t>
            </a:r>
            <a:r>
              <a:rPr lang="ru-RU" dirty="0">
                <a:solidFill>
                  <a:srgbClr val="000000"/>
                </a:solidFill>
                <a:latin typeface="Times New Roman" panose="02020603050405020304" pitchFamily="18" charset="0"/>
                <a:cs typeface="Times New Roman" panose="02020603050405020304" pitchFamily="18" charset="0"/>
              </a:rPr>
              <a:t>(«битовые срезы»), обладают гибкой структурой, и их разрядность является целым кратнным числу бит одной «срезной» микросхемы.</a:t>
            </a:r>
          </a:p>
          <a:p>
            <a:endParaRPr lang="ru-RU" dirty="0">
              <a:solidFill>
                <a:srgbClr val="000000"/>
              </a:solidFill>
              <a:latin typeface="Times New Roman" panose="02020603050405020304" pitchFamily="18" charset="0"/>
              <a:cs typeface="Times New Roman" panose="02020603050405020304" pitchFamily="18" charset="0"/>
            </a:endParaRPr>
          </a:p>
          <a:p>
            <a:pPr indent="457200"/>
            <a:r>
              <a:rPr lang="ru-RU" b="1" dirty="0">
                <a:solidFill>
                  <a:srgbClr val="000000"/>
                </a:solidFill>
                <a:latin typeface="Times New Roman" panose="02020603050405020304" pitchFamily="18" charset="0"/>
                <a:cs typeface="Times New Roman" panose="02020603050405020304" pitchFamily="18" charset="0"/>
              </a:rPr>
              <a:t>Адресный регистр</a:t>
            </a:r>
            <a:r>
              <a:rPr lang="ru-RU" dirty="0">
                <a:solidFill>
                  <a:srgbClr val="000000"/>
                </a:solidFill>
                <a:latin typeface="Times New Roman" panose="02020603050405020304" pitchFamily="18" charset="0"/>
                <a:cs typeface="Times New Roman" panose="02020603050405020304" pitchFamily="18" charset="0"/>
              </a:rPr>
              <a:t>, а также ширина адресной шины определяют </a:t>
            </a:r>
            <a:r>
              <a:rPr lang="ru-RU" b="1" dirty="0">
                <a:solidFill>
                  <a:srgbClr val="000000"/>
                </a:solidFill>
                <a:latin typeface="Times New Roman" panose="02020603050405020304" pitchFamily="18" charset="0"/>
                <a:cs typeface="Times New Roman" panose="02020603050405020304" pitchFamily="18" charset="0"/>
              </a:rPr>
              <a:t>пространство памяти, которое микропроцессор может адресовать напрямую</a:t>
            </a:r>
            <a:r>
              <a:rPr lang="ru-RU" dirty="0">
                <a:solidFill>
                  <a:srgbClr val="000000"/>
                </a:solidFill>
                <a:latin typeface="Times New Roman" panose="02020603050405020304" pitchFamily="18" charset="0"/>
                <a:cs typeface="Times New Roman" panose="02020603050405020304" pitchFamily="18" charset="0"/>
              </a:rPr>
              <a:t>. 16-битная адресная шина позволяет обращатьсяя к 2</a:t>
            </a:r>
            <a:r>
              <a:rPr lang="ru-RU" baseline="30000" dirty="0">
                <a:solidFill>
                  <a:srgbClr val="000000"/>
                </a:solidFill>
                <a:latin typeface="Times New Roman" panose="02020603050405020304" pitchFamily="18" charset="0"/>
                <a:cs typeface="Times New Roman" panose="02020603050405020304" pitchFamily="18" charset="0"/>
              </a:rPr>
              <a:t>16</a:t>
            </a:r>
            <a:r>
              <a:rPr lang="ru-RU" dirty="0">
                <a:solidFill>
                  <a:srgbClr val="000000"/>
                </a:solidFill>
                <a:latin typeface="Times New Roman" panose="02020603050405020304" pitchFamily="18" charset="0"/>
                <a:cs typeface="Times New Roman" panose="02020603050405020304" pitchFamily="18" charset="0"/>
              </a:rPr>
              <a:t>=65536 уникальным ячейкам памяти, а 20 адресных линий дают возможность адресовать 2</a:t>
            </a:r>
            <a:r>
              <a:rPr lang="ru-RU" baseline="30000" dirty="0">
                <a:solidFill>
                  <a:srgbClr val="000000"/>
                </a:solidFill>
                <a:latin typeface="Times New Roman" panose="02020603050405020304" pitchFamily="18" charset="0"/>
                <a:cs typeface="Times New Roman" panose="02020603050405020304" pitchFamily="18" charset="0"/>
              </a:rPr>
              <a:t>20</a:t>
            </a:r>
            <a:r>
              <a:rPr lang="ru-RU" dirty="0">
                <a:solidFill>
                  <a:srgbClr val="000000"/>
                </a:solidFill>
                <a:latin typeface="Times New Roman" panose="02020603050405020304" pitchFamily="18" charset="0"/>
                <a:cs typeface="Times New Roman" panose="02020603050405020304" pitchFamily="18" charset="0"/>
              </a:rPr>
              <a:t>=1 048 576 ячеек (мегаоктеты).</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Инструкция слова содержит ряд битов, выражающих поле кода операции (OPCODE) и поле, соответствующее значению или адресу операнда.</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117692"/>
            <a:ext cx="11715184" cy="3753485"/>
          </a:xfrm>
          <a:prstGeom prst="rect">
            <a:avLst/>
          </a:prstGeom>
        </p:spPr>
        <p:txBody>
          <a:bodyPr wrap="square">
            <a:spAutoFit/>
          </a:bodyPr>
          <a:lstStyle/>
          <a:p>
            <a:r>
              <a:rPr lang="ru-RU" sz="2000" b="1" dirty="0">
                <a:solidFill>
                  <a:srgbClr val="000000"/>
                </a:solidFill>
                <a:latin typeface="Times New Roman" panose="02020603050405020304" pitchFamily="18" charset="0"/>
                <a:cs typeface="Times New Roman" panose="02020603050405020304" pitchFamily="18" charset="0"/>
              </a:rPr>
              <a:t>Функционирование ЦПУ</a:t>
            </a:r>
            <a:br>
              <a:rPr lang="en-US" sz="2000" b="1" dirty="0">
                <a:solidFill>
                  <a:srgbClr val="000000"/>
                </a:solidFill>
                <a:latin typeface="Times New Roman" panose="02020603050405020304" pitchFamily="18" charset="0"/>
                <a:cs typeface="Times New Roman" panose="02020603050405020304" pitchFamily="18" charset="0"/>
              </a:rPr>
            </a:br>
            <a:r>
              <a:rPr lang="ru-RU" altLang="en-US" sz="2000" b="1" dirty="0">
                <a:solidFill>
                  <a:srgbClr val="000000"/>
                </a:solidFill>
                <a:latin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cs typeface="Times New Roman" panose="02020603050405020304" pitchFamily="18" charset="0"/>
              </a:rPr>
              <a:t>Программа, выполняемая микропроцессором, хранится в памяти в закодированном формате. Каждая инструкция кодируется в ранее заданном формате (OPCODE и операнд). Инструкции располагаются в памяти в порядке их выполнения. </a:t>
            </a:r>
          </a:p>
          <a:p>
            <a:pPr indent="457200"/>
            <a:r>
              <a:rPr lang="ru-RU" dirty="0">
                <a:solidFill>
                  <a:srgbClr val="000000"/>
                </a:solidFill>
                <a:latin typeface="Times New Roman" panose="02020603050405020304" pitchFamily="18" charset="0"/>
                <a:cs typeface="Times New Roman" panose="02020603050405020304" pitchFamily="18" charset="0"/>
              </a:rPr>
              <a:t>Специальный регистр хранит порядок выполнения инструкций по адресу следующей выполняемой инструкции. Это </a:t>
            </a:r>
            <a:r>
              <a:rPr lang="ru-RU" b="1" dirty="0">
                <a:solidFill>
                  <a:srgbClr val="000000"/>
                </a:solidFill>
                <a:latin typeface="Times New Roman" panose="02020603050405020304" pitchFamily="18" charset="0"/>
                <a:cs typeface="Times New Roman" panose="02020603050405020304" pitchFamily="18" charset="0"/>
              </a:rPr>
              <a:t>регистр счётчика инструкций (команд)</a:t>
            </a:r>
            <a:r>
              <a:rPr lang="ru-RU" dirty="0">
                <a:solidFill>
                  <a:srgbClr val="000000"/>
                </a:solidFill>
                <a:latin typeface="Times New Roman" panose="02020603050405020304" pitchFamily="18" charset="0"/>
                <a:cs typeface="Times New Roman" panose="02020603050405020304" pitchFamily="18" charset="0"/>
              </a:rPr>
              <a:t>, также называемый PC (</a:t>
            </a:r>
            <a:r>
              <a:rPr lang="en-US" b="1" dirty="0">
                <a:solidFill>
                  <a:srgbClr val="000000"/>
                </a:solidFill>
                <a:latin typeface="Times New Roman" panose="02020603050405020304" pitchFamily="18" charset="0"/>
                <a:cs typeface="Times New Roman" panose="02020603050405020304" pitchFamily="18" charset="0"/>
              </a:rPr>
              <a:t>Program Counter</a:t>
            </a:r>
            <a:r>
              <a:rPr lang="ru-RU" altLang="en-US" b="1" dirty="0">
                <a:solidFill>
                  <a:srgbClr val="000000"/>
                </a:solidFill>
                <a:latin typeface="Times New Roman" panose="02020603050405020304" pitchFamily="18" charset="0"/>
                <a:cs typeface="Times New Roman" panose="02020603050405020304" pitchFamily="18" charset="0"/>
              </a:rPr>
              <a:t>-</a:t>
            </a:r>
            <a:r>
              <a:rPr lang="ru-RU" b="1" dirty="0">
                <a:solidFill>
                  <a:srgbClr val="000000"/>
                </a:solidFill>
                <a:latin typeface="Times New Roman" panose="02020603050405020304" pitchFamily="18" charset="0"/>
                <a:cs typeface="Times New Roman" panose="02020603050405020304" pitchFamily="18" charset="0"/>
              </a:rPr>
              <a:t>счётчик программ</a:t>
            </a:r>
            <a:r>
              <a:rPr lang="ru-RU" dirty="0">
                <a:solidFill>
                  <a:srgbClr val="000000"/>
                </a:solidFill>
                <a:latin typeface="Times New Roman" panose="02020603050405020304" pitchFamily="18" charset="0"/>
                <a:cs typeface="Times New Roman" panose="02020603050405020304" pitchFamily="18" charset="0"/>
              </a:rPr>
              <a:t>) или адресный счётчик. </a:t>
            </a:r>
          </a:p>
          <a:p>
            <a:pPr indent="457200"/>
            <a:r>
              <a:rPr lang="ru-RU" dirty="0">
                <a:solidFill>
                  <a:srgbClr val="000000"/>
                </a:solidFill>
                <a:latin typeface="Times New Roman" panose="02020603050405020304" pitchFamily="18" charset="0"/>
                <a:cs typeface="Times New Roman" panose="02020603050405020304" pitchFamily="18" charset="0"/>
              </a:rPr>
              <a:t>Для запуска программы </a:t>
            </a:r>
            <a:r>
              <a:rPr lang="en-US" dirty="0">
                <a:solidFill>
                  <a:srgbClr val="000000"/>
                </a:solidFill>
                <a:latin typeface="Times New Roman" panose="02020603050405020304" pitchFamily="18" charset="0"/>
                <a:cs typeface="Times New Roman" panose="02020603050405020304" pitchFamily="18" charset="0"/>
              </a:rPr>
              <a:t>PC</a:t>
            </a:r>
            <a:r>
              <a:rPr lang="ru-RU" dirty="0">
                <a:solidFill>
                  <a:srgbClr val="000000"/>
                </a:solidFill>
                <a:latin typeface="Times New Roman" panose="02020603050405020304" pitchFamily="18" charset="0"/>
                <a:cs typeface="Times New Roman" panose="02020603050405020304" pitchFamily="18" charset="0"/>
              </a:rPr>
              <a:t> загружает адрес первой команды, которую нужно выполнить. Этот адрес передается в память для считывания кода выполняемой инструкции. </a:t>
            </a:r>
            <a:r>
              <a:rPr lang="ru-RU" b="1" dirty="0">
                <a:solidFill>
                  <a:srgbClr val="000000"/>
                </a:solidFill>
                <a:latin typeface="Times New Roman" panose="02020603050405020304" pitchFamily="18" charset="0"/>
                <a:cs typeface="Times New Roman" panose="02020603050405020304" pitchFamily="18" charset="0"/>
              </a:rPr>
              <a:t>Адресный буфер AB (</a:t>
            </a:r>
            <a:r>
              <a:rPr lang="en-US" altLang="ru-RU" b="1" dirty="0">
                <a:solidFill>
                  <a:srgbClr val="000000"/>
                </a:solidFill>
                <a:latin typeface="Times New Roman" panose="02020603050405020304" pitchFamily="18" charset="0"/>
                <a:cs typeface="Times New Roman" panose="02020603050405020304" pitchFamily="18" charset="0"/>
              </a:rPr>
              <a:t>Address Buffer</a:t>
            </a:r>
            <a:r>
              <a:rPr lang="ru-RU" b="1" dirty="0">
                <a:solidFill>
                  <a:srgbClr val="000000"/>
                </a:solidFill>
                <a:latin typeface="Times New Roman" panose="02020603050405020304" pitchFamily="18" charset="0"/>
                <a:cs typeface="Times New Roman" panose="02020603050405020304" pitchFamily="18" charset="0"/>
              </a:rPr>
              <a:t>)</a:t>
            </a:r>
            <a:r>
              <a:rPr lang="ru-RU" dirty="0">
                <a:solidFill>
                  <a:srgbClr val="000000"/>
                </a:solidFill>
                <a:latin typeface="Times New Roman" panose="02020603050405020304" pitchFamily="18" charset="0"/>
                <a:cs typeface="Times New Roman" panose="02020603050405020304" pitchFamily="18" charset="0"/>
              </a:rPr>
              <a:t> используется для поддержания адресных строк во время чтения памяти. </a:t>
            </a:r>
          </a:p>
          <a:p>
            <a:pPr indent="457200"/>
            <a:r>
              <a:rPr lang="ru-RU" dirty="0">
                <a:solidFill>
                  <a:srgbClr val="000000"/>
                </a:solidFill>
                <a:latin typeface="Times New Roman" panose="02020603050405020304" pitchFamily="18" charset="0"/>
                <a:cs typeface="Times New Roman" panose="02020603050405020304" pitchFamily="18" charset="0"/>
              </a:rPr>
              <a:t>Закодированная информация, читаемая из памяти, помещается в буфер данных (DB-</a:t>
            </a:r>
            <a:r>
              <a:rPr lang="en-US" dirty="0">
                <a:solidFill>
                  <a:srgbClr val="000000"/>
                </a:solidFill>
                <a:latin typeface="Times New Roman" panose="02020603050405020304" pitchFamily="18" charset="0"/>
                <a:cs typeface="Times New Roman" panose="02020603050405020304" pitchFamily="18" charset="0"/>
              </a:rPr>
              <a:t>Data Buffer</a:t>
            </a:r>
            <a:r>
              <a:rPr lang="ru-RU" dirty="0">
                <a:solidFill>
                  <a:srgbClr val="000000"/>
                </a:solidFill>
                <a:latin typeface="Times New Roman" panose="02020603050405020304" pitchFamily="18" charset="0"/>
                <a:cs typeface="Times New Roman" panose="02020603050405020304" pitchFamily="18" charset="0"/>
              </a:rPr>
              <a:t>). </a:t>
            </a:r>
          </a:p>
          <a:p>
            <a:pPr indent="457200"/>
            <a:r>
              <a:rPr lang="ru-RU" dirty="0">
                <a:solidFill>
                  <a:srgbClr val="000000"/>
                </a:solidFill>
                <a:latin typeface="Times New Roman" panose="02020603050405020304" pitchFamily="18" charset="0"/>
                <a:cs typeface="Times New Roman" panose="02020603050405020304" pitchFamily="18" charset="0"/>
              </a:rPr>
              <a:t>Линии питания, на которых формируется бинарное адресное слово, образуют</a:t>
            </a:r>
            <a:r>
              <a:rPr lang="ru-RU" b="1" dirty="0">
                <a:solidFill>
                  <a:srgbClr val="000000"/>
                </a:solidFill>
                <a:latin typeface="Times New Roman" panose="02020603050405020304" pitchFamily="18" charset="0"/>
                <a:cs typeface="Times New Roman" panose="02020603050405020304" pitchFamily="18" charset="0"/>
              </a:rPr>
              <a:t> адресную шину</a:t>
            </a:r>
            <a:r>
              <a:rPr lang="ru-RU" dirty="0">
                <a:solidFill>
                  <a:srgbClr val="000000"/>
                </a:solidFill>
                <a:latin typeface="Times New Roman" panose="02020603050405020304" pitchFamily="18" charset="0"/>
                <a:cs typeface="Times New Roman" panose="02020603050405020304" pitchFamily="18" charset="0"/>
              </a:rPr>
              <a:t>, а линии, по которым передаются данные при чтении/записи памяти, формируют</a:t>
            </a:r>
            <a:r>
              <a:rPr lang="ru-RU" b="1" dirty="0">
                <a:solidFill>
                  <a:srgbClr val="000000"/>
                </a:solidFill>
                <a:latin typeface="Times New Roman" panose="02020603050405020304" pitchFamily="18" charset="0"/>
                <a:cs typeface="Times New Roman" panose="02020603050405020304" pitchFamily="18" charset="0"/>
              </a:rPr>
              <a:t> шину данных.</a:t>
            </a:r>
            <a:endParaRPr lang="en-US"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7106970" cy="6835712"/>
          </a:xfrm>
          <a:prstGeom prst="rect">
            <a:avLst/>
          </a:prstGeom>
        </p:spPr>
      </p:pic>
      <p:sp>
        <p:nvSpPr>
          <p:cNvPr id="2" name="Прямоугольник 1"/>
          <p:cNvSpPr/>
          <p:nvPr/>
        </p:nvSpPr>
        <p:spPr>
          <a:xfrm>
            <a:off x="6931937" y="0"/>
            <a:ext cx="5260063" cy="5908040"/>
          </a:xfrm>
          <a:prstGeom prst="rect">
            <a:avLst/>
          </a:prstGeom>
        </p:spPr>
        <p:txBody>
          <a:bodyPr wrap="square">
            <a:spAutoFit/>
          </a:bodyPr>
          <a:lstStyle/>
          <a:p>
            <a:r>
              <a:rPr lang="ru-RU" dirty="0">
                <a:solidFill>
                  <a:srgbClr val="000000"/>
                </a:solidFill>
                <a:latin typeface="Times New Roman" panose="02020603050405020304" pitchFamily="18" charset="0"/>
                <a:cs typeface="Times New Roman" panose="02020603050405020304" pitchFamily="18" charset="0"/>
              </a:rPr>
              <a:t>Инструкция, считанная из буфера данных, загружается в регистр инструкции </a:t>
            </a:r>
            <a:r>
              <a:rPr lang="en-US" dirty="0">
                <a:solidFill>
                  <a:srgbClr val="000000"/>
                </a:solidFill>
                <a:latin typeface="Times New Roman" panose="02020603050405020304" pitchFamily="18" charset="0"/>
                <a:cs typeface="Times New Roman" panose="02020603050405020304" pitchFamily="18" charset="0"/>
              </a:rPr>
              <a:t>(Instruction Register - IR</a:t>
            </a:r>
            <a:r>
              <a:rPr lang="ru-RU" altLang="en-US" dirty="0">
                <a:solidFill>
                  <a:srgbClr val="000000"/>
                </a:solidFill>
                <a:latin typeface="Times New Roman" panose="02020603050405020304" pitchFamily="18" charset="0"/>
                <a:cs typeface="Times New Roman" panose="02020603050405020304" pitchFamily="18" charset="0"/>
              </a:rPr>
              <a:t>/</a:t>
            </a:r>
            <a:r>
              <a:rPr lang="en-US" altLang="en-US" dirty="0">
                <a:solidFill>
                  <a:srgbClr val="000000"/>
                </a:solidFill>
                <a:latin typeface="Times New Roman" panose="02020603050405020304" pitchFamily="18" charset="0"/>
                <a:cs typeface="Times New Roman" panose="02020603050405020304" pitchFamily="18" charset="0"/>
              </a:rPr>
              <a:t>RI</a:t>
            </a:r>
            <a:r>
              <a:rPr lang="en-US" dirty="0">
                <a:solidFill>
                  <a:srgbClr val="000000"/>
                </a:solidFill>
                <a:latin typeface="Times New Roman" panose="02020603050405020304" pitchFamily="18" charset="0"/>
                <a:cs typeface="Times New Roman" panose="02020603050405020304" pitchFamily="18" charset="0"/>
              </a:rPr>
              <a:t>)</a:t>
            </a:r>
            <a:r>
              <a:rPr lang="ru-RU" dirty="0">
                <a:solidFill>
                  <a:srgbClr val="000000"/>
                </a:solidFill>
                <a:latin typeface="Times New Roman" panose="02020603050405020304" pitchFamily="18" charset="0"/>
                <a:cs typeface="Times New Roman" panose="02020603050405020304" pitchFamily="18" charset="0"/>
              </a:rPr>
              <a:t>. В то же время счетчик команд </a:t>
            </a:r>
            <a:r>
              <a:rPr lang="" dirty="0">
                <a:solidFill>
                  <a:srgbClr val="000000"/>
                </a:solidFill>
                <a:latin typeface="Times New Roman" panose="02020603050405020304" pitchFamily="18" charset="0"/>
                <a:cs typeface="Times New Roman" panose="02020603050405020304" pitchFamily="18" charset="0"/>
              </a:rPr>
              <a:t>(Program Counter - PC)</a:t>
            </a:r>
            <a:r>
              <a:rPr lang="ru-RU" dirty="0">
                <a:solidFill>
                  <a:srgbClr val="000000"/>
                </a:solidFill>
                <a:latin typeface="Times New Roman" panose="02020603050405020304" pitchFamily="18" charset="0"/>
                <a:cs typeface="Times New Roman" panose="02020603050405020304" pitchFamily="18" charset="0"/>
              </a:rPr>
              <a:t> автоматически инкрементируется или обновляется, сохраняя адррес следующей инструкции для выполнения. </a:t>
            </a:r>
          </a:p>
          <a:p>
            <a:endParaRPr lang="ru-RU" dirty="0">
              <a:solidFill>
                <a:srgbClr val="000000"/>
              </a:solidFill>
              <a:latin typeface="Times New Roman" panose="02020603050405020304" pitchFamily="18" charset="0"/>
              <a:cs typeface="Times New Roman" panose="02020603050405020304" pitchFamily="18" charset="0"/>
            </a:endParaRPr>
          </a:p>
          <a:p>
            <a:r>
              <a:rPr lang="ru-RU"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IR</a:t>
            </a:r>
            <a:r>
              <a:rPr lang="ru-RU" dirty="0">
                <a:solidFill>
                  <a:srgbClr val="000000"/>
                </a:solidFill>
                <a:latin typeface="Times New Roman" panose="02020603050405020304" pitchFamily="18" charset="0"/>
                <a:cs typeface="Times New Roman" panose="02020603050405020304" pitchFamily="18" charset="0"/>
              </a:rPr>
              <a:t> хранит инструкцию на протяжении всего её существования. </a:t>
            </a:r>
            <a:br>
              <a:rPr lang="ru-RU" dirty="0">
                <a:solidFill>
                  <a:srgbClr val="000000"/>
                </a:solidFill>
                <a:latin typeface="Times New Roman" panose="02020603050405020304" pitchFamily="18" charset="0"/>
                <a:cs typeface="Times New Roman" panose="02020603050405020304" pitchFamily="18" charset="0"/>
              </a:rPr>
            </a:br>
            <a:r>
              <a:rPr lang="ru-RU" b="1" dirty="0">
                <a:solidFill>
                  <a:srgbClr val="000000"/>
                </a:solidFill>
                <a:latin typeface="Times New Roman" panose="02020603050405020304" pitchFamily="18" charset="0"/>
                <a:cs typeface="Times New Roman" panose="02020603050405020304" pitchFamily="18" charset="0"/>
              </a:rPr>
              <a:t>Код операции</a:t>
            </a:r>
            <a:r>
              <a:rPr lang="ru-RU" dirty="0">
                <a:solidFill>
                  <a:srgbClr val="000000"/>
                </a:solidFill>
                <a:latin typeface="Times New Roman" panose="02020603050405020304" pitchFamily="18" charset="0"/>
                <a:cs typeface="Times New Roman" panose="02020603050405020304" pitchFamily="18" charset="0"/>
              </a:rPr>
              <a:t> (OPCODE) передаётся в </a:t>
            </a:r>
            <a:r>
              <a:rPr lang="ru-RU" b="1" dirty="0">
                <a:solidFill>
                  <a:srgbClr val="000000"/>
                </a:solidFill>
                <a:latin typeface="Times New Roman" panose="02020603050405020304" pitchFamily="18" charset="0"/>
                <a:cs typeface="Times New Roman" panose="02020603050405020304" pitchFamily="18" charset="0"/>
              </a:rPr>
              <a:t>декодер инструкций</a:t>
            </a:r>
            <a:r>
              <a:rPr lang="ru-RU" dirty="0">
                <a:solidFill>
                  <a:srgbClr val="000000"/>
                </a:solidFill>
                <a:latin typeface="Times New Roman" panose="02020603050405020304" pitchFamily="18" charset="0"/>
                <a:cs typeface="Times New Roman" panose="02020603050405020304" pitchFamily="18" charset="0"/>
              </a:rPr>
              <a:t> , который идентифицирует операцию, а затем - в устройство управления </a:t>
            </a:r>
            <a:r>
              <a:rPr lang="en-US" dirty="0">
                <a:solidFill>
                  <a:srgbClr val="000000"/>
                </a:solidFill>
                <a:latin typeface="Times New Roman" panose="02020603050405020304" pitchFamily="18" charset="0"/>
                <a:cs typeface="Times New Roman" panose="02020603050405020304" pitchFamily="18" charset="0"/>
              </a:rPr>
              <a:t>(Control Unit - CU)</a:t>
            </a:r>
            <a:r>
              <a:rPr lang="ru-RU"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Поле операнда</a:t>
            </a:r>
            <a:r>
              <a:rPr lang="ru-RU" dirty="0">
                <a:solidFill>
                  <a:srgbClr val="000000"/>
                </a:solidFill>
                <a:latin typeface="Times New Roman" panose="02020603050405020304" pitchFamily="18" charset="0"/>
                <a:cs typeface="Times New Roman" panose="02020603050405020304" pitchFamily="18" charset="0"/>
              </a:rPr>
              <a:t> содержит значение, адрес или другую информацию, необходимую для получения его значения. В зависимости от требований содержимое поля может передаваться в вычислительный блок или в устройство управления. </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Когда вся необходимая информация доступна, </a:t>
            </a:r>
            <a:r>
              <a:rPr lang="ru-RU" b="1" dirty="0">
                <a:solidFill>
                  <a:srgbClr val="000000"/>
                </a:solidFill>
                <a:latin typeface="Times New Roman" panose="02020603050405020304" pitchFamily="18" charset="0"/>
                <a:cs typeface="Times New Roman" panose="02020603050405020304" pitchFamily="18" charset="0"/>
              </a:rPr>
              <a:t>устройство управления выполняет инструкцию</a:t>
            </a:r>
            <a:r>
              <a:rPr lang="ru-RU" dirty="0">
                <a:solidFill>
                  <a:srgbClr val="000000"/>
                </a:solidFill>
                <a:latin typeface="Times New Roman" panose="02020603050405020304" pitchFamily="18" charset="0"/>
                <a:cs typeface="Times New Roman" panose="02020603050405020304" pitchFamily="18" charset="0"/>
              </a:rPr>
              <a:t>, и адрес следующей инструкции передаётся из </a:t>
            </a:r>
            <a:r>
              <a:rPr lang="en-US" dirty="0">
                <a:solidFill>
                  <a:srgbClr val="000000"/>
                </a:solidFill>
                <a:latin typeface="Times New Roman" panose="02020603050405020304" pitchFamily="18" charset="0"/>
                <a:cs typeface="Times New Roman" panose="02020603050405020304" pitchFamily="18" charset="0"/>
              </a:rPr>
              <a:t>PC</a:t>
            </a:r>
            <a:r>
              <a:rPr lang="ru-RU" dirty="0">
                <a:solidFill>
                  <a:srgbClr val="000000"/>
                </a:solidFill>
                <a:latin typeface="Times New Roman" panose="02020603050405020304" pitchFamily="18" charset="0"/>
                <a:cs typeface="Times New Roman" panose="02020603050405020304" pitchFamily="18" charset="0"/>
              </a:rPr>
              <a:t> для продолжения выполнения программы.</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RU" b="1" dirty="0">
                <a:solidFill>
                  <a:srgbClr val="000000"/>
                </a:solidFill>
                <a:latin typeface="Times New Roman" panose="02020603050405020304" pitchFamily="18" charset="0"/>
                <a:cs typeface="Times New Roman" panose="02020603050405020304" pitchFamily="18" charset="0"/>
              </a:rPr>
              <a:t>Описание функциональных устройств</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277680"/>
            <a:ext cx="12192000" cy="1198880"/>
          </a:xfrm>
          <a:prstGeom prst="rect">
            <a:avLst/>
          </a:prstGeom>
        </p:spPr>
        <p:txBody>
          <a:bodyPr wrap="square">
            <a:spAutoFit/>
          </a:bodyPr>
          <a:lstStyle/>
          <a:p>
            <a:r>
              <a:rPr lang="ru-RU" dirty="0">
                <a:solidFill>
                  <a:srgbClr val="000000"/>
                </a:solidFill>
                <a:latin typeface="Times New Roman" panose="02020603050405020304" pitchFamily="18" charset="0"/>
                <a:cs typeface="Times New Roman" panose="02020603050405020304" pitchFamily="18" charset="0"/>
              </a:rPr>
              <a:t>АЛУ - это схема внутри структуры микропроцессора, которая обрабатывает информацию путём выполнения арифметических и логических операций. Это </a:t>
            </a:r>
            <a:r>
              <a:rPr lang="ru-RU" b="1" dirty="0">
                <a:solidFill>
                  <a:srgbClr val="000000"/>
                </a:solidFill>
                <a:latin typeface="Times New Roman" panose="02020603050405020304" pitchFamily="18" charset="0"/>
                <a:cs typeface="Times New Roman" panose="02020603050405020304" pitchFamily="18" charset="0"/>
              </a:rPr>
              <a:t>комбинаторная схема с двумя входами и одним выходом</a:t>
            </a:r>
            <a:r>
              <a:rPr lang="ru-RU" dirty="0">
                <a:solidFill>
                  <a:srgbClr val="000000"/>
                </a:solidFill>
                <a:latin typeface="Times New Roman" panose="02020603050405020304" pitchFamily="18" charset="0"/>
                <a:cs typeface="Times New Roman" panose="02020603050405020304" pitchFamily="18" charset="0"/>
              </a:rPr>
              <a:t>, для работы которой требуются регистры временнго хранения как на входах, так и на выходах. Результат операции хранится в одном из входных регистров. Такие регистры называются</a:t>
            </a:r>
            <a:r>
              <a:rPr lang="ru-RU" b="1" dirty="0">
                <a:solidFill>
                  <a:srgbClr val="000000"/>
                </a:solidFill>
                <a:latin typeface="Times New Roman" panose="02020603050405020304" pitchFamily="18" charset="0"/>
                <a:cs typeface="Times New Roman" panose="02020603050405020304" pitchFamily="18" charset="0"/>
              </a:rPr>
              <a:t> регистрами аккумуляторного типа.</a:t>
            </a:r>
            <a:endParaRPr lang="en-US"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1478690"/>
            <a:ext cx="12192000" cy="5354320"/>
          </a:xfrm>
          <a:prstGeom prst="rect">
            <a:avLst/>
          </a:prstGeom>
        </p:spPr>
        <p:txBody>
          <a:bodyPr wrap="square">
            <a:spAutoFit/>
          </a:bodyPr>
          <a:lstStyle/>
          <a:p>
            <a:pPr marL="342900" indent="-342900">
              <a:buAutoNum type="arabicPeriod"/>
            </a:pPr>
            <a:r>
              <a:rPr lang="ru-RU" b="1" dirty="0">
                <a:solidFill>
                  <a:srgbClr val="000000"/>
                </a:solidFill>
                <a:latin typeface="Times New Roman" panose="02020603050405020304" pitchFamily="18" charset="0"/>
                <a:cs typeface="Times New Roman" panose="02020603050405020304" pitchFamily="18" charset="0"/>
              </a:rPr>
              <a:t>Счётчик команд (</a:t>
            </a:r>
            <a:r>
              <a:rPr lang="" b="1" dirty="0">
                <a:solidFill>
                  <a:srgbClr val="000000"/>
                </a:solidFill>
                <a:latin typeface="Times New Roman" panose="02020603050405020304" pitchFamily="18" charset="0"/>
                <a:cs typeface="Times New Roman" panose="02020603050405020304" pitchFamily="18" charset="0"/>
              </a:rPr>
              <a:t>Program Counter - </a:t>
            </a:r>
            <a:r>
              <a:rPr lang="ru-RU" b="1" dirty="0">
                <a:solidFill>
                  <a:srgbClr val="000000"/>
                </a:solidFill>
                <a:latin typeface="Times New Roman" panose="02020603050405020304" pitchFamily="18" charset="0"/>
                <a:cs typeface="Times New Roman" panose="02020603050405020304" pitchFamily="18" charset="0"/>
              </a:rPr>
              <a:t>PC) </a:t>
            </a:r>
            <a:r>
              <a:rPr lang="ru-RU" dirty="0">
                <a:solidFill>
                  <a:srgbClr val="000000"/>
                </a:solidFill>
                <a:latin typeface="Times New Roman" panose="02020603050405020304" pitchFamily="18" charset="0"/>
                <a:cs typeface="Times New Roman" panose="02020603050405020304" pitchFamily="18" charset="0"/>
              </a:rPr>
              <a:t>хранит адрес ячейки памяти, содержащей следующую инструкцию для выполнения. Программа хранится в памяти в виде последовательности инструкций, которые микропроцессор должен выполнять последовательно. Когда инструкция выполняется, содержимое PC автоматически увеличивается на единицу, указывая адрес следующей инструкции для выполнения. Существует возможность перезаписать регистр PC, то есть установить значения, отличные от тех, что получаются естественным порядком (прыжки в программе, необходимые для реализации переходов в программе, условных операторов и циклов). Для запуска программы регистр PC загружается адресом начальной инструкции. С помощью команды RESET, применяемой к МИКРОПРОЦЕССОРУ, счётчик команд загружается с фиксированным адресом, установленным производителем, обычно это OOOOH. Команда RESET даётся автоматически при подаче питания на микропроцессор или может быть инициирована извне.</a:t>
            </a:r>
          </a:p>
          <a:p>
            <a:pPr marL="342900" indent="-342900">
              <a:buAutoNum type="arabicPeriod"/>
            </a:pPr>
            <a:endParaRPr lang="x-none" dirty="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en-US"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Регистр адресации памяти </a:t>
            </a:r>
            <a:r>
              <a:rPr lang="en-US" b="1" dirty="0">
                <a:solidFill>
                  <a:srgbClr val="000000"/>
                </a:solidFill>
                <a:latin typeface="Times New Roman" panose="02020603050405020304" pitchFamily="18" charset="0"/>
                <a:cs typeface="Times New Roman" panose="02020603050405020304" pitchFamily="18" charset="0"/>
              </a:rPr>
              <a:t>Address Buffer - AB)</a:t>
            </a:r>
            <a:r>
              <a:rPr lang="ru-RU" dirty="0">
                <a:solidFill>
                  <a:srgbClr val="000000"/>
                </a:solidFill>
                <a:latin typeface="Times New Roman" panose="02020603050405020304" pitchFamily="18" charset="0"/>
                <a:cs typeface="Times New Roman" panose="02020603050405020304" pitchFamily="18" charset="0"/>
              </a:rPr>
              <a:t>.</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Этот буферный регистр памяти, называемый буфером адресации, подключён к шине адресации памяти или к шинам портов ввода-вывода </a:t>
            </a:r>
            <a:r>
              <a:rPr lang="en-US" dirty="0">
                <a:solidFill>
                  <a:srgbClr val="000000"/>
                </a:solidFill>
                <a:latin typeface="Times New Roman" panose="02020603050405020304" pitchFamily="18" charset="0"/>
                <a:cs typeface="Times New Roman" panose="02020603050405020304" pitchFamily="18" charset="0"/>
              </a:rPr>
              <a:t>(I/O)</a:t>
            </a:r>
            <a:r>
              <a:rPr lang="ru-RU" dirty="0">
                <a:solidFill>
                  <a:srgbClr val="000000"/>
                </a:solidFill>
                <a:latin typeface="Times New Roman" panose="02020603050405020304" pitchFamily="18" charset="0"/>
                <a:cs typeface="Times New Roman" panose="02020603050405020304" pitchFamily="18" charset="0"/>
              </a:rPr>
              <a:t>. Содержимое регистра PC передаётся в выходной буфер, который</a:t>
            </a:r>
            <a:r>
              <a:rPr lang="ru-RU" dirty="0">
                <a:solidFill>
                  <a:srgbClr val="FF0000"/>
                </a:solidFill>
                <a:latin typeface="Times New Roman" panose="02020603050405020304" pitchFamily="18" charset="0"/>
                <a:cs typeface="Times New Roman" panose="02020603050405020304" pitchFamily="18" charset="0"/>
              </a:rPr>
              <a:t> формирует (передает)</a:t>
            </a:r>
            <a:r>
              <a:rPr lang="ru-RU" dirty="0">
                <a:solidFill>
                  <a:srgbClr val="000000"/>
                </a:solidFill>
                <a:latin typeface="Times New Roman" panose="02020603050405020304" pitchFamily="18" charset="0"/>
                <a:cs typeface="Times New Roman" panose="02020603050405020304" pitchFamily="18" charset="0"/>
              </a:rPr>
              <a:t> бинарное слово на внешней адресной шине, представляющее адрес ячейки памяти или адреса порта ввода-вывода. </a:t>
            </a:r>
            <a:r>
              <a:rPr lang="ru-RU" dirty="0">
                <a:solidFill>
                  <a:schemeClr val="accent6">
                    <a:lumMod val="75000"/>
                  </a:schemeClr>
                </a:solidFill>
                <a:latin typeface="Times New Roman" panose="02020603050405020304" pitchFamily="18" charset="0"/>
                <a:cs typeface="Times New Roman" panose="02020603050405020304" pitchFamily="18" charset="0"/>
              </a:rPr>
              <a:t>Буфер адреса может загружаться не только от </a:t>
            </a:r>
            <a:r>
              <a:rPr lang="en-US" dirty="0">
                <a:solidFill>
                  <a:schemeClr val="accent6">
                    <a:lumMod val="75000"/>
                  </a:schemeClr>
                </a:solidFill>
                <a:latin typeface="Times New Roman" panose="02020603050405020304" pitchFamily="18" charset="0"/>
                <a:cs typeface="Times New Roman" panose="02020603050405020304" pitchFamily="18" charset="0"/>
              </a:rPr>
              <a:t>PC</a:t>
            </a:r>
            <a:r>
              <a:rPr lang="ru-RU" dirty="0">
                <a:solidFill>
                  <a:schemeClr val="accent6">
                    <a:lumMod val="75000"/>
                  </a:schemeClr>
                </a:solidFill>
                <a:latin typeface="Times New Roman" panose="02020603050405020304" pitchFamily="18" charset="0"/>
                <a:cs typeface="Times New Roman" panose="02020603050405020304" pitchFamily="18" charset="0"/>
              </a:rPr>
              <a:t>, но и от других элементов микропроцессора. Это означает, что на адресной шине могут появляться адресные слова, </a:t>
            </a:r>
            <a:r>
              <a:rPr lang="ru-RU" b="1" dirty="0">
                <a:solidFill>
                  <a:schemeClr val="accent6">
                    <a:lumMod val="75000"/>
                  </a:schemeClr>
                </a:solidFill>
                <a:latin typeface="Times New Roman" panose="02020603050405020304" pitchFamily="18" charset="0"/>
                <a:cs typeface="Times New Roman" panose="02020603050405020304" pitchFamily="18" charset="0"/>
              </a:rPr>
              <a:t>отличные от содержимого </a:t>
            </a:r>
            <a:r>
              <a:rPr lang="en-US" b="1" dirty="0">
                <a:solidFill>
                  <a:schemeClr val="accent6">
                    <a:lumMod val="75000"/>
                  </a:schemeClr>
                </a:solidFill>
                <a:latin typeface="Times New Roman" panose="02020603050405020304" pitchFamily="18" charset="0"/>
                <a:cs typeface="Times New Roman" panose="02020603050405020304" pitchFamily="18" charset="0"/>
              </a:rPr>
              <a:t>PC</a:t>
            </a:r>
            <a:r>
              <a:rPr lang="ru-RU" b="1" dirty="0">
                <a:solidFill>
                  <a:srgbClr val="000000"/>
                </a:solidFill>
                <a:latin typeface="Times New Roman" panose="02020603050405020304" pitchFamily="18" charset="0"/>
                <a:cs typeface="Times New Roman" panose="02020603050405020304" pitchFamily="18" charset="0"/>
              </a:rPr>
              <a:t>.</a:t>
            </a:r>
            <a:r>
              <a:rPr lang="ru-RU" dirty="0">
                <a:solidFill>
                  <a:srgbClr val="000000"/>
                </a:solidFill>
                <a:latin typeface="Times New Roman" panose="02020603050405020304" pitchFamily="18" charset="0"/>
                <a:cs typeface="Times New Roman" panose="02020603050405020304" pitchFamily="18" charset="0"/>
              </a:rPr>
              <a:t> Некоторые инструкции могут загружать выходные регистры с адресом, полученным из содержимого PC, к которому добавляется или от которого вычитается число, полученное в результате определённых вычислений (часто генерируя несколько вариантов адресации).</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059216" cy="5539105"/>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3. </a:t>
            </a:r>
            <a:r>
              <a:rPr lang="ru-RU" sz="1600" b="1" dirty="0">
                <a:solidFill>
                  <a:srgbClr val="000000"/>
                </a:solidFill>
                <a:latin typeface="Times New Roman" panose="02020603050405020304" pitchFamily="18" charset="0"/>
                <a:cs typeface="Times New Roman" panose="02020603050405020304" pitchFamily="18" charset="0"/>
              </a:rPr>
              <a:t>Регистр ввода-вывода (буфер ввода/вывода</a:t>
            </a:r>
            <a:r>
              <a:rPr lang="ru-RU" sz="1600" dirty="0">
                <a:solidFill>
                  <a:srgbClr val="000000"/>
                </a:solidFill>
                <a:latin typeface="Times New Roman" panose="02020603050405020304" pitchFamily="18" charset="0"/>
                <a:cs typeface="Times New Roman" panose="02020603050405020304" pitchFamily="18" charset="0"/>
              </a:rPr>
              <a:t>). Через этот буфер ввода-вывода устанавливается соединение между внутренней шиной </a:t>
            </a:r>
            <a:r>
              <a:rPr lang="ru-RU" sz="1600" dirty="0">
                <a:solidFill>
                  <a:schemeClr val="accent6">
                    <a:lumMod val="75000"/>
                  </a:schemeClr>
                </a:solidFill>
                <a:latin typeface="Times New Roman" panose="02020603050405020304" pitchFamily="18" charset="0"/>
                <a:cs typeface="Times New Roman" panose="02020603050405020304" pitchFamily="18" charset="0"/>
              </a:rPr>
              <a:t>данных </a:t>
            </a:r>
            <a:r>
              <a:rPr lang="ru-RU" sz="1600" dirty="0">
                <a:solidFill>
                  <a:srgbClr val="000000"/>
                </a:solidFill>
                <a:latin typeface="Times New Roman" panose="02020603050405020304" pitchFamily="18" charset="0"/>
                <a:cs typeface="Times New Roman" panose="02020603050405020304" pitchFamily="18" charset="0"/>
              </a:rPr>
              <a:t>микропроцессора и внешней шиной </a:t>
            </a:r>
            <a:r>
              <a:rPr lang="ru-RU" sz="1600" dirty="0">
                <a:solidFill>
                  <a:schemeClr val="accent6">
                    <a:lumMod val="75000"/>
                  </a:schemeClr>
                </a:solidFill>
                <a:latin typeface="Times New Roman" panose="02020603050405020304" pitchFamily="18" charset="0"/>
                <a:cs typeface="Times New Roman" panose="02020603050405020304" pitchFamily="18" charset="0"/>
              </a:rPr>
              <a:t>данных </a:t>
            </a:r>
            <a:r>
              <a:rPr lang="ru-RU" sz="1600" dirty="0">
                <a:solidFill>
                  <a:srgbClr val="000000"/>
                </a:solidFill>
                <a:latin typeface="Times New Roman" panose="02020603050405020304" pitchFamily="18" charset="0"/>
                <a:cs typeface="Times New Roman" panose="02020603050405020304" pitchFamily="18" charset="0"/>
              </a:rPr>
              <a:t>системы, что передаёт потоки данных и инструкции.</a:t>
            </a:r>
          </a:p>
          <a:p>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4. </a:t>
            </a:r>
            <a:r>
              <a:rPr lang="ru-RU" sz="1600" b="1" dirty="0">
                <a:solidFill>
                  <a:srgbClr val="000000"/>
                </a:solidFill>
                <a:latin typeface="Times New Roman" panose="02020603050405020304" pitchFamily="18" charset="0"/>
                <a:cs typeface="Times New Roman" panose="02020603050405020304" pitchFamily="18" charset="0"/>
              </a:rPr>
              <a:t>Регистр инструкций</a:t>
            </a:r>
            <a:r>
              <a:rPr lang="en-US" sz="1600" dirty="0">
                <a:solidFill>
                  <a:srgbClr val="000000"/>
                </a:solidFill>
                <a:latin typeface="Times New Roman" panose="02020603050405020304" pitchFamily="18" charset="0"/>
                <a:cs typeface="Times New Roman" panose="02020603050405020304" pitchFamily="18" charset="0"/>
              </a:rPr>
              <a:t>, RI. </a:t>
            </a:r>
            <a:r>
              <a:rPr lang="ru-RU" sz="1600" dirty="0">
                <a:solidFill>
                  <a:srgbClr val="000000"/>
                </a:solidFill>
                <a:latin typeface="Times New Roman" panose="02020603050405020304" pitchFamily="18" charset="0"/>
                <a:cs typeface="Times New Roman" panose="02020603050405020304" pitchFamily="18" charset="0"/>
              </a:rPr>
              <a:t>После того как слово инструкции извлекается из памяти через буфер ввода-вывода на внутреннюю шину микропроцессора, копия этого слова должна быть внесена в регистр инструкций. Регистр RI хранит инструкцию на протяжении всего её выполнения. После копирования инструкции в RI содержимое счётчика адресов автоматически увеличивается на единицу PC+1. Инструкция делится на два поля: поле кода операции (OPCODE) и поле операнда (или адреса операнда). Биты кода операции подаются на декодер инструкций, который затем через </a:t>
            </a:r>
            <a:r>
              <a:rPr lang="ru-RU" sz="1600" dirty="0">
                <a:solidFill>
                  <a:srgbClr val="FF0000"/>
                </a:solidFill>
                <a:latin typeface="Times New Roman" panose="02020603050405020304" pitchFamily="18" charset="0"/>
                <a:cs typeface="Times New Roman" panose="02020603050405020304" pitchFamily="18" charset="0"/>
              </a:rPr>
              <a:t>управляющее устройство</a:t>
            </a:r>
            <a:r>
              <a:rPr lang="ru-RU" sz="1600" dirty="0">
                <a:solidFill>
                  <a:srgbClr val="000000"/>
                </a:solidFill>
                <a:latin typeface="Times New Roman" panose="02020603050405020304" pitchFamily="18" charset="0"/>
                <a:cs typeface="Times New Roman" panose="02020603050405020304" pitchFamily="18" charset="0"/>
              </a:rPr>
              <a:t> генерирует все управляющие сигналы, необходимые для выполнения инструкции, представленной кодом операции.</a:t>
            </a:r>
            <a:br>
              <a:rPr lang="ru-RU" sz="1600" dirty="0">
                <a:solidFill>
                  <a:srgbClr val="000000"/>
                </a:solidFill>
                <a:latin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cs typeface="Times New Roman" panose="02020603050405020304" pitchFamily="18" charset="0"/>
              </a:rPr>
              <a:t>Адресное поле операнда подается на буфер адресации для формирования адреса в памяти, где находится необходимый для операции операнд.</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5. </a:t>
            </a:r>
            <a:r>
              <a:rPr lang="ru-RU" altLang="en-US" sz="1600" b="1" dirty="0">
                <a:latin typeface="Times New Roman" panose="02020603050405020304" pitchFamily="18" charset="0"/>
                <a:cs typeface="Times New Roman" panose="02020603050405020304" pitchFamily="18" charset="0"/>
              </a:rPr>
              <a:t>Аккумуляторные регистры</a:t>
            </a:r>
            <a:r>
              <a:rPr lang="ru-RU" alt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Это регистры внутри структуры микропроцессора, </a:t>
            </a:r>
            <a:r>
              <a:rPr lang="ru-RU" sz="1600" dirty="0">
                <a:latin typeface="Times New Roman" panose="02020603050405020304" pitchFamily="18" charset="0"/>
                <a:cs typeface="Times New Roman" panose="02020603050405020304" pitchFamily="18" charset="0"/>
                <a:sym typeface="+mn-ea"/>
              </a:rPr>
              <a:t>используемые </a:t>
            </a:r>
            <a:r>
              <a:rPr lang="ru-RU" sz="1600" dirty="0">
                <a:latin typeface="Times New Roman" panose="02020603050405020304" pitchFamily="18" charset="0"/>
                <a:cs typeface="Times New Roman" panose="02020603050405020304" pitchFamily="18" charset="0"/>
              </a:rPr>
              <a:t>наиболее часто. В них хранятся операнды арифметических или логических выражений. Результат операции, выполненной АЛУ, записывается в один из входных регистров, заменяя старое содержимое регистра.  Микропроцессор позволяет выполнять некоторые операции с одним операндом, используя эти регистры: очистка аккумулятора (все биты установлены в 0), установка всех битов со значением 1, сдвиг вправо, сдвиг влево, дополнение содержимого и т.д.</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6. </a:t>
            </a:r>
            <a:r>
              <a:rPr lang="ru-RU" sz="1600" b="1" dirty="0">
                <a:latin typeface="Times New Roman" panose="02020603050405020304" pitchFamily="18" charset="0"/>
                <a:cs typeface="Times New Roman" panose="02020603050405020304" pitchFamily="18" charset="0"/>
              </a:rPr>
              <a:t>Регистр индикаторов состояния (флагов)</a:t>
            </a:r>
            <a:r>
              <a:rPr lang="en-US"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Под этим названием мы понимаем группу битов (флагов, триггеров), собранных в виде регистра и считываемых одновременно, которые вместе генерируют</a:t>
            </a:r>
            <a:r>
              <a:rPr lang="ru-RU" sz="1600" b="1" dirty="0">
                <a:latin typeface="Times New Roman" panose="02020603050405020304" pitchFamily="18" charset="0"/>
                <a:cs typeface="Times New Roman" panose="02020603050405020304" pitchFamily="18" charset="0"/>
              </a:rPr>
              <a:t> слово состояния программы </a:t>
            </a:r>
            <a:r>
              <a:rPr lang="ru-RU" sz="1600" dirty="0">
                <a:latin typeface="Times New Roman" panose="02020603050405020304" pitchFamily="18" charset="0"/>
                <a:cs typeface="Times New Roman" panose="02020603050405020304" pitchFamily="18" charset="0"/>
              </a:rPr>
              <a:t>PSW (Program </a:t>
            </a:r>
            <a:r>
              <a:rPr lang="ru-RU" sz="1600" dirty="0" err="1">
                <a:latin typeface="Times New Roman" panose="02020603050405020304" pitchFamily="18" charset="0"/>
                <a:cs typeface="Times New Roman" panose="02020603050405020304" pitchFamily="18" charset="0"/>
              </a:rPr>
              <a:t>Status</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Words</a:t>
            </a:r>
            <a:r>
              <a:rPr lang="ru-RU" sz="1600" dirty="0">
                <a:latin typeface="Times New Roman" panose="02020603050405020304" pitchFamily="18" charset="0"/>
                <a:cs typeface="Times New Roman" panose="02020603050405020304" pitchFamily="18" charset="0"/>
              </a:rPr>
              <a:t>).</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Биты слова состояния устанавливаются в 1 после тестов, выполняемых во время арифметических и логических операций программы. Набор инструкций также включает условные инструкции (инструкция выполняется только если соответствующий флаг установлен). Условная инструкция используется для реализации ветвления (прыжка) в программе, то есть изменяется естественный порядок чтения инструкций памяти путём загрузки  в </a:t>
            </a:r>
            <a:r>
              <a:rPr lang="ru-RU" sz="1600" dirty="0">
                <a:solidFill>
                  <a:srgbClr val="000000"/>
                </a:solidFill>
                <a:latin typeface="Times New Roman" panose="02020603050405020304" pitchFamily="18" charset="0"/>
                <a:cs typeface="Times New Roman" panose="02020603050405020304" pitchFamily="18" charset="0"/>
              </a:rPr>
              <a:t>PC</a:t>
            </a:r>
            <a:r>
              <a:rPr lang="ru-RU" sz="1600" dirty="0">
                <a:latin typeface="Times New Roman" panose="02020603050405020304" pitchFamily="18" charset="0"/>
                <a:cs typeface="Times New Roman" panose="02020603050405020304" pitchFamily="18" charset="0"/>
              </a:rPr>
              <a:t> определённого адреса.</a:t>
            </a:r>
            <a:endParaRPr lang="en-US"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79744"/>
            <a:ext cx="12113537" cy="2306955"/>
          </a:xfrm>
          <a:prstGeom prst="rect">
            <a:avLst/>
          </a:prstGeom>
        </p:spPr>
        <p:txBody>
          <a:bodyPr wrap="square">
            <a:spAutoFit/>
          </a:bodyPr>
          <a:lstStyle/>
          <a:p>
            <a:r>
              <a:rPr lang="ru-RU" b="1" dirty="0">
                <a:solidFill>
                  <a:srgbClr val="FF0000"/>
                </a:solidFill>
                <a:latin typeface="Times New Roman" panose="02020603050405020304" pitchFamily="18" charset="0"/>
                <a:cs typeface="Times New Roman" panose="02020603050405020304" pitchFamily="18" charset="0"/>
              </a:rPr>
              <a:t>Устройство управления </a:t>
            </a:r>
            <a:r>
              <a:rPr lang="" b="1" dirty="0">
                <a:solidFill>
                  <a:srgbClr val="FF0000"/>
                </a:solidFill>
                <a:latin typeface="Times New Roman" panose="02020603050405020304" pitchFamily="18" charset="0"/>
                <a:cs typeface="Times New Roman" panose="02020603050405020304" pitchFamily="18" charset="0"/>
              </a:rPr>
              <a:t>(Unitatea de control)</a:t>
            </a:r>
            <a:r>
              <a:rPr lang="" b="1"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 </a:t>
            </a:r>
            <a:r>
              <a:rPr lang="ru-RU" dirty="0">
                <a:solidFill>
                  <a:srgbClr val="000000"/>
                </a:solidFill>
                <a:latin typeface="Times New Roman" panose="02020603050405020304" pitchFamily="18" charset="0"/>
                <a:cs typeface="Times New Roman" panose="02020603050405020304" pitchFamily="18" charset="0"/>
              </a:rPr>
              <a:t>это часть, которая контролирует корректное функционирование вычислительной системы. Команды, генерируемые блоком управления, получаются путем декодирования инструкций, запросов прерываний (поступающих от элементов микросистемы) и тактового импульса. </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Способы реализации блока управления:</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микропрограммирование. Инструкции - это микропрограммы, состоящие из микроинструкций (записанных в специальную память), выполняемых посредством интерпретации.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аппаратное обеспечение - инструкции выполняются напрямую аппаратным обеспечением. </a:t>
            </a:r>
            <a:r>
              <a:rPr lang="ru-RU" dirty="0">
                <a:solidFill>
                  <a:srgbClr val="FF0000"/>
                </a:solidFill>
                <a:latin typeface="Times New Roman" panose="02020603050405020304" pitchFamily="18" charset="0"/>
                <a:cs typeface="Times New Roman" panose="02020603050405020304" pitchFamily="18" charset="0"/>
              </a:rPr>
              <a:t>Говорят, что устройство управления кабелированное (жестко запрограммированное управление, реализовано как жесткая логическая схема).</a:t>
            </a:r>
          </a:p>
        </p:txBody>
      </p:sp>
      <p:sp>
        <p:nvSpPr>
          <p:cNvPr id="5" name="Прямоугольник 4"/>
          <p:cNvSpPr/>
          <p:nvPr/>
        </p:nvSpPr>
        <p:spPr>
          <a:xfrm>
            <a:off x="0" y="2782762"/>
            <a:ext cx="11959628" cy="3507740"/>
          </a:xfrm>
          <a:prstGeom prst="rect">
            <a:avLst/>
          </a:prstGeom>
        </p:spPr>
        <p:txBody>
          <a:bodyPr wrap="square">
            <a:spAutoFit/>
          </a:bodyPr>
          <a:lstStyle/>
          <a:p>
            <a:r>
              <a:rPr lang="ru-RU" sz="2400" b="1" dirty="0">
                <a:solidFill>
                  <a:srgbClr val="000000"/>
                </a:solidFill>
                <a:latin typeface="Times New Roman" panose="02020603050405020304" pitchFamily="18" charset="0"/>
                <a:cs typeface="Times New Roman" panose="02020603050405020304" pitchFamily="18" charset="0"/>
              </a:rPr>
              <a:t>Архитектурные особенности.</a:t>
            </a:r>
          </a:p>
          <a:p>
            <a:r>
              <a:rPr lang="ru-RU" dirty="0">
                <a:solidFill>
                  <a:srgbClr val="000000"/>
                </a:solidFill>
                <a:latin typeface="Times New Roman" panose="02020603050405020304" pitchFamily="18" charset="0"/>
                <a:cs typeface="Times New Roman" panose="02020603050405020304" pitchFamily="18" charset="0"/>
              </a:rPr>
              <a:t>Архитектурные характеристики, оказывающие наиболее сильное влияние на эффективность выполнения программ, написанных на языках высокого уровня, включают:</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типы данных - поскольку они могут совпадать с типами данных машины;</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режимы адресации - они определяют механизм доступа к данным и могут эффективно использоваться для представления сложных структур данных;</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набор инструкций- отражает типовые операции, необходимые для выполнения программы.</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Другие архитектурные особенности микропроцессоров:</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организация регистров;</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арифметика чисел с плавающей запятой;</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прерывания и ловушки;</a:t>
            </a:r>
            <a:br>
              <a:rPr lang="ru-RU" dirty="0">
                <a:solidFill>
                  <a:srgbClr val="000000"/>
                </a:solidFill>
                <a:latin typeface="Times New Roman" panose="02020603050405020304" pitchFamily="18" charset="0"/>
                <a:cs typeface="Times New Roman" panose="02020603050405020304" pitchFamily="18" charset="0"/>
              </a:rPr>
            </a:br>
            <a:r>
              <a:rPr lang="ru-RU" dirty="0">
                <a:solidFill>
                  <a:srgbClr val="000000"/>
                </a:solidFill>
                <a:latin typeface="Times New Roman" panose="02020603050405020304" pitchFamily="18" charset="0"/>
                <a:cs typeface="Times New Roman" panose="02020603050405020304" pitchFamily="18" charset="0"/>
              </a:rPr>
              <a:t>• средства отладки (устранения неполадок).</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5057</Words>
  <Application>Microsoft Office PowerPoint</Application>
  <PresentationFormat>Широкоэкранный</PresentationFormat>
  <Paragraphs>251</Paragraphs>
  <Slides>23</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23</vt:i4>
      </vt:variant>
    </vt:vector>
  </HeadingPairs>
  <TitlesOfParts>
    <vt:vector size="29" baseType="lpstr">
      <vt:lpstr>Arial</vt:lpstr>
      <vt:lpstr>Calibri</vt:lpstr>
      <vt:lpstr>Calibri Light</vt:lpstr>
      <vt:lpstr>Helvetica</vt:lpstr>
      <vt:lpstr>Times New Roman</vt:lpstr>
      <vt:lpstr>Office Theme</vt:lpstr>
      <vt:lpstr>T.1 Архитектура компьютера — процессор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HP</cp:lastModifiedBy>
  <cp:revision>471</cp:revision>
  <dcterms:created xsi:type="dcterms:W3CDTF">2020-08-28T11:28:00Z</dcterms:created>
  <dcterms:modified xsi:type="dcterms:W3CDTF">2026-01-29T08:03:54Z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EE1984821E25436CB2215BC761FC8132_13</vt:lpwstr>
  </property>
  <property fmtid="{D5CDD505-2E9C-101B-9397-08002B2CF9AE}" pid="3" name="KSOProductBuildVer">
    <vt:lpwstr>1033-12.2.0.23196</vt:lpwstr>
  </property>
</Properties>
</file>