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48" r:id="rId2"/>
    <p:sldId id="528" r:id="rId3"/>
    <p:sldId id="543" r:id="rId4"/>
    <p:sldId id="321" r:id="rId5"/>
    <p:sldId id="298" r:id="rId6"/>
    <p:sldId id="322" r:id="rId7"/>
    <p:sldId id="327" r:id="rId8"/>
    <p:sldId id="328" r:id="rId9"/>
    <p:sldId id="329" r:id="rId10"/>
    <p:sldId id="520" r:id="rId11"/>
    <p:sldId id="542" r:id="rId12"/>
    <p:sldId id="361" r:id="rId13"/>
    <p:sldId id="362" r:id="rId14"/>
    <p:sldId id="521" r:id="rId15"/>
    <p:sldId id="522" r:id="rId16"/>
    <p:sldId id="349" r:id="rId17"/>
    <p:sldId id="262" r:id="rId18"/>
    <p:sldId id="263" r:id="rId19"/>
    <p:sldId id="264" r:id="rId20"/>
    <p:sldId id="486" r:id="rId21"/>
    <p:sldId id="529" r:id="rId22"/>
    <p:sldId id="523" r:id="rId23"/>
    <p:sldId id="524" r:id="rId24"/>
    <p:sldId id="530" r:id="rId25"/>
    <p:sldId id="531" r:id="rId26"/>
    <p:sldId id="573" r:id="rId27"/>
    <p:sldId id="574" r:id="rId28"/>
    <p:sldId id="547" r:id="rId29"/>
    <p:sldId id="533" r:id="rId30"/>
    <p:sldId id="532" r:id="rId31"/>
    <p:sldId id="534" r:id="rId32"/>
    <p:sldId id="535" r:id="rId33"/>
    <p:sldId id="544" r:id="rId34"/>
    <p:sldId id="545" r:id="rId35"/>
    <p:sldId id="546" r:id="rId36"/>
    <p:sldId id="537" r:id="rId37"/>
    <p:sldId id="538" r:id="rId38"/>
    <p:sldId id="539" r:id="rId39"/>
    <p:sldId id="564" r:id="rId40"/>
    <p:sldId id="540" r:id="rId41"/>
    <p:sldId id="300" r:id="rId42"/>
    <p:sldId id="350" r:id="rId43"/>
    <p:sldId id="351" r:id="rId44"/>
    <p:sldId id="491" r:id="rId45"/>
    <p:sldId id="575" r:id="rId46"/>
    <p:sldId id="492" r:id="rId47"/>
    <p:sldId id="303" r:id="rId48"/>
    <p:sldId id="494" r:id="rId49"/>
    <p:sldId id="549" r:id="rId50"/>
    <p:sldId id="550" r:id="rId51"/>
    <p:sldId id="551" r:id="rId52"/>
    <p:sldId id="552" r:id="rId53"/>
    <p:sldId id="556" r:id="rId54"/>
    <p:sldId id="558" r:id="rId5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90E1-0498-41A7-87BD-3E3889DF6F9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EFCD-45B2-495D-B294-EBC26467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038-89DE-60E3-1551-18FE1363F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A7337-21CF-EEBB-40BF-A58853078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8F5F-1948-CEFA-8763-FDFB65C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42AD-3D3F-47B2-D3E8-A1714A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8291-753A-5BB3-65DF-EE6214C7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5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1E37-CAFF-1B75-E1BB-37EF52B7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524A4-08F7-4656-F99C-652E6144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24B3-E52A-3BE8-94DB-7AE61CDF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7666-8F68-EA99-E72B-7E5AC6F8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A813-2694-B526-930A-E12D84DF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5DD56-C3F4-7555-7B10-7AC37276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15A76-3CEE-A385-995C-4C533EDB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A92-2FF8-28E8-ACF9-64FB8BF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B79C-A307-0E6C-B2DC-102209D5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A4BA-F78F-255F-7387-31491FB6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6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493F-BDAA-C3D4-2082-C546870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AC6B-08B9-BDE3-59F2-EAD5A6B3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D1BD-A5A8-6E76-F13E-6F117F0A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7668-228C-4A45-0C07-BEBED8FC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7394E-68EF-B682-86A3-87340208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86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4434-9B55-516B-3826-6672F56D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F90CA-8CDF-F1A3-0827-69FAD95D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966C-EDC4-E802-D5D8-466C4C7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F957-C821-FA5E-E802-B633D008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8766-04D7-DC03-3A54-15F08225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56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20DD-DDD3-7339-345C-51AC001F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9D50-58CA-DFC8-892C-796143106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736DA-E5EB-6DD4-3300-A7631DB63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64B4-BFCA-010C-1BF8-0CBF28C4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88570-08E4-E453-061F-A7CC7DEC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80E5-1720-BA72-14FE-655891A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87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D133-33CE-4D62-18AE-ADBEDEC9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DB82-B085-DE67-9EF6-5D8FDAA8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FC166-134E-363E-D4B6-9CDAF23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15CEE-9ECE-E689-4DA5-A4232805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FCE89-1E68-2FB8-99DC-AAAC9488B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F12BD-84E0-EA7C-715B-EDC1A90F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6485F-E061-DDC3-B468-9740A4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A9DDF-CCF2-605C-B19E-F445BEB3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15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800D-6610-7ADE-9477-8B67AE9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1ADAC-9291-4F55-0009-4CB7C1F3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AEF8-3A2E-1328-1BE6-B45C041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7F5D-6F2E-E723-29CF-ABF6A6C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A1F0A-9427-D3F0-BDA8-662ECA52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C01D2-E4D9-947E-A0FD-066BB857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F56B-C56A-D13C-006F-0B94EEFB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63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24BB-4A44-EA3D-611C-0E0228F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357-A512-9541-FB7F-8EA45E90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AAF5E-B154-9795-2E73-2C568AB89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DBB7-2C84-B191-18A5-72350022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11F6-F636-4760-EA98-3E9E2A96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F640-467A-70CE-1E7C-ACF0C0D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42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945-D53E-4079-5B29-72208E0B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265B4-E898-DED1-1237-96BA050D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B8891-008C-F223-16A9-DEBC9C5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CE5F-CCF0-F59F-23F3-86F5BA1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42B6-43D1-9DB2-D942-C8826300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1E56-A0D9-A453-2AA3-925DFA8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684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EDF33-E5A5-FF4D-CE22-F6D71738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0428-041B-9757-5AB4-F2DFDCD9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3622-1203-EEE5-CF21-047E498F6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1DD1-0E48-1D74-1BF2-690F4EA09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71E2-2D96-9B5C-78AB-E0742775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3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6065887/page: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4656-ADAB-1427-B9E8-85E91820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9CC5-5A19-ACB2-31C8-C08E73810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/>
              <a:t>Concepte</a:t>
            </a:r>
            <a:r>
              <a:rPr lang="fr-FR" b="1" dirty="0"/>
              <a:t> de </a:t>
            </a:r>
            <a:r>
              <a:rPr lang="fr-FR" b="1" dirty="0" err="1"/>
              <a:t>bază</a:t>
            </a:r>
            <a:r>
              <a:rPr lang="fr-FR" b="1" dirty="0"/>
              <a:t> </a:t>
            </a:r>
            <a:r>
              <a:rPr lang="fr-FR" b="1" dirty="0" err="1"/>
              <a:t>în</a:t>
            </a:r>
            <a:r>
              <a:rPr lang="fr-FR" b="1" dirty="0"/>
              <a:t> membrane</a:t>
            </a:r>
            <a:r>
              <a:rPr lang="ro-RO" b="1" dirty="0"/>
              <a:t>, II - Potențiale de membrane. Sinapsele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D185-4330-E490-67E8-6FE82F5BF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Tema 6, Tema 7</a:t>
            </a:r>
          </a:p>
        </p:txBody>
      </p:sp>
    </p:spTree>
    <p:extLst>
      <p:ext uri="{BB962C8B-B14F-4D97-AF65-F5344CB8AC3E}">
        <p14:creationId xmlns:p14="http://schemas.microsoft.com/office/powerpoint/2010/main" val="291120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514A-FCCD-BA29-B34D-8AD3A0CB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ro-RO" dirty="0"/>
              <a:t>De ce celula se încarcă negativ în interior?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E393-A82D-508A-C460-D158AEC23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066800"/>
            <a:ext cx="11429999" cy="51367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b="1" dirty="0"/>
              <a:t>1)</a:t>
            </a:r>
            <a:r>
              <a:rPr lang="ro-RO" sz="2000" dirty="0"/>
              <a:t> Avem </a:t>
            </a:r>
            <a:r>
              <a:rPr lang="en-US" sz="2000" dirty="0" err="1"/>
              <a:t>schimb</a:t>
            </a:r>
            <a:r>
              <a:rPr lang="en-US" sz="2000" dirty="0"/>
              <a:t> </a:t>
            </a:r>
            <a:r>
              <a:rPr lang="ro-RO" sz="2000" dirty="0"/>
              <a:t>ioni de </a:t>
            </a:r>
            <a:r>
              <a:rPr lang="en-US" sz="2000" dirty="0" err="1"/>
              <a:t>sodiu</a:t>
            </a:r>
            <a:r>
              <a:rPr lang="en-US" sz="2000" dirty="0"/>
              <a:t> </a:t>
            </a:r>
            <a:r>
              <a:rPr lang="ro-RO" sz="2000" dirty="0"/>
              <a:t>proprii din celulă </a:t>
            </a:r>
            <a:r>
              <a:rPr lang="en-US" sz="2000" dirty="0"/>
              <a:t>cu </a:t>
            </a:r>
            <a:r>
              <a:rPr lang="ro-RO" sz="2000" dirty="0"/>
              <a:t>ionii de </a:t>
            </a:r>
            <a:r>
              <a:rPr lang="en-US" sz="2000" dirty="0" err="1"/>
              <a:t>potasiu</a:t>
            </a:r>
            <a:r>
              <a:rPr lang="en-US" sz="2000" dirty="0"/>
              <a:t> </a:t>
            </a:r>
            <a:r>
              <a:rPr lang="en-US" sz="2000" dirty="0" err="1"/>
              <a:t>străin</a:t>
            </a:r>
            <a:r>
              <a:rPr lang="ro-RO" sz="2000" dirty="0"/>
              <a:t>i – din exterior</a:t>
            </a:r>
            <a:r>
              <a:rPr lang="en-US" sz="2000" dirty="0"/>
              <a:t> (da, un ion </a:t>
            </a:r>
            <a:r>
              <a:rPr lang="en-US" sz="2000" dirty="0" err="1"/>
              <a:t>pozitiv</a:t>
            </a:r>
            <a:r>
              <a:rPr lang="en-US" sz="2000" dirty="0"/>
              <a:t> </a:t>
            </a:r>
            <a:r>
              <a:rPr lang="ro-RO" sz="2000" dirty="0"/>
              <a:t>pe</a:t>
            </a:r>
            <a:r>
              <a:rPr lang="en-US" sz="2000" dirty="0"/>
              <a:t> </a:t>
            </a:r>
            <a:r>
              <a:rPr lang="en-US" sz="2000" dirty="0" err="1"/>
              <a:t>altul</a:t>
            </a:r>
            <a:r>
              <a:rPr lang="en-US" sz="2000" dirty="0"/>
              <a:t>, la </a:t>
            </a:r>
            <a:r>
              <a:rPr lang="en-US" sz="2000" dirty="0" err="1"/>
              <a:t>fel</a:t>
            </a:r>
            <a:r>
              <a:rPr lang="en-US" sz="2000" dirty="0"/>
              <a:t> de </a:t>
            </a:r>
            <a:r>
              <a:rPr lang="en-US" sz="2000" dirty="0" err="1"/>
              <a:t>pozitiv</a:t>
            </a:r>
            <a:r>
              <a:rPr lang="en-US" sz="2000" dirty="0"/>
              <a:t>);</a:t>
            </a:r>
            <a:endParaRPr lang="ro-RO" sz="2000" dirty="0"/>
          </a:p>
          <a:p>
            <a:pPr marL="0" indent="0" algn="just">
              <a:buNone/>
            </a:pPr>
            <a:r>
              <a:rPr lang="ro-RO" sz="2000" b="1" dirty="0"/>
              <a:t>2) </a:t>
            </a:r>
            <a:r>
              <a:rPr lang="en-US" sz="2000" dirty="0" err="1"/>
              <a:t>Apoi</a:t>
            </a:r>
            <a:r>
              <a:rPr lang="en-US" sz="2000" dirty="0"/>
              <a:t>, </a:t>
            </a:r>
            <a:r>
              <a:rPr lang="en-US" sz="2000" dirty="0" err="1"/>
              <a:t>pierde</a:t>
            </a:r>
            <a:r>
              <a:rPr lang="en-US" sz="2000" dirty="0"/>
              <a:t> </a:t>
            </a:r>
            <a:r>
              <a:rPr lang="en-US" sz="2000" dirty="0" err="1"/>
              <a:t>acești</a:t>
            </a:r>
            <a:r>
              <a:rPr lang="en-US" sz="2000" dirty="0"/>
              <a:t> </a:t>
            </a:r>
            <a:r>
              <a:rPr lang="en-US" sz="2000" dirty="0" err="1"/>
              <a:t>ioni</a:t>
            </a:r>
            <a:r>
              <a:rPr lang="en-US" sz="2000" dirty="0"/>
              <a:t> de </a:t>
            </a:r>
            <a:r>
              <a:rPr lang="en-US" sz="2000" dirty="0" err="1"/>
              <a:t>potasiu</a:t>
            </a:r>
            <a:r>
              <a:rPr lang="en-US" sz="2000" dirty="0"/>
              <a:t> </a:t>
            </a:r>
            <a:r>
              <a:rPr lang="en-US" sz="2000" dirty="0" err="1"/>
              <a:t>pozitivi</a:t>
            </a:r>
            <a:r>
              <a:rPr lang="en-US" sz="2000" dirty="0"/>
              <a:t> „</a:t>
            </a:r>
            <a:r>
              <a:rPr lang="en-US" sz="2000" dirty="0" err="1"/>
              <a:t>schimbați</a:t>
            </a:r>
            <a:r>
              <a:rPr lang="en-US" sz="2000" dirty="0"/>
              <a:t>” </a:t>
            </a:r>
            <a:r>
              <a:rPr lang="en-US" sz="2000" dirty="0" err="1"/>
              <a:t>și</a:t>
            </a:r>
            <a:r>
              <a:rPr lang="en-US" sz="2000" dirty="0"/>
              <a:t>, </a:t>
            </a:r>
            <a:r>
              <a:rPr lang="en-US" sz="2000" dirty="0" err="1"/>
              <a:t>odată</a:t>
            </a:r>
            <a:r>
              <a:rPr lang="en-US" sz="2000" dirty="0"/>
              <a:t> cu </a:t>
            </a:r>
            <a:r>
              <a:rPr lang="en-US" sz="2000" dirty="0" err="1"/>
              <a:t>ei</a:t>
            </a:r>
            <a:r>
              <a:rPr lang="en-US" sz="2000" dirty="0"/>
              <a:t>, </a:t>
            </a:r>
            <a:r>
              <a:rPr lang="en-US" sz="2000" dirty="0" err="1"/>
              <a:t>sarcinile</a:t>
            </a:r>
            <a:r>
              <a:rPr lang="en-US" sz="2000" dirty="0"/>
              <a:t> </a:t>
            </a:r>
            <a:r>
              <a:rPr lang="en-US" sz="2000" dirty="0" err="1"/>
              <a:t>pozitive</a:t>
            </a:r>
            <a:r>
              <a:rPr lang="en-US" sz="2000" dirty="0"/>
              <a:t> se </a:t>
            </a:r>
            <a:r>
              <a:rPr lang="en-US" sz="2000" dirty="0" err="1"/>
              <a:t>scurg</a:t>
            </a:r>
            <a:r>
              <a:rPr lang="en-US" sz="2000" dirty="0"/>
              <a:t> din </a:t>
            </a:r>
            <a:r>
              <a:rPr lang="en-US" sz="2000" dirty="0" err="1"/>
              <a:t>celulă</a:t>
            </a:r>
            <a:r>
              <a:rPr lang="en-US" sz="2000" dirty="0"/>
              <a:t>.</a:t>
            </a:r>
            <a:endParaRPr lang="ro-RO" sz="2000" dirty="0"/>
          </a:p>
          <a:p>
            <a:pPr marL="0" indent="0" algn="just">
              <a:buNone/>
            </a:pPr>
            <a:r>
              <a:rPr lang="ro-RO" sz="2000" dirty="0">
                <a:solidFill>
                  <a:srgbClr val="FF0000"/>
                </a:solidFill>
                <a:highlight>
                  <a:srgbClr val="FFFF00"/>
                </a:highlight>
              </a:rPr>
              <a:t>1)</a:t>
            </a:r>
            <a:r>
              <a:rPr lang="ro-RO" sz="2000" dirty="0">
                <a:solidFill>
                  <a:srgbClr val="FF0000"/>
                </a:solidFill>
              </a:rPr>
              <a:t> </a:t>
            </a:r>
            <a:r>
              <a:rPr lang="ro-RO" sz="2000" dirty="0"/>
              <a:t>o sarcină pozitivă (Na+) schimbată cu alta (K+) → în celulă nu poate apărea niciun deficit de sarcină pozitivă! Dar, foarte puțini ioni de Na+ rămân în celulă, deoarece aproape toți au fost schimbați! Rezultat: celula este plină de ioni de K+, pompați de pompe moleculare (</a:t>
            </a:r>
            <a:r>
              <a:rPr lang="ro-RO" sz="1400" i="1" dirty="0"/>
              <a:t>Dacă am putea gusta citoplasma celulei, am observa că, în urma activității pompelor, aceasta s-a transformat din sărat (gustul clorurii de sodiu)  în amar-sărat-acru (gustul complex al unei soluții destul de concentrate de clorură de potasiu). În celulă, concentrația de K+ ajunge la 0,4 mol/L. Soluțiile de clorură de potasiu în intervalul 0,009–0,02 mol/L au sunt dulce, la 0,03–0,04 mol/L sunt amare, la 0,05–0,1 mol/L au un gust amar-sărat, iar începând de la 0,2 mol/L, au un gust complex sărat- amărui - acru.</a:t>
            </a:r>
            <a:endParaRPr lang="ro-RO" sz="2000" i="1" dirty="0"/>
          </a:p>
          <a:p>
            <a:pPr marL="0" indent="0">
              <a:buNone/>
            </a:pPr>
            <a:r>
              <a:rPr lang="en-US" sz="2000" b="1" dirty="0"/>
              <a:t>Important </a:t>
            </a:r>
            <a:r>
              <a:rPr lang="en-US" sz="2000" b="1" dirty="0" err="1"/>
              <a:t>aici</a:t>
            </a:r>
            <a:r>
              <a:rPr lang="en-US" sz="2000" b="1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schimbul</a:t>
            </a:r>
            <a:r>
              <a:rPr lang="en-US" sz="2000" dirty="0"/>
              <a:t> de </a:t>
            </a:r>
            <a:r>
              <a:rPr lang="ro-RO" sz="2000" dirty="0"/>
              <a:t>Na+ </a:t>
            </a:r>
            <a:r>
              <a:rPr lang="en-US" sz="2000" dirty="0"/>
              <a:t>cu </a:t>
            </a:r>
            <a:r>
              <a:rPr lang="ro-RO" sz="2000" dirty="0"/>
              <a:t>K+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inegal</a:t>
            </a:r>
            <a:r>
              <a:rPr lang="en-US" sz="2000" dirty="0"/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Pentru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fiecare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ro-RO" sz="2000" i="1" dirty="0">
                <a:solidFill>
                  <a:srgbClr val="FF0000"/>
                </a:solidFill>
              </a:rPr>
              <a:t>3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ioni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ro-RO" sz="2000" i="1" dirty="0">
                <a:solidFill>
                  <a:srgbClr val="FF0000"/>
                </a:solidFill>
              </a:rPr>
              <a:t>Na+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ced</a:t>
            </a:r>
            <a:r>
              <a:rPr lang="ro-RO" sz="2000" i="1" dirty="0">
                <a:solidFill>
                  <a:srgbClr val="FF0000"/>
                </a:solidFill>
              </a:rPr>
              <a:t>ați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primește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doar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ro-RO" sz="2000" i="1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ioni</a:t>
            </a:r>
            <a:r>
              <a:rPr lang="en-US" sz="2000" i="1" dirty="0">
                <a:solidFill>
                  <a:srgbClr val="FF0000"/>
                </a:solidFill>
              </a:rPr>
              <a:t> de </a:t>
            </a:r>
            <a:r>
              <a:rPr lang="ro-RO" sz="2000" i="1" dirty="0">
                <a:solidFill>
                  <a:srgbClr val="FF0000"/>
                </a:solidFill>
              </a:rPr>
              <a:t>K+</a:t>
            </a:r>
            <a:r>
              <a:rPr lang="en-US" sz="2000" dirty="0"/>
              <a:t>. </a:t>
            </a:r>
            <a:r>
              <a:rPr lang="ro-RO" sz="2000" dirty="0"/>
              <a:t>Deci, </a:t>
            </a:r>
            <a:r>
              <a:rPr lang="en-US" sz="2000" b="1" dirty="0" err="1"/>
              <a:t>pierde</a:t>
            </a:r>
            <a:r>
              <a:rPr lang="ro-RO" sz="2000" b="1" dirty="0"/>
              <a:t>m</a:t>
            </a:r>
            <a:r>
              <a:rPr lang="en-US" sz="2000" b="1" dirty="0"/>
              <a:t> </a:t>
            </a:r>
            <a:r>
              <a:rPr lang="ro-RO" sz="2000" b="1" dirty="0"/>
              <a:t>o</a:t>
            </a:r>
            <a:r>
              <a:rPr lang="en-US" sz="2000" b="1" dirty="0"/>
              <a:t> </a:t>
            </a:r>
            <a:r>
              <a:rPr lang="en-US" sz="2000" b="1" dirty="0" err="1"/>
              <a:t>sarcin</a:t>
            </a:r>
            <a:r>
              <a:rPr lang="ro-RO" sz="2000" b="1" dirty="0"/>
              <a:t>ă</a:t>
            </a:r>
            <a:r>
              <a:rPr lang="en-US" sz="2000" b="1" dirty="0"/>
              <a:t> </a:t>
            </a:r>
            <a:r>
              <a:rPr lang="en-US" sz="2000" b="1" dirty="0" err="1"/>
              <a:t>pozitiv</a:t>
            </a:r>
            <a:r>
              <a:rPr lang="ro-RO" sz="2000" b="1" dirty="0"/>
              <a:t>ă</a:t>
            </a:r>
            <a:r>
              <a:rPr lang="en-US" sz="2000" b="1" dirty="0"/>
              <a:t> la </a:t>
            </a:r>
            <a:r>
              <a:rPr lang="en-US" sz="2000" b="1" dirty="0" err="1"/>
              <a:t>fiecare</a:t>
            </a:r>
            <a:r>
              <a:rPr lang="en-US" sz="2000" b="1" dirty="0"/>
              <a:t> </a:t>
            </a:r>
            <a:r>
              <a:rPr lang="en-US" sz="2000" b="1" dirty="0" err="1"/>
              <a:t>schimb</a:t>
            </a:r>
            <a:r>
              <a:rPr lang="en-US" sz="2000" b="1" dirty="0"/>
              <a:t> de </a:t>
            </a:r>
            <a:r>
              <a:rPr lang="en-US" sz="2000" b="1" dirty="0" err="1"/>
              <a:t>ioni</a:t>
            </a:r>
            <a:r>
              <a:rPr lang="en-US" sz="2000" dirty="0"/>
              <a:t>. </a:t>
            </a:r>
            <a:r>
              <a:rPr lang="ro-RO" sz="2000" dirty="0"/>
              <a:t>De</a:t>
            </a:r>
            <a:r>
              <a:rPr lang="en-US" sz="2000" dirty="0"/>
              <a:t>ja în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etapă</a:t>
            </a:r>
            <a:r>
              <a:rPr lang="ro-RO" sz="2000" dirty="0"/>
              <a:t> de </a:t>
            </a:r>
            <a:r>
              <a:rPr lang="en-US" sz="2000" dirty="0" err="1"/>
              <a:t>schimb</a:t>
            </a:r>
            <a:r>
              <a:rPr lang="en-US" sz="2000" dirty="0"/>
              <a:t> </a:t>
            </a:r>
            <a:r>
              <a:rPr lang="en-US" sz="2000" dirty="0" err="1"/>
              <a:t>inegal</a:t>
            </a:r>
            <a:r>
              <a:rPr lang="en-US" sz="2000" dirty="0"/>
              <a:t> </a:t>
            </a:r>
            <a:r>
              <a:rPr lang="en-US" sz="2000" dirty="0" err="1"/>
              <a:t>celula</a:t>
            </a:r>
            <a:r>
              <a:rPr lang="en-US" sz="2000" dirty="0"/>
              <a:t> </a:t>
            </a:r>
            <a:r>
              <a:rPr lang="en-US" sz="2000" dirty="0" err="1"/>
              <a:t>pierde</a:t>
            </a:r>
            <a:r>
              <a:rPr lang="en-US" sz="2000" dirty="0"/>
              <a:t> </a:t>
            </a:r>
            <a:r>
              <a:rPr lang="ro-RO" sz="2000" dirty="0"/>
              <a:t>în număr de ioni pozitivi. </a:t>
            </a:r>
            <a:r>
              <a:rPr lang="en-US" sz="2000" dirty="0"/>
              <a:t>În </a:t>
            </a:r>
            <a:r>
              <a:rPr lang="en-US" sz="2000" dirty="0" err="1"/>
              <a:t>termeni</a:t>
            </a:r>
            <a:r>
              <a:rPr lang="en-US" sz="2000" dirty="0"/>
              <a:t> </a:t>
            </a:r>
            <a:r>
              <a:rPr lang="en-US" sz="2000" dirty="0" err="1"/>
              <a:t>electrici</a:t>
            </a:r>
            <a:r>
              <a:rPr lang="ro-RO" sz="2000" dirty="0"/>
              <a:t> -</a:t>
            </a:r>
            <a:r>
              <a:rPr lang="en-US" sz="2000" dirty="0"/>
              <a:t> </a:t>
            </a:r>
            <a:r>
              <a:rPr lang="en-US" sz="2000" dirty="0" err="1"/>
              <a:t>echivalează</a:t>
            </a:r>
            <a:r>
              <a:rPr lang="en-US" sz="2000" dirty="0"/>
              <a:t> cu </a:t>
            </a:r>
            <a:r>
              <a:rPr lang="en-US" sz="2000" dirty="0" err="1"/>
              <a:t>aprox</a:t>
            </a:r>
            <a:r>
              <a:rPr lang="ro-RO" sz="2000" dirty="0"/>
              <a:t>.</a:t>
            </a:r>
            <a:r>
              <a:rPr lang="en-US" sz="2000" dirty="0"/>
              <a:t> -10 mV de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negativă</a:t>
            </a:r>
            <a:r>
              <a:rPr lang="en-US" sz="2000" dirty="0"/>
              <a:t> în </a:t>
            </a:r>
            <a:r>
              <a:rPr lang="en-US" sz="2000" dirty="0" err="1"/>
              <a:t>interiorul</a:t>
            </a:r>
            <a:r>
              <a:rPr lang="en-US" sz="2000" dirty="0"/>
              <a:t> </a:t>
            </a:r>
            <a:r>
              <a:rPr lang="en-US" sz="2000" dirty="0" err="1"/>
              <a:t>celulei</a:t>
            </a:r>
            <a:r>
              <a:rPr lang="en-US" sz="2000" dirty="0"/>
              <a:t>. </a:t>
            </a:r>
            <a:r>
              <a:rPr lang="ro-RO" sz="2000" dirty="0"/>
              <a:t>Dar diferența finală în celula de repaus este de -</a:t>
            </a:r>
            <a:r>
              <a:rPr lang="ro-RO" sz="2000" b="1" dirty="0"/>
              <a:t>70 mV</a:t>
            </a:r>
            <a:r>
              <a:rPr lang="ro-RO" sz="2000" dirty="0"/>
              <a:t>!?</a:t>
            </a:r>
          </a:p>
          <a:p>
            <a:pPr marL="0" indent="0">
              <a:buNone/>
            </a:pPr>
            <a:r>
              <a:rPr lang="ro-RO" sz="2000" dirty="0"/>
              <a:t>La figurat:</a:t>
            </a:r>
            <a:r>
              <a:rPr lang="en-US" sz="2000" dirty="0"/>
              <a:t> „</a:t>
            </a:r>
            <a:r>
              <a:rPr lang="en-US" sz="2000" dirty="0" err="1"/>
              <a:t>Celula</a:t>
            </a:r>
            <a:r>
              <a:rPr lang="en-US" sz="2000" dirty="0"/>
              <a:t> </a:t>
            </a:r>
            <a:r>
              <a:rPr lang="en-US" sz="2000" dirty="0" err="1"/>
              <a:t>iubește</a:t>
            </a:r>
            <a:r>
              <a:rPr lang="en-US" sz="2000" dirty="0"/>
              <a:t> </a:t>
            </a:r>
            <a:r>
              <a:rPr lang="en-US" sz="2000" dirty="0" err="1"/>
              <a:t>potasiul</a:t>
            </a:r>
            <a:r>
              <a:rPr lang="en-US" sz="2000" dirty="0"/>
              <a:t>!” </a:t>
            </a:r>
            <a:r>
              <a:rPr lang="ro-RO" sz="2000" dirty="0"/>
              <a:t>– </a:t>
            </a:r>
            <a:r>
              <a:rPr lang="en-US" sz="2000" dirty="0" err="1"/>
              <a:t>atr</a:t>
            </a:r>
            <a:r>
              <a:rPr lang="ro-RO" sz="2000" dirty="0" err="1"/>
              <a:t>ăgând</a:t>
            </a:r>
            <a:r>
              <a:rPr lang="ro-RO" sz="2000" dirty="0"/>
              <a:t> </a:t>
            </a:r>
            <a:r>
              <a:rPr lang="en-US" sz="2000" dirty="0" err="1"/>
              <a:t>potasiu</a:t>
            </a:r>
            <a:r>
              <a:rPr lang="en-US" sz="2000" dirty="0"/>
              <a:t> </a:t>
            </a:r>
            <a:r>
              <a:rPr lang="en-US" sz="2000" dirty="0" err="1"/>
              <a:t>deși</a:t>
            </a:r>
            <a:r>
              <a:rPr lang="en-US" sz="2000" dirty="0"/>
              <a:t> are </a:t>
            </a:r>
            <a:r>
              <a:rPr lang="en-US" sz="2000" dirty="0" err="1"/>
              <a:t>deja</a:t>
            </a:r>
            <a:r>
              <a:rPr lang="en-US" sz="2000" dirty="0"/>
              <a:t> din </a:t>
            </a:r>
            <a:r>
              <a:rPr lang="en-US" sz="2000" dirty="0" err="1"/>
              <a:t>belșug</a:t>
            </a:r>
            <a:r>
              <a:rPr lang="en-US" sz="2000" dirty="0"/>
              <a:t>. </a:t>
            </a:r>
            <a:r>
              <a:rPr lang="en-US" sz="2000" dirty="0" err="1"/>
              <a:t>Și</a:t>
            </a:r>
            <a:r>
              <a:rPr lang="en-US" sz="2000" dirty="0"/>
              <a:t> de </a:t>
            </a:r>
            <a:r>
              <a:rPr lang="en-US" sz="2000" dirty="0" err="1"/>
              <a:t>aceea</a:t>
            </a:r>
            <a:r>
              <a:rPr lang="en-US" sz="2000" dirty="0"/>
              <a:t> </a:t>
            </a:r>
            <a:r>
              <a:rPr lang="ro-RO" sz="2000" dirty="0"/>
              <a:t>cheltuie</a:t>
            </a:r>
            <a:r>
              <a:rPr lang="en-US" sz="2000" dirty="0"/>
              <a:t> </a:t>
            </a:r>
            <a:r>
              <a:rPr lang="en-US" sz="2000" dirty="0" err="1"/>
              <a:t>energia</a:t>
            </a:r>
            <a:r>
              <a:rPr lang="en-US" sz="2000" dirty="0"/>
              <a:t> ATP în </a:t>
            </a:r>
            <a:r>
              <a:rPr lang="en-US" sz="2000" dirty="0" err="1"/>
              <a:t>cadrul</a:t>
            </a:r>
            <a:r>
              <a:rPr lang="en-US" sz="2000" dirty="0"/>
              <a:t> </a:t>
            </a:r>
            <a:r>
              <a:rPr lang="en-US" sz="2000" dirty="0" err="1"/>
              <a:t>acestui</a:t>
            </a:r>
            <a:r>
              <a:rPr lang="en-US" sz="2000" dirty="0"/>
              <a:t> </a:t>
            </a:r>
            <a:r>
              <a:rPr lang="en-US" sz="2000" dirty="0" err="1"/>
              <a:t>schimb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Până</a:t>
            </a:r>
            <a:r>
              <a:rPr lang="en-US" sz="2000" dirty="0"/>
              <a:t> la 70% din </a:t>
            </a:r>
            <a:r>
              <a:rPr lang="en-US" sz="2000" dirty="0" err="1"/>
              <a:t>consumul</a:t>
            </a:r>
            <a:r>
              <a:rPr lang="en-US" sz="2000" dirty="0"/>
              <a:t> total de </a:t>
            </a:r>
            <a:r>
              <a:rPr lang="en-US" sz="2000" dirty="0" err="1"/>
              <a:t>energie</a:t>
            </a:r>
            <a:r>
              <a:rPr lang="en-US" sz="2000" dirty="0"/>
              <a:t> al </a:t>
            </a:r>
            <a:r>
              <a:rPr lang="en-US" sz="2000" dirty="0" err="1"/>
              <a:t>unui</a:t>
            </a:r>
            <a:r>
              <a:rPr lang="en-US" sz="2000" dirty="0"/>
              <a:t> neuron </a:t>
            </a:r>
            <a:r>
              <a:rPr lang="en-US" sz="2000" dirty="0" err="1"/>
              <a:t>poate</a:t>
            </a:r>
            <a:r>
              <a:rPr lang="en-US" sz="2000" dirty="0"/>
              <a:t> merge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pompele</a:t>
            </a:r>
            <a:r>
              <a:rPr lang="en-US" sz="2000" dirty="0"/>
              <a:t> de </a:t>
            </a:r>
            <a:r>
              <a:rPr lang="en-US" sz="2000" dirty="0" err="1"/>
              <a:t>sodiu-potasiu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ro-RO" sz="2000" b="1" dirty="0"/>
              <a:t>Rezultă,</a:t>
            </a:r>
            <a:r>
              <a:rPr lang="ro-RO" sz="2000" dirty="0"/>
              <a:t> că </a:t>
            </a:r>
            <a:r>
              <a:rPr lang="en-US" sz="2000" dirty="0"/>
              <a:t>în prima </a:t>
            </a:r>
            <a:r>
              <a:rPr lang="en-US" sz="2000" dirty="0" err="1"/>
              <a:t>etapă</a:t>
            </a:r>
            <a:r>
              <a:rPr lang="en-US" sz="2000" dirty="0"/>
              <a:t>, </a:t>
            </a:r>
            <a:r>
              <a:rPr lang="en-US" sz="2000" dirty="0" err="1"/>
              <a:t>pompele</a:t>
            </a:r>
            <a:r>
              <a:rPr lang="en-US" sz="2000" dirty="0"/>
              <a:t> de </a:t>
            </a:r>
            <a:r>
              <a:rPr lang="en-US" sz="2000" dirty="0" err="1"/>
              <a:t>ioni</a:t>
            </a:r>
            <a:r>
              <a:rPr lang="en-US" sz="2000" dirty="0"/>
              <a:t> </a:t>
            </a:r>
            <a:r>
              <a:rPr lang="en-US" sz="2000" dirty="0" err="1"/>
              <a:t>membranare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crează</a:t>
            </a:r>
            <a:r>
              <a:rPr lang="en-US" sz="2000" i="1" dirty="0">
                <a:solidFill>
                  <a:srgbClr val="FF0000"/>
                </a:solidFill>
              </a:rPr>
              <a:t> o </a:t>
            </a:r>
            <a:r>
              <a:rPr lang="en-US" sz="2000" i="1" dirty="0" err="1">
                <a:solidFill>
                  <a:srgbClr val="FF0000"/>
                </a:solidFill>
              </a:rPr>
              <a:t>diferență</a:t>
            </a:r>
            <a:r>
              <a:rPr lang="en-US" sz="2000" i="1" dirty="0">
                <a:solidFill>
                  <a:srgbClr val="FF0000"/>
                </a:solidFill>
              </a:rPr>
              <a:t> de </a:t>
            </a:r>
            <a:r>
              <a:rPr lang="en-US" sz="2000" i="1" dirty="0" err="1">
                <a:solidFill>
                  <a:srgbClr val="FF0000"/>
                </a:solidFill>
              </a:rPr>
              <a:t>concentrație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între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mediul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intracelular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și</a:t>
            </a:r>
            <a:r>
              <a:rPr lang="en-US" sz="2000" i="1" dirty="0">
                <a:solidFill>
                  <a:srgbClr val="FF0000"/>
                </a:solidFill>
              </a:rPr>
              <a:t> cel </a:t>
            </a:r>
            <a:r>
              <a:rPr lang="en-US" sz="2000" i="1" dirty="0" err="1">
                <a:solidFill>
                  <a:srgbClr val="FF0000"/>
                </a:solidFill>
              </a:rPr>
              <a:t>extracelular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12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62CEAF2-B940-FF4E-EC99-84E270BE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15" y="3186078"/>
            <a:ext cx="495369" cy="4858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A7E06-D9F5-4514-FD9E-58D41AF13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47" y="6487811"/>
            <a:ext cx="733094" cy="3315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F01FF8-F85D-C5D2-55D2-6F4E24876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526" y="0"/>
            <a:ext cx="6266474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CE49C3A-26A2-7AF8-EAED-3C27EEC68498}"/>
              </a:ext>
            </a:extLst>
          </p:cNvPr>
          <p:cNvSpPr txBox="1"/>
          <p:nvPr/>
        </p:nvSpPr>
        <p:spPr>
          <a:xfrm>
            <a:off x="421341" y="977170"/>
            <a:ext cx="49843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în prima </a:t>
            </a:r>
            <a:r>
              <a:rPr lang="en-US" dirty="0" err="1"/>
              <a:t>etapă</a:t>
            </a:r>
            <a:r>
              <a:rPr lang="en-US" dirty="0"/>
              <a:t>, </a:t>
            </a:r>
            <a:r>
              <a:rPr lang="en-US" dirty="0" err="1"/>
              <a:t>pompele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membranare</a:t>
            </a:r>
            <a:r>
              <a:rPr lang="en-US" dirty="0"/>
              <a:t> </a:t>
            </a:r>
            <a:r>
              <a:rPr lang="en-US" dirty="0" err="1"/>
              <a:t>crează</a:t>
            </a:r>
            <a:r>
              <a:rPr lang="en-US" dirty="0"/>
              <a:t> o </a:t>
            </a:r>
            <a:r>
              <a:rPr lang="en-US" dirty="0" err="1"/>
              <a:t>diferență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intracelular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cel </a:t>
            </a:r>
            <a:r>
              <a:rPr lang="en-US" dirty="0" err="1"/>
              <a:t>extracelular</a:t>
            </a:r>
            <a:r>
              <a:rPr lang="ro-RO" dirty="0"/>
              <a:t>:  </a:t>
            </a:r>
            <a:r>
              <a:rPr lang="ro-RO" b="1" dirty="0">
                <a:solidFill>
                  <a:srgbClr val="FF0000"/>
                </a:solidFill>
              </a:rPr>
              <a:t>3 Na+ pentru 2 K+</a:t>
            </a:r>
            <a:r>
              <a:rPr lang="en-US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B570D0-8835-2680-D1A9-1088900F9E16}"/>
              </a:ext>
            </a:extLst>
          </p:cNvPr>
          <p:cNvSpPr txBox="1"/>
          <p:nvPr/>
        </p:nvSpPr>
        <p:spPr>
          <a:xfrm>
            <a:off x="421341" y="2782668"/>
            <a:ext cx="4580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Acest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o </a:t>
            </a:r>
            <a:r>
              <a:rPr lang="en-US" dirty="0" err="1"/>
              <a:t>acumulare</a:t>
            </a:r>
            <a:r>
              <a:rPr lang="en-US" dirty="0"/>
              <a:t> a </a:t>
            </a:r>
            <a:r>
              <a:rPr lang="en-US" dirty="0" err="1"/>
              <a:t>negativității</a:t>
            </a:r>
            <a:r>
              <a:rPr lang="en-US" dirty="0"/>
              <a:t> în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ro-RO" dirty="0"/>
              <a:t>, deci diferență de potențial </a:t>
            </a:r>
            <a:r>
              <a:rPr lang="ro-RO" dirty="0" err="1"/>
              <a:t>membranar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9C8693-C1CC-2BC9-D9F3-5DF410A39A84}"/>
              </a:ext>
            </a:extLst>
          </p:cNvPr>
          <p:cNvSpPr txBox="1"/>
          <p:nvPr/>
        </p:nvSpPr>
        <p:spPr>
          <a:xfrm>
            <a:off x="1201269" y="5178074"/>
            <a:ext cx="4580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Ulterior, potasiu părăsește nestingherit celula</a:t>
            </a:r>
          </a:p>
          <a:p>
            <a:r>
              <a:rPr lang="ro-RO" dirty="0"/>
              <a:t>Prin canale ionice mărind negativitatea ei</a:t>
            </a:r>
            <a:endParaRPr lang="en-US" dirty="0"/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096FDD23-4DBD-46F5-B253-8E23DD814372}"/>
              </a:ext>
            </a:extLst>
          </p:cNvPr>
          <p:cNvSpPr/>
          <p:nvPr/>
        </p:nvSpPr>
        <p:spPr>
          <a:xfrm>
            <a:off x="3971366" y="5824405"/>
            <a:ext cx="2061882" cy="420484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200" b="1" dirty="0">
                <a:solidFill>
                  <a:srgbClr val="FF0000"/>
                </a:solidFill>
              </a:rPr>
              <a:t>prin canal ionic pentru K+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9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1E90-3B07-D3BD-0E07-182C9844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8234"/>
            <a:ext cx="11125200" cy="61946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  <a:highlight>
                  <a:srgbClr val="FFFF00"/>
                </a:highlight>
              </a:rPr>
              <a:t>2)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ro-RO" i="1" dirty="0">
                <a:solidFill>
                  <a:srgbClr val="FF0000"/>
                </a:solidFill>
              </a:rPr>
              <a:t>Substanțele dizolvate se străduiesc întotdeauna să-și egaleze concentrațiile în întreaga soluție</a:t>
            </a:r>
            <a:r>
              <a:rPr lang="ro-RO" dirty="0"/>
              <a:t>. Din cauza deficitului de sodiu (Na+) în celulă, acesta încearcă să revină. Dar canalele ionice de Na+ sunt de obicei închise și deschise doar în anumite condiții: sub influența unor substanțe speciale (</a:t>
            </a:r>
            <a:r>
              <a:rPr lang="ro-RO" i="1" dirty="0"/>
              <a:t>transmițători</a:t>
            </a:r>
            <a:r>
              <a:rPr lang="ro-RO" dirty="0"/>
              <a:t>) sau când energia negativă din celulă scade (</a:t>
            </a:r>
            <a:r>
              <a:rPr lang="ro-RO" i="1" dirty="0"/>
              <a:t>depolarizarea membranei</a:t>
            </a:r>
            <a:r>
              <a:rPr lang="ro-RO" dirty="0"/>
              <a:t>). </a:t>
            </a:r>
          </a:p>
          <a:p>
            <a:pPr marL="0" indent="0">
              <a:buNone/>
            </a:pPr>
            <a:r>
              <a:rPr lang="ro-RO" dirty="0"/>
              <a:t>Dar, celula are acum exces de ioni de K+ comparativ cu mediul extern, și, </a:t>
            </a:r>
            <a:r>
              <a:rPr lang="ro-RO" i="1" dirty="0"/>
              <a:t>încercând să-și egaleze concentrația interior - exterior, încearcă să iasă din celulă - reușește</a:t>
            </a:r>
            <a:r>
              <a:rPr lang="ro-RO" dirty="0"/>
              <a:t>! Ionii de K+ părăsesc celula datorită gradientului lor chimic de concentrație de-a lungul membranei (</a:t>
            </a:r>
            <a:r>
              <a:rPr lang="ro-RO" i="1" dirty="0">
                <a:solidFill>
                  <a:srgbClr val="FF0000"/>
                </a:solidFill>
              </a:rPr>
              <a:t>membrana este semnificativ mai permeabilă la K+ decât la Na+</a:t>
            </a:r>
            <a:r>
              <a:rPr lang="ro-RO" dirty="0"/>
              <a:t>)</a:t>
            </a:r>
            <a:r>
              <a:rPr lang="ro-RO" i="1" dirty="0"/>
              <a:t>, </a:t>
            </a:r>
            <a:r>
              <a:rPr lang="ro-RO" dirty="0"/>
              <a:t>luând cu ei sarcinile lor pozitive! </a:t>
            </a:r>
            <a:r>
              <a:rPr lang="ro-RO" b="1" i="1" dirty="0"/>
              <a:t>Acest lucru determină o acumulare a negativității în interiorul celulei</a:t>
            </a:r>
            <a:r>
              <a:rPr lang="ro-RO" dirty="0"/>
              <a:t>. Este important să înțelegem, că ionii de Na+ și K+ sunt „inconștienți” la gradientul concentrația partenerului - reacționează doar la a lor proprie. </a:t>
            </a:r>
          </a:p>
          <a:p>
            <a:pPr marL="0" indent="0">
              <a:buNone/>
            </a:pPr>
            <a:r>
              <a:rPr lang="ro-RO" dirty="0"/>
              <a:t>Pentru a înțelege comportamentul ionilor, trebuie să luăm </a:t>
            </a:r>
            <a:r>
              <a:rPr lang="ro-RO" b="1" i="1" dirty="0"/>
              <a:t>separat în considerare </a:t>
            </a:r>
            <a:r>
              <a:rPr lang="ro-RO" dirty="0"/>
              <a:t>concentrațiile de ioni de Na+ și K+. </a:t>
            </a:r>
            <a:r>
              <a:rPr lang="ro-RO" i="1" dirty="0"/>
              <a:t>Conform legii egalizării concentrației chimice (funcțională în soluții), </a:t>
            </a:r>
            <a:r>
              <a:rPr lang="ro-RO" dirty="0"/>
              <a:t>sodiul „vrea” să intre în celulă din exterior; fiind de asemenea, atras și prin forță electrică (</a:t>
            </a:r>
            <a:r>
              <a:rPr lang="ro-RO" i="1" dirty="0">
                <a:solidFill>
                  <a:srgbClr val="FF0000"/>
                </a:solidFill>
              </a:rPr>
              <a:t>citoplasma este încărcată negativ</a:t>
            </a:r>
            <a:r>
              <a:rPr lang="ro-RO" dirty="0"/>
              <a:t>). Dar canalele de Na+ din membrană sunt în mod normal închise. </a:t>
            </a:r>
            <a:r>
              <a:rPr lang="ro-RO" b="1" i="1" dirty="0"/>
              <a:t>Dacă o cantitate mică de Na+ intră, celula le schimbă imediat (3:2) cu K+ extern prin intermediul pompelor sale de schimb sodiu-potasiu</a:t>
            </a:r>
            <a:r>
              <a:rPr lang="ro-RO" dirty="0"/>
              <a:t>. Se pare că ionii de Na+ sunt în tranzit prin celulă, nu se rețin. </a:t>
            </a:r>
            <a:r>
              <a:rPr lang="ro-RO" i="1" dirty="0"/>
              <a:t>Prin urmare, </a:t>
            </a:r>
            <a:r>
              <a:rPr lang="ro-RO" i="1" dirty="0">
                <a:solidFill>
                  <a:srgbClr val="FF0000"/>
                </a:solidFill>
              </a:rPr>
              <a:t>sodiul este întotdeauna deficitar în neuroni</a:t>
            </a:r>
            <a:endParaRPr lang="ro-RO" i="1" dirty="0"/>
          </a:p>
          <a:p>
            <a:pPr marL="0" indent="0">
              <a:buNone/>
            </a:pPr>
            <a:r>
              <a:rPr lang="en-US" dirty="0" err="1"/>
              <a:t>Potasiul</a:t>
            </a:r>
            <a:r>
              <a:rPr lang="ro-RO" dirty="0"/>
              <a:t> (K+)</a:t>
            </a:r>
            <a:r>
              <a:rPr lang="en-US" dirty="0"/>
              <a:t>, </a:t>
            </a:r>
            <a:r>
              <a:rPr lang="en-US" dirty="0" err="1"/>
              <a:t>însă</a:t>
            </a:r>
            <a:r>
              <a:rPr lang="en-US" dirty="0"/>
              <a:t>,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ieși</a:t>
            </a:r>
            <a:r>
              <a:rPr lang="en-US" dirty="0"/>
              <a:t> cu </a:t>
            </a:r>
            <a:r>
              <a:rPr lang="en-US" dirty="0" err="1"/>
              <a:t>ușurință</a:t>
            </a:r>
            <a:r>
              <a:rPr lang="en-US" dirty="0"/>
              <a:t> din </a:t>
            </a:r>
            <a:r>
              <a:rPr lang="en-US" dirty="0" err="1"/>
              <a:t>celulă</a:t>
            </a:r>
            <a:r>
              <a:rPr lang="ro-RO" dirty="0"/>
              <a:t> deoarece c</a:t>
            </a:r>
            <a:r>
              <a:rPr lang="en-US" dirty="0" err="1"/>
              <a:t>elula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plină</a:t>
            </a:r>
            <a:r>
              <a:rPr lang="en-US" dirty="0"/>
              <a:t> </a:t>
            </a:r>
            <a:r>
              <a:rPr lang="ro-RO" dirty="0"/>
              <a:t>cu el ș</a:t>
            </a:r>
            <a:r>
              <a:rPr lang="en-US" dirty="0" err="1"/>
              <a:t>i</a:t>
            </a:r>
            <a:r>
              <a:rPr lang="en-US" dirty="0"/>
              <a:t> nu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reține</a:t>
            </a:r>
            <a:r>
              <a:rPr lang="en-US" dirty="0"/>
              <a:t>. </a:t>
            </a:r>
            <a:r>
              <a:rPr lang="en-US" i="1" dirty="0" err="1">
                <a:solidFill>
                  <a:srgbClr val="FF0000"/>
                </a:solidFill>
              </a:rPr>
              <a:t>Acesta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iese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prin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canale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speciale</a:t>
            </a:r>
            <a:r>
              <a:rPr lang="en-US" i="1" dirty="0">
                <a:solidFill>
                  <a:srgbClr val="FF0000"/>
                </a:solidFill>
              </a:rPr>
              <a:t> din </a:t>
            </a:r>
            <a:r>
              <a:rPr lang="en-US" i="1" dirty="0" err="1">
                <a:solidFill>
                  <a:srgbClr val="FF0000"/>
                </a:solidFill>
              </a:rPr>
              <a:t>membrană</a:t>
            </a:r>
            <a:r>
              <a:rPr lang="en-US" i="1" dirty="0">
                <a:solidFill>
                  <a:srgbClr val="FF0000"/>
                </a:solidFill>
              </a:rPr>
              <a:t> - „</a:t>
            </a:r>
            <a:r>
              <a:rPr lang="en-US" i="1" dirty="0" err="1">
                <a:solidFill>
                  <a:srgbClr val="FF0000"/>
                </a:solidFill>
              </a:rPr>
              <a:t>canale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scurgere</a:t>
            </a:r>
            <a:r>
              <a:rPr lang="en-US" i="1" dirty="0">
                <a:solidFill>
                  <a:srgbClr val="FF0000"/>
                </a:solidFill>
              </a:rPr>
              <a:t> a </a:t>
            </a:r>
            <a:r>
              <a:rPr lang="ro-RO" i="1" dirty="0">
                <a:solidFill>
                  <a:srgbClr val="FF0000"/>
                </a:solidFill>
              </a:rPr>
              <a:t>K+</a:t>
            </a:r>
            <a:r>
              <a:rPr lang="en-US" i="1" dirty="0">
                <a:solidFill>
                  <a:srgbClr val="FF0000"/>
                </a:solidFill>
              </a:rPr>
              <a:t>” - care sunt în mod normal </a:t>
            </a:r>
            <a:r>
              <a:rPr lang="en-US" i="1" dirty="0" err="1">
                <a:solidFill>
                  <a:srgbClr val="FF0000"/>
                </a:solidFill>
              </a:rPr>
              <a:t>deschise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și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eliberează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potasiu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endParaRPr lang="ro-RO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2060"/>
                </a:solidFill>
              </a:rPr>
              <a:t>Canalele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scurgere</a:t>
            </a:r>
            <a:r>
              <a:rPr lang="en-US" b="1" dirty="0">
                <a:solidFill>
                  <a:srgbClr val="002060"/>
                </a:solidFill>
              </a:rPr>
              <a:t> a K+ sunt constant </a:t>
            </a:r>
            <a:r>
              <a:rPr lang="en-US" b="1" dirty="0" err="1">
                <a:solidFill>
                  <a:srgbClr val="002060"/>
                </a:solidFill>
              </a:rPr>
              <a:t>deschise</a:t>
            </a:r>
            <a:r>
              <a:rPr lang="en-US" b="1" dirty="0">
                <a:solidFill>
                  <a:srgbClr val="002060"/>
                </a:solidFill>
              </a:rPr>
              <a:t> la </a:t>
            </a:r>
            <a:r>
              <a:rPr lang="en-US" b="1" dirty="0" err="1">
                <a:solidFill>
                  <a:srgbClr val="002060"/>
                </a:solidFill>
              </a:rPr>
              <a:t>potențiale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normale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repaus</a:t>
            </a:r>
            <a:r>
              <a:rPr lang="en-US" b="1" dirty="0">
                <a:solidFill>
                  <a:srgbClr val="002060"/>
                </a:solidFill>
              </a:rPr>
              <a:t> ale </a:t>
            </a:r>
            <a:r>
              <a:rPr lang="en-US" b="1" dirty="0" err="1">
                <a:solidFill>
                  <a:srgbClr val="002060"/>
                </a:solidFill>
              </a:rPr>
              <a:t>membranei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și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prezintă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o-RO" b="1" dirty="0" err="1">
                <a:solidFill>
                  <a:srgbClr val="002060"/>
                </a:solidFill>
              </a:rPr>
              <a:t>pickuri</a:t>
            </a:r>
            <a:r>
              <a:rPr lang="en-US" b="1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activitate</a:t>
            </a:r>
            <a:r>
              <a:rPr lang="en-US" b="1" dirty="0">
                <a:solidFill>
                  <a:srgbClr val="002060"/>
                </a:solidFill>
              </a:rPr>
              <a:t> în </a:t>
            </a:r>
            <a:r>
              <a:rPr lang="en-US" b="1" dirty="0" err="1">
                <a:solidFill>
                  <a:srgbClr val="002060"/>
                </a:solidFill>
              </a:rPr>
              <a:t>timpul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schimbărilor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potențial</a:t>
            </a:r>
            <a:r>
              <a:rPr lang="en-US" b="1" dirty="0">
                <a:solidFill>
                  <a:srgbClr val="002060"/>
                </a:solidFill>
              </a:rPr>
              <a:t> al </a:t>
            </a:r>
            <a:r>
              <a:rPr lang="en-US" b="1" dirty="0" err="1">
                <a:solidFill>
                  <a:srgbClr val="002060"/>
                </a:solidFill>
              </a:rPr>
              <a:t>membranei</a:t>
            </a:r>
            <a:r>
              <a:rPr lang="en-US" b="1" dirty="0">
                <a:solidFill>
                  <a:srgbClr val="002060"/>
                </a:solidFill>
              </a:rPr>
              <a:t>, care </a:t>
            </a:r>
            <a:r>
              <a:rPr lang="en-US" b="1" dirty="0" err="1">
                <a:solidFill>
                  <a:srgbClr val="002060"/>
                </a:solidFill>
              </a:rPr>
              <a:t>durează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câteva</a:t>
            </a:r>
            <a:r>
              <a:rPr lang="en-US" b="1" dirty="0">
                <a:solidFill>
                  <a:srgbClr val="002060"/>
                </a:solidFill>
              </a:rPr>
              <a:t> minute </a:t>
            </a:r>
            <a:r>
              <a:rPr lang="en-US" b="1" dirty="0" err="1">
                <a:solidFill>
                  <a:srgbClr val="002060"/>
                </a:solidFill>
              </a:rPr>
              <a:t>și</a:t>
            </a:r>
            <a:r>
              <a:rPr lang="en-US" b="1" dirty="0">
                <a:solidFill>
                  <a:srgbClr val="002060"/>
                </a:solidFill>
              </a:rPr>
              <a:t> sunt </a:t>
            </a:r>
            <a:r>
              <a:rPr lang="en-US" b="1" dirty="0" err="1">
                <a:solidFill>
                  <a:srgbClr val="002060"/>
                </a:solidFill>
              </a:rPr>
              <a:t>observate</a:t>
            </a:r>
            <a:r>
              <a:rPr lang="en-US" b="1" dirty="0">
                <a:solidFill>
                  <a:srgbClr val="002060"/>
                </a:solidFill>
              </a:rPr>
              <a:t> la toate </a:t>
            </a:r>
            <a:r>
              <a:rPr lang="en-US" b="1" dirty="0" err="1">
                <a:solidFill>
                  <a:srgbClr val="002060"/>
                </a:solidFill>
              </a:rPr>
              <a:t>valorile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potențialului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endParaRPr lang="ro-RO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curenților</a:t>
            </a:r>
            <a:r>
              <a:rPr lang="en-US" dirty="0"/>
              <a:t> de </a:t>
            </a:r>
            <a:r>
              <a:rPr lang="en-US" dirty="0" err="1"/>
              <a:t>scurgere</a:t>
            </a:r>
            <a:r>
              <a:rPr lang="en-US" dirty="0"/>
              <a:t> a K+ duce la </a:t>
            </a:r>
            <a:r>
              <a:rPr lang="en-US" b="1" dirty="0" err="1"/>
              <a:t>hiperpolarizarea</a:t>
            </a:r>
            <a:r>
              <a:rPr lang="en-US" b="1" dirty="0"/>
              <a:t> </a:t>
            </a:r>
            <a:r>
              <a:rPr lang="en-US" b="1" dirty="0" err="1"/>
              <a:t>membranei</a:t>
            </a:r>
            <a:r>
              <a:rPr lang="en-US" dirty="0"/>
              <a:t>, în </a:t>
            </a:r>
            <a:r>
              <a:rPr lang="en-US" dirty="0" err="1"/>
              <a:t>timp</a:t>
            </a:r>
            <a:r>
              <a:rPr lang="en-US" dirty="0"/>
              <a:t> ce </a:t>
            </a:r>
            <a:r>
              <a:rPr lang="en-US" dirty="0" err="1"/>
              <a:t>suprimarea</a:t>
            </a:r>
            <a:r>
              <a:rPr lang="ro-RO" dirty="0"/>
              <a:t> lor</a:t>
            </a:r>
            <a:r>
              <a:rPr lang="en-US" dirty="0"/>
              <a:t> duce la </a:t>
            </a:r>
            <a:r>
              <a:rPr lang="en-US" dirty="0" err="1"/>
              <a:t>depolarizare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02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C917-F15C-08CD-1919-B9CB58C7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12" y="181243"/>
            <a:ext cx="9390529" cy="576169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De la potențial chimic – la potențial electric...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3563-734E-313F-FFFB-EE4188C0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941294"/>
            <a:ext cx="11663083" cy="55515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b="1" dirty="0"/>
              <a:t>De la </a:t>
            </a:r>
            <a:r>
              <a:rPr lang="en-US" b="1" dirty="0" err="1"/>
              <a:t>mișcarea</a:t>
            </a:r>
            <a:r>
              <a:rPr lang="en-US" b="1" dirty="0"/>
              <a:t> </a:t>
            </a:r>
            <a:r>
              <a:rPr lang="en-US" b="1" dirty="0" err="1"/>
              <a:t>particulelor</a:t>
            </a:r>
            <a:r>
              <a:rPr lang="en-US" b="1" dirty="0"/>
              <a:t> </a:t>
            </a:r>
            <a:r>
              <a:rPr lang="en-US" b="1" dirty="0" err="1"/>
              <a:t>chimice</a:t>
            </a:r>
            <a:r>
              <a:rPr lang="en-US" b="1" dirty="0"/>
              <a:t> </a:t>
            </a:r>
            <a:r>
              <a:rPr lang="ro-RO" b="1" dirty="0"/>
              <a:t>- </a:t>
            </a:r>
            <a:r>
              <a:rPr lang="en-US" b="1" dirty="0"/>
              <a:t>la </a:t>
            </a:r>
            <a:r>
              <a:rPr lang="en-US" b="1" dirty="0" err="1"/>
              <a:t>mișcarea</a:t>
            </a:r>
            <a:r>
              <a:rPr lang="en-US" b="1" dirty="0"/>
              <a:t> </a:t>
            </a:r>
            <a:r>
              <a:rPr lang="en-US" b="1" dirty="0" err="1"/>
              <a:t>sarcinilor</a:t>
            </a:r>
            <a:r>
              <a:rPr lang="en-US" b="1" dirty="0"/>
              <a:t> </a:t>
            </a:r>
            <a:r>
              <a:rPr lang="en-US" b="1" dirty="0" err="1"/>
              <a:t>electrice</a:t>
            </a:r>
            <a:r>
              <a:rPr lang="en-US" b="1" dirty="0"/>
              <a:t>.</a:t>
            </a:r>
            <a:endParaRPr lang="ro-RO" b="1" dirty="0"/>
          </a:p>
          <a:p>
            <a:pPr marL="0" indent="0">
              <a:buNone/>
            </a:pPr>
            <a:r>
              <a:rPr lang="en-US" dirty="0" err="1"/>
              <a:t>Potasiul</a:t>
            </a:r>
            <a:r>
              <a:rPr lang="en-US" dirty="0"/>
              <a:t> (K+)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încărcat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părăsește</a:t>
            </a:r>
            <a:r>
              <a:rPr lang="en-US" dirty="0"/>
              <a:t> </a:t>
            </a:r>
            <a:r>
              <a:rPr lang="en-US" dirty="0" err="1"/>
              <a:t>celula</a:t>
            </a:r>
            <a:r>
              <a:rPr lang="ro-RO" dirty="0"/>
              <a:t> duce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. </a:t>
            </a:r>
            <a:r>
              <a:rPr lang="ro-RO" dirty="0"/>
              <a:t>În membrană rămân cationii - </a:t>
            </a:r>
            <a:r>
              <a:rPr lang="en-US" dirty="0" err="1"/>
              <a:t>sarcini</a:t>
            </a:r>
            <a:r>
              <a:rPr lang="en-US" dirty="0"/>
              <a:t> negative. Dar </a:t>
            </a:r>
            <a:r>
              <a:rPr lang="en-US" dirty="0" err="1"/>
              <a:t>acestea</a:t>
            </a:r>
            <a:r>
              <a:rPr lang="en-US" dirty="0"/>
              <a:t> nu pot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Am vorbit </a:t>
            </a:r>
            <a:r>
              <a:rPr lang="en-US" dirty="0"/>
              <a:t>de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inexplicabilă</a:t>
            </a:r>
            <a:r>
              <a:rPr lang="en-US" dirty="0"/>
              <a:t> </a:t>
            </a:r>
            <a:r>
              <a:rPr lang="en-US" b="1" dirty="0"/>
              <a:t>-60 mV de </a:t>
            </a:r>
            <a:r>
              <a:rPr lang="en-US" b="1" dirty="0" err="1"/>
              <a:t>negativitate</a:t>
            </a:r>
            <a:r>
              <a:rPr lang="en-US" dirty="0"/>
              <a:t>? </a:t>
            </a:r>
            <a:r>
              <a:rPr lang="ro-RO" dirty="0"/>
              <a:t>-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partea </a:t>
            </a:r>
            <a:r>
              <a:rPr lang="en-US" dirty="0"/>
              <a:t>d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repaus</a:t>
            </a:r>
            <a:r>
              <a:rPr lang="en-US" dirty="0"/>
              <a:t> al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creată</a:t>
            </a:r>
            <a:r>
              <a:rPr lang="en-US" dirty="0"/>
              <a:t> de </a:t>
            </a:r>
            <a:r>
              <a:rPr lang="en-US" dirty="0" err="1"/>
              <a:t>scurgerea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 din </a:t>
            </a:r>
            <a:r>
              <a:rPr lang="en-US" dirty="0" err="1"/>
              <a:t>celulă</a:t>
            </a:r>
            <a:r>
              <a:rPr lang="en-US" dirty="0"/>
              <a:t>!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reprezintă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 de </a:t>
            </a:r>
            <a:r>
              <a:rPr lang="en-US" dirty="0" err="1"/>
              <a:t>repaus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nume</a:t>
            </a:r>
            <a:r>
              <a:rPr lang="en-US" dirty="0"/>
              <a:t> special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componentă</a:t>
            </a:r>
            <a:r>
              <a:rPr lang="en-US" dirty="0"/>
              <a:t> a </a:t>
            </a:r>
            <a:r>
              <a:rPr lang="en-US" dirty="0" err="1"/>
              <a:t>potențialului</a:t>
            </a:r>
            <a:r>
              <a:rPr lang="en-US" dirty="0"/>
              <a:t> de </a:t>
            </a:r>
            <a:r>
              <a:rPr lang="en-US" dirty="0" err="1"/>
              <a:t>repaus</a:t>
            </a:r>
            <a:r>
              <a:rPr lang="en-US" dirty="0"/>
              <a:t> - </a:t>
            </a:r>
            <a:r>
              <a:rPr lang="en-US" i="1" dirty="0" err="1"/>
              <a:t>potențialul</a:t>
            </a:r>
            <a:r>
              <a:rPr lang="en-US" i="1" dirty="0"/>
              <a:t> de </a:t>
            </a:r>
            <a:r>
              <a:rPr lang="en-US" i="1" dirty="0" err="1"/>
              <a:t>concentrare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Potențialul</a:t>
            </a:r>
            <a:r>
              <a:rPr lang="en-US" b="1" i="1" dirty="0">
                <a:solidFill>
                  <a:srgbClr val="FF0000"/>
                </a:solidFill>
              </a:rPr>
              <a:t> de </a:t>
            </a:r>
            <a:r>
              <a:rPr lang="en-US" b="1" i="1" dirty="0" err="1">
                <a:solidFill>
                  <a:srgbClr val="FF0000"/>
                </a:solidFill>
              </a:rPr>
              <a:t>concentrare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o-RO" dirty="0">
                <a:solidFill>
                  <a:srgbClr val="FF0000"/>
                </a:solidFill>
              </a:rPr>
              <a:t>– </a:t>
            </a:r>
            <a:r>
              <a:rPr lang="ro-RO" b="1" dirty="0">
                <a:solidFill>
                  <a:srgbClr val="FF0000"/>
                </a:solidFill>
              </a:rPr>
              <a:t>cota parte d</a:t>
            </a:r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err="1">
                <a:solidFill>
                  <a:srgbClr val="FF0000"/>
                </a:solidFill>
              </a:rPr>
              <a:t>potențialul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repaus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creată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deficitul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sarcini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pozitive</a:t>
            </a:r>
            <a:r>
              <a:rPr lang="en-US" b="1" dirty="0">
                <a:solidFill>
                  <a:srgbClr val="FF0000"/>
                </a:solidFill>
              </a:rPr>
              <a:t> din </a:t>
            </a:r>
            <a:r>
              <a:rPr lang="en-US" b="1" dirty="0" err="1">
                <a:solidFill>
                  <a:srgbClr val="FF0000"/>
                </a:solidFill>
              </a:rPr>
              <a:t>interiorul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celulei</a:t>
            </a:r>
            <a:r>
              <a:rPr lang="en-US" b="1" dirty="0">
                <a:solidFill>
                  <a:srgbClr val="FF0000"/>
                </a:solidFill>
              </a:rPr>
              <a:t>, format din </a:t>
            </a:r>
            <a:r>
              <a:rPr lang="en-US" b="1" dirty="0" err="1">
                <a:solidFill>
                  <a:srgbClr val="FF0000"/>
                </a:solidFill>
              </a:rPr>
              <a:t>cauza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scurgerii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ionilor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potasiu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pozitivi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ro-R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i="1" dirty="0"/>
              <a:t>P</a:t>
            </a:r>
            <a:r>
              <a:rPr lang="en-US" i="1" dirty="0" err="1"/>
              <a:t>uțină</a:t>
            </a:r>
            <a:r>
              <a:rPr lang="en-US" i="1" dirty="0"/>
              <a:t> </a:t>
            </a:r>
            <a:r>
              <a:rPr lang="en-US" i="1" dirty="0" err="1"/>
              <a:t>fizică</a:t>
            </a:r>
            <a:r>
              <a:rPr lang="en-US" i="1" dirty="0"/>
              <a:t>, </a:t>
            </a:r>
            <a:r>
              <a:rPr lang="en-US" i="1" dirty="0" err="1"/>
              <a:t>chimie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matematică</a:t>
            </a:r>
            <a:r>
              <a:rPr lang="ro-RO" i="1" dirty="0"/>
              <a:t>: </a:t>
            </a:r>
          </a:p>
          <a:p>
            <a:pPr marL="0" indent="0">
              <a:buNone/>
            </a:pPr>
            <a:r>
              <a:rPr lang="ro-RO" i="1" dirty="0"/>
              <a:t>Folosim un </a:t>
            </a:r>
            <a:r>
              <a:rPr lang="en-US" dirty="0" err="1"/>
              <a:t>caz</a:t>
            </a:r>
            <a:r>
              <a:rPr lang="en-US" dirty="0"/>
              <a:t> special al </a:t>
            </a:r>
            <a:r>
              <a:rPr lang="en-US" dirty="0" err="1"/>
              <a:t>ecuați</a:t>
            </a:r>
            <a:r>
              <a:rPr lang="ro-RO" dirty="0"/>
              <a:t>e</a:t>
            </a:r>
            <a:r>
              <a:rPr lang="en-US" dirty="0" err="1"/>
              <a:t>i</a:t>
            </a:r>
            <a:r>
              <a:rPr lang="ro-RO" dirty="0"/>
              <a:t> Goldman - </a:t>
            </a:r>
            <a:r>
              <a:rPr lang="en-US" dirty="0" err="1"/>
              <a:t>ecuația</a:t>
            </a:r>
            <a:r>
              <a:rPr lang="en-US" dirty="0"/>
              <a:t> Nernst</a:t>
            </a:r>
            <a:r>
              <a:rPr lang="ro-RO" dirty="0"/>
              <a:t> (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ro-RO" dirty="0"/>
              <a:t>)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calcula</a:t>
            </a:r>
            <a:r>
              <a:rPr lang="en-US" dirty="0"/>
              <a:t> </a:t>
            </a:r>
            <a:r>
              <a:rPr lang="en-US" dirty="0" err="1"/>
              <a:t>diferența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/>
              <a:t>transmembranară</a:t>
            </a:r>
            <a:r>
              <a:rPr lang="en-US" dirty="0"/>
              <a:t> pe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concentrații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același</a:t>
            </a:r>
            <a:r>
              <a:rPr lang="en-US" dirty="0"/>
              <a:t> tip de o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. </a:t>
            </a:r>
            <a:r>
              <a:rPr lang="ro-RO" dirty="0"/>
              <a:t>Sau, 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cunoscând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concentrația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ioni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ro-RO" i="1" dirty="0">
                <a:solidFill>
                  <a:srgbClr val="FF0000"/>
                </a:solidFill>
              </a:rPr>
              <a:t>K+</a:t>
            </a:r>
            <a:r>
              <a:rPr lang="en-US" i="1" dirty="0">
                <a:solidFill>
                  <a:srgbClr val="FF0000"/>
                </a:solidFill>
              </a:rPr>
              <a:t> în </a:t>
            </a:r>
            <a:r>
              <a:rPr lang="en-US" i="1" dirty="0" err="1">
                <a:solidFill>
                  <a:srgbClr val="FF0000"/>
                </a:solidFill>
              </a:rPr>
              <a:t>exteriorul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și</a:t>
            </a:r>
            <a:r>
              <a:rPr lang="en-US" i="1" dirty="0">
                <a:solidFill>
                  <a:srgbClr val="FF0000"/>
                </a:solidFill>
              </a:rPr>
              <a:t> în </a:t>
            </a:r>
            <a:r>
              <a:rPr lang="en-US" i="1" dirty="0" err="1">
                <a:solidFill>
                  <a:srgbClr val="FF0000"/>
                </a:solidFill>
              </a:rPr>
              <a:t>interiorul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celulei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putem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calcula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potențialul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echilibru</a:t>
            </a:r>
            <a:r>
              <a:rPr lang="en-US" i="1" dirty="0">
                <a:solidFill>
                  <a:srgbClr val="FF0000"/>
                </a:solidFill>
              </a:rPr>
              <a:t> al </a:t>
            </a:r>
            <a:r>
              <a:rPr lang="ro-RO" i="1" dirty="0">
                <a:solidFill>
                  <a:srgbClr val="FF0000"/>
                </a:solidFill>
              </a:rPr>
              <a:t>K+ </a:t>
            </a:r>
            <a:r>
              <a:rPr lang="en-US" i="1" dirty="0">
                <a:solidFill>
                  <a:srgbClr val="FF0000"/>
                </a:solidFill>
              </a:rPr>
              <a:t>:</a:t>
            </a:r>
            <a:endParaRPr lang="ro-RO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i="1" dirty="0" err="1"/>
              <a:t>Citto</a:t>
            </a:r>
            <a:r>
              <a:rPr lang="ro-RO" i="1" dirty="0"/>
              <a:t>: este importantă numai concentrația unui tip de ioni: în celulă și în afara ei! Și primim acei -60 mv căutați.</a:t>
            </a:r>
          </a:p>
          <a:p>
            <a:pPr marL="0" indent="0">
              <a:buNone/>
            </a:pPr>
            <a:r>
              <a:rPr lang="ro-RO" dirty="0"/>
              <a:t>Calcule m</a:t>
            </a:r>
            <a:r>
              <a:rPr lang="en-US" dirty="0"/>
              <a:t>ai precis</a:t>
            </a:r>
            <a:r>
              <a:rPr lang="ro-RO" dirty="0"/>
              <a:t>e: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 a </a:t>
            </a:r>
            <a:r>
              <a:rPr lang="en-US" dirty="0" err="1"/>
              <a:t>potențialului</a:t>
            </a:r>
            <a:r>
              <a:rPr lang="en-US" dirty="0"/>
              <a:t> total de </a:t>
            </a:r>
            <a:r>
              <a:rPr lang="en-US" dirty="0" err="1"/>
              <a:t>difuzie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creat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scurgerea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formula Goldman-Hodgkin-Katz.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în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repaus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factori</a:t>
            </a:r>
            <a:r>
              <a:rPr lang="en-US" dirty="0"/>
              <a:t>: (1) </a:t>
            </a:r>
            <a:r>
              <a:rPr lang="en-US" b="1" dirty="0" err="1"/>
              <a:t>polaritatea</a:t>
            </a:r>
            <a:r>
              <a:rPr lang="en-US" b="1" dirty="0"/>
              <a:t> </a:t>
            </a:r>
            <a:r>
              <a:rPr lang="en-US" b="1" dirty="0" err="1"/>
              <a:t>sarcinii</a:t>
            </a:r>
            <a:r>
              <a:rPr lang="en-US" b="1" dirty="0"/>
              <a:t> </a:t>
            </a:r>
            <a:r>
              <a:rPr lang="en-US" b="1" dirty="0" err="1"/>
              <a:t>electrice</a:t>
            </a:r>
            <a:r>
              <a:rPr lang="en-US" b="1" dirty="0"/>
              <a:t> a </a:t>
            </a:r>
            <a:r>
              <a:rPr lang="en-US" b="1" dirty="0" err="1"/>
              <a:t>fiecărui</a:t>
            </a:r>
            <a:r>
              <a:rPr lang="en-US" b="1" dirty="0"/>
              <a:t> ion</a:t>
            </a:r>
            <a:r>
              <a:rPr lang="en-US" dirty="0"/>
              <a:t>; (2) </a:t>
            </a:r>
            <a:r>
              <a:rPr lang="en-US" b="1" dirty="0" err="1"/>
              <a:t>permeabilitatea</a:t>
            </a:r>
            <a:r>
              <a:rPr lang="en-US" b="1" dirty="0"/>
              <a:t> </a:t>
            </a:r>
            <a:r>
              <a:rPr lang="en-US" b="1" dirty="0" err="1"/>
              <a:t>membranei</a:t>
            </a:r>
            <a:r>
              <a:rPr lang="en-US" b="1" dirty="0"/>
              <a:t> P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fiecare</a:t>
            </a:r>
            <a:r>
              <a:rPr lang="en-US" b="1" dirty="0"/>
              <a:t> ion</a:t>
            </a:r>
            <a:r>
              <a:rPr lang="en-US" dirty="0"/>
              <a:t>; (3) [</a:t>
            </a:r>
            <a:r>
              <a:rPr lang="en-US" b="1" dirty="0" err="1"/>
              <a:t>concentrațiile</a:t>
            </a:r>
            <a:r>
              <a:rPr lang="en-US" b="1" dirty="0"/>
              <a:t> </a:t>
            </a:r>
            <a:r>
              <a:rPr lang="en-US" b="1" dirty="0" err="1"/>
              <a:t>ionilor</a:t>
            </a:r>
            <a:r>
              <a:rPr lang="en-US" b="1" dirty="0"/>
              <a:t> </a:t>
            </a:r>
            <a:r>
              <a:rPr lang="en-US" b="1" dirty="0" err="1"/>
              <a:t>corespunzători</a:t>
            </a:r>
            <a:r>
              <a:rPr lang="en-US" b="1" dirty="0"/>
              <a:t>] în </a:t>
            </a:r>
            <a:r>
              <a:rPr lang="en-US" b="1" dirty="0" err="1"/>
              <a:t>interiorul</a:t>
            </a:r>
            <a:r>
              <a:rPr lang="en-US" b="1" dirty="0"/>
              <a:t> (int) </a:t>
            </a:r>
            <a:r>
              <a:rPr lang="en-US" b="1" dirty="0" err="1"/>
              <a:t>și</a:t>
            </a:r>
            <a:r>
              <a:rPr lang="en-US" b="1" dirty="0"/>
              <a:t> în </a:t>
            </a:r>
            <a:r>
              <a:rPr lang="en-US" b="1" dirty="0" err="1"/>
              <a:t>exteriorul</a:t>
            </a:r>
            <a:r>
              <a:rPr lang="en-US" b="1" dirty="0"/>
              <a:t> </a:t>
            </a:r>
            <a:r>
              <a:rPr lang="en-US" b="1" dirty="0" err="1"/>
              <a:t>membranei</a:t>
            </a:r>
            <a:r>
              <a:rPr lang="en-US" b="1" dirty="0"/>
              <a:t> (</a:t>
            </a:r>
            <a:r>
              <a:rPr lang="en-US" b="1" dirty="0" err="1"/>
              <a:t>ext</a:t>
            </a:r>
            <a:r>
              <a:rPr lang="en-US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1A72C-842B-18C9-2DFA-65BB8B36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720" y="6105257"/>
            <a:ext cx="4019550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90A0C3-9197-D31B-1684-9CF1E1167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164" y="4138854"/>
            <a:ext cx="1590897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D2F19-9CDE-B09D-D623-82C919F41351}"/>
              </a:ext>
            </a:extLst>
          </p:cNvPr>
          <p:cNvSpPr txBox="1"/>
          <p:nvPr/>
        </p:nvSpPr>
        <p:spPr>
          <a:xfrm>
            <a:off x="293331" y="74526"/>
            <a:ext cx="64212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7C478D-3969-0152-07DE-9803FB9F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505413"/>
            <a:ext cx="11035553" cy="6110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400" b="1" dirty="0"/>
              <a:t>CONCLUZIE:</a:t>
            </a:r>
          </a:p>
          <a:p>
            <a:pPr marL="0" indent="0" algn="just">
              <a:buNone/>
            </a:pPr>
            <a:r>
              <a:rPr lang="ro-RO" sz="2400" dirty="0"/>
              <a:t>P</a:t>
            </a:r>
            <a:r>
              <a:rPr lang="en-US" sz="2400" dirty="0" err="1"/>
              <a:t>otențialul</a:t>
            </a:r>
            <a:r>
              <a:rPr lang="en-US" sz="2400" dirty="0"/>
              <a:t> de </a:t>
            </a:r>
            <a:r>
              <a:rPr lang="en-US" sz="2400" dirty="0" err="1"/>
              <a:t>repaus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format din </a:t>
            </a:r>
            <a:r>
              <a:rPr lang="en-US" sz="2400" dirty="0" err="1"/>
              <a:t>două</a:t>
            </a:r>
            <a:r>
              <a:rPr lang="en-US" sz="2400" dirty="0"/>
              <a:t> </a:t>
            </a:r>
            <a:r>
              <a:rPr lang="en-US" sz="2400" dirty="0" err="1"/>
              <a:t>părți</a:t>
            </a:r>
            <a:r>
              <a:rPr lang="en-US" sz="2400" dirty="0"/>
              <a:t>:</a:t>
            </a:r>
            <a:r>
              <a:rPr lang="ro-RO" sz="2400" dirty="0"/>
              <a:t> </a:t>
            </a:r>
          </a:p>
          <a:p>
            <a:pPr marL="0" indent="0" algn="just">
              <a:buNone/>
            </a:pPr>
            <a:r>
              <a:rPr lang="ro-RO" sz="2400" dirty="0"/>
              <a:t>A) </a:t>
            </a:r>
            <a:r>
              <a:rPr lang="en-US" sz="2400" dirty="0"/>
              <a:t>-10 mV, care </a:t>
            </a:r>
            <a:r>
              <a:rPr lang="en-US" sz="2400" dirty="0" err="1"/>
              <a:t>rezultă</a:t>
            </a:r>
            <a:r>
              <a:rPr lang="en-US" sz="2400" dirty="0"/>
              <a:t> din </a:t>
            </a:r>
            <a:r>
              <a:rPr lang="en-US" sz="2400" dirty="0" err="1"/>
              <a:t>funcționarea</a:t>
            </a:r>
            <a:r>
              <a:rPr lang="en-US" sz="2400" dirty="0"/>
              <a:t> „</a:t>
            </a:r>
            <a:r>
              <a:rPr lang="en-US" sz="2400" dirty="0" err="1"/>
              <a:t>asimetrică</a:t>
            </a:r>
            <a:r>
              <a:rPr lang="en-US" sz="2400" dirty="0"/>
              <a:t>” a </a:t>
            </a:r>
            <a:r>
              <a:rPr lang="en-US" sz="2400" dirty="0" err="1"/>
              <a:t>pompei</a:t>
            </a:r>
            <a:r>
              <a:rPr lang="en-US" sz="2400" dirty="0"/>
              <a:t> de </a:t>
            </a:r>
            <a:r>
              <a:rPr lang="en-US" sz="2400" dirty="0" err="1"/>
              <a:t>schimb</a:t>
            </a:r>
            <a:r>
              <a:rPr lang="en-US" sz="2400" dirty="0"/>
              <a:t> cu </a:t>
            </a:r>
            <a:r>
              <a:rPr lang="en-US" sz="2400" dirty="0" err="1"/>
              <a:t>membrană</a:t>
            </a:r>
            <a:r>
              <a:rPr lang="en-US" sz="2400" dirty="0"/>
              <a:t> (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pompează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sarcini</a:t>
            </a:r>
            <a:r>
              <a:rPr lang="en-US" sz="2400" dirty="0"/>
              <a:t> </a:t>
            </a:r>
            <a:r>
              <a:rPr lang="en-US" sz="2400" dirty="0" err="1"/>
              <a:t>pozitive</a:t>
            </a:r>
            <a:r>
              <a:rPr lang="en-US" sz="2400" dirty="0"/>
              <a:t> Na+ în afara </a:t>
            </a:r>
            <a:r>
              <a:rPr lang="en-US" sz="2400" dirty="0" err="1"/>
              <a:t>celulei</a:t>
            </a:r>
            <a:r>
              <a:rPr lang="en-US" sz="2400" dirty="0"/>
              <a:t>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pompează</a:t>
            </a:r>
            <a:r>
              <a:rPr lang="en-US" sz="2400" dirty="0"/>
              <a:t> </a:t>
            </a:r>
            <a:r>
              <a:rPr lang="ro-RO" sz="2400" dirty="0"/>
              <a:t>din celulă </a:t>
            </a:r>
            <a:r>
              <a:rPr lang="en-US" sz="2400" dirty="0" err="1"/>
              <a:t>potasiu</a:t>
            </a:r>
            <a:r>
              <a:rPr lang="ro-RO" sz="2400" dirty="0"/>
              <a:t> K+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ro-RO" sz="2400" dirty="0"/>
              <a:t>B) P</a:t>
            </a:r>
            <a:r>
              <a:rPr lang="en-US" sz="2400" dirty="0" err="1"/>
              <a:t>otasiul</a:t>
            </a:r>
            <a:r>
              <a:rPr lang="ro-RO" sz="2400" dirty="0"/>
              <a:t> (ionii K+)</a:t>
            </a:r>
            <a:r>
              <a:rPr lang="en-US" sz="2400" dirty="0"/>
              <a:t> care se </a:t>
            </a:r>
            <a:r>
              <a:rPr lang="en-US" sz="2400" dirty="0" err="1"/>
              <a:t>scurge</a:t>
            </a:r>
            <a:r>
              <a:rPr lang="en-US" sz="2400" dirty="0"/>
              <a:t> constant din </a:t>
            </a:r>
            <a:r>
              <a:rPr lang="en-US" sz="2400" dirty="0" err="1"/>
              <a:t>celulă</a:t>
            </a:r>
            <a:r>
              <a:rPr lang="en-US" sz="2400" dirty="0"/>
              <a:t>, </a:t>
            </a:r>
            <a:r>
              <a:rPr lang="en-US" sz="2400" dirty="0" err="1"/>
              <a:t>transportând</a:t>
            </a:r>
            <a:r>
              <a:rPr lang="en-US" sz="2400" dirty="0"/>
              <a:t> </a:t>
            </a:r>
            <a:r>
              <a:rPr lang="en-US" sz="2400" dirty="0" err="1"/>
              <a:t>sarcini</a:t>
            </a:r>
            <a:r>
              <a:rPr lang="en-US" sz="2400" dirty="0"/>
              <a:t> </a:t>
            </a:r>
            <a:r>
              <a:rPr lang="en-US" sz="2400" dirty="0" err="1"/>
              <a:t>pozitive</a:t>
            </a:r>
            <a:r>
              <a:rPr lang="ro-RO" sz="2400" dirty="0"/>
              <a:t> asigură </a:t>
            </a:r>
            <a:r>
              <a:rPr lang="en-US" sz="2400" dirty="0"/>
              <a:t> </a:t>
            </a:r>
            <a:r>
              <a:rPr lang="en-US" sz="2400" dirty="0" err="1"/>
              <a:t>principala</a:t>
            </a:r>
            <a:r>
              <a:rPr lang="en-US" sz="2400" dirty="0"/>
              <a:t> </a:t>
            </a:r>
            <a:r>
              <a:rPr lang="en-US" sz="2400" dirty="0" err="1"/>
              <a:t>contribuție</a:t>
            </a:r>
            <a:r>
              <a:rPr lang="en-US" sz="2400" dirty="0"/>
              <a:t>:</a:t>
            </a:r>
            <a:r>
              <a:rPr lang="ro-RO" sz="2400" dirty="0"/>
              <a:t> de</a:t>
            </a:r>
            <a:r>
              <a:rPr lang="en-US" sz="2400" dirty="0"/>
              <a:t> -60 mV.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Împreună</a:t>
            </a:r>
            <a:r>
              <a:rPr lang="en-US" sz="2400" dirty="0"/>
              <a:t>, </a:t>
            </a:r>
            <a:r>
              <a:rPr lang="en-US" sz="2400" dirty="0" err="1"/>
              <a:t>acestea</a:t>
            </a:r>
            <a:r>
              <a:rPr lang="en-US" sz="2400" dirty="0"/>
              <a:t> </a:t>
            </a:r>
            <a:r>
              <a:rPr lang="en-US" sz="2400" dirty="0" err="1"/>
              <a:t>dau</a:t>
            </a:r>
            <a:r>
              <a:rPr lang="en-US" sz="2400" dirty="0"/>
              <a:t> -70 mV </a:t>
            </a:r>
            <a:r>
              <a:rPr lang="ro-RO" sz="2400" dirty="0"/>
              <a:t>ce reprezintă potențialul de repaus al celulei</a:t>
            </a:r>
          </a:p>
          <a:p>
            <a:pPr marL="0" indent="0">
              <a:buNone/>
            </a:pPr>
            <a:r>
              <a:rPr lang="en-US" sz="2400" i="1" dirty="0" err="1"/>
              <a:t>Interesant</a:t>
            </a:r>
            <a:r>
              <a:rPr lang="en-US" sz="2400" i="1" dirty="0"/>
              <a:t> </a:t>
            </a:r>
            <a:r>
              <a:rPr lang="en-US" sz="2400" i="1" dirty="0" err="1"/>
              <a:t>este</a:t>
            </a:r>
            <a:r>
              <a:rPr lang="en-US" sz="2400" i="1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potasiul</a:t>
            </a:r>
            <a:r>
              <a:rPr lang="en-US" sz="2400" dirty="0"/>
              <a:t> </a:t>
            </a:r>
            <a:r>
              <a:rPr lang="ro-RO" sz="2400" dirty="0"/>
              <a:t>(K+)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înceta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părăsească</a:t>
            </a:r>
            <a:r>
              <a:rPr lang="en-US" sz="2400" dirty="0"/>
              <a:t> </a:t>
            </a:r>
            <a:r>
              <a:rPr lang="en-US" sz="2400" dirty="0" err="1"/>
              <a:t>celulă</a:t>
            </a:r>
            <a:r>
              <a:rPr lang="en-US" sz="2400" dirty="0"/>
              <a:t> (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degrabă</a:t>
            </a:r>
            <a:r>
              <a:rPr lang="en-US" sz="2400" dirty="0"/>
              <a:t> </a:t>
            </a:r>
            <a:r>
              <a:rPr lang="en-US" sz="2400" dirty="0" err="1"/>
              <a:t>intrarea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ieșirea</a:t>
            </a:r>
            <a:r>
              <a:rPr lang="en-US" sz="2400" dirty="0"/>
              <a:t> s</a:t>
            </a:r>
            <a:r>
              <a:rPr lang="ro-RO" sz="2400" dirty="0"/>
              <a:t>e echilibrează</a:t>
            </a:r>
            <a:r>
              <a:rPr lang="en-US" sz="2400" dirty="0"/>
              <a:t>) </a:t>
            </a:r>
            <a:r>
              <a:rPr lang="en-US" sz="2400" dirty="0" err="1"/>
              <a:t>numai</a:t>
            </a:r>
            <a:r>
              <a:rPr lang="en-US" sz="2400" dirty="0"/>
              <a:t>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negativitatea</a:t>
            </a:r>
            <a:r>
              <a:rPr lang="en-US" sz="2400" dirty="0"/>
              <a:t> </a:t>
            </a:r>
            <a:r>
              <a:rPr lang="en-US" sz="2400" dirty="0" err="1"/>
              <a:t>celulei</a:t>
            </a:r>
            <a:r>
              <a:rPr lang="en-US" sz="2400" dirty="0"/>
              <a:t> </a:t>
            </a:r>
            <a:r>
              <a:rPr lang="en-US" sz="2400" dirty="0" err="1"/>
              <a:t>ajunge</a:t>
            </a:r>
            <a:r>
              <a:rPr lang="en-US" sz="2400" dirty="0"/>
              <a:t> la -90 mV.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În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caz</a:t>
            </a:r>
            <a:r>
              <a:rPr lang="en-US" sz="2400" dirty="0"/>
              <a:t>, </a:t>
            </a:r>
            <a:r>
              <a:rPr lang="en-US" sz="2400" i="1" dirty="0" err="1"/>
              <a:t>forțele</a:t>
            </a:r>
            <a:r>
              <a:rPr lang="en-US" sz="2400" i="1" dirty="0"/>
              <a:t> </a:t>
            </a:r>
            <a:r>
              <a:rPr lang="en-US" sz="2400" i="1" dirty="0" err="1"/>
              <a:t>chimice</a:t>
            </a:r>
            <a:r>
              <a:rPr lang="en-US" sz="2400" i="1" dirty="0"/>
              <a:t> </a:t>
            </a:r>
            <a:r>
              <a:rPr lang="ro-RO" sz="2400" i="1" dirty="0"/>
              <a:t>(grad concentrații)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electrice</a:t>
            </a:r>
            <a:r>
              <a:rPr lang="ro-RO" sz="2400" i="1" dirty="0"/>
              <a:t> (grad potențial)</a:t>
            </a:r>
            <a:r>
              <a:rPr lang="en-US" sz="2400" i="1" dirty="0"/>
              <a:t> </a:t>
            </a:r>
            <a:r>
              <a:rPr lang="en-US" sz="2400" dirty="0"/>
              <a:t>care </a:t>
            </a:r>
            <a:r>
              <a:rPr lang="en-US" sz="2400" dirty="0" err="1"/>
              <a:t>împing</a:t>
            </a:r>
            <a:r>
              <a:rPr lang="en-US" sz="2400" dirty="0"/>
              <a:t> </a:t>
            </a:r>
            <a:r>
              <a:rPr lang="en-US" sz="2400" dirty="0" err="1"/>
              <a:t>potasiul</a:t>
            </a:r>
            <a:r>
              <a:rPr lang="ro-RO" sz="2400" dirty="0"/>
              <a:t> (K+)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membrană</a:t>
            </a:r>
            <a:r>
              <a:rPr lang="en-US" sz="2400" dirty="0"/>
              <a:t> se </a:t>
            </a:r>
            <a:r>
              <a:rPr lang="en-US" sz="2400" dirty="0" err="1"/>
              <a:t>egalizează</a:t>
            </a:r>
            <a:r>
              <a:rPr lang="en-US" sz="2400" dirty="0"/>
              <a:t>,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îl</a:t>
            </a:r>
            <a:r>
              <a:rPr lang="en-US" sz="2400" dirty="0"/>
              <a:t> </a:t>
            </a:r>
            <a:r>
              <a:rPr lang="en-US" sz="2400" dirty="0" err="1"/>
              <a:t>direcționează</a:t>
            </a:r>
            <a:r>
              <a:rPr lang="en-US" sz="2400" dirty="0"/>
              <a:t> în </a:t>
            </a:r>
            <a:r>
              <a:rPr lang="en-US" sz="2400" dirty="0" err="1"/>
              <a:t>direcții</a:t>
            </a:r>
            <a:r>
              <a:rPr lang="en-US" sz="2400" dirty="0"/>
              <a:t> </a:t>
            </a:r>
            <a:r>
              <a:rPr lang="en-US" sz="2400" dirty="0" err="1"/>
              <a:t>opuse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Cu toate </a:t>
            </a:r>
            <a:r>
              <a:rPr lang="en-US" sz="2400" dirty="0" err="1"/>
              <a:t>acestea</a:t>
            </a:r>
            <a:r>
              <a:rPr lang="en-US" sz="2400" dirty="0"/>
              <a:t>,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lucru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împiedicat</a:t>
            </a:r>
            <a:r>
              <a:rPr lang="en-US" sz="2400" dirty="0"/>
              <a:t> de </a:t>
            </a:r>
            <a:r>
              <a:rPr lang="en-US" sz="2400" dirty="0" err="1"/>
              <a:t>scurgerea</a:t>
            </a:r>
            <a:r>
              <a:rPr lang="en-US" sz="2400" dirty="0"/>
              <a:t> </a:t>
            </a:r>
            <a:r>
              <a:rPr lang="en-US" sz="2400" dirty="0" err="1"/>
              <a:t>constantă</a:t>
            </a:r>
            <a:r>
              <a:rPr lang="en-US" sz="2400" dirty="0"/>
              <a:t> de </a:t>
            </a:r>
            <a:r>
              <a:rPr lang="en-US" sz="2400" dirty="0" err="1"/>
              <a:t>sodiu</a:t>
            </a:r>
            <a:r>
              <a:rPr lang="en-US" sz="2400" dirty="0"/>
              <a:t> </a:t>
            </a:r>
            <a:r>
              <a:rPr lang="ro-RO" sz="2400" dirty="0"/>
              <a:t>(Na+) </a:t>
            </a:r>
            <a:r>
              <a:rPr lang="en-US" sz="2400" dirty="0"/>
              <a:t>în </a:t>
            </a:r>
            <a:r>
              <a:rPr lang="en-US" sz="2400" dirty="0" err="1"/>
              <a:t>celulă</a:t>
            </a:r>
            <a:r>
              <a:rPr lang="en-US" sz="2400" dirty="0"/>
              <a:t>, care </a:t>
            </a:r>
            <a:r>
              <a:rPr lang="en-US" sz="2400" dirty="0" err="1"/>
              <a:t>poartă</a:t>
            </a:r>
            <a:r>
              <a:rPr lang="en-US" sz="2400" dirty="0"/>
              <a:t> </a:t>
            </a:r>
            <a:r>
              <a:rPr lang="en-US" sz="2400" dirty="0" err="1"/>
              <a:t>sarcini</a:t>
            </a:r>
            <a:r>
              <a:rPr lang="en-US" sz="2400" dirty="0"/>
              <a:t> </a:t>
            </a:r>
            <a:r>
              <a:rPr lang="en-US" sz="2400" dirty="0" err="1"/>
              <a:t>pozitive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reduce </a:t>
            </a:r>
            <a:r>
              <a:rPr lang="en-US" sz="2400" dirty="0" err="1"/>
              <a:t>negativitatea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care „</a:t>
            </a:r>
            <a:r>
              <a:rPr lang="en-US" sz="2400" dirty="0" err="1"/>
              <a:t>concurează</a:t>
            </a:r>
            <a:r>
              <a:rPr lang="en-US" sz="2400" dirty="0"/>
              <a:t>” </a:t>
            </a:r>
            <a:r>
              <a:rPr lang="en-US" sz="2400" dirty="0" err="1"/>
              <a:t>potasiul</a:t>
            </a:r>
            <a:r>
              <a:rPr lang="ro-RO" sz="2400" dirty="0"/>
              <a:t> )K+)</a:t>
            </a:r>
            <a:r>
              <a:rPr lang="en-US" sz="2400" dirty="0"/>
              <a:t>. </a:t>
            </a:r>
            <a:r>
              <a:rPr lang="en-US" sz="2400" dirty="0" err="1"/>
              <a:t>Și</a:t>
            </a:r>
            <a:r>
              <a:rPr lang="en-US" sz="2400" dirty="0"/>
              <a:t>, în </a:t>
            </a:r>
            <a:r>
              <a:rPr lang="en-US" sz="2400" dirty="0" err="1"/>
              <a:t>cele</a:t>
            </a:r>
            <a:r>
              <a:rPr lang="en-US" sz="2400" dirty="0"/>
              <a:t> din </a:t>
            </a:r>
            <a:r>
              <a:rPr lang="en-US" sz="2400" dirty="0" err="1"/>
              <a:t>urmă</a:t>
            </a:r>
            <a:r>
              <a:rPr lang="en-US" sz="2400" dirty="0"/>
              <a:t>, </a:t>
            </a:r>
            <a:r>
              <a:rPr lang="en-US" sz="2400" dirty="0" err="1"/>
              <a:t>celula</a:t>
            </a:r>
            <a:r>
              <a:rPr lang="en-US" sz="2400" dirty="0"/>
              <a:t> </a:t>
            </a:r>
            <a:r>
              <a:rPr lang="en-US" sz="2400" dirty="0" err="1"/>
              <a:t>menține</a:t>
            </a:r>
            <a:r>
              <a:rPr lang="en-US" sz="2400" dirty="0"/>
              <a:t> o stare de </a:t>
            </a:r>
            <a:r>
              <a:rPr lang="en-US" sz="2400" dirty="0" err="1"/>
              <a:t>echilibru</a:t>
            </a:r>
            <a:r>
              <a:rPr lang="en-US" sz="2400" dirty="0"/>
              <a:t> de -70 mV.</a:t>
            </a:r>
            <a:r>
              <a:rPr lang="ro-RO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Acum</a:t>
            </a:r>
            <a:r>
              <a:rPr lang="en-US" sz="2400" dirty="0"/>
              <a:t>, </a:t>
            </a:r>
            <a:r>
              <a:rPr lang="en-US" sz="2400" dirty="0" err="1"/>
              <a:t>potențialul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en-US" sz="2400" dirty="0"/>
              <a:t> de </a:t>
            </a:r>
            <a:r>
              <a:rPr lang="en-US" sz="2400" dirty="0" err="1"/>
              <a:t>repaus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complet</a:t>
            </a:r>
            <a:r>
              <a:rPr lang="en-US" sz="2400" dirty="0"/>
              <a:t> format</a:t>
            </a:r>
            <a:r>
              <a:rPr lang="ro-RO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15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567F8-E250-9147-5E56-CBF0C6B9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85" y="301336"/>
            <a:ext cx="9421453" cy="4937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5F6C0-3C28-5F94-466D-7CF7B786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003" y="5384570"/>
            <a:ext cx="4209635" cy="1172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5CBE35-3040-EA47-0DE3-07810BB98ED3}"/>
              </a:ext>
            </a:extLst>
          </p:cNvPr>
          <p:cNvSpPr txBox="1"/>
          <p:nvPr/>
        </p:nvSpPr>
        <p:spPr>
          <a:xfrm>
            <a:off x="351886" y="5238343"/>
            <a:ext cx="77876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dirty="0"/>
              <a:t>Teoretic relația Goldman-</a:t>
            </a:r>
            <a:r>
              <a:rPr lang="ro-RO" sz="1600" dirty="0" err="1"/>
              <a:t>Hodgkin</a:t>
            </a:r>
            <a:r>
              <a:rPr lang="ro-RO" sz="1600" dirty="0"/>
              <a:t>-Katz:</a:t>
            </a:r>
          </a:p>
          <a:p>
            <a:r>
              <a:rPr lang="ro-RO" sz="1600" dirty="0"/>
              <a:t>Unde, [</a:t>
            </a:r>
            <a:r>
              <a:rPr lang="it-IT" sz="1600" b="1" dirty="0"/>
              <a:t>C]</a:t>
            </a:r>
            <a:r>
              <a:rPr lang="ro-RO" sz="1600" b="1" dirty="0"/>
              <a:t> </a:t>
            </a:r>
            <a:r>
              <a:rPr lang="it-IT" sz="1600" b="1" dirty="0"/>
              <a:t>+</a:t>
            </a:r>
            <a:r>
              <a:rPr lang="ro-RO" sz="1600" b="1" dirty="0"/>
              <a:t> </a:t>
            </a:r>
            <a:r>
              <a:rPr lang="it-IT" sz="1600" b="1" dirty="0"/>
              <a:t>, [A]-</a:t>
            </a:r>
            <a:r>
              <a:rPr lang="ro-RO" sz="1600" b="1" dirty="0"/>
              <a:t> </a:t>
            </a:r>
            <a:r>
              <a:rPr lang="it-IT" sz="1600" dirty="0"/>
              <a:t>– </a:t>
            </a:r>
            <a:r>
              <a:rPr lang="ro-RO" sz="1600" dirty="0"/>
              <a:t>concentrațiile </a:t>
            </a:r>
            <a:r>
              <a:rPr lang="it-IT" sz="1600" dirty="0"/>
              <a:t>specii</a:t>
            </a:r>
            <a:r>
              <a:rPr lang="ro-RO" sz="1600" dirty="0"/>
              <a:t>lor</a:t>
            </a:r>
            <a:r>
              <a:rPr lang="it-IT" sz="1600" dirty="0"/>
              <a:t> de cationi, respectiv anioni, difuzibili</a:t>
            </a:r>
            <a:endParaRPr lang="ro-RO" sz="1600" dirty="0"/>
          </a:p>
          <a:p>
            <a:r>
              <a:rPr lang="ro-RO" sz="1600" b="1" dirty="0">
                <a:solidFill>
                  <a:srgbClr val="FF0000"/>
                </a:solidFill>
              </a:rPr>
              <a:t>Concluzii: potențialul de repaus depinde de: </a:t>
            </a:r>
          </a:p>
          <a:p>
            <a:pPr marL="342900" indent="-342900">
              <a:buAutoNum type="arabicParenBoth"/>
            </a:pPr>
            <a:r>
              <a:rPr lang="en-US" sz="1600" b="1" dirty="0" err="1"/>
              <a:t>polaritatea</a:t>
            </a:r>
            <a:r>
              <a:rPr lang="en-US" sz="1600" b="1" dirty="0"/>
              <a:t> </a:t>
            </a:r>
            <a:r>
              <a:rPr lang="en-US" sz="1600" b="1" dirty="0" err="1"/>
              <a:t>sarcinii</a:t>
            </a:r>
            <a:r>
              <a:rPr lang="en-US" sz="1600" b="1" dirty="0"/>
              <a:t> </a:t>
            </a:r>
            <a:r>
              <a:rPr lang="en-US" sz="1600" b="1" dirty="0" err="1"/>
              <a:t>electrice</a:t>
            </a:r>
            <a:r>
              <a:rPr lang="en-US" sz="1600" b="1" dirty="0"/>
              <a:t> a </a:t>
            </a:r>
            <a:r>
              <a:rPr lang="en-US" sz="1600" b="1" dirty="0" err="1"/>
              <a:t>fiecărui</a:t>
            </a:r>
            <a:r>
              <a:rPr lang="en-US" sz="1600" b="1" dirty="0"/>
              <a:t> ion; </a:t>
            </a:r>
            <a:endParaRPr lang="ro-RO" sz="1600" b="1" dirty="0"/>
          </a:p>
          <a:p>
            <a:pPr marL="342900" indent="-342900">
              <a:buAutoNum type="arabicParenBoth"/>
            </a:pPr>
            <a:r>
              <a:rPr lang="en-US" sz="1600" b="1" dirty="0" err="1"/>
              <a:t>permeabilitatea</a:t>
            </a:r>
            <a:r>
              <a:rPr lang="en-US" sz="1600" b="1" dirty="0"/>
              <a:t> </a:t>
            </a:r>
            <a:r>
              <a:rPr lang="en-US" sz="1600" b="1" dirty="0" err="1"/>
              <a:t>membranei</a:t>
            </a:r>
            <a:r>
              <a:rPr lang="en-US" sz="1600" b="1" dirty="0"/>
              <a:t> P </a:t>
            </a:r>
            <a:r>
              <a:rPr lang="en-US" sz="1600" b="1" dirty="0" err="1"/>
              <a:t>pentru</a:t>
            </a:r>
            <a:r>
              <a:rPr lang="en-US" sz="1600" b="1" dirty="0"/>
              <a:t> </a:t>
            </a:r>
            <a:r>
              <a:rPr lang="en-US" sz="1600" b="1" dirty="0" err="1"/>
              <a:t>fiecare</a:t>
            </a:r>
            <a:r>
              <a:rPr lang="en-US" sz="1600" b="1" dirty="0"/>
              <a:t> ion; </a:t>
            </a:r>
            <a:endParaRPr lang="ro-RO" sz="1600" b="1" dirty="0"/>
          </a:p>
          <a:p>
            <a:pPr marL="342900" indent="-342900">
              <a:buAutoNum type="arabicParenBoth"/>
            </a:pPr>
            <a:r>
              <a:rPr lang="en-US" sz="1600" b="1" dirty="0" err="1"/>
              <a:t>concentrațiile</a:t>
            </a:r>
            <a:r>
              <a:rPr lang="en-US" sz="1600" b="1" dirty="0"/>
              <a:t> </a:t>
            </a:r>
            <a:r>
              <a:rPr lang="en-US" sz="1600" b="1" dirty="0" err="1"/>
              <a:t>ionilor</a:t>
            </a:r>
            <a:r>
              <a:rPr lang="en-US" sz="1600" b="1" dirty="0"/>
              <a:t> </a:t>
            </a:r>
            <a:r>
              <a:rPr lang="en-US" sz="1600" b="1" dirty="0" err="1"/>
              <a:t>corespunzători</a:t>
            </a:r>
            <a:r>
              <a:rPr lang="en-US" sz="1600" b="1" dirty="0"/>
              <a:t> în </a:t>
            </a:r>
            <a:r>
              <a:rPr lang="en-US" sz="1600" b="1" dirty="0" err="1"/>
              <a:t>interiorul</a:t>
            </a:r>
            <a:r>
              <a:rPr lang="en-US" sz="1600" b="1" dirty="0"/>
              <a:t> </a:t>
            </a:r>
            <a:r>
              <a:rPr lang="en-US" sz="1600" b="1" dirty="0" err="1"/>
              <a:t>și</a:t>
            </a:r>
            <a:r>
              <a:rPr lang="en-US" sz="1600" b="1" dirty="0"/>
              <a:t> în </a:t>
            </a:r>
            <a:r>
              <a:rPr lang="en-US" sz="1600" b="1" dirty="0" err="1"/>
              <a:t>exteriorul</a:t>
            </a:r>
            <a:r>
              <a:rPr lang="en-US" sz="1600" b="1" dirty="0"/>
              <a:t> </a:t>
            </a:r>
            <a:r>
              <a:rPr lang="en-US" sz="1600" b="1" dirty="0" err="1"/>
              <a:t>membranei</a:t>
            </a:r>
            <a:r>
              <a:rPr lang="en-US" sz="16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634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DA41-0B91-BAF1-A07B-774363D5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47" y="381751"/>
            <a:ext cx="8505305" cy="831908"/>
          </a:xfrm>
        </p:spPr>
        <p:txBody>
          <a:bodyPr/>
          <a:lstStyle/>
          <a:p>
            <a:r>
              <a:rPr lang="en-US" dirty="0" err="1"/>
              <a:t>Fiziologia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5CB45-7EF3-CA20-38F6-868C4947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" y="1346662"/>
            <a:ext cx="11172305" cy="5370022"/>
          </a:xfrm>
        </p:spPr>
        <p:txBody>
          <a:bodyPr>
            <a:normAutofit/>
          </a:bodyPr>
          <a:lstStyle/>
          <a:p>
            <a:r>
              <a:rPr lang="en-US" dirty="0" err="1"/>
              <a:t>Diferența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gradientul</a:t>
            </a:r>
            <a:r>
              <a:rPr lang="en-US" dirty="0"/>
              <a:t> electric </a:t>
            </a:r>
            <a:r>
              <a:rPr lang="en-US" dirty="0" err="1"/>
              <a:t>și</a:t>
            </a:r>
            <a:r>
              <a:rPr lang="en-US" dirty="0"/>
              <a:t> cel </a:t>
            </a:r>
            <a:r>
              <a:rPr lang="en-US" dirty="0" err="1"/>
              <a:t>chimic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/>
              <a:t>Gradient electric</a:t>
            </a:r>
            <a:r>
              <a:rPr lang="ro-RO" dirty="0"/>
              <a:t>: s</a:t>
            </a:r>
            <a:r>
              <a:rPr lang="en-US" dirty="0"/>
              <a:t>e </a:t>
            </a:r>
            <a:r>
              <a:rPr lang="en-US" dirty="0" err="1"/>
              <a:t>opune</a:t>
            </a:r>
            <a:r>
              <a:rPr lang="en-US" dirty="0"/>
              <a:t> </a:t>
            </a:r>
            <a:r>
              <a:rPr lang="en-US" dirty="0" err="1"/>
              <a:t>gradientului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ro-RO" dirty="0"/>
              <a:t> și generează </a:t>
            </a:r>
            <a:r>
              <a:rPr lang="en-US" dirty="0" err="1"/>
              <a:t>diferența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membrane</a:t>
            </a:r>
            <a:endParaRPr lang="ro-RO" dirty="0"/>
          </a:p>
          <a:p>
            <a:r>
              <a:rPr lang="en-US" b="1" dirty="0"/>
              <a:t>Gradient </a:t>
            </a:r>
            <a:r>
              <a:rPr lang="en-US" b="1" dirty="0" err="1"/>
              <a:t>chimic</a:t>
            </a:r>
            <a:r>
              <a:rPr lang="ro-RO" dirty="0"/>
              <a:t>: s</a:t>
            </a:r>
            <a:r>
              <a:rPr lang="en-US" dirty="0"/>
              <a:t>e </a:t>
            </a:r>
            <a:r>
              <a:rPr lang="en-US" dirty="0" err="1"/>
              <a:t>opune</a:t>
            </a:r>
            <a:r>
              <a:rPr lang="en-US" dirty="0"/>
              <a:t> </a:t>
            </a:r>
            <a:r>
              <a:rPr lang="en-US" dirty="0" err="1"/>
              <a:t>gradientului</a:t>
            </a:r>
            <a:r>
              <a:rPr lang="en-US" dirty="0"/>
              <a:t> electric</a:t>
            </a:r>
            <a:r>
              <a:rPr lang="ro-RO" dirty="0"/>
              <a:t> și generează </a:t>
            </a:r>
            <a:r>
              <a:rPr lang="en-US" dirty="0" err="1"/>
              <a:t>diferența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ion specific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.</a:t>
            </a:r>
            <a:endParaRPr lang="ro-RO" dirty="0"/>
          </a:p>
          <a:p>
            <a:r>
              <a:rPr lang="en-US" i="1" dirty="0"/>
              <a:t>Un bun </a:t>
            </a:r>
            <a:r>
              <a:rPr lang="en-US" i="1" dirty="0" err="1"/>
              <a:t>exemplu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K+. </a:t>
            </a:r>
            <a:r>
              <a:rPr lang="en-US" dirty="0"/>
              <a:t>Membrana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permeabilă</a:t>
            </a:r>
            <a:r>
              <a:rPr lang="en-US" dirty="0"/>
              <a:t> la K+, iar [K+]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mare,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o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 </a:t>
            </a:r>
            <a:r>
              <a:rPr lang="en-US" dirty="0" err="1"/>
              <a:t>curge</a:t>
            </a:r>
            <a:r>
              <a:rPr lang="en-US" dirty="0"/>
              <a:t> </a:t>
            </a:r>
            <a:r>
              <a:rPr lang="ro-RO" dirty="0"/>
              <a:t>spre </a:t>
            </a:r>
            <a:r>
              <a:rPr lang="en-US" dirty="0"/>
              <a:t>afara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 cu K+. [K+]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, </a:t>
            </a:r>
            <a:r>
              <a:rPr lang="en-US" dirty="0" err="1"/>
              <a:t>determinând</a:t>
            </a:r>
            <a:r>
              <a:rPr lang="en-US" dirty="0"/>
              <a:t> </a:t>
            </a:r>
            <a:r>
              <a:rPr lang="en-US" dirty="0" err="1"/>
              <a:t>gradientul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curgă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ro-RO" dirty="0"/>
              <a:t>in</a:t>
            </a:r>
            <a:r>
              <a:rPr lang="en-US" dirty="0" err="1"/>
              <a:t>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Acest </a:t>
            </a:r>
            <a:r>
              <a:rPr lang="en-US" dirty="0" err="1"/>
              <a:t>lucru</a:t>
            </a:r>
            <a:r>
              <a:rPr lang="en-US" dirty="0"/>
              <a:t> face, de </a:t>
            </a:r>
            <a:r>
              <a:rPr lang="en-US" dirty="0" err="1"/>
              <a:t>asemenea</a:t>
            </a:r>
            <a:r>
              <a:rPr lang="en-US" dirty="0"/>
              <a:t>, ca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devină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electronegativ</a:t>
            </a:r>
            <a:r>
              <a:rPr lang="en-US" dirty="0"/>
              <a:t>, </a:t>
            </a:r>
            <a:r>
              <a:rPr lang="en-US" dirty="0" err="1"/>
              <a:t>crescând</a:t>
            </a:r>
            <a:r>
              <a:rPr lang="en-US" dirty="0"/>
              <a:t> </a:t>
            </a:r>
            <a:r>
              <a:rPr lang="en-US" dirty="0" err="1"/>
              <a:t>gradientul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electric.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545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/>
          <a:lstStyle/>
          <a:p>
            <a:pPr algn="ctr"/>
            <a:r>
              <a:rPr lang="en-US" b="1" dirty="0" err="1"/>
              <a:t>Poten</a:t>
            </a:r>
            <a:r>
              <a:rPr lang="ro-RO" b="1" dirty="0"/>
              <a:t>ț</a:t>
            </a:r>
            <a:r>
              <a:rPr lang="en-US" b="1" dirty="0" err="1"/>
              <a:t>ialul</a:t>
            </a:r>
            <a:r>
              <a:rPr lang="en-US" b="1" dirty="0"/>
              <a:t> </a:t>
            </a:r>
            <a:r>
              <a:rPr lang="en-US" b="1" dirty="0" err="1"/>
              <a:t>membranei</a:t>
            </a:r>
            <a:r>
              <a:rPr lang="ro-RO" b="1" dirty="0"/>
              <a:t> (</a:t>
            </a:r>
            <a:r>
              <a:rPr lang="ro-RO" b="1" dirty="0" err="1"/>
              <a:t>Supl</a:t>
            </a:r>
            <a:r>
              <a:rPr lang="ro-RO" b="1" dirty="0"/>
              <a:t>. de </a:t>
            </a:r>
            <a:r>
              <a:rPr lang="ro-RO" b="1" dirty="0" err="1"/>
              <a:t>sinestătător</a:t>
            </a:r>
            <a:r>
              <a:rPr lang="ro-RO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41782"/>
            <a:ext cx="10860157" cy="5337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înțelege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, </a:t>
            </a:r>
            <a:r>
              <a:rPr lang="en-US" dirty="0" err="1"/>
              <a:t>lu</a:t>
            </a:r>
            <a:r>
              <a:rPr lang="ro-RO" dirty="0"/>
              <a:t>ăm </a:t>
            </a:r>
            <a:r>
              <a:rPr lang="en-US" dirty="0"/>
              <a:t>în </a:t>
            </a:r>
            <a:r>
              <a:rPr lang="en-US" dirty="0" err="1"/>
              <a:t>considerare</a:t>
            </a:r>
            <a:r>
              <a:rPr lang="en-US" dirty="0"/>
              <a:t> un </a:t>
            </a:r>
            <a:r>
              <a:rPr lang="en-US" dirty="0" err="1"/>
              <a:t>mediu</a:t>
            </a:r>
            <a:r>
              <a:rPr lang="en-US" dirty="0"/>
              <a:t> cu o </a:t>
            </a:r>
            <a:r>
              <a:rPr lang="en-US" dirty="0" err="1"/>
              <a:t>singură</a:t>
            </a:r>
            <a:r>
              <a:rPr lang="ro-RO" dirty="0"/>
              <a:t> </a:t>
            </a:r>
            <a:r>
              <a:rPr lang="en-US" dirty="0"/>
              <a:t>specie de </a:t>
            </a:r>
            <a:r>
              <a:rPr lang="en-US" dirty="0" err="1"/>
              <a:t>ioni</a:t>
            </a:r>
            <a:r>
              <a:rPr lang="en-US" dirty="0"/>
              <a:t>, </a:t>
            </a:r>
            <a:r>
              <a:rPr lang="ro-RO" dirty="0"/>
              <a:t>e.g. </a:t>
            </a:r>
            <a:r>
              <a:rPr lang="en-US" b="1" dirty="0"/>
              <a:t>K+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în </a:t>
            </a:r>
            <a:r>
              <a:rPr lang="en-US" dirty="0" err="1"/>
              <a:t>soluție</a:t>
            </a:r>
            <a:r>
              <a:rPr lang="en-US" dirty="0"/>
              <a:t>.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soluția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împărțită</a:t>
            </a:r>
            <a:r>
              <a:rPr lang="en-US" dirty="0"/>
              <a:t> în</a:t>
            </a:r>
            <a:r>
              <a:rPr lang="ro-RO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compartimente</a:t>
            </a:r>
            <a:r>
              <a:rPr lang="en-US" dirty="0"/>
              <a:t> de o membrană cu </a:t>
            </a:r>
            <a:r>
              <a:rPr lang="en-US" dirty="0" err="1"/>
              <a:t>canale</a:t>
            </a:r>
            <a:r>
              <a:rPr lang="en-US" dirty="0"/>
              <a:t> de </a:t>
            </a:r>
            <a:r>
              <a:rPr lang="en-US" b="1" dirty="0"/>
              <a:t>K+</a:t>
            </a:r>
            <a:r>
              <a:rPr lang="en-US" dirty="0"/>
              <a:t>, iar </a:t>
            </a:r>
            <a:r>
              <a:rPr lang="en-US" dirty="0" err="1"/>
              <a:t>concentrația</a:t>
            </a:r>
            <a:r>
              <a:rPr lang="en-US" dirty="0"/>
              <a:t> de </a:t>
            </a:r>
            <a:r>
              <a:rPr lang="en-US" b="1" dirty="0"/>
              <a:t>K+</a:t>
            </a:r>
            <a:r>
              <a:rPr lang="ro-RO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compartiment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exista</a:t>
            </a:r>
            <a:r>
              <a:rPr lang="en-US" dirty="0"/>
              <a:t> un flux net din </a:t>
            </a:r>
            <a:r>
              <a:rPr lang="en-US" dirty="0" err="1"/>
              <a:t>compartimentul</a:t>
            </a:r>
            <a:r>
              <a:rPr lang="ro-RO" dirty="0"/>
              <a:t> </a:t>
            </a:r>
            <a:r>
              <a:rPr lang="en-US" dirty="0"/>
              <a:t>cu </a:t>
            </a:r>
            <a:r>
              <a:rPr lang="en-US" dirty="0" err="1"/>
              <a:t>concentrație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(</a:t>
            </a:r>
            <a:r>
              <a:rPr lang="en-US" dirty="0" err="1"/>
              <a:t>lichidul</a:t>
            </a:r>
            <a:r>
              <a:rPr lang="en-US" dirty="0"/>
              <a:t> </a:t>
            </a:r>
            <a:r>
              <a:rPr lang="en-US" dirty="0" err="1"/>
              <a:t>interstițial</a:t>
            </a:r>
            <a:r>
              <a:rPr lang="en-US" dirty="0"/>
              <a:t> </a:t>
            </a:r>
            <a:r>
              <a:rPr lang="en-US" dirty="0" err="1"/>
              <a:t>extracelular</a:t>
            </a:r>
            <a:r>
              <a:rPr lang="en-US" dirty="0"/>
              <a:t>).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În </a:t>
            </a:r>
            <a:r>
              <a:rPr lang="en-US" dirty="0" err="1"/>
              <a:t>această</a:t>
            </a:r>
            <a:r>
              <a:rPr lang="ro-RO" dirty="0"/>
              <a:t> </a:t>
            </a:r>
            <a:r>
              <a:rPr lang="en-US" dirty="0" err="1"/>
              <a:t>situație</a:t>
            </a:r>
            <a:r>
              <a:rPr lang="en-US" dirty="0"/>
              <a:t>,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datorat</a:t>
            </a:r>
            <a:r>
              <a:rPr lang="en-US" dirty="0"/>
              <a:t> </a:t>
            </a:r>
            <a:r>
              <a:rPr lang="en-US" dirty="0" err="1"/>
              <a:t>gradientului</a:t>
            </a:r>
            <a:r>
              <a:rPr lang="en-US" dirty="0"/>
              <a:t> de </a:t>
            </a:r>
            <a:r>
              <a:rPr lang="en-US" dirty="0" err="1"/>
              <a:t>concentrație</a:t>
            </a:r>
            <a:r>
              <a:rPr lang="en-US" dirty="0"/>
              <a:t> (</a:t>
            </a:r>
            <a:r>
              <a:rPr lang="en-US" dirty="0" err="1"/>
              <a:t>difuzie</a:t>
            </a:r>
            <a:r>
              <a:rPr lang="en-US" dirty="0"/>
              <a:t>) </a:t>
            </a:r>
            <a:r>
              <a:rPr lang="en-US" dirty="0" err="1"/>
              <a:t>tinde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împingă</a:t>
            </a:r>
            <a:r>
              <a:rPr lang="en-US" dirty="0"/>
              <a:t> </a:t>
            </a:r>
            <a:r>
              <a:rPr lang="en-US" b="1" dirty="0"/>
              <a:t>K+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ro-RO" dirty="0"/>
              <a:t> </a:t>
            </a:r>
            <a:r>
              <a:rPr lang="en-US" dirty="0" err="1"/>
              <a:t>compartimentul</a:t>
            </a:r>
            <a:r>
              <a:rPr lang="en-US" dirty="0"/>
              <a:t> cu </a:t>
            </a:r>
            <a:r>
              <a:rPr lang="en-US" dirty="0" err="1"/>
              <a:t>concentrație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(în afara </a:t>
            </a:r>
            <a:r>
              <a:rPr lang="en-US" dirty="0" err="1"/>
              <a:t>celulei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</a:t>
            </a:r>
            <a:r>
              <a:rPr lang="ro-RO" dirty="0"/>
              <a:t>: </a:t>
            </a:r>
            <a:r>
              <a:rPr lang="en-US" b="1" dirty="0">
                <a:solidFill>
                  <a:srgbClr val="FF0000"/>
                </a:solidFill>
              </a:rPr>
              <a:t>J</a:t>
            </a:r>
            <a:r>
              <a:rPr lang="en-US" sz="1800" b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difuzie</a:t>
            </a:r>
            <a:r>
              <a:rPr lang="en-US" b="1" dirty="0">
                <a:solidFill>
                  <a:srgbClr val="FF0000"/>
                </a:solidFill>
              </a:rPr>
              <a:t>) = −</a:t>
            </a:r>
            <a:r>
              <a:rPr lang="en-US" b="1" dirty="0" err="1">
                <a:solidFill>
                  <a:srgbClr val="FF0000"/>
                </a:solidFill>
              </a:rPr>
              <a:t>Dd</a:t>
            </a:r>
            <a:r>
              <a:rPr lang="en-US" b="1" dirty="0">
                <a:solidFill>
                  <a:srgbClr val="FF0000"/>
                </a:solidFill>
              </a:rPr>
              <a:t>[K+]/dx</a:t>
            </a:r>
            <a:r>
              <a:rPr lang="ro-RO" b="1" dirty="0">
                <a:solidFill>
                  <a:srgbClr val="FF0000"/>
                </a:solidFill>
              </a:rPr>
              <a:t> (</a:t>
            </a:r>
            <a:r>
              <a:rPr lang="en-US" dirty="0"/>
              <a:t>din 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Fick</a:t>
            </a:r>
            <a:r>
              <a:rPr lang="ro-RO" dirty="0"/>
              <a:t>)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b="1" dirty="0"/>
              <a:t>D</a:t>
            </a:r>
            <a:r>
              <a:rPr lang="ro-RO" b="1" dirty="0"/>
              <a:t> - </a:t>
            </a:r>
            <a:r>
              <a:rPr lang="en-US" dirty="0" err="1"/>
              <a:t>constanta</a:t>
            </a:r>
            <a:r>
              <a:rPr lang="en-US" dirty="0"/>
              <a:t> de </a:t>
            </a:r>
            <a:r>
              <a:rPr lang="en-US" dirty="0" err="1"/>
              <a:t>difuzivitate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b="1" dirty="0"/>
              <a:t>K+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duce la o </a:t>
            </a:r>
            <a:r>
              <a:rPr lang="en-US" dirty="0" err="1"/>
              <a:t>acumulare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 în afara </a:t>
            </a:r>
            <a:r>
              <a:rPr lang="en-US" dirty="0" err="1"/>
              <a:t>celulei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datorat</a:t>
            </a:r>
            <a:r>
              <a:rPr lang="en-US" dirty="0"/>
              <a:t> </a:t>
            </a:r>
            <a:r>
              <a:rPr lang="en-US" dirty="0" err="1"/>
              <a:t>câmpului</a:t>
            </a:r>
            <a:r>
              <a:rPr lang="en-US" dirty="0"/>
              <a:t> electric (d</a:t>
            </a:r>
            <a:r>
              <a:rPr lang="ro-RO" dirty="0"/>
              <a:t>rift</a:t>
            </a:r>
            <a:r>
              <a:rPr lang="en-US" dirty="0"/>
              <a:t>) </a:t>
            </a:r>
            <a:r>
              <a:rPr lang="en-US" dirty="0" err="1"/>
              <a:t>tinde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împingă</a:t>
            </a:r>
            <a:r>
              <a:rPr lang="en-US" dirty="0"/>
              <a:t> </a:t>
            </a:r>
            <a:r>
              <a:rPr lang="en-US" b="1" dirty="0"/>
              <a:t>K+</a:t>
            </a:r>
            <a:r>
              <a:rPr lang="en-US" dirty="0"/>
              <a:t> în interiorul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b="1" dirty="0">
                <a:solidFill>
                  <a:srgbClr val="FF0000"/>
                </a:solidFill>
              </a:rPr>
              <a:t>J</a:t>
            </a:r>
            <a:r>
              <a:rPr lang="en-US" sz="1800" b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 (d</a:t>
            </a:r>
            <a:r>
              <a:rPr lang="ro-RO" b="1" dirty="0">
                <a:solidFill>
                  <a:srgbClr val="FF0000"/>
                </a:solidFill>
              </a:rPr>
              <a:t>rift</a:t>
            </a:r>
            <a:r>
              <a:rPr lang="en-US" b="1" dirty="0">
                <a:solidFill>
                  <a:srgbClr val="FF0000"/>
                </a:solidFill>
              </a:rPr>
              <a:t>) = −</a:t>
            </a:r>
            <a:r>
              <a:rPr lang="el-GR" b="1" dirty="0">
                <a:solidFill>
                  <a:srgbClr val="FF0000"/>
                </a:solidFill>
              </a:rPr>
              <a:t>μ</a:t>
            </a:r>
            <a:r>
              <a:rPr lang="en-US" b="1" dirty="0">
                <a:solidFill>
                  <a:srgbClr val="FF0000"/>
                </a:solidFill>
              </a:rPr>
              <a:t>Z[K+]dv/</a:t>
            </a:r>
            <a:r>
              <a:rPr lang="en-US" b="1" dirty="0" err="1">
                <a:solidFill>
                  <a:srgbClr val="FF0000"/>
                </a:solidFill>
              </a:rPr>
              <a:t>dt</a:t>
            </a:r>
            <a:r>
              <a:rPr lang="ro-RO" b="1" dirty="0">
                <a:solidFill>
                  <a:srgbClr val="FF0000"/>
                </a:solidFill>
              </a:rPr>
              <a:t> (</a:t>
            </a:r>
            <a:r>
              <a:rPr lang="ro-RO" dirty="0"/>
              <a:t>din Legea lui Ohm), unde  </a:t>
            </a:r>
            <a:r>
              <a:rPr lang="ro-RO" b="1" dirty="0"/>
              <a:t>µ</a:t>
            </a:r>
            <a:r>
              <a:rPr lang="ro-RO" dirty="0"/>
              <a:t> - mobilitatea m2/Vs, </a:t>
            </a:r>
            <a:r>
              <a:rPr lang="ro-RO" b="1" dirty="0"/>
              <a:t>Z</a:t>
            </a:r>
            <a:r>
              <a:rPr lang="ro-RO" dirty="0"/>
              <a:t> – valența ionului și </a:t>
            </a:r>
            <a:r>
              <a:rPr lang="ro-RO" b="1" dirty="0"/>
              <a:t>v</a:t>
            </a:r>
            <a:r>
              <a:rPr lang="ro-RO" dirty="0"/>
              <a:t> – potențialul peste membrană</a:t>
            </a:r>
            <a:r>
              <a:rPr lang="ro-RO" b="1" dirty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6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45" y="371392"/>
            <a:ext cx="10936122" cy="6115216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Astfel, fluxul net</a:t>
            </a:r>
          </a:p>
          <a:p>
            <a:pPr marL="0" indent="0">
              <a:buNone/>
            </a:pPr>
            <a:r>
              <a:rPr lang="ro-RO" b="1" dirty="0">
                <a:solidFill>
                  <a:srgbClr val="C00000"/>
                </a:solidFill>
              </a:rPr>
              <a:t>J</a:t>
            </a:r>
            <a:r>
              <a:rPr lang="ro-RO" b="1" baseline="-25000" dirty="0">
                <a:solidFill>
                  <a:srgbClr val="C00000"/>
                </a:solidFill>
              </a:rPr>
              <a:t>K</a:t>
            </a:r>
            <a:r>
              <a:rPr lang="ro-RO" b="1" dirty="0">
                <a:solidFill>
                  <a:srgbClr val="C00000"/>
                </a:solidFill>
              </a:rPr>
              <a:t> = J</a:t>
            </a:r>
            <a:r>
              <a:rPr lang="ro-RO" b="1" baseline="-25000" dirty="0">
                <a:solidFill>
                  <a:srgbClr val="C00000"/>
                </a:solidFill>
              </a:rPr>
              <a:t>K</a:t>
            </a:r>
            <a:r>
              <a:rPr lang="ro-RO" b="1" dirty="0">
                <a:solidFill>
                  <a:srgbClr val="C00000"/>
                </a:solidFill>
              </a:rPr>
              <a:t> (diffusion) + J</a:t>
            </a:r>
            <a:r>
              <a:rPr lang="ro-RO" b="1" baseline="-25000" dirty="0">
                <a:solidFill>
                  <a:srgbClr val="C00000"/>
                </a:solidFill>
              </a:rPr>
              <a:t>K</a:t>
            </a:r>
            <a:r>
              <a:rPr lang="ro-RO" b="1" dirty="0">
                <a:solidFill>
                  <a:srgbClr val="C00000"/>
                </a:solidFill>
              </a:rPr>
              <a:t> (drift) = −Dd[K</a:t>
            </a:r>
            <a:r>
              <a:rPr lang="ro-RO" b="1" baseline="30000" dirty="0">
                <a:solidFill>
                  <a:srgbClr val="C00000"/>
                </a:solidFill>
              </a:rPr>
              <a:t>+</a:t>
            </a:r>
            <a:r>
              <a:rPr lang="ro-RO" b="1" dirty="0">
                <a:solidFill>
                  <a:srgbClr val="C00000"/>
                </a:solidFill>
              </a:rPr>
              <a:t>]/dxJ</a:t>
            </a:r>
            <a:r>
              <a:rPr lang="ro-RO" b="1" baseline="-25000" dirty="0">
                <a:solidFill>
                  <a:srgbClr val="C00000"/>
                </a:solidFill>
              </a:rPr>
              <a:t>K</a:t>
            </a:r>
            <a:r>
              <a:rPr lang="ro-RO" b="1" dirty="0">
                <a:solidFill>
                  <a:srgbClr val="C00000"/>
                </a:solidFill>
              </a:rPr>
              <a:t> − </a:t>
            </a:r>
            <a:r>
              <a:rPr lang="el-GR" b="1" dirty="0">
                <a:solidFill>
                  <a:srgbClr val="C00000"/>
                </a:solidFill>
              </a:rPr>
              <a:t>μ</a:t>
            </a:r>
            <a:r>
              <a:rPr lang="ro-RO" b="1" dirty="0">
                <a:solidFill>
                  <a:srgbClr val="C00000"/>
                </a:solidFill>
              </a:rPr>
              <a:t>Z[K</a:t>
            </a:r>
            <a:r>
              <a:rPr lang="ro-RO" b="1" baseline="30000" dirty="0">
                <a:solidFill>
                  <a:srgbClr val="C00000"/>
                </a:solidFill>
              </a:rPr>
              <a:t>+</a:t>
            </a:r>
            <a:r>
              <a:rPr lang="ro-RO" b="1" dirty="0">
                <a:solidFill>
                  <a:srgbClr val="C00000"/>
                </a:solidFill>
              </a:rPr>
              <a:t>] dv/dt</a:t>
            </a:r>
          </a:p>
          <a:p>
            <a:pPr marL="0" indent="0">
              <a:buNone/>
            </a:pPr>
            <a:r>
              <a:rPr lang="ro-RO" b="1" dirty="0"/>
              <a:t>Folosind relația Einstein </a:t>
            </a:r>
            <a:r>
              <a:rPr lang="ro-RO" b="1" dirty="0">
                <a:solidFill>
                  <a:srgbClr val="C00000"/>
                </a:solidFill>
              </a:rPr>
              <a:t>D = kTµ/q </a:t>
            </a:r>
            <a:r>
              <a:rPr lang="ro-RO" b="1" dirty="0"/>
              <a:t> fluxul total este dat ca</a:t>
            </a:r>
          </a:p>
          <a:p>
            <a:pPr marL="0" indent="0" algn="ctr">
              <a:buNone/>
            </a:pPr>
            <a:r>
              <a:rPr lang="ro-RO" b="1" dirty="0"/>
              <a:t>J</a:t>
            </a:r>
            <a:r>
              <a:rPr lang="ro-RO" b="1" baseline="-25000" dirty="0"/>
              <a:t>K</a:t>
            </a:r>
            <a:r>
              <a:rPr lang="ro-RO" b="1" dirty="0"/>
              <a:t> = −RT/q</a:t>
            </a:r>
            <a:r>
              <a:rPr lang="el-GR" b="1" dirty="0"/>
              <a:t>μ</a:t>
            </a:r>
            <a:r>
              <a:rPr lang="ro-RO" b="1" dirty="0"/>
              <a:t>d[K</a:t>
            </a:r>
            <a:r>
              <a:rPr lang="ro-RO" b="1" baseline="30000" dirty="0"/>
              <a:t>+</a:t>
            </a:r>
            <a:r>
              <a:rPr lang="ro-RO" b="1" dirty="0"/>
              <a:t>]/dx − </a:t>
            </a:r>
            <a:r>
              <a:rPr lang="el-GR" b="1" dirty="0"/>
              <a:t>μ</a:t>
            </a:r>
            <a:r>
              <a:rPr lang="ro-RO" b="1" dirty="0"/>
              <a:t>Z[K</a:t>
            </a:r>
            <a:r>
              <a:rPr lang="ro-RO" b="1" baseline="30000" dirty="0"/>
              <a:t>+</a:t>
            </a:r>
            <a:r>
              <a:rPr lang="ro-RO" b="1" dirty="0"/>
              <a:t>]dv/dt</a:t>
            </a:r>
          </a:p>
          <a:p>
            <a:pPr marL="0" indent="0">
              <a:buNone/>
            </a:pPr>
            <a:r>
              <a:rPr lang="en-US" sz="1900" dirty="0" err="1"/>
              <a:t>unde</a:t>
            </a:r>
            <a:r>
              <a:rPr lang="en-US" sz="1900" dirty="0"/>
              <a:t> </a:t>
            </a:r>
            <a:r>
              <a:rPr lang="en-US" sz="1900" b="1" dirty="0"/>
              <a:t>R</a:t>
            </a:r>
            <a:r>
              <a:rPr lang="en-US" sz="1900" dirty="0"/>
              <a:t> </a:t>
            </a:r>
            <a:r>
              <a:rPr lang="ro-RO" sz="1900" dirty="0"/>
              <a:t>- </a:t>
            </a:r>
            <a:r>
              <a:rPr lang="en-US" sz="1900" dirty="0" err="1"/>
              <a:t>constanta</a:t>
            </a:r>
            <a:r>
              <a:rPr lang="en-US" sz="1900" dirty="0"/>
              <a:t> </a:t>
            </a:r>
            <a:r>
              <a:rPr lang="en-US" sz="1900" dirty="0" err="1"/>
              <a:t>lui</a:t>
            </a:r>
            <a:r>
              <a:rPr lang="en-US" sz="1900" dirty="0"/>
              <a:t> Boltzmann, </a:t>
            </a:r>
            <a:r>
              <a:rPr lang="en-US" sz="1900" b="1" dirty="0"/>
              <a:t>T</a:t>
            </a:r>
            <a:r>
              <a:rPr lang="en-US" sz="1900" dirty="0"/>
              <a:t> </a:t>
            </a:r>
            <a:r>
              <a:rPr lang="ro-RO" sz="1900" dirty="0"/>
              <a:t>- </a:t>
            </a:r>
            <a:r>
              <a:rPr lang="en-US" sz="1900" dirty="0" err="1"/>
              <a:t>temperatura</a:t>
            </a:r>
            <a:r>
              <a:rPr lang="en-US" sz="1900" dirty="0"/>
              <a:t> </a:t>
            </a:r>
            <a:r>
              <a:rPr lang="en-US" sz="1900" dirty="0" err="1"/>
              <a:t>absolută</a:t>
            </a:r>
            <a:r>
              <a:rPr lang="ro-RO" sz="1900" dirty="0"/>
              <a:t>, </a:t>
            </a:r>
            <a:r>
              <a:rPr lang="en-US" sz="1900" dirty="0"/>
              <a:t>Kelvin,</a:t>
            </a:r>
            <a:r>
              <a:rPr lang="ro-RO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b="1" dirty="0"/>
              <a:t>q</a:t>
            </a:r>
            <a:r>
              <a:rPr lang="en-US" sz="1900" dirty="0"/>
              <a:t> </a:t>
            </a:r>
            <a:r>
              <a:rPr lang="ro-RO" sz="1900" dirty="0"/>
              <a:t>- </a:t>
            </a:r>
            <a:r>
              <a:rPr lang="en-US" sz="1900" dirty="0" err="1"/>
              <a:t>magnitudinea</a:t>
            </a:r>
            <a:r>
              <a:rPr lang="en-US" sz="1900" dirty="0"/>
              <a:t> </a:t>
            </a:r>
            <a:r>
              <a:rPr lang="en-US" sz="1900" dirty="0" err="1"/>
              <a:t>sarcinii</a:t>
            </a:r>
            <a:r>
              <a:rPr lang="en-US" sz="1900" dirty="0"/>
              <a:t> </a:t>
            </a:r>
            <a:r>
              <a:rPr lang="en-US" sz="1900" dirty="0" err="1"/>
              <a:t>electrice</a:t>
            </a:r>
            <a:r>
              <a:rPr lang="en-US" sz="1900" dirty="0"/>
              <a:t>.</a:t>
            </a:r>
            <a:r>
              <a:rPr lang="ro-RO" dirty="0"/>
              <a:t>           </a:t>
            </a:r>
            <a:r>
              <a:rPr lang="en-US" dirty="0"/>
              <a:t>La </a:t>
            </a:r>
            <a:r>
              <a:rPr lang="en-US" dirty="0" err="1"/>
              <a:t>echilibru</a:t>
            </a:r>
            <a:r>
              <a:rPr lang="en-US" dirty="0"/>
              <a:t>,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b="1" dirty="0"/>
              <a:t>K</a:t>
            </a:r>
            <a:r>
              <a:rPr lang="en-US" b="1" baseline="30000" dirty="0"/>
              <a:t>+</a:t>
            </a:r>
            <a:r>
              <a:rPr lang="en-US" dirty="0"/>
              <a:t> în </a:t>
            </a:r>
            <a:r>
              <a:rPr lang="en-US" dirty="0" err="1"/>
              <a:t>celulă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echilibrat</a:t>
            </a:r>
            <a:r>
              <a:rPr lang="en-US" dirty="0"/>
              <a:t> de </a:t>
            </a:r>
            <a:r>
              <a:rPr lang="en-US" dirty="0" err="1"/>
              <a:t>fluxul</a:t>
            </a:r>
            <a:r>
              <a:rPr lang="en-US" dirty="0"/>
              <a:t> din </a:t>
            </a:r>
            <a:r>
              <a:rPr lang="en-US" dirty="0" err="1"/>
              <a:t>celulă</a:t>
            </a:r>
            <a:r>
              <a:rPr lang="ro-RO" dirty="0"/>
              <a:t> </a:t>
            </a:r>
            <a:r>
              <a:rPr lang="en-US" dirty="0" err="1"/>
              <a:t>așadar</a:t>
            </a:r>
            <a:endParaRPr lang="ro-RO" dirty="0"/>
          </a:p>
          <a:p>
            <a:pPr marL="0" indent="0" algn="ctr">
              <a:buNone/>
            </a:pPr>
            <a:r>
              <a:rPr lang="en-US" b="1" dirty="0"/>
              <a:t>RT/q</a:t>
            </a:r>
            <a:r>
              <a:rPr lang="el-GR" b="1" dirty="0"/>
              <a:t>μ</a:t>
            </a:r>
            <a:r>
              <a:rPr lang="en-US" b="1" dirty="0"/>
              <a:t>d[K</a:t>
            </a:r>
            <a:r>
              <a:rPr lang="en-US" b="1" baseline="30000" dirty="0"/>
              <a:t>+</a:t>
            </a:r>
            <a:r>
              <a:rPr lang="en-US" b="1" dirty="0"/>
              <a:t>]/dx − </a:t>
            </a:r>
            <a:r>
              <a:rPr lang="el-GR" b="1" dirty="0"/>
              <a:t>μ</a:t>
            </a:r>
            <a:r>
              <a:rPr lang="en-US" b="1" dirty="0"/>
              <a:t>Z[K</a:t>
            </a:r>
            <a:r>
              <a:rPr lang="en-US" b="1" baseline="30000" dirty="0"/>
              <a:t>+</a:t>
            </a:r>
            <a:r>
              <a:rPr lang="en-US" b="1" dirty="0"/>
              <a:t>]dv/</a:t>
            </a:r>
            <a:r>
              <a:rPr lang="en-US" b="1" dirty="0" err="1"/>
              <a:t>dt</a:t>
            </a:r>
            <a:r>
              <a:rPr lang="en-US" b="1" dirty="0"/>
              <a:t> = 0</a:t>
            </a:r>
            <a:endParaRPr lang="ro-RO" b="1" dirty="0"/>
          </a:p>
          <a:p>
            <a:pPr marL="0" indent="0" algn="just">
              <a:buNone/>
            </a:pPr>
            <a:r>
              <a:rPr lang="en-US" dirty="0" err="1"/>
              <a:t>Integrarea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ecuații</a:t>
            </a:r>
            <a:r>
              <a:rPr lang="en-US" dirty="0"/>
              <a:t> din </a:t>
            </a:r>
            <a:r>
              <a:rPr lang="en-US" dirty="0" err="1"/>
              <a:t>exteriorul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interiorul</a:t>
            </a:r>
            <a:endParaRPr lang="ro-RO" dirty="0"/>
          </a:p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r>
              <a:rPr lang="ro-RO" dirty="0"/>
              <a:t>Această ecuație este cunoscută sub numele de </a:t>
            </a:r>
            <a:r>
              <a:rPr lang="ro-RO" b="1" dirty="0"/>
              <a:t>ecuația Nernst </a:t>
            </a:r>
            <a:r>
              <a:rPr lang="ro-RO" dirty="0"/>
              <a:t>și putem obține </a:t>
            </a:r>
            <a:r>
              <a:rPr lang="ro-RO" b="1" dirty="0">
                <a:solidFill>
                  <a:srgbClr val="FF0000"/>
                </a:solidFill>
              </a:rPr>
              <a:t>potențialul de echilibru </a:t>
            </a:r>
          </a:p>
          <a:p>
            <a:pPr marL="0" indent="0" algn="ctr">
              <a:buNone/>
            </a:pPr>
            <a:r>
              <a:rPr lang="ro-RO" b="1" dirty="0"/>
              <a:t>E</a:t>
            </a:r>
            <a:r>
              <a:rPr lang="ro-RO" b="1" baseline="-25000" dirty="0"/>
              <a:t>K</a:t>
            </a:r>
            <a:r>
              <a:rPr lang="ro-RO" b="1" dirty="0"/>
              <a:t> = vi − vo = RT ln[K</a:t>
            </a:r>
            <a:r>
              <a:rPr lang="ro-RO" b="1" baseline="30000" dirty="0"/>
              <a:t>+</a:t>
            </a:r>
            <a:r>
              <a:rPr lang="ro-RO" b="1" dirty="0"/>
              <a:t>]</a:t>
            </a:r>
            <a:r>
              <a:rPr lang="ro-RO" b="1" baseline="-25000" dirty="0"/>
              <a:t>o</a:t>
            </a:r>
            <a:r>
              <a:rPr lang="ro-RO" b="1" dirty="0"/>
              <a:t>/[K</a:t>
            </a:r>
            <a:r>
              <a:rPr lang="ro-RO" b="1" baseline="30000" dirty="0"/>
              <a:t>+</a:t>
            </a:r>
            <a:r>
              <a:rPr lang="ro-RO" b="1" dirty="0"/>
              <a:t>]</a:t>
            </a:r>
            <a:r>
              <a:rPr lang="ro-RO" b="1" baseline="-25000" dirty="0"/>
              <a:t>i</a:t>
            </a:r>
            <a:r>
              <a:rPr lang="ro-RO" b="1" dirty="0"/>
              <a:t> mV</a:t>
            </a:r>
            <a:endParaRPr lang="en-US" b="1" dirty="0"/>
          </a:p>
          <a:p>
            <a:pPr marL="0" indent="0" algn="just">
              <a:buNone/>
            </a:pPr>
            <a:r>
              <a:rPr lang="en-US" b="1" dirty="0" err="1"/>
              <a:t>Ko,i</a:t>
            </a:r>
            <a:r>
              <a:rPr lang="ro-RO" b="1" dirty="0"/>
              <a:t> - </a:t>
            </a:r>
            <a:r>
              <a:rPr lang="en-US" i="1" dirty="0" err="1"/>
              <a:t>fluxul</a:t>
            </a:r>
            <a:r>
              <a:rPr lang="en-US" i="1" dirty="0"/>
              <a:t> / </a:t>
            </a:r>
            <a:r>
              <a:rPr lang="it-IT" i="1" dirty="0"/>
              <a:t>concentraţiile categoriei de ioni pe</a:t>
            </a:r>
            <a:r>
              <a:rPr lang="ro-RO" i="1" dirty="0"/>
              <a:t> </a:t>
            </a:r>
            <a:r>
              <a:rPr lang="it-IT" i="1" dirty="0"/>
              <a:t>părţile respective ale membranei (exterior/interior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07" y="3429000"/>
            <a:ext cx="4725197" cy="8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647574"/>
          </a:xfrm>
        </p:spPr>
        <p:txBody>
          <a:bodyPr/>
          <a:lstStyle/>
          <a:p>
            <a:r>
              <a:rPr lang="en-US" dirty="0"/>
              <a:t>În </a:t>
            </a:r>
            <a:r>
              <a:rPr lang="en-US" dirty="0" err="1"/>
              <a:t>același</a:t>
            </a:r>
            <a:r>
              <a:rPr lang="en-US" dirty="0"/>
              <a:t> mod, </a:t>
            </a:r>
            <a:r>
              <a:rPr lang="en-US" dirty="0" err="1"/>
              <a:t>potențialele</a:t>
            </a:r>
            <a:r>
              <a:rPr lang="en-US" dirty="0"/>
              <a:t> de </a:t>
            </a:r>
            <a:r>
              <a:rPr lang="en-US" dirty="0" err="1"/>
              <a:t>echilibru</a:t>
            </a:r>
            <a:r>
              <a:rPr lang="en-US" dirty="0"/>
              <a:t> Na+ </a:t>
            </a:r>
            <a:r>
              <a:rPr lang="en-US" dirty="0" err="1"/>
              <a:t>și</a:t>
            </a:r>
            <a:r>
              <a:rPr lang="en-US" dirty="0"/>
              <a:t> Cl− sunt </a:t>
            </a:r>
            <a:r>
              <a:rPr lang="pt-BR" dirty="0"/>
              <a:t>respectiv</a:t>
            </a:r>
            <a:endParaRPr lang="ro-RO" dirty="0"/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E</a:t>
            </a:r>
            <a:r>
              <a:rPr lang="pt-BR" b="1" baseline="-25000" dirty="0">
                <a:solidFill>
                  <a:srgbClr val="FF0000"/>
                </a:solidFill>
              </a:rPr>
              <a:t>Na</a:t>
            </a:r>
            <a:r>
              <a:rPr lang="pt-BR" b="1" dirty="0">
                <a:solidFill>
                  <a:srgbClr val="FF0000"/>
                </a:solidFill>
              </a:rPr>
              <a:t> = RT ln[Na</a:t>
            </a:r>
            <a:r>
              <a:rPr lang="pt-BR" b="1" baseline="30000" dirty="0">
                <a:solidFill>
                  <a:srgbClr val="FF0000"/>
                </a:solidFill>
              </a:rPr>
              <a:t>+</a:t>
            </a:r>
            <a:r>
              <a:rPr lang="pt-BR" b="1" dirty="0">
                <a:solidFill>
                  <a:srgbClr val="FF0000"/>
                </a:solidFill>
              </a:rPr>
              <a:t>]</a:t>
            </a:r>
            <a:r>
              <a:rPr lang="pt-BR" b="1" baseline="-25000" dirty="0">
                <a:solidFill>
                  <a:srgbClr val="FF0000"/>
                </a:solidFill>
              </a:rPr>
              <a:t>o</a:t>
            </a:r>
            <a:r>
              <a:rPr lang="pt-BR" b="1" dirty="0">
                <a:solidFill>
                  <a:srgbClr val="FF0000"/>
                </a:solidFill>
              </a:rPr>
              <a:t>/[Na</a:t>
            </a:r>
            <a:r>
              <a:rPr lang="pt-BR" b="1" baseline="30000" dirty="0">
                <a:solidFill>
                  <a:srgbClr val="FF0000"/>
                </a:solidFill>
              </a:rPr>
              <a:t>+</a:t>
            </a:r>
            <a:r>
              <a:rPr lang="pt-BR" b="1" dirty="0">
                <a:solidFill>
                  <a:srgbClr val="FF0000"/>
                </a:solidFill>
              </a:rPr>
              <a:t>]i mV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E</a:t>
            </a:r>
            <a:r>
              <a:rPr lang="pt-BR" b="1" baseline="-25000" dirty="0">
                <a:solidFill>
                  <a:srgbClr val="FF0000"/>
                </a:solidFill>
              </a:rPr>
              <a:t>Cl</a:t>
            </a:r>
            <a:r>
              <a:rPr lang="pt-BR" b="1" dirty="0">
                <a:solidFill>
                  <a:srgbClr val="FF0000"/>
                </a:solidFill>
              </a:rPr>
              <a:t> = −RT ln[C1</a:t>
            </a:r>
            <a:r>
              <a:rPr lang="pt-BR" b="1" baseline="30000" dirty="0">
                <a:solidFill>
                  <a:srgbClr val="FF0000"/>
                </a:solidFill>
              </a:rPr>
              <a:t>−</a:t>
            </a:r>
            <a:r>
              <a:rPr lang="pt-BR" b="1" dirty="0">
                <a:solidFill>
                  <a:srgbClr val="FF0000"/>
                </a:solidFill>
              </a:rPr>
              <a:t>]</a:t>
            </a:r>
            <a:r>
              <a:rPr lang="pt-BR" b="1" baseline="-25000" dirty="0">
                <a:solidFill>
                  <a:srgbClr val="FF0000"/>
                </a:solidFill>
              </a:rPr>
              <a:t>o</a:t>
            </a:r>
            <a:r>
              <a:rPr lang="pt-BR" b="1" dirty="0">
                <a:solidFill>
                  <a:srgbClr val="FF0000"/>
                </a:solidFill>
              </a:rPr>
              <a:t>/[Cl+]imV,</a:t>
            </a:r>
            <a:r>
              <a:rPr lang="pt-BR" dirty="0"/>
              <a:t>.</a:t>
            </a:r>
            <a:endParaRPr lang="en-US" dirty="0"/>
          </a:p>
          <a:p>
            <a:pPr algn="just"/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sistem</a:t>
            </a:r>
            <a:r>
              <a:rPr lang="en-US" dirty="0"/>
              <a:t> real </a:t>
            </a:r>
            <a:r>
              <a:rPr lang="en-US" dirty="0" err="1"/>
              <a:t>toți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</a:t>
            </a:r>
            <a:r>
              <a:rPr lang="en-US" dirty="0" err="1"/>
              <a:t>coexistă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, iar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Vm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b="1" dirty="0" err="1">
                <a:solidFill>
                  <a:srgbClr val="FF0000"/>
                </a:solidFill>
              </a:rPr>
              <a:t>ecuația</a:t>
            </a:r>
            <a:r>
              <a:rPr lang="en-US" b="1" dirty="0">
                <a:solidFill>
                  <a:srgbClr val="FF0000"/>
                </a:solidFill>
              </a:rPr>
              <a:t> Goldmann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pentru</a:t>
            </a:r>
            <a:r>
              <a:rPr lang="en-US" dirty="0"/>
              <a:t> K+, Na+ </a:t>
            </a:r>
            <a:r>
              <a:rPr lang="en-US" dirty="0" err="1"/>
              <a:t>și</a:t>
            </a:r>
            <a:r>
              <a:rPr lang="en-US" dirty="0"/>
              <a:t> Cl−, </a:t>
            </a:r>
            <a:r>
              <a:rPr lang="en-US" dirty="0" err="1"/>
              <a:t>putând</a:t>
            </a:r>
            <a:r>
              <a:rPr lang="en-US" dirty="0"/>
              <a:t> fi </a:t>
            </a:r>
            <a:r>
              <a:rPr lang="en-US" dirty="0" err="1"/>
              <a:t>derivat</a:t>
            </a:r>
            <a:r>
              <a:rPr lang="en-US" dirty="0"/>
              <a:t> ca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it-IT" sz="1800" i="1" dirty="0"/>
              <a:t>unde P </a:t>
            </a:r>
            <a:r>
              <a:rPr lang="it-IT" sz="1800" b="1" i="1" dirty="0"/>
              <a:t>este permeabilitatea relativă </a:t>
            </a:r>
            <a:r>
              <a:rPr lang="it-IT" sz="1800" i="1" dirty="0"/>
              <a:t>a membranei pentru fiecare ion</a:t>
            </a:r>
            <a:r>
              <a:rPr lang="it-IT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49" y="3508384"/>
            <a:ext cx="5857687" cy="8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291E-CD23-9604-8F9F-80C9F5FA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Cuprins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3AC03-5D8D-74D2-7FF2-EC3AB58CF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7.1 Transport pasiv. </a:t>
            </a:r>
          </a:p>
          <a:p>
            <a:r>
              <a:rPr lang="ro-RO" dirty="0"/>
              <a:t>7.2 Transport activ</a:t>
            </a:r>
          </a:p>
          <a:p>
            <a:r>
              <a:rPr lang="ro-RO" dirty="0">
                <a:solidFill>
                  <a:srgbClr val="FF0000"/>
                </a:solidFill>
              </a:rPr>
              <a:t>7.3 Potențial de repaus, local, de acțiune.</a:t>
            </a:r>
          </a:p>
          <a:p>
            <a:r>
              <a:rPr lang="ro-RO" dirty="0">
                <a:solidFill>
                  <a:srgbClr val="FF0000"/>
                </a:solidFill>
              </a:rPr>
              <a:t>Propagarea semnalelor</a:t>
            </a:r>
          </a:p>
          <a:p>
            <a:r>
              <a:rPr lang="ro-RO" dirty="0">
                <a:solidFill>
                  <a:srgbClr val="FF0000"/>
                </a:solidFill>
              </a:rPr>
              <a:t>Sinapsele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reptunghi 1"/>
          <p:cNvSpPr>
            <a:spLocks noChangeArrowheads="1"/>
          </p:cNvSpPr>
          <p:nvPr/>
        </p:nvSpPr>
        <p:spPr bwMode="auto">
          <a:xfrm>
            <a:off x="224589" y="404813"/>
            <a:ext cx="103354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2800" b="1" dirty="0"/>
              <a:t> </a:t>
            </a:r>
            <a:r>
              <a:rPr lang="ro-RO" altLang="ro-RO" sz="2800" b="1" dirty="0">
                <a:solidFill>
                  <a:srgbClr val="3399FF"/>
                </a:solidFill>
              </a:rPr>
              <a:t>Potenţialul membranar de repaos poate fi măsurat foarte simplu cu ajutorul unui milivoltmetru şi a doi electrozi</a:t>
            </a:r>
            <a:endParaRPr lang="ro-RO" altLang="ro-RO" sz="2800" dirty="0">
              <a:solidFill>
                <a:srgbClr val="FF0000"/>
              </a:solidFill>
            </a:endParaRPr>
          </a:p>
        </p:txBody>
      </p:sp>
      <p:pic>
        <p:nvPicPr>
          <p:cNvPr id="9220" name="Picture 4" descr="P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281" y="2329062"/>
            <a:ext cx="2937769" cy="2199876"/>
          </a:xfrm>
          <a:prstGeom prst="rect">
            <a:avLst/>
          </a:prstGeom>
          <a:solidFill>
            <a:srgbClr val="E4F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Substituent conținut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870" y="2320924"/>
            <a:ext cx="5636418" cy="3973513"/>
          </a:xfrm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Conector drept cu săgeată 6"/>
          <p:cNvCxnSpPr/>
          <p:nvPr/>
        </p:nvCxnSpPr>
        <p:spPr>
          <a:xfrm>
            <a:off x="3648075" y="3716338"/>
            <a:ext cx="914400" cy="9144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rept cu săgeată 10"/>
          <p:cNvCxnSpPr/>
          <p:nvPr/>
        </p:nvCxnSpPr>
        <p:spPr>
          <a:xfrm>
            <a:off x="2495550" y="609282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Line 31"/>
          <p:cNvSpPr>
            <a:spLocks noChangeShapeType="1"/>
          </p:cNvSpPr>
          <p:nvPr/>
        </p:nvSpPr>
        <p:spPr bwMode="auto">
          <a:xfrm flipV="1">
            <a:off x="2352675" y="6324600"/>
            <a:ext cx="1295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589" y="1213009"/>
            <a:ext cx="1126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o-RO" dirty="0">
                <a:solidFill>
                  <a:srgbClr val="5A49A1"/>
                </a:solidFill>
              </a:rPr>
              <a:t>L</a:t>
            </a:r>
            <a:r>
              <a:rPr lang="ro-RO" altLang="ro-RO" dirty="0">
                <a:solidFill>
                  <a:srgbClr val="5A49A1"/>
                </a:solidFill>
              </a:rPr>
              <a:t>a </a:t>
            </a:r>
            <a:r>
              <a:rPr lang="en-US" altLang="ro-RO" dirty="0" err="1">
                <a:solidFill>
                  <a:srgbClr val="5A49A1"/>
                </a:solidFill>
              </a:rPr>
              <a:t>i</a:t>
            </a:r>
            <a:r>
              <a:rPr lang="ro-RO" altLang="ro-RO" dirty="0">
                <a:solidFill>
                  <a:srgbClr val="5A49A1"/>
                </a:solidFill>
              </a:rPr>
              <a:t>ntroducerea unui micro</a:t>
            </a:r>
            <a:r>
              <a:rPr lang="en-US" altLang="ro-RO" dirty="0">
                <a:solidFill>
                  <a:srgbClr val="5A49A1"/>
                </a:solidFill>
              </a:rPr>
              <a:t>-</a:t>
            </a:r>
            <a:r>
              <a:rPr lang="ro-RO" altLang="ro-RO" dirty="0">
                <a:solidFill>
                  <a:srgbClr val="5A49A1"/>
                </a:solidFill>
              </a:rPr>
              <a:t>electrod în celulă, celălalt fiind menţinut în mediul extracelular (la potenţial nul), milivoltmetru va indica valoare</a:t>
            </a:r>
            <a:r>
              <a:rPr lang="en-US" altLang="ro-RO" dirty="0">
                <a:solidFill>
                  <a:srgbClr val="5A49A1"/>
                </a:solidFill>
              </a:rPr>
              <a:t>a</a:t>
            </a:r>
            <a:r>
              <a:rPr lang="ro-RO" altLang="ro-RO" dirty="0">
                <a:solidFill>
                  <a:srgbClr val="5A49A1"/>
                </a:solidFill>
              </a:rPr>
              <a:t> </a:t>
            </a:r>
            <a:r>
              <a:rPr lang="en-US" altLang="ro-RO" dirty="0">
                <a:solidFill>
                  <a:srgbClr val="5A49A1"/>
                </a:solidFill>
              </a:rPr>
              <a:t>negative a </a:t>
            </a:r>
            <a:r>
              <a:rPr lang="ro-RO" altLang="ro-RO" b="1" dirty="0">
                <a:solidFill>
                  <a:srgbClr val="5A49A1"/>
                </a:solidFill>
              </a:rPr>
              <a:t>potenţialului membranar de repa</a:t>
            </a:r>
            <a:r>
              <a:rPr lang="en-US" altLang="ro-RO" b="1" dirty="0">
                <a:solidFill>
                  <a:srgbClr val="5A49A1"/>
                </a:solidFill>
              </a:rPr>
              <a:t>o</a:t>
            </a:r>
            <a:r>
              <a:rPr lang="ro-RO" altLang="ro-RO" b="1" dirty="0">
                <a:solidFill>
                  <a:srgbClr val="5A49A1"/>
                </a:solidFill>
              </a:rPr>
              <a:t>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40379" y="46992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în </a:t>
            </a:r>
            <a:r>
              <a:rPr lang="en-US" dirty="0" err="1"/>
              <a:t>repaus</a:t>
            </a:r>
            <a:r>
              <a:rPr lang="en-US" dirty="0"/>
              <a:t> din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țesuturi</a:t>
            </a:r>
            <a:r>
              <a:rPr lang="en-US" dirty="0"/>
              <a:t> </a:t>
            </a:r>
            <a:r>
              <a:rPr lang="en-US" dirty="0" err="1"/>
              <a:t>variază</a:t>
            </a:r>
            <a:r>
              <a:rPr lang="en-US" dirty="0"/>
              <a:t> de la -55 </a:t>
            </a:r>
            <a:r>
              <a:rPr lang="en-US" dirty="0" err="1"/>
              <a:t>milivolți</a:t>
            </a:r>
            <a:r>
              <a:rPr lang="en-US" dirty="0"/>
              <a:t> (mV) la -100 mV.</a:t>
            </a:r>
          </a:p>
          <a:p>
            <a:r>
              <a:rPr lang="en-US" dirty="0"/>
              <a:t>În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</a:t>
            </a:r>
            <a:r>
              <a:rPr lang="en-US" dirty="0" err="1"/>
              <a:t>fiziologice</a:t>
            </a:r>
            <a:r>
              <a:rPr lang="en-US" dirty="0"/>
              <a:t>, pot </a:t>
            </a:r>
            <a:r>
              <a:rPr lang="en-US" dirty="0" err="1"/>
              <a:t>apărea</a:t>
            </a:r>
            <a:r>
              <a:rPr lang="en-US" dirty="0"/>
              <a:t> </a:t>
            </a:r>
            <a:r>
              <a:rPr lang="en-US" dirty="0" err="1"/>
              <a:t>modificări</a:t>
            </a:r>
            <a:r>
              <a:rPr lang="en-US" dirty="0"/>
              <a:t> ale </a:t>
            </a:r>
            <a:r>
              <a:rPr lang="en-US" dirty="0" err="1"/>
              <a:t>potențialului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. </a:t>
            </a:r>
            <a:r>
              <a:rPr lang="en-US" dirty="0" err="1"/>
              <a:t>Modificările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 în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 se </a:t>
            </a:r>
            <a:r>
              <a:rPr lang="en-US" dirty="0" err="1"/>
              <a:t>numesc</a:t>
            </a:r>
            <a:r>
              <a:rPr lang="en-US" dirty="0"/>
              <a:t> </a:t>
            </a:r>
            <a:r>
              <a:rPr lang="en-US" b="1" dirty="0" err="1"/>
              <a:t>depolarizare</a:t>
            </a:r>
            <a:r>
              <a:rPr lang="en-US" b="1" dirty="0"/>
              <a:t> a </a:t>
            </a:r>
            <a:r>
              <a:rPr lang="en-US" b="1" dirty="0" err="1"/>
              <a:t>membranei</a:t>
            </a:r>
            <a:r>
              <a:rPr lang="en-US" b="1" dirty="0"/>
              <a:t> </a:t>
            </a:r>
            <a:r>
              <a:rPr lang="en-US" b="1" dirty="0" err="1"/>
              <a:t>plasmatice</a:t>
            </a:r>
            <a:r>
              <a:rPr lang="en-US" dirty="0"/>
              <a:t>. O </a:t>
            </a:r>
            <a:r>
              <a:rPr lang="en-US" dirty="0" err="1"/>
              <a:t>deplasare</a:t>
            </a:r>
            <a:r>
              <a:rPr lang="en-US" dirty="0"/>
              <a:t> a </a:t>
            </a:r>
            <a:r>
              <a:rPr lang="en-US" dirty="0" err="1"/>
              <a:t>potențialului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în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 err="1"/>
              <a:t>hiperpolarizare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36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D8E8-1F29-2B72-8BD3-87AA0345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4" y="215835"/>
            <a:ext cx="8212494" cy="810532"/>
          </a:xfrm>
        </p:spPr>
        <p:txBody>
          <a:bodyPr/>
          <a:lstStyle/>
          <a:p>
            <a:r>
              <a:rPr lang="en-US" b="1" dirty="0"/>
              <a:t>Excitabilitatea </a:t>
            </a:r>
            <a:r>
              <a:rPr lang="en-US" b="1" dirty="0" err="1"/>
              <a:t>membranei</a:t>
            </a:r>
            <a:r>
              <a:rPr lang="en-US" b="1" dirty="0"/>
              <a:t> </a:t>
            </a:r>
            <a:r>
              <a:rPr lang="en-US" b="1" dirty="0" err="1"/>
              <a:t>celulare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EFFA4-36C6-006F-A2F0-6B793F925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2" y="1026367"/>
            <a:ext cx="11347579" cy="5688757"/>
          </a:xfrm>
        </p:spPr>
        <p:txBody>
          <a:bodyPr>
            <a:noAutofit/>
          </a:bodyPr>
          <a:lstStyle/>
          <a:p>
            <a:r>
              <a:rPr lang="en-US" sz="2400" dirty="0" err="1"/>
              <a:t>sistemul</a:t>
            </a:r>
            <a:r>
              <a:rPr lang="en-US" sz="2400" dirty="0"/>
              <a:t> </a:t>
            </a:r>
            <a:r>
              <a:rPr lang="en-US" sz="2400" dirty="0" err="1"/>
              <a:t>nervos</a:t>
            </a:r>
            <a:r>
              <a:rPr lang="en-US" sz="2400" dirty="0"/>
              <a:t> central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periferic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privit</a:t>
            </a:r>
            <a:r>
              <a:rPr lang="en-US" sz="2400" dirty="0"/>
              <a:t> ca o </a:t>
            </a:r>
            <a:r>
              <a:rPr lang="en-US" sz="2400" dirty="0" err="1"/>
              <a:t>reţea</a:t>
            </a:r>
            <a:r>
              <a:rPr lang="en-US" sz="2400" dirty="0"/>
              <a:t> </a:t>
            </a:r>
            <a:r>
              <a:rPr lang="en-US" sz="2400" dirty="0" err="1"/>
              <a:t>complexă</a:t>
            </a:r>
            <a:r>
              <a:rPr lang="en-US" sz="2400" dirty="0"/>
              <a:t> de </a:t>
            </a:r>
            <a:r>
              <a:rPr lang="en-US" sz="2400" dirty="0" err="1"/>
              <a:t>comunicaţie</a:t>
            </a:r>
            <a:r>
              <a:rPr lang="en-US" sz="2400" dirty="0"/>
              <a:t> în organism, care </a:t>
            </a:r>
            <a:r>
              <a:rPr lang="en-US" sz="2400" dirty="0" err="1"/>
              <a:t>prelucrează</a:t>
            </a:r>
            <a:r>
              <a:rPr lang="en-US" sz="2400" dirty="0"/>
              <a:t> </a:t>
            </a:r>
            <a:r>
              <a:rPr lang="en-US" sz="2400" dirty="0" err="1"/>
              <a:t>informaţii</a:t>
            </a:r>
            <a:r>
              <a:rPr lang="en-US" sz="2400" dirty="0"/>
              <a:t> </a:t>
            </a:r>
            <a:r>
              <a:rPr lang="en-US" sz="2400" dirty="0" err="1"/>
              <a:t>atât</a:t>
            </a:r>
            <a:r>
              <a:rPr lang="en-US" sz="2400" dirty="0"/>
              <a:t> din </a:t>
            </a:r>
            <a:r>
              <a:rPr lang="en-US" sz="2400" dirty="0" err="1"/>
              <a:t>mediul</a:t>
            </a:r>
            <a:r>
              <a:rPr lang="en-US" sz="2400" dirty="0"/>
              <a:t> extern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din cel intern, </a:t>
            </a:r>
            <a:r>
              <a:rPr lang="en-US" sz="2400" dirty="0" err="1"/>
              <a:t>informaţii</a:t>
            </a:r>
            <a:r>
              <a:rPr lang="en-US" sz="2400" dirty="0"/>
              <a:t> </a:t>
            </a:r>
            <a:r>
              <a:rPr lang="en-US" sz="2400" dirty="0" err="1"/>
              <a:t>necesare</a:t>
            </a:r>
            <a:r>
              <a:rPr lang="en-US" sz="2400" dirty="0"/>
              <a:t> </a:t>
            </a:r>
            <a:r>
              <a:rPr lang="en-US" sz="2400" dirty="0" err="1"/>
              <a:t>funcţionării</a:t>
            </a:r>
            <a:r>
              <a:rPr lang="en-US" sz="2400" dirty="0"/>
              <a:t> </a:t>
            </a:r>
            <a:r>
              <a:rPr lang="en-US" sz="2400" dirty="0" err="1"/>
              <a:t>coordonate</a:t>
            </a:r>
            <a:r>
              <a:rPr lang="en-US" sz="2400" dirty="0"/>
              <a:t> a </a:t>
            </a:r>
            <a:r>
              <a:rPr lang="en-US" sz="2400" dirty="0" err="1"/>
              <a:t>organismului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/>
              <a:t>In </a:t>
            </a:r>
            <a:r>
              <a:rPr lang="en-US" sz="2400" dirty="0" err="1"/>
              <a:t>ans</a:t>
            </a:r>
            <a:r>
              <a:rPr lang="ro-RO" sz="2400" dirty="0"/>
              <a:t>a</a:t>
            </a:r>
            <a:r>
              <a:rPr lang="en-US" sz="2400" dirty="0" err="1"/>
              <a:t>mblul</a:t>
            </a:r>
            <a:r>
              <a:rPr lang="en-US" sz="2400" dirty="0"/>
              <a:t> </a:t>
            </a:r>
            <a:r>
              <a:rPr lang="en-US" sz="2400" dirty="0" err="1"/>
              <a:t>proceselor</a:t>
            </a:r>
            <a:r>
              <a:rPr lang="en-US" sz="2400" dirty="0"/>
              <a:t> de </a:t>
            </a:r>
            <a:r>
              <a:rPr lang="en-US" sz="2400" dirty="0" err="1"/>
              <a:t>comunicaţie</a:t>
            </a:r>
            <a:r>
              <a:rPr lang="en-US" sz="2400" dirty="0"/>
              <a:t>, </a:t>
            </a:r>
            <a:r>
              <a:rPr lang="en-US" sz="2400" dirty="0" err="1"/>
              <a:t>poziţia</a:t>
            </a:r>
            <a:r>
              <a:rPr lang="en-US" sz="2400" dirty="0"/>
              <a:t> </a:t>
            </a:r>
            <a:r>
              <a:rPr lang="en-US" sz="2400" dirty="0" err="1"/>
              <a:t>centrală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ocupată</a:t>
            </a:r>
            <a:r>
              <a:rPr lang="en-US" sz="2400" dirty="0"/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influxul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impulsul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sz="2400" b="1" dirty="0" err="1">
                <a:solidFill>
                  <a:srgbClr val="FF0000"/>
                </a:solidFill>
              </a:rPr>
              <a:t>nervos</a:t>
            </a:r>
            <a:r>
              <a:rPr lang="en-US" sz="2400" dirty="0"/>
              <a:t>, </a:t>
            </a:r>
            <a:r>
              <a:rPr lang="en-US" sz="2400" dirty="0" err="1"/>
              <a:t>considerat</a:t>
            </a:r>
            <a:r>
              <a:rPr lang="en-US" sz="2400" dirty="0"/>
              <a:t> ca “</a:t>
            </a:r>
            <a:r>
              <a:rPr lang="en-US" sz="2400" dirty="0" err="1"/>
              <a:t>echivalent</a:t>
            </a:r>
            <a:r>
              <a:rPr lang="en-US" sz="2400" dirty="0"/>
              <a:t> universal”, </a:t>
            </a:r>
            <a:r>
              <a:rPr lang="en-US" sz="2400" b="1" dirty="0">
                <a:solidFill>
                  <a:srgbClr val="FF0000"/>
                </a:solidFill>
              </a:rPr>
              <a:t>în care sunt </a:t>
            </a:r>
            <a:r>
              <a:rPr lang="en-US" sz="2400" b="1" dirty="0" err="1">
                <a:solidFill>
                  <a:srgbClr val="FF0000"/>
                </a:solidFill>
              </a:rPr>
              <a:t>convertiţi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toţi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stimulii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externi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şi</a:t>
            </a:r>
            <a:r>
              <a:rPr lang="en-US" sz="2400" b="1" dirty="0">
                <a:solidFill>
                  <a:srgbClr val="FF0000"/>
                </a:solidFill>
              </a:rPr>
              <a:t> o mare </a:t>
            </a:r>
            <a:r>
              <a:rPr lang="en-US" sz="2400" b="1" dirty="0" err="1">
                <a:solidFill>
                  <a:srgbClr val="FF0000"/>
                </a:solidFill>
              </a:rPr>
              <a:t>parte</a:t>
            </a:r>
            <a:r>
              <a:rPr lang="en-US" sz="2400" b="1" dirty="0">
                <a:solidFill>
                  <a:srgbClr val="FF0000"/>
                </a:solidFill>
              </a:rPr>
              <a:t> din </a:t>
            </a:r>
            <a:r>
              <a:rPr lang="en-US" sz="2400" b="1" dirty="0" err="1">
                <a:solidFill>
                  <a:srgbClr val="FF0000"/>
                </a:solidFill>
              </a:rPr>
              <a:t>cei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interni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endParaRPr lang="ro-RO" sz="2400" b="1" dirty="0">
              <a:solidFill>
                <a:srgbClr val="FF0000"/>
              </a:solidFill>
            </a:endParaRPr>
          </a:p>
          <a:p>
            <a:r>
              <a:rPr lang="en-US" sz="2400" b="1" dirty="0" err="1"/>
              <a:t>Influxul</a:t>
            </a:r>
            <a:r>
              <a:rPr lang="en-US" sz="2400" b="1" dirty="0"/>
              <a:t> </a:t>
            </a:r>
            <a:r>
              <a:rPr lang="en-US" sz="2400" b="1" dirty="0" err="1"/>
              <a:t>nervos</a:t>
            </a:r>
            <a:r>
              <a:rPr lang="en-US" sz="2400" b="1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un </a:t>
            </a:r>
            <a:r>
              <a:rPr lang="en-US" sz="2400" dirty="0" err="1"/>
              <a:t>fenomen</a:t>
            </a:r>
            <a:r>
              <a:rPr lang="en-US" sz="2400" dirty="0"/>
              <a:t> de </a:t>
            </a:r>
            <a:r>
              <a:rPr lang="en-US" sz="2400" dirty="0" err="1"/>
              <a:t>natură</a:t>
            </a:r>
            <a:r>
              <a:rPr lang="en-US" sz="2400" dirty="0"/>
              <a:t> </a:t>
            </a:r>
            <a:r>
              <a:rPr lang="en-US" sz="2400" dirty="0" err="1"/>
              <a:t>bioelectrică</a:t>
            </a:r>
            <a:r>
              <a:rPr lang="en-US" sz="2400" dirty="0"/>
              <a:t>. </a:t>
            </a:r>
            <a:r>
              <a:rPr lang="en-US" sz="2400" dirty="0" err="1"/>
              <a:t>Fenomene</a:t>
            </a:r>
            <a:r>
              <a:rPr lang="en-US" sz="2400" dirty="0"/>
              <a:t> ca </a:t>
            </a:r>
            <a:r>
              <a:rPr lang="en-US" sz="2400" dirty="0" err="1"/>
              <a:t>generarea</a:t>
            </a:r>
            <a:r>
              <a:rPr lang="en-US" sz="2400" dirty="0"/>
              <a:t> </a:t>
            </a:r>
            <a:r>
              <a:rPr lang="en-US" sz="2400" dirty="0" err="1"/>
              <a:t>excitaţiei</a:t>
            </a:r>
            <a:r>
              <a:rPr lang="en-US" sz="2400" dirty="0"/>
              <a:t> în </a:t>
            </a:r>
            <a:r>
              <a:rPr lang="en-US" sz="2400" dirty="0" err="1"/>
              <a:t>celulele</a:t>
            </a:r>
            <a:r>
              <a:rPr lang="en-US" sz="2400" dirty="0"/>
              <a:t> </a:t>
            </a:r>
            <a:r>
              <a:rPr lang="en-US" sz="2400" dirty="0" err="1"/>
              <a:t>receptoare</a:t>
            </a:r>
            <a:r>
              <a:rPr lang="en-US" sz="2400" dirty="0"/>
              <a:t>, </a:t>
            </a:r>
            <a:r>
              <a:rPr lang="en-US" sz="2400" dirty="0" err="1"/>
              <a:t>propagarea</a:t>
            </a:r>
            <a:r>
              <a:rPr lang="en-US" sz="2400" dirty="0"/>
              <a:t> </a:t>
            </a:r>
            <a:r>
              <a:rPr lang="en-US" sz="2400" dirty="0" err="1"/>
              <a:t>impulsurilor</a:t>
            </a:r>
            <a:r>
              <a:rPr lang="en-US" sz="2400" dirty="0"/>
              <a:t> </a:t>
            </a:r>
            <a:r>
              <a:rPr lang="en-US" sz="2400" dirty="0" err="1"/>
              <a:t>nervoase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transmiterea</a:t>
            </a:r>
            <a:r>
              <a:rPr lang="en-US" sz="2400" dirty="0"/>
              <a:t> </a:t>
            </a:r>
            <a:r>
              <a:rPr lang="en-US" sz="2400" dirty="0" err="1"/>
              <a:t>informaţiei</a:t>
            </a:r>
            <a:r>
              <a:rPr lang="en-US" sz="2400" dirty="0"/>
              <a:t>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 se </a:t>
            </a:r>
            <a:r>
              <a:rPr lang="en-US" sz="2400" dirty="0" err="1"/>
              <a:t>desfăşoară</a:t>
            </a:r>
            <a:r>
              <a:rPr lang="en-US" sz="2400" dirty="0"/>
              <a:t> în special la </a:t>
            </a:r>
            <a:r>
              <a:rPr lang="en-US" sz="2400" dirty="0" err="1"/>
              <a:t>nivelul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en-US" sz="2400" dirty="0"/>
              <a:t> </a:t>
            </a:r>
            <a:r>
              <a:rPr lang="en-US" sz="2400" dirty="0" err="1"/>
              <a:t>celulare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 err="1"/>
              <a:t>Aceasta</a:t>
            </a:r>
            <a:r>
              <a:rPr lang="en-US" sz="2400" dirty="0"/>
              <a:t> are </a:t>
            </a:r>
            <a:r>
              <a:rPr lang="en-US" sz="2400" dirty="0" err="1"/>
              <a:t>proprietatea</a:t>
            </a:r>
            <a:r>
              <a:rPr lang="en-US" sz="2400" dirty="0"/>
              <a:t> ca sub </a:t>
            </a:r>
            <a:r>
              <a:rPr lang="en-US" sz="2400" dirty="0" err="1"/>
              <a:t>influenţa</a:t>
            </a:r>
            <a:r>
              <a:rPr lang="en-US" sz="2400" dirty="0"/>
              <a:t> </a:t>
            </a:r>
            <a:r>
              <a:rPr lang="en-US" sz="2400" dirty="0" err="1"/>
              <a:t>stimulilor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sufere</a:t>
            </a:r>
            <a:r>
              <a:rPr lang="en-US" sz="2400" dirty="0"/>
              <a:t> </a:t>
            </a:r>
            <a:r>
              <a:rPr lang="en-US" sz="2400" dirty="0" err="1"/>
              <a:t>variaţii</a:t>
            </a:r>
            <a:r>
              <a:rPr lang="en-US" sz="2400" dirty="0"/>
              <a:t> </a:t>
            </a:r>
            <a:r>
              <a:rPr lang="en-US" sz="2400" dirty="0" err="1"/>
              <a:t>tranzitorii</a:t>
            </a:r>
            <a:r>
              <a:rPr lang="en-US" sz="2400" dirty="0"/>
              <a:t> </a:t>
            </a:r>
            <a:r>
              <a:rPr lang="en-US" sz="2400" dirty="0" err="1"/>
              <a:t>propagabile</a:t>
            </a:r>
            <a:r>
              <a:rPr lang="en-US" sz="2400" dirty="0"/>
              <a:t> de </a:t>
            </a:r>
            <a:r>
              <a:rPr lang="en-US" sz="2400" dirty="0" err="1"/>
              <a:t>permeabilitate</a:t>
            </a:r>
            <a:r>
              <a:rPr lang="en-US" sz="2400" dirty="0"/>
              <a:t>, </a:t>
            </a:r>
            <a:r>
              <a:rPr lang="en-US" sz="2400" dirty="0" err="1"/>
              <a:t>constituind</a:t>
            </a:r>
            <a:r>
              <a:rPr lang="en-US" sz="2400" dirty="0"/>
              <a:t> </a:t>
            </a:r>
            <a:r>
              <a:rPr lang="en-US" sz="2400" dirty="0" err="1"/>
              <a:t>baza</a:t>
            </a:r>
            <a:r>
              <a:rPr lang="en-US" sz="2400" dirty="0"/>
              <a:t> </a:t>
            </a:r>
            <a:r>
              <a:rPr lang="en-US" sz="2400" dirty="0" err="1"/>
              <a:t>activităţii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a </a:t>
            </a:r>
            <a:r>
              <a:rPr lang="en-US" sz="2400" dirty="0" err="1"/>
              <a:t>celulelor</a:t>
            </a:r>
            <a:r>
              <a:rPr lang="en-US" sz="2400" dirty="0"/>
              <a:t> </a:t>
            </a:r>
            <a:r>
              <a:rPr lang="en-US" sz="2400" dirty="0" err="1"/>
              <a:t>excitabile</a:t>
            </a:r>
            <a:r>
              <a:rPr lang="en-US" sz="2400" dirty="0"/>
              <a:t>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44825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84AB-A6CC-7ECB-0B42-0E01C434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049" y="219787"/>
            <a:ext cx="6794241" cy="922499"/>
          </a:xfrm>
        </p:spPr>
        <p:txBody>
          <a:bodyPr/>
          <a:lstStyle/>
          <a:p>
            <a:pPr algn="ctr"/>
            <a:r>
              <a:rPr lang="en-US" b="1" dirty="0" err="1"/>
              <a:t>Caracteristicile</a:t>
            </a:r>
            <a:r>
              <a:rPr lang="en-US" b="1" dirty="0"/>
              <a:t> </a:t>
            </a:r>
            <a:r>
              <a:rPr lang="en-US" b="1" dirty="0" err="1"/>
              <a:t>stimulilor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48125-C434-6BB0-BFE9-A034A5132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980902"/>
            <a:ext cx="11709071" cy="5877098"/>
          </a:xfrm>
        </p:spPr>
        <p:txBody>
          <a:bodyPr>
            <a:noAutofit/>
          </a:bodyPr>
          <a:lstStyle/>
          <a:p>
            <a:r>
              <a:rPr lang="en-US" sz="2400" b="1" dirty="0" err="1"/>
              <a:t>Reactivitatea</a:t>
            </a:r>
            <a:r>
              <a:rPr lang="en-US" sz="2400" dirty="0"/>
              <a:t> </a:t>
            </a:r>
            <a:r>
              <a:rPr lang="ro-RO" sz="2400" dirty="0"/>
              <a:t> - </a:t>
            </a:r>
            <a:r>
              <a:rPr lang="en-US" sz="2400" dirty="0" err="1"/>
              <a:t>capacitatea</a:t>
            </a:r>
            <a:r>
              <a:rPr lang="en-US" sz="2400" dirty="0"/>
              <a:t> de a </a:t>
            </a:r>
            <a:r>
              <a:rPr lang="en-US" sz="2400" dirty="0" err="1"/>
              <a:t>răspunde</a:t>
            </a:r>
            <a:r>
              <a:rPr lang="en-US" sz="2400" dirty="0"/>
              <a:t> la </a:t>
            </a:r>
            <a:r>
              <a:rPr lang="en-US" sz="2400" dirty="0" err="1"/>
              <a:t>acţiunea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stimul. Se </a:t>
            </a:r>
            <a:r>
              <a:rPr lang="en-US" sz="2400" dirty="0" err="1"/>
              <a:t>manifestă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iritabilitate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excitabilitate</a:t>
            </a:r>
            <a:r>
              <a:rPr lang="en-US" sz="2400" dirty="0"/>
              <a:t>. </a:t>
            </a:r>
          </a:p>
          <a:p>
            <a:r>
              <a:rPr lang="en-US" sz="2400" b="1" dirty="0" err="1"/>
              <a:t>Iritabilitatea</a:t>
            </a:r>
            <a:r>
              <a:rPr lang="en-US" sz="2400" b="1" dirty="0"/>
              <a:t> </a:t>
            </a:r>
            <a:r>
              <a:rPr lang="ro-RO" sz="2400" b="1" dirty="0"/>
              <a:t>- </a:t>
            </a:r>
            <a:r>
              <a:rPr lang="en-US" sz="2400" dirty="0" err="1"/>
              <a:t>reacţie</a:t>
            </a:r>
            <a:r>
              <a:rPr lang="en-US" sz="2400" dirty="0"/>
              <a:t> </a:t>
            </a:r>
            <a:r>
              <a:rPr lang="en-US" sz="2400" dirty="0" err="1"/>
              <a:t>primară</a:t>
            </a:r>
            <a:r>
              <a:rPr lang="en-US" sz="2400" dirty="0"/>
              <a:t> la un stimul </a:t>
            </a:r>
            <a:r>
              <a:rPr lang="en-US" sz="2400" dirty="0" err="1"/>
              <a:t>şi</a:t>
            </a:r>
            <a:r>
              <a:rPr lang="en-US" sz="2400" dirty="0"/>
              <a:t> are </a:t>
            </a:r>
            <a:r>
              <a:rPr lang="en-US" sz="2400" dirty="0" err="1"/>
              <a:t>caracterul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răspuns</a:t>
            </a:r>
            <a:r>
              <a:rPr lang="en-US" sz="2400" dirty="0"/>
              <a:t> </a:t>
            </a:r>
            <a:r>
              <a:rPr lang="en-US" sz="2400" dirty="0" err="1"/>
              <a:t>adecvat</a:t>
            </a:r>
            <a:r>
              <a:rPr lang="en-US" sz="2400" dirty="0"/>
              <a:t> local. </a:t>
            </a:r>
          </a:p>
          <a:p>
            <a:r>
              <a:rPr lang="en-US" sz="2400" b="1" dirty="0" err="1"/>
              <a:t>Excitabilitatea</a:t>
            </a:r>
            <a:r>
              <a:rPr lang="en-US" sz="2400" b="1" dirty="0"/>
              <a:t> </a:t>
            </a:r>
            <a:r>
              <a:rPr lang="ro-RO" sz="2400" b="1" dirty="0"/>
              <a:t>- </a:t>
            </a:r>
            <a:r>
              <a:rPr lang="en-US" sz="2400" dirty="0" err="1"/>
              <a:t>răspuns</a:t>
            </a:r>
            <a:r>
              <a:rPr lang="en-US" sz="2400" dirty="0"/>
              <a:t> </a:t>
            </a:r>
            <a:r>
              <a:rPr lang="en-US" sz="2400" dirty="0" err="1"/>
              <a:t>adecvat</a:t>
            </a:r>
            <a:r>
              <a:rPr lang="en-US" sz="2400" dirty="0"/>
              <a:t> al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structuri</a:t>
            </a:r>
            <a:r>
              <a:rPr lang="en-US" sz="2400" dirty="0"/>
              <a:t> </a:t>
            </a:r>
            <a:r>
              <a:rPr lang="en-US" sz="2400" dirty="0" err="1"/>
              <a:t>specializate</a:t>
            </a:r>
            <a:r>
              <a:rPr lang="en-US" sz="2400" dirty="0"/>
              <a:t> (</a:t>
            </a:r>
            <a:r>
              <a:rPr lang="en-US" sz="2400" dirty="0" err="1"/>
              <a:t>receptori</a:t>
            </a:r>
            <a:r>
              <a:rPr lang="en-US" sz="2400" dirty="0"/>
              <a:t>) la </a:t>
            </a:r>
            <a:r>
              <a:rPr lang="en-US" sz="2400" dirty="0" err="1"/>
              <a:t>stimulii</a:t>
            </a:r>
            <a:r>
              <a:rPr lang="en-US" sz="2400" dirty="0"/>
              <a:t> </a:t>
            </a:r>
            <a:r>
              <a:rPr lang="en-US" sz="2400" dirty="0" err="1"/>
              <a:t>proveniţi</a:t>
            </a:r>
            <a:r>
              <a:rPr lang="en-US" sz="2400" dirty="0"/>
              <a:t> din </a:t>
            </a:r>
            <a:r>
              <a:rPr lang="en-US" sz="2400" dirty="0" err="1"/>
              <a:t>mediul</a:t>
            </a:r>
            <a:r>
              <a:rPr lang="en-US" sz="2400" dirty="0"/>
              <a:t> extern </a:t>
            </a:r>
            <a:r>
              <a:rPr lang="en-US" sz="2400" dirty="0" err="1"/>
              <a:t>şi</a:t>
            </a:r>
            <a:r>
              <a:rPr lang="en-US" sz="2400" dirty="0"/>
              <a:t>/</a:t>
            </a:r>
            <a:r>
              <a:rPr lang="en-US" sz="2400" dirty="0" err="1"/>
              <a:t>sau</a:t>
            </a:r>
            <a:r>
              <a:rPr lang="en-US" sz="2400" dirty="0"/>
              <a:t> intern, </a:t>
            </a:r>
            <a:r>
              <a:rPr lang="en-US" sz="2400" dirty="0" err="1"/>
              <a:t>şi</a:t>
            </a:r>
            <a:r>
              <a:rPr lang="en-US" sz="2400" dirty="0"/>
              <a:t> se </a:t>
            </a:r>
            <a:r>
              <a:rPr lang="en-US" sz="2400" dirty="0" err="1"/>
              <a:t>manifestă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transmiterea</a:t>
            </a:r>
            <a:r>
              <a:rPr lang="en-US" sz="2400" dirty="0"/>
              <a:t>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centrii</a:t>
            </a:r>
            <a:r>
              <a:rPr lang="en-US" sz="2400" dirty="0"/>
              <a:t> </a:t>
            </a:r>
            <a:r>
              <a:rPr lang="en-US" sz="2400" dirty="0" err="1"/>
              <a:t>nervoşi</a:t>
            </a:r>
            <a:r>
              <a:rPr lang="en-US" sz="2400" dirty="0"/>
              <a:t> a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impulsuri</a:t>
            </a:r>
            <a:r>
              <a:rPr lang="en-US" sz="2400" dirty="0"/>
              <a:t> (</a:t>
            </a:r>
            <a:r>
              <a:rPr lang="en-US" sz="2400" dirty="0" err="1"/>
              <a:t>influxuri</a:t>
            </a:r>
            <a:r>
              <a:rPr lang="en-US" sz="2400" dirty="0"/>
              <a:t>) </a:t>
            </a:r>
            <a:r>
              <a:rPr lang="en-US" sz="2400" dirty="0" err="1"/>
              <a:t>nervoase</a:t>
            </a:r>
            <a:r>
              <a:rPr lang="en-US" sz="2400" dirty="0"/>
              <a:t>, care </a:t>
            </a:r>
            <a:r>
              <a:rPr lang="en-US" sz="2400" dirty="0" err="1"/>
              <a:t>codifică</a:t>
            </a:r>
            <a:r>
              <a:rPr lang="en-US" sz="2400" dirty="0"/>
              <a:t> </a:t>
            </a:r>
            <a:r>
              <a:rPr lang="en-US" sz="2400" dirty="0" err="1"/>
              <a:t>proprietăţile</a:t>
            </a:r>
            <a:r>
              <a:rPr lang="en-US" sz="2400" dirty="0"/>
              <a:t> </a:t>
            </a:r>
            <a:r>
              <a:rPr lang="en-US" sz="2400" dirty="0" err="1"/>
              <a:t>stimulilor</a:t>
            </a:r>
            <a:r>
              <a:rPr lang="ro-RO" sz="2400" dirty="0"/>
              <a:t>, SAU</a:t>
            </a:r>
          </a:p>
          <a:p>
            <a:r>
              <a:rPr lang="en-US" sz="2400" b="1" dirty="0"/>
              <a:t>Excitabilitatea </a:t>
            </a:r>
            <a:r>
              <a:rPr lang="en-US" sz="2400" b="1" dirty="0" err="1"/>
              <a:t>membranei</a:t>
            </a:r>
            <a:r>
              <a:rPr lang="en-US" sz="2400" b="1" dirty="0"/>
              <a:t> </a:t>
            </a:r>
            <a:r>
              <a:rPr lang="en-US" sz="2400" b="1" dirty="0" err="1"/>
              <a:t>celulare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capacitatea</a:t>
            </a:r>
            <a:r>
              <a:rPr lang="en-US" sz="2400" dirty="0"/>
              <a:t> </a:t>
            </a:r>
            <a:r>
              <a:rPr lang="en-US" sz="2400" dirty="0" err="1"/>
              <a:t>celulelor</a:t>
            </a:r>
            <a:r>
              <a:rPr lang="en-US" sz="2400" dirty="0"/>
              <a:t> de a </a:t>
            </a:r>
            <a:r>
              <a:rPr lang="en-US" sz="2400" dirty="0" err="1"/>
              <a:t>reacționa</a:t>
            </a:r>
            <a:r>
              <a:rPr lang="en-US" sz="2400" dirty="0"/>
              <a:t> la stimuli </a:t>
            </a:r>
            <a:r>
              <a:rPr lang="en-US" sz="2400" dirty="0" err="1"/>
              <a:t>printr</a:t>
            </a:r>
            <a:r>
              <a:rPr lang="en-US" sz="2400" dirty="0"/>
              <a:t>-o </a:t>
            </a:r>
            <a:r>
              <a:rPr lang="en-US" sz="2400" dirty="0" err="1"/>
              <a:t>schimbare</a:t>
            </a:r>
            <a:r>
              <a:rPr lang="en-US" sz="2400" dirty="0"/>
              <a:t> a </a:t>
            </a:r>
            <a:r>
              <a:rPr lang="en-US" sz="2400" dirty="0" err="1"/>
              <a:t>polarității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ro-RO" sz="2400" dirty="0"/>
              <a:t>,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SAU</a:t>
            </a:r>
            <a:endParaRPr lang="ro-RO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dirty="0"/>
              <a:t> - </a:t>
            </a:r>
            <a:r>
              <a:rPr lang="en-US" sz="2400" dirty="0" err="1"/>
              <a:t>proprietatea</a:t>
            </a:r>
            <a:r>
              <a:rPr lang="en-US" sz="2400" dirty="0"/>
              <a:t> </a:t>
            </a:r>
            <a:r>
              <a:rPr lang="en-US" sz="2400" dirty="0" err="1"/>
              <a:t>celulei</a:t>
            </a:r>
            <a:r>
              <a:rPr lang="en-US" sz="2400" dirty="0"/>
              <a:t> de a intra în </a:t>
            </a:r>
            <a:r>
              <a:rPr lang="en-US" sz="2400" dirty="0" err="1"/>
              <a:t>activitate</a:t>
            </a:r>
            <a:r>
              <a:rPr lang="en-US" sz="2400" dirty="0"/>
              <a:t> ca </a:t>
            </a:r>
            <a:r>
              <a:rPr lang="en-US" sz="2400" dirty="0" err="1"/>
              <a:t>răspuns</a:t>
            </a:r>
            <a:r>
              <a:rPr lang="en-US" sz="2400" dirty="0"/>
              <a:t> la un stimul,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modificări</a:t>
            </a:r>
            <a:r>
              <a:rPr lang="en-US" sz="2400" dirty="0"/>
              <a:t> de </a:t>
            </a:r>
            <a:r>
              <a:rPr lang="en-US" sz="2400" dirty="0" err="1"/>
              <a:t>permeabilitate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schimburi</a:t>
            </a:r>
            <a:r>
              <a:rPr lang="en-US" sz="2400" dirty="0"/>
              <a:t> </a:t>
            </a:r>
            <a:r>
              <a:rPr lang="en-US" sz="2400" dirty="0" err="1"/>
              <a:t>ionice</a:t>
            </a:r>
            <a:endParaRPr lang="en-US" sz="2400" dirty="0"/>
          </a:p>
          <a:p>
            <a:r>
              <a:rPr lang="en-US" sz="2400" b="1" dirty="0" err="1"/>
              <a:t>Stimulul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r>
              <a:rPr lang="en-US" sz="2400" b="1" dirty="0" err="1"/>
              <a:t>excitantul</a:t>
            </a:r>
            <a:r>
              <a:rPr lang="en-US" sz="2400" b="1" dirty="0"/>
              <a:t> </a:t>
            </a:r>
            <a:r>
              <a:rPr lang="ro-RO" sz="2400" b="1" dirty="0"/>
              <a:t>- </a:t>
            </a:r>
            <a:r>
              <a:rPr lang="en-US" sz="2400" dirty="0" err="1"/>
              <a:t>reprezintă</a:t>
            </a:r>
            <a:r>
              <a:rPr lang="en-US" sz="2400" dirty="0"/>
              <a:t> o </a:t>
            </a:r>
            <a:r>
              <a:rPr lang="en-US" sz="2400" dirty="0" err="1"/>
              <a:t>variaţie</a:t>
            </a:r>
            <a:r>
              <a:rPr lang="en-US" sz="2400" dirty="0"/>
              <a:t> în </a:t>
            </a:r>
            <a:r>
              <a:rPr lang="en-US" sz="2400" dirty="0" err="1"/>
              <a:t>intensitate</a:t>
            </a:r>
            <a:r>
              <a:rPr lang="en-US" sz="2400" dirty="0"/>
              <a:t> a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forme</a:t>
            </a:r>
            <a:r>
              <a:rPr lang="en-US" sz="2400" dirty="0"/>
              <a:t> de </a:t>
            </a:r>
            <a:r>
              <a:rPr lang="en-US" sz="2400" dirty="0" err="1"/>
              <a:t>energie</a:t>
            </a:r>
            <a:r>
              <a:rPr lang="en-US" sz="2400" dirty="0"/>
              <a:t>, ce se </a:t>
            </a:r>
            <a:r>
              <a:rPr lang="en-US" sz="2400" dirty="0" err="1"/>
              <a:t>manifestă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schimbarea</a:t>
            </a:r>
            <a:r>
              <a:rPr lang="en-US" sz="2400" dirty="0"/>
              <a:t> </a:t>
            </a:r>
            <a:r>
              <a:rPr lang="en-US" sz="2400" dirty="0" err="1"/>
              <a:t>caracteristicilor</a:t>
            </a:r>
            <a:r>
              <a:rPr lang="en-US" sz="2400" dirty="0"/>
              <a:t> </a:t>
            </a:r>
            <a:r>
              <a:rPr lang="en-US" sz="2400" dirty="0" err="1"/>
              <a:t>fizico-chimice</a:t>
            </a:r>
            <a:r>
              <a:rPr lang="en-US" sz="2400" dirty="0"/>
              <a:t> ale </a:t>
            </a:r>
            <a:r>
              <a:rPr lang="en-US" sz="2400" dirty="0" err="1"/>
              <a:t>mediului</a:t>
            </a:r>
            <a:r>
              <a:rPr lang="en-US" sz="2400" dirty="0"/>
              <a:t>, </a:t>
            </a:r>
            <a:r>
              <a:rPr lang="en-US" sz="2400" dirty="0" err="1"/>
              <a:t>ceea</a:t>
            </a:r>
            <a:r>
              <a:rPr lang="en-US" sz="2400" dirty="0"/>
              <a:t> ce</a:t>
            </a:r>
            <a:r>
              <a:rPr lang="ro-RO" sz="2400" dirty="0"/>
              <a:t> determină o modificare fiziologică a parametrilor biosistemului. Prin </a:t>
            </a:r>
            <a:r>
              <a:rPr lang="ro-RO" sz="2400" dirty="0" err="1"/>
              <a:t>acţiunea</a:t>
            </a:r>
            <a:r>
              <a:rPr lang="ro-RO" sz="2400" dirty="0"/>
              <a:t> stimulilor, sistemele vii trec din starea de repaus relativ în stare de activitate, numită stare de </a:t>
            </a:r>
            <a:r>
              <a:rPr lang="ro-RO" sz="2400" dirty="0" err="1"/>
              <a:t>excitaţie</a:t>
            </a:r>
            <a:r>
              <a:rPr lang="ro-RO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272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7F34-6AA0-C75A-01D0-BF866CD3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82575"/>
            <a:ext cx="11658600" cy="6337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dirty="0"/>
              <a:t>P</a:t>
            </a:r>
            <a:r>
              <a:rPr lang="en-US" sz="2400" dirty="0" err="1"/>
              <a:t>entru</a:t>
            </a:r>
            <a:r>
              <a:rPr lang="en-US" sz="2400" dirty="0"/>
              <a:t> </a:t>
            </a:r>
            <a:r>
              <a:rPr lang="en-US" sz="2400" dirty="0" err="1"/>
              <a:t>declanşarea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excitaţii</a:t>
            </a:r>
            <a:r>
              <a:rPr lang="en-US" sz="2400" dirty="0"/>
              <a:t>, </a:t>
            </a:r>
            <a:r>
              <a:rPr lang="en-US" sz="2400" dirty="0" err="1"/>
              <a:t>stimulul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posede</a:t>
            </a:r>
            <a:r>
              <a:rPr lang="en-US" sz="2400" dirty="0"/>
              <a:t> </a:t>
            </a:r>
            <a:r>
              <a:rPr lang="en-US" sz="2400" dirty="0" err="1"/>
              <a:t>anumite</a:t>
            </a:r>
            <a:r>
              <a:rPr lang="en-US" sz="2400" dirty="0"/>
              <a:t> </a:t>
            </a:r>
            <a:r>
              <a:rPr lang="en-US" sz="2400" dirty="0" err="1"/>
              <a:t>caracteristici</a:t>
            </a:r>
            <a:r>
              <a:rPr lang="en-US" sz="2400" dirty="0"/>
              <a:t>: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aibă</a:t>
            </a:r>
            <a:r>
              <a:rPr lang="en-US" sz="2400" dirty="0"/>
              <a:t> o </a:t>
            </a:r>
            <a:r>
              <a:rPr lang="en-US" sz="2400" dirty="0" err="1"/>
              <a:t>intensitate</a:t>
            </a:r>
            <a:r>
              <a:rPr lang="en-US" sz="2400" dirty="0"/>
              <a:t> </a:t>
            </a:r>
            <a:r>
              <a:rPr lang="en-US" sz="2400" dirty="0" err="1"/>
              <a:t>specifică</a:t>
            </a:r>
            <a:r>
              <a:rPr lang="en-US" sz="2400" dirty="0"/>
              <a:t> </a:t>
            </a:r>
            <a:r>
              <a:rPr lang="en-US" sz="2400" dirty="0" err="1"/>
              <a:t>minimă</a:t>
            </a:r>
            <a:r>
              <a:rPr lang="en-US" sz="2400" dirty="0"/>
              <a:t>, </a:t>
            </a:r>
            <a:r>
              <a:rPr lang="en-US" sz="2400" dirty="0" err="1"/>
              <a:t>dependentă</a:t>
            </a:r>
            <a:r>
              <a:rPr lang="en-US" sz="2400" dirty="0"/>
              <a:t> de </a:t>
            </a:r>
            <a:r>
              <a:rPr lang="en-US" sz="2400" dirty="0" err="1"/>
              <a:t>pragul</a:t>
            </a:r>
            <a:r>
              <a:rPr lang="en-US" sz="2400" dirty="0"/>
              <a:t> de </a:t>
            </a:r>
            <a:r>
              <a:rPr lang="en-US" sz="2400" dirty="0" err="1"/>
              <a:t>sensibilitate</a:t>
            </a:r>
            <a:r>
              <a:rPr lang="en-US" sz="2400" dirty="0"/>
              <a:t> al </a:t>
            </a:r>
            <a:r>
              <a:rPr lang="en-US" sz="2400" dirty="0" err="1"/>
              <a:t>structurii</a:t>
            </a:r>
            <a:r>
              <a:rPr lang="en-US" sz="2400" dirty="0"/>
              <a:t> </a:t>
            </a:r>
            <a:r>
              <a:rPr lang="en-US" sz="2400" dirty="0" err="1"/>
              <a:t>excitabile</a:t>
            </a:r>
            <a:r>
              <a:rPr lang="en-US" sz="2400" dirty="0"/>
              <a:t>, </a:t>
            </a:r>
            <a:r>
              <a:rPr lang="en-US" sz="2400" dirty="0" err="1"/>
              <a:t>intensitate</a:t>
            </a:r>
            <a:r>
              <a:rPr lang="en-US" sz="2400" dirty="0"/>
              <a:t> de </a:t>
            </a:r>
            <a:r>
              <a:rPr lang="en-US" sz="2400" dirty="0" err="1"/>
              <a:t>prag</a:t>
            </a:r>
            <a:r>
              <a:rPr lang="en-US" sz="2400" dirty="0"/>
              <a:t>. </a:t>
            </a:r>
            <a:r>
              <a:rPr lang="en-US" sz="2400" dirty="0" err="1"/>
              <a:t>Stimulul</a:t>
            </a:r>
            <a:r>
              <a:rPr lang="en-US" sz="2400" dirty="0"/>
              <a:t> care are </a:t>
            </a:r>
            <a:r>
              <a:rPr lang="en-US" sz="2400" dirty="0" err="1"/>
              <a:t>valoarea</a:t>
            </a:r>
            <a:r>
              <a:rPr lang="en-US" sz="2400" dirty="0"/>
              <a:t> </a:t>
            </a:r>
            <a:r>
              <a:rPr lang="en-US" sz="2400" dirty="0" err="1"/>
              <a:t>energetică</a:t>
            </a:r>
            <a:r>
              <a:rPr lang="en-US" sz="2400" dirty="0"/>
              <a:t> </a:t>
            </a:r>
            <a:r>
              <a:rPr lang="en-US" sz="2400" dirty="0" err="1"/>
              <a:t>minimă</a:t>
            </a:r>
            <a:r>
              <a:rPr lang="en-US" sz="2400" dirty="0"/>
              <a:t> </a:t>
            </a:r>
            <a:r>
              <a:rPr lang="en-US" sz="2400" dirty="0" err="1"/>
              <a:t>necesară</a:t>
            </a:r>
            <a:r>
              <a:rPr lang="en-US" sz="2400" dirty="0"/>
              <a:t> </a:t>
            </a:r>
            <a:r>
              <a:rPr lang="en-US" sz="2400" dirty="0" err="1"/>
              <a:t>declanşării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excitaţii</a:t>
            </a:r>
            <a:r>
              <a:rPr lang="en-US" sz="2400" dirty="0"/>
              <a:t> se </a:t>
            </a:r>
            <a:r>
              <a:rPr lang="en-US" sz="2400" dirty="0" err="1"/>
              <a:t>numeşte</a:t>
            </a:r>
            <a:r>
              <a:rPr lang="en-US" sz="2400" dirty="0"/>
              <a:t> </a:t>
            </a:r>
            <a:r>
              <a:rPr lang="en-US" sz="2400" b="1" dirty="0"/>
              <a:t>stimul </a:t>
            </a:r>
            <a:r>
              <a:rPr lang="en-US" sz="2400" b="1" dirty="0" err="1"/>
              <a:t>liminar</a:t>
            </a:r>
            <a:r>
              <a:rPr lang="en-US" sz="2400" b="1" dirty="0"/>
              <a:t> </a:t>
            </a:r>
            <a:r>
              <a:rPr lang="en-US" sz="2400" dirty="0"/>
              <a:t>; </a:t>
            </a:r>
            <a:r>
              <a:rPr lang="ro-RO" sz="2400" dirty="0"/>
              <a:t>Un </a:t>
            </a:r>
            <a:r>
              <a:rPr lang="ro-RO" sz="2400" dirty="0" err="1"/>
              <a:t>stimull</a:t>
            </a:r>
            <a:r>
              <a:rPr lang="ro-RO" sz="2400" dirty="0"/>
              <a:t> liminar produce reacție maximă.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acţioneze</a:t>
            </a:r>
            <a:r>
              <a:rPr lang="en-US" sz="2400" dirty="0"/>
              <a:t> </a:t>
            </a:r>
            <a:r>
              <a:rPr lang="en-US" sz="2400" dirty="0" err="1"/>
              <a:t>suficient</a:t>
            </a:r>
            <a:r>
              <a:rPr lang="en-US" sz="2400" dirty="0"/>
              <a:t> de rapid, </a:t>
            </a:r>
            <a:r>
              <a:rPr lang="en-US" sz="2400" dirty="0" err="1"/>
              <a:t>astfel</a:t>
            </a:r>
            <a:r>
              <a:rPr lang="en-US" sz="2400" dirty="0"/>
              <a:t> </a:t>
            </a:r>
            <a:r>
              <a:rPr lang="en-US" sz="2400" dirty="0" err="1"/>
              <a:t>încât</a:t>
            </a:r>
            <a:r>
              <a:rPr lang="en-US" sz="2400" dirty="0"/>
              <a:t> </a:t>
            </a:r>
            <a:r>
              <a:rPr lang="en-US" sz="2400" dirty="0" err="1"/>
              <a:t>viteza</a:t>
            </a:r>
            <a:r>
              <a:rPr lang="en-US" sz="2400" dirty="0"/>
              <a:t> de </a:t>
            </a:r>
            <a:r>
              <a:rPr lang="en-US" sz="2400" dirty="0" err="1"/>
              <a:t>variaţie</a:t>
            </a:r>
            <a:r>
              <a:rPr lang="en-US" sz="2400" dirty="0"/>
              <a:t> a </a:t>
            </a:r>
            <a:r>
              <a:rPr lang="en-US" sz="2400" dirty="0" err="1"/>
              <a:t>intensităţii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depăşească</a:t>
            </a:r>
            <a:r>
              <a:rPr lang="en-US" sz="2400" dirty="0"/>
              <a:t> </a:t>
            </a:r>
            <a:r>
              <a:rPr lang="en-US" sz="2400" dirty="0" err="1"/>
              <a:t>viteza</a:t>
            </a:r>
            <a:r>
              <a:rPr lang="en-US" sz="2400" dirty="0"/>
              <a:t> de </a:t>
            </a:r>
            <a:r>
              <a:rPr lang="en-US" sz="2400" dirty="0" err="1"/>
              <a:t>instalare</a:t>
            </a:r>
            <a:r>
              <a:rPr lang="en-US" sz="2400" dirty="0"/>
              <a:t> a </a:t>
            </a:r>
            <a:r>
              <a:rPr lang="en-US" sz="2400" dirty="0" err="1"/>
              <a:t>acomodării</a:t>
            </a:r>
            <a:r>
              <a:rPr lang="en-US" sz="2400" dirty="0"/>
              <a:t>;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dureze</a:t>
            </a:r>
            <a:r>
              <a:rPr lang="en-US" sz="2400" dirty="0"/>
              <a:t> un </a:t>
            </a:r>
            <a:r>
              <a:rPr lang="en-US" sz="2400" dirty="0" err="1"/>
              <a:t>anumit</a:t>
            </a:r>
            <a:r>
              <a:rPr lang="en-US" sz="2400" dirty="0"/>
              <a:t> </a:t>
            </a:r>
            <a:r>
              <a:rPr lang="en-US" sz="2400" dirty="0" err="1"/>
              <a:t>timp</a:t>
            </a:r>
            <a:r>
              <a:rPr lang="en-US" sz="2400" dirty="0"/>
              <a:t> minim;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să</a:t>
            </a:r>
            <a:r>
              <a:rPr lang="en-US" sz="2400" dirty="0"/>
              <a:t> excite specific. </a:t>
            </a:r>
          </a:p>
          <a:p>
            <a:pPr marL="0" indent="0">
              <a:buNone/>
            </a:pPr>
            <a:r>
              <a:rPr lang="en-US" sz="2400" b="1" dirty="0"/>
              <a:t>In </a:t>
            </a:r>
            <a:r>
              <a:rPr lang="en-US" sz="2400" b="1" dirty="0" err="1"/>
              <a:t>funcţie</a:t>
            </a:r>
            <a:r>
              <a:rPr lang="en-US" sz="2400" b="1" dirty="0"/>
              <a:t> de natura lor, </a:t>
            </a:r>
            <a:r>
              <a:rPr lang="en-US" sz="2400" b="1" dirty="0" err="1"/>
              <a:t>stimulii</a:t>
            </a:r>
            <a:r>
              <a:rPr lang="en-US" sz="2400" b="1" dirty="0"/>
              <a:t> pot fi: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fizici</a:t>
            </a:r>
            <a:r>
              <a:rPr lang="en-US" sz="2400" dirty="0"/>
              <a:t> (</a:t>
            </a:r>
            <a:r>
              <a:rPr lang="en-US" sz="2400" i="1" dirty="0" err="1"/>
              <a:t>mecanici</a:t>
            </a:r>
            <a:r>
              <a:rPr lang="en-US" sz="2400" i="1" dirty="0"/>
              <a:t>, </a:t>
            </a:r>
            <a:r>
              <a:rPr lang="en-US" sz="2400" i="1" dirty="0" err="1"/>
              <a:t>termici</a:t>
            </a:r>
            <a:r>
              <a:rPr lang="en-US" sz="2400" i="1" dirty="0"/>
              <a:t>, </a:t>
            </a:r>
            <a:r>
              <a:rPr lang="en-US" sz="2400" i="1" dirty="0" err="1"/>
              <a:t>electrici</a:t>
            </a:r>
            <a:r>
              <a:rPr lang="en-US" sz="2400" i="1" dirty="0"/>
              <a:t>, </a:t>
            </a:r>
            <a:r>
              <a:rPr lang="en-US" sz="2400" i="1" dirty="0" err="1"/>
              <a:t>electromagnetici</a:t>
            </a:r>
            <a:r>
              <a:rPr lang="en-US" sz="2400" i="1" dirty="0"/>
              <a:t>, </a:t>
            </a:r>
            <a:r>
              <a:rPr lang="en-US" sz="2400" i="1" dirty="0" err="1"/>
              <a:t>optici</a:t>
            </a:r>
            <a:r>
              <a:rPr lang="en-US" sz="2400" i="1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);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chimici</a:t>
            </a:r>
            <a:r>
              <a:rPr lang="en-US" sz="2400" dirty="0"/>
              <a:t> (</a:t>
            </a:r>
            <a:r>
              <a:rPr lang="en-US" sz="2400" i="1" dirty="0" err="1"/>
              <a:t>acizi</a:t>
            </a:r>
            <a:r>
              <a:rPr lang="en-US" sz="2400" i="1" dirty="0"/>
              <a:t>, </a:t>
            </a:r>
            <a:r>
              <a:rPr lang="en-US" sz="2400" i="1" dirty="0" err="1"/>
              <a:t>baze</a:t>
            </a:r>
            <a:r>
              <a:rPr lang="en-US" sz="2400" dirty="0"/>
              <a:t>);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biologici</a:t>
            </a:r>
            <a:r>
              <a:rPr lang="en-US" sz="2400" dirty="0"/>
              <a:t> (</a:t>
            </a:r>
            <a:r>
              <a:rPr lang="en-US" sz="2400" i="1" dirty="0" err="1"/>
              <a:t>substanţe</a:t>
            </a:r>
            <a:r>
              <a:rPr lang="en-US" sz="2400" i="1" dirty="0"/>
              <a:t> </a:t>
            </a:r>
            <a:r>
              <a:rPr lang="en-US" sz="2400" i="1" dirty="0" err="1"/>
              <a:t>chimice</a:t>
            </a:r>
            <a:r>
              <a:rPr lang="en-US" sz="2400" i="1" dirty="0"/>
              <a:t> </a:t>
            </a:r>
            <a:r>
              <a:rPr lang="en-US" sz="2400" i="1" dirty="0" err="1"/>
              <a:t>produse</a:t>
            </a:r>
            <a:r>
              <a:rPr lang="en-US" sz="2400" i="1" dirty="0"/>
              <a:t> în organism ca: </a:t>
            </a:r>
            <a:r>
              <a:rPr lang="en-US" sz="2400" i="1" dirty="0" err="1"/>
              <a:t>acetilcolina</a:t>
            </a:r>
            <a:r>
              <a:rPr lang="en-US" sz="2400" i="1" dirty="0"/>
              <a:t>, </a:t>
            </a:r>
            <a:r>
              <a:rPr lang="en-US" sz="2400" i="1" dirty="0" err="1"/>
              <a:t>hormoni</a:t>
            </a:r>
            <a:r>
              <a:rPr lang="en-US" sz="2400" i="1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r>
              <a:rPr lang="en-US" sz="1600" i="1" dirty="0"/>
              <a:t>In </a:t>
            </a:r>
            <a:r>
              <a:rPr lang="en-US" sz="1600" i="1" dirty="0" err="1"/>
              <a:t>cercetările</a:t>
            </a:r>
            <a:r>
              <a:rPr lang="en-US" sz="1600" i="1" dirty="0"/>
              <a:t> </a:t>
            </a:r>
            <a:r>
              <a:rPr lang="en-US" sz="1600" i="1" dirty="0" err="1"/>
              <a:t>experimentale</a:t>
            </a:r>
            <a:r>
              <a:rPr lang="en-US" sz="1600" i="1" dirty="0"/>
              <a:t>, stimul cel </a:t>
            </a:r>
            <a:r>
              <a:rPr lang="en-US" sz="1600" i="1" dirty="0" err="1"/>
              <a:t>mai</a:t>
            </a:r>
            <a:r>
              <a:rPr lang="en-US" sz="1600" i="1" dirty="0"/>
              <a:t> </a:t>
            </a:r>
            <a:r>
              <a:rPr lang="en-US" sz="1600" i="1" dirty="0" err="1"/>
              <a:t>utilizat</a:t>
            </a:r>
            <a:r>
              <a:rPr lang="en-US" sz="1600" i="1" dirty="0"/>
              <a:t> </a:t>
            </a:r>
            <a:r>
              <a:rPr lang="ro-RO" sz="1600" i="1" dirty="0"/>
              <a:t>- </a:t>
            </a:r>
            <a:r>
              <a:rPr lang="en-US" sz="1600" i="1" dirty="0"/>
              <a:t>electric, </a:t>
            </a:r>
            <a:r>
              <a:rPr lang="en-US" sz="1600" i="1" dirty="0" err="1"/>
              <a:t>deoarece</a:t>
            </a:r>
            <a:r>
              <a:rPr lang="en-US" sz="1600" i="1" dirty="0"/>
              <a:t> </a:t>
            </a:r>
            <a:r>
              <a:rPr lang="en-US" sz="1600" i="1" dirty="0" err="1"/>
              <a:t>este</a:t>
            </a:r>
            <a:r>
              <a:rPr lang="en-US" sz="1600" i="1" dirty="0"/>
              <a:t> </a:t>
            </a:r>
            <a:r>
              <a:rPr lang="en-US" sz="1600" i="1" dirty="0" err="1"/>
              <a:t>adecvat</a:t>
            </a:r>
            <a:r>
              <a:rPr lang="en-US" sz="1600" i="1" dirty="0"/>
              <a:t> </a:t>
            </a:r>
            <a:r>
              <a:rPr lang="en-US" sz="1600" i="1" dirty="0" err="1"/>
              <a:t>majorităţii</a:t>
            </a:r>
            <a:r>
              <a:rPr lang="en-US" sz="1600" i="1" dirty="0"/>
              <a:t> </a:t>
            </a:r>
            <a:r>
              <a:rPr lang="en-US" sz="1600" i="1" dirty="0" err="1"/>
              <a:t>sistemelor</a:t>
            </a:r>
            <a:r>
              <a:rPr lang="en-US" sz="1600" i="1" dirty="0"/>
              <a:t> </a:t>
            </a:r>
            <a:r>
              <a:rPr lang="en-US" sz="1600" i="1" dirty="0" err="1"/>
              <a:t>biologice</a:t>
            </a:r>
            <a:r>
              <a:rPr lang="en-US" sz="1600" i="1" dirty="0"/>
              <a:t>, </a:t>
            </a:r>
            <a:r>
              <a:rPr lang="en-US" sz="1600" i="1" dirty="0" err="1"/>
              <a:t>poate</a:t>
            </a:r>
            <a:r>
              <a:rPr lang="en-US" sz="1600" i="1" dirty="0"/>
              <a:t> fi </a:t>
            </a:r>
            <a:r>
              <a:rPr lang="en-US" sz="1600" i="1" dirty="0" err="1"/>
              <a:t>dozat</a:t>
            </a:r>
            <a:r>
              <a:rPr lang="en-US" sz="1600" i="1" dirty="0"/>
              <a:t> </a:t>
            </a:r>
            <a:r>
              <a:rPr lang="en-US" sz="1600" i="1" dirty="0" err="1"/>
              <a:t>şi</a:t>
            </a:r>
            <a:r>
              <a:rPr lang="en-US" sz="1600" i="1" dirty="0"/>
              <a:t> </a:t>
            </a:r>
            <a:r>
              <a:rPr lang="en-US" sz="1600" i="1" dirty="0" err="1"/>
              <a:t>măsurat</a:t>
            </a:r>
            <a:r>
              <a:rPr lang="en-US" sz="1600" i="1" dirty="0"/>
              <a:t> cu </a:t>
            </a:r>
            <a:r>
              <a:rPr lang="en-US" sz="1600" i="1" dirty="0" err="1"/>
              <a:t>precizie</a:t>
            </a:r>
            <a:r>
              <a:rPr lang="en-US" sz="1600" i="1" dirty="0"/>
              <a:t>, iar </a:t>
            </a:r>
            <a:r>
              <a:rPr lang="en-US" sz="1600" i="1" dirty="0" err="1"/>
              <a:t>excitarea</a:t>
            </a:r>
            <a:r>
              <a:rPr lang="en-US" sz="1600" i="1" dirty="0"/>
              <a:t> are loc cu </a:t>
            </a:r>
            <a:r>
              <a:rPr lang="en-US" sz="1600" i="1" dirty="0" err="1"/>
              <a:t>efecte</a:t>
            </a:r>
            <a:r>
              <a:rPr lang="en-US" sz="1600" i="1" dirty="0"/>
              <a:t> total </a:t>
            </a:r>
            <a:r>
              <a:rPr lang="en-US" sz="1600" i="1" dirty="0" err="1"/>
              <a:t>reversibile</a:t>
            </a:r>
            <a:r>
              <a:rPr lang="en-US" sz="1600" i="1" dirty="0"/>
              <a:t> </a:t>
            </a:r>
            <a:r>
              <a:rPr lang="en-US" sz="1600" i="1" dirty="0" err="1"/>
              <a:t>dacă</a:t>
            </a:r>
            <a:r>
              <a:rPr lang="en-US" sz="1600" i="1" dirty="0"/>
              <a:t> </a:t>
            </a:r>
            <a:r>
              <a:rPr lang="en-US" sz="1600" i="1" dirty="0" err="1"/>
              <a:t>intensitatea</a:t>
            </a:r>
            <a:r>
              <a:rPr lang="en-US" sz="1600" i="1" dirty="0"/>
              <a:t> nu </a:t>
            </a:r>
            <a:r>
              <a:rPr lang="en-US" sz="1600" i="1" dirty="0" err="1"/>
              <a:t>depăşeşte</a:t>
            </a:r>
            <a:r>
              <a:rPr lang="en-US" sz="1600" i="1" dirty="0"/>
              <a:t> </a:t>
            </a:r>
            <a:r>
              <a:rPr lang="en-US" sz="1600" i="1" dirty="0" err="1"/>
              <a:t>pragul</a:t>
            </a:r>
            <a:r>
              <a:rPr lang="en-US" sz="1600" i="1" dirty="0"/>
              <a:t> la care </a:t>
            </a:r>
            <a:r>
              <a:rPr lang="en-US" sz="1600" i="1" dirty="0" err="1"/>
              <a:t>energia</a:t>
            </a:r>
            <a:r>
              <a:rPr lang="en-US" sz="1600" i="1" dirty="0"/>
              <a:t> </a:t>
            </a:r>
            <a:r>
              <a:rPr lang="en-US" sz="1600" i="1" dirty="0" err="1"/>
              <a:t>furnizată</a:t>
            </a:r>
            <a:r>
              <a:rPr lang="en-US" sz="1600" i="1" dirty="0"/>
              <a:t> </a:t>
            </a:r>
            <a:r>
              <a:rPr lang="en-US" sz="1600" i="1" dirty="0" err="1"/>
              <a:t>structurii</a:t>
            </a:r>
            <a:r>
              <a:rPr lang="en-US" sz="1600" i="1" dirty="0"/>
              <a:t> </a:t>
            </a:r>
            <a:r>
              <a:rPr lang="en-US" sz="1600" i="1" dirty="0" err="1"/>
              <a:t>excitabile</a:t>
            </a:r>
            <a:r>
              <a:rPr lang="en-US" sz="1600" i="1" dirty="0"/>
              <a:t> are </a:t>
            </a:r>
            <a:r>
              <a:rPr lang="en-US" sz="1600" i="1" dirty="0" err="1"/>
              <a:t>efect</a:t>
            </a:r>
            <a:r>
              <a:rPr lang="en-US" sz="1600" i="1" dirty="0"/>
              <a:t> </a:t>
            </a:r>
            <a:r>
              <a:rPr lang="en-US" sz="1600" i="1" dirty="0" err="1"/>
              <a:t>distructiv</a:t>
            </a:r>
            <a:r>
              <a:rPr lang="en-US" sz="16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5091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4B6A-786B-472C-F718-BCC1A29A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A-89B9-80A4-7085-E3983A07F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Una din </a:t>
            </a:r>
            <a:r>
              <a:rPr lang="en-US" dirty="0" err="1"/>
              <a:t>structurile</a:t>
            </a:r>
            <a:r>
              <a:rPr lang="en-US" dirty="0"/>
              <a:t> </a:t>
            </a:r>
            <a:r>
              <a:rPr lang="en-US" dirty="0" err="1"/>
              <a:t>excitabile</a:t>
            </a:r>
            <a:r>
              <a:rPr lang="en-US" dirty="0"/>
              <a:t>, ce </a:t>
            </a:r>
            <a:r>
              <a:rPr lang="en-US" dirty="0" err="1"/>
              <a:t>răspunde</a:t>
            </a:r>
            <a:r>
              <a:rPr lang="en-US" dirty="0"/>
              <a:t> la </a:t>
            </a:r>
            <a:r>
              <a:rPr lang="en-US" dirty="0" err="1"/>
              <a:t>acţiunea</a:t>
            </a:r>
            <a:r>
              <a:rPr lang="en-US" dirty="0"/>
              <a:t> </a:t>
            </a:r>
            <a:r>
              <a:rPr lang="en-US" dirty="0" err="1"/>
              <a:t>stimulilor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membrana</a:t>
            </a:r>
            <a:r>
              <a:rPr lang="ro-RO" dirty="0"/>
              <a:t> </a:t>
            </a:r>
            <a:r>
              <a:rPr lang="en-US" dirty="0" err="1"/>
              <a:t>celulară</a:t>
            </a:r>
            <a:r>
              <a:rPr lang="en-US" dirty="0"/>
              <a:t>,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b="1" dirty="0" err="1"/>
              <a:t>excitaţia</a:t>
            </a:r>
            <a:r>
              <a:rPr lang="en-US" b="1" dirty="0"/>
              <a:t> </a:t>
            </a:r>
            <a:r>
              <a:rPr lang="en-US" b="1" dirty="0" err="1"/>
              <a:t>putând</a:t>
            </a:r>
            <a:r>
              <a:rPr lang="en-US" b="1" dirty="0"/>
              <a:t> </a:t>
            </a:r>
            <a:r>
              <a:rPr lang="en-US" b="1" dirty="0" err="1"/>
              <a:t>avea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aspecte</a:t>
            </a:r>
            <a:r>
              <a:rPr lang="en-US" dirty="0"/>
              <a:t>: </a:t>
            </a:r>
          </a:p>
          <a:p>
            <a:r>
              <a:rPr lang="en-US" dirty="0" err="1"/>
              <a:t>electrice</a:t>
            </a:r>
            <a:r>
              <a:rPr lang="en-US" dirty="0"/>
              <a:t> –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parametrilor</a:t>
            </a:r>
            <a:r>
              <a:rPr lang="en-US" dirty="0"/>
              <a:t> </a:t>
            </a:r>
            <a:r>
              <a:rPr lang="en-US" dirty="0" err="1"/>
              <a:t>electrici</a:t>
            </a:r>
            <a:r>
              <a:rPr lang="en-US" dirty="0"/>
              <a:t> ai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 (</a:t>
            </a:r>
            <a:r>
              <a:rPr lang="en-US" i="1" dirty="0" err="1"/>
              <a:t>polarizare</a:t>
            </a:r>
            <a:r>
              <a:rPr lang="en-US" i="1" dirty="0"/>
              <a:t>, </a:t>
            </a:r>
            <a:r>
              <a:rPr lang="en-US" i="1" dirty="0" err="1"/>
              <a:t>curenţi</a:t>
            </a:r>
            <a:r>
              <a:rPr lang="en-US" i="1" dirty="0"/>
              <a:t> </a:t>
            </a:r>
            <a:r>
              <a:rPr lang="en-US" i="1" dirty="0" err="1"/>
              <a:t>transmembranari</a:t>
            </a:r>
            <a:r>
              <a:rPr lang="en-US" i="1" dirty="0"/>
              <a:t>, </a:t>
            </a:r>
            <a:r>
              <a:rPr lang="en-US" i="1" dirty="0" err="1"/>
              <a:t>impedanţă</a:t>
            </a:r>
            <a:r>
              <a:rPr lang="en-US" i="1" dirty="0"/>
              <a:t> </a:t>
            </a:r>
            <a:r>
              <a:rPr lang="en-US" i="1" dirty="0" err="1"/>
              <a:t>etc</a:t>
            </a:r>
            <a:r>
              <a:rPr lang="en-US" dirty="0"/>
              <a:t>); </a:t>
            </a:r>
          </a:p>
          <a:p>
            <a:r>
              <a:rPr lang="en-US" dirty="0" err="1"/>
              <a:t>chimice</a:t>
            </a:r>
            <a:r>
              <a:rPr lang="en-US" dirty="0"/>
              <a:t> – </a:t>
            </a:r>
            <a:r>
              <a:rPr lang="en-US" dirty="0" err="1"/>
              <a:t>apariţia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reacţii</a:t>
            </a:r>
            <a:r>
              <a:rPr lang="en-US" dirty="0"/>
              <a:t> </a:t>
            </a:r>
            <a:r>
              <a:rPr lang="en-US" dirty="0" err="1"/>
              <a:t>biochimice</a:t>
            </a:r>
            <a:r>
              <a:rPr lang="en-US" dirty="0"/>
              <a:t>; </a:t>
            </a:r>
          </a:p>
          <a:p>
            <a:r>
              <a:rPr lang="en-US" dirty="0" err="1"/>
              <a:t>termice</a:t>
            </a:r>
            <a:r>
              <a:rPr lang="en-US" dirty="0"/>
              <a:t> – </a:t>
            </a:r>
            <a:r>
              <a:rPr lang="en-US" dirty="0" err="1"/>
              <a:t>producere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; </a:t>
            </a:r>
          </a:p>
          <a:p>
            <a:r>
              <a:rPr lang="en-US" dirty="0" err="1"/>
              <a:t>optice</a:t>
            </a:r>
            <a:r>
              <a:rPr lang="en-US" dirty="0"/>
              <a:t> – </a:t>
            </a:r>
            <a:r>
              <a:rPr lang="en-US" dirty="0" err="1"/>
              <a:t>modificări</a:t>
            </a:r>
            <a:r>
              <a:rPr lang="en-US" dirty="0"/>
              <a:t> de </a:t>
            </a:r>
            <a:r>
              <a:rPr lang="en-US" dirty="0" err="1"/>
              <a:t>transparenţă</a:t>
            </a:r>
            <a:r>
              <a:rPr lang="en-US" dirty="0"/>
              <a:t>, </a:t>
            </a:r>
            <a:r>
              <a:rPr lang="en-US" dirty="0" err="1"/>
              <a:t>indice</a:t>
            </a:r>
            <a:r>
              <a:rPr lang="en-US" dirty="0"/>
              <a:t> de </a:t>
            </a:r>
            <a:r>
              <a:rPr lang="en-US" dirty="0" err="1"/>
              <a:t>refracţie</a:t>
            </a:r>
            <a:r>
              <a:rPr lang="en-US" dirty="0"/>
              <a:t>,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; </a:t>
            </a:r>
          </a:p>
          <a:p>
            <a:r>
              <a:rPr lang="en-US" dirty="0" err="1"/>
              <a:t>radiante</a:t>
            </a:r>
            <a:r>
              <a:rPr lang="en-US" dirty="0"/>
              <a:t> – </a:t>
            </a:r>
            <a:r>
              <a:rPr lang="en-US" dirty="0" err="1"/>
              <a:t>emisia</a:t>
            </a:r>
            <a:r>
              <a:rPr lang="en-US" dirty="0"/>
              <a:t> de </a:t>
            </a:r>
            <a:r>
              <a:rPr lang="en-US" dirty="0" err="1"/>
              <a:t>radiaţii</a:t>
            </a:r>
            <a:r>
              <a:rPr lang="en-US" dirty="0"/>
              <a:t> </a:t>
            </a:r>
            <a:r>
              <a:rPr lang="ro-RO" dirty="0"/>
              <a:t>IR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uneori</a:t>
            </a:r>
            <a:r>
              <a:rPr lang="en-US" dirty="0"/>
              <a:t> </a:t>
            </a:r>
            <a:r>
              <a:rPr lang="ro-RO" dirty="0"/>
              <a:t>VIS,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ro-RO" dirty="0"/>
              <a:t>UV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Aspectele</a:t>
            </a:r>
            <a:r>
              <a:rPr lang="en-US" dirty="0"/>
              <a:t> </a:t>
            </a:r>
            <a:r>
              <a:rPr lang="en-US" dirty="0" err="1"/>
              <a:t>excitaţiei</a:t>
            </a:r>
            <a:r>
              <a:rPr lang="en-US" dirty="0"/>
              <a:t> </a:t>
            </a:r>
            <a:r>
              <a:rPr lang="en-US" dirty="0" err="1"/>
              <a:t>diferă</a:t>
            </a:r>
            <a:r>
              <a:rPr lang="en-US" dirty="0"/>
              <a:t> de tip</a:t>
            </a:r>
            <a:r>
              <a:rPr lang="ro-RO" dirty="0" err="1"/>
              <a:t>ul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ro-RO" dirty="0"/>
              <a:t>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778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1C37-31A7-4C3C-74B7-A4F6A7D4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7033" cy="623920"/>
          </a:xfrm>
        </p:spPr>
        <p:txBody>
          <a:bodyPr>
            <a:normAutofit/>
          </a:bodyPr>
          <a:lstStyle/>
          <a:p>
            <a:r>
              <a:rPr lang="pt-BR" sz="3600" b="1" dirty="0"/>
              <a:t>Manifestarea electrică a procesului de excitaţie celulară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8883-007A-E8EB-6A0A-B5C79597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20171"/>
            <a:ext cx="11397342" cy="544188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excitabile</a:t>
            </a:r>
            <a:r>
              <a:rPr lang="en-US" dirty="0"/>
              <a:t> </a:t>
            </a:r>
            <a:r>
              <a:rPr lang="en-US" dirty="0" err="1"/>
              <a:t>răspund</a:t>
            </a:r>
            <a:r>
              <a:rPr lang="en-US" dirty="0"/>
              <a:t> la </a:t>
            </a:r>
            <a:r>
              <a:rPr lang="en-US" dirty="0" err="1"/>
              <a:t>acţiunea</a:t>
            </a:r>
            <a:r>
              <a:rPr lang="en-US" dirty="0"/>
              <a:t> </a:t>
            </a:r>
            <a:r>
              <a:rPr lang="en-US" dirty="0" err="1"/>
              <a:t>stimulilor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permeabilităţii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specii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, care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electric se </a:t>
            </a:r>
            <a:r>
              <a:rPr lang="en-US" dirty="0" err="1"/>
              <a:t>manifestă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variaţia</a:t>
            </a:r>
            <a:r>
              <a:rPr lang="en-US" dirty="0"/>
              <a:t> </a:t>
            </a:r>
            <a:r>
              <a:rPr lang="en-US" dirty="0" err="1"/>
              <a:t>tranzitorie</a:t>
            </a:r>
            <a:r>
              <a:rPr lang="en-US" dirty="0"/>
              <a:t> a </a:t>
            </a:r>
            <a:r>
              <a:rPr lang="en-US" dirty="0" err="1"/>
              <a:t>potenţialului</a:t>
            </a:r>
            <a:r>
              <a:rPr lang="en-US" dirty="0"/>
              <a:t> </a:t>
            </a:r>
            <a:r>
              <a:rPr lang="en-US" dirty="0" err="1"/>
              <a:t>membranar</a:t>
            </a:r>
            <a:r>
              <a:rPr lang="en-US" dirty="0"/>
              <a:t>, de la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la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ro-RO" dirty="0"/>
              <a:t>Astfel, </a:t>
            </a:r>
            <a:r>
              <a:rPr lang="en-US" dirty="0" err="1"/>
              <a:t>apare</a:t>
            </a:r>
            <a:r>
              <a:rPr lang="en-US" dirty="0"/>
              <a:t> o </a:t>
            </a:r>
            <a:r>
              <a:rPr lang="en-US" dirty="0" err="1"/>
              <a:t>depolarizare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majoritate</a:t>
            </a:r>
            <a:r>
              <a:rPr lang="en-US" dirty="0"/>
              <a:t> a </a:t>
            </a:r>
            <a:r>
              <a:rPr lang="en-US" dirty="0" err="1"/>
              <a:t>celulelor</a:t>
            </a:r>
            <a:r>
              <a:rPr lang="en-US" dirty="0"/>
              <a:t>.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cazuri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membrana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hiperpolariza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In </a:t>
            </a:r>
            <a:r>
              <a:rPr lang="en-US" dirty="0" err="1"/>
              <a:t>repaus</a:t>
            </a:r>
            <a:r>
              <a:rPr lang="en-US" dirty="0"/>
              <a:t>, </a:t>
            </a:r>
            <a:r>
              <a:rPr lang="en-US" dirty="0" err="1"/>
              <a:t>permeabilitatea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Na+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menţinuţi</a:t>
            </a:r>
            <a:r>
              <a:rPr lang="en-US" dirty="0"/>
              <a:t> în </a:t>
            </a:r>
            <a:r>
              <a:rPr lang="en-US" dirty="0" err="1"/>
              <a:t>concentraţie</a:t>
            </a:r>
            <a:r>
              <a:rPr lang="en-US" dirty="0"/>
              <a:t> mare în </a:t>
            </a:r>
            <a:r>
              <a:rPr lang="en-US" dirty="0" err="1"/>
              <a:t>exteriorul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transport </a:t>
            </a:r>
            <a:r>
              <a:rPr lang="en-US" dirty="0" err="1"/>
              <a:t>activ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K+ </a:t>
            </a:r>
            <a:r>
              <a:rPr lang="en-US" dirty="0" err="1"/>
              <a:t>permeabilitatea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mare,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părăsind</a:t>
            </a:r>
            <a:r>
              <a:rPr lang="en-US" dirty="0"/>
              <a:t> </a:t>
            </a:r>
            <a:r>
              <a:rPr lang="en-US" dirty="0" err="1"/>
              <a:t>celula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transport </a:t>
            </a:r>
            <a:r>
              <a:rPr lang="en-US" dirty="0" err="1"/>
              <a:t>pasiv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In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apariţiei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excitant se produce o </a:t>
            </a:r>
            <a:r>
              <a:rPr lang="en-US" dirty="0" err="1"/>
              <a:t>depolarizare</a:t>
            </a:r>
            <a:r>
              <a:rPr lang="en-US" dirty="0"/>
              <a:t> </a:t>
            </a:r>
            <a:r>
              <a:rPr lang="en-US" dirty="0" err="1"/>
              <a:t>locală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ce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ro-RO" dirty="0"/>
              <a:t>Na</a:t>
            </a:r>
            <a:r>
              <a:rPr lang="en-US" dirty="0"/>
              <a:t> </a:t>
            </a:r>
            <a:r>
              <a:rPr lang="en-US" dirty="0" err="1"/>
              <a:t>comandate</a:t>
            </a:r>
            <a:r>
              <a:rPr lang="en-US" dirty="0"/>
              <a:t> electric,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consecinţă</a:t>
            </a:r>
            <a:r>
              <a:rPr lang="en-US" dirty="0"/>
              <a:t> un influx </a:t>
            </a:r>
            <a:r>
              <a:rPr lang="en-US" dirty="0" err="1"/>
              <a:t>masiv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Na</a:t>
            </a:r>
            <a:r>
              <a:rPr lang="ro-RO" dirty="0"/>
              <a:t>+</a:t>
            </a:r>
            <a:r>
              <a:rPr lang="en-US" dirty="0"/>
              <a:t> în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gradientului</a:t>
            </a:r>
            <a:r>
              <a:rPr lang="en-US" dirty="0"/>
              <a:t> </a:t>
            </a:r>
            <a:r>
              <a:rPr lang="en-US" dirty="0" err="1"/>
              <a:t>electrochimic</a:t>
            </a:r>
            <a:r>
              <a:rPr lang="en-US" dirty="0"/>
              <a:t>. </a:t>
            </a:r>
            <a:r>
              <a:rPr lang="en-US" dirty="0" err="1"/>
              <a:t>Efluxul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K+ are </a:t>
            </a:r>
            <a:r>
              <a:rPr lang="en-US" dirty="0" err="1"/>
              <a:t>tendinţa</a:t>
            </a:r>
            <a:r>
              <a:rPr lang="en-US" dirty="0"/>
              <a:t> de a </a:t>
            </a:r>
            <a:r>
              <a:rPr lang="en-US" dirty="0" err="1"/>
              <a:t>restabili</a:t>
            </a:r>
            <a:r>
              <a:rPr lang="en-US" dirty="0"/>
              <a:t> </a:t>
            </a:r>
            <a:r>
              <a:rPr lang="en-US" dirty="0" err="1"/>
              <a:t>echilibrul</a:t>
            </a:r>
            <a:r>
              <a:rPr lang="en-US" dirty="0"/>
              <a:t>,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sarcini</a:t>
            </a:r>
            <a:r>
              <a:rPr lang="en-US" dirty="0"/>
              <a:t> </a:t>
            </a:r>
            <a:r>
              <a:rPr lang="en-US" dirty="0" err="1"/>
              <a:t>transferate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mic, </a:t>
            </a:r>
            <a:r>
              <a:rPr lang="en-US" dirty="0" err="1"/>
              <a:t>şi</a:t>
            </a:r>
            <a:r>
              <a:rPr lang="en-US" dirty="0"/>
              <a:t> în </a:t>
            </a:r>
            <a:r>
              <a:rPr lang="en-US" dirty="0" err="1"/>
              <a:t>consecinţă</a:t>
            </a:r>
            <a:r>
              <a:rPr lang="en-US" dirty="0"/>
              <a:t> se produce o </a:t>
            </a:r>
            <a:r>
              <a:rPr lang="en-US" dirty="0" err="1"/>
              <a:t>depolarizare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avansată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La </a:t>
            </a:r>
            <a:r>
              <a:rPr lang="en-US" dirty="0" err="1"/>
              <a:t>acţiunea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stimul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răspuns</a:t>
            </a:r>
            <a:r>
              <a:rPr lang="en-US" dirty="0"/>
              <a:t> electric al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: </a:t>
            </a:r>
            <a:r>
              <a:rPr lang="en-US" b="1" dirty="0" err="1"/>
              <a:t>potenţial</a:t>
            </a:r>
            <a:r>
              <a:rPr lang="en-US" b="1" dirty="0"/>
              <a:t> local (electrotonic)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potenţial</a:t>
            </a:r>
            <a:r>
              <a:rPr lang="en-US" b="1" dirty="0"/>
              <a:t> de </a:t>
            </a:r>
            <a:r>
              <a:rPr lang="en-US" b="1" dirty="0" err="1"/>
              <a:t>acţiune</a:t>
            </a:r>
            <a:r>
              <a:rPr lang="en-US" b="1" dirty="0"/>
              <a:t>. </a:t>
            </a:r>
          </a:p>
          <a:p>
            <a:pPr algn="just"/>
            <a:r>
              <a:rPr lang="en-US" dirty="0" err="1"/>
              <a:t>Intre</a:t>
            </a:r>
            <a:r>
              <a:rPr lang="en-US" dirty="0"/>
              <a:t>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aplicării</a:t>
            </a:r>
            <a:r>
              <a:rPr lang="en-US" dirty="0"/>
              <a:t> </a:t>
            </a:r>
            <a:r>
              <a:rPr lang="en-US" dirty="0" err="1"/>
              <a:t>stimului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declanşării</a:t>
            </a:r>
            <a:r>
              <a:rPr lang="en-US" dirty="0"/>
              <a:t> </a:t>
            </a:r>
            <a:r>
              <a:rPr lang="en-US" dirty="0" err="1"/>
              <a:t>răspunsului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întârziere</a:t>
            </a:r>
            <a:r>
              <a:rPr lang="en-US" dirty="0"/>
              <a:t>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b="1" dirty="0" err="1"/>
              <a:t>perioadă</a:t>
            </a:r>
            <a:r>
              <a:rPr lang="en-US" b="1" dirty="0"/>
              <a:t> </a:t>
            </a:r>
            <a:r>
              <a:rPr lang="en-US" b="1" dirty="0" err="1"/>
              <a:t>latentă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ale </a:t>
            </a:r>
            <a:r>
              <a:rPr lang="en-US" dirty="0" err="1"/>
              <a:t>excitantului</a:t>
            </a:r>
            <a:r>
              <a:rPr lang="en-US" dirty="0"/>
              <a:t>, de </a:t>
            </a:r>
            <a:r>
              <a:rPr lang="en-US" dirty="0" err="1"/>
              <a:t>mecanismele</a:t>
            </a:r>
            <a:r>
              <a:rPr lang="en-US" dirty="0"/>
              <a:t> </a:t>
            </a:r>
            <a:r>
              <a:rPr lang="en-US" dirty="0" err="1"/>
              <a:t>membranare</a:t>
            </a:r>
            <a:r>
              <a:rPr lang="en-US" dirty="0"/>
              <a:t> implicate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constantele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ale </a:t>
            </a:r>
            <a:r>
              <a:rPr lang="en-US" dirty="0" err="1"/>
              <a:t>reacţiilor</a:t>
            </a:r>
            <a:r>
              <a:rPr lang="en-US" dirty="0"/>
              <a:t> </a:t>
            </a:r>
            <a:r>
              <a:rPr lang="en-US" dirty="0" err="1"/>
              <a:t>biochimice</a:t>
            </a:r>
            <a:r>
              <a:rPr lang="en-US" dirty="0"/>
              <a:t> ce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755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A5C9-55AA-F54B-C880-4C3CE8D9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065" y="341085"/>
            <a:ext cx="8175171" cy="67990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Percepția</a:t>
            </a:r>
            <a:r>
              <a:rPr lang="en-US" b="1" dirty="0"/>
              <a:t> </a:t>
            </a:r>
            <a:r>
              <a:rPr lang="en-US" b="1" dirty="0" err="1"/>
              <a:t>stimulilor</a:t>
            </a:r>
            <a:r>
              <a:rPr lang="en-US" b="1" dirty="0"/>
              <a:t> </a:t>
            </a:r>
            <a:r>
              <a:rPr lang="en-US" b="1" dirty="0" err="1"/>
              <a:t>externi</a:t>
            </a:r>
            <a:r>
              <a:rPr lang="en-US" b="1" dirty="0"/>
              <a:t> (</a:t>
            </a:r>
            <a:r>
              <a:rPr lang="en-US" b="1" dirty="0" err="1"/>
              <a:t>recepție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9D5B-7220-1C72-6C30-C05D589A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1194318"/>
            <a:ext cx="11306175" cy="5322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Receptorii</a:t>
            </a:r>
            <a:r>
              <a:rPr lang="en-US" sz="2400" dirty="0"/>
              <a:t> sunt </a:t>
            </a:r>
            <a:r>
              <a:rPr lang="en-US" sz="2400" dirty="0" err="1"/>
              <a:t>formațiuni</a:t>
            </a:r>
            <a:r>
              <a:rPr lang="en-US" sz="2400" dirty="0"/>
              <a:t> </a:t>
            </a:r>
            <a:r>
              <a:rPr lang="en-US" sz="2400" dirty="0" err="1"/>
              <a:t>specifice</a:t>
            </a:r>
            <a:r>
              <a:rPr lang="en-US" sz="2400" dirty="0"/>
              <a:t> care </a:t>
            </a:r>
            <a:r>
              <a:rPr lang="en-US" sz="2400" dirty="0" err="1"/>
              <a:t>transformă</a:t>
            </a:r>
            <a:r>
              <a:rPr lang="ro-RO" sz="2400" dirty="0"/>
              <a:t> </a:t>
            </a:r>
            <a:r>
              <a:rPr lang="en-US" sz="2400" dirty="0" err="1"/>
              <a:t>energia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stimul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potențial</a:t>
            </a:r>
            <a:r>
              <a:rPr lang="en-US" sz="2400" dirty="0"/>
              <a:t> </a:t>
            </a:r>
            <a:r>
              <a:rPr lang="en-US" sz="2400" dirty="0" err="1"/>
              <a:t>electrochimic</a:t>
            </a:r>
            <a:r>
              <a:rPr lang="ro-RO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apoi</a:t>
            </a:r>
            <a:r>
              <a:rPr lang="en-US" sz="2400" dirty="0"/>
              <a:t> sub </a:t>
            </a:r>
            <a:r>
              <a:rPr lang="en-US" sz="2400" dirty="0" err="1"/>
              <a:t>formă</a:t>
            </a:r>
            <a:r>
              <a:rPr lang="en-US" sz="2400" dirty="0"/>
              <a:t> de </a:t>
            </a:r>
            <a:r>
              <a:rPr lang="en-US" sz="2400" dirty="0" err="1"/>
              <a:t>excitație</a:t>
            </a:r>
            <a:r>
              <a:rPr lang="en-US" sz="2400" dirty="0"/>
              <a:t> </a:t>
            </a:r>
            <a:r>
              <a:rPr lang="en-US" sz="2400" dirty="0" err="1"/>
              <a:t>nervoasă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r>
              <a:rPr lang="en-US" sz="2400" b="1" dirty="0" err="1"/>
              <a:t>Clasificarea</a:t>
            </a:r>
            <a:r>
              <a:rPr lang="en-US" sz="2400" b="1" dirty="0"/>
              <a:t> </a:t>
            </a:r>
            <a:r>
              <a:rPr lang="en-US" sz="2400" b="1" dirty="0" err="1"/>
              <a:t>receptorilor</a:t>
            </a:r>
            <a:r>
              <a:rPr lang="en-US" sz="2400" b="1" dirty="0"/>
              <a:t>.</a:t>
            </a:r>
            <a:r>
              <a:rPr lang="ro-RO" sz="2400" b="1" dirty="0"/>
              <a:t> 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După</a:t>
            </a:r>
            <a:r>
              <a:rPr lang="en-US" sz="2400" b="1" dirty="0">
                <a:solidFill>
                  <a:srgbClr val="FF0000"/>
                </a:solidFill>
              </a:rPr>
              <a:t> natura </a:t>
            </a:r>
            <a:r>
              <a:rPr lang="en-US" sz="2400" b="1" dirty="0" err="1">
                <a:solidFill>
                  <a:srgbClr val="FF0000"/>
                </a:solidFill>
              </a:rPr>
              <a:t>senzațiilor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ro-RO" sz="24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en-US" sz="2400" dirty="0" err="1"/>
              <a:t>Vizuali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r>
              <a:rPr lang="en-US" sz="2400" dirty="0"/>
              <a:t>2) </a:t>
            </a:r>
            <a:r>
              <a:rPr lang="en-US" sz="2400" dirty="0" err="1"/>
              <a:t>Auditivi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r>
              <a:rPr lang="en-US" sz="2400" dirty="0"/>
              <a:t>3) </a:t>
            </a:r>
            <a:r>
              <a:rPr lang="en-US" sz="2400" dirty="0" err="1"/>
              <a:t>Olfactivi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r>
              <a:rPr lang="en-US" sz="2400" dirty="0"/>
              <a:t>4) </a:t>
            </a:r>
            <a:r>
              <a:rPr lang="en-US" sz="2400" dirty="0" err="1"/>
              <a:t>Gustativi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r>
              <a:rPr lang="en-US" sz="2400" dirty="0"/>
              <a:t>5) </a:t>
            </a:r>
            <a:r>
              <a:rPr lang="en-US" sz="2400" dirty="0" err="1"/>
              <a:t>Tactili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După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localizare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ro-RO" sz="24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/>
              <a:t>1) </a:t>
            </a:r>
            <a:r>
              <a:rPr lang="en-US" sz="2400" dirty="0" err="1"/>
              <a:t>Exteroreceptori</a:t>
            </a:r>
            <a:r>
              <a:rPr lang="en-US" sz="2400" dirty="0"/>
              <a:t> — </a:t>
            </a:r>
            <a:r>
              <a:rPr lang="en-US" sz="2400" dirty="0" err="1"/>
              <a:t>externi</a:t>
            </a:r>
            <a:r>
              <a:rPr lang="en-US" sz="2400" dirty="0"/>
              <a:t> (</a:t>
            </a:r>
            <a:r>
              <a:rPr lang="en-US" sz="2400" dirty="0" err="1"/>
              <a:t>acustici</a:t>
            </a:r>
            <a:r>
              <a:rPr lang="en-US" sz="2400" dirty="0"/>
              <a:t>, </a:t>
            </a:r>
            <a:r>
              <a:rPr lang="en-US" sz="2400" dirty="0" err="1"/>
              <a:t>vizuali</a:t>
            </a:r>
            <a:r>
              <a:rPr lang="en-US" sz="2400" dirty="0"/>
              <a:t>).</a:t>
            </a:r>
            <a:r>
              <a:rPr lang="ro-RO" sz="2400" dirty="0"/>
              <a:t> </a:t>
            </a:r>
            <a:r>
              <a:rPr lang="en-US" sz="2400" dirty="0"/>
              <a:t>2) </a:t>
            </a:r>
            <a:r>
              <a:rPr lang="en-US" sz="2400" dirty="0" err="1"/>
              <a:t>Interoreceptori</a:t>
            </a:r>
            <a:r>
              <a:rPr lang="en-US" sz="2400" dirty="0"/>
              <a:t> — </a:t>
            </a:r>
            <a:r>
              <a:rPr lang="en-US" sz="2400" dirty="0" err="1"/>
              <a:t>interni</a:t>
            </a:r>
            <a:r>
              <a:rPr lang="en-US" sz="2400" dirty="0"/>
              <a:t> (</a:t>
            </a:r>
            <a:r>
              <a:rPr lang="en-US" sz="2400" dirty="0" err="1"/>
              <a:t>vestibulari</a:t>
            </a:r>
            <a:r>
              <a:rPr lang="en-US" sz="2400" dirty="0"/>
              <a:t> </a:t>
            </a:r>
            <a:r>
              <a:rPr lang="en-US" sz="2400" dirty="0" err="1"/>
              <a:t>șiproprioreceptori</a:t>
            </a:r>
            <a:r>
              <a:rPr lang="en-US" sz="2400" dirty="0"/>
              <a:t>).</a:t>
            </a:r>
            <a:endParaRPr lang="ro-RO" sz="24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După</a:t>
            </a:r>
            <a:r>
              <a:rPr lang="en-US" sz="2400" b="1" dirty="0">
                <a:solidFill>
                  <a:srgbClr val="FF0000"/>
                </a:solidFill>
              </a:rPr>
              <a:t> natura </a:t>
            </a:r>
            <a:r>
              <a:rPr lang="en-US" sz="2400" b="1" dirty="0" err="1">
                <a:solidFill>
                  <a:srgbClr val="FF0000"/>
                </a:solidFill>
              </a:rPr>
              <a:t>stimulilor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ro-RO" sz="2400" dirty="0"/>
              <a:t> </a:t>
            </a:r>
            <a:r>
              <a:rPr lang="en-US" sz="2400" dirty="0"/>
              <a:t>1) </a:t>
            </a:r>
            <a:r>
              <a:rPr lang="en-US" sz="2400" dirty="0" err="1"/>
              <a:t>Fotoreceptori</a:t>
            </a:r>
            <a:r>
              <a:rPr lang="en-US" sz="2400" dirty="0"/>
              <a:t> — (</a:t>
            </a:r>
            <a:r>
              <a:rPr lang="en-US" sz="2400" dirty="0" err="1"/>
              <a:t>vizuali</a:t>
            </a:r>
            <a:r>
              <a:rPr lang="en-US" sz="2400" dirty="0"/>
              <a:t>).</a:t>
            </a:r>
            <a:r>
              <a:rPr lang="ro-RO" sz="2400" dirty="0"/>
              <a:t> </a:t>
            </a:r>
            <a:r>
              <a:rPr lang="en-US" sz="2400" dirty="0"/>
              <a:t>2) </a:t>
            </a:r>
            <a:r>
              <a:rPr lang="en-US" sz="2400" dirty="0" err="1"/>
              <a:t>Mecanoreceptori</a:t>
            </a:r>
            <a:r>
              <a:rPr lang="en-US" sz="2400" dirty="0"/>
              <a:t> — (</a:t>
            </a:r>
            <a:r>
              <a:rPr lang="en-US" sz="2400" dirty="0" err="1"/>
              <a:t>atingeri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presiune</a:t>
            </a:r>
            <a:r>
              <a:rPr lang="en-US" sz="2400" dirty="0"/>
              <a:t>).</a:t>
            </a:r>
            <a:r>
              <a:rPr lang="ro-RO" sz="2400" dirty="0"/>
              <a:t> </a:t>
            </a:r>
            <a:r>
              <a:rPr lang="en-US" sz="2400" dirty="0"/>
              <a:t>3) </a:t>
            </a:r>
            <a:r>
              <a:rPr lang="en-US" sz="2400" dirty="0" err="1"/>
              <a:t>Termoreceptori</a:t>
            </a:r>
            <a:r>
              <a:rPr lang="en-US" sz="2400" dirty="0"/>
              <a:t> — (</a:t>
            </a:r>
            <a:r>
              <a:rPr lang="en-US" sz="2400" dirty="0" err="1"/>
              <a:t>rece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căldură</a:t>
            </a:r>
            <a:r>
              <a:rPr lang="en-US" sz="2400" dirty="0"/>
              <a:t>).</a:t>
            </a:r>
            <a:r>
              <a:rPr lang="ro-RO" sz="2400" dirty="0"/>
              <a:t> </a:t>
            </a:r>
            <a:r>
              <a:rPr lang="en-US" sz="2400" dirty="0"/>
              <a:t>4) </a:t>
            </a:r>
            <a:r>
              <a:rPr lang="en-US" sz="2400" dirty="0" err="1"/>
              <a:t>Olfactivi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r>
              <a:rPr lang="en-US" sz="2400" dirty="0"/>
              <a:t>5) </a:t>
            </a:r>
            <a:r>
              <a:rPr lang="en-US" sz="2400" dirty="0" err="1"/>
              <a:t>Gustativi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r>
              <a:rPr lang="en-US" sz="2400" dirty="0"/>
              <a:t>6) </a:t>
            </a:r>
            <a:r>
              <a:rPr lang="ro-RO" sz="2400" dirty="0"/>
              <a:t>De</a:t>
            </a:r>
            <a:r>
              <a:rPr lang="en-US" sz="2400" dirty="0"/>
              <a:t> </a:t>
            </a:r>
            <a:r>
              <a:rPr lang="en-US" sz="2400" dirty="0" err="1"/>
              <a:t>durer</a:t>
            </a:r>
            <a:r>
              <a:rPr lang="ro-RO" sz="2400" dirty="0"/>
              <a:t>e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După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localizarea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stimulilor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ro-RO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1) </a:t>
            </a:r>
            <a:r>
              <a:rPr lang="en-US" sz="2400" dirty="0" err="1"/>
              <a:t>Depărtați</a:t>
            </a:r>
            <a:r>
              <a:rPr lang="en-US" sz="2400" dirty="0"/>
              <a:t> — (</a:t>
            </a:r>
            <a:r>
              <a:rPr lang="en-US" sz="2400" dirty="0" err="1"/>
              <a:t>auditivi</a:t>
            </a:r>
            <a:r>
              <a:rPr lang="en-US" sz="2400" dirty="0"/>
              <a:t>, </a:t>
            </a:r>
            <a:r>
              <a:rPr lang="en-US" sz="2400" dirty="0" err="1"/>
              <a:t>vizuali</a:t>
            </a:r>
            <a:r>
              <a:rPr lang="en-US" sz="2400" dirty="0"/>
              <a:t>).</a:t>
            </a:r>
            <a:r>
              <a:rPr lang="ro-RO" sz="2400" dirty="0"/>
              <a:t> </a:t>
            </a:r>
            <a:r>
              <a:rPr lang="en-US" sz="2400" dirty="0"/>
              <a:t>2) </a:t>
            </a:r>
            <a:r>
              <a:rPr lang="ro-RO" sz="2400" dirty="0"/>
              <a:t>De c</a:t>
            </a:r>
            <a:r>
              <a:rPr lang="en-US" sz="2400" dirty="0" err="1"/>
              <a:t>ontact</a:t>
            </a:r>
            <a:r>
              <a:rPr lang="en-US" sz="2400" dirty="0"/>
              <a:t> — (</a:t>
            </a:r>
            <a:r>
              <a:rPr lang="en-US" sz="2400" dirty="0" err="1"/>
              <a:t>gustativ</a:t>
            </a:r>
            <a:r>
              <a:rPr lang="en-US" sz="2400" dirty="0"/>
              <a:t>, de </a:t>
            </a:r>
            <a:r>
              <a:rPr lang="en-US" sz="2400" dirty="0" err="1"/>
              <a:t>temperatură</a:t>
            </a:r>
            <a:r>
              <a:rPr lang="en-US" sz="2400" dirty="0"/>
              <a:t>, </a:t>
            </a:r>
            <a:r>
              <a:rPr lang="en-US" sz="2400" dirty="0" err="1"/>
              <a:t>receptori</a:t>
            </a:r>
            <a:r>
              <a:rPr lang="en-US" sz="2400" dirty="0"/>
              <a:t> </a:t>
            </a:r>
            <a:r>
              <a:rPr lang="en-US" sz="2400" dirty="0" err="1"/>
              <a:t>depresiune</a:t>
            </a:r>
            <a:r>
              <a:rPr lang="en-US" sz="2400" dirty="0"/>
              <a:t>).</a:t>
            </a:r>
            <a:endParaRPr lang="ro-RO" sz="2400" dirty="0"/>
          </a:p>
          <a:p>
            <a:pPr marL="0" indent="0">
              <a:buNone/>
            </a:pPr>
            <a:r>
              <a:rPr lang="en-US" sz="2400" b="1" i="1" dirty="0" err="1"/>
              <a:t>Toți</a:t>
            </a:r>
            <a:r>
              <a:rPr lang="en-US" sz="2400" b="1" i="1" dirty="0"/>
              <a:t> </a:t>
            </a:r>
            <a:r>
              <a:rPr lang="en-US" sz="2400" b="1" i="1" dirty="0" err="1"/>
              <a:t>receptorii</a:t>
            </a:r>
            <a:r>
              <a:rPr lang="en-US" sz="2400" b="1" i="1" dirty="0"/>
              <a:t> au </a:t>
            </a:r>
            <a:r>
              <a:rPr lang="en-US" sz="2400" b="1" i="1" dirty="0" err="1"/>
              <a:t>adaptare</a:t>
            </a:r>
            <a:r>
              <a:rPr lang="en-US" sz="2400" dirty="0"/>
              <a:t>. </a:t>
            </a:r>
            <a:r>
              <a:rPr lang="en-US" sz="2400" dirty="0" err="1"/>
              <a:t>Adaptarea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ro-RO" sz="2400" dirty="0"/>
              <a:t> </a:t>
            </a:r>
            <a:r>
              <a:rPr lang="en-US" sz="2400" dirty="0" err="1"/>
              <a:t>scăderea</a:t>
            </a:r>
            <a:r>
              <a:rPr lang="en-US" sz="2400" dirty="0"/>
              <a:t> </a:t>
            </a:r>
            <a:r>
              <a:rPr lang="en-US" sz="2400" dirty="0" err="1"/>
              <a:t>sensibilității</a:t>
            </a:r>
            <a:r>
              <a:rPr lang="en-US" sz="2400" dirty="0"/>
              <a:t> la </a:t>
            </a:r>
            <a:r>
              <a:rPr lang="en-US" sz="2400" dirty="0" err="1"/>
              <a:t>efectul</a:t>
            </a:r>
            <a:r>
              <a:rPr lang="en-US" sz="2400" dirty="0"/>
              <a:t> pe termen lung al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stimul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5266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DBCC-C181-4717-6957-B0D22A5E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3C4043"/>
                </a:solidFill>
                <a:latin typeface="+mn-lt"/>
              </a:rPr>
              <a:t>Transformarea</a:t>
            </a:r>
            <a:r>
              <a:rPr lang="en-US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+mn-lt"/>
              </a:rPr>
              <a:t>energiei</a:t>
            </a:r>
            <a:r>
              <a:rPr lang="en-US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+mn-lt"/>
              </a:rPr>
              <a:t>stimulului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9473-F740-A99D-1803-16FC52E4D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268964"/>
            <a:ext cx="11163300" cy="54080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 </a:t>
            </a:r>
            <a:r>
              <a:rPr lang="en-US" dirty="0" err="1"/>
              <a:t>urmare</a:t>
            </a:r>
            <a:r>
              <a:rPr lang="en-US" dirty="0"/>
              <a:t> a </a:t>
            </a:r>
            <a:r>
              <a:rPr lang="en-US" dirty="0" err="1"/>
              <a:t>interacțiunii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un </a:t>
            </a:r>
            <a:r>
              <a:rPr lang="en-US" dirty="0" err="1"/>
              <a:t>stimul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ro-RO" dirty="0"/>
              <a:t> </a:t>
            </a:r>
            <a:r>
              <a:rPr lang="en-US" dirty="0"/>
              <a:t>membrana </a:t>
            </a:r>
            <a:r>
              <a:rPr lang="en-US" dirty="0" err="1"/>
              <a:t>receptorului</a:t>
            </a:r>
            <a:r>
              <a:rPr lang="en-US" dirty="0"/>
              <a:t>, </a:t>
            </a:r>
            <a:r>
              <a:rPr lang="en-US" dirty="0" err="1"/>
              <a:t>apare</a:t>
            </a:r>
            <a:r>
              <a:rPr lang="en-US" dirty="0"/>
              <a:t> un </a:t>
            </a:r>
            <a:r>
              <a:rPr lang="en-US" dirty="0" err="1"/>
              <a:t>potențial</a:t>
            </a:r>
            <a:r>
              <a:rPr lang="en-US" dirty="0"/>
              <a:t> receptor. Cum?</a:t>
            </a:r>
            <a:r>
              <a:rPr lang="ro-RO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contactului</a:t>
            </a:r>
            <a:r>
              <a:rPr lang="en-US" dirty="0"/>
              <a:t> </a:t>
            </a:r>
            <a:r>
              <a:rPr lang="en-US" dirty="0" err="1"/>
              <a:t>stimulului</a:t>
            </a:r>
            <a:r>
              <a:rPr lang="en-US" dirty="0"/>
              <a:t> cu</a:t>
            </a:r>
            <a:r>
              <a:rPr lang="ro-RO" dirty="0"/>
              <a:t> </a:t>
            </a:r>
            <a:r>
              <a:rPr lang="en-US" dirty="0"/>
              <a:t>membrana </a:t>
            </a:r>
            <a:r>
              <a:rPr lang="en-US" dirty="0" err="1"/>
              <a:t>receptorului</a:t>
            </a:r>
            <a:r>
              <a:rPr lang="en-US" dirty="0"/>
              <a:t> are loc o </a:t>
            </a:r>
            <a:r>
              <a:rPr lang="en-US" dirty="0" err="1"/>
              <a:t>creștere</a:t>
            </a:r>
            <a:r>
              <a:rPr lang="en-US" dirty="0"/>
              <a:t> a</a:t>
            </a:r>
            <a:r>
              <a:rPr lang="ro-RO" dirty="0"/>
              <a:t> </a:t>
            </a:r>
            <a:r>
              <a:rPr lang="en-US" dirty="0" err="1"/>
              <a:t>permeabilității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la </a:t>
            </a:r>
            <a:r>
              <a:rPr lang="en-US" dirty="0" err="1"/>
              <a:t>ionii</a:t>
            </a:r>
            <a:r>
              <a:rPr lang="en-US" dirty="0"/>
              <a:t> de </a:t>
            </a:r>
            <a:r>
              <a:rPr lang="ro-RO" dirty="0"/>
              <a:t>Na+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aceștia</a:t>
            </a:r>
            <a:r>
              <a:rPr lang="en-US" dirty="0"/>
              <a:t> </a:t>
            </a:r>
            <a:r>
              <a:rPr lang="en-US" dirty="0" err="1"/>
              <a:t>ajung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en-US" dirty="0" err="1"/>
              <a:t>senzorial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ro-RO" dirty="0"/>
              <a:t> </a:t>
            </a:r>
            <a:r>
              <a:rPr lang="en-US" dirty="0" err="1"/>
              <a:t>depolarizat</a:t>
            </a:r>
            <a:r>
              <a:rPr lang="en-US" dirty="0"/>
              <a:t>, </a:t>
            </a:r>
            <a:r>
              <a:rPr lang="en-US" dirty="0" err="1"/>
              <a:t>formându</a:t>
            </a:r>
            <a:r>
              <a:rPr lang="en-US" dirty="0"/>
              <a:t>-se un </a:t>
            </a:r>
            <a:r>
              <a:rPr lang="ro-RO" dirty="0"/>
              <a:t>potențial receptor. </a:t>
            </a:r>
            <a:r>
              <a:rPr lang="en-US" dirty="0" err="1"/>
              <a:t>Conversia</a:t>
            </a:r>
            <a:r>
              <a:rPr lang="en-US" dirty="0"/>
              <a:t> </a:t>
            </a:r>
            <a:r>
              <a:rPr lang="en-US" dirty="0" err="1"/>
              <a:t>inițială</a:t>
            </a:r>
            <a:r>
              <a:rPr lang="en-US" dirty="0"/>
              <a:t> a </a:t>
            </a:r>
            <a:r>
              <a:rPr lang="en-US" dirty="0" err="1"/>
              <a:t>stimulului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RO" dirty="0"/>
              <a:t> potențial receptor </a:t>
            </a:r>
            <a:r>
              <a:rPr lang="en-US" dirty="0"/>
              <a:t>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dirty="0" err="1"/>
              <a:t>transformare</a:t>
            </a:r>
            <a:r>
              <a:rPr lang="en-US" dirty="0"/>
              <a:t>.</a:t>
            </a:r>
            <a:r>
              <a:rPr lang="ro-RO" dirty="0"/>
              <a:t> Potențialul receptor </a:t>
            </a:r>
            <a:r>
              <a:rPr lang="en-US" dirty="0" err="1"/>
              <a:t>excită</a:t>
            </a:r>
            <a:r>
              <a:rPr lang="en-US" dirty="0"/>
              <a:t> </a:t>
            </a:r>
            <a:r>
              <a:rPr lang="en-US" dirty="0" err="1"/>
              <a:t>segmentul</a:t>
            </a:r>
            <a:r>
              <a:rPr lang="en-US" dirty="0"/>
              <a:t> </a:t>
            </a:r>
            <a:r>
              <a:rPr lang="en-US" dirty="0" err="1"/>
              <a:t>inițial</a:t>
            </a:r>
            <a:r>
              <a:rPr lang="en-US" dirty="0"/>
              <a:t> al </a:t>
            </a:r>
            <a:r>
              <a:rPr lang="en-US" dirty="0" err="1"/>
              <a:t>nervului</a:t>
            </a:r>
            <a:r>
              <a:rPr lang="en-US" dirty="0"/>
              <a:t> </a:t>
            </a:r>
            <a:r>
              <a:rPr lang="en-US" dirty="0" err="1"/>
              <a:t>senzorial</a:t>
            </a:r>
            <a:r>
              <a:rPr lang="ro-RO" dirty="0"/>
              <a:t> </a:t>
            </a:r>
            <a:r>
              <a:rPr lang="en-US" dirty="0" err="1"/>
              <a:t>generând</a:t>
            </a:r>
            <a:r>
              <a:rPr lang="en-US" dirty="0"/>
              <a:t> un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nervos</a:t>
            </a:r>
            <a:r>
              <a:rPr lang="en-US" dirty="0"/>
              <a:t>. </a:t>
            </a:r>
            <a:r>
              <a:rPr lang="en-US" dirty="0" err="1"/>
              <a:t>Frecvența</a:t>
            </a:r>
            <a:r>
              <a:rPr lang="ro-RO" dirty="0"/>
              <a:t> </a:t>
            </a:r>
            <a:r>
              <a:rPr lang="en-US" dirty="0" err="1"/>
              <a:t>impulsurilor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amplitudinea</a:t>
            </a:r>
            <a:r>
              <a:rPr lang="en-US" dirty="0"/>
              <a:t> </a:t>
            </a:r>
            <a:r>
              <a:rPr lang="ro-RO" dirty="0"/>
              <a:t>potențialului receptor. </a:t>
            </a:r>
          </a:p>
          <a:p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b="1" i="1" dirty="0" err="1"/>
              <a:t>receptori</a:t>
            </a:r>
            <a:r>
              <a:rPr lang="en-US" b="1" i="1" dirty="0"/>
              <a:t> </a:t>
            </a:r>
            <a:r>
              <a:rPr lang="en-US" b="1" i="1" dirty="0" err="1"/>
              <a:t>primari-sensibili</a:t>
            </a:r>
            <a:r>
              <a:rPr lang="en-US" dirty="0"/>
              <a:t>, care</a:t>
            </a:r>
            <a:r>
              <a:rPr lang="ro-RO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terminațiile</a:t>
            </a:r>
            <a:r>
              <a:rPr lang="en-US" dirty="0"/>
              <a:t> </a:t>
            </a:r>
            <a:r>
              <a:rPr lang="en-US" dirty="0" err="1"/>
              <a:t>nervilor</a:t>
            </a:r>
            <a:r>
              <a:rPr lang="en-US" dirty="0"/>
              <a:t> </a:t>
            </a:r>
            <a:r>
              <a:rPr lang="en-US" dirty="0" err="1"/>
              <a:t>senzoriali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ro-RO" dirty="0"/>
              <a:t> </a:t>
            </a:r>
            <a:r>
              <a:rPr lang="en-US" b="1" i="1" dirty="0" err="1"/>
              <a:t>receptori</a:t>
            </a:r>
            <a:r>
              <a:rPr lang="en-US" b="1" i="1" dirty="0"/>
              <a:t> </a:t>
            </a:r>
            <a:r>
              <a:rPr lang="en-US" b="1" i="1" dirty="0" err="1"/>
              <a:t>secundari-sensibili</a:t>
            </a:r>
            <a:r>
              <a:rPr lang="en-US" b="1" i="1" dirty="0"/>
              <a:t> </a:t>
            </a:r>
            <a:r>
              <a:rPr lang="en-US" dirty="0"/>
              <a:t>- </a:t>
            </a:r>
            <a:r>
              <a:rPr lang="en-US" dirty="0" err="1"/>
              <a:t>celule</a:t>
            </a:r>
            <a:r>
              <a:rPr lang="en-US" dirty="0"/>
              <a:t> separate</a:t>
            </a:r>
            <a:r>
              <a:rPr lang="ro-RO" dirty="0"/>
              <a:t> </a:t>
            </a:r>
            <a:r>
              <a:rPr lang="en-US" dirty="0"/>
              <a:t>care </a:t>
            </a:r>
            <a:r>
              <a:rPr lang="en-US" dirty="0" err="1"/>
              <a:t>primesc</a:t>
            </a:r>
            <a:r>
              <a:rPr lang="en-US" dirty="0"/>
              <a:t> </a:t>
            </a:r>
            <a:r>
              <a:rPr lang="en-US" dirty="0" err="1"/>
              <a:t>stimulare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sunt </a:t>
            </a:r>
            <a:r>
              <a:rPr lang="en-US" dirty="0" err="1"/>
              <a:t>în</a:t>
            </a:r>
            <a:r>
              <a:rPr lang="en-US" dirty="0"/>
              <a:t> contact</a:t>
            </a:r>
            <a:r>
              <a:rPr lang="ro-RO" dirty="0"/>
              <a:t> </a:t>
            </a:r>
            <a:r>
              <a:rPr lang="en-US" dirty="0"/>
              <a:t>cu </a:t>
            </a:r>
            <a:r>
              <a:rPr lang="en-US" dirty="0" err="1"/>
              <a:t>terminațiile</a:t>
            </a:r>
            <a:r>
              <a:rPr lang="en-US" dirty="0"/>
              <a:t> </a:t>
            </a:r>
            <a:r>
              <a:rPr lang="en-US" dirty="0" err="1"/>
              <a:t>nervilor</a:t>
            </a:r>
            <a:r>
              <a:rPr lang="en-US" dirty="0"/>
              <a:t> </a:t>
            </a:r>
            <a:r>
              <a:rPr lang="en-US" dirty="0" err="1"/>
              <a:t>senzoriali</a:t>
            </a:r>
            <a:r>
              <a:rPr lang="en-US" dirty="0"/>
              <a:t>. Din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ro-RO" dirty="0"/>
              <a:t> </a:t>
            </a:r>
            <a:r>
              <a:rPr lang="en-US" dirty="0"/>
              <a:t>se </a:t>
            </a:r>
            <a:r>
              <a:rPr lang="en-US" dirty="0" err="1"/>
              <a:t>eliberează</a:t>
            </a:r>
            <a:r>
              <a:rPr lang="en-US" dirty="0"/>
              <a:t> </a:t>
            </a:r>
            <a:r>
              <a:rPr lang="en-US" dirty="0" err="1"/>
              <a:t>mediatorul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are ca </a:t>
            </a:r>
            <a:r>
              <a:rPr lang="en-US" dirty="0" err="1"/>
              <a:t>rezultat</a:t>
            </a:r>
            <a:r>
              <a:rPr lang="ro-RO" dirty="0"/>
              <a:t> </a:t>
            </a:r>
            <a:r>
              <a:rPr lang="en-US" dirty="0" err="1"/>
              <a:t>formarea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nervos</a:t>
            </a:r>
            <a:r>
              <a:rPr lang="en-US" dirty="0"/>
              <a:t>. Un set de </a:t>
            </a:r>
            <a:r>
              <a:rPr lang="en-US" dirty="0" err="1"/>
              <a:t>receptori</a:t>
            </a:r>
            <a:r>
              <a:rPr lang="ro-RO" dirty="0"/>
              <a:t> </a:t>
            </a:r>
            <a:r>
              <a:rPr lang="en-US" dirty="0"/>
              <a:t>care </a:t>
            </a:r>
            <a:r>
              <a:rPr lang="en-US" dirty="0" err="1"/>
              <a:t>provoacă</a:t>
            </a:r>
            <a:r>
              <a:rPr lang="en-US" dirty="0"/>
              <a:t> </a:t>
            </a:r>
            <a:r>
              <a:rPr lang="en-US" dirty="0" err="1"/>
              <a:t>excitația</a:t>
            </a:r>
            <a:r>
              <a:rPr lang="en-US" dirty="0"/>
              <a:t> </a:t>
            </a:r>
            <a:r>
              <a:rPr lang="en-US" dirty="0" err="1"/>
              <a:t>propriilor</a:t>
            </a:r>
            <a:r>
              <a:rPr lang="en-US" dirty="0"/>
              <a:t> </a:t>
            </a:r>
            <a:r>
              <a:rPr lang="en-US" dirty="0" err="1"/>
              <a:t>neuroni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ro-RO" dirty="0"/>
              <a:t> </a:t>
            </a:r>
            <a:r>
              <a:rPr lang="en-US" b="1" i="1" dirty="0" err="1"/>
              <a:t>câmp</a:t>
            </a:r>
            <a:r>
              <a:rPr lang="en-US" b="1" i="1" dirty="0"/>
              <a:t> </a:t>
            </a:r>
            <a:r>
              <a:rPr lang="en-US" b="1" i="1" dirty="0" err="1"/>
              <a:t>receptiv</a:t>
            </a:r>
            <a:r>
              <a:rPr lang="en-US" b="1" i="1" dirty="0"/>
              <a:t>;</a:t>
            </a:r>
            <a:r>
              <a:rPr lang="en-US" dirty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concentrare</a:t>
            </a:r>
            <a:r>
              <a:rPr lang="en-US" dirty="0"/>
              <a:t> a </a:t>
            </a:r>
            <a:r>
              <a:rPr lang="en-US" dirty="0" err="1"/>
              <a:t>receptorilor</a:t>
            </a:r>
            <a:r>
              <a:rPr lang="en-US" dirty="0"/>
              <a:t> </a:t>
            </a:r>
            <a:r>
              <a:rPr lang="en-US" dirty="0" err="1"/>
              <a:t>aparținând</a:t>
            </a:r>
            <a:r>
              <a:rPr lang="en-US" dirty="0"/>
              <a:t> </a:t>
            </a:r>
            <a:r>
              <a:rPr lang="en-US" dirty="0" err="1"/>
              <a:t>anumitor</a:t>
            </a:r>
            <a:r>
              <a:rPr lang="ro-RO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senzoriale</a:t>
            </a:r>
            <a:r>
              <a:rPr lang="en-US" dirty="0"/>
              <a:t> se </a:t>
            </a:r>
            <a:r>
              <a:rPr lang="en-US" dirty="0" err="1"/>
              <a:t>numesc</a:t>
            </a:r>
            <a:r>
              <a:rPr lang="en-US" dirty="0"/>
              <a:t> </a:t>
            </a:r>
            <a:r>
              <a:rPr lang="en-US" b="1" i="1" dirty="0"/>
              <a:t>zone </a:t>
            </a:r>
            <a:r>
              <a:rPr lang="en-US" b="1" i="1" dirty="0" err="1"/>
              <a:t>reflexogene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059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A84E-D989-1895-0DE2-D869D0CE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NewRomanPS-BoldMT_ek"/>
              </a:rPr>
              <a:t>Potenţialul local (electrotonic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DB965-BD70-8FE1-D8F7-57405FA8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Potenţialul local </a:t>
            </a:r>
            <a:r>
              <a:rPr lang="ro-RO" sz="24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răspunsul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membranei</a:t>
            </a:r>
            <a:r>
              <a:rPr lang="en-US" sz="2400" dirty="0">
                <a:solidFill>
                  <a:srgbClr val="000000"/>
                </a:solidFill>
              </a:rPr>
              <a:t> la </a:t>
            </a:r>
            <a:r>
              <a:rPr lang="en-US" sz="2400" dirty="0" err="1">
                <a:solidFill>
                  <a:srgbClr val="000000"/>
                </a:solidFill>
              </a:rPr>
              <a:t>acţiunea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unui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stimul</a:t>
            </a:r>
            <a:r>
              <a:rPr lang="en-US" sz="2400" dirty="0">
                <a:solidFill>
                  <a:srgbClr val="000000"/>
                </a:solidFill>
              </a:rPr>
              <a:t> slab</a:t>
            </a:r>
            <a:r>
              <a:rPr lang="ro-RO" sz="2400" dirty="0">
                <a:solidFill>
                  <a:srgbClr val="000000"/>
                </a:solidFill>
              </a:rPr>
              <a:t> (</a:t>
            </a:r>
            <a:r>
              <a:rPr lang="en-US" sz="2400" i="1" dirty="0">
                <a:solidFill>
                  <a:srgbClr val="000000"/>
                </a:solidFill>
              </a:rPr>
              <a:t>sub </a:t>
            </a:r>
            <a:r>
              <a:rPr lang="en-US" sz="2400" i="1" dirty="0" err="1">
                <a:solidFill>
                  <a:srgbClr val="000000"/>
                </a:solidFill>
              </a:rPr>
              <a:t>intensitatea</a:t>
            </a:r>
            <a:r>
              <a:rPr lang="en-US" sz="2400" i="1" dirty="0">
                <a:solidFill>
                  <a:srgbClr val="000000"/>
                </a:solidFill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</a:rPr>
              <a:t>prag</a:t>
            </a:r>
            <a:r>
              <a:rPr lang="ro-RO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denumit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stimul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subliminar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Acesta</a:t>
            </a:r>
            <a:r>
              <a:rPr lang="en-US" sz="2400" dirty="0">
                <a:solidFill>
                  <a:srgbClr val="FF0000"/>
                </a:solidFill>
              </a:rPr>
              <a:t> nu se </a:t>
            </a:r>
            <a:r>
              <a:rPr lang="en-US" sz="2400" dirty="0" err="1">
                <a:solidFill>
                  <a:srgbClr val="FF0000"/>
                </a:solidFill>
              </a:rPr>
              <a:t>constituie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într</a:t>
            </a:r>
            <a:r>
              <a:rPr lang="en-US" sz="2400" dirty="0">
                <a:solidFill>
                  <a:srgbClr val="FF0000"/>
                </a:solidFill>
              </a:rPr>
              <a:t>-un influx </a:t>
            </a:r>
            <a:r>
              <a:rPr lang="en-US" sz="2400" dirty="0" err="1">
                <a:solidFill>
                  <a:srgbClr val="FF0000"/>
                </a:solidFill>
              </a:rPr>
              <a:t>nervos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endParaRPr lang="ro-RO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sz="2400" dirty="0"/>
              <a:t>P</a:t>
            </a:r>
            <a:r>
              <a:rPr lang="en-US" sz="2400" dirty="0" err="1"/>
              <a:t>ot</a:t>
            </a:r>
            <a:r>
              <a:rPr lang="en-US" sz="2400" dirty="0"/>
              <a:t> fi fie</a:t>
            </a:r>
            <a:r>
              <a:rPr lang="ro-RO" sz="2400" dirty="0"/>
              <a:t>: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depolarizante</a:t>
            </a:r>
            <a:r>
              <a:rPr lang="en-US" sz="2400" dirty="0"/>
              <a:t> (</a:t>
            </a:r>
            <a:r>
              <a:rPr lang="en-US" sz="2400" b="1" dirty="0" err="1"/>
              <a:t>excitatoare</a:t>
            </a:r>
            <a:r>
              <a:rPr lang="en-US" sz="2400" dirty="0"/>
              <a:t>), </a:t>
            </a:r>
            <a:r>
              <a:rPr lang="en-US" sz="2400" dirty="0" err="1"/>
              <a:t>făcând</a:t>
            </a:r>
            <a:r>
              <a:rPr lang="en-US" sz="2400" dirty="0"/>
              <a:t> </a:t>
            </a:r>
            <a:r>
              <a:rPr lang="en-US" sz="2400" dirty="0" err="1"/>
              <a:t>celula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predispusă</a:t>
            </a:r>
            <a:r>
              <a:rPr lang="en-US" sz="2400" dirty="0"/>
              <a:t> la </a:t>
            </a:r>
            <a:r>
              <a:rPr lang="en-US" sz="2400" dirty="0" err="1"/>
              <a:t>declanșarea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potențial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, </a:t>
            </a:r>
            <a:endParaRPr lang="ro-RO" sz="2400" dirty="0"/>
          </a:p>
          <a:p>
            <a:r>
              <a:rPr lang="en-US" sz="2400" dirty="0"/>
              <a:t>fie </a:t>
            </a:r>
            <a:r>
              <a:rPr lang="en-US" sz="2400" dirty="0" err="1"/>
              <a:t>hiperpolarizante</a:t>
            </a:r>
            <a:r>
              <a:rPr lang="en-US" sz="2400" dirty="0"/>
              <a:t> (</a:t>
            </a:r>
            <a:r>
              <a:rPr lang="en-US" sz="2400" b="1" dirty="0" err="1"/>
              <a:t>inhibitoare</a:t>
            </a:r>
            <a:r>
              <a:rPr lang="en-US" sz="24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21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A837-7B67-5813-5451-8D93B452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/>
          <a:lstStyle/>
          <a:p>
            <a:pPr algn="ctr"/>
            <a:r>
              <a:rPr lang="ro-RO" b="1" dirty="0"/>
              <a:t>Caracteristicile PL: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10EA-0282-DEA3-8A08-B9CF9F62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212980"/>
            <a:ext cx="11327363" cy="5089208"/>
          </a:xfrm>
        </p:spPr>
        <p:txBody>
          <a:bodyPr>
            <a:noAutofit/>
          </a:bodyPr>
          <a:lstStyle/>
          <a:p>
            <a:r>
              <a:rPr lang="en-US" sz="2400" b="1" dirty="0"/>
              <a:t>Local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/>
              <a:t>nepropagat</a:t>
            </a:r>
            <a:r>
              <a:rPr lang="en-US" sz="2400" dirty="0"/>
              <a:t>: </a:t>
            </a:r>
            <a:r>
              <a:rPr lang="ro-RO" sz="1800" dirty="0"/>
              <a:t>s</a:t>
            </a:r>
            <a:r>
              <a:rPr lang="en-US" sz="1800" dirty="0" err="1"/>
              <a:t>chimbarea</a:t>
            </a:r>
            <a:r>
              <a:rPr lang="en-US" sz="1800" dirty="0"/>
              <a:t> </a:t>
            </a:r>
            <a:r>
              <a:rPr lang="ro-RO" sz="1800" dirty="0"/>
              <a:t>PL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limitată</a:t>
            </a:r>
            <a:r>
              <a:rPr lang="en-US" sz="1800" dirty="0"/>
              <a:t> la zona </a:t>
            </a:r>
            <a:r>
              <a:rPr lang="en-US" sz="1800" dirty="0" err="1"/>
              <a:t>imediată</a:t>
            </a:r>
            <a:r>
              <a:rPr lang="en-US" sz="1800" dirty="0"/>
              <a:t> din </a:t>
            </a:r>
            <a:r>
              <a:rPr lang="en-US" sz="1800" dirty="0" err="1"/>
              <a:t>jurul</a:t>
            </a:r>
            <a:r>
              <a:rPr lang="en-US" sz="1800" dirty="0"/>
              <a:t> </a:t>
            </a:r>
            <a:r>
              <a:rPr lang="en-US" sz="1800" dirty="0" err="1"/>
              <a:t>stimulului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nu se </a:t>
            </a:r>
            <a:r>
              <a:rPr lang="en-US" sz="1800" dirty="0" err="1"/>
              <a:t>regenerează</a:t>
            </a:r>
            <a:r>
              <a:rPr lang="en-US" sz="1800" dirty="0"/>
              <a:t> ca un </a:t>
            </a:r>
            <a:r>
              <a:rPr lang="en-US" sz="1800" dirty="0" err="1"/>
              <a:t>potențial</a:t>
            </a:r>
            <a:r>
              <a:rPr lang="en-US" sz="1800" dirty="0"/>
              <a:t> de </a:t>
            </a:r>
            <a:r>
              <a:rPr lang="en-US" sz="1800" dirty="0" err="1"/>
              <a:t>acțiune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2400" b="1" dirty="0"/>
              <a:t>Flux de </a:t>
            </a:r>
            <a:r>
              <a:rPr lang="en-US" sz="2400" b="1" dirty="0" err="1"/>
              <a:t>curent</a:t>
            </a:r>
            <a:r>
              <a:rPr lang="en-US" sz="2400" b="1" dirty="0"/>
              <a:t> </a:t>
            </a:r>
            <a:r>
              <a:rPr lang="en-US" sz="2400" b="1" dirty="0" err="1"/>
              <a:t>pasiv</a:t>
            </a:r>
            <a:r>
              <a:rPr lang="en-US" sz="2400" dirty="0"/>
              <a:t>: </a:t>
            </a:r>
            <a:r>
              <a:rPr lang="ro-RO" sz="1800" dirty="0"/>
              <a:t>s</a:t>
            </a:r>
            <a:r>
              <a:rPr lang="en-US" sz="1800" dirty="0" err="1"/>
              <a:t>chimbarea</a:t>
            </a:r>
            <a:r>
              <a:rPr lang="en-US" sz="1800" dirty="0"/>
              <a:t> </a:t>
            </a:r>
            <a:r>
              <a:rPr lang="ro-RO" sz="1800" dirty="0"/>
              <a:t>PL</a:t>
            </a:r>
            <a:r>
              <a:rPr lang="en-US" sz="1800" dirty="0"/>
              <a:t> </a:t>
            </a:r>
            <a:r>
              <a:rPr lang="en-US" sz="1800" dirty="0" err="1"/>
              <a:t>membranei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cauzată</a:t>
            </a:r>
            <a:r>
              <a:rPr lang="en-US" sz="1800" dirty="0"/>
              <a:t> de </a:t>
            </a:r>
            <a:r>
              <a:rPr lang="en-US" sz="1800" dirty="0" err="1"/>
              <a:t>difuzia</a:t>
            </a:r>
            <a:r>
              <a:rPr lang="en-US" sz="1800" dirty="0"/>
              <a:t> </a:t>
            </a:r>
            <a:r>
              <a:rPr lang="en-US" sz="1800" dirty="0" err="1"/>
              <a:t>pasivă</a:t>
            </a:r>
            <a:r>
              <a:rPr lang="en-US" sz="1800" dirty="0"/>
              <a:t> a </a:t>
            </a:r>
            <a:r>
              <a:rPr lang="en-US" sz="1800" dirty="0" err="1"/>
              <a:t>ionilor</a:t>
            </a:r>
            <a:r>
              <a:rPr lang="en-US" sz="1800" dirty="0"/>
              <a:t> de-a </a:t>
            </a:r>
            <a:r>
              <a:rPr lang="en-US" sz="1800" dirty="0" err="1"/>
              <a:t>lungul</a:t>
            </a:r>
            <a:r>
              <a:rPr lang="en-US" sz="1800" dirty="0"/>
              <a:t> </a:t>
            </a:r>
            <a:r>
              <a:rPr lang="en-US" sz="1800" dirty="0" err="1"/>
              <a:t>gradientului</a:t>
            </a:r>
            <a:r>
              <a:rPr lang="en-US" sz="1800" dirty="0"/>
              <a:t> lor </a:t>
            </a:r>
            <a:r>
              <a:rPr lang="en-US" sz="1800" dirty="0" err="1"/>
              <a:t>electrochimic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2400" b="1" dirty="0" err="1"/>
              <a:t>Răspuns</a:t>
            </a:r>
            <a:r>
              <a:rPr lang="en-US" sz="2400" b="1" dirty="0"/>
              <a:t> </a:t>
            </a:r>
            <a:r>
              <a:rPr lang="en-US" sz="2400" b="1" dirty="0" err="1"/>
              <a:t>gradat</a:t>
            </a:r>
            <a:r>
              <a:rPr lang="en-US" sz="2400" dirty="0"/>
              <a:t>: </a:t>
            </a:r>
            <a:r>
              <a:rPr lang="ro-RO" sz="1800" dirty="0"/>
              <a:t>m</a:t>
            </a:r>
            <a:r>
              <a:rPr lang="en-US" sz="1800" dirty="0" err="1"/>
              <a:t>ărimea</a:t>
            </a:r>
            <a:r>
              <a:rPr lang="en-US" sz="1800" dirty="0"/>
              <a:t> </a:t>
            </a:r>
            <a:r>
              <a:rPr lang="ro-RO" sz="1800" dirty="0"/>
              <a:t>PL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direct </a:t>
            </a:r>
            <a:r>
              <a:rPr lang="en-US" sz="1800" dirty="0" err="1"/>
              <a:t>proporțională</a:t>
            </a:r>
            <a:r>
              <a:rPr lang="en-US" sz="1800" dirty="0"/>
              <a:t> cu </a:t>
            </a:r>
            <a:r>
              <a:rPr lang="en-US" sz="1800" dirty="0" err="1"/>
              <a:t>stimulul</a:t>
            </a:r>
            <a:r>
              <a:rPr lang="en-US" sz="1800" dirty="0"/>
              <a:t>; un stimul </a:t>
            </a:r>
            <a:r>
              <a:rPr lang="en-US" sz="1800" dirty="0" err="1"/>
              <a:t>mai</a:t>
            </a:r>
            <a:r>
              <a:rPr lang="en-US" sz="1800" dirty="0"/>
              <a:t> mare are ca </a:t>
            </a:r>
            <a:r>
              <a:rPr lang="en-US" sz="1800" dirty="0" err="1"/>
              <a:t>rezultat</a:t>
            </a:r>
            <a:r>
              <a:rPr lang="en-US" sz="1800" dirty="0"/>
              <a:t> un </a:t>
            </a:r>
            <a:r>
              <a:rPr lang="en-US" sz="1800" dirty="0" err="1"/>
              <a:t>potențial</a:t>
            </a:r>
            <a:r>
              <a:rPr lang="en-US" sz="1800" dirty="0"/>
              <a:t> electrotonic </a:t>
            </a:r>
            <a:r>
              <a:rPr lang="en-US" sz="1800" dirty="0" err="1"/>
              <a:t>mai</a:t>
            </a:r>
            <a:r>
              <a:rPr lang="en-US" sz="1800" dirty="0"/>
              <a:t> mare.</a:t>
            </a:r>
            <a:endParaRPr lang="ro-RO" sz="1800" dirty="0"/>
          </a:p>
          <a:p>
            <a:r>
              <a:rPr lang="en-US" sz="2400" b="1" dirty="0" err="1"/>
              <a:t>Sumare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1800" dirty="0"/>
              <a:t>P</a:t>
            </a:r>
            <a:r>
              <a:rPr lang="ro-RO" sz="1800" dirty="0"/>
              <a:t>L</a:t>
            </a:r>
            <a:r>
              <a:rPr lang="en-US" sz="1800" dirty="0"/>
              <a:t> se pot </a:t>
            </a:r>
            <a:r>
              <a:rPr lang="en-US" sz="1800" dirty="0" err="1"/>
              <a:t>combina</a:t>
            </a:r>
            <a:r>
              <a:rPr lang="en-US" sz="1800" dirty="0"/>
              <a:t> </a:t>
            </a:r>
            <a:r>
              <a:rPr lang="en-US" sz="1800" dirty="0" err="1"/>
              <a:t>între</a:t>
            </a:r>
            <a:r>
              <a:rPr lang="en-US" sz="1800" dirty="0"/>
              <a:t> </a:t>
            </a:r>
            <a:r>
              <a:rPr lang="en-US" sz="1800" dirty="0" err="1"/>
              <a:t>ele</a:t>
            </a:r>
            <a:r>
              <a:rPr lang="en-US" sz="1800" dirty="0"/>
              <a:t> în </a:t>
            </a:r>
            <a:r>
              <a:rPr lang="en-US" sz="1800" dirty="0" err="1"/>
              <a:t>două</a:t>
            </a:r>
            <a:r>
              <a:rPr lang="en-US" sz="1800" dirty="0"/>
              <a:t> </a:t>
            </a:r>
            <a:r>
              <a:rPr lang="en-US" sz="1800" dirty="0" err="1"/>
              <a:t>moduri</a:t>
            </a:r>
            <a:r>
              <a:rPr lang="en-US" sz="1800" dirty="0"/>
              <a:t>:</a:t>
            </a:r>
            <a:r>
              <a:rPr lang="ro-RO" sz="1800" dirty="0"/>
              <a:t> 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Sumare</a:t>
            </a:r>
            <a:r>
              <a:rPr lang="en-US" sz="2400" b="1" dirty="0"/>
              <a:t> </a:t>
            </a:r>
            <a:r>
              <a:rPr lang="en-US" sz="2400" b="1" dirty="0" err="1"/>
              <a:t>spațială</a:t>
            </a:r>
            <a:r>
              <a:rPr lang="en-US" sz="2400" dirty="0"/>
              <a:t>: </a:t>
            </a:r>
            <a:r>
              <a:rPr lang="en-US" sz="1800" dirty="0" err="1"/>
              <a:t>Integrarea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multor</a:t>
            </a:r>
            <a:r>
              <a:rPr lang="en-US" sz="1800" dirty="0"/>
              <a:t> </a:t>
            </a:r>
            <a:r>
              <a:rPr lang="en-US" sz="1800" dirty="0" err="1"/>
              <a:t>intrări</a:t>
            </a:r>
            <a:r>
              <a:rPr lang="en-US" sz="1800" dirty="0"/>
              <a:t> care </a:t>
            </a:r>
            <a:r>
              <a:rPr lang="en-US" sz="1800" dirty="0" err="1"/>
              <a:t>sosesc</a:t>
            </a:r>
            <a:r>
              <a:rPr lang="en-US" sz="1800" dirty="0"/>
              <a:t> în </a:t>
            </a:r>
            <a:r>
              <a:rPr lang="en-US" sz="1800" dirty="0" err="1"/>
              <a:t>locații</a:t>
            </a:r>
            <a:r>
              <a:rPr lang="en-US" sz="1800" dirty="0"/>
              <a:t> </a:t>
            </a:r>
            <a:r>
              <a:rPr lang="en-US" sz="1800" dirty="0" err="1"/>
              <a:t>diferite</a:t>
            </a:r>
            <a:r>
              <a:rPr lang="en-US" sz="1800" dirty="0"/>
              <a:t> pe neuron.</a:t>
            </a:r>
            <a:r>
              <a:rPr lang="ro-RO" sz="2400" dirty="0"/>
              <a:t> 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Sumare</a:t>
            </a:r>
            <a:r>
              <a:rPr lang="en-US" sz="2400" b="1" dirty="0"/>
              <a:t> </a:t>
            </a:r>
            <a:r>
              <a:rPr lang="en-US" sz="2400" b="1" dirty="0" err="1"/>
              <a:t>temporală</a:t>
            </a:r>
            <a:r>
              <a:rPr lang="en-US" sz="2400" dirty="0"/>
              <a:t>: </a:t>
            </a:r>
            <a:r>
              <a:rPr lang="en-US" sz="1800" dirty="0" err="1"/>
              <a:t>Integrarea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multor</a:t>
            </a:r>
            <a:r>
              <a:rPr lang="en-US" sz="1800" dirty="0"/>
              <a:t> </a:t>
            </a:r>
            <a:r>
              <a:rPr lang="en-US" sz="1800" dirty="0" err="1"/>
              <a:t>intrări</a:t>
            </a:r>
            <a:r>
              <a:rPr lang="en-US" sz="1800" dirty="0"/>
              <a:t> care </a:t>
            </a:r>
            <a:r>
              <a:rPr lang="en-US" sz="1800" dirty="0" err="1"/>
              <a:t>sosesc</a:t>
            </a:r>
            <a:r>
              <a:rPr lang="en-US" sz="1800" dirty="0"/>
              <a:t> în </a:t>
            </a:r>
            <a:r>
              <a:rPr lang="en-US" sz="1800" dirty="0" err="1"/>
              <a:t>aceeași</a:t>
            </a:r>
            <a:r>
              <a:rPr lang="en-US" sz="1800" dirty="0"/>
              <a:t> </a:t>
            </a:r>
            <a:r>
              <a:rPr lang="en-US" sz="1800" dirty="0" err="1"/>
              <a:t>locație</a:t>
            </a:r>
            <a:r>
              <a:rPr lang="en-US" sz="1800" dirty="0"/>
              <a:t> pe o </a:t>
            </a:r>
            <a:r>
              <a:rPr lang="en-US" sz="1800" dirty="0" err="1"/>
              <a:t>perioadă</a:t>
            </a:r>
            <a:r>
              <a:rPr lang="en-US" sz="1800" dirty="0"/>
              <a:t> </a:t>
            </a:r>
            <a:r>
              <a:rPr lang="en-US" sz="1800" dirty="0" err="1"/>
              <a:t>scurtă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2400" b="1" dirty="0" err="1"/>
              <a:t>Integrarea</a:t>
            </a:r>
            <a:r>
              <a:rPr lang="en-US" sz="2400" b="1" dirty="0"/>
              <a:t> </a:t>
            </a:r>
            <a:r>
              <a:rPr lang="en-US" sz="2400" b="1" dirty="0" err="1"/>
              <a:t>semnalului</a:t>
            </a:r>
            <a:r>
              <a:rPr lang="en-US" sz="2400" dirty="0"/>
              <a:t>: </a:t>
            </a:r>
            <a:r>
              <a:rPr lang="en-US" sz="1800" dirty="0" err="1"/>
              <a:t>Aceste</a:t>
            </a:r>
            <a:r>
              <a:rPr lang="en-US" sz="1800" dirty="0"/>
              <a:t> </a:t>
            </a:r>
            <a:r>
              <a:rPr lang="ro-RO" sz="1800" dirty="0"/>
              <a:t>PL </a:t>
            </a:r>
            <a:r>
              <a:rPr lang="en-US" sz="1800" dirty="0"/>
              <a:t>sunt </a:t>
            </a:r>
            <a:r>
              <a:rPr lang="en-US" sz="1800" dirty="0" err="1"/>
              <a:t>cruciale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integrarea</a:t>
            </a:r>
            <a:r>
              <a:rPr lang="en-US" sz="1800" dirty="0"/>
              <a:t> </a:t>
            </a:r>
            <a:r>
              <a:rPr lang="en-US" sz="1800" dirty="0" err="1"/>
              <a:t>intrărilor</a:t>
            </a:r>
            <a:r>
              <a:rPr lang="en-US" sz="1800" dirty="0"/>
              <a:t> </a:t>
            </a:r>
            <a:r>
              <a:rPr lang="en-US" sz="1800" dirty="0" err="1"/>
              <a:t>sinaptice</a:t>
            </a:r>
            <a:r>
              <a:rPr lang="en-US" sz="1800" dirty="0"/>
              <a:t>. </a:t>
            </a:r>
            <a:r>
              <a:rPr lang="en-US" sz="1800" dirty="0" err="1"/>
              <a:t>Dacă</a:t>
            </a:r>
            <a:r>
              <a:rPr lang="en-US" sz="1800" dirty="0"/>
              <a:t> </a:t>
            </a:r>
            <a:r>
              <a:rPr lang="ro-RO" sz="1800" dirty="0"/>
              <a:t>PL</a:t>
            </a:r>
            <a:r>
              <a:rPr lang="en-US" sz="1800" dirty="0"/>
              <a:t> combinate de la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mulți</a:t>
            </a:r>
            <a:r>
              <a:rPr lang="en-US" sz="1800" dirty="0"/>
              <a:t> stimuli </a:t>
            </a:r>
            <a:r>
              <a:rPr lang="en-US" sz="1800" dirty="0" err="1"/>
              <a:t>determină</a:t>
            </a:r>
            <a:r>
              <a:rPr lang="en-US" sz="1800" dirty="0"/>
              <a:t> </a:t>
            </a:r>
            <a:r>
              <a:rPr lang="en-US" sz="1800" dirty="0" err="1"/>
              <a:t>atingerea</a:t>
            </a:r>
            <a:r>
              <a:rPr lang="en-US" sz="1800" dirty="0"/>
              <a:t> </a:t>
            </a:r>
            <a:r>
              <a:rPr lang="en-US" sz="1800" dirty="0" err="1"/>
              <a:t>pragului</a:t>
            </a:r>
            <a:r>
              <a:rPr lang="en-US" sz="1800" dirty="0"/>
              <a:t> de </a:t>
            </a:r>
            <a:r>
              <a:rPr lang="en-US" sz="1800" dirty="0" err="1"/>
              <a:t>către</a:t>
            </a:r>
            <a:r>
              <a:rPr lang="en-US" sz="1800" dirty="0"/>
              <a:t> </a:t>
            </a:r>
            <a:r>
              <a:rPr lang="en-US" sz="1800" dirty="0" err="1"/>
              <a:t>potențialul</a:t>
            </a:r>
            <a:r>
              <a:rPr lang="en-US" sz="1800" dirty="0"/>
              <a:t> </a:t>
            </a:r>
            <a:r>
              <a:rPr lang="en-US" sz="1800" dirty="0" err="1"/>
              <a:t>membranei</a:t>
            </a:r>
            <a:r>
              <a:rPr lang="en-US" sz="1800" dirty="0"/>
              <a:t>, un </a:t>
            </a:r>
            <a:r>
              <a:rPr lang="en-US" sz="1800" dirty="0" err="1"/>
              <a:t>potențial</a:t>
            </a:r>
            <a:r>
              <a:rPr lang="en-US" sz="1800" dirty="0"/>
              <a:t> de </a:t>
            </a:r>
            <a:r>
              <a:rPr lang="en-US" sz="1800" dirty="0" err="1"/>
              <a:t>acțiune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fi </a:t>
            </a:r>
            <a:r>
              <a:rPr lang="en-US" sz="1800" dirty="0" err="1"/>
              <a:t>declanșat</a:t>
            </a:r>
            <a:r>
              <a:rPr lang="en-US" sz="1800" dirty="0"/>
              <a:t>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dealului</a:t>
            </a:r>
            <a:r>
              <a:rPr lang="en-US" sz="1800" dirty="0"/>
              <a:t> </a:t>
            </a:r>
            <a:r>
              <a:rPr lang="en-US" sz="1800" dirty="0" err="1"/>
              <a:t>axonului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2400" b="1" dirty="0" err="1"/>
              <a:t>Atenuare</a:t>
            </a:r>
            <a:r>
              <a:rPr lang="en-US" sz="2400" b="1" dirty="0"/>
              <a:t> </a:t>
            </a:r>
            <a:r>
              <a:rPr lang="en-US" sz="2400" b="1" dirty="0" err="1"/>
              <a:t>rapidă</a:t>
            </a:r>
            <a:r>
              <a:rPr lang="en-US" sz="2400" b="1" dirty="0"/>
              <a:t>: </a:t>
            </a:r>
            <a:r>
              <a:rPr lang="en-US" sz="1800" dirty="0"/>
              <a:t>P</a:t>
            </a:r>
            <a:r>
              <a:rPr lang="ro-RO" sz="1800" dirty="0"/>
              <a:t>L</a:t>
            </a:r>
            <a:r>
              <a:rPr lang="en-US" sz="1800" dirty="0"/>
              <a:t> se </a:t>
            </a:r>
            <a:r>
              <a:rPr lang="en-US" sz="1800" dirty="0" err="1"/>
              <a:t>răspândesc</a:t>
            </a:r>
            <a:r>
              <a:rPr lang="en-US" sz="1800" dirty="0"/>
              <a:t> rapid, </a:t>
            </a:r>
            <a:r>
              <a:rPr lang="ro-RO" sz="1800" dirty="0"/>
              <a:t>și</a:t>
            </a:r>
            <a:r>
              <a:rPr lang="en-US" sz="1800" dirty="0"/>
              <a:t> se </a:t>
            </a:r>
            <a:r>
              <a:rPr lang="en-US" sz="1800" dirty="0" err="1"/>
              <a:t>disipează</a:t>
            </a:r>
            <a:r>
              <a:rPr lang="en-US" sz="1800" dirty="0"/>
              <a:t> rapid, </a:t>
            </a:r>
            <a:r>
              <a:rPr lang="en-US" sz="1800" dirty="0" err="1"/>
              <a:t>ceea</a:t>
            </a:r>
            <a:r>
              <a:rPr lang="en-US" sz="1800" dirty="0"/>
              <a:t> ce le face </a:t>
            </a:r>
            <a:r>
              <a:rPr lang="en-US" sz="1800" dirty="0" err="1"/>
              <a:t>nepotrivite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semnalizarea</a:t>
            </a:r>
            <a:r>
              <a:rPr lang="en-US" sz="1800" dirty="0"/>
              <a:t> la </a:t>
            </a:r>
            <a:r>
              <a:rPr lang="en-US" sz="1800" dirty="0" err="1"/>
              <a:t>distanță</a:t>
            </a:r>
            <a:r>
              <a:rPr lang="en-US" sz="1800" dirty="0"/>
              <a:t> </a:t>
            </a:r>
            <a:r>
              <a:rPr lang="en-US" sz="1800" dirty="0" err="1"/>
              <a:t>lungă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F9E6-2D21-F524-3B3F-76B60DBF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152" y="312856"/>
            <a:ext cx="7355541" cy="762910"/>
          </a:xfrm>
        </p:spPr>
        <p:txBody>
          <a:bodyPr/>
          <a:lstStyle/>
          <a:p>
            <a:pPr algn="ctr"/>
            <a:r>
              <a:rPr lang="ro-RO" b="1" dirty="0"/>
              <a:t>Polaritatea membranei celulare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3BD1F-C843-24CF-2502-EC8C75F8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290918"/>
            <a:ext cx="6818803" cy="525422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o-RO" dirty="0"/>
              <a:t>Suma sarcinilor pozitive = suma sarcinilor negative în spațiul extra- și intra-celular (</a:t>
            </a:r>
            <a:r>
              <a:rPr lang="ro-RO" dirty="0" err="1"/>
              <a:t>electroneutralitatea</a:t>
            </a:r>
            <a:r>
              <a:rPr lang="ro-RO" dirty="0"/>
              <a:t> mediului)</a:t>
            </a:r>
          </a:p>
          <a:p>
            <a:pPr algn="just"/>
            <a:r>
              <a:rPr lang="ro-RO" dirty="0"/>
              <a:t>În apropierea feței interne</a:t>
            </a:r>
            <a:r>
              <a:rPr lang="en-US" dirty="0"/>
              <a:t> a membrane sunt </a:t>
            </a:r>
            <a:r>
              <a:rPr lang="en-US" dirty="0" err="1"/>
              <a:t>dispuse</a:t>
            </a:r>
            <a:r>
              <a:rPr lang="en-US" dirty="0"/>
              <a:t> </a:t>
            </a:r>
            <a:r>
              <a:rPr lang="en-US" dirty="0" err="1"/>
              <a:t>sarcini</a:t>
            </a:r>
            <a:r>
              <a:rPr lang="en-US" dirty="0"/>
              <a:t> negative </a:t>
            </a:r>
            <a:r>
              <a:rPr lang="en-US" dirty="0" err="1"/>
              <a:t>iar</a:t>
            </a:r>
            <a:r>
              <a:rPr lang="ro-RO" dirty="0"/>
              <a:t> î</a:t>
            </a:r>
            <a:r>
              <a:rPr lang="en-US" dirty="0"/>
              <a:t>n </a:t>
            </a:r>
            <a:r>
              <a:rPr lang="en-US" dirty="0" err="1"/>
              <a:t>apropierea</a:t>
            </a:r>
            <a:r>
              <a:rPr lang="en-US" dirty="0"/>
              <a:t> </a:t>
            </a:r>
            <a:r>
              <a:rPr lang="en-US" dirty="0" err="1"/>
              <a:t>fe</a:t>
            </a:r>
            <a:r>
              <a:rPr lang="ro-RO" dirty="0"/>
              <a:t>ț</a:t>
            </a:r>
            <a:r>
              <a:rPr lang="en-US" dirty="0" err="1"/>
              <a:t>ei</a:t>
            </a:r>
            <a:r>
              <a:rPr lang="en-US" dirty="0"/>
              <a:t> externe – </a:t>
            </a:r>
            <a:r>
              <a:rPr lang="en-US" dirty="0" err="1"/>
              <a:t>sarcini</a:t>
            </a:r>
            <a:r>
              <a:rPr lang="en-US" dirty="0"/>
              <a:t> positive</a:t>
            </a:r>
            <a:endParaRPr lang="ro-RO" dirty="0"/>
          </a:p>
          <a:p>
            <a:pPr algn="just"/>
            <a:r>
              <a:rPr lang="ro-RO" dirty="0"/>
              <a:t>Anionii organici sunt repartizați majoritar intracelular</a:t>
            </a:r>
          </a:p>
          <a:p>
            <a:pPr algn="just"/>
            <a:r>
              <a:rPr lang="ro-RO" dirty="0"/>
              <a:t>În spațiul extracelular se află în concentrație mai mare Na+ și Cl-, iar în spațiul intracelular K+</a:t>
            </a:r>
          </a:p>
          <a:p>
            <a:pPr marL="0" indent="0" algn="just">
              <a:buNone/>
            </a:pPr>
            <a:r>
              <a:rPr lang="ro-RO" dirty="0">
                <a:highlight>
                  <a:srgbClr val="FFFF00"/>
                </a:highlight>
              </a:rPr>
              <a:t>Concluzii: </a:t>
            </a:r>
            <a:r>
              <a:rPr lang="ro-RO" i="1" dirty="0"/>
              <a:t>membrana celulară nu permite trecerea liberă a ionilor pentru a egaliza concentrațiile</a:t>
            </a:r>
            <a:r>
              <a:rPr lang="ro-RO" dirty="0"/>
              <a:t>, astfel la nivelul membranei acționează 2 forțe:</a:t>
            </a:r>
          </a:p>
          <a:p>
            <a:pPr algn="just"/>
            <a:r>
              <a:rPr lang="ro-RO" dirty="0"/>
              <a:t>Gradientul chimic rezultat al grad concentrației</a:t>
            </a:r>
          </a:p>
          <a:p>
            <a:pPr algn="just"/>
            <a:r>
              <a:rPr lang="ro-RO" dirty="0"/>
              <a:t>Gradientul electric rezultat al forței electrostatice dintre sarcini electrice pe o parte și alta a membranei celulare.</a:t>
            </a:r>
          </a:p>
          <a:p>
            <a:pPr marL="0" indent="0" algn="just">
              <a:buNone/>
            </a:pPr>
            <a:r>
              <a:rPr lang="ro-RO" b="1" dirty="0"/>
              <a:t>Potențialul de repaus </a:t>
            </a:r>
            <a:r>
              <a:rPr lang="ro-RO" dirty="0"/>
              <a:t>– rezultat al acestor forțe.</a:t>
            </a:r>
          </a:p>
          <a:p>
            <a:pPr algn="just"/>
            <a:r>
              <a:rPr lang="ro-RO" dirty="0"/>
              <a:t>Aceste gradiente sunt menținute cu consum de energie – potențialul de repaus este menținut cu consum de energie, dar și cu permeabilitatea selectivă.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4EFAECC-C860-84F5-23B6-78A19B5F8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115" y="4269776"/>
            <a:ext cx="2661131" cy="24985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15012D-ECC4-60EA-EED6-F63B5B31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318" y="1075766"/>
            <a:ext cx="3065928" cy="30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88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9EED-048C-5403-BF6A-17B88EA4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912" y="299557"/>
            <a:ext cx="7018176" cy="8064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NewRomanPS-BoldMT_ek"/>
              </a:rPr>
              <a:t>Potenţialul local (electrotonic)</a:t>
            </a:r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8F8BB2C-A460-BF1E-7250-8C2C1C1F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6" y="1210892"/>
            <a:ext cx="7915751" cy="47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19243A-0EFF-AA5B-B20A-3F307A6A1EF6}"/>
              </a:ext>
            </a:extLst>
          </p:cNvPr>
          <p:cNvSpPr txBox="1"/>
          <p:nvPr/>
        </p:nvSpPr>
        <p:spPr>
          <a:xfrm>
            <a:off x="912514" y="5975388"/>
            <a:ext cx="111076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Din </a:t>
            </a:r>
            <a:r>
              <a:rPr lang="en-US" sz="2200" b="1" dirty="0" err="1"/>
              <a:t>punct</a:t>
            </a:r>
            <a:r>
              <a:rPr lang="en-US" sz="2200" b="1" dirty="0"/>
              <a:t> de </a:t>
            </a:r>
            <a:r>
              <a:rPr lang="en-US" sz="2200" b="1" dirty="0" err="1"/>
              <a:t>vedere</a:t>
            </a:r>
            <a:r>
              <a:rPr lang="en-US" sz="2200" b="1" dirty="0"/>
              <a:t> electric, </a:t>
            </a:r>
            <a:r>
              <a:rPr lang="en-US" sz="2200" b="1" dirty="0" err="1"/>
              <a:t>potenţialul</a:t>
            </a:r>
            <a:r>
              <a:rPr lang="en-US" sz="2200" b="1" dirty="0"/>
              <a:t> local </a:t>
            </a:r>
            <a:r>
              <a:rPr lang="en-US" sz="2200" b="1" dirty="0" err="1"/>
              <a:t>este</a:t>
            </a:r>
            <a:r>
              <a:rPr lang="en-US" sz="2200" b="1" dirty="0"/>
              <a:t> un </a:t>
            </a:r>
            <a:r>
              <a:rPr lang="en-US" sz="2200" b="1" dirty="0" err="1"/>
              <a:t>semnal</a:t>
            </a:r>
            <a:r>
              <a:rPr lang="en-US" sz="2200" b="1" dirty="0"/>
              <a:t> analogic, </a:t>
            </a:r>
            <a:r>
              <a:rPr lang="en-US" sz="2200" b="1" dirty="0" err="1"/>
              <a:t>modulat</a:t>
            </a:r>
            <a:r>
              <a:rPr lang="en-US" sz="2200" b="1" dirty="0"/>
              <a:t> în </a:t>
            </a:r>
            <a:r>
              <a:rPr lang="en-US" sz="2200" b="1" dirty="0" err="1"/>
              <a:t>amplitudine</a:t>
            </a:r>
            <a:r>
              <a:rPr lang="en-US" sz="2200" b="1" dirty="0"/>
              <a:t>, </a:t>
            </a:r>
            <a:r>
              <a:rPr lang="en-US" sz="2200" b="1" dirty="0" err="1"/>
              <a:t>şi</a:t>
            </a:r>
            <a:r>
              <a:rPr lang="en-US" sz="2200" b="1" dirty="0"/>
              <a:t> </a:t>
            </a:r>
            <a:r>
              <a:rPr lang="en-US" sz="2200" b="1" dirty="0" err="1"/>
              <a:t>creşte</a:t>
            </a:r>
            <a:r>
              <a:rPr lang="en-US" sz="2200" b="1" dirty="0"/>
              <a:t> cu </a:t>
            </a:r>
            <a:r>
              <a:rPr lang="en-US" sz="2200" b="1" dirty="0" err="1"/>
              <a:t>intensitatea</a:t>
            </a:r>
            <a:r>
              <a:rPr lang="en-US" sz="2200" b="1" dirty="0"/>
              <a:t> </a:t>
            </a:r>
            <a:r>
              <a:rPr lang="en-US" sz="2200" b="1" dirty="0" err="1"/>
              <a:t>stimulului</a:t>
            </a:r>
            <a:endParaRPr lang="en-US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CB7EB-3DBC-ED58-8F57-B05A4FB63A11}"/>
              </a:ext>
            </a:extLst>
          </p:cNvPr>
          <p:cNvSpPr txBox="1"/>
          <p:nvPr/>
        </p:nvSpPr>
        <p:spPr>
          <a:xfrm>
            <a:off x="9207320" y="2522969"/>
            <a:ext cx="321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Aceasta</a:t>
            </a:r>
            <a:r>
              <a:rPr lang="en-US" dirty="0">
                <a:solidFill>
                  <a:srgbClr val="FF0000"/>
                </a:solidFill>
              </a:rPr>
              <a:t> duce la </a:t>
            </a:r>
            <a:r>
              <a:rPr lang="en-US" dirty="0" err="1">
                <a:solidFill>
                  <a:srgbClr val="FF0000"/>
                </a:solidFill>
              </a:rPr>
              <a:t>inversarea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polarităţii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membranei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faţa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internă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devine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pozitivă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</a:rPr>
              <a:t>iar </a:t>
            </a:r>
            <a:r>
              <a:rPr lang="en-US" dirty="0" err="1">
                <a:solidFill>
                  <a:srgbClr val="FF0000"/>
                </a:solidFill>
              </a:rPr>
              <a:t>cea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externă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negativă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ABD2E6-ADE5-E313-7709-483127E1AE98}"/>
              </a:ext>
            </a:extLst>
          </p:cNvPr>
          <p:cNvCxnSpPr/>
          <p:nvPr/>
        </p:nvCxnSpPr>
        <p:spPr>
          <a:xfrm flipH="1">
            <a:off x="8476457" y="3141462"/>
            <a:ext cx="56779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01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63DB-14A2-C6DF-875B-47EA2576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Propagarea excitației. Mecanisme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F39E-1DBB-B7C7-49A0-731985E74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Starea</a:t>
            </a:r>
            <a:r>
              <a:rPr lang="en-US" sz="2400" dirty="0"/>
              <a:t> de </a:t>
            </a:r>
            <a:r>
              <a:rPr lang="en-US" sz="2400" dirty="0" err="1"/>
              <a:t>excitaţie</a:t>
            </a:r>
            <a:r>
              <a:rPr lang="en-US" sz="2400" dirty="0"/>
              <a:t> a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 se </a:t>
            </a:r>
            <a:r>
              <a:rPr lang="en-US" sz="2400" dirty="0" err="1"/>
              <a:t>exprimă</a:t>
            </a:r>
            <a:r>
              <a:rPr lang="en-US" sz="2400" dirty="0"/>
              <a:t> din </a:t>
            </a:r>
            <a:r>
              <a:rPr lang="en-US" sz="2400" dirty="0" err="1"/>
              <a:t>punct</a:t>
            </a:r>
            <a:r>
              <a:rPr lang="en-US" sz="2400" dirty="0"/>
              <a:t> de </a:t>
            </a:r>
            <a:r>
              <a:rPr lang="en-US" sz="2400" dirty="0" err="1"/>
              <a:t>vedere</a:t>
            </a:r>
            <a:r>
              <a:rPr lang="en-US" sz="2400" dirty="0"/>
              <a:t> electric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i="1" dirty="0" err="1"/>
              <a:t>potenţialul</a:t>
            </a:r>
            <a:r>
              <a:rPr lang="en-US" sz="2400" i="1" dirty="0"/>
              <a:t> local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i="1" dirty="0" err="1"/>
              <a:t>potenţialul</a:t>
            </a:r>
            <a:r>
              <a:rPr lang="en-US" sz="2400" i="1" dirty="0"/>
              <a:t> de </a:t>
            </a:r>
            <a:r>
              <a:rPr lang="en-US" sz="2400" i="1" dirty="0" err="1"/>
              <a:t>acţiune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Propagarea</a:t>
            </a:r>
            <a:r>
              <a:rPr lang="en-US" sz="2400" dirty="0"/>
              <a:t> </a:t>
            </a:r>
            <a:r>
              <a:rPr lang="en-US" sz="2400" dirty="0" err="1"/>
              <a:t>excitaţiei</a:t>
            </a:r>
            <a:r>
              <a:rPr lang="en-US" sz="2400" dirty="0"/>
              <a:t> în </a:t>
            </a:r>
            <a:r>
              <a:rPr lang="en-US" sz="2400" dirty="0" err="1"/>
              <a:t>cazul</a:t>
            </a:r>
            <a:r>
              <a:rPr lang="en-US" sz="2400" dirty="0"/>
              <a:t> </a:t>
            </a:r>
            <a:r>
              <a:rPr lang="en-US" sz="2400" dirty="0" err="1"/>
              <a:t>celulei</a:t>
            </a:r>
            <a:r>
              <a:rPr lang="en-US" sz="2400" dirty="0"/>
              <a:t> </a:t>
            </a:r>
            <a:r>
              <a:rPr lang="en-US" sz="2400" dirty="0" err="1"/>
              <a:t>axonale</a:t>
            </a:r>
            <a:r>
              <a:rPr lang="en-US" sz="2400" dirty="0"/>
              <a:t> se face sub </a:t>
            </a:r>
            <a:r>
              <a:rPr lang="en-US" sz="2400" dirty="0" err="1"/>
              <a:t>formă</a:t>
            </a:r>
            <a:r>
              <a:rPr lang="en-US" sz="2400" dirty="0"/>
              <a:t> de </a:t>
            </a:r>
            <a:r>
              <a:rPr lang="en-US" sz="2400" dirty="0" err="1"/>
              <a:t>undă</a:t>
            </a:r>
            <a:r>
              <a:rPr lang="en-US" sz="2400" dirty="0"/>
              <a:t> de-a </a:t>
            </a:r>
            <a:r>
              <a:rPr lang="en-US" sz="2400" dirty="0" err="1"/>
              <a:t>lungul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en-US" sz="2400" dirty="0"/>
              <a:t>. </a:t>
            </a:r>
          </a:p>
          <a:p>
            <a:r>
              <a:rPr lang="en-US" sz="2400" dirty="0"/>
              <a:t>In </a:t>
            </a:r>
            <a:r>
              <a:rPr lang="en-US" sz="2400" dirty="0" err="1"/>
              <a:t>funcţie</a:t>
            </a:r>
            <a:r>
              <a:rPr lang="en-US" sz="2400" dirty="0"/>
              <a:t> de </a:t>
            </a:r>
            <a:r>
              <a:rPr lang="en-US" sz="2400" dirty="0" err="1"/>
              <a:t>tipul</a:t>
            </a:r>
            <a:r>
              <a:rPr lang="en-US" sz="2400" dirty="0"/>
              <a:t> </a:t>
            </a:r>
            <a:r>
              <a:rPr lang="en-US" sz="2400" dirty="0" err="1"/>
              <a:t>stimulului</a:t>
            </a:r>
            <a:r>
              <a:rPr lang="ro-RO" sz="2400" dirty="0"/>
              <a:t>,</a:t>
            </a:r>
            <a:r>
              <a:rPr lang="en-US" sz="2400" dirty="0"/>
              <a:t> ce produce </a:t>
            </a:r>
            <a:r>
              <a:rPr lang="en-US" sz="2400" dirty="0" err="1"/>
              <a:t>excitaţia</a:t>
            </a:r>
            <a:r>
              <a:rPr lang="ro-RO" sz="2400" dirty="0"/>
              <a:t>,</a:t>
            </a:r>
            <a:r>
              <a:rPr lang="en-US" sz="2400" dirty="0"/>
              <a:t> </a:t>
            </a:r>
            <a:r>
              <a:rPr lang="ro-RO" sz="2400" dirty="0"/>
              <a:t>precum </a:t>
            </a:r>
            <a:r>
              <a:rPr lang="en-US" sz="2400" dirty="0" err="1"/>
              <a:t>şi</a:t>
            </a:r>
            <a:r>
              <a:rPr lang="en-US" sz="2400" dirty="0"/>
              <a:t> de natura </a:t>
            </a:r>
            <a:r>
              <a:rPr lang="en-US" sz="2400" dirty="0" err="1"/>
              <a:t>fibrei</a:t>
            </a:r>
            <a:r>
              <a:rPr lang="en-US" sz="2400" dirty="0"/>
              <a:t> </a:t>
            </a:r>
            <a:r>
              <a:rPr lang="en-US" sz="2400" dirty="0" err="1"/>
              <a:t>nervoase</a:t>
            </a:r>
            <a:r>
              <a:rPr lang="ro-RO" sz="2400" dirty="0"/>
              <a:t> -</a:t>
            </a:r>
            <a:r>
              <a:rPr lang="en-US" sz="2400" dirty="0"/>
              <a:t> </a:t>
            </a:r>
            <a:r>
              <a:rPr lang="en-US" sz="2400" dirty="0" err="1"/>
              <a:t>există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mecanisme</a:t>
            </a:r>
            <a:r>
              <a:rPr lang="en-US" sz="2400" dirty="0"/>
              <a:t> de </a:t>
            </a:r>
            <a:r>
              <a:rPr lang="ro-RO" sz="2400" dirty="0"/>
              <a:t>p</a:t>
            </a:r>
            <a:r>
              <a:rPr lang="en-US" sz="2400" dirty="0" err="1"/>
              <a:t>ropagare</a:t>
            </a:r>
            <a:r>
              <a:rPr lang="en-US" sz="2400" dirty="0"/>
              <a:t> a </a:t>
            </a:r>
            <a:r>
              <a:rPr lang="en-US" sz="2400" dirty="0" err="1"/>
              <a:t>excitaţiei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132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1F3F-7235-BB67-69CC-4F3AEE88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NewRomanPS-BoldMT_ek"/>
              </a:rPr>
              <a:t>Propagarea</a:t>
            </a:r>
            <a:r>
              <a:rPr lang="en-US" dirty="0">
                <a:solidFill>
                  <a:srgbClr val="000000"/>
                </a:solidFill>
                <a:latin typeface="TimesNewRomanPS-BoldMT_e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-BoldMT_ek"/>
              </a:rPr>
              <a:t>pasivă</a:t>
            </a:r>
            <a:r>
              <a:rPr lang="en-US" dirty="0">
                <a:solidFill>
                  <a:srgbClr val="000000"/>
                </a:solidFill>
                <a:latin typeface="TimesNewRomanPS-BoldMT_ek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-BoldMT_ek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TimesNewRomanPS-BoldMT_e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-BoldMT_ek"/>
              </a:rPr>
              <a:t>electrice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1F9C4-7F0E-E593-11A2-8023D176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78" y="1250302"/>
            <a:ext cx="11536844" cy="52425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Orice </a:t>
            </a:r>
            <a:r>
              <a:rPr lang="en-US" sz="2400" dirty="0" err="1"/>
              <a:t>membrană</a:t>
            </a:r>
            <a:r>
              <a:rPr lang="en-US" sz="2400" dirty="0"/>
              <a:t> </a:t>
            </a:r>
            <a:r>
              <a:rPr lang="en-US" sz="2400" dirty="0" err="1"/>
              <a:t>celulară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reprezentată</a:t>
            </a:r>
            <a:r>
              <a:rPr lang="en-US" sz="2400" dirty="0"/>
              <a:t> electric ca o </a:t>
            </a:r>
            <a:r>
              <a:rPr lang="en-US" sz="2400" b="1" dirty="0"/>
              <a:t>capacitate cu </a:t>
            </a:r>
            <a:r>
              <a:rPr lang="en-US" sz="2400" b="1" dirty="0" err="1"/>
              <a:t>scurgeri</a:t>
            </a:r>
            <a:r>
              <a:rPr lang="en-US" sz="2400" b="1" dirty="0"/>
              <a:t> de </a:t>
            </a:r>
            <a:r>
              <a:rPr lang="en-US" sz="2400" b="1" dirty="0" err="1"/>
              <a:t>curent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Aceasta</a:t>
            </a:r>
            <a:r>
              <a:rPr lang="en-US" sz="2400" dirty="0"/>
              <a:t> </a:t>
            </a:r>
            <a:r>
              <a:rPr lang="en-US" sz="2400" dirty="0" err="1"/>
              <a:t>constă</a:t>
            </a:r>
            <a:r>
              <a:rPr lang="en-US" sz="2400" dirty="0"/>
              <a:t> </a:t>
            </a:r>
            <a:r>
              <a:rPr lang="en-US" sz="2400" dirty="0" err="1"/>
              <a:t>dintr</a:t>
            </a:r>
            <a:r>
              <a:rPr lang="en-US" sz="2400" dirty="0"/>
              <a:t>-o capacitate (C</a:t>
            </a:r>
            <a:r>
              <a:rPr lang="en-US" sz="2400" baseline="-25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și</a:t>
            </a:r>
            <a:r>
              <a:rPr lang="en-US" sz="2400" dirty="0"/>
              <a:t> o </a:t>
            </a:r>
            <a:r>
              <a:rPr lang="en-US" sz="2400" dirty="0" err="1"/>
              <a:t>rezistență</a:t>
            </a:r>
            <a:r>
              <a:rPr lang="en-US" sz="2400" dirty="0"/>
              <a:t> (R</a:t>
            </a:r>
            <a:r>
              <a:rPr lang="en-US" sz="2400" baseline="-25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dispuse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paralel</a:t>
            </a:r>
            <a:r>
              <a:rPr lang="en-US" sz="2400" dirty="0"/>
              <a:t>. Prin </a:t>
            </a:r>
            <a:r>
              <a:rPr lang="en-US" sz="2400" dirty="0" err="1"/>
              <a:t>intermediul</a:t>
            </a:r>
            <a:r>
              <a:rPr lang="en-US" sz="2400" dirty="0"/>
              <a:t> </a:t>
            </a:r>
            <a:r>
              <a:rPr lang="en-US" sz="2400" dirty="0" err="1"/>
              <a:t>acestora</a:t>
            </a:r>
            <a:r>
              <a:rPr lang="en-US" sz="2400" dirty="0"/>
              <a:t> se </a:t>
            </a:r>
            <a:r>
              <a:rPr lang="en-US" sz="2400" dirty="0" err="1"/>
              <a:t>realizează</a:t>
            </a:r>
            <a:r>
              <a:rPr lang="en-US" sz="2400" dirty="0"/>
              <a:t> o </a:t>
            </a:r>
            <a:r>
              <a:rPr lang="en-US" sz="2400" dirty="0" err="1"/>
              <a:t>conexiune</a:t>
            </a:r>
            <a:r>
              <a:rPr lang="en-US" sz="2400" dirty="0"/>
              <a:t>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/>
              <a:t>rezistența</a:t>
            </a:r>
            <a:r>
              <a:rPr lang="en-US" sz="2400" dirty="0"/>
              <a:t> </a:t>
            </a:r>
            <a:r>
              <a:rPr lang="en-US" sz="2400" dirty="0" err="1"/>
              <a:t>exterioară</a:t>
            </a:r>
            <a:r>
              <a:rPr lang="en-US" sz="2400" dirty="0"/>
              <a:t> (R</a:t>
            </a:r>
            <a:r>
              <a:rPr lang="en-US" sz="2400" baseline="-25000" dirty="0"/>
              <a:t>e</a:t>
            </a:r>
            <a:r>
              <a:rPr lang="en-US" sz="2400" dirty="0"/>
              <a:t>)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cea</a:t>
            </a:r>
            <a:r>
              <a:rPr lang="en-US" sz="2400" dirty="0"/>
              <a:t> </a:t>
            </a:r>
            <a:r>
              <a:rPr lang="en-US" sz="2400" dirty="0" err="1"/>
              <a:t>interioară</a:t>
            </a:r>
            <a:r>
              <a:rPr lang="en-US" sz="2400" dirty="0"/>
              <a:t> (R</a:t>
            </a:r>
            <a:r>
              <a:rPr lang="en-US" sz="2400" baseline="-25000" dirty="0"/>
              <a:t>i</a:t>
            </a:r>
            <a:r>
              <a:rPr lang="en-US" sz="2400" dirty="0"/>
              <a:t>). R</a:t>
            </a:r>
            <a:r>
              <a:rPr lang="en-US" sz="2400" baseline="-25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C</a:t>
            </a:r>
            <a:r>
              <a:rPr lang="en-US" sz="2400" baseline="-25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reprezintă</a:t>
            </a:r>
            <a:r>
              <a:rPr lang="en-US" sz="2400" dirty="0"/>
              <a:t> </a:t>
            </a:r>
            <a:r>
              <a:rPr lang="en-US" sz="2400" dirty="0" err="1"/>
              <a:t>rezistența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capacitatea</a:t>
            </a:r>
            <a:r>
              <a:rPr lang="en-US" sz="2400" dirty="0"/>
              <a:t> </a:t>
            </a:r>
            <a:r>
              <a:rPr lang="en-US" sz="2400" dirty="0" err="1"/>
              <a:t>distribuite</a:t>
            </a:r>
            <a:r>
              <a:rPr lang="en-US" sz="2400" dirty="0"/>
              <a:t> pe </a:t>
            </a:r>
            <a:r>
              <a:rPr lang="en-US" sz="2400" dirty="0" err="1"/>
              <a:t>unitatea</a:t>
            </a:r>
            <a:r>
              <a:rPr lang="en-US" sz="2400" dirty="0"/>
              <a:t> de </a:t>
            </a:r>
            <a:r>
              <a:rPr lang="en-US" sz="2400" dirty="0" err="1"/>
              <a:t>lungime</a:t>
            </a:r>
            <a:r>
              <a:rPr lang="en-US" sz="2400" dirty="0"/>
              <a:t>, uniform pe </a:t>
            </a:r>
            <a:r>
              <a:rPr lang="en-US" sz="2400" dirty="0" err="1"/>
              <a:t>toată</a:t>
            </a:r>
            <a:r>
              <a:rPr lang="en-US" sz="2400" dirty="0"/>
              <a:t> </a:t>
            </a:r>
            <a:r>
              <a:rPr lang="en-US" sz="2400" dirty="0" err="1"/>
              <a:t>suprafața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Circuitul</a:t>
            </a:r>
            <a:r>
              <a:rPr lang="en-US" sz="2400" dirty="0"/>
              <a:t> </a:t>
            </a:r>
            <a:r>
              <a:rPr lang="en-US" sz="2400" dirty="0" err="1"/>
              <a:t>echivalent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prezentat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jos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Variațiile</a:t>
            </a:r>
            <a:r>
              <a:rPr lang="en-US" sz="2400" dirty="0"/>
              <a:t> de </a:t>
            </a:r>
            <a:r>
              <a:rPr lang="en-US" sz="2400" dirty="0" err="1"/>
              <a:t>potențial</a:t>
            </a:r>
            <a:r>
              <a:rPr lang="en-US" sz="2400" dirty="0"/>
              <a:t> </a:t>
            </a:r>
            <a:r>
              <a:rPr lang="en-US" sz="2400" dirty="0" err="1"/>
              <a:t>induse</a:t>
            </a:r>
            <a:r>
              <a:rPr lang="en-US" sz="2400" dirty="0"/>
              <a:t> de stimuli se </a:t>
            </a:r>
            <a:r>
              <a:rPr lang="en-US" sz="2400" dirty="0" err="1"/>
              <a:t>propagă</a:t>
            </a:r>
            <a:r>
              <a:rPr lang="en-US" sz="2400" dirty="0"/>
              <a:t> pe o </a:t>
            </a:r>
            <a:r>
              <a:rPr lang="en-US" sz="2400" dirty="0" err="1"/>
              <a:t>zon</a:t>
            </a:r>
            <a:r>
              <a:rPr lang="ro-RO" sz="2400" dirty="0"/>
              <a:t>ă 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membranei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mod </a:t>
            </a:r>
            <a:r>
              <a:rPr lang="en-US" sz="2400" dirty="0" err="1"/>
              <a:t>determinat</a:t>
            </a:r>
            <a:r>
              <a:rPr lang="en-US" sz="2400" dirty="0"/>
              <a:t> de </a:t>
            </a:r>
            <a:r>
              <a:rPr lang="en-US" sz="2400" dirty="0" err="1"/>
              <a:t>caracteristicile</a:t>
            </a:r>
            <a:r>
              <a:rPr lang="en-US" sz="2400" dirty="0"/>
              <a:t> </a:t>
            </a:r>
            <a:r>
              <a:rPr lang="en-US" sz="2400" dirty="0" err="1"/>
              <a:t>acestui</a:t>
            </a:r>
            <a:r>
              <a:rPr lang="en-US" sz="2400" dirty="0"/>
              <a:t>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circuit electric.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Propagarea</a:t>
            </a:r>
            <a:r>
              <a:rPr lang="en-US" sz="2400" dirty="0"/>
              <a:t> </a:t>
            </a:r>
            <a:r>
              <a:rPr lang="en-US" sz="2400" dirty="0" err="1"/>
              <a:t>semnalelor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locale </a:t>
            </a:r>
            <a:r>
              <a:rPr lang="en-US" sz="2400" dirty="0" err="1"/>
              <a:t>este</a:t>
            </a:r>
            <a:r>
              <a:rPr lang="ro-RO" sz="2400" dirty="0"/>
              <a:t> pasivă:</a:t>
            </a:r>
            <a:r>
              <a:rPr lang="en-US" sz="2400" dirty="0"/>
              <a:t> </a:t>
            </a:r>
            <a:endParaRPr lang="ro-RO" sz="2400" dirty="0"/>
          </a:p>
          <a:p>
            <a:r>
              <a:rPr lang="en-US" sz="2400" dirty="0"/>
              <a:t>Nu </a:t>
            </a:r>
            <a:r>
              <a:rPr lang="en-US" sz="2400" dirty="0" err="1"/>
              <a:t>depinde</a:t>
            </a:r>
            <a:r>
              <a:rPr lang="en-US" sz="2400" dirty="0"/>
              <a:t> de </a:t>
            </a:r>
            <a:r>
              <a:rPr lang="en-US" sz="2400" dirty="0" err="1"/>
              <a:t>proprietățile</a:t>
            </a:r>
            <a:r>
              <a:rPr lang="en-US" sz="2400" dirty="0"/>
              <a:t> de </a:t>
            </a:r>
            <a:r>
              <a:rPr lang="en-US" sz="2400" dirty="0" err="1"/>
              <a:t>excitabilitate</a:t>
            </a:r>
            <a:r>
              <a:rPr lang="en-US" sz="2400" dirty="0"/>
              <a:t> ale </a:t>
            </a:r>
            <a:r>
              <a:rPr lang="en-US" sz="2400" dirty="0" err="1"/>
              <a:t>membranei</a:t>
            </a:r>
            <a:r>
              <a:rPr lang="en-US" sz="2400" dirty="0"/>
              <a:t>.</a:t>
            </a:r>
            <a:r>
              <a:rPr lang="ro-RO" sz="2400" dirty="0"/>
              <a:t> </a:t>
            </a:r>
          </a:p>
          <a:p>
            <a:r>
              <a:rPr lang="en-US" sz="2400" dirty="0"/>
              <a:t>Este </a:t>
            </a:r>
            <a:r>
              <a:rPr lang="en-US" sz="2400" dirty="0" err="1"/>
              <a:t>proprie</a:t>
            </a:r>
            <a:r>
              <a:rPr lang="en-US" sz="2400" dirty="0"/>
              <a:t> </a:t>
            </a:r>
            <a:r>
              <a:rPr lang="en-US" sz="2400" dirty="0" err="1"/>
              <a:t>tuturor</a:t>
            </a:r>
            <a:r>
              <a:rPr lang="en-US" sz="2400" dirty="0"/>
              <a:t> </a:t>
            </a:r>
            <a:r>
              <a:rPr lang="en-US" sz="2400" dirty="0" err="1"/>
              <a:t>celulelor</a:t>
            </a:r>
            <a:r>
              <a:rPr lang="en-US" sz="2400" dirty="0"/>
              <a:t>, nu </a:t>
            </a: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celor</a:t>
            </a:r>
            <a:r>
              <a:rPr lang="en-US" sz="2400" dirty="0"/>
              <a:t> </a:t>
            </a:r>
            <a:r>
              <a:rPr lang="en-US" sz="2400" dirty="0" err="1"/>
              <a:t>excitabile</a:t>
            </a:r>
            <a:r>
              <a:rPr lang="en-US" sz="24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554994-5077-2998-23E0-CF42D1164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31" y="3244711"/>
            <a:ext cx="3193291" cy="18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02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1D20-5BEF-8EF7-5C3B-8AF5FB89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Ipoteze</a:t>
            </a:r>
            <a:r>
              <a:rPr lang="en-US" b="1" u="sng" dirty="0"/>
              <a:t> </a:t>
            </a:r>
            <a:r>
              <a:rPr lang="en-US" b="1" u="sng" dirty="0" err="1"/>
              <a:t>Simplificatoare</a:t>
            </a:r>
            <a:r>
              <a:rPr lang="en-US" b="1" u="sng" dirty="0"/>
              <a:t> </a:t>
            </a:r>
            <a:r>
              <a:rPr lang="en-US" b="1" u="sng" dirty="0" err="1"/>
              <a:t>pentru</a:t>
            </a:r>
            <a:r>
              <a:rPr lang="en-US" b="1" u="sng" dirty="0"/>
              <a:t> </a:t>
            </a:r>
            <a:r>
              <a:rPr lang="en-US" b="1" u="sng" dirty="0" err="1"/>
              <a:t>Propagarea</a:t>
            </a:r>
            <a:r>
              <a:rPr lang="en-US" b="1" u="sng" dirty="0"/>
              <a:t> Electrică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2254-8986-1B80-07E5-19DB5439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" y="1180408"/>
            <a:ext cx="11371811" cy="5486399"/>
          </a:xfrm>
        </p:spPr>
        <p:txBody>
          <a:bodyPr>
            <a:normAutofit/>
          </a:bodyPr>
          <a:lstStyle/>
          <a:p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simplifica</a:t>
            </a:r>
            <a:r>
              <a:rPr lang="en-US" sz="2400" dirty="0"/>
              <a:t> </a:t>
            </a:r>
            <a:r>
              <a:rPr lang="en-US" sz="2400" dirty="0" err="1"/>
              <a:t>descrierea</a:t>
            </a:r>
            <a:r>
              <a:rPr lang="en-US" sz="2400" dirty="0"/>
              <a:t> </a:t>
            </a:r>
            <a:r>
              <a:rPr lang="en-US" sz="2400" dirty="0" err="1"/>
              <a:t>propagării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axon </a:t>
            </a:r>
            <a:r>
              <a:rPr lang="en-US" sz="2400" dirty="0" err="1"/>
              <a:t>cilindric</a:t>
            </a:r>
            <a:r>
              <a:rPr lang="en-US" sz="2400" dirty="0"/>
              <a:t> lung, se admit </a:t>
            </a:r>
            <a:r>
              <a:rPr lang="en-US" sz="2400" dirty="0" err="1"/>
              <a:t>următoarele</a:t>
            </a:r>
            <a:r>
              <a:rPr lang="en-US" sz="2400" dirty="0"/>
              <a:t> </a:t>
            </a:r>
            <a:r>
              <a:rPr lang="en-US" sz="2400" dirty="0" err="1"/>
              <a:t>ipoteze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a) Orice </a:t>
            </a:r>
            <a:r>
              <a:rPr lang="en-US" sz="2400" dirty="0" err="1"/>
              <a:t>variație</a:t>
            </a:r>
            <a:r>
              <a:rPr lang="en-US" sz="2400" dirty="0"/>
              <a:t> de </a:t>
            </a:r>
            <a:r>
              <a:rPr lang="en-US" sz="2400" dirty="0" err="1"/>
              <a:t>potențial</a:t>
            </a:r>
            <a:r>
              <a:rPr lang="en-US" sz="2400" dirty="0"/>
              <a:t> se </a:t>
            </a:r>
            <a:r>
              <a:rPr lang="en-US" sz="2400" dirty="0" err="1"/>
              <a:t>suprapune</a:t>
            </a:r>
            <a:r>
              <a:rPr lang="en-US" sz="2400" dirty="0"/>
              <a:t> </a:t>
            </a:r>
            <a:r>
              <a:rPr lang="en-US" sz="2400" dirty="0" err="1"/>
              <a:t>liniar</a:t>
            </a:r>
            <a:r>
              <a:rPr lang="en-US" sz="2400" dirty="0"/>
              <a:t> </a:t>
            </a:r>
            <a:r>
              <a:rPr lang="en-US" sz="2400" dirty="0" err="1"/>
              <a:t>peste</a:t>
            </a:r>
            <a:r>
              <a:rPr lang="en-US" sz="2400" dirty="0"/>
              <a:t> </a:t>
            </a:r>
            <a:r>
              <a:rPr lang="en-US" sz="2400" dirty="0" err="1"/>
              <a:t>potențialul</a:t>
            </a:r>
            <a:r>
              <a:rPr lang="en-US" sz="2400" dirty="0"/>
              <a:t> de </a:t>
            </a:r>
            <a:r>
              <a:rPr lang="en-US" sz="2400" dirty="0" err="1"/>
              <a:t>repaus</a:t>
            </a:r>
            <a:r>
              <a:rPr lang="en-US" sz="2400" dirty="0"/>
              <a:t>, a </a:t>
            </a:r>
            <a:r>
              <a:rPr lang="en-US" sz="2400" dirty="0" err="1"/>
              <a:t>cărui</a:t>
            </a:r>
            <a:r>
              <a:rPr lang="en-US" sz="2400" dirty="0"/>
              <a:t> </a:t>
            </a:r>
            <a:r>
              <a:rPr lang="en-US" sz="2400" dirty="0" err="1"/>
              <a:t>valoare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neglijată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b) </a:t>
            </a:r>
            <a:r>
              <a:rPr lang="en-US" sz="2400" dirty="0" err="1"/>
              <a:t>Rezistențele</a:t>
            </a:r>
            <a:r>
              <a:rPr lang="en-US" sz="2400" dirty="0"/>
              <a:t> R</a:t>
            </a:r>
            <a:r>
              <a:rPr lang="en-US" sz="2400" baseline="-25000" dirty="0"/>
              <a:t>m</a:t>
            </a:r>
            <a:r>
              <a:rPr lang="en-US" sz="2400" dirty="0"/>
              <a:t>, R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R</a:t>
            </a:r>
            <a:r>
              <a:rPr lang="en-US" sz="2400" baseline="-25000" dirty="0"/>
              <a:t>e</a:t>
            </a:r>
            <a:r>
              <a:rPr lang="en-US" sz="2400" dirty="0"/>
              <a:t> sunt </a:t>
            </a:r>
            <a:r>
              <a:rPr lang="en-US" sz="2400" dirty="0" err="1"/>
              <a:t>constante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nu </a:t>
            </a:r>
            <a:r>
              <a:rPr lang="en-US" sz="2400" dirty="0" err="1"/>
              <a:t>depind</a:t>
            </a:r>
            <a:r>
              <a:rPr lang="en-US" sz="2400" dirty="0"/>
              <a:t> de </a:t>
            </a:r>
            <a:r>
              <a:rPr lang="en-US" sz="2400" dirty="0" err="1"/>
              <a:t>potențialul</a:t>
            </a:r>
            <a:r>
              <a:rPr lang="en-US" sz="2400" dirty="0"/>
              <a:t> electric. R</a:t>
            </a:r>
            <a:r>
              <a:rPr lang="en-US" sz="2400" baseline="-250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considerată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</a:t>
            </a:r>
            <a:r>
              <a:rPr lang="en-US" sz="2400" dirty="0" err="1"/>
              <a:t>mică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comparație</a:t>
            </a:r>
            <a:r>
              <a:rPr lang="en-US" sz="2400" dirty="0"/>
              <a:t> cu R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neglijată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c) </a:t>
            </a:r>
            <a:r>
              <a:rPr lang="en-US" sz="2400" dirty="0" err="1"/>
              <a:t>Întregul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prezintă</a:t>
            </a:r>
            <a:r>
              <a:rPr lang="en-US" sz="2400" dirty="0"/>
              <a:t> </a:t>
            </a:r>
            <a:r>
              <a:rPr lang="en-US" sz="2400" dirty="0" err="1"/>
              <a:t>simetrie</a:t>
            </a:r>
            <a:r>
              <a:rPr lang="en-US" sz="2400" dirty="0"/>
              <a:t> </a:t>
            </a:r>
            <a:r>
              <a:rPr lang="en-US" sz="2400" dirty="0" err="1"/>
              <a:t>radială</a:t>
            </a:r>
            <a:r>
              <a:rPr lang="en-US" sz="2400" dirty="0"/>
              <a:t>, </a:t>
            </a:r>
            <a:r>
              <a:rPr lang="en-US" sz="2400" dirty="0" err="1"/>
              <a:t>implicând</a:t>
            </a:r>
            <a:r>
              <a:rPr lang="en-US" sz="2400" dirty="0"/>
              <a:t> </a:t>
            </a: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propagarea</a:t>
            </a:r>
            <a:r>
              <a:rPr lang="en-US" sz="2400" dirty="0"/>
              <a:t> </a:t>
            </a:r>
            <a:r>
              <a:rPr lang="en-US" sz="2400" dirty="0" err="1"/>
              <a:t>longitudinală</a:t>
            </a:r>
            <a:r>
              <a:rPr lang="en-US" sz="2400" dirty="0"/>
              <a:t> a </a:t>
            </a:r>
            <a:r>
              <a:rPr lang="en-US" sz="2400" dirty="0" err="1"/>
              <a:t>semnalelor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de-a </a:t>
            </a:r>
            <a:r>
              <a:rPr lang="en-US" sz="2400" dirty="0" err="1"/>
              <a:t>lungul</a:t>
            </a:r>
            <a:r>
              <a:rPr lang="en-US" sz="2400" dirty="0"/>
              <a:t> </a:t>
            </a:r>
            <a:r>
              <a:rPr lang="en-US" sz="2400" dirty="0" err="1"/>
              <a:t>axei</a:t>
            </a:r>
            <a:r>
              <a:rPr lang="en-US" sz="2400" dirty="0"/>
              <a:t> OX.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66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065F-7A6D-27C4-42BE-6EC3BB2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/>
          <a:lstStyle/>
          <a:p>
            <a:r>
              <a:rPr lang="en-US" dirty="0" err="1"/>
              <a:t>Potențialul</a:t>
            </a:r>
            <a:r>
              <a:rPr lang="en-US" dirty="0"/>
              <a:t> Electrotonic </a:t>
            </a:r>
            <a:r>
              <a:rPr lang="en-US" dirty="0" err="1"/>
              <a:t>și</a:t>
            </a:r>
            <a:r>
              <a:rPr lang="en-US" dirty="0"/>
              <a:t> Constanta </a:t>
            </a:r>
            <a:r>
              <a:rPr lang="en-US" dirty="0" err="1"/>
              <a:t>Spațială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0228-DDA4-BE65-0AFC-0ED66D512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4" y="1344706"/>
            <a:ext cx="11022106" cy="5289176"/>
          </a:xfrm>
        </p:spPr>
        <p:txBody>
          <a:bodyPr/>
          <a:lstStyle/>
          <a:p>
            <a:r>
              <a:rPr lang="en-US" sz="2400" dirty="0" err="1"/>
              <a:t>Aplicarea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stimul electric </a:t>
            </a:r>
            <a:r>
              <a:rPr lang="en-US" sz="2400" dirty="0" err="1"/>
              <a:t>subliminar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punct</a:t>
            </a:r>
            <a:r>
              <a:rPr lang="en-US" sz="2400" dirty="0"/>
              <a:t> al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fibre</a:t>
            </a:r>
            <a:r>
              <a:rPr lang="en-US" sz="2400" dirty="0"/>
              <a:t> </a:t>
            </a:r>
            <a:r>
              <a:rPr lang="en-US" sz="2400" dirty="0" err="1"/>
              <a:t>axonice</a:t>
            </a:r>
            <a:r>
              <a:rPr lang="en-US" sz="2400" dirty="0"/>
              <a:t> </a:t>
            </a:r>
            <a:r>
              <a:rPr lang="en-US" sz="2400" dirty="0" err="1"/>
              <a:t>generează</a:t>
            </a:r>
            <a:r>
              <a:rPr lang="en-US" sz="2400" dirty="0"/>
              <a:t> un </a:t>
            </a:r>
            <a:r>
              <a:rPr lang="en-US" sz="2400" b="1" dirty="0" err="1"/>
              <a:t>potențial</a:t>
            </a:r>
            <a:r>
              <a:rPr lang="en-US" sz="2400" b="1" dirty="0"/>
              <a:t> local</a:t>
            </a:r>
            <a:r>
              <a:rPr lang="en-US" sz="2400" dirty="0"/>
              <a:t>, </a:t>
            </a:r>
            <a:r>
              <a:rPr lang="en-US" sz="2400" dirty="0" err="1"/>
              <a:t>numit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b="1" dirty="0"/>
              <a:t>electrotonic</a:t>
            </a:r>
            <a:r>
              <a:rPr lang="en-US" sz="2400" dirty="0"/>
              <a:t> (E</a:t>
            </a:r>
            <a:r>
              <a:rPr lang="en-US" sz="2400" baseline="-25000" dirty="0"/>
              <a:t>m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punct</a:t>
            </a:r>
            <a:r>
              <a:rPr lang="en-US" sz="2400" dirty="0"/>
              <a:t> </a:t>
            </a:r>
            <a:r>
              <a:rPr lang="en-US" sz="2400" dirty="0" err="1"/>
              <a:t>oarecare</a:t>
            </a:r>
            <a:r>
              <a:rPr lang="en-US" sz="2400" dirty="0"/>
              <a:t> (x=0), </a:t>
            </a:r>
            <a:r>
              <a:rPr lang="en-US" sz="2400" dirty="0" err="1"/>
              <a:t>amplitudinea</a:t>
            </a:r>
            <a:r>
              <a:rPr lang="en-US" sz="2400" dirty="0"/>
              <a:t> </a:t>
            </a:r>
            <a:r>
              <a:rPr lang="en-US" sz="2400" dirty="0" err="1"/>
              <a:t>acestui</a:t>
            </a:r>
            <a:r>
              <a:rPr lang="en-US" sz="2400" dirty="0"/>
              <a:t> </a:t>
            </a:r>
            <a:r>
              <a:rPr lang="en-US" sz="2400" dirty="0" err="1"/>
              <a:t>potențial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scădea</a:t>
            </a:r>
            <a:r>
              <a:rPr lang="en-US" sz="2400" dirty="0"/>
              <a:t> </a:t>
            </a:r>
            <a:r>
              <a:rPr lang="en-US" sz="2400" dirty="0" err="1"/>
              <a:t>exponențial</a:t>
            </a:r>
            <a:r>
              <a:rPr lang="en-US" sz="2400" dirty="0"/>
              <a:t> cu </a:t>
            </a:r>
            <a:r>
              <a:rPr lang="en-US" sz="2400" dirty="0" err="1"/>
              <a:t>distanța</a:t>
            </a:r>
            <a:r>
              <a:rPr lang="en-US" sz="2400" dirty="0"/>
              <a:t> x, conform </a:t>
            </a:r>
            <a:r>
              <a:rPr lang="en-US" sz="2400" dirty="0" err="1"/>
              <a:t>ecuației</a:t>
            </a:r>
            <a:r>
              <a:rPr lang="en-US" sz="2400" dirty="0"/>
              <a:t>:</a:t>
            </a:r>
            <a:endParaRPr lang="ro-RO" sz="2400" dirty="0"/>
          </a:p>
          <a:p>
            <a:pPr marL="0" indent="0" algn="ctr">
              <a:buNone/>
            </a:pPr>
            <a:r>
              <a:rPr lang="en-US" b="1" dirty="0"/>
              <a:t>E</a:t>
            </a:r>
            <a:r>
              <a:rPr lang="en-US" b="1" baseline="-25000" dirty="0"/>
              <a:t>m</a:t>
            </a:r>
            <a:r>
              <a:rPr lang="en-US" b="1" dirty="0"/>
              <a:t>(x) = E</a:t>
            </a:r>
            <a:r>
              <a:rPr lang="en-US" b="1" baseline="-25000" dirty="0"/>
              <a:t>m</a:t>
            </a:r>
            <a:r>
              <a:rPr lang="en-US" b="1" dirty="0"/>
              <a:t>(0) · e</a:t>
            </a:r>
            <a:r>
              <a:rPr lang="en-US" b="1" baseline="30000" dirty="0"/>
              <a:t>-x/</a:t>
            </a:r>
            <a:r>
              <a:rPr lang="el-GR" b="1" baseline="30000" dirty="0"/>
              <a:t>λ</a:t>
            </a:r>
            <a:endParaRPr lang="el-GR" b="1" dirty="0"/>
          </a:p>
          <a:p>
            <a:r>
              <a:rPr lang="en-US" sz="2400" i="1" dirty="0" err="1"/>
              <a:t>Scăderea</a:t>
            </a:r>
            <a:r>
              <a:rPr lang="en-US" sz="2400" i="1" dirty="0"/>
              <a:t> </a:t>
            </a:r>
            <a:r>
              <a:rPr lang="en-US" sz="2400" i="1" dirty="0" err="1"/>
              <a:t>exponențială</a:t>
            </a:r>
            <a:r>
              <a:rPr lang="en-US" sz="2400" i="1" dirty="0"/>
              <a:t> a </a:t>
            </a:r>
            <a:r>
              <a:rPr lang="en-US" sz="2400" i="1" dirty="0" err="1"/>
              <a:t>potențialului</a:t>
            </a:r>
            <a:r>
              <a:rPr lang="en-US" sz="2400" i="1" dirty="0"/>
              <a:t> electrotonic</a:t>
            </a:r>
            <a:r>
              <a:rPr lang="ro-RO" sz="2400" i="1" dirty="0"/>
              <a:t>:</a:t>
            </a:r>
          </a:p>
          <a:p>
            <a:r>
              <a:rPr lang="en-US" sz="2400" dirty="0" err="1"/>
              <a:t>Distanța</a:t>
            </a:r>
            <a:r>
              <a:rPr lang="en-US" sz="2400" dirty="0"/>
              <a:t> </a:t>
            </a:r>
            <a:r>
              <a:rPr lang="el-GR" sz="2400" dirty="0"/>
              <a:t>λ </a:t>
            </a:r>
            <a:r>
              <a:rPr lang="en-US" sz="2400" dirty="0"/>
              <a:t>la care </a:t>
            </a:r>
            <a:r>
              <a:rPr lang="en-US" sz="2400" dirty="0" err="1"/>
              <a:t>amplitudinea</a:t>
            </a:r>
            <a:r>
              <a:rPr lang="en-US" sz="2400" dirty="0"/>
              <a:t> </a:t>
            </a:r>
            <a:r>
              <a:rPr lang="en-US" sz="2400" dirty="0" err="1"/>
              <a:t>potențialului</a:t>
            </a:r>
            <a:r>
              <a:rPr lang="en-US" sz="2400" dirty="0"/>
              <a:t> </a:t>
            </a:r>
            <a:r>
              <a:rPr lang="en-US" sz="2400" dirty="0" err="1"/>
              <a:t>scade</a:t>
            </a:r>
            <a:r>
              <a:rPr lang="en-US" sz="2400" dirty="0"/>
              <a:t> de e </a:t>
            </a:r>
            <a:r>
              <a:rPr lang="en-US" sz="2400" dirty="0" err="1"/>
              <a:t>ori</a:t>
            </a:r>
            <a:r>
              <a:rPr lang="en-US" sz="2400" dirty="0"/>
              <a:t> </a:t>
            </a:r>
            <a:r>
              <a:rPr lang="ro-RO" sz="2400" dirty="0"/>
              <a:t>                                                            </a:t>
            </a:r>
            <a:r>
              <a:rPr lang="en-US" sz="2400" dirty="0"/>
              <a:t>(e ≈ </a:t>
            </a:r>
            <a:r>
              <a:rPr lang="en-US" b="1" dirty="0"/>
              <a:t>2,71</a:t>
            </a:r>
            <a:r>
              <a:rPr lang="en-US" sz="2400" dirty="0"/>
              <a:t>)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definită</a:t>
            </a:r>
            <a:r>
              <a:rPr lang="en-US" sz="2400" dirty="0"/>
              <a:t> de </a:t>
            </a:r>
            <a:r>
              <a:rPr lang="en-US" sz="2400" dirty="0" err="1"/>
              <a:t>ecuația</a:t>
            </a:r>
            <a:r>
              <a:rPr lang="en-US" sz="2400" dirty="0"/>
              <a:t>:</a:t>
            </a:r>
          </a:p>
          <a:p>
            <a:pPr marL="0" indent="0" algn="ctr">
              <a:buNone/>
            </a:pPr>
            <a:r>
              <a:rPr lang="el-GR" sz="2400" b="1" dirty="0"/>
              <a:t>λ = √(</a:t>
            </a:r>
            <a:r>
              <a:rPr lang="en-US" sz="2400" b="1" dirty="0"/>
              <a:t>R</a:t>
            </a:r>
            <a:r>
              <a:rPr lang="en-US" sz="2400" b="1" baseline="-25000" dirty="0"/>
              <a:t>m</a:t>
            </a:r>
            <a:r>
              <a:rPr lang="en-US" sz="2400" b="1" dirty="0"/>
              <a:t>/R</a:t>
            </a:r>
            <a:r>
              <a:rPr lang="en-US" sz="2400" b="1" baseline="-25000" dirty="0"/>
              <a:t>i</a:t>
            </a:r>
            <a:r>
              <a:rPr lang="en-US" sz="2400" b="1" dirty="0"/>
              <a:t>)</a:t>
            </a:r>
          </a:p>
          <a:p>
            <a:pPr marL="0" indent="0">
              <a:buNone/>
            </a:pPr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distanță</a:t>
            </a:r>
            <a:r>
              <a:rPr lang="en-US" sz="2400" dirty="0"/>
              <a:t> se </a:t>
            </a:r>
            <a:r>
              <a:rPr lang="en-US" sz="2400" dirty="0" err="1"/>
              <a:t>numește</a:t>
            </a:r>
            <a:r>
              <a:rPr lang="en-US" sz="2400" dirty="0"/>
              <a:t> </a:t>
            </a:r>
            <a:r>
              <a:rPr lang="en-US" b="1" dirty="0" err="1"/>
              <a:t>constantă</a:t>
            </a:r>
            <a:r>
              <a:rPr lang="en-US" b="1" dirty="0"/>
              <a:t> </a:t>
            </a:r>
            <a:r>
              <a:rPr lang="en-US" b="1" dirty="0" err="1"/>
              <a:t>spațială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de </a:t>
            </a:r>
            <a:r>
              <a:rPr lang="en-US" sz="2400" dirty="0" err="1"/>
              <a:t>lungime</a:t>
            </a:r>
            <a:r>
              <a:rPr lang="en-US" sz="2400" dirty="0"/>
              <a:t> a </a:t>
            </a:r>
            <a:r>
              <a:rPr lang="en-US" sz="2400" dirty="0" err="1"/>
              <a:t>axonului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D522BE-8BD5-605E-2A4A-8605DE27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25" y="2824626"/>
            <a:ext cx="2684375" cy="19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97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AEFE-EAFE-AA6E-B5F2-2CC46196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en-US" b="1" u="sng" dirty="0" err="1"/>
              <a:t>Îmbunătățirea</a:t>
            </a:r>
            <a:r>
              <a:rPr lang="en-US" b="1" u="sng" dirty="0"/>
              <a:t> </a:t>
            </a:r>
            <a:r>
              <a:rPr lang="en-US" b="1" u="sng" dirty="0" err="1"/>
              <a:t>Eficienței</a:t>
            </a:r>
            <a:r>
              <a:rPr lang="en-US" b="1" u="sng" dirty="0"/>
              <a:t> </a:t>
            </a:r>
            <a:r>
              <a:rPr lang="en-US" b="1" u="sng" dirty="0" err="1"/>
              <a:t>Transmiterii</a:t>
            </a:r>
            <a:r>
              <a:rPr lang="en-US" b="1" u="sng" dirty="0"/>
              <a:t> </a:t>
            </a:r>
            <a:r>
              <a:rPr lang="en-US" b="1" u="sng" dirty="0" err="1"/>
              <a:t>Pasive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D8D11-E16B-2A9E-1BF0-BF543D93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9" y="1290918"/>
            <a:ext cx="11405062" cy="5201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Există</a:t>
            </a:r>
            <a:r>
              <a:rPr lang="en-US" sz="2400" dirty="0"/>
              <a:t> </a:t>
            </a:r>
            <a:r>
              <a:rPr lang="en-US" sz="2400" dirty="0" err="1"/>
              <a:t>două</a:t>
            </a:r>
            <a:r>
              <a:rPr lang="en-US" sz="2400" dirty="0"/>
              <a:t> </a:t>
            </a:r>
            <a:r>
              <a:rPr lang="en-US" sz="2400" dirty="0" err="1"/>
              <a:t>posibilități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îmbunătăți</a:t>
            </a:r>
            <a:r>
              <a:rPr lang="en-US" sz="2400" dirty="0"/>
              <a:t> </a:t>
            </a:r>
            <a:r>
              <a:rPr lang="en-US" sz="2400" dirty="0" err="1"/>
              <a:t>eficiența</a:t>
            </a:r>
            <a:r>
              <a:rPr lang="en-US" sz="2400" dirty="0"/>
              <a:t> </a:t>
            </a:r>
            <a:r>
              <a:rPr lang="en-US" sz="2400" b="1" dirty="0" err="1"/>
              <a:t>transmiterii</a:t>
            </a:r>
            <a:r>
              <a:rPr lang="en-US" sz="2400" b="1" dirty="0"/>
              <a:t> </a:t>
            </a:r>
            <a:r>
              <a:rPr lang="en-US" sz="2400" b="1" dirty="0" err="1"/>
              <a:t>pasive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creșterea</a:t>
            </a:r>
            <a:r>
              <a:rPr lang="en-US" sz="2400" dirty="0"/>
              <a:t> </a:t>
            </a:r>
            <a:r>
              <a:rPr lang="en-US" sz="2400" dirty="0" err="1"/>
              <a:t>valorii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</a:t>
            </a:r>
            <a:r>
              <a:rPr lang="el-GR" sz="2400" dirty="0"/>
              <a:t>λ:</a:t>
            </a:r>
          </a:p>
          <a:p>
            <a:r>
              <a:rPr lang="en-US" sz="2400" b="1" dirty="0" err="1"/>
              <a:t>Creșterea</a:t>
            </a:r>
            <a:r>
              <a:rPr lang="en-US" sz="2400" b="1" dirty="0"/>
              <a:t> </a:t>
            </a:r>
            <a:r>
              <a:rPr lang="en-US" sz="2400" b="1" dirty="0" err="1"/>
              <a:t>diametrului</a:t>
            </a:r>
            <a:r>
              <a:rPr lang="en-US" sz="2400" b="1" dirty="0"/>
              <a:t> </a:t>
            </a:r>
            <a:r>
              <a:rPr lang="en-US" sz="2400" b="1" dirty="0" err="1"/>
              <a:t>fibrei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Aceasta</a:t>
            </a:r>
            <a:r>
              <a:rPr lang="en-US" sz="2400" dirty="0"/>
              <a:t> </a:t>
            </a:r>
            <a:r>
              <a:rPr lang="en-US" sz="2400" dirty="0" err="1"/>
              <a:t>scade</a:t>
            </a:r>
            <a:r>
              <a:rPr lang="en-US" sz="2400" dirty="0"/>
              <a:t> R</a:t>
            </a:r>
            <a:r>
              <a:rPr lang="en-US" sz="2400" baseline="-25000" dirty="0"/>
              <a:t>i</a:t>
            </a:r>
            <a:r>
              <a:rPr lang="en-US" sz="2400" dirty="0"/>
              <a:t>. </a:t>
            </a:r>
            <a:r>
              <a:rPr lang="en-US" sz="2400" dirty="0" err="1"/>
              <a:t>Modalitatea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întâlnită</a:t>
            </a:r>
            <a:r>
              <a:rPr lang="en-US" sz="2400" dirty="0"/>
              <a:t> la </a:t>
            </a:r>
            <a:r>
              <a:rPr lang="en-US" sz="2400" dirty="0" err="1"/>
              <a:t>organismele</a:t>
            </a:r>
            <a:r>
              <a:rPr lang="en-US" sz="2400" dirty="0"/>
              <a:t> </a:t>
            </a:r>
            <a:r>
              <a:rPr lang="en-US" sz="2400" dirty="0" err="1"/>
              <a:t>inferioare</a:t>
            </a:r>
            <a:r>
              <a:rPr lang="en-US" sz="2400" dirty="0"/>
              <a:t>,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neeconomică</a:t>
            </a:r>
            <a:r>
              <a:rPr lang="en-US" sz="2400" dirty="0"/>
              <a:t> din </a:t>
            </a:r>
            <a:r>
              <a:rPr lang="en-US" sz="2400" dirty="0" err="1"/>
              <a:t>punct</a:t>
            </a:r>
            <a:r>
              <a:rPr lang="en-US" sz="2400" dirty="0"/>
              <a:t> de </a:t>
            </a:r>
            <a:r>
              <a:rPr lang="en-US" sz="2400" dirty="0" err="1"/>
              <a:t>vedere</a:t>
            </a:r>
            <a:r>
              <a:rPr lang="en-US" sz="2400" dirty="0"/>
              <a:t> energetic.</a:t>
            </a:r>
          </a:p>
          <a:p>
            <a:r>
              <a:rPr lang="en-US" sz="2400" b="1" dirty="0" err="1"/>
              <a:t>Izolarea</a:t>
            </a:r>
            <a:r>
              <a:rPr lang="en-US" sz="2400" b="1" dirty="0"/>
              <a:t> </a:t>
            </a:r>
            <a:r>
              <a:rPr lang="en-US" sz="2400" b="1" dirty="0" err="1"/>
              <a:t>electrică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Realizată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acoperirea</a:t>
            </a:r>
            <a:r>
              <a:rPr lang="en-US" sz="2400" dirty="0"/>
              <a:t> cu </a:t>
            </a:r>
            <a:r>
              <a:rPr lang="en-US" sz="2400" b="1" dirty="0" err="1"/>
              <a:t>teacă</a:t>
            </a:r>
            <a:r>
              <a:rPr lang="en-US" sz="2400" b="1" dirty="0"/>
              <a:t> de </a:t>
            </a:r>
            <a:r>
              <a:rPr lang="en-US" sz="2400" b="1" dirty="0" err="1"/>
              <a:t>mielină</a:t>
            </a:r>
            <a:r>
              <a:rPr lang="en-US" sz="2400" dirty="0"/>
              <a:t>,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crește</a:t>
            </a:r>
            <a:r>
              <a:rPr lang="en-US" sz="2400" dirty="0"/>
              <a:t> R</a:t>
            </a:r>
            <a:r>
              <a:rPr lang="en-US" sz="2400" baseline="-25000" dirty="0"/>
              <a:t>m</a:t>
            </a:r>
            <a:r>
              <a:rPr lang="en-US" sz="2400" dirty="0"/>
              <a:t>. </a:t>
            </a:r>
            <a:r>
              <a:rPr lang="en-US" sz="2400" dirty="0" err="1"/>
              <a:t>Fibrele</a:t>
            </a:r>
            <a:r>
              <a:rPr lang="en-US" sz="2400" dirty="0"/>
              <a:t> </a:t>
            </a:r>
            <a:r>
              <a:rPr lang="en-US" sz="2400" dirty="0" err="1"/>
              <a:t>mielinice</a:t>
            </a:r>
            <a:r>
              <a:rPr lang="en-US" sz="2400" dirty="0"/>
              <a:t> </a:t>
            </a:r>
            <a:r>
              <a:rPr lang="en-US" sz="2400" dirty="0" err="1"/>
              <a:t>reprezintă</a:t>
            </a:r>
            <a:r>
              <a:rPr lang="en-US" sz="2400" dirty="0"/>
              <a:t> o </a:t>
            </a:r>
            <a:r>
              <a:rPr lang="en-US" sz="2400" dirty="0" err="1"/>
              <a:t>formă</a:t>
            </a:r>
            <a:r>
              <a:rPr lang="en-US" sz="2400" dirty="0"/>
              <a:t> </a:t>
            </a:r>
            <a:r>
              <a:rPr lang="en-US" sz="2400" dirty="0" err="1"/>
              <a:t>evoluată</a:t>
            </a:r>
            <a:r>
              <a:rPr lang="en-US" sz="2400" dirty="0"/>
              <a:t> de </a:t>
            </a:r>
            <a:r>
              <a:rPr lang="en-US" sz="2400" dirty="0" err="1"/>
              <a:t>transmitere</a:t>
            </a:r>
            <a:r>
              <a:rPr lang="en-US" sz="2400" dirty="0"/>
              <a:t> a </a:t>
            </a:r>
            <a:r>
              <a:rPr lang="en-US" sz="2400" dirty="0" err="1"/>
              <a:t>impulsurilor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.</a:t>
            </a:r>
          </a:p>
          <a:p>
            <a:pPr marL="0" indent="0" algn="ctr">
              <a:buNone/>
            </a:pPr>
            <a:r>
              <a:rPr lang="en-US" sz="2400" b="1" u="sng" dirty="0" err="1"/>
              <a:t>Analogii</a:t>
            </a:r>
            <a:r>
              <a:rPr lang="en-US" sz="2400" b="1" u="sng" dirty="0"/>
              <a:t> </a:t>
            </a:r>
            <a:r>
              <a:rPr lang="en-US" sz="2400" b="1" u="sng" dirty="0" err="1"/>
              <a:t>și</a:t>
            </a:r>
            <a:r>
              <a:rPr lang="en-US" sz="2400" b="1" u="sng" dirty="0"/>
              <a:t> </a:t>
            </a:r>
            <a:r>
              <a:rPr lang="en-US" sz="2400" b="1" u="sng" dirty="0" err="1"/>
              <a:t>Limitările</a:t>
            </a:r>
            <a:r>
              <a:rPr lang="en-US" sz="2400" b="1" u="sng" dirty="0"/>
              <a:t> </a:t>
            </a:r>
            <a:r>
              <a:rPr lang="en-US" sz="2400" b="1" u="sng" dirty="0" err="1"/>
              <a:t>Propagării</a:t>
            </a:r>
            <a:r>
              <a:rPr lang="en-US" sz="2400" b="1" u="sng" dirty="0"/>
              <a:t> </a:t>
            </a:r>
            <a:r>
              <a:rPr lang="en-US" sz="2400" b="1" u="sng" dirty="0" err="1"/>
              <a:t>Pasive</a:t>
            </a:r>
            <a:endParaRPr lang="en-US" sz="2400" b="1" dirty="0"/>
          </a:p>
          <a:p>
            <a:r>
              <a:rPr lang="en-US" sz="2400" dirty="0" err="1"/>
              <a:t>Propagarea</a:t>
            </a:r>
            <a:r>
              <a:rPr lang="en-US" sz="2400" dirty="0"/>
              <a:t> </a:t>
            </a:r>
            <a:r>
              <a:rPr lang="en-US" sz="2400" dirty="0" err="1"/>
              <a:t>pasivă</a:t>
            </a:r>
            <a:r>
              <a:rPr lang="en-US" sz="2400" dirty="0"/>
              <a:t> a </a:t>
            </a:r>
            <a:r>
              <a:rPr lang="en-US" sz="2400" dirty="0" err="1"/>
              <a:t>variațiilor</a:t>
            </a:r>
            <a:r>
              <a:rPr lang="en-US" sz="2400" dirty="0"/>
              <a:t> de </a:t>
            </a:r>
            <a:r>
              <a:rPr lang="en-US" sz="2400" dirty="0" err="1"/>
              <a:t>potențial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membrana </a:t>
            </a:r>
            <a:r>
              <a:rPr lang="en-US" sz="2400" dirty="0" err="1"/>
              <a:t>axonală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asemănătoare</a:t>
            </a:r>
            <a:r>
              <a:rPr lang="en-US" sz="2400" dirty="0"/>
              <a:t> cu </a:t>
            </a:r>
            <a:r>
              <a:rPr lang="en-US" sz="2400" dirty="0" err="1"/>
              <a:t>propagarea</a:t>
            </a:r>
            <a:r>
              <a:rPr lang="en-US" sz="2400" dirty="0"/>
              <a:t> </a:t>
            </a:r>
            <a:r>
              <a:rPr lang="en-US" sz="2400" dirty="0" err="1"/>
              <a:t>semnalelor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</a:t>
            </a:r>
            <a:r>
              <a:rPr lang="en-US" sz="2400" dirty="0" err="1"/>
              <a:t>printr</a:t>
            </a:r>
            <a:r>
              <a:rPr lang="en-US" sz="2400" dirty="0"/>
              <a:t>-un </a:t>
            </a:r>
            <a:r>
              <a:rPr lang="en-US" sz="2400" dirty="0" err="1"/>
              <a:t>cablu</a:t>
            </a:r>
            <a:r>
              <a:rPr lang="en-US" sz="2400" dirty="0"/>
              <a:t> </a:t>
            </a:r>
            <a:r>
              <a:rPr lang="en-US" sz="2400" dirty="0" err="1"/>
              <a:t>telefonic</a:t>
            </a:r>
            <a:r>
              <a:rPr lang="en-US" sz="2400" dirty="0"/>
              <a:t> a </a:t>
            </a:r>
            <a:r>
              <a:rPr lang="en-US" sz="2400" dirty="0" err="1"/>
              <a:t>cărui</a:t>
            </a:r>
            <a:r>
              <a:rPr lang="en-US" sz="2400" dirty="0"/>
              <a:t> </a:t>
            </a:r>
            <a:r>
              <a:rPr lang="en-US" sz="2400" dirty="0" err="1"/>
              <a:t>izolație</a:t>
            </a:r>
            <a:r>
              <a:rPr lang="en-US" sz="2400" dirty="0"/>
              <a:t> </a:t>
            </a:r>
            <a:r>
              <a:rPr lang="en-US" sz="2400" dirty="0" err="1"/>
              <a:t>prezintă</a:t>
            </a:r>
            <a:r>
              <a:rPr lang="en-US" sz="2400" dirty="0"/>
              <a:t> </a:t>
            </a:r>
            <a:r>
              <a:rPr lang="en-US" sz="2400" dirty="0" err="1"/>
              <a:t>scurgeri</a:t>
            </a:r>
            <a:r>
              <a:rPr lang="en-US" sz="2400" dirty="0"/>
              <a:t> de </a:t>
            </a:r>
            <a:r>
              <a:rPr lang="en-US" sz="2400" dirty="0" err="1"/>
              <a:t>curent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Conducerea</a:t>
            </a:r>
            <a:r>
              <a:rPr lang="en-US" sz="2400" dirty="0"/>
              <a:t> de tip </a:t>
            </a:r>
            <a:r>
              <a:rPr lang="en-US" sz="2400" dirty="0" err="1"/>
              <a:t>pasiv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o </a:t>
            </a:r>
            <a:r>
              <a:rPr lang="en-US" sz="2400" dirty="0" err="1"/>
              <a:t>modalitate</a:t>
            </a:r>
            <a:r>
              <a:rPr lang="en-US" sz="2400" dirty="0"/>
              <a:t> total </a:t>
            </a:r>
            <a:r>
              <a:rPr lang="en-US" sz="2400" dirty="0" err="1"/>
              <a:t>neadecvată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propagarea</a:t>
            </a:r>
            <a:r>
              <a:rPr lang="en-US" sz="2400" dirty="0"/>
              <a:t> </a:t>
            </a:r>
            <a:r>
              <a:rPr lang="en-US" sz="2400" dirty="0" err="1"/>
              <a:t>semnalelor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la </a:t>
            </a:r>
            <a:r>
              <a:rPr lang="en-US" sz="2400" dirty="0" err="1"/>
              <a:t>distanță</a:t>
            </a:r>
            <a:r>
              <a:rPr lang="en-US" sz="2400" dirty="0"/>
              <a:t> din </a:t>
            </a:r>
            <a:r>
              <a:rPr lang="en-US" sz="2400" dirty="0" err="1"/>
              <a:t>următoarele</a:t>
            </a:r>
            <a:r>
              <a:rPr lang="en-US" sz="2400" dirty="0"/>
              <a:t> motive:</a:t>
            </a:r>
          </a:p>
          <a:p>
            <a:r>
              <a:rPr lang="en-US" sz="2400" dirty="0" err="1"/>
              <a:t>Amplitudinea</a:t>
            </a:r>
            <a:r>
              <a:rPr lang="en-US" sz="2400" dirty="0"/>
              <a:t> </a:t>
            </a:r>
            <a:r>
              <a:rPr lang="en-US" sz="2400" dirty="0" err="1"/>
              <a:t>semnalului</a:t>
            </a:r>
            <a:r>
              <a:rPr lang="en-US" sz="2400" dirty="0"/>
              <a:t> </a:t>
            </a:r>
            <a:r>
              <a:rPr lang="en-US" sz="2400" dirty="0" err="1"/>
              <a:t>scade</a:t>
            </a:r>
            <a:r>
              <a:rPr lang="en-US" sz="2400" dirty="0"/>
              <a:t> rapid cu </a:t>
            </a:r>
            <a:r>
              <a:rPr lang="en-US" sz="2400" dirty="0" err="1"/>
              <a:t>distanța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Scăderea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cu </a:t>
            </a:r>
            <a:r>
              <a:rPr lang="en-US" sz="2400" dirty="0" err="1"/>
              <a:t>atât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rapidă</a:t>
            </a:r>
            <a:r>
              <a:rPr lang="en-US" sz="2400" dirty="0"/>
              <a:t> cu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diametrul</a:t>
            </a:r>
            <a:r>
              <a:rPr lang="en-US" sz="2400" dirty="0"/>
              <a:t> </a:t>
            </a:r>
            <a:r>
              <a:rPr lang="en-US" sz="2400" dirty="0" err="1"/>
              <a:t>axonului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mic.</a:t>
            </a:r>
          </a:p>
          <a:p>
            <a:r>
              <a:rPr lang="en-US" sz="2400" dirty="0" err="1"/>
              <a:t>Chiar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la </a:t>
            </a:r>
            <a:r>
              <a:rPr lang="en-US" sz="2400" dirty="0" err="1"/>
              <a:t>axonii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, </a:t>
            </a:r>
            <a:r>
              <a:rPr lang="en-US" sz="2400" dirty="0" err="1"/>
              <a:t>semnalul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atenuat</a:t>
            </a:r>
            <a:r>
              <a:rPr lang="en-US" sz="2400" dirty="0"/>
              <a:t> </a:t>
            </a:r>
            <a:r>
              <a:rPr lang="en-US" sz="2400" dirty="0" err="1"/>
              <a:t>practic</a:t>
            </a:r>
            <a:r>
              <a:rPr lang="en-US" sz="2400" dirty="0"/>
              <a:t> total la o </a:t>
            </a:r>
            <a:r>
              <a:rPr lang="en-US" sz="2400" dirty="0" err="1"/>
              <a:t>distanță</a:t>
            </a:r>
            <a:r>
              <a:rPr lang="en-US" sz="2400" dirty="0"/>
              <a:t> de </a:t>
            </a:r>
            <a:r>
              <a:rPr lang="en-US" sz="2400" dirty="0" err="1"/>
              <a:t>numai</a:t>
            </a:r>
            <a:r>
              <a:rPr lang="en-US" sz="2400" dirty="0"/>
              <a:t> </a:t>
            </a:r>
            <a:r>
              <a:rPr lang="en-US" sz="2400" b="1" dirty="0" err="1"/>
              <a:t>câțiva</a:t>
            </a:r>
            <a:r>
              <a:rPr lang="en-US" sz="2400" b="1" dirty="0"/>
              <a:t> mm</a:t>
            </a:r>
            <a:r>
              <a:rPr lang="en-US" sz="2400" dirty="0"/>
              <a:t> de </a:t>
            </a:r>
            <a:r>
              <a:rPr lang="en-US" sz="2400" dirty="0" err="1"/>
              <a:t>punctul</a:t>
            </a:r>
            <a:r>
              <a:rPr lang="en-US" sz="2400" dirty="0"/>
              <a:t> </a:t>
            </a:r>
            <a:r>
              <a:rPr lang="en-US" sz="2400" dirty="0" err="1"/>
              <a:t>său</a:t>
            </a:r>
            <a:r>
              <a:rPr lang="en-US" sz="2400" dirty="0"/>
              <a:t> de origine.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3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BA9C-56D1-338E-3940-E846CA10C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790" y="514415"/>
            <a:ext cx="6178420" cy="791871"/>
          </a:xfrm>
        </p:spPr>
        <p:txBody>
          <a:bodyPr/>
          <a:lstStyle/>
          <a:p>
            <a:pPr algn="ctr"/>
            <a:r>
              <a:rPr lang="ro-RO" b="1" dirty="0"/>
              <a:t>Propagarea regenerativă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5917-1519-84E1-E27B-6B3857EF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339536"/>
            <a:ext cx="11346025" cy="289451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Potenţialul de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acţiune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(PA)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este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răspunsul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membranei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celulare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acţiunea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unor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stimuli supra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prag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fiind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purtătorul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unei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informaţii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ce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trebuie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transmisă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. Propagarea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excitaţiei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din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locul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s-a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produs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se face în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lungul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fibrei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nervoase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sub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formă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de influx (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impuls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nervos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realizându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-se în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două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moduri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în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funcţie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tipul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fibrei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nervoase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nemielinizată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mielinizată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In stare de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repaus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ca la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toate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celulele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membrana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axonală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fibrei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nervoase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este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polarizată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negativ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pe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faţa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internă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spre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axoplasmă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şi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pozitiv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pe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faţa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externă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spre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lichidul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interstiţial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. </a:t>
            </a:r>
            <a:endParaRPr lang="ro-RO" sz="2400" dirty="0">
              <a:solidFill>
                <a:srgbClr val="000000"/>
              </a:solidFill>
              <a:latin typeface="TimesNewRomanPSMT_ep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6FCAF-60F5-ECC8-1554-AD96C3DB6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20" y="4200800"/>
            <a:ext cx="3906417" cy="2198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EFD1B3-A52A-A66A-16ED-FA0C4710ED6F}"/>
              </a:ext>
            </a:extLst>
          </p:cNvPr>
          <p:cNvSpPr txBox="1"/>
          <p:nvPr/>
        </p:nvSpPr>
        <p:spPr>
          <a:xfrm>
            <a:off x="615044" y="4163707"/>
            <a:ext cx="72918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La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fibrele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nervoase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nemielinizate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în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locul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de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produce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re 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PA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se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modifică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polaritatea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membranei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faţa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exterioară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devine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negativă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iar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cea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interioară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 -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pozitivă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. </a:t>
            </a:r>
            <a:endParaRPr lang="ro-RO" sz="2400" dirty="0">
              <a:solidFill>
                <a:srgbClr val="000000"/>
              </a:solidFill>
              <a:latin typeface="TimesNewRomanPSMT_ep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Această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depolarizare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determină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apariţia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une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i </a:t>
            </a:r>
            <a:r>
              <a:rPr lang="el-GR" sz="2400" dirty="0">
                <a:solidFill>
                  <a:srgbClr val="000000"/>
                </a:solidFill>
                <a:latin typeface="TimesNewRomanPSMT_ep"/>
              </a:rPr>
              <a:t>Δ</a:t>
            </a:r>
            <a:r>
              <a:rPr lang="ru-RU" sz="2400" dirty="0">
                <a:solidFill>
                  <a:srgbClr val="000000"/>
                </a:solidFill>
                <a:latin typeface="TimesNewRomanPSMT_ep"/>
              </a:rPr>
              <a:t>Ф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între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zona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activă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şi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zonele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învecinate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inactive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şi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ca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urmare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generarea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unor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curenţi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NewRomanPSMT_ep"/>
              </a:rPr>
              <a:t>locali</a:t>
            </a:r>
            <a:r>
              <a:rPr lang="ro-RO" sz="2400" dirty="0">
                <a:solidFill>
                  <a:srgbClr val="000000"/>
                </a:solidFill>
                <a:latin typeface="TimesNewRomanPSMT_ep"/>
              </a:rPr>
              <a:t> -</a:t>
            </a:r>
            <a:r>
              <a:rPr lang="en-US" sz="2400" dirty="0">
                <a:solidFill>
                  <a:srgbClr val="000000"/>
                </a:solidFill>
                <a:latin typeface="TimesNewRomanPSMT_ep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NewRomanPS-ItalicMT_ez"/>
              </a:rPr>
              <a:t>curenţi</a:t>
            </a:r>
            <a:r>
              <a:rPr lang="en-US" sz="2400" b="1" dirty="0">
                <a:solidFill>
                  <a:srgbClr val="000000"/>
                </a:solidFill>
                <a:latin typeface="TimesNewRomanPS-ItalicMT_ez"/>
              </a:rPr>
              <a:t> Hermann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1603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9D394-6663-087E-1E81-EB64F99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447868"/>
            <a:ext cx="11215396" cy="613954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Curenţii</a:t>
            </a:r>
            <a:r>
              <a:rPr lang="en-US" dirty="0"/>
              <a:t> </a:t>
            </a:r>
            <a:r>
              <a:rPr lang="en-US" dirty="0" err="1"/>
              <a:t>locali</a:t>
            </a:r>
            <a:r>
              <a:rPr lang="en-US" dirty="0"/>
              <a:t> Hermann “</a:t>
            </a:r>
            <a:r>
              <a:rPr lang="en-US" dirty="0" err="1"/>
              <a:t>scurtcircuitează</a:t>
            </a:r>
            <a:r>
              <a:rPr lang="en-US" dirty="0"/>
              <a:t>”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axoplasma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lichidul</a:t>
            </a:r>
            <a:r>
              <a:rPr lang="en-US" dirty="0"/>
              <a:t> </a:t>
            </a:r>
            <a:r>
              <a:rPr lang="en-US" dirty="0" err="1"/>
              <a:t>interstiţial</a:t>
            </a:r>
            <a:r>
              <a:rPr lang="en-US" dirty="0"/>
              <a:t>, </a:t>
            </a:r>
            <a:r>
              <a:rPr lang="en-US" dirty="0" err="1"/>
              <a:t>sensul</a:t>
            </a:r>
            <a:r>
              <a:rPr lang="en-US" dirty="0"/>
              <a:t> lor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regiunile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electronegative. Ca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adiacente</a:t>
            </a:r>
            <a:r>
              <a:rPr lang="en-US" dirty="0"/>
              <a:t> se </a:t>
            </a:r>
            <a:r>
              <a:rPr lang="en-US" dirty="0" err="1"/>
              <a:t>depolarizează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</a:t>
            </a:r>
            <a:r>
              <a:rPr lang="en-US" dirty="0" err="1"/>
              <a:t>curenţii</a:t>
            </a:r>
            <a:r>
              <a:rPr lang="en-US" dirty="0"/>
              <a:t> </a:t>
            </a:r>
            <a:r>
              <a:rPr lang="en-US" dirty="0" err="1"/>
              <a:t>locali</a:t>
            </a:r>
            <a:r>
              <a:rPr lang="en-US" dirty="0"/>
              <a:t> </a:t>
            </a:r>
            <a:r>
              <a:rPr lang="en-US" dirty="0" err="1"/>
              <a:t>acţionează</a:t>
            </a:r>
            <a:r>
              <a:rPr lang="en-US" dirty="0"/>
              <a:t> ca stimul de </a:t>
            </a:r>
            <a:r>
              <a:rPr lang="en-US" dirty="0" err="1"/>
              <a:t>declanşare</a:t>
            </a:r>
            <a:r>
              <a:rPr lang="en-US" dirty="0"/>
              <a:t> a </a:t>
            </a:r>
            <a:r>
              <a:rPr lang="en-US" dirty="0" err="1"/>
              <a:t>excitaţiei</a:t>
            </a:r>
            <a:r>
              <a:rPr lang="en-US" dirty="0"/>
              <a:t> în </a:t>
            </a:r>
            <a:r>
              <a:rPr lang="en-US" dirty="0" err="1"/>
              <a:t>aceste</a:t>
            </a:r>
            <a:r>
              <a:rPr lang="en-US" dirty="0"/>
              <a:t> zone. </a:t>
            </a:r>
            <a:endParaRPr lang="ro-RO" dirty="0"/>
          </a:p>
          <a:p>
            <a:pPr algn="just"/>
            <a:r>
              <a:rPr lang="en-US" dirty="0" err="1"/>
              <a:t>Aşadar</a:t>
            </a:r>
            <a:r>
              <a:rPr lang="en-US" dirty="0"/>
              <a:t>, în 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nemielinizate</a:t>
            </a:r>
            <a:r>
              <a:rPr lang="en-US" dirty="0"/>
              <a:t> </a:t>
            </a:r>
            <a:r>
              <a:rPr lang="en-US" dirty="0" err="1"/>
              <a:t>impulsul</a:t>
            </a:r>
            <a:r>
              <a:rPr lang="en-US" dirty="0"/>
              <a:t> </a:t>
            </a:r>
            <a:r>
              <a:rPr lang="en-US" dirty="0" err="1"/>
              <a:t>nervos</a:t>
            </a:r>
            <a:r>
              <a:rPr lang="en-US" dirty="0"/>
              <a:t> se </a:t>
            </a:r>
            <a:r>
              <a:rPr lang="en-US" dirty="0" err="1"/>
              <a:t>propagă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din </a:t>
            </a:r>
            <a:r>
              <a:rPr lang="en-US" i="1" dirty="0" err="1">
                <a:solidFill>
                  <a:srgbClr val="FF0000"/>
                </a:solidFill>
              </a:rPr>
              <a:t>aproape</a:t>
            </a:r>
            <a:r>
              <a:rPr lang="en-US" i="1" dirty="0">
                <a:solidFill>
                  <a:srgbClr val="FF0000"/>
                </a:solidFill>
              </a:rPr>
              <a:t> în </a:t>
            </a:r>
            <a:r>
              <a:rPr lang="en-US" i="1" dirty="0" err="1">
                <a:solidFill>
                  <a:srgbClr val="FF0000"/>
                </a:solidFill>
              </a:rPr>
              <a:t>aproape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recurent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/>
              <a:t>La vertebrate, </a:t>
            </a:r>
            <a:r>
              <a:rPr lang="en-US" dirty="0" err="1"/>
              <a:t>axonii</a:t>
            </a:r>
            <a:r>
              <a:rPr lang="en-US" dirty="0"/>
              <a:t> </a:t>
            </a:r>
            <a:r>
              <a:rPr lang="en-US" dirty="0" err="1"/>
              <a:t>neuronilor</a:t>
            </a:r>
            <a:r>
              <a:rPr lang="en-US" dirty="0"/>
              <a:t> sunt </a:t>
            </a:r>
            <a:r>
              <a:rPr lang="en-US" dirty="0" err="1"/>
              <a:t>înveliţi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teacă</a:t>
            </a:r>
            <a:r>
              <a:rPr lang="en-US" dirty="0"/>
              <a:t> </a:t>
            </a:r>
            <a:r>
              <a:rPr lang="en-US" dirty="0" err="1"/>
              <a:t>izolatoare</a:t>
            </a:r>
            <a:r>
              <a:rPr lang="en-US" dirty="0"/>
              <a:t> de </a:t>
            </a:r>
            <a:r>
              <a:rPr lang="en-US" dirty="0" err="1"/>
              <a:t>mielină</a:t>
            </a:r>
            <a:r>
              <a:rPr lang="en-US" dirty="0"/>
              <a:t> de </a:t>
            </a:r>
            <a:r>
              <a:rPr lang="en-US" dirty="0" err="1"/>
              <a:t>grosime</a:t>
            </a:r>
            <a:r>
              <a:rPr lang="en-US" dirty="0"/>
              <a:t> de </a:t>
            </a:r>
            <a:r>
              <a:rPr lang="en-US" dirty="0" err="1"/>
              <a:t>cca</a:t>
            </a:r>
            <a:r>
              <a:rPr lang="en-US" dirty="0"/>
              <a:t>. 2 </a:t>
            </a:r>
            <a:r>
              <a:rPr lang="ro-RO" dirty="0"/>
              <a:t>mc</a:t>
            </a:r>
            <a:r>
              <a:rPr lang="en-US" dirty="0"/>
              <a:t>m,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fibrei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de </a:t>
            </a:r>
            <a:r>
              <a:rPr lang="en-US" dirty="0" err="1"/>
              <a:t>ordinul</a:t>
            </a:r>
            <a:r>
              <a:rPr lang="en-US" dirty="0"/>
              <a:t> 10 </a:t>
            </a:r>
            <a:r>
              <a:rPr lang="ro-RO" dirty="0"/>
              <a:t>mc</a:t>
            </a:r>
            <a:r>
              <a:rPr lang="en-US" dirty="0"/>
              <a:t>m. Din loc în loc, la </a:t>
            </a:r>
            <a:r>
              <a:rPr lang="en-US" dirty="0" err="1"/>
              <a:t>distanţe</a:t>
            </a:r>
            <a:r>
              <a:rPr lang="en-US" dirty="0"/>
              <a:t> de 1-3 mm, </a:t>
            </a:r>
            <a:r>
              <a:rPr lang="en-US" dirty="0" err="1"/>
              <a:t>mielina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întreruptă</a:t>
            </a:r>
            <a:r>
              <a:rPr lang="en-US" dirty="0"/>
              <a:t> de </a:t>
            </a:r>
            <a:r>
              <a:rPr lang="en-US" dirty="0" err="1"/>
              <a:t>noduri</a:t>
            </a:r>
            <a:r>
              <a:rPr lang="en-US" dirty="0"/>
              <a:t> Ranvier de </a:t>
            </a:r>
            <a:r>
              <a:rPr lang="en-US" dirty="0" err="1"/>
              <a:t>dimensiuni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1 </a:t>
            </a:r>
            <a:r>
              <a:rPr lang="ro-RO" dirty="0"/>
              <a:t>mc</a:t>
            </a:r>
            <a:r>
              <a:rPr lang="en-US" dirty="0"/>
              <a:t>m, </a:t>
            </a:r>
            <a:r>
              <a:rPr lang="en-US" dirty="0" err="1"/>
              <a:t>unde</a:t>
            </a:r>
            <a:r>
              <a:rPr lang="en-US" dirty="0"/>
              <a:t> membrana </a:t>
            </a:r>
            <a:r>
              <a:rPr lang="en-US" dirty="0" err="1"/>
              <a:t>axonală</a:t>
            </a:r>
            <a:r>
              <a:rPr lang="en-US" dirty="0"/>
              <a:t> vine în contact cu </a:t>
            </a:r>
            <a:r>
              <a:rPr lang="en-US" dirty="0" err="1"/>
              <a:t>lichidul</a:t>
            </a:r>
            <a:r>
              <a:rPr lang="en-US" dirty="0"/>
              <a:t> </a:t>
            </a:r>
            <a:r>
              <a:rPr lang="en-US" dirty="0" err="1"/>
              <a:t>interstiţial</a:t>
            </a:r>
            <a:r>
              <a:rPr lang="en-US" dirty="0"/>
              <a:t>.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compoziţiei</a:t>
            </a:r>
            <a:r>
              <a:rPr lang="en-US" dirty="0"/>
              <a:t> sale </a:t>
            </a:r>
            <a:r>
              <a:rPr lang="en-US" dirty="0" err="1"/>
              <a:t>lipidice</a:t>
            </a:r>
            <a:r>
              <a:rPr lang="en-US" dirty="0"/>
              <a:t>, </a:t>
            </a:r>
            <a:r>
              <a:rPr lang="en-US" dirty="0" err="1"/>
              <a:t>teaca</a:t>
            </a:r>
            <a:r>
              <a:rPr lang="en-US" dirty="0"/>
              <a:t> de </a:t>
            </a:r>
            <a:r>
              <a:rPr lang="en-US" dirty="0" err="1"/>
              <a:t>mielină</a:t>
            </a:r>
            <a:r>
              <a:rPr lang="en-US" dirty="0"/>
              <a:t> </a:t>
            </a:r>
            <a:r>
              <a:rPr lang="en-US" dirty="0" err="1"/>
              <a:t>acţionează</a:t>
            </a:r>
            <a:r>
              <a:rPr lang="en-US" dirty="0"/>
              <a:t> ca un </a:t>
            </a:r>
            <a:r>
              <a:rPr lang="en-US" dirty="0" err="1"/>
              <a:t>izolator</a:t>
            </a:r>
            <a:r>
              <a:rPr lang="en-US" dirty="0"/>
              <a:t> electric, </a:t>
            </a:r>
            <a:r>
              <a:rPr lang="en-US" dirty="0" err="1"/>
              <a:t>curenţii</a:t>
            </a:r>
            <a:r>
              <a:rPr lang="en-US" dirty="0"/>
              <a:t> </a:t>
            </a:r>
            <a:r>
              <a:rPr lang="en-US" dirty="0" err="1"/>
              <a:t>ionici</a:t>
            </a:r>
            <a:r>
              <a:rPr lang="en-US" dirty="0"/>
              <a:t> </a:t>
            </a:r>
            <a:r>
              <a:rPr lang="en-US" dirty="0" err="1"/>
              <a:t>locali</a:t>
            </a:r>
            <a:r>
              <a:rPr lang="en-US" dirty="0"/>
              <a:t> se </a:t>
            </a:r>
            <a:r>
              <a:rPr lang="en-US" dirty="0" err="1"/>
              <a:t>propagă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salt de la un nod Ranvier </a:t>
            </a:r>
            <a:r>
              <a:rPr lang="en-US" dirty="0" err="1"/>
              <a:t>activ</a:t>
            </a:r>
            <a:r>
              <a:rPr lang="en-US" dirty="0"/>
              <a:t> la </a:t>
            </a:r>
            <a:r>
              <a:rPr lang="en-US" dirty="0" err="1"/>
              <a:t>altul</a:t>
            </a:r>
            <a:r>
              <a:rPr lang="en-US" dirty="0"/>
              <a:t> </a:t>
            </a:r>
            <a:r>
              <a:rPr lang="en-US" dirty="0" err="1"/>
              <a:t>inactiv</a:t>
            </a:r>
            <a:r>
              <a:rPr lang="en-US" dirty="0"/>
              <a:t>, </a:t>
            </a:r>
            <a:r>
              <a:rPr lang="en-US" dirty="0" err="1"/>
              <a:t>determinând</a:t>
            </a:r>
            <a:r>
              <a:rPr lang="en-US" dirty="0"/>
              <a:t> </a:t>
            </a:r>
            <a:r>
              <a:rPr lang="en-US" dirty="0" err="1"/>
              <a:t>depolarizarea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/>
              <a:t>Ei se </a:t>
            </a:r>
            <a:r>
              <a:rPr lang="en-US" dirty="0" err="1"/>
              <a:t>numesc</a:t>
            </a:r>
            <a:r>
              <a:rPr lang="en-US" dirty="0"/>
              <a:t> </a:t>
            </a:r>
            <a:r>
              <a:rPr lang="en-US" dirty="0" err="1"/>
              <a:t>curenţi</a:t>
            </a:r>
            <a:r>
              <a:rPr lang="en-US" dirty="0"/>
              <a:t> </a:t>
            </a:r>
            <a:r>
              <a:rPr lang="en-US" dirty="0" err="1"/>
              <a:t>Stämpfli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propagă</a:t>
            </a:r>
            <a:r>
              <a:rPr lang="en-US" dirty="0"/>
              <a:t> cu </a:t>
            </a:r>
            <a:r>
              <a:rPr lang="en-US" dirty="0" err="1"/>
              <a:t>viteze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curenţii</a:t>
            </a:r>
            <a:r>
              <a:rPr lang="en-US" dirty="0"/>
              <a:t> Hermann</a:t>
            </a:r>
          </a:p>
        </p:txBody>
      </p:sp>
    </p:spTree>
    <p:extLst>
      <p:ext uri="{BB962C8B-B14F-4D97-AF65-F5344CB8AC3E}">
        <p14:creationId xmlns:p14="http://schemas.microsoft.com/office/powerpoint/2010/main" val="3119094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725468-2BAA-DA60-AF03-75A94EB20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089"/>
            <a:ext cx="7796567" cy="5982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F9482C-B22C-67FF-A749-650D6F37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567" y="4497354"/>
            <a:ext cx="4306520" cy="19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5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0A1DE-907B-21E3-63B2-6CC17F582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28" y="365126"/>
            <a:ext cx="4373905" cy="63880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A) </a:t>
            </a:r>
            <a:r>
              <a:rPr lang="en-US" dirty="0" err="1"/>
              <a:t>Generarea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conducerea</a:t>
            </a:r>
            <a:r>
              <a:rPr lang="en-US" dirty="0"/>
              <a:t> PA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neuroni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B) </a:t>
            </a:r>
            <a:r>
              <a:rPr lang="en-US" dirty="0" err="1"/>
              <a:t>Conducerea</a:t>
            </a:r>
            <a:r>
              <a:rPr lang="en-US" dirty="0"/>
              <a:t> PA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nemielinizate</a:t>
            </a:r>
            <a:r>
              <a:rPr lang="en-US" dirty="0"/>
              <a:t>. PA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condus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de Na+ </a:t>
            </a:r>
            <a:r>
              <a:rPr lang="en-US" dirty="0" err="1"/>
              <a:t>și</a:t>
            </a:r>
            <a:r>
              <a:rPr lang="en-US" dirty="0"/>
              <a:t> K+ </a:t>
            </a:r>
            <a:r>
              <a:rPr lang="en-US" dirty="0" err="1"/>
              <a:t>dependente</a:t>
            </a:r>
            <a:r>
              <a:rPr lang="en-US" dirty="0"/>
              <a:t> de </a:t>
            </a:r>
            <a:r>
              <a:rPr lang="en-US" dirty="0" err="1"/>
              <a:t>voltaj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figură</a:t>
            </a:r>
            <a:r>
              <a:rPr lang="en-US" dirty="0"/>
              <a:t> </a:t>
            </a:r>
            <a:r>
              <a:rPr lang="en-US" dirty="0" err="1"/>
              <a:t>ilustrează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canalele</a:t>
            </a:r>
            <a:r>
              <a:rPr lang="en-US" dirty="0"/>
              <a:t> de Na+ </a:t>
            </a:r>
            <a:r>
              <a:rPr lang="en-US" dirty="0" err="1"/>
              <a:t>reacționează</a:t>
            </a:r>
            <a:r>
              <a:rPr lang="en-US" dirty="0"/>
              <a:t> la </a:t>
            </a:r>
            <a:r>
              <a:rPr lang="en-US" dirty="0" err="1"/>
              <a:t>schimbările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deschid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reacție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lanț</a:t>
            </a:r>
            <a:r>
              <a:rPr lang="en-US" dirty="0"/>
              <a:t>. </a:t>
            </a:r>
            <a:r>
              <a:rPr lang="en-US" dirty="0" err="1"/>
              <a:t>Odată</a:t>
            </a:r>
            <a:r>
              <a:rPr lang="en-US" dirty="0"/>
              <a:t> </a:t>
            </a:r>
            <a:r>
              <a:rPr lang="en-US" dirty="0" err="1"/>
              <a:t>deschise</a:t>
            </a:r>
            <a:r>
              <a:rPr lang="en-US" dirty="0"/>
              <a:t>, </a:t>
            </a:r>
            <a:r>
              <a:rPr lang="en-US" dirty="0" err="1"/>
              <a:t>canalele</a:t>
            </a:r>
            <a:r>
              <a:rPr lang="en-US" dirty="0"/>
              <a:t> de Na+ nu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reacționa</a:t>
            </a:r>
            <a:r>
              <a:rPr lang="en-US" dirty="0"/>
              <a:t> la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modificare</a:t>
            </a:r>
            <a:r>
              <a:rPr lang="en-US" dirty="0"/>
              <a:t> a </a:t>
            </a:r>
            <a:r>
              <a:rPr lang="en-US" dirty="0" err="1"/>
              <a:t>potențialului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(</a:t>
            </a:r>
            <a:r>
              <a:rPr lang="en-US" dirty="0" err="1"/>
              <a:t>perioada</a:t>
            </a:r>
            <a:r>
              <a:rPr lang="en-US" dirty="0"/>
              <a:t> </a:t>
            </a:r>
            <a:r>
              <a:rPr lang="en-US" dirty="0" err="1"/>
              <a:t>refractară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potențialele</a:t>
            </a:r>
            <a:r>
              <a:rPr lang="en-US" dirty="0"/>
              <a:t> de </a:t>
            </a:r>
            <a:r>
              <a:rPr lang="en-US" dirty="0" err="1"/>
              <a:t>acțiunesunt</a:t>
            </a:r>
            <a:r>
              <a:rPr lang="en-US" dirty="0"/>
              <a:t> </a:t>
            </a:r>
            <a:r>
              <a:rPr lang="en-US" dirty="0" err="1"/>
              <a:t>conduse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direcție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C)</a:t>
            </a:r>
            <a:r>
              <a:rPr lang="en-US" dirty="0"/>
              <a:t> </a:t>
            </a:r>
            <a:r>
              <a:rPr lang="en-US" dirty="0" err="1"/>
              <a:t>Conducerea</a:t>
            </a:r>
            <a:r>
              <a:rPr lang="en-US" dirty="0"/>
              <a:t> PA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mielinizate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PA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condus</a:t>
            </a:r>
            <a:r>
              <a:rPr lang="en-US" dirty="0"/>
              <a:t> </a:t>
            </a:r>
            <a:r>
              <a:rPr lang="en-US" dirty="0" err="1"/>
              <a:t>discontinuu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părțile</a:t>
            </a:r>
            <a:r>
              <a:rPr lang="en-US" dirty="0"/>
              <a:t> </a:t>
            </a:r>
            <a:r>
              <a:rPr lang="en-US" dirty="0" err="1"/>
              <a:t>filamentului</a:t>
            </a:r>
            <a:r>
              <a:rPr lang="en-US" dirty="0"/>
              <a:t> care nu sunt </a:t>
            </a:r>
            <a:r>
              <a:rPr lang="en-US" dirty="0" err="1"/>
              <a:t>acoperite</a:t>
            </a:r>
            <a:r>
              <a:rPr lang="en-US" dirty="0"/>
              <a:t> de </a:t>
            </a:r>
            <a:r>
              <a:rPr lang="en-US" dirty="0" err="1"/>
              <a:t>teaca</a:t>
            </a:r>
            <a:r>
              <a:rPr lang="en-US" dirty="0"/>
              <a:t> de </a:t>
            </a:r>
            <a:r>
              <a:rPr lang="en-US" dirty="0" err="1"/>
              <a:t>mielină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conducereeste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​​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nemielinizate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28E0F-34CD-D133-0C75-5F371EDDA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033" y="267153"/>
            <a:ext cx="7511839" cy="62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2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50DE-B89B-80D2-244B-1FB44220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76" y="365125"/>
            <a:ext cx="9010029" cy="506942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/>
              <a:t>I</a:t>
            </a:r>
            <a:r>
              <a:rPr lang="en-US" sz="3200" b="1" dirty="0" err="1"/>
              <a:t>mportan</a:t>
            </a:r>
            <a:r>
              <a:rPr lang="ro-RO" sz="3200" b="1" dirty="0"/>
              <a:t>ța</a:t>
            </a:r>
            <a:r>
              <a:rPr lang="en-US" sz="3200" b="1" dirty="0"/>
              <a:t> </a:t>
            </a:r>
            <a:r>
              <a:rPr lang="en-US" sz="3200" b="1" dirty="0" err="1"/>
              <a:t>potențialului</a:t>
            </a:r>
            <a:r>
              <a:rPr lang="en-US" sz="3200" b="1" dirty="0"/>
              <a:t> </a:t>
            </a:r>
            <a:r>
              <a:rPr lang="ro-RO" sz="3200" b="1" dirty="0"/>
              <a:t>electrochimic al </a:t>
            </a:r>
            <a:r>
              <a:rPr lang="en-US" sz="3200" b="1" dirty="0" err="1"/>
              <a:t>membranei</a:t>
            </a:r>
            <a:r>
              <a:rPr lang="en-US" sz="32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A9AD-D6CD-C9E4-019C-C26B97F4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056351"/>
            <a:ext cx="10854267" cy="54365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În stare de </a:t>
            </a:r>
            <a:r>
              <a:rPr lang="en-US" dirty="0" err="1"/>
              <a:t>echilibru</a:t>
            </a:r>
            <a:r>
              <a:rPr lang="en-US" dirty="0"/>
              <a:t> </a:t>
            </a:r>
            <a:r>
              <a:rPr lang="en-US" dirty="0" err="1"/>
              <a:t>termodinamic</a:t>
            </a:r>
            <a:r>
              <a:rPr lang="en-US" dirty="0"/>
              <a:t>,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ro-RO" dirty="0"/>
              <a:t>= </a:t>
            </a:r>
            <a:r>
              <a:rPr lang="ro-RO" dirty="0" err="1"/>
              <a:t>const</a:t>
            </a:r>
            <a:r>
              <a:rPr lang="ro-RO" dirty="0"/>
              <a:t> </a:t>
            </a:r>
            <a:r>
              <a:rPr lang="en-US" dirty="0"/>
              <a:t>pe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suprafață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. </a:t>
            </a:r>
          </a:p>
          <a:p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caracteristic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egalizarea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 electric </a:t>
            </a:r>
            <a:r>
              <a:rPr lang="en-US" dirty="0" err="1"/>
              <a:t>este</a:t>
            </a:r>
            <a:r>
              <a:rPr lang="en-US" dirty="0"/>
              <a:t> determinat de </a:t>
            </a:r>
            <a:r>
              <a:rPr lang="en-US" dirty="0" err="1"/>
              <a:t>timpul</a:t>
            </a:r>
            <a:r>
              <a:rPr lang="en-US" dirty="0"/>
              <a:t> Maxwell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electrofizice</a:t>
            </a:r>
            <a:r>
              <a:rPr lang="en-US" dirty="0"/>
              <a:t> ale </a:t>
            </a:r>
            <a:r>
              <a:rPr lang="en-US" dirty="0" err="1"/>
              <a:t>mediului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geometria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. </a:t>
            </a:r>
            <a:r>
              <a:rPr lang="ro-RO" dirty="0"/>
              <a:t>Acest timp Maxwell </a:t>
            </a:r>
            <a:r>
              <a:rPr lang="en-US" dirty="0" err="1"/>
              <a:t>estimat</a:t>
            </a:r>
            <a:r>
              <a:rPr lang="en-US" dirty="0"/>
              <a:t> </a:t>
            </a:r>
            <a:r>
              <a:rPr lang="ro-RO" dirty="0"/>
              <a:t>denotă, că î</a:t>
            </a:r>
            <a:r>
              <a:rPr lang="en-US" dirty="0"/>
              <a:t>n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apoasă</a:t>
            </a:r>
            <a:r>
              <a:rPr lang="en-US" dirty="0"/>
              <a:t>, </a:t>
            </a:r>
            <a:r>
              <a:rPr lang="ru-RU" dirty="0"/>
              <a:t>Ԑ</a:t>
            </a:r>
            <a:r>
              <a:rPr lang="ro-RO" dirty="0"/>
              <a:t>:</a:t>
            </a:r>
            <a:r>
              <a:rPr lang="en-US" dirty="0"/>
              <a:t> </a:t>
            </a:r>
            <a:r>
              <a:rPr lang="en-US" b="1" dirty="0"/>
              <a:t>80Ԑ</a:t>
            </a:r>
            <a:r>
              <a:rPr lang="ro-RO" b="1" dirty="0"/>
              <a:t>o</a:t>
            </a:r>
            <a:r>
              <a:rPr lang="en-US" b="1" dirty="0"/>
              <a:t>= </a:t>
            </a:r>
            <a:r>
              <a:rPr lang="en-US" b="1" dirty="0">
                <a:solidFill>
                  <a:srgbClr val="FF0000"/>
                </a:solidFill>
              </a:rPr>
              <a:t>8 10^-11 F/m</a:t>
            </a:r>
            <a:r>
              <a:rPr lang="en-US" dirty="0"/>
              <a:t>, iar în </a:t>
            </a:r>
            <a:r>
              <a:rPr lang="en-US" dirty="0" err="1"/>
              <a:t>stratul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en-US" dirty="0"/>
              <a:t> de </a:t>
            </a:r>
            <a:r>
              <a:rPr lang="en-US" dirty="0" err="1"/>
              <a:t>membrană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structurată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mic. </a:t>
            </a:r>
          </a:p>
          <a:p>
            <a:r>
              <a:rPr lang="en-US" dirty="0" err="1"/>
              <a:t>Conductivitatea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a </a:t>
            </a:r>
            <a:r>
              <a:rPr lang="en-US" dirty="0" err="1"/>
              <a:t>citoplasmei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0,1 Simens/m. </a:t>
            </a:r>
            <a:r>
              <a:rPr lang="en-US" dirty="0" err="1"/>
              <a:t>Aceasta</a:t>
            </a:r>
            <a:r>
              <a:rPr lang="en-US" dirty="0"/>
              <a:t> duce la </a:t>
            </a:r>
            <a:r>
              <a:rPr lang="en-US" i="1" dirty="0"/>
              <a:t>un </a:t>
            </a:r>
            <a:r>
              <a:rPr lang="en-US" i="1" dirty="0" err="1"/>
              <a:t>timp</a:t>
            </a:r>
            <a:r>
              <a:rPr lang="en-US" i="1" dirty="0"/>
              <a:t> </a:t>
            </a:r>
            <a:r>
              <a:rPr lang="en-US" i="1" dirty="0" err="1"/>
              <a:t>caracteristic</a:t>
            </a:r>
            <a:r>
              <a:rPr lang="en-US" i="1" dirty="0"/>
              <a:t> de cel </a:t>
            </a:r>
            <a:r>
              <a:rPr lang="en-US" i="1" dirty="0" err="1"/>
              <a:t>mult</a:t>
            </a:r>
            <a:r>
              <a:rPr lang="en-US" i="1" dirty="0"/>
              <a:t> </a:t>
            </a:r>
            <a:r>
              <a:rPr lang="en-US" b="1" dirty="0"/>
              <a:t>1 ns</a:t>
            </a:r>
            <a:r>
              <a:rPr lang="en-US" dirty="0"/>
              <a:t>. </a:t>
            </a:r>
            <a:r>
              <a:rPr lang="en-US" dirty="0" err="1"/>
              <a:t>Luarea</a:t>
            </a:r>
            <a:r>
              <a:rPr lang="en-US" dirty="0"/>
              <a:t> în </a:t>
            </a:r>
            <a:r>
              <a:rPr lang="en-US" dirty="0" err="1"/>
              <a:t>considerare</a:t>
            </a:r>
            <a:r>
              <a:rPr lang="en-US" dirty="0"/>
              <a:t> a </a:t>
            </a:r>
            <a:r>
              <a:rPr lang="en-US" dirty="0" err="1"/>
              <a:t>geometriei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ro-RO" dirty="0"/>
              <a:t>,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o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mică</a:t>
            </a:r>
            <a:r>
              <a:rPr lang="en-US" dirty="0"/>
              <a:t>. </a:t>
            </a:r>
          </a:p>
          <a:p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caracteristic</a:t>
            </a:r>
            <a:r>
              <a:rPr lang="en-US" dirty="0"/>
              <a:t> de </a:t>
            </a:r>
            <a:r>
              <a:rPr lang="en-US" dirty="0" err="1"/>
              <a:t>egalizare</a:t>
            </a:r>
            <a:r>
              <a:rPr lang="en-US" dirty="0"/>
              <a:t> a </a:t>
            </a:r>
            <a:r>
              <a:rPr lang="en-US" dirty="0" err="1"/>
              <a:t>potențialului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τ&lt; 10 </a:t>
            </a:r>
            <a:r>
              <a:rPr lang="en-US" dirty="0">
                <a:solidFill>
                  <a:srgbClr val="FF0000"/>
                </a:solidFill>
              </a:rPr>
              <a:t>ns</a:t>
            </a:r>
            <a:r>
              <a:rPr lang="ro-RO" dirty="0">
                <a:solidFill>
                  <a:srgbClr val="FF0000"/>
                </a:solidFill>
              </a:rPr>
              <a:t> (</a:t>
            </a:r>
            <a:r>
              <a:rPr lang="en-US" sz="2300" i="1" dirty="0"/>
              <a:t>determinat de </a:t>
            </a:r>
            <a:r>
              <a:rPr lang="en-US" sz="2300" i="1" dirty="0" err="1"/>
              <a:t>timpul</a:t>
            </a:r>
            <a:r>
              <a:rPr lang="en-US" sz="2300" i="1" dirty="0"/>
              <a:t> de </a:t>
            </a:r>
            <a:r>
              <a:rPr lang="en-US" sz="2300" i="1" dirty="0" err="1"/>
              <a:t>difuzie</a:t>
            </a:r>
            <a:r>
              <a:rPr lang="en-US" sz="2300" i="1" dirty="0"/>
              <a:t> al </a:t>
            </a:r>
            <a:r>
              <a:rPr lang="en-US" sz="2300" i="1" dirty="0" err="1"/>
              <a:t>ionilor</a:t>
            </a:r>
            <a:r>
              <a:rPr lang="en-US" sz="2300" i="1" dirty="0"/>
              <a:t> de </a:t>
            </a:r>
            <a:r>
              <a:rPr lang="en-US" sz="2300" i="1" dirty="0">
                <a:solidFill>
                  <a:srgbClr val="FF0000"/>
                </a:solidFill>
              </a:rPr>
              <a:t>H</a:t>
            </a:r>
            <a:r>
              <a:rPr lang="en-US" sz="2300" i="1" dirty="0"/>
              <a:t> de-a </a:t>
            </a:r>
            <a:r>
              <a:rPr lang="en-US" sz="2300" i="1" dirty="0" err="1"/>
              <a:t>lungul</a:t>
            </a:r>
            <a:r>
              <a:rPr lang="en-US" sz="2300" i="1" dirty="0"/>
              <a:t> </a:t>
            </a:r>
            <a:r>
              <a:rPr lang="en-US" sz="2300" i="1" dirty="0" err="1"/>
              <a:t>suprafeței</a:t>
            </a:r>
            <a:r>
              <a:rPr lang="en-US" sz="2300" i="1" dirty="0"/>
              <a:t> </a:t>
            </a:r>
            <a:r>
              <a:rPr lang="en-US" sz="2300" i="1" dirty="0" err="1"/>
              <a:t>membranei</a:t>
            </a:r>
            <a:r>
              <a:rPr lang="en-US" sz="2300" i="1" dirty="0"/>
              <a:t>, care </a:t>
            </a:r>
            <a:r>
              <a:rPr lang="en-US" sz="2300" i="1" dirty="0" err="1"/>
              <a:t>poate</a:t>
            </a:r>
            <a:r>
              <a:rPr lang="en-US" sz="2300" i="1" dirty="0"/>
              <a:t> fi </a:t>
            </a:r>
            <a:r>
              <a:rPr lang="en-US" sz="2300" i="1" dirty="0" err="1"/>
              <a:t>estimat</a:t>
            </a:r>
            <a:r>
              <a:rPr lang="en-US" sz="2300" i="1" dirty="0"/>
              <a:t> ca </a:t>
            </a:r>
            <a:r>
              <a:rPr lang="en-US" sz="2300" b="1" i="1" dirty="0"/>
              <a:t>x</a:t>
            </a:r>
            <a:r>
              <a:rPr lang="en-US" sz="2300" b="1" i="1" baseline="30000" dirty="0"/>
              <a:t>2</a:t>
            </a:r>
            <a:r>
              <a:rPr lang="en-US" sz="2300" b="1" i="1" dirty="0"/>
              <a:t>/D</a:t>
            </a:r>
            <a:r>
              <a:rPr lang="en-US" sz="2300" i="1" dirty="0"/>
              <a:t>. </a:t>
            </a:r>
            <a:r>
              <a:rPr lang="en-US" sz="2300" i="1" dirty="0" err="1"/>
              <a:t>Valorile</a:t>
            </a:r>
            <a:r>
              <a:rPr lang="en-US" sz="2300" i="1" dirty="0"/>
              <a:t> de </a:t>
            </a:r>
            <a:r>
              <a:rPr lang="en-US" sz="2300" i="1" dirty="0" err="1"/>
              <a:t>deplasare</a:t>
            </a:r>
            <a:r>
              <a:rPr lang="en-US" sz="2300" i="1" dirty="0"/>
              <a:t> nu </a:t>
            </a:r>
            <a:r>
              <a:rPr lang="en-US" sz="2300" i="1" dirty="0" err="1"/>
              <a:t>depășesc</a:t>
            </a:r>
            <a:r>
              <a:rPr lang="en-US" sz="2300" i="1" dirty="0"/>
              <a:t> </a:t>
            </a:r>
            <a:r>
              <a:rPr lang="en-US" sz="2300" i="1" dirty="0" err="1"/>
              <a:t>dimensiunea</a:t>
            </a:r>
            <a:r>
              <a:rPr lang="en-US" sz="2300" i="1" dirty="0"/>
              <a:t> </a:t>
            </a:r>
            <a:r>
              <a:rPr lang="en-US" sz="2300" i="1" dirty="0" err="1"/>
              <a:t>mitocondriei</a:t>
            </a:r>
            <a:r>
              <a:rPr lang="en-US" sz="2300" i="1" dirty="0"/>
              <a:t>, </a:t>
            </a:r>
            <a:r>
              <a:rPr lang="en-US" sz="2300" i="1" dirty="0" err="1"/>
              <a:t>adică</a:t>
            </a:r>
            <a:r>
              <a:rPr lang="en-US" sz="2300" i="1" dirty="0"/>
              <a:t> </a:t>
            </a:r>
            <a:r>
              <a:rPr lang="en-US" sz="2300" i="1" dirty="0" err="1"/>
              <a:t>mai</a:t>
            </a:r>
            <a:r>
              <a:rPr lang="en-US" sz="2300" i="1" dirty="0"/>
              <a:t> </a:t>
            </a:r>
            <a:r>
              <a:rPr lang="en-US" sz="2300" i="1" dirty="0" err="1"/>
              <a:t>puțin</a:t>
            </a:r>
            <a:r>
              <a:rPr lang="en-US" sz="2300" i="1" dirty="0"/>
              <a:t> de un micron; </a:t>
            </a:r>
            <a:r>
              <a:rPr lang="en-US" sz="2300" i="1" dirty="0" err="1"/>
              <a:t>coeficientul</a:t>
            </a:r>
            <a:r>
              <a:rPr lang="en-US" sz="2300" i="1" dirty="0"/>
              <a:t> de </a:t>
            </a:r>
            <a:r>
              <a:rPr lang="en-US" sz="2300" i="1" dirty="0" err="1"/>
              <a:t>difuzie</a:t>
            </a:r>
            <a:r>
              <a:rPr lang="en-US" sz="2300" i="1" dirty="0"/>
              <a:t> </a:t>
            </a:r>
            <a:r>
              <a:rPr lang="en-US" sz="2300" b="1" i="1" dirty="0"/>
              <a:t>D</a:t>
            </a:r>
            <a:r>
              <a:rPr lang="en-US" sz="2300" i="1" dirty="0"/>
              <a:t> al </a:t>
            </a:r>
            <a:r>
              <a:rPr lang="en-US" sz="2300" i="1" dirty="0" err="1"/>
              <a:t>protonilor</a:t>
            </a:r>
            <a:r>
              <a:rPr lang="en-US" sz="2300" i="1" dirty="0"/>
              <a:t> în </a:t>
            </a:r>
            <a:r>
              <a:rPr lang="en-US" sz="2300" i="1" dirty="0" err="1"/>
              <a:t>apa</a:t>
            </a:r>
            <a:r>
              <a:rPr lang="en-US" sz="2300" i="1" dirty="0"/>
              <a:t> </a:t>
            </a:r>
            <a:r>
              <a:rPr lang="en-US" sz="2300" i="1" dirty="0" err="1"/>
              <a:t>structurată</a:t>
            </a:r>
            <a:r>
              <a:rPr lang="en-US" sz="2300" i="1" dirty="0"/>
              <a:t> </a:t>
            </a:r>
            <a:r>
              <a:rPr lang="en-US" sz="2300" i="1" dirty="0" err="1"/>
              <a:t>este</a:t>
            </a:r>
            <a:r>
              <a:rPr lang="en-US" sz="2300" i="1" dirty="0"/>
              <a:t> de </a:t>
            </a:r>
            <a:r>
              <a:rPr lang="en-US" sz="2300" i="1" dirty="0" err="1"/>
              <a:t>ordinul</a:t>
            </a:r>
            <a:r>
              <a:rPr lang="en-US" sz="2300" i="1" dirty="0"/>
              <a:t> a </a:t>
            </a:r>
            <a:r>
              <a:rPr lang="en-US" sz="2300" b="1" i="1" dirty="0"/>
              <a:t>10^-4 m</a:t>
            </a:r>
            <a:r>
              <a:rPr lang="en-US" sz="2300" b="1" i="1" baseline="30000" dirty="0"/>
              <a:t>2</a:t>
            </a:r>
            <a:r>
              <a:rPr lang="en-US" sz="2300" b="1" i="1" dirty="0"/>
              <a:t>/s</a:t>
            </a:r>
            <a:r>
              <a:rPr lang="ro-RO" b="1" dirty="0"/>
              <a:t>)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În </a:t>
            </a:r>
            <a:r>
              <a:rPr lang="en-US" dirty="0" err="1"/>
              <a:t>consecință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în </a:t>
            </a:r>
            <a:r>
              <a:rPr lang="en-US" i="1" dirty="0" err="1">
                <a:solidFill>
                  <a:srgbClr val="FF0000"/>
                </a:solidFill>
              </a:rPr>
              <a:t>câ</a:t>
            </a:r>
            <a:r>
              <a:rPr lang="ro-RO" i="1" dirty="0">
                <a:solidFill>
                  <a:srgbClr val="FF0000"/>
                </a:solidFill>
              </a:rPr>
              <a:t>t</a:t>
            </a:r>
            <a:r>
              <a:rPr lang="en-US" i="1" dirty="0" err="1">
                <a:solidFill>
                  <a:srgbClr val="FF0000"/>
                </a:solidFill>
              </a:rPr>
              <a:t>eva</a:t>
            </a:r>
            <a:r>
              <a:rPr lang="en-US" i="1" dirty="0">
                <a:solidFill>
                  <a:srgbClr val="FF0000"/>
                </a:solidFill>
              </a:rPr>
              <a:t> ns</a:t>
            </a:r>
            <a:r>
              <a:rPr lang="en-US" i="1" dirty="0"/>
              <a:t>, </a:t>
            </a:r>
            <a:r>
              <a:rPr lang="en-US" i="1" dirty="0" err="1">
                <a:solidFill>
                  <a:srgbClr val="FF0000"/>
                </a:solidFill>
              </a:rPr>
              <a:t>potențialul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electrochimic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este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distribuit</a:t>
            </a:r>
            <a:r>
              <a:rPr lang="en-US" i="1" dirty="0">
                <a:solidFill>
                  <a:srgbClr val="FF0000"/>
                </a:solidFill>
              </a:rPr>
              <a:t> uniform pe </a:t>
            </a:r>
            <a:r>
              <a:rPr lang="en-US" i="1" dirty="0" err="1">
                <a:solidFill>
                  <a:srgbClr val="FF0000"/>
                </a:solidFill>
              </a:rPr>
              <a:t>întreaga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membrană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indiferent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originea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sa</a:t>
            </a:r>
            <a:r>
              <a:rPr lang="en-US" dirty="0"/>
              <a:t>. </a:t>
            </a:r>
          </a:p>
          <a:p>
            <a:r>
              <a:rPr lang="en-US" dirty="0"/>
              <a:t>Acest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creează</a:t>
            </a:r>
            <a:r>
              <a:rPr lang="en-US" dirty="0"/>
              <a:t> o </a:t>
            </a:r>
            <a:r>
              <a:rPr lang="en-US" dirty="0" err="1"/>
              <a:t>oportunitate</a:t>
            </a:r>
            <a:r>
              <a:rPr lang="en-US" dirty="0"/>
              <a:t> </a:t>
            </a:r>
            <a:r>
              <a:rPr lang="en-US" dirty="0" err="1"/>
              <a:t>favorabilă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furnizarea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zonelor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îndepărtate</a:t>
            </a:r>
            <a:r>
              <a:rPr lang="en-US" dirty="0"/>
              <a:t> de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generării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. </a:t>
            </a:r>
            <a:r>
              <a:rPr lang="en-US" i="1" dirty="0"/>
              <a:t>Un </a:t>
            </a:r>
            <a:r>
              <a:rPr lang="en-US" i="1" dirty="0" err="1"/>
              <a:t>astfel</a:t>
            </a:r>
            <a:r>
              <a:rPr lang="en-US" i="1" dirty="0"/>
              <a:t> de transfer de </a:t>
            </a:r>
            <a:r>
              <a:rPr lang="en-US" i="1" dirty="0" err="1"/>
              <a:t>energie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durează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semnificativ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mai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puțin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decât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difuzia</a:t>
            </a:r>
            <a:r>
              <a:rPr lang="en-US" i="1" dirty="0">
                <a:solidFill>
                  <a:srgbClr val="FF0000"/>
                </a:solidFill>
              </a:rPr>
              <a:t> ATP</a:t>
            </a:r>
            <a:r>
              <a:rPr lang="en-US" i="1" dirty="0"/>
              <a:t> de la </a:t>
            </a:r>
            <a:r>
              <a:rPr lang="en-US" i="1" dirty="0" err="1"/>
              <a:t>locul</a:t>
            </a:r>
            <a:r>
              <a:rPr lang="en-US" i="1" dirty="0"/>
              <a:t> de </a:t>
            </a:r>
            <a:r>
              <a:rPr lang="en-US" i="1" dirty="0" err="1"/>
              <a:t>sinteză</a:t>
            </a:r>
            <a:r>
              <a:rPr lang="en-US" i="1" dirty="0"/>
              <a:t> la </a:t>
            </a:r>
            <a:r>
              <a:rPr lang="en-US" i="1" dirty="0" err="1"/>
              <a:t>locul</a:t>
            </a:r>
            <a:r>
              <a:rPr lang="en-US" i="1" dirty="0"/>
              <a:t> de </a:t>
            </a:r>
            <a:r>
              <a:rPr lang="en-US" i="1" dirty="0" err="1"/>
              <a:t>consum</a:t>
            </a:r>
            <a:r>
              <a:rPr lang="en-US" i="1" dirty="0"/>
              <a:t> al </a:t>
            </a:r>
            <a:r>
              <a:rPr lang="en-US" i="1" dirty="0" err="1"/>
              <a:t>acestuia</a:t>
            </a:r>
            <a:r>
              <a:rPr lang="en-US" i="1" dirty="0"/>
              <a:t> (</a:t>
            </a:r>
            <a:r>
              <a:rPr lang="en-US" i="1" dirty="0" err="1"/>
              <a:t>dacă</a:t>
            </a:r>
            <a:r>
              <a:rPr lang="en-US" i="1" dirty="0"/>
              <a:t> sunt separate).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97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113C9-00DB-013E-73AB-CD9C123E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4481"/>
            <a:ext cx="10515600" cy="59715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Deci, în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fibrelor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mielinizate</a:t>
            </a:r>
            <a:r>
              <a:rPr lang="en-US" dirty="0"/>
              <a:t>, </a:t>
            </a:r>
            <a:r>
              <a:rPr lang="en-US" dirty="0" err="1"/>
              <a:t>propagarea</a:t>
            </a:r>
            <a:r>
              <a:rPr lang="en-US" dirty="0"/>
              <a:t> </a:t>
            </a:r>
            <a:r>
              <a:rPr lang="en-US" dirty="0" err="1"/>
              <a:t>influxului</a:t>
            </a:r>
            <a:r>
              <a:rPr lang="en-US" dirty="0"/>
              <a:t> </a:t>
            </a:r>
            <a:r>
              <a:rPr lang="en-US" dirty="0" err="1"/>
              <a:t>nervos</a:t>
            </a:r>
            <a:r>
              <a:rPr lang="en-US" dirty="0"/>
              <a:t> se face </a:t>
            </a:r>
            <a:r>
              <a:rPr lang="en-US" b="1" dirty="0" err="1"/>
              <a:t>saltatoriu</a:t>
            </a:r>
            <a:r>
              <a:rPr lang="en-US" b="1" dirty="0"/>
              <a:t>.</a:t>
            </a:r>
            <a:endParaRPr lang="ro-RO" b="1" dirty="0"/>
          </a:p>
          <a:p>
            <a:r>
              <a:rPr lang="en-US" dirty="0"/>
              <a:t>Propagarea </a:t>
            </a:r>
            <a:r>
              <a:rPr lang="en-US" dirty="0" err="1"/>
              <a:t>influxului</a:t>
            </a:r>
            <a:r>
              <a:rPr lang="en-US" dirty="0"/>
              <a:t> </a:t>
            </a:r>
            <a:r>
              <a:rPr lang="en-US" dirty="0" err="1"/>
              <a:t>nervos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regenerativă</a:t>
            </a:r>
            <a:r>
              <a:rPr lang="en-US" dirty="0"/>
              <a:t>, în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porţiune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axonale</a:t>
            </a:r>
            <a:r>
              <a:rPr lang="en-US" dirty="0"/>
              <a:t> forma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amplitudinea</a:t>
            </a:r>
            <a:r>
              <a:rPr lang="en-US" dirty="0"/>
              <a:t> </a:t>
            </a:r>
            <a:r>
              <a:rPr lang="ro-RO" dirty="0"/>
              <a:t>PA</a:t>
            </a:r>
            <a:r>
              <a:rPr lang="en-US" dirty="0"/>
              <a:t> </a:t>
            </a:r>
            <a:r>
              <a:rPr lang="en-US" dirty="0" err="1"/>
              <a:t>rămân</a:t>
            </a:r>
            <a:r>
              <a:rPr lang="en-US" dirty="0"/>
              <a:t> </a:t>
            </a:r>
            <a:r>
              <a:rPr lang="en-US" dirty="0" err="1"/>
              <a:t>aceleaşi</a:t>
            </a:r>
            <a:r>
              <a:rPr lang="en-US" dirty="0"/>
              <a:t>, </a:t>
            </a:r>
            <a:r>
              <a:rPr lang="en-US" dirty="0" err="1"/>
              <a:t>pierderile</a:t>
            </a:r>
            <a:r>
              <a:rPr lang="en-US" dirty="0"/>
              <a:t> </a:t>
            </a:r>
            <a:r>
              <a:rPr lang="en-US" dirty="0" err="1"/>
              <a:t>energetice</a:t>
            </a:r>
            <a:r>
              <a:rPr lang="en-US" dirty="0"/>
              <a:t> pe </a:t>
            </a:r>
            <a:r>
              <a:rPr lang="en-US" dirty="0" err="1"/>
              <a:t>rezistenţe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compensate pe cale </a:t>
            </a:r>
            <a:r>
              <a:rPr lang="en-US" dirty="0" err="1"/>
              <a:t>metabolică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propagare</a:t>
            </a:r>
            <a:r>
              <a:rPr lang="en-US" dirty="0"/>
              <a:t> a </a:t>
            </a:r>
            <a:r>
              <a:rPr lang="en-US" dirty="0" err="1"/>
              <a:t>influxului</a:t>
            </a:r>
            <a:r>
              <a:rPr lang="en-US" dirty="0"/>
              <a:t> </a:t>
            </a:r>
            <a:r>
              <a:rPr lang="en-US" dirty="0" err="1"/>
              <a:t>nervos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de: </a:t>
            </a:r>
            <a:endParaRPr lang="ro-RO" dirty="0"/>
          </a:p>
          <a:p>
            <a:r>
              <a:rPr lang="en-US" dirty="0"/>
              <a:t>- </a:t>
            </a:r>
            <a:r>
              <a:rPr lang="en-US" i="1" dirty="0" err="1"/>
              <a:t>caracteristicile</a:t>
            </a:r>
            <a:r>
              <a:rPr lang="en-US" i="1" dirty="0"/>
              <a:t> </a:t>
            </a:r>
            <a:r>
              <a:rPr lang="en-US" i="1" dirty="0" err="1"/>
              <a:t>structurale</a:t>
            </a:r>
            <a:r>
              <a:rPr lang="en-US" i="1" dirty="0"/>
              <a:t> ale </a:t>
            </a:r>
            <a:r>
              <a:rPr lang="en-US" i="1" dirty="0" err="1"/>
              <a:t>fibrei</a:t>
            </a:r>
            <a:r>
              <a:rPr lang="en-US" i="1" dirty="0"/>
              <a:t> </a:t>
            </a:r>
            <a:r>
              <a:rPr lang="en-US" i="1" dirty="0" err="1"/>
              <a:t>nervoase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proporţională</a:t>
            </a:r>
            <a:r>
              <a:rPr lang="en-US" dirty="0"/>
              <a:t> cu </a:t>
            </a:r>
            <a:r>
              <a:rPr lang="en-US" dirty="0" err="1"/>
              <a:t>diametrul</a:t>
            </a:r>
            <a:r>
              <a:rPr lang="en-US" dirty="0"/>
              <a:t> la 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mielinizate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cu </a:t>
            </a:r>
            <a:r>
              <a:rPr lang="en-US" dirty="0" err="1"/>
              <a:t>rădăcina</a:t>
            </a:r>
            <a:r>
              <a:rPr lang="en-US" dirty="0"/>
              <a:t> </a:t>
            </a:r>
            <a:r>
              <a:rPr lang="en-US" dirty="0" err="1"/>
              <a:t>pătrată</a:t>
            </a:r>
            <a:r>
              <a:rPr lang="en-US" dirty="0"/>
              <a:t> a </a:t>
            </a:r>
            <a:r>
              <a:rPr lang="en-US" dirty="0" err="1"/>
              <a:t>diametrului</a:t>
            </a:r>
            <a:r>
              <a:rPr lang="en-US" dirty="0"/>
              <a:t> în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nemielinizate</a:t>
            </a:r>
            <a:r>
              <a:rPr lang="en-US" dirty="0"/>
              <a:t>; </a:t>
            </a:r>
            <a:endParaRPr lang="ro-RO" dirty="0"/>
          </a:p>
          <a:p>
            <a:r>
              <a:rPr lang="en-US" dirty="0"/>
              <a:t>- </a:t>
            </a:r>
            <a:r>
              <a:rPr lang="en-US" i="1" dirty="0" err="1"/>
              <a:t>temperatură</a:t>
            </a:r>
            <a:r>
              <a:rPr lang="en-US" i="1" dirty="0"/>
              <a:t>: </a:t>
            </a:r>
            <a:r>
              <a:rPr lang="en-US" dirty="0"/>
              <a:t>se </a:t>
            </a:r>
            <a:r>
              <a:rPr lang="en-US" dirty="0" err="1"/>
              <a:t>triplează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temperaturii</a:t>
            </a:r>
            <a:r>
              <a:rPr lang="en-US" dirty="0"/>
              <a:t> cu 10 0 C în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fiziologic</a:t>
            </a:r>
            <a:r>
              <a:rPr lang="en-US" dirty="0"/>
              <a:t>; </a:t>
            </a:r>
            <a:endParaRPr lang="ro-RO" dirty="0"/>
          </a:p>
          <a:p>
            <a:r>
              <a:rPr lang="en-US" dirty="0"/>
              <a:t>- </a:t>
            </a:r>
            <a:r>
              <a:rPr lang="en-US" i="1" dirty="0" err="1"/>
              <a:t>starea</a:t>
            </a:r>
            <a:r>
              <a:rPr lang="en-US" i="1" dirty="0"/>
              <a:t> </a:t>
            </a:r>
            <a:r>
              <a:rPr lang="en-US" i="1" dirty="0" err="1"/>
              <a:t>metabolică</a:t>
            </a:r>
            <a:r>
              <a:rPr lang="en-US" i="1" dirty="0"/>
              <a:t> a </a:t>
            </a:r>
            <a:r>
              <a:rPr lang="en-US" i="1" dirty="0" err="1"/>
              <a:t>fibrelor</a:t>
            </a:r>
            <a:r>
              <a:rPr lang="en-US" i="1" dirty="0"/>
              <a:t> </a:t>
            </a:r>
            <a:r>
              <a:rPr lang="en-US" i="1" dirty="0" err="1"/>
              <a:t>nervoase</a:t>
            </a:r>
            <a:endParaRPr lang="ro-RO" i="1" dirty="0"/>
          </a:p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constată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în 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mielinizate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propagare</a:t>
            </a:r>
            <a:r>
              <a:rPr lang="en-US" dirty="0"/>
              <a:t> a </a:t>
            </a:r>
            <a:r>
              <a:rPr lang="en-US" dirty="0" err="1"/>
              <a:t>influxului</a:t>
            </a:r>
            <a:r>
              <a:rPr lang="en-US" dirty="0"/>
              <a:t> </a:t>
            </a:r>
            <a:r>
              <a:rPr lang="en-US" dirty="0" err="1"/>
              <a:t>nervos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valoride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100 m/s, pe </a:t>
            </a:r>
            <a:r>
              <a:rPr lang="en-US" dirty="0" err="1"/>
              <a:t>când</a:t>
            </a:r>
            <a:r>
              <a:rPr lang="en-US" dirty="0"/>
              <a:t> în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nemielinizate</a:t>
            </a:r>
            <a:r>
              <a:rPr lang="en-US" dirty="0"/>
              <a:t>,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nevertebratelor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de 1-2 m/s</a:t>
            </a:r>
          </a:p>
        </p:txBody>
      </p:sp>
    </p:spTree>
    <p:extLst>
      <p:ext uri="{BB962C8B-B14F-4D97-AF65-F5344CB8AC3E}">
        <p14:creationId xmlns:p14="http://schemas.microsoft.com/office/powerpoint/2010/main" val="2401688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03E4-4469-17EC-325E-FCF11B02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204"/>
          </a:xfrm>
        </p:spPr>
        <p:txBody>
          <a:bodyPr/>
          <a:lstStyle/>
          <a:p>
            <a:pPr algn="ctr"/>
            <a:r>
              <a:rPr lang="ro-RO" b="1" dirty="0"/>
              <a:t>Biofizica potențialului de acțiune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7764-A68E-532B-4077-F8AC4574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18" y="1404257"/>
            <a:ext cx="7536996" cy="530678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modificări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ale </a:t>
            </a:r>
            <a:r>
              <a:rPr lang="en-US" dirty="0" err="1"/>
              <a:t>permeabilității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din membrana </a:t>
            </a:r>
            <a:r>
              <a:rPr lang="en-US" dirty="0" err="1"/>
              <a:t>plasmatică</a:t>
            </a:r>
            <a:r>
              <a:rPr lang="en-US" dirty="0"/>
              <a:t>. </a:t>
            </a:r>
            <a:endParaRPr lang="ro-RO" dirty="0"/>
          </a:p>
          <a:p>
            <a:r>
              <a:rPr lang="ro-RO" b="1" dirty="0"/>
              <a:t>M</a:t>
            </a:r>
            <a:r>
              <a:rPr lang="en-US" dirty="0" err="1"/>
              <a:t>ecanismul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al </a:t>
            </a:r>
            <a:r>
              <a:rPr lang="ro-RO" dirty="0"/>
              <a:t>PA</a:t>
            </a:r>
            <a:r>
              <a:rPr lang="en-US" dirty="0"/>
              <a:t> </a:t>
            </a:r>
            <a:r>
              <a:rPr lang="ro-RO" dirty="0"/>
              <a:t>-</a:t>
            </a:r>
            <a:r>
              <a:rPr lang="en-US" dirty="0"/>
              <a:t> o </a:t>
            </a:r>
            <a:r>
              <a:rPr lang="en-US" dirty="0" err="1"/>
              <a:t>modificare</a:t>
            </a:r>
            <a:r>
              <a:rPr lang="en-US" dirty="0"/>
              <a:t> pe termen </a:t>
            </a:r>
            <a:r>
              <a:rPr lang="en-US" dirty="0" err="1"/>
              <a:t>scurt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a </a:t>
            </a:r>
            <a:r>
              <a:rPr lang="en-US" dirty="0" err="1"/>
              <a:t>permeabilității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. </a:t>
            </a:r>
            <a:r>
              <a:rPr lang="en-US" dirty="0" err="1"/>
              <a:t>Ionii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 </a:t>
            </a:r>
            <a:r>
              <a:rPr lang="en-US" dirty="0" err="1"/>
              <a:t>pătrund</a:t>
            </a:r>
            <a:r>
              <a:rPr lang="en-US" dirty="0"/>
              <a:t> în </a:t>
            </a:r>
            <a:r>
              <a:rPr lang="en-US" dirty="0" err="1"/>
              <a:t>celulă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echilibru</a:t>
            </a:r>
            <a:r>
              <a:rPr lang="en-US" dirty="0"/>
              <a:t> </a:t>
            </a:r>
            <a:r>
              <a:rPr lang="en-US" dirty="0" err="1"/>
              <a:t>electrochimic</a:t>
            </a:r>
            <a:r>
              <a:rPr lang="en-US" dirty="0"/>
              <a:t> al </a:t>
            </a:r>
            <a:r>
              <a:rPr lang="en-US" dirty="0" err="1"/>
              <a:t>ionilor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ro-RO" b="1" dirty="0"/>
              <a:t>Permeabilitatea membranei pentru sodiu (Na+) crește de aproximativ 500 de ori </a:t>
            </a:r>
            <a:r>
              <a:rPr lang="ro-RO" dirty="0"/>
              <a:t>atunci când un stimul electric acționează asupra celulei și devine semnificativ mai mare decât permeabilitatea membranei pentru ionii de potasiu. Concentrația ionilor de sodiu din celulă crește brusc. </a:t>
            </a:r>
            <a:r>
              <a:rPr lang="ro-RO" b="1" dirty="0"/>
              <a:t>Drept urmare, potențialul membranei devine pozitiv, iar fluxul de ioni de sodiu în celulă încetinește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A121A-D161-A7AD-FBCC-500D683C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014" y="1404257"/>
            <a:ext cx="4059271" cy="3331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1A933F-3D68-0BE6-889A-910E3B17710E}"/>
              </a:ext>
            </a:extLst>
          </p:cNvPr>
          <p:cNvSpPr txBox="1"/>
          <p:nvPr/>
        </p:nvSpPr>
        <p:spPr>
          <a:xfrm>
            <a:off x="7952014" y="4980213"/>
            <a:ext cx="3939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Modificări</a:t>
            </a:r>
            <a:r>
              <a:rPr lang="en-US" b="1" dirty="0"/>
              <a:t> ale </a:t>
            </a:r>
            <a:r>
              <a:rPr lang="en-US" b="1" dirty="0" err="1"/>
              <a:t>permeabilității</a:t>
            </a:r>
            <a:r>
              <a:rPr lang="en-US" b="1" dirty="0"/>
              <a:t> </a:t>
            </a:r>
            <a:r>
              <a:rPr lang="en-US" b="1" dirty="0" err="1"/>
              <a:t>membranei</a:t>
            </a:r>
            <a:r>
              <a:rPr lang="en-US" b="1" dirty="0"/>
              <a:t> la </a:t>
            </a:r>
            <a:r>
              <a:rPr lang="en-US" b="1" dirty="0" err="1"/>
              <a:t>ionii</a:t>
            </a:r>
            <a:r>
              <a:rPr lang="en-US" b="1" dirty="0"/>
              <a:t> de </a:t>
            </a:r>
            <a:r>
              <a:rPr lang="en-US" b="1" dirty="0" err="1"/>
              <a:t>sodiu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potasiu</a:t>
            </a:r>
            <a:r>
              <a:rPr lang="en-US" b="1" dirty="0"/>
              <a:t> în </a:t>
            </a:r>
            <a:r>
              <a:rPr lang="en-US" b="1" dirty="0" err="1"/>
              <a:t>timpul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potențial</a:t>
            </a:r>
            <a:r>
              <a:rPr lang="en-US" b="1" dirty="0"/>
              <a:t> de </a:t>
            </a:r>
            <a:r>
              <a:rPr lang="en-US" b="1" dirty="0" err="1"/>
              <a:t>acțiune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6807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B88DFA-966D-54CD-A19C-F083BB3153EC}"/>
              </a:ext>
            </a:extLst>
          </p:cNvPr>
          <p:cNvSpPr txBox="1"/>
          <p:nvPr/>
        </p:nvSpPr>
        <p:spPr>
          <a:xfrm>
            <a:off x="170411" y="243512"/>
            <a:ext cx="651302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/>
              <a:t>Formarea PA: în 5 faze: </a:t>
            </a:r>
          </a:p>
          <a:p>
            <a:pPr marL="457200" indent="-457200">
              <a:buAutoNum type="arabicPeriod"/>
            </a:pPr>
            <a:r>
              <a:rPr lang="en-US" sz="2400" dirty="0"/>
              <a:t>Un stimul de la o </a:t>
            </a:r>
            <a:r>
              <a:rPr lang="en-US" sz="2400" dirty="0" err="1"/>
              <a:t>celulă</a:t>
            </a:r>
            <a:r>
              <a:rPr lang="en-US" sz="2400" dirty="0"/>
              <a:t> </a:t>
            </a:r>
            <a:r>
              <a:rPr lang="en-US" sz="2400" dirty="0" err="1"/>
              <a:t>senzorială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de la un alt neuron </a:t>
            </a:r>
            <a:r>
              <a:rPr lang="en-US" sz="2400" dirty="0" err="1"/>
              <a:t>determină</a:t>
            </a:r>
            <a:r>
              <a:rPr lang="en-US" sz="2400" dirty="0"/>
              <a:t> </a:t>
            </a:r>
            <a:r>
              <a:rPr lang="en-US" sz="2400" dirty="0" err="1"/>
              <a:t>depolarizarea</a:t>
            </a:r>
            <a:r>
              <a:rPr lang="en-US" sz="2400" dirty="0"/>
              <a:t> </a:t>
            </a:r>
            <a:r>
              <a:rPr lang="en-US" sz="2400" dirty="0" err="1"/>
              <a:t>celulei</a:t>
            </a:r>
            <a:r>
              <a:rPr lang="en-US" sz="2400" dirty="0"/>
              <a:t> </a:t>
            </a:r>
            <a:r>
              <a:rPr lang="en-US" sz="2400" dirty="0" err="1"/>
              <a:t>țintă</a:t>
            </a:r>
            <a:r>
              <a:rPr lang="en-US" sz="2400" dirty="0"/>
              <a:t>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potențialul</a:t>
            </a:r>
            <a:r>
              <a:rPr lang="en-US" sz="2400" dirty="0"/>
              <a:t> </a:t>
            </a:r>
            <a:r>
              <a:rPr lang="en-US" sz="2400" dirty="0" err="1"/>
              <a:t>prag</a:t>
            </a:r>
            <a:r>
              <a:rPr lang="en-US" sz="2400" dirty="0"/>
              <a:t>.</a:t>
            </a:r>
            <a:endParaRPr lang="ro-RO" sz="2400" dirty="0"/>
          </a:p>
          <a:p>
            <a:pPr marL="457200" indent="-457200">
              <a:buAutoNum type="arabicPeriod"/>
            </a:pP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pragul</a:t>
            </a:r>
            <a:r>
              <a:rPr lang="en-US" sz="2400" dirty="0"/>
              <a:t> de </a:t>
            </a:r>
            <a:r>
              <a:rPr lang="en-US" sz="2400" dirty="0" err="1"/>
              <a:t>excitație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atins</a:t>
            </a:r>
            <a:r>
              <a:rPr lang="en-US" sz="2400" dirty="0"/>
              <a:t>, toate </a:t>
            </a:r>
            <a:r>
              <a:rPr lang="en-US" sz="2400" dirty="0" err="1"/>
              <a:t>canalele</a:t>
            </a:r>
            <a:r>
              <a:rPr lang="en-US" sz="2400" dirty="0"/>
              <a:t> de Na+ se </a:t>
            </a:r>
            <a:r>
              <a:rPr lang="en-US" sz="2400" dirty="0" err="1"/>
              <a:t>deschid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membrana se </a:t>
            </a:r>
            <a:r>
              <a:rPr lang="en-US" sz="2400" dirty="0" err="1"/>
              <a:t>depolarizează</a:t>
            </a:r>
            <a:r>
              <a:rPr lang="en-US" sz="2400" dirty="0"/>
              <a:t>.</a:t>
            </a:r>
            <a:endParaRPr lang="ro-RO" sz="2400" dirty="0"/>
          </a:p>
          <a:p>
            <a:pPr marL="457200" indent="-457200">
              <a:buAutoNum type="arabicPeriod"/>
            </a:pPr>
            <a:r>
              <a:rPr lang="en-US" sz="2400" dirty="0"/>
              <a:t>La </a:t>
            </a:r>
            <a:r>
              <a:rPr lang="en-US" sz="2400" dirty="0" err="1"/>
              <a:t>potențialul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 maxim, </a:t>
            </a:r>
            <a:r>
              <a:rPr lang="en-US" sz="2400" dirty="0" err="1"/>
              <a:t>canalele</a:t>
            </a:r>
            <a:r>
              <a:rPr lang="en-US" sz="2400" dirty="0"/>
              <a:t> de K+ se </a:t>
            </a:r>
            <a:r>
              <a:rPr lang="en-US" sz="2400" dirty="0" err="1"/>
              <a:t>deschid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K+ </a:t>
            </a:r>
            <a:r>
              <a:rPr lang="en-US" sz="2400" dirty="0" err="1"/>
              <a:t>începe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părăsească</a:t>
            </a:r>
            <a:r>
              <a:rPr lang="en-US" sz="2400" dirty="0"/>
              <a:t> </a:t>
            </a:r>
            <a:r>
              <a:rPr lang="en-US" sz="2400" dirty="0" err="1"/>
              <a:t>celula</a:t>
            </a:r>
            <a:r>
              <a:rPr lang="en-US" sz="2400" dirty="0"/>
              <a:t>. În </a:t>
            </a:r>
            <a:r>
              <a:rPr lang="en-US" sz="2400" dirty="0" err="1"/>
              <a:t>același</a:t>
            </a:r>
            <a:r>
              <a:rPr lang="en-US" sz="2400" dirty="0"/>
              <a:t> </a:t>
            </a:r>
            <a:r>
              <a:rPr lang="en-US" sz="2400" dirty="0" err="1"/>
              <a:t>timp</a:t>
            </a:r>
            <a:r>
              <a:rPr lang="en-US" sz="2400" dirty="0"/>
              <a:t>, </a:t>
            </a:r>
            <a:r>
              <a:rPr lang="en-US" sz="2400" dirty="0" err="1"/>
              <a:t>canalele</a:t>
            </a:r>
            <a:r>
              <a:rPr lang="en-US" sz="2400" dirty="0"/>
              <a:t> de Na+ se </a:t>
            </a:r>
            <a:r>
              <a:rPr lang="en-US" sz="2400" dirty="0" err="1"/>
              <a:t>închid</a:t>
            </a:r>
            <a:r>
              <a:rPr lang="en-US" sz="2400" dirty="0"/>
              <a:t>.</a:t>
            </a:r>
            <a:endParaRPr lang="ro-RO" sz="2400" dirty="0"/>
          </a:p>
          <a:p>
            <a:pPr marL="457200" indent="-457200">
              <a:buAutoNum type="arabicPeriod"/>
            </a:pPr>
            <a:r>
              <a:rPr lang="en-US" sz="2400" dirty="0"/>
              <a:t>Membrana </a:t>
            </a:r>
            <a:r>
              <a:rPr lang="en-US" sz="2400" dirty="0" err="1"/>
              <a:t>devine</a:t>
            </a:r>
            <a:r>
              <a:rPr lang="en-US" sz="2400" dirty="0"/>
              <a:t> </a:t>
            </a:r>
            <a:r>
              <a:rPr lang="en-US" sz="2400" dirty="0" err="1"/>
              <a:t>hiperpolarizată</a:t>
            </a:r>
            <a:r>
              <a:rPr lang="en-US" sz="2400" dirty="0"/>
              <a:t> pe </a:t>
            </a:r>
            <a:r>
              <a:rPr lang="en-US" sz="2400" dirty="0" err="1"/>
              <a:t>măsură</a:t>
            </a:r>
            <a:r>
              <a:rPr lang="en-US" sz="2400" dirty="0"/>
              <a:t> ce </a:t>
            </a:r>
            <a:r>
              <a:rPr lang="en-US" sz="2400" dirty="0" err="1"/>
              <a:t>ionii</a:t>
            </a:r>
            <a:r>
              <a:rPr lang="en-US" sz="2400" dirty="0"/>
              <a:t> de K+ </a:t>
            </a:r>
            <a:r>
              <a:rPr lang="en-US" sz="2400" dirty="0" err="1"/>
              <a:t>continuă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părăsească</a:t>
            </a:r>
            <a:r>
              <a:rPr lang="en-US" sz="2400" dirty="0"/>
              <a:t> </a:t>
            </a:r>
            <a:r>
              <a:rPr lang="en-US" sz="2400" dirty="0" err="1"/>
              <a:t>celula</a:t>
            </a:r>
            <a:r>
              <a:rPr lang="en-US" sz="2400" dirty="0"/>
              <a:t>. Membrana </a:t>
            </a:r>
            <a:r>
              <a:rPr lang="en-US" sz="2400" dirty="0" err="1"/>
              <a:t>hiperpolarizată</a:t>
            </a:r>
            <a:r>
              <a:rPr lang="en-US" sz="2400" dirty="0"/>
              <a:t> se </a:t>
            </a:r>
            <a:r>
              <a:rPr lang="en-US" sz="2400" dirty="0" err="1"/>
              <a:t>află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-o </a:t>
            </a:r>
            <a:r>
              <a:rPr lang="en-US" sz="2400" dirty="0" err="1"/>
              <a:t>perioadă</a:t>
            </a:r>
            <a:r>
              <a:rPr lang="en-US" sz="2400" dirty="0"/>
              <a:t> </a:t>
            </a:r>
            <a:r>
              <a:rPr lang="en-US" sz="2400" dirty="0" err="1"/>
              <a:t>refractară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nu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activa</a:t>
            </a:r>
            <a:r>
              <a:rPr lang="en-US" sz="2400" dirty="0"/>
              <a:t> </a:t>
            </a:r>
            <a:r>
              <a:rPr lang="en-US" sz="2400" dirty="0" err="1"/>
              <a:t>semnale</a:t>
            </a:r>
            <a:r>
              <a:rPr lang="en-US" sz="2400" dirty="0"/>
              <a:t>.</a:t>
            </a:r>
            <a:endParaRPr lang="ro-RO" sz="2400" dirty="0"/>
          </a:p>
          <a:p>
            <a:pPr marL="457200" indent="-457200">
              <a:buAutoNum type="arabicPeriod"/>
            </a:pPr>
            <a:r>
              <a:rPr lang="en-US" sz="2400" dirty="0" err="1"/>
              <a:t>Canalele</a:t>
            </a:r>
            <a:r>
              <a:rPr lang="en-US" sz="2400" dirty="0"/>
              <a:t> de K+ se </a:t>
            </a:r>
            <a:r>
              <a:rPr lang="en-US" sz="2400" dirty="0" err="1"/>
              <a:t>închid</a:t>
            </a:r>
            <a:r>
              <a:rPr lang="en-US" sz="2400" dirty="0"/>
              <a:t>, iar </a:t>
            </a:r>
            <a:r>
              <a:rPr lang="en-US" sz="2400" dirty="0" err="1"/>
              <a:t>transportorul</a:t>
            </a:r>
            <a:r>
              <a:rPr lang="en-US" sz="2400" dirty="0"/>
              <a:t> de Na+/K+ </a:t>
            </a:r>
            <a:r>
              <a:rPr lang="en-US" sz="2400" dirty="0" err="1"/>
              <a:t>restabilește</a:t>
            </a:r>
            <a:r>
              <a:rPr lang="en-US" sz="2400" dirty="0"/>
              <a:t> </a:t>
            </a:r>
            <a:r>
              <a:rPr lang="en-US" sz="2400" dirty="0" err="1"/>
              <a:t>potențialul</a:t>
            </a:r>
            <a:r>
              <a:rPr lang="en-US" sz="2400" dirty="0"/>
              <a:t> de </a:t>
            </a:r>
            <a:r>
              <a:rPr lang="en-US" sz="2400" dirty="0" err="1"/>
              <a:t>repaus</a:t>
            </a:r>
            <a:r>
              <a:rPr lang="en-US" sz="24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455151-84C2-86C8-2EF3-A2E99278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23" y="545533"/>
            <a:ext cx="5182056" cy="38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1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CCB76D-5121-EB6A-6977-D81464588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318" y="865920"/>
            <a:ext cx="8593682" cy="5992080"/>
          </a:xfrm>
          <a:prstGeom prst="rect">
            <a:avLst/>
          </a:prstGeom>
        </p:spPr>
      </p:pic>
      <p:pic>
        <p:nvPicPr>
          <p:cNvPr id="2" name="Picture 27" descr="BEAR_04_10">
            <a:extLst>
              <a:ext uri="{FF2B5EF4-FFF2-40B4-BE49-F238E27FC236}">
                <a16:creationId xmlns:a16="http://schemas.microsoft.com/office/drawing/2014/main" id="{DF2CBC24-3E86-D910-0068-DF04D0BA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554"/>
            <a:ext cx="3426051" cy="48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A825E-D057-B749-022F-F29572833EE7}"/>
              </a:ext>
            </a:extLst>
          </p:cNvPr>
          <p:cNvSpPr txBox="1"/>
          <p:nvPr/>
        </p:nvSpPr>
        <p:spPr>
          <a:xfrm>
            <a:off x="340359" y="5746573"/>
            <a:ext cx="2745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Bazele moleculare ale PA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0320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924F-6045-AC6B-EFBE-8006E8B4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Mielina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propagarea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 de </a:t>
            </a:r>
            <a:r>
              <a:rPr lang="en-US" dirty="0" err="1"/>
              <a:t>acțiune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564FC-05C5-3C91-4AB1-CEC2285E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Pentru</a:t>
            </a:r>
            <a:r>
              <a:rPr lang="en-US" dirty="0"/>
              <a:t> ca un PA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comunice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alt neuron,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călătorească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axonului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ajungă</a:t>
            </a:r>
            <a:r>
              <a:rPr lang="en-US" dirty="0"/>
              <a:t> la </a:t>
            </a:r>
            <a:r>
              <a:rPr lang="en-US" dirty="0" err="1"/>
              <a:t>terminalele</a:t>
            </a:r>
            <a:r>
              <a:rPr lang="en-US" dirty="0"/>
              <a:t> </a:t>
            </a:r>
            <a:r>
              <a:rPr lang="en-US" dirty="0" err="1"/>
              <a:t>axonale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iniția</a:t>
            </a:r>
            <a:r>
              <a:rPr lang="en-US" dirty="0"/>
              <a:t> </a:t>
            </a:r>
            <a:r>
              <a:rPr lang="en-US" dirty="0" err="1"/>
              <a:t>eliberarea</a:t>
            </a:r>
            <a:r>
              <a:rPr lang="en-US" dirty="0"/>
              <a:t> </a:t>
            </a:r>
            <a:r>
              <a:rPr lang="en-US" dirty="0" err="1"/>
              <a:t>neurotransmițătorului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conducere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PA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axon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influențată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de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axonului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axonului</a:t>
            </a:r>
            <a:r>
              <a:rPr lang="en-US" dirty="0"/>
              <a:t> la </a:t>
            </a:r>
            <a:r>
              <a:rPr lang="en-US" dirty="0" err="1"/>
              <a:t>scurgerea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Mielina</a:t>
            </a:r>
            <a:r>
              <a:rPr lang="en-US" dirty="0"/>
              <a:t> </a:t>
            </a:r>
            <a:r>
              <a:rPr lang="en-US" dirty="0" err="1"/>
              <a:t>acționează</a:t>
            </a:r>
            <a:r>
              <a:rPr lang="en-US" dirty="0"/>
              <a:t> ca un </a:t>
            </a:r>
            <a:r>
              <a:rPr lang="en-US" dirty="0" err="1"/>
              <a:t>izolator</a:t>
            </a:r>
            <a:r>
              <a:rPr lang="en-US" dirty="0"/>
              <a:t> care </a:t>
            </a:r>
            <a:r>
              <a:rPr lang="en-US" dirty="0" err="1"/>
              <a:t>împiedică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părăsească</a:t>
            </a:r>
            <a:r>
              <a:rPr lang="en-US" dirty="0"/>
              <a:t> </a:t>
            </a:r>
            <a:r>
              <a:rPr lang="en-US" dirty="0" err="1"/>
              <a:t>axonul</a:t>
            </a:r>
            <a:r>
              <a:rPr lang="en-US" dirty="0"/>
              <a:t>;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conducere</a:t>
            </a:r>
            <a:r>
              <a:rPr lang="en-US" dirty="0"/>
              <a:t> a </a:t>
            </a:r>
            <a:r>
              <a:rPr lang="en-US" dirty="0" err="1"/>
              <a:t>potențialului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. </a:t>
            </a:r>
            <a:endParaRPr lang="ro-RO" dirty="0"/>
          </a:p>
          <a:p>
            <a:r>
              <a:rPr lang="ro-RO" i="1" dirty="0"/>
              <a:t>La</a:t>
            </a:r>
            <a:r>
              <a:rPr lang="en-US" i="1" dirty="0"/>
              <a:t> </a:t>
            </a:r>
            <a:r>
              <a:rPr lang="en-US" i="1" dirty="0" err="1"/>
              <a:t>bolile</a:t>
            </a:r>
            <a:r>
              <a:rPr lang="en-US" i="1" dirty="0"/>
              <a:t> </a:t>
            </a:r>
            <a:r>
              <a:rPr lang="en-US" i="1" dirty="0" err="1"/>
              <a:t>demielinizante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scleroza</a:t>
            </a:r>
            <a:r>
              <a:rPr lang="en-US" dirty="0"/>
              <a:t> </a:t>
            </a:r>
            <a:r>
              <a:rPr lang="en-US" dirty="0" err="1"/>
              <a:t>multiplă</a:t>
            </a:r>
            <a:r>
              <a:rPr lang="en-US" dirty="0"/>
              <a:t>, </a:t>
            </a:r>
            <a:r>
              <a:rPr lang="en-US" dirty="0" err="1"/>
              <a:t>conducerea</a:t>
            </a:r>
            <a:r>
              <a:rPr lang="en-US" dirty="0"/>
              <a:t> PA </a:t>
            </a:r>
            <a:r>
              <a:rPr lang="en-US" dirty="0" err="1"/>
              <a:t>încetinește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se </a:t>
            </a:r>
            <a:r>
              <a:rPr lang="en-US" dirty="0" err="1"/>
              <a:t>scurge</a:t>
            </a:r>
            <a:r>
              <a:rPr lang="en-US" dirty="0"/>
              <a:t> din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axonale</a:t>
            </a:r>
            <a:r>
              <a:rPr lang="en-US" dirty="0"/>
              <a:t> </a:t>
            </a:r>
            <a:r>
              <a:rPr lang="en-US" dirty="0" err="1"/>
              <a:t>izolate</a:t>
            </a:r>
            <a:r>
              <a:rPr lang="en-US" dirty="0"/>
              <a:t> anterior.</a:t>
            </a:r>
          </a:p>
        </p:txBody>
      </p:sp>
    </p:spTree>
    <p:extLst>
      <p:ext uri="{BB962C8B-B14F-4D97-AF65-F5344CB8AC3E}">
        <p14:creationId xmlns:p14="http://schemas.microsoft.com/office/powerpoint/2010/main" val="2807790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A80B-BC9C-11B6-9B1D-6044BD6B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Factori</a:t>
            </a:r>
            <a:r>
              <a:rPr lang="en-US" dirty="0"/>
              <a:t> care </a:t>
            </a:r>
            <a:r>
              <a:rPr lang="en-US" dirty="0" err="1"/>
              <a:t>influențează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ro-RO" dirty="0"/>
              <a:t>propagare</a:t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3508-F10D-CECB-B491-D8A122E9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474237"/>
            <a:ext cx="6105525" cy="4702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b="1" dirty="0"/>
              <a:t>Propagarea PA </a:t>
            </a:r>
            <a:r>
              <a:rPr lang="en-US" sz="2400" b="1" dirty="0"/>
              <a:t>de-a </a:t>
            </a:r>
            <a:r>
              <a:rPr lang="en-US" sz="2400" b="1" dirty="0" err="1"/>
              <a:t>lungul</a:t>
            </a:r>
            <a:r>
              <a:rPr lang="en-US" sz="2400" b="1" dirty="0"/>
              <a:t> </a:t>
            </a:r>
            <a:r>
              <a:rPr lang="en-US" sz="2400" b="1" dirty="0" err="1"/>
              <a:t>membranei</a:t>
            </a:r>
            <a:r>
              <a:rPr lang="ro-RO" sz="2400" b="1" dirty="0"/>
              <a:t> </a:t>
            </a:r>
          </a:p>
          <a:p>
            <a:r>
              <a:rPr lang="en-US" sz="2400" dirty="0" err="1"/>
              <a:t>Depinde</a:t>
            </a:r>
            <a:r>
              <a:rPr lang="en-US" sz="2400" dirty="0"/>
              <a:t> de </a:t>
            </a:r>
            <a:r>
              <a:rPr lang="en-US" sz="2400" dirty="0" err="1"/>
              <a:t>structura</a:t>
            </a:r>
            <a:r>
              <a:rPr lang="en-US" sz="2400" dirty="0"/>
              <a:t> </a:t>
            </a:r>
            <a:r>
              <a:rPr lang="en-US" sz="2400" dirty="0" err="1"/>
              <a:t>axonului</a:t>
            </a:r>
            <a:endParaRPr lang="ro-RO" sz="2400" dirty="0"/>
          </a:p>
          <a:p>
            <a:pPr marL="0" indent="0">
              <a:buNone/>
            </a:pPr>
            <a:r>
              <a:rPr lang="en-US" sz="2400" b="1" dirty="0" err="1"/>
              <a:t>Traseul</a:t>
            </a:r>
            <a:r>
              <a:rPr lang="en-US" sz="2400" b="1" dirty="0"/>
              <a:t> </a:t>
            </a:r>
            <a:r>
              <a:rPr lang="en-US" sz="2400" b="1" dirty="0" err="1"/>
              <a:t>sarcinii</a:t>
            </a:r>
            <a:r>
              <a:rPr lang="en-US" sz="2400" b="1" dirty="0"/>
              <a:t> positive</a:t>
            </a:r>
            <a:endParaRPr lang="ro-RO" sz="2400" b="1" dirty="0"/>
          </a:p>
          <a:p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interiorul</a:t>
            </a:r>
            <a:r>
              <a:rPr lang="en-US" sz="2400" dirty="0"/>
              <a:t> </a:t>
            </a:r>
            <a:r>
              <a:rPr lang="en-US" sz="2400" dirty="0" err="1"/>
              <a:t>axonului</a:t>
            </a:r>
            <a:r>
              <a:rPr lang="en-US" sz="2400" dirty="0"/>
              <a:t> (</a:t>
            </a:r>
            <a:r>
              <a:rPr lang="en-US" sz="2400" dirty="0" err="1"/>
              <a:t>mai</a:t>
            </a:r>
            <a:r>
              <a:rPr lang="en-US" sz="2400" dirty="0"/>
              <a:t> rapid)</a:t>
            </a:r>
            <a:endParaRPr lang="ro-RO" sz="2400" dirty="0"/>
          </a:p>
          <a:p>
            <a:r>
              <a:rPr lang="en-US" sz="2400" dirty="0"/>
              <a:t>Prin membrana </a:t>
            </a:r>
            <a:r>
              <a:rPr lang="en-US" sz="2400" dirty="0" err="1"/>
              <a:t>axonală</a:t>
            </a:r>
            <a:r>
              <a:rPr lang="en-US" sz="2400" dirty="0"/>
              <a:t> (</a:t>
            </a:r>
            <a:r>
              <a:rPr lang="en-US" sz="2400" dirty="0" err="1"/>
              <a:t>mai</a:t>
            </a:r>
            <a:r>
              <a:rPr lang="en-US" sz="2400" dirty="0"/>
              <a:t> lent)</a:t>
            </a:r>
            <a:endParaRPr lang="ro-RO" sz="2400" dirty="0"/>
          </a:p>
          <a:p>
            <a:pPr marL="0" indent="0">
              <a:buNone/>
            </a:pPr>
            <a:r>
              <a:rPr lang="en-US" sz="2400" b="1" dirty="0" err="1"/>
              <a:t>Excitabilitatea</a:t>
            </a:r>
            <a:r>
              <a:rPr lang="en-US" sz="2400" b="1" dirty="0"/>
              <a:t> </a:t>
            </a:r>
            <a:r>
              <a:rPr lang="en-US" sz="2400" b="1" dirty="0" err="1"/>
              <a:t>axonală</a:t>
            </a:r>
            <a:endParaRPr lang="ro-RO" sz="2400" b="1" dirty="0"/>
          </a:p>
          <a:p>
            <a:r>
              <a:rPr lang="en-US" sz="2400" dirty="0" err="1"/>
              <a:t>Diametrul</a:t>
            </a:r>
            <a:r>
              <a:rPr lang="en-US" sz="2400" dirty="0"/>
              <a:t> axonal (</a:t>
            </a:r>
            <a:r>
              <a:rPr lang="en-US" sz="2400" dirty="0" err="1"/>
              <a:t>mai</a:t>
            </a:r>
            <a:r>
              <a:rPr lang="en-US" sz="2400" dirty="0"/>
              <a:t> mare = </a:t>
            </a:r>
            <a:r>
              <a:rPr lang="en-US" sz="2400" dirty="0" err="1"/>
              <a:t>mai</a:t>
            </a:r>
            <a:r>
              <a:rPr lang="en-US" sz="2400" dirty="0"/>
              <a:t> rapid)</a:t>
            </a:r>
            <a:endParaRPr lang="ro-RO" sz="2400" dirty="0"/>
          </a:p>
          <a:p>
            <a:r>
              <a:rPr lang="en-US" sz="2400" dirty="0" err="1"/>
              <a:t>Numărul</a:t>
            </a:r>
            <a:r>
              <a:rPr lang="en-US" sz="2400" dirty="0"/>
              <a:t> de </a:t>
            </a:r>
            <a:r>
              <a:rPr lang="en-US" sz="2400" dirty="0" err="1"/>
              <a:t>canale</a:t>
            </a:r>
            <a:r>
              <a:rPr lang="en-US" sz="2400" dirty="0"/>
              <a:t> </a:t>
            </a:r>
            <a:r>
              <a:rPr lang="en-US" sz="2400" dirty="0" err="1"/>
              <a:t>voltaj-dependente</a:t>
            </a:r>
            <a:endParaRPr lang="ro-RO" sz="2400" dirty="0"/>
          </a:p>
          <a:p>
            <a:pPr marL="0" indent="0">
              <a:buNone/>
            </a:pPr>
            <a:r>
              <a:rPr lang="it-IT" sz="2400" b="1" dirty="0"/>
              <a:t>Conducere saltatorie la nodurile Ranvier</a:t>
            </a:r>
            <a:endParaRPr lang="ro-RO" sz="2400" b="1" dirty="0"/>
          </a:p>
          <a:p>
            <a:pPr marL="0" indent="0">
              <a:buNone/>
            </a:pPr>
            <a:r>
              <a:rPr lang="it-IT" sz="2400" b="1" dirty="0"/>
              <a:t>Canale de sodiu voltaj-dependente </a:t>
            </a:r>
            <a:endParaRPr lang="ro-RO" sz="2400" b="1" dirty="0"/>
          </a:p>
          <a:p>
            <a:pPr marL="0" indent="0">
              <a:buNone/>
            </a:pPr>
            <a:r>
              <a:rPr lang="it-IT" sz="2400" b="1" dirty="0"/>
              <a:t>concentrate la nodur</a:t>
            </a:r>
            <a:r>
              <a:rPr lang="ro-RO" sz="2400" b="1" dirty="0"/>
              <a:t>i</a:t>
            </a:r>
            <a:endParaRPr lang="en-US" sz="2400" b="1" dirty="0"/>
          </a:p>
        </p:txBody>
      </p:sp>
      <p:pic>
        <p:nvPicPr>
          <p:cNvPr id="4" name="Picture 16" descr="BEAR_04_13">
            <a:extLst>
              <a:ext uri="{FF2B5EF4-FFF2-40B4-BE49-F238E27FC236}">
                <a16:creationId xmlns:a16="http://schemas.microsoft.com/office/drawing/2014/main" id="{D05C85B4-3940-9A22-16F9-8B14419A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9" y="3162300"/>
            <a:ext cx="5324471" cy="35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478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B60A-C388-7E57-EC8A-C5CADE9A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715582"/>
            <a:ext cx="11632275" cy="414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Nodurile</a:t>
            </a:r>
            <a:r>
              <a:rPr lang="en-US" sz="2400" dirty="0"/>
              <a:t> Ranvier </a:t>
            </a:r>
            <a:r>
              <a:rPr lang="en-US" sz="2400" dirty="0" err="1"/>
              <a:t>conțin</a:t>
            </a:r>
            <a:r>
              <a:rPr lang="en-US" sz="2400" dirty="0"/>
              <a:t> </a:t>
            </a:r>
            <a:r>
              <a:rPr lang="en-US" sz="2400" dirty="0" err="1"/>
              <a:t>canale</a:t>
            </a:r>
            <a:r>
              <a:rPr lang="en-US" sz="2400" dirty="0"/>
              <a:t> de K+ </a:t>
            </a:r>
            <a:r>
              <a:rPr lang="en-US" sz="2400" dirty="0" err="1"/>
              <a:t>și</a:t>
            </a:r>
            <a:r>
              <a:rPr lang="en-US" sz="2400" dirty="0"/>
              <a:t> Na+ </a:t>
            </a:r>
            <a:r>
              <a:rPr lang="en-US" sz="2400" dirty="0" err="1"/>
              <a:t>voltaj-dependente</a:t>
            </a:r>
            <a:r>
              <a:rPr lang="en-US" sz="2400" dirty="0"/>
              <a:t>. </a:t>
            </a:r>
            <a:r>
              <a:rPr lang="en-US" sz="2400" dirty="0" err="1"/>
              <a:t>Potențialele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 </a:t>
            </a:r>
            <a:r>
              <a:rPr lang="en-US" sz="2400" dirty="0" err="1"/>
              <a:t>călătoresc</a:t>
            </a:r>
            <a:r>
              <a:rPr lang="en-US" sz="2400" dirty="0"/>
              <a:t> de-a </a:t>
            </a:r>
            <a:r>
              <a:rPr lang="en-US" sz="2400" dirty="0" err="1"/>
              <a:t>lungul</a:t>
            </a:r>
            <a:r>
              <a:rPr lang="en-US" sz="2400" dirty="0"/>
              <a:t> </a:t>
            </a:r>
            <a:r>
              <a:rPr lang="en-US" sz="2400" dirty="0" err="1"/>
              <a:t>axonului</a:t>
            </a:r>
            <a:r>
              <a:rPr lang="en-US" sz="2400" dirty="0"/>
              <a:t> </a:t>
            </a:r>
            <a:r>
              <a:rPr lang="en-US" sz="2400" dirty="0" err="1"/>
              <a:t>sărind</a:t>
            </a:r>
            <a:r>
              <a:rPr lang="en-US" sz="2400" dirty="0"/>
              <a:t> de la un nod la </a:t>
            </a:r>
            <a:r>
              <a:rPr lang="en-US" sz="2400" dirty="0" err="1"/>
              <a:t>altul</a:t>
            </a:r>
            <a:r>
              <a:rPr lang="en-US" sz="2400" dirty="0"/>
              <a:t>.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spații</a:t>
            </a:r>
            <a:r>
              <a:rPr lang="en-US" sz="2400" dirty="0"/>
              <a:t> </a:t>
            </a:r>
            <a:r>
              <a:rPr lang="en-US" sz="2400" dirty="0" err="1"/>
              <a:t>nemielinizate</a:t>
            </a:r>
            <a:r>
              <a:rPr lang="en-US" sz="2400" dirty="0"/>
              <a:t> au o </a:t>
            </a:r>
            <a:r>
              <a:rPr lang="en-US" sz="2400" dirty="0" err="1"/>
              <a:t>lungime</a:t>
            </a:r>
            <a:r>
              <a:rPr lang="en-US" sz="2400" dirty="0"/>
              <a:t> de </a:t>
            </a:r>
            <a:r>
              <a:rPr lang="en-US" sz="2400" dirty="0" err="1"/>
              <a:t>aproximativ</a:t>
            </a:r>
            <a:r>
              <a:rPr lang="en-US" sz="2400" dirty="0"/>
              <a:t> un </a:t>
            </a:r>
            <a:r>
              <a:rPr lang="en-US" sz="2400" dirty="0" err="1"/>
              <a:t>micrometru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conțin</a:t>
            </a:r>
            <a:r>
              <a:rPr lang="en-US" sz="2400" dirty="0"/>
              <a:t> </a:t>
            </a:r>
            <a:r>
              <a:rPr lang="en-US" sz="2400" dirty="0" err="1"/>
              <a:t>canale</a:t>
            </a:r>
            <a:r>
              <a:rPr lang="en-US" sz="2400" dirty="0"/>
              <a:t> de Na+ </a:t>
            </a:r>
            <a:r>
              <a:rPr lang="en-US" sz="2400" dirty="0" err="1"/>
              <a:t>și</a:t>
            </a:r>
            <a:r>
              <a:rPr lang="en-US" sz="2400" dirty="0"/>
              <a:t> K+ </a:t>
            </a:r>
            <a:r>
              <a:rPr lang="en-US" sz="2400" dirty="0" err="1"/>
              <a:t>voltaj-dependente</a:t>
            </a:r>
            <a:r>
              <a:rPr lang="en-US" sz="2400" dirty="0"/>
              <a:t>. </a:t>
            </a:r>
            <a:r>
              <a:rPr lang="en-US" sz="2400" dirty="0" err="1"/>
              <a:t>Fluxul</a:t>
            </a:r>
            <a:r>
              <a:rPr lang="en-US" sz="2400" dirty="0"/>
              <a:t> de </a:t>
            </a:r>
            <a:r>
              <a:rPr lang="en-US" sz="2400" dirty="0" err="1"/>
              <a:t>ioni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canale</a:t>
            </a:r>
            <a:r>
              <a:rPr lang="en-US" sz="2400" dirty="0"/>
              <a:t>, în special </a:t>
            </a:r>
            <a:r>
              <a:rPr lang="en-US" sz="2400" dirty="0" err="1"/>
              <a:t>canalele</a:t>
            </a:r>
            <a:r>
              <a:rPr lang="en-US" sz="2400" dirty="0"/>
              <a:t> de Na+, </a:t>
            </a:r>
            <a:r>
              <a:rPr lang="en-US" sz="2400" dirty="0" err="1"/>
              <a:t>regenerează</a:t>
            </a:r>
            <a:r>
              <a:rPr lang="en-US" sz="2400" dirty="0"/>
              <a:t> </a:t>
            </a:r>
            <a:r>
              <a:rPr lang="en-US" sz="2400" dirty="0" err="1"/>
              <a:t>potențialul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 iar </a:t>
            </a:r>
            <a:r>
              <a:rPr lang="en-US" sz="2400" dirty="0" err="1"/>
              <a:t>și</a:t>
            </a:r>
            <a:r>
              <a:rPr lang="en-US" sz="2400" dirty="0"/>
              <a:t> iar de-a </a:t>
            </a:r>
            <a:r>
              <a:rPr lang="en-US" sz="2400" dirty="0" err="1"/>
              <a:t>lungul</a:t>
            </a:r>
            <a:r>
              <a:rPr lang="en-US" sz="2400" dirty="0"/>
              <a:t> </a:t>
            </a:r>
            <a:r>
              <a:rPr lang="en-US" sz="2400" dirty="0" err="1"/>
              <a:t>axonului</a:t>
            </a:r>
            <a:r>
              <a:rPr lang="en-US" sz="2400" dirty="0"/>
              <a:t>. </a:t>
            </a:r>
            <a:r>
              <a:rPr lang="en-US" sz="2400" dirty="0" err="1"/>
              <a:t>Această</a:t>
            </a:r>
            <a:r>
              <a:rPr lang="en-US" sz="2400" dirty="0"/>
              <a:t> „</a:t>
            </a:r>
            <a:r>
              <a:rPr lang="en-US" sz="2400" dirty="0" err="1"/>
              <a:t>sărire</a:t>
            </a:r>
            <a:r>
              <a:rPr lang="en-US" sz="2400" dirty="0"/>
              <a:t>” a </a:t>
            </a:r>
            <a:r>
              <a:rPr lang="en-US" sz="2400" dirty="0" err="1"/>
              <a:t>potențialului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 de la un nod la </a:t>
            </a:r>
            <a:r>
              <a:rPr lang="en-US" sz="2400" dirty="0" err="1"/>
              <a:t>altul</a:t>
            </a:r>
            <a:r>
              <a:rPr lang="en-US" sz="2400" dirty="0"/>
              <a:t> se </a:t>
            </a:r>
            <a:r>
              <a:rPr lang="en-US" sz="2400" dirty="0" err="1"/>
              <a:t>numește</a:t>
            </a:r>
            <a:r>
              <a:rPr lang="en-US" sz="2400" dirty="0"/>
              <a:t> </a:t>
            </a:r>
            <a:r>
              <a:rPr lang="en-US" sz="2400" b="1" dirty="0" err="1"/>
              <a:t>conducere</a:t>
            </a:r>
            <a:r>
              <a:rPr lang="en-US" sz="2400" b="1" dirty="0"/>
              <a:t> </a:t>
            </a:r>
            <a:r>
              <a:rPr lang="en-US" sz="2400" b="1" dirty="0" err="1"/>
              <a:t>saltatorie</a:t>
            </a:r>
            <a:r>
              <a:rPr lang="en-US" sz="2400" dirty="0"/>
              <a:t>. </a:t>
            </a: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nodurile</a:t>
            </a:r>
            <a:r>
              <a:rPr lang="en-US" sz="2400" dirty="0"/>
              <a:t> Ranvier nu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prezente</a:t>
            </a:r>
            <a:r>
              <a:rPr lang="en-US" sz="2400" dirty="0"/>
              <a:t> de-a </a:t>
            </a:r>
            <a:r>
              <a:rPr lang="en-US" sz="2400" dirty="0" err="1"/>
              <a:t>lungul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axon, </a:t>
            </a:r>
            <a:r>
              <a:rPr lang="en-US" sz="2400" dirty="0" err="1"/>
              <a:t>potențialul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 s-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propaga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lent, 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canalele</a:t>
            </a:r>
            <a:r>
              <a:rPr lang="en-US" sz="2400" dirty="0"/>
              <a:t> de Na+ </a:t>
            </a:r>
            <a:r>
              <a:rPr lang="en-US" sz="2400" dirty="0" err="1"/>
              <a:t>și</a:t>
            </a:r>
            <a:r>
              <a:rPr lang="en-US" sz="2400" dirty="0"/>
              <a:t> K+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trebui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genereze</a:t>
            </a:r>
            <a:r>
              <a:rPr lang="en-US" sz="2400" dirty="0"/>
              <a:t> </a:t>
            </a:r>
            <a:r>
              <a:rPr lang="en-US" sz="2400" dirty="0" err="1"/>
              <a:t>continuu</a:t>
            </a:r>
            <a:r>
              <a:rPr lang="en-US" sz="2400" dirty="0"/>
              <a:t> </a:t>
            </a:r>
            <a:r>
              <a:rPr lang="en-US" sz="2400" dirty="0" err="1"/>
              <a:t>potențiale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 în </a:t>
            </a:r>
            <a:r>
              <a:rPr lang="en-US" sz="2400" dirty="0" err="1"/>
              <a:t>fiecare</a:t>
            </a:r>
            <a:r>
              <a:rPr lang="en-US" sz="2400" dirty="0"/>
              <a:t> </a:t>
            </a:r>
            <a:r>
              <a:rPr lang="en-US" sz="2400" dirty="0" err="1"/>
              <a:t>punct</a:t>
            </a:r>
            <a:r>
              <a:rPr lang="en-US" sz="2400" dirty="0"/>
              <a:t> de-a </a:t>
            </a:r>
            <a:r>
              <a:rPr lang="en-US" sz="2400" dirty="0" err="1"/>
              <a:t>lungul</a:t>
            </a:r>
            <a:r>
              <a:rPr lang="en-US" sz="2400" dirty="0"/>
              <a:t> </a:t>
            </a:r>
            <a:r>
              <a:rPr lang="en-US" sz="2400" dirty="0" err="1"/>
              <a:t>axonului</a:t>
            </a:r>
            <a:r>
              <a:rPr lang="en-US" sz="2400" dirty="0"/>
              <a:t>, în loc de </a:t>
            </a:r>
            <a:r>
              <a:rPr lang="en-US" sz="2400" dirty="0" err="1"/>
              <a:t>puncte</a:t>
            </a:r>
            <a:r>
              <a:rPr lang="en-US" sz="2400" dirty="0"/>
              <a:t> </a:t>
            </a:r>
            <a:r>
              <a:rPr lang="en-US" sz="2400" dirty="0" err="1"/>
              <a:t>specifice</a:t>
            </a:r>
            <a:r>
              <a:rPr lang="en-US" sz="2400" dirty="0"/>
              <a:t>. </a:t>
            </a:r>
            <a:r>
              <a:rPr lang="en-US" sz="2400" dirty="0" err="1"/>
              <a:t>Nodurile</a:t>
            </a:r>
            <a:r>
              <a:rPr lang="en-US" sz="2400" dirty="0"/>
              <a:t> Ranvier </a:t>
            </a:r>
            <a:r>
              <a:rPr lang="en-US" sz="2400" dirty="0" err="1"/>
              <a:t>economisesc</a:t>
            </a:r>
            <a:r>
              <a:rPr lang="en-US" sz="2400" dirty="0"/>
              <a:t>, de </a:t>
            </a:r>
            <a:r>
              <a:rPr lang="en-US" sz="2400" dirty="0" err="1"/>
              <a:t>asemenea</a:t>
            </a:r>
            <a:r>
              <a:rPr lang="en-US" sz="2400" dirty="0"/>
              <a:t>, </a:t>
            </a:r>
            <a:r>
              <a:rPr lang="en-US" sz="2400" dirty="0" err="1"/>
              <a:t>energie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neuron, 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canalele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prezente</a:t>
            </a:r>
            <a:r>
              <a:rPr lang="en-US" sz="2400" dirty="0"/>
              <a:t> </a:t>
            </a:r>
            <a:r>
              <a:rPr lang="en-US" sz="2400" dirty="0" err="1"/>
              <a:t>doar</a:t>
            </a:r>
            <a:r>
              <a:rPr lang="en-US" sz="2400" dirty="0"/>
              <a:t> la </a:t>
            </a:r>
            <a:r>
              <a:rPr lang="en-US" sz="2400" dirty="0" err="1"/>
              <a:t>noduri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nu de-a </a:t>
            </a:r>
            <a:r>
              <a:rPr lang="en-US" sz="2400" dirty="0" err="1"/>
              <a:t>lungul</a:t>
            </a:r>
            <a:r>
              <a:rPr lang="en-US" sz="2400" dirty="0"/>
              <a:t> </a:t>
            </a:r>
            <a:r>
              <a:rPr lang="en-US" sz="2400" dirty="0" err="1"/>
              <a:t>întregului</a:t>
            </a:r>
            <a:r>
              <a:rPr lang="en-US" sz="2400" dirty="0"/>
              <a:t> axon.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38265-AC19-12C1-07E9-B8B64D93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057" y="572365"/>
            <a:ext cx="5181600" cy="184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ECBEA2-803A-C3D3-0D94-30A3A16D2AFB}"/>
              </a:ext>
            </a:extLst>
          </p:cNvPr>
          <p:cNvSpPr txBox="1"/>
          <p:nvPr/>
        </p:nvSpPr>
        <p:spPr>
          <a:xfrm>
            <a:off x="399010" y="203629"/>
            <a:ext cx="63010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Figura</a:t>
            </a:r>
            <a:r>
              <a:rPr lang="en-US" dirty="0"/>
              <a:t> </a:t>
            </a:r>
            <a:r>
              <a:rPr lang="en-US" dirty="0" err="1"/>
              <a:t>prezintă</a:t>
            </a:r>
            <a:r>
              <a:rPr lang="en-US" dirty="0"/>
              <a:t> un axon </a:t>
            </a:r>
            <a:r>
              <a:rPr lang="en-US" dirty="0" err="1"/>
              <a:t>acoperit</a:t>
            </a:r>
            <a:r>
              <a:rPr lang="en-US" dirty="0"/>
              <a:t> cu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benzi</a:t>
            </a:r>
            <a:r>
              <a:rPr lang="en-US" dirty="0"/>
              <a:t> de </a:t>
            </a:r>
            <a:r>
              <a:rPr lang="ro-RO" dirty="0"/>
              <a:t>huse </a:t>
            </a:r>
            <a:r>
              <a:rPr lang="en-US" dirty="0"/>
              <a:t>de </a:t>
            </a:r>
            <a:r>
              <a:rPr lang="en-US" dirty="0" err="1"/>
              <a:t>mielină</a:t>
            </a:r>
            <a:r>
              <a:rPr lang="en-US" dirty="0"/>
              <a:t>.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acoperiri</a:t>
            </a:r>
            <a:r>
              <a:rPr lang="en-US" dirty="0"/>
              <a:t> </a:t>
            </a:r>
            <a:r>
              <a:rPr lang="en-US" dirty="0" err="1"/>
              <a:t>axonul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expus</a:t>
            </a:r>
            <a:r>
              <a:rPr lang="en-US" dirty="0"/>
              <a:t>. </a:t>
            </a:r>
            <a:r>
              <a:rPr lang="en-US" dirty="0" err="1"/>
              <a:t>Părțile</a:t>
            </a:r>
            <a:r>
              <a:rPr lang="en-US" dirty="0"/>
              <a:t> </a:t>
            </a:r>
            <a:r>
              <a:rPr lang="en-US" dirty="0" err="1"/>
              <a:t>neacoperite</a:t>
            </a:r>
            <a:r>
              <a:rPr lang="en-US" dirty="0"/>
              <a:t> ale </a:t>
            </a:r>
            <a:r>
              <a:rPr lang="en-US" dirty="0" err="1"/>
              <a:t>axonului</a:t>
            </a:r>
            <a:r>
              <a:rPr lang="en-US" dirty="0"/>
              <a:t> se </a:t>
            </a:r>
            <a:r>
              <a:rPr lang="en-US" dirty="0" err="1"/>
              <a:t>numesc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noduri</a:t>
            </a:r>
            <a:r>
              <a:rPr lang="en-US" b="1" dirty="0">
                <a:solidFill>
                  <a:srgbClr val="FF0000"/>
                </a:solidFill>
              </a:rPr>
              <a:t> Ranvier</a:t>
            </a:r>
            <a:r>
              <a:rPr lang="en-US" dirty="0"/>
              <a:t>. În </a:t>
            </a:r>
            <a:r>
              <a:rPr lang="ro-RO" dirty="0" err="1"/>
              <a:t>Fig</a:t>
            </a:r>
            <a:r>
              <a:rPr lang="en-US" dirty="0"/>
              <a:t>, </a:t>
            </a:r>
            <a:r>
              <a:rPr lang="en-US" dirty="0" err="1"/>
              <a:t>nodul</a:t>
            </a:r>
            <a:r>
              <a:rPr lang="en-US" dirty="0"/>
              <a:t> Ranvier </a:t>
            </a:r>
            <a:r>
              <a:rPr lang="en-US" dirty="0" err="1"/>
              <a:t>stâng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depolarizat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în interior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în exterior. Membrana </a:t>
            </a:r>
            <a:r>
              <a:rPr lang="en-US" dirty="0" err="1"/>
              <a:t>dreaptă</a:t>
            </a:r>
            <a:r>
              <a:rPr lang="en-US" dirty="0"/>
              <a:t> a </a:t>
            </a:r>
            <a:r>
              <a:rPr lang="en-US" dirty="0" err="1"/>
              <a:t>nodului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la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repaus</a:t>
            </a:r>
            <a:r>
              <a:rPr lang="en-US" dirty="0"/>
              <a:t>, </a:t>
            </a:r>
            <a:r>
              <a:rPr lang="en-US" dirty="0" err="1"/>
              <a:t>negativ</a:t>
            </a:r>
            <a:r>
              <a:rPr lang="en-US" dirty="0"/>
              <a:t> în interior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în exterior. O </a:t>
            </a:r>
            <a:r>
              <a:rPr lang="en-US" dirty="0" err="1"/>
              <a:t>săgeată</a:t>
            </a:r>
            <a:r>
              <a:rPr lang="en-US" dirty="0"/>
              <a:t>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depolarizarea</a:t>
            </a:r>
            <a:r>
              <a:rPr lang="en-US" dirty="0"/>
              <a:t> </a:t>
            </a:r>
            <a:r>
              <a:rPr lang="en-US" dirty="0" err="1"/>
              <a:t>sare</a:t>
            </a:r>
            <a:r>
              <a:rPr lang="en-US" dirty="0"/>
              <a:t> de la </a:t>
            </a:r>
            <a:r>
              <a:rPr lang="en-US" dirty="0" err="1"/>
              <a:t>nodul</a:t>
            </a:r>
            <a:r>
              <a:rPr lang="en-US" dirty="0"/>
              <a:t> </a:t>
            </a:r>
            <a:r>
              <a:rPr lang="en-US" dirty="0" err="1"/>
              <a:t>stâng</a:t>
            </a:r>
            <a:r>
              <a:rPr lang="en-US" dirty="0"/>
              <a:t> la cel </a:t>
            </a:r>
            <a:r>
              <a:rPr lang="en-US" dirty="0" err="1"/>
              <a:t>drept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nodul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depolarizat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112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A3C6-9FEA-7F47-6350-318A5E0D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65126"/>
            <a:ext cx="10929257" cy="859518"/>
          </a:xfrm>
        </p:spPr>
        <p:txBody>
          <a:bodyPr>
            <a:normAutofit/>
          </a:bodyPr>
          <a:lstStyle/>
          <a:p>
            <a:r>
              <a:rPr lang="ro-RO" sz="4000" b="1" dirty="0"/>
              <a:t>Propagarea / transmisia/ potențialului de acțiune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14006-9548-10CB-5A49-3BFAF873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224643"/>
            <a:ext cx="11717866" cy="5388427"/>
          </a:xfrm>
        </p:spPr>
        <p:txBody>
          <a:bodyPr>
            <a:noAutofit/>
          </a:bodyPr>
          <a:lstStyle/>
          <a:p>
            <a:r>
              <a:rPr lang="en-US" sz="1700" dirty="0" err="1"/>
              <a:t>Potențialul</a:t>
            </a:r>
            <a:r>
              <a:rPr lang="en-US" sz="1700" dirty="0"/>
              <a:t> de </a:t>
            </a:r>
            <a:r>
              <a:rPr lang="en-US" sz="1700" dirty="0" err="1"/>
              <a:t>acțiune</a:t>
            </a:r>
            <a:r>
              <a:rPr lang="en-US" sz="1700" dirty="0"/>
              <a:t> se </a:t>
            </a:r>
            <a:r>
              <a:rPr lang="en-US" sz="1700" dirty="0" err="1"/>
              <a:t>propagă</a:t>
            </a:r>
            <a:r>
              <a:rPr lang="en-US" sz="1700" dirty="0"/>
              <a:t> ca o </a:t>
            </a:r>
            <a:r>
              <a:rPr lang="en-US" sz="1700" dirty="0" err="1"/>
              <a:t>undă</a:t>
            </a:r>
            <a:r>
              <a:rPr lang="en-US" sz="1700" dirty="0"/>
              <a:t> de </a:t>
            </a:r>
            <a:r>
              <a:rPr lang="en-US" sz="1700" dirty="0" err="1"/>
              <a:t>depolarizare</a:t>
            </a:r>
            <a:r>
              <a:rPr lang="en-US" sz="1700" dirty="0"/>
              <a:t> de-a </a:t>
            </a:r>
            <a:r>
              <a:rPr lang="en-US" sz="1700" dirty="0" err="1"/>
              <a:t>lungul</a:t>
            </a:r>
            <a:r>
              <a:rPr lang="en-US" sz="1700" dirty="0"/>
              <a:t> </a:t>
            </a:r>
            <a:r>
              <a:rPr lang="en-US" sz="1700" dirty="0" err="1"/>
              <a:t>axonului</a:t>
            </a:r>
            <a:r>
              <a:rPr lang="en-US" sz="1700" dirty="0"/>
              <a:t>, </a:t>
            </a:r>
            <a:r>
              <a:rPr lang="en-US" sz="1700" dirty="0" err="1"/>
              <a:t>unde</a:t>
            </a:r>
            <a:r>
              <a:rPr lang="en-US" sz="1700" dirty="0"/>
              <a:t> un influx local de </a:t>
            </a:r>
            <a:r>
              <a:rPr lang="en-US" sz="1700" dirty="0" err="1"/>
              <a:t>ioni</a:t>
            </a:r>
            <a:r>
              <a:rPr lang="en-US" sz="1700" dirty="0"/>
              <a:t> de </a:t>
            </a:r>
            <a:r>
              <a:rPr lang="en-US" sz="1700" dirty="0" err="1"/>
              <a:t>sodiu</a:t>
            </a:r>
            <a:r>
              <a:rPr lang="en-US" sz="1700" dirty="0"/>
              <a:t> (Na+) </a:t>
            </a:r>
            <a:r>
              <a:rPr lang="en-US" sz="1700" dirty="0" err="1"/>
              <a:t>într</a:t>
            </a:r>
            <a:r>
              <a:rPr lang="en-US" sz="1700" dirty="0"/>
              <a:t>-o </a:t>
            </a:r>
            <a:r>
              <a:rPr lang="en-US" sz="1700" dirty="0" err="1"/>
              <a:t>regiune</a:t>
            </a:r>
            <a:r>
              <a:rPr lang="en-US" sz="1700" dirty="0"/>
              <a:t> a </a:t>
            </a:r>
            <a:r>
              <a:rPr lang="en-US" sz="1700" dirty="0" err="1"/>
              <a:t>membranei</a:t>
            </a:r>
            <a:r>
              <a:rPr lang="en-US" sz="1700" dirty="0"/>
              <a:t> </a:t>
            </a:r>
            <a:r>
              <a:rPr lang="en-US" sz="1700" dirty="0" err="1"/>
              <a:t>determină</a:t>
            </a:r>
            <a:r>
              <a:rPr lang="en-US" sz="1700" dirty="0"/>
              <a:t> </a:t>
            </a:r>
            <a:r>
              <a:rPr lang="en-US" sz="1700" dirty="0" err="1"/>
              <a:t>deschiderea</a:t>
            </a:r>
            <a:r>
              <a:rPr lang="en-US" sz="1700" dirty="0"/>
              <a:t> </a:t>
            </a:r>
            <a:r>
              <a:rPr lang="en-US" sz="1700" dirty="0" err="1"/>
              <a:t>canalelor</a:t>
            </a:r>
            <a:r>
              <a:rPr lang="en-US" sz="1700" dirty="0"/>
              <a:t> de </a:t>
            </a:r>
            <a:r>
              <a:rPr lang="en-US" sz="1700" dirty="0" err="1"/>
              <a:t>sodiu</a:t>
            </a:r>
            <a:r>
              <a:rPr lang="en-US" sz="1700" dirty="0"/>
              <a:t> </a:t>
            </a:r>
            <a:r>
              <a:rPr lang="en-US" sz="1700" dirty="0" err="1"/>
              <a:t>voltaj-dependente</a:t>
            </a:r>
            <a:r>
              <a:rPr lang="en-US" sz="1700" dirty="0"/>
              <a:t> în </a:t>
            </a:r>
            <a:r>
              <a:rPr lang="en-US" sz="1700" dirty="0" err="1"/>
              <a:t>regiunile</a:t>
            </a:r>
            <a:r>
              <a:rPr lang="en-US" sz="1700" dirty="0"/>
              <a:t> </a:t>
            </a:r>
            <a:r>
              <a:rPr lang="en-US" sz="1700" dirty="0" err="1"/>
              <a:t>vecine</a:t>
            </a:r>
            <a:r>
              <a:rPr lang="en-US" sz="1700" dirty="0"/>
              <a:t>, </a:t>
            </a:r>
            <a:r>
              <a:rPr lang="en-US" sz="1700" dirty="0" err="1"/>
              <a:t>declanșând</a:t>
            </a:r>
            <a:r>
              <a:rPr lang="en-US" sz="1700" dirty="0"/>
              <a:t> o </a:t>
            </a:r>
            <a:r>
              <a:rPr lang="en-US" sz="1700" dirty="0" err="1"/>
              <a:t>serie</a:t>
            </a:r>
            <a:r>
              <a:rPr lang="en-US" sz="1700" dirty="0"/>
              <a:t> de </a:t>
            </a:r>
            <a:r>
              <a:rPr lang="en-US" sz="1700" dirty="0" err="1"/>
              <a:t>potențiale</a:t>
            </a:r>
            <a:r>
              <a:rPr lang="en-US" sz="1700" dirty="0"/>
              <a:t> de </a:t>
            </a:r>
            <a:r>
              <a:rPr lang="en-US" sz="1700" dirty="0" err="1"/>
              <a:t>acțiune</a:t>
            </a:r>
            <a:r>
              <a:rPr lang="en-US" sz="1700" dirty="0"/>
              <a:t> de-a </a:t>
            </a:r>
            <a:r>
              <a:rPr lang="en-US" sz="1700" dirty="0" err="1"/>
              <a:t>lungul</a:t>
            </a:r>
            <a:r>
              <a:rPr lang="en-US" sz="1700" dirty="0"/>
              <a:t> </a:t>
            </a:r>
            <a:r>
              <a:rPr lang="en-US" sz="1700" dirty="0" err="1"/>
              <a:t>întregii</a:t>
            </a:r>
            <a:r>
              <a:rPr lang="en-US" sz="1700" dirty="0"/>
              <a:t> </a:t>
            </a:r>
            <a:r>
              <a:rPr lang="en-US" sz="1700" dirty="0" err="1"/>
              <a:t>lungimi</a:t>
            </a:r>
            <a:r>
              <a:rPr lang="en-US" sz="1700" dirty="0"/>
              <a:t> a </a:t>
            </a:r>
            <a:r>
              <a:rPr lang="en-US" sz="1700" dirty="0" err="1"/>
              <a:t>fibrei</a:t>
            </a:r>
            <a:r>
              <a:rPr lang="en-US" sz="1700" dirty="0"/>
              <a:t>. Acest </a:t>
            </a:r>
            <a:r>
              <a:rPr lang="en-US" sz="1700" dirty="0" err="1"/>
              <a:t>proces</a:t>
            </a:r>
            <a:r>
              <a:rPr lang="en-US" sz="1700" dirty="0"/>
              <a:t> </a:t>
            </a:r>
            <a:r>
              <a:rPr lang="en-US" sz="1700" dirty="0" err="1"/>
              <a:t>este</a:t>
            </a:r>
            <a:r>
              <a:rPr lang="en-US" sz="1700" dirty="0"/>
              <a:t> </a:t>
            </a:r>
            <a:r>
              <a:rPr lang="en-US" sz="1700" b="1" dirty="0" err="1"/>
              <a:t>unidirecțional</a:t>
            </a:r>
            <a:r>
              <a:rPr lang="en-US" sz="1700" b="1" dirty="0"/>
              <a:t>, </a:t>
            </a:r>
            <a:r>
              <a:rPr lang="en-US" sz="1700" dirty="0" err="1"/>
              <a:t>datorită</a:t>
            </a:r>
            <a:r>
              <a:rPr lang="en-US" sz="1700" dirty="0"/>
              <a:t> </a:t>
            </a:r>
            <a:r>
              <a:rPr lang="en-US" sz="1700" dirty="0" err="1"/>
              <a:t>perioadei</a:t>
            </a:r>
            <a:r>
              <a:rPr lang="en-US" sz="1700" dirty="0"/>
              <a:t> </a:t>
            </a:r>
            <a:r>
              <a:rPr lang="en-US" sz="1700" dirty="0" err="1"/>
              <a:t>refractare</a:t>
            </a:r>
            <a:r>
              <a:rPr lang="en-US" sz="1700" dirty="0"/>
              <a:t> </a:t>
            </a:r>
            <a:r>
              <a:rPr lang="en-US" sz="1700" dirty="0" err="1"/>
              <a:t>scurte</a:t>
            </a:r>
            <a:r>
              <a:rPr lang="en-US" sz="1700" dirty="0"/>
              <a:t> care </a:t>
            </a:r>
            <a:r>
              <a:rPr lang="en-US" sz="1700" dirty="0" err="1"/>
              <a:t>previne</a:t>
            </a:r>
            <a:r>
              <a:rPr lang="en-US" sz="1700" dirty="0"/>
              <a:t> </a:t>
            </a:r>
            <a:r>
              <a:rPr lang="en-US" sz="1700" dirty="0" err="1"/>
              <a:t>reexcitarea</a:t>
            </a:r>
            <a:r>
              <a:rPr lang="en-US" sz="1700" dirty="0"/>
              <a:t> </a:t>
            </a:r>
            <a:r>
              <a:rPr lang="en-US" sz="1700" dirty="0" err="1"/>
              <a:t>într</a:t>
            </a:r>
            <a:r>
              <a:rPr lang="en-US" sz="1700" dirty="0"/>
              <a:t>-o </a:t>
            </a:r>
            <a:r>
              <a:rPr lang="en-US" sz="1700" dirty="0" err="1"/>
              <a:t>regiune</a:t>
            </a:r>
            <a:r>
              <a:rPr lang="en-US" sz="1700" dirty="0"/>
              <a:t> </a:t>
            </a:r>
            <a:r>
              <a:rPr lang="en-US" sz="1700" dirty="0" err="1"/>
              <a:t>deja</a:t>
            </a:r>
            <a:r>
              <a:rPr lang="en-US" sz="1700" dirty="0"/>
              <a:t> </a:t>
            </a:r>
            <a:r>
              <a:rPr lang="en-US" sz="1700" dirty="0" err="1"/>
              <a:t>excitată</a:t>
            </a:r>
            <a:r>
              <a:rPr lang="en-US" sz="1700" dirty="0"/>
              <a:t>.</a:t>
            </a:r>
            <a:endParaRPr lang="ro-RO" sz="1700" dirty="0"/>
          </a:p>
          <a:p>
            <a:pPr marL="0" indent="0">
              <a:buNone/>
            </a:pPr>
            <a:r>
              <a:rPr lang="en-US" sz="1700" b="1" dirty="0" err="1"/>
              <a:t>Mecanismul</a:t>
            </a:r>
            <a:r>
              <a:rPr lang="en-US" sz="1700" b="1" dirty="0"/>
              <a:t> de </a:t>
            </a:r>
            <a:r>
              <a:rPr lang="en-US" sz="1700" b="1" dirty="0" err="1"/>
              <a:t>propagare</a:t>
            </a:r>
            <a:r>
              <a:rPr lang="en-US" sz="1700" b="1" dirty="0"/>
              <a:t>:</a:t>
            </a:r>
            <a:endParaRPr lang="ro-RO" sz="1700" b="1" dirty="0"/>
          </a:p>
          <a:p>
            <a:pPr marL="0" indent="0">
              <a:buNone/>
            </a:pPr>
            <a:r>
              <a:rPr lang="en-US" sz="1700" dirty="0"/>
              <a:t>1. </a:t>
            </a:r>
            <a:r>
              <a:rPr lang="en-US" sz="1700" b="1" dirty="0" err="1">
                <a:solidFill>
                  <a:srgbClr val="FF0000"/>
                </a:solidFill>
              </a:rPr>
              <a:t>Inițierea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b="1" dirty="0" err="1">
                <a:solidFill>
                  <a:srgbClr val="FF0000"/>
                </a:solidFill>
              </a:rPr>
              <a:t>unui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b="1" dirty="0" err="1">
                <a:solidFill>
                  <a:srgbClr val="FF0000"/>
                </a:solidFill>
              </a:rPr>
              <a:t>potențial</a:t>
            </a:r>
            <a:r>
              <a:rPr lang="en-US" sz="1700" b="1" dirty="0">
                <a:solidFill>
                  <a:srgbClr val="FF0000"/>
                </a:solidFill>
              </a:rPr>
              <a:t> de </a:t>
            </a:r>
            <a:r>
              <a:rPr lang="en-US" sz="1700" b="1" dirty="0" err="1">
                <a:solidFill>
                  <a:srgbClr val="FF0000"/>
                </a:solidFill>
              </a:rPr>
              <a:t>acțiune</a:t>
            </a:r>
            <a:r>
              <a:rPr lang="en-US" sz="1700" b="1" dirty="0">
                <a:solidFill>
                  <a:srgbClr val="FF0000"/>
                </a:solidFill>
              </a:rPr>
              <a:t>:</a:t>
            </a:r>
            <a:r>
              <a:rPr lang="ro-RO" sz="1700" dirty="0"/>
              <a:t> </a:t>
            </a:r>
            <a:r>
              <a:rPr lang="en-US" sz="1700" dirty="0"/>
              <a:t>Un </a:t>
            </a:r>
            <a:r>
              <a:rPr lang="en-US" sz="1700" dirty="0" err="1"/>
              <a:t>potențial</a:t>
            </a:r>
            <a:r>
              <a:rPr lang="en-US" sz="1700" dirty="0"/>
              <a:t> de </a:t>
            </a:r>
            <a:r>
              <a:rPr lang="en-US" sz="1700" dirty="0" err="1"/>
              <a:t>acțiune</a:t>
            </a:r>
            <a:r>
              <a:rPr lang="en-US" sz="1700" dirty="0"/>
              <a:t> </a:t>
            </a:r>
            <a:r>
              <a:rPr lang="en-US" sz="1700" dirty="0" err="1"/>
              <a:t>este</a:t>
            </a:r>
            <a:r>
              <a:rPr lang="en-US" sz="1700" dirty="0"/>
              <a:t> </a:t>
            </a:r>
            <a:r>
              <a:rPr lang="en-US" sz="1700" dirty="0" err="1"/>
              <a:t>inițiat</a:t>
            </a:r>
            <a:r>
              <a:rPr lang="en-US" sz="1700" dirty="0"/>
              <a:t> la </a:t>
            </a:r>
            <a:r>
              <a:rPr lang="en-US" sz="1700" dirty="0" err="1"/>
              <a:t>punctul</a:t>
            </a:r>
            <a:r>
              <a:rPr lang="en-US" sz="1700" dirty="0"/>
              <a:t> de </a:t>
            </a:r>
            <a:r>
              <a:rPr lang="en-US" sz="1700" dirty="0" err="1"/>
              <a:t>plecare</a:t>
            </a:r>
            <a:r>
              <a:rPr lang="en-US" sz="1700" dirty="0"/>
              <a:t> (de </a:t>
            </a:r>
            <a:r>
              <a:rPr lang="en-US" sz="1700" dirty="0" err="1"/>
              <a:t>exemplu</a:t>
            </a:r>
            <a:r>
              <a:rPr lang="en-US" sz="1700" dirty="0"/>
              <a:t>, </a:t>
            </a:r>
            <a:r>
              <a:rPr lang="en-US" sz="1700" dirty="0" err="1"/>
              <a:t>corpul</a:t>
            </a:r>
            <a:r>
              <a:rPr lang="en-US" sz="1700" dirty="0"/>
              <a:t> </a:t>
            </a:r>
            <a:r>
              <a:rPr lang="en-US" sz="1700" dirty="0" err="1"/>
              <a:t>uman</a:t>
            </a:r>
            <a:r>
              <a:rPr lang="en-US" sz="1700" dirty="0"/>
              <a:t>), </a:t>
            </a:r>
            <a:r>
              <a:rPr lang="en-US" sz="1700" dirty="0" err="1"/>
              <a:t>provocând</a:t>
            </a:r>
            <a:r>
              <a:rPr lang="en-US" sz="1700" dirty="0"/>
              <a:t> un influx local de </a:t>
            </a:r>
            <a:r>
              <a:rPr lang="en-US" sz="1700" dirty="0" err="1"/>
              <a:t>ioni</a:t>
            </a:r>
            <a:r>
              <a:rPr lang="en-US" sz="1700" dirty="0"/>
              <a:t> de Na+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depolarizarea</a:t>
            </a:r>
            <a:r>
              <a:rPr lang="en-US" sz="1700" dirty="0"/>
              <a:t> </a:t>
            </a:r>
            <a:r>
              <a:rPr lang="en-US" sz="1700" dirty="0" err="1"/>
              <a:t>membranei</a:t>
            </a:r>
            <a:r>
              <a:rPr lang="en-US" sz="1700" dirty="0"/>
              <a:t>.</a:t>
            </a:r>
            <a:endParaRPr lang="ro-RO" sz="1700" dirty="0"/>
          </a:p>
          <a:p>
            <a:pPr marL="0" indent="0">
              <a:buNone/>
            </a:pPr>
            <a:r>
              <a:rPr lang="en-US" sz="1700" dirty="0"/>
              <a:t>2. </a:t>
            </a:r>
            <a:r>
              <a:rPr lang="en-US" sz="1700" b="1" dirty="0" err="1">
                <a:solidFill>
                  <a:srgbClr val="FF0000"/>
                </a:solidFill>
              </a:rPr>
              <a:t>Curent</a:t>
            </a:r>
            <a:r>
              <a:rPr lang="en-US" sz="1700" b="1" dirty="0">
                <a:solidFill>
                  <a:srgbClr val="FF0000"/>
                </a:solidFill>
              </a:rPr>
              <a:t> longitudinal:</a:t>
            </a:r>
            <a:r>
              <a:rPr lang="ro-RO" sz="1700" b="1" dirty="0">
                <a:solidFill>
                  <a:srgbClr val="FF0000"/>
                </a:solidFill>
              </a:rPr>
              <a:t> </a:t>
            </a:r>
            <a:r>
              <a:rPr lang="en-US" sz="1700" dirty="0" err="1"/>
              <a:t>Gradientul</a:t>
            </a:r>
            <a:r>
              <a:rPr lang="en-US" sz="1700" dirty="0"/>
              <a:t> de </a:t>
            </a:r>
            <a:r>
              <a:rPr lang="en-US" sz="1700" dirty="0" err="1"/>
              <a:t>potențial</a:t>
            </a:r>
            <a:r>
              <a:rPr lang="en-US" sz="1700" dirty="0"/>
              <a:t> rezultat </a:t>
            </a:r>
            <a:r>
              <a:rPr lang="en-US" sz="1700" dirty="0" err="1"/>
              <a:t>creează</a:t>
            </a:r>
            <a:r>
              <a:rPr lang="en-US" sz="1700" dirty="0"/>
              <a:t> un </a:t>
            </a:r>
            <a:r>
              <a:rPr lang="en-US" sz="1700" dirty="0" err="1"/>
              <a:t>curent</a:t>
            </a:r>
            <a:r>
              <a:rPr lang="en-US" sz="1700" dirty="0"/>
              <a:t> electric care se </a:t>
            </a:r>
            <a:r>
              <a:rPr lang="en-US" sz="1700" dirty="0" err="1"/>
              <a:t>propagă</a:t>
            </a:r>
            <a:r>
              <a:rPr lang="en-US" sz="1700" dirty="0"/>
              <a:t> în </a:t>
            </a:r>
            <a:r>
              <a:rPr lang="en-US" sz="1700" dirty="0" err="1"/>
              <a:t>axoplasmă</a:t>
            </a:r>
            <a:r>
              <a:rPr lang="en-US" sz="1700" dirty="0"/>
              <a:t> </a:t>
            </a:r>
            <a:r>
              <a:rPr lang="en-US" sz="1700" dirty="0" err="1"/>
              <a:t>către</a:t>
            </a:r>
            <a:r>
              <a:rPr lang="en-US" sz="1700" dirty="0"/>
              <a:t> </a:t>
            </a:r>
            <a:r>
              <a:rPr lang="en-US" sz="1700" dirty="0" err="1"/>
              <a:t>regiunile</a:t>
            </a:r>
            <a:r>
              <a:rPr lang="en-US" sz="1700" dirty="0"/>
              <a:t> </a:t>
            </a:r>
            <a:r>
              <a:rPr lang="en-US" sz="1700" dirty="0" err="1"/>
              <a:t>vecine</a:t>
            </a:r>
            <a:r>
              <a:rPr lang="en-US" sz="1700" dirty="0"/>
              <a:t> ale </a:t>
            </a:r>
            <a:r>
              <a:rPr lang="en-US" sz="1700" dirty="0" err="1"/>
              <a:t>axonului</a:t>
            </a:r>
            <a:r>
              <a:rPr lang="en-US" sz="1700" dirty="0"/>
              <a:t>.</a:t>
            </a:r>
            <a:endParaRPr lang="ro-RO" sz="1700" dirty="0"/>
          </a:p>
          <a:p>
            <a:pPr marL="0" indent="0">
              <a:buNone/>
            </a:pPr>
            <a:r>
              <a:rPr lang="en-US" sz="1700" dirty="0"/>
              <a:t>3. </a:t>
            </a:r>
            <a:r>
              <a:rPr lang="en-US" sz="1700" b="1" dirty="0">
                <a:solidFill>
                  <a:srgbClr val="FF0000"/>
                </a:solidFill>
              </a:rPr>
              <a:t>Deschiderea </a:t>
            </a:r>
            <a:r>
              <a:rPr lang="en-US" sz="1700" b="1" dirty="0" err="1">
                <a:solidFill>
                  <a:srgbClr val="FF0000"/>
                </a:solidFill>
              </a:rPr>
              <a:t>canalului</a:t>
            </a:r>
            <a:r>
              <a:rPr lang="en-US" sz="1700" b="1" dirty="0">
                <a:solidFill>
                  <a:srgbClr val="FF0000"/>
                </a:solidFill>
              </a:rPr>
              <a:t>:</a:t>
            </a:r>
            <a:r>
              <a:rPr lang="ro-RO" sz="1700" b="1" dirty="0">
                <a:solidFill>
                  <a:srgbClr val="FF0000"/>
                </a:solidFill>
              </a:rPr>
              <a:t> </a:t>
            </a:r>
            <a:r>
              <a:rPr lang="en-US" sz="1700" dirty="0"/>
              <a:t>Acest </a:t>
            </a:r>
            <a:r>
              <a:rPr lang="en-US" sz="1700" dirty="0" err="1"/>
              <a:t>curent</a:t>
            </a:r>
            <a:r>
              <a:rPr lang="en-US" sz="1700" dirty="0"/>
              <a:t> longitudinal </a:t>
            </a:r>
            <a:r>
              <a:rPr lang="en-US" sz="1700" dirty="0" err="1"/>
              <a:t>depolarizează</a:t>
            </a:r>
            <a:r>
              <a:rPr lang="en-US" sz="1700" dirty="0"/>
              <a:t> </a:t>
            </a:r>
            <a:r>
              <a:rPr lang="en-US" sz="1700" dirty="0" err="1"/>
              <a:t>regiunile</a:t>
            </a:r>
            <a:r>
              <a:rPr lang="en-US" sz="1700" dirty="0"/>
              <a:t> </a:t>
            </a:r>
            <a:r>
              <a:rPr lang="en-US" sz="1700" dirty="0" err="1"/>
              <a:t>vecine</a:t>
            </a:r>
            <a:r>
              <a:rPr lang="en-US" sz="1700" dirty="0"/>
              <a:t> ale </a:t>
            </a:r>
            <a:r>
              <a:rPr lang="en-US" sz="1700" dirty="0" err="1"/>
              <a:t>membranei</a:t>
            </a:r>
            <a:r>
              <a:rPr lang="en-US" sz="1700" dirty="0"/>
              <a:t> </a:t>
            </a:r>
            <a:r>
              <a:rPr lang="en-US" sz="1700" dirty="0" err="1"/>
              <a:t>până</a:t>
            </a:r>
            <a:r>
              <a:rPr lang="en-US" sz="1700" dirty="0"/>
              <a:t> la o </a:t>
            </a:r>
            <a:r>
              <a:rPr lang="en-US" sz="1700" dirty="0" err="1"/>
              <a:t>valoare</a:t>
            </a:r>
            <a:r>
              <a:rPr lang="en-US" sz="1700" dirty="0"/>
              <a:t> </a:t>
            </a:r>
            <a:r>
              <a:rPr lang="en-US" sz="1700" dirty="0" err="1"/>
              <a:t>prag</a:t>
            </a:r>
            <a:r>
              <a:rPr lang="en-US" sz="1700" dirty="0"/>
              <a:t>, </a:t>
            </a:r>
            <a:r>
              <a:rPr lang="en-US" sz="1700" dirty="0" err="1"/>
              <a:t>determinând</a:t>
            </a:r>
            <a:r>
              <a:rPr lang="en-US" sz="1700" dirty="0"/>
              <a:t> </a:t>
            </a:r>
            <a:r>
              <a:rPr lang="en-US" sz="1700" dirty="0" err="1"/>
              <a:t>deschiderea</a:t>
            </a:r>
            <a:r>
              <a:rPr lang="en-US" sz="1700" dirty="0"/>
              <a:t> de </a:t>
            </a:r>
            <a:r>
              <a:rPr lang="en-US" sz="1700" dirty="0" err="1"/>
              <a:t>noi</a:t>
            </a:r>
            <a:r>
              <a:rPr lang="en-US" sz="1700" dirty="0"/>
              <a:t> </a:t>
            </a:r>
            <a:r>
              <a:rPr lang="en-US" sz="1700" dirty="0" err="1"/>
              <a:t>canale</a:t>
            </a:r>
            <a:r>
              <a:rPr lang="en-US" sz="1700" dirty="0"/>
              <a:t> de </a:t>
            </a:r>
            <a:r>
              <a:rPr lang="en-US" sz="1700" dirty="0" err="1"/>
              <a:t>sodiu</a:t>
            </a:r>
            <a:r>
              <a:rPr lang="en-US" sz="1700" dirty="0"/>
              <a:t> </a:t>
            </a:r>
            <a:r>
              <a:rPr lang="en-US" sz="1700" dirty="0" err="1"/>
              <a:t>voltaj-dependente</a:t>
            </a:r>
            <a:r>
              <a:rPr lang="en-US" sz="1700" dirty="0"/>
              <a:t> în </a:t>
            </a:r>
            <a:r>
              <a:rPr lang="en-US" sz="1700" dirty="0" err="1"/>
              <a:t>aceste</a:t>
            </a:r>
            <a:r>
              <a:rPr lang="en-US" sz="1700" dirty="0"/>
              <a:t> </a:t>
            </a:r>
            <a:r>
              <a:rPr lang="en-US" sz="1700" dirty="0" err="1"/>
              <a:t>regiuni</a:t>
            </a:r>
            <a:r>
              <a:rPr lang="en-US" sz="1700" dirty="0"/>
              <a:t>.</a:t>
            </a:r>
            <a:endParaRPr lang="ro-RO" sz="1700" dirty="0"/>
          </a:p>
          <a:p>
            <a:pPr marL="0" indent="0">
              <a:buNone/>
            </a:pPr>
            <a:r>
              <a:rPr lang="en-US" sz="1700" dirty="0"/>
              <a:t>4. </a:t>
            </a:r>
            <a:r>
              <a:rPr lang="en-US" sz="1700" b="1" dirty="0">
                <a:solidFill>
                  <a:srgbClr val="FF0000"/>
                </a:solidFill>
              </a:rPr>
              <a:t>Natura </a:t>
            </a:r>
            <a:r>
              <a:rPr lang="en-US" sz="1700" b="1" dirty="0" err="1">
                <a:solidFill>
                  <a:srgbClr val="FF0000"/>
                </a:solidFill>
              </a:rPr>
              <a:t>ondulatorie</a:t>
            </a:r>
            <a:r>
              <a:rPr lang="en-US" sz="1700" b="1" dirty="0">
                <a:solidFill>
                  <a:srgbClr val="FF0000"/>
                </a:solidFill>
              </a:rPr>
              <a:t>:</a:t>
            </a:r>
            <a:r>
              <a:rPr lang="ro-RO" sz="1700" dirty="0"/>
              <a:t> </a:t>
            </a:r>
            <a:r>
              <a:rPr lang="en-US" sz="1700" dirty="0"/>
              <a:t>Deschiderea </a:t>
            </a:r>
            <a:r>
              <a:rPr lang="en-US" sz="1700" dirty="0" err="1"/>
              <a:t>canalelor</a:t>
            </a:r>
            <a:r>
              <a:rPr lang="en-US" sz="1700" dirty="0"/>
              <a:t> de </a:t>
            </a:r>
            <a:r>
              <a:rPr lang="en-US" sz="1700" dirty="0" err="1"/>
              <a:t>sodiu</a:t>
            </a:r>
            <a:r>
              <a:rPr lang="en-US" sz="1700" dirty="0"/>
              <a:t> </a:t>
            </a:r>
            <a:r>
              <a:rPr lang="en-US" sz="1700" dirty="0" err="1"/>
              <a:t>provoacă</a:t>
            </a:r>
            <a:r>
              <a:rPr lang="en-US" sz="1700" dirty="0"/>
              <a:t> un alt </a:t>
            </a:r>
            <a:r>
              <a:rPr lang="en-US" sz="1700" dirty="0" err="1"/>
              <a:t>potențial</a:t>
            </a:r>
            <a:r>
              <a:rPr lang="en-US" sz="1700" dirty="0"/>
              <a:t> de </a:t>
            </a:r>
            <a:r>
              <a:rPr lang="en-US" sz="1700" dirty="0" err="1"/>
              <a:t>acțiune</a:t>
            </a:r>
            <a:r>
              <a:rPr lang="en-US" sz="1700" dirty="0"/>
              <a:t> în </a:t>
            </a:r>
            <a:r>
              <a:rPr lang="en-US" sz="1700" dirty="0" err="1"/>
              <a:t>regiunea</a:t>
            </a:r>
            <a:r>
              <a:rPr lang="en-US" sz="1700" dirty="0"/>
              <a:t> </a:t>
            </a:r>
            <a:r>
              <a:rPr lang="en-US" sz="1700" dirty="0" err="1"/>
              <a:t>adiacentă</a:t>
            </a:r>
            <a:r>
              <a:rPr lang="en-US" sz="1700" dirty="0"/>
              <a:t>, iar </a:t>
            </a:r>
            <a:r>
              <a:rPr lang="en-US" sz="1700" dirty="0" err="1"/>
              <a:t>procesul</a:t>
            </a:r>
            <a:r>
              <a:rPr lang="en-US" sz="1700" dirty="0"/>
              <a:t> se </a:t>
            </a:r>
            <a:r>
              <a:rPr lang="en-US" sz="1700" dirty="0" err="1"/>
              <a:t>repetă</a:t>
            </a:r>
            <a:r>
              <a:rPr lang="en-US" sz="1700" dirty="0"/>
              <a:t>, </a:t>
            </a:r>
            <a:r>
              <a:rPr lang="en-US" sz="1700" dirty="0" err="1"/>
              <a:t>creând</a:t>
            </a:r>
            <a:r>
              <a:rPr lang="en-US" sz="1700" dirty="0"/>
              <a:t> o </a:t>
            </a:r>
            <a:r>
              <a:rPr lang="en-US" sz="1700" dirty="0" err="1"/>
              <a:t>undă</a:t>
            </a:r>
            <a:r>
              <a:rPr lang="en-US" sz="1700" dirty="0"/>
              <a:t> de </a:t>
            </a:r>
            <a:r>
              <a:rPr lang="en-US" sz="1700" dirty="0" err="1"/>
              <a:t>excitație</a:t>
            </a:r>
            <a:r>
              <a:rPr lang="en-US" sz="1700" dirty="0"/>
              <a:t> care se </a:t>
            </a:r>
            <a:r>
              <a:rPr lang="en-US" sz="1700" dirty="0" err="1"/>
              <a:t>propagă</a:t>
            </a:r>
            <a:r>
              <a:rPr lang="en-US" sz="1700" dirty="0"/>
              <a:t> de-a </a:t>
            </a:r>
            <a:r>
              <a:rPr lang="en-US" sz="1700" dirty="0" err="1"/>
              <a:t>lungul</a:t>
            </a:r>
            <a:r>
              <a:rPr lang="en-US" sz="1700" dirty="0"/>
              <a:t> </a:t>
            </a:r>
            <a:r>
              <a:rPr lang="en-US" sz="1700" dirty="0" err="1"/>
              <a:t>axonului</a:t>
            </a:r>
            <a:r>
              <a:rPr lang="en-US" sz="1700" dirty="0"/>
              <a:t>.</a:t>
            </a:r>
            <a:endParaRPr lang="ro-RO" sz="1700" dirty="0"/>
          </a:p>
          <a:p>
            <a:pPr marL="0" indent="0">
              <a:buNone/>
            </a:pPr>
            <a:r>
              <a:rPr lang="en-US" sz="1700" dirty="0"/>
              <a:t>5. </a:t>
            </a:r>
            <a:r>
              <a:rPr lang="en-US" sz="1700" b="1" dirty="0" err="1">
                <a:solidFill>
                  <a:srgbClr val="FF0000"/>
                </a:solidFill>
              </a:rPr>
              <a:t>Unidirecționalitate</a:t>
            </a:r>
            <a:r>
              <a:rPr lang="en-US" sz="1700" b="1" dirty="0">
                <a:solidFill>
                  <a:srgbClr val="FF0000"/>
                </a:solidFill>
              </a:rPr>
              <a:t>:</a:t>
            </a:r>
            <a:r>
              <a:rPr lang="ro-RO" sz="1700" dirty="0"/>
              <a:t> </a:t>
            </a:r>
            <a:r>
              <a:rPr lang="en-US" sz="1700" dirty="0" err="1"/>
              <a:t>După</a:t>
            </a:r>
            <a:r>
              <a:rPr lang="en-US" sz="1700" dirty="0"/>
              <a:t> ce </a:t>
            </a:r>
            <a:r>
              <a:rPr lang="en-US" sz="1700" dirty="0" err="1"/>
              <a:t>unda</a:t>
            </a:r>
            <a:r>
              <a:rPr lang="en-US" sz="1700" dirty="0"/>
              <a:t> a </a:t>
            </a:r>
            <a:r>
              <a:rPr lang="en-US" sz="1700" dirty="0" err="1"/>
              <a:t>trecut</a:t>
            </a:r>
            <a:r>
              <a:rPr lang="en-US" sz="1700" dirty="0"/>
              <a:t> </a:t>
            </a:r>
            <a:r>
              <a:rPr lang="en-US" sz="1700" dirty="0" err="1"/>
              <a:t>printr</a:t>
            </a:r>
            <a:r>
              <a:rPr lang="en-US" sz="1700" dirty="0"/>
              <a:t>-o </a:t>
            </a:r>
            <a:r>
              <a:rPr lang="en-US" sz="1700" dirty="0" err="1"/>
              <a:t>anumită</a:t>
            </a:r>
            <a:r>
              <a:rPr lang="en-US" sz="1700" dirty="0"/>
              <a:t> </a:t>
            </a:r>
            <a:r>
              <a:rPr lang="en-US" sz="1700" dirty="0" err="1"/>
              <a:t>regiune</a:t>
            </a:r>
            <a:r>
              <a:rPr lang="en-US" sz="1700" dirty="0"/>
              <a:t>, </a:t>
            </a:r>
            <a:r>
              <a:rPr lang="en-US" sz="1700" dirty="0" err="1"/>
              <a:t>ionii</a:t>
            </a:r>
            <a:r>
              <a:rPr lang="en-US" sz="1700" dirty="0"/>
              <a:t> de K+ </a:t>
            </a:r>
            <a:r>
              <a:rPr lang="en-US" sz="1700" dirty="0" err="1"/>
              <a:t>părăsesc</a:t>
            </a:r>
            <a:r>
              <a:rPr lang="en-US" sz="1700" dirty="0"/>
              <a:t> </a:t>
            </a:r>
            <a:r>
              <a:rPr lang="en-US" sz="1700" dirty="0" err="1"/>
              <a:t>celula</a:t>
            </a:r>
            <a:r>
              <a:rPr lang="en-US" sz="1700" dirty="0"/>
              <a:t>, iar </a:t>
            </a:r>
            <a:r>
              <a:rPr lang="en-US" sz="1700" dirty="0" err="1"/>
              <a:t>canalele</a:t>
            </a:r>
            <a:r>
              <a:rPr lang="en-US" sz="1700" dirty="0"/>
              <a:t> de </a:t>
            </a:r>
            <a:r>
              <a:rPr lang="en-US" sz="1700" dirty="0" err="1"/>
              <a:t>sodiu</a:t>
            </a:r>
            <a:r>
              <a:rPr lang="en-US" sz="1700" dirty="0"/>
              <a:t> sunt inactivate, </a:t>
            </a:r>
            <a:r>
              <a:rPr lang="en-US" sz="1700" dirty="0" err="1"/>
              <a:t>provocând</a:t>
            </a:r>
            <a:r>
              <a:rPr lang="en-US" sz="1700" dirty="0"/>
              <a:t> o </a:t>
            </a:r>
            <a:r>
              <a:rPr lang="en-US" sz="1700" dirty="0" err="1"/>
              <a:t>fază</a:t>
            </a:r>
            <a:r>
              <a:rPr lang="en-US" sz="1700" dirty="0"/>
              <a:t> de </a:t>
            </a:r>
            <a:r>
              <a:rPr lang="en-US" sz="1700" dirty="0" err="1"/>
              <a:t>repolarizare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o </a:t>
            </a:r>
            <a:r>
              <a:rPr lang="en-US" sz="1700" dirty="0" err="1"/>
              <a:t>hiperpolarizare</a:t>
            </a:r>
            <a:r>
              <a:rPr lang="en-US" sz="1700" dirty="0"/>
              <a:t> </a:t>
            </a:r>
            <a:r>
              <a:rPr lang="en-US" sz="1700" dirty="0" err="1"/>
              <a:t>ulterioară</a:t>
            </a:r>
            <a:r>
              <a:rPr lang="en-US" sz="1700" dirty="0"/>
              <a:t>. </a:t>
            </a:r>
            <a:r>
              <a:rPr lang="en-US" sz="1700" dirty="0" err="1"/>
              <a:t>Această</a:t>
            </a:r>
            <a:r>
              <a:rPr lang="en-US" sz="1700" dirty="0"/>
              <a:t> </a:t>
            </a:r>
            <a:r>
              <a:rPr lang="en-US" sz="1700" dirty="0" err="1"/>
              <a:t>perioadă</a:t>
            </a:r>
            <a:r>
              <a:rPr lang="en-US" sz="1700" dirty="0"/>
              <a:t> </a:t>
            </a:r>
            <a:r>
              <a:rPr lang="en-US" sz="1700" dirty="0" err="1"/>
              <a:t>refractară</a:t>
            </a:r>
            <a:r>
              <a:rPr lang="en-US" sz="1700" dirty="0"/>
              <a:t> în </a:t>
            </a:r>
            <a:r>
              <a:rPr lang="en-US" sz="1700" dirty="0" err="1"/>
              <a:t>regiunea</a:t>
            </a:r>
            <a:r>
              <a:rPr lang="en-US" sz="1700" dirty="0"/>
              <a:t> </a:t>
            </a:r>
            <a:r>
              <a:rPr lang="en-US" sz="1700" dirty="0" err="1"/>
              <a:t>excitată</a:t>
            </a:r>
            <a:r>
              <a:rPr lang="en-US" sz="1700" dirty="0"/>
              <a:t> </a:t>
            </a:r>
            <a:r>
              <a:rPr lang="en-US" sz="1700" dirty="0" err="1"/>
              <a:t>împiedică</a:t>
            </a:r>
            <a:r>
              <a:rPr lang="en-US" sz="1700" dirty="0"/>
              <a:t> </a:t>
            </a:r>
            <a:r>
              <a:rPr lang="en-US" sz="1700" dirty="0" err="1"/>
              <a:t>propagarea</a:t>
            </a:r>
            <a:r>
              <a:rPr lang="en-US" sz="1700" dirty="0"/>
              <a:t> </a:t>
            </a:r>
            <a:r>
              <a:rPr lang="en-US" sz="1700" dirty="0" err="1"/>
              <a:t>înapoi</a:t>
            </a:r>
            <a:r>
              <a:rPr lang="en-US" sz="1700" dirty="0"/>
              <a:t> a </a:t>
            </a:r>
            <a:r>
              <a:rPr lang="en-US" sz="1700" dirty="0" err="1"/>
              <a:t>undei</a:t>
            </a:r>
            <a:r>
              <a:rPr lang="en-US" sz="1700" dirty="0"/>
              <a:t>.</a:t>
            </a:r>
            <a:endParaRPr lang="ro-RO" sz="1700" dirty="0"/>
          </a:p>
          <a:p>
            <a:pPr marL="0" indent="0">
              <a:buNone/>
            </a:pPr>
            <a:r>
              <a:rPr lang="en-US" sz="1700" b="1" dirty="0" err="1"/>
              <a:t>Caracteristici</a:t>
            </a:r>
            <a:r>
              <a:rPr lang="en-US" sz="1700" b="1" dirty="0"/>
              <a:t> ale </a:t>
            </a:r>
            <a:r>
              <a:rPr lang="en-US" sz="1700" b="1" dirty="0" err="1"/>
              <a:t>propagării</a:t>
            </a:r>
            <a:r>
              <a:rPr lang="en-US" sz="1700" b="1" dirty="0"/>
              <a:t>:</a:t>
            </a:r>
            <a:r>
              <a:rPr lang="ro-RO" sz="1700" b="1" dirty="0"/>
              <a:t> </a:t>
            </a:r>
            <a:r>
              <a:rPr lang="en-US" sz="1700" b="1" dirty="0" err="1"/>
              <a:t>Fibre</a:t>
            </a:r>
            <a:r>
              <a:rPr lang="en-US" sz="1700" b="1" dirty="0"/>
              <a:t> </a:t>
            </a:r>
            <a:r>
              <a:rPr lang="en-US" sz="1700" b="1" dirty="0" err="1"/>
              <a:t>nemielinizate</a:t>
            </a:r>
            <a:r>
              <a:rPr lang="en-US" sz="1700" b="1" dirty="0"/>
              <a:t>:</a:t>
            </a:r>
            <a:r>
              <a:rPr lang="ro-RO" sz="1700" b="1" dirty="0"/>
              <a:t> </a:t>
            </a:r>
            <a:r>
              <a:rPr lang="en-US" sz="1700" dirty="0" err="1"/>
              <a:t>Potențialul</a:t>
            </a:r>
            <a:r>
              <a:rPr lang="en-US" sz="1700" dirty="0"/>
              <a:t> de </a:t>
            </a:r>
            <a:r>
              <a:rPr lang="en-US" sz="1700" dirty="0" err="1"/>
              <a:t>acțiune</a:t>
            </a:r>
            <a:r>
              <a:rPr lang="en-US" sz="1700" dirty="0"/>
              <a:t> se </a:t>
            </a:r>
            <a:r>
              <a:rPr lang="en-US" sz="1700" dirty="0" err="1"/>
              <a:t>propagă</a:t>
            </a:r>
            <a:r>
              <a:rPr lang="en-US" sz="1700" dirty="0"/>
              <a:t> </a:t>
            </a:r>
            <a:r>
              <a:rPr lang="en-US" sz="1700" dirty="0" err="1"/>
              <a:t>continuu</a:t>
            </a:r>
            <a:r>
              <a:rPr lang="en-US" sz="1700" dirty="0"/>
              <a:t> pe </a:t>
            </a:r>
            <a:r>
              <a:rPr lang="en-US" sz="1700" dirty="0" err="1"/>
              <a:t>întreaga</a:t>
            </a:r>
            <a:r>
              <a:rPr lang="en-US" sz="1700" dirty="0"/>
              <a:t> </a:t>
            </a:r>
            <a:r>
              <a:rPr lang="en-US" sz="1700" dirty="0" err="1"/>
              <a:t>suprafață</a:t>
            </a:r>
            <a:r>
              <a:rPr lang="en-US" sz="1700" dirty="0"/>
              <a:t> a </a:t>
            </a:r>
            <a:r>
              <a:rPr lang="en-US" sz="1700" dirty="0" err="1"/>
              <a:t>membranei</a:t>
            </a:r>
            <a:r>
              <a:rPr lang="en-US" sz="1700" dirty="0"/>
              <a:t>.</a:t>
            </a:r>
            <a:endParaRPr lang="ro-RO" sz="1700" dirty="0"/>
          </a:p>
          <a:p>
            <a:pPr marL="0" indent="0">
              <a:buNone/>
            </a:pPr>
            <a:r>
              <a:rPr lang="en-US" sz="1700" b="1" dirty="0"/>
              <a:t>Fibre </a:t>
            </a:r>
            <a:r>
              <a:rPr lang="en-US" sz="1700" b="1" dirty="0" err="1"/>
              <a:t>mielinizate</a:t>
            </a:r>
            <a:r>
              <a:rPr lang="en-US" sz="1700" b="1" dirty="0"/>
              <a:t>:</a:t>
            </a:r>
            <a:r>
              <a:rPr lang="ro-RO" sz="1700" b="1" dirty="0"/>
              <a:t> </a:t>
            </a:r>
            <a:r>
              <a:rPr lang="en-US" sz="1700" dirty="0"/>
              <a:t>Propagarea </a:t>
            </a:r>
            <a:r>
              <a:rPr lang="en-US" sz="1700" dirty="0" err="1"/>
              <a:t>devine</a:t>
            </a:r>
            <a:r>
              <a:rPr lang="en-US" sz="1700" dirty="0"/>
              <a:t> </a:t>
            </a:r>
            <a:r>
              <a:rPr lang="en-US" sz="1700" dirty="0" err="1"/>
              <a:t>saltatorie</a:t>
            </a:r>
            <a:r>
              <a:rPr lang="en-US" sz="1700" dirty="0"/>
              <a:t>, </a:t>
            </a:r>
            <a:r>
              <a:rPr lang="en-US" sz="1700" dirty="0" err="1"/>
              <a:t>deoarece</a:t>
            </a:r>
            <a:r>
              <a:rPr lang="en-US" sz="1700" dirty="0"/>
              <a:t> </a:t>
            </a:r>
            <a:r>
              <a:rPr lang="en-US" sz="1700" dirty="0" err="1"/>
              <a:t>teaca</a:t>
            </a:r>
            <a:r>
              <a:rPr lang="en-US" sz="1700" dirty="0"/>
              <a:t> de </a:t>
            </a:r>
            <a:r>
              <a:rPr lang="en-US" sz="1700" dirty="0" err="1"/>
              <a:t>mielină</a:t>
            </a:r>
            <a:r>
              <a:rPr lang="en-US" sz="1700" dirty="0"/>
              <a:t> </a:t>
            </a:r>
            <a:r>
              <a:rPr lang="en-US" sz="1700" dirty="0" err="1"/>
              <a:t>izolează</a:t>
            </a:r>
            <a:r>
              <a:rPr lang="en-US" sz="1700" dirty="0"/>
              <a:t> electric </a:t>
            </a:r>
            <a:r>
              <a:rPr lang="en-US" sz="1700" dirty="0" err="1"/>
              <a:t>axonul</a:t>
            </a:r>
            <a:r>
              <a:rPr lang="en-US" sz="1700" dirty="0"/>
              <a:t>. </a:t>
            </a:r>
            <a:r>
              <a:rPr lang="en-US" sz="1700" dirty="0" err="1"/>
              <a:t>Potențialul</a:t>
            </a:r>
            <a:r>
              <a:rPr lang="en-US" sz="1700" dirty="0"/>
              <a:t> de </a:t>
            </a:r>
            <a:r>
              <a:rPr lang="en-US" sz="1700" dirty="0" err="1"/>
              <a:t>acțiune</a:t>
            </a:r>
            <a:r>
              <a:rPr lang="en-US" sz="1700" dirty="0"/>
              <a:t> „</a:t>
            </a:r>
            <a:r>
              <a:rPr lang="en-US" sz="1700" dirty="0" err="1"/>
              <a:t>sare</a:t>
            </a:r>
            <a:r>
              <a:rPr lang="en-US" sz="1700" dirty="0"/>
              <a:t>” de la un nod Ranvier la </a:t>
            </a:r>
            <a:r>
              <a:rPr lang="en-US" sz="1700" dirty="0" err="1"/>
              <a:t>altul</a:t>
            </a:r>
            <a:r>
              <a:rPr lang="en-US" sz="1700" dirty="0"/>
              <a:t>, </a:t>
            </a:r>
            <a:r>
              <a:rPr lang="en-US" sz="1700" dirty="0" err="1"/>
              <a:t>unde</a:t>
            </a:r>
            <a:r>
              <a:rPr lang="en-US" sz="1700" dirty="0"/>
              <a:t> sunt concentrate </a:t>
            </a:r>
            <a:r>
              <a:rPr lang="en-US" sz="1700" dirty="0" err="1"/>
              <a:t>canalele</a:t>
            </a:r>
            <a:r>
              <a:rPr lang="en-US" sz="1700" dirty="0"/>
              <a:t> </a:t>
            </a:r>
            <a:r>
              <a:rPr lang="en-US" sz="1700" dirty="0" err="1"/>
              <a:t>ionice</a:t>
            </a:r>
            <a:r>
              <a:rPr lang="en-US" sz="1700" dirty="0"/>
              <a:t>. Acest </a:t>
            </a:r>
            <a:r>
              <a:rPr lang="en-US" sz="1700" dirty="0" err="1"/>
              <a:t>lucru</a:t>
            </a:r>
            <a:r>
              <a:rPr lang="en-US" sz="1700" dirty="0"/>
              <a:t> </a:t>
            </a:r>
            <a:r>
              <a:rPr lang="en-US" sz="1700" dirty="0" err="1"/>
              <a:t>crește</a:t>
            </a:r>
            <a:r>
              <a:rPr lang="en-US" sz="1700" dirty="0"/>
              <a:t> </a:t>
            </a:r>
            <a:r>
              <a:rPr lang="en-US" sz="1700" dirty="0" err="1"/>
              <a:t>semnificativ</a:t>
            </a:r>
            <a:r>
              <a:rPr lang="en-US" sz="1700" dirty="0"/>
              <a:t> </a:t>
            </a:r>
            <a:r>
              <a:rPr lang="en-US" sz="1700" dirty="0" err="1"/>
              <a:t>viteza</a:t>
            </a:r>
            <a:r>
              <a:rPr lang="en-US" sz="1700" dirty="0"/>
              <a:t> de </a:t>
            </a:r>
            <a:r>
              <a:rPr lang="en-US" sz="1700" dirty="0" err="1"/>
              <a:t>conducere</a:t>
            </a:r>
            <a:r>
              <a:rPr lang="en-US" sz="1700" dirty="0"/>
              <a:t> a </a:t>
            </a:r>
            <a:r>
              <a:rPr lang="en-US" sz="1700" dirty="0" err="1"/>
              <a:t>semnalului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305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276C-1BAC-7174-9325-7D60C147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Propagarea potențialului de acțiune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55296A-8922-FDFF-872F-BA6ECEF3E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05" y="1587624"/>
            <a:ext cx="4613295" cy="2523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33F0FD-7A24-04FC-A7F9-20FD7D95C950}"/>
              </a:ext>
            </a:extLst>
          </p:cNvPr>
          <p:cNvSpPr txBox="1"/>
          <p:nvPr/>
        </p:nvSpPr>
        <p:spPr>
          <a:xfrm>
            <a:off x="942825" y="4110753"/>
            <a:ext cx="3494314" cy="38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Transmiterea prin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Fibre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nemielinizate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342FF-01C6-505E-3C90-18D9120E52C2}"/>
              </a:ext>
            </a:extLst>
          </p:cNvPr>
          <p:cNvSpPr txBox="1"/>
          <p:nvPr/>
        </p:nvSpPr>
        <p:spPr>
          <a:xfrm>
            <a:off x="283245" y="4670211"/>
            <a:ext cx="11625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Propagarea e</a:t>
            </a:r>
            <a:r>
              <a:rPr lang="en-US" b="1" dirty="0" err="1"/>
              <a:t>xcitației</a:t>
            </a:r>
            <a:r>
              <a:rPr lang="en-US" b="1" dirty="0"/>
              <a:t> de-a  </a:t>
            </a:r>
            <a:r>
              <a:rPr lang="en-US" b="1" dirty="0" err="1"/>
              <a:t>constă</a:t>
            </a:r>
            <a:r>
              <a:rPr lang="en-US" b="1" dirty="0"/>
              <a:t> în </a:t>
            </a:r>
            <a:r>
              <a:rPr lang="en-US" b="1" dirty="0" err="1"/>
              <a:t>două</a:t>
            </a:r>
            <a:r>
              <a:rPr lang="en-US" b="1" dirty="0"/>
              <a:t> </a:t>
            </a:r>
            <a:r>
              <a:rPr lang="en-US" b="1" dirty="0" err="1"/>
              <a:t>procese</a:t>
            </a:r>
            <a:r>
              <a:rPr lang="en-US" b="1" dirty="0"/>
              <a:t> </a:t>
            </a:r>
            <a:r>
              <a:rPr lang="en-US" b="1" dirty="0" err="1"/>
              <a:t>succesive</a:t>
            </a:r>
            <a:r>
              <a:rPr lang="en-US" b="1" dirty="0"/>
              <a:t>: </a:t>
            </a:r>
            <a:r>
              <a:rPr lang="ro-RO" b="1" dirty="0"/>
              <a:t>              </a:t>
            </a:r>
          </a:p>
          <a:p>
            <a:r>
              <a:rPr lang="ro-RO" b="1" dirty="0"/>
              <a:t>A</a:t>
            </a:r>
            <a:r>
              <a:rPr lang="en-US" b="1" dirty="0"/>
              <a:t>) </a:t>
            </a:r>
            <a:r>
              <a:rPr lang="en-US" b="1" dirty="0" err="1"/>
              <a:t>răspândirea</a:t>
            </a:r>
            <a:r>
              <a:rPr lang="en-US" b="1" dirty="0"/>
              <a:t> </a:t>
            </a:r>
            <a:r>
              <a:rPr lang="en-US" b="1" dirty="0" err="1"/>
              <a:t>câmpului</a:t>
            </a:r>
            <a:r>
              <a:rPr lang="en-US" b="1" dirty="0"/>
              <a:t> electromagnetic cu </a:t>
            </a:r>
            <a:r>
              <a:rPr lang="en-US" b="1" dirty="0" err="1"/>
              <a:t>atenuare</a:t>
            </a:r>
            <a:r>
              <a:rPr lang="en-US" b="1" dirty="0"/>
              <a:t> (</a:t>
            </a:r>
            <a:r>
              <a:rPr lang="en-US" b="1" dirty="0" err="1"/>
              <a:t>decrementare</a:t>
            </a:r>
            <a:r>
              <a:rPr lang="en-US" b="1" dirty="0"/>
              <a:t>); </a:t>
            </a:r>
            <a:endParaRPr lang="ro-RO" b="1" dirty="0"/>
          </a:p>
          <a:p>
            <a:r>
              <a:rPr lang="en-US" b="1" dirty="0"/>
              <a:t>2) </a:t>
            </a:r>
            <a:r>
              <a:rPr lang="en-US" b="1" dirty="0" err="1"/>
              <a:t>retransmiterea</a:t>
            </a:r>
            <a:r>
              <a:rPr lang="en-US" b="1" dirty="0"/>
              <a:t> </a:t>
            </a:r>
            <a:r>
              <a:rPr lang="en-US" b="1" dirty="0" err="1"/>
              <a:t>intensității</a:t>
            </a:r>
            <a:r>
              <a:rPr lang="en-US" b="1" dirty="0"/>
              <a:t> </a:t>
            </a:r>
            <a:r>
              <a:rPr lang="ro-RO" b="1" dirty="0"/>
              <a:t>e.g. </a:t>
            </a:r>
            <a:r>
              <a:rPr lang="en-US" b="1" dirty="0" err="1"/>
              <a:t>aortice</a:t>
            </a:r>
            <a:r>
              <a:rPr lang="en-US" b="1" dirty="0"/>
              <a:t> (PA).</a:t>
            </a:r>
            <a:r>
              <a:rPr lang="ro-RO" b="1" dirty="0"/>
              <a:t> Deoarece  retransmiterea potențialelor de acțiune are loc doar în nodurile </a:t>
            </a:r>
            <a:r>
              <a:rPr lang="ro-RO" b="1" dirty="0" err="1"/>
              <a:t>Ranvier</a:t>
            </a:r>
            <a:r>
              <a:rPr lang="ro-RO" b="1" dirty="0"/>
              <a:t>, excitația „sare” peste zonele </a:t>
            </a:r>
            <a:r>
              <a:rPr lang="ro-RO" b="1" dirty="0" err="1"/>
              <a:t>mielinizate</a:t>
            </a:r>
            <a:r>
              <a:rPr lang="ro-RO" b="1" dirty="0"/>
              <a:t> ale membranei - tip de conducție </a:t>
            </a:r>
            <a:r>
              <a:rPr lang="ro-RO" b="1" dirty="0" err="1"/>
              <a:t>saltatorie</a:t>
            </a:r>
            <a:r>
              <a:rPr lang="ro-RO" b="1" dirty="0"/>
              <a:t> a excitației</a:t>
            </a:r>
            <a:endParaRPr lang="en-US" b="1" dirty="0"/>
          </a:p>
        </p:txBody>
      </p:sp>
      <p:pic>
        <p:nvPicPr>
          <p:cNvPr id="1026" name="Picture 2" descr="1.5. Распространение потенциала действия">
            <a:extLst>
              <a:ext uri="{FF2B5EF4-FFF2-40B4-BE49-F238E27FC236}">
                <a16:creationId xmlns:a16="http://schemas.microsoft.com/office/drawing/2014/main" id="{DF4687FB-7BD1-93F1-FE5D-5DF8ABC0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2" y="1929593"/>
            <a:ext cx="53625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7D9BD-BED8-923C-D575-4554530BFDD9}"/>
              </a:ext>
            </a:extLst>
          </p:cNvPr>
          <p:cNvSpPr txBox="1"/>
          <p:nvPr/>
        </p:nvSpPr>
        <p:spPr>
          <a:xfrm>
            <a:off x="283245" y="6106832"/>
            <a:ext cx="11456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Viteza</a:t>
            </a:r>
            <a:r>
              <a:rPr lang="en-US" b="1" dirty="0"/>
              <a:t> de </a:t>
            </a:r>
            <a:r>
              <a:rPr lang="en-US" b="1" dirty="0" err="1"/>
              <a:t>propagare</a:t>
            </a:r>
            <a:r>
              <a:rPr lang="en-US" b="1" dirty="0"/>
              <a:t> a </a:t>
            </a:r>
            <a:r>
              <a:rPr lang="en-US" b="1" dirty="0" err="1"/>
              <a:t>potențialului</a:t>
            </a:r>
            <a:r>
              <a:rPr lang="en-US" b="1" dirty="0"/>
              <a:t> de </a:t>
            </a:r>
            <a:r>
              <a:rPr lang="en-US" b="1" dirty="0" err="1"/>
              <a:t>acțiune</a:t>
            </a:r>
            <a:r>
              <a:rPr lang="en-US" b="1" dirty="0"/>
              <a:t> în </a:t>
            </a:r>
            <a:r>
              <a:rPr lang="en-US" b="1" dirty="0" err="1"/>
              <a:t>fibrele</a:t>
            </a:r>
            <a:r>
              <a:rPr lang="en-US" b="1" dirty="0"/>
              <a:t> </a:t>
            </a:r>
            <a:r>
              <a:rPr lang="en-US" b="1" dirty="0" err="1"/>
              <a:t>nervoase</a:t>
            </a:r>
            <a:r>
              <a:rPr lang="en-US" b="1" dirty="0"/>
              <a:t> </a:t>
            </a:r>
            <a:r>
              <a:rPr lang="en-US" b="1" dirty="0" err="1"/>
              <a:t>depinde</a:t>
            </a:r>
            <a:r>
              <a:rPr lang="en-US" b="1" dirty="0"/>
              <a:t> de </a:t>
            </a:r>
            <a:r>
              <a:rPr lang="en-US" b="1" dirty="0" err="1"/>
              <a:t>diametrul</a:t>
            </a:r>
            <a:r>
              <a:rPr lang="en-US" b="1" dirty="0"/>
              <a:t> </a:t>
            </a:r>
            <a:r>
              <a:rPr lang="en-US" b="1" dirty="0" err="1"/>
              <a:t>acestora</a:t>
            </a:r>
            <a:r>
              <a:rPr lang="en-US" b="1" dirty="0"/>
              <a:t>. Este </a:t>
            </a:r>
            <a:r>
              <a:rPr lang="en-US" b="1" dirty="0" err="1"/>
              <a:t>maximă</a:t>
            </a:r>
            <a:r>
              <a:rPr lang="en-US" b="1" dirty="0"/>
              <a:t> în </a:t>
            </a:r>
            <a:r>
              <a:rPr lang="en-US" b="1" dirty="0" err="1"/>
              <a:t>fibrele</a:t>
            </a:r>
            <a:r>
              <a:rPr lang="en-US" b="1" dirty="0"/>
              <a:t> </a:t>
            </a:r>
            <a:r>
              <a:rPr lang="en-US" b="1" dirty="0" err="1"/>
              <a:t>cele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groase</a:t>
            </a:r>
            <a:r>
              <a:rPr lang="en-US" b="1" dirty="0"/>
              <a:t>, </a:t>
            </a:r>
            <a:r>
              <a:rPr lang="en-US" b="1" dirty="0" err="1"/>
              <a:t>ajungând</a:t>
            </a:r>
            <a:r>
              <a:rPr lang="en-US" b="1" dirty="0"/>
              <a:t> la </a:t>
            </a:r>
            <a:r>
              <a:rPr lang="en-US" b="1" dirty="0" err="1"/>
              <a:t>aproximativ</a:t>
            </a:r>
            <a:r>
              <a:rPr lang="en-US" b="1" dirty="0"/>
              <a:t> 100 de </a:t>
            </a:r>
            <a:r>
              <a:rPr lang="en-US" b="1" dirty="0" err="1"/>
              <a:t>metri</a:t>
            </a:r>
            <a:r>
              <a:rPr lang="en-US" b="1" dirty="0"/>
              <a:t> pe </a:t>
            </a:r>
            <a:r>
              <a:rPr lang="en-US" b="1" dirty="0" err="1"/>
              <a:t>secundă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990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6CC2-87EF-6F6D-EAE8-0D3F36C0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/>
              <a:t>Propagarea semnalelor prin fibra nervului (axon)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11ABA-5BC2-8513-D669-80482F9F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2" y="1379913"/>
            <a:ext cx="7302362" cy="4797050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Admitem: </a:t>
            </a:r>
            <a:r>
              <a:rPr lang="ro-RO" dirty="0" err="1"/>
              <a:t>întrun</a:t>
            </a:r>
            <a:r>
              <a:rPr lang="ro-RO" dirty="0"/>
              <a:t> punct al axonului s-a dezvoltat și a atins </a:t>
            </a:r>
            <a:r>
              <a:rPr lang="ro-RO" dirty="0" err="1"/>
              <a:t>max</a:t>
            </a:r>
            <a:r>
              <a:rPr lang="ro-RO" dirty="0"/>
              <a:t> potențialul de acțiune, astfel are loc </a:t>
            </a:r>
            <a:r>
              <a:rPr lang="ro-RO" b="1" dirty="0"/>
              <a:t>depolarizarea membranei</a:t>
            </a:r>
            <a:r>
              <a:rPr lang="ro-RO" dirty="0"/>
              <a:t>. </a:t>
            </a:r>
          </a:p>
          <a:p>
            <a:r>
              <a:rPr lang="ro-RO" dirty="0"/>
              <a:t>În locul dezvoltării PA, </a:t>
            </a:r>
            <a:r>
              <a:rPr lang="ro-RO" b="1" dirty="0"/>
              <a:t>potențialul pe partea interioară a membranei devine pozitivă</a:t>
            </a:r>
            <a:r>
              <a:rPr lang="ro-RO" dirty="0"/>
              <a:t>, </a:t>
            </a:r>
            <a:r>
              <a:rPr lang="ro-RO" b="1" dirty="0"/>
              <a:t>iar pe cea exterioară – negativă</a:t>
            </a:r>
          </a:p>
          <a:p>
            <a:r>
              <a:rPr lang="ro-RO" dirty="0"/>
              <a:t>Această diferență de potențial formată  conduc la : atât în citoplasmă, cât și în lichidul extracelular apar curenți ionici </a:t>
            </a:r>
            <a:r>
              <a:rPr lang="ro-RO" b="1" dirty="0"/>
              <a:t>(curenți locali)</a:t>
            </a:r>
          </a:p>
          <a:p>
            <a:r>
              <a:rPr lang="ro-RO" b="1" dirty="0"/>
              <a:t>Rezultă: </a:t>
            </a:r>
            <a:r>
              <a:rPr lang="ro-RO" dirty="0"/>
              <a:t>potențialul suprafeței interioare a părților limitrofe neexcitate va crește </a:t>
            </a:r>
            <a:r>
              <a:rPr lang="ro-RO" b="1" dirty="0"/>
              <a:t>(devine mai pozitiv), </a:t>
            </a:r>
            <a:r>
              <a:rPr lang="ro-RO" dirty="0"/>
              <a:t>iar pe suprafața exterioară – va scădea </a:t>
            </a:r>
            <a:r>
              <a:rPr lang="ro-RO" b="1" dirty="0"/>
              <a:t>(devine mai negativ)</a:t>
            </a:r>
          </a:p>
          <a:p>
            <a:r>
              <a:rPr lang="ro-RO" dirty="0"/>
              <a:t>Diferența de potențial </a:t>
            </a:r>
            <a:r>
              <a:rPr lang="ro-RO" dirty="0" err="1"/>
              <a:t>transmembranar</a:t>
            </a:r>
            <a:r>
              <a:rPr lang="ro-RO" dirty="0"/>
              <a:t> va scădea (în valoare absolută) </a:t>
            </a:r>
            <a:r>
              <a:rPr lang="ro-RO" b="1" dirty="0"/>
              <a:t>– părțile neexcitate ale membranei se depolarizează</a:t>
            </a:r>
          </a:p>
          <a:p>
            <a:r>
              <a:rPr lang="ro-RO" dirty="0"/>
              <a:t>Variația diferenței de potențial </a:t>
            </a:r>
            <a:r>
              <a:rPr lang="ro-RO" dirty="0" err="1"/>
              <a:t>transmembranar</a:t>
            </a:r>
            <a:r>
              <a:rPr lang="ro-RO" dirty="0"/>
              <a:t> va scade cu distanța de la locul apariției </a:t>
            </a:r>
            <a:r>
              <a:rPr lang="ro-RO" b="1" dirty="0"/>
              <a:t>– exponențial în descreștere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DEE5F-E0D7-B371-5706-044750955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373" y="1379913"/>
            <a:ext cx="4091616" cy="36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826A-D7E2-C144-3B34-044B8543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Bazele Potențialului de repaos al membranei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3785-C36D-6E82-8530-BA94B01C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0" y="1145490"/>
            <a:ext cx="6217024" cy="552026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Lichidul</a:t>
            </a:r>
            <a:r>
              <a:rPr lang="en-US" dirty="0"/>
              <a:t> </a:t>
            </a:r>
            <a:r>
              <a:rPr lang="en-US" dirty="0" err="1"/>
              <a:t>extracelular</a:t>
            </a:r>
            <a:r>
              <a:rPr lang="ro-RO" dirty="0"/>
              <a:t>:</a:t>
            </a:r>
            <a:r>
              <a:rPr lang="en-US" dirty="0"/>
              <a:t> </a:t>
            </a:r>
            <a:r>
              <a:rPr lang="ro-RO" dirty="0"/>
              <a:t>Na+, Cl-</a:t>
            </a:r>
          </a:p>
          <a:p>
            <a:r>
              <a:rPr lang="en-US" dirty="0" err="1"/>
              <a:t>Lichidul</a:t>
            </a:r>
            <a:r>
              <a:rPr lang="en-US" dirty="0"/>
              <a:t> </a:t>
            </a:r>
            <a:r>
              <a:rPr lang="en-US" dirty="0" err="1"/>
              <a:t>intracelular</a:t>
            </a:r>
            <a:r>
              <a:rPr lang="ro-RO" dirty="0"/>
              <a:t>:</a:t>
            </a:r>
            <a:r>
              <a:rPr lang="en-US" dirty="0"/>
              <a:t> </a:t>
            </a:r>
            <a:r>
              <a:rPr lang="ro-RO" dirty="0"/>
              <a:t>K+, </a:t>
            </a:r>
            <a:r>
              <a:rPr lang="en-US" dirty="0" err="1"/>
              <a:t>anioni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(A-)</a:t>
            </a:r>
            <a:r>
              <a:rPr lang="ro-RO" dirty="0"/>
              <a:t>/</a:t>
            </a:r>
            <a:r>
              <a:rPr lang="en-US" dirty="0" err="1"/>
              <a:t>grupări</a:t>
            </a:r>
            <a:r>
              <a:rPr lang="en-US" dirty="0"/>
              <a:t> </a:t>
            </a:r>
            <a:r>
              <a:rPr lang="en-US" dirty="0" err="1"/>
              <a:t>încărcate</a:t>
            </a:r>
            <a:r>
              <a:rPr lang="en-US" dirty="0"/>
              <a:t> ale </a:t>
            </a:r>
            <a:r>
              <a:rPr lang="en-US" dirty="0" err="1"/>
              <a:t>proteinelor</a:t>
            </a:r>
            <a:r>
              <a:rPr lang="en-US" dirty="0"/>
              <a:t>).</a:t>
            </a:r>
            <a:endParaRPr lang="ro-RO" dirty="0"/>
          </a:p>
          <a:p>
            <a:r>
              <a:rPr lang="en-US" dirty="0" err="1"/>
              <a:t>Diferența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concentrațiile</a:t>
            </a:r>
            <a:r>
              <a:rPr lang="en-US" dirty="0"/>
              <a:t> </a:t>
            </a:r>
            <a:r>
              <a:rPr lang="ro-RO" dirty="0"/>
              <a:t>Na+ și K+ </a:t>
            </a:r>
            <a:r>
              <a:rPr lang="en-US" dirty="0"/>
              <a:t>din </a:t>
            </a:r>
            <a:r>
              <a:rPr lang="en-US" dirty="0" err="1"/>
              <a:t>fluidele</a:t>
            </a:r>
            <a:r>
              <a:rPr lang="en-US" dirty="0"/>
              <a:t> </a:t>
            </a:r>
            <a:r>
              <a:rPr lang="en-US" dirty="0" err="1"/>
              <a:t>extracelulare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intracelulare</a:t>
            </a:r>
            <a:r>
              <a:rPr lang="ro-RO" dirty="0"/>
              <a:t> –</a:t>
            </a:r>
            <a:r>
              <a:rPr lang="en-US" dirty="0"/>
              <a:t> </a:t>
            </a:r>
            <a:r>
              <a:rPr lang="ro-RO" dirty="0"/>
              <a:t>grație </a:t>
            </a:r>
            <a:r>
              <a:rPr lang="en-US" dirty="0"/>
              <a:t> ac</a:t>
            </a:r>
            <a:r>
              <a:rPr lang="ro-RO" dirty="0" err="1"/>
              <a:t>țiunii</a:t>
            </a:r>
            <a:r>
              <a:rPr lang="ro-RO" dirty="0"/>
              <a:t> </a:t>
            </a:r>
            <a:r>
              <a:rPr lang="en-US" dirty="0" err="1"/>
              <a:t>pompei</a:t>
            </a:r>
            <a:r>
              <a:rPr lang="en-US" dirty="0"/>
              <a:t> </a:t>
            </a:r>
            <a:r>
              <a:rPr lang="en-US" dirty="0" err="1"/>
              <a:t>sodiu-potasiu</a:t>
            </a:r>
            <a:r>
              <a:rPr lang="en-US" dirty="0"/>
              <a:t>, care </a:t>
            </a:r>
            <a:r>
              <a:rPr lang="en-US" dirty="0" err="1"/>
              <a:t>pompează</a:t>
            </a:r>
            <a:r>
              <a:rPr lang="en-US" dirty="0"/>
              <a:t> 3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ro-RO" dirty="0"/>
              <a:t>Na+ </a:t>
            </a:r>
            <a:r>
              <a:rPr lang="en-US" dirty="0"/>
              <a:t>în afara </a:t>
            </a:r>
            <a:r>
              <a:rPr lang="en-US" dirty="0" err="1"/>
              <a:t>celulei</a:t>
            </a:r>
            <a:r>
              <a:rPr lang="ro-RO" dirty="0"/>
              <a:t> și 2 ioni de K+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ciclu</a:t>
            </a:r>
            <a:r>
              <a:rPr lang="en-US" dirty="0"/>
              <a:t> în </a:t>
            </a:r>
            <a:r>
              <a:rPr lang="en-US" dirty="0" err="1"/>
              <a:t>celulă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gradientului</a:t>
            </a:r>
            <a:r>
              <a:rPr lang="en-US" dirty="0"/>
              <a:t> </a:t>
            </a:r>
            <a:r>
              <a:rPr lang="en-US" dirty="0" err="1"/>
              <a:t>electrochimic</a:t>
            </a:r>
            <a:r>
              <a:rPr lang="en-US" dirty="0"/>
              <a:t> al </a:t>
            </a:r>
            <a:r>
              <a:rPr lang="en-US" dirty="0" err="1"/>
              <a:t>acestor</a:t>
            </a:r>
            <a:r>
              <a:rPr lang="ro-RO" dirty="0"/>
              <a:t>a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Funcția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 a </a:t>
            </a:r>
            <a:r>
              <a:rPr lang="en-US" dirty="0" err="1"/>
              <a:t>pompei</a:t>
            </a:r>
            <a:r>
              <a:rPr lang="en-US" dirty="0"/>
              <a:t> </a:t>
            </a:r>
            <a:r>
              <a:rPr lang="en-US" dirty="0" err="1"/>
              <a:t>sodiu-potasiu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i="1" dirty="0"/>
              <a:t>a </a:t>
            </a:r>
            <a:r>
              <a:rPr lang="en-US" i="1" dirty="0" err="1"/>
              <a:t>menține</a:t>
            </a:r>
            <a:r>
              <a:rPr lang="en-US" i="1" dirty="0"/>
              <a:t> </a:t>
            </a:r>
            <a:r>
              <a:rPr lang="en-US" i="1" dirty="0" err="1"/>
              <a:t>diferența</a:t>
            </a:r>
            <a:r>
              <a:rPr lang="en-US" i="1" dirty="0"/>
              <a:t> </a:t>
            </a:r>
            <a:r>
              <a:rPr lang="en-US" i="1" dirty="0" err="1"/>
              <a:t>dintre</a:t>
            </a:r>
            <a:r>
              <a:rPr lang="en-US" i="1" dirty="0"/>
              <a:t> </a:t>
            </a:r>
            <a:r>
              <a:rPr lang="en-US" i="1" dirty="0" err="1"/>
              <a:t>concentrațiile</a:t>
            </a:r>
            <a:r>
              <a:rPr lang="en-US" i="1" dirty="0"/>
              <a:t> de </a:t>
            </a:r>
            <a:r>
              <a:rPr lang="en-US" i="1" dirty="0" err="1"/>
              <a:t>ioni</a:t>
            </a:r>
            <a:r>
              <a:rPr lang="en-US" i="1" dirty="0"/>
              <a:t> de </a:t>
            </a:r>
            <a:r>
              <a:rPr lang="en-US" i="1" dirty="0" err="1"/>
              <a:t>sodiu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potasiu</a:t>
            </a:r>
            <a:r>
              <a:rPr lang="en-US" i="1" dirty="0"/>
              <a:t> de </a:t>
            </a:r>
            <a:r>
              <a:rPr lang="en-US" i="1" dirty="0" err="1"/>
              <a:t>ambele</a:t>
            </a:r>
            <a:r>
              <a:rPr lang="en-US" i="1" dirty="0"/>
              <a:t> </a:t>
            </a:r>
            <a:r>
              <a:rPr lang="en-US" i="1" dirty="0" err="1"/>
              <a:t>părți</a:t>
            </a:r>
            <a:r>
              <a:rPr lang="en-US" i="1" dirty="0"/>
              <a:t> ale </a:t>
            </a:r>
            <a:r>
              <a:rPr lang="en-US" i="1" dirty="0" err="1"/>
              <a:t>membranei</a:t>
            </a:r>
            <a:r>
              <a:rPr lang="en-US" i="1" dirty="0"/>
              <a:t> </a:t>
            </a:r>
            <a:r>
              <a:rPr lang="en-US" i="1" dirty="0" err="1"/>
              <a:t>plasmatice</a:t>
            </a:r>
            <a:r>
              <a:rPr lang="en-US" i="1" dirty="0"/>
              <a:t>.</a:t>
            </a:r>
            <a:endParaRPr lang="ro-RO" i="1" dirty="0"/>
          </a:p>
          <a:p>
            <a:r>
              <a:rPr lang="en-US" dirty="0"/>
              <a:t>În </a:t>
            </a:r>
            <a:r>
              <a:rPr lang="en-US" dirty="0" err="1"/>
              <a:t>repaus</a:t>
            </a:r>
            <a:r>
              <a:rPr lang="en-US" dirty="0"/>
              <a:t>, </a:t>
            </a:r>
            <a:r>
              <a:rPr lang="en-US" dirty="0" err="1"/>
              <a:t>permeabilitatea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plasmatice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 </a:t>
            </a:r>
            <a:r>
              <a:rPr lang="en-US" dirty="0" err="1"/>
              <a:t>depășește</a:t>
            </a:r>
            <a:r>
              <a:rPr lang="en-US" dirty="0"/>
              <a:t> </a:t>
            </a:r>
            <a:r>
              <a:rPr lang="en-US" dirty="0" err="1"/>
              <a:t>semnificativ</a:t>
            </a:r>
            <a:r>
              <a:rPr lang="en-US" dirty="0"/>
              <a:t> </a:t>
            </a:r>
            <a:r>
              <a:rPr lang="en-US" dirty="0" err="1"/>
              <a:t>permeabilitatea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În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, </a:t>
            </a:r>
            <a:r>
              <a:rPr lang="en-US" dirty="0" err="1"/>
              <a:t>raportul</a:t>
            </a:r>
            <a:r>
              <a:rPr lang="en-US" dirty="0"/>
              <a:t> de </a:t>
            </a:r>
            <a:r>
              <a:rPr lang="en-US" dirty="0" err="1"/>
              <a:t>permeabilitate</a:t>
            </a:r>
            <a:r>
              <a:rPr lang="en-US" dirty="0"/>
              <a:t> a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corespunzători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>
                <a:solidFill>
                  <a:srgbClr val="FFFF00"/>
                </a:solidFill>
                <a:highlight>
                  <a:srgbClr val="000080"/>
                </a:highlight>
              </a:rPr>
              <a:t>1:0,04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Acest </a:t>
            </a:r>
            <a:r>
              <a:rPr lang="en-US" b="1" i="1" dirty="0" err="1">
                <a:solidFill>
                  <a:srgbClr val="FF0000"/>
                </a:solidFill>
              </a:rPr>
              <a:t>fapt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permite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explicarea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existenței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potențialului</a:t>
            </a:r>
            <a:r>
              <a:rPr lang="en-US" b="1" i="1" dirty="0">
                <a:solidFill>
                  <a:srgbClr val="FF0000"/>
                </a:solidFill>
              </a:rPr>
              <a:t> de </a:t>
            </a:r>
            <a:r>
              <a:rPr lang="en-US" b="1" i="1" dirty="0" err="1">
                <a:solidFill>
                  <a:srgbClr val="FF0000"/>
                </a:solidFill>
              </a:rPr>
              <a:t>repaus</a:t>
            </a:r>
            <a:r>
              <a:rPr lang="en-US" b="1" i="1" dirty="0">
                <a:solidFill>
                  <a:srgbClr val="FF0000"/>
                </a:solidFill>
              </a:rPr>
              <a:t> al </a:t>
            </a:r>
            <a:r>
              <a:rPr lang="en-US" b="1" i="1" dirty="0" err="1">
                <a:solidFill>
                  <a:srgbClr val="FF0000"/>
                </a:solidFill>
              </a:rPr>
              <a:t>membranei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9B77F-50D5-8B8E-BCEB-509057934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271" y="1674669"/>
            <a:ext cx="4706458" cy="4615815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572F4F39-B054-55FE-5071-9C9E8FD53A29}"/>
              </a:ext>
            </a:extLst>
          </p:cNvPr>
          <p:cNvSpPr/>
          <p:nvPr/>
        </p:nvSpPr>
        <p:spPr>
          <a:xfrm>
            <a:off x="4123765" y="1145490"/>
            <a:ext cx="143435" cy="3658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35E7CD5-1CE7-CAFA-E947-1C55379535F3}"/>
              </a:ext>
            </a:extLst>
          </p:cNvPr>
          <p:cNvSpPr/>
          <p:nvPr/>
        </p:nvSpPr>
        <p:spPr>
          <a:xfrm>
            <a:off x="5585012" y="1511312"/>
            <a:ext cx="143435" cy="38375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6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73228-1273-E608-6044-3D3E3CC7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42" y="512214"/>
            <a:ext cx="10515600" cy="6021590"/>
          </a:xfrm>
        </p:spPr>
        <p:txBody>
          <a:bodyPr>
            <a:normAutofit fontScale="92500" lnSpcReduction="10000"/>
          </a:bodyPr>
          <a:lstStyle/>
          <a:p>
            <a:r>
              <a:rPr lang="ro-RO" sz="2400" dirty="0"/>
              <a:t>În acele locuri, unde diferența de </a:t>
            </a:r>
            <a:r>
              <a:rPr lang="ro-RO" sz="2400" dirty="0" err="1"/>
              <a:t>potenția</a:t>
            </a:r>
            <a:r>
              <a:rPr lang="ro-RO" sz="2400" dirty="0"/>
              <a:t> </a:t>
            </a:r>
            <a:r>
              <a:rPr lang="ro-RO" sz="2400" dirty="0" err="1"/>
              <a:t>transmembranar</a:t>
            </a:r>
            <a:r>
              <a:rPr lang="ro-RO" sz="2400" dirty="0"/>
              <a:t> atinge pragul de activare a canalelor de Na – are loc dezvoltarea noilor potențiale de acțiune (</a:t>
            </a:r>
            <a:r>
              <a:rPr lang="ro-RO" sz="2400" b="1" dirty="0" err="1"/>
              <a:t>retranslarea</a:t>
            </a:r>
            <a:r>
              <a:rPr lang="ro-RO" sz="2400" b="1" dirty="0"/>
              <a:t> potențialului de acțiune</a:t>
            </a:r>
            <a:r>
              <a:rPr lang="ro-RO" sz="2400" dirty="0"/>
              <a:t>)</a:t>
            </a:r>
          </a:p>
          <a:p>
            <a:r>
              <a:rPr lang="ro-RO" sz="2400" dirty="0"/>
              <a:t>Rezultă, că </a:t>
            </a:r>
            <a:r>
              <a:rPr lang="ro-RO" sz="2400" b="1" dirty="0"/>
              <a:t>potențialul de acțiune generat devine stimul </a:t>
            </a:r>
            <a:r>
              <a:rPr lang="ro-RO" sz="2400" dirty="0"/>
              <a:t>(</a:t>
            </a:r>
            <a:r>
              <a:rPr lang="ro-RO" sz="2400" dirty="0" err="1"/>
              <a:t>supraprag</a:t>
            </a:r>
            <a:r>
              <a:rPr lang="ro-RO" sz="2400" dirty="0"/>
              <a:t>) pentru un segment al membranei.</a:t>
            </a:r>
          </a:p>
          <a:p>
            <a:r>
              <a:rPr lang="ro-RO" sz="2400" dirty="0"/>
              <a:t>Deoarece propagarea semnalului EM are loc cu viteza luminii </a:t>
            </a:r>
            <a:r>
              <a:rPr lang="ro-RO" sz="2400" dirty="0" err="1"/>
              <a:t>întrun</a:t>
            </a:r>
            <a:r>
              <a:rPr lang="ro-RO" sz="2400" dirty="0"/>
              <a:t> mediu – viteza de propagare a diferenței de potențial </a:t>
            </a:r>
            <a:r>
              <a:rPr lang="ro-RO" sz="2400" dirty="0" err="1"/>
              <a:t>transmembranar</a:t>
            </a:r>
            <a:r>
              <a:rPr lang="ro-RO" sz="2400" dirty="0"/>
              <a:t> are loc cu o viteză f. mare. Astfel, </a:t>
            </a:r>
            <a:r>
              <a:rPr lang="ro-RO" sz="2400" b="1" dirty="0"/>
              <a:t>viteza propagării excitației prin membrană depinde de mărimea segmentului cuprins în excitare simultană.</a:t>
            </a:r>
          </a:p>
          <a:p>
            <a:r>
              <a:rPr lang="ro-RO" sz="2400" b="1" dirty="0"/>
              <a:t>Valoarea potențialului de depolarizare este funcție de distanța de </a:t>
            </a:r>
            <a:r>
              <a:rPr lang="ro-RO" sz="2400" b="1" dirty="0" err="1"/>
              <a:t>ka</a:t>
            </a:r>
            <a:r>
              <a:rPr lang="ro-RO" sz="2400" b="1" dirty="0"/>
              <a:t> segmentul excitat al membranei</a:t>
            </a:r>
          </a:p>
          <a:p>
            <a:r>
              <a:rPr lang="ro-RO" sz="1600" i="1" dirty="0" err="1"/>
              <a:t>Ux</a:t>
            </a:r>
            <a:r>
              <a:rPr lang="ro-RO" sz="1600" i="1" dirty="0"/>
              <a:t> – potențialul depolarizării în pct. x</a:t>
            </a:r>
          </a:p>
          <a:p>
            <a:r>
              <a:rPr lang="ro-RO" sz="1600" i="1" dirty="0" err="1"/>
              <a:t>Uo</a:t>
            </a:r>
            <a:r>
              <a:rPr lang="ro-RO" sz="1600" i="1" dirty="0"/>
              <a:t> – modificarea potențialului </a:t>
            </a:r>
            <a:r>
              <a:rPr lang="ro-RO" sz="1600" i="1" dirty="0" err="1"/>
              <a:t>membranar</a:t>
            </a:r>
            <a:r>
              <a:rPr lang="ro-RO" sz="1600" i="1" dirty="0"/>
              <a:t> în punctul de excitație</a:t>
            </a:r>
          </a:p>
          <a:p>
            <a:r>
              <a:rPr lang="ro-RO" sz="1600" i="1" dirty="0"/>
              <a:t>x – distanța de la locul apariției excitației</a:t>
            </a:r>
          </a:p>
          <a:p>
            <a:r>
              <a:rPr lang="ro-RO" sz="1600" i="1" dirty="0"/>
              <a:t> </a:t>
            </a:r>
            <a:r>
              <a:rPr lang="el-GR" sz="1600" i="1" dirty="0"/>
              <a:t>λ</a:t>
            </a:r>
            <a:r>
              <a:rPr lang="ro-RO" sz="1600" i="1" dirty="0"/>
              <a:t>- constanta lungimii membranei</a:t>
            </a:r>
          </a:p>
          <a:p>
            <a:r>
              <a:rPr lang="ro-RO" sz="1600" i="1" dirty="0" err="1"/>
              <a:t>rm</a:t>
            </a:r>
            <a:r>
              <a:rPr lang="ro-RO" sz="1600" i="1" dirty="0"/>
              <a:t> – rezistența specifică a </a:t>
            </a:r>
            <a:r>
              <a:rPr lang="ro-RO" sz="1600" i="1" dirty="0" err="1"/>
              <a:t>învelișukui</a:t>
            </a:r>
            <a:r>
              <a:rPr lang="ro-RO" sz="1600" i="1" dirty="0"/>
              <a:t> fibrei</a:t>
            </a:r>
          </a:p>
          <a:p>
            <a:r>
              <a:rPr lang="el-GR" sz="1600" i="1" dirty="0"/>
              <a:t>δ</a:t>
            </a:r>
            <a:r>
              <a:rPr lang="ro-RO" sz="1600" i="1" dirty="0"/>
              <a:t>- grosimea învelișului</a:t>
            </a:r>
          </a:p>
          <a:p>
            <a:r>
              <a:rPr lang="ro-RO" sz="1600" i="1" dirty="0"/>
              <a:t>a -  raza fibrei</a:t>
            </a:r>
          </a:p>
          <a:p>
            <a:r>
              <a:rPr lang="ro-RO" sz="1600" i="1" dirty="0" err="1"/>
              <a:t>ri</a:t>
            </a:r>
            <a:r>
              <a:rPr lang="ro-RO" sz="1600" i="1" dirty="0"/>
              <a:t>- -rezistența specifică a citoplasmei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FCE9D-B893-F3F1-8C1A-2C5FFC7A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42" y="3679076"/>
            <a:ext cx="1537056" cy="444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7B8D7-81AE-58C0-0545-9EE5D67C7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59" y="4647399"/>
            <a:ext cx="1017611" cy="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2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0DA14-7F01-B2BD-EB31-70DD3B04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628592"/>
            <a:ext cx="10982499" cy="3045633"/>
          </a:xfrm>
        </p:spPr>
        <p:txBody>
          <a:bodyPr/>
          <a:lstStyle/>
          <a:p>
            <a:pPr marL="0" indent="0">
              <a:buNone/>
            </a:pPr>
            <a:r>
              <a:rPr lang="ro-RO" sz="2400" dirty="0"/>
              <a:t>Din această relație – viteza mare de propagare – (1) un diametru mai mare a axonului!</a:t>
            </a:r>
          </a:p>
          <a:p>
            <a:pPr marL="0" indent="0" algn="just">
              <a:buNone/>
            </a:pPr>
            <a:r>
              <a:rPr lang="ro-RO" sz="2400" dirty="0"/>
              <a:t>sau: (2) mielinizarea axonului la suprafață (</a:t>
            </a:r>
            <a:r>
              <a:rPr lang="ro-RO" sz="2400" i="1" dirty="0"/>
              <a:t>izolarea electrică (</a:t>
            </a:r>
            <a:r>
              <a:rPr lang="ro-RO" sz="2400" i="1" dirty="0">
                <a:solidFill>
                  <a:srgbClr val="FF0000"/>
                </a:solidFill>
              </a:rPr>
              <a:t>pentru prevenirea pierderii impulsului la propagare</a:t>
            </a:r>
            <a:r>
              <a:rPr lang="ro-RO" sz="2400" i="1" dirty="0"/>
              <a:t>) produsă de celulele </a:t>
            </a:r>
            <a:r>
              <a:rPr lang="ro-RO" sz="2400" i="1" dirty="0" err="1"/>
              <a:t>gliale</a:t>
            </a:r>
            <a:r>
              <a:rPr lang="ro-RO" sz="2400" i="1" dirty="0"/>
              <a:t>, </a:t>
            </a:r>
            <a:r>
              <a:rPr lang="ro-RO" sz="2400" i="1" dirty="0" err="1"/>
              <a:t>oligodendrocitele</a:t>
            </a:r>
            <a:r>
              <a:rPr lang="ro-RO" sz="2400" i="1" dirty="0"/>
              <a:t> în sistemul nervos central și celulele </a:t>
            </a:r>
            <a:r>
              <a:rPr lang="ro-RO" sz="2400" i="1" dirty="0" err="1"/>
              <a:t>Schwann</a:t>
            </a:r>
            <a:r>
              <a:rPr lang="ro-RO" sz="2400" i="1" dirty="0"/>
              <a:t> în sistemul nervos periferic</a:t>
            </a:r>
            <a:r>
              <a:rPr lang="ro-RO" sz="2400" dirty="0"/>
              <a:t>)</a:t>
            </a:r>
          </a:p>
          <a:p>
            <a:r>
              <a:rPr lang="en-US" sz="2400" i="1" dirty="0" err="1"/>
              <a:t>Mielinizarea</a:t>
            </a:r>
            <a:r>
              <a:rPr lang="en-US" sz="2400" i="1" dirty="0"/>
              <a:t> </a:t>
            </a:r>
            <a:r>
              <a:rPr lang="en-US" sz="2400" i="1" dirty="0" err="1"/>
              <a:t>ajută</a:t>
            </a:r>
            <a:r>
              <a:rPr lang="en-US" sz="2400" i="1" dirty="0"/>
              <a:t> la </a:t>
            </a:r>
            <a:r>
              <a:rPr lang="en-US" sz="2400" i="1" dirty="0" err="1"/>
              <a:t>economisirea</a:t>
            </a:r>
            <a:r>
              <a:rPr lang="en-US" sz="2400" i="1" dirty="0"/>
              <a:t> </a:t>
            </a:r>
            <a:r>
              <a:rPr lang="en-US" sz="2400" i="1" dirty="0" err="1"/>
              <a:t>spațiului</a:t>
            </a:r>
            <a:r>
              <a:rPr lang="en-US" sz="2400" i="1" dirty="0"/>
              <a:t>, </a:t>
            </a:r>
            <a:r>
              <a:rPr lang="en-US" sz="2400" i="1" dirty="0" err="1"/>
              <a:t>permițând</a:t>
            </a:r>
            <a:r>
              <a:rPr lang="en-US" sz="2400" i="1" dirty="0"/>
              <a:t> </a:t>
            </a:r>
            <a:r>
              <a:rPr lang="en-US" sz="2400" i="1" dirty="0" err="1"/>
              <a:t>unui</a:t>
            </a:r>
            <a:r>
              <a:rPr lang="en-US" sz="2400" i="1" dirty="0"/>
              <a:t> </a:t>
            </a:r>
            <a:r>
              <a:rPr lang="en-US" sz="2400" i="1" dirty="0" err="1"/>
              <a:t>număr</a:t>
            </a:r>
            <a:r>
              <a:rPr lang="en-US" sz="2400" i="1" dirty="0"/>
              <a:t> </a:t>
            </a:r>
            <a:r>
              <a:rPr lang="en-US" sz="2400" i="1" dirty="0" err="1"/>
              <a:t>mai</a:t>
            </a:r>
            <a:r>
              <a:rPr lang="en-US" sz="2400" i="1" dirty="0"/>
              <a:t> mare de </a:t>
            </a:r>
            <a:r>
              <a:rPr lang="en-US" sz="2400" i="1" dirty="0" err="1"/>
              <a:t>fibre</a:t>
            </a:r>
            <a:r>
              <a:rPr lang="en-US" sz="2400" i="1" dirty="0"/>
              <a:t> </a:t>
            </a:r>
            <a:r>
              <a:rPr lang="en-US" sz="2400" i="1" dirty="0" err="1"/>
              <a:t>nervoase</a:t>
            </a:r>
            <a:r>
              <a:rPr lang="en-US" sz="2400" i="1" dirty="0"/>
              <a:t> </a:t>
            </a:r>
            <a:r>
              <a:rPr lang="en-US" sz="2400" i="1" dirty="0" err="1"/>
              <a:t>să</a:t>
            </a:r>
            <a:r>
              <a:rPr lang="en-US" sz="2400" i="1" dirty="0"/>
              <a:t> se </a:t>
            </a:r>
            <a:r>
              <a:rPr lang="en-US" sz="2400" i="1" dirty="0" err="1"/>
              <a:t>încadreze</a:t>
            </a:r>
            <a:r>
              <a:rPr lang="en-US" sz="2400" i="1" dirty="0"/>
              <a:t> </a:t>
            </a:r>
            <a:r>
              <a:rPr lang="en-US" sz="2400" i="1" dirty="0" err="1"/>
              <a:t>într</a:t>
            </a:r>
            <a:r>
              <a:rPr lang="en-US" sz="2400" i="1" dirty="0"/>
              <a:t>-un </a:t>
            </a:r>
            <a:r>
              <a:rPr lang="en-US" sz="2400" i="1" dirty="0" err="1"/>
              <a:t>spațiu</a:t>
            </a:r>
            <a:r>
              <a:rPr lang="en-US" sz="2400" i="1" dirty="0"/>
              <a:t> </a:t>
            </a:r>
            <a:r>
              <a:rPr lang="en-US" sz="2400" i="1" dirty="0" err="1"/>
              <a:t>limitat</a:t>
            </a:r>
            <a:r>
              <a:rPr lang="en-US" sz="2400" i="1" dirty="0"/>
              <a:t>, </a:t>
            </a:r>
            <a:r>
              <a:rPr lang="en-US" sz="2400" i="1" dirty="0" err="1"/>
              <a:t>menținând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același</a:t>
            </a:r>
            <a:r>
              <a:rPr lang="en-US" sz="2400" i="1" dirty="0"/>
              <a:t> </a:t>
            </a:r>
            <a:r>
              <a:rPr lang="en-US" sz="2400" i="1" dirty="0" err="1"/>
              <a:t>timp</a:t>
            </a:r>
            <a:r>
              <a:rPr lang="en-US" sz="2400" i="1" dirty="0"/>
              <a:t> o </a:t>
            </a:r>
            <a:r>
              <a:rPr lang="en-US" sz="2400" i="1" dirty="0" err="1"/>
              <a:t>viteză</a:t>
            </a:r>
            <a:r>
              <a:rPr lang="en-US" sz="2400" i="1" dirty="0"/>
              <a:t> de </a:t>
            </a:r>
            <a:r>
              <a:rPr lang="en-US" sz="2400" i="1" dirty="0" err="1"/>
              <a:t>conducere</a:t>
            </a:r>
            <a:r>
              <a:rPr lang="en-US" sz="2400" i="1" dirty="0"/>
              <a:t> </a:t>
            </a:r>
            <a:r>
              <a:rPr lang="en-US" sz="2400" i="1" dirty="0" err="1"/>
              <a:t>ridicată</a:t>
            </a:r>
            <a:r>
              <a:rPr lang="en-US" sz="2400" i="1" dirty="0"/>
              <a:t>. </a:t>
            </a:r>
            <a:endParaRPr lang="ro-RO" sz="2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50C25-D153-CF9E-5BF7-8273C2FB7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77" y="3956512"/>
            <a:ext cx="7432909" cy="26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26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29EDFB-5745-09E0-F07D-F02A3931B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5" y="0"/>
            <a:ext cx="7428174" cy="3756088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442A17C-1904-148B-C344-8B7FF1DF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1" y="3756088"/>
            <a:ext cx="11547763" cy="3101912"/>
          </a:xfrm>
        </p:spPr>
        <p:txBody>
          <a:bodyPr>
            <a:normAutofit fontScale="85000" lnSpcReduction="10000"/>
          </a:bodyPr>
          <a:lstStyle/>
          <a:p>
            <a:r>
              <a:rPr lang="ro-RO" dirty="0"/>
              <a:t>Membrana celulară în locurile nodurilor </a:t>
            </a:r>
            <a:r>
              <a:rPr lang="ro-RO" dirty="0" err="1"/>
              <a:t>Ranvier</a:t>
            </a:r>
            <a:r>
              <a:rPr lang="ro-RO" dirty="0"/>
              <a:t> este specializată pentru generarea excitației: densitatea canalelor ionice de Na voltaj-dependente este de cca 100 </a:t>
            </a:r>
            <a:r>
              <a:rPr lang="ro-RO" dirty="0" err="1"/>
              <a:t>m.mare</a:t>
            </a:r>
            <a:r>
              <a:rPr lang="ro-RO" dirty="0"/>
              <a:t> ca prin fibre nervoase </a:t>
            </a:r>
            <a:r>
              <a:rPr lang="ro-RO" dirty="0" err="1"/>
              <a:t>nemielinizate</a:t>
            </a:r>
            <a:r>
              <a:rPr lang="ro-RO" dirty="0"/>
              <a:t>.</a:t>
            </a:r>
          </a:p>
          <a:p>
            <a:r>
              <a:rPr lang="ro-RO" dirty="0"/>
              <a:t>Între două interceptări excitația se transmite ca undă amortizată. </a:t>
            </a:r>
            <a:r>
              <a:rPr lang="ro-RO" dirty="0" err="1"/>
              <a:t>Retranslarea</a:t>
            </a:r>
            <a:r>
              <a:rPr lang="ro-RO" dirty="0"/>
              <a:t> PA de </a:t>
            </a:r>
            <a:r>
              <a:rPr lang="ro-RO" dirty="0" err="1"/>
              <a:t>regulaă</a:t>
            </a:r>
            <a:r>
              <a:rPr lang="ro-RO" dirty="0"/>
              <a:t> are loc la </a:t>
            </a:r>
            <a:r>
              <a:rPr lang="ro-RO" dirty="0" err="1"/>
              <a:t>fiecaare</a:t>
            </a:r>
            <a:r>
              <a:rPr lang="ro-RO" dirty="0"/>
              <a:t> 2-3 moduri </a:t>
            </a:r>
            <a:r>
              <a:rPr lang="ro-RO" dirty="0" err="1"/>
              <a:t>Ranvier</a:t>
            </a:r>
            <a:r>
              <a:rPr lang="ro-RO" dirty="0"/>
              <a:t>. Cu cât nodurile </a:t>
            </a:r>
            <a:r>
              <a:rPr lang="ro-RO" dirty="0" err="1"/>
              <a:t>Ranvier</a:t>
            </a:r>
            <a:r>
              <a:rPr lang="ro-RO" dirty="0"/>
              <a:t> sunt mai dese, cu atât </a:t>
            </a:r>
            <a:r>
              <a:rPr lang="ro-RO" dirty="0" err="1"/>
              <a:t>retranslarea</a:t>
            </a:r>
            <a:r>
              <a:rPr lang="ro-RO" dirty="0"/>
              <a:t> semnalului este mai sigură.</a:t>
            </a:r>
          </a:p>
          <a:p>
            <a:r>
              <a:rPr lang="ro-RO" dirty="0"/>
              <a:t>Astfel de transmitere de la nod la nod se numește prin salturi / </a:t>
            </a:r>
            <a:r>
              <a:rPr lang="ro-RO" dirty="0" err="1"/>
              <a:t>saltatorie</a:t>
            </a:r>
            <a:r>
              <a:rPr lang="ro-RO" dirty="0"/>
              <a:t>. Transmiterea prin fibre </a:t>
            </a:r>
            <a:r>
              <a:rPr lang="ro-RO" dirty="0" err="1"/>
              <a:t>mielinizate</a:t>
            </a:r>
            <a:r>
              <a:rPr lang="ro-RO" dirty="0"/>
              <a:t>, prin noduri </a:t>
            </a:r>
            <a:r>
              <a:rPr lang="ro-RO" dirty="0" err="1"/>
              <a:t>Ranvier</a:t>
            </a:r>
            <a:r>
              <a:rPr lang="ro-RO" dirty="0"/>
              <a:t> </a:t>
            </a:r>
            <a:r>
              <a:rPr lang="ro-RO" dirty="0" err="1"/>
              <a:t>economisște</a:t>
            </a:r>
            <a:r>
              <a:rPr lang="ro-RO" dirty="0"/>
              <a:t> consumul de oxigen (de 200 ori) comparativ cu transmiterea continuu a impulsurilor nervoase prin axoni fără miez.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D4B85F-1EA0-F4CD-AD9C-6046601AB658}"/>
              </a:ext>
            </a:extLst>
          </p:cNvPr>
          <p:cNvSpPr txBox="1"/>
          <p:nvPr/>
        </p:nvSpPr>
        <p:spPr>
          <a:xfrm>
            <a:off x="486295" y="493049"/>
            <a:ext cx="36368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Difuzia</a:t>
            </a:r>
            <a:r>
              <a:rPr lang="en-US" sz="2400" dirty="0"/>
              <a:t> </a:t>
            </a:r>
            <a:r>
              <a:rPr lang="en-US" sz="2400" dirty="0" err="1"/>
              <a:t>ionilor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învelișul</a:t>
            </a:r>
            <a:r>
              <a:rPr lang="en-US" sz="2400" dirty="0"/>
              <a:t> </a:t>
            </a:r>
            <a:r>
              <a:rPr lang="en-US" sz="2400" dirty="0" err="1"/>
              <a:t>mielinizat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imposibilă</a:t>
            </a:r>
            <a:r>
              <a:rPr lang="en-US" sz="2400" dirty="0"/>
              <a:t>. </a:t>
            </a:r>
            <a:endParaRPr lang="ro-RO" sz="2400" dirty="0"/>
          </a:p>
          <a:p>
            <a:endParaRPr lang="ro-RO" sz="2400" dirty="0"/>
          </a:p>
          <a:p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en-US" sz="2400" dirty="0" err="1"/>
              <a:t>generarea</a:t>
            </a:r>
            <a:r>
              <a:rPr lang="en-US" sz="2400" dirty="0"/>
              <a:t> </a:t>
            </a:r>
            <a:r>
              <a:rPr lang="en-US" sz="2400" dirty="0" err="1"/>
              <a:t>potențialelor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locuri</a:t>
            </a:r>
            <a:r>
              <a:rPr lang="en-US" sz="2400" dirty="0"/>
              <a:t> </a:t>
            </a:r>
            <a:r>
              <a:rPr lang="en-US" sz="2400" dirty="0" err="1"/>
              <a:t>unde</a:t>
            </a:r>
            <a:r>
              <a:rPr lang="en-US" sz="2400" dirty="0"/>
              <a:t> </a:t>
            </a:r>
            <a:r>
              <a:rPr lang="en-US" sz="2400" dirty="0" err="1"/>
              <a:t>ea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lipsă</a:t>
            </a:r>
            <a:r>
              <a:rPr lang="en-US" sz="2400" dirty="0"/>
              <a:t> –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noduri</a:t>
            </a:r>
            <a:r>
              <a:rPr lang="en-US" sz="2400" dirty="0"/>
              <a:t> Ranvier / </a:t>
            </a:r>
            <a:r>
              <a:rPr lang="en-US" sz="2400" dirty="0" err="1"/>
              <a:t>noduri</a:t>
            </a:r>
            <a:r>
              <a:rPr lang="en-US" sz="2400" dirty="0"/>
              <a:t> active/</a:t>
            </a:r>
          </a:p>
        </p:txBody>
      </p:sp>
    </p:spTree>
    <p:extLst>
      <p:ext uri="{BB962C8B-B14F-4D97-AF65-F5344CB8AC3E}">
        <p14:creationId xmlns:p14="http://schemas.microsoft.com/office/powerpoint/2010/main" val="1152240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98F5EF-2A05-645E-D40E-5D201F717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096" y="923330"/>
            <a:ext cx="3612125" cy="5801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F57BE-AA02-DDC8-E47F-1255A854412C}"/>
              </a:ext>
            </a:extLst>
          </p:cNvPr>
          <p:cNvSpPr txBox="1"/>
          <p:nvPr/>
        </p:nvSpPr>
        <p:spPr>
          <a:xfrm>
            <a:off x="160062" y="964648"/>
            <a:ext cx="797157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200" dirty="0" err="1"/>
              <a:t>Memb</a:t>
            </a:r>
            <a:r>
              <a:rPr lang="en-US" sz="2200" dirty="0"/>
              <a:t>rana </a:t>
            </a:r>
            <a:r>
              <a:rPr lang="en-US" sz="2200" dirty="0" err="1"/>
              <a:t>corpului</a:t>
            </a:r>
            <a:r>
              <a:rPr lang="en-US" sz="2200" dirty="0"/>
              <a:t> </a:t>
            </a:r>
            <a:r>
              <a:rPr lang="en-US" sz="2200" dirty="0" err="1"/>
              <a:t>celular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 </a:t>
            </a:r>
            <a:r>
              <a:rPr lang="en-US" sz="2200" dirty="0" err="1"/>
              <a:t>segmentului</a:t>
            </a:r>
            <a:r>
              <a:rPr lang="en-US" sz="2200" dirty="0"/>
              <a:t> </a:t>
            </a:r>
            <a:r>
              <a:rPr lang="en-US" sz="2200" dirty="0" err="1"/>
              <a:t>inițial</a:t>
            </a:r>
            <a:r>
              <a:rPr lang="en-US" sz="2200" dirty="0"/>
              <a:t> nu are </a:t>
            </a:r>
            <a:r>
              <a:rPr lang="en-US" sz="2200" dirty="0" err="1"/>
              <a:t>nici</a:t>
            </a:r>
            <a:r>
              <a:rPr lang="en-US" sz="2200" dirty="0"/>
              <a:t> </a:t>
            </a:r>
            <a:r>
              <a:rPr lang="en-US" sz="2200" dirty="0" err="1"/>
              <a:t>canale</a:t>
            </a:r>
            <a:r>
              <a:rPr lang="en-US" sz="2200" dirty="0"/>
              <a:t> de Na+ </a:t>
            </a:r>
            <a:r>
              <a:rPr lang="en-US" sz="2200" dirty="0" err="1"/>
              <a:t>voltaj-dependente</a:t>
            </a:r>
            <a:r>
              <a:rPr lang="en-US" sz="2200" dirty="0"/>
              <a:t>, </a:t>
            </a:r>
            <a:r>
              <a:rPr lang="en-US" sz="2200" dirty="0" err="1"/>
              <a:t>nici</a:t>
            </a:r>
            <a:r>
              <a:rPr lang="en-US" sz="2200" dirty="0"/>
              <a:t> </a:t>
            </a:r>
            <a:r>
              <a:rPr lang="en-US" sz="2200" dirty="0" err="1"/>
              <a:t>canale</a:t>
            </a:r>
            <a:r>
              <a:rPr lang="en-US" sz="2200" dirty="0"/>
              <a:t> de K+ </a:t>
            </a:r>
            <a:r>
              <a:rPr lang="en-US" sz="2200" dirty="0" err="1"/>
              <a:t>voltaj-dependente</a:t>
            </a:r>
            <a:r>
              <a:rPr lang="en-US" sz="2200" dirty="0"/>
              <a:t>, </a:t>
            </a:r>
            <a:r>
              <a:rPr lang="en-US" sz="2200" dirty="0" err="1"/>
              <a:t>deci</a:t>
            </a:r>
            <a:r>
              <a:rPr lang="en-US" sz="2200" dirty="0"/>
              <a:t> nu se pot genera </a:t>
            </a:r>
            <a:r>
              <a:rPr lang="ro-RO" sz="2200" dirty="0"/>
              <a:t>PA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acea</a:t>
            </a:r>
            <a:r>
              <a:rPr lang="en-US" sz="2200" dirty="0"/>
              <a:t> </a:t>
            </a:r>
            <a:r>
              <a:rPr lang="en-US" sz="2200" dirty="0" err="1"/>
              <a:t>parte</a:t>
            </a:r>
            <a:r>
              <a:rPr lang="en-US" sz="2200" dirty="0"/>
              <a:t> a </a:t>
            </a:r>
            <a:r>
              <a:rPr lang="en-US" sz="2200" dirty="0" err="1"/>
              <a:t>neuronului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r>
              <a:rPr lang="en-US" sz="2200" dirty="0"/>
              <a:t>Membrana </a:t>
            </a:r>
            <a:r>
              <a:rPr lang="en-US" sz="2200" dirty="0" err="1"/>
              <a:t>axonală</a:t>
            </a:r>
            <a:r>
              <a:rPr lang="en-US" sz="2200" dirty="0"/>
              <a:t> din </a:t>
            </a:r>
            <a:r>
              <a:rPr lang="en-US" sz="2200" dirty="0" err="1"/>
              <a:t>dreapta</a:t>
            </a:r>
            <a:r>
              <a:rPr lang="en-US" sz="2200" dirty="0"/>
              <a:t> </a:t>
            </a:r>
            <a:r>
              <a:rPr lang="en-US" sz="2200" dirty="0" err="1"/>
              <a:t>segmentului</a:t>
            </a:r>
            <a:r>
              <a:rPr lang="en-US" sz="2200" dirty="0"/>
              <a:t> </a:t>
            </a:r>
            <a:r>
              <a:rPr lang="en-US" sz="2200" dirty="0" err="1"/>
              <a:t>inițial</a:t>
            </a:r>
            <a:r>
              <a:rPr lang="en-US" sz="2200" dirty="0"/>
              <a:t> are </a:t>
            </a:r>
            <a:r>
              <a:rPr lang="en-US" sz="2200" dirty="0" err="1"/>
              <a:t>canale</a:t>
            </a:r>
            <a:r>
              <a:rPr lang="en-US" sz="2200" dirty="0"/>
              <a:t> de Na+ </a:t>
            </a:r>
            <a:r>
              <a:rPr lang="en-US" sz="2200" dirty="0" err="1"/>
              <a:t>voltaj-dependente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canale</a:t>
            </a:r>
            <a:r>
              <a:rPr lang="en-US" sz="2200" dirty="0"/>
              <a:t> de K+ </a:t>
            </a:r>
            <a:r>
              <a:rPr lang="en-US" sz="2200" dirty="0" err="1"/>
              <a:t>voltaj-dependente</a:t>
            </a:r>
            <a:r>
              <a:rPr lang="en-US" sz="2200" dirty="0"/>
              <a:t>. </a:t>
            </a:r>
            <a:r>
              <a:rPr lang="en-US" sz="2200" dirty="0" err="1"/>
              <a:t>Poate</a:t>
            </a:r>
            <a:r>
              <a:rPr lang="en-US" sz="2200" dirty="0"/>
              <a:t> </a:t>
            </a:r>
            <a:r>
              <a:rPr lang="en-US" sz="2200" dirty="0" err="1"/>
              <a:t>susține</a:t>
            </a:r>
            <a:r>
              <a:rPr lang="en-US" sz="2200" dirty="0"/>
              <a:t> un </a:t>
            </a:r>
            <a:r>
              <a:rPr lang="ro-RO" sz="2200" dirty="0"/>
              <a:t>PA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/>
              <a:t>Deci, un segment mic al </a:t>
            </a:r>
            <a:r>
              <a:rPr lang="en-US" sz="2200" dirty="0" err="1"/>
              <a:t>axonului</a:t>
            </a:r>
            <a:r>
              <a:rPr lang="en-US" sz="2200" dirty="0"/>
              <a:t>, </a:t>
            </a:r>
            <a:r>
              <a:rPr lang="en-US" sz="2200" dirty="0" err="1"/>
              <a:t>chiar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dreapta</a:t>
            </a:r>
            <a:r>
              <a:rPr lang="en-US" sz="2200" dirty="0"/>
              <a:t> </a:t>
            </a:r>
            <a:r>
              <a:rPr lang="en-US" sz="2200" dirty="0" err="1"/>
              <a:t>segmentului</a:t>
            </a:r>
            <a:r>
              <a:rPr lang="en-US" sz="2200" dirty="0"/>
              <a:t> </a:t>
            </a:r>
            <a:r>
              <a:rPr lang="en-US" sz="2200" dirty="0" err="1"/>
              <a:t>inițial</a:t>
            </a:r>
            <a:r>
              <a:rPr lang="en-US" sz="2200" dirty="0"/>
              <a:t> din </a:t>
            </a:r>
            <a:r>
              <a:rPr lang="en-US" sz="2200" dirty="0" err="1"/>
              <a:t>această</a:t>
            </a:r>
            <a:r>
              <a:rPr lang="en-US" sz="2200" dirty="0"/>
              <a:t> </a:t>
            </a:r>
            <a:r>
              <a:rPr lang="en-US" sz="2200" dirty="0" err="1"/>
              <a:t>diagramă</a:t>
            </a:r>
            <a:r>
              <a:rPr lang="en-US" sz="2200" dirty="0"/>
              <a:t>, </a:t>
            </a:r>
            <a:r>
              <a:rPr lang="en-US" sz="2200" dirty="0" err="1"/>
              <a:t>declanșează</a:t>
            </a:r>
            <a:r>
              <a:rPr lang="en-US" sz="2200" dirty="0"/>
              <a:t> un </a:t>
            </a:r>
            <a:r>
              <a:rPr lang="ro-RO" sz="2200" dirty="0"/>
              <a:t>PA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r>
              <a:rPr lang="ro-RO" sz="2200" dirty="0"/>
              <a:t>N</a:t>
            </a:r>
            <a:r>
              <a:rPr lang="en-US" sz="2200" dirty="0"/>
              <a:t>e </a:t>
            </a:r>
            <a:r>
              <a:rPr lang="en-US" sz="2200" dirty="0" err="1"/>
              <a:t>schimb</a:t>
            </a:r>
            <a:r>
              <a:rPr lang="ro-RO" sz="2200" dirty="0" err="1"/>
              <a:t>ăm</a:t>
            </a:r>
            <a:r>
              <a:rPr lang="en-US" sz="2200" dirty="0"/>
              <a:t> </a:t>
            </a:r>
            <a:r>
              <a:rPr lang="en-US" sz="2200" dirty="0" err="1"/>
              <a:t>ușor</a:t>
            </a:r>
            <a:r>
              <a:rPr lang="en-US" sz="2200" dirty="0"/>
              <a:t> </a:t>
            </a:r>
            <a:r>
              <a:rPr lang="en-US" sz="2200" dirty="0" err="1"/>
              <a:t>atenția</a:t>
            </a:r>
            <a:r>
              <a:rPr lang="en-US" sz="2200" dirty="0"/>
              <a:t>.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mijlocul</a:t>
            </a:r>
            <a:r>
              <a:rPr lang="en-US" sz="2200" dirty="0"/>
              <a:t> </a:t>
            </a:r>
            <a:r>
              <a:rPr lang="en-US" sz="2200" dirty="0" err="1"/>
              <a:t>acestui</a:t>
            </a:r>
            <a:r>
              <a:rPr lang="en-US" sz="2200" dirty="0"/>
              <a:t> axon, </a:t>
            </a:r>
            <a:r>
              <a:rPr lang="en-US" sz="2200" dirty="0" err="1"/>
              <a:t>porțiunea</a:t>
            </a:r>
            <a:r>
              <a:rPr lang="en-US" sz="2200" dirty="0"/>
              <a:t> de </a:t>
            </a:r>
            <a:r>
              <a:rPr lang="en-US" sz="2200" dirty="0" err="1"/>
              <a:t>membrană</a:t>
            </a:r>
            <a:r>
              <a:rPr lang="en-US" sz="2200" dirty="0"/>
              <a:t> </a:t>
            </a:r>
            <a:r>
              <a:rPr lang="en-US" sz="2200" dirty="0" err="1"/>
              <a:t>axonală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 </a:t>
            </a:r>
            <a:r>
              <a:rPr lang="en-US" sz="2200" dirty="0" err="1"/>
              <a:t>zonei</a:t>
            </a:r>
            <a:r>
              <a:rPr lang="en-US" sz="2200" dirty="0"/>
              <a:t> de </a:t>
            </a:r>
            <a:r>
              <a:rPr lang="en-US" sz="2200" dirty="0" err="1"/>
              <a:t>acțiune</a:t>
            </a:r>
            <a:r>
              <a:rPr lang="en-US" sz="2200" dirty="0"/>
              <a:t> </a:t>
            </a:r>
            <a:r>
              <a:rPr lang="en-US" sz="2200" dirty="0" err="1"/>
              <a:t>tocmai</a:t>
            </a:r>
            <a:r>
              <a:rPr lang="en-US" sz="2200" dirty="0"/>
              <a:t> a </a:t>
            </a:r>
            <a:r>
              <a:rPr lang="en-US" sz="2200" dirty="0" err="1"/>
              <a:t>trecut</a:t>
            </a:r>
            <a:r>
              <a:rPr lang="en-US" sz="2200" dirty="0"/>
              <a:t> </a:t>
            </a:r>
            <a:r>
              <a:rPr lang="en-US" sz="2200" dirty="0" err="1"/>
              <a:t>printr</a:t>
            </a:r>
            <a:r>
              <a:rPr lang="en-US" sz="2200" dirty="0"/>
              <a:t>-un </a:t>
            </a:r>
            <a:r>
              <a:rPr lang="ro-RO" sz="2200" dirty="0"/>
              <a:t>PA</a:t>
            </a:r>
            <a:r>
              <a:rPr lang="en-US" sz="2200" dirty="0"/>
              <a:t>. </a:t>
            </a:r>
            <a:r>
              <a:rPr lang="en-US" sz="2200" dirty="0" err="1"/>
              <a:t>Canalele</a:t>
            </a:r>
            <a:r>
              <a:rPr lang="en-US" sz="2200" dirty="0"/>
              <a:t> de Na+ </a:t>
            </a:r>
            <a:r>
              <a:rPr lang="en-US" sz="2200" dirty="0" err="1"/>
              <a:t>voltaj-dependente</a:t>
            </a:r>
            <a:r>
              <a:rPr lang="en-US" sz="2200" dirty="0"/>
              <a:t> de </a:t>
            </a:r>
            <a:r>
              <a:rPr lang="en-US" sz="2200" dirty="0" err="1"/>
              <a:t>acolo</a:t>
            </a:r>
            <a:r>
              <a:rPr lang="en-US" sz="2200" dirty="0"/>
              <a:t> sunt </a:t>
            </a:r>
            <a:r>
              <a:rPr lang="en-US" sz="2200" dirty="0" err="1"/>
              <a:t>refractare</a:t>
            </a:r>
            <a:r>
              <a:rPr lang="en-US" sz="2200" dirty="0"/>
              <a:t> (inactivate). Au </a:t>
            </a:r>
            <a:r>
              <a:rPr lang="en-US" sz="2200" dirty="0" err="1"/>
              <a:t>făcut</a:t>
            </a:r>
            <a:r>
              <a:rPr lang="en-US" sz="2200" dirty="0"/>
              <a:t> „</a:t>
            </a:r>
            <a:r>
              <a:rPr lang="en-US" sz="2200" dirty="0" err="1"/>
              <a:t>chestia</a:t>
            </a:r>
            <a:r>
              <a:rPr lang="en-US" sz="2200" dirty="0"/>
              <a:t>” cu </a:t>
            </a:r>
            <a:r>
              <a:rPr lang="ro-RO" sz="2200" dirty="0"/>
              <a:t>PA </a:t>
            </a:r>
            <a:r>
              <a:rPr lang="en-US" sz="2200" dirty="0" err="1"/>
              <a:t>acum</a:t>
            </a:r>
            <a:r>
              <a:rPr lang="en-US" sz="2200" dirty="0"/>
              <a:t> </a:t>
            </a:r>
            <a:r>
              <a:rPr lang="en-US" sz="2200" dirty="0" err="1"/>
              <a:t>câteva</a:t>
            </a:r>
            <a:r>
              <a:rPr lang="en-US" sz="2200" dirty="0"/>
              <a:t> </a:t>
            </a:r>
            <a:r>
              <a:rPr lang="en-US" sz="2200" dirty="0" err="1"/>
              <a:t>milisecunde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au </a:t>
            </a:r>
            <a:r>
              <a:rPr lang="en-US" sz="2200" dirty="0" err="1"/>
              <a:t>depășit</a:t>
            </a:r>
            <a:r>
              <a:rPr lang="en-US" sz="2200" dirty="0"/>
              <a:t>-o. </a:t>
            </a:r>
            <a:r>
              <a:rPr lang="en-US" sz="2200" dirty="0" err="1"/>
              <a:t>Porțile</a:t>
            </a:r>
            <a:r>
              <a:rPr lang="en-US" sz="2200" dirty="0"/>
              <a:t> lor de </a:t>
            </a:r>
            <a:r>
              <a:rPr lang="en-US" sz="2200" dirty="0" err="1"/>
              <a:t>inactivare</a:t>
            </a:r>
            <a:r>
              <a:rPr lang="en-US" sz="2200" dirty="0"/>
              <a:t> sunt </a:t>
            </a:r>
            <a:r>
              <a:rPr lang="en-US" sz="2200" dirty="0" err="1"/>
              <a:t>închise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nu pot fi </a:t>
            </a:r>
            <a:r>
              <a:rPr lang="en-US" sz="2200" dirty="0" err="1"/>
              <a:t>redeschise</a:t>
            </a:r>
            <a:r>
              <a:rPr lang="en-US" sz="2200" dirty="0"/>
              <a:t> </a:t>
            </a:r>
            <a:r>
              <a:rPr lang="en-US" sz="2200" dirty="0" err="1"/>
              <a:t>până</a:t>
            </a:r>
            <a:r>
              <a:rPr lang="en-US" sz="2200" dirty="0"/>
              <a:t> </a:t>
            </a:r>
            <a:r>
              <a:rPr lang="en-US" sz="2200" dirty="0" err="1"/>
              <a:t>când</a:t>
            </a:r>
            <a:r>
              <a:rPr lang="en-US" sz="2200" dirty="0"/>
              <a:t> </a:t>
            </a:r>
            <a:r>
              <a:rPr lang="en-US" sz="2200" dirty="0" err="1"/>
              <a:t>canalul</a:t>
            </a:r>
            <a:r>
              <a:rPr lang="en-US" sz="2200" dirty="0"/>
              <a:t> de Na+ </a:t>
            </a:r>
            <a:r>
              <a:rPr lang="en-US" sz="2200" dirty="0" err="1"/>
              <a:t>voltaj</a:t>
            </a:r>
            <a:r>
              <a:rPr lang="en-US" sz="2200" dirty="0"/>
              <a:t>-dependent nu se </a:t>
            </a:r>
            <a:r>
              <a:rPr lang="en-US" sz="2200" dirty="0" err="1"/>
              <a:t>resetează</a:t>
            </a:r>
            <a:r>
              <a:rPr lang="en-US" sz="2200" dirty="0"/>
              <a:t> (</a:t>
            </a:r>
            <a:r>
              <a:rPr lang="en-US" sz="2200" dirty="0" err="1"/>
              <a:t>adică</a:t>
            </a:r>
            <a:r>
              <a:rPr lang="en-US" sz="2200" dirty="0"/>
              <a:t> </a:t>
            </a:r>
            <a:r>
              <a:rPr lang="en-US" sz="2200" dirty="0" err="1"/>
              <a:t>revine</a:t>
            </a:r>
            <a:r>
              <a:rPr lang="en-US" sz="2200" dirty="0"/>
              <a:t> la </a:t>
            </a:r>
            <a:r>
              <a:rPr lang="en-US" sz="2200" dirty="0" err="1"/>
              <a:t>starea</a:t>
            </a:r>
            <a:r>
              <a:rPr lang="en-US" sz="2200" dirty="0"/>
              <a:t> de </a:t>
            </a:r>
            <a:r>
              <a:rPr lang="en-US" sz="2200" dirty="0" err="1"/>
              <a:t>repaus</a:t>
            </a:r>
            <a:r>
              <a:rPr lang="en-US" sz="2200" dirty="0"/>
              <a:t>, </a:t>
            </a:r>
            <a:r>
              <a:rPr lang="en-US" sz="2200" dirty="0" err="1"/>
              <a:t>ceea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durează</a:t>
            </a:r>
            <a:r>
              <a:rPr lang="en-US" sz="2200" dirty="0"/>
              <a:t> </a:t>
            </a:r>
            <a:r>
              <a:rPr lang="en-US" sz="2200" dirty="0" err="1"/>
              <a:t>câteva</a:t>
            </a:r>
            <a:r>
              <a:rPr lang="en-US" sz="2200" dirty="0"/>
              <a:t> </a:t>
            </a:r>
            <a:r>
              <a:rPr lang="en-US" sz="2200" dirty="0" err="1"/>
              <a:t>milisecunde</a:t>
            </a:r>
            <a:r>
              <a:rPr lang="en-US" sz="2200" dirty="0"/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CFF08-9269-1D1F-0240-5548CCFE7081}"/>
              </a:ext>
            </a:extLst>
          </p:cNvPr>
          <p:cNvSpPr txBox="1"/>
          <p:nvPr/>
        </p:nvSpPr>
        <p:spPr>
          <a:xfrm>
            <a:off x="295835" y="133651"/>
            <a:ext cx="11447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PA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generat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punct</a:t>
            </a:r>
            <a:r>
              <a:rPr lang="en-US" sz="2400" dirty="0"/>
              <a:t> de </a:t>
            </a:r>
            <a:r>
              <a:rPr lang="en-US" sz="2400" dirty="0" err="1"/>
              <a:t>decizie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neuron, la </a:t>
            </a:r>
            <a:r>
              <a:rPr lang="en-US" sz="2400" dirty="0" err="1"/>
              <a:t>movila</a:t>
            </a:r>
            <a:r>
              <a:rPr lang="en-US" sz="2400" dirty="0"/>
              <a:t> </a:t>
            </a:r>
            <a:r>
              <a:rPr lang="en-US" sz="2400" dirty="0" err="1"/>
              <a:t>axonală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segmentul</a:t>
            </a:r>
            <a:r>
              <a:rPr lang="en-US" sz="2400" dirty="0"/>
              <a:t> </a:t>
            </a:r>
            <a:r>
              <a:rPr lang="en-US" sz="2400" dirty="0" err="1"/>
              <a:t>inițial</a:t>
            </a:r>
            <a:r>
              <a:rPr lang="en-US" sz="2400" dirty="0"/>
              <a:t>. </a:t>
            </a:r>
            <a:r>
              <a:rPr lang="en-US" sz="2400" dirty="0" err="1"/>
              <a:t>Aici</a:t>
            </a:r>
            <a:r>
              <a:rPr lang="en-US" sz="2400" dirty="0"/>
              <a:t> se </a:t>
            </a:r>
            <a:r>
              <a:rPr lang="en-US" sz="2400" dirty="0" err="1"/>
              <a:t>întâlnesc</a:t>
            </a:r>
            <a:r>
              <a:rPr lang="en-US" sz="2400" dirty="0"/>
              <a:t> </a:t>
            </a:r>
            <a:r>
              <a:rPr lang="en-US" sz="2400" dirty="0" err="1"/>
              <a:t>corpul</a:t>
            </a:r>
            <a:r>
              <a:rPr lang="en-US" sz="2400" dirty="0"/>
              <a:t> </a:t>
            </a:r>
            <a:r>
              <a:rPr lang="en-US" sz="2400" dirty="0" err="1"/>
              <a:t>celular</a:t>
            </a:r>
            <a:r>
              <a:rPr lang="en-US" sz="2400" dirty="0"/>
              <a:t> (</a:t>
            </a:r>
            <a:r>
              <a:rPr lang="en-US" sz="2400" dirty="0" err="1"/>
              <a:t>stânga</a:t>
            </a:r>
            <a:r>
              <a:rPr lang="en-US" sz="2400" dirty="0"/>
              <a:t>)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axonul</a:t>
            </a:r>
            <a:r>
              <a:rPr lang="en-US" sz="2400" dirty="0"/>
              <a:t> (</a:t>
            </a:r>
            <a:r>
              <a:rPr lang="en-US" sz="2400" dirty="0" err="1"/>
              <a:t>dreapta</a:t>
            </a:r>
            <a:r>
              <a:rPr lang="en-US" sz="2400" dirty="0"/>
              <a:t>).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DD2773-D9D5-D95D-9A62-31063250B77C}"/>
              </a:ext>
            </a:extLst>
          </p:cNvPr>
          <p:cNvCxnSpPr>
            <a:cxnSpLocks/>
          </p:cNvCxnSpPr>
          <p:nvPr/>
        </p:nvCxnSpPr>
        <p:spPr>
          <a:xfrm>
            <a:off x="4823012" y="923330"/>
            <a:ext cx="4769223" cy="968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563BB7-34EA-F294-FAD9-23C540FC563C}"/>
              </a:ext>
            </a:extLst>
          </p:cNvPr>
          <p:cNvCxnSpPr/>
          <p:nvPr/>
        </p:nvCxnSpPr>
        <p:spPr>
          <a:xfrm>
            <a:off x="7198659" y="923330"/>
            <a:ext cx="3173506" cy="53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25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B4ACB0-3C80-D58A-FF4E-D3EE78516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374" y="277525"/>
            <a:ext cx="4203021" cy="2665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25490E-349A-0CBE-3A11-ACA5A45B9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680" y="0"/>
            <a:ext cx="432109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D10DEA-2DDA-E3BF-FE61-AC7DE7EC69AD}"/>
              </a:ext>
            </a:extLst>
          </p:cNvPr>
          <p:cNvSpPr txBox="1"/>
          <p:nvPr/>
        </p:nvSpPr>
        <p:spPr>
          <a:xfrm>
            <a:off x="378270" y="3077016"/>
            <a:ext cx="70699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Rețineți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de </a:t>
            </a:r>
            <a:r>
              <a:rPr lang="en-US" dirty="0" err="1"/>
              <a:t>scădere</a:t>
            </a:r>
            <a:r>
              <a:rPr lang="en-US" dirty="0"/>
              <a:t> a </a:t>
            </a:r>
            <a:r>
              <a:rPr lang="en-US" dirty="0" err="1"/>
              <a:t>potențialului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 se </a:t>
            </a:r>
            <a:r>
              <a:rPr lang="en-US" dirty="0" err="1"/>
              <a:t>datorează</a:t>
            </a:r>
            <a:r>
              <a:rPr lang="en-US" dirty="0"/>
              <a:t> a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evenimente</a:t>
            </a:r>
            <a:r>
              <a:rPr lang="en-US" dirty="0"/>
              <a:t> care se </a:t>
            </a:r>
            <a:r>
              <a:rPr lang="en-US" dirty="0" err="1"/>
              <a:t>suprapun:canalele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 se </a:t>
            </a:r>
            <a:r>
              <a:rPr lang="en-US" dirty="0" err="1"/>
              <a:t>inactivează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împiedică</a:t>
            </a:r>
            <a:r>
              <a:rPr lang="en-US" dirty="0"/>
              <a:t> </a:t>
            </a:r>
            <a:r>
              <a:rPr lang="en-US" dirty="0" err="1"/>
              <a:t>intrarea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pozitivi;canalele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 se </a:t>
            </a:r>
            <a:r>
              <a:rPr lang="en-US" dirty="0" err="1"/>
              <a:t>deschid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pozitivi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părăsească</a:t>
            </a:r>
            <a:r>
              <a:rPr lang="en-US" dirty="0"/>
              <a:t> </a:t>
            </a:r>
            <a:r>
              <a:rPr lang="en-US" dirty="0" err="1"/>
              <a:t>neuronul</a:t>
            </a:r>
            <a:r>
              <a:rPr lang="en-US" dirty="0"/>
              <a:t>, </a:t>
            </a:r>
            <a:r>
              <a:rPr lang="en-US" dirty="0" err="1"/>
              <a:t>făcându</a:t>
            </a:r>
            <a:r>
              <a:rPr lang="en-US" dirty="0"/>
              <a:t>-l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interior.</a:t>
            </a:r>
            <a:r>
              <a:rPr lang="ro-RO" dirty="0"/>
              <a:t> </a:t>
            </a:r>
          </a:p>
          <a:p>
            <a:r>
              <a:rPr lang="en-US" dirty="0"/>
              <a:t>Ne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en-US" dirty="0"/>
              <a:t> pe </a:t>
            </a:r>
            <a:r>
              <a:rPr lang="en-US" dirty="0" err="1"/>
              <a:t>inactivarea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 inactivate </a:t>
            </a:r>
            <a:r>
              <a:rPr lang="en-US" dirty="0" err="1"/>
              <a:t>mențin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direcție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verde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axonului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refractară</a:t>
            </a:r>
            <a:r>
              <a:rPr lang="en-US" dirty="0"/>
              <a:t> (</a:t>
            </a:r>
            <a:r>
              <a:rPr lang="en-US" dirty="0" err="1"/>
              <a:t>inactivată</a:t>
            </a:r>
            <a:r>
              <a:rPr lang="en-US" dirty="0"/>
              <a:t>).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b="1" dirty="0" err="1"/>
              <a:t>violetă</a:t>
            </a:r>
            <a:r>
              <a:rPr lang="en-US" b="1" dirty="0"/>
              <a:t>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ro-RO" dirty="0"/>
              <a:t>PA</a:t>
            </a:r>
            <a:r>
              <a:rPr lang="en-US" dirty="0"/>
              <a:t>.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b="1" dirty="0" err="1"/>
              <a:t>galbenă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pregătită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nou </a:t>
            </a:r>
            <a:r>
              <a:rPr lang="ro-RO" dirty="0"/>
              <a:t>PA</a:t>
            </a:r>
            <a:r>
              <a:rPr lang="en-US" dirty="0"/>
              <a:t>. </a:t>
            </a:r>
            <a:r>
              <a:rPr lang="en-US" dirty="0" err="1"/>
              <a:t>Observați</a:t>
            </a:r>
            <a:r>
              <a:rPr lang="en-US" dirty="0"/>
              <a:t> umbra </a:t>
            </a:r>
            <a:r>
              <a:rPr lang="en-US" dirty="0" err="1"/>
              <a:t>galbenă</a:t>
            </a:r>
            <a:r>
              <a:rPr lang="en-US" dirty="0"/>
              <a:t> care </a:t>
            </a:r>
            <a:r>
              <a:rPr lang="en-US" dirty="0" err="1"/>
              <a:t>revine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stângă</a:t>
            </a:r>
            <a:r>
              <a:rPr lang="en-US" dirty="0"/>
              <a:t> a </a:t>
            </a:r>
            <a:r>
              <a:rPr lang="en-US" dirty="0" err="1"/>
              <a:t>axonului</a:t>
            </a:r>
            <a:r>
              <a:rPr lang="en-US" dirty="0"/>
              <a:t> 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 se </a:t>
            </a:r>
            <a:r>
              <a:rPr lang="en-US" dirty="0" err="1"/>
              <a:t>deplasează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dreapta</a:t>
            </a:r>
            <a:r>
              <a:rPr lang="en-US" dirty="0"/>
              <a:t> de sus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diagramă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30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C933-6F7B-4816-D230-96A17917A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64" y="1584067"/>
            <a:ext cx="4132811" cy="455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Experimentele</a:t>
            </a:r>
            <a:r>
              <a:rPr lang="en-US" sz="2400" dirty="0"/>
              <a:t> </a:t>
            </a:r>
            <a:r>
              <a:rPr lang="en-US" sz="2400" dirty="0" err="1"/>
              <a:t>indic</a:t>
            </a:r>
            <a:r>
              <a:rPr lang="ro-RO" sz="2400" dirty="0"/>
              <a:t>ă</a:t>
            </a:r>
            <a:r>
              <a:rPr lang="en-US" sz="2400" dirty="0"/>
              <a:t> :   </a:t>
            </a:r>
            <a:r>
              <a:rPr lang="en-US" sz="2400" i="1" dirty="0" err="1">
                <a:solidFill>
                  <a:srgbClr val="FF0000"/>
                </a:solidFill>
              </a:rPr>
              <a:t>rolul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potențialului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electrochimic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este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mai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mult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decât</a:t>
            </a:r>
            <a:r>
              <a:rPr lang="en-US" sz="2400" i="1" dirty="0">
                <a:solidFill>
                  <a:srgbClr val="FF0000"/>
                </a:solidFill>
              </a:rPr>
              <a:t> o </a:t>
            </a:r>
            <a:r>
              <a:rPr lang="en-US" sz="2400" i="1" dirty="0" err="1">
                <a:solidFill>
                  <a:srgbClr val="FF0000"/>
                </a:solidFill>
              </a:rPr>
              <a:t>simplă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stocare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temporară</a:t>
            </a:r>
            <a:r>
              <a:rPr lang="en-US" sz="2400" i="1" dirty="0">
                <a:solidFill>
                  <a:srgbClr val="FF0000"/>
                </a:solidFill>
              </a:rPr>
              <a:t> a </a:t>
            </a:r>
            <a:r>
              <a:rPr lang="en-US" sz="2400" i="1" dirty="0" err="1">
                <a:solidFill>
                  <a:srgbClr val="FF0000"/>
                </a:solidFill>
              </a:rPr>
              <a:t>energiei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libere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pentru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sinteza</a:t>
            </a:r>
            <a:r>
              <a:rPr lang="en-US" sz="2400" i="1" dirty="0">
                <a:solidFill>
                  <a:srgbClr val="FF0000"/>
                </a:solidFill>
              </a:rPr>
              <a:t> ATP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en-US" sz="2400" dirty="0"/>
              <a:t>Se pare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energia</a:t>
            </a:r>
            <a:r>
              <a:rPr lang="en-US" sz="2400" dirty="0"/>
              <a:t> </a:t>
            </a:r>
            <a:r>
              <a:rPr lang="en-US" sz="2400" dirty="0" err="1"/>
              <a:t>potențialului</a:t>
            </a:r>
            <a:r>
              <a:rPr lang="en-US" sz="2400" dirty="0"/>
              <a:t> protonic </a:t>
            </a:r>
            <a:r>
              <a:rPr lang="en-US" sz="2400" dirty="0" err="1"/>
              <a:t>alimentează</a:t>
            </a:r>
            <a:r>
              <a:rPr lang="en-US" sz="2400" dirty="0"/>
              <a:t> direct o </a:t>
            </a:r>
            <a:r>
              <a:rPr lang="en-US" sz="2400" dirty="0" err="1"/>
              <a:t>gamă</a:t>
            </a:r>
            <a:r>
              <a:rPr lang="en-US" sz="2400" dirty="0"/>
              <a:t> </a:t>
            </a:r>
            <a:r>
              <a:rPr lang="en-US" sz="2400" dirty="0" err="1"/>
              <a:t>largă</a:t>
            </a:r>
            <a:r>
              <a:rPr lang="en-US" sz="2400" dirty="0"/>
              <a:t> de </a:t>
            </a:r>
            <a:r>
              <a:rPr lang="en-US" sz="2400" dirty="0" err="1"/>
              <a:t>procese</a:t>
            </a:r>
            <a:r>
              <a:rPr lang="en-US" sz="2400" dirty="0"/>
              <a:t> </a:t>
            </a:r>
            <a:r>
              <a:rPr lang="en-US" sz="2400" dirty="0" err="1"/>
              <a:t>biofizice</a:t>
            </a:r>
            <a:r>
              <a:rPr lang="en-US" sz="2400" dirty="0"/>
              <a:t>, </a:t>
            </a:r>
            <a:r>
              <a:rPr lang="en-US" sz="2400" dirty="0" err="1"/>
              <a:t>fără</a:t>
            </a:r>
            <a:r>
              <a:rPr lang="en-US" sz="2400" dirty="0"/>
              <a:t> </a:t>
            </a:r>
            <a:r>
              <a:rPr lang="en-US" sz="2400" dirty="0" err="1"/>
              <a:t>medierea</a:t>
            </a:r>
            <a:r>
              <a:rPr lang="en-US" sz="2400" dirty="0"/>
              <a:t> ATP.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 err="1"/>
              <a:t>Unele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acestea</a:t>
            </a:r>
            <a:r>
              <a:rPr lang="en-US" sz="2400" dirty="0"/>
              <a:t> sunt </a:t>
            </a:r>
            <a:r>
              <a:rPr lang="en-US" sz="2400" dirty="0" err="1"/>
              <a:t>prezentate</a:t>
            </a:r>
            <a:r>
              <a:rPr lang="en-US" sz="2400" dirty="0"/>
              <a:t> în </a:t>
            </a:r>
            <a:r>
              <a:rPr lang="en-US" sz="2400" dirty="0" err="1"/>
              <a:t>figură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97233-93A4-F114-A92C-83622532D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5" y="874208"/>
            <a:ext cx="7513321" cy="55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E85B-38F7-478C-95B2-BD39A86B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59" y="433204"/>
            <a:ext cx="5643282" cy="746499"/>
          </a:xfrm>
        </p:spPr>
        <p:txBody>
          <a:bodyPr>
            <a:normAutofit fontScale="90000"/>
          </a:bodyPr>
          <a:lstStyle/>
          <a:p>
            <a:r>
              <a:rPr lang="ro-RO" dirty="0"/>
              <a:t>REC. Potențialul </a:t>
            </a:r>
            <a:r>
              <a:rPr lang="ro-RO" dirty="0" err="1"/>
              <a:t>difuzional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7A206-16CA-214E-B13C-4FD7C68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502664"/>
            <a:ext cx="1192305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/>
              <a:t>Potențialul</a:t>
            </a:r>
            <a:r>
              <a:rPr lang="en-US" sz="2400" dirty="0"/>
              <a:t> de </a:t>
            </a:r>
            <a:r>
              <a:rPr lang="en-US" sz="2400" dirty="0" err="1"/>
              <a:t>difuzie</a:t>
            </a:r>
            <a:r>
              <a:rPr lang="en-US" sz="2400" dirty="0"/>
              <a:t> </a:t>
            </a:r>
            <a:r>
              <a:rPr lang="en-US" sz="2400" dirty="0" err="1"/>
              <a:t>apare</a:t>
            </a:r>
            <a:r>
              <a:rPr lang="en-US" sz="2400" dirty="0"/>
              <a:t>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ionii</a:t>
            </a:r>
            <a:r>
              <a:rPr lang="en-US" sz="2400" dirty="0"/>
              <a:t> au </a:t>
            </a:r>
            <a:r>
              <a:rPr lang="en-US" sz="2400" dirty="0" err="1"/>
              <a:t>mobilitate</a:t>
            </a:r>
            <a:r>
              <a:rPr lang="en-US" sz="2400" dirty="0"/>
              <a:t> </a:t>
            </a:r>
            <a:r>
              <a:rPr lang="en-US" sz="2400" dirty="0" err="1"/>
              <a:t>diferită</a:t>
            </a:r>
            <a:r>
              <a:rPr lang="en-US" sz="2400" dirty="0"/>
              <a:t> </a:t>
            </a:r>
            <a:r>
              <a:rPr lang="en-US" sz="2400" dirty="0" err="1"/>
              <a:t>printr</a:t>
            </a:r>
            <a:r>
              <a:rPr lang="en-US" sz="2400" dirty="0"/>
              <a:t>-o </a:t>
            </a:r>
            <a:r>
              <a:rPr lang="en-US" sz="2400" dirty="0" err="1"/>
              <a:t>membrană</a:t>
            </a:r>
            <a:r>
              <a:rPr lang="ro-RO" sz="2400" dirty="0"/>
              <a:t> </a:t>
            </a:r>
            <a:r>
              <a:rPr lang="en-US" sz="2400" dirty="0" err="1"/>
              <a:t>semipermeabilă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dirty="0"/>
              <a:t>Planck - </a:t>
            </a:r>
            <a:r>
              <a:rPr lang="en-US" sz="2400" dirty="0"/>
              <a:t>Henderson </a:t>
            </a:r>
            <a:r>
              <a:rPr lang="en-US" sz="2400" dirty="0" err="1"/>
              <a:t>ecua</a:t>
            </a:r>
            <a:r>
              <a:rPr lang="ro-RO" sz="2400" dirty="0" err="1"/>
              <a:t>ția</a:t>
            </a:r>
            <a:r>
              <a:rPr lang="en-US" sz="2400" dirty="0"/>
              <a:t>:</a:t>
            </a:r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pPr marL="0" indent="0">
              <a:buNone/>
            </a:pPr>
            <a:r>
              <a:rPr lang="ro-RO" sz="2400" i="1" dirty="0"/>
              <a:t>unde: </a:t>
            </a:r>
            <a:r>
              <a:rPr lang="it-IT" sz="2400" i="1" dirty="0"/>
              <a:t>U – mobilitatea cationilor, </a:t>
            </a:r>
            <a:endParaRPr lang="ro-RO" sz="2400" i="1" dirty="0"/>
          </a:p>
          <a:p>
            <a:pPr marL="0" indent="0">
              <a:buNone/>
            </a:pPr>
            <a:r>
              <a:rPr lang="ro-RO" sz="2400" i="1" dirty="0"/>
              <a:t>            </a:t>
            </a:r>
            <a:r>
              <a:rPr lang="it-IT" sz="2400" i="1" dirty="0"/>
              <a:t>V – mobilitatea anionilor.</a:t>
            </a:r>
            <a:endParaRPr lang="ro-RO" sz="2400" i="1" dirty="0"/>
          </a:p>
          <a:p>
            <a:pPr marL="0" indent="0">
              <a:buNone/>
            </a:pPr>
            <a:r>
              <a:rPr lang="ro-RO" sz="2400" i="1" dirty="0"/>
              <a:t>            Zi – sarcina ionului</a:t>
            </a:r>
          </a:p>
          <a:p>
            <a:pPr marL="0" indent="0">
              <a:buNone/>
            </a:pPr>
            <a:r>
              <a:rPr lang="ro-RO" sz="2400" i="1" dirty="0"/>
              <a:t>            R – </a:t>
            </a:r>
            <a:r>
              <a:rPr lang="ro-RO" sz="2400" i="1" dirty="0" err="1"/>
              <a:t>const</a:t>
            </a:r>
            <a:r>
              <a:rPr lang="ru-RU" sz="2400" i="1" dirty="0"/>
              <a:t> </a:t>
            </a:r>
            <a:r>
              <a:rPr lang="ro-RO" sz="2400" i="1" dirty="0"/>
              <a:t>universală a gazului</a:t>
            </a:r>
          </a:p>
          <a:p>
            <a:pPr marL="0" indent="0">
              <a:buNone/>
            </a:pPr>
            <a:r>
              <a:rPr lang="ro-RO" sz="2400" i="1" dirty="0"/>
              <a:t>            F – constanta </a:t>
            </a:r>
            <a:r>
              <a:rPr lang="ro-RO" sz="2400" i="1" dirty="0" err="1"/>
              <a:t>Faradei</a:t>
            </a:r>
            <a:endParaRPr lang="ro-RO" sz="2400" i="1" dirty="0"/>
          </a:p>
          <a:p>
            <a:pPr marL="0" indent="0">
              <a:buNone/>
            </a:pPr>
            <a:r>
              <a:rPr lang="ro-RO" sz="2400" i="1" dirty="0"/>
              <a:t>            C1, C2 – concentrațiile în mol</a:t>
            </a:r>
            <a:endParaRPr lang="en-US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C53F8-3C28-6216-9468-26CE0B72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653" y="2438885"/>
            <a:ext cx="3136198" cy="810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93076E-3CE0-D3F2-092B-DC11486C681B}"/>
              </a:ext>
            </a:extLst>
          </p:cNvPr>
          <p:cNvSpPr txBox="1"/>
          <p:nvPr/>
        </p:nvSpPr>
        <p:spPr>
          <a:xfrm>
            <a:off x="1143000" y="6176963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https://studfile.net/preview/6065887/page:4/</a:t>
            </a:r>
            <a:r>
              <a:rPr lang="ro-R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5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A6E2-C04D-59A4-5260-C3A08D18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/>
              <a:t>Calculul</a:t>
            </a:r>
            <a:r>
              <a:rPr lang="en-US" sz="3600" b="1" dirty="0"/>
              <a:t> </a:t>
            </a:r>
            <a:r>
              <a:rPr lang="en-US" sz="3600" b="1" dirty="0" err="1"/>
              <a:t>potențialului</a:t>
            </a:r>
            <a:r>
              <a:rPr lang="en-US" sz="3600" b="1" dirty="0"/>
              <a:t> de </a:t>
            </a:r>
            <a:r>
              <a:rPr lang="en-US" sz="3600" b="1" dirty="0" err="1"/>
              <a:t>difuzie</a:t>
            </a:r>
            <a:r>
              <a:rPr lang="en-US" sz="3600" b="1" dirty="0"/>
              <a:t> </a:t>
            </a:r>
            <a:r>
              <a:rPr lang="ro-RO" sz="3600" b="1" dirty="0"/>
              <a:t>pentru </a:t>
            </a:r>
            <a:r>
              <a:rPr lang="en-US" sz="3600" b="1" dirty="0"/>
              <a:t>membrana </a:t>
            </a:r>
            <a:r>
              <a:rPr lang="en-US" sz="3600" b="1" dirty="0" err="1"/>
              <a:t>permeabilă</a:t>
            </a:r>
            <a:r>
              <a:rPr lang="en-US" sz="3600" b="1" dirty="0"/>
              <a:t> la </a:t>
            </a:r>
            <a:r>
              <a:rPr lang="en-US" sz="3600" b="1" dirty="0" err="1"/>
              <a:t>mulți</a:t>
            </a:r>
            <a:r>
              <a:rPr lang="en-US" sz="3600" b="1" dirty="0"/>
              <a:t> </a:t>
            </a:r>
            <a:r>
              <a:rPr lang="en-US" sz="3600" b="1" dirty="0" err="1"/>
              <a:t>ioni</a:t>
            </a:r>
            <a:r>
              <a:rPr lang="en-US" sz="3600" b="1" dirty="0"/>
              <a:t> </a:t>
            </a:r>
            <a:r>
              <a:rPr lang="en-US" sz="3600" b="1" dirty="0" err="1"/>
              <a:t>diferiți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036-25AE-43C8-3248-94E4D5B6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1690688"/>
            <a:ext cx="11461377" cy="50257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/>
              <a:t>C</a:t>
            </a:r>
            <a:r>
              <a:rPr lang="en-US" dirty="0" err="1"/>
              <a:t>ând</a:t>
            </a:r>
            <a:r>
              <a:rPr lang="en-US" dirty="0"/>
              <a:t> o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permeabilă</a:t>
            </a:r>
            <a:r>
              <a:rPr lang="en-US" dirty="0"/>
              <a:t> la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diferiți</a:t>
            </a:r>
            <a:r>
              <a:rPr lang="en-US" dirty="0"/>
              <a:t>, </a:t>
            </a:r>
            <a:r>
              <a:rPr lang="en-US" dirty="0" err="1"/>
              <a:t>potențialul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care se </a:t>
            </a:r>
            <a:r>
              <a:rPr lang="en-US" dirty="0" err="1"/>
              <a:t>dezvoltă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factori</a:t>
            </a:r>
            <a:r>
              <a:rPr lang="en-US" dirty="0"/>
              <a:t>: </a:t>
            </a:r>
            <a:endParaRPr lang="ro-RO" dirty="0"/>
          </a:p>
          <a:p>
            <a:pPr marL="514350" indent="-514350">
              <a:buAutoNum type="arabicParenBoth"/>
            </a:pPr>
            <a:r>
              <a:rPr lang="en-US" dirty="0" err="1"/>
              <a:t>polaritatea</a:t>
            </a:r>
            <a:r>
              <a:rPr lang="en-US" dirty="0"/>
              <a:t> </a:t>
            </a:r>
            <a:r>
              <a:rPr lang="en-US" dirty="0" err="1"/>
              <a:t>sarcinii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a </a:t>
            </a:r>
            <a:r>
              <a:rPr lang="en-US" dirty="0" err="1"/>
              <a:t>fiecărui</a:t>
            </a:r>
            <a:r>
              <a:rPr lang="en-US" dirty="0"/>
              <a:t> ion, </a:t>
            </a:r>
            <a:endParaRPr lang="ro-RO" dirty="0"/>
          </a:p>
          <a:p>
            <a:pPr marL="514350" indent="-514350">
              <a:buAutoNum type="arabicParenBoth"/>
            </a:pPr>
            <a:r>
              <a:rPr lang="en-US" b="1" dirty="0" err="1"/>
              <a:t>permeabilitatea</a:t>
            </a:r>
            <a:r>
              <a:rPr lang="en-US" b="1" dirty="0"/>
              <a:t> </a:t>
            </a:r>
            <a:r>
              <a:rPr lang="en-US" b="1" dirty="0" err="1"/>
              <a:t>membranei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/>
              <a:t>P</a:t>
            </a:r>
            <a:r>
              <a:rPr lang="en-US" dirty="0"/>
              <a:t>) la </a:t>
            </a:r>
            <a:r>
              <a:rPr lang="en-US" dirty="0" err="1"/>
              <a:t>fiecare</a:t>
            </a:r>
            <a:r>
              <a:rPr lang="en-US" dirty="0"/>
              <a:t> ion</a:t>
            </a:r>
            <a:r>
              <a:rPr lang="ro-RO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endParaRPr lang="ro-RO" dirty="0"/>
          </a:p>
          <a:p>
            <a:pPr marL="514350" indent="-514350">
              <a:buAutoNum type="arabicParenBoth"/>
            </a:pPr>
            <a:r>
              <a:rPr lang="en-US" b="1" dirty="0"/>
              <a:t>concentrațiile (C) </a:t>
            </a:r>
            <a:r>
              <a:rPr lang="en-US" dirty="0"/>
              <a:t>ale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respectivi</a:t>
            </a:r>
            <a:r>
              <a:rPr lang="en-US" dirty="0"/>
              <a:t> pe </a:t>
            </a:r>
            <a:r>
              <a:rPr lang="en-US" dirty="0" err="1"/>
              <a:t>interiorul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exteriorul</a:t>
            </a:r>
            <a:r>
              <a:rPr lang="en-US" dirty="0"/>
              <a:t> (o) </a:t>
            </a:r>
            <a:r>
              <a:rPr lang="en-US" dirty="0" err="1"/>
              <a:t>membranei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b="1" i="1" dirty="0"/>
              <a:t>E</a:t>
            </a:r>
            <a:r>
              <a:rPr lang="en-US" b="1" i="1" dirty="0" err="1"/>
              <a:t>cuația</a:t>
            </a:r>
            <a:r>
              <a:rPr lang="en-US" b="1" i="1" dirty="0"/>
              <a:t> Goldman </a:t>
            </a:r>
            <a:r>
              <a:rPr lang="ro-RO" b="1" i="1" dirty="0"/>
              <a:t>(</a:t>
            </a:r>
            <a:r>
              <a:rPr lang="en-US" b="1" i="1" dirty="0"/>
              <a:t>Goldman-Hodgkin-Katz</a:t>
            </a:r>
            <a:r>
              <a:rPr lang="ro-RO" b="1" i="1" dirty="0"/>
              <a:t>)</a:t>
            </a:r>
            <a:r>
              <a:rPr lang="en-US" b="1" i="1" dirty="0"/>
              <a:t> </a:t>
            </a:r>
            <a:r>
              <a:rPr lang="ro-RO" dirty="0"/>
              <a:t>permite calcularea </a:t>
            </a:r>
            <a:r>
              <a:rPr lang="en-US" dirty="0" err="1"/>
              <a:t>potențialul</a:t>
            </a:r>
            <a:r>
              <a:rPr lang="ro-RO" dirty="0"/>
              <a:t>ui</a:t>
            </a:r>
            <a:r>
              <a:rPr lang="en-US" dirty="0"/>
              <a:t> de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dirty="0"/>
              <a:t>pe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ro-RO" dirty="0"/>
              <a:t>)</a:t>
            </a:r>
            <a:r>
              <a:rPr lang="en-US" dirty="0"/>
              <a:t>  </a:t>
            </a:r>
            <a:r>
              <a:rPr lang="en-US" dirty="0" err="1"/>
              <a:t>când</a:t>
            </a:r>
            <a:r>
              <a:rPr lang="en-US" dirty="0"/>
              <a:t> sunt </a:t>
            </a:r>
            <a:r>
              <a:rPr lang="en-US" dirty="0" err="1"/>
              <a:t>implicați</a:t>
            </a:r>
            <a:r>
              <a:rPr lang="en-US" dirty="0"/>
              <a:t>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pozitivi</a:t>
            </a:r>
            <a:r>
              <a:rPr lang="en-US" dirty="0"/>
              <a:t> </a:t>
            </a:r>
            <a:r>
              <a:rPr lang="en-US" dirty="0" err="1"/>
              <a:t>unici</a:t>
            </a:r>
            <a:r>
              <a:rPr lang="en-US" dirty="0"/>
              <a:t>, </a:t>
            </a:r>
            <a:r>
              <a:rPr lang="en-US" dirty="0" err="1"/>
              <a:t>sodiu</a:t>
            </a:r>
            <a:r>
              <a:rPr lang="en-US" dirty="0"/>
              <a:t> (Na+)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potasiu</a:t>
            </a:r>
            <a:r>
              <a:rPr lang="en-US" dirty="0"/>
              <a:t> (K+), </a:t>
            </a:r>
            <a:r>
              <a:rPr lang="en-US" dirty="0" err="1"/>
              <a:t>și</a:t>
            </a:r>
            <a:r>
              <a:rPr lang="en-US" dirty="0"/>
              <a:t> un ion </a:t>
            </a:r>
            <a:r>
              <a:rPr lang="en-US" dirty="0" err="1"/>
              <a:t>negativ</a:t>
            </a:r>
            <a:r>
              <a:rPr lang="en-US" dirty="0"/>
              <a:t> </a:t>
            </a:r>
            <a:r>
              <a:rPr lang="en-US" dirty="0" err="1"/>
              <a:t>unic</a:t>
            </a:r>
            <a:r>
              <a:rPr lang="en-US" dirty="0"/>
              <a:t>, </a:t>
            </a:r>
            <a:r>
              <a:rPr lang="en-US" dirty="0" err="1"/>
              <a:t>clorură</a:t>
            </a:r>
            <a:r>
              <a:rPr lang="en-US" dirty="0"/>
              <a:t> (Cl–).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F078B-F76E-07AD-E89B-70140E39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59" y="5418324"/>
            <a:ext cx="7651376" cy="8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7895-0A84-F905-A3A2-8E04DC75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02" y="1033686"/>
            <a:ext cx="11215395" cy="49816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RO" dirty="0">
                <a:solidFill>
                  <a:srgbClr val="FF0000"/>
                </a:solidFill>
              </a:rPr>
              <a:t>Care este </a:t>
            </a:r>
            <a:r>
              <a:rPr lang="en-US" dirty="0" err="1">
                <a:solidFill>
                  <a:srgbClr val="FF0000"/>
                </a:solidFill>
              </a:rPr>
              <a:t>importanța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și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semnificația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acestei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ecuații</a:t>
            </a:r>
            <a:r>
              <a:rPr lang="ro-RO" dirty="0">
                <a:solidFill>
                  <a:srgbClr val="FF0000"/>
                </a:solidFill>
              </a:rPr>
              <a:t>?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o-RO" dirty="0">
              <a:solidFill>
                <a:srgbClr val="FF0000"/>
              </a:solidFill>
            </a:endParaRPr>
          </a:p>
          <a:p>
            <a:endParaRPr lang="ro-RO" sz="2400" b="1" dirty="0"/>
          </a:p>
          <a:p>
            <a:endParaRPr lang="ro-RO" sz="2400" b="1" dirty="0"/>
          </a:p>
          <a:p>
            <a:endParaRPr lang="ro-RO" sz="2400" b="1" dirty="0"/>
          </a:p>
          <a:p>
            <a:r>
              <a:rPr lang="ro-RO" sz="2400" b="1" dirty="0" err="1"/>
              <a:t>Primo</a:t>
            </a:r>
            <a:r>
              <a:rPr lang="ro-RO" sz="2400" dirty="0"/>
              <a:t>: </a:t>
            </a:r>
            <a:r>
              <a:rPr lang="en-US" sz="2400" dirty="0" err="1"/>
              <a:t>ionii</a:t>
            </a:r>
            <a:r>
              <a:rPr lang="en-US" sz="2400" dirty="0"/>
              <a:t> de </a:t>
            </a:r>
            <a:r>
              <a:rPr lang="ro-RO" sz="2400" dirty="0"/>
              <a:t>Na+, K+, Cl- </a:t>
            </a:r>
            <a:r>
              <a:rPr lang="en-US" sz="2400" dirty="0"/>
              <a:t> </a:t>
            </a:r>
            <a:r>
              <a:rPr lang="ro-RO" sz="24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cei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importanți</a:t>
            </a:r>
            <a:r>
              <a:rPr lang="en-US" sz="2400" dirty="0"/>
              <a:t> </a:t>
            </a:r>
            <a:r>
              <a:rPr lang="en-US" sz="2400" dirty="0" err="1"/>
              <a:t>ioni</a:t>
            </a:r>
            <a:r>
              <a:rPr lang="ro-RO" sz="2400" dirty="0"/>
              <a:t> </a:t>
            </a:r>
            <a:r>
              <a:rPr lang="en-US" sz="2400" dirty="0"/>
              <a:t>în </a:t>
            </a:r>
            <a:r>
              <a:rPr lang="ro-RO" sz="2400" dirty="0"/>
              <a:t>formarea </a:t>
            </a:r>
            <a:r>
              <a:rPr lang="en-US" sz="2400" dirty="0" err="1"/>
              <a:t>potențialelor</a:t>
            </a:r>
            <a:r>
              <a:rPr lang="en-US" sz="2400" dirty="0"/>
              <a:t> de </a:t>
            </a:r>
            <a:r>
              <a:rPr lang="en-US" sz="2400" dirty="0" err="1"/>
              <a:t>membrană</a:t>
            </a:r>
            <a:r>
              <a:rPr lang="ro-RO" sz="24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Gradientul</a:t>
            </a:r>
            <a:r>
              <a:rPr lang="en-US" sz="2400" dirty="0"/>
              <a:t> de </a:t>
            </a:r>
            <a:r>
              <a:rPr lang="en-US" sz="2400" dirty="0" err="1"/>
              <a:t>concentrație</a:t>
            </a:r>
            <a:r>
              <a:rPr lang="en-US" sz="2400" dirty="0"/>
              <a:t> al </a:t>
            </a:r>
            <a:r>
              <a:rPr lang="en-US" sz="2400" dirty="0" err="1"/>
              <a:t>fiecăruia</a:t>
            </a:r>
            <a:r>
              <a:rPr lang="en-US" sz="2400" dirty="0"/>
              <a:t> </a:t>
            </a:r>
            <a:r>
              <a:rPr lang="ro-RO" sz="2400" dirty="0"/>
              <a:t>contribuie la formarea </a:t>
            </a:r>
            <a:r>
              <a:rPr lang="en-US" sz="2400" dirty="0" err="1"/>
              <a:t>potențialului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ro-RO" sz="2400" b="1" dirty="0" err="1"/>
              <a:t>Secundo</a:t>
            </a:r>
            <a:r>
              <a:rPr lang="ro-RO" sz="2400" dirty="0"/>
              <a:t>: </a:t>
            </a:r>
            <a:r>
              <a:rPr lang="en-US" sz="2400" dirty="0" err="1"/>
              <a:t>importanț</a:t>
            </a:r>
            <a:r>
              <a:rPr lang="ro-RO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fiecărui</a:t>
            </a:r>
            <a:r>
              <a:rPr lang="en-US" sz="2400" dirty="0"/>
              <a:t> ion în </a:t>
            </a:r>
            <a:r>
              <a:rPr lang="en-US" sz="2400" dirty="0" err="1"/>
              <a:t>determinarea</a:t>
            </a:r>
            <a:r>
              <a:rPr lang="en-US" sz="2400" dirty="0"/>
              <a:t> </a:t>
            </a:r>
            <a:r>
              <a:rPr lang="en-US" sz="2400" dirty="0" err="1"/>
              <a:t>voltajului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i="1" dirty="0" err="1"/>
              <a:t>proporțional</a:t>
            </a:r>
            <a:r>
              <a:rPr lang="ro-RO" sz="2400" i="1" dirty="0"/>
              <a:t>ă</a:t>
            </a:r>
            <a:r>
              <a:rPr lang="en-US" sz="2400" i="1" dirty="0"/>
              <a:t> </a:t>
            </a:r>
            <a:r>
              <a:rPr lang="en-US" sz="2400" i="1" dirty="0" err="1"/>
              <a:t>permeabilit</a:t>
            </a:r>
            <a:r>
              <a:rPr lang="ro-RO" sz="2400" i="1" dirty="0" err="1"/>
              <a:t>îții</a:t>
            </a:r>
            <a:r>
              <a:rPr lang="en-US" sz="2400" i="1" dirty="0"/>
              <a:t> </a:t>
            </a:r>
            <a:r>
              <a:rPr lang="en-US" sz="2400" i="1" dirty="0" err="1"/>
              <a:t>membranei</a:t>
            </a:r>
            <a:r>
              <a:rPr lang="en-US" sz="2400" i="1" dirty="0"/>
              <a:t>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acel</a:t>
            </a:r>
            <a:r>
              <a:rPr lang="en-US" sz="2400" i="1" dirty="0"/>
              <a:t> ion particular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ro-RO" sz="2400" b="1" dirty="0" err="1"/>
              <a:t>Tertio</a:t>
            </a:r>
            <a:r>
              <a:rPr lang="ro-RO" sz="2400" dirty="0"/>
              <a:t>: </a:t>
            </a:r>
            <a:r>
              <a:rPr lang="en-US" sz="2400" i="1" dirty="0"/>
              <a:t>un gradient de </a:t>
            </a:r>
            <a:r>
              <a:rPr lang="en-US" sz="2400" i="1" dirty="0" err="1"/>
              <a:t>concentrație</a:t>
            </a:r>
            <a:r>
              <a:rPr lang="en-US" sz="2400" i="1" dirty="0"/>
              <a:t> a </a:t>
            </a:r>
            <a:r>
              <a:rPr lang="en-US" sz="2400" i="1" dirty="0" err="1"/>
              <a:t>ionilor</a:t>
            </a:r>
            <a:r>
              <a:rPr lang="en-US" sz="2400" i="1" dirty="0"/>
              <a:t> </a:t>
            </a:r>
            <a:r>
              <a:rPr lang="en-US" sz="2400" i="1" dirty="0" err="1"/>
              <a:t>pozitivi</a:t>
            </a:r>
            <a:r>
              <a:rPr lang="en-US" sz="2400" i="1" dirty="0"/>
              <a:t> din </a:t>
            </a:r>
            <a:r>
              <a:rPr lang="en-US" sz="2400" i="1" dirty="0" err="1"/>
              <a:t>interiorul</a:t>
            </a:r>
            <a:r>
              <a:rPr lang="en-US" sz="2400" i="1" dirty="0"/>
              <a:t> </a:t>
            </a:r>
            <a:r>
              <a:rPr lang="en-US" sz="2400" i="1" dirty="0" err="1"/>
              <a:t>membranei</a:t>
            </a:r>
            <a:r>
              <a:rPr lang="en-US" sz="2400" i="1" dirty="0"/>
              <a:t> </a:t>
            </a:r>
            <a:r>
              <a:rPr lang="en-US" sz="2400" i="1" dirty="0" err="1"/>
              <a:t>spre</a:t>
            </a:r>
            <a:r>
              <a:rPr lang="en-US" sz="2400" i="1" dirty="0"/>
              <a:t> exterior </a:t>
            </a:r>
            <a:r>
              <a:rPr lang="en-US" sz="2400" i="1" dirty="0" err="1"/>
              <a:t>provoacă</a:t>
            </a:r>
            <a:r>
              <a:rPr lang="en-US" sz="2400" i="1" dirty="0"/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electronegativitate</a:t>
            </a:r>
            <a:r>
              <a:rPr lang="en-US" sz="2400" i="1" dirty="0">
                <a:highlight>
                  <a:srgbClr val="FFFF00"/>
                </a:highlight>
              </a:rPr>
              <a:t> în </a:t>
            </a:r>
            <a:r>
              <a:rPr lang="en-US" sz="2400" i="1" dirty="0" err="1">
                <a:highlight>
                  <a:srgbClr val="FFFF00"/>
                </a:highlight>
              </a:rPr>
              <a:t>interiorul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membranei</a:t>
            </a:r>
            <a:r>
              <a:rPr lang="en-US" sz="2400" i="1" dirty="0"/>
              <a:t>.</a:t>
            </a:r>
            <a:endParaRPr lang="ro-RO" sz="2400" dirty="0"/>
          </a:p>
          <a:p>
            <a:r>
              <a:rPr lang="ro-RO" sz="2400" b="1" dirty="0" err="1"/>
              <a:t>Quarto</a:t>
            </a:r>
            <a:r>
              <a:rPr lang="ro-RO" sz="2400" dirty="0"/>
              <a:t>:</a:t>
            </a:r>
            <a:r>
              <a:rPr lang="en-US" sz="2400" dirty="0"/>
              <a:t> </a:t>
            </a:r>
            <a:r>
              <a:rPr lang="en-US" sz="2400" i="1" dirty="0"/>
              <a:t>Prin </a:t>
            </a:r>
            <a:r>
              <a:rPr lang="en-US" sz="2400" i="1" dirty="0" err="1"/>
              <a:t>urmare</a:t>
            </a:r>
            <a:r>
              <a:rPr lang="en-US" sz="2400" i="1" dirty="0"/>
              <a:t>, </a:t>
            </a:r>
            <a:r>
              <a:rPr lang="en-US" sz="2400" i="1" dirty="0" err="1"/>
              <a:t>modificările</a:t>
            </a:r>
            <a:r>
              <a:rPr lang="en-US" sz="2400" i="1" dirty="0"/>
              <a:t> </a:t>
            </a:r>
            <a:r>
              <a:rPr lang="en-US" sz="2400" i="1" dirty="0" err="1"/>
              <a:t>rapide</a:t>
            </a:r>
            <a:r>
              <a:rPr lang="en-US" sz="2400" i="1" dirty="0"/>
              <a:t> ale </a:t>
            </a:r>
            <a:r>
              <a:rPr lang="en-US" sz="2400" i="1" dirty="0" err="1"/>
              <a:t>permeabilității</a:t>
            </a:r>
            <a:r>
              <a:rPr lang="en-US" sz="2400" i="1" dirty="0"/>
              <a:t> la </a:t>
            </a:r>
            <a:r>
              <a:rPr lang="en-US" sz="2400" i="1" dirty="0" err="1"/>
              <a:t>sodiu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potasiu</a:t>
            </a:r>
            <a:r>
              <a:rPr lang="en-US" sz="2400" i="1" dirty="0"/>
              <a:t> sunt </a:t>
            </a:r>
            <a:r>
              <a:rPr lang="en-US" sz="2400" i="1" dirty="0" err="1"/>
              <a:t>responsabile</a:t>
            </a:r>
            <a:r>
              <a:rPr lang="en-US" sz="2400" i="1" dirty="0"/>
              <a:t> </a:t>
            </a:r>
            <a:r>
              <a:rPr lang="ro-RO" sz="2400" i="1" dirty="0"/>
              <a:t>majoritar</a:t>
            </a:r>
            <a:r>
              <a:rPr lang="en-US" sz="2400" i="1" dirty="0"/>
              <a:t>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transmiterea</a:t>
            </a:r>
            <a:r>
              <a:rPr lang="en-US" sz="2400" i="1" dirty="0"/>
              <a:t> </a:t>
            </a:r>
            <a:r>
              <a:rPr lang="en-US" sz="2400" i="1" dirty="0" err="1"/>
              <a:t>semnalului</a:t>
            </a:r>
            <a:r>
              <a:rPr lang="en-US" sz="2400" i="1" dirty="0"/>
              <a:t> în </a:t>
            </a:r>
            <a:r>
              <a:rPr lang="en-US" sz="2400" i="1" dirty="0" err="1"/>
              <a:t>nervi</a:t>
            </a:r>
            <a:r>
              <a:rPr lang="en-US" sz="2400" dirty="0"/>
              <a:t>.</a:t>
            </a:r>
            <a:r>
              <a:rPr lang="ro-RO" sz="2400" dirty="0"/>
              <a:t> </a:t>
            </a:r>
            <a:r>
              <a:rPr lang="ro-RO" sz="2400" i="1" dirty="0"/>
              <a:t>Cl- - mai puțin</a:t>
            </a:r>
            <a:r>
              <a:rPr lang="ro-RO" sz="2400" dirty="0"/>
              <a:t>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5E48E3-FE10-3BE4-C2FE-210D0BBC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283" y="1945341"/>
            <a:ext cx="5855275" cy="6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7778</Words>
  <Application>Microsoft Office PowerPoint</Application>
  <PresentationFormat>Widescreen</PresentationFormat>
  <Paragraphs>354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TimesNewRomanPS-BoldMT_ek</vt:lpstr>
      <vt:lpstr>TimesNewRomanPS-ItalicMT_ez</vt:lpstr>
      <vt:lpstr>TimesNewRomanPSMT_ep</vt:lpstr>
      <vt:lpstr>Wingdings</vt:lpstr>
      <vt:lpstr>Office Theme</vt:lpstr>
      <vt:lpstr>Concepte de bază în membrane, II - Potențiale de membrane. Sinapsele</vt:lpstr>
      <vt:lpstr>Cuprins</vt:lpstr>
      <vt:lpstr>Polaritatea membranei celulare</vt:lpstr>
      <vt:lpstr>Importanța potențialului electrochimic al membranei </vt:lpstr>
      <vt:lpstr>Bazele Potențialului de repaos al membranei</vt:lpstr>
      <vt:lpstr>PowerPoint Presentation</vt:lpstr>
      <vt:lpstr>REC. Potențialul difuzional</vt:lpstr>
      <vt:lpstr>Calculul potențialului de difuzie pentru membrana permeabilă la mulți ioni diferiți</vt:lpstr>
      <vt:lpstr>PowerPoint Presentation</vt:lpstr>
      <vt:lpstr>De ce celula se încarcă negativ în interior?</vt:lpstr>
      <vt:lpstr>PowerPoint Presentation</vt:lpstr>
      <vt:lpstr>PowerPoint Presentation</vt:lpstr>
      <vt:lpstr>De la potențial chimic – la potențial electric...</vt:lpstr>
      <vt:lpstr>PowerPoint Presentation</vt:lpstr>
      <vt:lpstr>PowerPoint Presentation</vt:lpstr>
      <vt:lpstr>Fiziologia potențialului membrane</vt:lpstr>
      <vt:lpstr>Potențialul membranei (Supl. de sinestătător)</vt:lpstr>
      <vt:lpstr>PowerPoint Presentation</vt:lpstr>
      <vt:lpstr>PowerPoint Presentation</vt:lpstr>
      <vt:lpstr>PowerPoint Presentation</vt:lpstr>
      <vt:lpstr>Excitabilitatea membranei celulare </vt:lpstr>
      <vt:lpstr>Caracteristicile stimulilor</vt:lpstr>
      <vt:lpstr>PowerPoint Presentation</vt:lpstr>
      <vt:lpstr>PowerPoint Presentation</vt:lpstr>
      <vt:lpstr>Manifestarea electrică a procesului de excitaţie celulară </vt:lpstr>
      <vt:lpstr>Percepția stimulilor externi (recepție)</vt:lpstr>
      <vt:lpstr>Transformarea energiei stimulului</vt:lpstr>
      <vt:lpstr>Potenţialul local (electrotonic</vt:lpstr>
      <vt:lpstr>Caracteristicile PL:</vt:lpstr>
      <vt:lpstr>Potenţialul local (electrotonic)</vt:lpstr>
      <vt:lpstr>Propagarea excitației. Mecanisme</vt:lpstr>
      <vt:lpstr>Propagarea pasivă a semnalelor electrice</vt:lpstr>
      <vt:lpstr>Ipoteze Simplificatoare pentru Propagarea Electrică</vt:lpstr>
      <vt:lpstr>Potențialul Electrotonic și Constanta Spațială</vt:lpstr>
      <vt:lpstr>Îmbunătățirea Eficienței Transmiterii Pasive</vt:lpstr>
      <vt:lpstr>Propagarea regenerativă</vt:lpstr>
      <vt:lpstr>PowerPoint Presentation</vt:lpstr>
      <vt:lpstr>PowerPoint Presentation</vt:lpstr>
      <vt:lpstr>PowerPoint Presentation</vt:lpstr>
      <vt:lpstr>PowerPoint Presentation</vt:lpstr>
      <vt:lpstr>Biofizica potențialului de acțiune</vt:lpstr>
      <vt:lpstr>PowerPoint Presentation</vt:lpstr>
      <vt:lpstr>PowerPoint Presentation</vt:lpstr>
      <vt:lpstr>Mielina și propagarea potențialului de acțiune</vt:lpstr>
      <vt:lpstr>Factori care influențează viteza de propagare </vt:lpstr>
      <vt:lpstr>PowerPoint Presentation</vt:lpstr>
      <vt:lpstr>Propagarea / transmisia/ potențialului de acțiune</vt:lpstr>
      <vt:lpstr>Propagarea potențialului de acțiune</vt:lpstr>
      <vt:lpstr>Propagarea semnalelor prin fibra nervului (axon)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COR-RCU</dc:creator>
  <cp:lastModifiedBy>buzdugan artur</cp:lastModifiedBy>
  <cp:revision>88</cp:revision>
  <dcterms:created xsi:type="dcterms:W3CDTF">2025-09-07T09:44:44Z</dcterms:created>
  <dcterms:modified xsi:type="dcterms:W3CDTF">2025-11-18T16:04:50Z</dcterms:modified>
</cp:coreProperties>
</file>