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114" d="100"/>
          <a:sy n="114" d="100"/>
        </p:scale>
        <p:origin x="-498"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BB9F3CD-9ACF-4371-A5D5-64345650B9AE}"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8174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FEE850-5875-45BA-A268-9FA6BB30ABBE}"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F3CD-9ACF-4371-A5D5-64345650B9AE}" type="slidenum">
              <a:rPr lang="en-US" smtClean="0"/>
              <a:pPr/>
              <a:t>‹#›</a:t>
            </a:fld>
            <a:endParaRPr lang="en-US"/>
          </a:p>
        </p:txBody>
      </p:sp>
    </p:spTree>
    <p:extLst>
      <p:ext uri="{BB962C8B-B14F-4D97-AF65-F5344CB8AC3E}">
        <p14:creationId xmlns:p14="http://schemas.microsoft.com/office/powerpoint/2010/main" xmlns="" val="290961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0054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4086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spTree>
    <p:extLst>
      <p:ext uri="{BB962C8B-B14F-4D97-AF65-F5344CB8AC3E}">
        <p14:creationId xmlns:p14="http://schemas.microsoft.com/office/powerpoint/2010/main" xmlns="" val="1577129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62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07382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9458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2749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spTree>
    <p:extLst>
      <p:ext uri="{BB962C8B-B14F-4D97-AF65-F5344CB8AC3E}">
        <p14:creationId xmlns:p14="http://schemas.microsoft.com/office/powerpoint/2010/main" xmlns="" val="53621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FEE850-5875-45BA-A268-9FA6BB30ABBE}"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F3CD-9ACF-4371-A5D5-64345650B9AE}"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0220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EFEE850-5875-45BA-A268-9FA6BB30ABBE}"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F3CD-9ACF-4371-A5D5-64345650B9AE}"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6077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EFEE850-5875-45BA-A268-9FA6BB30ABBE}" type="datetimeFigureOut">
              <a:rPr lang="en-US" smtClean="0"/>
              <a:pPr/>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9F3CD-9ACF-4371-A5D5-64345650B9AE}"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8622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EFEE850-5875-45BA-A268-9FA6BB30ABBE}" type="datetimeFigureOut">
              <a:rPr lang="en-US" smtClean="0"/>
              <a:pPr/>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9F3CD-9ACF-4371-A5D5-64345650B9AE}"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182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1598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FEE850-5875-45BA-A268-9FA6BB30ABBE}"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F3CD-9ACF-4371-A5D5-64345650B9AE}"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6678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FEE850-5875-45BA-A268-9FA6BB30ABBE}"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F3CD-9ACF-4371-A5D5-64345650B9AE}" type="slidenum">
              <a:rPr lang="en-US" smtClean="0"/>
              <a:pPr/>
              <a:t>‹#›</a:t>
            </a:fld>
            <a:endParaRPr lang="en-US"/>
          </a:p>
        </p:txBody>
      </p:sp>
    </p:spTree>
    <p:extLst>
      <p:ext uri="{BB962C8B-B14F-4D97-AF65-F5344CB8AC3E}">
        <p14:creationId xmlns:p14="http://schemas.microsoft.com/office/powerpoint/2010/main" xmlns="" val="45966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FEE850-5875-45BA-A268-9FA6BB30ABBE}" type="datetimeFigureOut">
              <a:rPr lang="en-US" smtClean="0"/>
              <a:pPr/>
              <a:t>1/20/2021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B9F3CD-9ACF-4371-A5D5-64345650B9AE}" type="slidenum">
              <a:rPr lang="en-US" smtClean="0"/>
              <a:pPr/>
              <a:t>‹#›</a:t>
            </a:fld>
            <a:endParaRPr lang="en-US"/>
          </a:p>
        </p:txBody>
      </p:sp>
    </p:spTree>
    <p:extLst>
      <p:ext uri="{BB962C8B-B14F-4D97-AF65-F5344CB8AC3E}">
        <p14:creationId xmlns:p14="http://schemas.microsoft.com/office/powerpoint/2010/main" xmlns="" val="24738132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1325" y="2873830"/>
            <a:ext cx="9457509" cy="1323439"/>
          </a:xfrm>
          <a:prstGeom prst="rect">
            <a:avLst/>
          </a:prstGeom>
          <a:noFill/>
        </p:spPr>
        <p:txBody>
          <a:bodyPr wrap="square" rtlCol="0">
            <a:spAutoFit/>
          </a:bodyPr>
          <a:lstStyle/>
          <a:p>
            <a:r>
              <a:rPr lang="en-US" dirty="0" smtClean="0"/>
              <a:t> </a:t>
            </a:r>
            <a:r>
              <a:rPr lang="en-US" sz="4000" dirty="0" smtClean="0">
                <a:latin typeface="Algerian" panose="04020705040A02060702" pitchFamily="82" charset="0"/>
              </a:rPr>
              <a:t>Capitol 8: </a:t>
            </a:r>
          </a:p>
          <a:p>
            <a:r>
              <a:rPr lang="en-US" sz="4000" i="1" dirty="0">
                <a:latin typeface="Algerian" panose="04020705040A02060702" pitchFamily="82" charset="0"/>
              </a:rPr>
              <a:t>	</a:t>
            </a:r>
            <a:r>
              <a:rPr lang="en-US" sz="4000" i="1" dirty="0" smtClean="0">
                <a:latin typeface="Imprint MT Shadow" panose="04020605060303030202" pitchFamily="82" charset="0"/>
              </a:rPr>
              <a:t>“</a:t>
            </a:r>
            <a:r>
              <a:rPr lang="en-US" sz="4000" i="1" smtClean="0">
                <a:latin typeface="Imprint MT Shadow" panose="04020605060303030202" pitchFamily="82" charset="0"/>
              </a:rPr>
              <a:t>Ne</a:t>
            </a:r>
            <a:r>
              <a:rPr lang="en-US" sz="4000" i="1" smtClean="0">
                <a:latin typeface="Imprint MT Shadow" panose="04020605060303030202" pitchFamily="82" charset="0"/>
              </a:rPr>
              <a:t>twork </a:t>
            </a:r>
            <a:r>
              <a:rPr lang="en-US" sz="4000" i="1" smtClean="0">
                <a:latin typeface="Imprint MT Shadow" panose="04020605060303030202" pitchFamily="82" charset="0"/>
              </a:rPr>
              <a:t>Layer“</a:t>
            </a:r>
            <a:endParaRPr lang="en-US" sz="4000" i="1" dirty="0">
              <a:latin typeface="Imprint MT Shadow" panose="04020605060303030202" pitchFamily="82" charset="0"/>
            </a:endParaRPr>
          </a:p>
        </p:txBody>
      </p:sp>
    </p:spTree>
    <p:extLst>
      <p:ext uri="{BB962C8B-B14F-4D97-AF65-F5344CB8AC3E}">
        <p14:creationId xmlns:p14="http://schemas.microsoft.com/office/powerpoint/2010/main" xmlns="" val="257537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206" y="757646"/>
            <a:ext cx="10907485" cy="5139869"/>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8.3.3 </a:t>
            </a:r>
            <a:r>
              <a:rPr lang="ro-RO" sz="2000" b="1" dirty="0">
                <a:latin typeface="Times New Roman" panose="02020603050405020304" pitchFamily="18" charset="0"/>
                <a:cs typeface="Times New Roman" panose="02020603050405020304" pitchFamily="18" charset="0"/>
              </a:rPr>
              <a:t>Antet pachet </a:t>
            </a:r>
            <a:r>
              <a:rPr lang="ro-RO" sz="2000" b="1" dirty="0" smtClean="0">
                <a:latin typeface="Times New Roman" panose="02020603050405020304" pitchFamily="18" charset="0"/>
                <a:cs typeface="Times New Roman" panose="02020603050405020304" pitchFamily="18" charset="0"/>
              </a:rPr>
              <a:t>IPv6</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Un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IPv6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conține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asemenea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extensie</a:t>
            </a:r>
            <a:r>
              <a:rPr lang="en-US" dirty="0">
                <a:latin typeface="Times New Roman" panose="02020603050405020304" pitchFamily="18" charset="0"/>
                <a:cs typeface="Times New Roman" panose="02020603050405020304" pitchFamily="18" charset="0"/>
              </a:rPr>
              <a:t> (EH), care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opționale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Anteturile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extensie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opționale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plasate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antetul</a:t>
            </a:r>
            <a:r>
              <a:rPr lang="en-US" dirty="0">
                <a:latin typeface="Times New Roman" panose="02020603050405020304" pitchFamily="18" charset="0"/>
                <a:cs typeface="Times New Roman" panose="02020603050405020304" pitchFamily="18" charset="0"/>
              </a:rPr>
              <a:t> IPv6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sarcina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utilă</a:t>
            </a:r>
            <a:r>
              <a:rPr lang="en-US" dirty="0">
                <a:latin typeface="Times New Roman" panose="02020603050405020304" pitchFamily="18" charset="0"/>
                <a:cs typeface="Times New Roman" panose="02020603050405020304" pitchFamily="18" charset="0"/>
              </a:rPr>
              <a:t>. EH-</a:t>
            </a:r>
            <a:r>
              <a:rPr lang="en-US" dirty="0" err="1">
                <a:latin typeface="Times New Roman" panose="02020603050405020304" pitchFamily="18" charset="0"/>
                <a:cs typeface="Times New Roman" panose="02020603050405020304" pitchFamily="18" charset="0"/>
              </a:rPr>
              <a:t>urile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fragmentare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susține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mobilitatea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Spre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deosebire</a:t>
            </a:r>
            <a:r>
              <a:rPr lang="en-US" dirty="0">
                <a:latin typeface="Times New Roman" panose="02020603050405020304" pitchFamily="18" charset="0"/>
                <a:cs typeface="Times New Roman" panose="02020603050405020304" pitchFamily="18" charset="0"/>
              </a:rPr>
              <a:t> de IPv4, </a:t>
            </a:r>
            <a:r>
              <a:rPr lang="en-US" dirty="0" err="1">
                <a:latin typeface="Times New Roman" panose="02020603050405020304" pitchFamily="18" charset="0"/>
                <a:cs typeface="Times New Roman" panose="02020603050405020304" pitchFamily="18" charset="0"/>
              </a:rPr>
              <a:t>routerele</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fragmentează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pachetele</a:t>
            </a:r>
            <a:r>
              <a:rPr lang="en-US" dirty="0">
                <a:latin typeface="Times New Roman" panose="02020603050405020304" pitchFamily="18" charset="0"/>
                <a:cs typeface="Times New Roman" panose="02020603050405020304" pitchFamily="18" charset="0"/>
              </a:rPr>
              <a:t> IPv6 </a:t>
            </a:r>
            <a:r>
              <a:rPr lang="en-US" dirty="0" err="1">
                <a:latin typeface="Times New Roman" panose="02020603050405020304" pitchFamily="18" charset="0"/>
                <a:cs typeface="Times New Roman" panose="02020603050405020304" pitchFamily="18" charset="0"/>
              </a:rPr>
              <a:t>direcționate</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r>
              <a:rPr lang="ro-RO" sz="2000" b="1" dirty="0">
                <a:latin typeface="Times New Roman" panose="02020603050405020304" pitchFamily="18" charset="0"/>
                <a:cs typeface="Times New Roman" panose="02020603050405020304" pitchFamily="18" charset="0"/>
              </a:rPr>
              <a:t>8.4.1 Decizie de trimitere a </a:t>
            </a:r>
            <a:r>
              <a:rPr lang="ro-RO" sz="2000" b="1" dirty="0" smtClean="0">
                <a:latin typeface="Times New Roman" panose="02020603050405020304" pitchFamily="18" charset="0"/>
                <a:cs typeface="Times New Roman" panose="02020603050405020304" pitchFamily="18" charset="0"/>
              </a:rPr>
              <a:t>gazdei</a:t>
            </a:r>
          </a:p>
          <a:p>
            <a:r>
              <a:rPr lang="ro-RO"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Atât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cu IPv4, </a:t>
            </a:r>
            <a:r>
              <a:rPr lang="en-US" dirty="0" err="1">
                <a:latin typeface="Times New Roman" panose="02020603050405020304" pitchFamily="18" charset="0"/>
                <a:cs typeface="Times New Roman" panose="02020603050405020304" pitchFamily="18" charset="0"/>
              </a:rPr>
              <a:t>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cu IPv6, </a:t>
            </a:r>
            <a:r>
              <a:rPr lang="en-US" dirty="0" err="1">
                <a:latin typeface="Times New Roman" panose="02020603050405020304" pitchFamily="18" charset="0"/>
                <a:cs typeface="Times New Roman" panose="02020603050405020304" pitchFamily="18" charset="0"/>
              </a:rPr>
              <a:t>pachetele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întotdeauna</a:t>
            </a:r>
            <a:r>
              <a:rPr lang="en-US" dirty="0">
                <a:latin typeface="Times New Roman" panose="02020603050405020304" pitchFamily="18" charset="0"/>
                <a:cs typeface="Times New Roman" panose="02020603050405020304" pitchFamily="18" charset="0"/>
              </a:rPr>
              <a:t> create la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direcționa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face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dispozitivele</a:t>
            </a:r>
            <a:r>
              <a:rPr lang="en-US" dirty="0">
                <a:latin typeface="Times New Roman" panose="02020603050405020304" pitchFamily="18" charset="0"/>
                <a:cs typeface="Times New Roman" panose="02020603050405020304" pitchFamily="18" charset="0"/>
              </a:rPr>
              <a:t> finale </a:t>
            </a:r>
            <a:r>
              <a:rPr lang="en-US" dirty="0" err="1">
                <a:latin typeface="Times New Roman" panose="02020603050405020304" pitchFamily="18" charset="0"/>
                <a:cs typeface="Times New Roman" panose="02020603050405020304" pitchFamily="18" charset="0"/>
              </a:rPr>
              <a:t>gazdă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propria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subiect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discută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dispozitivele</a:t>
            </a:r>
            <a:r>
              <a:rPr lang="en-US" dirty="0">
                <a:latin typeface="Times New Roman" panose="02020603050405020304" pitchFamily="18" charset="0"/>
                <a:cs typeface="Times New Roman" panose="02020603050405020304" pitchFamily="18" charset="0"/>
              </a:rPr>
              <a:t> finale </a:t>
            </a:r>
            <a:r>
              <a:rPr lang="en-US" dirty="0" err="1">
                <a:latin typeface="Times New Roman" panose="02020603050405020304" pitchFamily="18" charset="0"/>
                <a:cs typeface="Times New Roman" panose="02020603050405020304" pitchFamily="18" charset="0"/>
              </a:rPr>
              <a:t>utilizează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Un </a:t>
            </a:r>
            <a:r>
              <a:rPr lang="en-US" dirty="0">
                <a:latin typeface="Times New Roman" panose="02020603050405020304" pitchFamily="18" charset="0"/>
                <a:cs typeface="Times New Roman" panose="02020603050405020304" pitchFamily="18" charset="0"/>
              </a:rPr>
              <a:t>alt </a:t>
            </a:r>
            <a:r>
              <a:rPr lang="en-US" dirty="0" err="1">
                <a:latin typeface="Times New Roman" panose="02020603050405020304" pitchFamily="18" charset="0"/>
                <a:cs typeface="Times New Roman" panose="02020603050405020304" pitchFamily="18" charset="0"/>
              </a:rPr>
              <a:t>rol</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stratului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direcționa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gazdă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trimite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următoarele</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smtClean="0">
                <a:latin typeface="Times New Roman" panose="02020603050405020304" pitchFamily="18" charset="0"/>
                <a:cs typeface="Times New Roman" panose="02020603050405020304" pitchFamily="18" charset="0"/>
              </a:rPr>
              <a:t>Însuși</a:t>
            </a:r>
            <a:r>
              <a:rPr lang="ro-RO" dirty="0">
                <a:latin typeface="Times New Roman" panose="02020603050405020304" pitchFamily="18" charset="0"/>
                <a:cs typeface="Times New Roman" panose="02020603050405020304" pitchFamily="18" charset="0"/>
              </a:rPr>
              <a:t> - O gazdă se poate face ping prin trimiterea unui pachet la o adresă IPv4 specială de 127.0.0.1 sau la o adresă IPv6 :: 1, care este denumită interfața loopback. Pingul interfeței loopback testează stiva de protocol TCP / IP pe gazdă</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Gazdă</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locală</a:t>
            </a:r>
            <a:r>
              <a:rPr lang="ro-RO" b="1"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Aceasta este o gazdă de destinație care se află în aceeași rețea locală ca gazda de trimitere. Gazdele sursă și destinație au aceeași adresă de rețea</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Gazda</a:t>
            </a:r>
            <a:r>
              <a:rPr lang="en-US" b="1" dirty="0">
                <a:latin typeface="Times New Roman" panose="02020603050405020304" pitchFamily="18" charset="0"/>
                <a:cs typeface="Times New Roman" panose="02020603050405020304" pitchFamily="18" charset="0"/>
              </a:rPr>
              <a:t> la </a:t>
            </a:r>
            <a:r>
              <a:rPr lang="en-US" b="1" dirty="0" err="1" smtClean="0">
                <a:latin typeface="Times New Roman" panose="02020603050405020304" pitchFamily="18" charset="0"/>
                <a:cs typeface="Times New Roman" panose="02020603050405020304" pitchFamily="18" charset="0"/>
              </a:rPr>
              <a:t>distanta</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Aceasta este o gazdă de destinație într-o rețea la distanță. Gazdele sursă și destinație nu au aceeași adresă de rețea.</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4019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69" y="705394"/>
            <a:ext cx="10829108" cy="510909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Metoda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determinare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versiunea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IP:</a:t>
            </a:r>
            <a:endParaRPr lang="ro-RO"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IPv4</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Dispozitivul sursă folosește propria mască de subrețea împreună cu propria adresă IPv4 și adresa IPv4 de destinație pentru a face această determinare</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IPv6</a:t>
            </a:r>
            <a:r>
              <a:rPr lang="ro-RO" b="1"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Routerul local face </a:t>
            </a:r>
            <a:r>
              <a:rPr lang="ro-RO" dirty="0" smtClean="0">
                <a:latin typeface="Times New Roman" panose="02020603050405020304" pitchFamily="18" charset="0"/>
                <a:cs typeface="Times New Roman" panose="02020603050405020304" pitchFamily="18" charset="0"/>
              </a:rPr>
              <a:t>publicitate </a:t>
            </a:r>
            <a:r>
              <a:rPr lang="ro-RO" dirty="0">
                <a:latin typeface="Times New Roman" panose="02020603050405020304" pitchFamily="18" charset="0"/>
                <a:cs typeface="Times New Roman" panose="02020603050405020304" pitchFamily="18" charset="0"/>
              </a:rPr>
              <a:t>adresei rețelei locale (prefixului) către toate dispozitivele din rețea</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o-RO" dirty="0" smtClean="0">
              <a:latin typeface="Times New Roman" panose="02020603050405020304" pitchFamily="18" charset="0"/>
              <a:cs typeface="Times New Roman" panose="02020603050405020304" pitchFamily="18" charset="0"/>
            </a:endParaRPr>
          </a:p>
          <a:p>
            <a:r>
              <a:rPr lang="ro-RO" sz="2000" b="1" dirty="0">
                <a:latin typeface="Times New Roman" panose="02020603050405020304" pitchFamily="18" charset="0"/>
                <a:cs typeface="Times New Roman" panose="02020603050405020304" pitchFamily="18" charset="0"/>
              </a:rPr>
              <a:t>8.4.2 Gateway </a:t>
            </a:r>
            <a:r>
              <a:rPr lang="ro-RO" sz="2000" b="1" dirty="0" smtClean="0">
                <a:latin typeface="Times New Roman" panose="02020603050405020304" pitchFamily="18" charset="0"/>
                <a:cs typeface="Times New Roman" panose="02020603050405020304" pitchFamily="18" charset="0"/>
              </a:rPr>
              <a:t>implicit</a:t>
            </a:r>
          </a:p>
          <a:p>
            <a:r>
              <a:rPr lang="ro-RO" dirty="0">
                <a:latin typeface="Times New Roman" panose="02020603050405020304" pitchFamily="18" charset="0"/>
                <a:cs typeface="Times New Roman" panose="02020603050405020304" pitchFamily="18" charset="0"/>
              </a:rPr>
              <a:t>Gateway-ul implicit este dispozitivul de rețea (de exemplu, routerul sau comutatorul Layer 3) care poate direcționa traficul către alte rețele. Dacă utilizați analogia că o rețea este ca o cameră, atunci gateway-ul implicit este ca o ușă. Dacă doriți să ajungeți la o altă cameră sau rețea, trebuie să găsiți ușa.</a:t>
            </a:r>
          </a:p>
          <a:p>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Într-o rețea, un gateway implicit este de obicei un router cu aceste caracteristici:</a:t>
            </a:r>
          </a:p>
          <a:p>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Are o adresă IP locală în același interval de adrese ca și alte gazde din rețeaua locală.</a:t>
            </a:r>
          </a:p>
          <a:p>
            <a:r>
              <a:rPr lang="ro-RO" dirty="0">
                <a:latin typeface="Times New Roman" panose="02020603050405020304" pitchFamily="18" charset="0"/>
                <a:cs typeface="Times New Roman" panose="02020603050405020304" pitchFamily="18" charset="0"/>
              </a:rPr>
              <a:t>Poate accepta date în rețeaua locală și transmite date din rețeaua locală.</a:t>
            </a:r>
          </a:p>
          <a:p>
            <a:r>
              <a:rPr lang="ro-RO" dirty="0">
                <a:latin typeface="Times New Roman" panose="02020603050405020304" pitchFamily="18" charset="0"/>
                <a:cs typeface="Times New Roman" panose="02020603050405020304" pitchFamily="18" charset="0"/>
              </a:rPr>
              <a:t>Direcționează traficul către alte rețele.</a:t>
            </a:r>
          </a:p>
          <a:p>
            <a:r>
              <a:rPr lang="ro-RO" dirty="0">
                <a:latin typeface="Times New Roman" panose="02020603050405020304" pitchFamily="18" charset="0"/>
                <a:cs typeface="Times New Roman" panose="02020603050405020304" pitchFamily="18" charset="0"/>
              </a:rPr>
              <a:t>Este necesar un gateway implicit pentru a trimite trafic în afara rețelei locale. Traficul nu poate fi redirecționat în afara rețelei locale dacă nu există un gateway implicit, adresa gateway-ului implicit nu este configurată sau gateway-ul implicit este oprit.</a:t>
            </a:r>
            <a:endParaRPr lang="ro-RO"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889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331" y="653143"/>
            <a:ext cx="10816046" cy="1785104"/>
          </a:xfrm>
          <a:prstGeom prst="rect">
            <a:avLst/>
          </a:prstGeom>
          <a:noFill/>
        </p:spPr>
        <p:txBody>
          <a:bodyPr wrap="square" rtlCol="0">
            <a:spAutoFit/>
          </a:bodyPr>
          <a:lstStyle/>
          <a:p>
            <a:r>
              <a:rPr lang="ro-RO" sz="2000" b="1" dirty="0">
                <a:latin typeface="Times New Roman" panose="02020603050405020304" pitchFamily="18" charset="0"/>
                <a:cs typeface="Times New Roman" panose="02020603050405020304" pitchFamily="18" charset="0"/>
              </a:rPr>
              <a:t>8.4.3 O gazdă se direcționează către gateway-ul </a:t>
            </a:r>
            <a:r>
              <a:rPr lang="ro-RO" sz="2000" b="1" dirty="0" smtClean="0">
                <a:latin typeface="Times New Roman" panose="02020603050405020304" pitchFamily="18" charset="0"/>
                <a:cs typeface="Times New Roman" panose="02020603050405020304" pitchFamily="18" charset="0"/>
              </a:rPr>
              <a:t>implicit</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tabelă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include de </a:t>
            </a:r>
            <a:r>
              <a:rPr lang="en-US" dirty="0" err="1">
                <a:latin typeface="Times New Roman" panose="02020603050405020304" pitchFamily="18" charset="0"/>
                <a:cs typeface="Times New Roman" panose="02020603050405020304" pitchFamily="18" charset="0"/>
              </a:rPr>
              <a:t>obicei</a:t>
            </a:r>
            <a:r>
              <a:rPr lang="en-US" dirty="0">
                <a:latin typeface="Times New Roman" panose="02020603050405020304" pitchFamily="18" charset="0"/>
                <a:cs typeface="Times New Roman" panose="02020603050405020304" pitchFamily="18" charset="0"/>
              </a:rPr>
              <a:t> un gateway implicit.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IPv4,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IPv4 a gateway-</a:t>
            </a:r>
            <a:r>
              <a:rPr lang="en-US" dirty="0" err="1">
                <a:latin typeface="Times New Roman" panose="02020603050405020304" pitchFamily="18" charset="0"/>
                <a:cs typeface="Times New Roman" panose="02020603050405020304" pitchFamily="18" charset="0"/>
              </a:rPr>
              <a:t>ului</a:t>
            </a:r>
            <a:r>
              <a:rPr lang="en-US" dirty="0">
                <a:latin typeface="Times New Roman" panose="02020603050405020304" pitchFamily="18" charset="0"/>
                <a:cs typeface="Times New Roman" panose="02020603050405020304" pitchFamily="18" charset="0"/>
              </a:rPr>
              <a:t> implicit fie </a:t>
            </a:r>
            <a:r>
              <a:rPr lang="en-US" dirty="0" err="1">
                <a:latin typeface="Times New Roman" panose="02020603050405020304" pitchFamily="18" charset="0"/>
                <a:cs typeface="Times New Roman" panose="02020603050405020304" pitchFamily="18" charset="0"/>
              </a:rPr>
              <a:t>dinamic</a:t>
            </a:r>
            <a:r>
              <a:rPr lang="en-US" dirty="0">
                <a:latin typeface="Times New Roman" panose="02020603050405020304" pitchFamily="18" charset="0"/>
                <a:cs typeface="Times New Roman" panose="02020603050405020304" pitchFamily="18" charset="0"/>
              </a:rPr>
              <a:t> de la Dynamic Host Configuration Protocol (DHCP), fie </a:t>
            </a:r>
            <a:r>
              <a:rPr lang="en-US" dirty="0" err="1">
                <a:latin typeface="Times New Roman" panose="02020603050405020304" pitchFamily="18" charset="0"/>
                <a:cs typeface="Times New Roman" panose="02020603050405020304" pitchFamily="18" charset="0"/>
              </a:rPr>
              <a:t>configurată</a:t>
            </a:r>
            <a:r>
              <a:rPr lang="en-US" dirty="0">
                <a:latin typeface="Times New Roman" panose="02020603050405020304" pitchFamily="18" charset="0"/>
                <a:cs typeface="Times New Roman" panose="02020603050405020304" pitchFamily="18" charset="0"/>
              </a:rPr>
              <a:t> manual.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IPv6, </a:t>
            </a:r>
            <a:r>
              <a:rPr lang="en-US" dirty="0" err="1">
                <a:latin typeface="Times New Roman" panose="02020603050405020304" pitchFamily="18" charset="0"/>
                <a:cs typeface="Times New Roman" panose="02020603050405020304" pitchFamily="18" charset="0"/>
              </a:rPr>
              <a:t>routerul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gateway-</a:t>
            </a:r>
            <a:r>
              <a:rPr lang="en-US" dirty="0" err="1">
                <a:latin typeface="Times New Roman" panose="02020603050405020304" pitchFamily="18" charset="0"/>
                <a:cs typeface="Times New Roman" panose="02020603050405020304" pitchFamily="18" charset="0"/>
              </a:rPr>
              <a:t>ului</a:t>
            </a:r>
            <a:r>
              <a:rPr lang="en-US" dirty="0">
                <a:latin typeface="Times New Roman" panose="02020603050405020304" pitchFamily="18" charset="0"/>
                <a:cs typeface="Times New Roman" panose="02020603050405020304" pitchFamily="18" charset="0"/>
              </a:rPr>
              <a:t> implicit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configurată</a:t>
            </a:r>
            <a:r>
              <a:rPr lang="en-US" dirty="0">
                <a:latin typeface="Times New Roman" panose="02020603050405020304" pitchFamily="18" charset="0"/>
                <a:cs typeface="Times New Roman" panose="02020603050405020304" pitchFamily="18" charset="0"/>
              </a:rPr>
              <a:t> manual</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În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figură</a:t>
            </a:r>
            <a:r>
              <a:rPr lang="en-US" dirty="0">
                <a:latin typeface="Times New Roman" panose="02020603050405020304" pitchFamily="18" charset="0"/>
                <a:cs typeface="Times New Roman" panose="02020603050405020304" pitchFamily="18" charset="0"/>
              </a:rPr>
              <a:t>, PC1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PC2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configurate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IPv4 de 192.168.10.1 ca gateway implicit.</a:t>
            </a:r>
          </a:p>
        </p:txBody>
      </p:sp>
      <p:pic>
        <p:nvPicPr>
          <p:cNvPr id="3" name="Рисунок 2"/>
          <p:cNvPicPr>
            <a:picLocks noChangeAspect="1"/>
          </p:cNvPicPr>
          <p:nvPr/>
        </p:nvPicPr>
        <p:blipFill>
          <a:blip r:embed="rId2" cstate="print"/>
          <a:stretch>
            <a:fillRect/>
          </a:stretch>
        </p:blipFill>
        <p:spPr>
          <a:xfrm>
            <a:off x="2978331" y="2438247"/>
            <a:ext cx="6244046" cy="2321708"/>
          </a:xfrm>
          <a:prstGeom prst="rect">
            <a:avLst/>
          </a:prstGeom>
        </p:spPr>
      </p:pic>
      <p:sp>
        <p:nvSpPr>
          <p:cNvPr id="4" name="TextBox 3"/>
          <p:cNvSpPr txBox="1"/>
          <p:nvPr/>
        </p:nvSpPr>
        <p:spPr>
          <a:xfrm>
            <a:off x="796834" y="5172891"/>
            <a:ext cx="10711543" cy="923330"/>
          </a:xfrm>
          <a:prstGeom prst="rect">
            <a:avLst/>
          </a:prstGeom>
          <a:noFill/>
        </p:spPr>
        <p:txBody>
          <a:bodyPr wrap="square" rtlCol="0">
            <a:spAutoFit/>
          </a:bodyPr>
          <a:lstStyle/>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Configurarea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gateway implicit </a:t>
            </a:r>
            <a:r>
              <a:rPr lang="en-US" dirty="0" err="1">
                <a:latin typeface="Times New Roman" panose="02020603050405020304" pitchFamily="18" charset="0"/>
                <a:cs typeface="Times New Roman" panose="02020603050405020304" pitchFamily="18" charset="0"/>
              </a:rPr>
              <a:t>creează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implicită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computerului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implicită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care o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computerul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încearcă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contacteze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distanță</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Atât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PC1 </a:t>
            </a:r>
            <a:r>
              <a:rPr lang="en-US" dirty="0" err="1">
                <a:latin typeface="Times New Roman" panose="02020603050405020304" pitchFamily="18" charset="0"/>
                <a:cs typeface="Times New Roman" panose="02020603050405020304" pitchFamily="18" charset="0"/>
              </a:rPr>
              <a:t>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PC2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avea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implicită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trimite</a:t>
            </a:r>
            <a:r>
              <a:rPr lang="en-US" dirty="0">
                <a:latin typeface="Times New Roman" panose="02020603050405020304" pitchFamily="18" charset="0"/>
                <a:cs typeface="Times New Roman" panose="02020603050405020304" pitchFamily="18" charset="0"/>
              </a:rPr>
              <a:t> tot </a:t>
            </a:r>
            <a:r>
              <a:rPr lang="en-US" dirty="0" err="1">
                <a:latin typeface="Times New Roman" panose="02020603050405020304" pitchFamily="18" charset="0"/>
                <a:cs typeface="Times New Roman" panose="02020603050405020304" pitchFamily="18" charset="0"/>
              </a:rPr>
              <a:t>traficul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rețelelor</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distanță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R1.</a:t>
            </a:r>
          </a:p>
        </p:txBody>
      </p:sp>
    </p:spTree>
    <p:extLst>
      <p:ext uri="{BB962C8B-B14F-4D97-AF65-F5344CB8AC3E}">
        <p14:creationId xmlns:p14="http://schemas.microsoft.com/office/powerpoint/2010/main" xmlns="" val="382394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705394"/>
            <a:ext cx="10881360" cy="1785104"/>
          </a:xfrm>
          <a:prstGeom prst="rect">
            <a:avLst/>
          </a:prstGeom>
          <a:noFill/>
        </p:spPr>
        <p:txBody>
          <a:bodyPr wrap="square" rtlCol="0">
            <a:spAutoFit/>
          </a:bodyPr>
          <a:lstStyle/>
          <a:p>
            <a:r>
              <a:rPr lang="ro-RO" sz="2000" b="1" dirty="0">
                <a:latin typeface="Times New Roman" panose="02020603050405020304" pitchFamily="18" charset="0"/>
                <a:cs typeface="Times New Roman" panose="02020603050405020304" pitchFamily="18" charset="0"/>
              </a:rPr>
              <a:t>8.4.4 Tabele de rutare </a:t>
            </a:r>
            <a:r>
              <a:rPr lang="ro-RO" sz="2000" b="1" dirty="0" smtClean="0">
                <a:latin typeface="Times New Roman" panose="02020603050405020304" pitchFamily="18" charset="0"/>
                <a:cs typeface="Times New Roman" panose="02020603050405020304" pitchFamily="18" charset="0"/>
              </a:rPr>
              <a:t>gazdă</a:t>
            </a:r>
          </a:p>
          <a:p>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gazdă</a:t>
            </a:r>
            <a:r>
              <a:rPr lang="en-US" dirty="0">
                <a:latin typeface="Times New Roman" panose="02020603050405020304" pitchFamily="18" charset="0"/>
                <a:cs typeface="Times New Roman" panose="02020603050405020304" pitchFamily="18" charset="0"/>
              </a:rPr>
              <a:t> Windows, </a:t>
            </a:r>
            <a:r>
              <a:rPr lang="en-US" dirty="0" err="1">
                <a:latin typeface="Times New Roman" panose="02020603050405020304" pitchFamily="18" charset="0"/>
                <a:cs typeface="Times New Roman" panose="02020603050405020304" pitchFamily="18" charset="0"/>
              </a:rPr>
              <a:t>comanda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route print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netstat</a:t>
            </a:r>
            <a:r>
              <a:rPr lang="en-US" b="1" dirty="0">
                <a:latin typeface="Times New Roman" panose="02020603050405020304" pitchFamily="18" charset="0"/>
                <a:cs typeface="Times New Roman" panose="02020603050405020304" pitchFamily="18" charset="0"/>
              </a:rPr>
              <a:t> -r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utilizată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afișa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Ambele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comenzi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aceeași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ieșire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Rezultatul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copleșitor</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început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simplu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înțeles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afișează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mostră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topologie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rezultatul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generat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comanda</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netstat</a:t>
            </a:r>
            <a:r>
              <a:rPr lang="en-US" b="1" dirty="0">
                <a:latin typeface="Times New Roman" panose="02020603050405020304" pitchFamily="18" charset="0"/>
                <a:cs typeface="Times New Roman" panose="02020603050405020304" pitchFamily="18" charset="0"/>
              </a:rPr>
              <a:t> –r</a:t>
            </a:r>
            <a:r>
              <a:rPr lang="en-US"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cstate="print"/>
          <a:stretch>
            <a:fillRect/>
          </a:stretch>
        </p:blipFill>
        <p:spPr>
          <a:xfrm>
            <a:off x="2218372" y="2619647"/>
            <a:ext cx="7724775" cy="1409700"/>
          </a:xfrm>
          <a:prstGeom prst="rect">
            <a:avLst/>
          </a:prstGeom>
        </p:spPr>
      </p:pic>
      <p:sp>
        <p:nvSpPr>
          <p:cNvPr id="4" name="TextBox 3"/>
          <p:cNvSpPr txBox="1"/>
          <p:nvPr/>
        </p:nvSpPr>
        <p:spPr>
          <a:xfrm>
            <a:off x="764176" y="4029347"/>
            <a:ext cx="10633166" cy="2092881"/>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8.5.1 </a:t>
            </a:r>
            <a:r>
              <a:rPr lang="pt-BR" sz="2000" b="1" dirty="0">
                <a:latin typeface="Times New Roman" panose="02020603050405020304" pitchFamily="18" charset="0"/>
                <a:cs typeface="Times New Roman" panose="02020603050405020304" pitchFamily="18" charset="0"/>
              </a:rPr>
              <a:t>Decizia de redirecționare a pachetelor </a:t>
            </a:r>
            <a:r>
              <a:rPr lang="pt-BR" sz="2000" b="1" dirty="0" smtClean="0">
                <a:latin typeface="Times New Roman" panose="02020603050405020304" pitchFamily="18" charset="0"/>
                <a:cs typeface="Times New Roman" panose="02020603050405020304" pitchFamily="18" charset="0"/>
              </a:rPr>
              <a:t>routerului</a:t>
            </a:r>
            <a:endParaRPr lang="ro-RO" sz="2000" b="1"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Subiectul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anterior a </a:t>
            </a:r>
            <a:r>
              <a:rPr lang="en-US" dirty="0" err="1">
                <a:latin typeface="Times New Roman" panose="02020603050405020304" pitchFamily="18" charset="0"/>
                <a:cs typeface="Times New Roman" panose="02020603050405020304" pitchFamily="18" charset="0"/>
              </a:rPr>
              <a:t>discutat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gazdei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conțin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dispozitive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intermediare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Ruterele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conțin</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asemenea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subiect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acoperă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operațiunile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routerului</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nivelul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gazdă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trimite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altă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consultă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stabili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trimită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află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a:t>
            </a:r>
            <a:r>
              <a:rPr lang="en-US" dirty="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distanță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redirecționat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gateway-</a:t>
            </a:r>
            <a:r>
              <a:rPr lang="en-US" dirty="0" err="1">
                <a:latin typeface="Times New Roman" panose="02020603050405020304" pitchFamily="18" charset="0"/>
                <a:cs typeface="Times New Roman" panose="02020603050405020304" pitchFamily="18" charset="0"/>
              </a:rPr>
              <a:t>ul</a:t>
            </a:r>
            <a:r>
              <a:rPr lang="en-US" dirty="0">
                <a:latin typeface="Times New Roman" panose="02020603050405020304" pitchFamily="18" charset="0"/>
                <a:cs typeface="Times New Roman" panose="02020603050405020304" pitchFamily="18" charset="0"/>
              </a:rPr>
              <a:t> implicit, care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obicei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routerul</a:t>
            </a:r>
            <a:r>
              <a:rPr lang="en-US" dirty="0">
                <a:latin typeface="Times New Roman" panose="02020603050405020304" pitchFamily="18" charset="0"/>
                <a:cs typeface="Times New Roman" panose="02020603050405020304" pitchFamily="18" charset="0"/>
              </a:rPr>
              <a:t> local.</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4301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731520"/>
            <a:ext cx="10737669"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Ce se </a:t>
            </a:r>
            <a:r>
              <a:rPr lang="en-US" dirty="0" err="1">
                <a:latin typeface="Times New Roman" panose="02020603050405020304" pitchFamily="18" charset="0"/>
                <a:cs typeface="Times New Roman" panose="02020603050405020304" pitchFamily="18" charset="0"/>
              </a:rPr>
              <a:t>întâmplă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ajunge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interfață</a:t>
            </a:r>
            <a:r>
              <a:rPr lang="en-US" dirty="0">
                <a:latin typeface="Times New Roman" panose="02020603050405020304" pitchFamily="18" charset="0"/>
                <a:cs typeface="Times New Roman" panose="02020603050405020304" pitchFamily="18" charset="0"/>
              </a:rPr>
              <a:t> de router?</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Ruterul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examinează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IP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pachetului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determina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redirecționeze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conține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listă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tuturor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adreselor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cunoscute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prefixe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locului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redirecționare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pachetului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cunoscute</a:t>
            </a:r>
            <a:r>
              <a:rPr lang="en-US" dirty="0">
                <a:latin typeface="Times New Roman" panose="02020603050405020304" pitchFamily="18" charset="0"/>
                <a:cs typeface="Times New Roman" panose="02020603050405020304" pitchFamily="18" charset="0"/>
              </a:rPr>
              <a:t> sub </a:t>
            </a:r>
            <a:r>
              <a:rPr lang="en-US" dirty="0" err="1">
                <a:latin typeface="Times New Roman" panose="02020603050405020304" pitchFamily="18" charset="0"/>
                <a:cs typeface="Times New Roman" panose="02020603050405020304" pitchFamily="18" charset="0"/>
              </a:rPr>
              <a:t>denumirea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intrări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redirecționa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lungă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intrare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potrivită</a:t>
            </a:r>
            <a:r>
              <a:rPr lang="en-US" dirty="0">
                <a:latin typeface="Times New Roman" panose="02020603050405020304" pitchFamily="18" charset="0"/>
                <a:cs typeface="Times New Roman" panose="02020603050405020304" pitchFamily="18" charset="0"/>
              </a:rPr>
              <a:t>.</a:t>
            </a:r>
          </a:p>
          <a:p>
            <a:endParaRPr lang="en-US" dirty="0"/>
          </a:p>
        </p:txBody>
      </p:sp>
      <p:pic>
        <p:nvPicPr>
          <p:cNvPr id="3" name="Рисунок 2"/>
          <p:cNvPicPr>
            <a:picLocks noChangeAspect="1"/>
          </p:cNvPicPr>
          <p:nvPr/>
        </p:nvPicPr>
        <p:blipFill>
          <a:blip r:embed="rId2" cstate="print"/>
          <a:stretch>
            <a:fillRect/>
          </a:stretch>
        </p:blipFill>
        <p:spPr>
          <a:xfrm>
            <a:off x="2252254" y="2762845"/>
            <a:ext cx="7696200" cy="2943225"/>
          </a:xfrm>
          <a:prstGeom prst="rect">
            <a:avLst/>
          </a:prstGeom>
        </p:spPr>
      </p:pic>
    </p:spTree>
    <p:extLst>
      <p:ext uri="{BB962C8B-B14F-4D97-AF65-F5344CB8AC3E}">
        <p14:creationId xmlns:p14="http://schemas.microsoft.com/office/powerpoint/2010/main" xmlns="" val="742863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69" y="666206"/>
            <a:ext cx="10724605" cy="4955203"/>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8.5.2 </a:t>
            </a:r>
            <a:r>
              <a:rPr lang="en-US" sz="2000" b="1" dirty="0" err="1" smtClean="0">
                <a:latin typeface="Times New Roman" panose="02020603050405020304" pitchFamily="18" charset="0"/>
                <a:cs typeface="Times New Roman" panose="02020603050405020304" pitchFamily="18" charset="0"/>
              </a:rPr>
              <a:t>Tabel</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de </a:t>
            </a:r>
            <a:r>
              <a:rPr lang="en-US" sz="2000" b="1" dirty="0" err="1">
                <a:latin typeface="Times New Roman" panose="02020603050405020304" pitchFamily="18" charset="0"/>
                <a:cs typeface="Times New Roman" panose="02020603050405020304" pitchFamily="18" charset="0"/>
              </a:rPr>
              <a:t>rutare</a:t>
            </a:r>
            <a:r>
              <a:rPr lang="en-US" sz="2000" b="1" dirty="0">
                <a:latin typeface="Times New Roman" panose="02020603050405020304" pitchFamily="18" charset="0"/>
                <a:cs typeface="Times New Roman" panose="02020603050405020304" pitchFamily="18" charset="0"/>
              </a:rPr>
              <a:t> IP </a:t>
            </a:r>
            <a:r>
              <a:rPr lang="en-US" sz="2000" b="1" dirty="0" smtClean="0">
                <a:latin typeface="Times New Roman" panose="02020603050405020304" pitchFamily="18" charset="0"/>
                <a:cs typeface="Times New Roman" panose="02020603050405020304" pitchFamily="18" charset="0"/>
              </a:rPr>
              <a:t>Router</a:t>
            </a:r>
            <a:endParaRPr lang="ro-RO" sz="2000" b="1"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Tabelul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ruterului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conține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intrări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listând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destinațiile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cunoscute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posibile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Tabelul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stochează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tipuri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intrări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traseu</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Rețele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conectate</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direct</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Aceste intrări ale rutei de rețea sunt interfețe active ale ruterului. Routerele adaugă un traseu conectat direct atunci când o interfață este configurată cu o adresă IP și este activată. Fiecare interfață a routerului este conectată la un segment de rețea diferit</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Rețele</a:t>
            </a:r>
            <a:r>
              <a:rPr lang="en-US" b="1" dirty="0">
                <a:latin typeface="Times New Roman" panose="02020603050405020304" pitchFamily="18" charset="0"/>
                <a:cs typeface="Times New Roman" panose="02020603050405020304" pitchFamily="18" charset="0"/>
              </a:rPr>
              <a:t> la </a:t>
            </a:r>
            <a:r>
              <a:rPr lang="en-US" b="1" dirty="0" err="1" smtClean="0">
                <a:latin typeface="Times New Roman" panose="02020603050405020304" pitchFamily="18" charset="0"/>
                <a:cs typeface="Times New Roman" panose="02020603050405020304" pitchFamily="18" charset="0"/>
              </a:rPr>
              <a:t>distanță</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Aceste intrări ale rutei de rețea sunt conectate la alte routere. Ruterele învață despre rețelele la distanță fie prin configurarea explicită de către un administrator, fie prin schimbul de informații despre rută utilizând un protocol de rutare dinamică</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Ruta</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implicită</a:t>
            </a:r>
            <a:r>
              <a:rPr lang="ro-RO" b="1"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 La </a:t>
            </a:r>
            <a:r>
              <a:rPr lang="ro-RO" dirty="0">
                <a:latin typeface="Times New Roman" panose="02020603050405020304" pitchFamily="18" charset="0"/>
                <a:cs typeface="Times New Roman" panose="02020603050405020304" pitchFamily="18" charset="0"/>
              </a:rPr>
              <a:t>fel ca o gazdă, majoritatea routerelor includ și o intrare implicită a rutei, un gateway de ultimă instanță. Ruta implicită este utilizată atunci când nu există o potrivire mai bună (mai lungă) în tabelul de rutare IP</a:t>
            </a:r>
            <a:r>
              <a:rPr lang="ro-RO" dirty="0" smtClean="0">
                <a:latin typeface="Times New Roman" panose="02020603050405020304" pitchFamily="18" charset="0"/>
                <a:cs typeface="Times New Roman" panose="02020603050405020304" pitchFamily="18" charset="0"/>
              </a:rPr>
              <a:t>.</a:t>
            </a:r>
          </a:p>
          <a:p>
            <a:r>
              <a:rPr lang="ro-RO" sz="2000" b="1" dirty="0">
                <a:latin typeface="Times New Roman" panose="02020603050405020304" pitchFamily="18" charset="0"/>
                <a:cs typeface="Times New Roman" panose="02020603050405020304" pitchFamily="18" charset="0"/>
              </a:rPr>
              <a:t>8.5.3 Rutare </a:t>
            </a:r>
            <a:r>
              <a:rPr lang="ro-RO" sz="2000" b="1" dirty="0" smtClean="0">
                <a:latin typeface="Times New Roman" panose="02020603050405020304" pitchFamily="18" charset="0"/>
                <a:cs typeface="Times New Roman" panose="02020603050405020304" pitchFamily="18" charset="0"/>
              </a:rPr>
              <a:t>statica</a:t>
            </a: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Rutele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intrări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configurate</a:t>
            </a:r>
            <a:r>
              <a:rPr lang="en-US" dirty="0">
                <a:latin typeface="Times New Roman" panose="02020603050405020304" pitchFamily="18" charset="0"/>
                <a:cs typeface="Times New Roman" panose="02020603050405020304" pitchFamily="18" charset="0"/>
              </a:rPr>
              <a:t> manual. </a:t>
            </a:r>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arată</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exemplu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traseu</a:t>
            </a:r>
            <a:r>
              <a:rPr lang="en-US" dirty="0">
                <a:latin typeface="Times New Roman" panose="02020603050405020304" pitchFamily="18" charset="0"/>
                <a:cs typeface="Times New Roman" panose="02020603050405020304" pitchFamily="18" charset="0"/>
              </a:rPr>
              <a:t> static care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configurat</a:t>
            </a:r>
            <a:r>
              <a:rPr lang="en-US" dirty="0">
                <a:latin typeface="Times New Roman" panose="02020603050405020304" pitchFamily="18" charset="0"/>
                <a:cs typeface="Times New Roman" panose="02020603050405020304" pitchFamily="18" charset="0"/>
              </a:rPr>
              <a:t> manual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routerul</a:t>
            </a:r>
            <a:r>
              <a:rPr lang="en-US" dirty="0">
                <a:latin typeface="Times New Roman" panose="02020603050405020304" pitchFamily="18" charset="0"/>
                <a:cs typeface="Times New Roman" panose="02020603050405020304" pitchFamily="18" charset="0"/>
              </a:rPr>
              <a:t> R1. </a:t>
            </a:r>
            <a:r>
              <a:rPr lang="en-US" dirty="0" err="1">
                <a:latin typeface="Times New Roman" panose="02020603050405020304" pitchFamily="18" charset="0"/>
                <a:cs typeface="Times New Roman" panose="02020603050405020304" pitchFamily="18" charset="0"/>
              </a:rPr>
              <a:t>Ruta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include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distanță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IP a </a:t>
            </a:r>
            <a:r>
              <a:rPr lang="en-US" dirty="0" err="1">
                <a:latin typeface="Times New Roman" panose="02020603050405020304" pitchFamily="18" charset="0"/>
                <a:cs typeface="Times New Roman" panose="02020603050405020304" pitchFamily="18" charset="0"/>
              </a:rPr>
              <a:t>următorului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ruter</a:t>
            </a:r>
            <a:r>
              <a:rPr lang="en-US" dirty="0">
                <a:latin typeface="Times New Roman" panose="02020603050405020304" pitchFamily="18" charset="0"/>
                <a:cs typeface="Times New Roman" panose="02020603050405020304" pitchFamily="18" charset="0"/>
              </a:rPr>
              <a:t> hop.</a:t>
            </a:r>
          </a:p>
        </p:txBody>
      </p:sp>
    </p:spTree>
    <p:extLst>
      <p:ext uri="{BB962C8B-B14F-4D97-AF65-F5344CB8AC3E}">
        <p14:creationId xmlns:p14="http://schemas.microsoft.com/office/powerpoint/2010/main" xmlns="" val="233619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325324" y="837791"/>
            <a:ext cx="7515225" cy="2752725"/>
          </a:xfrm>
          <a:prstGeom prst="rect">
            <a:avLst/>
          </a:prstGeom>
        </p:spPr>
      </p:pic>
      <p:sp>
        <p:nvSpPr>
          <p:cNvPr id="3" name="TextBox 2"/>
          <p:cNvSpPr txBox="1"/>
          <p:nvPr/>
        </p:nvSpPr>
        <p:spPr>
          <a:xfrm>
            <a:off x="783770" y="3487783"/>
            <a:ext cx="10763795" cy="1477328"/>
          </a:xfrm>
          <a:prstGeom prst="rect">
            <a:avLst/>
          </a:prstGeom>
          <a:noFill/>
        </p:spPr>
        <p:txBody>
          <a:bodyPr wrap="square" rtlCol="0">
            <a:spAutoFit/>
          </a:bodyPr>
          <a:lstStyle/>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Dacă</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modificare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topologiei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actualizată</a:t>
            </a:r>
            <a:r>
              <a:rPr lang="en-US" dirty="0">
                <a:latin typeface="Times New Roman" panose="02020603050405020304" pitchFamily="18" charset="0"/>
                <a:cs typeface="Times New Roman" panose="02020603050405020304" pitchFamily="18" charset="0"/>
              </a:rPr>
              <a:t> automat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reconfigurată</a:t>
            </a:r>
            <a:r>
              <a:rPr lang="en-US" dirty="0">
                <a:latin typeface="Times New Roman" panose="02020603050405020304" pitchFamily="18" charset="0"/>
                <a:cs typeface="Times New Roman" panose="02020603050405020304" pitchFamily="18" charset="0"/>
              </a:rPr>
              <a:t> manual. De </a:t>
            </a:r>
            <a:r>
              <a:rPr lang="en-US" dirty="0" err="1">
                <a:latin typeface="Times New Roman" panose="02020603050405020304" pitchFamily="18" charset="0"/>
                <a:cs typeface="Times New Roman" panose="02020603050405020304" pitchFamily="18" charset="0"/>
              </a:rPr>
              <a:t>exemplu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R1 are 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ajunge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rețeaua</a:t>
            </a:r>
            <a:r>
              <a:rPr lang="en-US" dirty="0">
                <a:latin typeface="Times New Roman" panose="02020603050405020304" pitchFamily="18" charset="0"/>
                <a:cs typeface="Times New Roman" panose="02020603050405020304" pitchFamily="18" charset="0"/>
              </a:rPr>
              <a:t> 10.1.1.0/24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R2.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cale</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disponibilă</a:t>
            </a:r>
            <a:r>
              <a:rPr lang="en-US" dirty="0">
                <a:latin typeface="Times New Roman" panose="02020603050405020304" pitchFamily="18" charset="0"/>
                <a:cs typeface="Times New Roman" panose="02020603050405020304" pitchFamily="18" charset="0"/>
              </a:rPr>
              <a:t>, R1 </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reconfigurat</a:t>
            </a:r>
            <a:r>
              <a:rPr lang="en-US" dirty="0">
                <a:latin typeface="Times New Roman" panose="02020603050405020304" pitchFamily="18" charset="0"/>
                <a:cs typeface="Times New Roman" panose="02020603050405020304" pitchFamily="18" charset="0"/>
              </a:rPr>
              <a:t> cu o </a:t>
            </a:r>
            <a:r>
              <a:rPr lang="en-US" dirty="0" err="1">
                <a:latin typeface="Times New Roman" panose="02020603050405020304" pitchFamily="18" charset="0"/>
                <a:cs typeface="Times New Roman" panose="02020603050405020304" pitchFamily="18" charset="0"/>
              </a:rPr>
              <a:t>nouă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rețeaua</a:t>
            </a:r>
            <a:r>
              <a:rPr lang="en-US" dirty="0">
                <a:latin typeface="Times New Roman" panose="02020603050405020304" pitchFamily="18" charset="0"/>
                <a:cs typeface="Times New Roman" panose="02020603050405020304" pitchFamily="18" charset="0"/>
              </a:rPr>
              <a:t> 10.1.1.0/24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R3. </a:t>
            </a:r>
            <a:r>
              <a:rPr lang="en-US" dirty="0" err="1">
                <a:latin typeface="Times New Roman" panose="02020603050405020304" pitchFamily="18" charset="0"/>
                <a:cs typeface="Times New Roman" panose="02020603050405020304" pitchFamily="18" charset="0"/>
              </a:rPr>
              <a:t>Routerul</a:t>
            </a:r>
            <a:r>
              <a:rPr lang="en-US" dirty="0">
                <a:latin typeface="Times New Roman" panose="02020603050405020304" pitchFamily="18" charset="0"/>
                <a:cs typeface="Times New Roman" panose="02020603050405020304" pitchFamily="18" charset="0"/>
              </a:rPr>
              <a:t> R3 </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aibă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intrare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tabelul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trimite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destinate</a:t>
            </a:r>
            <a:r>
              <a:rPr lang="en-US" dirty="0">
                <a:latin typeface="Times New Roman" panose="02020603050405020304" pitchFamily="18" charset="0"/>
                <a:cs typeface="Times New Roman" panose="02020603050405020304" pitchFamily="18" charset="0"/>
              </a:rPr>
              <a:t> 10.1.1.0/24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R2.</a:t>
            </a:r>
          </a:p>
        </p:txBody>
      </p:sp>
    </p:spTree>
    <p:extLst>
      <p:ext uri="{BB962C8B-B14F-4D97-AF65-F5344CB8AC3E}">
        <p14:creationId xmlns:p14="http://schemas.microsoft.com/office/powerpoint/2010/main" xmlns="" val="161516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583" y="731520"/>
            <a:ext cx="10672354" cy="1754326"/>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Rutarea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are </a:t>
            </a:r>
            <a:r>
              <a:rPr lang="en-US" dirty="0" err="1">
                <a:latin typeface="Times New Roman" panose="02020603050405020304" pitchFamily="18" charset="0"/>
                <a:cs typeface="Times New Roman" panose="02020603050405020304" pitchFamily="18" charset="0"/>
              </a:rPr>
              <a:t>următoarele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caracteristici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configurată</a:t>
            </a:r>
            <a:r>
              <a:rPr lang="en-US" dirty="0">
                <a:latin typeface="Times New Roman" panose="02020603050405020304" pitchFamily="18" charset="0"/>
                <a:cs typeface="Times New Roman" panose="02020603050405020304" pitchFamily="18" charset="0"/>
              </a:rPr>
              <a:t> manual.</a:t>
            </a: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Administratorul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reconfigureze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modificare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topologiei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viabilă</a:t>
            </a:r>
            <a:r>
              <a:rPr lang="en-US" dirty="0">
                <a:latin typeface="Times New Roman" panose="02020603050405020304" pitchFamily="18" charset="0"/>
                <a:cs typeface="Times New Roman" panose="02020603050405020304" pitchFamily="18" charset="0"/>
              </a:rPr>
              <a:t>.</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adecvată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puține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deloc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legături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redundante</a:t>
            </a:r>
            <a:r>
              <a:rPr lang="en-US" dirty="0">
                <a:latin typeface="Times New Roman" panose="02020603050405020304" pitchFamily="18" charset="0"/>
                <a:cs typeface="Times New Roman" panose="02020603050405020304" pitchFamily="18" charset="0"/>
              </a:rPr>
              <a:t>.</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frecvent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utilizată</a:t>
            </a:r>
            <a:r>
              <a:rPr lang="en-US" dirty="0">
                <a:latin typeface="Times New Roman" panose="02020603050405020304" pitchFamily="18" charset="0"/>
                <a:cs typeface="Times New Roman" panose="02020603050405020304" pitchFamily="18" charset="0"/>
              </a:rPr>
              <a:t> cu un protocol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configurarea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implicite</a:t>
            </a:r>
            <a:r>
              <a:rPr lang="en-US"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744583" y="2485846"/>
            <a:ext cx="10672354" cy="3724096"/>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8.5.4 </a:t>
            </a:r>
            <a:r>
              <a:rPr lang="en-US" sz="2000" b="1" dirty="0">
                <a:latin typeface="Times New Roman" panose="02020603050405020304" pitchFamily="18" charset="0"/>
                <a:cs typeface="Times New Roman" panose="02020603050405020304" pitchFamily="18" charset="0"/>
              </a:rPr>
              <a:t>Dynamic Routing</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Un </a:t>
            </a:r>
            <a:r>
              <a:rPr lang="en-US" dirty="0">
                <a:latin typeface="Times New Roman" panose="02020603050405020304" pitchFamily="18" charset="0"/>
                <a:cs typeface="Times New Roman" panose="02020603050405020304" pitchFamily="18" charset="0"/>
              </a:rPr>
              <a:t>protocol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afle</a:t>
            </a:r>
            <a:r>
              <a:rPr lang="en-US" dirty="0">
                <a:latin typeface="Times New Roman" panose="02020603050405020304" pitchFamily="18" charset="0"/>
                <a:cs typeface="Times New Roman" panose="02020603050405020304" pitchFamily="18" charset="0"/>
              </a:rPr>
              <a:t> automat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rețelele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distanță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inclusiv</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implicită</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Ruterele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utilizează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protocoale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partajează</a:t>
            </a:r>
            <a:r>
              <a:rPr lang="en-US" dirty="0">
                <a:latin typeface="Times New Roman" panose="02020603050405020304" pitchFamily="18" charset="0"/>
                <a:cs typeface="Times New Roman" panose="02020603050405020304" pitchFamily="18" charset="0"/>
              </a:rPr>
              <a:t> automat </a:t>
            </a:r>
            <a:r>
              <a:rPr lang="en-US" dirty="0" err="1">
                <a:latin typeface="Times New Roman" panose="02020603050405020304" pitchFamily="18" charset="0"/>
                <a:cs typeface="Times New Roman" panose="02020603050405020304" pitchFamily="18" charset="0"/>
              </a:rPr>
              <a:t>informațiile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compensează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schimbări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topologie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implica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administratorul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modificare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topologiei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partajează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actualizează</a:t>
            </a:r>
            <a:r>
              <a:rPr lang="en-US" dirty="0">
                <a:latin typeface="Times New Roman" panose="02020603050405020304" pitchFamily="18" charset="0"/>
                <a:cs typeface="Times New Roman" panose="02020603050405020304" pitchFamily="18" charset="0"/>
              </a:rPr>
              <a:t> automat </a:t>
            </a:r>
            <a:r>
              <a:rPr lang="en-US" dirty="0" err="1">
                <a:latin typeface="Times New Roman" panose="02020603050405020304" pitchFamily="18" charset="0"/>
                <a:cs typeface="Times New Roman" panose="02020603050405020304" pitchFamily="18" charset="0"/>
              </a:rPr>
              <a:t>tabelele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Protocoalele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includ</a:t>
            </a:r>
            <a:r>
              <a:rPr lang="en-US" dirty="0">
                <a:latin typeface="Times New Roman" panose="02020603050405020304" pitchFamily="18" charset="0"/>
                <a:cs typeface="Times New Roman" panose="02020603050405020304" pitchFamily="18" charset="0"/>
              </a:rPr>
              <a:t> OSPF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Enhanced Interior Gateway Routing Protocol (EIGRP</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Configurarea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doar</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administratorul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activeze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conectate</a:t>
            </a:r>
            <a:r>
              <a:rPr lang="en-US" dirty="0">
                <a:latin typeface="Times New Roman" panose="02020603050405020304" pitchFamily="18" charset="0"/>
                <a:cs typeface="Times New Roman" panose="02020603050405020304" pitchFamily="18" charset="0"/>
              </a:rPr>
              <a:t> direct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face automat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cum </a:t>
            </a:r>
            <a:r>
              <a:rPr lang="en-US" dirty="0" err="1">
                <a:latin typeface="Times New Roman" panose="02020603050405020304" pitchFamily="18" charset="0"/>
                <a:cs typeface="Times New Roman" panose="02020603050405020304" pitchFamily="18" charset="0"/>
              </a:rPr>
              <a:t>urmează</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Descoperiți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rețelele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distanță</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Păstrați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actualizate</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Alegeți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Încercați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găsiți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nouă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curentă</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disponibilă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0614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3908" y="718457"/>
            <a:ext cx="4911634" cy="461665"/>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Caracteristicile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straturilor</a:t>
            </a:r>
            <a:r>
              <a:rPr lang="en-US" sz="2400" b="1" dirty="0" smtClean="0">
                <a:latin typeface="Times New Roman" panose="02020603050405020304" pitchFamily="18" charset="0"/>
                <a:cs typeface="Times New Roman" panose="02020603050405020304" pitchFamily="18" charset="0"/>
              </a:rPr>
              <a:t> de re</a:t>
            </a:r>
            <a:r>
              <a:rPr lang="ro-RO" sz="2400" b="1" dirty="0" smtClean="0">
                <a:latin typeface="Times New Roman" panose="02020603050405020304" pitchFamily="18" charset="0"/>
                <a:cs typeface="Times New Roman" panose="02020603050405020304" pitchFamily="18" charset="0"/>
              </a:rPr>
              <a:t>țea</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0708" y="1180122"/>
            <a:ext cx="10737669" cy="4862870"/>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8.1.1 </a:t>
            </a:r>
            <a:r>
              <a:rPr lang="en-US" sz="2000" b="1" dirty="0" err="1" smtClean="0">
                <a:latin typeface="Times New Roman" panose="02020603050405020304" pitchFamily="18" charset="0"/>
                <a:cs typeface="Times New Roman" panose="02020603050405020304" pitchFamily="18" charset="0"/>
              </a:rPr>
              <a:t>Stratul</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de </a:t>
            </a:r>
            <a:r>
              <a:rPr lang="en-US" sz="2000" b="1" dirty="0" err="1" smtClean="0">
                <a:latin typeface="Times New Roman" panose="02020603050405020304" pitchFamily="18" charset="0"/>
                <a:cs typeface="Times New Roman" panose="02020603050405020304" pitchFamily="18" charset="0"/>
              </a:rPr>
              <a:t>rețea</a:t>
            </a:r>
            <a:endParaRPr lang="ro-RO" sz="2000" b="1" dirty="0" smtClean="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Stratul de rețea sau OSI Layer 3 oferă servicii pentru a permite dispozitivelor finale să facă schimb de date între rețele. V</a:t>
            </a:r>
            <a:r>
              <a:rPr lang="ro-RO" dirty="0" smtClean="0">
                <a:latin typeface="Times New Roman" panose="02020603050405020304" pitchFamily="18" charset="0"/>
                <a:cs typeface="Times New Roman" panose="02020603050405020304" pitchFamily="18" charset="0"/>
              </a:rPr>
              <a:t>ersiunea </a:t>
            </a:r>
            <a:r>
              <a:rPr lang="ro-RO" dirty="0">
                <a:latin typeface="Times New Roman" panose="02020603050405020304" pitchFamily="18" charset="0"/>
                <a:cs typeface="Times New Roman" panose="02020603050405020304" pitchFamily="18" charset="0"/>
              </a:rPr>
              <a:t>IP 4 (IPv4) și versiunea IP 6 (IPv6) sunt principalele protocoale de comunicare ale stratului de rețea. Alte protocoale de nivel de rețea includ protocoale de rutare, cum ar fi Open Shortest Path First (OSPF) și protocoale de mesagerie precum Internet Control Message Protocol (ICMP</a:t>
            </a:r>
            <a:r>
              <a:rPr lang="ro-RO" dirty="0" smtClean="0">
                <a:latin typeface="Times New Roman" panose="02020603050405020304" pitchFamily="18" charset="0"/>
                <a:cs typeface="Times New Roman" panose="02020603050405020304" pitchFamily="18" charset="0"/>
              </a:rPr>
              <a:t>).</a:t>
            </a: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Pentru</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efectua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comunicații</a:t>
            </a:r>
            <a:r>
              <a:rPr lang="en-US" dirty="0">
                <a:latin typeface="Times New Roman" panose="02020603050405020304" pitchFamily="18" charset="0"/>
                <a:cs typeface="Times New Roman" panose="02020603050405020304" pitchFamily="18" charset="0"/>
              </a:rPr>
              <a:t> end-to-end </a:t>
            </a:r>
            <a:r>
              <a:rPr lang="en-US" dirty="0" err="1">
                <a:latin typeface="Times New Roman" panose="02020603050405020304" pitchFamily="18" charset="0"/>
                <a:cs typeface="Times New Roman" panose="02020603050405020304" pitchFamily="18" charset="0"/>
              </a:rPr>
              <a:t>peste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granițele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protocoalele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nivel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efectuează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operațiuni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smtClean="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Endpoint Addressing </a:t>
            </a:r>
            <a:r>
              <a:rPr lang="en-US" dirty="0">
                <a:latin typeface="Times New Roman" panose="02020603050405020304" pitchFamily="18" charset="0"/>
                <a:cs typeface="Times New Roman" panose="02020603050405020304" pitchFamily="18" charset="0"/>
              </a:rPr>
              <a:t>- Endpoints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aibă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adresă</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unică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le </a:t>
            </a:r>
            <a:r>
              <a:rPr lang="en-US" dirty="0" err="1">
                <a:latin typeface="Times New Roman" panose="02020603050405020304" pitchFamily="18" charset="0"/>
                <a:cs typeface="Times New Roman" panose="02020603050405020304" pitchFamily="18" charset="0"/>
              </a:rPr>
              <a:t>putea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identifica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rețea</a:t>
            </a:r>
            <a:r>
              <a:rPr lang="ro-RO" dirty="0" smtClean="0">
                <a:latin typeface="Times New Roman" panose="02020603050405020304" pitchFamily="18" charset="0"/>
                <a:cs typeface="Times New Roman" panose="02020603050405020304" pitchFamily="18" charset="0"/>
              </a:rPr>
              <a:t>.</a:t>
            </a:r>
          </a:p>
          <a:p>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Incapsulare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primește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unitate</a:t>
            </a:r>
            <a:r>
              <a:rPr lang="en-US" dirty="0">
                <a:latin typeface="Times New Roman" panose="02020603050405020304" pitchFamily="18" charset="0"/>
                <a:cs typeface="Times New Roman" panose="02020603050405020304" pitchFamily="18" charset="0"/>
              </a:rPr>
              <a:t> de date de protocol (PDU) din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transport.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încapsulare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adaugă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a:t>
            </a:r>
            <a:r>
              <a:rPr lang="en-US" dirty="0">
                <a:latin typeface="Times New Roman" panose="02020603050405020304" pitchFamily="18" charset="0"/>
                <a:cs typeface="Times New Roman" panose="02020603050405020304" pitchFamily="18" charset="0"/>
              </a:rPr>
              <a:t> IP, cum </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IP a </a:t>
            </a:r>
            <a:r>
              <a:rPr lang="en-US" dirty="0" err="1">
                <a:latin typeface="Times New Roman" panose="02020603050405020304" pitchFamily="18" charset="0"/>
                <a:cs typeface="Times New Roman" panose="02020603050405020304" pitchFamily="18" charset="0"/>
              </a:rPr>
              <a:t>nodurilor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trimitere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încapsulare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realizat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sursa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pachetului</a:t>
            </a:r>
            <a:r>
              <a:rPr lang="en-US" dirty="0">
                <a:latin typeface="Times New Roman" panose="02020603050405020304" pitchFamily="18" charset="0"/>
                <a:cs typeface="Times New Roman" panose="02020603050405020304" pitchFamily="18" charset="0"/>
              </a:rPr>
              <a:t> IP</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servicii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direcționează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altă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călători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procesat</a:t>
            </a:r>
            <a:r>
              <a:rPr lang="en-US" dirty="0">
                <a:latin typeface="Times New Roman" panose="02020603050405020304" pitchFamily="18" charset="0"/>
                <a:cs typeface="Times New Roman" panose="02020603050405020304" pitchFamily="18" charset="0"/>
              </a:rPr>
              <a:t> de un router. </a:t>
            </a:r>
            <a:r>
              <a:rPr lang="en-US" dirty="0" err="1">
                <a:latin typeface="Times New Roman" panose="02020603050405020304" pitchFamily="18" charset="0"/>
                <a:cs typeface="Times New Roman" panose="02020603050405020304" pitchFamily="18" charset="0"/>
              </a:rPr>
              <a:t>Rolul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router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alege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 le </a:t>
            </a:r>
            <a:r>
              <a:rPr lang="en-US" dirty="0" err="1">
                <a:latin typeface="Times New Roman" panose="02020603050405020304" pitchFamily="18" charset="0"/>
                <a:cs typeface="Times New Roman" panose="02020603050405020304" pitchFamily="18" charset="0"/>
              </a:rPr>
              <a:t>direcționa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numește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rutare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318525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331" y="666206"/>
            <a:ext cx="10842172" cy="513986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De-</a:t>
            </a:r>
            <a:r>
              <a:rPr lang="en-US" b="1" dirty="0" err="1">
                <a:latin typeface="Times New Roman" panose="02020603050405020304" pitchFamily="18" charset="0"/>
                <a:cs typeface="Times New Roman" panose="02020603050405020304" pitchFamily="18" charset="0"/>
              </a:rPr>
              <a:t>încapsulare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ajunge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nod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acel</a:t>
            </a:r>
            <a:r>
              <a:rPr lang="en-US" dirty="0">
                <a:latin typeface="Times New Roman" panose="02020603050405020304" pitchFamily="18" charset="0"/>
                <a:cs typeface="Times New Roman" panose="02020603050405020304" pitchFamily="18" charset="0"/>
              </a:rPr>
              <a:t> nod </a:t>
            </a:r>
            <a:r>
              <a:rPr lang="en-US" dirty="0" err="1">
                <a:latin typeface="Times New Roman" panose="02020603050405020304" pitchFamily="18" charset="0"/>
                <a:cs typeface="Times New Roman" panose="02020603050405020304" pitchFamily="18" charset="0"/>
              </a:rPr>
              <a:t>examinează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antetul</a:t>
            </a:r>
            <a:r>
              <a:rPr lang="en-US" dirty="0">
                <a:latin typeface="Times New Roman" panose="02020603050405020304" pitchFamily="18" charset="0"/>
                <a:cs typeface="Times New Roman" panose="02020603050405020304" pitchFamily="18" charset="0"/>
              </a:rPr>
              <a:t> IP al </a:t>
            </a:r>
            <a:r>
              <a:rPr lang="en-US" dirty="0" err="1">
                <a:latin typeface="Times New Roman" panose="02020603050405020304" pitchFamily="18" charset="0"/>
                <a:cs typeface="Times New Roman" panose="02020603050405020304" pitchFamily="18" charset="0"/>
              </a:rPr>
              <a:t>pachetului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IP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antet</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potrivește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propria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adresă</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antetul</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eliminat</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a:t>
            </a:r>
            <a:r>
              <a:rPr lang="en-US" dirty="0" err="1">
                <a:latin typeface="Times New Roman" panose="02020603050405020304" pitchFamily="18" charset="0"/>
                <a:cs typeface="Times New Roman" panose="02020603050405020304" pitchFamily="18" charset="0"/>
              </a:rPr>
              <a:t>încapsulat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nodul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unitatea</a:t>
            </a:r>
            <a:r>
              <a:rPr lang="en-US" dirty="0">
                <a:latin typeface="Times New Roman" panose="02020603050405020304" pitchFamily="18" charset="0"/>
                <a:cs typeface="Times New Roman" panose="02020603050405020304" pitchFamily="18" charset="0"/>
              </a:rPr>
              <a:t> de date de protocol (PDU) Layer 4 </a:t>
            </a:r>
            <a:r>
              <a:rPr lang="en-US" dirty="0" err="1">
                <a:latin typeface="Times New Roman" panose="02020603050405020304" pitchFamily="18" charset="0"/>
                <a:cs typeface="Times New Roman" panose="02020603050405020304" pitchFamily="18" charset="0"/>
              </a:rPr>
              <a:t>rezultată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redirecționată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serviciul</a:t>
            </a:r>
            <a:r>
              <a:rPr lang="en-US" dirty="0">
                <a:latin typeface="Times New Roman" panose="02020603050405020304" pitchFamily="18" charset="0"/>
                <a:cs typeface="Times New Roman" panose="02020603050405020304" pitchFamily="18" charset="0"/>
              </a:rPr>
              <a:t> de transport </a:t>
            </a:r>
            <a:r>
              <a:rPr lang="en-US" dirty="0" err="1">
                <a:latin typeface="Times New Roman" panose="02020603050405020304" pitchFamily="18" charset="0"/>
                <a:cs typeface="Times New Roman" panose="02020603050405020304" pitchFamily="18" charset="0"/>
              </a:rPr>
              <a:t>corespunzător</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r>
              <a:rPr lang="ro-RO" sz="2000" b="1" dirty="0" smtClean="0">
                <a:latin typeface="Times New Roman" panose="02020603050405020304" pitchFamily="18" charset="0"/>
                <a:cs typeface="Times New Roman" panose="02020603050405020304" pitchFamily="18" charset="0"/>
              </a:rPr>
              <a:t>8.1.2 </a:t>
            </a:r>
            <a:r>
              <a:rPr lang="en-US" sz="2000" b="1" dirty="0" err="1">
                <a:latin typeface="Times New Roman" panose="02020603050405020304" pitchFamily="18" charset="0"/>
                <a:cs typeface="Times New Roman" panose="02020603050405020304" pitchFamily="18" charset="0"/>
              </a:rPr>
              <a:t>Incapsulare</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IP</a:t>
            </a:r>
            <a:endParaRPr lang="ro-RO" sz="2000" b="1" dirty="0" smtClean="0">
              <a:latin typeface="Times New Roman" panose="02020603050405020304" pitchFamily="18" charset="0"/>
              <a:cs typeface="Times New Roman" panose="02020603050405020304" pitchFamily="18" charset="0"/>
            </a:endParaRPr>
          </a:p>
          <a:p>
            <a:endParaRPr lang="ro-RO" sz="2000" b="1"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IP </a:t>
            </a:r>
            <a:r>
              <a:rPr lang="en-US" dirty="0" err="1">
                <a:latin typeface="Times New Roman" panose="02020603050405020304" pitchFamily="18" charset="0"/>
                <a:cs typeface="Times New Roman" panose="02020603050405020304" pitchFamily="18" charset="0"/>
              </a:rPr>
              <a:t>încapsulează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segmentul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a:t>
            </a:r>
            <a:r>
              <a:rPr lang="en-US" dirty="0">
                <a:latin typeface="Times New Roman" panose="02020603050405020304" pitchFamily="18" charset="0"/>
                <a:cs typeface="Times New Roman" panose="02020603050405020304" pitchFamily="18" charset="0"/>
              </a:rPr>
              <a:t> de transport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deasupra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date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adăugarea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Antetul</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livrarea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Procesul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încapsulare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datelor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strat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serviciilor</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dezvolte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scaleze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afecta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celelalte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înseamnă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segmentele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stratului</a:t>
            </a:r>
            <a:r>
              <a:rPr lang="en-US" dirty="0">
                <a:latin typeface="Times New Roman" panose="02020603050405020304" pitchFamily="18" charset="0"/>
                <a:cs typeface="Times New Roman" panose="02020603050405020304" pitchFamily="18" charset="0"/>
              </a:rPr>
              <a:t> de transport pot fi </a:t>
            </a:r>
            <a:r>
              <a:rPr lang="en-US" dirty="0" err="1">
                <a:latin typeface="Times New Roman" panose="02020603050405020304" pitchFamily="18" charset="0"/>
                <a:cs typeface="Times New Roman" panose="02020603050405020304" pitchFamily="18" charset="0"/>
              </a:rPr>
              <a:t>ușor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ambalate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IPv4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IPv6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orice</a:t>
            </a:r>
            <a:r>
              <a:rPr lang="en-US" dirty="0">
                <a:latin typeface="Times New Roman" panose="02020603050405020304" pitchFamily="18" charset="0"/>
                <a:cs typeface="Times New Roman" panose="02020603050405020304" pitchFamily="18" charset="0"/>
              </a:rPr>
              <a:t> protocol </a:t>
            </a:r>
            <a:r>
              <a:rPr lang="en-US" dirty="0" err="1">
                <a:latin typeface="Times New Roman" panose="02020603050405020304" pitchFamily="18" charset="0"/>
                <a:cs typeface="Times New Roman" panose="02020603050405020304" pitchFamily="18" charset="0"/>
              </a:rPr>
              <a:t>nou</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putea</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dezvoltat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viitor</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Antetul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IP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examinat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dispozitivele</a:t>
            </a:r>
            <a:r>
              <a:rPr lang="en-US" dirty="0">
                <a:latin typeface="Times New Roman" panose="02020603050405020304" pitchFamily="18" charset="0"/>
                <a:cs typeface="Times New Roman" panose="02020603050405020304" pitchFamily="18" charset="0"/>
              </a:rPr>
              <a:t> Layer 3 (</a:t>
            </a:r>
            <a:r>
              <a:rPr lang="en-US" dirty="0" err="1">
                <a:latin typeface="Times New Roman" panose="02020603050405020304" pitchFamily="18" charset="0"/>
                <a:cs typeface="Times New Roman" panose="02020603050405020304" pitchFamily="18" charset="0"/>
              </a:rPr>
              <a:t>adică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routere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switch-</a:t>
            </a:r>
            <a:r>
              <a:rPr lang="en-US" dirty="0" err="1">
                <a:latin typeface="Times New Roman" panose="02020603050405020304" pitchFamily="18" charset="0"/>
                <a:cs typeface="Times New Roman" panose="02020603050405020304" pitchFamily="18" charset="0"/>
              </a:rPr>
              <a:t>uri</a:t>
            </a:r>
            <a:r>
              <a:rPr lang="en-US" dirty="0">
                <a:latin typeface="Times New Roman" panose="02020603050405020304" pitchFamily="18" charset="0"/>
                <a:cs typeface="Times New Roman" panose="02020603050405020304" pitchFamily="18" charset="0"/>
              </a:rPr>
              <a:t> Layer 3)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măsură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călătorește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a:t>
            </a:r>
            <a:r>
              <a:rPr lang="en-US" dirty="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până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Este important de </a:t>
            </a:r>
            <a:r>
              <a:rPr lang="en-US" dirty="0" err="1">
                <a:latin typeface="Times New Roman" panose="02020603050405020304" pitchFamily="18" charset="0"/>
                <a:cs typeface="Times New Roman" panose="02020603050405020304" pitchFamily="18" charset="0"/>
              </a:rPr>
              <a:t>reținut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adresare</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rămân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aceleași</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momentul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părăsește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până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ajunge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gazda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excepția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tradus</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dispozitivul</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efectuează</a:t>
            </a:r>
            <a:r>
              <a:rPr lang="en-US" dirty="0">
                <a:latin typeface="Times New Roman" panose="02020603050405020304" pitchFamily="18" charset="0"/>
                <a:cs typeface="Times New Roman" panose="02020603050405020304" pitchFamily="18" charset="0"/>
              </a:rPr>
              <a:t> Network Address Translation (NAT)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IPv4.</a:t>
            </a:r>
          </a:p>
        </p:txBody>
      </p:sp>
    </p:spTree>
    <p:extLst>
      <p:ext uri="{BB962C8B-B14F-4D97-AF65-F5344CB8AC3E}">
        <p14:creationId xmlns:p14="http://schemas.microsoft.com/office/powerpoint/2010/main" xmlns="" val="388201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394" y="679269"/>
            <a:ext cx="10855235" cy="4585871"/>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8.1.3 </a:t>
            </a:r>
            <a:r>
              <a:rPr lang="en-US" sz="2000" b="1" dirty="0" err="1" smtClean="0">
                <a:latin typeface="Times New Roman" panose="02020603050405020304" pitchFamily="18" charset="0"/>
                <a:cs typeface="Times New Roman" panose="02020603050405020304" pitchFamily="18" charset="0"/>
              </a:rPr>
              <a:t>Caracteristicile</a:t>
            </a:r>
            <a:r>
              <a:rPr lang="en-US" sz="2000" b="1" dirty="0" smtClean="0">
                <a:latin typeface="Times New Roman" panose="02020603050405020304" pitchFamily="18" charset="0"/>
                <a:cs typeface="Times New Roman" panose="02020603050405020304" pitchFamily="18" charset="0"/>
              </a:rPr>
              <a:t> IP</a:t>
            </a:r>
            <a:endParaRPr lang="ro-RO" sz="2000" b="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IP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conceput</a:t>
            </a:r>
            <a:r>
              <a:rPr lang="en-US" dirty="0">
                <a:latin typeface="Times New Roman" panose="02020603050405020304" pitchFamily="18" charset="0"/>
                <a:cs typeface="Times New Roman" panose="02020603050405020304" pitchFamily="18" charset="0"/>
              </a:rPr>
              <a:t> ca un protocol cu </a:t>
            </a:r>
            <a:r>
              <a:rPr lang="en-US" dirty="0" err="1">
                <a:latin typeface="Times New Roman" panose="02020603050405020304" pitchFamily="18" charset="0"/>
                <a:cs typeface="Times New Roman" panose="02020603050405020304" pitchFamily="18" charset="0"/>
              </a:rPr>
              <a:t>cheltuieli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livrarea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de la o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la o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printr</a:t>
            </a:r>
            <a:r>
              <a:rPr lang="en-US" dirty="0">
                <a:latin typeface="Times New Roman" panose="02020603050405020304" pitchFamily="18" charset="0"/>
                <a:cs typeface="Times New Roman" panose="02020603050405020304" pitchFamily="18" charset="0"/>
              </a:rPr>
              <a:t>-un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interconectat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a:t>
            </a:r>
            <a:r>
              <a:rPr lang="en-US" dirty="0">
                <a:latin typeface="Times New Roman" panose="02020603050405020304" pitchFamily="18" charset="0"/>
                <a:cs typeface="Times New Roman" panose="02020603050405020304" pitchFamily="18" charset="0"/>
              </a:rPr>
              <a:t> nu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conceput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urmări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gestiona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fluxul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pachete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realizate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protocoale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principal TCP la </a:t>
            </a:r>
            <a:r>
              <a:rPr lang="en-US" dirty="0" err="1">
                <a:latin typeface="Times New Roman" panose="02020603050405020304" pitchFamily="18" charset="0"/>
                <a:cs typeface="Times New Roman" panose="02020603050405020304" pitchFamily="18" charset="0"/>
              </a:rPr>
              <a:t>nivelul</a:t>
            </a:r>
            <a:r>
              <a:rPr lang="en-US" dirty="0">
                <a:latin typeface="Times New Roman" panose="02020603050405020304" pitchFamily="18" charset="0"/>
                <a:cs typeface="Times New Roman" panose="02020603050405020304" pitchFamily="18" charset="0"/>
              </a:rPr>
              <a:t> 4.</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Acestea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caracteristicile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ale IP</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Fără</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conexiune</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Nu există nicio conexiune cu destinația stabilită înainte de trimiterea pachetelor de date</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Cel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mai</a:t>
            </a:r>
            <a:r>
              <a:rPr lang="en-US" b="1" dirty="0">
                <a:latin typeface="Times New Roman" panose="02020603050405020304" pitchFamily="18" charset="0"/>
                <a:cs typeface="Times New Roman" panose="02020603050405020304" pitchFamily="18" charset="0"/>
              </a:rPr>
              <a:t> bun </a:t>
            </a:r>
            <a:r>
              <a:rPr lang="en-US" b="1" dirty="0" err="1" smtClean="0">
                <a:latin typeface="Times New Roman" panose="02020603050405020304" pitchFamily="18" charset="0"/>
                <a:cs typeface="Times New Roman" panose="02020603050405020304" pitchFamily="18" charset="0"/>
              </a:rPr>
              <a:t>efort</a:t>
            </a:r>
            <a:r>
              <a:rPr lang="ro-RO" b="1"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IP-ul este inerent nesigur, deoarece livrarea pachetelor nu este garantată</a:t>
            </a:r>
            <a:r>
              <a:rPr lang="pt-BR"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Media </a:t>
            </a:r>
            <a:r>
              <a:rPr lang="en-US" b="1" dirty="0" smtClean="0">
                <a:latin typeface="Times New Roman" panose="02020603050405020304" pitchFamily="18" charset="0"/>
                <a:cs typeface="Times New Roman" panose="02020603050405020304" pitchFamily="18" charset="0"/>
              </a:rPr>
              <a:t>Independent</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Funcționarea este independentă de mediul (de exemplu, cupru, fibră optică sau wireless) care transportă datele</a:t>
            </a:r>
            <a:r>
              <a:rPr lang="ro-RO" dirty="0" smtClean="0">
                <a:latin typeface="Times New Roman" panose="02020603050405020304" pitchFamily="18" charset="0"/>
                <a:cs typeface="Times New Roman" panose="02020603050405020304" pitchFamily="18" charset="0"/>
              </a:rPr>
              <a:t>.</a:t>
            </a:r>
          </a:p>
          <a:p>
            <a:endParaRPr lang="ro-RO" b="1" dirty="0" smtClean="0">
              <a:latin typeface="Times New Roman" panose="02020603050405020304" pitchFamily="18" charset="0"/>
              <a:cs typeface="Times New Roman" panose="02020603050405020304" pitchFamily="18" charset="0"/>
            </a:endParaRPr>
          </a:p>
          <a:p>
            <a:r>
              <a:rPr lang="ro-RO" sz="2000" b="1" dirty="0">
                <a:latin typeface="Times New Roman" panose="02020603050405020304" pitchFamily="18" charset="0"/>
                <a:cs typeface="Times New Roman" panose="02020603050405020304" pitchFamily="18" charset="0"/>
              </a:rPr>
              <a:t>8.1.4 Fără </a:t>
            </a:r>
            <a:r>
              <a:rPr lang="ro-RO" sz="2000" b="1" dirty="0" smtClean="0">
                <a:latin typeface="Times New Roman" panose="02020603050405020304" pitchFamily="18" charset="0"/>
                <a:cs typeface="Times New Roman" panose="02020603050405020304" pitchFamily="18" charset="0"/>
              </a:rPr>
              <a:t>conexiune </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IP-</a:t>
            </a:r>
            <a:r>
              <a:rPr lang="en-US" dirty="0" err="1" smtClean="0">
                <a:latin typeface="Times New Roman" panose="02020603050405020304" pitchFamily="18" charset="0"/>
                <a:cs typeface="Times New Roman" panose="02020603050405020304" pitchFamily="18" charset="0"/>
              </a:rPr>
              <a:t>ul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conexiune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înseamnă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creată</a:t>
            </a:r>
            <a:r>
              <a:rPr lang="en-US" dirty="0">
                <a:latin typeface="Times New Roman" panose="02020603050405020304" pitchFamily="18" charset="0"/>
                <a:cs typeface="Times New Roman" panose="02020603050405020304" pitchFamily="18" charset="0"/>
              </a:rPr>
              <a:t> de IP o </a:t>
            </a:r>
            <a:r>
              <a:rPr lang="en-US" dirty="0" err="1">
                <a:latin typeface="Times New Roman" panose="02020603050405020304" pitchFamily="18" charset="0"/>
                <a:cs typeface="Times New Roman" panose="02020603050405020304" pitchFamily="18" charset="0"/>
              </a:rPr>
              <a:t>conexiune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dedicată</a:t>
            </a:r>
            <a:r>
              <a:rPr lang="en-US" dirty="0">
                <a:latin typeface="Times New Roman" panose="02020603050405020304" pitchFamily="18" charset="0"/>
                <a:cs typeface="Times New Roman" panose="02020603050405020304" pitchFamily="18" charset="0"/>
              </a:rPr>
              <a:t> de la un </a:t>
            </a:r>
            <a:r>
              <a:rPr lang="en-US" dirty="0" err="1">
                <a:latin typeface="Times New Roman" panose="02020603050405020304" pitchFamily="18" charset="0"/>
                <a:cs typeface="Times New Roman" panose="02020603050405020304" pitchFamily="18" charset="0"/>
              </a:rPr>
              <a:t>capăt</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altul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înainte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trimiterea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Comunicarea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conexiune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similară</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punct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vedere</a:t>
            </a:r>
            <a:r>
              <a:rPr lang="en-US" dirty="0">
                <a:latin typeface="Times New Roman" panose="02020603050405020304" pitchFamily="18" charset="0"/>
                <a:cs typeface="Times New Roman" panose="02020603050405020304" pitchFamily="18" charset="0"/>
              </a:rPr>
              <a:t> conceptual cu </a:t>
            </a:r>
            <a:r>
              <a:rPr lang="en-US" dirty="0" err="1">
                <a:latin typeface="Times New Roman" panose="02020603050405020304" pitchFamily="18" charset="0"/>
                <a:cs typeface="Times New Roman" panose="02020603050405020304" pitchFamily="18" charset="0"/>
              </a:rPr>
              <a:t>trimiterea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scrisori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anunța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destinatarul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prealabil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rezumă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punct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cheie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72996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394" y="783771"/>
            <a:ext cx="10802983" cy="400110"/>
          </a:xfrm>
          <a:prstGeom prst="rect">
            <a:avLst/>
          </a:prstGeom>
          <a:noFill/>
        </p:spPr>
        <p:txBody>
          <a:bodyPr wrap="square" rtlCol="0">
            <a:spAutoFit/>
          </a:bodyPr>
          <a:lstStyle/>
          <a:p>
            <a:r>
              <a:rPr lang="en-US" sz="2000" b="1" dirty="0" err="1" smtClean="0">
                <a:latin typeface="Times New Roman" panose="02020603050405020304" pitchFamily="18" charset="0"/>
                <a:cs typeface="Times New Roman" panose="02020603050405020304" pitchFamily="18" charset="0"/>
              </a:rPr>
              <a:t>Fără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conexiune</a:t>
            </a:r>
            <a:r>
              <a:rPr lang="en-US" sz="2000" b="1" dirty="0" smtClean="0">
                <a:latin typeface="Times New Roman" panose="02020603050405020304" pitchFamily="18" charset="0"/>
                <a:cs typeface="Times New Roman" panose="02020603050405020304" pitchFamily="18" charset="0"/>
              </a:rPr>
              <a:t> - </a:t>
            </a:r>
            <a:r>
              <a:rPr lang="en-US" sz="2000" b="1" dirty="0" err="1" smtClean="0">
                <a:latin typeface="Times New Roman" panose="02020603050405020304" pitchFamily="18" charset="0"/>
                <a:cs typeface="Times New Roman" panose="02020603050405020304" pitchFamily="18" charset="0"/>
              </a:rPr>
              <a:t>Analogie</a:t>
            </a:r>
            <a:endParaRPr lang="en-US" sz="20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705394" y="1183881"/>
            <a:ext cx="7848600" cy="2447925"/>
          </a:xfrm>
          <a:prstGeom prst="rect">
            <a:avLst/>
          </a:prstGeom>
        </p:spPr>
      </p:pic>
      <p:sp>
        <p:nvSpPr>
          <p:cNvPr id="4" name="TextBox 3"/>
          <p:cNvSpPr txBox="1"/>
          <p:nvPr/>
        </p:nvSpPr>
        <p:spPr>
          <a:xfrm>
            <a:off x="705394" y="3487783"/>
            <a:ext cx="10802983" cy="1231106"/>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Comunicațiile</a:t>
            </a:r>
            <a:r>
              <a:rPr lang="en-US" dirty="0">
                <a:latin typeface="Times New Roman" panose="02020603050405020304" pitchFamily="18" charset="0"/>
                <a:cs typeface="Times New Roman" panose="02020603050405020304" pitchFamily="18" charset="0"/>
              </a:rPr>
              <a:t> de date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conexiune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funcționează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același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Așa</a:t>
            </a:r>
            <a:r>
              <a:rPr lang="en-US" dirty="0">
                <a:latin typeface="Times New Roman" panose="02020603050405020304" pitchFamily="18" charset="0"/>
                <a:cs typeface="Times New Roman" panose="02020603050405020304" pitchFamily="18" charset="0"/>
              </a:rPr>
              <a:t> cum se </a:t>
            </a:r>
            <a:r>
              <a:rPr lang="en-US" dirty="0" err="1">
                <a:latin typeface="Times New Roman" panose="02020603050405020304" pitchFamily="18" charset="0"/>
                <a:cs typeface="Times New Roman" panose="02020603050405020304" pitchFamily="18" charset="0"/>
              </a:rPr>
              <a:t>arată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figură</a:t>
            </a:r>
            <a:r>
              <a:rPr lang="en-US" dirty="0">
                <a:latin typeface="Times New Roman" panose="02020603050405020304" pitchFamily="18" charset="0"/>
                <a:cs typeface="Times New Roman" panose="02020603050405020304" pitchFamily="18" charset="0"/>
              </a:rPr>
              <a:t>, IP nu </a:t>
            </a:r>
            <a:r>
              <a:rPr lang="en-US" dirty="0" err="1">
                <a:latin typeface="Times New Roman" panose="02020603050405020304" pitchFamily="18" charset="0"/>
                <a:cs typeface="Times New Roman" panose="02020603050405020304" pitchFamily="18" charset="0"/>
              </a:rPr>
              <a:t>necesită</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schimb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inițial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de control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stabili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conexiune</a:t>
            </a:r>
            <a:r>
              <a:rPr lang="en-US" dirty="0">
                <a:latin typeface="Times New Roman" panose="02020603050405020304" pitchFamily="18" charset="0"/>
                <a:cs typeface="Times New Roman" panose="02020603050405020304" pitchFamily="18" charset="0"/>
              </a:rPr>
              <a:t> end-to-end </a:t>
            </a:r>
            <a:r>
              <a:rPr lang="en-US" dirty="0" err="1">
                <a:latin typeface="Times New Roman" panose="02020603050405020304" pitchFamily="18" charset="0"/>
                <a:cs typeface="Times New Roman" panose="02020603050405020304" pitchFamily="18" charset="0"/>
              </a:rPr>
              <a:t>înainte</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pachetele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transmise</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Fără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conexiune</a:t>
            </a:r>
            <a:r>
              <a:rPr lang="en-US" sz="2000" b="1" dirty="0">
                <a:latin typeface="Times New Roman" panose="02020603050405020304" pitchFamily="18" charset="0"/>
                <a:cs typeface="Times New Roman" panose="02020603050405020304" pitchFamily="18" charset="0"/>
              </a:rPr>
              <a:t> - </a:t>
            </a:r>
            <a:r>
              <a:rPr lang="ro-RO" sz="2000" b="1" dirty="0" smtClean="0">
                <a:latin typeface="Times New Roman" panose="02020603050405020304" pitchFamily="18" charset="0"/>
                <a:cs typeface="Times New Roman" panose="02020603050405020304" pitchFamily="18" charset="0"/>
              </a:rPr>
              <a:t>Internet</a:t>
            </a:r>
            <a:endParaRPr lang="en-US" sz="20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stretch>
            <a:fillRect/>
          </a:stretch>
        </p:blipFill>
        <p:spPr>
          <a:xfrm>
            <a:off x="1235529" y="4718889"/>
            <a:ext cx="6324600" cy="1495425"/>
          </a:xfrm>
          <a:prstGeom prst="rect">
            <a:avLst/>
          </a:prstGeom>
        </p:spPr>
      </p:pic>
    </p:spTree>
    <p:extLst>
      <p:ext uri="{BB962C8B-B14F-4D97-AF65-F5344CB8AC3E}">
        <p14:creationId xmlns:p14="http://schemas.microsoft.com/office/powerpoint/2010/main" xmlns="" val="354948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457" y="679269"/>
            <a:ext cx="10802983" cy="5416868"/>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8.1.5 Cel mai bun efort</a:t>
            </a:r>
            <a:endParaRPr lang="en-US" sz="2000" b="1"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asemenea</a:t>
            </a:r>
            <a:r>
              <a:rPr lang="en-US" dirty="0">
                <a:latin typeface="Times New Roman" panose="02020603050405020304" pitchFamily="18" charset="0"/>
                <a:cs typeface="Times New Roman" panose="02020603050405020304" pitchFamily="18" charset="0"/>
              </a:rPr>
              <a:t>, IP nu </a:t>
            </a:r>
            <a:r>
              <a:rPr lang="en-US" dirty="0" err="1">
                <a:latin typeface="Times New Roman" panose="02020603050405020304" pitchFamily="18" charset="0"/>
                <a:cs typeface="Times New Roman" panose="02020603050405020304" pitchFamily="18" charset="0"/>
              </a:rPr>
              <a:t>necesită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câmpuri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suplimentare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menține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conexiune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a:t>
            </a:r>
            <a:r>
              <a:rPr lang="en-US" dirty="0">
                <a:latin typeface="Times New Roman" panose="02020603050405020304" pitchFamily="18" charset="0"/>
                <a:cs typeface="Times New Roman" panose="02020603050405020304" pitchFamily="18" charset="0"/>
              </a:rPr>
              <a:t> reduce </a:t>
            </a:r>
            <a:r>
              <a:rPr lang="en-US" dirty="0" err="1">
                <a:latin typeface="Times New Roman" panose="02020603050405020304" pitchFamily="18" charset="0"/>
                <a:cs typeface="Times New Roman" panose="02020603050405020304" pitchFamily="18" charset="0"/>
              </a:rPr>
              <a:t>considerabil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cheltuielile</a:t>
            </a:r>
            <a:r>
              <a:rPr lang="en-US" dirty="0">
                <a:latin typeface="Times New Roman" panose="02020603050405020304" pitchFamily="18" charset="0"/>
                <a:cs typeface="Times New Roman" panose="02020603050405020304" pitchFamily="18" charset="0"/>
              </a:rPr>
              <a:t> cu IP. Cu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conexiune</a:t>
            </a:r>
            <a:r>
              <a:rPr lang="en-US" dirty="0">
                <a:latin typeface="Times New Roman" panose="02020603050405020304" pitchFamily="18" charset="0"/>
                <a:cs typeface="Times New Roman" panose="02020603050405020304" pitchFamily="18" charset="0"/>
              </a:rPr>
              <a:t> de tip end-to-end </a:t>
            </a:r>
            <a:r>
              <a:rPr lang="en-US" dirty="0" err="1">
                <a:latin typeface="Times New Roman" panose="02020603050405020304" pitchFamily="18" charset="0"/>
                <a:cs typeface="Times New Roman" panose="02020603050405020304" pitchFamily="18" charset="0"/>
              </a:rPr>
              <a:t>prestabilită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expeditorii</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știu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dispozitivele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funcționale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trimiterea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nici</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știu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destinația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dispozitivul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accesa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r>
              <a:rPr lang="ro-RO" sz="2000" b="1" dirty="0" smtClean="0">
                <a:latin typeface="Times New Roman" panose="02020603050405020304" pitchFamily="18" charset="0"/>
                <a:cs typeface="Times New Roman" panose="02020603050405020304" pitchFamily="18" charset="0"/>
              </a:rPr>
              <a:t>8.1.6 </a:t>
            </a:r>
            <a:r>
              <a:rPr lang="en-US" sz="2000" b="1" dirty="0">
                <a:latin typeface="Times New Roman" panose="02020603050405020304" pitchFamily="18" charset="0"/>
                <a:cs typeface="Times New Roman" panose="02020603050405020304" pitchFamily="18" charset="0"/>
              </a:rPr>
              <a:t>Media </a:t>
            </a:r>
            <a:r>
              <a:rPr lang="en-US" sz="2000" b="1" dirty="0" smtClean="0">
                <a:latin typeface="Times New Roman" panose="02020603050405020304" pitchFamily="18" charset="0"/>
                <a:cs typeface="Times New Roman" panose="02020603050405020304" pitchFamily="18" charset="0"/>
              </a:rPr>
              <a:t>Independent</a:t>
            </a:r>
            <a:endParaRPr lang="ro-RO" sz="2000" b="1"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Fără</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încredere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înseamnă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IP nu are </a:t>
            </a:r>
            <a:r>
              <a:rPr lang="en-US" dirty="0" err="1">
                <a:latin typeface="Times New Roman" panose="02020603050405020304" pitchFamily="18" charset="0"/>
                <a:cs typeface="Times New Roman" panose="02020603050405020304" pitchFamily="18" charset="0"/>
              </a:rPr>
              <a:t>capacitatea</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gestiona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recupera</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pachete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nediverse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corupte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lucru</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datorează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faptului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pachetele</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trimise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locația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livrării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conțin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care pot fi </a:t>
            </a:r>
            <a:r>
              <a:rPr lang="en-US" dirty="0" err="1">
                <a:latin typeface="Times New Roman" panose="02020603050405020304" pitchFamily="18" charset="0"/>
                <a:cs typeface="Times New Roman" panose="02020603050405020304" pitchFamily="18" charset="0"/>
              </a:rPr>
              <a:t>procesate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informa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expeditorul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livrarea</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avut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succes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Pachetele</a:t>
            </a:r>
            <a:r>
              <a:rPr lang="en-US" dirty="0">
                <a:latin typeface="Times New Roman" panose="02020603050405020304" pitchFamily="18" charset="0"/>
                <a:cs typeface="Times New Roman" panose="02020603050405020304" pitchFamily="18" charset="0"/>
              </a:rPr>
              <a:t> pot </a:t>
            </a:r>
            <a:r>
              <a:rPr lang="en-US" dirty="0" err="1">
                <a:latin typeface="Times New Roman" panose="02020603050405020304" pitchFamily="18" charset="0"/>
                <a:cs typeface="Times New Roman" panose="02020603050405020304" pitchFamily="18" charset="0"/>
              </a:rPr>
              <a:t>ajunge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destinație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corupte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secvenței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deloc</a:t>
            </a:r>
            <a:r>
              <a:rPr lang="en-US" dirty="0">
                <a:latin typeface="Times New Roman" panose="02020603050405020304" pitchFamily="18" charset="0"/>
                <a:cs typeface="Times New Roman" panose="02020603050405020304" pitchFamily="18" charset="0"/>
              </a:rPr>
              <a:t>. IP nu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nicio</a:t>
            </a:r>
            <a:r>
              <a:rPr lang="en-US" dirty="0">
                <a:latin typeface="Times New Roman" panose="02020603050405020304" pitchFamily="18" charset="0"/>
                <a:cs typeface="Times New Roman" panose="02020603050405020304" pitchFamily="18" charset="0"/>
              </a:rPr>
              <a:t> capacitate de </a:t>
            </a:r>
            <a:r>
              <a:rPr lang="en-US" dirty="0" err="1">
                <a:latin typeface="Times New Roman" panose="02020603050405020304" pitchFamily="18" charset="0"/>
                <a:cs typeface="Times New Roman" panose="02020603050405020304" pitchFamily="18" charset="0"/>
              </a:rPr>
              <a:t>retransmisie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pachetelor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erori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Dacă</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livrate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comenzii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lipsesc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aplicațiile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utilizează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serviciile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nivel</a:t>
            </a:r>
            <a:r>
              <a:rPr lang="en-US" dirty="0">
                <a:latin typeface="Times New Roman" panose="02020603050405020304" pitchFamily="18" charset="0"/>
                <a:cs typeface="Times New Roman" panose="02020603050405020304" pitchFamily="18" charset="0"/>
              </a:rPr>
              <a:t> superior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rezolve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probleme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permite</a:t>
            </a:r>
            <a:r>
              <a:rPr lang="en-US" dirty="0">
                <a:latin typeface="Times New Roman" panose="02020603050405020304" pitchFamily="18" charset="0"/>
                <a:cs typeface="Times New Roman" panose="02020603050405020304" pitchFamily="18" charset="0"/>
              </a:rPr>
              <a:t> IP-</a:t>
            </a:r>
            <a:r>
              <a:rPr lang="en-US" dirty="0" err="1">
                <a:latin typeface="Times New Roman" panose="02020603050405020304" pitchFamily="18" charset="0"/>
                <a:cs typeface="Times New Roman" panose="02020603050405020304" pitchFamily="18" charset="0"/>
              </a:rPr>
              <a: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funcționeze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eficient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suita</a:t>
            </a:r>
            <a:r>
              <a:rPr lang="en-US" dirty="0">
                <a:latin typeface="Times New Roman" panose="02020603050405020304" pitchFamily="18" charset="0"/>
                <a:cs typeface="Times New Roman" panose="02020603050405020304" pitchFamily="18" charset="0"/>
              </a:rPr>
              <a:t> de protocol TCP / IP, </a:t>
            </a:r>
            <a:r>
              <a:rPr lang="en-US" dirty="0" err="1">
                <a:latin typeface="Times New Roman" panose="02020603050405020304" pitchFamily="18" charset="0"/>
                <a:cs typeface="Times New Roman" panose="02020603050405020304" pitchFamily="18" charset="0"/>
              </a:rPr>
              <a:t>fiabilitatea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protocolului</a:t>
            </a:r>
            <a:r>
              <a:rPr lang="en-US" dirty="0">
                <a:latin typeface="Times New Roman" panose="02020603050405020304" pitchFamily="18" charset="0"/>
                <a:cs typeface="Times New Roman" panose="02020603050405020304" pitchFamily="18" charset="0"/>
              </a:rPr>
              <a:t> TCP la </a:t>
            </a:r>
            <a:r>
              <a:rPr lang="en-US" dirty="0" err="1">
                <a:latin typeface="Times New Roman" panose="02020603050405020304" pitchFamily="18" charset="0"/>
                <a:cs typeface="Times New Roman" panose="02020603050405020304" pitchFamily="18" charset="0"/>
              </a:rPr>
              <a:t>nivelul</a:t>
            </a:r>
            <a:r>
              <a:rPr lang="en-US" dirty="0">
                <a:latin typeface="Times New Roman" panose="02020603050405020304" pitchFamily="18" charset="0"/>
                <a:cs typeface="Times New Roman" panose="02020603050405020304" pitchFamily="18" charset="0"/>
              </a:rPr>
              <a:t> de transport</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legătură</a:t>
            </a:r>
            <a:r>
              <a:rPr lang="en-US" dirty="0">
                <a:latin typeface="Times New Roman" panose="02020603050405020304" pitchFamily="18" charset="0"/>
                <a:cs typeface="Times New Roman" panose="02020603050405020304" pitchFamily="18" charset="0"/>
              </a:rPr>
              <a:t> de date OSI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responsabil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preluarea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pregătirea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acestuia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transmisie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suportul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comunicații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înseamnă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livrarea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pachetelor</a:t>
            </a:r>
            <a:r>
              <a:rPr lang="en-US" dirty="0">
                <a:latin typeface="Times New Roman" panose="02020603050405020304" pitchFamily="18" charset="0"/>
                <a:cs typeface="Times New Roman" panose="02020603050405020304" pitchFamily="18" charset="0"/>
              </a:rPr>
              <a:t> IP nu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limitată</a:t>
            </a:r>
            <a:r>
              <a:rPr lang="en-US" dirty="0">
                <a:latin typeface="Times New Roman" panose="02020603050405020304" pitchFamily="18" charset="0"/>
                <a:cs typeface="Times New Roman" panose="02020603050405020304" pitchFamily="18" charset="0"/>
              </a:rPr>
              <a:t> la un </a:t>
            </a:r>
            <a:r>
              <a:rPr lang="en-US" dirty="0" err="1">
                <a:latin typeface="Times New Roman" panose="02020603050405020304" pitchFamily="18" charset="0"/>
                <a:cs typeface="Times New Roman" panose="02020603050405020304" pitchFamily="18" charset="0"/>
              </a:rPr>
              <a:t>anumit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mediu</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totuși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caracteristică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majoră</a:t>
            </a:r>
            <a:r>
              <a:rPr lang="en-US" dirty="0">
                <a:latin typeface="Times New Roman" panose="02020603050405020304" pitchFamily="18" charset="0"/>
                <a:cs typeface="Times New Roman" panose="02020603050405020304" pitchFamily="18" charset="0"/>
              </a:rPr>
              <a:t> a mass-media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care o </a:t>
            </a:r>
            <a:r>
              <a:rPr lang="en-US" dirty="0" err="1">
                <a:latin typeface="Times New Roman" panose="02020603050405020304" pitchFamily="18" charset="0"/>
                <a:cs typeface="Times New Roman" panose="02020603050405020304" pitchFamily="18" charset="0"/>
              </a:rPr>
              <a:t>consideră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dimensiunea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maximă</a:t>
            </a:r>
            <a:r>
              <a:rPr lang="en-US" dirty="0">
                <a:latin typeface="Times New Roman" panose="02020603050405020304" pitchFamily="18" charset="0"/>
                <a:cs typeface="Times New Roman" panose="02020603050405020304" pitchFamily="18" charset="0"/>
              </a:rPr>
              <a:t> a PDU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care o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transporta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suport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29566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583" y="666206"/>
            <a:ext cx="10816046" cy="5416868"/>
          </a:xfrm>
          <a:prstGeom prst="rect">
            <a:avLst/>
          </a:prstGeom>
          <a:noFill/>
        </p:spPr>
        <p:txBody>
          <a:bodyPr wrap="square" rtlCol="0">
            <a:spAutoFit/>
          </a:bodyPr>
          <a:lstStyle/>
          <a:p>
            <a:r>
              <a:rPr lang="ro-RO" sz="2000" b="1" dirty="0">
                <a:latin typeface="Times New Roman" panose="02020603050405020304" pitchFamily="18" charset="0"/>
                <a:cs typeface="Times New Roman" panose="02020603050405020304" pitchFamily="18" charset="0"/>
              </a:rPr>
              <a:t>8.2.1 Antet pachet </a:t>
            </a:r>
            <a:r>
              <a:rPr lang="ro-RO" sz="2000" b="1" dirty="0" smtClean="0">
                <a:latin typeface="Times New Roman" panose="02020603050405020304" pitchFamily="18" charset="0"/>
                <a:cs typeface="Times New Roman" panose="02020603050405020304" pitchFamily="18" charset="0"/>
              </a:rPr>
              <a:t>IPv4</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IPv4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protocoalele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comunicații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principale</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stratului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pachetului</a:t>
            </a:r>
            <a:r>
              <a:rPr lang="en-US" dirty="0">
                <a:latin typeface="Times New Roman" panose="02020603050405020304" pitchFamily="18" charset="0"/>
                <a:cs typeface="Times New Roman" panose="02020603050405020304" pitchFamily="18" charset="0"/>
              </a:rPr>
              <a:t> IPv4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se </a:t>
            </a:r>
            <a:r>
              <a:rPr lang="en-US" dirty="0" err="1">
                <a:latin typeface="Times New Roman" panose="02020603050405020304" pitchFamily="18" charset="0"/>
                <a:cs typeface="Times New Roman" panose="02020603050405020304" pitchFamily="18" charset="0"/>
              </a:rPr>
              <a:t>asigura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livrat</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următoarea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oprire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drumul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dispozitivul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destinație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Un </a:t>
            </a:r>
            <a:r>
              <a:rPr lang="en-US" dirty="0" err="1">
                <a:latin typeface="Times New Roman" panose="02020603050405020304" pitchFamily="18" charset="0"/>
                <a:cs typeface="Times New Roman" panose="02020603050405020304" pitchFamily="18" charset="0"/>
              </a:rPr>
              <a:t>antet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IPv4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format din </a:t>
            </a:r>
            <a:r>
              <a:rPr lang="en-US" dirty="0" err="1">
                <a:latin typeface="Times New Roman" panose="02020603050405020304" pitchFamily="18" charset="0"/>
                <a:cs typeface="Times New Roman" panose="02020603050405020304" pitchFamily="18" charset="0"/>
              </a:rPr>
              <a:t>câmpuri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conțin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importante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câmpuri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conțin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binare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examinate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procesul</a:t>
            </a:r>
            <a:r>
              <a:rPr lang="en-US" dirty="0">
                <a:latin typeface="Times New Roman" panose="02020603050405020304" pitchFamily="18" charset="0"/>
                <a:cs typeface="Times New Roman" panose="02020603050405020304" pitchFamily="18" charset="0"/>
              </a:rPr>
              <a:t> Layer 3</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r>
              <a:rPr lang="ro-RO" sz="2000" b="1" dirty="0">
                <a:latin typeface="Times New Roman" panose="02020603050405020304" pitchFamily="18" charset="0"/>
                <a:cs typeface="Times New Roman" panose="02020603050405020304" pitchFamily="18" charset="0"/>
              </a:rPr>
              <a:t>8.2.2 Câmpuri antet pachet IPv4</a:t>
            </a:r>
            <a:endParaRPr lang="en-US" sz="2000" b="1"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Valorile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binare</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fiecărui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câmp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identifică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setări</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pachetului</a:t>
            </a:r>
            <a:r>
              <a:rPr lang="en-US" dirty="0">
                <a:latin typeface="Times New Roman" panose="02020603050405020304" pitchFamily="18" charset="0"/>
                <a:cs typeface="Times New Roman" panose="02020603050405020304" pitchFamily="18" charset="0"/>
              </a:rPr>
              <a:t> IP. </a:t>
            </a:r>
            <a:r>
              <a:rPr lang="en-US" dirty="0" err="1">
                <a:latin typeface="Times New Roman" panose="02020603050405020304" pitchFamily="18" charset="0"/>
                <a:cs typeface="Times New Roman" panose="02020603050405020304" pitchFamily="18" charset="0"/>
              </a:rPr>
              <a:t>Diagramele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protocolului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citite</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stânga</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dreapta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un aspect </a:t>
            </a:r>
            <a:r>
              <a:rPr lang="en-US" dirty="0" err="1">
                <a:latin typeface="Times New Roman" panose="02020603050405020304" pitchFamily="18" charset="0"/>
                <a:cs typeface="Times New Roman" panose="02020603050405020304" pitchFamily="18" charset="0"/>
              </a:rPr>
              <a:t>vizual</a:t>
            </a:r>
            <a:r>
              <a:rPr lang="en-US" dirty="0">
                <a:latin typeface="Times New Roman" panose="02020603050405020304" pitchFamily="18" charset="0"/>
                <a:cs typeface="Times New Roman" panose="02020603050405020304" pitchFamily="18" charset="0"/>
              </a:rPr>
              <a:t> la care se face </a:t>
            </a:r>
            <a:r>
              <a:rPr lang="en-US" dirty="0" err="1">
                <a:latin typeface="Times New Roman" panose="02020603050405020304" pitchFamily="18" charset="0"/>
                <a:cs typeface="Times New Roman" panose="02020603050405020304" pitchFamily="18" charset="0"/>
              </a:rPr>
              <a:t>referire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discută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câmpurile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protocolului</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Cele </a:t>
            </a:r>
            <a:r>
              <a:rPr lang="ro-RO" dirty="0">
                <a:latin typeface="Times New Roman" panose="02020603050405020304" pitchFamily="18" charset="0"/>
                <a:cs typeface="Times New Roman" panose="02020603050405020304" pitchFamily="18" charset="0"/>
              </a:rPr>
              <a:t>două câmpuri cele mai frecvent menționate sunt adresele IP sursă și destinație. Aceste câmpuri identifică de unde vine pachetul și încotro se îndreaptă. De obicei, aceste adrese nu se schimbă în timp ce călătoriți de la sursă la destinație</a:t>
            </a:r>
            <a:r>
              <a:rPr lang="ro-RO" dirty="0" smtClean="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Câmpurile </a:t>
            </a:r>
            <a:r>
              <a:rPr lang="ro-RO" dirty="0">
                <a:latin typeface="Times New Roman" panose="02020603050405020304" pitchFamily="18" charset="0"/>
                <a:cs typeface="Times New Roman" panose="02020603050405020304" pitchFamily="18" charset="0"/>
              </a:rPr>
              <a:t>Internet Header Length (IHL), Lungime totală și Header Checksum sunt utilizate pentru a identifica și valida pachetul</a:t>
            </a:r>
            <a:r>
              <a:rPr lang="ro-RO" dirty="0" smtClean="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	Alte </a:t>
            </a:r>
            <a:r>
              <a:rPr lang="ro-RO" dirty="0">
                <a:latin typeface="Times New Roman" panose="02020603050405020304" pitchFamily="18" charset="0"/>
                <a:cs typeface="Times New Roman" panose="02020603050405020304" pitchFamily="18" charset="0"/>
              </a:rPr>
              <a:t>câmpuri sunt folosite pentru a reordona un pachet fragmentat. În mod specific, pachetul IPv4 folosește câmpurile Identificare, Semnalizări și Decalaje fragmente pentru a urmări fragmentele. Un router poate fi nevoit să fragmenteze un pachet IPv4 atunci când îl redirecționează de la un mediu la altul cu un MTU mai mic.</a:t>
            </a:r>
            <a:endParaRPr lang="ro-RO"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0269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017" y="705394"/>
            <a:ext cx="10907486" cy="5109091"/>
          </a:xfrm>
          <a:prstGeom prst="rect">
            <a:avLst/>
          </a:prstGeom>
          <a:noFill/>
        </p:spPr>
        <p:txBody>
          <a:bodyPr wrap="square" rtlCol="0">
            <a:spAutoFit/>
          </a:bodyPr>
          <a:lstStyle/>
          <a:p>
            <a:r>
              <a:rPr lang="ro-RO" sz="2000" b="1" dirty="0">
                <a:latin typeface="Times New Roman" panose="02020603050405020304" pitchFamily="18" charset="0"/>
                <a:cs typeface="Times New Roman" panose="02020603050405020304" pitchFamily="18" charset="0"/>
              </a:rPr>
              <a:t>8.3.1 Limitări ale </a:t>
            </a:r>
            <a:r>
              <a:rPr lang="ro-RO" sz="2000" b="1" dirty="0" smtClean="0">
                <a:latin typeface="Times New Roman" panose="02020603050405020304" pitchFamily="18" charset="0"/>
                <a:cs typeface="Times New Roman" panose="02020603050405020304" pitchFamily="18" charset="0"/>
              </a:rPr>
              <a:t>IPv4</a:t>
            </a:r>
          </a:p>
          <a:p>
            <a:r>
              <a:rPr lang="ro-RO"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IPv4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astăzi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subiect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IPv6, care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urmă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înlocui</a:t>
            </a:r>
            <a:r>
              <a:rPr lang="en-US" dirty="0">
                <a:latin typeface="Times New Roman" panose="02020603050405020304" pitchFamily="18" charset="0"/>
                <a:cs typeface="Times New Roman" panose="02020603050405020304" pitchFamily="18" charset="0"/>
              </a:rPr>
              <a:t> IPv4.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înțelege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bine de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cunoașteți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protocolul</a:t>
            </a:r>
            <a:r>
              <a:rPr lang="en-US" dirty="0">
                <a:latin typeface="Times New Roman" panose="02020603050405020304" pitchFamily="18" charset="0"/>
                <a:cs typeface="Times New Roman" panose="02020603050405020304" pitchFamily="18" charset="0"/>
              </a:rPr>
              <a:t> IPv6, </a:t>
            </a:r>
            <a:r>
              <a:rPr lang="en-US" dirty="0" err="1">
                <a:latin typeface="Times New Roman" panose="02020603050405020304" pitchFamily="18" charset="0"/>
                <a:cs typeface="Times New Roman" panose="02020603050405020304" pitchFamily="18" charset="0"/>
              </a:rPr>
              <a:t>vă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cunoașteți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limitările</a:t>
            </a:r>
            <a:r>
              <a:rPr lang="en-US" dirty="0">
                <a:latin typeface="Times New Roman" panose="02020603050405020304" pitchFamily="18" charset="0"/>
                <a:cs typeface="Times New Roman" panose="02020603050405020304" pitchFamily="18" charset="0"/>
              </a:rPr>
              <a:t> IPv4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avantajele</a:t>
            </a:r>
            <a:r>
              <a:rPr lang="en-US" dirty="0">
                <a:latin typeface="Times New Roman" panose="02020603050405020304" pitchFamily="18" charset="0"/>
                <a:cs typeface="Times New Roman" panose="02020603050405020304" pitchFamily="18" charset="0"/>
              </a:rPr>
              <a:t> IPv6</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De-a </a:t>
            </a:r>
            <a:r>
              <a:rPr lang="en-US" dirty="0" err="1">
                <a:latin typeface="Times New Roman" panose="02020603050405020304" pitchFamily="18" charset="0"/>
                <a:cs typeface="Times New Roman" panose="02020603050405020304" pitchFamily="18" charset="0"/>
              </a:rPr>
              <a:t>lungul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anilor</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dezvoltate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protocoale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suplimentare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aborda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provocări</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modificări</a:t>
            </a:r>
            <a:r>
              <a:rPr lang="en-US" dirty="0">
                <a:latin typeface="Times New Roman" panose="02020603050405020304" pitchFamily="18" charset="0"/>
                <a:cs typeface="Times New Roman" panose="02020603050405020304" pitchFamily="18" charset="0"/>
              </a:rPr>
              <a:t>, IPv4 are </a:t>
            </a:r>
            <a:r>
              <a:rPr lang="en-US" dirty="0" err="1">
                <a:latin typeface="Times New Roman" panose="02020603050405020304" pitchFamily="18" charset="0"/>
                <a:cs typeface="Times New Roman" panose="02020603050405020304" pitchFamily="18" charset="0"/>
              </a:rPr>
              <a:t>încă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probleme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majore</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Epuizarea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adresei</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IPv4</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IPv4 are un număr limitat de adrese publice unice disponibile. Deși există aproximativ 4 miliarde de adrese IPv4, numărul tot mai mare de noi dispozitive compatibile cu IP, conexiuni mereu pornite și creșterea potențială a regiunilor mai puțin dezvoltate au crescut nevoia de mai multe adrese</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Lipsa</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conectivitate</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end-to-end</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Network Address Translation (NAT) este o tehnologie implementată în mod obișnuit în rețelele IPv4. NAT oferă o modalitate prin care mai multe dispozitive pot partaja o singură adresă IPv4 publică. Cu toate acestea, deoarece adresa IPv4 publică este partajată, adresa IPv4 a unei gazde de rețea internă este ascunsă. Acest lucru poate fi problematic pentru tehnologiile care necesită conectivitate end-to-end</a:t>
            </a:r>
            <a:r>
              <a:rPr lang="ro-RO"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Creșterea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complexității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rețelei</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În timp ce NAT a extins durata de viață a IPv4, aceasta a fost menită doar ca un mecanism de tranziție la IPv6. NAT în diversele sale implementări creează o complexitate suplimentară în rețea, creând latență și îngreunând depanarea.</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17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331" y="692331"/>
            <a:ext cx="10829109" cy="4278094"/>
          </a:xfrm>
          <a:prstGeom prst="rect">
            <a:avLst/>
          </a:prstGeom>
          <a:noFill/>
        </p:spPr>
        <p:txBody>
          <a:bodyPr wrap="square" rtlCol="0">
            <a:spAutoFit/>
          </a:bodyPr>
          <a:lstStyle/>
          <a:p>
            <a:r>
              <a:rPr lang="ro-RO" sz="2000" b="1" dirty="0" smtClean="0">
                <a:latin typeface="Times New Roman" panose="02020603050405020304" pitchFamily="18" charset="0"/>
                <a:cs typeface="Times New Roman" panose="02020603050405020304" pitchFamily="18" charset="0"/>
              </a:rPr>
              <a:t>8.3.2 </a:t>
            </a:r>
            <a:r>
              <a:rPr lang="ro-RO" sz="2000" b="1" dirty="0">
                <a:latin typeface="Times New Roman" panose="02020603050405020304" pitchFamily="18" charset="0"/>
                <a:cs typeface="Times New Roman" panose="02020603050405020304" pitchFamily="18" charset="0"/>
              </a:rPr>
              <a:t>Prezentare generală a </a:t>
            </a:r>
            <a:r>
              <a:rPr lang="ro-RO" sz="2000" b="1" dirty="0" smtClean="0">
                <a:latin typeface="Times New Roman" panose="02020603050405020304" pitchFamily="18" charset="0"/>
                <a:cs typeface="Times New Roman" panose="02020603050405020304" pitchFamily="18" charset="0"/>
              </a:rPr>
              <a:t>IPv6</a:t>
            </a:r>
          </a:p>
          <a:p>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începutul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anilor</a:t>
            </a:r>
            <a:r>
              <a:rPr lang="en-US" dirty="0">
                <a:latin typeface="Times New Roman" panose="02020603050405020304" pitchFamily="18" charset="0"/>
                <a:cs typeface="Times New Roman" panose="02020603050405020304" pitchFamily="18" charset="0"/>
              </a:rPr>
              <a:t> 1990, Internet Engineering Task Force (IETF) a </a:t>
            </a:r>
            <a:r>
              <a:rPr lang="en-US" dirty="0" err="1">
                <a:latin typeface="Times New Roman" panose="02020603050405020304" pitchFamily="18" charset="0"/>
                <a:cs typeface="Times New Roman" panose="02020603050405020304" pitchFamily="18" charset="0"/>
              </a:rPr>
              <a:t>devenit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îngrijorat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problemele</a:t>
            </a:r>
            <a:r>
              <a:rPr lang="en-US" dirty="0">
                <a:latin typeface="Times New Roman" panose="02020603050405020304" pitchFamily="18" charset="0"/>
                <a:cs typeface="Times New Roman" panose="02020603050405020304" pitchFamily="18" charset="0"/>
              </a:rPr>
              <a:t> legate de IPv4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început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caute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înlocuitor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activitate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condus</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dezvoltarea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versiunii</a:t>
            </a:r>
            <a:r>
              <a:rPr lang="en-US" dirty="0">
                <a:latin typeface="Times New Roman" panose="02020603050405020304" pitchFamily="18" charset="0"/>
                <a:cs typeface="Times New Roman" panose="02020603050405020304" pitchFamily="18" charset="0"/>
              </a:rPr>
              <a:t> IP 6 (IPv6). IPv6 </a:t>
            </a:r>
            <a:r>
              <a:rPr lang="en-US" dirty="0" err="1">
                <a:latin typeface="Times New Roman" panose="02020603050405020304" pitchFamily="18" charset="0"/>
                <a:cs typeface="Times New Roman" panose="02020603050405020304" pitchFamily="18" charset="0"/>
              </a:rPr>
              <a:t>depășește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limitele</a:t>
            </a:r>
            <a:r>
              <a:rPr lang="en-US" dirty="0">
                <a:latin typeface="Times New Roman" panose="02020603050405020304" pitchFamily="18" charset="0"/>
                <a:cs typeface="Times New Roman" panose="02020603050405020304" pitchFamily="18" charset="0"/>
              </a:rPr>
              <a:t> IPv4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îmbunătățire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puternică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caracteristici</a:t>
            </a:r>
            <a:r>
              <a:rPr lang="en-US" dirty="0">
                <a:latin typeface="Times New Roman" panose="02020603050405020304" pitchFamily="18" charset="0"/>
                <a:cs typeface="Times New Roman" panose="02020603050405020304" pitchFamily="18" charset="0"/>
              </a:rPr>
              <a:t> care se </a:t>
            </a:r>
            <a:r>
              <a:rPr lang="en-US" dirty="0" err="1">
                <a:latin typeface="Times New Roman" panose="02020603050405020304" pitchFamily="18" charset="0"/>
                <a:cs typeface="Times New Roman" panose="02020603050405020304" pitchFamily="18" charset="0"/>
              </a:rPr>
              <a:t>potrivesc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bine </a:t>
            </a:r>
            <a:r>
              <a:rPr lang="en-US" dirty="0" err="1">
                <a:latin typeface="Times New Roman" panose="02020603050405020304" pitchFamily="18" charset="0"/>
                <a:cs typeface="Times New Roman" panose="02020603050405020304" pitchFamily="18" charset="0"/>
              </a:rPr>
              <a:t>cerințelor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actuale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previzibile</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rețelei</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Îmbunătățirile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oferite</a:t>
            </a:r>
            <a:r>
              <a:rPr lang="en-US" dirty="0">
                <a:latin typeface="Times New Roman" panose="02020603050405020304" pitchFamily="18" charset="0"/>
                <a:cs typeface="Times New Roman" panose="02020603050405020304" pitchFamily="18" charset="0"/>
              </a:rPr>
              <a:t> de IPv6 </a:t>
            </a:r>
            <a:r>
              <a:rPr lang="en-US" dirty="0" err="1">
                <a:latin typeface="Times New Roman" panose="02020603050405020304" pitchFamily="18" charset="0"/>
                <a:cs typeface="Times New Roman" panose="02020603050405020304" pitchFamily="18" charset="0"/>
              </a:rPr>
              <a:t>includ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următoarele</a:t>
            </a:r>
            <a:r>
              <a:rPr lang="en-US"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smtClean="0">
                <a:latin typeface="Times New Roman" panose="02020603050405020304" pitchFamily="18" charset="0"/>
                <a:cs typeface="Times New Roman" panose="02020603050405020304" pitchFamily="18" charset="0"/>
              </a:rPr>
              <a:t>Spațiu</a:t>
            </a:r>
            <a:r>
              <a:rPr lang="en-US" b="1" dirty="0" smtClean="0">
                <a:latin typeface="Times New Roman" panose="02020603050405020304" pitchFamily="18" charset="0"/>
                <a:cs typeface="Times New Roman" panose="02020603050405020304" pitchFamily="18" charset="0"/>
              </a:rPr>
              <a:t> de </a:t>
            </a:r>
            <a:r>
              <a:rPr lang="en-US" b="1" dirty="0" err="1" smtClean="0">
                <a:latin typeface="Times New Roman" panose="02020603050405020304" pitchFamily="18" charset="0"/>
                <a:cs typeface="Times New Roman" panose="02020603050405020304" pitchFamily="18" charset="0"/>
              </a:rPr>
              <a:t>adresă</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mărit</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Adresele IPv6 se bazează pe adresarea ierarhică pe 128 de biți, spre deosebire de IPv4 cu 32 de biți</a:t>
            </a:r>
            <a:r>
              <a:rPr lang="ro-RO" dirty="0" smtClean="0">
                <a:latin typeface="Times New Roman" panose="02020603050405020304" pitchFamily="18" charset="0"/>
                <a:cs typeface="Times New Roman" panose="02020603050405020304" pitchFamily="18" charset="0"/>
              </a:rPr>
              <a:t>.</a:t>
            </a:r>
          </a:p>
          <a:p>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Manevrare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îmbunătățită</a:t>
            </a:r>
            <a:r>
              <a:rPr lang="en-US" b="1" dirty="0">
                <a:latin typeface="Times New Roman" panose="02020603050405020304" pitchFamily="18" charset="0"/>
                <a:cs typeface="Times New Roman" panose="02020603050405020304" pitchFamily="18" charset="0"/>
              </a:rPr>
              <a:t> a </a:t>
            </a:r>
            <a:r>
              <a:rPr lang="en-US" b="1" dirty="0" err="1" smtClean="0">
                <a:latin typeface="Times New Roman" panose="02020603050405020304" pitchFamily="18" charset="0"/>
                <a:cs typeface="Times New Roman" panose="02020603050405020304" pitchFamily="18" charset="0"/>
              </a:rPr>
              <a:t>pachetelor</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Antetul IPv6 a fost simplificat cu mai puține câmpuri</a:t>
            </a:r>
            <a:r>
              <a:rPr lang="ro-RO" dirty="0" smtClean="0">
                <a:latin typeface="Times New Roman" panose="02020603050405020304" pitchFamily="18" charset="0"/>
                <a:cs typeface="Times New Roman" panose="02020603050405020304" pitchFamily="18" charset="0"/>
              </a:rPr>
              <a:t>.</a:t>
            </a:r>
          </a:p>
          <a:p>
            <a:endParaRPr lang="ro-RO"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Elimină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necesitatea</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NAT</a:t>
            </a:r>
            <a:r>
              <a:rPr lang="ro-RO" b="1"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Cu un număr atât de mare de adrese IPv6 publice, NAT între o adresă IPv4 privată și o adresă IPv4 publică nu este necesară. Acest lucru evită unele dintre problemele induse de NAT cu care se confruntă aplicațiile care necesită conectivitate end-to-end.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304689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106</TotalTime>
  <Words>855</Words>
  <Application>Microsoft Office PowerPoint</Application>
  <PresentationFormat>Произвольный</PresentationFormat>
  <Paragraphs>127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Dan</dc:creator>
  <cp:lastModifiedBy>RePack by Diakov</cp:lastModifiedBy>
  <cp:revision>12</cp:revision>
  <dcterms:created xsi:type="dcterms:W3CDTF">2021-01-19T18:43:00Z</dcterms:created>
  <dcterms:modified xsi:type="dcterms:W3CDTF">2021-01-20T09:10:39Z</dcterms:modified>
</cp:coreProperties>
</file>