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518" r:id="rId2"/>
    <p:sldId id="519" r:id="rId3"/>
    <p:sldId id="520" r:id="rId4"/>
    <p:sldId id="521" r:id="rId5"/>
    <p:sldId id="557" r:id="rId6"/>
    <p:sldId id="558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47" r:id="rId17"/>
    <p:sldId id="531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60" r:id="rId28"/>
    <p:sldId id="542" r:id="rId29"/>
    <p:sldId id="544" r:id="rId30"/>
    <p:sldId id="54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C28"/>
    <a:srgbClr val="CCFFFF"/>
    <a:srgbClr val="800000"/>
    <a:srgbClr val="003E6C"/>
    <a:srgbClr val="FFFFCC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23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>
        <p:scale>
          <a:sx n="100" d="100"/>
          <a:sy n="100" d="100"/>
        </p:scale>
        <p:origin x="-864" y="24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47FCD3-9958-4333-AE70-64942A7F1885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F09183-5785-4701-BEBB-DEA400EB41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356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772F50-9467-4D05-AD1D-7CFB95A4B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5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773AB6-A5F3-4DEF-8298-0ACA960FAFD5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51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608B-5380-4BC0-B553-AECE8D42B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51B22-3812-4C74-85DE-9F8FDC533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18BDF-87F8-4C11-84C6-77470AE9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99B45-4364-47F7-8BF4-1677C4A8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8197C-8580-475C-AFE9-21F82720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4780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9C5F-1C12-4F04-B7F0-C88E4359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95755-E58D-4779-8AC0-560B36A61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F5D7-2D81-445C-9270-ACC307A8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094F8-9E29-480B-9412-093F935D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C6EA-609E-4D02-88C8-0FF3173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0379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0F74A-88CE-4DD9-AAB9-DD4CD549D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97184-8C80-4582-A9F3-B0E7CBE4A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6EC3D-79C9-4674-AC0C-94F94697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1F5DB-23D8-47FC-9566-0688F1E5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C06B-0B94-4593-84DA-7B2D60EC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3772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7EDC-4950-47D6-81CC-5B2B7B04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D83B-3661-4B7E-816F-81EEF895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977D-C8A4-47D9-A0A6-12391982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408BB-1564-410E-BEB9-37D61989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0FAB2-81E5-4621-B8F2-6BA21D25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4223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9215-49BE-4EF5-8CEB-03E0CC15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F2D42-F5E9-4FAF-B324-997AA2447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FB548-66D4-4723-B0F6-1D107B55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48CAC-5A11-4E46-9A7F-FF5FA5DD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D9ADA-975F-4A32-8F21-91AECBA8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1112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6BEE-1B5C-425D-AD4F-ADBD8B5E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35D1-EB18-4EFE-A3C4-27A6E0BA4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8192F-1D70-450E-BE60-0A015EC8A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75C0C-DA57-4D4D-AD2A-AF105170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65D23-C29B-4AAF-843A-7A4627A3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C24BD-1A85-4C0C-B81C-AA5274E4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151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1066-337A-4708-82D9-C20C58DD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CC1A2-99DF-42F9-B050-4806E8C0A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040E7-3250-4C85-8AEA-405FC4AE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E185B-4ABF-47AF-97CD-50732E33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172FF-3686-4534-8829-0714B432D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2289F-5A3D-4586-AF26-C9638B32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34BCE-779A-476F-9AEA-EA67BE16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74546-AFA7-459B-AE2F-4DD75FC1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6596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8C9-FF90-49ED-911D-2D3006DD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9BDD9-59E9-4974-AE41-DB0BD373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C12D2-A94C-461D-8395-5452392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77E4D-D737-4C78-8DF6-B5053B95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0900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CE929-32E7-48F7-B447-B2A857DC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53579-6315-475B-AC54-7FB6E509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CA836-CDF2-4C9A-89D1-99BC9167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64449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647C-404D-4D68-95A2-A3B1DE44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4B49-671E-42C6-8981-D415F55B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3DBA4-A22F-43E1-AEA4-239F113F8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95497-9B76-4CFF-8A83-5B21FE36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7E696-991E-4E02-92E7-54935EB6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78311-6565-4B1C-A324-33CB2759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68668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0116-EBF9-4487-8901-280B0E26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BFAA6-560E-43CE-87D8-85419F519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588E1-ED4E-48DD-8727-7B1D8F523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AC9D3-4AA0-4A2B-BFAF-D6FD806F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E2737-2828-4CE9-88FD-E59B10F4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B8377-70A7-4DC0-9610-BB3AD58E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3999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01DB0-5B1C-43FA-8BD8-1620543C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CC999-5159-45FC-B178-EDC1BC73A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3E2E-5D94-4CFA-9D6B-CD8A30429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F3742-A5D6-4F71-BDA5-6D2C03F99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CC58D-E21F-4FBC-B433-30A7739A6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ADBB8C-EE61-40A3-8330-215F3520E0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96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47BC2-7588-40FE-9A67-78F52FC6B06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0" y="142875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proiectelor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VBA</a:t>
            </a:r>
            <a:b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Componenterle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proiectelor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Ferestre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ferestre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Object Browser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Project/Library</a:t>
            </a:r>
            <a:b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sz="3600" b="1" i="1" kern="1200" dirty="0">
                <a:solidFill>
                  <a:srgbClr val="C00000"/>
                </a:solidFill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sz="3600" b="1" i="1" kern="1200" dirty="0">
                <a:solidFill>
                  <a:srgbClr val="C00000"/>
                </a:solidFill>
              </a:rPr>
              <a:t>	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Există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tipuri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domenii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b="1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b="1" i="1" kern="12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privat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63433D-DD97-45A7-8DB9-0E9614EFF93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o-RO" sz="4000" b="1" dirty="0"/>
            </a:b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procedură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altLang="ru-RU" i="1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variabilă definită într-o procedură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(prin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ru-RU" altLang="ru-RU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vizibilă doar în procedura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respectivă. Intr-o</a:t>
            </a:r>
            <a:endParaRPr lang="en-US" altLang="ru-RU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procedură nu se pot utiliza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declaraţii 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altLang="ru-RU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altLang="ru-RU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variabilă definită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ru-RU" altLang="ru-RU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ro-RO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păstrează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 între</a:t>
            </a:r>
            <a:endParaRPr lang="en-US" altLang="ru-RU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apeluri succesive ale procedurii;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celelalte variabile</a:t>
            </a:r>
            <a:endParaRPr lang="en-US" altLang="ru-RU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locale se reiniţializează la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 apel.</a:t>
            </a:r>
          </a:p>
        </p:txBody>
      </p:sp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62F423-5370-4982-970A-07662904B1F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o-RO" sz="4000" b="1" i="1" dirty="0">
                <a:solidFill>
                  <a:srgbClr val="C00000"/>
                </a:solidFill>
              </a:rPr>
            </a:b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</a:t>
            </a:r>
            <a:r>
              <a:rPr lang="ro-RO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modulul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ro-RO" altLang="ru-RU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ru-RU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A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zona </a:t>
            </a:r>
            <a:r>
              <a:rPr lang="en-AU" alt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instrucţiunea</a:t>
            </a:r>
            <a:endParaRPr lang="ru-RU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ru-RU" alt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ariabilele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ru-RU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declaraţii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endParaRPr lang="ro-RO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ro-RO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endParaRPr lang="ru-RU" alt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DE0351-833F-4C7E-B6B0-8750B95A9F15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o-RO" sz="4000" b="1" i="1" dirty="0">
                <a:solidFill>
                  <a:srgbClr val="C00000"/>
                </a:solidFill>
              </a:rPr>
            </a:b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b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modulele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curent,ca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excepţia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utilizării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instrucţiunii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endParaRPr lang="ro-RO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o-RO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ro-RO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excepţia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tratare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evenimentelor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6841CC-DD69-483A-B7FF-68FC1B0F6AB5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" y="836613"/>
            <a:ext cx="9120187" cy="60213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ro-RO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ţiilor practice avînd î</a:t>
            </a:r>
            <a:r>
              <a:rPr lang="it-IT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vedere doua tehnologii de programare 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Progr.Proced. si Progr. orientata pe obiecte si dirijata de evenimente</a:t>
            </a:r>
            <a:r>
              <a:rPr lang="it-IT" sz="3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Orice aplicaţie VBA se elaborează utilizînd </a:t>
            </a:r>
            <a:r>
              <a:rPr lang="ro-RO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Editorul VB</a:t>
            </a:r>
            <a:r>
              <a:rPr lang="en-US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Utilizând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Visual Basic Editor (VBE), se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edita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depana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executa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cod program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documente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 Office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o-RO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VBE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similar cu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Visual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Studio,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învăţare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minim</a:t>
            </a:r>
            <a:r>
              <a:rPr lang="en-US" sz="2800" b="1" dirty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2CD933-D9AD-4C67-9395-02C6B54FC2A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" y="836613"/>
            <a:ext cx="9120187" cy="6021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deschide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editorul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VB: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porneşte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aplicaţie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din Microsoft Office,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apoi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acţiona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Alt + F11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nu a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personalizată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asociată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altei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acţiuni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Butonul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Visual Basic Editor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bara de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unelte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VBA a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aplicaţiei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(de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View – Toolbars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Comanda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Tools – Macro – Visual Basic Editor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Microsoft Access se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fişa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78BB0-E9FF-4BC6-9436-C4BDE6FCB75C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Fereastra VBE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10" y="1825625"/>
            <a:ext cx="5173379" cy="4351338"/>
          </a:xfrm>
          <a:noFill/>
        </p:spPr>
      </p:pic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8A0EF-3181-424A-932D-38508F7D9F2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35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ansa</a:t>
            </a:r>
            <a:r>
              <a:rPr lang="ro-RO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editorul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Visual Basic :  </a:t>
            </a:r>
            <a:b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Tools-&gt; Macro -&gt; Visual Basic Editor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RO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F11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marL="0" indent="0">
              <a:buFontTx/>
              <a:buNone/>
            </a:pPr>
            <a:endParaRPr lang="ro-RO" altLang="ru-RU" sz="2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lansăr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VBE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apela la 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din următoarele op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iuni:</a:t>
            </a:r>
          </a:p>
          <a:p>
            <a:pPr marL="0" indent="0">
              <a:buFontTx/>
              <a:buNone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Creerea unui nou proiect</a:t>
            </a:r>
          </a:p>
          <a:p>
            <a:pPr marL="0" indent="0">
              <a:buFontTx/>
              <a:buNone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Deschiderea unui proiect existent</a:t>
            </a:r>
          </a:p>
          <a:p>
            <a:pPr marL="0" indent="0">
              <a:buFontTx/>
              <a:buNone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Selec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unei liste a recentelor programe deja 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</a:p>
          <a:p>
            <a:pPr marL="0" indent="0">
              <a:buFontTx/>
              <a:buNone/>
            </a:pP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95ABB3-D17A-4A39-8C08-FB9DF237C13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Project- Explorer 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85875"/>
            <a:ext cx="7715250" cy="4879975"/>
          </a:xfrm>
          <a:noFill/>
        </p:spPr>
      </p:pic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F24CB-EEA4-42DF-97EF-F959EB93C04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23813" y="836613"/>
            <a:ext cx="9120187" cy="6021387"/>
          </a:xfrm>
        </p:spPr>
        <p:txBody>
          <a:bodyPr/>
          <a:lstStyle/>
          <a:p>
            <a:pPr marL="0" indent="0">
              <a:buFontTx/>
              <a:buNone/>
            </a:pPr>
            <a:endParaRPr lang="it-IT" altLang="ru-RU" sz="26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it-IT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 aplica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ţiei prevede </a:t>
            </a:r>
            <a:r>
              <a:rPr lang="it-IT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doua etape </a:t>
            </a:r>
            <a:r>
              <a:rPr lang="it-IT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proiectarea aplica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 (design)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execu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aplica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iei.	</a:t>
            </a: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creeaz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form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d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deseneaz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denumesc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urmeaz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fi </a:t>
            </a: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forma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eaz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fiecarui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spuns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generate de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se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(Run -&gt;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SubUserForm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interfat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care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interactioneaz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ru-RU" alt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4C376F-2E9C-48D0-A571-8580ED60DF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CFFFF"/>
          </a:solidFill>
        </p:spPr>
        <p:txBody>
          <a:bodyPr/>
          <a:lstStyle/>
          <a:p>
            <a:r>
              <a:rPr lang="en-US" altLang="ru-RU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 proiectelor VBA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altLang="ru-RU" sz="20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Scopul utilizarii  limbajului de programare VBA  este acela de a scrie programe cu care :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) sa controlăm comportarea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obiectelor Microsoft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 realizăm  aplicaţii complexe in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domenii 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activitate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 şi prelucrările necesare realizării unei aplicaţii VBA sunt gestionate sub forma unui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proiect</a:t>
            </a:r>
            <a:r>
              <a:rPr lang="vi-VN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vi-VN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vi-VN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00732A-74C5-4DEE-8952-61C41B46EE5D}" type="slidenum">
              <a:rPr lang="en-US" altLang="ru-RU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crearea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apelam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punctul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meniuului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butonul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Insert User Form 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2282031"/>
            <a:ext cx="6543675" cy="3438525"/>
          </a:xfrm>
          <a:noFill/>
        </p:spPr>
      </p:pic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8549C8-CDEB-405E-8164-66060245943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2938"/>
            <a:ext cx="1214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elaborare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Excel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215356"/>
            <a:ext cx="6134100" cy="3571875"/>
          </a:xfrm>
          <a:noFill/>
        </p:spPr>
      </p:pic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7525FF-8762-4631-A69E-CF04FD07594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445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o-RO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erestre</a:t>
            </a:r>
            <a:r>
              <a:rPr lang="ro-RO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specializate</a:t>
            </a:r>
            <a:endParaRPr lang="ru-RU" alt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0" y="844551"/>
            <a:ext cx="9144000" cy="601344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altLang="ru-RU" sz="800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uzuale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unelte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VBE pentru lucrul cu anumite categorii de obiecte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 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ferestre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o-RO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proprietăţilor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proiectării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design-time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o-RO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Explorer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ru-RU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i="1" dirty="0">
              <a:solidFill>
                <a:srgbClr val="002060"/>
              </a:solidFill>
            </a:endParaRPr>
          </a:p>
        </p:txBody>
      </p:sp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68F82-8787-41CA-9CE9-3944CF24BE65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o-RO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erestre</a:t>
            </a:r>
            <a:r>
              <a:rPr lang="ro-RO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specializate</a:t>
            </a:r>
            <a:endParaRPr lang="ru-RU" alt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5"/>
            <a:ext cx="9144000" cy="609329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Locals 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o-RO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(Ctrl+G)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imediată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afişarea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expresii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utile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depanarea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348156-9F51-456E-AAE7-E1921EDF69C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Fereastra de editare a codului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6" y="3940969"/>
            <a:ext cx="6789662" cy="2304256"/>
          </a:xfrm>
          <a:prstGeom prst="rect">
            <a:avLst/>
          </a:prstGeom>
        </p:spPr>
      </p:pic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2E9ECE-F77C-48B3-8A89-96E8D8D95D0B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6840760" cy="20930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procedura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91" y="1825625"/>
            <a:ext cx="6044017" cy="4351338"/>
          </a:xfrm>
          <a:noFill/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5DEEA0-79B4-42C6-8D05-4DC74267A42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o-RO" altLang="ru-RU" sz="4000" b="1" i="1" dirty="0">
                <a:solidFill>
                  <a:srgbClr val="C00000"/>
                </a:solidFill>
              </a:rPr>
            </a:br>
            <a:r>
              <a:rPr lang="ru-RU" alt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br>
              <a:rPr lang="ru-RU" altLang="ru-RU" sz="3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proprietăţile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metodele</a:t>
            </a:r>
            <a:r>
              <a:rPr lang="en-A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evenimentele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predefinite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aplicaţiei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obţine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VBE (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dintr-un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meniul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A39BC5-A03B-44B4-BF1F-5E487EE7959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endParaRPr lang="ru-RU" sz="3600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altLang="ru-RU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o-RO" altLang="ru-RU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bibliotecii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libraries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dialogul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meniul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D8843-2200-4F6D-BFB0-06A95A4A1CE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23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Caseta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Object Browser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8" y="764705"/>
            <a:ext cx="9092922" cy="6093295"/>
          </a:xfrm>
          <a:prstGeom prst="rect">
            <a:avLst/>
          </a:prstGeom>
        </p:spPr>
      </p:pic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50AB82-26E7-4C8D-8726-82467A0BE42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endParaRPr lang="ru-RU" sz="3600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boxa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afişează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obiectelor</a:t>
            </a: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tipurilor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enumerate (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constantele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predefinite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bibliotecile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referite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tip, o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descriere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instanţă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efectivă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Deseori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aceşti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termeni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utilizaţi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celuilalt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confuzii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4B588-2671-4ECD-8777-5620D3EF835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6538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MS_doc_aplicatiei</a:t>
            </a:r>
            <a:r>
              <a:rPr lang="en-US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Program</a:t>
            </a:r>
            <a:endParaRPr lang="ru-RU" alt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2B48A-9EE0-46E5-B184-90825F9A5C97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265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endParaRPr lang="ru-RU" sz="3600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boxa 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of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afişează toate proprietăţile,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metodele şi evenimen-tele proprii (asociate) clase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selectate în boxa 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 unei intrări în listă poate fi completată cu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a vedea textul ajutător, iar în zona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inferioară (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pane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afişează infromaţii privind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sintaxa, starea read-only sau read-write etc. Textul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zona 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poate fi copiat (prin </a:t>
            </a:r>
            <a:r>
              <a:rPr lang="en-US" altLang="ru-RU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Clipboard</a:t>
            </a: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sau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 prin drag-and-drop într-o fereastră cod.</a:t>
            </a:r>
          </a:p>
          <a:p>
            <a:pPr>
              <a:buFontTx/>
              <a:buNone/>
            </a:pPr>
            <a:endParaRPr lang="ru-RU" alt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49A52-6EE0-4058-A0FC-2A0BD2FC480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o-RO" alt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proiect reprezint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colec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 de fi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iere care compun un anumit tip de aplica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vi-VN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ie.</a:t>
            </a:r>
            <a:endParaRPr lang="ro-RO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documentele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aplicaţiei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A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A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A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</a:t>
            </a:r>
            <a:endParaRPr lang="ro-RO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pecifice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acţiunilo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programatice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eferin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ţe.</a:t>
            </a:r>
            <a:endParaRPr lang="ru-RU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427AE-D711-4F38-B9AA-70A5CE71742E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81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BFA969-D959-476F-BDA3-52447DBD6E4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B4394-D376-4989-AFEE-9523B7B5A0B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786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600" b="1" i="1" kern="1200" dirty="0" err="1">
                <a:solidFill>
                  <a:srgbClr val="990000"/>
                </a:solidFill>
              </a:rPr>
              <a:t>Module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standard</a:t>
            </a:r>
            <a:r>
              <a:rPr lang="ru-RU" sz="2600" b="1" i="1" kern="1200" dirty="0">
                <a:solidFill>
                  <a:srgbClr val="990000"/>
                </a:solidFill>
              </a:rPr>
              <a:t> (</a:t>
            </a:r>
            <a:r>
              <a:rPr lang="ru-RU" sz="2600" b="1" i="1" kern="1200" dirty="0" err="1">
                <a:solidFill>
                  <a:srgbClr val="990000"/>
                </a:solidFill>
              </a:rPr>
              <a:t>module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de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cod</a:t>
            </a:r>
            <a:r>
              <a:rPr lang="ru-RU" sz="2600" b="1" i="1" kern="1200" dirty="0">
                <a:solidFill>
                  <a:srgbClr val="002060"/>
                </a:solidFill>
              </a:rPr>
              <a:t>) </a:t>
            </a:r>
            <a:r>
              <a:rPr lang="ru-RU" sz="2600" i="1" kern="1200" dirty="0">
                <a:solidFill>
                  <a:srgbClr val="002060"/>
                </a:solidFill>
              </a:rPr>
              <a:t>= </a:t>
            </a:r>
            <a:r>
              <a:rPr lang="ru-RU" sz="2600" i="1" kern="1200" dirty="0" err="1">
                <a:solidFill>
                  <a:srgbClr val="002060"/>
                </a:solidFill>
              </a:rPr>
              <a:t>conţin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declaraţii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proceduri</a:t>
            </a:r>
            <a:r>
              <a:rPr lang="ru-RU" sz="2600" i="1" kern="1200" dirty="0">
                <a:solidFill>
                  <a:srgbClr val="002060"/>
                </a:solidFill>
              </a:rPr>
              <a:t>. </a:t>
            </a:r>
            <a:r>
              <a:rPr lang="ru-RU" sz="2600" i="1" kern="1200" dirty="0" err="1">
                <a:solidFill>
                  <a:srgbClr val="002060"/>
                </a:solidFill>
              </a:rPr>
              <a:t>Ele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pot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salvate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fişiere</a:t>
            </a:r>
            <a:r>
              <a:rPr lang="ru-RU" sz="2600" i="1" kern="1200" dirty="0">
                <a:solidFill>
                  <a:srgbClr val="000000"/>
                </a:solidFill>
              </a:rPr>
              <a:t> </a:t>
            </a:r>
            <a:r>
              <a:rPr lang="ru-RU" sz="2600" b="1" i="1" kern="1200" dirty="0">
                <a:solidFill>
                  <a:srgbClr val="990000"/>
                </a:solidFill>
              </a:rPr>
              <a:t>.</a:t>
            </a:r>
            <a:r>
              <a:rPr lang="ru-RU" sz="2600" b="1" i="1" kern="1200" dirty="0" err="1">
                <a:solidFill>
                  <a:srgbClr val="990000"/>
                </a:solidFill>
              </a:rPr>
              <a:t>bas</a:t>
            </a:r>
            <a:endParaRPr lang="ru-RU" sz="26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6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600" b="1" i="1" kern="1200" dirty="0" err="1">
                <a:solidFill>
                  <a:srgbClr val="990000"/>
                </a:solidFill>
              </a:rPr>
              <a:t>Module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de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b="1" i="1" kern="1200" dirty="0" err="1">
                <a:solidFill>
                  <a:srgbClr val="990000"/>
                </a:solidFill>
              </a:rPr>
              <a:t>clasă</a:t>
            </a:r>
            <a:r>
              <a:rPr lang="ru-RU" sz="2600" b="1" i="1" kern="1200" dirty="0">
                <a:solidFill>
                  <a:srgbClr val="000000"/>
                </a:solidFill>
              </a:rPr>
              <a:t> </a:t>
            </a:r>
            <a:r>
              <a:rPr lang="ru-RU" sz="2600" i="1" kern="1200" dirty="0">
                <a:solidFill>
                  <a:srgbClr val="002060"/>
                </a:solidFill>
              </a:rPr>
              <a:t>= </a:t>
            </a:r>
            <a:r>
              <a:rPr lang="ru-RU" sz="2600" i="1" kern="1200" dirty="0" err="1">
                <a:solidFill>
                  <a:srgbClr val="002060"/>
                </a:solidFill>
              </a:rPr>
              <a:t>conţin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definirea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obiectelor</a:t>
            </a:r>
            <a:r>
              <a:rPr lang="ru-RU" sz="2600" i="1" kern="1200" dirty="0">
                <a:solidFill>
                  <a:srgbClr val="002060"/>
                </a:solidFill>
              </a:rPr>
              <a:t> (</a:t>
            </a:r>
            <a:r>
              <a:rPr lang="ru-RU" sz="2600" i="1" kern="1200" dirty="0" err="1">
                <a:solidFill>
                  <a:srgbClr val="002060"/>
                </a:solidFill>
              </a:rPr>
              <a:t>clase</a:t>
            </a:r>
            <a:r>
              <a:rPr lang="ru-RU" sz="2600" i="1" kern="1200" dirty="0">
                <a:solidFill>
                  <a:srgbClr val="002060"/>
                </a:solidFill>
              </a:rPr>
              <a:t>) </a:t>
            </a:r>
            <a:r>
              <a:rPr lang="ru-RU" sz="2600" i="1" kern="1200" dirty="0" err="1">
                <a:solidFill>
                  <a:srgbClr val="002060"/>
                </a:solidFill>
              </a:rPr>
              <a:t>utilizator</a:t>
            </a:r>
            <a:r>
              <a:rPr lang="ru-RU" sz="2600" i="1" kern="1200" dirty="0">
                <a:solidFill>
                  <a:srgbClr val="002060"/>
                </a:solidFill>
              </a:rPr>
              <a:t>. </a:t>
            </a:r>
            <a:r>
              <a:rPr lang="ru-RU" sz="2600" i="1" kern="1200" dirty="0" err="1">
                <a:solidFill>
                  <a:srgbClr val="002060"/>
                </a:solidFill>
              </a:rPr>
              <a:t>Pot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salvate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ca</a:t>
            </a:r>
            <a:r>
              <a:rPr lang="en-US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fişiere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b="1" i="1" kern="1200" dirty="0">
                <a:solidFill>
                  <a:srgbClr val="990000"/>
                </a:solidFill>
              </a:rPr>
              <a:t>.</a:t>
            </a:r>
            <a:r>
              <a:rPr lang="ru-RU" sz="2600" b="1" i="1" kern="1200" dirty="0" err="1">
                <a:solidFill>
                  <a:srgbClr val="990000"/>
                </a:solidFill>
              </a:rPr>
              <a:t>cls</a:t>
            </a:r>
            <a:endParaRPr lang="ru-RU" sz="26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6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600" b="1" i="1" kern="1200" dirty="0" err="1">
                <a:solidFill>
                  <a:srgbClr val="990000"/>
                </a:solidFill>
              </a:rPr>
              <a:t>Forme</a:t>
            </a:r>
            <a:r>
              <a:rPr lang="ru-RU" sz="2600" b="1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>
                <a:solidFill>
                  <a:srgbClr val="002060"/>
                </a:solidFill>
              </a:rPr>
              <a:t>= </a:t>
            </a:r>
            <a:r>
              <a:rPr lang="ru-RU" sz="2600" i="1" kern="1200" dirty="0" err="1">
                <a:solidFill>
                  <a:srgbClr val="002060"/>
                </a:solidFill>
              </a:rPr>
              <a:t>conţin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definirea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interfeţei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utilizator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şi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tratarea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evenimentelor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asociate</a:t>
            </a:r>
            <a:r>
              <a:rPr lang="ru-RU" sz="2600" i="1" kern="1200" dirty="0">
                <a:solidFill>
                  <a:srgbClr val="002060"/>
                </a:solidFill>
              </a:rPr>
              <a:t>. </a:t>
            </a:r>
            <a:r>
              <a:rPr lang="ru-RU" sz="2600" i="1" kern="1200" dirty="0" err="1">
                <a:solidFill>
                  <a:srgbClr val="002060"/>
                </a:solidFill>
              </a:rPr>
              <a:t>Pot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</a:t>
            </a:r>
            <a:r>
              <a:rPr lang="en-US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salvate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fişiere</a:t>
            </a:r>
            <a:r>
              <a:rPr lang="ru-RU" sz="2600" i="1" kern="1200" dirty="0">
                <a:solidFill>
                  <a:srgbClr val="000000"/>
                </a:solidFill>
              </a:rPr>
              <a:t> </a:t>
            </a:r>
            <a:r>
              <a:rPr lang="ru-RU" sz="2600" b="1" i="1" kern="1200" dirty="0">
                <a:solidFill>
                  <a:srgbClr val="990000"/>
                </a:solidFill>
              </a:rPr>
              <a:t>.</a:t>
            </a:r>
            <a:r>
              <a:rPr lang="ru-RU" sz="2600" b="1" i="1" kern="1200" dirty="0" err="1">
                <a:solidFill>
                  <a:srgbClr val="990000"/>
                </a:solidFill>
              </a:rPr>
              <a:t>frm</a:t>
            </a:r>
            <a:r>
              <a:rPr lang="ru-RU" sz="2600" b="1" i="1" kern="1200" dirty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600" b="1" i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600" b="1" i="1" kern="1200" dirty="0" err="1">
                <a:solidFill>
                  <a:srgbClr val="990000"/>
                </a:solidFill>
              </a:rPr>
              <a:t>Referinţe</a:t>
            </a:r>
            <a:r>
              <a:rPr lang="ru-RU" sz="2600" b="1" i="1" kern="1200" dirty="0">
                <a:solidFill>
                  <a:srgbClr val="000000"/>
                </a:solidFill>
              </a:rPr>
              <a:t> </a:t>
            </a:r>
            <a:r>
              <a:rPr lang="ru-RU" sz="2600" i="1" kern="1200" dirty="0">
                <a:solidFill>
                  <a:srgbClr val="002060"/>
                </a:solidFill>
              </a:rPr>
              <a:t>= </a:t>
            </a:r>
            <a:r>
              <a:rPr lang="ru-RU" sz="2600" i="1" kern="1200" dirty="0" err="1">
                <a:solidFill>
                  <a:srgbClr val="002060"/>
                </a:solidFill>
              </a:rPr>
              <a:t>pentru</a:t>
            </a:r>
            <a:r>
              <a:rPr lang="ru-RU" sz="2600" i="1" kern="1200" dirty="0">
                <a:solidFill>
                  <a:srgbClr val="002060"/>
                </a:solidFill>
              </a:rPr>
              <a:t> a </a:t>
            </a:r>
            <a:r>
              <a:rPr lang="ru-RU" sz="2600" i="1" kern="1200" dirty="0" err="1">
                <a:solidFill>
                  <a:srgbClr val="002060"/>
                </a:solidFill>
              </a:rPr>
              <a:t>avea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acces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la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entităţi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din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alte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proiecte</a:t>
            </a:r>
            <a:r>
              <a:rPr lang="ru-RU" sz="2600" i="1" kern="1200" dirty="0">
                <a:solidFill>
                  <a:srgbClr val="002060"/>
                </a:solidFill>
              </a:rPr>
              <a:t>, </a:t>
            </a:r>
            <a:r>
              <a:rPr lang="ru-RU" sz="2600" i="1" kern="1200" dirty="0" err="1">
                <a:solidFill>
                  <a:srgbClr val="002060"/>
                </a:solidFill>
              </a:rPr>
              <a:t>acestea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vor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indica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drept</a:t>
            </a:r>
            <a:r>
              <a:rPr lang="en-US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referinţe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al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proiectului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curent</a:t>
            </a:r>
            <a:r>
              <a:rPr lang="ru-RU" sz="2600" i="1" kern="1200" dirty="0">
                <a:solidFill>
                  <a:srgbClr val="002060"/>
                </a:solidFill>
              </a:rPr>
              <a:t>. </a:t>
            </a:r>
            <a:r>
              <a:rPr lang="ru-RU" sz="2600" i="1" kern="1200" dirty="0" err="1">
                <a:solidFill>
                  <a:srgbClr val="002060"/>
                </a:solidFill>
              </a:rPr>
              <a:t>Tot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aici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se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indică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bibliotecile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de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tipuri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necesare</a:t>
            </a:r>
            <a:r>
              <a:rPr lang="ru-RU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proiectului</a:t>
            </a:r>
            <a:r>
              <a:rPr lang="en-US" sz="2600" i="1" kern="1200" dirty="0">
                <a:solidFill>
                  <a:srgbClr val="002060"/>
                </a:solidFill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</a:rPr>
              <a:t>curent</a:t>
            </a:r>
            <a:r>
              <a:rPr lang="ru-RU" sz="2600" i="1" kern="1200" dirty="0">
                <a:solidFill>
                  <a:srgbClr val="002060"/>
                </a:solidFill>
              </a:rPr>
              <a:t> (</a:t>
            </a:r>
            <a:r>
              <a:rPr lang="ru-RU" sz="2600" i="1" kern="1200" dirty="0" err="1">
                <a:solidFill>
                  <a:srgbClr val="990000"/>
                </a:solidFill>
              </a:rPr>
              <a:t>de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exemplu</a:t>
            </a:r>
            <a:r>
              <a:rPr lang="ru-RU" sz="2600" i="1" kern="1200" dirty="0">
                <a:solidFill>
                  <a:srgbClr val="990000"/>
                </a:solidFill>
              </a:rPr>
              <a:t>, </a:t>
            </a:r>
            <a:r>
              <a:rPr lang="ru-RU" sz="2600" i="1" kern="1200" dirty="0" err="1">
                <a:solidFill>
                  <a:srgbClr val="990000"/>
                </a:solidFill>
              </a:rPr>
              <a:t>pentru</a:t>
            </a:r>
            <a:r>
              <a:rPr lang="ru-RU" sz="2600" i="1" kern="1200" dirty="0">
                <a:solidFill>
                  <a:srgbClr val="990000"/>
                </a:solidFill>
              </a:rPr>
              <a:t> a </a:t>
            </a:r>
            <a:r>
              <a:rPr lang="ru-RU" sz="2600" i="1" kern="1200" dirty="0" err="1">
                <a:solidFill>
                  <a:srgbClr val="990000"/>
                </a:solidFill>
              </a:rPr>
              <a:t>lucra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programatic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în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Excel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cu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obiecte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Word</a:t>
            </a:r>
            <a:r>
              <a:rPr lang="ru-RU" sz="2600" i="1" kern="1200" dirty="0">
                <a:solidFill>
                  <a:srgbClr val="990000"/>
                </a:solidFill>
              </a:rPr>
              <a:t>, </a:t>
            </a:r>
            <a:r>
              <a:rPr lang="ru-RU" sz="2600" i="1" kern="1200" dirty="0" err="1">
                <a:solidFill>
                  <a:srgbClr val="990000"/>
                </a:solidFill>
              </a:rPr>
              <a:t>trebuie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specificată</a:t>
            </a:r>
            <a:r>
              <a:rPr lang="en-US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referinţa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la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biblioteca</a:t>
            </a:r>
            <a:r>
              <a:rPr lang="ru-RU" sz="2600" i="1" kern="1200" dirty="0">
                <a:solidFill>
                  <a:srgbClr val="990000"/>
                </a:solidFill>
              </a:rPr>
              <a:t> </a:t>
            </a:r>
            <a:r>
              <a:rPr lang="ru-RU" sz="2600" i="1" kern="1200" dirty="0" err="1">
                <a:solidFill>
                  <a:srgbClr val="990000"/>
                </a:solidFill>
              </a:rPr>
              <a:t>Word</a:t>
            </a:r>
            <a:r>
              <a:rPr lang="ru-RU" sz="2600" i="1" kern="1200" dirty="0">
                <a:solidFill>
                  <a:srgbClr val="990000"/>
                </a:solidFill>
              </a:rPr>
              <a:t>).</a:t>
            </a:r>
          </a:p>
          <a:p>
            <a:pPr eaLnBrk="1" hangingPunct="1">
              <a:buFontTx/>
              <a:buNone/>
              <a:defRPr/>
            </a:pPr>
            <a:endParaRPr lang="ro-RO" b="1" i="1" dirty="0">
              <a:solidFill>
                <a:srgbClr val="0070C0"/>
              </a:solidFill>
            </a:endParaRPr>
          </a:p>
        </p:txBody>
      </p:sp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64A45-AE66-4D30-8A8C-0BAF06F701A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u-RU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cod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începe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secţiune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declaraţii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vidă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instrucţiuni</a:t>
            </a:r>
            <a:r>
              <a:rPr lang="en-US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neexecutabile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definesc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variabile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Utilizând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clauze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preciza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vizibilitate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entităţilor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secţiunea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declaraţiilor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definesc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procedurile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modulului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modulului</a:t>
            </a:r>
            <a:r>
              <a:rPr lang="en-US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secvenţială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neexistând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intersecţii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nevide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o-RO" b="1" i="1" dirty="0">
              <a:solidFill>
                <a:srgbClr val="0070C0"/>
              </a:solidFill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E8D63-17F6-4285-868D-5BEA8206E1FB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o-RO" i="1" kern="1200" dirty="0">
              <a:solidFill>
                <a:srgbClr val="8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ru-RU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ru-RU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entităţi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înţelege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mulţimea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instrucţiunilor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referi</a:t>
            </a:r>
            <a:r>
              <a:rPr lang="en-US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entitatea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său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orice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consideră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vizibilă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referită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o-RO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ro-RO" b="1" i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dependent</a:t>
            </a:r>
            <a:r>
              <a:rPr lang="ru-RU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locul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definirii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entităţii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clauzele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utilizate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definire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ru-RU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parametrii</a:t>
            </a:r>
            <a:r>
              <a:rPr lang="ro-RO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globali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u-RU" b="1" i="1" u="sng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o-RO" b="1" i="1" dirty="0">
              <a:solidFill>
                <a:srgbClr val="0070C0"/>
              </a:solidFill>
            </a:endParaRPr>
          </a:p>
        </p:txBody>
      </p:sp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F0A0D7-AAA1-4E88-A843-230E37A1A568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1483</Words>
  <Application>Microsoft Office PowerPoint</Application>
  <PresentationFormat>On-screen Show (4:3)</PresentationFormat>
  <Paragraphs>218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Organizarea proiectelor VBA</vt:lpstr>
      <vt:lpstr>Un proiect = MS_doc_aplicatiei + Program</vt:lpstr>
      <vt:lpstr>Organizarea proiectelor VBA</vt:lpstr>
      <vt:lpstr>Organizarea proiectelor VBA</vt:lpstr>
      <vt:lpstr>Organizarea proiectelor VBA</vt:lpstr>
      <vt:lpstr>Organizarea proiectelor VBA</vt:lpstr>
      <vt:lpstr>Organizarea proiectelor VBA</vt:lpstr>
      <vt:lpstr>Organizarea proiectelor VBA</vt:lpstr>
      <vt:lpstr>Organizarea proiectelor VBA</vt:lpstr>
      <vt:lpstr> Nivel procedură: </vt:lpstr>
      <vt:lpstr> Nivel modul, privat: </vt:lpstr>
      <vt:lpstr> Nivel modul, public </vt:lpstr>
      <vt:lpstr>Mediu de dezvoltare VBA </vt:lpstr>
      <vt:lpstr>Mediu de dezvoltare VBA </vt:lpstr>
      <vt:lpstr>Fereastra VBE</vt:lpstr>
      <vt:lpstr>Lansarea editorul Visual Basic :   Tools-&gt; Macro -&gt; Visual Basic Editor (Alt + F11)</vt:lpstr>
      <vt:lpstr>Project- Explorer </vt:lpstr>
      <vt:lpstr>Mediu de dezvoltare VBA </vt:lpstr>
      <vt:lpstr>Pentru crearea unei forme apelam la punctul meniuului/butonul  Insert User Form :</vt:lpstr>
      <vt:lpstr>Exemplu de elaborare unei forme in Excel</vt:lpstr>
      <vt:lpstr>Ferestre specializate</vt:lpstr>
      <vt:lpstr>Ferestre specializate</vt:lpstr>
      <vt:lpstr>Fereastra de editare a codului</vt:lpstr>
      <vt:lpstr>Exemplu de procedura</vt:lpstr>
      <vt:lpstr> Object Library </vt:lpstr>
      <vt:lpstr>Project/Library</vt:lpstr>
      <vt:lpstr>Caseta Object Browser</vt:lpstr>
      <vt:lpstr>Project/Library</vt:lpstr>
      <vt:lpstr>Project/Library</vt:lpstr>
    </vt:vector>
  </TitlesOfParts>
  <Company>Home$Home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Rodica</cp:lastModifiedBy>
  <cp:revision>433</cp:revision>
  <dcterms:created xsi:type="dcterms:W3CDTF">2011-02-05T22:19:23Z</dcterms:created>
  <dcterms:modified xsi:type="dcterms:W3CDTF">2020-03-19T09:30:06Z</dcterms:modified>
</cp:coreProperties>
</file>