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92" d="100"/>
          <a:sy n="92" d="100"/>
        </p:scale>
        <p:origin x="576"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3/10/2026</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err="1"/>
              <a:t>Lectia</a:t>
            </a:r>
            <a:r>
              <a:rPr lang="en-GB" dirty="0"/>
              <a:t> 8</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8</a:t>
            </a:fld>
            <a:endParaRPr lang="en-US"/>
          </a:p>
        </p:txBody>
      </p:sp>
    </p:spTree>
    <p:extLst>
      <p:ext uri="{BB962C8B-B14F-4D97-AF65-F5344CB8AC3E}">
        <p14:creationId xmlns:p14="http://schemas.microsoft.com/office/powerpoint/2010/main" val="359268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a:t>Pag 56</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21</a:t>
            </a:fld>
            <a:endParaRPr lang="en-US"/>
          </a:p>
        </p:txBody>
      </p:sp>
    </p:spTree>
    <p:extLst>
      <p:ext uri="{BB962C8B-B14F-4D97-AF65-F5344CB8AC3E}">
        <p14:creationId xmlns:p14="http://schemas.microsoft.com/office/powerpoint/2010/main" val="1004426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a:t>Lectia 10 </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24</a:t>
            </a:fld>
            <a:endParaRPr lang="en-US"/>
          </a:p>
        </p:txBody>
      </p:sp>
    </p:spTree>
    <p:extLst>
      <p:ext uri="{BB962C8B-B14F-4D97-AF65-F5344CB8AC3E}">
        <p14:creationId xmlns:p14="http://schemas.microsoft.com/office/powerpoint/2010/main" val="3249607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a:latin typeface="Times New Roman" panose="02020603050405020304" pitchFamily="18" charset="0"/>
                <a:cs typeface="Times New Roman" panose="02020603050405020304" pitchFamily="18" charset="0"/>
              </a:rPr>
              <a:t>Arhitectura Calculatoarelor </a:t>
            </a:r>
            <a:br>
              <a:rPr lang="x-none" sz="5400" b="1"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x-none" sz="3200">
                <a:latin typeface="Times New Roman" panose="02020603050405020304" pitchFamily="18" charset="0"/>
                <a:cs typeface="Times New Roman" panose="02020603050405020304" pitchFamily="18" charset="0"/>
              </a:rPr>
              <a:t>.6 </a:t>
            </a:r>
            <a:r>
              <a:rPr lang="x-none" sz="3200" dirty="0">
                <a:latin typeface="Times New Roman" panose="02020603050405020304" pitchFamily="18" charset="0"/>
                <a:cs typeface="Times New Roman" panose="02020603050405020304" pitchFamily="18" charset="0"/>
              </a:rPr>
              <a:t>–</a:t>
            </a:r>
            <a:r>
              <a:rPr lang="en-GB" sz="4000" b="1" dirty="0" err="1">
                <a:latin typeface="Times New Roman" panose="02020603050405020304" pitchFamily="18" charset="0"/>
                <a:ea typeface="+mn-ea"/>
                <a:cs typeface="Times New Roman" panose="02020603050405020304" pitchFamily="18" charset="0"/>
              </a:rPr>
              <a:t>Evolu</a:t>
            </a:r>
            <a:r>
              <a:rPr lang="x-none" sz="4000" b="1" dirty="0">
                <a:latin typeface="Times New Roman" panose="02020603050405020304" pitchFamily="18" charset="0"/>
                <a:ea typeface="+mn-ea"/>
                <a:cs typeface="Times New Roman" panose="02020603050405020304" pitchFamily="18" charset="0"/>
              </a:rPr>
              <a:t>ția Procesoarelor INTEL</a:t>
            </a:r>
            <a:br>
              <a:rPr lang="en-US" dirty="0"/>
            </a:br>
            <a:br>
              <a:rPr lang="en-US" dirty="0"/>
            </a:br>
            <a:br>
              <a:rPr lang="en-US" sz="3200" dirty="0">
                <a:latin typeface="Times New Roman" panose="02020603050405020304" pitchFamily="18" charset="0"/>
                <a:cs typeface="Times New Roman" panose="02020603050405020304" pitchFamily="18" charset="0"/>
              </a:rPr>
            </a:br>
            <a:r>
              <a:rPr lang="ro-RO"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379144" y="6362322"/>
            <a:ext cx="9144000" cy="495678"/>
          </a:xfrm>
        </p:spPr>
        <p:txBody>
          <a:bodyPr/>
          <a:lstStyle/>
          <a:p>
            <a:r>
              <a:rPr lang="x-none" dirty="0"/>
              <a:t>Conf. Univ. Dr. Crețu Vasilii</a:t>
            </a:r>
            <a:endParaRPr lang="en-US" dirty="0"/>
          </a:p>
        </p:txBody>
      </p:sp>
      <p:sp>
        <p:nvSpPr>
          <p:cNvPr id="2" name="TextBox 1"/>
          <p:cNvSpPr txBox="1"/>
          <p:nvPr/>
        </p:nvSpPr>
        <p:spPr>
          <a:xfrm>
            <a:off x="-1" y="3348695"/>
            <a:ext cx="12068267" cy="646331"/>
          </a:xfrm>
          <a:prstGeom prst="rect">
            <a:avLst/>
          </a:prstGeom>
          <a:noFill/>
        </p:spPr>
        <p:txBody>
          <a:bodyPr wrap="square" rtlCol="0">
            <a:spAutoFit/>
          </a:bodyPr>
          <a:lstStyle/>
          <a:p>
            <a:r>
              <a:rPr lang="x-none" b="1" dirty="0"/>
              <a:t>Scopul Lecției: </a:t>
            </a:r>
            <a:r>
              <a:rPr lang="en-GB" b="1" dirty="0"/>
              <a:t>De a </a:t>
            </a:r>
            <a:r>
              <a:rPr lang="x-none" b="1" dirty="0"/>
              <a:t>înțelege dezvoltarea arhitecturală a procesoarelor intel, de a înțelege momentele de dezvoltare a arhitecturii calculatoarelor în evoluția procesoarelor intel</a:t>
            </a:r>
            <a:endParaRPr lang="en-US" dirty="0"/>
          </a:p>
        </p:txBody>
      </p:sp>
      <p:sp>
        <p:nvSpPr>
          <p:cNvPr id="6" name="TextBox 5"/>
          <p:cNvSpPr txBox="1"/>
          <p:nvPr/>
        </p:nvSpPr>
        <p:spPr>
          <a:xfrm>
            <a:off x="0" y="1640536"/>
            <a:ext cx="12192000" cy="2031325"/>
          </a:xfrm>
          <a:prstGeom prst="rect">
            <a:avLst/>
          </a:prstGeom>
          <a:noFill/>
        </p:spPr>
        <p:txBody>
          <a:bodyPr wrap="square" rtlCol="0">
            <a:spAutoFit/>
          </a:bodyPr>
          <a:lstStyle/>
          <a:p>
            <a:r>
              <a:rPr lang="en-US" b="1" dirty="0" err="1"/>
              <a:t>Primul</a:t>
            </a:r>
            <a:r>
              <a:rPr lang="en-US" b="1" dirty="0"/>
              <a:t> </a:t>
            </a:r>
            <a:r>
              <a:rPr lang="en-US" b="1" dirty="0" err="1"/>
              <a:t>microprocesor</a:t>
            </a:r>
            <a:r>
              <a:rPr lang="en-US" b="1" dirty="0"/>
              <a:t> 4004, </a:t>
            </a:r>
            <a:r>
              <a:rPr lang="en-US" b="1" dirty="0" err="1"/>
              <a:t>Microprocesorul</a:t>
            </a:r>
            <a:r>
              <a:rPr lang="en-US" b="1" dirty="0"/>
              <a:t> 80286 (286), </a:t>
            </a:r>
            <a:r>
              <a:rPr lang="en-US" b="1" dirty="0" err="1"/>
              <a:t>Memoria</a:t>
            </a:r>
            <a:r>
              <a:rPr lang="en-US" b="1" dirty="0"/>
              <a:t> </a:t>
            </a:r>
            <a:r>
              <a:rPr lang="en-US" b="1" dirty="0" err="1"/>
              <a:t>virtuală</a:t>
            </a:r>
            <a:r>
              <a:rPr lang="en-US" b="1" dirty="0"/>
              <a:t>, </a:t>
            </a:r>
            <a:r>
              <a:rPr lang="en-US" b="1" dirty="0" err="1"/>
              <a:t>Microprocesorul</a:t>
            </a:r>
            <a:r>
              <a:rPr lang="en-US" b="1" dirty="0"/>
              <a:t> 80386 (386), </a:t>
            </a:r>
            <a:r>
              <a:rPr lang="en-US" b="1" dirty="0" err="1"/>
              <a:t>Microprocesorul</a:t>
            </a:r>
            <a:r>
              <a:rPr lang="en-US" b="1" dirty="0"/>
              <a:t> 80386SL, </a:t>
            </a:r>
            <a:r>
              <a:rPr lang="en-US" b="1" dirty="0" err="1"/>
              <a:t>Microprocesorul</a:t>
            </a:r>
            <a:r>
              <a:rPr lang="en-US" b="1" dirty="0"/>
              <a:t> 80486 (486), </a:t>
            </a:r>
            <a:r>
              <a:rPr lang="it-IT" b="1" dirty="0"/>
              <a:t>Magistrala locală a microprocesorului 486, </a:t>
            </a:r>
            <a:r>
              <a:rPr lang="en-US" b="1" dirty="0" err="1"/>
              <a:t>Procesor</a:t>
            </a:r>
            <a:r>
              <a:rPr lang="en-US" b="1" dirty="0"/>
              <a:t> Pentium, </a:t>
            </a:r>
            <a:r>
              <a:rPr lang="ro-RO" b="1" dirty="0"/>
              <a:t>Microarhitectura familiei de procesoare PENTIUM</a:t>
            </a:r>
            <a:r>
              <a:rPr lang="en-GB" b="1" dirty="0"/>
              <a:t>, </a:t>
            </a:r>
            <a:r>
              <a:rPr lang="ro-RO" b="1" dirty="0"/>
              <a:t>Unitate de dispecerizare şi execuţie</a:t>
            </a:r>
            <a:r>
              <a:rPr lang="en-GB" b="1" dirty="0"/>
              <a:t>, </a:t>
            </a:r>
            <a:r>
              <a:rPr lang="ro-RO" b="1" dirty="0"/>
              <a:t>Unitatea de retragere</a:t>
            </a:r>
            <a:r>
              <a:rPr lang="en-GB" b="1" dirty="0"/>
              <a:t>, </a:t>
            </a:r>
            <a:r>
              <a:rPr lang="en-US" b="1" dirty="0" err="1"/>
              <a:t>Microprocesorul</a:t>
            </a:r>
            <a:r>
              <a:rPr lang="en-US" b="1" dirty="0"/>
              <a:t> Pentium Pro ("P6"), </a:t>
            </a:r>
            <a:r>
              <a:rPr lang="en-US" b="1" dirty="0" err="1"/>
              <a:t>Microprocesorul</a:t>
            </a:r>
            <a:r>
              <a:rPr lang="en-US" b="1" dirty="0"/>
              <a:t> Pentium MMX, </a:t>
            </a:r>
            <a:r>
              <a:rPr lang="en-US" b="1" dirty="0" err="1"/>
              <a:t>Microprocesorul</a:t>
            </a:r>
            <a:r>
              <a:rPr lang="en-US" b="1" dirty="0"/>
              <a:t> Pentium II ("Klamath"), </a:t>
            </a:r>
            <a:r>
              <a:rPr lang="en-US" b="1" dirty="0" err="1"/>
              <a:t>Microprocesorul</a:t>
            </a:r>
            <a:r>
              <a:rPr lang="en-US" b="1" dirty="0"/>
              <a:t> Pentium III, </a:t>
            </a:r>
            <a:r>
              <a:rPr lang="en-US" b="1" dirty="0" err="1"/>
              <a:t>Microprocesorul</a:t>
            </a:r>
            <a:r>
              <a:rPr lang="en-US" b="1" dirty="0"/>
              <a:t> Pentium 4, </a:t>
            </a:r>
            <a:r>
              <a:rPr lang="en-US" b="1" dirty="0" err="1"/>
              <a:t>Coprocesoare</a:t>
            </a:r>
            <a:r>
              <a:rPr lang="en-US" b="1" dirty="0"/>
              <a:t>, </a:t>
            </a:r>
            <a:r>
              <a:rPr lang="x-none" b="1" dirty="0"/>
              <a:t>Procesoarele </a:t>
            </a:r>
            <a:r>
              <a:rPr lang="en-US" b="1" dirty="0"/>
              <a:t>DSP (</a:t>
            </a:r>
            <a:r>
              <a:rPr lang="en-US" b="1" dirty="0" err="1"/>
              <a:t>Digita</a:t>
            </a:r>
            <a:r>
              <a:rPr lang="en-US" b="1" dirty="0"/>
              <a:t> Signal Processor), </a:t>
            </a:r>
            <a:r>
              <a:rPr lang="fr-FR" b="1" dirty="0"/>
              <a:t>Extensii MMX (MultiMedia eXtension sau Matrix Math</a:t>
            </a:r>
            <a:r>
              <a:rPr lang="x-none" b="1" dirty="0"/>
              <a:t> </a:t>
            </a:r>
            <a:r>
              <a:rPr lang="fr-FR" b="1" dirty="0"/>
              <a:t>eXtension) </a:t>
            </a:r>
            <a:endParaRPr lang="en-US" b="1" dirty="0"/>
          </a:p>
          <a:p>
            <a:endParaRPr lang="en-US" b="1" dirty="0"/>
          </a:p>
        </p:txBody>
      </p:sp>
      <p:sp>
        <p:nvSpPr>
          <p:cNvPr id="3" name="Прямоугольник 2"/>
          <p:cNvSpPr/>
          <p:nvPr/>
        </p:nvSpPr>
        <p:spPr>
          <a:xfrm>
            <a:off x="434564" y="3948335"/>
            <a:ext cx="10234945" cy="2585323"/>
          </a:xfrm>
          <a:prstGeom prst="rect">
            <a:avLst/>
          </a:prstGeom>
        </p:spPr>
        <p:txBody>
          <a:bodyPr wrap="square">
            <a:spAutoFit/>
          </a:bodyPr>
          <a:lstStyle/>
          <a:p>
            <a:r>
              <a:rPr lang="ro-RO" b="1" dirty="0"/>
              <a:t>Trebuie să cunoașteți</a:t>
            </a:r>
            <a:r>
              <a:rPr lang="ro-RO" b="1" i="1" dirty="0"/>
              <a:t>:</a:t>
            </a:r>
            <a:endParaRPr lang="ro-RO" b="1" dirty="0"/>
          </a:p>
          <a:p>
            <a:r>
              <a:rPr lang="ro-RO" b="1" i="1" dirty="0"/>
              <a:t>§  Structura arhitecturală a procesorului i80286</a:t>
            </a:r>
            <a:endParaRPr lang="ro-RO" b="1" dirty="0"/>
          </a:p>
          <a:p>
            <a:r>
              <a:rPr lang="ro-RO" b="1" i="1" dirty="0"/>
              <a:t>§  Structura arhitecturală și caracteristicile procesorului i80386</a:t>
            </a:r>
            <a:endParaRPr lang="ro-RO" b="1" dirty="0"/>
          </a:p>
          <a:p>
            <a:r>
              <a:rPr lang="ro-RO" b="1" i="1" dirty="0"/>
              <a:t>§  Structura arhitecturală și caracteristicile procesorului i80486</a:t>
            </a:r>
            <a:endParaRPr lang="ro-RO" b="1" dirty="0"/>
          </a:p>
          <a:p>
            <a:r>
              <a:rPr lang="ro-RO" b="1" i="1" dirty="0"/>
              <a:t>§  Structura arhitecturală și caracteristicile procesorului Pentium</a:t>
            </a:r>
            <a:endParaRPr lang="ro-RO" b="1" dirty="0"/>
          </a:p>
          <a:p>
            <a:r>
              <a:rPr lang="ro-RO" b="1" i="1" dirty="0"/>
              <a:t>§ Microarhitectura procesoarelor Pentium</a:t>
            </a:r>
            <a:endParaRPr lang="ro-RO" b="1" dirty="0"/>
          </a:p>
          <a:p>
            <a:r>
              <a:rPr lang="ro-RO" b="1" i="1" dirty="0"/>
              <a:t>§ Microprocesoare Pentium MMX, Pentium II, Pentium III</a:t>
            </a:r>
          </a:p>
          <a:p>
            <a:r>
              <a:rPr lang="ro-RO" b="1" i="1" dirty="0"/>
              <a:t>§ </a:t>
            </a:r>
            <a:r>
              <a:rPr lang="ro-RO" b="1" dirty="0"/>
              <a:t>Coprocesoare matematice, </a:t>
            </a:r>
            <a:r>
              <a:rPr lang="x-none" b="1" dirty="0"/>
              <a:t>Procesoarele </a:t>
            </a:r>
            <a:r>
              <a:rPr lang="en-US" b="1" dirty="0"/>
              <a:t>DSP (</a:t>
            </a:r>
            <a:r>
              <a:rPr lang="en-US" b="1" dirty="0" err="1"/>
              <a:t>Digita</a:t>
            </a:r>
            <a:r>
              <a:rPr lang="en-US" b="1" dirty="0"/>
              <a:t> Signal Processor) </a:t>
            </a:r>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a:grpSpLocks/>
          </p:cNvGrpSpPr>
          <p:nvPr/>
        </p:nvGrpSpPr>
        <p:grpSpPr bwMode="auto">
          <a:xfrm>
            <a:off x="360629" y="166357"/>
            <a:ext cx="11527000" cy="4034450"/>
            <a:chOff x="2421" y="5308"/>
            <a:chExt cx="7200" cy="2520"/>
          </a:xfrm>
        </p:grpSpPr>
        <p:sp>
          <p:nvSpPr>
            <p:cNvPr id="5" name="Text Box 49"/>
            <p:cNvSpPr txBox="1">
              <a:spLocks noChangeArrowheads="1"/>
            </p:cNvSpPr>
            <p:nvPr/>
          </p:nvSpPr>
          <p:spPr bwMode="auto">
            <a:xfrm>
              <a:off x="350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effectLst/>
                  <a:latin typeface="Arial" panose="020B0604020202020204" pitchFamily="34" charset="0"/>
                  <a:ea typeface="Times New Roman" panose="02020603050405020304" pitchFamily="18" charset="0"/>
                  <a:cs typeface="Times New Roman" panose="02020603050405020304" pitchFamily="18" charset="0"/>
                </a:rPr>
                <a:t>Unitate de segmentare</a:t>
              </a: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 Box 50"/>
            <p:cNvSpPr txBox="1">
              <a:spLocks noChangeArrowheads="1"/>
            </p:cNvSpPr>
            <p:nvPr/>
          </p:nvSpPr>
          <p:spPr bwMode="auto">
            <a:xfrm>
              <a:off x="602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 de programare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51"/>
            <p:cNvSpPr txBox="1">
              <a:spLocks noChangeArrowheads="1"/>
            </p:cNvSpPr>
            <p:nvPr/>
          </p:nvSpPr>
          <p:spPr bwMode="auto">
            <a:xfrm>
              <a:off x="2961" y="602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Procesor virgulă </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fixă</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2"/>
            <p:cNvSpPr txBox="1">
              <a:spLocks noChangeArrowheads="1"/>
            </p:cNvSpPr>
            <p:nvPr/>
          </p:nvSpPr>
          <p:spPr bwMode="auto">
            <a:xfrm>
              <a:off x="2961" y="674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Procesor virgulă mobilă</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3"/>
            <p:cNvSpPr txBox="1">
              <a:spLocks noChangeArrowheads="1"/>
            </p:cNvSpPr>
            <p:nvPr/>
          </p:nvSpPr>
          <p:spPr bwMode="auto">
            <a:xfrm>
              <a:off x="6741" y="6208"/>
              <a:ext cx="9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 cache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54"/>
            <p:cNvSpPr txBox="1">
              <a:spLocks noChangeArrowheads="1"/>
            </p:cNvSpPr>
            <p:nvPr/>
          </p:nvSpPr>
          <p:spPr bwMode="auto">
            <a:xfrm>
              <a:off x="35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Decodificare instrucţiuni</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55"/>
            <p:cNvSpPr txBox="1">
              <a:spLocks noChangeArrowheads="1"/>
            </p:cNvSpPr>
            <p:nvPr/>
          </p:nvSpPr>
          <p:spPr bwMode="auto">
            <a:xfrm>
              <a:off x="62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Preîncărcare instrucţiuni</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56"/>
            <p:cNvSpPr txBox="1">
              <a:spLocks noChangeArrowheads="1"/>
            </p:cNvSpPr>
            <p:nvPr/>
          </p:nvSpPr>
          <p:spPr bwMode="auto">
            <a:xfrm>
              <a:off x="8181" y="5848"/>
              <a:ext cx="1080" cy="108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de interfaţă cu magistrala</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57"/>
            <p:cNvCxnSpPr>
              <a:cxnSpLocks noChangeShapeType="1"/>
            </p:cNvCxnSpPr>
            <p:nvPr/>
          </p:nvCxnSpPr>
          <p:spPr bwMode="auto">
            <a:xfrm>
              <a:off x="4761" y="620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58"/>
            <p:cNvCxnSpPr>
              <a:cxnSpLocks noChangeShapeType="1"/>
            </p:cNvCxnSpPr>
            <p:nvPr/>
          </p:nvCxnSpPr>
          <p:spPr bwMode="auto">
            <a:xfrm>
              <a:off x="4761" y="692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59"/>
            <p:cNvCxnSpPr>
              <a:cxnSpLocks noChangeShapeType="1"/>
            </p:cNvCxnSpPr>
            <p:nvPr/>
          </p:nvCxnSpPr>
          <p:spPr bwMode="auto">
            <a:xfrm>
              <a:off x="5121" y="6208"/>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60"/>
            <p:cNvCxnSpPr>
              <a:cxnSpLocks noChangeShapeType="1"/>
            </p:cNvCxnSpPr>
            <p:nvPr/>
          </p:nvCxnSpPr>
          <p:spPr bwMode="auto">
            <a:xfrm>
              <a:off x="5121" y="6568"/>
              <a:ext cx="16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61"/>
            <p:cNvCxnSpPr>
              <a:cxnSpLocks noChangeShapeType="1"/>
            </p:cNvCxnSpPr>
            <p:nvPr/>
          </p:nvCxnSpPr>
          <p:spPr bwMode="auto">
            <a:xfrm flipV="1">
              <a:off x="7641" y="656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62"/>
            <p:cNvCxnSpPr>
              <a:cxnSpLocks noChangeShapeType="1"/>
            </p:cNvCxnSpPr>
            <p:nvPr/>
          </p:nvCxnSpPr>
          <p:spPr bwMode="auto">
            <a:xfrm>
              <a:off x="9261" y="656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63"/>
            <p:cNvCxnSpPr>
              <a:cxnSpLocks noChangeShapeType="1"/>
            </p:cNvCxnSpPr>
            <p:nvPr/>
          </p:nvCxnSpPr>
          <p:spPr bwMode="auto">
            <a:xfrm>
              <a:off x="548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64"/>
            <p:cNvCxnSpPr>
              <a:cxnSpLocks noChangeShapeType="1"/>
            </p:cNvCxnSpPr>
            <p:nvPr/>
          </p:nvCxnSpPr>
          <p:spPr bwMode="auto">
            <a:xfrm>
              <a:off x="620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65"/>
            <p:cNvCxnSpPr>
              <a:cxnSpLocks noChangeShapeType="1"/>
            </p:cNvCxnSpPr>
            <p:nvPr/>
          </p:nvCxnSpPr>
          <p:spPr bwMode="auto">
            <a:xfrm>
              <a:off x="5661" y="54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66"/>
            <p:cNvCxnSpPr>
              <a:cxnSpLocks noChangeShapeType="1"/>
            </p:cNvCxnSpPr>
            <p:nvPr/>
          </p:nvCxnSpPr>
          <p:spPr bwMode="auto">
            <a:xfrm>
              <a:off x="7281" y="6748"/>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67"/>
            <p:cNvCxnSpPr>
              <a:cxnSpLocks noChangeShapeType="1"/>
            </p:cNvCxnSpPr>
            <p:nvPr/>
          </p:nvCxnSpPr>
          <p:spPr bwMode="auto">
            <a:xfrm flipH="1">
              <a:off x="5661" y="764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68"/>
            <p:cNvCxnSpPr>
              <a:cxnSpLocks noChangeShapeType="1"/>
            </p:cNvCxnSpPr>
            <p:nvPr/>
          </p:nvCxnSpPr>
          <p:spPr bwMode="auto">
            <a:xfrm>
              <a:off x="2601" y="710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69"/>
            <p:cNvCxnSpPr>
              <a:cxnSpLocks noChangeShapeType="1"/>
            </p:cNvCxnSpPr>
            <p:nvPr/>
          </p:nvCxnSpPr>
          <p:spPr bwMode="auto">
            <a:xfrm>
              <a:off x="2601" y="64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70"/>
            <p:cNvCxnSpPr>
              <a:cxnSpLocks noChangeShapeType="1"/>
            </p:cNvCxnSpPr>
            <p:nvPr/>
          </p:nvCxnSpPr>
          <p:spPr bwMode="auto">
            <a:xfrm flipH="1" flipV="1">
              <a:off x="2421" y="620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71"/>
            <p:cNvCxnSpPr>
              <a:cxnSpLocks noChangeShapeType="1"/>
            </p:cNvCxnSpPr>
            <p:nvPr/>
          </p:nvCxnSpPr>
          <p:spPr bwMode="auto">
            <a:xfrm>
              <a:off x="2421" y="540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72"/>
            <p:cNvCxnSpPr>
              <a:cxnSpLocks noChangeShapeType="1"/>
            </p:cNvCxnSpPr>
            <p:nvPr/>
          </p:nvCxnSpPr>
          <p:spPr bwMode="auto">
            <a:xfrm>
              <a:off x="2601" y="7564"/>
              <a:ext cx="9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73"/>
            <p:cNvCxnSpPr>
              <a:cxnSpLocks noChangeShapeType="1"/>
            </p:cNvCxnSpPr>
            <p:nvPr/>
          </p:nvCxnSpPr>
          <p:spPr bwMode="auto">
            <a:xfrm flipV="1">
              <a:off x="2601" y="6484"/>
              <a:ext cx="0" cy="10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74"/>
            <p:cNvCxnSpPr>
              <a:cxnSpLocks noChangeShapeType="1"/>
            </p:cNvCxnSpPr>
            <p:nvPr/>
          </p:nvCxnSpPr>
          <p:spPr bwMode="auto">
            <a:xfrm>
              <a:off x="2421" y="6844"/>
              <a:ext cx="5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Line 75"/>
            <p:cNvCxnSpPr>
              <a:cxnSpLocks noChangeShapeType="1"/>
            </p:cNvCxnSpPr>
            <p:nvPr/>
          </p:nvCxnSpPr>
          <p:spPr bwMode="auto">
            <a:xfrm>
              <a:off x="2421" y="5404"/>
              <a:ext cx="0" cy="14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extLst>
      <p:ext uri="{BB962C8B-B14F-4D97-AF65-F5344CB8AC3E}">
        <p14:creationId xmlns:p14="http://schemas.microsoft.com/office/powerpoint/2010/main" val="1570195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it-IT" b="1" dirty="0">
                <a:solidFill>
                  <a:srgbClr val="000000"/>
                </a:solidFill>
                <a:latin typeface="Times New Roman" pitchFamily="18" charset="0"/>
                <a:cs typeface="Times New Roman" pitchFamily="18" charset="0"/>
              </a:rPr>
              <a:t>Magistrala locală a microprocesorului 486</a:t>
            </a:r>
            <a:r>
              <a:rPr lang="it-IT"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563231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Această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s-a </a:t>
            </a:r>
            <a:r>
              <a:rPr lang="en-US" dirty="0" err="1">
                <a:solidFill>
                  <a:srgbClr val="000000"/>
                </a:solidFill>
                <a:latin typeface="Times New Roman" panose="02020603050405020304" pitchFamily="18" charset="0"/>
                <a:cs typeface="Times New Roman" panose="02020603050405020304" pitchFamily="18" charset="0"/>
              </a:rPr>
              <a:t>modificat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sensibil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386, </a:t>
            </a:r>
            <a:r>
              <a:rPr lang="en-US" dirty="0" err="1">
                <a:solidFill>
                  <a:srgbClr val="000000"/>
                </a:solidFill>
                <a:latin typeface="Times New Roman" panose="02020603050405020304" pitchFamily="18" charset="0"/>
                <a:cs typeface="Times New Roman" panose="02020603050405020304" pitchFamily="18" charset="0"/>
              </a:rPr>
              <a:t>permiţând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ratelor</a:t>
            </a:r>
            <a:r>
              <a:rPr lang="en-US" dirty="0">
                <a:solidFill>
                  <a:srgbClr val="000000"/>
                </a:solidFill>
                <a:latin typeface="Times New Roman" panose="02020603050405020304" pitchFamily="18" charset="0"/>
                <a:cs typeface="Times New Roman" panose="02020603050405020304" pitchFamily="18" charset="0"/>
              </a:rPr>
              <a:t> de transfer </a:t>
            </a:r>
            <a:r>
              <a:rPr lang="en-US" dirty="0" err="1">
                <a:solidFill>
                  <a:srgbClr val="000000"/>
                </a:solidFill>
                <a:latin typeface="Times New Roman" panose="02020603050405020304" pitchFamily="18" charset="0"/>
                <a:cs typeface="Times New Roman" panose="02020603050405020304" pitchFamily="18" charset="0"/>
              </a:rPr>
              <a:t>pe</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veche</a:t>
            </a:r>
            <a:r>
              <a:rPr lang="en-US" dirty="0">
                <a:solidFill>
                  <a:srgbClr val="000000"/>
                </a:solidFill>
                <a:latin typeface="Times New Roman" panose="02020603050405020304" pitchFamily="18" charset="0"/>
                <a:cs typeface="Times New Roman" panose="02020603050405020304" pitchFamily="18" charset="0"/>
              </a:rPr>
              <a:t> 386 </a:t>
            </a:r>
            <a:r>
              <a:rPr lang="en-US" dirty="0" err="1">
                <a:solidFill>
                  <a:srgbClr val="000000"/>
                </a:solidFill>
                <a:latin typeface="Times New Roman" panose="02020603050405020304" pitchFamily="18" charset="0"/>
                <a:cs typeface="Times New Roman" panose="02020603050405020304" pitchFamily="18" charset="0"/>
              </a:rPr>
              <a:t>trimitea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fiecare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acces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486 </a:t>
            </a:r>
            <a:r>
              <a:rPr lang="en-US" dirty="0" err="1">
                <a:solidFill>
                  <a:srgbClr val="000000"/>
                </a:solidFill>
                <a:latin typeface="Times New Roman" panose="02020603050405020304" pitchFamily="18" charset="0"/>
                <a:cs typeface="Times New Roman" panose="02020603050405020304" pitchFamily="18" charset="0"/>
              </a:rPr>
              <a:t>transmitea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un bloc de </a:t>
            </a:r>
            <a:r>
              <a:rPr lang="en-US" dirty="0" err="1">
                <a:solidFill>
                  <a:srgbClr val="000000"/>
                </a:solidFill>
                <a:latin typeface="Times New Roman" panose="02020603050405020304" pitchFamily="18" charset="0"/>
                <a:cs typeface="Times New Roman" panose="02020603050405020304" pitchFamily="18" charset="0"/>
              </a:rPr>
              <a:t>până</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la 16 </a:t>
            </a:r>
            <a:r>
              <a:rPr lang="en-US" dirty="0" err="1">
                <a:solidFill>
                  <a:srgbClr val="000000"/>
                </a:solidFill>
                <a:latin typeface="Times New Roman" panose="02020603050405020304" pitchFamily="18" charset="0"/>
                <a:cs typeface="Times New Roman" panose="02020603050405020304" pitchFamily="18" charset="0"/>
              </a:rPr>
              <a:t>oct</a:t>
            </a:r>
            <a:r>
              <a:rPr lang="x-none" dirty="0">
                <a:latin typeface="Times New Roman" panose="02020603050405020304" pitchFamily="18" charset="0"/>
                <a:cs typeface="Times New Roman" panose="02020603050405020304" pitchFamily="18" charset="0"/>
              </a:rPr>
              <a:t>eți. </a:t>
            </a:r>
            <a:r>
              <a:rPr lang="en-US" dirty="0">
                <a:latin typeface="Times New Roman" panose="02020603050405020304" pitchFamily="18" charset="0"/>
                <a:cs typeface="Times New Roman" panose="02020603050405020304" pitchFamily="18" charset="0"/>
              </a:rPr>
              <a:t>S-a </a:t>
            </a:r>
            <a:r>
              <a:rPr lang="en-US" dirty="0" err="1">
                <a:latin typeface="Times New Roman" panose="02020603050405020304" pitchFamily="18" charset="0"/>
                <a:cs typeface="Times New Roman" panose="02020603050405020304" pitchFamily="18" charset="0"/>
              </a:rPr>
              <a:t>permis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creşterea</a:t>
            </a:r>
            <a:r>
              <a:rPr lang="en-US" dirty="0">
                <a:latin typeface="Times New Roman" panose="02020603050405020304" pitchFamily="18" charset="0"/>
                <a:cs typeface="Times New Roman" panose="02020603050405020304" pitchFamily="18" charset="0"/>
              </a:rPr>
              <a:t> cu 50% a </a:t>
            </a:r>
            <a:r>
              <a:rPr lang="en-US" dirty="0" err="1">
                <a:latin typeface="Times New Roman" panose="02020603050405020304" pitchFamily="18" charset="0"/>
                <a:cs typeface="Times New Roman" panose="02020603050405020304" pitchFamily="18" charset="0"/>
              </a:rPr>
              <a:t>ratei</a:t>
            </a:r>
            <a:r>
              <a:rPr lang="en-US" dirty="0">
                <a:latin typeface="Times New Roman" panose="02020603050405020304" pitchFamily="18" charset="0"/>
                <a:cs typeface="Times New Roman" panose="02020603050405020304" pitchFamily="18" charset="0"/>
              </a:rPr>
              <a:t> de transfer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rata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transfer de la 386, la </a:t>
            </a:r>
            <a:r>
              <a:rPr lang="en-US" dirty="0" err="1">
                <a:latin typeface="Times New Roman" panose="02020603050405020304" pitchFamily="18" charset="0"/>
                <a:cs typeface="Times New Roman" panose="02020603050405020304" pitchFamily="18" charset="0"/>
              </a:rPr>
              <a:t>aceeaşi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frecvenţă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magistralei</a:t>
            </a:r>
            <a:r>
              <a:rPr lang="en-US" dirty="0">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Făcându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transferuri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blocuri</a:t>
            </a:r>
            <a:r>
              <a:rPr lang="en-US" dirty="0">
                <a:latin typeface="Times New Roman" panose="02020603050405020304" pitchFamily="18" charset="0"/>
                <a:cs typeface="Times New Roman" panose="02020603050405020304" pitchFamily="18" charset="0"/>
              </a:rPr>
              <a:t> de date, se </a:t>
            </a:r>
            <a:r>
              <a:rPr lang="en-US" dirty="0" err="1">
                <a:latin typeface="Times New Roman" panose="02020603050405020304" pitchFamily="18" charset="0"/>
                <a:cs typeface="Times New Roman" panose="02020603050405020304" pitchFamily="18" charset="0"/>
              </a:rPr>
              <a:t>trimite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blocului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memorie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cach</a:t>
            </a:r>
            <a:r>
              <a:rPr lang="x-none" dirty="0">
                <a:latin typeface="Times New Roman" panose="02020603050405020304" pitchFamily="18" charset="0"/>
                <a:cs typeface="Times New Roman" panose="02020603050405020304" pitchFamily="18" charset="0"/>
              </a:rPr>
              <a:t>e, </a:t>
            </a:r>
            <a:r>
              <a:rPr lang="en-US" dirty="0">
                <a:latin typeface="Times New Roman" panose="02020603050405020304" pitchFamily="18" charset="0"/>
                <a:cs typeface="Times New Roman" panose="02020603050405020304" pitchFamily="18" charset="0"/>
              </a:rPr>
              <a:t>cum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blocuri</a:t>
            </a:r>
            <a:r>
              <a:rPr lang="en-US" dirty="0">
                <a:latin typeface="Times New Roman" panose="02020603050405020304" pitchFamily="18" charset="0"/>
                <a:cs typeface="Times New Roman" panose="02020603050405020304" pitchFamily="18" charset="0"/>
              </a:rPr>
              <a:t> de date se face la </a:t>
            </a:r>
            <a:r>
              <a:rPr lang="en-US" dirty="0" err="1">
                <a:latin typeface="Times New Roman" panose="02020603050405020304" pitchFamily="18" charset="0"/>
                <a:cs typeface="Times New Roman" panose="02020603050405020304" pitchFamily="18" charset="0"/>
              </a:rPr>
              <a:t>citire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impulsuri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transfer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câte</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impuls</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transferurile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următoare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transferuri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ulteroare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la 50 MHz,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bloc de maxim 16 </a:t>
            </a:r>
            <a:r>
              <a:rPr lang="en-US" dirty="0" err="1">
                <a:latin typeface="Times New Roman" panose="02020603050405020304" pitchFamily="18" charset="0"/>
                <a:cs typeface="Times New Roman" panose="02020603050405020304" pitchFamily="18" charset="0"/>
              </a:rPr>
              <a:t>octeţi</a:t>
            </a:r>
            <a:r>
              <a:rPr lang="en-US" dirty="0">
                <a:latin typeface="Times New Roman" panose="02020603050405020304" pitchFamily="18" charset="0"/>
                <a:cs typeface="Times New Roman" panose="02020603050405020304" pitchFamily="18" charset="0"/>
              </a:rPr>
              <a:t> se </a:t>
            </a:r>
            <a:r>
              <a:rPr lang="x-none"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face pe perioada a cinci perioade de ceas, adică 160 M/secundă (faţă de o</a:t>
            </a:r>
            <a:r>
              <a:rPr lang="x-none"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rată maximă de transfer pe magistrală de 1M/secundă la primul PC !). </a:t>
            </a:r>
            <a:br>
              <a:rPr lang="pt-BR" dirty="0">
                <a:latin typeface="Times New Roman" panose="02020603050405020304" pitchFamily="18" charset="0"/>
                <a:cs typeface="Times New Roman" panose="02020603050405020304" pitchFamily="18" charset="0"/>
              </a:rPr>
            </a:b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diferenţa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clonele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386 </a:t>
            </a:r>
            <a:r>
              <a:rPr lang="en-US" dirty="0" err="1">
                <a:latin typeface="Times New Roman" panose="02020603050405020304" pitchFamily="18" charset="0"/>
                <a:cs typeface="Times New Roman" panose="02020603050405020304" pitchFamily="18" charset="0"/>
              </a:rPr>
              <a:t>rapide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mari</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hotărât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scoată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o</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versiun</a:t>
            </a:r>
            <a:r>
              <a:rPr lang="x-none" dirty="0">
                <a:latin typeface="Times New Roman" panose="02020603050405020304" pitchFamily="18" charset="0"/>
                <a:cs typeface="Times New Roman" panose="02020603050405020304" pitchFamily="18" charset="0"/>
              </a:rPr>
              <a:t>e </a:t>
            </a:r>
            <a:r>
              <a:rPr lang="it-IT" dirty="0">
                <a:latin typeface="Times New Roman" panose="02020603050405020304" pitchFamily="18" charset="0"/>
                <a:cs typeface="Times New Roman" panose="02020603050405020304" pitchFamily="18" charset="0"/>
              </a:rPr>
              <a:t>mai ieftină a procesorului 486, </a:t>
            </a:r>
            <a:r>
              <a:rPr lang="x-none" dirty="0">
                <a:latin typeface="Times New Roman" panose="02020603050405020304" pitchFamily="18" charset="0"/>
                <a:cs typeface="Times New Roman" panose="02020603050405020304" pitchFamily="18" charset="0"/>
              </a:rPr>
              <a:t>mai </a:t>
            </a:r>
            <a:r>
              <a:rPr lang="en-US" dirty="0" err="1">
                <a:latin typeface="Times New Roman" panose="02020603050405020304" pitchFamily="18" charset="0"/>
                <a:cs typeface="Times New Roman" panose="02020603050405020304" pitchFamily="18" charset="0"/>
              </a:rPr>
              <a:t>puţin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denumită</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486SX. </a:t>
            </a:r>
            <a:r>
              <a:rPr lang="en-US" dirty="0" err="1">
                <a:latin typeface="Times New Roman" panose="02020603050405020304" pitchFamily="18" charset="0"/>
                <a:cs typeface="Times New Roman" panose="02020603050405020304" pitchFamily="18" charset="0"/>
              </a:rPr>
              <a:t>Difere</a:t>
            </a:r>
            <a:r>
              <a:rPr lang="x-none" dirty="0">
                <a:latin typeface="Times New Roman" panose="02020603050405020304" pitchFamily="18" charset="0"/>
                <a:cs typeface="Times New Roman" panose="02020603050405020304" pitchFamily="18" charset="0"/>
              </a:rPr>
              <a:t>nța </a:t>
            </a:r>
            <a:r>
              <a:rPr lang="en-US" dirty="0" err="1">
                <a:latin typeface="Times New Roman" panose="02020603050405020304" pitchFamily="18" charset="0"/>
                <a:cs typeface="Times New Roman" panose="02020603050405020304" pitchFamily="18" charset="0"/>
              </a:rPr>
              <a:t>esenţială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ob</a:t>
            </a:r>
            <a:r>
              <a:rPr lang="x-none" dirty="0">
                <a:latin typeface="Times New Roman" panose="02020603050405020304" pitchFamily="18" charset="0"/>
                <a:cs typeface="Times New Roman" panose="02020603050405020304" pitchFamily="18" charset="0"/>
              </a:rPr>
              <a:t>i</a:t>
            </a:r>
            <a:r>
              <a:rPr lang="en-US" dirty="0" err="1">
                <a:latin typeface="Times New Roman" panose="02020603050405020304" pitchFamily="18" charset="0"/>
                <a:cs typeface="Times New Roman" panose="02020603050405020304" pitchFamily="18" charset="0"/>
              </a:rPr>
              <a:t>şnuit</a:t>
            </a:r>
            <a:r>
              <a:rPr lang="en-US" dirty="0">
                <a:latin typeface="Times New Roman" panose="02020603050405020304" pitchFamily="18" charset="0"/>
                <a:cs typeface="Times New Roman" panose="02020603050405020304" pitchFamily="18" charset="0"/>
              </a:rPr>
              <a:t> era </a:t>
            </a:r>
            <a:r>
              <a:rPr lang="en-US" dirty="0" err="1">
                <a:latin typeface="Times New Roman" panose="02020603050405020304" pitchFamily="18" charset="0"/>
                <a:cs typeface="Times New Roman" panose="02020603050405020304" pitchFamily="18" charset="0"/>
              </a:rPr>
              <a:t>lipsa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funcţiilor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oferite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preţul</a:t>
            </a:r>
            <a:r>
              <a:rPr lang="en-US" dirty="0">
                <a:latin typeface="Times New Roman" panose="02020603050405020304" pitchFamily="18" charset="0"/>
                <a:cs typeface="Times New Roman" panose="02020603050405020304" pitchFamily="18" charset="0"/>
              </a:rPr>
              <a:t> era de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o</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treime</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ulterior 486DX.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făcută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precizare</a:t>
            </a:r>
            <a:r>
              <a:rPr lang="en-US" dirty="0">
                <a:latin typeface="Times New Roman" panose="02020603050405020304" pitchFamily="18" charset="0"/>
                <a:cs typeface="Times New Roman" panose="02020603050405020304" pitchFamily="18" charset="0"/>
              </a:rPr>
              <a:t> cu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privire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titulatura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impusă</a:t>
            </a:r>
            <a:r>
              <a:rPr lang="en-US" dirty="0">
                <a:latin typeface="Times New Roman" panose="02020603050405020304" pitchFamily="18" charset="0"/>
                <a:cs typeface="Times New Roman" panose="02020603050405020304" pitchFamily="18" charset="0"/>
              </a:rPr>
              <a:t> de Intel: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procesoarelor</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386, SX </a:t>
            </a:r>
            <a:r>
              <a:rPr lang="en-US" dirty="0" err="1">
                <a:latin typeface="Times New Roman" panose="02020603050405020304" pitchFamily="18" charset="0"/>
                <a:cs typeface="Times New Roman" panose="02020603050405020304" pitchFamily="18" charset="0"/>
              </a:rPr>
              <a:t>reprezenta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procesoarelor</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486, SX </a:t>
            </a:r>
            <a:r>
              <a:rPr lang="en-US" dirty="0" err="1">
                <a:latin typeface="Times New Roman" panose="02020603050405020304" pitchFamily="18" charset="0"/>
                <a:cs typeface="Times New Roman" panose="02020603050405020304" pitchFamily="18" charset="0"/>
              </a:rPr>
              <a:t>reprezenta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lipsa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Ca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386SL, Intel a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o</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versiune</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calculatoarele</a:t>
            </a:r>
            <a:r>
              <a:rPr lang="en-US" dirty="0">
                <a:latin typeface="Times New Roman" panose="02020603050405020304" pitchFamily="18" charset="0"/>
                <a:cs typeface="Times New Roman" panose="02020603050405020304" pitchFamily="18" charset="0"/>
              </a:rPr>
              <a:t> notebook, </a:t>
            </a:r>
            <a:r>
              <a:rPr lang="en-US" dirty="0" err="1">
                <a:latin typeface="Times New Roman" panose="02020603050405020304" pitchFamily="18" charset="0"/>
                <a:cs typeface="Times New Roman" panose="02020603050405020304" pitchFamily="18" charset="0"/>
              </a:rPr>
              <a:t>denumită</a:t>
            </a:r>
            <a:r>
              <a:rPr lang="en-US" dirty="0">
                <a:latin typeface="Times New Roman" panose="02020603050405020304" pitchFamily="18" charset="0"/>
                <a:cs typeface="Times New Roman" panose="02020603050405020304" pitchFamily="18" charset="0"/>
              </a:rPr>
              <a:t> 486SL, </a:t>
            </a:r>
            <a:r>
              <a:rPr lang="en-US" dirty="0" err="1">
                <a:latin typeface="Times New Roman" panose="02020603050405020304" pitchFamily="18" charset="0"/>
                <a:cs typeface="Times New Roman" panose="02020603050405020304" pitchFamily="18" charset="0"/>
              </a:rPr>
              <a:t>oferind</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avansate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gestiune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consumului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posibilitatea</a:t>
            </a:r>
            <a:r>
              <a:rPr lang="en-US" dirty="0">
                <a:latin typeface="Times New Roman" panose="02020603050405020304" pitchFamily="18" charset="0"/>
                <a:cs typeface="Times New Roman" panose="02020603050405020304" pitchFamily="18" charset="0"/>
              </a:rPr>
              <a:t> de a </a:t>
            </a:r>
            <a:r>
              <a:rPr lang="en-US" dirty="0" err="1">
                <a:latin typeface="Times New Roman" panose="02020603050405020304" pitchFamily="18" charset="0"/>
                <a:cs typeface="Times New Roman" panose="02020603050405020304" pitchFamily="18" charset="0"/>
              </a:rPr>
              <a:t>lucra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3,3 </a:t>
            </a:r>
            <a:r>
              <a:rPr lang="en-US" dirty="0" err="1">
                <a:latin typeface="Times New Roman" panose="02020603050405020304" pitchFamily="18" charset="0"/>
                <a:cs typeface="Times New Roman" panose="02020603050405020304" pitchFamily="18" charset="0"/>
              </a:rPr>
              <a:t>volţi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succesul</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limitat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modelul</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retras</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scurt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7305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Procesor</a:t>
            </a:r>
            <a:r>
              <a:rPr lang="en-US" b="1" i="1" dirty="0">
                <a:solidFill>
                  <a:srgbClr val="000000"/>
                </a:solidFill>
                <a:latin typeface="Times New Roman" pitchFamily="18" charset="0"/>
                <a:cs typeface="Times New Roman" pitchFamily="18" charset="0"/>
              </a:rPr>
              <a:t> Pentium</a:t>
            </a:r>
            <a:r>
              <a:rPr lang="en-US" dirty="0">
                <a:latin typeface="Times New Roman" pitchFamily="18" charset="0"/>
                <a:cs typeface="Times New Roman" pitchFamily="18" charset="0"/>
              </a:rPr>
              <a:t> </a:t>
            </a:r>
          </a:p>
        </p:txBody>
      </p:sp>
      <p:sp>
        <p:nvSpPr>
          <p:cNvPr id="5" name="Прямоугольник 4"/>
          <p:cNvSpPr/>
          <p:nvPr/>
        </p:nvSpPr>
        <p:spPr>
          <a:xfrm>
            <a:off x="-1" y="447774"/>
            <a:ext cx="12192001" cy="313932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anul</a:t>
            </a:r>
            <a:r>
              <a:rPr lang="en-US" dirty="0">
                <a:solidFill>
                  <a:srgbClr val="000000"/>
                </a:solidFill>
                <a:latin typeface="Times New Roman" panose="02020603050405020304" pitchFamily="18" charset="0"/>
                <a:cs typeface="Times New Roman" panose="02020603050405020304" pitchFamily="18" charset="0"/>
              </a:rPr>
              <a:t> 1993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făcut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apariţia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Pentium al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Intel,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având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superscalară</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puteau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anumite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a:t>
            </a:r>
            <a:r>
              <a:rPr lang="x-none" dirty="0">
                <a:latin typeface="Times New Roman" panose="02020603050405020304" pitchFamily="18" charset="0"/>
                <a:cs typeface="Times New Roman" panose="02020603050405020304" pitchFamily="18" charset="0"/>
              </a:rPr>
              <a:t>țiu</a:t>
            </a:r>
            <a:r>
              <a:rPr lang="en-US" dirty="0" err="1">
                <a:latin typeface="Times New Roman" panose="02020603050405020304" pitchFamily="18" charset="0"/>
                <a:cs typeface="Times New Roman" panose="02020603050405020304" pitchFamily="18" charset="0"/>
              </a:rPr>
              <a:t>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cache de </a:t>
            </a:r>
            <a:r>
              <a:rPr lang="en-US" dirty="0" err="1">
                <a:latin typeface="Times New Roman" panose="02020603050405020304" pitchFamily="18" charset="0"/>
                <a:cs typeface="Times New Roman" panose="02020603050405020304" pitchFamily="18" charset="0"/>
              </a:rPr>
              <a:t>nivelul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a:t>
            </a:r>
            <a:r>
              <a:rPr lang="en-US" dirty="0">
                <a:latin typeface="Times New Roman" panose="02020603050405020304" pitchFamily="18" charset="0"/>
                <a:cs typeface="Times New Roman" panose="02020603050405020304" pitchFamily="18" charset="0"/>
              </a:rPr>
              <a:t> se</a:t>
            </a:r>
            <a:r>
              <a:rPr lang="x-none" dirty="0">
                <a:latin typeface="Times New Roman" panose="02020603050405020304" pitchFamily="18" charset="0"/>
                <a:cs typeface="Times New Roman" panose="02020603050405020304" pitchFamily="18" charset="0"/>
              </a:rPr>
              <a:t>parate pentru instrucțiuni și pentru date,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câte</a:t>
            </a:r>
            <a:r>
              <a:rPr lang="en-US" dirty="0">
                <a:latin typeface="Times New Roman" panose="02020603050405020304" pitchFamily="18" charset="0"/>
                <a:cs typeface="Times New Roman" panose="02020603050405020304" pitchFamily="18" charset="0"/>
              </a:rPr>
              <a:t> 8K. </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altă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a:t>
            </a:r>
            <a:r>
              <a:rPr lang="it-IT" dirty="0">
                <a:latin typeface="Times New Roman" panose="02020603050405020304" pitchFamily="18" charset="0"/>
                <a:cs typeface="Times New Roman" panose="02020603050405020304" pitchFamily="18" charset="0"/>
              </a:rPr>
              <a:t>tăţire o reprezenta creşterea dimensiunii ma</a:t>
            </a:r>
            <a:r>
              <a:rPr lang="x-none" dirty="0">
                <a:latin typeface="Times New Roman" panose="02020603050405020304" pitchFamily="18" charset="0"/>
                <a:cs typeface="Times New Roman" panose="02020603050405020304" pitchFamily="18" charset="0"/>
              </a:rPr>
              <a:t>gistralei </a:t>
            </a:r>
            <a:r>
              <a:rPr lang="en-US" dirty="0">
                <a:latin typeface="Times New Roman" panose="02020603050405020304" pitchFamily="18" charset="0"/>
                <a:cs typeface="Times New Roman" panose="02020603050405020304" pitchFamily="18" charset="0"/>
              </a:rPr>
              <a:t>locale Pentium la 64 d</a:t>
            </a:r>
            <a:r>
              <a:rPr lang="pt-BR" dirty="0">
                <a:latin typeface="Times New Roman" panose="02020603050405020304" pitchFamily="18" charset="0"/>
                <a:cs typeface="Times New Roman" panose="02020603050405020304" pitchFamily="18" charset="0"/>
              </a:rPr>
              <a:t>e biţi, iar a vitezei de lucru la 60 sau 66 de MHz. </a:t>
            </a:r>
            <a:br>
              <a:rPr lang="pt-BR"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Tehnologia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fabricaţie</a:t>
            </a:r>
            <a:r>
              <a:rPr lang="en-US" dirty="0">
                <a:latin typeface="Times New Roman" panose="02020603050405020304" pitchFamily="18" charset="0"/>
                <a:cs typeface="Times New Roman" panose="02020603050405020304" pitchFamily="18" charset="0"/>
              </a:rPr>
              <a:t> era CMOS </a:t>
            </a:r>
            <a:r>
              <a:rPr lang="en-US" dirty="0" err="1">
                <a:latin typeface="Times New Roman" panose="02020603050405020304" pitchFamily="18" charset="0"/>
                <a:cs typeface="Times New Roman" panose="02020603050405020304" pitchFamily="18" charset="0"/>
              </a:rPr>
              <a:t>bipolară</a:t>
            </a:r>
            <a:r>
              <a:rPr lang="en-US" dirty="0">
                <a:latin typeface="Times New Roman" panose="02020603050405020304" pitchFamily="18" charset="0"/>
                <a:cs typeface="Times New Roman" panose="02020603050405020304" pitchFamily="18" charset="0"/>
              </a:rPr>
              <a:t>, de 0,8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primele</a:t>
            </a:r>
            <a:r>
              <a:rPr lang="en-US" dirty="0">
                <a:latin typeface="Times New Roman" panose="02020603050405020304" pitchFamily="18" charset="0"/>
                <a:cs typeface="Times New Roman" panose="02020603050405020304" pitchFamily="18" charset="0"/>
              </a:rPr>
              <a:t> Pentium-</a:t>
            </a:r>
            <a:r>
              <a:rPr lang="en-US" dirty="0" err="1">
                <a:latin typeface="Times New Roman" panose="02020603050405020304" pitchFamily="18" charset="0"/>
                <a:cs typeface="Times New Roman" panose="02020603050405020304" pitchFamily="18" charset="0"/>
              </a:rPr>
              <a:t>uri</a:t>
            </a:r>
            <a:r>
              <a:rPr lang="en-US" dirty="0">
                <a:latin typeface="Times New Roman" panose="02020603050405020304" pitchFamily="18" charset="0"/>
                <a:cs typeface="Times New Roman" panose="02020603050405020304" pitchFamily="18" charset="0"/>
              </a:rPr>
              <a:t> la 60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66 MHz), de 0,6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modelele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lucrau</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frecvenţe</a:t>
            </a:r>
            <a:r>
              <a:rPr lang="en-US" dirty="0">
                <a:latin typeface="Times New Roman" panose="02020603050405020304" pitchFamily="18" charset="0"/>
                <a:cs typeface="Times New Roman" panose="02020603050405020304" pitchFamily="18" charset="0"/>
              </a:rPr>
              <a:t> de 75, 90, 100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0,35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modelele</a:t>
            </a:r>
            <a:r>
              <a:rPr lang="en-US" dirty="0">
                <a:latin typeface="Times New Roman" panose="02020603050405020304" pitchFamily="18" charset="0"/>
                <a:cs typeface="Times New Roman" panose="02020603050405020304" pitchFamily="18" charset="0"/>
              </a:rPr>
              <a:t> cu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frecvenţe</a:t>
            </a:r>
            <a:r>
              <a:rPr lang="en-US" dirty="0">
                <a:latin typeface="Times New Roman" panose="02020603050405020304" pitchFamily="18" charset="0"/>
                <a:cs typeface="Times New Roman" panose="02020603050405020304" pitchFamily="18" charset="0"/>
              </a:rPr>
              <a:t> de 120, 133, 150, 166, 200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înglobau</a:t>
            </a:r>
            <a:r>
              <a:rPr lang="en-US" dirty="0">
                <a:latin typeface="Times New Roman" panose="02020603050405020304" pitchFamily="18" charset="0"/>
                <a:cs typeface="Times New Roman" panose="02020603050405020304" pitchFamily="18" charset="0"/>
              </a:rPr>
              <a:t> de la 3,1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tranzistoare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3,3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modelele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ulterioare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Referitor</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denumire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impune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specificarea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aceeaşi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arhitectură</a:t>
            </a:r>
            <a:r>
              <a:rPr lang="en-US" dirty="0">
                <a:latin typeface="Times New Roman" panose="02020603050405020304" pitchFamily="18" charset="0"/>
                <a:cs typeface="Times New Roman" panose="02020603050405020304" pitchFamily="18" charset="0"/>
              </a:rPr>
              <a:t> x86, care a </a:t>
            </a:r>
            <a:r>
              <a:rPr lang="en-US" dirty="0" err="1">
                <a:latin typeface="Times New Roman" panose="02020603050405020304" pitchFamily="18" charset="0"/>
                <a:cs typeface="Times New Roman" panose="02020603050405020304" pitchFamily="18" charset="0"/>
              </a:rPr>
              <a:t>renunţat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de x86</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trebuit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denumească</a:t>
            </a:r>
            <a:r>
              <a:rPr lang="en-US" dirty="0">
                <a:latin typeface="Times New Roman" panose="02020603050405020304" pitchFamily="18" charset="0"/>
                <a:cs typeface="Times New Roman" panose="02020603050405020304" pitchFamily="18" charset="0"/>
              </a:rPr>
              <a:t> 586),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firma Intel nu a </a:t>
            </a:r>
            <a:r>
              <a:rPr lang="en-US" dirty="0" err="1">
                <a:latin typeface="Times New Roman" panose="02020603050405020304" pitchFamily="18" charset="0"/>
                <a:cs typeface="Times New Roman" panose="02020603050405020304" pitchFamily="18" charset="0"/>
              </a:rPr>
              <a:t>putut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oprească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producătoare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clonă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folosească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1543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41412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Procesoare PENTIUM</a:t>
            </a:r>
            <a:endParaRPr lang="en-US" dirty="0"/>
          </a:p>
        </p:txBody>
      </p:sp>
      <p:sp>
        <p:nvSpPr>
          <p:cNvPr id="5" name="Прямоугольник 4"/>
          <p:cNvSpPr/>
          <p:nvPr/>
        </p:nvSpPr>
        <p:spPr>
          <a:xfrm>
            <a:off x="0" y="369332"/>
            <a:ext cx="12077322" cy="2585323"/>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Familia de procesoare  PENTIUM se bazează pe o arhitectură pipeline superscalară, ceea ce înseamnă că utilizează mai multe linii de prelucrare  pipeline autonome ce lucrează în paralel. La varianta de bază există două linii de asamblare (liniile U şi V). Versiunile mai noi au trei linii de asamblare.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Controlorul de întreruperi APIC (Advanced Programable Interrupt Controller) a fost inclus în structura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ceea ce priveşte lungimea cuvântului şi a magistralelor, intern procesorul a rămas pe 32 biţi şi magistrala principală externă are 64 biţi. Anumite magistrale interne, însă, au 128 sau chiar 256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introdus un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mecanism de protecţie a salturilor</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se bazează pe memorarea ultimelor salturi efectuate în cadrul secvenţei de program. Citirea în avans a instrucţiunilor şi introducerea lor în linia de prelucrare se face pe baza probabilităţii de realizare a  unor salturi.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954655"/>
            <a:ext cx="5263300"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Microarhitectura familiei de procesoare PENTIUM</a:t>
            </a:r>
            <a:endParaRPr lang="en-US" dirty="0"/>
          </a:p>
        </p:txBody>
      </p:sp>
      <p:pic>
        <p:nvPicPr>
          <p:cNvPr id="7" name="Рисунок 6"/>
          <p:cNvPicPr>
            <a:picLocks noChangeAspect="1"/>
          </p:cNvPicPr>
          <p:nvPr/>
        </p:nvPicPr>
        <p:blipFill>
          <a:blip r:embed="rId2"/>
          <a:stretch>
            <a:fillRect/>
          </a:stretch>
        </p:blipFill>
        <p:spPr>
          <a:xfrm>
            <a:off x="119845" y="3452284"/>
            <a:ext cx="6592658" cy="2776500"/>
          </a:xfrm>
          <a:prstGeom prst="rect">
            <a:avLst/>
          </a:prstGeom>
        </p:spPr>
      </p:pic>
      <p:sp>
        <p:nvSpPr>
          <p:cNvPr id="8" name="Прямоугольник 7"/>
          <p:cNvSpPr/>
          <p:nvPr/>
        </p:nvSpPr>
        <p:spPr>
          <a:xfrm>
            <a:off x="1057195" y="6357081"/>
            <a:ext cx="4717958"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Schema de principiu a arhitecturii PENTIUM</a:t>
            </a:r>
            <a:endParaRPr lang="en-US" dirty="0"/>
          </a:p>
        </p:txBody>
      </p:sp>
    </p:spTree>
    <p:extLst>
      <p:ext uri="{BB962C8B-B14F-4D97-AF65-F5344CB8AC3E}">
        <p14:creationId xmlns:p14="http://schemas.microsoft.com/office/powerpoint/2010/main" val="1886991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463308"/>
          </a:xfrm>
          <a:prstGeom prst="rect">
            <a:avLst/>
          </a:prstGeom>
        </p:spPr>
        <p:txBody>
          <a:bodyPr wrap="square">
            <a:spAutoFit/>
          </a:bodyPr>
          <a:lstStyle/>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Microarhitectura specifică procesoarelor de tip PENTIUM PRO, PENTIUM II şi PENTIUM III conţine trei unităţi de tip pipeline care comunică prin intermediul unui REZERVOR DE INSTRUCŢIUNI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instrucţiunii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care se ocupă de extragerea în avans a instrucţiunilor şi transformarea lor în secvenţe de microoperaţii;</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dispecerizare şi execuţie</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selectează microoperaţiile ce pot fi executate şi le distribuie pentru execuţie;</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retragere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asamblează rezultatele parţiale în ordinea prestabilită de program.</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Această arhitectură se bazează pe execuţia instrucţiunilor într-o ordine dictată de disponibilităţile datelor şi a unităţilor de execuţie. În acest sens unitatea de extragere şi decodificare ca şi unitatea de retragere sunt unităţi „in order”, adică unităţi care respectă ordinea de prelucrare a instrucţiunilor prestabilită în program. Unitatea de dispecerizare şi execuţie este o unitate „aut of order” care nu respectă această ordine. Datorită unită-ii de retragere, care reordonează rezultatele parţiale pe baza ordinii iniţiale, se elimină  multe din situaţiile de blocare temporară a liniei de prelucrare pipeline cauzate de aşteptările provocate de transferurile externe de date.</a:t>
            </a:r>
          </a:p>
          <a:p>
            <a:r>
              <a:rPr lang="ro-RO" sz="1600" dirty="0">
                <a:latin typeface="Times New Roman" panose="02020603050405020304" pitchFamily="18" charset="0"/>
                <a:cs typeface="Times New Roman" panose="02020603050405020304" pitchFamily="18" charset="0"/>
              </a:rPr>
              <a:t>	</a:t>
            </a:r>
          </a:p>
          <a:p>
            <a:r>
              <a:rPr lang="ro-RO" sz="1600" dirty="0">
                <a:latin typeface="Times New Roman" panose="02020603050405020304" pitchFamily="18" charset="0"/>
                <a:cs typeface="Times New Roman" panose="02020603050405020304" pitchFamily="18" charset="0"/>
              </a:rPr>
              <a:t>	La procesoarele PENTIUM, odată cu apariţia lui PENTIUM PRO, se introduce conceptul de </a:t>
            </a:r>
            <a:r>
              <a:rPr lang="ro-RO" sz="1600" b="1" i="1" dirty="0">
                <a:latin typeface="Times New Roman" panose="02020603050405020304" pitchFamily="18" charset="0"/>
                <a:cs typeface="Times New Roman" panose="02020603050405020304" pitchFamily="18" charset="0"/>
              </a:rPr>
              <a:t>execuţie dinamică</a:t>
            </a:r>
            <a:r>
              <a:rPr lang="ro-RO" sz="1600" dirty="0">
                <a:latin typeface="Times New Roman" panose="02020603050405020304" pitchFamily="18" charset="0"/>
                <a:cs typeface="Times New Roman" panose="02020603050405020304" pitchFamily="18" charset="0"/>
              </a:rPr>
              <a:t>. Aceasta este o combinaţie de trei tehnici:</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-predicţia salturilor;</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-execuţie speculativă;</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-analiza fluxului de date.</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Cele  trei tehnici soluţionează majoritatea situaţiilor de blocare a liniilor de prelucrare şi procesorul poate să lucreze la capacitatea maximă de 3 instrucţiuni într-o perioadă de tact. La aceasta mai contribuie şi existenţa mai multor unităţi de execuţie care lucrează în paralel.</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Această arhitectură elimină în mare parte neajunsurile unei arhitecturi pipeline clasice prin evitarea situaţiilor de întârziere a liniei pipeline. Întârzierea poate să survină din diverse cauze:</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-linia este golită în urma unei instrucţiuni de salt;</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-operanzii solicitaţi nu sunt disponibili;</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-nu există o unitate de execuţie.</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Prezenţa rezervorului de instrucţiuni oferă unităţii de dispecerizare şi execuţie o anumită perspectivă ce permite </a:t>
            </a:r>
            <a:r>
              <a:rPr lang="ro-RO" sz="1600" b="1" dirty="0">
                <a:latin typeface="Times New Roman" panose="02020603050405020304" pitchFamily="18" charset="0"/>
                <a:cs typeface="Times New Roman" panose="02020603050405020304" pitchFamily="18" charset="0"/>
              </a:rPr>
              <a:t>optimizarea ordinii de execuţie a instrucţiunilor </a:t>
            </a:r>
            <a:r>
              <a:rPr lang="ro-RO" sz="1600" dirty="0">
                <a:latin typeface="Times New Roman" panose="02020603050405020304" pitchFamily="18" charset="0"/>
                <a:cs typeface="Times New Roman" panose="02020603050405020304" pitchFamily="18" charset="0"/>
              </a:rPr>
              <a:t>astfel încât să se reducă timpii de aşteptare.</a:t>
            </a:r>
            <a:endParaRPr lang="en-US" sz="1600" dirty="0">
              <a:latin typeface="Times New Roman" panose="02020603050405020304" pitchFamily="18" charset="0"/>
              <a:cs typeface="Times New Roman" panose="02020603050405020304" pitchFamily="18" charset="0"/>
            </a:endParaRPr>
          </a:p>
        </p:txBody>
      </p:sp>
      <p:sp>
        <p:nvSpPr>
          <p:cNvPr id="2" name="Правая фигурная скобка 1"/>
          <p:cNvSpPr/>
          <p:nvPr/>
        </p:nvSpPr>
        <p:spPr>
          <a:xfrm>
            <a:off x="3265714" y="3477986"/>
            <a:ext cx="636815" cy="6939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4261756" y="3640302"/>
            <a:ext cx="5380265" cy="369332"/>
          </a:xfrm>
          <a:prstGeom prst="rect">
            <a:avLst/>
          </a:prstGeom>
          <a:noFill/>
        </p:spPr>
        <p:txBody>
          <a:bodyPr wrap="square" rtlCol="0">
            <a:spAutoFit/>
          </a:bodyPr>
          <a:lstStyle/>
          <a:p>
            <a:r>
              <a:rPr lang="en-GB" dirty="0" err="1"/>
              <a:t>Excluderea</a:t>
            </a:r>
            <a:r>
              <a:rPr lang="en-GB" dirty="0"/>
              <a:t> </a:t>
            </a:r>
            <a:r>
              <a:rPr lang="en-GB" dirty="0" err="1"/>
              <a:t>timpului</a:t>
            </a:r>
            <a:r>
              <a:rPr lang="en-GB" dirty="0"/>
              <a:t> de a</a:t>
            </a:r>
            <a:r>
              <a:rPr lang="x-none" dirty="0"/>
              <a:t>șteptare a procesorului</a:t>
            </a:r>
            <a:endParaRPr lang="en-US" dirty="0"/>
          </a:p>
        </p:txBody>
      </p:sp>
    </p:spTree>
    <p:extLst>
      <p:ext uri="{BB962C8B-B14F-4D97-AF65-F5344CB8AC3E}">
        <p14:creationId xmlns:p14="http://schemas.microsoft.com/office/powerpoint/2010/main" val="3935669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5447004" cy="369332"/>
          </a:xfrm>
          <a:prstGeom prst="rect">
            <a:avLst/>
          </a:prstGeom>
        </p:spPr>
        <p:txBody>
          <a:bodyPr wrap="non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2221172" y="494580"/>
            <a:ext cx="6832293" cy="5478145"/>
          </a:xfrm>
          <a:prstGeom prst="rect">
            <a:avLst/>
          </a:prstGeom>
        </p:spPr>
      </p:pic>
      <p:sp>
        <p:nvSpPr>
          <p:cNvPr id="6" name="Прямоугольник 5"/>
          <p:cNvSpPr/>
          <p:nvPr/>
        </p:nvSpPr>
        <p:spPr>
          <a:xfrm>
            <a:off x="3191262" y="6097973"/>
            <a:ext cx="5483552"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661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078313"/>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 se extrag din Cache-ul de instrucţiuni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nivelul 1(L1). Adresarea instrucţiunilor se face cu ajutorul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modului Next IP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care foloseşte în acest scop informaţiile conţinute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de memorare a ultimelor adrese de salt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Astfel vor fi extrase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secvenţele de instrucţiuni care au probabilitatea cea mai mare de a fi executate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vectorul apropiat.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 fiecare perioadă de tact se extrage câte o linie de memorare cache de 32 biţi. Se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marchează începutul fiecărei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după care extras este transmis către cele trei modul de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decodificare independente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Există două module de decodificare simple şi unul pentru instrucţiunile complexe.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urma procesului de decodificare, o instrucţiune este transformată într-o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secvenţă de microoperaţii triadice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operaţie triadică este o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operaţie elementară care are maximum trei operanzi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doi operanzi sursă şi unul rezultat.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 simple se decodifică în unu până la patru microoperaţii. Instrucţiunile complexe sunt decodificate în secvenţe predefinite de microoperaţii păstrate în modulul de secvenţiere a microoperaţiilor. Decodificatorul poate genera până la 6 microoperaţii pe o perioadă de tact.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Deoarece sunt utilizate un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număr restrâns de registre interne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pot să apară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dependenţe false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între variabilele care utilizează temporar acelaşi registru intern. Aceste dependenţe conduc la întârzieri în linia de prelucrare pipeline. Pentru a evita astfel de situaţii, unitatea de decodificre alocă microoperaţiilor un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alias</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dintr-un set de registre invizibile pentru programator. Registrele alias pot fi utilizate în operaţii aritmetice şi logice. Fiecărei microoperaţii îi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sunt ataşaţi biţi de stare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necesari în procesul de execuţie.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Microoperaţiile sunt plasate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rezervorul de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rezervor care face legătura între cele trei unităţi  independente de prelucrare din această arhitectură superscalară.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575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630161" cy="369332"/>
          </a:xfrm>
          <a:prstGeom prst="rect">
            <a:avLst/>
          </a:prstGeom>
        </p:spPr>
        <p:txBody>
          <a:bodyPr wrap="non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dispecerizare şi execuţie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04841"/>
            <a:ext cx="9388444" cy="2031325"/>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Unitatea de dispecerizare şi execuţie  există diferite module: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UEI - unitate de execuţie pentru numere întregi;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UEF – unitate de execuţie pentru numere în virgula flotantă;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UE-MMX – unitate de execuţie a operaţiilor MMX;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UES – unitate de execuţie a salturilor;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UGA – unitate de generare a adreselor pentru citirea operanzilor şi  scrierea rezultatelor.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Staţie de rezervare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2446181" y="2200364"/>
            <a:ext cx="8271990" cy="4643514"/>
          </a:xfrm>
          <a:prstGeom prst="rect">
            <a:avLst/>
          </a:prstGeom>
        </p:spPr>
      </p:pic>
      <p:sp>
        <p:nvSpPr>
          <p:cNvPr id="7" name="Прямоугольник 6"/>
          <p:cNvSpPr/>
          <p:nvPr/>
        </p:nvSpPr>
        <p:spPr>
          <a:xfrm>
            <a:off x="6180210" y="6488668"/>
            <a:ext cx="3687869"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dispecerizare şi execuţie.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253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4524315"/>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Staţia de rezervare extrage din rezervorul de instrucţiuni microoperaţii ale căror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condiţii de execuţie sunt îndeplinite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şi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 alocă în funcţie de specificul operaţiei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microoperaţie este executabilă dacă operanzii cu care lucrează sunt disponibili şi dacă unitatea de execuţie pe care o solicită este liberă. Pentru a determina disponibilitatea operanzilor se foloseşte o metodă de analiză a fluxului de date, în urma căreia se generează un graf al dependenţelor de ordine existente între mai multe operaţii care utilizează aceleaşi variabile. Dacă mai multe microoperaţii sunt simultan disponibile, atunci se foloseşte un algoritm de planificare de tip FIFO care favorizează execuţia în secvenţă a microoperaţiilor.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Staţia de rezervare dispune de 5 porturi prin care poate să comunice cu unităţile de execuţie. Pot fi executate simultan maximum 5 microoperaţii.  Sunt disponibile mai multe unităţi de execuţie care pot să lucreze în paralel: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-două unităţi pentru numere întregi: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unitate pentru numere în virgulă mobilă;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unitate de execuţie a salturilor;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-două unităţi pentru MMX;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-două unităţi pentru scrierea şi citirea operanzilor.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Microoperaţiile executate, împreună cu rezultatele obţinute, sunt plasate din nou în rezervorul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instrucţiunile de salt, se verifică dacă previziunea cu privire la adresa de salt a fost corectă. În caz contrar, unităţile de execuţie a salturilor invalidează toate operaţiile care urmează după instrucţiunea de salt, spre a fi eliminate din rezervor.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04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292294"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Unitatea de retragere</a:t>
            </a:r>
            <a:endParaRPr lang="en-US" dirty="0"/>
          </a:p>
        </p:txBody>
      </p:sp>
      <p:pic>
        <p:nvPicPr>
          <p:cNvPr id="5" name="Рисунок 4"/>
          <p:cNvPicPr>
            <a:picLocks noChangeAspect="1"/>
          </p:cNvPicPr>
          <p:nvPr/>
        </p:nvPicPr>
        <p:blipFill>
          <a:blip r:embed="rId2"/>
          <a:stretch>
            <a:fillRect/>
          </a:stretch>
        </p:blipFill>
        <p:spPr>
          <a:xfrm>
            <a:off x="2226894" y="369332"/>
            <a:ext cx="7569211" cy="4858085"/>
          </a:xfrm>
          <a:prstGeom prst="rect">
            <a:avLst/>
          </a:prstGeom>
        </p:spPr>
      </p:pic>
      <p:sp>
        <p:nvSpPr>
          <p:cNvPr id="6" name="Прямоугольник 5"/>
          <p:cNvSpPr/>
          <p:nvPr/>
        </p:nvSpPr>
        <p:spPr>
          <a:xfrm>
            <a:off x="4743317" y="5288339"/>
            <a:ext cx="2234586"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retragere.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5657671"/>
            <a:ext cx="12023001" cy="1200329"/>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retragere are rolul de a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restabili ordinea iniţială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(aceea a programului iniţial) între rezultatele parţiale generate în urma executării microoperaţiilor. În acest scop se extrag din rezervorul de instrucţiuni microoperaţiile a căror execuţie este terminată şi care urmează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ordinea secvenţială de execuţie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Rezultatele păstrate în registrele alias sunt transferate în registrele interne sau în memorie. Unitatea de retragere poate extrage trei microoperaţii într-o perioadă de tact.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750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6309"/>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4004,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realizat</a:t>
            </a:r>
            <a:r>
              <a:rPr lang="en-US" dirty="0">
                <a:latin typeface="Times New Roman" panose="02020603050405020304" pitchFamily="18" charset="0"/>
                <a:cs typeface="Times New Roman" panose="02020603050405020304" pitchFamily="18" charset="0"/>
              </a:rPr>
              <a:t> de firma Intel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anul</a:t>
            </a:r>
            <a:r>
              <a:rPr lang="en-US" dirty="0">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1971.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repede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8008.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1974 Intel </a:t>
            </a:r>
            <a:r>
              <a:rPr lang="en-US" dirty="0" err="1">
                <a:solidFill>
                  <a:srgbClr val="000000"/>
                </a:solidFill>
                <a:latin typeface="Times New Roman" panose="02020603050405020304" pitchFamily="18" charset="0"/>
                <a:cs typeface="Times New Roman" panose="02020603050405020304" pitchFamily="18" charset="0"/>
              </a:rPr>
              <a:t>realizează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doua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generaţie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cărei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reprezentant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8080.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uz</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general </a:t>
            </a:r>
            <a:r>
              <a:rPr lang="en-US" dirty="0" err="1">
                <a:solidFill>
                  <a:srgbClr val="000000"/>
                </a:solidFill>
                <a:latin typeface="Times New Roman" panose="02020603050405020304" pitchFamily="18" charset="0"/>
                <a:cs typeface="Times New Roman" panose="02020603050405020304" pitchFamily="18" charset="0"/>
              </a:rPr>
              <a:t>având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importanţă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deosebită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industria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microcalculatoarelor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iunie</a:t>
            </a:r>
            <a:r>
              <a:rPr lang="en-US" dirty="0">
                <a:latin typeface="Times New Roman" panose="02020603050405020304" pitchFamily="18" charset="0"/>
                <a:cs typeface="Times New Roman" panose="02020603050405020304" pitchFamily="18" charset="0"/>
              </a:rPr>
              <a:t> 1978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Intel 8086 (care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zintă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treia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aproape</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înainte</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apariţia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primului</a:t>
            </a:r>
            <a:r>
              <a:rPr lang="en-US" dirty="0">
                <a:latin typeface="Times New Roman" panose="02020603050405020304" pitchFamily="18" charset="0"/>
                <a:cs typeface="Times New Roman" panose="02020603050405020304" pitchFamily="18" charset="0"/>
              </a:rPr>
              <a:t> calculator IBM PC, </a:t>
            </a:r>
            <a:r>
              <a:rPr lang="en-US" dirty="0" err="1">
                <a:latin typeface="Times New Roman" panose="02020603050405020304" pitchFamily="18" charset="0"/>
                <a:cs typeface="Times New Roman" panose="02020603050405020304" pitchFamily="18" charset="0"/>
              </a:rPr>
              <a:t>bazat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designul</a:t>
            </a:r>
            <a:r>
              <a:rPr lang="en-US" dirty="0">
                <a:latin typeface="Times New Roman" panose="02020603050405020304" pitchFamily="18" charset="0"/>
                <a:cs typeface="Times New Roman" panose="02020603050405020304" pitchFamily="18" charset="0"/>
              </a:rPr>
              <a:t> 8080/8085, cu o</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mulţime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similară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extins</a:t>
            </a:r>
            <a:r>
              <a:rPr lang="en-US" dirty="0">
                <a:latin typeface="Times New Roman" panose="02020603050405020304" pitchFamily="18" charset="0"/>
                <a:cs typeface="Times New Roman" panose="02020603050405020304" pitchFamily="18" charset="0"/>
              </a:rPr>
              <a:t> la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începe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evoluţia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familiei</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(Bus</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Interface Unit) </a:t>
            </a:r>
            <a:r>
              <a:rPr lang="en-US" dirty="0" err="1">
                <a:latin typeface="Times New Roman" panose="02020603050405020304" pitchFamily="18" charset="0"/>
                <a:cs typeface="Times New Roman" panose="02020603050405020304" pitchFamily="18" charset="0"/>
              </a:rPr>
              <a:t>aducea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(Execution Unit) </a:t>
            </a:r>
            <a:r>
              <a:rPr lang="en-US" dirty="0" err="1">
                <a:latin typeface="Times New Roman" panose="02020603050405020304" pitchFamily="18" charset="0"/>
                <a:cs typeface="Times New Roman" panose="02020603050405020304" pitchFamily="18" charset="0"/>
              </a:rPr>
              <a:t>printr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coadă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preîncărcare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aducerea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concurente</a:t>
            </a:r>
            <a:r>
              <a:rPr lang="en-US" dirty="0">
                <a:latin typeface="Times New Roman" panose="02020603050405020304" pitchFamily="18" charset="0"/>
                <a:cs typeface="Times New Roman" panose="02020603050405020304" pitchFamily="18" charset="0"/>
              </a:rPr>
              <a:t> - o </a:t>
            </a:r>
            <a:r>
              <a:rPr lang="en-US" dirty="0" err="1">
                <a:latin typeface="Times New Roman" panose="02020603050405020304" pitchFamily="18" charset="0"/>
                <a:cs typeface="Times New Roman" panose="02020603050405020304" pitchFamily="18" charset="0"/>
              </a:rPr>
              <a:t>formă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primitivă</a:t>
            </a:r>
            <a:r>
              <a:rPr lang="en-US" dirty="0">
                <a:latin typeface="Times New Roman" panose="02020603050405020304" pitchFamily="18" charset="0"/>
                <a:cs typeface="Times New Roman" panose="02020603050405020304" pitchFamily="18" charset="0"/>
              </a:rPr>
              <a:t> de pipelining (</a:t>
            </a:r>
            <a:r>
              <a:rPr lang="en-US" dirty="0" err="1">
                <a:latin typeface="Times New Roman" panose="02020603050405020304" pitchFamily="18" charset="0"/>
                <a:cs typeface="Times New Roman" panose="02020603050405020304" pitchFamily="18" charset="0"/>
              </a:rPr>
              <a:t>instrucţiunile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8086 </a:t>
            </a:r>
            <a:r>
              <a:rPr lang="en-US" dirty="0" err="1">
                <a:latin typeface="Times New Roman" panose="02020603050405020304" pitchFamily="18" charset="0"/>
                <a:cs typeface="Times New Roman" panose="02020603050405020304" pitchFamily="18" charset="0"/>
              </a:rPr>
              <a:t>variau</a:t>
            </a:r>
            <a:r>
              <a:rPr lang="en-US" dirty="0">
                <a:latin typeface="Times New Roman" panose="02020603050405020304" pitchFamily="18" charset="0"/>
                <a:cs typeface="Times New Roman" panose="02020603050405020304" pitchFamily="18" charset="0"/>
              </a:rPr>
              <a:t> de la 1 la 4 </a:t>
            </a:r>
            <a:r>
              <a:rPr lang="en-US" dirty="0" err="1">
                <a:latin typeface="Times New Roman" panose="02020603050405020304" pitchFamily="18" charset="0"/>
                <a:cs typeface="Times New Roman" panose="02020603050405020304" pitchFamily="18" charset="0"/>
              </a:rPr>
              <a:t>octeţi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PC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1981 </a:t>
            </a:r>
            <a:r>
              <a:rPr lang="en-US" dirty="0" err="1">
                <a:latin typeface="Times New Roman" panose="02020603050405020304" pitchFamily="18" charset="0"/>
                <a:cs typeface="Times New Roman" panose="02020603050405020304" pitchFamily="18" charset="0"/>
              </a:rPr>
              <a:t>avea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Intel care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 4,77 Mhz.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nu era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produs</a:t>
            </a:r>
            <a:r>
              <a:rPr lang="en-US" dirty="0">
                <a:latin typeface="Times New Roman" panose="02020603050405020304" pitchFamily="18" charset="0"/>
                <a:cs typeface="Times New Roman" panose="02020603050405020304" pitchFamily="18" charset="0"/>
              </a:rPr>
              <a:t> IBM care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x86 -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prelucrare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texte</a:t>
            </a:r>
            <a:r>
              <a:rPr lang="en-US" dirty="0">
                <a:latin typeface="Times New Roman" panose="02020603050405020304" pitchFamily="18" charset="0"/>
                <a:cs typeface="Times New Roman" panose="02020603050405020304" pitchFamily="18" charset="0"/>
              </a:rPr>
              <a:t> – IBM</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Displaywriter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a:t>
            </a:r>
            <a:r>
              <a:rPr lang="en-US" dirty="0">
                <a:latin typeface="Times New Roman" panose="02020603050405020304" pitchFamily="18" charset="0"/>
                <a:cs typeface="Times New Roman" panose="02020603050405020304" pitchFamily="18" charset="0"/>
              </a:rPr>
              <a:t> la Austin, Texas, </a:t>
            </a:r>
            <a:r>
              <a:rPr lang="en-US" dirty="0" err="1">
                <a:latin typeface="Times New Roman" panose="02020603050405020304" pitchFamily="18" charset="0"/>
                <a:cs typeface="Times New Roman" panose="02020603050405020304" pitchFamily="18" charset="0"/>
              </a:rPr>
              <a:t>folosise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deja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microprocesor</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x86 la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 5 Mhz. De </a:t>
            </a:r>
            <a:r>
              <a:rPr lang="en-US" dirty="0" err="1">
                <a:latin typeface="Times New Roman" panose="02020603050405020304" pitchFamily="18" charset="0"/>
                <a:cs typeface="Times New Roman" panose="02020603050405020304" pitchFamily="18" charset="0"/>
              </a:rPr>
              <a:t>altfel</a:t>
            </a:r>
            <a:r>
              <a:rPr lang="en-US" dirty="0">
                <a:latin typeface="Times New Roman" panose="02020603050405020304" pitchFamily="18" charset="0"/>
                <a:cs typeface="Times New Roman" panose="02020603050405020304" pitchFamily="18" charset="0"/>
              </a:rPr>
              <a:t>, IBM </a:t>
            </a:r>
            <a:r>
              <a:rPr lang="en-US" dirty="0" err="1">
                <a:latin typeface="Times New Roman" panose="02020603050405020304" pitchFamily="18" charset="0"/>
                <a:cs typeface="Times New Roman" panose="02020603050405020304" pitchFamily="18" charset="0"/>
              </a:rPr>
              <a:t>nici</a:t>
            </a:r>
            <a:r>
              <a:rPr lang="en-US" dirty="0">
                <a:latin typeface="Times New Roman" panose="02020603050405020304" pitchFamily="18" charset="0"/>
                <a:cs typeface="Times New Roman" panose="02020603050405020304" pitchFamily="18" charset="0"/>
              </a:rPr>
              <a:t> nu era </a:t>
            </a:r>
            <a:r>
              <a:rPr lang="en-US" dirty="0" err="1">
                <a:latin typeface="Times New Roman" panose="02020603050405020304" pitchFamily="18" charset="0"/>
                <a:cs typeface="Times New Roman" panose="02020603050405020304" pitchFamily="18" charset="0"/>
              </a:rPr>
              <a:t>nici</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firmă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nici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singura</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utiliza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PC. O </a:t>
            </a:r>
            <a:r>
              <a:rPr lang="en-US" dirty="0" err="1">
                <a:latin typeface="Times New Roman" panose="02020603050405020304" pitchFamily="18" charset="0"/>
                <a:cs typeface="Times New Roman" panose="02020603050405020304" pitchFamily="18" charset="0"/>
              </a:rPr>
              <a:t>firmă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Seattle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Computer Products, </a:t>
            </a:r>
            <a:r>
              <a:rPr lang="en-US" dirty="0" err="1">
                <a:latin typeface="Times New Roman" panose="02020603050405020304" pitchFamily="18" charset="0"/>
                <a:cs typeface="Times New Roman" panose="02020603050405020304" pitchFamily="18" charset="0"/>
              </a:rPr>
              <a:t>lansase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deja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realizat</a:t>
            </a:r>
            <a:r>
              <a:rPr lang="en-US" dirty="0">
                <a:latin typeface="Times New Roman" panose="02020603050405020304" pitchFamily="18" charset="0"/>
                <a:cs typeface="Times New Roman" panose="02020603050405020304" pitchFamily="18" charset="0"/>
              </a:rPr>
              <a:t> cu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x86.</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companie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dezvoltat</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versiune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PC</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DOS, </a:t>
            </a:r>
            <a:r>
              <a:rPr lang="en-US" dirty="0" err="1">
                <a:latin typeface="Times New Roman" panose="02020603050405020304" pitchFamily="18" charset="0"/>
                <a:cs typeface="Times New Roman" panose="02020603050405020304" pitchFamily="18" charset="0"/>
              </a:rPr>
              <a:t>achiziţionat</a:t>
            </a:r>
            <a:r>
              <a:rPr lang="en-US" dirty="0">
                <a:latin typeface="Times New Roman" panose="02020603050405020304" pitchFamily="18" charset="0"/>
                <a:cs typeface="Times New Roman" panose="02020603050405020304" pitchFamily="18" charset="0"/>
              </a:rPr>
              <a:t> de Microsoft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ulterior MS-DOS </a:t>
            </a:r>
            <a:br>
              <a:rPr lang="en-US" dirty="0">
                <a:latin typeface="Times New Roman" panose="02020603050405020304" pitchFamily="18" charset="0"/>
                <a:cs typeface="Times New Roman" panose="02020603050405020304" pitchFamily="18" charset="0"/>
              </a:rPr>
            </a:b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PC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ales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8088, cu </a:t>
            </a:r>
            <a:r>
              <a:rPr lang="en-US" dirty="0" err="1">
                <a:latin typeface="Times New Roman" panose="02020603050405020304" pitchFamily="18" charset="0"/>
                <a:cs typeface="Times New Roman" panose="02020603050405020304" pitchFamily="18" charset="0"/>
              </a:rPr>
              <a:t>performanţe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scăzute</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datorită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necesităţii</a:t>
            </a:r>
            <a:r>
              <a:rPr lang="en-US" dirty="0">
                <a:latin typeface="Times New Roman" panose="02020603050405020304" pitchFamily="18" charset="0"/>
                <a:cs typeface="Times New Roman" panose="02020603050405020304" pitchFamily="18" charset="0"/>
              </a:rPr>
              <a:t> de a </a:t>
            </a:r>
            <a:r>
              <a:rPr lang="en-US" dirty="0" err="1">
                <a:latin typeface="Times New Roman" panose="02020603050405020304" pitchFamily="18" charset="0"/>
                <a:cs typeface="Times New Roman" panose="02020603050405020304" pitchFamily="18" charset="0"/>
              </a:rPr>
              <a:t>menţine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preţul</a:t>
            </a:r>
            <a:r>
              <a:rPr lang="en-US" dirty="0">
                <a:latin typeface="Times New Roman" panose="02020603050405020304" pitchFamily="18" charset="0"/>
                <a:cs typeface="Times New Roman" panose="02020603050405020304" pitchFamily="18" charset="0"/>
              </a:rPr>
              <a:t> mic al </a:t>
            </a:r>
            <a:r>
              <a:rPr lang="en-US" dirty="0" err="1">
                <a:latin typeface="Times New Roman" panose="02020603050405020304" pitchFamily="18" charset="0"/>
                <a:cs typeface="Times New Roman" panose="02020603050405020304" pitchFamily="18" charset="0"/>
              </a:rPr>
              <a:t>calculatorului</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8088 </a:t>
            </a:r>
            <a:r>
              <a:rPr lang="en-US" dirty="0" err="1">
                <a:latin typeface="Times New Roman" panose="02020603050405020304" pitchFamily="18" charset="0"/>
                <a:cs typeface="Times New Roman" panose="02020603050405020304" pitchFamily="18" charset="0"/>
              </a:rPr>
              <a:t>admitea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magistrală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externă</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avea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uşor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conectat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cipurile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dispozitivelor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periferice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permis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dimensiuni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construcţia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Printre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puteau</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accesate</a:t>
            </a:r>
            <a:r>
              <a:rPr lang="en-US" dirty="0">
                <a:latin typeface="Times New Roman" panose="02020603050405020304" pitchFamily="18" charset="0"/>
                <a:cs typeface="Times New Roman" panose="02020603050405020304" pitchFamily="18" charset="0"/>
              </a:rPr>
              <a:t> de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index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incluzând</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pointerul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stivă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Registrele</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implicit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alocări</a:t>
            </a:r>
            <a:r>
              <a:rPr lang="en-US" dirty="0">
                <a:latin typeface="Times New Roman" panose="02020603050405020304" pitchFamily="18" charset="0"/>
                <a:cs typeface="Times New Roman" panose="02020603050405020304" pitchFamily="18" charset="0"/>
              </a:rPr>
              <a:t> complicate ale </a:t>
            </a:r>
            <a:r>
              <a:rPr lang="en-US" dirty="0" err="1">
                <a:latin typeface="Times New Roman" panose="02020603050405020304" pitchFamily="18" charset="0"/>
                <a:cs typeface="Times New Roman" panose="02020603050405020304" pitchFamily="18" charset="0"/>
              </a:rPr>
              <a:t>registrelor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valori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temporare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Existau de asemenea patru registre segment ce puteau fi setate din registrele</a:t>
            </a:r>
            <a:r>
              <a:rPr lang="x-none"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index. </a:t>
            </a:r>
            <a:br>
              <a:rPr lang="fr-FR"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481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Microprocesorul</a:t>
            </a:r>
            <a:r>
              <a:rPr lang="en-US" b="1" dirty="0">
                <a:solidFill>
                  <a:srgbClr val="000000"/>
                </a:solidFill>
                <a:latin typeface="Times New Roman" pitchFamily="18" charset="0"/>
                <a:cs typeface="Times New Roman" pitchFamily="18" charset="0"/>
              </a:rPr>
              <a:t> Pentium Pro ("P6")</a:t>
            </a:r>
            <a:r>
              <a:rPr lang="en-US" dirty="0">
                <a:latin typeface="Times New Roman" pitchFamily="18" charset="0"/>
                <a:cs typeface="Times New Roman" pitchFamily="18" charset="0"/>
              </a:rPr>
              <a:t> </a:t>
            </a:r>
          </a:p>
        </p:txBody>
      </p:sp>
      <p:sp>
        <p:nvSpPr>
          <p:cNvPr id="5" name="Прямоугольник 4"/>
          <p:cNvSpPr/>
          <p:nvPr/>
        </p:nvSpPr>
        <p:spPr>
          <a:xfrm>
            <a:off x="87516" y="369332"/>
            <a:ext cx="12104484" cy="3416320"/>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Pro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introdus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1995 ca </a:t>
            </a:r>
            <a:r>
              <a:rPr lang="en-US" dirty="0" err="1">
                <a:solidFill>
                  <a:srgbClr val="000000"/>
                </a:solidFill>
                <a:latin typeface="Times New Roman" panose="02020603050405020304" pitchFamily="18" charset="0"/>
                <a:cs typeface="Times New Roman" panose="02020603050405020304" pitchFamily="18" charset="0"/>
              </a:rPr>
              <a:t>succesor</a:t>
            </a:r>
            <a:r>
              <a:rPr lang="en-US" dirty="0">
                <a:solidFill>
                  <a:srgbClr val="000000"/>
                </a:solidFill>
                <a:latin typeface="Times New Roman" panose="02020603050405020304" pitchFamily="18" charset="0"/>
                <a:cs typeface="Times New Roman" panose="02020603050405020304" pitchFamily="18" charset="0"/>
              </a:rPr>
              <a:t> al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procesorului</a:t>
            </a:r>
            <a:r>
              <a:rPr lang="en-US" dirty="0">
                <a:solidFill>
                  <a:srgbClr val="000000"/>
                </a:solidFill>
                <a:latin typeface="Times New Roman" panose="02020603050405020304" pitchFamily="18" charset="0"/>
                <a:cs typeface="Times New Roman" panose="02020603050405020304" pitchFamily="18" charset="0"/>
              </a:rPr>
              <a:t> Pentium, </a:t>
            </a:r>
            <a:r>
              <a:rPr lang="en-US" dirty="0" err="1">
                <a:solidFill>
                  <a:srgbClr val="000000"/>
                </a:solidFill>
                <a:latin typeface="Times New Roman" panose="02020603050405020304" pitchFamily="18" charset="0"/>
                <a:cs typeface="Times New Roman" panose="02020603050405020304" pitchFamily="18" charset="0"/>
              </a:rPr>
              <a:t>aducând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nemai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întâlnite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până</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atunci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de PC.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Pro a </a:t>
            </a:r>
            <a:r>
              <a:rPr lang="en-US" dirty="0" err="1">
                <a:solidFill>
                  <a:srgbClr val="000000"/>
                </a:solidFill>
                <a:latin typeface="Times New Roman" panose="02020603050405020304" pitchFamily="18" charset="0"/>
                <a:cs typeface="Times New Roman" panose="02020603050405020304" pitchFamily="18" charset="0"/>
              </a:rPr>
              <a:t>fost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schimbat</a:t>
            </a:r>
            <a:r>
              <a:rPr lang="en-US" dirty="0">
                <a:solidFill>
                  <a:srgbClr val="000000"/>
                </a:solidFill>
                <a:latin typeface="Times New Roman" panose="02020603050405020304" pitchFamily="18" charset="0"/>
                <a:cs typeface="Times New Roman" panose="02020603050405020304" pitchFamily="18" charset="0"/>
              </a:rPr>
              <a:t> radical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translatându</a:t>
            </a:r>
            <a:r>
              <a:rPr lang="en-US" dirty="0">
                <a:solidFill>
                  <a:srgbClr val="000000"/>
                </a:solidFill>
                <a:latin typeface="Times New Roman" panose="02020603050405020304" pitchFamily="18" charset="0"/>
                <a:cs typeface="Times New Roman" panose="02020603050405020304" pitchFamily="18" charset="0"/>
              </a:rPr>
              <a:t>-le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microinstrucţiuni</a:t>
            </a:r>
            <a:r>
              <a:rPr lang="en-US" dirty="0">
                <a:solidFill>
                  <a:srgbClr val="000000"/>
                </a:solidFill>
                <a:latin typeface="Times New Roman" panose="02020603050405020304" pitchFamily="18" charset="0"/>
                <a:cs typeface="Times New Roman" panose="02020603050405020304" pitchFamily="18" charset="0"/>
              </a:rPr>
              <a:t> gen RISC </a:t>
            </a:r>
            <a:r>
              <a:rPr lang="en-US" dirty="0" err="1">
                <a:solidFill>
                  <a:srgbClr val="000000"/>
                </a:solidFill>
                <a:latin typeface="Times New Roman" panose="02020603050405020304" pitchFamily="18" charset="0"/>
                <a:cs typeface="Times New Roman" panose="02020603050405020304" pitchFamily="18" charset="0"/>
              </a:rPr>
              <a:t>şi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executându</a:t>
            </a:r>
            <a:r>
              <a:rPr lang="en-US" dirty="0">
                <a:solidFill>
                  <a:srgbClr val="000000"/>
                </a:solidFill>
                <a:latin typeface="Times New Roman" panose="02020603050405020304" pitchFamily="18" charset="0"/>
                <a:cs typeface="Times New Roman" panose="02020603050405020304" pitchFamily="18" charset="0"/>
              </a:rPr>
              <a:t>-le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uşor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unităţile</a:t>
            </a:r>
            <a:r>
              <a:rPr lang="en-US" dirty="0">
                <a:solidFill>
                  <a:srgbClr val="000000"/>
                </a:solidFill>
                <a:latin typeface="Times New Roman" panose="02020603050405020304" pitchFamily="18" charset="0"/>
                <a:cs typeface="Times New Roman" panose="02020603050405020304" pitchFamily="18" charset="0"/>
              </a:rPr>
              <a:t> interne.</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Disponibil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multiple </a:t>
            </a:r>
            <a:r>
              <a:rPr lang="en-US" dirty="0" err="1">
                <a:latin typeface="Times New Roman" panose="02020603050405020304" pitchFamily="18" charset="0"/>
                <a:cs typeface="Times New Roman" panose="02020603050405020304" pitchFamily="18" charset="0"/>
              </a:rPr>
              <a:t>variante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frecvenţe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a:t>
            </a:r>
            <a:r>
              <a:rPr lang="en-US" dirty="0">
                <a:latin typeface="Times New Roman" panose="02020603050405020304" pitchFamily="18" charset="0"/>
                <a:cs typeface="Times New Roman" panose="02020603050405020304" pitchFamily="18" charset="0"/>
              </a:rPr>
              <a:t> 150 MHz</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noiembrie</a:t>
            </a:r>
            <a:r>
              <a:rPr lang="en-US" dirty="0">
                <a:latin typeface="Times New Roman" panose="02020603050405020304" pitchFamily="18" charset="0"/>
                <a:cs typeface="Times New Roman" panose="02020603050405020304" pitchFamily="18" charset="0"/>
              </a:rPr>
              <a:t> 1995)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200 de MHz (</a:t>
            </a:r>
            <a:r>
              <a:rPr lang="en-US" dirty="0" err="1">
                <a:latin typeface="Times New Roman" panose="02020603050405020304" pitchFamily="18" charset="0"/>
                <a:cs typeface="Times New Roman" panose="02020603050405020304" pitchFamily="18" charset="0"/>
              </a:rPr>
              <a:t>ianuarie</a:t>
            </a:r>
            <a:r>
              <a:rPr lang="en-US" dirty="0">
                <a:latin typeface="Times New Roman" panose="02020603050405020304" pitchFamily="18" charset="0"/>
                <a:cs typeface="Times New Roman" panose="02020603050405020304" pitchFamily="18" charset="0"/>
              </a:rPr>
              <a:t> 1997), </a:t>
            </a:r>
            <a:r>
              <a:rPr lang="en-US" dirty="0" err="1">
                <a:latin typeface="Times New Roman" panose="02020603050405020304" pitchFamily="18" charset="0"/>
                <a:cs typeface="Times New Roman" panose="02020603050405020304" pitchFamily="18" charset="0"/>
              </a:rPr>
              <a:t>microprocesoarele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Pro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construite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folosindu</a:t>
            </a:r>
            <a:r>
              <a:rPr lang="en-US" dirty="0">
                <a:latin typeface="Times New Roman" panose="02020603050405020304" pitchFamily="18" charset="0"/>
                <a:cs typeface="Times New Roman" panose="02020603050405020304" pitchFamily="18" charset="0"/>
              </a:rPr>
              <a:t>-se o </a:t>
            </a:r>
            <a:r>
              <a:rPr lang="en-US" dirty="0" err="1">
                <a:latin typeface="Times New Roman" panose="02020603050405020304" pitchFamily="18" charset="0"/>
                <a:cs typeface="Times New Roman" panose="02020603050405020304" pitchFamily="18" charset="0"/>
              </a:rPr>
              <a:t>tehnologie</a:t>
            </a:r>
            <a:r>
              <a:rPr lang="en-US" dirty="0">
                <a:latin typeface="Times New Roman" panose="02020603050405020304" pitchFamily="18" charset="0"/>
                <a:cs typeface="Times New Roman" panose="02020603050405020304" pitchFamily="18" charset="0"/>
              </a:rPr>
              <a:t> de 0,6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0,35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cach</a:t>
            </a:r>
            <a:r>
              <a:rPr lang="x-none" dirty="0">
                <a:latin typeface="Times New Roman" panose="02020603050405020304" pitchFamily="18" charset="0"/>
                <a:cs typeface="Times New Roman" panose="02020603050405020304" pitchFamily="18" charset="0"/>
              </a:rPr>
              <a:t>e </a:t>
            </a:r>
            <a:r>
              <a:rPr lang="es-ES" dirty="0">
                <a:latin typeface="Times New Roman" panose="02020603050405020304" pitchFamily="18" charset="0"/>
                <a:cs typeface="Times New Roman" panose="02020603050405020304" pitchFamily="18" charset="0"/>
              </a:rPr>
              <a:t>integrată de nivel 2.</a:t>
            </a:r>
            <a:r>
              <a:rPr lang="x-none" dirty="0">
                <a:latin typeface="Times New Roman" panose="02020603050405020304" pitchFamily="18" charset="0"/>
                <a:cs typeface="Times New Roman" panose="02020603050405020304" pitchFamily="18" charset="0"/>
              </a:rPr>
              <a:t> </a:t>
            </a:r>
            <a:br>
              <a:rPr lang="es-ES" dirty="0">
                <a:latin typeface="Times New Roman" panose="02020603050405020304" pitchFamily="18" charset="0"/>
                <a:cs typeface="Times New Roman" panose="02020603050405020304" pitchFamily="18" charset="0"/>
              </a:rPr>
            </a:br>
            <a:r>
              <a:rPr lang="es-ES" dirty="0">
                <a:latin typeface="Times New Roman" panose="02020603050405020304" pitchFamily="18" charset="0"/>
                <a:cs typeface="Times New Roman" panose="02020603050405020304" pitchFamily="18" charset="0"/>
              </a:rPr>
              <a:t>Număr</a:t>
            </a:r>
            <a:r>
              <a:rPr lang="x-none" dirty="0">
                <a:latin typeface="Times New Roman" panose="02020603050405020304" pitchFamily="18" charset="0"/>
                <a:cs typeface="Times New Roman" panose="02020603050405020304" pitchFamily="18" charset="0"/>
              </a:rPr>
              <a:t>ul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tranzistori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aproximativ</a:t>
            </a:r>
            <a:r>
              <a:rPr lang="en-US" dirty="0">
                <a:latin typeface="Times New Roman" panose="02020603050405020304" pitchFamily="18" charset="0"/>
                <a:cs typeface="Times New Roman" panose="02020603050405020304" pitchFamily="18" charset="0"/>
              </a:rPr>
              <a:t> 5,5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de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variază</a:t>
            </a:r>
            <a:r>
              <a:rPr lang="en-US" dirty="0">
                <a:latin typeface="Times New Roman" panose="02020603050405020304" pitchFamily="18" charset="0"/>
                <a:cs typeface="Times New Roman" panose="02020603050405020304" pitchFamily="18" charset="0"/>
              </a:rPr>
              <a:t> de la 256 KB la 1MB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rulează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fecvenţe</a:t>
            </a:r>
            <a:r>
              <a:rPr lang="en-US" dirty="0">
                <a:latin typeface="Times New Roman" panose="02020603050405020304" pitchFamily="18" charset="0"/>
                <a:cs typeface="Times New Roman" panose="02020603050405020304" pitchFamily="18" charset="0"/>
              </a:rPr>
              <a:t> de 200 de </a:t>
            </a:r>
            <a:r>
              <a:rPr lang="en-US" dirty="0" err="1">
                <a:latin typeface="Times New Roman" panose="02020603050405020304" pitchFamily="18" charset="0"/>
                <a:cs typeface="Times New Roman" panose="02020603050405020304" pitchFamily="18" charset="0"/>
              </a:rPr>
              <a:t>MHz.</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vechi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bine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t>
            </a:r>
            <a:r>
              <a:rPr lang="x-none" dirty="0">
                <a:latin typeface="Times New Roman" panose="02020603050405020304" pitchFamily="18" charset="0"/>
                <a:cs typeface="Times New Roman" panose="02020603050405020304" pitchFamily="18" charset="0"/>
              </a:rPr>
              <a:t>e </a:t>
            </a:r>
            <a:r>
              <a:rPr lang="en-US" dirty="0">
                <a:latin typeface="Times New Roman" panose="02020603050405020304" pitchFamily="18" charset="0"/>
                <a:cs typeface="Times New Roman" panose="02020603050405020304" pitchFamily="18" charset="0"/>
              </a:rPr>
              <a:t>high-end (</a:t>
            </a:r>
            <a:r>
              <a:rPr lang="en-US" dirty="0" err="1">
                <a:latin typeface="Times New Roman" panose="02020603050405020304" pitchFamily="18" charset="0"/>
                <a:cs typeface="Times New Roman" panose="02020603050405020304" pitchFamily="18" charset="0"/>
              </a:rPr>
              <a:t>servere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special),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Pentium II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nou</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III) </a:t>
            </a:r>
            <a:r>
              <a:rPr lang="en-US" dirty="0" err="1">
                <a:latin typeface="Times New Roman" panose="02020603050405020304" pitchFamily="18" charset="0"/>
                <a:cs typeface="Times New Roman" panose="02020603050405020304" pitchFamily="18" charset="0"/>
              </a:rPr>
              <a:t>începe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servere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dispun</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raportul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performanţă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destul</a:t>
            </a:r>
            <a:r>
              <a:rPr lang="en-US" dirty="0">
                <a:latin typeface="Times New Roman" panose="02020603050405020304" pitchFamily="18" charset="0"/>
                <a:cs typeface="Times New Roman" panose="02020603050405020304" pitchFamily="18" charset="0"/>
              </a:rPr>
              <a:t> de bun, </a:t>
            </a:r>
            <a:r>
              <a:rPr lang="en-US" dirty="0" err="1">
                <a:latin typeface="Times New Roman" panose="02020603050405020304" pitchFamily="18" charset="0"/>
                <a:cs typeface="Times New Roman" panose="02020603050405020304" pitchFamily="18" charset="0"/>
              </a:rPr>
              <a:t>concurând</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în acest sens chia</a:t>
            </a:r>
            <a:r>
              <a:rPr lang="en-US" dirty="0">
                <a:latin typeface="Times New Roman" panose="02020603050405020304" pitchFamily="18" charset="0"/>
                <a:cs typeface="Times New Roman" panose="02020603050405020304" pitchFamily="18" charset="0"/>
              </a:rPr>
              <a:t>r cu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(non Intel)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servere ale firmei DEC (Digital</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E</a:t>
            </a:r>
            <a:r>
              <a:rPr lang="en-US" dirty="0" err="1">
                <a:latin typeface="Times New Roman" panose="02020603050405020304" pitchFamily="18" charset="0"/>
                <a:cs typeface="Times New Roman" panose="02020603050405020304" pitchFamily="18" charset="0"/>
              </a:rPr>
              <a:t>quipment</a:t>
            </a:r>
            <a:r>
              <a:rPr lang="en-US" dirty="0">
                <a:latin typeface="Times New Roman" panose="02020603050405020304" pitchFamily="18" charset="0"/>
                <a:cs typeface="Times New Roman" panose="02020603050405020304" pitchFamily="18" charset="0"/>
              </a:rPr>
              <a:t> Corporation) Alpha. </a:t>
            </a:r>
          </a:p>
        </p:txBody>
      </p:sp>
    </p:spTree>
    <p:extLst>
      <p:ext uri="{BB962C8B-B14F-4D97-AF65-F5344CB8AC3E}">
        <p14:creationId xmlns:p14="http://schemas.microsoft.com/office/powerpoint/2010/main" val="1902182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731" y="0"/>
            <a:ext cx="8839200" cy="369332"/>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Principalele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caracteristici</a:t>
            </a:r>
            <a:r>
              <a:rPr lang="en-US" dirty="0">
                <a:solidFill>
                  <a:srgbClr val="000000"/>
                </a:solidFill>
                <a:latin typeface="Times New Roman" pitchFamily="18" charset="0"/>
                <a:cs typeface="Times New Roman" pitchFamily="18" charset="0"/>
              </a:rPr>
              <a:t> ale </a:t>
            </a:r>
            <a:r>
              <a:rPr lang="en-US" dirty="0" err="1">
                <a:solidFill>
                  <a:srgbClr val="000000"/>
                </a:solidFill>
                <a:latin typeface="Times New Roman" pitchFamily="18" charset="0"/>
                <a:cs typeface="Times New Roman" pitchFamily="18" charset="0"/>
              </a:rPr>
              <a:t>procesorului</a:t>
            </a:r>
            <a:r>
              <a:rPr lang="en-US" dirty="0">
                <a:solidFill>
                  <a:srgbClr val="000000"/>
                </a:solidFill>
                <a:latin typeface="Times New Roman" pitchFamily="18" charset="0"/>
                <a:cs typeface="Times New Roman" pitchFamily="18" charset="0"/>
              </a:rPr>
              <a:t> Pentium Pro </a:t>
            </a:r>
            <a:r>
              <a:rPr lang="en-US" dirty="0" err="1">
                <a:solidFill>
                  <a:srgbClr val="000000"/>
                </a:solidFill>
                <a:latin typeface="Times New Roman" pitchFamily="18" charset="0"/>
                <a:cs typeface="Times New Roman" pitchFamily="18" charset="0"/>
              </a:rPr>
              <a:t>sunt</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următoarele</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sp>
        <p:nvSpPr>
          <p:cNvPr id="5" name="Прямоугольник 4"/>
          <p:cNvSpPr/>
          <p:nvPr/>
        </p:nvSpPr>
        <p:spPr>
          <a:xfrm>
            <a:off x="123731" y="369332"/>
            <a:ext cx="11935486" cy="6186309"/>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superpipelining</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conductă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superioară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celei</a:t>
            </a:r>
            <a:r>
              <a:rPr lang="en-US" dirty="0">
                <a:solidFill>
                  <a:srgbClr val="000000"/>
                </a:solidFill>
                <a:latin typeface="Times New Roman" panose="02020603050405020304" pitchFamily="18" charset="0"/>
                <a:cs typeface="Times New Roman" panose="02020603050405020304" pitchFamily="18" charset="0"/>
              </a:rPr>
              <a:t> de la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Pentium, </a:t>
            </a:r>
            <a:r>
              <a:rPr lang="en-US" dirty="0" err="1">
                <a:solidFill>
                  <a:srgbClr val="000000"/>
                </a:solidFill>
                <a:latin typeface="Times New Roman" panose="02020603050405020304" pitchFamily="18" charset="0"/>
                <a:cs typeface="Times New Roman" panose="02020603050405020304" pitchFamily="18" charset="0"/>
              </a:rPr>
              <a:t>mărindu</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numărul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stadii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de la 5 la 12;</a:t>
            </a:r>
            <a:br>
              <a:rPr lang="en-US" dirty="0">
                <a:solidFill>
                  <a:srgbClr val="000000"/>
                </a:solidFill>
                <a:latin typeface="Times New Roman" panose="02020603050405020304" pitchFamily="18" charset="0"/>
                <a:cs typeface="Times New Roman" panose="02020603050405020304" pitchFamily="18" charset="0"/>
              </a:rPr>
            </a:br>
            <a:r>
              <a:rPr lang="x-none"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memorie</a:t>
            </a:r>
            <a:r>
              <a:rPr lang="en-US" i="1" dirty="0">
                <a:solidFill>
                  <a:srgbClr val="000000"/>
                </a:solidFill>
                <a:latin typeface="Times New Roman" panose="02020603050405020304" pitchFamily="18" charset="0"/>
                <a:cs typeface="Times New Roman" panose="02020603050405020304" pitchFamily="18" charset="0"/>
              </a:rPr>
              <a:t> cache de </a:t>
            </a:r>
            <a:r>
              <a:rPr lang="en-US" i="1" dirty="0" err="1">
                <a:solidFill>
                  <a:srgbClr val="000000"/>
                </a:solidFill>
                <a:latin typeface="Times New Roman" panose="02020603050405020304" pitchFamily="18" charset="0"/>
                <a:cs typeface="Times New Roman" panose="02020603050405020304" pitchFamily="18" charset="0"/>
              </a:rPr>
              <a:t>nivelul</a:t>
            </a:r>
            <a:r>
              <a:rPr lang="en-US" i="1" dirty="0">
                <a:solidFill>
                  <a:srgbClr val="000000"/>
                </a:solidFill>
                <a:latin typeface="Times New Roman" panose="02020603050405020304" pitchFamily="18" charset="0"/>
                <a:cs typeface="Times New Roman" panose="02020603050405020304" pitchFamily="18" charset="0"/>
              </a:rPr>
              <a:t> 2 </a:t>
            </a:r>
            <a:r>
              <a:rPr lang="en-US" i="1" dirty="0" err="1">
                <a:solidFill>
                  <a:srgbClr val="000000"/>
                </a:solidFill>
                <a:latin typeface="Times New Roman" panose="02020603050405020304" pitchFamily="18" charset="0"/>
                <a:cs typeface="Times New Roman" panose="02020603050405020304" pitchFamily="18" charset="0"/>
              </a:rPr>
              <a:t>integrată</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pe</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cip</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folosească</a:t>
            </a:r>
            <a:r>
              <a:rPr lang="en-US" dirty="0">
                <a:solidFill>
                  <a:srgbClr val="000000"/>
                </a:solidFill>
                <a:latin typeface="Times New Roman" panose="02020603050405020304" pitchFamily="18" charset="0"/>
                <a:cs typeface="Times New Roman" panose="02020603050405020304" pitchFamily="18" charset="0"/>
              </a:rPr>
              <a:t> o</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integrată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placa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a:t>
            </a:r>
            <a:r>
              <a:rPr lang="en-US" dirty="0" err="1">
                <a:latin typeface="Times New Roman" panose="02020603050405020304" pitchFamily="18" charset="0"/>
                <a:cs typeface="Times New Roman" panose="02020603050405020304" pitchFamily="18" charset="0"/>
              </a:rPr>
              <a:t>cţionează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viteza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magistralei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foloseşte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integrată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propria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magistrală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rulând</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întreaga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general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procesoarele</a:t>
            </a:r>
            <a:r>
              <a:rPr lang="en-US" dirty="0">
                <a:latin typeface="Times New Roman" panose="02020603050405020304" pitchFamily="18" charset="0"/>
                <a:cs typeface="Times New Roman" panose="02020603050405020304" pitchFamily="18" charset="0"/>
              </a:rPr>
              <a:t> Pentium.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diferită</a:t>
            </a:r>
            <a:r>
              <a:rPr lang="en-US" dirty="0">
                <a:latin typeface="Times New Roman" panose="02020603050405020304" pitchFamily="18" charset="0"/>
                <a:cs typeface="Times New Roman" panose="02020603050405020304" pitchFamily="18" charset="0"/>
              </a:rPr>
              <a:t>, de tip non-blocking,</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înseamnă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atunci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avem</a:t>
            </a:r>
            <a:r>
              <a:rPr lang="en-US" dirty="0">
                <a:latin typeface="Times New Roman" panose="02020603050405020304" pitchFamily="18" charset="0"/>
                <a:cs typeface="Times New Roman" panose="02020603050405020304" pitchFamily="18" charset="0"/>
              </a:rPr>
              <a:t> de-a face cu un "cache miss"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greşeală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neaşteptând</a:t>
            </a:r>
            <a:r>
              <a:rPr lang="en-US" dirty="0">
                <a:latin typeface="Times New Roman" panose="02020603050405020304" pitchFamily="18" charset="0"/>
                <a:cs typeface="Times New Roman" panose="02020603050405020304" pitchFamily="18" charset="0"/>
              </a:rPr>
              <a:t> (re)</a:t>
            </a:r>
            <a:r>
              <a:rPr lang="en-US" dirty="0" err="1">
                <a:latin typeface="Times New Roman" panose="02020603050405020304" pitchFamily="18" charset="0"/>
                <a:cs typeface="Times New Roman" panose="02020603050405020304" pitchFamily="18" charset="0"/>
              </a:rPr>
              <a:t>citirea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r>
              <a:rPr lang="x-none"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optimizare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pentru</a:t>
            </a:r>
            <a:r>
              <a:rPr lang="en-US" i="1" dirty="0">
                <a:latin typeface="Times New Roman" panose="02020603050405020304" pitchFamily="18" charset="0"/>
                <a:cs typeface="Times New Roman" panose="02020603050405020304" pitchFamily="18" charset="0"/>
              </a:rPr>
              <a:t> 32 de </a:t>
            </a:r>
            <a:r>
              <a:rPr lang="en-US" i="1" dirty="0" err="1">
                <a:latin typeface="Times New Roman" panose="02020603050405020304" pitchFamily="18" charset="0"/>
                <a:cs typeface="Times New Roman" panose="02020603050405020304" pitchFamily="18" charset="0"/>
              </a:rPr>
              <a:t>biţi</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Pro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rula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ducând</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Pentium </a:t>
            </a:r>
            <a:r>
              <a:rPr lang="en-US" dirty="0" err="1">
                <a:latin typeface="Times New Roman" panose="02020603050405020304" pitchFamily="18" charset="0"/>
                <a:cs typeface="Times New Roman" panose="02020603050405020304" pitchFamily="18" charset="0"/>
              </a:rPr>
              <a:t>atunci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foloseşte</a:t>
            </a:r>
            <a:r>
              <a:rPr lang="en-US" dirty="0">
                <a:latin typeface="Times New Roman" panose="02020603050405020304" pitchFamily="18" charset="0"/>
                <a:cs typeface="Times New Roman" panose="02020603050405020304" pitchFamily="18" charset="0"/>
              </a:rPr>
              <a:t> software de </a:t>
            </a:r>
            <a:r>
              <a:rPr lang="en-US" dirty="0" err="1">
                <a:latin typeface="Times New Roman" panose="02020603050405020304" pitchFamily="18" charset="0"/>
                <a:cs typeface="Times New Roman" panose="02020603050405020304" pitchFamily="18" charset="0"/>
              </a:rPr>
              <a:t>ultimul</a:t>
            </a:r>
            <a:r>
              <a:rPr lang="en-US" dirty="0">
                <a:latin typeface="Times New Roman" panose="02020603050405020304" pitchFamily="18" charset="0"/>
                <a:cs typeface="Times New Roman" panose="02020603050405020304" pitchFamily="18" charset="0"/>
              </a:rPr>
              <a:t> tip; </a:t>
            </a:r>
          </a:p>
          <a:p>
            <a:r>
              <a:rPr lang="it-IT" i="1" dirty="0">
                <a:latin typeface="Times New Roman" panose="02020603050405020304" pitchFamily="18" charset="0"/>
                <a:cs typeface="Times New Roman" panose="02020603050405020304" pitchFamily="18" charset="0"/>
              </a:rPr>
              <a:t>	mai mare adresabilitate a magistralei: </a:t>
            </a:r>
            <a:r>
              <a:rPr lang="it-IT" dirty="0">
                <a:latin typeface="Times New Roman" panose="02020603050405020304" pitchFamily="18" charset="0"/>
                <a:cs typeface="Times New Roman" panose="02020603050405020304" pitchFamily="18" charset="0"/>
              </a:rPr>
              <a:t>da</a:t>
            </a:r>
            <a:r>
              <a:rPr lang="en-US" dirty="0" err="1">
                <a:latin typeface="Times New Roman" panose="02020603050405020304" pitchFamily="18" charset="0"/>
                <a:cs typeface="Times New Roman" panose="02020603050405020304" pitchFamily="18" charset="0"/>
              </a:rPr>
              <a:t>torită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faptului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36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dimensiune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maximă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adreselor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fizică</a:t>
            </a:r>
            <a:r>
              <a:rPr lang="en-US" dirty="0">
                <a:latin typeface="Times New Roman" panose="02020603050405020304" pitchFamily="18" charset="0"/>
                <a:cs typeface="Times New Roman" panose="02020603050405020304" pitchFamily="18" charset="0"/>
              </a:rPr>
              <a:t> de 64 GB; </a:t>
            </a: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multiprocesare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superioară</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configuraţii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multiprocesare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patru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quad),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maximum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la Pentium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duale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încheierea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instrucţiunilor</a:t>
            </a:r>
            <a:r>
              <a:rPr lang="en-US" i="1" dirty="0">
                <a:latin typeface="Times New Roman" panose="02020603050405020304" pitchFamily="18" charset="0"/>
                <a:cs typeface="Times New Roman" panose="02020603050405020304" pitchFamily="18" charset="0"/>
              </a:rPr>
              <a:t> "out of </a:t>
            </a:r>
            <a:r>
              <a:rPr lang="en-US" i="1" dirty="0" err="1">
                <a:latin typeface="Times New Roman" panose="02020603050405020304" pitchFamily="18" charset="0"/>
                <a:cs typeface="Times New Roman" panose="02020603050405020304" pitchFamily="18" charset="0"/>
              </a:rPr>
              <a:t>orde</a:t>
            </a:r>
            <a:r>
              <a:rPr lang="pt-BR" i="1" dirty="0">
                <a:latin typeface="Times New Roman" panose="02020603050405020304" pitchFamily="18" charset="0"/>
                <a:cs typeface="Times New Roman" panose="02020603050405020304" pitchFamily="18" charset="0"/>
              </a:rPr>
              <a:t>r" (neordonate)</a:t>
            </a:r>
            <a:r>
              <a:rPr lang="pt-BR" dirty="0">
                <a:latin typeface="Times New Roman" panose="02020603050405020304" pitchFamily="18" charset="0"/>
                <a:cs typeface="Times New Roman" panose="02020603050405020304" pitchFamily="18" charset="0"/>
              </a:rPr>
              <a:t>, ceea ce înse</a:t>
            </a:r>
            <a:r>
              <a:rPr lang="en-US" dirty="0" err="1">
                <a:latin typeface="Times New Roman" panose="02020603050405020304" pitchFamily="18" charset="0"/>
                <a:cs typeface="Times New Roman" panose="02020603050405020304" pitchFamily="18" charset="0"/>
              </a:rPr>
              <a:t>amnă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stadiile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conductă</a:t>
            </a:r>
            <a:r>
              <a:rPr lang="en-US" dirty="0">
                <a:latin typeface="Times New Roman" panose="02020603050405020304" pitchFamily="18" charset="0"/>
                <a:cs typeface="Times New Roman" panose="02020603050405020304" pitchFamily="18" charset="0"/>
              </a:rPr>
              <a:t> se pot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stabilită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previziune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superioară</a:t>
            </a:r>
            <a:r>
              <a:rPr lang="en-US" i="1" dirty="0">
                <a:latin typeface="Times New Roman" panose="02020603050405020304" pitchFamily="18" charset="0"/>
                <a:cs typeface="Times New Roman" panose="02020603050405020304" pitchFamily="18" charset="0"/>
              </a:rPr>
              <a:t> a </a:t>
            </a:r>
            <a:r>
              <a:rPr lang="en-US" i="1" dirty="0" err="1">
                <a:latin typeface="Times New Roman" panose="02020603050405020304" pitchFamily="18" charset="0"/>
                <a:cs typeface="Times New Roman" panose="02020603050405020304" pitchFamily="18" charset="0"/>
              </a:rPr>
              <a:t>ramificărilor</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dimensiunea</a:t>
            </a:r>
            <a:r>
              <a:rPr lang="en-US" dirty="0">
                <a:latin typeface="Times New Roman" panose="02020603050405020304" pitchFamily="18" charset="0"/>
                <a:cs typeface="Times New Roman" panose="02020603050405020304" pitchFamily="18" charset="0"/>
              </a:rPr>
              <a:t> BTB (Branch Target Buffer -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Buffer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dublă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Pentium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acurateţea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crescută</a:t>
            </a:r>
            <a:r>
              <a:rPr lang="en-US" dirty="0">
                <a:latin typeface="Times New Roman" panose="02020603050405020304" pitchFamily="18" charset="0"/>
                <a:cs typeface="Times New Roman" panose="02020603050405020304" pitchFamily="18" charset="0"/>
              </a:rPr>
              <a:t> (BTB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asociativă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regulă</a:t>
            </a:r>
            <a:r>
              <a:rPr lang="en-US" dirty="0">
                <a:latin typeface="Times New Roman" panose="02020603050405020304" pitchFamily="18" charset="0"/>
                <a:cs typeface="Times New Roman" panose="02020603050405020304" pitchFamily="18" charset="0"/>
              </a:rPr>
              <a:t> cu 128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512 de </a:t>
            </a:r>
            <a:r>
              <a:rPr lang="en-US" dirty="0" err="1">
                <a:latin typeface="Times New Roman" panose="02020603050405020304" pitchFamily="18" charset="0"/>
                <a:cs typeface="Times New Roman" panose="02020603050405020304" pitchFamily="18" charset="0"/>
              </a:rPr>
              <a:t>intrări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urmăreşte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indexul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I</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cache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încercă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index I</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cache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accesat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bazându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ramificărilor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actualului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algoritm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scop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reprezintă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domeniu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cercetare</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variantă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algoritmului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Yeh</a:t>
            </a:r>
            <a:r>
              <a:rPr lang="en-US" dirty="0">
                <a:latin typeface="Times New Roman" panose="02020603050405020304" pitchFamily="18" charset="0"/>
                <a:cs typeface="Times New Roman" panose="02020603050405020304" pitchFamily="18" charset="0"/>
              </a:rPr>
              <a:t> - 1991); </a:t>
            </a:r>
            <a:br>
              <a:rPr lang="en-US" dirty="0"/>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866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740307"/>
          </a:xfrm>
          <a:prstGeom prst="rect">
            <a:avLst/>
          </a:prstGeom>
        </p:spPr>
        <p:txBody>
          <a:bodyPr wrap="square">
            <a:spAutoFit/>
          </a:bodyPr>
          <a:lstStyle/>
          <a:p>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redenumirea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registrelor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această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faciliate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oferă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paralele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conductelor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execuţie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speculativă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mecanism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fie </a:t>
            </a:r>
            <a:r>
              <a:rPr lang="en-US" dirty="0" err="1">
                <a:latin typeface="Times New Roman" panose="02020603050405020304" pitchFamily="18" charset="0"/>
                <a:cs typeface="Times New Roman" panose="02020603050405020304" pitchFamily="18" charset="0"/>
              </a:rPr>
              <a:t>prelucrate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devreme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înainte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normală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speculaţii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previziuni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temporar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ROB - Re-Order Buffer - Buffer de </a:t>
            </a:r>
            <a:r>
              <a:rPr lang="en-US" dirty="0" err="1">
                <a:latin typeface="Times New Roman" panose="02020603050405020304" pitchFamily="18" charset="0"/>
                <a:cs typeface="Times New Roman" panose="02020603050405020304" pitchFamily="18" charset="0"/>
              </a:rPr>
              <a:t>Reordonare</a:t>
            </a:r>
            <a:r>
              <a:rPr lang="en-US" dirty="0">
                <a:latin typeface="Times New Roman" panose="02020603050405020304" pitchFamily="18" charset="0"/>
                <a:cs typeface="Times New Roman" panose="02020603050405020304" pitchFamily="18" charset="0"/>
              </a:rPr>
              <a:t> - care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funcţională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micro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aşteaptă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speculative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colectate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retrase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nu fie </a:t>
            </a:r>
            <a:r>
              <a:rPr lang="en-US" dirty="0" err="1">
                <a:latin typeface="Times New Roman" panose="02020603050405020304" pitchFamily="18" charset="0"/>
                <a:cs typeface="Times New Roman" panose="02020603050405020304" pitchFamily="18" charset="0"/>
              </a:rPr>
              <a:t>utilizate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datorită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schimbări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tehnologie</a:t>
            </a:r>
            <a:r>
              <a:rPr lang="en-US" i="1" dirty="0">
                <a:latin typeface="Times New Roman" panose="02020603050405020304" pitchFamily="18" charset="0"/>
                <a:cs typeface="Times New Roman" panose="02020603050405020304" pitchFamily="18" charset="0"/>
              </a:rPr>
              <a:t> de </a:t>
            </a:r>
            <a:r>
              <a:rPr lang="en-US" i="1" dirty="0" err="1">
                <a:latin typeface="Times New Roman" panose="02020603050405020304" pitchFamily="18" charset="0"/>
                <a:cs typeface="Times New Roman" panose="02020603050405020304" pitchFamily="18" charset="0"/>
              </a:rPr>
              <a:t>execuţie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dinamică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concepută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scurt</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ajustare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optimală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prevederea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desfăşurării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desfăşurător</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alege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abilitatea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speculativă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preferată</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Unitatea FETCH/DECODE</a:t>
            </a:r>
            <a:r>
              <a:rPr lang="pt-BR" dirty="0">
                <a:latin typeface="Times New Roman" panose="02020603050405020304" pitchFamily="18" charset="0"/>
                <a:cs typeface="Times New Roman" panose="02020603050405020304" pitchFamily="18" charset="0"/>
              </a:rPr>
              <a:t>, care este o componentă ce preia ca input  </a:t>
            </a:r>
            <a:r>
              <a:rPr lang="en-US" dirty="0" err="1">
                <a:latin typeface="Times New Roman" panose="02020603050405020304" pitchFamily="18" charset="0"/>
                <a:cs typeface="Times New Roman" panose="02020603050405020304" pitchFamily="18" charset="0"/>
              </a:rPr>
              <a:t>fluxul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utilizatorului</a:t>
            </a:r>
            <a:r>
              <a:rPr lang="en-US" dirty="0">
                <a:latin typeface="Times New Roman" panose="02020603050405020304" pitchFamily="18" charset="0"/>
                <a:cs typeface="Times New Roman" panose="02020603050405020304" pitchFamily="18" charset="0"/>
              </a:rPr>
              <a:t> din cache-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le </a:t>
            </a:r>
            <a:r>
              <a:rPr lang="en-US" dirty="0" err="1">
                <a:latin typeface="Times New Roman" panose="02020603050405020304" pitchFamily="18" charset="0"/>
                <a:cs typeface="Times New Roman" panose="02020603050405020304" pitchFamily="18" charset="0"/>
              </a:rPr>
              <a:t>decodifică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serie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numite</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uops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reprezintă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Unitatea</a:t>
            </a:r>
            <a:r>
              <a:rPr lang="en-US" i="1" dirty="0">
                <a:latin typeface="Times New Roman" panose="02020603050405020304" pitchFamily="18" charset="0"/>
                <a:cs typeface="Times New Roman" panose="02020603050405020304" pitchFamily="18" charset="0"/>
              </a:rPr>
              <a:t> DISPATCH/EXECUTE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"out-of-order"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microoperaţiilor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conformitate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dependenţa</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existenţa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resurselor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stocând</a:t>
            </a:r>
            <a:r>
              <a:rPr lang="en-US"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temporar rezultatele acestor execuţii speculative. </a:t>
            </a:r>
            <a:br>
              <a:rPr lang="pt-BR"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Unitatea</a:t>
            </a:r>
            <a:r>
              <a:rPr lang="en-US" i="1" dirty="0">
                <a:latin typeface="Times New Roman" panose="02020603050405020304" pitchFamily="18" charset="0"/>
                <a:cs typeface="Times New Roman" panose="02020603050405020304" pitchFamily="18" charset="0"/>
              </a:rPr>
              <a:t> RETIRE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componenta</a:t>
            </a:r>
            <a:r>
              <a:rPr lang="en-US" dirty="0">
                <a:latin typeface="Times New Roman" panose="02020603050405020304" pitchFamily="18" charset="0"/>
                <a:cs typeface="Times New Roman" panose="02020603050405020304" pitchFamily="18" charset="0"/>
              </a:rPr>
              <a:t> "in-order"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ştie</a:t>
            </a:r>
            <a:r>
              <a:rPr lang="en-US" dirty="0">
                <a:latin typeface="Times New Roman" panose="02020603050405020304" pitchFamily="18" charset="0"/>
                <a:cs typeface="Times New Roman" panose="02020603050405020304" pitchFamily="18" charset="0"/>
              </a:rPr>
              <a:t> cum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aplice</a:t>
            </a:r>
            <a:r>
              <a:rPr lang="en-US" dirty="0">
                <a:latin typeface="Times New Roman" panose="02020603050405020304" pitchFamily="18" charset="0"/>
                <a:cs typeface="Times New Roman" panose="02020603050405020304" pitchFamily="18" charset="0"/>
              </a:rPr>
              <a:t> ("retire")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speculative </a:t>
            </a:r>
            <a:r>
              <a:rPr lang="en-US" dirty="0" err="1">
                <a:latin typeface="Times New Roman" panose="02020603050405020304" pitchFamily="18" charset="0"/>
                <a:cs typeface="Times New Roman" panose="02020603050405020304" pitchFamily="18" charset="0"/>
              </a:rPr>
              <a:t>temporare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permanente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Unitatea</a:t>
            </a:r>
            <a:r>
              <a:rPr lang="en-US" i="1" dirty="0">
                <a:latin typeface="Times New Roman" panose="02020603050405020304" pitchFamily="18" charset="0"/>
                <a:cs typeface="Times New Roman" panose="02020603050405020304" pitchFamily="18" charset="0"/>
              </a:rPr>
              <a:t> BUS INTERFACE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componentă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parţial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ordonată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responsabilă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conectarea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unităţi</a:t>
            </a:r>
            <a:r>
              <a:rPr lang="en-US" dirty="0">
                <a:latin typeface="Times New Roman" panose="02020603050405020304" pitchFamily="18" charset="0"/>
                <a:cs typeface="Times New Roman" panose="02020603050405020304" pitchFamily="18" charset="0"/>
              </a:rPr>
              <a:t> interne cu </a:t>
            </a:r>
            <a:r>
              <a:rPr lang="en-US" dirty="0" err="1">
                <a:latin typeface="Times New Roman" panose="02020603050405020304" pitchFamily="18" charset="0"/>
                <a:cs typeface="Times New Roman" panose="02020603050405020304" pitchFamily="18" charset="0"/>
              </a:rPr>
              <a:t>lumea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comunică</a:t>
            </a:r>
            <a:r>
              <a:rPr lang="en-US" dirty="0">
                <a:latin typeface="Times New Roman" panose="02020603050405020304" pitchFamily="18" charset="0"/>
                <a:cs typeface="Times New Roman" panose="02020603050405020304" pitchFamily="18" charset="0"/>
              </a:rPr>
              <a:t> direct cu cache-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L2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suportă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patru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accesări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concurente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69910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875465" y="347898"/>
            <a:ext cx="5671006" cy="4710488"/>
          </a:xfrm>
          <a:prstGeom prst="rect">
            <a:avLst/>
          </a:prstGeom>
        </p:spPr>
      </p:pic>
      <p:sp>
        <p:nvSpPr>
          <p:cNvPr id="5" name="Прямоугольник 4"/>
          <p:cNvSpPr/>
          <p:nvPr/>
        </p:nvSpPr>
        <p:spPr>
          <a:xfrm>
            <a:off x="144856" y="5888907"/>
            <a:ext cx="11425473" cy="369332"/>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Cele</a:t>
            </a:r>
            <a:r>
              <a:rPr lang="en-US" dirty="0">
                <a:solidFill>
                  <a:srgbClr val="000000"/>
                </a:solidFill>
                <a:latin typeface="Times New Roman" pitchFamily="18" charset="0"/>
                <a:cs typeface="Times New Roman" pitchFamily="18" charset="0"/>
              </a:rPr>
              <a:t> 3 </a:t>
            </a:r>
            <a:r>
              <a:rPr lang="en-US" dirty="0" err="1">
                <a:solidFill>
                  <a:srgbClr val="000000"/>
                </a:solidFill>
                <a:latin typeface="Times New Roman" pitchFamily="18" charset="0"/>
                <a:cs typeface="Times New Roman" pitchFamily="18" charset="0"/>
              </a:rPr>
              <a:t>unităţi</a:t>
            </a:r>
            <a:r>
              <a:rPr lang="en-US" dirty="0">
                <a:solidFill>
                  <a:srgbClr val="000000"/>
                </a:solidFill>
                <a:latin typeface="Times New Roman" pitchFamily="18" charset="0"/>
                <a:cs typeface="Times New Roman" pitchFamily="18" charset="0"/>
              </a:rPr>
              <a:t> interne de </a:t>
            </a:r>
            <a:r>
              <a:rPr lang="en-US" dirty="0" err="1">
                <a:solidFill>
                  <a:srgbClr val="000000"/>
                </a:solidFill>
                <a:latin typeface="Times New Roman" pitchFamily="18" charset="0"/>
                <a:cs typeface="Times New Roman" pitchFamily="18" charset="0"/>
              </a:rPr>
              <a:t>interfaţă</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subsistemul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foloseşte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memorii</a:t>
            </a:r>
            <a:r>
              <a:rPr lang="en-US" dirty="0">
                <a:solidFill>
                  <a:srgbClr val="000000"/>
                </a:solidFill>
                <a:latin typeface="Times New Roman" pitchFamily="18" charset="0"/>
                <a:cs typeface="Times New Roman" pitchFamily="18" charset="0"/>
              </a:rPr>
              <a:t> cache </a:t>
            </a:r>
            <a:r>
              <a:rPr lang="en-US" dirty="0" err="1">
                <a:solidFill>
                  <a:srgbClr val="000000"/>
                </a:solidFill>
                <a:latin typeface="Times New Roman" pitchFamily="18" charset="0"/>
                <a:cs typeface="Times New Roman" pitchFamily="18" charset="0"/>
              </a:rPr>
              <a:t>unificate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câte</a:t>
            </a:r>
            <a:r>
              <a:rPr lang="en-US" dirty="0">
                <a:solidFill>
                  <a:srgbClr val="000000"/>
                </a:solidFill>
                <a:latin typeface="Times New Roman" pitchFamily="18" charset="0"/>
                <a:cs typeface="Times New Roman" pitchFamily="18" charset="0"/>
              </a:rPr>
              <a:t> 8K</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806159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MMX</a:t>
            </a:r>
            <a:r>
              <a:rPr lang="en-US" dirty="0">
                <a:latin typeface="Times New Roman" pitchFamily="18" charset="0"/>
                <a:cs typeface="Times New Roman" pitchFamily="18" charset="0"/>
              </a:rPr>
              <a:t> </a:t>
            </a:r>
          </a:p>
        </p:txBody>
      </p:sp>
      <p:sp>
        <p:nvSpPr>
          <p:cNvPr id="7" name="Прямоугольник 6"/>
          <p:cNvSpPr/>
          <p:nvPr/>
        </p:nvSpPr>
        <p:spPr>
          <a:xfrm>
            <a:off x="-1" y="459525"/>
            <a:ext cx="12192001" cy="5909310"/>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MMX (</a:t>
            </a:r>
            <a:r>
              <a:rPr lang="en-US" dirty="0" err="1">
                <a:solidFill>
                  <a:srgbClr val="000000"/>
                </a:solidFill>
                <a:latin typeface="Times New Roman" panose="02020603050405020304" pitchFamily="18" charset="0"/>
                <a:cs typeface="Times New Roman" panose="02020603050405020304" pitchFamily="18" charset="0"/>
              </a:rPr>
              <a:t>varianta</a:t>
            </a:r>
            <a:r>
              <a:rPr lang="en-US" dirty="0">
                <a:solidFill>
                  <a:srgbClr val="000000"/>
                </a:solidFill>
                <a:latin typeface="Times New Roman" panose="02020603050405020304" pitchFamily="18" charset="0"/>
                <a:cs typeface="Times New Roman" panose="02020603050405020304" pitchFamily="18" charset="0"/>
              </a:rPr>
              <a:t> P55C)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introdus</a:t>
            </a:r>
            <a:r>
              <a:rPr lang="en-US" dirty="0">
                <a:solidFill>
                  <a:srgbClr val="000000"/>
                </a:solidFill>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dată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ianuarie</a:t>
            </a:r>
            <a:r>
              <a:rPr lang="en-US" dirty="0">
                <a:latin typeface="Times New Roman" panose="02020603050405020304" pitchFamily="18" charset="0"/>
                <a:cs typeface="Times New Roman" panose="02020603050405020304" pitchFamily="18" charset="0"/>
              </a:rPr>
              <a:t> 1997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inclus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urmat</a:t>
            </a:r>
            <a:r>
              <a:rPr lang="en-US" dirty="0">
                <a:latin typeface="Times New Roman" panose="02020603050405020304" pitchFamily="18" charset="0"/>
                <a:cs typeface="Times New Roman" panose="02020603050405020304" pitchFamily="18" charset="0"/>
              </a:rPr>
              <a:t> de AMD K6, Cyrix 686MX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Pentium II.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Cre</a:t>
            </a:r>
            <a:r>
              <a:rPr lang="pt-BR" dirty="0">
                <a:latin typeface="Times New Roman" panose="02020603050405020304" pitchFamily="18" charset="0"/>
                <a:cs typeface="Times New Roman" panose="02020603050405020304" pitchFamily="18" charset="0"/>
              </a:rPr>
              <a:t>şterea performanţelor faţă de procesorul Pentium const</a:t>
            </a:r>
            <a:r>
              <a:rPr lang="en-US" dirty="0">
                <a:latin typeface="Times New Roman" panose="02020603050405020304" pitchFamily="18" charset="0"/>
                <a:cs typeface="Times New Roman" panose="02020603050405020304" pitchFamily="18" charset="0"/>
              </a:rPr>
              <a:t>ă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abilitatea</a:t>
            </a:r>
            <a:r>
              <a:rPr lang="en-US" dirty="0">
                <a:latin typeface="Times New Roman" panose="02020603050405020304" pitchFamily="18" charset="0"/>
                <a:cs typeface="Times New Roman" panose="02020603050405020304" pitchFamily="18" charset="0"/>
              </a:rPr>
              <a:t> de</a:t>
            </a:r>
            <a:r>
              <a:rPr lang="pt-BR" dirty="0">
                <a:latin typeface="Times New Roman" panose="02020603050405020304" pitchFamily="18" charset="0"/>
                <a:cs typeface="Times New Roman" panose="02020603050405020304" pitchFamily="18" charset="0"/>
              </a:rPr>
              <a:t>osebită de a opera cu aplicaţii multimedia mult mai eficient, fiind </a:t>
            </a:r>
            <a:r>
              <a:rPr lang="en-US" dirty="0" err="1">
                <a:latin typeface="Times New Roman" panose="02020603050405020304" pitchFamily="18" charset="0"/>
                <a:cs typeface="Times New Roman" panose="02020603050405020304" pitchFamily="18" charset="0"/>
              </a:rPr>
              <a:t>disponibil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variante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frecvenţei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de 166, 200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233 MHz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sistemele</a:t>
            </a:r>
            <a:r>
              <a:rPr lang="en-US" dirty="0">
                <a:latin typeface="Times New Roman" panose="02020603050405020304" pitchFamily="18" charset="0"/>
                <a:cs typeface="Times New Roman" panose="02020603050405020304" pitchFamily="18" charset="0"/>
              </a:rPr>
              <a:t> desktop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133, 150, 166, 200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233 MHz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sistemele</a:t>
            </a:r>
            <a:r>
              <a:rPr lang="en-US" dirty="0">
                <a:latin typeface="Times New Roman" panose="02020603050405020304" pitchFamily="18" charset="0"/>
                <a:cs typeface="Times New Roman" panose="02020603050405020304" pitchFamily="18" charset="0"/>
              </a:rPr>
              <a:t> mobile. </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Îmbunătăţiri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clasic</a:t>
            </a:r>
            <a:r>
              <a:rPr lang="en-US" dirty="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Noi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Inginerii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firmei</a:t>
            </a:r>
            <a:r>
              <a:rPr lang="en-US" dirty="0">
                <a:latin typeface="Times New Roman" panose="02020603050405020304" pitchFamily="18" charset="0"/>
                <a:cs typeface="Times New Roman" panose="02020603050405020304" pitchFamily="18" charset="0"/>
              </a:rPr>
              <a:t> Intel au </a:t>
            </a:r>
            <a:r>
              <a:rPr lang="en-US" dirty="0" err="1">
                <a:latin typeface="Times New Roman" panose="02020603050405020304" pitchFamily="18" charset="0"/>
                <a:cs typeface="Times New Roman" panose="02020603050405020304" pitchFamily="18" charset="0"/>
              </a:rPr>
              <a:t>adăugat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57 de </a:t>
            </a:r>
            <a:r>
              <a:rPr lang="en-US" b="1" dirty="0" err="1">
                <a:latin typeface="Times New Roman" panose="02020603050405020304" pitchFamily="18" charset="0"/>
                <a:cs typeface="Times New Roman" panose="02020603050405020304" pitchFamily="18" charset="0"/>
              </a:rPr>
              <a:t>noi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proiectate</a:t>
            </a:r>
            <a:r>
              <a:rPr lang="en-US" dirty="0">
                <a:latin typeface="Times New Roman" panose="02020603050405020304" pitchFamily="18" charset="0"/>
                <a:cs typeface="Times New Roman" panose="02020603050405020304" pitchFamily="18" charset="0"/>
              </a:rPr>
              <a:t> special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manipuleze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proceseze</a:t>
            </a:r>
            <a:r>
              <a:rPr lang="en-US" dirty="0">
                <a:latin typeface="Times New Roman" panose="02020603050405020304" pitchFamily="18" charset="0"/>
                <a:cs typeface="Times New Roman" panose="02020603050405020304" pitchFamily="18" charset="0"/>
              </a:rPr>
              <a:t> date video,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audio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orientate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secvenţe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paralele</a:t>
            </a:r>
            <a:r>
              <a:rPr lang="en-US" dirty="0">
                <a:latin typeface="Times New Roman" panose="02020603050405020304" pitchFamily="18" charset="0"/>
                <a:cs typeface="Times New Roman" panose="02020603050405020304" pitchFamily="18" charset="0"/>
              </a:rPr>
              <a:t>, repetitive,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găsesc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multimedia. </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SIMD (Single Instruction, Multiple Data).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multimedia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comunicaţie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astăzi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uzual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cicluri</a:t>
            </a:r>
            <a:r>
              <a:rPr lang="en-US" dirty="0">
                <a:latin typeface="Times New Roman" panose="02020603050405020304" pitchFamily="18" charset="0"/>
                <a:cs typeface="Times New Roman" panose="02020603050405020304" pitchFamily="18" charset="0"/>
              </a:rPr>
              <a:t> repetitive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ocupă</a:t>
            </a:r>
            <a:r>
              <a:rPr lang="en-US" dirty="0">
                <a:latin typeface="Times New Roman" panose="02020603050405020304" pitchFamily="18" charset="0"/>
                <a:cs typeface="Times New Roman" panose="02020603050405020304" pitchFamily="18" charset="0"/>
              </a:rPr>
              <a:t> sub 10% din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total al </a:t>
            </a:r>
            <a:r>
              <a:rPr lang="en-US" dirty="0" err="1">
                <a:latin typeface="Times New Roman" panose="02020603050405020304" pitchFamily="18" charset="0"/>
                <a:cs typeface="Times New Roman" panose="02020603050405020304" pitchFamily="18" charset="0"/>
              </a:rPr>
              <a:t>aplicaţiei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90% din </a:t>
            </a:r>
            <a:r>
              <a:rPr lang="en-US" dirty="0" err="1">
                <a:latin typeface="Times New Roman" panose="02020603050405020304" pitchFamily="18" charset="0"/>
                <a:cs typeface="Times New Roman" panose="02020603050405020304" pitchFamily="18" charset="0"/>
              </a:rPr>
              <a:t>timpul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aplicaţiei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Procedeul</a:t>
            </a:r>
            <a:r>
              <a:rPr lang="en-US" dirty="0">
                <a:latin typeface="Times New Roman" panose="02020603050405020304" pitchFamily="18" charset="0"/>
                <a:cs typeface="Times New Roman" panose="02020603050405020304" pitchFamily="18" charset="0"/>
              </a:rPr>
              <a:t> SIMD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instrucţiune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execute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seturi</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reduc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intens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referitoare</a:t>
            </a:r>
            <a:r>
              <a:rPr lang="en-US" dirty="0">
                <a:latin typeface="Times New Roman" panose="02020603050405020304" pitchFamily="18" charset="0"/>
                <a:cs typeface="Times New Roman" panose="02020603050405020304" pitchFamily="18" charset="0"/>
              </a:rPr>
              <a:t> la video, audio, </a:t>
            </a:r>
            <a:r>
              <a:rPr lang="en-US" dirty="0" err="1">
                <a:latin typeface="Times New Roman" panose="02020603050405020304" pitchFamily="18" charset="0"/>
                <a:cs typeface="Times New Roman" panose="02020603050405020304" pitchFamily="18" charset="0"/>
              </a:rPr>
              <a:t>grafică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animaţie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mulţimea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MMX are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folosirea</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instrucţinui</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MMX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singur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SIMD pot fi </a:t>
            </a:r>
            <a:r>
              <a:rPr lang="en-US" dirty="0" err="1">
                <a:latin typeface="Times New Roman" panose="02020603050405020304" pitchFamily="18" charset="0"/>
                <a:cs typeface="Times New Roman" panose="02020603050405020304" pitchFamily="18" charset="0"/>
              </a:rPr>
              <a:t>procesate</a:t>
            </a:r>
            <a:r>
              <a:rPr lang="en-US" dirty="0">
                <a:latin typeface="Times New Roman" panose="02020603050405020304" pitchFamily="18" charset="0"/>
                <a:cs typeface="Times New Roman" panose="02020603050405020304" pitchFamily="18" charset="0"/>
              </a:rPr>
              <a:t> cu date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singur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Mai </a:t>
            </a:r>
            <a:r>
              <a:rPr lang="en-US" b="1" dirty="0" err="1">
                <a:latin typeface="Times New Roman" panose="02020603050405020304" pitchFamily="18" charset="0"/>
                <a:cs typeface="Times New Roman" panose="02020603050405020304" pitchFamily="18" charset="0"/>
              </a:rPr>
              <a:t>multă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memorie</a:t>
            </a:r>
            <a:r>
              <a:rPr lang="en-US" b="1" dirty="0">
                <a:latin typeface="Times New Roman" panose="02020603050405020304" pitchFamily="18" charset="0"/>
                <a:cs typeface="Times New Roman" panose="02020603050405020304" pitchFamily="18" charset="0"/>
              </a:rPr>
              <a:t> cache</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dublat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inte</a:t>
            </a:r>
            <a:r>
              <a:rPr lang="en-US" dirty="0">
                <a:latin typeface="Times New Roman" panose="02020603050405020304" pitchFamily="18" charset="0"/>
                <a:cs typeface="Times New Roman" panose="02020603050405020304" pitchFamily="18" charset="0"/>
              </a:rPr>
              <a:t> ă la 32KB (16 KB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date, 16 KB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se pot </a:t>
            </a:r>
            <a:r>
              <a:rPr lang="en-US" dirty="0" err="1">
                <a:latin typeface="Times New Roman" panose="02020603050405020304" pitchFamily="18" charset="0"/>
                <a:cs typeface="Times New Roman" panose="02020603050405020304" pitchFamily="18" charset="0"/>
              </a:rPr>
              <a:t>stoca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reducându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num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accesări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lentă</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afara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Îmbunătăţiri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Pentium MMX </a:t>
            </a:r>
            <a:r>
              <a:rPr lang="en-US" dirty="0" err="1">
                <a:latin typeface="Times New Roman" panose="02020603050405020304" pitchFamily="18" charset="0"/>
                <a:cs typeface="Times New Roman" panose="02020603050405020304" pitchFamily="18" charset="0"/>
              </a:rPr>
              <a:t>foloseşte</a:t>
            </a:r>
            <a:r>
              <a:rPr lang="en-US" dirty="0">
                <a:latin typeface="Times New Roman" panose="02020603050405020304" pitchFamily="18" charset="0"/>
                <a:cs typeface="Times New Roman" panose="02020603050405020304" pitchFamily="18" charset="0"/>
              </a:rPr>
              <a:t> o </a:t>
            </a:r>
            <a:r>
              <a:rPr lang="en-US" b="1" dirty="0" err="1">
                <a:latin typeface="Times New Roman" panose="02020603050405020304" pitchFamily="18" charset="0"/>
                <a:cs typeface="Times New Roman" panose="02020603050405020304" pitchFamily="18" charset="0"/>
              </a:rPr>
              <a:t>unitate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predicţie</a:t>
            </a:r>
            <a:r>
              <a:rPr lang="en-US" b="1" dirty="0">
                <a:latin typeface="Times New Roman" panose="02020603050405020304" pitchFamily="18" charset="0"/>
                <a:cs typeface="Times New Roman" panose="02020603050405020304" pitchFamily="18" charset="0"/>
              </a:rPr>
              <a:t> a </a:t>
            </a:r>
            <a:r>
              <a:rPr lang="en-US" b="1" dirty="0" err="1">
                <a:latin typeface="Times New Roman" panose="02020603050405020304" pitchFamily="18" charset="0"/>
                <a:cs typeface="Times New Roman" panose="02020603050405020304" pitchFamily="18" charset="0"/>
              </a:rPr>
              <a:t>ramificărilor</a:t>
            </a:r>
            <a:r>
              <a:rPr lang="en-US" dirty="0">
                <a:latin typeface="Times New Roman" panose="02020603050405020304" pitchFamily="18" charset="0"/>
                <a:cs typeface="Times New Roman" panose="02020603050405020304" pitchFamily="18" charset="0"/>
              </a:rPr>
              <a:t>, concept </a:t>
            </a:r>
            <a:r>
              <a:rPr lang="en-US" dirty="0" err="1">
                <a:latin typeface="Times New Roman" panose="02020603050405020304" pitchFamily="18" charset="0"/>
                <a:cs typeface="Times New Roman" panose="02020603050405020304" pitchFamily="18" charset="0"/>
              </a:rPr>
              <a:t>preluat</a:t>
            </a:r>
            <a:r>
              <a:rPr lang="en-US" dirty="0">
                <a:latin typeface="Times New Roman" panose="02020603050405020304" pitchFamily="18" charset="0"/>
                <a:cs typeface="Times New Roman" panose="02020603050405020304" pitchFamily="18" charset="0"/>
              </a:rPr>
              <a:t> de la Pentium Pro,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implementare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stivei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reîntoarcere</a:t>
            </a:r>
            <a:r>
              <a:rPr lang="en-US" dirty="0">
                <a:latin typeface="Times New Roman" panose="02020603050405020304" pitchFamily="18" charset="0"/>
                <a:cs typeface="Times New Roman" panose="02020603050405020304" pitchFamily="18" charset="0"/>
              </a:rPr>
              <a:t> ("return stack") – concept al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IBM/Cyrix  6x86. </a:t>
            </a:r>
          </a:p>
        </p:txBody>
      </p:sp>
    </p:spTree>
    <p:extLst>
      <p:ext uri="{BB962C8B-B14F-4D97-AF65-F5344CB8AC3E}">
        <p14:creationId xmlns:p14="http://schemas.microsoft.com/office/powerpoint/2010/main" val="3470410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6" y="163459"/>
            <a:ext cx="12077323" cy="120032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a:t>
            </a:r>
            <a:r>
              <a:rPr lang="en-US" dirty="0" err="1">
                <a:latin typeface="Times New Roman" panose="02020603050405020304" pitchFamily="18" charset="0"/>
                <a:cs typeface="Times New Roman" panose="02020603050405020304" pitchFamily="18" charset="0"/>
              </a:rPr>
              <a:t>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Pentium MMX are </a:t>
            </a:r>
            <a:r>
              <a:rPr lang="en-US" b="1" dirty="0" err="1">
                <a:latin typeface="Times New Roman" panose="02020603050405020304" pitchFamily="18" charset="0"/>
                <a:cs typeface="Times New Roman" panose="02020603050405020304" pitchFamily="18" charset="0"/>
              </a:rPr>
              <a:t>patru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memorii</a:t>
            </a:r>
            <a:r>
              <a:rPr lang="en-US" b="1" dirty="0">
                <a:latin typeface="Times New Roman" panose="02020603050405020304" pitchFamily="18" charset="0"/>
                <a:cs typeface="Times New Roman" panose="02020603050405020304" pitchFamily="18" charset="0"/>
              </a:rPr>
              <a:t> buffer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la Pentium-</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clasic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conductele</a:t>
            </a:r>
            <a:r>
              <a:rPr lang="en-US" b="1" dirty="0">
                <a:latin typeface="Times New Roman" panose="02020603050405020304" pitchFamily="18" charset="0"/>
                <a:cs typeface="Times New Roman" panose="02020603050405020304" pitchFamily="18" charset="0"/>
              </a:rPr>
              <a:t> U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V</a:t>
            </a:r>
            <a:r>
              <a:rPr lang="en-US"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au fost crescute cu un stadiu. A fost îm</a:t>
            </a:r>
            <a:r>
              <a:rPr lang="en-US" dirty="0" err="1">
                <a:latin typeface="Times New Roman" panose="02020603050405020304" pitchFamily="18" charset="0"/>
                <a:cs typeface="Times New Roman" panose="02020603050405020304" pitchFamily="18" charset="0"/>
              </a:rPr>
              <a:t>bunătăţită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capacitatea</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procesare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paralelă</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conducte</a:t>
            </a:r>
            <a:r>
              <a:rPr lang="en-US"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prezintă implementarea tehnologiei Intel MMX. Se pot observa aici cele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 U pipe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MMX V  pipe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adăugate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a:t>
            </a:r>
            <a:r>
              <a:rPr lang="en-US" dirty="0">
                <a:latin typeface="Times New Roman" panose="02020603050405020304" pitchFamily="18" charset="0"/>
                <a:cs typeface="Times New Roman" panose="02020603050405020304" pitchFamily="18" charset="0"/>
              </a:rPr>
              <a:t> la </a:t>
            </a:r>
            <a:r>
              <a:rPr lang="es-ES" dirty="0">
                <a:latin typeface="Times New Roman" panose="02020603050405020304" pitchFamily="18" charset="0"/>
                <a:cs typeface="Times New Roman" panose="02020603050405020304" pitchFamily="18" charset="0"/>
              </a:rPr>
              <a:t>structura internă deja existentă la Pentium. </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917636" y="1453740"/>
            <a:ext cx="7327845" cy="3860643"/>
          </a:xfrm>
          <a:prstGeom prst="rect">
            <a:avLst/>
          </a:prstGeom>
        </p:spPr>
      </p:pic>
      <p:sp>
        <p:nvSpPr>
          <p:cNvPr id="6" name="Прямоугольник 5"/>
          <p:cNvSpPr/>
          <p:nvPr/>
        </p:nvSpPr>
        <p:spPr>
          <a:xfrm>
            <a:off x="3105337" y="5649859"/>
            <a:ext cx="6096000" cy="646331"/>
          </a:xfrm>
          <a:prstGeom prst="rect">
            <a:avLst/>
          </a:prstGeom>
        </p:spPr>
        <p:txBody>
          <a:bodyPr>
            <a:spAutoFit/>
          </a:bodyPr>
          <a:lstStyle/>
          <a:p>
            <a:r>
              <a:rPr lang="pt-BR" dirty="0">
                <a:solidFill>
                  <a:srgbClr val="000000"/>
                </a:solidFill>
                <a:latin typeface="Times New Roman" pitchFamily="18" charset="0"/>
                <a:cs typeface="Times New Roman" pitchFamily="18" charset="0"/>
              </a:rPr>
              <a:t>Diagrama implementării tehnologiei Intel MMX</a:t>
            </a:r>
            <a:r>
              <a:rPr lang="pt-BR" dirty="0">
                <a:latin typeface="Times New Roman" pitchFamily="18" charset="0"/>
                <a:cs typeface="Times New Roman" pitchFamily="18" charset="0"/>
              </a:rPr>
              <a:t> </a:t>
            </a:r>
            <a:br>
              <a:rPr lang="pt-BR"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447257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4536621"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II ("Klamath")</a:t>
            </a:r>
            <a:r>
              <a:rPr lang="en-US" dirty="0">
                <a:latin typeface="Times New Roman" pitchFamily="18" charset="0"/>
                <a:cs typeface="Times New Roman" pitchFamily="18" charset="0"/>
              </a:rPr>
              <a:t> </a:t>
            </a:r>
          </a:p>
        </p:txBody>
      </p:sp>
      <p:sp>
        <p:nvSpPr>
          <p:cNvPr id="3" name="Прямоугольник 2"/>
          <p:cNvSpPr/>
          <p:nvPr/>
        </p:nvSpPr>
        <p:spPr>
          <a:xfrm>
            <a:off x="0" y="369332"/>
            <a:ext cx="12192000" cy="618630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Apărut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anului</a:t>
            </a:r>
            <a:r>
              <a:rPr lang="en-US" dirty="0">
                <a:solidFill>
                  <a:srgbClr val="000000"/>
                </a:solidFill>
                <a:latin typeface="Times New Roman" panose="02020603050405020304" pitchFamily="18" charset="0"/>
                <a:cs typeface="Times New Roman" panose="02020603050405020304" pitchFamily="18" charset="0"/>
              </a:rPr>
              <a:t> 1997, Pentium II, cu </a:t>
            </a:r>
            <a:r>
              <a:rPr lang="en-US" dirty="0" err="1">
                <a:solidFill>
                  <a:srgbClr val="000000"/>
                </a:solidFill>
                <a:latin typeface="Times New Roman" panose="02020603050405020304" pitchFamily="18" charset="0"/>
                <a:cs typeface="Times New Roman" panose="02020603050405020304" pitchFamily="18" charset="0"/>
              </a:rPr>
              <a:t>numele</a:t>
            </a:r>
            <a:r>
              <a:rPr lang="en-US" dirty="0">
                <a:solidFill>
                  <a:srgbClr val="000000"/>
                </a:solidFill>
                <a:latin typeface="Times New Roman" panose="02020603050405020304" pitchFamily="18" charset="0"/>
                <a:cs typeface="Times New Roman" panose="02020603050405020304" pitchFamily="18" charset="0"/>
              </a:rPr>
              <a:t> de cod</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b="1" dirty="0">
                <a:solidFill>
                  <a:srgbClr val="000000"/>
                </a:solidFill>
                <a:latin typeface="Times New Roman" panose="02020603050405020304" pitchFamily="18" charset="0"/>
                <a:cs typeface="Times New Roman" panose="02020603050405020304" pitchFamily="18" charset="0"/>
              </a:rPr>
              <a:t>Klamath</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după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fluviului</a:t>
            </a:r>
            <a:r>
              <a:rPr lang="en-US" dirty="0">
                <a:solidFill>
                  <a:srgbClr val="000000"/>
                </a:solidFill>
                <a:latin typeface="Times New Roman" panose="02020603050405020304" pitchFamily="18" charset="0"/>
                <a:cs typeface="Times New Roman" panose="02020603050405020304" pitchFamily="18" charset="0"/>
              </a:rPr>
              <a:t> din Oregon, SUA), </a:t>
            </a:r>
            <a:r>
              <a:rPr lang="en-US" dirty="0" err="1">
                <a:solidFill>
                  <a:srgbClr val="000000"/>
                </a:solidFill>
                <a:latin typeface="Times New Roman" panose="02020603050405020304" pitchFamily="18" charset="0"/>
                <a:cs typeface="Times New Roman" panose="02020603050405020304" pitchFamily="18" charset="0"/>
              </a:rPr>
              <a:t>repr</a:t>
            </a:r>
            <a:r>
              <a:rPr lang="en-US" dirty="0" err="1">
                <a:latin typeface="Times New Roman" panose="02020603050405020304" pitchFamily="18" charset="0"/>
                <a:cs typeface="Times New Roman" panose="02020603050405020304" pitchFamily="18" charset="0"/>
              </a:rPr>
              <a:t>ezentând</a:t>
            </a:r>
            <a:r>
              <a:rPr lang="en-US" dirty="0">
                <a:latin typeface="Times New Roman" panose="02020603050405020304" pitchFamily="18" charset="0"/>
                <a:cs typeface="Times New Roman" panose="02020603050405020304" pitchFamily="18" charset="0"/>
              </a:rPr>
              <a:t> un pas</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portant în evoluţia de la Pentium Pro. Se pare că obiectivele firmei Intel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Pentium II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reducă</a:t>
            </a:r>
            <a:r>
              <a:rPr lang="en-US" dirty="0">
                <a:latin typeface="Times New Roman" panose="02020603050405020304" pitchFamily="18" charset="0"/>
                <a:cs typeface="Times New Roman" panose="02020603050405020304" pitchFamily="18" charset="0"/>
              </a:rPr>
              <a:t> cos</a:t>
            </a:r>
            <a:r>
              <a:rPr lang="it-IT" dirty="0">
                <a:latin typeface="Times New Roman" panose="02020603050405020304" pitchFamily="18" charset="0"/>
                <a:cs typeface="Times New Roman" panose="02020603050405020304" pitchFamily="18" charset="0"/>
              </a:rPr>
              <a:t>turile deosebit de mari ale memoriei cache integrate de nivel 2, care </a:t>
            </a:r>
            <a:r>
              <a:rPr lang="en-US" dirty="0">
                <a:latin typeface="Times New Roman" panose="02020603050405020304" pitchFamily="18" charset="0"/>
                <a:cs typeface="Times New Roman" panose="02020603050405020304" pitchFamily="18" charset="0"/>
              </a:rPr>
              <a:t>con</a:t>
            </a:r>
            <a:r>
              <a:rPr lang="it-IT" dirty="0">
                <a:latin typeface="Times New Roman" panose="02020603050405020304" pitchFamily="18" charset="0"/>
                <a:cs typeface="Times New Roman" panose="02020603050405020304" pitchFamily="18" charset="0"/>
              </a:rPr>
              <a:t>stituia principala dificultate în construcţia Pentium-ului Pro. Din punc</a:t>
            </a:r>
            <a:r>
              <a:rPr lang="x-none" dirty="0">
                <a:latin typeface="Times New Roman" panose="02020603050405020304" pitchFamily="18" charset="0"/>
                <a:cs typeface="Times New Roman" panose="02020603050405020304" pitchFamily="18" charset="0"/>
              </a:rPr>
              <a:t>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ve</a:t>
            </a:r>
            <a:r>
              <a:rPr lang="x-none" dirty="0">
                <a:latin typeface="Times New Roman" panose="02020603050405020304" pitchFamily="18" charset="0"/>
                <a:cs typeface="Times New Roman" panose="02020603050405020304" pitchFamily="18" charset="0"/>
              </a:rPr>
              <a:t>d</a:t>
            </a:r>
            <a:r>
              <a:rPr lang="en-US" dirty="0">
                <a:latin typeface="Times New Roman" panose="02020603050405020304" pitchFamily="18" charset="0"/>
                <a:cs typeface="Times New Roman" panose="02020603050405020304" pitchFamily="18" charset="0"/>
              </a:rPr>
              <a:t>ere </a:t>
            </a:r>
            <a:r>
              <a:rPr lang="en-US" dirty="0" err="1">
                <a:latin typeface="Times New Roman" panose="02020603050405020304" pitchFamily="18" charset="0"/>
                <a:cs typeface="Times New Roman" panose="02020603050405020304" pitchFamily="18" charset="0"/>
              </a:rPr>
              <a:t>arhitectural</a:t>
            </a:r>
            <a:r>
              <a:rPr lang="en-US" dirty="0">
                <a:latin typeface="Times New Roman" panose="02020603050405020304" pitchFamily="18" charset="0"/>
                <a:cs typeface="Times New Roman" panose="02020603050405020304" pitchFamily="18" charset="0"/>
              </a:rPr>
              <a:t>, Pentium II nu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a:t>
            </a:r>
            <a:r>
              <a:rPr lang="en-US" dirty="0">
                <a:latin typeface="Times New Roman" panose="02020603050405020304" pitchFamily="18" charset="0"/>
                <a:cs typeface="Times New Roman" panose="02020603050405020304" pitchFamily="18" charset="0"/>
              </a:rPr>
              <a:t> de Pentium Pro, cu o parte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emulare</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înglobând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acestuia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Diferenţele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mare, </a:t>
            </a:r>
            <a:r>
              <a:rPr lang="en-US" dirty="0" err="1">
                <a:latin typeface="Times New Roman" panose="02020603050405020304" pitchFamily="18" charset="0"/>
                <a:cs typeface="Times New Roman" panose="02020603050405020304" pitchFamily="18" charset="0"/>
              </a:rPr>
              <a:t>următoarele</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Memorie</a:t>
            </a:r>
            <a:r>
              <a:rPr lang="en-US" b="1" dirty="0">
                <a:latin typeface="Times New Roman" panose="02020603050405020304" pitchFamily="18" charset="0"/>
                <a:cs typeface="Times New Roman" panose="02020603050405020304" pitchFamily="18" charset="0"/>
              </a:rPr>
              <a:t> cache de </a:t>
            </a:r>
            <a:r>
              <a:rPr lang="en-US" b="1" dirty="0" err="1">
                <a:latin typeface="Times New Roman" panose="02020603050405020304" pitchFamily="18" charset="0"/>
                <a:cs typeface="Times New Roman" panose="02020603050405020304" pitchFamily="18" charset="0"/>
              </a:rPr>
              <a:t>nivel</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dublă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mărimea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interne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crescut</a:t>
            </a:r>
            <a:r>
              <a:rPr lang="en-US" dirty="0">
                <a:latin typeface="Times New Roman" panose="02020603050405020304" pitchFamily="18" charset="0"/>
                <a:cs typeface="Times New Roman" panose="02020603050405020304" pitchFamily="18" charset="0"/>
              </a:rPr>
              <a:t> de la 16 KB la 32 KB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total (16 KB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16 KB date);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Cache </a:t>
            </a:r>
            <a:r>
              <a:rPr lang="en-US" b="1" dirty="0" err="1">
                <a:latin typeface="Times New Roman" panose="02020603050405020304" pitchFamily="18" charset="0"/>
                <a:cs typeface="Times New Roman" panose="02020603050405020304" pitchFamily="18" charset="0"/>
              </a:rPr>
              <a:t>pentru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registele</a:t>
            </a:r>
            <a:r>
              <a:rPr lang="en-US" b="1" dirty="0">
                <a:latin typeface="Times New Roman" panose="02020603050405020304" pitchFamily="18" charset="0"/>
                <a:cs typeface="Times New Roman" panose="02020603050405020304" pitchFamily="18" charset="0"/>
              </a:rPr>
              <a:t> de segment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cache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ajuta</a:t>
            </a:r>
            <a:r>
              <a:rPr lang="en-US" dirty="0">
                <a:latin typeface="Times New Roman" panose="02020603050405020304" pitchFamily="18" charset="0"/>
                <a:cs typeface="Times New Roman" panose="02020603050405020304" pitchFamily="18" charset="0"/>
              </a:rPr>
              <a:t> Pentium II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ştiindu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Pentium Pro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înseamnă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nu se </a:t>
            </a:r>
            <a:r>
              <a:rPr lang="en-US" dirty="0" err="1">
                <a:latin typeface="Times New Roman" panose="02020603050405020304" pitchFamily="18" charset="0"/>
                <a:cs typeface="Times New Roman" panose="02020603050405020304" pitchFamily="18" charset="0"/>
              </a:rPr>
              <a:t>comportă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fel</a:t>
            </a:r>
            <a:r>
              <a:rPr lang="en-US" dirty="0">
                <a:latin typeface="Times New Roman" panose="02020603050405020304" pitchFamily="18" charset="0"/>
                <a:cs typeface="Times New Roman" panose="02020603050405020304" pitchFamily="18" charset="0"/>
              </a:rPr>
              <a:t> de bine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Probabil</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răspuns</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dominaţia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Windows 95 a </a:t>
            </a:r>
            <a:r>
              <a:rPr lang="en-US" dirty="0" err="1">
                <a:latin typeface="Times New Roman" panose="02020603050405020304" pitchFamily="18" charset="0"/>
                <a:cs typeface="Times New Roman" panose="02020603050405020304" pitchFamily="18" charset="0"/>
              </a:rPr>
              <a:t>existat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dorinţă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performanţelor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sens</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Buffere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scriere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mărime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mare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mărimea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bufferelor</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crescut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ducând</a:t>
            </a:r>
            <a:r>
              <a:rPr lang="en-US" dirty="0">
                <a:latin typeface="Times New Roman" panose="02020603050405020304" pitchFamily="18" charset="0"/>
                <a:cs typeface="Times New Roman" panose="02020603050405020304" pitchFamily="18" charset="0"/>
              </a:rPr>
              <a:t> la o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performanţelor</a:t>
            </a:r>
            <a:r>
              <a:rPr lang="en-US" dirty="0">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punct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arhitectural</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reale</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apărut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creşterea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frecvenţelor</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ceas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prin</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adăugarea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extensiilor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mulţimii</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MMX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variat</a:t>
            </a:r>
            <a:r>
              <a:rPr lang="en-US" dirty="0">
                <a:latin typeface="Times New Roman" panose="02020603050405020304" pitchFamily="18" charset="0"/>
                <a:cs typeface="Times New Roman" panose="02020603050405020304" pitchFamily="18" charset="0"/>
              </a:rPr>
              <a:t> de la 233 MHz la 266 MHz,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300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333 </a:t>
            </a:r>
            <a:r>
              <a:rPr lang="en-US" dirty="0" err="1">
                <a:latin typeface="Times New Roman" panose="02020603050405020304" pitchFamily="18" charset="0"/>
                <a:cs typeface="Times New Roman" panose="02020603050405020304" pitchFamily="18" charset="0"/>
              </a:rPr>
              <a:t>MHz.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Totuşi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mare </a:t>
            </a:r>
            <a:r>
              <a:rPr lang="en-US" dirty="0" err="1">
                <a:latin typeface="Times New Roman" panose="02020603050405020304" pitchFamily="18" charset="0"/>
                <a:cs typeface="Times New Roman" panose="02020603050405020304" pitchFamily="18" charset="0"/>
              </a:rPr>
              <a:t>noutate</a:t>
            </a:r>
            <a:r>
              <a:rPr lang="en-US" dirty="0">
                <a:latin typeface="Times New Roman" panose="02020603050405020304" pitchFamily="18" charset="0"/>
                <a:cs typeface="Times New Roman" panose="02020603050405020304" pitchFamily="18" charset="0"/>
              </a:rPr>
              <a:t> nu a </a:t>
            </a:r>
            <a:r>
              <a:rPr lang="en-US" dirty="0" err="1">
                <a:latin typeface="Times New Roman" panose="02020603050405020304" pitchFamily="18" charset="0"/>
                <a:cs typeface="Times New Roman" panose="02020603050405020304" pitchFamily="18" charset="0"/>
              </a:rPr>
              <a:t>reprezentat</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cipul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sine, ci </a:t>
            </a:r>
            <a:r>
              <a:rPr lang="en-US" dirty="0" err="1">
                <a:latin typeface="Times New Roman" panose="02020603050405020304" pitchFamily="18" charset="0"/>
                <a:cs typeface="Times New Roman" panose="02020603050405020304" pitchFamily="18" charset="0"/>
              </a:rPr>
              <a:t>modalitatea</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prezentare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acestuia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integrată</a:t>
            </a:r>
            <a:r>
              <a:rPr lang="en-US" dirty="0">
                <a:latin typeface="Times New Roman" panose="02020603050405020304" pitchFamily="18" charset="0"/>
                <a:cs typeface="Times New Roman" panose="02020603050405020304" pitchFamily="18" charset="0"/>
              </a:rPr>
              <a:t> de la Pentium Pro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a:t>
            </a:r>
            <a:r>
              <a:rPr lang="en-US" dirty="0">
                <a:latin typeface="Times New Roman" panose="02020603050405020304" pitchFamily="18" charset="0"/>
                <a:cs typeface="Times New Roman" panose="02020603050405020304" pitchFamily="18" charset="0"/>
              </a:rPr>
              <a:t> la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constituia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adusă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arhitecturii</a:t>
            </a:r>
            <a:r>
              <a:rPr lang="en-US" dirty="0">
                <a:latin typeface="Times New Roman" panose="02020603050405020304" pitchFamily="18" charset="0"/>
                <a:cs typeface="Times New Roman" panose="02020603050405020304" pitchFamily="18" charset="0"/>
              </a:rPr>
              <a:t> x86. Intel a </a:t>
            </a:r>
            <a:r>
              <a:rPr lang="en-US" dirty="0" err="1">
                <a:latin typeface="Times New Roman" panose="02020603050405020304" pitchFamily="18" charset="0"/>
                <a:cs typeface="Times New Roman" panose="02020603050405020304" pitchFamily="18" charset="0"/>
              </a:rPr>
              <a:t>înlocuit</a:t>
            </a:r>
            <a:r>
              <a:rPr lang="en-US" dirty="0">
                <a:latin typeface="Times New Roman" panose="02020603050405020304" pitchFamily="18" charset="0"/>
                <a:cs typeface="Times New Roman" panose="02020603050405020304" pitchFamily="18" charset="0"/>
              </a:rPr>
              <a:t> la Pentium II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cu un circuit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512 KB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secundară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rulează</a:t>
            </a:r>
            <a:r>
              <a:rPr lang="en-US" dirty="0">
                <a:latin typeface="Times New Roman" panose="02020603050405020304" pitchFamily="18" charset="0"/>
                <a:cs typeface="Times New Roman" panose="02020603050405020304" pitchFamily="18" charset="0"/>
              </a:rPr>
              <a:t> la </a:t>
            </a:r>
            <a:r>
              <a:rPr lang="en-US" b="1" dirty="0" err="1">
                <a:latin typeface="Times New Roman" panose="02020603050405020304" pitchFamily="18" charset="0"/>
                <a:cs typeface="Times New Roman" panose="02020603050405020304" pitchFamily="18" charset="0"/>
              </a:rPr>
              <a:t>jumătate</a:t>
            </a:r>
            <a:r>
              <a:rPr lang="en-US" b="1" dirty="0">
                <a:latin typeface="Times New Roman" panose="02020603050405020304" pitchFamily="18" charset="0"/>
                <a:cs typeface="Times New Roman" panose="02020603050405020304" pitchFamily="18" charset="0"/>
              </a:rPr>
              <a:t> din </a:t>
            </a:r>
            <a:r>
              <a:rPr lang="en-US" b="1" dirty="0" err="1">
                <a:latin typeface="Times New Roman" panose="02020603050405020304" pitchFamily="18" charset="0"/>
                <a:cs typeface="Times New Roman" panose="02020603050405020304" pitchFamily="18" charset="0"/>
              </a:rPr>
              <a:t>viteza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ansamblu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x-none"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SEC </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S</a:t>
            </a:r>
            <a:r>
              <a:rPr lang="en-US" dirty="0">
                <a:latin typeface="Times New Roman" panose="02020603050405020304" pitchFamily="18" charset="0"/>
                <a:cs typeface="Times New Roman" panose="02020603050405020304" pitchFamily="18" charset="0"/>
              </a:rPr>
              <a:t>ingle-</a:t>
            </a:r>
            <a:r>
              <a:rPr lang="en-US" b="1"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dge </a:t>
            </a:r>
            <a:r>
              <a:rPr lang="en-US" b="1" dirty="0">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artridge - </a:t>
            </a:r>
            <a:r>
              <a:rPr lang="en-US" dirty="0" err="1">
                <a:latin typeface="Times New Roman" panose="02020603050405020304" pitchFamily="18" charset="0"/>
                <a:cs typeface="Times New Roman" panose="02020603050405020304" pitchFamily="18" charset="0"/>
              </a:rPr>
              <a:t>cartuş</a:t>
            </a:r>
            <a:r>
              <a:rPr lang="en-US" dirty="0">
                <a:latin typeface="Times New Roman" panose="02020603050405020304" pitchFamily="18" charset="0"/>
                <a:cs typeface="Times New Roman" panose="02020603050405020304" pitchFamily="18" charset="0"/>
              </a:rPr>
              <a:t> cu o </a:t>
            </a:r>
            <a:r>
              <a:rPr lang="en-US" dirty="0" err="1">
                <a:latin typeface="Times New Roman" panose="02020603050405020304" pitchFamily="18" charset="0"/>
                <a:cs typeface="Times New Roman" panose="02020603050405020304" pitchFamily="18" charset="0"/>
              </a:rPr>
              <a:t>singură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muchie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conceput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potrivească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soclu</a:t>
            </a:r>
            <a:r>
              <a:rPr lang="en-US" dirty="0">
                <a:latin typeface="Times New Roman" panose="02020603050405020304" pitchFamily="18" charset="0"/>
                <a:cs typeface="Times New Roman" panose="02020603050405020304" pitchFamily="18" charset="0"/>
              </a:rPr>
              <a:t> cu 242 de </a:t>
            </a:r>
            <a:r>
              <a:rPr lang="en-US" dirty="0" err="1">
                <a:latin typeface="Times New Roman" panose="02020603050405020304" pitchFamily="18" charset="0"/>
                <a:cs typeface="Times New Roman" panose="02020603050405020304" pitchFamily="18" charset="0"/>
              </a:rPr>
              <a:t>pini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bază</a:t>
            </a:r>
            <a:r>
              <a:rPr lang="en-US" dirty="0">
                <a:latin typeface="Times New Roman" panose="02020603050405020304" pitchFamily="18" charset="0"/>
                <a:cs typeface="Times New Roman" panose="02020603050405020304" pitchFamily="18" charset="0"/>
              </a:rPr>
              <a:t> Pentium II.</a:t>
            </a: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schimbare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proiectare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stârnit</a:t>
            </a:r>
            <a:r>
              <a:rPr lang="en-US" dirty="0">
                <a:latin typeface="Times New Roman" panose="02020603050405020304" pitchFamily="18" charset="0"/>
                <a:cs typeface="Times New Roman" panose="02020603050405020304" pitchFamily="18" charset="0"/>
              </a:rPr>
              <a:t> diverse </a:t>
            </a:r>
            <a:r>
              <a:rPr lang="en-US" dirty="0" err="1">
                <a:latin typeface="Times New Roman" panose="02020603050405020304" pitchFamily="18" charset="0"/>
                <a:cs typeface="Times New Roman" panose="02020603050405020304" pitchFamily="18" charset="0"/>
              </a:rPr>
              <a:t>controverse</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accentuate de l, nu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putea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 </a:t>
            </a:r>
            <a:r>
              <a:rPr lang="en-US" dirty="0" err="1">
                <a:latin typeface="Times New Roman" panose="02020603050405020304" pitchFamily="18" charset="0"/>
                <a:cs typeface="Times New Roman" panose="02020603050405020304" pitchFamily="18" charset="0"/>
              </a:rPr>
              <a:t>folosită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companiile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rivale</a:t>
            </a:r>
            <a:r>
              <a:rPr lang="en-US" dirty="0">
                <a:latin typeface="Times New Roman" panose="02020603050405020304" pitchFamily="18" charset="0"/>
                <a:cs typeface="Times New Roman" panose="02020603050405020304" pitchFamily="18" charset="0"/>
              </a:rPr>
              <a:t> AMD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Cyrix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3079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III</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147732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Iniţial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original Pentium 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Katmai</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nu era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diferit</a:t>
            </a:r>
            <a:r>
              <a:rPr lang="en-US" dirty="0">
                <a:solidFill>
                  <a:srgbClr val="000000"/>
                </a:solidFill>
                <a:latin typeface="Times New Roman" panose="02020603050405020304" pitchFamily="18" charset="0"/>
                <a:cs typeface="Times New Roman" panose="02020603050405020304" pitchFamily="18" charset="0"/>
              </a:rPr>
              <a:t> de Pentium II. De-</a:t>
            </a:r>
            <a:r>
              <a:rPr lang="en-US" dirty="0" err="1">
                <a:solidFill>
                  <a:srgbClr val="000000"/>
                </a:solidFill>
                <a:latin typeface="Times New Roman" panose="02020603050405020304" pitchFamily="18" charset="0"/>
                <a:cs typeface="Times New Roman" panose="02020603050405020304" pitchFamily="18" charset="0"/>
              </a:rPr>
              <a:t>abia</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variantă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îmbunătăţită</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Pentium 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Coppermine</a:t>
            </a:r>
            <a:r>
              <a:rPr lang="en-US" dirty="0">
                <a:solidFill>
                  <a:srgbClr val="000000"/>
                </a:solidFill>
                <a:latin typeface="Times New Roman" panose="02020603050405020304" pitchFamily="18" charset="0"/>
                <a:cs typeface="Times New Roman" panose="02020603050405020304" pitchFamily="18" charset="0"/>
              </a:rPr>
              <a:t>) Intel a </a:t>
            </a:r>
            <a:r>
              <a:rPr lang="en-US" dirty="0" err="1">
                <a:solidFill>
                  <a:srgbClr val="000000"/>
                </a:solidFill>
                <a:latin typeface="Times New Roman" panose="02020603050405020304" pitchFamily="18" charset="0"/>
                <a:cs typeface="Times New Roman" panose="02020603050405020304" pitchFamily="18" charset="0"/>
              </a:rPr>
              <a:t>reuşit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vroia</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adevărat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realizat</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întârziere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are o</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cache L2 de 256 Kb </a:t>
            </a:r>
            <a:r>
              <a:rPr lang="en-US" dirty="0" err="1">
                <a:solidFill>
                  <a:srgbClr val="000000"/>
                </a:solidFill>
                <a:latin typeface="Times New Roman" panose="02020603050405020304" pitchFamily="18" charset="0"/>
                <a:cs typeface="Times New Roman" panose="02020603050405020304" pitchFamily="18" charset="0"/>
              </a:rPr>
              <a:t>integraţi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plăcuţa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siliciu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aşa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on-die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combinaţie</a:t>
            </a:r>
            <a:r>
              <a:rPr lang="en-US" dirty="0">
                <a:solidFill>
                  <a:srgbClr val="000000"/>
                </a:solidFill>
                <a:latin typeface="Times New Roman" panose="02020603050405020304" pitchFamily="18" charset="0"/>
                <a:cs typeface="Times New Roman" panose="02020603050405020304" pitchFamily="18" charset="0"/>
              </a:rPr>
              <a:t> cu </a:t>
            </a:r>
            <a:r>
              <a:rPr lang="en-US" b="1" dirty="0" err="1">
                <a:solidFill>
                  <a:srgbClr val="000000"/>
                </a:solidFill>
                <a:latin typeface="Times New Roman" panose="02020603050405020304" pitchFamily="18" charset="0"/>
                <a:cs typeface="Times New Roman" panose="02020603050405020304" pitchFamily="18" charset="0"/>
              </a:rPr>
              <a:t>noile</a:t>
            </a:r>
            <a:r>
              <a:rPr lang="en-US" b="1" dirty="0">
                <a:solidFill>
                  <a:srgbClr val="000000"/>
                </a:solidFill>
                <a:latin typeface="Times New Roman" panose="02020603050405020304" pitchFamily="18" charset="0"/>
                <a:cs typeface="Times New Roman" panose="02020603050405020304" pitchFamily="18" charset="0"/>
              </a:rPr>
              <a:t> chipset-</a:t>
            </a:r>
            <a:r>
              <a:rPr lang="en-US" b="1" dirty="0" err="1">
                <a:solidFill>
                  <a:srgbClr val="000000"/>
                </a:solidFill>
                <a:latin typeface="Times New Roman" panose="02020603050405020304" pitchFamily="18" charset="0"/>
                <a:cs typeface="Times New Roman" panose="02020603050405020304" pitchFamily="18" charset="0"/>
              </a:rPr>
              <a:t>uri</a:t>
            </a:r>
            <a:r>
              <a:rPr lang="en-US" b="1" dirty="0">
                <a:solidFill>
                  <a:srgbClr val="000000"/>
                </a:solidFill>
                <a:latin typeface="Times New Roman" panose="02020603050405020304" pitchFamily="18" charset="0"/>
                <a:cs typeface="Times New Roman" panose="02020603050405020304" pitchFamily="18" charset="0"/>
              </a:rPr>
              <a:t> 810/820/840</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oferă</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suport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4 </a:t>
            </a:r>
            <a:r>
              <a:rPr lang="en-US" dirty="0" err="1">
                <a:solidFill>
                  <a:srgbClr val="000000"/>
                </a:solidFill>
                <a:latin typeface="Times New Roman" panose="02020603050405020304" pitchFamily="18" charset="0"/>
                <a:cs typeface="Times New Roman" panose="02020603050405020304" pitchFamily="18" charset="0"/>
              </a:rPr>
              <a:t>porturi</a:t>
            </a:r>
            <a:r>
              <a:rPr lang="en-US" dirty="0">
                <a:solidFill>
                  <a:srgbClr val="000000"/>
                </a:solidFill>
                <a:latin typeface="Times New Roman" panose="02020603050405020304" pitchFamily="18" charset="0"/>
                <a:cs typeface="Times New Roman" panose="02020603050405020304" pitchFamily="18" charset="0"/>
              </a:rPr>
              <a:t> AGP, 133FSB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RDRAM (Rambus).</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Procesoarele</a:t>
            </a:r>
            <a:r>
              <a:rPr lang="en-US" dirty="0">
                <a:solidFill>
                  <a:srgbClr val="000000"/>
                </a:solidFill>
                <a:latin typeface="Times New Roman" panose="02020603050405020304" pitchFamily="18" charset="0"/>
                <a:cs typeface="Times New Roman" panose="02020603050405020304" pitchFamily="18" charset="0"/>
              </a:rPr>
              <a:t> Pentium 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Willamette</a:t>
            </a:r>
            <a:r>
              <a:rPr lang="en-US" dirty="0">
                <a:solidFill>
                  <a:srgbClr val="000000"/>
                </a:solidFill>
                <a:latin typeface="Times New Roman" panose="02020603050405020304" pitchFamily="18" charset="0"/>
                <a:cs typeface="Times New Roman" panose="02020603050405020304" pitchFamily="18" charset="0"/>
              </a:rPr>
              <a:t>) au, de </a:t>
            </a:r>
            <a:r>
              <a:rPr lang="en-US" dirty="0" err="1">
                <a:solidFill>
                  <a:srgbClr val="000000"/>
                </a:solidFill>
                <a:latin typeface="Times New Roman" panose="02020603050405020304" pitchFamily="18" charset="0"/>
                <a:cs typeface="Times New Roman" panose="02020603050405020304" pitchFamily="18" charset="0"/>
              </a:rPr>
              <a:t>regulă</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viteze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cuprinse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între</a:t>
            </a:r>
            <a:r>
              <a:rPr lang="en-US" b="1" dirty="0">
                <a:solidFill>
                  <a:srgbClr val="000000"/>
                </a:solidFill>
                <a:latin typeface="Times New Roman" panose="02020603050405020304" pitchFamily="18" charset="0"/>
                <a:cs typeface="Times New Roman" panose="02020603050405020304" pitchFamily="18" charset="0"/>
              </a:rPr>
              <a:t> 800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1200 </a:t>
            </a:r>
            <a:r>
              <a:rPr lang="en-US" b="1" dirty="0" err="1">
                <a:solidFill>
                  <a:srgbClr val="000000"/>
                </a:solidFill>
                <a:latin typeface="Times New Roman" panose="02020603050405020304" pitchFamily="18" charset="0"/>
                <a:cs typeface="Times New Roman" panose="02020603050405020304" pitchFamily="18" charset="0"/>
              </a:rPr>
              <a:t>MHz</a:t>
            </a:r>
            <a:r>
              <a:rPr lang="en-US" dirty="0" err="1">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123658"/>
            <a:ext cx="3207945"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4</a:t>
            </a:r>
            <a:r>
              <a:rPr lang="en-US" dirty="0">
                <a:latin typeface="Times New Roman" pitchFamily="18" charset="0"/>
                <a:cs typeface="Times New Roman" pitchFamily="18" charset="0"/>
              </a:rPr>
              <a:t> </a:t>
            </a:r>
          </a:p>
        </p:txBody>
      </p:sp>
      <p:sp>
        <p:nvSpPr>
          <p:cNvPr id="7" name="Прямоугольник 6"/>
          <p:cNvSpPr/>
          <p:nvPr/>
        </p:nvSpPr>
        <p:spPr>
          <a:xfrm>
            <a:off x="0" y="2487224"/>
            <a:ext cx="12192000" cy="3416320"/>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C</a:t>
            </a:r>
            <a:r>
              <a:rPr lang="en-US" dirty="0" err="1">
                <a:latin typeface="Times New Roman" panose="02020603050405020304" pitchFamily="18" charset="0"/>
                <a:cs typeface="Times New Roman" panose="02020603050405020304" pitchFamily="18" charset="0"/>
              </a:rPr>
              <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moment, Pentium 4 are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câteva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avantaje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comparativ</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celelalte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x86: </a:t>
            </a:r>
            <a:r>
              <a:rPr lang="en-US" b="1" dirty="0">
                <a:latin typeface="Times New Roman" panose="02020603050405020304" pitchFamily="18" charset="0"/>
                <a:cs typeface="Times New Roman" panose="02020603050405020304" pitchFamily="18" charset="0"/>
              </a:rPr>
              <a:t>o </a:t>
            </a:r>
            <a:r>
              <a:rPr lang="en-US" b="1" dirty="0" err="1">
                <a:latin typeface="Times New Roman" panose="02020603050405020304" pitchFamily="18" charset="0"/>
                <a:cs typeface="Times New Roman" panose="02020603050405020304" pitchFamily="18" charset="0"/>
              </a:rPr>
              <a:t>latenţă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mică</a:t>
            </a:r>
            <a:r>
              <a:rPr lang="en-US" b="1" dirty="0">
                <a:latin typeface="Times New Roman" panose="02020603050405020304" pitchFamily="18" charset="0"/>
                <a:cs typeface="Times New Roman" panose="02020603050405020304" pitchFamily="18" charset="0"/>
              </a:rPr>
              <a:t> a </a:t>
            </a:r>
            <a:r>
              <a:rPr lang="en-US" b="1" dirty="0" err="1">
                <a:latin typeface="Times New Roman" panose="02020603050405020304" pitchFamily="18" charset="0"/>
                <a:cs typeface="Times New Roman" panose="02020603050405020304" pitchFamily="18" charset="0"/>
              </a:rPr>
              <a:t>memoriilor</a:t>
            </a:r>
            <a:r>
              <a:rPr lang="en-US" b="1" dirty="0">
                <a:latin typeface="Times New Roman" panose="02020603050405020304" pitchFamily="18" charset="0"/>
                <a:cs typeface="Times New Roman" panose="02020603050405020304" pitchFamily="18" charset="0"/>
              </a:rPr>
              <a:t> cache L1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L2,</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execuţia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instrucţiunii</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adunare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jumătate</a:t>
            </a:r>
            <a:r>
              <a:rPr lang="en-US" b="1" dirty="0">
                <a:latin typeface="Times New Roman" panose="02020603050405020304" pitchFamily="18" charset="0"/>
                <a:cs typeface="Times New Roman" panose="02020603050405020304" pitchFamily="18" charset="0"/>
              </a:rPr>
              <a:t> de tact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a:t>
            </a:r>
            <a:r>
              <a:rPr lang="en-US" dirty="0">
                <a:latin typeface="Times New Roman" panose="02020603050405020304" pitchFamily="18" charset="0"/>
                <a:cs typeface="Times New Roman" panose="02020603050405020304" pitchFamily="18" charset="0"/>
              </a:rPr>
              <a:t> de </a:t>
            </a:r>
            <a:r>
              <a:rPr lang="en-US" b="1" dirty="0">
                <a:latin typeface="Times New Roman" panose="02020603050405020304" pitchFamily="18" charset="0"/>
                <a:cs typeface="Times New Roman" panose="02020603050405020304" pitchFamily="18" charset="0"/>
              </a:rPr>
              <a:t>126 de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de tip RISC </a:t>
            </a:r>
            <a:br>
              <a:rPr lang="en-US"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Pentium 4 poate procesa mai multe instrucţiuni în paralel datorită </a:t>
            </a:r>
            <a:r>
              <a:rPr lang="en-US" b="1" dirty="0" err="1">
                <a:latin typeface="Times New Roman" panose="02020603050405020304" pitchFamily="18" charset="0"/>
                <a:cs typeface="Times New Roman" panose="02020603050405020304" pitchFamily="18" charset="0"/>
              </a:rPr>
              <a:t>unităţii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ar</a:t>
            </a:r>
            <a:r>
              <a:rPr lang="it-IT" b="1" dirty="0">
                <a:latin typeface="Times New Roman" panose="02020603050405020304" pitchFamily="18" charset="0"/>
                <a:cs typeface="Times New Roman" panose="02020603050405020304" pitchFamily="18" charset="0"/>
              </a:rPr>
              <a:t>itmetico-logice duble </a:t>
            </a:r>
            <a:r>
              <a:rPr lang="it-IT" dirty="0">
                <a:latin typeface="Times New Roman" panose="02020603050405020304" pitchFamily="18" charset="0"/>
                <a:cs typeface="Times New Roman" panose="02020603050405020304" pitchFamily="18" charset="0"/>
              </a:rPr>
              <a:t>şi a memoriilor tampon asociate mai mari. </a:t>
            </a:r>
            <a:r>
              <a:rPr lang="en-US" b="1" dirty="0" err="1">
                <a:latin typeface="Times New Roman" panose="02020603050405020304" pitchFamily="18" charset="0"/>
                <a:cs typeface="Times New Roman" panose="02020603050405020304" pitchFamily="18" charset="0"/>
              </a:rPr>
              <a:t>Planif</a:t>
            </a:r>
            <a:r>
              <a:rPr lang="x-none" b="1" dirty="0">
                <a:latin typeface="Times New Roman" panose="02020603050405020304" pitchFamily="18" charset="0"/>
                <a:cs typeface="Times New Roman" panose="02020603050405020304" pitchFamily="18" charset="0"/>
              </a:rPr>
              <a:t>i</a:t>
            </a:r>
            <a:r>
              <a:rPr lang="it-IT" b="1" dirty="0">
                <a:latin typeface="Times New Roman" panose="02020603050405020304" pitchFamily="18" charset="0"/>
                <a:cs typeface="Times New Roman" panose="02020603050405020304" pitchFamily="18" charset="0"/>
              </a:rPr>
              <a:t>catoarele integrate pot găsi mai multe instrucţiuni independente</a:t>
            </a:r>
            <a:r>
              <a:rPr lang="it-IT"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numărul</a:t>
            </a:r>
            <a:r>
              <a:rPr lang="en-US" dirty="0">
                <a:latin typeface="Times New Roman" panose="02020603050405020304" pitchFamily="18" charset="0"/>
                <a:cs typeface="Times New Roman" panose="02020603050405020304" pitchFamily="18" charset="0"/>
              </a:rPr>
              <a:t> de 126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pot fi </a:t>
            </a:r>
            <a:r>
              <a:rPr lang="en-US" dirty="0" err="1">
                <a:latin typeface="Times New Roman" panose="02020603050405020304" pitchFamily="18" charset="0"/>
                <a:cs typeface="Times New Roman" panose="02020603050405020304" pitchFamily="18" charset="0"/>
              </a:rPr>
              <a:t>derulate</a:t>
            </a:r>
            <a:r>
              <a:rPr lang="en-US" dirty="0">
                <a:latin typeface="Times New Roman" panose="02020603050405020304" pitchFamily="18" charset="0"/>
                <a:cs typeface="Times New Roman" panose="02020603050405020304" pitchFamily="18" charset="0"/>
              </a:rPr>
              <a:t>. U</a:t>
            </a:r>
            <a:r>
              <a:rPr lang="x-none" b="1" dirty="0">
                <a:latin typeface="Times New Roman" panose="02020603050405020304" pitchFamily="18" charset="0"/>
                <a:cs typeface="Times New Roman" panose="02020603050405020304" pitchFamily="18" charset="0"/>
              </a:rPr>
              <a:t>n</a:t>
            </a:r>
            <a:r>
              <a:rPr lang="en-US" b="1" dirty="0" err="1">
                <a:latin typeface="Times New Roman" panose="02020603050405020304" pitchFamily="18" charset="0"/>
                <a:cs typeface="Times New Roman" panose="02020603050405020304" pitchFamily="18" charset="0"/>
              </a:rPr>
              <a:t>ităţile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aritme</a:t>
            </a:r>
            <a:r>
              <a:rPr lang="x-none" b="1" dirty="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ico-logice</a:t>
            </a:r>
            <a:r>
              <a:rPr lang="en-US" b="1" dirty="0">
                <a:latin typeface="Times New Roman" panose="02020603050405020304" pitchFamily="18" charset="0"/>
                <a:cs typeface="Times New Roman" panose="02020603050405020304" pitchFamily="18" charset="0"/>
              </a:rPr>
              <a:t> pot </a:t>
            </a:r>
            <a:r>
              <a:rPr lang="en-US" b="1" dirty="0" err="1">
                <a:latin typeface="Times New Roman" panose="02020603050405020304" pitchFamily="18" charset="0"/>
                <a:cs typeface="Times New Roman" panose="02020603050405020304" pitchFamily="18" charset="0"/>
              </a:rPr>
              <a:t>executa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patru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a:t>
            </a:r>
            <a:r>
              <a:rPr lang="en-US" b="1" dirty="0">
                <a:latin typeface="Times New Roman" panose="02020603050405020304" pitchFamily="18" charset="0"/>
                <a:cs typeface="Times New Roman" panose="02020603050405020304" pitchFamily="18" charset="0"/>
              </a:rPr>
              <a:t>-un </a:t>
            </a:r>
            <a:r>
              <a:rPr lang="en-US" b="1" dirty="0" err="1">
                <a:latin typeface="Times New Roman" panose="02020603050405020304" pitchFamily="18" charset="0"/>
                <a:cs typeface="Times New Roman" panose="02020603050405020304" pitchFamily="18" charset="0"/>
              </a:rPr>
              <a:t>ciclu</a:t>
            </a:r>
            <a:r>
              <a:rPr lang="en-US" b="1" dirty="0">
                <a:latin typeface="Times New Roman" panose="02020603050405020304" pitchFamily="18" charset="0"/>
                <a:cs typeface="Times New Roman" panose="02020603050405020304" pitchFamily="18" charset="0"/>
              </a:rPr>
              <a:t> de tact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Intel® Pentium® 4 cu </a:t>
            </a:r>
            <a:r>
              <a:rPr lang="en-US" dirty="0" err="1">
                <a:latin typeface="Times New Roman" panose="02020603050405020304" pitchFamily="18" charset="0"/>
                <a:cs typeface="Times New Roman" panose="02020603050405020304" pitchFamily="18" charset="0"/>
              </a:rPr>
              <a:t>tehnologie</a:t>
            </a:r>
            <a:r>
              <a:rPr lang="en-US" dirty="0">
                <a:latin typeface="Times New Roman" panose="02020603050405020304" pitchFamily="18" charset="0"/>
                <a:cs typeface="Times New Roman" panose="02020603050405020304" pitchFamily="18" charset="0"/>
              </a:rPr>
              <a:t> HT (Hyper Threading)</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mare </a:t>
            </a:r>
            <a:r>
              <a:rPr lang="en-US" dirty="0" err="1">
                <a:latin typeface="Times New Roman" panose="02020603050405020304" pitchFamily="18" charset="0"/>
                <a:cs typeface="Times New Roman" panose="02020603050405020304" pitchFamily="18" charset="0"/>
              </a:rPr>
              <a:t>putere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avansate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zilele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noastre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Tehnologia</a:t>
            </a:r>
            <a:r>
              <a:rPr lang="en-US" dirty="0">
                <a:latin typeface="Times New Roman" panose="02020603050405020304" pitchFamily="18" charset="0"/>
                <a:cs typeface="Times New Roman" panose="02020603050405020304" pitchFamily="18" charset="0"/>
              </a:rPr>
              <a:t> Hyper-Threading de la Intel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execute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fire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implementarea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bună</a:t>
            </a:r>
            <a:r>
              <a:rPr lang="en-US" dirty="0">
                <a:latin typeface="Times New Roman" panose="02020603050405020304" pitchFamily="18" charset="0"/>
                <a:cs typeface="Times New Roman" panose="02020603050405020304" pitchFamily="18" charset="0"/>
              </a:rPr>
              <a:t> a multitasking-</a:t>
            </a:r>
            <a:r>
              <a:rPr lang="en-US" dirty="0" err="1">
                <a:latin typeface="Times New Roman" panose="02020603050405020304" pitchFamily="18" charset="0"/>
                <a:cs typeface="Times New Roman" panose="02020603050405020304" pitchFamily="18" charset="0"/>
              </a:rPr>
              <a:t>ului</a:t>
            </a:r>
            <a:r>
              <a:rPr lang="en-US" dirty="0">
                <a:latin typeface="Times New Roman" panose="02020603050405020304" pitchFamily="18" charset="0"/>
                <a:cs typeface="Times New Roman" panose="02020603050405020304" pitchFamily="18" charset="0"/>
              </a:rPr>
              <a:t>. Pentium 4</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dispune</a:t>
            </a:r>
            <a:r>
              <a:rPr lang="en-US" dirty="0">
                <a:latin typeface="Times New Roman" panose="02020603050405020304" pitchFamily="18" charset="0"/>
                <a:cs typeface="Times New Roman" panose="02020603050405020304" pitchFamily="18" charset="0"/>
              </a:rPr>
              <a:t> de o </a:t>
            </a:r>
            <a:r>
              <a:rPr lang="en-US" b="1" dirty="0" err="1">
                <a:latin typeface="Times New Roman" panose="02020603050405020304" pitchFamily="18" charset="0"/>
                <a:cs typeface="Times New Roman" panose="02020603050405020304" pitchFamily="18" charset="0"/>
              </a:rPr>
              <a:t>magistrală</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sistem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acţionează</a:t>
            </a:r>
            <a:r>
              <a:rPr lang="en-US" b="1" dirty="0">
                <a:latin typeface="Times New Roman" panose="02020603050405020304" pitchFamily="18" charset="0"/>
                <a:cs typeface="Times New Roman" panose="02020603050405020304" pitchFamily="18" charset="0"/>
              </a:rPr>
              <a:t> la 800 MHz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cuprinsă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a:t>
            </a:r>
            <a:r>
              <a:rPr lang="en-US" b="1" dirty="0">
                <a:latin typeface="Times New Roman" panose="02020603050405020304" pitchFamily="18" charset="0"/>
                <a:cs typeface="Times New Roman" panose="02020603050405020304" pitchFamily="18" charset="0"/>
              </a:rPr>
              <a:t> 2,4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3,2 GHz</a:t>
            </a:r>
            <a:r>
              <a:rPr lang="en-US" dirty="0">
                <a:latin typeface="Times New Roman" panose="02020603050405020304" pitchFamily="18" charset="0"/>
                <a:cs typeface="Times New Roman" panose="02020603050405020304" pitchFamily="18" charset="0"/>
              </a:rPr>
              <a:t>. Micro-</a:t>
            </a:r>
            <a:r>
              <a:rPr lang="en-US" dirty="0" err="1">
                <a:latin typeface="Times New Roman" panose="02020603050405020304" pitchFamily="18" charset="0"/>
                <a:cs typeface="Times New Roman" panose="02020603050405020304" pitchFamily="18" charset="0"/>
              </a:rPr>
              <a:t>arhitectura</a:t>
            </a:r>
            <a:r>
              <a:rPr lang="en-US" dirty="0">
                <a:latin typeface="Times New Roman" panose="02020603050405020304" pitchFamily="18" charset="0"/>
                <a:cs typeface="Times New Roman" panose="02020603050405020304" pitchFamily="18" charset="0"/>
              </a:rPr>
              <a:t> de la Intel se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numeşte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NetBurst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tehnologie</a:t>
            </a:r>
            <a:r>
              <a:rPr lang="en-US" b="1" dirty="0">
                <a:latin typeface="Times New Roman" panose="02020603050405020304" pitchFamily="18" charset="0"/>
                <a:cs typeface="Times New Roman" panose="02020603050405020304" pitchFamily="18" charset="0"/>
              </a:rPr>
              <a:t> de 0,13 </a:t>
            </a:r>
            <a:r>
              <a:rPr lang="en-US" b="1"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4 </a:t>
            </a:r>
            <a:r>
              <a:rPr lang="en-US" dirty="0" err="1">
                <a:latin typeface="Times New Roman" panose="02020603050405020304" pitchFamily="18" charset="0"/>
                <a:cs typeface="Times New Roman" panose="02020603050405020304" pitchFamily="18" charset="0"/>
              </a:rPr>
              <a:t>oferă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imagini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digitale</a:t>
            </a:r>
            <a:r>
              <a:rPr lang="en-US" dirty="0">
                <a:latin typeface="Times New Roman" panose="02020603050405020304" pitchFamily="18" charset="0"/>
                <a:cs typeface="Times New Roman" panose="02020603050405020304" pitchFamily="18" charset="0"/>
              </a:rPr>
              <a:t>, video, </a:t>
            </a:r>
            <a:r>
              <a:rPr lang="en-US" dirty="0" err="1">
                <a:latin typeface="Times New Roman" panose="02020603050405020304" pitchFamily="18" charset="0"/>
                <a:cs typeface="Times New Roman" panose="02020603050405020304" pitchFamily="18" charset="0"/>
              </a:rPr>
              <a:t>muzică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digitală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a:t>
            </a:r>
            <a:r>
              <a:rPr lang="en-US" dirty="0">
                <a:latin typeface="Times New Roman" panose="02020603050405020304" pitchFamily="18" charset="0"/>
                <a:cs typeface="Times New Roman" panose="02020603050405020304" pitchFamily="18" charset="0"/>
              </a:rPr>
              <a:t> 3D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DVD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format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video MPEG4. </a:t>
            </a:r>
          </a:p>
        </p:txBody>
      </p:sp>
    </p:spTree>
    <p:extLst>
      <p:ext uri="{BB962C8B-B14F-4D97-AF65-F5344CB8AC3E}">
        <p14:creationId xmlns:p14="http://schemas.microsoft.com/office/powerpoint/2010/main" val="758933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759390" cy="369332"/>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Coprocesoare</a:t>
            </a:r>
            <a:r>
              <a:rPr lang="en-US" dirty="0">
                <a:latin typeface="Times New Roman" pitchFamily="18" charset="0"/>
                <a:cs typeface="Times New Roman" pitchFamily="18" charset="0"/>
              </a:rPr>
              <a:t> </a:t>
            </a:r>
          </a:p>
        </p:txBody>
      </p:sp>
      <p:sp>
        <p:nvSpPr>
          <p:cNvPr id="5" name="Прямоугольник 4"/>
          <p:cNvSpPr/>
          <p:nvPr/>
        </p:nvSpPr>
        <p:spPr>
          <a:xfrm>
            <a:off x="0" y="369332"/>
            <a:ext cx="3044982"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Coprocesoare</a:t>
            </a:r>
            <a:r>
              <a:rPr lang="en-US" b="1" i="1" dirty="0">
                <a:solidFill>
                  <a:srgbClr val="000000"/>
                </a:solidFill>
                <a:latin typeface="Times New Roman" pitchFamily="18" charset="0"/>
                <a:cs typeface="Times New Roman" pitchFamily="18" charset="0"/>
              </a:rPr>
              <a:t> </a:t>
            </a:r>
            <a:r>
              <a:rPr lang="en-US" b="1" i="1" dirty="0" err="1">
                <a:solidFill>
                  <a:srgbClr val="000000"/>
                </a:solidFill>
                <a:latin typeface="Times New Roman" pitchFamily="18" charset="0"/>
                <a:cs typeface="Times New Roman" pitchFamily="18" charset="0"/>
              </a:rPr>
              <a:t>matematice</a:t>
            </a:r>
            <a:r>
              <a:rPr lang="en-US" dirty="0">
                <a:latin typeface="Times New Roman" pitchFamily="18" charset="0"/>
                <a:cs typeface="Times New Roman" pitchFamily="18" charset="0"/>
              </a:rPr>
              <a:t> </a:t>
            </a:r>
          </a:p>
        </p:txBody>
      </p:sp>
      <p:sp>
        <p:nvSpPr>
          <p:cNvPr id="6" name="Прямоугольник 5"/>
          <p:cNvSpPr/>
          <p:nvPr/>
        </p:nvSpPr>
        <p:spPr>
          <a:xfrm>
            <a:off x="-1" y="784830"/>
            <a:ext cx="12192001" cy="563231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Î</a:t>
            </a:r>
            <a:r>
              <a:rPr lang="en-US" dirty="0" err="1">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 general,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asistă</a:t>
            </a:r>
            <a:r>
              <a:rPr lang="en-US" dirty="0">
                <a:latin typeface="Times New Roman" panose="02020603050405020304" pitchFamily="18" charset="0"/>
                <a:cs typeface="Times New Roman" panose="02020603050405020304" pitchFamily="18" charset="0"/>
              </a:rPr>
              <a:t> CPU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calcule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particular </a:t>
            </a:r>
            <a:r>
              <a:rPr lang="en-US" b="1" dirty="0" err="1">
                <a:latin typeface="Times New Roman" panose="02020603050405020304" pitchFamily="18" charset="0"/>
                <a:cs typeface="Times New Roman" panose="02020603050405020304" pitchFamily="18" charset="0"/>
              </a:rPr>
              <a:t>operaţii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virgulă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Istoria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strâns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legată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virgulă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NPX (Numerical Processor </a:t>
            </a:r>
            <a:r>
              <a:rPr lang="en-US" i="1" dirty="0" err="1">
                <a:latin typeface="Times New Roman" panose="02020603050405020304" pitchFamily="18" charset="0"/>
                <a:cs typeface="Times New Roman" panose="02020603050405020304" pitchFamily="18" charset="0"/>
              </a:rPr>
              <a:t>eXtension</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denumire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urmă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preferată</a:t>
            </a:r>
            <a:r>
              <a:rPr lang="en-US" dirty="0">
                <a:latin typeface="Times New Roman" panose="02020603050405020304" pitchFamily="18" charset="0"/>
                <a:cs typeface="Times New Roman" panose="02020603050405020304" pitchFamily="18" charset="0"/>
              </a:rPr>
              <a:t>) de firma Intel.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cip</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calcula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funcţii</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b="1" dirty="0">
                <a:latin typeface="Times New Roman" panose="02020603050405020304" pitchFamily="18" charset="0"/>
                <a:cs typeface="Times New Roman" panose="02020603050405020304" pitchFamily="18" charset="0"/>
              </a:rPr>
              <a:t> - </a:t>
            </a:r>
            <a:r>
              <a:rPr lang="en-US" b="1" dirty="0" err="1">
                <a:latin typeface="Times New Roman" panose="02020603050405020304" pitchFamily="18" charset="0"/>
                <a:cs typeface="Times New Roman" panose="02020603050405020304" pitchFamily="18" charset="0"/>
              </a:rPr>
              <a:t>trigonometrice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logaritmice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ş.a.m.d</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primit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x87 (8087). De </a:t>
            </a:r>
            <a:r>
              <a:rPr lang="en-US" dirty="0" err="1">
                <a:latin typeface="Times New Roman" panose="02020603050405020304" pitchFamily="18" charset="0"/>
                <a:cs typeface="Times New Roman" panose="02020603050405020304" pitchFamily="18" charset="0"/>
              </a:rPr>
              <a:t>remarcat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faptul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benficia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avantajele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programul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respectiv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copr</a:t>
            </a:r>
            <a:r>
              <a:rPr lang="x-none" dirty="0">
                <a:latin typeface="Times New Roman" panose="02020603050405020304" pitchFamily="18" charset="0"/>
                <a:cs typeface="Times New Roman" panose="02020603050405020304" pitchFamily="18" charset="0"/>
              </a:rPr>
              <a:t>o</a:t>
            </a:r>
            <a:r>
              <a:rPr lang="en-US" dirty="0" err="1">
                <a:latin typeface="Times New Roman" panose="02020603050405020304" pitchFamily="18" charset="0"/>
                <a:cs typeface="Times New Roman" panose="02020603050405020304" pitchFamily="18" charset="0"/>
              </a:rPr>
              <a:t>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niciodată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Arhitecturile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primelor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aveau</a:t>
            </a:r>
            <a:r>
              <a:rPr lang="en-US" dirty="0">
                <a:latin typeface="Times New Roman" panose="02020603050405020304" pitchFamily="18" charset="0"/>
                <a:cs typeface="Times New Roman" panose="02020603050405020304" pitchFamily="18" charset="0"/>
              </a:rPr>
              <a:t> un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soclu</a:t>
            </a:r>
            <a:r>
              <a:rPr lang="en-US" dirty="0">
                <a:latin typeface="Times New Roman" panose="02020603050405020304" pitchFamily="18" charset="0"/>
                <a:cs typeface="Times New Roman" panose="02020603050405020304" pitchFamily="18" charset="0"/>
              </a:rPr>
              <a:t> liber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putea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monta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Fiecărui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asociat</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îmbunătăţi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8086, 80286 80386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80486SX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8087, 80287 80387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respectiv</a:t>
            </a:r>
            <a:r>
              <a:rPr lang="en-US" dirty="0">
                <a:latin typeface="Times New Roman" panose="02020603050405020304" pitchFamily="18" charset="0"/>
                <a:cs typeface="Times New Roman" panose="02020603050405020304" pitchFamily="18" charset="0"/>
              </a:rPr>
              <a:t>, 80487. </a:t>
            </a:r>
            <a:r>
              <a:rPr lang="en-US" dirty="0" err="1">
                <a:latin typeface="Times New Roman" panose="02020603050405020304" pitchFamily="18" charset="0"/>
                <a:cs typeface="Times New Roman" panose="02020603050405020304" pitchFamily="18" charset="0"/>
              </a:rPr>
              <a:t>Începând</a:t>
            </a:r>
            <a:r>
              <a:rPr lang="en-US" dirty="0">
                <a:latin typeface="Times New Roman" panose="02020603050405020304" pitchFamily="18" charset="0"/>
                <a:cs typeface="Times New Roman" panose="02020603050405020304" pitchFamily="18" charset="0"/>
              </a:rPr>
              <a:t> cu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486,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precis </a:t>
            </a:r>
            <a:r>
              <a:rPr lang="en-US" b="1" dirty="0" err="1">
                <a:latin typeface="Times New Roman" panose="02020603050405020304" pitchFamily="18" charset="0"/>
                <a:cs typeface="Times New Roman" panose="02020603050405020304" pitchFamily="18" charset="0"/>
              </a:rPr>
              <a:t>versiunea</a:t>
            </a:r>
            <a:r>
              <a:rPr lang="en-US" b="1" dirty="0">
                <a:latin typeface="Times New Roman" panose="02020603050405020304" pitchFamily="18" charset="0"/>
                <a:cs typeface="Times New Roman" panose="02020603050405020304" pitchFamily="18" charset="0"/>
              </a:rPr>
              <a:t> 486DX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încorporat</a:t>
            </a:r>
            <a:r>
              <a:rPr lang="en-US" dirty="0">
                <a:latin typeface="Times New Roman" panose="02020603050405020304" pitchFamily="18" charset="0"/>
                <a:cs typeface="Times New Roman" panose="02020603050405020304" pitchFamily="18" charset="0"/>
              </a:rPr>
              <a:t> direct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Dar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explicăm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detaliat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rolul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principal din </a:t>
            </a:r>
            <a:r>
              <a:rPr lang="en-US" b="1" dirty="0" err="1">
                <a:latin typeface="Times New Roman" panose="02020603050405020304" pitchFamily="18" charset="0"/>
                <a:cs typeface="Times New Roman" panose="02020603050405020304" pitchFamily="18" charset="0"/>
              </a:rPr>
              <a:t>familia</a:t>
            </a:r>
            <a:r>
              <a:rPr lang="en-US" b="1" dirty="0">
                <a:latin typeface="Times New Roman" panose="02020603050405020304" pitchFamily="18" charset="0"/>
                <a:cs typeface="Times New Roman" panose="02020603050405020304" pitchFamily="18" charset="0"/>
              </a:rPr>
              <a:t> x86</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cu </a:t>
            </a:r>
            <a:r>
              <a:rPr lang="en-US" b="1" dirty="0" err="1">
                <a:latin typeface="Times New Roman" panose="02020603050405020304" pitchFamily="18" charset="0"/>
                <a:cs typeface="Times New Roman" panose="02020603050405020304" pitchFamily="18" charset="0"/>
              </a:rPr>
              <a:t>numere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întregi</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semn</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se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folosească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cu un alt format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software </a:t>
            </a:r>
            <a:r>
              <a:rPr lang="en-US" dirty="0" err="1">
                <a:latin typeface="Times New Roman" panose="02020603050405020304" pitchFamily="18" charset="0"/>
                <a:cs typeface="Times New Roman" panose="02020603050405020304" pitchFamily="18" charset="0"/>
              </a:rPr>
              <a:t>specializat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emulează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lucrul</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alt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format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soluţie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consumă</a:t>
            </a:r>
            <a:r>
              <a:rPr lang="en-US" dirty="0">
                <a:latin typeface="Times New Roman" panose="02020603050405020304" pitchFamily="18" charset="0"/>
                <a:cs typeface="Times New Roman" panose="02020603050405020304" pitchFamily="18" charset="0"/>
              </a:rPr>
              <a:t> o mare parte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puterea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folosirii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spori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cu care se </a:t>
            </a:r>
            <a:r>
              <a:rPr lang="en-US" dirty="0" err="1">
                <a:latin typeface="Times New Roman" panose="02020603050405020304" pitchFamily="18" charset="0"/>
                <a:cs typeface="Times New Roman" panose="02020603050405020304" pitchFamily="18" charset="0"/>
              </a:rPr>
              <a:t>execută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format </a:t>
            </a:r>
            <a:r>
              <a:rPr lang="en-US" dirty="0" err="1">
                <a:latin typeface="Times New Roman" panose="02020603050405020304" pitchFamily="18" charset="0"/>
                <a:cs typeface="Times New Roman" panose="02020603050405020304" pitchFamily="18" charset="0"/>
              </a:rPr>
              <a:t>diferit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88701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4801314"/>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Designer</a:t>
            </a:r>
            <a:r>
              <a:rPr lang="en-US" dirty="0" err="1">
                <a:latin typeface="Times New Roman" panose="02020603050405020304" pitchFamily="18" charset="0"/>
                <a:cs typeface="Times New Roman" panose="02020603050405020304" pitchFamily="18" charset="0"/>
              </a:rPr>
              <a:t>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procesoarelor</a:t>
            </a:r>
            <a:r>
              <a:rPr lang="en-US" dirty="0">
                <a:latin typeface="Times New Roman" panose="02020603050405020304" pitchFamily="18" charset="0"/>
                <a:cs typeface="Times New Roman" panose="02020603050405020304" pitchFamily="18" charset="0"/>
              </a:rPr>
              <a:t> x86 au </a:t>
            </a:r>
            <a:r>
              <a:rPr lang="en-US" dirty="0" err="1">
                <a:latin typeface="Times New Roman" panose="02020603050405020304" pitchFamily="18" charset="0"/>
                <a:cs typeface="Times New Roman" panose="02020603050405020304" pitchFamily="18" charset="0"/>
              </a:rPr>
              <a:t>elaborat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metodă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ataşare</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printr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cu</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înalt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generalizare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coprocesoare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NPE x87.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introduse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operaţiile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de 20-100 de </a:t>
            </a:r>
            <a:r>
              <a:rPr lang="en-US" b="1" dirty="0" err="1">
                <a:latin typeface="Times New Roman" panose="02020603050405020304" pitchFamily="18" charset="0"/>
                <a:cs typeface="Times New Roman" panose="02020603050405020304" pitchFamily="18" charset="0"/>
              </a:rPr>
              <a:t>ori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rapid </a:t>
            </a:r>
            <a:r>
              <a:rPr lang="en-US" b="1" dirty="0" err="1">
                <a:latin typeface="Times New Roman" panose="02020603050405020304" pitchFamily="18" charset="0"/>
                <a:cs typeface="Times New Roman" panose="02020603050405020304" pitchFamily="18" charset="0"/>
              </a:rPr>
              <a:t>decât</a:t>
            </a:r>
            <a:r>
              <a:rPr lang="en-US" b="1" dirty="0">
                <a:latin typeface="Times New Roman" panose="02020603050405020304" pitchFamily="18" charset="0"/>
                <a:cs typeface="Times New Roman" panose="02020603050405020304" pitchFamily="18" charset="0"/>
              </a:rPr>
              <a:t> software-</a:t>
            </a:r>
            <a:r>
              <a:rPr lang="en-US" b="1" dirty="0" err="1">
                <a:latin typeface="Times New Roman" panose="02020603050405020304" pitchFamily="18" charset="0"/>
                <a:cs typeface="Times New Roman" panose="02020603050405020304" pitchFamily="18" charset="0"/>
              </a:rPr>
              <a:t>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specializat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emularea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c</a:t>
            </a:r>
            <a:r>
              <a:rPr lang="x-none" dirty="0">
                <a:latin typeface="Times New Roman" panose="02020603050405020304" pitchFamily="18" charset="0"/>
                <a:cs typeface="Times New Roman" panose="02020603050405020304" pitchFamily="18" charset="0"/>
              </a:rPr>
              <a:t>e </a:t>
            </a:r>
            <a:r>
              <a:rPr lang="en-US" dirty="0" err="1">
                <a:latin typeface="Times New Roman" panose="02020603050405020304" pitchFamily="18" charset="0"/>
                <a:cs typeface="Times New Roman" panose="02020603050405020304" pitchFamily="18" charset="0"/>
              </a:rPr>
              <a:t>includ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tabelar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ştiinţi</a:t>
            </a:r>
            <a:r>
              <a:rPr lang="en-US" dirty="0">
                <a:latin typeface="Times New Roman" panose="02020603050405020304" pitchFamily="18" charset="0"/>
                <a:cs typeface="Times New Roman" panose="02020603050405020304" pitchFamily="18" charset="0"/>
              </a:rPr>
              <a:t> e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multimedia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proiectare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asistată</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cal</a:t>
            </a:r>
            <a:r>
              <a:rPr lang="x-none" dirty="0">
                <a:latin typeface="Times New Roman" panose="02020603050405020304" pitchFamily="18" charset="0"/>
                <a:cs typeface="Times New Roman" panose="02020603050405020304" pitchFamily="18" charset="0"/>
              </a:rPr>
              <a:t>c</a:t>
            </a:r>
            <a:r>
              <a:rPr lang="en-US" dirty="0" err="1">
                <a:latin typeface="Times New Roman" panose="02020603050405020304" pitchFamily="18" charset="0"/>
                <a:cs typeface="Times New Roman" panose="02020603050405020304" pitchFamily="18" charset="0"/>
              </a:rPr>
              <a:t>ulator</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(CAD - Computer Aided Design)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a:t>
            </a:r>
            <a:r>
              <a:rPr lang="en-US" dirty="0">
                <a:latin typeface="Times New Roman" panose="02020603050405020304" pitchFamily="18" charset="0"/>
                <a:cs typeface="Times New Roman" panose="02020603050405020304" pitchFamily="18" charset="0"/>
              </a:rPr>
              <a:t> (Quake, </a:t>
            </a:r>
            <a:r>
              <a:rPr lang="en-US" dirty="0" err="1">
                <a:latin typeface="Times New Roman" panose="02020603050405020304" pitchFamily="18" charset="0"/>
                <a:cs typeface="Times New Roman" panose="02020603050405020304" pitchFamily="18" charset="0"/>
              </a:rPr>
              <a:t>spre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viteze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aceea</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beneficiază</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plin</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facilităţile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accelerare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funcţiilor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acordate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introducerea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coprocesoarelor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b="1" dirty="0">
                <a:latin typeface="Times New Roman" panose="02020603050405020304" pitchFamily="18" charset="0"/>
                <a:cs typeface="Times New Roman" panose="02020603050405020304" pitchFamily="18" charset="0"/>
              </a:rPr>
              <a:t>. </a:t>
            </a:r>
            <a:r>
              <a:rPr lang="x-none" b="1"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După</a:t>
            </a:r>
            <a:r>
              <a:rPr lang="de-DE" dirty="0">
                <a:latin typeface="Times New Roman" panose="02020603050405020304" pitchFamily="18" charset="0"/>
                <a:cs typeface="Times New Roman" panose="02020603050405020304" pitchFamily="18" charset="0"/>
              </a:rPr>
              <a:t> cum am </a:t>
            </a:r>
            <a:r>
              <a:rPr lang="de-DE" dirty="0" err="1">
                <a:latin typeface="Times New Roman" panose="02020603050405020304" pitchFamily="18" charset="0"/>
                <a:cs typeface="Times New Roman" panose="02020603050405020304" pitchFamily="18" charset="0"/>
              </a:rPr>
              <a:t>mai</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spus</a:t>
            </a:r>
            <a:r>
              <a:rPr lang="de-DE"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în</a:t>
            </a:r>
            <a:r>
              <a:rPr lang="en-US" dirty="0" err="1">
                <a:latin typeface="Times New Roman" panose="02020603050405020304" pitchFamily="18" charset="0"/>
                <a:cs typeface="Times New Roman" panose="02020603050405020304" pitchFamily="18" charset="0"/>
              </a:rPr>
              <a:t>cepând</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486DX,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integrat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atunci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livrate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instalat</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ataşării</a:t>
            </a:r>
            <a:r>
              <a:rPr lang="en-US" dirty="0">
                <a:latin typeface="Times New Roman" panose="02020603050405020304" pitchFamily="18" charset="0"/>
                <a:cs typeface="Times New Roman" panose="02020603050405020304" pitchFamily="18" charset="0"/>
              </a:rPr>
              <a:t> sale </a:t>
            </a:r>
            <a:r>
              <a:rPr lang="en-US" dirty="0" err="1">
                <a:latin typeface="Times New Roman" panose="02020603050405020304" pitchFamily="18" charset="0"/>
                <a:cs typeface="Times New Roman" panose="02020603050405020304" pitchFamily="18" charset="0"/>
              </a:rPr>
              <a:t>înr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soclu</a:t>
            </a:r>
            <a:r>
              <a:rPr lang="en-US" dirty="0">
                <a:latin typeface="Times New Roman" panose="02020603050405020304" pitchFamily="18" charset="0"/>
                <a:cs typeface="Times New Roman" panose="02020603050405020304" pitchFamily="18" charset="0"/>
              </a:rPr>
              <a:t> liber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bază</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menţionat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ale PC-</a:t>
            </a:r>
            <a:r>
              <a:rPr lang="en-US" dirty="0" err="1">
                <a:latin typeface="Times New Roman" panose="02020603050405020304" pitchFamily="18" charset="0"/>
                <a:cs typeface="Times New Roman" panose="02020603050405020304" pitchFamily="18" charset="0"/>
              </a:rPr>
              <a:t>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Intel din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având</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ataşat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integrat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inferioare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obţinute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procesoare</a:t>
            </a:r>
            <a:r>
              <a:rPr lang="x-none"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RISC</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aceea</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căutat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le </a:t>
            </a:r>
            <a:r>
              <a:rPr lang="en-US" dirty="0" err="1">
                <a:latin typeface="Times New Roman" panose="02020603050405020304" pitchFamily="18" charset="0"/>
                <a:cs typeface="Times New Roman" panose="02020603050405020304" pitchFamily="18" charset="0"/>
              </a:rPr>
              <a:t>îmbunătăţească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reproiectat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întregime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coprocesorul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 </a:t>
            </a:r>
            <a:r>
              <a:rPr lang="en-US" dirty="0" err="1">
                <a:latin typeface="Times New Roman" panose="02020603050405020304" pitchFamily="18" charset="0"/>
                <a:cs typeface="Times New Roman" panose="02020603050405020304" pitchFamily="18" charset="0"/>
              </a:rPr>
              <a:t>microprocesorului</a:t>
            </a:r>
            <a:r>
              <a:rPr lang="x-none"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a:t>
            </a:r>
            <a:r>
              <a:rPr lang="en-US" dirty="0" err="1">
                <a:latin typeface="Times New Roman" panose="02020603050405020304" pitchFamily="18" charset="0"/>
                <a:cs typeface="Times New Roman" panose="02020603050405020304" pitchFamily="18" charset="0"/>
              </a:rPr>
              <a:t>obţinând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până</a:t>
            </a:r>
            <a:r>
              <a:rPr lang="en-US" b="1" dirty="0">
                <a:latin typeface="Times New Roman" panose="02020603050405020304" pitchFamily="18" charset="0"/>
                <a:cs typeface="Times New Roman" panose="02020603050405020304" pitchFamily="18" charset="0"/>
              </a:rPr>
              <a:t> la 10 </a:t>
            </a:r>
            <a:r>
              <a:rPr lang="en-US" b="1" dirty="0" err="1">
                <a:latin typeface="Times New Roman" panose="02020603050405020304" pitchFamily="18" charset="0"/>
                <a:cs typeface="Times New Roman" panose="02020603050405020304" pitchFamily="18" charset="0"/>
              </a:rPr>
              <a:t>ori</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mari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apropiindu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performanţele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coprocesoarelor</a:t>
            </a:r>
            <a:r>
              <a:rPr lang="en-US" b="1" dirty="0">
                <a:latin typeface="Times New Roman" panose="02020603050405020304" pitchFamily="18" charset="0"/>
                <a:cs typeface="Times New Roman" panose="02020603050405020304" pitchFamily="18" charset="0"/>
              </a:rPr>
              <a:t> RISC</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Alături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x-none"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coprocesoare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proiectate</a:t>
            </a:r>
            <a:r>
              <a:rPr lang="en-US" dirty="0">
                <a:latin typeface="Times New Roman" panose="02020603050405020304" pitchFamily="18" charset="0"/>
                <a:cs typeface="Times New Roman" panose="02020603050405020304" pitchFamily="18" charset="0"/>
              </a:rPr>
              <a:t> special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realiza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manipularea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imaginilor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adesea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acceleratoare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(accelerator boards). </a:t>
            </a:r>
          </a:p>
        </p:txBody>
      </p:sp>
    </p:spTree>
    <p:extLst>
      <p:ext uri="{BB962C8B-B14F-4D97-AF65-F5344CB8AC3E}">
        <p14:creationId xmlns:p14="http://schemas.microsoft.com/office/powerpoint/2010/main" val="185380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1482" y="0"/>
            <a:ext cx="11977734" cy="3970318"/>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Registrele</a:t>
            </a:r>
            <a:r>
              <a:rPr lang="en-US" dirty="0">
                <a:solidFill>
                  <a:srgbClr val="000000"/>
                </a:solidFill>
                <a:latin typeface="Times New Roman" pitchFamily="18" charset="0"/>
                <a:cs typeface="Times New Roman" pitchFamily="18" charset="0"/>
              </a:rPr>
              <a:t> de segment </a:t>
            </a:r>
            <a:r>
              <a:rPr lang="en-US" dirty="0" err="1">
                <a:solidFill>
                  <a:srgbClr val="000000"/>
                </a:solidFill>
                <a:latin typeface="Times New Roman" pitchFamily="18" charset="0"/>
                <a:cs typeface="Times New Roman" pitchFamily="18" charset="0"/>
              </a:rPr>
              <a:t>permiteau</a:t>
            </a:r>
            <a:r>
              <a:rPr lang="en-US" dirty="0">
                <a:solidFill>
                  <a:srgbClr val="000000"/>
                </a:solidFill>
                <a:latin typeface="Times New Roman" pitchFamily="18" charset="0"/>
                <a:cs typeface="Times New Roman" pitchFamily="18" charset="0"/>
              </a:rPr>
              <a:t> UCP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acceseze</a:t>
            </a:r>
            <a:r>
              <a:rPr lang="en-US" dirty="0">
                <a:solidFill>
                  <a:srgbClr val="000000"/>
                </a:solidFill>
                <a:latin typeface="Times New Roman" pitchFamily="18" charset="0"/>
                <a:cs typeface="Times New Roman" pitchFamily="18" charset="0"/>
              </a:rPr>
              <a:t> 1 </a:t>
            </a:r>
            <a:r>
              <a:rPr lang="en-US" dirty="0" err="1">
                <a:solidFill>
                  <a:srgbClr val="000000"/>
                </a:solidFill>
                <a:latin typeface="Times New Roman" pitchFamily="18" charset="0"/>
                <a:cs typeface="Times New Roman" pitchFamily="18" charset="0"/>
              </a:rPr>
              <a:t>megaoctet</a:t>
            </a:r>
            <a:r>
              <a:rPr lang="en-US" dirty="0">
                <a:solidFill>
                  <a:srgbClr val="000000"/>
                </a:solidFill>
                <a:latin typeface="Times New Roman" pitchFamily="18" charset="0"/>
                <a:cs typeface="Times New Roman" pitchFamily="18" charset="0"/>
              </a:rPr>
              <a:t> de</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a:t>
            </a:r>
            <a:r>
              <a:rPr lang="x-none" dirty="0">
                <a:solidFill>
                  <a:srgbClr val="000000"/>
                </a:solidFill>
                <a:latin typeface="Times New Roman" pitchFamily="18" charset="0"/>
                <a:cs typeface="Times New Roman" pitchFamily="18" charset="0"/>
              </a:rPr>
              <a:t>ie </a:t>
            </a:r>
            <a:r>
              <a:rPr lang="en-US" dirty="0" err="1">
                <a:solidFill>
                  <a:srgbClr val="000000"/>
                </a:solidFill>
                <a:latin typeface="Times New Roman" pitchFamily="18" charset="0"/>
                <a:cs typeface="Times New Roman" pitchFamily="18" charset="0"/>
              </a:rPr>
              <a:t>folosind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tehnica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numită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segmentare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programului</a:t>
            </a:r>
            <a:r>
              <a:rPr lang="en-US" dirty="0">
                <a:solidFill>
                  <a:srgbClr val="000000"/>
                </a:solidFill>
                <a:latin typeface="Times New Roman" pitchFamily="18" charset="0"/>
                <a:cs typeface="Times New Roman" pitchFamily="18" charset="0"/>
              </a:rPr>
              <a:t> nu</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puteau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mod direct </a:t>
            </a:r>
            <a:r>
              <a:rPr lang="en-US" dirty="0" err="1">
                <a:solidFill>
                  <a:srgbClr val="000000"/>
                </a:solidFill>
                <a:latin typeface="Times New Roman" pitchFamily="18" charset="0"/>
                <a:cs typeface="Times New Roman" pitchFamily="18" charset="0"/>
              </a:rPr>
              <a:t>locaţiile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spaţiul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adresare</a:t>
            </a:r>
            <a:r>
              <a:rPr lang="en-US" dirty="0">
                <a:solidFill>
                  <a:srgbClr val="000000"/>
                </a:solidFill>
                <a:latin typeface="Times New Roman" pitchFamily="18" charset="0"/>
                <a:cs typeface="Times New Roman" pitchFamily="18" charset="0"/>
              </a:rPr>
              <a:t>, ci</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se </a:t>
            </a:r>
            <a:r>
              <a:rPr lang="en-US" dirty="0" err="1">
                <a:solidFill>
                  <a:srgbClr val="000000"/>
                </a:solidFill>
                <a:latin typeface="Times New Roman" pitchFamily="18" charset="0"/>
                <a:cs typeface="Times New Roman" pitchFamily="18" charset="0"/>
              </a:rPr>
              <a:t>folosea</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proces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împărţit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etape</a:t>
            </a:r>
            <a:r>
              <a:rPr lang="en-US" dirty="0">
                <a:solidFill>
                  <a:srgbClr val="000000"/>
                </a:solidFill>
                <a:latin typeface="Times New Roman" pitchFamily="18" charset="0"/>
                <a:cs typeface="Times New Roman" pitchFamily="18" charset="0"/>
              </a:rPr>
              <a:t>: prima </a:t>
            </a:r>
            <a:r>
              <a:rPr lang="en-US" dirty="0" err="1">
                <a:solidFill>
                  <a:srgbClr val="000000"/>
                </a:solidFill>
                <a:latin typeface="Times New Roman" pitchFamily="18" charset="0"/>
                <a:cs typeface="Times New Roman" pitchFamily="18" charset="0"/>
              </a:rPr>
              <a:t>dată</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încărca</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registru</a:t>
            </a:r>
            <a:r>
              <a:rPr lang="x-none"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segment cu </a:t>
            </a:r>
            <a:r>
              <a:rPr lang="en-US" dirty="0" err="1">
                <a:solidFill>
                  <a:srgbClr val="000000"/>
                </a:solidFill>
                <a:latin typeface="Times New Roman" pitchFamily="18" charset="0"/>
                <a:cs typeface="Times New Roman" pitchFamily="18" charset="0"/>
              </a:rPr>
              <a:t>adresa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unui</a:t>
            </a:r>
            <a:r>
              <a:rPr lang="en-US" dirty="0">
                <a:solidFill>
                  <a:srgbClr val="000000"/>
                </a:solidFill>
                <a:latin typeface="Times New Roman" pitchFamily="18" charset="0"/>
                <a:cs typeface="Times New Roman" pitchFamily="18" charset="0"/>
              </a:rPr>
              <a:t> bloc de 64 Kb de date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instrucţiuni</a:t>
            </a:r>
            <a:r>
              <a:rPr lang="en-US" dirty="0">
                <a:solidFill>
                  <a:srgbClr val="000000"/>
                </a:solidFill>
                <a:latin typeface="Times New Roman" pitchFamily="18" charset="0"/>
                <a:cs typeface="Times New Roman" pitchFamily="18" charset="0"/>
              </a:rPr>
              <a:t>, care</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putea</a:t>
            </a:r>
            <a:r>
              <a:rPr lang="en-US" dirty="0">
                <a:solidFill>
                  <a:srgbClr val="000000"/>
                </a:solidFill>
                <a:latin typeface="Times New Roman" pitchFamily="18" charset="0"/>
                <a:cs typeface="Times New Roman" pitchFamily="18" charset="0"/>
              </a:rPr>
              <a:t> fi </a:t>
            </a:r>
            <a:r>
              <a:rPr lang="en-US" dirty="0" err="1">
                <a:solidFill>
                  <a:srgbClr val="000000"/>
                </a:solidFill>
                <a:latin typeface="Times New Roman" pitchFamily="18" charset="0"/>
                <a:cs typeface="Times New Roman" pitchFamily="18" charset="0"/>
              </a:rPr>
              <a:t>plasat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oriunde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de 1 Mb.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continuare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instrucţiune</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avea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a:t>
            </a:r>
            <a:r>
              <a:rPr lang="en-US" dirty="0">
                <a:solidFill>
                  <a:srgbClr val="000000"/>
                </a:solidFill>
                <a:latin typeface="Times New Roman" pitchFamily="18" charset="0"/>
                <a:cs typeface="Times New Roman" pitchFamily="18" charset="0"/>
              </a:rPr>
              <a:t> direct la </a:t>
            </a:r>
            <a:r>
              <a:rPr lang="en-US" dirty="0" err="1">
                <a:solidFill>
                  <a:srgbClr val="000000"/>
                </a:solidFill>
                <a:latin typeface="Times New Roman" pitchFamily="18" charset="0"/>
                <a:cs typeface="Times New Roman" pitchFamily="18" charset="0"/>
              </a:rPr>
              <a:t>orice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aflată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blocul</a:t>
            </a:r>
            <a:r>
              <a:rPr lang="en-US" dirty="0">
                <a:solidFill>
                  <a:srgbClr val="000000"/>
                </a:solidFill>
                <a:latin typeface="Times New Roman" pitchFamily="18" charset="0"/>
                <a:cs typeface="Times New Roman" pitchFamily="18" charset="0"/>
              </a:rPr>
              <a:t> de 64 Kb.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 se </a:t>
            </a:r>
            <a:r>
              <a:rPr lang="en-US" dirty="0" err="1">
                <a:solidFill>
                  <a:srgbClr val="000000"/>
                </a:solidFill>
                <a:latin typeface="Times New Roman" pitchFamily="18" charset="0"/>
                <a:cs typeface="Times New Roman" pitchFamily="18" charset="0"/>
              </a:rPr>
              <a:t>obţine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exteriorul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blocului</a:t>
            </a:r>
            <a:r>
              <a:rPr lang="en-US" dirty="0">
                <a:solidFill>
                  <a:srgbClr val="000000"/>
                </a:solidFill>
                <a:latin typeface="Times New Roman" pitchFamily="18" charset="0"/>
                <a:cs typeface="Times New Roman" pitchFamily="18" charset="0"/>
              </a:rPr>
              <a:t> de 64 Kb,</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registrele</a:t>
            </a:r>
            <a:r>
              <a:rPr lang="en-US" dirty="0">
                <a:solidFill>
                  <a:srgbClr val="000000"/>
                </a:solidFill>
                <a:latin typeface="Times New Roman" pitchFamily="18" charset="0"/>
                <a:cs typeface="Times New Roman" pitchFamily="18" charset="0"/>
              </a:rPr>
              <a:t> de segment </a:t>
            </a:r>
            <a:r>
              <a:rPr lang="en-US" dirty="0" err="1">
                <a:solidFill>
                  <a:srgbClr val="000000"/>
                </a:solidFill>
                <a:latin typeface="Times New Roman" pitchFamily="18" charset="0"/>
                <a:cs typeface="Times New Roman" pitchFamily="18" charset="0"/>
              </a:rPr>
              <a:t>erau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încărcate</a:t>
            </a:r>
            <a:r>
              <a:rPr lang="en-US" dirty="0">
                <a:solidFill>
                  <a:srgbClr val="000000"/>
                </a:solidFill>
                <a:latin typeface="Times New Roman" pitchFamily="18" charset="0"/>
                <a:cs typeface="Times New Roman" pitchFamily="18" charset="0"/>
              </a:rPr>
              <a:t> cu o </a:t>
            </a:r>
            <a:r>
              <a:rPr lang="en-US" dirty="0" err="1">
                <a:solidFill>
                  <a:srgbClr val="000000"/>
                </a:solidFill>
                <a:latin typeface="Times New Roman" pitchFamily="18" charset="0"/>
                <a:cs typeface="Times New Roman" pitchFamily="18" charset="0"/>
              </a:rPr>
              <a:t>nouă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folosindu</a:t>
            </a:r>
            <a:r>
              <a:rPr lang="en-US" dirty="0">
                <a:solidFill>
                  <a:srgbClr val="000000"/>
                </a:solidFill>
                <a:latin typeface="Times New Roman" pitchFamily="18" charset="0"/>
                <a:cs typeface="Times New Roman" pitchFamily="18" charset="0"/>
              </a:rPr>
              <a:t>-se </a:t>
            </a:r>
            <a:r>
              <a:rPr lang="en-US" dirty="0" err="1">
                <a:solidFill>
                  <a:srgbClr val="000000"/>
                </a:solidFill>
                <a:latin typeface="Times New Roman" pitchFamily="18" charset="0"/>
                <a:cs typeface="Times New Roman" pitchFamily="18" charset="0"/>
              </a:rPr>
              <a:t>cele</a:t>
            </a:r>
            <a:br>
              <a:rPr lang="en-US"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patru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registre</a:t>
            </a:r>
            <a:r>
              <a:rPr lang="en-US" dirty="0">
                <a:solidFill>
                  <a:srgbClr val="000000"/>
                </a:solidFill>
                <a:latin typeface="Times New Roman" pitchFamily="18" charset="0"/>
                <a:cs typeface="Times New Roman" pitchFamily="18" charset="0"/>
              </a:rPr>
              <a:t> de segment: </a:t>
            </a:r>
            <a:r>
              <a:rPr lang="en-US" dirty="0" err="1">
                <a:solidFill>
                  <a:srgbClr val="000000"/>
                </a:solidFill>
                <a:latin typeface="Times New Roman" pitchFamily="18" charset="0"/>
                <a:cs typeface="Times New Roman" pitchFamily="18" charset="0"/>
              </a:rPr>
              <a:t>unul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la date, al </a:t>
            </a:r>
            <a:r>
              <a:rPr lang="en-US" dirty="0" err="1">
                <a:solidFill>
                  <a:srgbClr val="000000"/>
                </a:solidFill>
                <a:latin typeface="Times New Roman" pitchFamily="18" charset="0"/>
                <a:cs typeface="Times New Roman" pitchFamily="18" charset="0"/>
              </a:rPr>
              <a:t>doilea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la </a:t>
            </a:r>
            <a:r>
              <a:rPr lang="en-US" dirty="0" err="1">
                <a:solidFill>
                  <a:srgbClr val="000000"/>
                </a:solidFill>
                <a:latin typeface="Times New Roman" pitchFamily="18" charset="0"/>
                <a:cs typeface="Times New Roman" pitchFamily="18" charset="0"/>
              </a:rPr>
              <a:t>instrucţiuni</a:t>
            </a:r>
            <a:r>
              <a:rPr lang="en-US" dirty="0">
                <a:solidFill>
                  <a:srgbClr val="000000"/>
                </a:solidFill>
                <a:latin typeface="Times New Roman" pitchFamily="18" charset="0"/>
                <a:cs typeface="Times New Roman" pitchFamily="18" charset="0"/>
              </a:rPr>
              <a:t>, al </a:t>
            </a:r>
            <a:r>
              <a:rPr lang="en-US" dirty="0" err="1">
                <a:solidFill>
                  <a:srgbClr val="000000"/>
                </a:solidFill>
                <a:latin typeface="Times New Roman" pitchFamily="18" charset="0"/>
                <a:cs typeface="Times New Roman" pitchFamily="18" charset="0"/>
              </a:rPr>
              <a:t>treilea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la </a:t>
            </a:r>
            <a:r>
              <a:rPr lang="en-US" dirty="0" err="1">
                <a:solidFill>
                  <a:srgbClr val="000000"/>
                </a:solidFill>
                <a:latin typeface="Times New Roman" pitchFamily="18" charset="0"/>
                <a:cs typeface="Times New Roman" pitchFamily="18" charset="0"/>
              </a:rPr>
              <a:t>stivă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registru</a:t>
            </a:r>
            <a:r>
              <a:rPr lang="en-US" dirty="0">
                <a:solidFill>
                  <a:srgbClr val="000000"/>
                </a:solidFill>
                <a:latin typeface="Times New Roman" pitchFamily="18" charset="0"/>
                <a:cs typeface="Times New Roman" pitchFamily="18" charset="0"/>
              </a:rPr>
              <a:t> special</a:t>
            </a:r>
            <a:r>
              <a:rPr lang="x-none"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extra-segment. Schema bloc a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 8088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prezentată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br>
              <a:rPr lang="en-US"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figura</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r>
              <a:rPr lang="x-none" dirty="0">
                <a:latin typeface="Times New Roman" pitchFamily="18" charset="0"/>
                <a:cs typeface="Times New Roman" pitchFamily="18" charset="0"/>
              </a:rPr>
              <a:t>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Dacă</a:t>
            </a:r>
            <a:r>
              <a:rPr lang="fr-FR" dirty="0">
                <a:latin typeface="Times New Roman" pitchFamily="18" charset="0"/>
                <a:cs typeface="Times New Roman" pitchFamily="18" charset="0"/>
              </a:rPr>
              <a:t>pentru construcţia lui 8088 au fost necesare 29.000 de</a:t>
            </a:r>
            <a:r>
              <a:rPr lang="x-none" dirty="0">
                <a:latin typeface="Times New Roman" pitchFamily="18" charset="0"/>
                <a:cs typeface="Times New Roman" pitchFamily="18" charset="0"/>
              </a:rPr>
              <a:t> </a:t>
            </a:r>
            <a:r>
              <a:rPr lang="fr-FR" dirty="0">
                <a:latin typeface="Times New Roman" pitchFamily="18" charset="0"/>
                <a:cs typeface="Times New Roman" pitchFamily="18" charset="0"/>
              </a:rPr>
              <a:t>tranzist</a:t>
            </a:r>
            <a:r>
              <a:rPr lang="en-US" dirty="0" err="1">
                <a:latin typeface="Times New Roman" pitchFamily="18" charset="0"/>
                <a:cs typeface="Times New Roman" pitchFamily="18" charset="0"/>
              </a:rPr>
              <a:t>oare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într</a:t>
            </a:r>
            <a:r>
              <a:rPr lang="en-US" dirty="0">
                <a:latin typeface="Times New Roman" pitchFamily="18" charset="0"/>
                <a:cs typeface="Times New Roman" pitchFamily="18" charset="0"/>
              </a:rPr>
              <a:t>-o </a:t>
            </a:r>
            <a:r>
              <a:rPr lang="en-US" dirty="0" err="1">
                <a:latin typeface="Times New Roman" pitchFamily="18" charset="0"/>
                <a:cs typeface="Times New Roman" pitchFamily="18" charset="0"/>
              </a:rPr>
              <a:t>capsulă</a:t>
            </a:r>
            <a:r>
              <a:rPr lang="en-US" dirty="0">
                <a:latin typeface="Times New Roman" pitchFamily="18" charset="0"/>
                <a:cs typeface="Times New Roman" pitchFamily="18" charset="0"/>
              </a:rPr>
              <a:t> cu 40 de </a:t>
            </a:r>
            <a:r>
              <a:rPr lang="en-US" dirty="0" err="1">
                <a:latin typeface="Times New Roman" pitchFamily="18" charset="0"/>
                <a:cs typeface="Times New Roman" pitchFamily="18" charset="0"/>
              </a:rPr>
              <a:t>pini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şi</a:t>
            </a:r>
            <a:r>
              <a:rPr lang="en-US" dirty="0">
                <a:latin typeface="Times New Roman" pitchFamily="18" charset="0"/>
                <a:cs typeface="Times New Roman" pitchFamily="18" charset="0"/>
              </a:rPr>
              <a:t> cu o </a:t>
            </a:r>
            <a:r>
              <a:rPr lang="en-US" dirty="0" err="1">
                <a:latin typeface="Times New Roman" pitchFamily="18" charset="0"/>
                <a:cs typeface="Times New Roman" pitchFamily="18" charset="0"/>
              </a:rPr>
              <a:t>tehnologie</a:t>
            </a:r>
            <a:r>
              <a:rPr lang="en-US" dirty="0">
                <a:latin typeface="Times New Roman" pitchFamily="18" charset="0"/>
                <a:cs typeface="Times New Roman" pitchFamily="18" charset="0"/>
              </a:rPr>
              <a:t> de 3 </a:t>
            </a:r>
            <a:r>
              <a:rPr lang="en-US" dirty="0" err="1">
                <a:latin typeface="Times New Roman" pitchFamily="18" charset="0"/>
                <a:cs typeface="Times New Roman" pitchFamily="18" charset="0"/>
              </a:rPr>
              <a:t>microni</a:t>
            </a:r>
            <a:r>
              <a:rPr lang="en-US" dirty="0">
                <a:latin typeface="Times New Roman" pitchFamily="18" charset="0"/>
                <a:cs typeface="Times New Roman" pitchFamily="18" charset="0"/>
              </a:rPr>
              <a:t>,</a:t>
            </a:r>
            <a:r>
              <a:rPr lang="x-none" dirty="0">
                <a:latin typeface="Times New Roman" pitchFamily="18" charset="0"/>
                <a:cs typeface="Times New Roman" pitchFamily="18" charset="0"/>
              </a:rPr>
              <a:t> </a:t>
            </a:r>
            <a:r>
              <a:rPr lang="en-US" dirty="0" err="1">
                <a:latin typeface="Times New Roman" pitchFamily="18" charset="0"/>
                <a:cs typeface="Times New Roman" pitchFamily="18" charset="0"/>
              </a:rPr>
              <a:t>microprocesoarele</a:t>
            </a:r>
            <a:r>
              <a:rPr lang="en-US" dirty="0">
                <a:latin typeface="Times New Roman" pitchFamily="18" charset="0"/>
                <a:cs typeface="Times New Roman" pitchFamily="18" charset="0"/>
              </a:rPr>
              <a:t> Pentium 4 </a:t>
            </a:r>
            <a:r>
              <a:rPr lang="en-US" dirty="0" err="1">
                <a:latin typeface="Times New Roman" pitchFamily="18" charset="0"/>
                <a:cs typeface="Times New Roman" pitchFamily="18" charset="0"/>
              </a:rPr>
              <a:t>actuale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construite</a:t>
            </a:r>
            <a:r>
              <a:rPr lang="en-US" dirty="0">
                <a:latin typeface="Times New Roman" pitchFamily="18" charset="0"/>
                <a:cs typeface="Times New Roman" pitchFamily="18" charset="0"/>
              </a:rPr>
              <a:t> cu 55 </a:t>
            </a:r>
            <a:r>
              <a:rPr lang="en-US" dirty="0" err="1">
                <a:latin typeface="Times New Roman" pitchFamily="18" charset="0"/>
                <a:cs typeface="Times New Roman" pitchFamily="18" charset="0"/>
              </a:rPr>
              <a:t>milioane</a:t>
            </a:r>
            <a:r>
              <a:rPr lang="en-US" dirty="0">
                <a:latin typeface="Times New Roman" pitchFamily="18" charset="0"/>
                <a:cs typeface="Times New Roman" pitchFamily="18" charset="0"/>
              </a:rPr>
              <a:t> de</a:t>
            </a:r>
            <a:r>
              <a:rPr lang="x-none" dirty="0">
                <a:latin typeface="Times New Roman" pitchFamily="18" charset="0"/>
                <a:cs typeface="Times New Roman" pitchFamily="18" charset="0"/>
              </a:rPr>
              <a:t> </a:t>
            </a:r>
            <a:r>
              <a:rPr lang="en-US" dirty="0" err="1">
                <a:latin typeface="Times New Roman" pitchFamily="18" charset="0"/>
                <a:cs typeface="Times New Roman" pitchFamily="18" charset="0"/>
              </a:rPr>
              <a:t>tranzistoare</a:t>
            </a:r>
            <a:r>
              <a:rPr lang="en-US" dirty="0">
                <a:latin typeface="Times New Roman" pitchFamily="18" charset="0"/>
                <a:cs typeface="Times New Roman" pitchFamily="18" charset="0"/>
              </a:rPr>
              <a:t> cu o </a:t>
            </a:r>
            <a:r>
              <a:rPr lang="en-US" dirty="0" err="1">
                <a:latin typeface="Times New Roman" pitchFamily="18" charset="0"/>
                <a:cs typeface="Times New Roman" pitchFamily="18" charset="0"/>
              </a:rPr>
              <a:t>tehnologie</a:t>
            </a:r>
            <a:r>
              <a:rPr lang="en-US" dirty="0">
                <a:latin typeface="Times New Roman" pitchFamily="18" charset="0"/>
                <a:cs typeface="Times New Roman" pitchFamily="18" charset="0"/>
              </a:rPr>
              <a:t> de 0,13 </a:t>
            </a:r>
            <a:r>
              <a:rPr lang="en-US" dirty="0" err="1">
                <a:latin typeface="Times New Roman" pitchFamily="18" charset="0"/>
                <a:cs typeface="Times New Roman" pitchFamily="18" charset="0"/>
              </a:rPr>
              <a:t>microni</a:t>
            </a:r>
            <a:r>
              <a:rPr lang="en-US" dirty="0">
                <a:latin typeface="Times New Roman" pitchFamily="18" charset="0"/>
                <a:cs typeface="Times New Roman" pitchFamily="18" charset="0"/>
              </a:rPr>
              <a:t>! Cu </a:t>
            </a:r>
            <a:r>
              <a:rPr lang="en-US" dirty="0" err="1">
                <a:latin typeface="Times New Roman" pitchFamily="18" charset="0"/>
                <a:cs typeface="Times New Roman" pitchFamily="18" charset="0"/>
              </a:rPr>
              <a:t>privire</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evoluţia</a:t>
            </a:r>
            <a:r>
              <a:rPr lang="x-none" dirty="0">
                <a:latin typeface="Times New Roman" pitchFamily="18" charset="0"/>
                <a:cs typeface="Times New Roman" pitchFamily="18" charset="0"/>
              </a:rPr>
              <a:t> </a:t>
            </a:r>
            <a:r>
              <a:rPr lang="en-US" dirty="0" err="1">
                <a:latin typeface="Times New Roman" pitchFamily="18" charset="0"/>
                <a:cs typeface="Times New Roman" pitchFamily="18" charset="0"/>
              </a:rPr>
              <a:t>numărului</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tranzistori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integraţi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cip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există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faimoasa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lege</a:t>
            </a:r>
            <a:r>
              <a:rPr lang="en-US" dirty="0">
                <a:latin typeface="Times New Roman" pitchFamily="18" charset="0"/>
                <a:cs typeface="Times New Roman" pitchFamily="18" charset="0"/>
              </a:rPr>
              <a:t> a </a:t>
            </a:r>
            <a:r>
              <a:rPr lang="en-US" dirty="0" err="1">
                <a:latin typeface="Times New Roman" pitchFamily="18" charset="0"/>
                <a:cs typeface="Times New Roman" pitchFamily="18" charset="0"/>
              </a:rPr>
              <a:t>lui</a:t>
            </a:r>
            <a:r>
              <a:rPr lang="x-none" dirty="0">
                <a:latin typeface="Times New Roman" pitchFamily="18" charset="0"/>
                <a:cs typeface="Times New Roman" pitchFamily="18" charset="0"/>
              </a:rPr>
              <a:t> </a:t>
            </a:r>
            <a:r>
              <a:rPr lang="en-US" dirty="0">
                <a:latin typeface="Times New Roman" pitchFamily="18" charset="0"/>
                <a:cs typeface="Times New Roman" pitchFamily="18" charset="0"/>
              </a:rPr>
              <a:t>Gordon Moore (</a:t>
            </a:r>
            <a:r>
              <a:rPr lang="en-US" dirty="0" err="1">
                <a:latin typeface="Times New Roman" pitchFamily="18" charset="0"/>
                <a:cs typeface="Times New Roman" pitchFamily="18" charset="0"/>
              </a:rPr>
              <a:t>cofondator</a:t>
            </a:r>
            <a:r>
              <a:rPr lang="en-US" dirty="0">
                <a:latin typeface="Times New Roman" pitchFamily="18" charset="0"/>
                <a:cs typeface="Times New Roman" pitchFamily="18" charset="0"/>
              </a:rPr>
              <a:t> la Intel) care a </a:t>
            </a:r>
            <a:r>
              <a:rPr lang="en-US" dirty="0" err="1">
                <a:latin typeface="Times New Roman" pitchFamily="18" charset="0"/>
                <a:cs typeface="Times New Roman" pitchFamily="18" charset="0"/>
              </a:rPr>
              <a:t>prezis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acum</a:t>
            </a:r>
            <a:r>
              <a:rPr lang="en-US" dirty="0">
                <a:latin typeface="Times New Roman" pitchFamily="18" charset="0"/>
                <a:cs typeface="Times New Roman" pitchFamily="18" charset="0"/>
              </a:rPr>
              <a:t> 30 de </a:t>
            </a:r>
            <a:r>
              <a:rPr lang="en-US" dirty="0" err="1">
                <a:latin typeface="Times New Roman" pitchFamily="18" charset="0"/>
                <a:cs typeface="Times New Roman" pitchFamily="18" charset="0"/>
              </a:rPr>
              <a:t>ani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numărul</a:t>
            </a:r>
            <a:r>
              <a:rPr lang="x-none" dirty="0">
                <a:latin typeface="Times New Roman" pitchFamily="18" charset="0"/>
                <a:cs typeface="Times New Roman" pitchFamily="18" charset="0"/>
              </a:rPr>
              <a:t> </a:t>
            </a:r>
            <a:r>
              <a:rPr lang="en-US" dirty="0">
                <a:latin typeface="Times New Roman" pitchFamily="18" charset="0"/>
                <a:cs typeface="Times New Roman" pitchFamily="18" charset="0"/>
              </a:rPr>
              <a:t>de </a:t>
            </a:r>
            <a:r>
              <a:rPr lang="en-US" dirty="0" err="1">
                <a:latin typeface="Times New Roman" pitchFamily="18" charset="0"/>
                <a:cs typeface="Times New Roman" pitchFamily="18" charset="0"/>
              </a:rPr>
              <a:t>tranzistoare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cip</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dubla</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fiecare</a:t>
            </a:r>
            <a:r>
              <a:rPr lang="en-US" dirty="0">
                <a:latin typeface="Times New Roman" pitchFamily="18" charset="0"/>
                <a:cs typeface="Times New Roman" pitchFamily="18" charset="0"/>
              </a:rPr>
              <a:t> 18 </a:t>
            </a:r>
            <a:r>
              <a:rPr lang="en-US" dirty="0" err="1">
                <a:latin typeface="Times New Roman" pitchFamily="18" charset="0"/>
                <a:cs typeface="Times New Roman" pitchFamily="18" charset="0"/>
              </a:rPr>
              <a:t>luni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lege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ilustrată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a:t>
            </a:r>
            <a:r>
              <a:rPr lang="x-none" dirty="0">
                <a:latin typeface="Times New Roman" pitchFamily="18" charset="0"/>
                <a:cs typeface="Times New Roman" pitchFamily="18" charset="0"/>
              </a:rPr>
              <a:t> </a:t>
            </a:r>
            <a:r>
              <a:rPr lang="en-US" dirty="0" err="1">
                <a:latin typeface="Times New Roman" pitchFamily="18" charset="0"/>
                <a:cs typeface="Times New Roman" pitchFamily="18" charset="0"/>
              </a:rPr>
              <a:t>figura</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95089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346479" cy="369332"/>
          </a:xfrm>
          <a:prstGeom prst="rect">
            <a:avLst/>
          </a:prstGeom>
        </p:spPr>
        <p:txBody>
          <a:bodyPr wrap="square">
            <a:spAutoFit/>
          </a:bodyPr>
          <a:lstStyle/>
          <a:p>
            <a:r>
              <a:rPr lang="fr-FR" b="1" i="1" dirty="0">
                <a:solidFill>
                  <a:srgbClr val="000000"/>
                </a:solidFill>
                <a:latin typeface="Times New Roman" pitchFamily="18" charset="0"/>
                <a:cs typeface="Times New Roman" pitchFamily="18" charset="0"/>
              </a:rPr>
              <a:t>Tipuri de date admise de către un coprocesor matematic</a:t>
            </a:r>
            <a:r>
              <a:rPr lang="fr-FR"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2862322"/>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coprocesor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lucra</a:t>
            </a:r>
            <a:r>
              <a:rPr lang="en-US" dirty="0">
                <a:solidFill>
                  <a:srgbClr val="000000"/>
                </a:solidFill>
                <a:latin typeface="Times New Roman" panose="02020603050405020304" pitchFamily="18" charset="0"/>
                <a:cs typeface="Times New Roman" panose="02020603050405020304" pitchFamily="18" charset="0"/>
              </a:rPr>
              <a:t> cu </a:t>
            </a:r>
            <a:r>
              <a:rPr lang="en-US" b="1" dirty="0" err="1">
                <a:solidFill>
                  <a:srgbClr val="000000"/>
                </a:solidFill>
                <a:latin typeface="Times New Roman" panose="02020603050405020304" pitchFamily="18" charset="0"/>
                <a:cs typeface="Times New Roman" panose="02020603050405020304" pitchFamily="18" charset="0"/>
              </a:rPr>
              <a:t>numere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virgulă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mobilă</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precum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cu </a:t>
            </a:r>
            <a:r>
              <a:rPr lang="en-US" b="1" dirty="0">
                <a:solidFill>
                  <a:srgbClr val="000000"/>
                </a:solidFill>
                <a:latin typeface="Times New Roman" panose="02020603050405020304" pitchFamily="18" charset="0"/>
                <a:cs typeface="Times New Roman" panose="02020603050405020304" pitchFamily="18" charset="0"/>
              </a:rPr>
              <a:t>date </a:t>
            </a:r>
            <a:r>
              <a:rPr lang="en-US" b="1" dirty="0" err="1">
                <a:solidFill>
                  <a:srgbClr val="000000"/>
                </a:solidFill>
                <a:latin typeface="Times New Roman" panose="02020603050405020304" pitchFamily="18" charset="0"/>
                <a:cs typeface="Times New Roman" panose="02020603050405020304" pitchFamily="18" charset="0"/>
              </a:rPr>
              <a:t>reprezentate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mod </a:t>
            </a:r>
            <a:r>
              <a:rPr lang="en-US" b="1" dirty="0" err="1">
                <a:solidFill>
                  <a:srgbClr val="000000"/>
                </a:solidFill>
                <a:latin typeface="Times New Roman" panose="02020603050405020304" pitchFamily="18" charset="0"/>
                <a:cs typeface="Times New Roman" panose="02020603050405020304" pitchFamily="18" charset="0"/>
              </a:rPr>
              <a:t>întreg</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sau</a:t>
            </a:r>
            <a:r>
              <a:rPr lang="en-US" b="1" dirty="0">
                <a:solidFill>
                  <a:srgbClr val="000000"/>
                </a:solidFill>
                <a:latin typeface="Times New Roman" panose="02020603050405020304" pitchFamily="18" charset="0"/>
                <a:cs typeface="Times New Roman" panose="02020603050405020304" pitchFamily="18" charset="0"/>
              </a:rPr>
              <a:t> cod BCD </a:t>
            </a:r>
            <a:r>
              <a:rPr lang="en-US" dirty="0">
                <a:solidFill>
                  <a:srgbClr val="000000"/>
                </a:solidFill>
                <a:latin typeface="Times New Roman" panose="02020603050405020304" pitchFamily="18" charset="0"/>
                <a:cs typeface="Times New Roman" panose="02020603050405020304" pitchFamily="18" charset="0"/>
              </a:rPr>
              <a:t>(Binary Coded</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Decimal – cod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cifre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zecimale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un octet). </a:t>
            </a:r>
            <a:r>
              <a:rPr lang="en-US" dirty="0" err="1">
                <a:solidFill>
                  <a:srgbClr val="000000"/>
                </a:solidFill>
                <a:latin typeface="Times New Roman" panose="02020603050405020304" pitchFamily="18" charset="0"/>
                <a:cs typeface="Times New Roman" panose="02020603050405020304" pitchFamily="18" charset="0"/>
              </a:rPr>
              <a:t>În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tabelul</a:t>
            </a:r>
            <a:r>
              <a:rPr lang="en-US" dirty="0">
                <a:solidFill>
                  <a:srgbClr val="000000"/>
                </a:solidFill>
                <a:latin typeface="Times New Roman" panose="02020603050405020304" pitchFamily="18" charset="0"/>
                <a:cs typeface="Times New Roman" panose="02020603050405020304" pitchFamily="18" charset="0"/>
              </a:rPr>
              <a:t> 6.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evidenţiate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tipurile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numerice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cifrele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semnificative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domeniile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definiţie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admise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coprocesoarele</a:t>
            </a:r>
            <a:r>
              <a:rPr lang="en-US" dirty="0">
                <a:solidFill>
                  <a:srgbClr val="000000"/>
                </a:solidFill>
                <a:latin typeface="Times New Roman" panose="02020603050405020304" pitchFamily="18" charset="0"/>
                <a:cs typeface="Times New Roman" panose="02020603050405020304" pitchFamily="18" charset="0"/>
              </a:rPr>
              <a:t> Intel. De </a:t>
            </a:r>
            <a:r>
              <a:rPr lang="en-US" dirty="0" err="1">
                <a:solidFill>
                  <a:srgbClr val="000000"/>
                </a:solidFill>
                <a:latin typeface="Times New Roman" panose="02020603050405020304" pitchFamily="18" charset="0"/>
                <a:cs typeface="Times New Roman" panose="02020603050405020304" pitchFamily="18" charset="0"/>
              </a:rPr>
              <a:t>asemenea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tabelul</a:t>
            </a:r>
            <a:r>
              <a:rPr lang="en-US" dirty="0">
                <a:solidFill>
                  <a:srgbClr val="000000"/>
                </a:solidFill>
                <a:latin typeface="Times New Roman" panose="02020603050405020304" pitchFamily="18" charset="0"/>
                <a:cs typeface="Times New Roman" panose="02020603050405020304" pitchFamily="18" charset="0"/>
              </a:rPr>
              <a:t> 7.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ilustrate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coprocesorului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algebrice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transcendente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constantele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aritmetice</a:t>
            </a:r>
            <a:r>
              <a:rPr lang="x-none" dirty="0">
                <a:solidFill>
                  <a:srgbClr val="000000"/>
                </a:solidFill>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incluse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t>
            </a:r>
            <a:r>
              <a:rPr lang="en-US" dirty="0" err="1">
                <a:solidFill>
                  <a:srgbClr val="000000"/>
                </a:solidFill>
                <a:latin typeface="Times New Roman" panose="02020603050405020304" pitchFamily="18" charset="0"/>
                <a:cs typeface="Times New Roman" panose="02020603050405020304" pitchFamily="18" charset="0"/>
              </a:rPr>
              <a:t>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deseori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matematica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superioară</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Calculul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interiorul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făcute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translatarea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reprezentare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standard </a:t>
            </a:r>
            <a:r>
              <a:rPr lang="en-US" dirty="0" err="1">
                <a:latin typeface="Times New Roman" panose="02020603050405020304" pitchFamily="18" charset="0"/>
                <a:cs typeface="Times New Roman" panose="02020603050405020304" pitchFamily="18" charset="0"/>
              </a:rPr>
              <a:t>numită</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reprezentare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temporară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80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are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componenţă</a:t>
            </a:r>
            <a:r>
              <a:rPr lang="en-US" dirty="0">
                <a:latin typeface="Times New Roman" panose="02020603050405020304" pitchFamily="18" charset="0"/>
                <a:cs typeface="Times New Roman" panose="02020603050405020304" pitchFamily="18" charset="0"/>
              </a:rPr>
              <a:t> un </a:t>
            </a:r>
            <a:r>
              <a:rPr lang="en-US" b="1" dirty="0">
                <a:latin typeface="Times New Roman" panose="02020603050405020304" pitchFamily="18" charset="0"/>
                <a:cs typeface="Times New Roman" panose="02020603050405020304" pitchFamily="18" charset="0"/>
              </a:rPr>
              <a:t>set </a:t>
            </a:r>
            <a:r>
              <a:rPr lang="en-US" b="1" dirty="0" err="1">
                <a:latin typeface="Times New Roman" panose="02020603050405020304" pitchFamily="18" charset="0"/>
                <a:cs typeface="Times New Roman" panose="02020603050405020304" pitchFamily="18" charset="0"/>
              </a:rPr>
              <a:t>suplimentar</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constă</a:t>
            </a:r>
            <a:r>
              <a:rPr lang="en-US" dirty="0">
                <a:latin typeface="Times New Roman" panose="02020603050405020304" pitchFamily="18" charset="0"/>
                <a:cs typeface="Times New Roman" panose="02020603050405020304" pitchFamily="18" charset="0"/>
              </a:rPr>
              <a:t> din </a:t>
            </a:r>
            <a:r>
              <a:rPr lang="en-US" b="1" dirty="0">
                <a:latin typeface="Times New Roman" panose="02020603050405020304" pitchFamily="18" charset="0"/>
                <a:cs typeface="Times New Roman" panose="02020603050405020304" pitchFamily="18" charset="0"/>
              </a:rPr>
              <a:t>opt </a:t>
            </a:r>
            <a:r>
              <a:rPr lang="en-US" b="1" dirty="0" err="1">
                <a:latin typeface="Times New Roman" panose="02020603050405020304" pitchFamily="18" charset="0"/>
                <a:cs typeface="Times New Roman" panose="02020603050405020304" pitchFamily="18" charset="0"/>
              </a:rPr>
              <a:t>registre</a:t>
            </a:r>
            <a:r>
              <a:rPr lang="en-US" b="1" dirty="0">
                <a:latin typeface="Times New Roman" panose="02020603050405020304" pitchFamily="18" charset="0"/>
                <a:cs typeface="Times New Roman" panose="02020603050405020304" pitchFamily="18" charset="0"/>
              </a:rPr>
              <a:t> de date</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reprezentate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mod real </a:t>
            </a:r>
            <a:r>
              <a:rPr lang="en-US" b="1" dirty="0" err="1">
                <a:latin typeface="Times New Roman" panose="02020603050405020304" pitchFamily="18" charset="0"/>
                <a:cs typeface="Times New Roman" panose="02020603050405020304" pitchFamily="18" charset="0"/>
              </a:rPr>
              <a:t>pe</a:t>
            </a:r>
            <a:r>
              <a:rPr lang="en-US" b="1" dirty="0">
                <a:latin typeface="Times New Roman" panose="02020603050405020304" pitchFamily="18" charset="0"/>
                <a:cs typeface="Times New Roman" panose="02020603050405020304" pitchFamily="18" charset="0"/>
              </a:rPr>
              <a:t> 80 de </a:t>
            </a:r>
            <a:r>
              <a:rPr lang="en-US" b="1"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care se pot </a:t>
            </a:r>
            <a:r>
              <a:rPr lang="en-US" dirty="0" err="1">
                <a:latin typeface="Times New Roman" panose="02020603050405020304" pitchFamily="18" charset="0"/>
                <a:cs typeface="Times New Roman" panose="02020603050405020304" pitchFamily="18" charset="0"/>
              </a:rPr>
              <a:t>comporta</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stivă</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date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care pot fi </a:t>
            </a:r>
            <a:r>
              <a:rPr lang="en-US" dirty="0" err="1">
                <a:latin typeface="Times New Roman" panose="02020603050405020304" pitchFamily="18" charset="0"/>
                <a:cs typeface="Times New Roman" panose="02020603050405020304" pitchFamily="18" charset="0"/>
              </a:rPr>
              <a:t>accesate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independent. Cu </a:t>
            </a:r>
            <a:r>
              <a:rPr lang="en-US" dirty="0" err="1">
                <a:latin typeface="Times New Roman" panose="02020603050405020304" pitchFamily="18" charset="0"/>
                <a:cs typeface="Times New Roman" panose="02020603050405020304" pitchFamily="18" charset="0"/>
              </a:rPr>
              <a:t>ajutorul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se pot </a:t>
            </a:r>
            <a:r>
              <a:rPr lang="en-US" dirty="0" err="1">
                <a:latin typeface="Times New Roman" panose="02020603050405020304" pitchFamily="18" charset="0"/>
                <a:cs typeface="Times New Roman" panose="02020603050405020304" pitchFamily="18" charset="0"/>
              </a:rPr>
              <a:t>realiza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modificările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opt </a:t>
            </a:r>
            <a:r>
              <a:rPr lang="en-US" dirty="0" err="1">
                <a:latin typeface="Times New Roman" panose="02020603050405020304" pitchFamily="18" charset="0"/>
                <a:cs typeface="Times New Roman" panose="02020603050405020304" pitchFamily="18" charset="0"/>
              </a:rPr>
              <a:t>registre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 date. </a:t>
            </a:r>
          </a:p>
        </p:txBody>
      </p:sp>
      <p:sp>
        <p:nvSpPr>
          <p:cNvPr id="6" name="Прямоугольник 5"/>
          <p:cNvSpPr/>
          <p:nvPr/>
        </p:nvSpPr>
        <p:spPr>
          <a:xfrm>
            <a:off x="0" y="3085992"/>
            <a:ext cx="12192000" cy="646331"/>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Tipurile</a:t>
            </a:r>
            <a:r>
              <a:rPr lang="en-US" b="1" dirty="0">
                <a:solidFill>
                  <a:srgbClr val="000000"/>
                </a:solidFill>
                <a:latin typeface="Times New Roman" pitchFamily="18" charset="0"/>
                <a:cs typeface="Times New Roman" pitchFamily="18" charset="0"/>
              </a:rPr>
              <a:t> de date cu care </a:t>
            </a:r>
            <a:r>
              <a:rPr lang="en-US" b="1" dirty="0" err="1">
                <a:solidFill>
                  <a:srgbClr val="000000"/>
                </a:solidFill>
                <a:latin typeface="Times New Roman" pitchFamily="18" charset="0"/>
                <a:cs typeface="Times New Roman" pitchFamily="18" charset="0"/>
              </a:rPr>
              <a:t>lucrează</a:t>
            </a:r>
            <a:r>
              <a:rPr lang="en-US" b="1" dirty="0">
                <a:solidFill>
                  <a:srgbClr val="000000"/>
                </a:solidFill>
                <a:latin typeface="Times New Roman" pitchFamily="18" charset="0"/>
                <a:cs typeface="Times New Roman" pitchFamily="18" charset="0"/>
              </a:rPr>
              <a:t> un </a:t>
            </a:r>
            <a:r>
              <a:rPr lang="en-US" b="1" dirty="0" err="1">
                <a:solidFill>
                  <a:srgbClr val="000000"/>
                </a:solidFill>
                <a:latin typeface="Times New Roman" pitchFamily="18" charset="0"/>
                <a:cs typeface="Times New Roman" pitchFamily="18" charset="0"/>
              </a:rPr>
              <a:t>coprocesor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matematic</a:t>
            </a:r>
            <a:r>
              <a:rPr lang="en-US" b="1" dirty="0">
                <a:solidFill>
                  <a:srgbClr val="000000"/>
                </a:solidFill>
                <a:latin typeface="Times New Roman" pitchFamily="18" charset="0"/>
                <a:cs typeface="Times New Roman" pitchFamily="18" charset="0"/>
              </a:rPr>
              <a:t>,</a:t>
            </a:r>
            <a:r>
              <a:rPr lang="x-none"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numărul</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cifre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semnificative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şi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domeniul</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aproximativ</a:t>
            </a:r>
            <a:r>
              <a:rPr lang="x-none" b="1"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de </a:t>
            </a:r>
            <a:r>
              <a:rPr lang="en-US" b="1" dirty="0" err="1">
                <a:solidFill>
                  <a:srgbClr val="000000"/>
                </a:solidFill>
                <a:latin typeface="Times New Roman" pitchFamily="18" charset="0"/>
                <a:cs typeface="Times New Roman" pitchFamily="18" charset="0"/>
              </a:rPr>
              <a:t>definiţie</a:t>
            </a:r>
            <a:r>
              <a:rPr lang="en-US" dirty="0">
                <a:latin typeface="Times New Roman" pitchFamily="18" charset="0"/>
                <a:cs typeface="Times New Roman" pitchFamily="18" charset="0"/>
              </a:rPr>
              <a:t> </a:t>
            </a:r>
            <a:r>
              <a:rPr lang="x-none" dirty="0">
                <a:latin typeface="Times New Roman" pitchFamily="18" charset="0"/>
                <a:cs typeface="Times New Roman" pitchFamily="18" charset="0"/>
              </a:rPr>
              <a:t>Tabelu 6.</a:t>
            </a:r>
            <a:endParaRPr lang="en-US" dirty="0">
              <a:latin typeface="Times New Roman" pitchFamily="18" charset="0"/>
              <a:cs typeface="Times New Roman" pitchFamily="18" charset="0"/>
            </a:endParaRPr>
          </a:p>
        </p:txBody>
      </p:sp>
      <p:pic>
        <p:nvPicPr>
          <p:cNvPr id="7" name="Рисунок 6"/>
          <p:cNvPicPr>
            <a:picLocks noChangeAspect="1"/>
          </p:cNvPicPr>
          <p:nvPr/>
        </p:nvPicPr>
        <p:blipFill>
          <a:blip r:embed="rId2"/>
          <a:stretch>
            <a:fillRect/>
          </a:stretch>
        </p:blipFill>
        <p:spPr>
          <a:xfrm>
            <a:off x="2747302" y="3732323"/>
            <a:ext cx="6831265" cy="3073526"/>
          </a:xfrm>
          <a:prstGeom prst="rect">
            <a:avLst/>
          </a:prstGeom>
        </p:spPr>
      </p:pic>
    </p:spTree>
    <p:extLst>
      <p:ext uri="{BB962C8B-B14F-4D97-AF65-F5344CB8AC3E}">
        <p14:creationId xmlns:p14="http://schemas.microsoft.com/office/powerpoint/2010/main" val="1983793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37299" y="0"/>
            <a:ext cx="6096000" cy="646331"/>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Instrucţiunile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coprocesorului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matematic</a:t>
            </a:r>
            <a:r>
              <a:rPr lang="x-none" b="1" dirty="0">
                <a:solidFill>
                  <a:srgbClr val="000000"/>
                </a:solidFill>
                <a:latin typeface="Times New Roman" pitchFamily="18" charset="0"/>
                <a:cs typeface="Times New Roman" pitchFamily="18" charset="0"/>
              </a:rPr>
              <a:t> Tabelul 7</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pic>
        <p:nvPicPr>
          <p:cNvPr id="5" name="Рисунок 4"/>
          <p:cNvPicPr>
            <a:picLocks noChangeAspect="1"/>
          </p:cNvPicPr>
          <p:nvPr/>
        </p:nvPicPr>
        <p:blipFill>
          <a:blip r:embed="rId2"/>
          <a:stretch>
            <a:fillRect/>
          </a:stretch>
        </p:blipFill>
        <p:spPr>
          <a:xfrm>
            <a:off x="3437299" y="323165"/>
            <a:ext cx="5652379" cy="3443284"/>
          </a:xfrm>
          <a:prstGeom prst="rect">
            <a:avLst/>
          </a:prstGeom>
        </p:spPr>
      </p:pic>
      <p:sp>
        <p:nvSpPr>
          <p:cNvPr id="6" name="Прямоугольник 5"/>
          <p:cNvSpPr/>
          <p:nvPr/>
        </p:nvSpPr>
        <p:spPr>
          <a:xfrm>
            <a:off x="167487" y="3766449"/>
            <a:ext cx="11674445" cy="1477328"/>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Cooperarea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dintre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microprocesorul</a:t>
            </a:r>
            <a:r>
              <a:rPr lang="en-US" b="1" dirty="0">
                <a:solidFill>
                  <a:srgbClr val="000000"/>
                </a:solidFill>
                <a:latin typeface="Times New Roman" panose="02020603050405020304" pitchFamily="18" charset="0"/>
                <a:cs typeface="Times New Roman" panose="02020603050405020304" pitchFamily="18" charset="0"/>
              </a:rPr>
              <a:t> principal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coproceso</a:t>
            </a:r>
            <a:r>
              <a:rPr lang="en-US" b="1" dirty="0" err="1">
                <a:latin typeface="Times New Roman" panose="02020603050405020304" pitchFamily="18" charset="0"/>
                <a:cs typeface="Times New Roman" panose="02020603050405020304" pitchFamily="18" charset="0"/>
              </a:rPr>
              <a:t>r</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face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
            </a:r>
            <a:r>
              <a:rPr lang="it-IT" dirty="0">
                <a:latin typeface="Times New Roman" panose="02020603050405020304" pitchFamily="18" charset="0"/>
                <a:cs typeface="Times New Roman" panose="02020603050405020304" pitchFamily="18" charset="0"/>
              </a:rPr>
              <a:t>ător: pentru activarea coprocesorului matematic, microprocesorul </a:t>
            </a:r>
            <a:r>
              <a:rPr lang="x-none"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a:t>
            </a:r>
            <a:r>
              <a:rPr lang="en-US" dirty="0" err="1">
                <a:latin typeface="Times New Roman" panose="02020603050405020304" pitchFamily="18" charset="0"/>
                <a:cs typeface="Times New Roman" panose="02020603050405020304" pitchFamily="18" charset="0"/>
              </a:rPr>
              <a:t>smite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acestuia</a:t>
            </a:r>
            <a:r>
              <a:rPr lang="en-US" dirty="0">
                <a:latin typeface="Times New Roman" panose="02020603050405020304" pitchFamily="18" charset="0"/>
                <a:cs typeface="Times New Roman" panose="02020603050405020304" pitchFamily="18" charset="0"/>
              </a:rPr>
              <a:t> un cod special, </a:t>
            </a:r>
            <a:r>
              <a:rPr lang="en-US" b="1" dirty="0" err="1">
                <a:latin typeface="Times New Roman" panose="02020603050405020304" pitchFamily="18" charset="0"/>
                <a:cs typeface="Times New Roman" panose="02020603050405020304" pitchFamily="18" charset="0"/>
              </a:rPr>
              <a:t>numit</a:t>
            </a:r>
            <a:r>
              <a:rPr lang="en-US" b="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escape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mome</a:t>
            </a:r>
            <a:r>
              <a:rPr lang="en-US" dirty="0">
                <a:solidFill>
                  <a:srgbClr val="000000"/>
                </a:solidFill>
                <a:latin typeface="Times New Roman" panose="02020603050405020304" pitchFamily="18" charset="0"/>
                <a:cs typeface="Times New Roman" panose="02020603050405020304" pitchFamily="18" charset="0"/>
              </a:rPr>
              <a:t>nt se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iniţiază</a:t>
            </a:r>
            <a:r>
              <a:rPr lang="x-none" dirty="0">
                <a:solidFill>
                  <a:srgbClr val="000000"/>
                </a:solidFill>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cooperarea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dintre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două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După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datele</a:t>
            </a:r>
            <a:r>
              <a:rPr lang="en-US" b="1" dirty="0">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trimise</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coprocesorului</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au </a:t>
            </a:r>
            <a:r>
              <a:rPr lang="en-US" dirty="0" err="1">
                <a:solidFill>
                  <a:srgbClr val="000000"/>
                </a:solidFill>
                <a:latin typeface="Times New Roman" panose="02020603050405020304" pitchFamily="18" charset="0"/>
                <a:cs typeface="Times New Roman" panose="02020603050405020304" pitchFamily="18" charset="0"/>
              </a:rPr>
              <a:t>ajuns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încep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fie </a:t>
            </a:r>
            <a:r>
              <a:rPr lang="en-US" dirty="0" err="1">
                <a:solidFill>
                  <a:srgbClr val="000000"/>
                </a:solidFill>
                <a:latin typeface="Times New Roman" panose="02020603050405020304" pitchFamily="18" charset="0"/>
                <a:cs typeface="Times New Roman" panose="02020603050405020304" pitchFamily="18" charset="0"/>
              </a:rPr>
              <a:t>prelucrate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funcţiile</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a:t>
            </a:r>
            <a:r>
              <a:rPr lang="en-US" b="1" dirty="0" err="1">
                <a:latin typeface="Times New Roman" panose="02020603050405020304" pitchFamily="18" charset="0"/>
                <a:cs typeface="Times New Roman" panose="02020603050405020304" pitchFamily="18" charset="0"/>
              </a:rPr>
              <a:t>pecifice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a:t>
            </a:r>
            <a:r>
              <a:rPr lang="x-none" b="1" dirty="0">
                <a:latin typeface="Times New Roman" panose="02020603050405020304" pitchFamily="18" charset="0"/>
                <a:cs typeface="Times New Roman" panose="02020603050405020304" pitchFamily="18" charset="0"/>
              </a:rPr>
              <a:t>ces</a:t>
            </a:r>
            <a:r>
              <a:rPr lang="en-US" b="1" dirty="0" err="1">
                <a:latin typeface="Times New Roman" panose="02020603050405020304" pitchFamily="18" charset="0"/>
                <a:cs typeface="Times New Roman" panose="02020603050405020304" pitchFamily="18" charset="0"/>
              </a:rPr>
              <a:t>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microprocesorul</a:t>
            </a:r>
            <a:r>
              <a:rPr lang="en-US" b="1" dirty="0">
                <a:latin typeface="Times New Roman" panose="02020603050405020304" pitchFamily="18" charset="0"/>
                <a:cs typeface="Times New Roman" panose="02020603050405020304" pitchFamily="18" charset="0"/>
              </a:rPr>
              <a:t> princi</a:t>
            </a:r>
            <a:r>
              <a:rPr lang="en-US" b="1" dirty="0">
                <a:solidFill>
                  <a:srgbClr val="000000"/>
                </a:solidFill>
                <a:latin typeface="Times New Roman" panose="02020603050405020304" pitchFamily="18" charset="0"/>
                <a:cs typeface="Times New Roman" panose="02020603050405020304" pitchFamily="18" charset="0"/>
              </a:rPr>
              <a:t>pal</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pregăteşte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configurarea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datelor</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pentru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următoarea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lucru</a:t>
            </a:r>
            <a:r>
              <a:rPr lang="en-US" b="1" dirty="0">
                <a:solidFill>
                  <a:srgbClr val="000000"/>
                </a:solidFill>
                <a:latin typeface="Times New Roman" panose="02020603050405020304" pitchFamily="18" charset="0"/>
                <a:cs typeface="Times New Roman" panose="02020603050405020304" pitchFamily="18" charset="0"/>
              </a:rPr>
              <a:t> a</a:t>
            </a:r>
            <a:r>
              <a:rPr lang="en-US" b="1" dirty="0">
                <a:latin typeface="Times New Roman" panose="02020603050405020304" pitchFamily="18" charset="0"/>
                <a:cs typeface="Times New Roman" panose="02020603050405020304" pitchFamily="18" charset="0"/>
              </a:rPr>
              <a:t> </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a:t>
            </a:r>
            <a:r>
              <a:rPr lang="pt-BR" dirty="0">
                <a:latin typeface="Times New Roman" panose="02020603050405020304" pitchFamily="18" charset="0"/>
                <a:cs typeface="Times New Roman" panose="02020603050405020304" pitchFamily="18" charset="0"/>
              </a:rPr>
              <a:t>ă operaţii </a:t>
            </a:r>
            <a:r>
              <a:rPr lang="pt-BR" b="1" dirty="0">
                <a:latin typeface="Times New Roman" panose="02020603050405020304" pitchFamily="18" charset="0"/>
                <a:cs typeface="Times New Roman" panose="02020603050405020304" pitchFamily="18" charset="0"/>
              </a:rPr>
              <a:t>se execută simu</a:t>
            </a:r>
            <a:r>
              <a:rPr lang="en-US" b="1" dirty="0" err="1">
                <a:latin typeface="Times New Roman" panose="02020603050405020304" pitchFamily="18" charset="0"/>
                <a:cs typeface="Times New Roman" panose="02020603050405020304" pitchFamily="18" charset="0"/>
              </a:rPr>
              <a:t>ltan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distincte</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acelaşi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timp</a:t>
            </a:r>
            <a:r>
              <a:rPr lang="en-US"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30118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x-none" b="1" i="1" dirty="0">
                <a:solidFill>
                  <a:srgbClr val="000000"/>
                </a:solidFill>
                <a:latin typeface="Times New Roman" pitchFamily="18" charset="0"/>
                <a:cs typeface="Times New Roman" pitchFamily="18" charset="0"/>
              </a:rPr>
              <a:t>Procesoarele </a:t>
            </a:r>
            <a:r>
              <a:rPr lang="en-US" b="1" i="1" dirty="0">
                <a:solidFill>
                  <a:srgbClr val="000000"/>
                </a:solidFill>
                <a:latin typeface="Times New Roman" pitchFamily="18" charset="0"/>
                <a:cs typeface="Times New Roman" pitchFamily="18" charset="0"/>
              </a:rPr>
              <a:t>DSP (</a:t>
            </a:r>
            <a:r>
              <a:rPr lang="en-US" b="1" i="1" dirty="0" err="1">
                <a:solidFill>
                  <a:srgbClr val="000000"/>
                </a:solidFill>
                <a:latin typeface="Times New Roman" pitchFamily="18" charset="0"/>
                <a:cs typeface="Times New Roman" pitchFamily="18" charset="0"/>
              </a:rPr>
              <a:t>Digita</a:t>
            </a:r>
            <a:r>
              <a:rPr lang="en-US" b="1" i="1" dirty="0">
                <a:solidFill>
                  <a:srgbClr val="000000"/>
                </a:solidFill>
                <a:latin typeface="Times New Roman" pitchFamily="18" charset="0"/>
                <a:cs typeface="Times New Roman" pitchFamily="18" charset="0"/>
              </a:rPr>
              <a:t> Signal Processor)</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4247317"/>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Proceso</a:t>
            </a:r>
            <a:r>
              <a:rPr lang="en-US" dirty="0" err="1">
                <a:latin typeface="Times New Roman" panose="02020603050405020304" pitchFamily="18" charset="0"/>
                <a:cs typeface="Times New Roman" panose="02020603050405020304" pitchFamily="18" charset="0"/>
              </a:rPr>
              <a:t>arele</a:t>
            </a:r>
            <a:r>
              <a:rPr lang="en-US" dirty="0">
                <a:latin typeface="Times New Roman" panose="02020603050405020304" pitchFamily="18" charset="0"/>
                <a:cs typeface="Times New Roman" panose="02020603050405020304" pitchFamily="18" charset="0"/>
              </a:rPr>
              <a:t> d</a:t>
            </a:r>
            <a:r>
              <a:rPr lang="x-none"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s</a:t>
            </a:r>
            <a:r>
              <a:rPr lang="en-US" dirty="0" err="1">
                <a:latin typeface="Times New Roman" panose="02020603050405020304" pitchFamily="18" charset="0"/>
                <a:cs typeface="Times New Roman" panose="02020603050405020304" pitchFamily="18" charset="0"/>
              </a:rPr>
              <a:t>emnale</a:t>
            </a:r>
            <a:r>
              <a:rPr lang="en-US" dirty="0">
                <a:latin typeface="Times New Roman" panose="02020603050405020304" pitchFamily="18" charset="0"/>
                <a:cs typeface="Times New Roman" panose="02020603050405020304" pitchFamily="18" charset="0"/>
              </a:rPr>
              <a:t> d</a:t>
            </a:r>
            <a:r>
              <a:rPr lang="it-IT" dirty="0">
                <a:latin typeface="Times New Roman" panose="02020603050405020304" pitchFamily="18" charset="0"/>
                <a:cs typeface="Times New Roman" panose="02020603050405020304" pitchFamily="18" charset="0"/>
              </a:rPr>
              <a:t>igitale rezintă unul dintre</a:t>
            </a:r>
            <a:r>
              <a:rPr lang="x-none"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cele ma i</a:t>
            </a:r>
            <a:r>
              <a:rPr lang="x-none"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portante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a:t>
            </a:r>
            <a:r>
              <a:rPr lang="x-none" dirty="0">
                <a:latin typeface="Times New Roman" panose="02020603050405020304" pitchFamily="18" charset="0"/>
                <a:cs typeface="Times New Roman" panose="02020603050405020304" pitchFamily="18" charset="0"/>
              </a:rPr>
              <a:t>tente într-un calculator personal.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tip de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prelucreze</a:t>
            </a:r>
            <a:r>
              <a:rPr lang="en-US" b="1" dirty="0">
                <a:latin typeface="Times New Roman" panose="02020603050405020304" pitchFamily="18" charset="0"/>
                <a:cs typeface="Times New Roman" panose="02020603050405020304" pitchFamily="18" charset="0"/>
              </a:rPr>
              <a:t> se</a:t>
            </a:r>
            <a:r>
              <a:rPr lang="x-none" b="1" dirty="0">
                <a:latin typeface="Times New Roman" panose="02020603050405020304" pitchFamily="18" charset="0"/>
                <a:cs typeface="Times New Roman" panose="02020603050405020304" pitchFamily="18" charset="0"/>
              </a:rPr>
              <a:t>mnale analogi</a:t>
            </a:r>
            <a:r>
              <a:rPr lang="en-US" b="1" dirty="0" err="1">
                <a:latin typeface="Times New Roman" panose="02020603050405020304" pitchFamily="18" charset="0"/>
                <a:cs typeface="Times New Roman" panose="02020603050405020304" pitchFamily="18" charset="0"/>
              </a:rPr>
              <a:t>ce</a:t>
            </a:r>
            <a:r>
              <a:rPr lang="en-US" b="1" dirty="0">
                <a:latin typeface="Times New Roman" panose="02020603050405020304" pitchFamily="18" charset="0"/>
                <a:cs typeface="Times New Roman" panose="02020603050405020304" pitchFamily="18" charset="0"/>
              </a:rPr>
              <a:t> din</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mediul</a:t>
            </a:r>
            <a:r>
              <a:rPr lang="en-US" b="1" dirty="0">
                <a:latin typeface="Times New Roman" panose="02020603050405020304" pitchFamily="18" charset="0"/>
                <a:cs typeface="Times New Roman" panose="02020603050405020304" pitchFamily="18" charset="0"/>
              </a:rPr>
              <a:t> real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imagini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sunete</a:t>
            </a:r>
            <a:r>
              <a:rPr lang="en-US" dirty="0">
                <a:latin typeface="Times New Roman" panose="02020603050405020304" pitchFamily="18" charset="0"/>
                <a:cs typeface="Times New Roman" panose="02020603050405020304" pitchFamily="18" charset="0"/>
              </a:rPr>
              <a:t>, etc.)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convertite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semnale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digitale</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conţinând</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sens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folosite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manipularea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sem</a:t>
            </a:r>
            <a:r>
              <a:rPr lang="x-none" b="1" dirty="0">
                <a:latin typeface="Times New Roman" panose="02020603050405020304" pitchFamily="18" charset="0"/>
                <a:cs typeface="Times New Roman" panose="02020603050405020304" pitchFamily="18" charset="0"/>
              </a:rPr>
              <a:t>nalelor </a:t>
            </a:r>
            <a:r>
              <a:rPr lang="en-US" b="1" dirty="0" err="1">
                <a:latin typeface="Times New Roman" panose="02020603050405020304" pitchFamily="18" charset="0"/>
                <a:cs typeface="Times New Roman" panose="02020603050405020304" pitchFamily="18" charset="0"/>
              </a:rPr>
              <a:t>analogice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prelucrarea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de tip DSP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tipul</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S</a:t>
            </a:r>
            <a:r>
              <a:rPr lang="en-US" dirty="0" err="1">
                <a:latin typeface="Times New Roman" panose="02020603050405020304" pitchFamily="18" charset="0"/>
                <a:cs typeface="Times New Roman" panose="02020603050405020304" pitchFamily="18" charset="0"/>
              </a:rPr>
              <a:t>inteza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recunoaşte</a:t>
            </a:r>
            <a:r>
              <a:rPr lang="x-none" dirty="0">
                <a:latin typeface="Times New Roman" panose="02020603050405020304" pitchFamily="18" charset="0"/>
                <a:cs typeface="Times New Roman" panose="02020603050405020304" pitchFamily="18" charset="0"/>
              </a:rPr>
              <a:t>rea vorbirii</a:t>
            </a: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Prelucrarea imaginilor video și fotografice</a:t>
            </a: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Sinteza sunetelor și a muzicii</a:t>
            </a: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Comprimarea și decomprimarea audio-video</a:t>
            </a: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Accelerarea  grafică 2D și 3D</a:t>
            </a:r>
          </a:p>
          <a:p>
            <a:pPr marL="285750" indent="-285750">
              <a:buFont typeface="Arial" panose="020B0604020202020204" pitchFamily="34" charset="0"/>
              <a:buChar char="•"/>
            </a:pPr>
            <a:r>
              <a:rPr lang="x-none" dirty="0">
                <a:latin typeface="Times New Roman" panose="02020603050405020304" pitchFamily="18" charset="0"/>
                <a:cs typeface="Times New Roman" panose="02020603050405020304" pitchFamily="18" charset="0"/>
              </a:rPr>
              <a:t>Funcții de modem</a:t>
            </a:r>
          </a:p>
          <a:p>
            <a:r>
              <a:rPr lang="en-US" dirty="0">
                <a:latin typeface="Times New Roman" panose="02020603050405020304" pitchFamily="18" charset="0"/>
                <a:cs typeface="Times New Roman" panose="02020603050405020304" pitchFamily="18" charset="0"/>
              </a:rPr>
              <a:t>Au a</a:t>
            </a:r>
            <a:r>
              <a:rPr lang="x-none" dirty="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ărut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și apar în continuare noi tipuri de interfețe ce permit întroducerea în sistem a unor coprocesoare DSP. </a:t>
            </a:r>
            <a:br>
              <a:rPr lang="en-US"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Un exemplu de astfel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e </a:t>
            </a:r>
            <a:r>
              <a:rPr lang="en-US" i="1" dirty="0">
                <a:latin typeface="Times New Roman" panose="02020603050405020304" pitchFamily="18" charset="0"/>
                <a:cs typeface="Times New Roman" panose="02020603050405020304" pitchFamily="18" charset="0"/>
              </a:rPr>
              <a:t>RMI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(Resource Manager Interface - </a:t>
            </a:r>
            <a:r>
              <a:rPr lang="en-US" i="1" dirty="0" err="1">
                <a:latin typeface="Times New Roman" panose="02020603050405020304" pitchFamily="18" charset="0"/>
                <a:cs typeface="Times New Roman" panose="02020603050405020304" pitchFamily="18" charset="0"/>
              </a:rPr>
              <a:t>interfaţă</a:t>
            </a:r>
            <a:r>
              <a:rPr lang="en-US" i="1" dirty="0">
                <a:latin typeface="Times New Roman" panose="02020603050405020304" pitchFamily="18" charset="0"/>
                <a:cs typeface="Times New Roman" panose="02020603050405020304" pitchFamily="18" charset="0"/>
              </a:rPr>
              <a:t> de</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administrare</a:t>
            </a:r>
            <a:r>
              <a:rPr lang="en-US" i="1" dirty="0">
                <a:latin typeface="Times New Roman" panose="02020603050405020304" pitchFamily="18" charset="0"/>
                <a:cs typeface="Times New Roman" panose="02020603050405020304" pitchFamily="18" charset="0"/>
              </a:rPr>
              <a:t> a </a:t>
            </a:r>
            <a:r>
              <a:rPr lang="en-US" i="1" dirty="0" err="1">
                <a:latin typeface="Times New Roman" panose="02020603050405020304" pitchFamily="18" charset="0"/>
                <a:cs typeface="Times New Roman" panose="02020603050405020304" pitchFamily="18" charset="0"/>
              </a:rPr>
              <a:t>resurselor</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de la </a:t>
            </a:r>
            <a:r>
              <a:rPr lang="en-US" dirty="0" err="1">
                <a:latin typeface="Times New Roman" panose="02020603050405020304" pitchFamily="18" charset="0"/>
                <a:cs typeface="Times New Roman" panose="02020603050405020304" pitchFamily="18" charset="0"/>
              </a:rPr>
              <a:t>microproceso</a:t>
            </a:r>
            <a:r>
              <a:rPr lang="x-none" dirty="0">
                <a:latin typeface="Times New Roman" panose="02020603050405020304" pitchFamily="18" charset="0"/>
                <a:cs typeface="Times New Roman" panose="02020603050405020304" pitchFamily="18" charset="0"/>
              </a:rPr>
              <a:t>rul prin</a:t>
            </a:r>
            <a:r>
              <a:rPr lang="en-US" dirty="0" err="1">
                <a:latin typeface="Times New Roman" panose="02020603050405020304" pitchFamily="18" charset="0"/>
                <a:cs typeface="Times New Roman" panose="02020603050405020304" pitchFamily="18" charset="0"/>
              </a:rPr>
              <a:t>cipal</a:t>
            </a:r>
            <a:r>
              <a:rPr lang="en-US" dirty="0">
                <a:latin typeface="Times New Roman" panose="02020603050405020304" pitchFamily="18" charset="0"/>
                <a:cs typeface="Times New Roman" panose="02020603050405020304" pitchFamily="18" charset="0"/>
              </a:rPr>
              <a:t> la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DSP care le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ocupat</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03099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333307" cy="369332"/>
          </a:xfrm>
          <a:prstGeom prst="rect">
            <a:avLst/>
          </a:prstGeom>
        </p:spPr>
        <p:txBody>
          <a:bodyPr wrap="square">
            <a:spAutoFit/>
          </a:bodyPr>
          <a:lstStyle/>
          <a:p>
            <a:r>
              <a:rPr lang="fr-FR" b="1" dirty="0">
                <a:solidFill>
                  <a:srgbClr val="000000"/>
                </a:solidFill>
                <a:latin typeface="Times New Roman" pitchFamily="18" charset="0"/>
                <a:cs typeface="Times New Roman" pitchFamily="18" charset="0"/>
              </a:rPr>
              <a:t>Extensii MMX (MultiMedia eXtension sau Matrix Math</a:t>
            </a:r>
            <a:r>
              <a:rPr lang="x-none" b="1" dirty="0">
                <a:solidFill>
                  <a:srgbClr val="000000"/>
                </a:solidFill>
                <a:latin typeface="Times New Roman" pitchFamily="18" charset="0"/>
                <a:cs typeface="Times New Roman" pitchFamily="18" charset="0"/>
              </a:rPr>
              <a:t> </a:t>
            </a:r>
            <a:r>
              <a:rPr lang="fr-FR" b="1" dirty="0">
                <a:solidFill>
                  <a:srgbClr val="000000"/>
                </a:solidFill>
                <a:latin typeface="Times New Roman" pitchFamily="18" charset="0"/>
                <a:cs typeface="Times New Roman" pitchFamily="18" charset="0"/>
              </a:rPr>
              <a:t>eXtension)</a:t>
            </a:r>
            <a:r>
              <a:rPr lang="fr-FR"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646330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Necesitatea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creşterii</a:t>
            </a:r>
            <a:r>
              <a:rPr lang="en-US" dirty="0">
                <a:solidFill>
                  <a:srgbClr val="000000"/>
                </a:solidFill>
                <a:latin typeface="Times New Roman" panose="02020603050405020304" pitchFamily="18" charset="0"/>
                <a:cs typeface="Times New Roman" panose="02020603050405020304" pitchFamily="18" charset="0"/>
              </a:rPr>
              <a:t> tot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mari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performanţelor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personale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dus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ambiţia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Intel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înglobare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procesoarelor</a:t>
            </a:r>
            <a:r>
              <a:rPr lang="en-US" dirty="0">
                <a:solidFill>
                  <a:srgbClr val="000000"/>
                </a:solidFill>
                <a:latin typeface="Times New Roman" panose="02020603050405020304" pitchFamily="18" charset="0"/>
                <a:cs typeface="Times New Roman" panose="02020603050405020304" pitchFamily="18" charset="0"/>
              </a:rPr>
              <a:t> Pentium a </a:t>
            </a:r>
            <a:r>
              <a:rPr lang="en-US" dirty="0" err="1">
                <a:solidFill>
                  <a:srgbClr val="000000"/>
                </a:solidFill>
                <a:latin typeface="Times New Roman" panose="02020603050405020304" pitchFamily="18" charset="0"/>
                <a:cs typeface="Times New Roman" panose="02020603050405020304" pitchFamily="18" charset="0"/>
              </a:rPr>
              <a:t>unor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prelucrare</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semnalelor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îndeplinite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până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acum</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coprocesoarele</a:t>
            </a:r>
            <a:r>
              <a:rPr lang="en-US" dirty="0">
                <a:solidFill>
                  <a:srgbClr val="000000"/>
                </a:solidFill>
                <a:latin typeface="Times New Roman" panose="02020603050405020304" pitchFamily="18" charset="0"/>
                <a:cs typeface="Times New Roman" panose="02020603050405020304" pitchFamily="18" charset="0"/>
              </a:rPr>
              <a:t> DSP. Au </a:t>
            </a:r>
            <a:r>
              <a:rPr lang="en-US" dirty="0" err="1">
                <a:solidFill>
                  <a:srgbClr val="000000"/>
                </a:solidFill>
                <a:latin typeface="Times New Roman" panose="02020603050405020304" pitchFamily="18" charset="0"/>
                <a:cs typeface="Times New Roman" panose="02020603050405020304" pitchFamily="18" charset="0"/>
              </a:rPr>
              <a:t>apărut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instrucţiunile</a:t>
            </a:r>
            <a:r>
              <a:rPr lang="en-US" dirty="0">
                <a:solidFill>
                  <a:srgbClr val="000000"/>
                </a:solidFill>
                <a:latin typeface="Times New Roman" panose="02020603050405020304" pitchFamily="18" charset="0"/>
                <a:cs typeface="Times New Roman" panose="02020603050405020304" pitchFamily="18" charset="0"/>
              </a:rPr>
              <a:t> MMX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au </a:t>
            </a:r>
            <a:r>
              <a:rPr lang="en-US" dirty="0" err="1">
                <a:solidFill>
                  <a:srgbClr val="000000"/>
                </a:solidFill>
                <a:latin typeface="Times New Roman" panose="02020603050405020304" pitchFamily="18" charset="0"/>
                <a:cs typeface="Times New Roman" panose="02020603050405020304" pitchFamily="18" charset="0"/>
              </a:rPr>
              <a:t>reprezentat</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schimbare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majoră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setul</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x86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ultimul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deceniu</a:t>
            </a:r>
            <a:r>
              <a:rPr lang="en-US" dirty="0">
                <a:solidFill>
                  <a:srgbClr val="000000"/>
                </a:solidFill>
                <a:latin typeface="Times New Roman" panose="02020603050405020304" pitchFamily="18" charset="0"/>
                <a:cs typeface="Times New Roman" panose="02020603050405020304" pitchFamily="18" charset="0"/>
              </a:rPr>
              <a:t>. MMX </a:t>
            </a:r>
            <a:r>
              <a:rPr lang="en-US" dirty="0" err="1">
                <a:solidFill>
                  <a:srgbClr val="000000"/>
                </a:solidFill>
                <a:latin typeface="Times New Roman" panose="02020603050405020304" pitchFamily="18" charset="0"/>
                <a:cs typeface="Times New Roman" panose="02020603050405020304" pitchFamily="18" charset="0"/>
              </a:rPr>
              <a:t>defineşte</a:t>
            </a:r>
            <a:r>
              <a:rPr lang="en-US" dirty="0">
                <a:solidFill>
                  <a:srgbClr val="000000"/>
                </a:solidFill>
                <a:latin typeface="Times New Roman" panose="02020603050405020304" pitchFamily="18" charset="0"/>
                <a:cs typeface="Times New Roman" panose="02020603050405020304" pitchFamily="18" charset="0"/>
              </a:rPr>
              <a:t> 57 de </a:t>
            </a:r>
            <a:r>
              <a:rPr lang="en-US" dirty="0" err="1">
                <a:solidFill>
                  <a:srgbClr val="000000"/>
                </a:solidFill>
                <a:latin typeface="Times New Roman" panose="02020603050405020304" pitchFamily="18" charset="0"/>
                <a:cs typeface="Times New Roman" panose="02020603050405020304" pitchFamily="18" charset="0"/>
              </a:rPr>
              <a:t>noi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un prim </a:t>
            </a:r>
            <a:r>
              <a:rPr lang="en-US" dirty="0" err="1">
                <a:solidFill>
                  <a:srgbClr val="000000"/>
                </a:solidFill>
                <a:latin typeface="Times New Roman" panose="02020603050405020304" pitchFamily="18" charset="0"/>
                <a:cs typeface="Times New Roman" panose="02020603050405020304" pitchFamily="18" charset="0"/>
              </a:rPr>
              <a:t>gol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compatibilitate</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introducerea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386.</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noile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firmelor</a:t>
            </a:r>
            <a:r>
              <a:rPr lang="en-US" dirty="0">
                <a:solidFill>
                  <a:srgbClr val="000000"/>
                </a:solidFill>
                <a:latin typeface="Times New Roman" panose="02020603050405020304" pitchFamily="18" charset="0"/>
                <a:cs typeface="Times New Roman" panose="02020603050405020304" pitchFamily="18" charset="0"/>
              </a:rPr>
              <a:t> Intel, AMD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Cyrix </a:t>
            </a:r>
            <a:r>
              <a:rPr lang="en-US" dirty="0" err="1">
                <a:solidFill>
                  <a:srgbClr val="000000"/>
                </a:solidFill>
                <a:latin typeface="Times New Roman" panose="02020603050405020304" pitchFamily="18" charset="0"/>
                <a:cs typeface="Times New Roman" panose="02020603050405020304" pitchFamily="18" charset="0"/>
              </a:rPr>
              <a:t>înglobează</a:t>
            </a:r>
            <a:r>
              <a:rPr lang="en-US" dirty="0">
                <a:solidFill>
                  <a:srgbClr val="000000"/>
                </a:solidFill>
                <a:latin typeface="Times New Roman" panose="02020603050405020304" pitchFamily="18" charset="0"/>
                <a:cs typeface="Times New Roman" panose="02020603050405020304" pitchFamily="18" charset="0"/>
              </a:rPr>
              <a:t> support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Scopul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extensiei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 </a:t>
            </a:r>
            <a:r>
              <a:rPr lang="en-US" b="1" dirty="0" err="1">
                <a:latin typeface="Times New Roman" panose="02020603050405020304" pitchFamily="18" charset="0"/>
                <a:cs typeface="Times New Roman" panose="02020603050405020304" pitchFamily="18" charset="0"/>
              </a:rPr>
              <a:t>este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ecela</a:t>
            </a:r>
            <a:r>
              <a:rPr lang="en-US" b="1" dirty="0">
                <a:latin typeface="Times New Roman" panose="02020603050405020304" pitchFamily="18" charset="0"/>
                <a:cs typeface="Times New Roman" panose="02020603050405020304" pitchFamily="18" charset="0"/>
              </a:rPr>
              <a:t> </a:t>
            </a:r>
            <a:r>
              <a:rPr lang="pt-BR" b="1" dirty="0">
                <a:latin typeface="Times New Roman" panose="02020603050405020304" pitchFamily="18" charset="0"/>
                <a:cs typeface="Times New Roman" panose="02020603050405020304" pitchFamily="18" charset="0"/>
              </a:rPr>
              <a:t>de a asigura o</a:t>
            </a:r>
            <a:r>
              <a:rPr lang="x-none" b="1" dirty="0">
                <a:latin typeface="Times New Roman" panose="02020603050405020304" pitchFamily="18" charset="0"/>
                <a:cs typeface="Times New Roman" panose="02020603050405020304" pitchFamily="18" charset="0"/>
              </a:rPr>
              <a:t> </a:t>
            </a:r>
            <a:r>
              <a:rPr lang="pt-BR" b="1" dirty="0">
                <a:latin typeface="Times New Roman" panose="02020603050405020304" pitchFamily="18" charset="0"/>
                <a:cs typeface="Times New Roman" panose="02020603050405020304" pitchFamily="18" charset="0"/>
              </a:rPr>
              <a:t>perform</a:t>
            </a:r>
            <a:r>
              <a:rPr lang="x-none" b="1" dirty="0">
                <a:latin typeface="Times New Roman" panose="02020603050405020304" pitchFamily="18" charset="0"/>
                <a:cs typeface="Times New Roman" panose="02020603050405020304" pitchFamily="18" charset="0"/>
              </a:rPr>
              <a:t>a</a:t>
            </a:r>
            <a:r>
              <a:rPr lang="pt-BR" b="1" dirty="0">
                <a:latin typeface="Times New Roman" panose="02020603050405020304" pitchFamily="18" charset="0"/>
                <a:cs typeface="Times New Roman" panose="02020603050405020304" pitchFamily="18" charset="0"/>
              </a:rPr>
              <a:t>nţă hardware pentru anumite tipuri de programare multimedia</a:t>
            </a:r>
            <a:r>
              <a:rPr lang="pt-BR" dirty="0">
                <a:latin typeface="Times New Roman" panose="02020603050405020304" pitchFamily="18" charset="0"/>
                <a:cs typeface="Times New Roman" panose="02020603050405020304" pitchFamily="18" charset="0"/>
              </a:rPr>
              <a:t>. În</a:t>
            </a:r>
            <a:r>
              <a:rPr lang="x-none"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particu</a:t>
            </a:r>
            <a:r>
              <a:rPr lang="en-US" dirty="0">
                <a:latin typeface="Times New Roman" panose="02020603050405020304" pitchFamily="18" charset="0"/>
                <a:cs typeface="Times New Roman" panose="02020603050405020304" pitchFamily="18" charset="0"/>
              </a:rPr>
              <a:t>lar,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cantităţi</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scurt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singură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instrucţiune</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procedeu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referit</a:t>
            </a:r>
            <a:r>
              <a:rPr lang="en-US" dirty="0">
                <a:latin typeface="Times New Roman" panose="02020603050405020304" pitchFamily="18" charset="0"/>
                <a:cs typeface="Times New Roman" panose="02020603050405020304" pitchFamily="18" charset="0"/>
              </a:rPr>
              <a:t> ca </a:t>
            </a:r>
            <a:r>
              <a:rPr lang="en-US" i="1" dirty="0">
                <a:latin typeface="Times New Roman" panose="02020603050405020304" pitchFamily="18" charset="0"/>
                <a:cs typeface="Times New Roman" panose="02020603050405020304" pitchFamily="18" charset="0"/>
              </a:rPr>
              <a:t>SIMD (Single Instruction Multiple</a:t>
            </a:r>
            <a:r>
              <a:rPr lang="x-none"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Data),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singure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seturi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date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fapt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originea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numelui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Matrix Math </a:t>
            </a:r>
            <a:r>
              <a:rPr lang="en-US" i="1" dirty="0" err="1">
                <a:latin typeface="Times New Roman" panose="02020603050405020304" pitchFamily="18" charset="0"/>
                <a:cs typeface="Times New Roman" panose="02020603050405020304" pitchFamily="18" charset="0"/>
              </a:rPr>
              <a:t>eXtension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Extensie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Matricială</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Matematică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moment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matrice</a:t>
            </a:r>
            <a:r>
              <a:rPr lang="en-US" dirty="0">
                <a:latin typeface="Times New Roman" panose="02020603050405020304" pitchFamily="18" charset="0"/>
                <a:cs typeface="Times New Roman" panose="02020603050405020304" pitchFamily="18" charset="0"/>
              </a:rPr>
              <a:t> de date (date multiple). </a:t>
            </a:r>
            <a:r>
              <a:rPr lang="en-US" dirty="0" err="1">
                <a:latin typeface="Times New Roman" panose="02020603050405020304" pitchFamily="18" charset="0"/>
                <a:cs typeface="Times New Roman" panose="02020603050405020304" pitchFamily="18" charset="0"/>
              </a:rPr>
              <a:t>Aceste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special </a:t>
            </a:r>
            <a:r>
              <a:rPr lang="en-US" dirty="0" err="1">
                <a:latin typeface="Times New Roman" panose="02020603050405020304" pitchFamily="18" charset="0"/>
                <a:cs typeface="Times New Roman" panose="02020603050405020304" pitchFamily="18" charset="0"/>
              </a:rPr>
              <a:t>folositoare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necesare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eea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condus</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de-a </a:t>
            </a:r>
            <a:r>
              <a:rPr lang="en-US" dirty="0" err="1">
                <a:latin typeface="Times New Roman" panose="02020603050405020304" pitchFamily="18" charset="0"/>
                <a:cs typeface="Times New Roman" panose="02020603050405020304" pitchFamily="18" charset="0"/>
              </a:rPr>
              <a:t>doua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a:t>
            </a:r>
            <a:r>
              <a:rPr lang="x-none" dirty="0">
                <a:latin typeface="Times New Roman" panose="02020603050405020304" pitchFamily="18" charset="0"/>
                <a:cs typeface="Times New Roman" panose="02020603050405020304" pitchFamily="18" charset="0"/>
              </a:rPr>
              <a:t>veniență a numelui</a:t>
            </a:r>
            <a:r>
              <a:rPr lang="pt-BR"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MultiMedia eXtensions (Extensii MultiMedia)</a:t>
            </a:r>
            <a:br>
              <a:rPr lang="pt-BR" i="1"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Din moment ce MMX este </a:t>
            </a:r>
            <a:r>
              <a:rPr lang="pt-BR" dirty="0">
                <a:latin typeface="Times New Roman" panose="02020603050405020304" pitchFamily="18" charset="0"/>
                <a:cs typeface="Times New Roman" panose="02020603050405020304" pitchFamily="18" charset="0"/>
              </a:rPr>
              <a:t>o extensie a unui set de instrucţiuni, aceasta înseamnă că procesoarele ce vor suporta a</a:t>
            </a:r>
            <a:r>
              <a:rPr lang="x-none" dirty="0">
                <a:latin typeface="Times New Roman" panose="02020603050405020304" pitchFamily="18" charset="0"/>
                <a:cs typeface="Times New Roman" panose="02020603050405020304" pitchFamily="18" charset="0"/>
              </a:rPr>
              <a:t>c</a:t>
            </a:r>
            <a:r>
              <a:rPr lang="en-US" dirty="0" err="1">
                <a:latin typeface="Times New Roman" panose="02020603050405020304" pitchFamily="18" charset="0"/>
                <a:cs typeface="Times New Roman" panose="02020603050405020304" pitchFamily="18" charset="0"/>
              </a:rPr>
              <a:t>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extensie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toate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aplicaţiile</a:t>
            </a:r>
            <a:r>
              <a:rPr lang="en-US" b="1" dirty="0">
                <a:latin typeface="Times New Roman" panose="02020603050405020304" pitchFamily="18" charset="0"/>
                <a:cs typeface="Times New Roman" panose="02020603050405020304" pitchFamily="18" charset="0"/>
              </a:rPr>
              <a:t> software </a:t>
            </a:r>
            <a:r>
              <a:rPr lang="en-US" b="1" dirty="0" err="1">
                <a:latin typeface="Times New Roman" panose="02020603050405020304" pitchFamily="18" charset="0"/>
                <a:cs typeface="Times New Roman" panose="02020603050405020304" pitchFamily="18" charset="0"/>
              </a:rPr>
              <a:t>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rulează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procesoarel</a:t>
            </a:r>
            <a:r>
              <a:rPr lang="x-none" b="1" dirty="0">
                <a:latin typeface="Times New Roman" panose="02020603050405020304" pitchFamily="18" charset="0"/>
                <a:cs typeface="Times New Roman" panose="02020603050405020304" pitchFamily="18" charset="0"/>
              </a:rPr>
              <a: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anterioare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şi</a:t>
            </a:r>
            <a:r>
              <a:rPr lang="x-none"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vice-versa: </a:t>
            </a:r>
            <a:r>
              <a:rPr lang="it-IT" b="1" dirty="0">
                <a:latin typeface="Times New Roman" panose="02020603050405020304" pitchFamily="18" charset="0"/>
                <a:cs typeface="Times New Roman" panose="02020603050405020304" pitchFamily="18" charset="0"/>
              </a:rPr>
              <a:t>procesoarele MMX sunt compatibile cu cele mai vechi, dar nu şi</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inv</a:t>
            </a:r>
            <a:r>
              <a:rPr lang="x-none" b="1" dirty="0">
                <a:latin typeface="Times New Roman" panose="02020603050405020304" pitchFamily="18" charset="0"/>
                <a:cs typeface="Times New Roman" panose="02020603050405020304" pitchFamily="18" charset="0"/>
              </a:rPr>
              <a:t>er</a:t>
            </a:r>
            <a:r>
              <a:rPr lang="en-US" b="1" dirty="0">
                <a:latin typeface="Times New Roman" panose="02020603050405020304" pitchFamily="18" charset="0"/>
                <a:cs typeface="Times New Roman" panose="02020603050405020304" pitchFamily="18" charset="0"/>
              </a:rPr>
              <a:t>s</a:t>
            </a:r>
            <a:r>
              <a:rPr lang="x-none" b="1"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pen</a:t>
            </a:r>
            <a:r>
              <a:rPr lang="x-none" b="1" dirty="0">
                <a:latin typeface="Times New Roman" panose="02020603050405020304" pitchFamily="18" charset="0"/>
                <a:cs typeface="Times New Roman" panose="02020603050405020304" pitchFamily="18" charset="0"/>
              </a:rPr>
              <a:t>tru </a:t>
            </a:r>
            <a:r>
              <a:rPr lang="en-US" b="1" dirty="0">
                <a:latin typeface="Times New Roman" panose="02020603050405020304" pitchFamily="18" charset="0"/>
                <a:cs typeface="Times New Roman" panose="02020603050405020304" pitchFamily="18" charset="0"/>
              </a:rPr>
              <a:t>a </a:t>
            </a:r>
            <a:r>
              <a:rPr lang="en-US" b="1" dirty="0" err="1">
                <a:latin typeface="Times New Roman" panose="02020603050405020304" pitchFamily="18" charset="0"/>
                <a:cs typeface="Times New Roman" panose="02020603050405020304" pitchFamily="18" charset="0"/>
              </a:rPr>
              <a:t>utiliza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avantajul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instrucţiunilor</a:t>
            </a:r>
            <a:r>
              <a:rPr lang="en-US" b="1" dirty="0">
                <a:latin typeface="Times New Roman" panose="02020603050405020304" pitchFamily="18" charset="0"/>
                <a:cs typeface="Times New Roman" panose="02020603050405020304" pitchFamily="18" charset="0"/>
              </a:rPr>
              <a:t> MMX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a:t>
            </a:r>
            <a:r>
              <a:rPr lang="x-none" dirty="0">
                <a:latin typeface="Times New Roman" panose="02020603050405020304" pitchFamily="18" charset="0"/>
                <a:cs typeface="Times New Roman" panose="02020603050405020304" pitchFamily="18" charset="0"/>
              </a:rPr>
              <a:t> și </a:t>
            </a:r>
            <a:r>
              <a:rPr lang="x-none" b="1" dirty="0">
                <a:latin typeface="Times New Roman" panose="02020603050405020304" pitchFamily="18" charset="0"/>
                <a:cs typeface="Times New Roman" panose="02020603050405020304" pitchFamily="18" charset="0"/>
              </a:rPr>
              <a:t>software-ul</a:t>
            </a:r>
            <a:r>
              <a:rPr lang="en-US" b="1" dirty="0">
                <a:latin typeface="Times New Roman" panose="02020603050405020304" pitchFamily="18" charset="0"/>
                <a:cs typeface="Times New Roman" panose="02020603050405020304" pitchFamily="18" charset="0"/>
              </a:rPr>
              <a:t> </a:t>
            </a:r>
            <a:r>
              <a:rPr lang="x-none" b="1" dirty="0">
                <a:latin typeface="Times New Roman" panose="02020603050405020304" pitchFamily="18" charset="0"/>
                <a:cs typeface="Times New Roman" panose="02020603050405020304" pitchFamily="18" charset="0"/>
              </a:rPr>
              <a:t>respecti</a:t>
            </a:r>
            <a:r>
              <a:rPr lang="en-US" b="1" dirty="0">
                <a:latin typeface="Times New Roman" panose="02020603050405020304" pitchFamily="18" charset="0"/>
                <a:cs typeface="Times New Roman" panose="02020603050405020304" pitchFamily="18" charset="0"/>
              </a:rPr>
              <a:t>v </a:t>
            </a:r>
            <a:r>
              <a:rPr lang="en-US" b="1" dirty="0" err="1">
                <a:latin typeface="Times New Roman" panose="02020603050405020304" pitchFamily="18" charset="0"/>
                <a:cs typeface="Times New Roman" panose="02020603050405020304" pitchFamily="18" charset="0"/>
              </a:rPr>
              <a:t>să</a:t>
            </a:r>
            <a:r>
              <a:rPr lang="en-US" b="1" dirty="0">
                <a:latin typeface="Times New Roman" panose="02020603050405020304" pitchFamily="18" charset="0"/>
                <a:cs typeface="Times New Roman" panose="02020603050405020304" pitchFamily="18" charset="0"/>
              </a:rPr>
              <a:t> fie </a:t>
            </a:r>
            <a:r>
              <a:rPr lang="en-US" b="1" dirty="0" err="1">
                <a:latin typeface="Times New Roman" panose="02020603050405020304" pitchFamily="18" charset="0"/>
                <a:cs typeface="Times New Roman" panose="02020603050405020304" pitchFamily="18" charset="0"/>
              </a:rPr>
              <a:t>scris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având</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vedere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extensii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x-none" dirty="0">
                <a:latin typeface="Times New Roman" panose="02020603050405020304" pitchFamily="18" charset="0"/>
                <a:cs typeface="Times New Roman" panose="02020603050405020304" pitchFamily="18" charset="0"/>
              </a:rPr>
              <a:t> sens </a:t>
            </a:r>
            <a:r>
              <a:rPr lang="en-US" dirty="0">
                <a:latin typeface="Times New Roman" panose="02020603050405020304" pitchFamily="18" charset="0"/>
                <a:cs typeface="Times New Roman" panose="02020603050405020304" pitchFamily="18" charset="0"/>
              </a:rPr>
              <a:t>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detecteze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suportă</a:t>
            </a:r>
            <a:r>
              <a:rPr lang="en-US" dirty="0">
                <a:latin typeface="Times New Roman" panose="02020603050405020304" pitchFamily="18" charset="0"/>
                <a:cs typeface="Times New Roman" panose="02020603050405020304" pitchFamily="18" charset="0"/>
              </a:rPr>
              <a:t> MMX,</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procesoarele</a:t>
            </a:r>
            <a:r>
              <a:rPr lang="en-US" dirty="0">
                <a:latin typeface="Times New Roman" panose="02020603050405020304" pitchFamily="18" charset="0"/>
                <a:cs typeface="Times New Roman" panose="02020603050405020304" pitchFamily="18" charset="0"/>
              </a:rPr>
              <a:t> non-MMX nu pot </a:t>
            </a:r>
            <a:r>
              <a:rPr lang="en-US" dirty="0" err="1">
                <a:latin typeface="Times New Roman" panose="02020603050405020304" pitchFamily="18" charset="0"/>
                <a:cs typeface="Times New Roman" panose="02020603050405020304" pitchFamily="18" charset="0"/>
              </a:rPr>
              <a:t>procesa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deloc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MMX,</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a:t>
            </a:r>
            <a:r>
              <a:rPr lang="en-US" dirty="0">
                <a:latin typeface="Times New Roman" panose="02020603050405020304" pitchFamily="18" charset="0"/>
                <a:cs typeface="Times New Roman" panose="02020603050405020304" pitchFamily="18" charset="0"/>
              </a:rPr>
              <a:t> ca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fie </a:t>
            </a:r>
            <a:r>
              <a:rPr lang="en-US" dirty="0" err="1">
                <a:latin typeface="Times New Roman" panose="02020603050405020304" pitchFamily="18" charset="0"/>
                <a:cs typeface="Times New Roman" panose="02020603050405020304" pitchFamily="18" charset="0"/>
              </a:rPr>
              <a:t>scris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atât</a:t>
            </a:r>
            <a:r>
              <a:rPr lang="en-US" dirty="0">
                <a:latin typeface="Times New Roman" panose="02020603050405020304" pitchFamily="18" charset="0"/>
                <a:cs typeface="Times New Roman" panose="02020603050405020304" pitchFamily="18" charset="0"/>
              </a:rPr>
              <a:t> cu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non-MMX,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zonele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MMX. </a:t>
            </a: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evident,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referă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special la </a:t>
            </a:r>
            <a:r>
              <a:rPr lang="en-US" dirty="0" err="1">
                <a:latin typeface="Times New Roman" panose="02020603050405020304" pitchFamily="18" charset="0"/>
                <a:cs typeface="Times New Roman" panose="02020603050405020304" pitchFamily="18" charset="0"/>
              </a:rPr>
              <a:t>aplicaţiile</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multimedia, </a:t>
            </a:r>
            <a:r>
              <a:rPr lang="en-US" b="1" dirty="0" err="1">
                <a:latin typeface="Times New Roman" panose="02020603050405020304" pitchFamily="18" charset="0"/>
                <a:cs typeface="Times New Roman" panose="02020603050405020304" pitchFamily="18" charset="0"/>
              </a:rPr>
              <a:t>celelalte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beneficia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foarte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puţin</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avantajele</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extensiei</a:t>
            </a:r>
            <a:r>
              <a:rPr lang="en-US" b="1" dirty="0">
                <a:latin typeface="Times New Roman" panose="02020603050405020304" pitchFamily="18" charset="0"/>
                <a:cs typeface="Times New Roman" panose="02020603050405020304" pitchFamily="18" charset="0"/>
              </a:rPr>
              <a:t> MMX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Procesările</a:t>
            </a:r>
            <a:r>
              <a:rPr lang="en-US" dirty="0">
                <a:latin typeface="Times New Roman" panose="02020603050405020304" pitchFamily="18" charset="0"/>
                <a:cs typeface="Times New Roman" panose="02020603050405020304" pitchFamily="18" charset="0"/>
              </a:rPr>
              <a:t> video, </a:t>
            </a:r>
            <a:r>
              <a:rPr lang="en-US" dirty="0" err="1">
                <a:latin typeface="Times New Roman" panose="02020603050405020304" pitchFamily="18" charset="0"/>
                <a:cs typeface="Times New Roman" panose="02020603050405020304" pitchFamily="18" charset="0"/>
              </a:rPr>
              <a:t>editarea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fişierelor</a:t>
            </a:r>
            <a:r>
              <a:rPr lang="en-US" dirty="0">
                <a:latin typeface="Times New Roman" panose="02020603050405020304" pitchFamily="18" charset="0"/>
                <a:cs typeface="Times New Roman" panose="02020603050405020304" pitchFamily="18" charset="0"/>
              </a:rPr>
              <a:t> audio, </a:t>
            </a:r>
            <a:r>
              <a:rPr lang="en-US" dirty="0" err="1">
                <a:latin typeface="Times New Roman" panose="02020603050405020304" pitchFamily="18" charset="0"/>
                <a:cs typeface="Times New Roman" panose="02020603050405020304" pitchFamily="18" charset="0"/>
              </a:rPr>
              <a:t>prelucrările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similar cu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beneficiază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a:t>
            </a:r>
            <a:r>
              <a:rPr lang="en-US" dirty="0" err="1">
                <a:latin typeface="Times New Roman" panose="02020603050405020304" pitchFamily="18" charset="0"/>
                <a:cs typeface="Times New Roman" panose="02020603050405020304" pitchFamily="18" charset="0"/>
              </a:rPr>
              <a:t>sigur</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crescute</a:t>
            </a:r>
            <a:r>
              <a:rPr lang="en-US" dirty="0">
                <a:latin typeface="Times New Roman" panose="02020603050405020304" pitchFamily="18" charset="0"/>
                <a:cs typeface="Times New Roman" panose="02020603050405020304" pitchFamily="18" charset="0"/>
              </a:rPr>
              <a:t> sub </a:t>
            </a:r>
            <a:r>
              <a:rPr lang="en-US" dirty="0" err="1">
                <a:latin typeface="Times New Roman" panose="02020603050405020304" pitchFamily="18" charset="0"/>
                <a:cs typeface="Times New Roman" panose="02020603050405020304" pitchFamily="18" charset="0"/>
              </a:rPr>
              <a:t>extensia</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aplicaţiile</a:t>
            </a:r>
            <a:r>
              <a:rPr lang="en-US" b="1" dirty="0">
                <a:latin typeface="Times New Roman" panose="02020603050405020304" pitchFamily="18" charset="0"/>
                <a:cs typeface="Times New Roman" panose="02020603050405020304" pitchFamily="18" charset="0"/>
              </a:rPr>
              <a:t> standard </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nu au</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puţin</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câştigat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deloc</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avantajelor</a:t>
            </a:r>
            <a:r>
              <a:rPr lang="x-none"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tehnologiei</a:t>
            </a:r>
            <a:r>
              <a:rPr lang="x-none"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 </a:t>
            </a:r>
          </a:p>
        </p:txBody>
      </p:sp>
    </p:spTree>
    <p:extLst>
      <p:ext uri="{BB962C8B-B14F-4D97-AF65-F5344CB8AC3E}">
        <p14:creationId xmlns:p14="http://schemas.microsoft.com/office/powerpoint/2010/main" val="426605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288040"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Memoria</a:t>
            </a:r>
            <a:r>
              <a:rPr lang="en-US" b="1" i="1" dirty="0">
                <a:solidFill>
                  <a:srgbClr val="000000"/>
                </a:solidFill>
                <a:latin typeface="Times New Roman" pitchFamily="18" charset="0"/>
                <a:cs typeface="Times New Roman" pitchFamily="18" charset="0"/>
              </a:rPr>
              <a:t> cache de </a:t>
            </a:r>
            <a:r>
              <a:rPr lang="en-US" b="1" i="1" dirty="0" err="1">
                <a:solidFill>
                  <a:srgbClr val="000000"/>
                </a:solidFill>
                <a:latin typeface="Times New Roman" pitchFamily="18" charset="0"/>
                <a:cs typeface="Times New Roman" pitchFamily="18" charset="0"/>
              </a:rPr>
              <a:t>nivel</a:t>
            </a:r>
            <a:r>
              <a:rPr lang="en-US" b="1" i="1" dirty="0">
                <a:solidFill>
                  <a:srgbClr val="000000"/>
                </a:solidFill>
                <a:latin typeface="Times New Roman" pitchFamily="18" charset="0"/>
                <a:cs typeface="Times New Roman" pitchFamily="18" charset="0"/>
              </a:rPr>
              <a:t> 1 </a:t>
            </a:r>
            <a:r>
              <a:rPr lang="en-US" b="1" i="1" dirty="0" err="1">
                <a:solidFill>
                  <a:srgbClr val="000000"/>
                </a:solidFill>
                <a:latin typeface="Times New Roman" pitchFamily="18" charset="0"/>
                <a:cs typeface="Times New Roman" pitchFamily="18" charset="0"/>
              </a:rPr>
              <a:t>şi</a:t>
            </a:r>
            <a:r>
              <a:rPr lang="en-US" b="1" i="1" dirty="0">
                <a:solidFill>
                  <a:srgbClr val="000000"/>
                </a:solidFill>
                <a:latin typeface="Times New Roman" pitchFamily="18" charset="0"/>
                <a:cs typeface="Times New Roman" pitchFamily="18" charset="0"/>
              </a:rPr>
              <a:t> controller-</a:t>
            </a:r>
            <a:r>
              <a:rPr lang="en-US" b="1" i="1" dirty="0" err="1">
                <a:solidFill>
                  <a:srgbClr val="000000"/>
                </a:solidFill>
                <a:latin typeface="Times New Roman" pitchFamily="18" charset="0"/>
                <a:cs typeface="Times New Roman" pitchFamily="18" charset="0"/>
              </a:rPr>
              <a:t>ul</a:t>
            </a:r>
            <a:r>
              <a:rPr lang="en-US" b="1" i="1" dirty="0">
                <a:solidFill>
                  <a:srgbClr val="000000"/>
                </a:solidFill>
                <a:latin typeface="Times New Roman" pitchFamily="18" charset="0"/>
                <a:cs typeface="Times New Roman" pitchFamily="18" charset="0"/>
              </a:rPr>
              <a:t> de </a:t>
            </a:r>
            <a:r>
              <a:rPr lang="en-US" b="1" i="1" dirty="0" err="1">
                <a:solidFill>
                  <a:srgbClr val="000000"/>
                </a:solidFill>
                <a:latin typeface="Times New Roman" pitchFamily="18" charset="0"/>
                <a:cs typeface="Times New Roman" pitchFamily="18" charset="0"/>
              </a:rPr>
              <a:t>memorie</a:t>
            </a:r>
            <a:r>
              <a:rPr lang="en-US" b="1" i="1" dirty="0">
                <a:solidFill>
                  <a:srgbClr val="000000"/>
                </a:solidFill>
                <a:latin typeface="Times New Roman" pitchFamily="18" charset="0"/>
                <a:cs typeface="Times New Roman" pitchFamily="18" charset="0"/>
              </a:rPr>
              <a:t> cache</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5355312"/>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moderne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încorporează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mică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viteză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mare </a:t>
            </a:r>
            <a:r>
              <a:rPr lang="en-US" dirty="0" err="1">
                <a:solidFill>
                  <a:srgbClr val="000000"/>
                </a:solidFill>
                <a:latin typeface="Times New Roman" panose="02020603050405020304" pitchFamily="18" charset="0"/>
                <a:cs typeface="Times New Roman" panose="02020603050405020304" pitchFamily="18" charset="0"/>
              </a:rPr>
              <a:t>aflată</a:t>
            </a:r>
            <a:r>
              <a:rPr lang="en-US" dirty="0">
                <a:solidFill>
                  <a:srgbClr val="000000"/>
                </a:solidFill>
                <a:latin typeface="Times New Roman" panose="02020603050405020304" pitchFamily="18" charset="0"/>
                <a:cs typeface="Times New Roman" panose="02020603050405020304" pitchFamily="18" charset="0"/>
              </a:rPr>
              <a:t> direct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1.</a:t>
            </a:r>
            <a:endParaRPr lang="x-none" dirty="0">
              <a:solidFill>
                <a:srgbClr val="000000"/>
              </a:solidFill>
              <a:latin typeface="Times New Roman" panose="02020603050405020304" pitchFamily="18" charset="0"/>
              <a:cs typeface="Times New Roman" panose="02020603050405020304" pitchFamily="18" charset="0"/>
            </a:endParaRPr>
          </a:p>
          <a:p>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Această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folosită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pentru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stocare</a:t>
            </a:r>
            <a:r>
              <a:rPr lang="x-none" b="1"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a </a:t>
            </a:r>
            <a:r>
              <a:rPr lang="en-US" b="1" dirty="0" err="1">
                <a:solidFill>
                  <a:srgbClr val="000000"/>
                </a:solidFill>
                <a:latin typeface="Times New Roman" panose="02020603050405020304" pitchFamily="18" charset="0"/>
                <a:cs typeface="Times New Roman" panose="02020603050405020304" pitchFamily="18" charset="0"/>
              </a:rPr>
              <a:t>datelor</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instrucţiunilor</a:t>
            </a:r>
            <a:r>
              <a:rPr lang="x-none" b="1"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recent</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folosite</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urmează</a:t>
            </a:r>
            <a:r>
              <a:rPr lang="en-US" dirty="0">
                <a:solidFill>
                  <a:srgbClr val="000000"/>
                </a:solidFill>
                <a:latin typeface="Times New Roman" panose="02020603050405020304" pitchFamily="18" charset="0"/>
                <a:cs typeface="Times New Roman" panose="02020603050405020304" pitchFamily="18" charset="0"/>
              </a:rPr>
              <a:t> a fi </a:t>
            </a:r>
            <a:r>
              <a:rPr lang="en-US" dirty="0" err="1">
                <a:solidFill>
                  <a:srgbClr val="000000"/>
                </a:solidFill>
                <a:latin typeface="Times New Roman" panose="02020603050405020304" pitchFamily="18" charset="0"/>
                <a:cs typeface="Times New Roman" panose="02020603050405020304" pitchFamily="18" charset="0"/>
              </a:rPr>
              <a:t>utilizate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imediat</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principiu</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ştiinţei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dacă</a:t>
            </a:r>
            <a:r>
              <a:rPr lang="en-US" b="1" dirty="0">
                <a:solidFill>
                  <a:srgbClr val="000000"/>
                </a:solidFill>
                <a:latin typeface="Times New Roman" panose="02020603050405020304" pitchFamily="18" charset="0"/>
                <a:cs typeface="Times New Roman" panose="02020603050405020304" pitchFamily="18" charset="0"/>
              </a:rPr>
              <a:t> un </a:t>
            </a:r>
            <a:r>
              <a:rPr lang="en-US" b="1" dirty="0" err="1">
                <a:solidFill>
                  <a:srgbClr val="000000"/>
                </a:solidFill>
                <a:latin typeface="Times New Roman" panose="02020603050405020304" pitchFamily="18" charset="0"/>
                <a:cs typeface="Times New Roman" panose="02020603050405020304" pitchFamily="18" charset="0"/>
              </a:rPr>
              <a:t>procesor</a:t>
            </a:r>
            <a:r>
              <a:rPr lang="en-US" b="1" dirty="0">
                <a:solidFill>
                  <a:srgbClr val="000000"/>
                </a:solidFill>
                <a:latin typeface="Times New Roman" panose="02020603050405020304" pitchFamily="18" charset="0"/>
                <a:cs typeface="Times New Roman" panose="02020603050405020304" pitchFamily="18" charset="0"/>
              </a:rPr>
              <a:t> a </a:t>
            </a:r>
            <a:r>
              <a:rPr lang="en-US" b="1" dirty="0" err="1">
                <a:solidFill>
                  <a:srgbClr val="000000"/>
                </a:solidFill>
                <a:latin typeface="Times New Roman" panose="02020603050405020304" pitchFamily="18" charset="0"/>
                <a:cs typeface="Times New Roman" panose="02020603050405020304" pitchFamily="18" charset="0"/>
              </a:rPr>
              <a:t>referit</a:t>
            </a:r>
            <a:r>
              <a:rPr lang="en-US" b="1" dirty="0">
                <a:solidFill>
                  <a:srgbClr val="000000"/>
                </a:solidFill>
                <a:latin typeface="Times New Roman" panose="02020603050405020304" pitchFamily="18" charset="0"/>
                <a:cs typeface="Times New Roman" panose="02020603050405020304" pitchFamily="18" charset="0"/>
              </a:rPr>
              <a:t> recent o </a:t>
            </a:r>
            <a:r>
              <a:rPr lang="en-US" b="1" dirty="0" err="1">
                <a:solidFill>
                  <a:srgbClr val="000000"/>
                </a:solidFill>
                <a:latin typeface="Times New Roman" panose="02020603050405020304" pitchFamily="18" charset="0"/>
                <a:cs typeface="Times New Roman" panose="02020603050405020304" pitchFamily="18" charset="0"/>
              </a:rPr>
              <a:t>locaţie</a:t>
            </a:r>
            <a:r>
              <a:rPr lang="en-US" b="1" dirty="0">
                <a:solidFill>
                  <a:srgbClr val="000000"/>
                </a:solidFill>
                <a:latin typeface="Times New Roman" panose="02020603050405020304" pitchFamily="18" charset="0"/>
                <a:cs typeface="Times New Roman" panose="02020603050405020304" pitchFamily="18" charset="0"/>
              </a:rPr>
              <a:t> de</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este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foarte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probabil</a:t>
            </a:r>
            <a:r>
              <a:rPr lang="en-US" b="1" dirty="0">
                <a:solidFill>
                  <a:srgbClr val="000000"/>
                </a:solidFill>
                <a:latin typeface="Times New Roman" panose="02020603050405020304" pitchFamily="18" charset="0"/>
                <a:cs typeface="Times New Roman" panose="02020603050405020304" pitchFamily="18" charset="0"/>
              </a:rPr>
              <a:t> ca </a:t>
            </a:r>
            <a:r>
              <a:rPr lang="en-US" b="1" dirty="0" err="1">
                <a:solidFill>
                  <a:srgbClr val="000000"/>
                </a:solidFill>
                <a:latin typeface="Times New Roman" panose="02020603050405020304" pitchFamily="18" charset="0"/>
                <a:cs typeface="Times New Roman" panose="02020603050405020304" pitchFamily="18" charset="0"/>
              </a:rPr>
              <a:t>să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facă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referire</a:t>
            </a:r>
            <a:r>
              <a:rPr lang="en-US" b="1" dirty="0">
                <a:solidFill>
                  <a:srgbClr val="000000"/>
                </a:solidFill>
                <a:latin typeface="Times New Roman" panose="02020603050405020304" pitchFamily="18" charset="0"/>
                <a:cs typeface="Times New Roman" panose="02020603050405020304" pitchFamily="18" charset="0"/>
              </a:rPr>
              <a:t> din </a:t>
            </a:r>
            <a:r>
              <a:rPr lang="en-US" b="1" dirty="0" err="1">
                <a:solidFill>
                  <a:srgbClr val="000000"/>
                </a:solidFill>
                <a:latin typeface="Times New Roman" panose="02020603050405020304" pitchFamily="18" charset="0"/>
                <a:cs typeface="Times New Roman" panose="02020603050405020304" pitchFamily="18" charset="0"/>
              </a:rPr>
              <a:t>nou</a:t>
            </a:r>
            <a:r>
              <a:rPr lang="en-US" b="1" dirty="0">
                <a:solidFill>
                  <a:srgbClr val="000000"/>
                </a:solidFill>
                <a:latin typeface="Times New Roman" panose="02020603050405020304" pitchFamily="18" charset="0"/>
                <a:cs typeface="Times New Roman" panose="02020603050405020304" pitchFamily="18" charset="0"/>
              </a:rPr>
              <a:t> la </a:t>
            </a:r>
            <a:r>
              <a:rPr lang="en-US" b="1" dirty="0" err="1">
                <a:solidFill>
                  <a:srgbClr val="000000"/>
                </a:solidFill>
                <a:latin typeface="Times New Roman" panose="02020603050405020304" pitchFamily="18" charset="0"/>
                <a:cs typeface="Times New Roman" panose="02020603050405020304" pitchFamily="18" charset="0"/>
              </a:rPr>
              <a:t>acea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locaţie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x-none"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viitorul</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apropiat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ultrarapidă</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stoca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datele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recent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absolvă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căutarea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acelor</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le </a:t>
            </a:r>
            <a:r>
              <a:rPr lang="en-US" dirty="0" err="1">
                <a:solidFill>
                  <a:srgbClr val="000000"/>
                </a:solidFill>
                <a:latin typeface="Times New Roman" panose="02020603050405020304" pitchFamily="18" charset="0"/>
                <a:cs typeface="Times New Roman" panose="02020603050405020304" pitchFamily="18" charset="0"/>
              </a:rPr>
              <a:t>încărca</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nou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are o </a:t>
            </a:r>
            <a:r>
              <a:rPr lang="en-US" dirty="0" err="1">
                <a:solidFill>
                  <a:srgbClr val="000000"/>
                </a:solidFill>
                <a:latin typeface="Times New Roman" panose="02020603050405020304" pitchFamily="18" charset="0"/>
                <a:cs typeface="Times New Roman" panose="02020603050405020304" pitchFamily="18" charset="0"/>
              </a:rPr>
              <a:t>importanţă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deosebită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îmbunătăţeşte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sensibil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mărime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lentă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de tip cache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mod</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evident </a:t>
            </a:r>
            <a:r>
              <a:rPr lang="en-US" dirty="0" err="1">
                <a:solidFill>
                  <a:srgbClr val="000000"/>
                </a:solidFill>
                <a:latin typeface="Times New Roman" panose="02020603050405020304" pitchFamily="18" charset="0"/>
                <a:cs typeface="Times New Roman" panose="02020603050405020304" pitchFamily="18" charset="0"/>
              </a:rPr>
              <a:t>însă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performanţei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preţ</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plătit</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memoriile</a:t>
            </a:r>
            <a:r>
              <a:rPr lang="x-none" b="1"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cache </a:t>
            </a:r>
            <a:r>
              <a:rPr lang="en-US" b="1" dirty="0" err="1">
                <a:solidFill>
                  <a:srgbClr val="000000"/>
                </a:solidFill>
                <a:latin typeface="Times New Roman" panose="02020603050405020304" pitchFamily="18" charset="0"/>
                <a:cs typeface="Times New Roman" panose="02020603050405020304" pitchFamily="18" charset="0"/>
              </a:rPr>
              <a:t>sunt</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foarte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scumpe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cache </a:t>
            </a:r>
            <a:r>
              <a:rPr lang="en-US" b="1" dirty="0" err="1">
                <a:solidFill>
                  <a:srgbClr val="000000"/>
                </a:solidFill>
                <a:latin typeface="Times New Roman" panose="02020603050405020304" pitchFamily="18" charset="0"/>
                <a:cs typeface="Times New Roman" panose="02020603050405020304" pitchFamily="18" charset="0"/>
              </a:rPr>
              <a:t>integrată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microprocesor</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numeşte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x-none"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cache de </a:t>
            </a:r>
            <a:r>
              <a:rPr lang="en-US" b="1" dirty="0" err="1">
                <a:solidFill>
                  <a:srgbClr val="000000"/>
                </a:solidFill>
                <a:latin typeface="Times New Roman" panose="02020603050405020304" pitchFamily="18" charset="0"/>
                <a:cs typeface="Times New Roman" panose="02020603050405020304" pitchFamily="18" charset="0"/>
              </a:rPr>
              <a:t>nivel</a:t>
            </a:r>
            <a:r>
              <a:rPr lang="en-US" b="1" dirty="0">
                <a:solidFill>
                  <a:srgbClr val="000000"/>
                </a:solidFill>
                <a:latin typeface="Times New Roman" panose="02020603050405020304" pitchFamily="18" charset="0"/>
                <a:cs typeface="Times New Roman" panose="02020603050405020304" pitchFamily="18" charset="0"/>
              </a:rPr>
              <a:t> 1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primară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apropiată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fiecare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când</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procesorul</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cere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informaţii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se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găsesc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controller-</a:t>
            </a:r>
            <a:r>
              <a:rPr lang="en-US" b="1" dirty="0" err="1">
                <a:solidFill>
                  <a:srgbClr val="000000"/>
                </a:solidFill>
                <a:latin typeface="Times New Roman" panose="02020603050405020304" pitchFamily="18" charset="0"/>
                <a:cs typeface="Times New Roman" panose="02020603050405020304" pitchFamily="18" charset="0"/>
              </a:rPr>
              <a:t>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memorie</a:t>
            </a:r>
            <a:r>
              <a:rPr lang="en-US" b="1" dirty="0">
                <a:solidFill>
                  <a:srgbClr val="000000"/>
                </a:solidFill>
                <a:latin typeface="Times New Roman" panose="02020603050405020304" pitchFamily="18" charset="0"/>
                <a:cs typeface="Times New Roman" panose="02020603050405020304" pitchFamily="18" charset="0"/>
              </a:rPr>
              <a:t> cache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scurt</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controllerul</a:t>
            </a:r>
            <a:r>
              <a:rPr lang="en-US" dirty="0">
                <a:solidFill>
                  <a:srgbClr val="000000"/>
                </a:solidFill>
                <a:latin typeface="Times New Roman" panose="02020603050405020304" pitchFamily="18" charset="0"/>
                <a:cs typeface="Times New Roman" panose="02020603050405020304" pitchFamily="18" charset="0"/>
              </a:rPr>
              <a:t> cache) de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foloseşte</a:t>
            </a:r>
            <a:r>
              <a:rPr lang="en-US" dirty="0">
                <a:solidFill>
                  <a:srgbClr val="000000"/>
                </a:solidFill>
                <a:latin typeface="Times New Roman" panose="02020603050405020304" pitchFamily="18" charset="0"/>
                <a:cs typeface="Times New Roman" panose="02020603050405020304" pitchFamily="18" charset="0"/>
              </a:rPr>
              <a:t> un circuit special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primă</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verifică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dacă</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datele</a:t>
            </a:r>
            <a:r>
              <a:rPr lang="en-US" b="1" dirty="0">
                <a:solidFill>
                  <a:srgbClr val="000000"/>
                </a:solidFill>
                <a:latin typeface="Times New Roman" panose="02020603050405020304" pitchFamily="18" charset="0"/>
                <a:cs typeface="Times New Roman" panose="02020603050405020304" pitchFamily="18" charset="0"/>
              </a:rPr>
              <a:t> respective </a:t>
            </a:r>
            <a:r>
              <a:rPr lang="en-US" b="1" dirty="0" err="1">
                <a:solidFill>
                  <a:srgbClr val="000000"/>
                </a:solidFill>
                <a:latin typeface="Times New Roman" panose="02020603050405020304" pitchFamily="18" charset="0"/>
                <a:cs typeface="Times New Roman" panose="02020603050405020304" pitchFamily="18" charset="0"/>
              </a:rPr>
              <a:t>sunt</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deja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memoria</a:t>
            </a:r>
            <a:r>
              <a:rPr lang="en-US" b="1" dirty="0">
                <a:solidFill>
                  <a:srgbClr val="000000"/>
                </a:solidFill>
                <a:latin typeface="Times New Roman" panose="02020603050405020304" pitchFamily="18" charset="0"/>
                <a:cs typeface="Times New Roman" panose="02020603050405020304" pitchFamily="18" charset="0"/>
              </a:rPr>
              <a:t> cache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Dacă</a:t>
            </a:r>
            <a:r>
              <a:rPr lang="en-US" dirty="0">
                <a:solidFill>
                  <a:srgbClr val="000000"/>
                </a:solidFill>
                <a:latin typeface="Times New Roman" panose="02020603050405020304" pitchFamily="18" charset="0"/>
                <a:cs typeface="Times New Roman" panose="02020603050405020304" pitchFamily="18" charset="0"/>
              </a:rPr>
              <a:t> da,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atunci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economisit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respectiv</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acces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memoria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PC-</a:t>
            </a:r>
            <a:r>
              <a:rPr lang="en-US" dirty="0" err="1">
                <a:solidFill>
                  <a:srgbClr val="000000"/>
                </a:solidFill>
                <a:latin typeface="Times New Roman" panose="02020603050405020304" pitchFamily="18" charset="0"/>
                <a:cs typeface="Times New Roman" panose="02020603050405020304" pitchFamily="18" charset="0"/>
              </a:rPr>
              <a:t>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2</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secundară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plasată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placade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 PC-</a:t>
            </a:r>
            <a:r>
              <a:rPr lang="en-US" dirty="0" err="1">
                <a:solidFill>
                  <a:srgbClr val="000000"/>
                </a:solidFill>
                <a:latin typeface="Times New Roman" panose="02020603050405020304" pitchFamily="18" charset="0"/>
                <a:cs typeface="Times New Roman" panose="02020603050405020304" pitchFamily="18" charset="0"/>
              </a:rPr>
              <a:t>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datelor</a:t>
            </a:r>
            <a:r>
              <a:rPr lang="en-US" dirty="0">
                <a:solidFill>
                  <a:srgbClr val="000000"/>
                </a:solidFill>
                <a:latin typeface="Times New Roman" panose="02020603050405020304" pitchFamily="18" charset="0"/>
                <a:cs typeface="Times New Roman" panose="02020603050405020304" pitchFamily="18" charset="0"/>
              </a:rPr>
              <a:t> recent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nu au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încăput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cache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1(</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mică</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Memoriile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primare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tipice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variază</a:t>
            </a:r>
            <a:r>
              <a:rPr lang="en-US" dirty="0">
                <a:solidFill>
                  <a:srgbClr val="000000"/>
                </a:solidFill>
                <a:latin typeface="Times New Roman" panose="02020603050405020304" pitchFamily="18" charset="0"/>
                <a:cs typeface="Times New Roman" panose="02020603050405020304" pitchFamily="18" charset="0"/>
              </a:rPr>
              <a:t> de la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8KB (la 486) la 32KB (Pentium II)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la 64KB (AMD K6), </a:t>
            </a:r>
            <a:r>
              <a:rPr lang="en-US" dirty="0" err="1">
                <a:solidFill>
                  <a:srgbClr val="000000"/>
                </a:solidFill>
                <a:latin typeface="Times New Roman" panose="02020603050405020304" pitchFamily="18" charset="0"/>
                <a:cs typeface="Times New Roman" panose="02020603050405020304" pitchFamily="18" charset="0"/>
              </a:rPr>
              <a:t>putând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avea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dimensiuni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chiar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mari</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recente</a:t>
            </a:r>
            <a:r>
              <a:rPr lang="en-US" dirty="0">
                <a:solidFill>
                  <a:srgbClr val="000000"/>
                </a:solidFill>
                <a:latin typeface="Times New Roman" panose="02020603050405020304" pitchFamily="18" charset="0"/>
                <a:cs typeface="Times New Roman" panose="02020603050405020304" pitchFamily="18" charset="0"/>
              </a:rPr>
              <a:t> de tip RISC, </a:t>
            </a:r>
            <a:r>
              <a:rPr lang="en-US" dirty="0" err="1">
                <a:solidFill>
                  <a:srgbClr val="000000"/>
                </a:solidFill>
                <a:latin typeface="Times New Roman" panose="02020603050405020304" pitchFamily="18" charset="0"/>
                <a:cs typeface="Times New Roman" panose="02020603050405020304" pitchFamily="18" charset="0"/>
              </a:rPr>
              <a:t>în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dinainte</a:t>
            </a:r>
            <a:r>
              <a:rPr lang="en-US" dirty="0">
                <a:solidFill>
                  <a:srgbClr val="000000"/>
                </a:solidFill>
                <a:latin typeface="Times New Roman" panose="02020603050405020304" pitchFamily="18" charset="0"/>
                <a:cs typeface="Times New Roman" panose="02020603050405020304" pitchFamily="18" charset="0"/>
              </a:rPr>
              <a:t> de 486 nu </a:t>
            </a:r>
            <a:r>
              <a:rPr lang="en-US" dirty="0" err="1">
                <a:solidFill>
                  <a:srgbClr val="000000"/>
                </a:solidFill>
                <a:latin typeface="Times New Roman" panose="02020603050405020304" pitchFamily="18" charset="0"/>
                <a:cs typeface="Times New Roman" panose="02020603050405020304" pitchFamily="18" charset="0"/>
              </a:rPr>
              <a:t>aveau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rapide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rulează</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întrega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viteză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integrate direct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3381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4801314"/>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Există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modalităţi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organizare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primare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către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posedă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singură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pentru</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folosi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se </a:t>
            </a:r>
            <a:r>
              <a:rPr lang="en-US" dirty="0" err="1">
                <a:solidFill>
                  <a:srgbClr val="000000"/>
                </a:solidFill>
                <a:latin typeface="Times New Roman" panose="02020603050405020304" pitchFamily="18" charset="0"/>
                <a:cs typeface="Times New Roman" panose="02020603050405020304" pitchFamily="18" charset="0"/>
              </a:rPr>
              <a:t>numeşte</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obicei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unificată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separate: </a:t>
            </a:r>
            <a:r>
              <a:rPr lang="en-US" dirty="0" err="1">
                <a:solidFill>
                  <a:srgbClr val="000000"/>
                </a:solidFill>
                <a:latin typeface="Times New Roman" panose="02020603050405020304" pitchFamily="18" charset="0"/>
                <a:cs typeface="Times New Roman" panose="02020603050405020304" pitchFamily="18" charset="0"/>
              </a:rPr>
              <a:t>una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modalităţile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pot fi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adoptă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politică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tipul</a:t>
            </a:r>
            <a:r>
              <a:rPr lang="en-US" dirty="0">
                <a:latin typeface="Times New Roman" panose="02020603050405020304" pitchFamily="18" charset="0"/>
                <a:cs typeface="Times New Roman" panose="02020603050405020304" pitchFamily="18" charset="0"/>
              </a:rPr>
              <a:t> "write-back",</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"write-through". </a:t>
            </a:r>
            <a:r>
              <a:rPr lang="en-US" dirty="0" err="1">
                <a:latin typeface="Times New Roman" panose="02020603050405020304" pitchFamily="18" charset="0"/>
                <a:cs typeface="Times New Roman" panose="02020603050405020304" pitchFamily="18" charset="0"/>
              </a:rPr>
              <a:t>Politica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determină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modalitatea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locaţiile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din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punct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cache: </a:t>
            </a:r>
            <a:endParaRPr lang="x-none" dirty="0">
              <a:solidFill>
                <a:srgbClr val="000000"/>
              </a:solidFill>
              <a:latin typeface="Times New Roman" panose="02020603050405020304" pitchFamily="18" charset="0"/>
              <a:cs typeface="Times New Roman" panose="02020603050405020304" pitchFamily="18" charset="0"/>
            </a:endParaRPr>
          </a:p>
          <a:p>
            <a:endParaRPr lang="x-none" dirty="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"write-back"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cache "copy back"</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funcţionează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prezent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nefiind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dacă</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trebuie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folosească</a:t>
            </a:r>
            <a:r>
              <a:rPr lang="en-US" dirty="0">
                <a:solidFill>
                  <a:srgbClr val="000000"/>
                </a:solidFill>
                <a:latin typeface="Times New Roman" panose="02020603050405020304" pitchFamily="18" charset="0"/>
                <a:cs typeface="Times New Roman" panose="02020603050405020304" pitchFamily="18" charset="0"/>
              </a:rPr>
              <a:t> zona de cache </a:t>
            </a:r>
            <a:r>
              <a:rPr lang="en-US" dirty="0" err="1">
                <a:solidFill>
                  <a:srgbClr val="000000"/>
                </a:solidFill>
                <a:latin typeface="Times New Roman" panose="02020603050405020304" pitchFamily="18" charset="0"/>
                <a:cs typeface="Times New Roman" panose="02020603050405020304" pitchFamily="18" charset="0"/>
              </a:rPr>
              <a:t>unde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salvată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înapoi</a:t>
            </a:r>
            <a:r>
              <a:rPr lang="en-US"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(write-back)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apoi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zona </a:t>
            </a:r>
            <a:r>
              <a:rPr lang="en-US" dirty="0" err="1">
                <a:solidFill>
                  <a:srgbClr val="000000"/>
                </a:solidFill>
                <a:latin typeface="Times New Roman" panose="02020603050405020304" pitchFamily="18" charset="0"/>
                <a:cs typeface="Times New Roman" panose="02020603050405020304" pitchFamily="18" charset="0"/>
              </a:rPr>
              <a:t>eliberată</a:t>
            </a:r>
            <a:r>
              <a:rPr lang="en-US" dirty="0">
                <a:solidFill>
                  <a:srgbClr val="000000"/>
                </a:solidFill>
                <a:latin typeface="Times New Roman" panose="02020603050405020304" pitchFamily="18" charset="0"/>
                <a:cs typeface="Times New Roman" panose="02020603050405020304" pitchFamily="18" charset="0"/>
              </a:rPr>
              <a:t> de cache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folosită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de cache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oferă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"write-through", </a:t>
            </a:r>
            <a:r>
              <a:rPr lang="en-US" dirty="0" err="1">
                <a:solidFill>
                  <a:srgbClr val="000000"/>
                </a:solidFill>
                <a:latin typeface="Times New Roman" panose="02020603050405020304" pitchFamily="18" charset="0"/>
                <a:cs typeface="Times New Roman" panose="02020603050405020304" pitchFamily="18" charset="0"/>
              </a:rPr>
              <a:t>deoarece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economiseşte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scriere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"write-through".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caz</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fiecare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când</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reactualizate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pierdere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timp</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de cache are </a:t>
            </a:r>
            <a:r>
              <a:rPr lang="en-US" dirty="0" err="1">
                <a:solidFill>
                  <a:srgbClr val="000000"/>
                </a:solidFill>
                <a:latin typeface="Times New Roman" panose="02020603050405020304" pitchFamily="18" charset="0"/>
                <a:cs typeface="Times New Roman" panose="02020603050405020304" pitchFamily="18" charset="0"/>
              </a:rPr>
              <a:t>performanţe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slabe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"write-back",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simplu</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implementat</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83378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5124261" cy="6879274"/>
          </a:xfrm>
          <a:prstGeom prst="rect">
            <a:avLst/>
          </a:prstGeom>
        </p:spPr>
      </p:pic>
      <p:pic>
        <p:nvPicPr>
          <p:cNvPr id="5" name="Рисунок 4"/>
          <p:cNvPicPr>
            <a:picLocks noChangeAspect="1"/>
          </p:cNvPicPr>
          <p:nvPr/>
        </p:nvPicPr>
        <p:blipFill>
          <a:blip r:embed="rId3"/>
          <a:stretch>
            <a:fillRect/>
          </a:stretch>
        </p:blipFill>
        <p:spPr>
          <a:xfrm>
            <a:off x="5194375" y="410519"/>
            <a:ext cx="6792036" cy="4958186"/>
          </a:xfrm>
          <a:prstGeom prst="rect">
            <a:avLst/>
          </a:prstGeom>
        </p:spPr>
      </p:pic>
    </p:spTree>
    <p:extLst>
      <p:ext uri="{BB962C8B-B14F-4D97-AF65-F5344CB8AC3E}">
        <p14:creationId xmlns:p14="http://schemas.microsoft.com/office/powerpoint/2010/main" val="4074325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80286 (286)</a:t>
            </a:r>
            <a:r>
              <a:rPr lang="en-US" dirty="0">
                <a:latin typeface="Times New Roman" pitchFamily="18" charset="0"/>
                <a:cs typeface="Times New Roman" pitchFamily="18" charset="0"/>
              </a:rPr>
              <a:t> </a:t>
            </a:r>
          </a:p>
        </p:txBody>
      </p:sp>
      <p:sp>
        <p:nvSpPr>
          <p:cNvPr id="15" name="Прямоугольник 14"/>
          <p:cNvSpPr/>
          <p:nvPr/>
        </p:nvSpPr>
        <p:spPr>
          <a:xfrm>
            <a:off x="0" y="289679"/>
            <a:ext cx="12192000" cy="1200329"/>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Familia x86 se mărește în 1982 cu microprocesorul 80186, structural identic </a:t>
            </a:r>
            <a:r>
              <a:rPr lang="en-US" dirty="0">
                <a:solidFill>
                  <a:srgbClr val="000000"/>
                </a:solidFill>
                <a:latin typeface="Times New Roman" panose="02020603050405020304" pitchFamily="18" charset="0"/>
                <a:cs typeface="Times New Roman" panose="02020603050405020304" pitchFamily="18" charset="0"/>
              </a:rPr>
              <a:t>cu 8086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conţinând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dispozitive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integrate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acelaşi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circuit.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acelaşi</a:t>
            </a:r>
            <a:r>
              <a:rPr lang="en-US" dirty="0">
                <a:solidFill>
                  <a:srgbClr val="000000"/>
                </a:solidFill>
                <a:latin typeface="Times New Roman" panose="02020603050405020304" pitchFamily="18" charset="0"/>
                <a:cs typeface="Times New Roman" panose="02020603050405020304" pitchFamily="18" charset="0"/>
              </a:rPr>
              <a:t> an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introdus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80286 care are o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extinsă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x-none" dirty="0">
                <a:solidFill>
                  <a:srgbClr val="0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8086. El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lucra</a:t>
            </a:r>
            <a:r>
              <a:rPr lang="en-US" dirty="0">
                <a:latin typeface="Times New Roman" panose="02020603050405020304" pitchFamily="18" charset="0"/>
                <a:cs typeface="Times New Roman" panose="02020603050405020304" pitchFamily="18" charset="0"/>
              </a:rPr>
              <a:t> exact ca un 8086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facilităţi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plus.</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Începând</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introduse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mecanismele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de multitasking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protecţie</a:t>
            </a:r>
            <a:r>
              <a:rPr lang="en-US" dirty="0">
                <a:latin typeface="Times New Roman" panose="02020603050405020304" pitchFamily="18" charset="0"/>
                <a:cs typeface="Times New Roman" panose="02020603050405020304" pitchFamily="18" charset="0"/>
              </a:rPr>
              <a:t>.  </a:t>
            </a:r>
          </a:p>
        </p:txBody>
      </p:sp>
      <p:sp>
        <p:nvSpPr>
          <p:cNvPr id="21" name="Прямоугольник 20"/>
          <p:cNvSpPr/>
          <p:nvPr/>
        </p:nvSpPr>
        <p:spPr>
          <a:xfrm>
            <a:off x="0" y="1490007"/>
            <a:ext cx="12192000" cy="120032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Calculatorul</a:t>
            </a:r>
            <a:r>
              <a:rPr lang="en-US" dirty="0">
                <a:solidFill>
                  <a:srgbClr val="000000"/>
                </a:solidFill>
                <a:latin typeface="Times New Roman" panose="02020603050405020304" pitchFamily="18" charset="0"/>
                <a:cs typeface="Times New Roman" panose="02020603050405020304" pitchFamily="18" charset="0"/>
              </a:rPr>
              <a:t> PC-AT (Advanced </a:t>
            </a:r>
            <a:r>
              <a:rPr lang="en-US" dirty="0" err="1">
                <a:solidFill>
                  <a:srgbClr val="000000"/>
                </a:solidFill>
                <a:latin typeface="Times New Roman" panose="02020603050405020304" pitchFamily="18" charset="0"/>
                <a:cs typeface="Times New Roman" panose="02020603050405020304" pitchFamily="18" charset="0"/>
              </a:rPr>
              <a:t>Tehnology</a:t>
            </a:r>
            <a:r>
              <a:rPr lang="en-US" dirty="0">
                <a:solidFill>
                  <a:srgbClr val="000000"/>
                </a:solidFill>
                <a:latin typeface="Times New Roman" panose="02020603050405020304" pitchFamily="18" charset="0"/>
                <a:cs typeface="Times New Roman" panose="02020603050405020304" pitchFamily="18" charset="0"/>
              </a:rPr>
              <a:t> -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Avansată</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286 era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construit</a:t>
            </a:r>
            <a:r>
              <a:rPr lang="en-US" dirty="0">
                <a:solidFill>
                  <a:srgbClr val="000000"/>
                </a:solidFill>
                <a:latin typeface="Times New Roman" panose="02020603050405020304" pitchFamily="18" charset="0"/>
                <a:cs typeface="Times New Roman" panose="02020603050405020304" pitchFamily="18" charset="0"/>
              </a:rPr>
              <a:t> cu 134.000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înglobaţi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capsulă</a:t>
            </a:r>
            <a:r>
              <a:rPr lang="en-US" dirty="0">
                <a:solidFill>
                  <a:srgbClr val="000000"/>
                </a:solidFill>
                <a:latin typeface="Times New Roman" panose="02020603050405020304" pitchFamily="18" charset="0"/>
                <a:cs typeface="Times New Roman" panose="02020603050405020304" pitchFamily="18" charset="0"/>
              </a:rPr>
              <a:t> cu 68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pini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importantă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reprezenta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spaţiului</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la 16 MB, </a:t>
            </a:r>
            <a:r>
              <a:rPr lang="en-US" dirty="0" err="1">
                <a:solidFill>
                  <a:srgbClr val="000000"/>
                </a:solidFill>
                <a:latin typeface="Times New Roman" panose="02020603050405020304" pitchFamily="18" charset="0"/>
                <a:cs typeface="Times New Roman" panose="02020603050405020304" pitchFamily="18" charset="0"/>
              </a:rPr>
              <a:t>permiţând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protejat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memorie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Despre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concepte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vom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larg</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continuare</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protejat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permis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posibilitatea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sistemelor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operare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multitasking, cum </a:t>
            </a:r>
            <a:r>
              <a:rPr lang="en-US" dirty="0" err="1">
                <a:solidFill>
                  <a:srgbClr val="000000"/>
                </a:solidFill>
                <a:latin typeface="Times New Roman" panose="02020603050405020304" pitchFamily="18" charset="0"/>
                <a:cs typeface="Times New Roman" panose="02020603050405020304" pitchFamily="18" charset="0"/>
              </a:rPr>
              <a:t>ar</a:t>
            </a:r>
            <a:r>
              <a:rPr lang="en-US" dirty="0">
                <a:solidFill>
                  <a:srgbClr val="000000"/>
                </a:solidFill>
                <a:latin typeface="Times New Roman" panose="02020603050405020304" pitchFamily="18" charset="0"/>
                <a:cs typeface="Times New Roman" panose="02020603050405020304" pitchFamily="18" charset="0"/>
              </a:rPr>
              <a:t> fi UNIX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diverse </a:t>
            </a:r>
            <a:r>
              <a:rPr lang="en-US" dirty="0" err="1">
                <a:solidFill>
                  <a:srgbClr val="000000"/>
                </a:solidFill>
                <a:latin typeface="Times New Roman" panose="02020603050405020304" pitchFamily="18" charset="0"/>
                <a:cs typeface="Times New Roman" panose="02020603050405020304" pitchFamily="18" charset="0"/>
              </a:rPr>
              <a:t>variante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acestuia</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22" name="Прямоугольник 21"/>
          <p:cNvSpPr/>
          <p:nvPr/>
        </p:nvSpPr>
        <p:spPr>
          <a:xfrm>
            <a:off x="0" y="2610683"/>
            <a:ext cx="12101465" cy="4247317"/>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introduc două moduri de lucru: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 KERNEL;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 USER.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KERNEL, care este un mod protejat, se pot executa toate instrucţiunile procesorului, inclusiv cele privilegiate. Este un mod specific sistemului de operare.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USER nu toate instrucţiunile se pot executa. Este un mod specific aplicaţiilor utilizator.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Spectrul de adrese creşte la 16MB , acest lucru realizându-se prin adăugarea a patru linii de adrese. În acest  fel numărul de linii de adrese este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16 MB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u-RU"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u-RU"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nr. linii de adrese = 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u-RU"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Se îmbunătăţeşte tehnica pipeline. În varianta 286, procesorul are patru unităţi funcţionale: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magistrala;</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adresare.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966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754326"/>
          </a:xfrm>
          <a:prstGeom prst="rect">
            <a:avLst/>
          </a:prstGeom>
        </p:spPr>
        <p:txBody>
          <a:bodyPr wrap="square">
            <a:spAutoFit/>
          </a:bodyPr>
          <a:lstStyle/>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magistrala</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realizează toate operaţiile de transfer pe magistrală, adică extragerea instrucţiunilor şi citirea/scrierea operanzilor. Instrucţiunile sunt citite în avans şi sunt transferate către unitatea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decodifică instrucţiunile şi le plasează într-o coadă de instrucţiuni decodificate.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preia aceste instrucţiuni şi le execută, în funcţie de codul fiecărei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adresare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calculează adresele de memorie în funcţie de diferitele moduri de adresare. Adresele de memorie sunt transmise către unitatea de interfaţă cu magistrala pentru efectuarea transferurilor.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89025" y="1819468"/>
            <a:ext cx="12013949" cy="4524315"/>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emoria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t>
            </a:r>
            <a:r>
              <a:rPr lang="en-US" dirty="0" err="1">
                <a:latin typeface="Times New Roman" panose="02020603050405020304" pitchFamily="18" charset="0"/>
                <a:cs typeface="Times New Roman" panose="02020603050405020304" pitchFamily="18" charset="0"/>
              </a:rPr>
              <a:t>prezintă</a:t>
            </a:r>
            <a:r>
              <a:rPr lang="en-US" dirty="0">
                <a:latin typeface="Times New Roman" panose="02020603050405020304" pitchFamily="18" charset="0"/>
                <a:cs typeface="Times New Roman" panose="02020603050405020304" pitchFamily="18" charset="0"/>
              </a:rPr>
              <a:t> un tip </a:t>
            </a:r>
            <a:r>
              <a:rPr lang="en-US" dirty="0" err="1">
                <a:latin typeface="Times New Roman" panose="02020603050405020304" pitchFamily="18" charset="0"/>
                <a:cs typeface="Times New Roman" panose="02020603050405020304" pitchFamily="18" charset="0"/>
              </a:rPr>
              <a:t>imaginar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operare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precum</a:t>
            </a:r>
            <a:r>
              <a:rPr lang="en-US" dirty="0">
                <a:solidFill>
                  <a:srgbClr val="000000"/>
                </a:solidFill>
                <a:latin typeface="Times New Roman" panose="02020603050405020304" pitchFamily="18" charset="0"/>
                <a:cs typeface="Times New Roman" panose="02020603050405020304" pitchFamily="18" charset="0"/>
              </a:rPr>
              <a:t> Windows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nu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DOS),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care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deficitul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RAM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suplinit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folosindu</a:t>
            </a:r>
            <a:r>
              <a:rPr lang="en-US" dirty="0">
                <a:solidFill>
                  <a:srgbClr val="000000"/>
                </a:solidFill>
                <a:latin typeface="Times New Roman" panose="02020603050405020304" pitchFamily="18" charset="0"/>
                <a:cs typeface="Times New Roman" panose="02020603050405020304" pitchFamily="18" charset="0"/>
              </a:rPr>
              <a:t>-se hard disk-</a:t>
            </a:r>
            <a:r>
              <a:rPr lang="en-US" dirty="0" err="1">
                <a:solidFill>
                  <a:srgbClr val="000000"/>
                </a:solidFill>
                <a:latin typeface="Times New Roman" panose="02020603050405020304" pitchFamily="18" charset="0"/>
                <a:cs typeface="Times New Roman" panose="02020603050405020304" pitchFamily="18" charset="0"/>
              </a:rPr>
              <a:t>ul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considerată</a:t>
            </a:r>
            <a:r>
              <a:rPr lang="en-US" dirty="0">
                <a:solidFill>
                  <a:srgbClr val="000000"/>
                </a:solidFill>
                <a:latin typeface="Times New Roman" panose="02020603050405020304" pitchFamily="18" charset="0"/>
                <a:cs typeface="Times New Roman" panose="02020603050405020304" pitchFamily="18" charset="0"/>
              </a:rPr>
              <a:t> ca o </a:t>
            </a:r>
            <a:r>
              <a:rPr lang="en-US" dirty="0" err="1">
                <a:solidFill>
                  <a:srgbClr val="000000"/>
                </a:solidFill>
                <a:latin typeface="Times New Roman" panose="02020603050405020304" pitchFamily="18" charset="0"/>
                <a:cs typeface="Times New Roman" panose="02020603050405020304" pitchFamily="18" charset="0"/>
              </a:rPr>
              <a:t>mulţime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stoca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convertite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făcându</a:t>
            </a:r>
            <a:r>
              <a:rPr lang="en-US" dirty="0">
                <a:latin typeface="Times New Roman" panose="02020603050405020304" pitchFamily="18" charset="0"/>
                <a:cs typeface="Times New Roman" panose="02020603050405020304" pitchFamily="18" charset="0"/>
              </a:rPr>
              <a:t>-se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Scopul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a:t>
            </a:r>
            <a:r>
              <a:rPr lang="en-US" dirty="0">
                <a:latin typeface="Times New Roman" panose="02020603050405020304" pitchFamily="18" charset="0"/>
                <a:cs typeface="Times New Roman" panose="02020603050405020304" pitchFamily="18" charset="0"/>
              </a:rPr>
              <a:t> de a </a:t>
            </a:r>
            <a:r>
              <a:rPr lang="en-US" dirty="0" err="1">
                <a:latin typeface="Times New Roman" panose="02020603050405020304" pitchFamily="18" charset="0"/>
                <a:cs typeface="Times New Roman" panose="02020603050405020304" pitchFamily="18" charset="0"/>
              </a:rPr>
              <a:t>mări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spaţiul</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mulţimea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care un program o </a:t>
            </a:r>
            <a:r>
              <a:rPr lang="en-US" dirty="0" err="1">
                <a:latin typeface="Times New Roman" panose="02020603050405020304" pitchFamily="18" charset="0"/>
                <a:cs typeface="Times New Roman" panose="02020603050405020304" pitchFamily="18" charset="0"/>
              </a:rPr>
              <a:t>poate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cauză</a:t>
            </a:r>
            <a:r>
              <a:rPr lang="en-US" dirty="0">
                <a:latin typeface="Times New Roman" panose="02020603050405020304" pitchFamily="18" charset="0"/>
                <a:cs typeface="Times New Roman" panose="02020603050405020304" pitchFamily="18" charset="0"/>
              </a:rPr>
              <a:t>, un program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foloseşte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încărcat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întregime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totuşi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încărca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porţiunile</a:t>
            </a:r>
            <a:r>
              <a:rPr lang="en-US" dirty="0">
                <a:latin typeface="Times New Roman" panose="02020603050405020304" pitchFamily="18" charset="0"/>
                <a:cs typeface="Times New Roman" panose="02020603050405020304" pitchFamily="18" charset="0"/>
              </a:rPr>
              <a:t> din program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la un moment </a:t>
            </a:r>
            <a:r>
              <a:rPr lang="en-US" dirty="0" err="1">
                <a:latin typeface="Times New Roman" panose="02020603050405020304" pitchFamily="18" charset="0"/>
                <a:cs typeface="Times New Roman" panose="02020603050405020304" pitchFamily="18" charset="0"/>
              </a:rPr>
              <a:t>dat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parcursul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facilitarea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copierii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conţinutului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împarte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un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a:t>
            </a:r>
            <a:r>
              <a:rPr lang="en-US" dirty="0">
                <a:latin typeface="Times New Roman" panose="02020603050405020304" pitchFamily="18" charset="0"/>
                <a:cs typeface="Times New Roman" panose="02020603050405020304" pitchFamily="18" charset="0"/>
              </a:rPr>
              <a:t> fix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nevoie</a:t>
            </a:r>
            <a:r>
              <a:rPr lang="en-US" dirty="0">
                <a:latin typeface="Times New Roman" panose="02020603050405020304" pitchFamily="18" charset="0"/>
                <a:cs typeface="Times New Roman" panose="02020603050405020304" pitchFamily="18" charset="0"/>
              </a:rPr>
              <a:t> de ea.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t>
            </a:r>
            <a:r>
              <a:rPr lang="en-US" dirty="0">
                <a:latin typeface="Times New Roman" panose="02020603050405020304" pitchFamily="18" charset="0"/>
                <a:cs typeface="Times New Roman" panose="02020603050405020304" pitchFamily="18" charset="0"/>
              </a:rPr>
              <a:t> moment, </a:t>
            </a:r>
            <a:r>
              <a:rPr lang="en-US" dirty="0" err="1">
                <a:latin typeface="Times New Roman" panose="02020603050405020304" pitchFamily="18" charset="0"/>
                <a:cs typeface="Times New Roman" panose="02020603050405020304" pitchFamily="18" charset="0"/>
              </a:rPr>
              <a:t>sistemul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copiază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procesul</a:t>
            </a:r>
            <a:r>
              <a:rPr lang="en-US" dirty="0">
                <a:latin typeface="Times New Roman" panose="02020603050405020304" pitchFamily="18" charset="0"/>
                <a:cs typeface="Times New Roman" panose="02020603050405020304" pitchFamily="18" charset="0"/>
              </a:rPr>
              <a:t> de </a:t>
            </a:r>
            <a:r>
              <a:rPr lang="x-none" dirty="0">
                <a:latin typeface="Times New Roman" panose="02020603050405020304" pitchFamily="18" charset="0"/>
                <a:cs typeface="Times New Roman" panose="02020603050405020304" pitchFamily="18" charset="0"/>
              </a:rPr>
              <a:t>translare a adreselor virtuale în adrese reale. Acest proces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translatare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numeşte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mapare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mecanismul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copiere</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numeşte</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swapping</a:t>
            </a:r>
            <a:r>
              <a:rPr lang="x-none"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uneori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paginare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9958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434281"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80386 (386)</a:t>
            </a:r>
            <a:r>
              <a:rPr lang="en-US" dirty="0">
                <a:latin typeface="Times New Roman" pitchFamily="18" charset="0"/>
                <a:cs typeface="Times New Roman" pitchFamily="18" charset="0"/>
              </a:rPr>
              <a:t> </a:t>
            </a:r>
          </a:p>
        </p:txBody>
      </p:sp>
      <p:sp>
        <p:nvSpPr>
          <p:cNvPr id="5" name="Прямоугольник 4"/>
          <p:cNvSpPr/>
          <p:nvPr/>
        </p:nvSpPr>
        <p:spPr>
          <a:xfrm>
            <a:off x="0" y="278798"/>
            <a:ext cx="12192000" cy="2031325"/>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Lansat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piaţă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octombrie</a:t>
            </a:r>
            <a:r>
              <a:rPr lang="en-US" dirty="0">
                <a:solidFill>
                  <a:srgbClr val="000000"/>
                </a:solidFill>
                <a:latin typeface="Times New Roman" panose="02020603050405020304" pitchFamily="18" charset="0"/>
                <a:cs typeface="Times New Roman" panose="02020603050405020304" pitchFamily="18" charset="0"/>
              </a:rPr>
              <a:t> 1985, p</a:t>
            </a:r>
            <a:r>
              <a:rPr lang="pt-BR" dirty="0">
                <a:latin typeface="Times New Roman" panose="02020603050405020304" pitchFamily="18" charset="0"/>
                <a:cs typeface="Times New Roman" panose="02020603050405020304" pitchFamily="18" charset="0"/>
              </a:rPr>
              <a:t>rocesorul 80386 a apărut iniţial</a:t>
            </a:r>
            <a:r>
              <a:rPr lang="x-none"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cu o magistrală de sistem pe 32 de biţi, apoi o versiune a acestuia cu o</a:t>
            </a:r>
            <a:r>
              <a:rPr lang="x-none"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magist</a:t>
            </a:r>
            <a:r>
              <a:rPr lang="en-US" dirty="0" err="1">
                <a:solidFill>
                  <a:srgbClr val="000000"/>
                </a:solidFill>
                <a:latin typeface="Times New Roman" panose="02020603050405020304" pitchFamily="18" charset="0"/>
                <a:cs typeface="Times New Roman" panose="02020603050405020304" pitchFamily="18" charset="0"/>
              </a:rPr>
              <a:t>rală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16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 </a:t>
            </a:r>
            <a:r>
              <a:rPr lang="en-US" dirty="0" err="1">
                <a:solidFill>
                  <a:srgbClr val="000000"/>
                </a:solidFill>
                <a:latin typeface="Times New Roman" panose="02020603050405020304" pitchFamily="18" charset="0"/>
                <a:cs typeface="Times New Roman" panose="02020603050405020304" pitchFamily="18" charset="0"/>
              </a:rPr>
              <a:t>denumită</a:t>
            </a:r>
            <a:r>
              <a:rPr lang="en-US" dirty="0">
                <a:solidFill>
                  <a:srgbClr val="000000"/>
                </a:solidFill>
                <a:latin typeface="Times New Roman" panose="02020603050405020304" pitchFamily="18" charset="0"/>
                <a:cs typeface="Times New Roman" panose="02020603050405020304" pitchFamily="18" charset="0"/>
              </a:rPr>
              <a:t> 386SX,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modelul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32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redenumit</a:t>
            </a:r>
            <a:r>
              <a:rPr lang="en-US" dirty="0">
                <a:solidFill>
                  <a:srgbClr val="000000"/>
                </a:solidFill>
                <a:latin typeface="Times New Roman" panose="02020603050405020304" pitchFamily="18" charset="0"/>
                <a:cs typeface="Times New Roman" panose="02020603050405020304" pitchFamily="18" charset="0"/>
              </a:rPr>
              <a:t> 386DX.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386SX era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popular,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putea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arhitecturile</a:t>
            </a:r>
            <a:r>
              <a:rPr lang="en-US" dirty="0">
                <a:solidFill>
                  <a:srgbClr val="000000"/>
                </a:solidFill>
                <a:latin typeface="Times New Roman" panose="02020603050405020304" pitchFamily="18" charset="0"/>
                <a:cs typeface="Times New Roman" panose="02020603050405020304" pitchFamily="18" charset="0"/>
              </a:rPr>
              <a:t> 286 </a:t>
            </a:r>
            <a:r>
              <a:rPr lang="en-US" dirty="0" err="1">
                <a:solidFill>
                  <a:srgbClr val="000000"/>
                </a:solidFill>
                <a:latin typeface="Times New Roman" panose="02020603050405020304" pitchFamily="18" charset="0"/>
                <a:cs typeface="Times New Roman" panose="02020603050405020304" pitchFamily="18" charset="0"/>
              </a:rPr>
              <a:t>deja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existente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schimbări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minore</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Concurenţa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acerbă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AMD (Advanced Micro Devices), </a:t>
            </a:r>
            <a:r>
              <a:rPr lang="en-US" dirty="0" err="1">
                <a:solidFill>
                  <a:srgbClr val="000000"/>
                </a:solidFill>
                <a:latin typeface="Times New Roman" panose="02020603050405020304" pitchFamily="18" charset="0"/>
                <a:cs typeface="Times New Roman" panose="02020603050405020304" pitchFamily="18" charset="0"/>
              </a:rPr>
              <a:t>principalul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producător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clonă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făcut</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preţul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sistemelor</a:t>
            </a:r>
            <a:r>
              <a:rPr lang="en-US" dirty="0">
                <a:solidFill>
                  <a:srgbClr val="000000"/>
                </a:solidFill>
                <a:latin typeface="Times New Roman" panose="02020603050405020304" pitchFamily="18" charset="0"/>
                <a:cs typeface="Times New Roman" panose="02020603050405020304" pitchFamily="18" charset="0"/>
              </a:rPr>
              <a:t> PC</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complete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scadă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înregistrându</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dată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preţuri</a:t>
            </a:r>
            <a:r>
              <a:rPr lang="en-US" dirty="0">
                <a:solidFill>
                  <a:srgbClr val="000000"/>
                </a:solidFill>
                <a:latin typeface="Times New Roman" panose="02020603050405020304" pitchFamily="18" charset="0"/>
                <a:cs typeface="Times New Roman" panose="02020603050405020304" pitchFamily="18" charset="0"/>
              </a:rPr>
              <a:t> cu</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sub 1000$.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80386DX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80386SX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construite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folosindu</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iniţial</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CMOS de 1,5 </a:t>
            </a:r>
            <a:r>
              <a:rPr lang="en-US" dirty="0" err="1">
                <a:solidFill>
                  <a:srgbClr val="000000"/>
                </a:solidFill>
                <a:latin typeface="Times New Roman" panose="02020603050405020304" pitchFamily="18" charset="0"/>
                <a:cs typeface="Times New Roman" panose="02020603050405020304" pitchFamily="18" charset="0"/>
              </a:rPr>
              <a:t>microni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de 1 micron,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conţinând</a:t>
            </a:r>
            <a:r>
              <a:rPr lang="en-US" dirty="0">
                <a:solidFill>
                  <a:srgbClr val="000000"/>
                </a:solidFill>
                <a:latin typeface="Times New Roman" panose="02020603050405020304" pitchFamily="18" charset="0"/>
                <a:cs typeface="Times New Roman" panose="02020603050405020304" pitchFamily="18" charset="0"/>
              </a:rPr>
              <a:t> 275.000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versiunea</a:t>
            </a:r>
            <a:r>
              <a:rPr lang="en-US" dirty="0">
                <a:solidFill>
                  <a:srgbClr val="000000"/>
                </a:solidFill>
                <a:latin typeface="Times New Roman" panose="02020603050405020304" pitchFamily="18" charset="0"/>
                <a:cs typeface="Times New Roman" panose="02020603050405020304" pitchFamily="18" charset="0"/>
              </a:rPr>
              <a:t> 80386SL </a:t>
            </a:r>
            <a:r>
              <a:rPr lang="en-US" dirty="0" err="1">
                <a:solidFill>
                  <a:srgbClr val="000000"/>
                </a:solidFill>
                <a:latin typeface="Times New Roman" panose="02020603050405020304" pitchFamily="18" charset="0"/>
                <a:cs typeface="Times New Roman" panose="02020603050405020304" pitchFamily="18" charset="0"/>
              </a:rPr>
              <a:t>includea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855.000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latin typeface="Times New Roman" panose="02020603050405020304" pitchFamily="18" charset="0"/>
                <a:cs typeface="Times New Roman" panose="02020603050405020304" pitchFamily="18" charset="0"/>
              </a:rPr>
              <a:t> </a:t>
            </a:r>
          </a:p>
        </p:txBody>
      </p:sp>
      <p:sp>
        <p:nvSpPr>
          <p:cNvPr id="6" name="Прямоугольник 5"/>
          <p:cNvSpPr/>
          <p:nvPr/>
        </p:nvSpPr>
        <p:spPr>
          <a:xfrm>
            <a:off x="0" y="2310123"/>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Caracteristici</a:t>
            </a:r>
            <a:r>
              <a:rPr lang="en-US" b="1" dirty="0">
                <a:solidFill>
                  <a:srgbClr val="000000"/>
                </a:solidFill>
                <a:latin typeface="Times New Roman" pitchFamily="18" charset="0"/>
                <a:cs typeface="Times New Roman" pitchFamily="18" charset="0"/>
              </a:rPr>
              <a:t> ale </a:t>
            </a:r>
            <a:r>
              <a:rPr lang="en-US" b="1" dirty="0" err="1">
                <a:solidFill>
                  <a:srgbClr val="000000"/>
                </a:solidFill>
                <a:latin typeface="Times New Roman" pitchFamily="18" charset="0"/>
                <a:cs typeface="Times New Roman" pitchFamily="18" charset="0"/>
              </a:rPr>
              <a:t>procesorului</a:t>
            </a:r>
            <a:r>
              <a:rPr lang="en-US" b="1" dirty="0">
                <a:solidFill>
                  <a:srgbClr val="000000"/>
                </a:solidFill>
                <a:latin typeface="Times New Roman" pitchFamily="18" charset="0"/>
                <a:cs typeface="Times New Roman" pitchFamily="18" charset="0"/>
              </a:rPr>
              <a:t> 80386</a:t>
            </a:r>
            <a:r>
              <a:rPr lang="en-US" dirty="0">
                <a:latin typeface="Times New Roman" pitchFamily="18" charset="0"/>
                <a:cs typeface="Times New Roman" pitchFamily="18" charset="0"/>
              </a:rPr>
              <a:t> </a:t>
            </a:r>
          </a:p>
        </p:txBody>
      </p:sp>
      <p:sp>
        <p:nvSpPr>
          <p:cNvPr id="7" name="Прямоугольник 6"/>
          <p:cNvSpPr/>
          <p:nvPr/>
        </p:nvSpPr>
        <p:spPr>
          <a:xfrm>
            <a:off x="0" y="2597604"/>
            <a:ext cx="12192000" cy="4031873"/>
          </a:xfrm>
          <a:prstGeom prst="rect">
            <a:avLst/>
          </a:prstGeom>
        </p:spPr>
        <p:txBody>
          <a:bodyPr wrap="square">
            <a:spAutoFit/>
          </a:bodyPr>
          <a:lstStyle/>
          <a:p>
            <a:r>
              <a:rPr lang="en-US" sz="1600" dirty="0" err="1">
                <a:solidFill>
                  <a:srgbClr val="000000"/>
                </a:solidFill>
                <a:latin typeface="Times New Roman" panose="02020603050405020304" pitchFamily="18" charset="0"/>
                <a:cs typeface="Times New Roman" panose="02020603050405020304" pitchFamily="18" charset="0"/>
              </a:rPr>
              <a:t>Microprocesoarele</a:t>
            </a:r>
            <a:r>
              <a:rPr lang="en-US" sz="1600" dirty="0">
                <a:solidFill>
                  <a:srgbClr val="000000"/>
                </a:solidFill>
                <a:latin typeface="Times New Roman" panose="02020603050405020304" pitchFamily="18" charset="0"/>
                <a:cs typeface="Times New Roman" panose="02020603050405020304" pitchFamily="18" charset="0"/>
              </a:rPr>
              <a:t> 386 au </a:t>
            </a:r>
            <a:r>
              <a:rPr lang="en-US" sz="1600" dirty="0" err="1">
                <a:solidFill>
                  <a:srgbClr val="000000"/>
                </a:solidFill>
                <a:latin typeface="Times New Roman" panose="02020603050405020304" pitchFamily="18" charset="0"/>
                <a:cs typeface="Times New Roman" panose="02020603050405020304" pitchFamily="18" charset="0"/>
              </a:rPr>
              <a:t>beneficiat</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câteva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îmbunătăţiri</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semnificative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faţă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microprocesoarele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anterioare</a:t>
            </a:r>
            <a:r>
              <a:rPr lang="en-US" sz="1600" dirty="0">
                <a:solidFill>
                  <a:srgbClr val="000000"/>
                </a:solidFill>
                <a:latin typeface="Times New Roman" panose="02020603050405020304" pitchFamily="18" charset="0"/>
                <a:cs typeface="Times New Roman" panose="02020603050405020304" pitchFamily="18" charset="0"/>
              </a:rPr>
              <a:t> din </a:t>
            </a:r>
            <a:r>
              <a:rPr lang="en-US" sz="1600" dirty="0" err="1">
                <a:solidFill>
                  <a:srgbClr val="000000"/>
                </a:solidFill>
                <a:latin typeface="Times New Roman" panose="02020603050405020304" pitchFamily="18" charset="0"/>
                <a:cs typeface="Times New Roman" panose="02020603050405020304" pitchFamily="18" charset="0"/>
              </a:rPr>
              <a:t>familia</a:t>
            </a:r>
            <a:r>
              <a:rPr lang="en-US" sz="1600" dirty="0">
                <a:solidFill>
                  <a:srgbClr val="000000"/>
                </a:solidFill>
                <a:latin typeface="Times New Roman" panose="02020603050405020304" pitchFamily="18" charset="0"/>
                <a:cs typeface="Times New Roman" panose="02020603050405020304" pitchFamily="18" charset="0"/>
              </a:rPr>
              <a:t> x86.</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Posibilitatea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prelucrării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informaţiei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accesul</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memorie</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printr</a:t>
            </a:r>
            <a:r>
              <a:rPr lang="en-US" sz="1600" dirty="0">
                <a:solidFill>
                  <a:srgbClr val="000000"/>
                </a:solidFill>
                <a:latin typeface="Times New Roman" panose="02020603050405020304" pitchFamily="18" charset="0"/>
                <a:cs typeface="Times New Roman" panose="02020603050405020304" pitchFamily="18" charset="0"/>
              </a:rPr>
              <a:t>-o </a:t>
            </a:r>
            <a:r>
              <a:rPr lang="en-US" sz="1600" dirty="0" err="1">
                <a:solidFill>
                  <a:srgbClr val="000000"/>
                </a:solidFill>
                <a:latin typeface="Times New Roman" panose="02020603050405020304" pitchFamily="18" charset="0"/>
                <a:cs typeface="Times New Roman" panose="02020603050405020304" pitchFamily="18" charset="0"/>
              </a:rPr>
              <a:t>magistrală</a:t>
            </a:r>
            <a:r>
              <a:rPr lang="en-US" sz="1600" dirty="0">
                <a:solidFill>
                  <a:srgbClr val="000000"/>
                </a:solidFill>
                <a:latin typeface="Times New Roman" panose="02020603050405020304" pitchFamily="18" charset="0"/>
                <a:cs typeface="Times New Roman" panose="02020603050405020304" pitchFamily="18" charset="0"/>
              </a:rPr>
              <a:t> de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au </a:t>
            </a:r>
            <a:r>
              <a:rPr lang="en-US" sz="1600" dirty="0" err="1">
                <a:solidFill>
                  <a:srgbClr val="000000"/>
                </a:solidFill>
                <a:latin typeface="Times New Roman" panose="02020603050405020304" pitchFamily="18" charset="0"/>
                <a:cs typeface="Times New Roman" panose="02020603050405020304" pitchFamily="18" charset="0"/>
              </a:rPr>
              <a:t>permis</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prima </a:t>
            </a:r>
            <a:r>
              <a:rPr lang="en-US" sz="1600" dirty="0" err="1">
                <a:solidFill>
                  <a:srgbClr val="000000"/>
                </a:solidFill>
                <a:latin typeface="Times New Roman" panose="02020603050405020304" pitchFamily="18" charset="0"/>
                <a:cs typeface="Times New Roman" panose="02020603050405020304" pitchFamily="18" charset="0"/>
              </a:rPr>
              <a:t>dată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adresarea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a 4 Giga </a:t>
            </a:r>
            <a:r>
              <a:rPr lang="en-US" sz="1600" dirty="0" err="1">
                <a:solidFill>
                  <a:srgbClr val="000000"/>
                </a:solidFill>
                <a:latin typeface="Times New Roman" panose="02020603050405020304" pitchFamily="18" charset="0"/>
                <a:cs typeface="Times New Roman" panose="02020603050405020304" pitchFamily="18" charset="0"/>
              </a:rPr>
              <a:t>octeţi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direct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 64 </a:t>
            </a:r>
            <a:r>
              <a:rPr lang="en-US" sz="1600" dirty="0" err="1">
                <a:solidFill>
                  <a:srgbClr val="000000"/>
                </a:solidFill>
                <a:latin typeface="Times New Roman" panose="02020603050405020304" pitchFamily="18" charset="0"/>
                <a:cs typeface="Times New Roman" panose="02020603050405020304" pitchFamily="18" charset="0"/>
              </a:rPr>
              <a:t>Tera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octeţi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virtual.</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asemenea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vitezele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erau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limitate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performanţele</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folosindu</a:t>
            </a:r>
            <a:r>
              <a:rPr lang="en-US" sz="1600" dirty="0">
                <a:solidFill>
                  <a:srgbClr val="000000"/>
                </a:solidFill>
                <a:latin typeface="Times New Roman" panose="02020603050405020304" pitchFamily="18" charset="0"/>
                <a:cs typeface="Times New Roman" panose="02020603050405020304" pitchFamily="18" charset="0"/>
              </a:rPr>
              <a:t>-se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scopul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alimentării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multe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instrucţiuni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date </a:t>
            </a:r>
            <a:r>
              <a:rPr lang="en-US" sz="1600" dirty="0" err="1">
                <a:solidFill>
                  <a:srgbClr val="000000"/>
                </a:solidFill>
                <a:latin typeface="Times New Roman" panose="02020603050405020304" pitchFamily="18" charset="0"/>
                <a:cs typeface="Times New Roman" panose="02020603050405020304" pitchFamily="18" charset="0"/>
              </a:rPr>
              <a:t>metode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erau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până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atunci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doar</a:t>
            </a:r>
            <a:r>
              <a:rPr lang="en-US" sz="1600" dirty="0">
                <a:solidFill>
                  <a:srgbClr val="000000"/>
                </a:solidFill>
                <a:latin typeface="Times New Roman" panose="02020603050405020304" pitchFamily="18" charset="0"/>
                <a:cs typeface="Times New Roman" panose="02020603050405020304" pitchFamily="18" charset="0"/>
              </a:rPr>
              <a:t> la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calculatoare</a:t>
            </a:r>
            <a:r>
              <a:rPr lang="en-US" sz="1600" dirty="0">
                <a:solidFill>
                  <a:srgbClr val="000000"/>
                </a:solidFill>
                <a:latin typeface="Times New Roman" panose="02020603050405020304" pitchFamily="18" charset="0"/>
                <a:cs typeface="Times New Roman" panose="02020603050405020304" pitchFamily="18" charset="0"/>
              </a:rPr>
              <a:t> mainframe </a:t>
            </a:r>
            <a:r>
              <a:rPr lang="en-US" sz="1600" dirty="0" err="1">
                <a:solidFill>
                  <a:srgbClr val="000000"/>
                </a:solidFill>
                <a:latin typeface="Times New Roman" panose="02020603050405020304" pitchFamily="18" charset="0"/>
                <a:cs typeface="Times New Roman" panose="02020603050405020304" pitchFamily="18" charset="0"/>
              </a:rPr>
              <a:t>sau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minicalculatoare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Metodele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constau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bancurilor</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intercalată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era </a:t>
            </a:r>
            <a:r>
              <a:rPr lang="en-US" sz="1600" dirty="0" err="1">
                <a:solidFill>
                  <a:srgbClr val="000000"/>
                </a:solidFill>
                <a:latin typeface="Times New Roman" panose="02020603050405020304" pitchFamily="18" charset="0"/>
                <a:cs typeface="Times New Roman" panose="02020603050405020304" pitchFamily="18" charset="0"/>
              </a:rPr>
              <a:t>împărţită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blocuri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puteau</a:t>
            </a:r>
            <a:r>
              <a:rPr lang="en-US" sz="1600" dirty="0">
                <a:solidFill>
                  <a:srgbClr val="000000"/>
                </a:solidFill>
                <a:latin typeface="Times New Roman" panose="02020603050405020304" pitchFamily="18" charset="0"/>
                <a:cs typeface="Times New Roman" panose="02020603050405020304" pitchFamily="18" charset="0"/>
              </a:rPr>
              <a:t> fi </a:t>
            </a:r>
            <a:r>
              <a:rPr lang="en-US" sz="1600" dirty="0" err="1">
                <a:solidFill>
                  <a:srgbClr val="000000"/>
                </a:solidFill>
                <a:latin typeface="Times New Roman" panose="02020603050405020304" pitchFamily="18" charset="0"/>
                <a:cs typeface="Times New Roman" panose="02020603050405020304" pitchFamily="18" charset="0"/>
              </a:rPr>
              <a:t>accesate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simultan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creşte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viteza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lucru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memoriilor</a:t>
            </a:r>
            <a:r>
              <a:rPr lang="en-US" sz="1600" dirty="0">
                <a:solidFill>
                  <a:srgbClr val="000000"/>
                </a:solidFill>
                <a:latin typeface="Times New Roman" panose="02020603050405020304" pitchFamily="18" charset="0"/>
                <a:cs typeface="Times New Roman" panose="02020603050405020304" pitchFamily="18" charset="0"/>
              </a:rPr>
              <a:t> cache </a:t>
            </a:r>
            <a:r>
              <a:rPr lang="en-US" sz="1600" dirty="0" err="1">
                <a:solidFill>
                  <a:srgbClr val="000000"/>
                </a:solidFill>
                <a:latin typeface="Times New Roman" panose="02020603050405020304" pitchFamily="18" charset="0"/>
                <a:cs typeface="Times New Roman" panose="02020603050405020304" pitchFamily="18" charset="0"/>
              </a:rPr>
              <a:t>rapide</a:t>
            </a:r>
            <a:r>
              <a:rPr lang="en-US" sz="1600" dirty="0">
                <a:solidFill>
                  <a:srgbClr val="000000"/>
                </a:solidFill>
                <a:latin typeface="Times New Roman" panose="02020603050405020304" pitchFamily="18" charset="0"/>
                <a:cs typeface="Times New Roman" panose="02020603050405020304" pitchFamily="18" charset="0"/>
              </a:rPr>
              <a:t>. Se </a:t>
            </a:r>
            <a:r>
              <a:rPr lang="en-US" sz="1600" dirty="0" err="1">
                <a:solidFill>
                  <a:srgbClr val="000000"/>
                </a:solidFill>
                <a:latin typeface="Times New Roman" panose="02020603050405020304" pitchFamily="18" charset="0"/>
                <a:cs typeface="Times New Roman" panose="02020603050405020304" pitchFamily="18" charset="0"/>
              </a:rPr>
              <a:t>permitea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asemenea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unui</a:t>
            </a:r>
            <a:r>
              <a:rPr lang="en-US" sz="1600" dirty="0">
                <a:solidFill>
                  <a:srgbClr val="000000"/>
                </a:solidFill>
                <a:latin typeface="Times New Roman" panose="02020603050405020304" pitchFamily="18" charset="0"/>
                <a:cs typeface="Times New Roman" panose="02020603050405020304" pitchFamily="18" charset="0"/>
              </a:rPr>
              <a:t> model de</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adresare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complet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liniar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fără</a:t>
            </a:r>
            <a:r>
              <a:rPr lang="en-US" sz="1600" dirty="0">
                <a:solidFill>
                  <a:srgbClr val="000000"/>
                </a:solidFill>
                <a:latin typeface="Times New Roman" panose="02020603050405020304" pitchFamily="18" charset="0"/>
                <a:cs typeface="Times New Roman" panose="02020603050405020304" pitchFamily="18" charset="0"/>
              </a:rPr>
              <a:t> a se </a:t>
            </a:r>
            <a:r>
              <a:rPr lang="en-US" sz="1600" dirty="0" err="1">
                <a:solidFill>
                  <a:srgbClr val="000000"/>
                </a:solidFill>
                <a:latin typeface="Times New Roman" panose="02020603050405020304" pitchFamily="18" charset="0"/>
                <a:cs typeface="Times New Roman" panose="02020603050405020304" pitchFamily="18" charset="0"/>
              </a:rPr>
              <a:t>utiliza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registrele</a:t>
            </a:r>
            <a:r>
              <a:rPr lang="en-US" sz="1600" dirty="0">
                <a:solidFill>
                  <a:srgbClr val="000000"/>
                </a:solidFill>
                <a:latin typeface="Times New Roman" panose="02020603050405020304" pitchFamily="18" charset="0"/>
                <a:cs typeface="Times New Roman" panose="02020603050405020304" pitchFamily="18" charset="0"/>
              </a:rPr>
              <a:t> de segment, </a:t>
            </a:r>
            <a:r>
              <a:rPr lang="en-US" sz="1600" dirty="0" err="1">
                <a:solidFill>
                  <a:srgbClr val="000000"/>
                </a:solidFill>
                <a:latin typeface="Times New Roman" panose="02020603050405020304" pitchFamily="18" charset="0"/>
                <a:cs typeface="Times New Roman" panose="02020603050405020304" pitchFamily="18" charset="0"/>
              </a:rPr>
              <a:t>precum</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paginării</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Microprocesorul</a:t>
            </a:r>
            <a:r>
              <a:rPr lang="en-US" sz="1600" dirty="0">
                <a:solidFill>
                  <a:srgbClr val="000000"/>
                </a:solidFill>
                <a:latin typeface="Times New Roman" panose="02020603050405020304" pitchFamily="18" charset="0"/>
                <a:cs typeface="Times New Roman" panose="02020603050405020304" pitchFamily="18" charset="0"/>
              </a:rPr>
              <a:t> 386 </a:t>
            </a:r>
            <a:r>
              <a:rPr lang="en-US" sz="1600" dirty="0" err="1">
                <a:solidFill>
                  <a:srgbClr val="000000"/>
                </a:solidFill>
                <a:latin typeface="Times New Roman" panose="02020603050405020304" pitchFamily="18" charset="0"/>
                <a:cs typeface="Times New Roman" panose="02020603050405020304" pitchFamily="18" charset="0"/>
              </a:rPr>
              <a:t>putea</a:t>
            </a:r>
            <a:r>
              <a:rPr lang="en-US" sz="1600" dirty="0">
                <a:solidFill>
                  <a:srgbClr val="000000"/>
                </a:solidFill>
                <a:latin typeface="Times New Roman" panose="02020603050405020304" pitchFamily="18" charset="0"/>
                <a:cs typeface="Times New Roman" panose="02020603050405020304" pitchFamily="18" charset="0"/>
              </a:rPr>
              <a:t> fi </a:t>
            </a:r>
            <a:r>
              <a:rPr lang="en-US" sz="1600" dirty="0" err="1">
                <a:solidFill>
                  <a:srgbClr val="000000"/>
                </a:solidFill>
                <a:latin typeface="Times New Roman" panose="02020603050405020304" pitchFamily="18" charset="0"/>
                <a:cs typeface="Times New Roman" panose="02020603050405020304" pitchFamily="18" charset="0"/>
              </a:rPr>
              <a:t>folosit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simula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comportamentul</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multor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procesoare</a:t>
            </a:r>
            <a:r>
              <a:rPr lang="en-US" sz="1600" dirty="0">
                <a:solidFill>
                  <a:srgbClr val="000000"/>
                </a:solidFill>
                <a:latin typeface="Times New Roman" panose="02020603050405020304" pitchFamily="18" charset="0"/>
                <a:cs typeface="Times New Roman" panose="02020603050405020304" pitchFamily="18" charset="0"/>
              </a:rPr>
              <a:t> 8086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lucrează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real, </a:t>
            </a:r>
            <a:r>
              <a:rPr lang="en-US" sz="1600" dirty="0" err="1">
                <a:solidFill>
                  <a:srgbClr val="000000"/>
                </a:solidFill>
                <a:latin typeface="Times New Roman" panose="02020603050405020304" pitchFamily="18" charset="0"/>
                <a:cs typeface="Times New Roman" panose="02020603050405020304" pitchFamily="18" charset="0"/>
              </a:rPr>
              <a:t>oferind</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posibilitaţi</a:t>
            </a:r>
            <a:r>
              <a:rPr lang="en-US" sz="1600" dirty="0">
                <a:solidFill>
                  <a:srgbClr val="000000"/>
                </a:solidFill>
                <a:latin typeface="Times New Roman" panose="02020603050405020304" pitchFamily="18" charset="0"/>
                <a:cs typeface="Times New Roman" panose="02020603050405020304" pitchFamily="18" charset="0"/>
              </a:rPr>
              <a:t> de</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multitasking. Ca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cazul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286, software-</a:t>
            </a:r>
            <a:r>
              <a:rPr lang="en-US" sz="1600" dirty="0" err="1">
                <a:solidFill>
                  <a:srgbClr val="000000"/>
                </a:solidFill>
                <a:latin typeface="Times New Roman" panose="02020603050405020304" pitchFamily="18" charset="0"/>
                <a:cs typeface="Times New Roman" panose="02020603050405020304" pitchFamily="18" charset="0"/>
              </a:rPr>
              <a:t>ul</a:t>
            </a:r>
            <a:r>
              <a:rPr lang="en-US" sz="1600" dirty="0">
                <a:solidFill>
                  <a:srgbClr val="000000"/>
                </a:solidFill>
                <a:latin typeface="Times New Roman" panose="02020603050405020304" pitchFamily="18" charset="0"/>
                <a:cs typeface="Times New Roman" panose="02020603050405020304" pitchFamily="18" charset="0"/>
              </a:rPr>
              <a:t> nu </a:t>
            </a:r>
            <a:r>
              <a:rPr lang="en-US" sz="1600" dirty="0" err="1">
                <a:solidFill>
                  <a:srgbClr val="000000"/>
                </a:solidFill>
                <a:latin typeface="Times New Roman" panose="02020603050405020304" pitchFamily="18" charset="0"/>
                <a:cs typeface="Times New Roman" panose="02020603050405020304" pitchFamily="18" charset="0"/>
              </a:rPr>
              <a:t>folosea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deplin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capacităţile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acestuia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astfel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încât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abia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după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zece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ani</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dată</a:t>
            </a:r>
            <a:r>
              <a:rPr lang="en-US" sz="1600" dirty="0">
                <a:solidFill>
                  <a:srgbClr val="000000"/>
                </a:solidFill>
                <a:latin typeface="Times New Roman" panose="02020603050405020304" pitchFamily="18" charset="0"/>
                <a:cs typeface="Times New Roman" panose="02020603050405020304" pitchFamily="18" charset="0"/>
              </a:rPr>
              <a:t> cu</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apariţia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operare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Windows 95 s-au </a:t>
            </a:r>
            <a:r>
              <a:rPr lang="en-US" sz="1600" dirty="0" err="1">
                <a:solidFill>
                  <a:srgbClr val="000000"/>
                </a:solidFill>
                <a:latin typeface="Times New Roman" panose="02020603050405020304" pitchFamily="18" charset="0"/>
                <a:cs typeface="Times New Roman" panose="02020603050405020304" pitchFamily="18" charset="0"/>
              </a:rPr>
              <a:t>putut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valorifica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adevărat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capacităţile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procesorului</a:t>
            </a:r>
            <a:r>
              <a:rPr lang="en-US" sz="1600" dirty="0">
                <a:solidFill>
                  <a:srgbClr val="000000"/>
                </a:solidFill>
                <a:latin typeface="Times New Roman" panose="02020603050405020304" pitchFamily="18" charset="0"/>
                <a:cs typeface="Times New Roman" panose="02020603050405020304" pitchFamily="18" charset="0"/>
              </a:rPr>
              <a:t> 386.</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Arhitecturile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bazate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microprocesoare</a:t>
            </a:r>
            <a:r>
              <a:rPr lang="en-US" sz="1600" dirty="0">
                <a:solidFill>
                  <a:srgbClr val="000000"/>
                </a:solidFill>
                <a:latin typeface="Times New Roman" panose="02020603050405020304" pitchFamily="18" charset="0"/>
                <a:cs typeface="Times New Roman" panose="02020603050405020304" pitchFamily="18" charset="0"/>
              </a:rPr>
              <a:t> 386 s-au </a:t>
            </a:r>
            <a:r>
              <a:rPr lang="en-US" sz="1600" dirty="0" err="1">
                <a:solidFill>
                  <a:srgbClr val="000000"/>
                </a:solidFill>
                <a:latin typeface="Times New Roman" panose="02020603050405020304" pitchFamily="18" charset="0"/>
                <a:cs typeface="Times New Roman" panose="02020603050405020304" pitchFamily="18" charset="0"/>
              </a:rPr>
              <a:t>schimbat</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radical </a:t>
            </a:r>
            <a:r>
              <a:rPr lang="en-US" sz="1600" dirty="0" err="1">
                <a:solidFill>
                  <a:srgbClr val="000000"/>
                </a:solidFill>
                <a:latin typeface="Times New Roman" panose="02020603050405020304" pitchFamily="18" charset="0"/>
                <a:cs typeface="Times New Roman" panose="02020603050405020304" pitchFamily="18" charset="0"/>
              </a:rPr>
              <a:t>faţă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arhitecturile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anterioare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Astfel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subsistemele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memoriei</a:t>
            </a:r>
            <a:r>
              <a:rPr lang="en-US" sz="1600" dirty="0">
                <a:solidFill>
                  <a:srgbClr val="000000"/>
                </a:solidFill>
                <a:latin typeface="Times New Roman" panose="02020603050405020304" pitchFamily="18" charset="0"/>
                <a:cs typeface="Times New Roman" panose="02020603050405020304" pitchFamily="18" charset="0"/>
              </a:rPr>
              <a:t> s-au</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conectat</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magistrala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locală</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memoriilor</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cache </a:t>
            </a:r>
            <a:r>
              <a:rPr lang="en-US" sz="1600" dirty="0" err="1">
                <a:solidFill>
                  <a:srgbClr val="000000"/>
                </a:solidFill>
                <a:latin typeface="Times New Roman" panose="02020603050405020304" pitchFamily="18" charset="0"/>
                <a:cs typeface="Times New Roman" panose="02020603050405020304" pitchFamily="18" charset="0"/>
              </a:rPr>
              <a:t>rapide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metodelor</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intercalare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memoriei</a:t>
            </a:r>
            <a:r>
              <a:rPr lang="en-US" sz="1600" dirty="0">
                <a:solidFill>
                  <a:srgbClr val="000000"/>
                </a:solidFill>
                <a:latin typeface="Times New Roman" panose="02020603050405020304" pitchFamily="18" charset="0"/>
                <a:cs typeface="Times New Roman" panose="02020603050405020304" pitchFamily="18" charset="0"/>
              </a:rPr>
              <a:t> au </a:t>
            </a:r>
            <a:r>
              <a:rPr lang="en-US" sz="1600" dirty="0" err="1">
                <a:solidFill>
                  <a:srgbClr val="000000"/>
                </a:solidFill>
                <a:latin typeface="Times New Roman" panose="02020603050405020304" pitchFamily="18" charset="0"/>
                <a:cs typeface="Times New Roman" panose="02020603050405020304" pitchFamily="18" charset="0"/>
              </a:rPr>
              <a:t>devenit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lucruri</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obişnuite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Magistrala</a:t>
            </a:r>
            <a:r>
              <a:rPr lang="en-US" sz="1600" dirty="0">
                <a:solidFill>
                  <a:srgbClr val="000000"/>
                </a:solidFill>
                <a:latin typeface="Times New Roman" panose="02020603050405020304" pitchFamily="18" charset="0"/>
                <a:cs typeface="Times New Roman" panose="02020603050405020304" pitchFamily="18" charset="0"/>
              </a:rPr>
              <a:t> AT a </a:t>
            </a:r>
            <a:r>
              <a:rPr lang="en-US" sz="1600" dirty="0" err="1">
                <a:solidFill>
                  <a:srgbClr val="000000"/>
                </a:solidFill>
                <a:latin typeface="Times New Roman" panose="02020603050405020304" pitchFamily="18" charset="0"/>
                <a:cs typeface="Times New Roman" panose="02020603050405020304" pitchFamily="18" charset="0"/>
              </a:rPr>
              <a:t>devenit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doar</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magistrală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extensie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conectarea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adaptoarelor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echipamentelor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periferice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nemailucrând</a:t>
            </a:r>
            <a:r>
              <a:rPr lang="en-US" sz="1600" dirty="0">
                <a:solidFill>
                  <a:srgbClr val="000000"/>
                </a:solidFill>
                <a:latin typeface="Times New Roman" panose="02020603050405020304" pitchFamily="18" charset="0"/>
                <a:cs typeface="Times New Roman" panose="02020603050405020304" pitchFamily="18" charset="0"/>
              </a:rPr>
              <a:t> la</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frecvenţa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ceasului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Primele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cipuri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rulau</a:t>
            </a:r>
            <a:r>
              <a:rPr lang="en-US" sz="1600" dirty="0">
                <a:solidFill>
                  <a:srgbClr val="000000"/>
                </a:solidFill>
                <a:latin typeface="Times New Roman" panose="02020603050405020304" pitchFamily="18" charset="0"/>
                <a:cs typeface="Times New Roman" panose="02020603050405020304" pitchFamily="18" charset="0"/>
              </a:rPr>
              <a:t> la 12,5 MHz </a:t>
            </a:r>
            <a:r>
              <a:rPr lang="en-US" sz="1600" dirty="0" err="1">
                <a:solidFill>
                  <a:srgbClr val="000000"/>
                </a:solidFill>
                <a:latin typeface="Times New Roman" panose="02020603050405020304" pitchFamily="18" charset="0"/>
                <a:cs typeface="Times New Roman" panose="02020603050405020304" pitchFamily="18" charset="0"/>
              </a:rPr>
              <a:t>şi</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apoi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transformate</a:t>
            </a:r>
            <a:r>
              <a:rPr lang="en-US" sz="1600" dirty="0">
                <a:solidFill>
                  <a:srgbClr val="000000"/>
                </a:solidFill>
                <a:latin typeface="Times New Roman" panose="02020603050405020304" pitchFamily="18" charset="0"/>
                <a:cs typeface="Times New Roman" panose="02020603050405020304" pitchFamily="18" charset="0"/>
              </a:rPr>
              <a:t> rapid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rula</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frecvenţe</a:t>
            </a:r>
            <a:r>
              <a:rPr lang="en-US" sz="1600" dirty="0">
                <a:solidFill>
                  <a:srgbClr val="000000"/>
                </a:solidFill>
                <a:latin typeface="Times New Roman" panose="02020603050405020304" pitchFamily="18" charset="0"/>
                <a:cs typeface="Times New Roman" panose="02020603050405020304" pitchFamily="18" charset="0"/>
              </a:rPr>
              <a:t> de 16, 20, 25 ,33, 40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50</a:t>
            </a:r>
            <a:r>
              <a:rPr lang="x-none" sz="1600"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MHz.</a:t>
            </a:r>
            <a:r>
              <a:rPr lang="en-US"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01604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01465" cy="2308324"/>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aceste procesoare s-au introdus unele îmbunătăţiri.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Arhitectura de bază este extinsă la 32 biţi. Atât magistrala cât şi registrele interne sunt de 32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poate adresa o memorie de 4</a:t>
            </a:r>
            <a:r>
              <a:rPr lang="en-GB"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utilizându-se în acest scop 32 linii de adresă.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GB"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nr linii de adresă = 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introdus mecanismul de paginare în microprocesor. Cipul MMU (Memory Management Unity), care la 8086 şi 286 era separat de procesor, a fost plasat în interiorul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Tehnica pipeline este îmbunătăţită cu două module: unitate de paginare şi unitatea de preîncărcare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089275" y="2426328"/>
            <a:ext cx="7229945" cy="2344847"/>
            <a:chOff x="2601" y="9369"/>
            <a:chExt cx="6660" cy="2160"/>
          </a:xfrm>
        </p:grpSpPr>
        <p:sp>
          <p:nvSpPr>
            <p:cNvPr id="6" name="Text Box 3"/>
            <p:cNvSpPr txBox="1">
              <a:spLocks noChangeArrowheads="1"/>
            </p:cNvSpPr>
            <p:nvPr/>
          </p:nvSpPr>
          <p:spPr bwMode="auto">
            <a:xfrm>
              <a:off x="350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Unitatea de segmentare</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
            <p:cNvSpPr txBox="1">
              <a:spLocks noChangeArrowheads="1"/>
            </p:cNvSpPr>
            <p:nvPr/>
          </p:nvSpPr>
          <p:spPr bwMode="auto">
            <a:xfrm>
              <a:off x="602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Unitatea de paginare</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260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execuţie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6"/>
            <p:cNvSpPr txBox="1">
              <a:spLocks noChangeArrowheads="1"/>
            </p:cNvSpPr>
            <p:nvPr/>
          </p:nvSpPr>
          <p:spPr bwMode="auto">
            <a:xfrm>
              <a:off x="746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interfaţă</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7"/>
            <p:cNvSpPr txBox="1">
              <a:spLocks noChangeArrowheads="1"/>
            </p:cNvSpPr>
            <p:nvPr/>
          </p:nvSpPr>
          <p:spPr bwMode="auto">
            <a:xfrm>
              <a:off x="368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 decodificare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8"/>
            <p:cNvSpPr txBox="1">
              <a:spLocks noChangeArrowheads="1"/>
            </p:cNvSpPr>
            <p:nvPr/>
          </p:nvSpPr>
          <p:spPr bwMode="auto">
            <a:xfrm>
              <a:off x="656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preîncărcare a instrucţiunilor</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9"/>
            <p:cNvCxnSpPr>
              <a:cxnSpLocks noChangeShapeType="1"/>
            </p:cNvCxnSpPr>
            <p:nvPr/>
          </p:nvCxnSpPr>
          <p:spPr bwMode="auto">
            <a:xfrm>
              <a:off x="4401" y="10269"/>
              <a:ext cx="306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0"/>
            <p:cNvCxnSpPr>
              <a:cxnSpLocks noChangeShapeType="1"/>
            </p:cNvCxnSpPr>
            <p:nvPr/>
          </p:nvCxnSpPr>
          <p:spPr bwMode="auto">
            <a:xfrm>
              <a:off x="512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1"/>
            <p:cNvCxnSpPr>
              <a:cxnSpLocks noChangeShapeType="1"/>
            </p:cNvCxnSpPr>
            <p:nvPr/>
          </p:nvCxnSpPr>
          <p:spPr bwMode="auto">
            <a:xfrm>
              <a:off x="656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2"/>
            <p:cNvCxnSpPr>
              <a:cxnSpLocks noChangeShapeType="1"/>
            </p:cNvCxnSpPr>
            <p:nvPr/>
          </p:nvCxnSpPr>
          <p:spPr bwMode="auto">
            <a:xfrm>
              <a:off x="9081" y="10449"/>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3"/>
            <p:cNvCxnSpPr>
              <a:cxnSpLocks noChangeShapeType="1"/>
            </p:cNvCxnSpPr>
            <p:nvPr/>
          </p:nvCxnSpPr>
          <p:spPr bwMode="auto">
            <a:xfrm flipH="1">
              <a:off x="8721" y="1116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4"/>
            <p:cNvCxnSpPr>
              <a:cxnSpLocks noChangeShapeType="1"/>
            </p:cNvCxnSpPr>
            <p:nvPr/>
          </p:nvCxnSpPr>
          <p:spPr bwMode="auto">
            <a:xfrm flipH="1">
              <a:off x="5841" y="11169"/>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5"/>
            <p:cNvCxnSpPr>
              <a:cxnSpLocks noChangeShapeType="1"/>
            </p:cNvCxnSpPr>
            <p:nvPr/>
          </p:nvCxnSpPr>
          <p:spPr bwMode="auto">
            <a:xfrm flipH="1">
              <a:off x="2961" y="11169"/>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6"/>
            <p:cNvCxnSpPr>
              <a:cxnSpLocks noChangeShapeType="1"/>
            </p:cNvCxnSpPr>
            <p:nvPr/>
          </p:nvCxnSpPr>
          <p:spPr bwMode="auto">
            <a:xfrm flipV="1">
              <a:off x="2961" y="10449"/>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7"/>
            <p:cNvCxnSpPr>
              <a:cxnSpLocks noChangeShapeType="1"/>
            </p:cNvCxnSpPr>
            <p:nvPr/>
          </p:nvCxnSpPr>
          <p:spPr bwMode="auto">
            <a:xfrm flipV="1">
              <a:off x="2961" y="9549"/>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8"/>
            <p:cNvCxnSpPr>
              <a:cxnSpLocks noChangeShapeType="1"/>
            </p:cNvCxnSpPr>
            <p:nvPr/>
          </p:nvCxnSpPr>
          <p:spPr bwMode="auto">
            <a:xfrm>
              <a:off x="2961" y="9549"/>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9"/>
            <p:cNvCxnSpPr>
              <a:cxnSpLocks noChangeShapeType="1"/>
            </p:cNvCxnSpPr>
            <p:nvPr/>
          </p:nvCxnSpPr>
          <p:spPr bwMode="auto">
            <a:xfrm>
              <a:off x="5661" y="954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3" name="Прямоугольник 22"/>
          <p:cNvSpPr/>
          <p:nvPr/>
        </p:nvSpPr>
        <p:spPr>
          <a:xfrm>
            <a:off x="213699" y="5000602"/>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Microprocesorul</a:t>
            </a:r>
            <a:r>
              <a:rPr lang="en-US" b="1" dirty="0">
                <a:solidFill>
                  <a:srgbClr val="000000"/>
                </a:solidFill>
                <a:latin typeface="Times New Roman" pitchFamily="18" charset="0"/>
                <a:cs typeface="Times New Roman" pitchFamily="18" charset="0"/>
              </a:rPr>
              <a:t> 80386SL</a:t>
            </a:r>
            <a:r>
              <a:rPr lang="en-US" dirty="0">
                <a:latin typeface="Times New Roman" pitchFamily="18" charset="0"/>
                <a:cs typeface="Times New Roman" pitchFamily="18" charset="0"/>
              </a:rPr>
              <a:t> </a:t>
            </a:r>
          </a:p>
        </p:txBody>
      </p:sp>
      <p:sp>
        <p:nvSpPr>
          <p:cNvPr id="24" name="Прямоугольник 23"/>
          <p:cNvSpPr/>
          <p:nvPr/>
        </p:nvSpPr>
        <p:spPr>
          <a:xfrm>
            <a:off x="0" y="5380672"/>
            <a:ext cx="12191999" cy="147732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Versiunea</a:t>
            </a:r>
            <a:r>
              <a:rPr lang="en-US" dirty="0">
                <a:solidFill>
                  <a:srgbClr val="000000"/>
                </a:solidFill>
                <a:latin typeface="Times New Roman" panose="02020603050405020304" pitchFamily="18" charset="0"/>
                <a:cs typeface="Times New Roman" panose="02020603050405020304" pitchFamily="18" charset="0"/>
              </a:rPr>
              <a:t> 386SL </a:t>
            </a:r>
            <a:r>
              <a:rPr lang="en-US" dirty="0" err="1">
                <a:solidFill>
                  <a:srgbClr val="000000"/>
                </a:solidFill>
                <a:latin typeface="Times New Roman" panose="02020603050405020304" pitchFamily="18" charset="0"/>
                <a:cs typeface="Times New Roman" panose="02020603050405020304" pitchFamily="18" charset="0"/>
              </a:rPr>
              <a:t>lansată</a:t>
            </a:r>
            <a:r>
              <a:rPr lang="en-US" dirty="0">
                <a:solidFill>
                  <a:srgbClr val="000000"/>
                </a:solidFill>
                <a:latin typeface="Times New Roman" panose="02020603050405020304" pitchFamily="18" charset="0"/>
                <a:cs typeface="Times New Roman" panose="02020603050405020304" pitchFamily="18" charset="0"/>
              </a:rPr>
              <a:t> de Intel era un </a:t>
            </a:r>
            <a:r>
              <a:rPr lang="en-US" dirty="0" err="1">
                <a:solidFill>
                  <a:srgbClr val="000000"/>
                </a:solidFill>
                <a:latin typeface="Times New Roman" panose="02020603050405020304" pitchFamily="18" charset="0"/>
                <a:cs typeface="Times New Roman" panose="02020603050405020304" pitchFamily="18" charset="0"/>
              </a:rPr>
              <a:t>procesor</a:t>
            </a:r>
            <a:r>
              <a:rPr lang="en-US" dirty="0">
                <a:solidFill>
                  <a:srgbClr val="000000"/>
                </a:solidFill>
                <a:latin typeface="Times New Roman" panose="02020603050405020304" pitchFamily="18" charset="0"/>
                <a:cs typeface="Times New Roman" panose="02020603050405020304" pitchFamily="18" charset="0"/>
              </a:rPr>
              <a:t> 386 special </a:t>
            </a:r>
            <a:r>
              <a:rPr lang="en-US" dirty="0" err="1">
                <a:solidFill>
                  <a:srgbClr val="000000"/>
                </a:solidFill>
                <a:latin typeface="Times New Roman" panose="02020603050405020304" pitchFamily="18" charset="0"/>
                <a:cs typeface="Times New Roman" panose="02020603050405020304" pitchFamily="18" charset="0"/>
              </a:rPr>
              <a:t>ce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îngloba</a:t>
            </a:r>
            <a:r>
              <a:rPr lang="en-US" dirty="0">
                <a:solidFill>
                  <a:srgbClr val="000000"/>
                </a:solidFill>
                <a:latin typeface="Times New Roman" panose="02020603050405020304" pitchFamily="18" charset="0"/>
                <a:cs typeface="Times New Roman" panose="02020603050405020304" pitchFamily="18" charset="0"/>
              </a:rPr>
              <a:t> 855.000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(de 3,1 </a:t>
            </a:r>
            <a:r>
              <a:rPr lang="en-US" dirty="0" err="1">
                <a:solidFill>
                  <a:srgbClr val="000000"/>
                </a:solidFill>
                <a:latin typeface="Times New Roman" panose="02020603050405020304" pitchFamily="18" charset="0"/>
                <a:cs typeface="Times New Roman" panose="02020603050405020304" pitchFamily="18" charset="0"/>
              </a:rPr>
              <a: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la un 386 </a:t>
            </a:r>
            <a:r>
              <a:rPr lang="en-US" dirty="0" err="1">
                <a:solidFill>
                  <a:srgbClr val="000000"/>
                </a:solidFill>
                <a:latin typeface="Times New Roman" panose="02020603050405020304" pitchFamily="18" charset="0"/>
                <a:cs typeface="Times New Roman" panose="02020603050405020304" pitchFamily="18" charset="0"/>
              </a:rPr>
              <a:t>obişnuit</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fiind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proiectat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piaţa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calculatoarelor</a:t>
            </a:r>
            <a:r>
              <a:rPr lang="en-US" dirty="0">
                <a:solidFill>
                  <a:srgbClr val="000000"/>
                </a:solidFill>
                <a:latin typeface="Times New Roman" panose="02020603050405020304" pitchFamily="18" charset="0"/>
                <a:cs typeface="Times New Roman" panose="02020603050405020304" pitchFamily="18" charset="0"/>
              </a:rPr>
              <a:t> notebook, </a:t>
            </a:r>
            <a:r>
              <a:rPr lang="en-US" dirty="0" err="1">
                <a:solidFill>
                  <a:srgbClr val="000000"/>
                </a:solidFill>
                <a:latin typeface="Times New Roman" panose="02020603050405020304" pitchFamily="18" charset="0"/>
                <a:cs typeface="Times New Roman" panose="02020603050405020304" pitchFamily="18" charset="0"/>
              </a:rPr>
              <a:t>aflată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dispunea</a:t>
            </a:r>
            <a:r>
              <a:rPr lang="en-US" dirty="0">
                <a:solidFill>
                  <a:srgbClr val="000000"/>
                </a:solidFill>
                <a:latin typeface="Times New Roman" panose="02020603050405020304" pitchFamily="18" charset="0"/>
                <a:cs typeface="Times New Roman" panose="02020603050405020304" pitchFamily="18" charset="0"/>
              </a:rPr>
              <a:t> de un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gestionare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consumului</a:t>
            </a:r>
            <a:r>
              <a:rPr lang="en-US" dirty="0">
                <a:solidFill>
                  <a:srgbClr val="000000"/>
                </a:solidFill>
                <a:latin typeface="Times New Roman" panose="02020603050405020304" pitchFamily="18" charset="0"/>
                <a:cs typeface="Times New Roman" panose="02020603050405020304" pitchFamily="18" charset="0"/>
              </a:rPr>
              <a:t> (Power</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Management), de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8K, de un </a:t>
            </a:r>
            <a:r>
              <a:rPr lang="en-US" dirty="0" err="1">
                <a:solidFill>
                  <a:srgbClr val="000000"/>
                </a:solidFill>
                <a:latin typeface="Times New Roman" panose="02020603050405020304" pitchFamily="18" charset="0"/>
                <a:cs typeface="Times New Roman" panose="02020603050405020304" pitchFamily="18" charset="0"/>
              </a:rPr>
              <a:t>controeller</a:t>
            </a:r>
            <a:r>
              <a:rPr lang="en-US" dirty="0">
                <a:solidFill>
                  <a:srgbClr val="000000"/>
                </a:solidFill>
                <a:latin typeface="Times New Roman" panose="02020603050405020304" pitchFamily="18" charset="0"/>
                <a:cs typeface="Times New Roman" panose="02020603050405020304" pitchFamily="18" charset="0"/>
              </a:rPr>
              <a:t> DRAM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era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capabil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funcţioneze</a:t>
            </a:r>
            <a:r>
              <a:rPr lang="en-US" dirty="0">
                <a:solidFill>
                  <a:srgbClr val="000000"/>
                </a:solidFill>
                <a:latin typeface="Times New Roman" panose="02020603050405020304" pitchFamily="18" charset="0"/>
                <a:cs typeface="Times New Roman" panose="02020603050405020304" pitchFamily="18" charset="0"/>
              </a:rPr>
              <a:t> la 3,3 </a:t>
            </a:r>
            <a:r>
              <a:rPr lang="en-US" dirty="0" err="1">
                <a:solidFill>
                  <a:srgbClr val="000000"/>
                </a:solidFill>
                <a:latin typeface="Times New Roman" panose="02020603050405020304" pitchFamily="18" charset="0"/>
                <a:cs typeface="Times New Roman" panose="02020603050405020304" pitchFamily="18" charset="0"/>
              </a:rPr>
              <a:t>volţi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Produsul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avea</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concurent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puternic</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reprezentat de versiunea 386SX a firmei AMD, înregistrînd un succes limitat, în cele din urmă fiind retras de pe piață de firma Intel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366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80486 (486)</a:t>
            </a:r>
            <a:r>
              <a:rPr lang="en-US" dirty="0">
                <a:latin typeface="Times New Roman" pitchFamily="18" charset="0"/>
                <a:cs typeface="Times New Roman" pitchFamily="18" charset="0"/>
              </a:rPr>
              <a:t> </a:t>
            </a:r>
          </a:p>
        </p:txBody>
      </p:sp>
      <p:sp>
        <p:nvSpPr>
          <p:cNvPr id="7" name="Прямоугольник 6"/>
          <p:cNvSpPr/>
          <p:nvPr/>
        </p:nvSpPr>
        <p:spPr>
          <a:xfrm>
            <a:off x="0" y="369332"/>
            <a:ext cx="12192000" cy="2585323"/>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Firma Intel a </a:t>
            </a:r>
            <a:r>
              <a:rPr lang="en-US" dirty="0" err="1">
                <a:solidFill>
                  <a:srgbClr val="000000"/>
                </a:solidFill>
                <a:latin typeface="Times New Roman" panose="02020603050405020304" pitchFamily="18" charset="0"/>
                <a:cs typeface="Times New Roman" panose="02020603050405020304" pitchFamily="18" charset="0"/>
              </a:rPr>
              <a:t>prezentat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aprilie</a:t>
            </a:r>
            <a:r>
              <a:rPr lang="en-US" dirty="0">
                <a:solidFill>
                  <a:srgbClr val="000000"/>
                </a:solidFill>
                <a:latin typeface="Times New Roman" panose="02020603050405020304" pitchFamily="18" charset="0"/>
                <a:cs typeface="Times New Roman" panose="02020603050405020304" pitchFamily="18" charset="0"/>
              </a:rPr>
              <a:t> 1989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486,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dispunea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puţine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386. </a:t>
            </a:r>
            <a:r>
              <a:rPr lang="en-US" dirty="0" err="1">
                <a:solidFill>
                  <a:srgbClr val="000000"/>
                </a:solidFill>
                <a:latin typeface="Times New Roman" panose="02020603050405020304" pitchFamily="18" charset="0"/>
                <a:cs typeface="Times New Roman" panose="02020603050405020304" pitchFamily="18" charset="0"/>
              </a:rPr>
              <a:t>Setul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registre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caracteristicile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gestiune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tipurile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aproape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neschimbate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cele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la 386,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schimb</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crescute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semnificativ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integrarea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nivelul</a:t>
            </a:r>
            <a:r>
              <a:rPr lang="en-US" dirty="0">
                <a:solidFill>
                  <a:srgbClr val="000000"/>
                </a:solidFill>
                <a:latin typeface="Times New Roman" panose="02020603050405020304" pitchFamily="18" charset="0"/>
                <a:cs typeface="Times New Roman" panose="02020603050405020304" pitchFamily="18" charset="0"/>
              </a:rPr>
              <a:t> 1 de 8K. </a:t>
            </a:r>
            <a:r>
              <a:rPr lang="en-US" dirty="0" err="1">
                <a:solidFill>
                  <a:srgbClr val="000000"/>
                </a:solidFill>
                <a:latin typeface="Times New Roman" panose="02020603050405020304" pitchFamily="18" charset="0"/>
                <a:cs typeface="Times New Roman" panose="02020603050405020304" pitchFamily="18" charset="0"/>
              </a:rPr>
              <a:t>Tehnologia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fabricaţie</a:t>
            </a:r>
            <a:r>
              <a:rPr lang="en-US" dirty="0">
                <a:solidFill>
                  <a:srgbClr val="000000"/>
                </a:solidFill>
                <a:latin typeface="Times New Roman" panose="02020603050405020304" pitchFamily="18" charset="0"/>
                <a:cs typeface="Times New Roman" panose="02020603050405020304" pitchFamily="18" charset="0"/>
              </a:rPr>
              <a:t> era de </a:t>
            </a:r>
            <a:r>
              <a:rPr lang="en-US" dirty="0" err="1">
                <a:solidFill>
                  <a:srgbClr val="000000"/>
                </a:solidFill>
                <a:latin typeface="Times New Roman" panose="02020603050405020304" pitchFamily="18" charset="0"/>
                <a:cs typeface="Times New Roman" panose="02020603050405020304" pitchFamily="18" charset="0"/>
              </a:rPr>
              <a:t>tipul</a:t>
            </a:r>
            <a:r>
              <a:rPr lang="en-US" dirty="0">
                <a:solidFill>
                  <a:srgbClr val="000000"/>
                </a:solidFill>
                <a:latin typeface="Times New Roman" panose="02020603050405020304" pitchFamily="18" charset="0"/>
                <a:cs typeface="Times New Roman" panose="02020603050405020304" pitchFamily="18" charset="0"/>
              </a:rPr>
              <a:t> CMOS, </a:t>
            </a:r>
            <a:r>
              <a:rPr lang="en-US" dirty="0" err="1">
                <a:solidFill>
                  <a:srgbClr val="000000"/>
                </a:solidFill>
                <a:latin typeface="Times New Roman" panose="02020603050405020304" pitchFamily="18" charset="0"/>
                <a:cs typeface="Times New Roman" panose="02020603050405020304" pitchFamily="18" charset="0"/>
              </a:rPr>
              <a:t>înglobând</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1,2 </a:t>
            </a:r>
            <a:r>
              <a:rPr lang="en-US" dirty="0" err="1">
                <a:solidFill>
                  <a:srgbClr val="000000"/>
                </a:solidFill>
                <a:latin typeface="Times New Roman" panose="02020603050405020304" pitchFamily="18" charset="0"/>
                <a:cs typeface="Times New Roman" panose="02020603050405020304" pitchFamily="18" charset="0"/>
              </a:rPr>
              <a:t>milioane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versiune</a:t>
            </a:r>
            <a:r>
              <a:rPr lang="en-US" dirty="0">
                <a:solidFill>
                  <a:srgbClr val="000000"/>
                </a:solidFill>
                <a:latin typeface="Times New Roman" panose="02020603050405020304" pitchFamily="18" charset="0"/>
                <a:cs typeface="Times New Roman" panose="02020603050405020304" pitchFamily="18" charset="0"/>
              </a:rPr>
              <a:t>, 486DX </a:t>
            </a:r>
            <a:r>
              <a:rPr lang="en-US" dirty="0" err="1">
                <a:solidFill>
                  <a:srgbClr val="000000"/>
                </a:solidFill>
                <a:latin typeface="Times New Roman" panose="02020603050405020304" pitchFamily="18" charset="0"/>
                <a:cs typeface="Times New Roman" panose="02020603050405020304" pitchFamily="18" charset="0"/>
              </a:rPr>
              <a:t>folosea</a:t>
            </a:r>
            <a:r>
              <a:rPr lang="en-US" dirty="0">
                <a:solidFill>
                  <a:srgbClr val="000000"/>
                </a:solidFill>
                <a:latin typeface="Times New Roman" panose="02020603050405020304" pitchFamily="18" charset="0"/>
                <a:cs typeface="Times New Roman" panose="02020603050405020304" pitchFamily="18" charset="0"/>
              </a:rPr>
              <a:t> o</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fabricaţie</a:t>
            </a:r>
            <a:r>
              <a:rPr lang="en-US" dirty="0">
                <a:solidFill>
                  <a:srgbClr val="000000"/>
                </a:solidFill>
                <a:latin typeface="Times New Roman" panose="02020603050405020304" pitchFamily="18" charset="0"/>
                <a:cs typeface="Times New Roman" panose="02020603050405020304" pitchFamily="18" charset="0"/>
              </a:rPr>
              <a:t> de 1 micron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frecvenţele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ceas</a:t>
            </a:r>
            <a:r>
              <a:rPr lang="en-US" dirty="0">
                <a:solidFill>
                  <a:srgbClr val="000000"/>
                </a:solidFill>
                <a:latin typeface="Times New Roman" panose="02020603050405020304" pitchFamily="18" charset="0"/>
                <a:cs typeface="Times New Roman" panose="02020603050405020304" pitchFamily="18" charset="0"/>
              </a:rPr>
              <a:t> de 25 </a:t>
            </a:r>
            <a:r>
              <a:rPr lang="en-US" dirty="0" err="1">
                <a:solidFill>
                  <a:srgbClr val="000000"/>
                </a:solidFill>
                <a:latin typeface="Times New Roman" panose="02020603050405020304" pitchFamily="18" charset="0"/>
                <a:cs typeface="Times New Roman" panose="02020603050405020304" pitchFamily="18" charset="0"/>
              </a:rPr>
              <a:t>şi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33 </a:t>
            </a:r>
            <a:r>
              <a:rPr lang="en-US" dirty="0" err="1">
                <a:solidFill>
                  <a:srgbClr val="000000"/>
                </a:solidFill>
                <a:latin typeface="Times New Roman" panose="02020603050405020304" pitchFamily="18" charset="0"/>
                <a:cs typeface="Times New Roman" panose="02020603050405020304" pitchFamily="18" charset="0"/>
              </a:rPr>
              <a:t>Mhz</a:t>
            </a:r>
            <a:r>
              <a:rPr lang="en-US" dirty="0">
                <a:solidFill>
                  <a:srgbClr val="000000"/>
                </a:solidFill>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scăzând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a:t>
            </a:r>
            <a:r>
              <a:rPr lang="it-IT" dirty="0">
                <a:latin typeface="Times New Roman" panose="02020603050405020304" pitchFamily="18" charset="0"/>
                <a:cs typeface="Times New Roman" panose="02020603050405020304" pitchFamily="18" charset="0"/>
              </a:rPr>
              <a:t>i la 0,8 microni la 486DX-50. </a:t>
            </a:r>
            <a:br>
              <a:rPr lang="it-IT"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Micşorarea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tranzistorilor</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prezentat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avantaje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deosebite</a:t>
            </a:r>
            <a:r>
              <a:rPr lang="en-US" dirty="0">
                <a:latin typeface="Times New Roman" panose="02020603050405020304" pitchFamily="18" charset="0"/>
                <a:cs typeface="Times New Roman" panose="02020603050405020304" pitchFamily="18" charset="0"/>
              </a:rPr>
              <a:t> de care au </a:t>
            </a:r>
            <a:r>
              <a:rPr lang="en-US" dirty="0" err="1">
                <a:latin typeface="Times New Roman" panose="02020603050405020304" pitchFamily="18" charset="0"/>
                <a:cs typeface="Times New Roman" panose="02020603050405020304" pitchFamily="18" charset="0"/>
              </a:rPr>
              <a:t>beneficiat</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plin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puţină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energie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doilea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rând</a:t>
            </a:r>
            <a:r>
              <a:rPr lang="en-US" dirty="0">
                <a:latin typeface="Times New Roman" panose="02020603050405020304" pitchFamily="18" charset="0"/>
                <a:cs typeface="Times New Roman" panose="02020603050405020304" pitchFamily="18" charset="0"/>
              </a:rPr>
              <a:t>, pot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tehnologice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fabricaţie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486DX2 - 0,8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(Intel), 0,5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(AMD), 0.65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(Cyrix), </a:t>
            </a:r>
            <a:r>
              <a:rPr lang="en-US" dirty="0" err="1">
                <a:latin typeface="Times New Roman" panose="02020603050405020304" pitchFamily="18" charset="0"/>
                <a:cs typeface="Times New Roman" panose="02020603050405020304" pitchFamily="18" charset="0"/>
              </a:rPr>
              <a:t>iar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486DX4 - 0,6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(Intel - </a:t>
            </a:r>
            <a:r>
              <a:rPr lang="it-IT" dirty="0">
                <a:latin typeface="Times New Roman" panose="02020603050405020304" pitchFamily="18" charset="0"/>
                <a:cs typeface="Times New Roman" panose="02020603050405020304" pitchFamily="18" charset="0"/>
              </a:rPr>
              <a:t>cu 1,6 milioane de tranzistori), </a:t>
            </a:r>
            <a:r>
              <a:rPr lang="en-US" dirty="0">
                <a:latin typeface="Times New Roman" panose="02020603050405020304" pitchFamily="18" charset="0"/>
                <a:cs typeface="Times New Roman" panose="02020603050405020304" pitchFamily="18" charset="0"/>
              </a:rPr>
              <a:t>0,5 mic</a:t>
            </a:r>
            <a:r>
              <a:rPr lang="it-IT" dirty="0">
                <a:latin typeface="Times New Roman" panose="02020603050405020304" pitchFamily="18" charset="0"/>
                <a:cs typeface="Times New Roman" panose="02020603050405020304" pitchFamily="18" charset="0"/>
              </a:rPr>
              <a:t>roni (AMD), 0.65 microni (Cyrix). </a:t>
            </a:r>
            <a:endParaRPr lang="en-US"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48285" y="3180992"/>
            <a:ext cx="12095429" cy="2277547"/>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procesoarele 486 s-au adus următoarele îmbunătăţiri:</a:t>
            </a: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înglobat în procesor aşa numitul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coprocesor matematic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pentru calcului în virgulă mobilă.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înglobat memorie cache de level 1 de 8kB şi, de asemenea, o unitate de management a memoriei Cache.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Structura pipeline a fost extinsă prin divizarea unităţii de extragere şi execuţie a instrucţiunilor în cinci nivele. Fiecare nivel poate să prelucreze o altă instrucţiune, traversarea unui nivel făcându-se într-o perioadă de ceas.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raţionalizarea consumului de energie s-a introdus un mecanism de management ce permite comutarea procesorului în regim de consum redus.</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919291"/>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11238</TotalTime>
  <Words>9107</Words>
  <Application>Microsoft Office PowerPoint</Application>
  <PresentationFormat>Широкоэкранный</PresentationFormat>
  <Paragraphs>197</Paragraphs>
  <Slides>35</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Calibri</vt:lpstr>
      <vt:lpstr>Calibri Light</vt:lpstr>
      <vt:lpstr>Times New Roman</vt:lpstr>
      <vt:lpstr>Office Theme</vt:lpstr>
      <vt:lpstr>Arhitectura Calculatoarelor  T.6 –Evoluția Procesoarelor INTEL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Creţu Vasilii</cp:lastModifiedBy>
  <cp:revision>505</cp:revision>
  <dcterms:created xsi:type="dcterms:W3CDTF">2020-08-28T11:28:42Z</dcterms:created>
  <dcterms:modified xsi:type="dcterms:W3CDTF">2026-03-10T09:43:16Z</dcterms:modified>
</cp:coreProperties>
</file>