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0" r:id="rId4"/>
    <p:sldId id="271" r:id="rId5"/>
    <p:sldId id="257" r:id="rId6"/>
    <p:sldId id="258" r:id="rId7"/>
    <p:sldId id="269" r:id="rId8"/>
    <p:sldId id="259" r:id="rId9"/>
    <p:sldId id="260" r:id="rId10"/>
    <p:sldId id="261" r:id="rId11"/>
    <p:sldId id="273" r:id="rId12"/>
    <p:sldId id="275" r:id="rId13"/>
    <p:sldId id="263" r:id="rId14"/>
    <p:sldId id="265" r:id="rId15"/>
    <p:sldId id="267" r:id="rId16"/>
    <p:sldId id="268" r:id="rId17"/>
    <p:sldId id="276" r:id="rId18"/>
    <p:sldId id="277" r:id="rId19"/>
    <p:sldId id="278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279" r:id="rId42"/>
    <p:sldId id="28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>
      <p:cViewPr varScale="1">
        <p:scale>
          <a:sx n="77" d="100"/>
          <a:sy n="77" d="100"/>
        </p:scale>
        <p:origin x="102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16A4E4E3-8213-4AFF-9A21-3F99CB9D024A}"/>
    <pc:docChg chg="custSel addSld modSld">
      <pc:chgData name="buzdugan artur" userId="1770a38c255ab84c" providerId="LiveId" clId="{16A4E4E3-8213-4AFF-9A21-3F99CB9D024A}" dt="2026-04-28T15:04:46.710" v="397" actId="1076"/>
      <pc:docMkLst>
        <pc:docMk/>
      </pc:docMkLst>
      <pc:sldChg chg="modSp mod">
        <pc:chgData name="buzdugan artur" userId="1770a38c255ab84c" providerId="LiveId" clId="{16A4E4E3-8213-4AFF-9A21-3F99CB9D024A}" dt="2026-04-28T14:23:47.570" v="165" actId="14100"/>
        <pc:sldMkLst>
          <pc:docMk/>
          <pc:sldMk cId="564481776" sldId="258"/>
        </pc:sldMkLst>
        <pc:spChg chg="mod">
          <ac:chgData name="buzdugan artur" userId="1770a38c255ab84c" providerId="LiveId" clId="{16A4E4E3-8213-4AFF-9A21-3F99CB9D024A}" dt="2026-04-28T14:23:38.777" v="163" actId="20577"/>
          <ac:spMkLst>
            <pc:docMk/>
            <pc:sldMk cId="564481776" sldId="258"/>
            <ac:spMk id="3" creationId="{00000000-0000-0000-0000-000000000000}"/>
          </ac:spMkLst>
        </pc:spChg>
        <pc:picChg chg="mod">
          <ac:chgData name="buzdugan artur" userId="1770a38c255ab84c" providerId="LiveId" clId="{16A4E4E3-8213-4AFF-9A21-3F99CB9D024A}" dt="2026-04-28T14:23:47.570" v="165" actId="14100"/>
          <ac:picMkLst>
            <pc:docMk/>
            <pc:sldMk cId="564481776" sldId="258"/>
            <ac:picMk id="4" creationId="{00000000-0000-0000-0000-000000000000}"/>
          </ac:picMkLst>
        </pc:picChg>
      </pc:sldChg>
      <pc:sldChg chg="modSp mod">
        <pc:chgData name="buzdugan artur" userId="1770a38c255ab84c" providerId="LiveId" clId="{16A4E4E3-8213-4AFF-9A21-3F99CB9D024A}" dt="2026-04-28T14:25:03.046" v="184" actId="1076"/>
        <pc:sldMkLst>
          <pc:docMk/>
          <pc:sldMk cId="2324959974" sldId="259"/>
        </pc:sldMkLst>
        <pc:spChg chg="mod">
          <ac:chgData name="buzdugan artur" userId="1770a38c255ab84c" providerId="LiveId" clId="{16A4E4E3-8213-4AFF-9A21-3F99CB9D024A}" dt="2026-04-28T14:25:03.046" v="184" actId="1076"/>
          <ac:spMkLst>
            <pc:docMk/>
            <pc:sldMk cId="2324959974" sldId="259"/>
            <ac:spMk id="3" creationId="{00000000-0000-0000-0000-000000000000}"/>
          </ac:spMkLst>
        </pc:spChg>
        <pc:picChg chg="mod">
          <ac:chgData name="buzdugan artur" userId="1770a38c255ab84c" providerId="LiveId" clId="{16A4E4E3-8213-4AFF-9A21-3F99CB9D024A}" dt="2026-04-28T14:24:59.919" v="183" actId="14100"/>
          <ac:picMkLst>
            <pc:docMk/>
            <pc:sldMk cId="2324959974" sldId="259"/>
            <ac:picMk id="6" creationId="{00000000-0000-0000-0000-000000000000}"/>
          </ac:picMkLst>
        </pc:picChg>
      </pc:sldChg>
      <pc:sldChg chg="modSp mod">
        <pc:chgData name="buzdugan artur" userId="1770a38c255ab84c" providerId="LiveId" clId="{16A4E4E3-8213-4AFF-9A21-3F99CB9D024A}" dt="2026-04-28T14:26:26.726" v="199" actId="1076"/>
        <pc:sldMkLst>
          <pc:docMk/>
          <pc:sldMk cId="2032925816" sldId="261"/>
        </pc:sldMkLst>
        <pc:spChg chg="mod">
          <ac:chgData name="buzdugan artur" userId="1770a38c255ab84c" providerId="LiveId" clId="{16A4E4E3-8213-4AFF-9A21-3F99CB9D024A}" dt="2026-04-28T14:26:26.726" v="199" actId="1076"/>
          <ac:spMkLst>
            <pc:docMk/>
            <pc:sldMk cId="2032925816" sldId="261"/>
            <ac:spMk id="3" creationId="{00000000-0000-0000-0000-000000000000}"/>
          </ac:spMkLst>
        </pc:spChg>
      </pc:sldChg>
      <pc:sldChg chg="modSp mod">
        <pc:chgData name="buzdugan artur" userId="1770a38c255ab84c" providerId="LiveId" clId="{16A4E4E3-8213-4AFF-9A21-3F99CB9D024A}" dt="2026-04-28T14:24:34.169" v="172" actId="207"/>
        <pc:sldMkLst>
          <pc:docMk/>
          <pc:sldMk cId="24355137" sldId="269"/>
        </pc:sldMkLst>
        <pc:spChg chg="mod">
          <ac:chgData name="buzdugan artur" userId="1770a38c255ab84c" providerId="LiveId" clId="{16A4E4E3-8213-4AFF-9A21-3F99CB9D024A}" dt="2026-04-28T14:24:34.169" v="172" actId="207"/>
          <ac:spMkLst>
            <pc:docMk/>
            <pc:sldMk cId="24355137" sldId="269"/>
            <ac:spMk id="3" creationId="{00000000-0000-0000-0000-000000000000}"/>
          </ac:spMkLst>
        </pc:spChg>
      </pc:sldChg>
      <pc:sldChg chg="addSp modSp new mod">
        <pc:chgData name="buzdugan artur" userId="1770a38c255ab84c" providerId="LiveId" clId="{16A4E4E3-8213-4AFF-9A21-3F99CB9D024A}" dt="2026-04-28T15:04:46.710" v="397" actId="1076"/>
        <pc:sldMkLst>
          <pc:docMk/>
          <pc:sldMk cId="2393117632" sldId="270"/>
        </pc:sldMkLst>
        <pc:spChg chg="mod">
          <ac:chgData name="buzdugan artur" userId="1770a38c255ab84c" providerId="LiveId" clId="{16A4E4E3-8213-4AFF-9A21-3F99CB9D024A}" dt="2026-04-28T14:16:41.398" v="5" actId="20578"/>
          <ac:spMkLst>
            <pc:docMk/>
            <pc:sldMk cId="2393117632" sldId="270"/>
            <ac:spMk id="2" creationId="{9B9983E4-D8D3-0F81-74BC-97AB3419F910}"/>
          </ac:spMkLst>
        </pc:spChg>
        <pc:spChg chg="mod">
          <ac:chgData name="buzdugan artur" userId="1770a38c255ab84c" providerId="LiveId" clId="{16A4E4E3-8213-4AFF-9A21-3F99CB9D024A}" dt="2026-04-28T14:21:34.444" v="138" actId="6549"/>
          <ac:spMkLst>
            <pc:docMk/>
            <pc:sldMk cId="2393117632" sldId="270"/>
            <ac:spMk id="3" creationId="{75FC4792-C11B-9228-0773-E6FB877DD1AF}"/>
          </ac:spMkLst>
        </pc:spChg>
        <pc:spChg chg="add mod">
          <ac:chgData name="buzdugan artur" userId="1770a38c255ab84c" providerId="LiveId" clId="{16A4E4E3-8213-4AFF-9A21-3F99CB9D024A}" dt="2026-04-28T15:04:46.710" v="397" actId="1076"/>
          <ac:spMkLst>
            <pc:docMk/>
            <pc:sldMk cId="2393117632" sldId="270"/>
            <ac:spMk id="5" creationId="{E2B587B1-5C32-B656-BA31-357098D51975}"/>
          </ac:spMkLst>
        </pc:spChg>
      </pc:sldChg>
      <pc:sldChg chg="modSp new mod">
        <pc:chgData name="buzdugan artur" userId="1770a38c255ab84c" providerId="LiveId" clId="{16A4E4E3-8213-4AFF-9A21-3F99CB9D024A}" dt="2026-04-28T14:23:15.008" v="161" actId="5793"/>
        <pc:sldMkLst>
          <pc:docMk/>
          <pc:sldMk cId="988312190" sldId="271"/>
        </pc:sldMkLst>
        <pc:spChg chg="mod">
          <ac:chgData name="buzdugan artur" userId="1770a38c255ab84c" providerId="LiveId" clId="{16A4E4E3-8213-4AFF-9A21-3F99CB9D024A}" dt="2026-04-28T14:21:51.139" v="142" actId="20578"/>
          <ac:spMkLst>
            <pc:docMk/>
            <pc:sldMk cId="988312190" sldId="271"/>
            <ac:spMk id="2" creationId="{85F7691D-31C5-894C-26DC-43644EF4726A}"/>
          </ac:spMkLst>
        </pc:spChg>
        <pc:spChg chg="mod">
          <ac:chgData name="buzdugan artur" userId="1770a38c255ab84c" providerId="LiveId" clId="{16A4E4E3-8213-4AFF-9A21-3F99CB9D024A}" dt="2026-04-28T14:23:15.008" v="161" actId="5793"/>
          <ac:spMkLst>
            <pc:docMk/>
            <pc:sldMk cId="988312190" sldId="271"/>
            <ac:spMk id="3" creationId="{0EB708C9-9480-C013-5707-B482A7CB8843}"/>
          </ac:spMkLst>
        </pc:spChg>
      </pc:sldChg>
      <pc:sldChg chg="addSp modSp new mod">
        <pc:chgData name="buzdugan artur" userId="1770a38c255ab84c" providerId="LiveId" clId="{16A4E4E3-8213-4AFF-9A21-3F99CB9D024A}" dt="2026-04-28T14:28:02.775" v="206" actId="1076"/>
        <pc:sldMkLst>
          <pc:docMk/>
          <pc:sldMk cId="2247335019" sldId="272"/>
        </pc:sldMkLst>
        <pc:spChg chg="mod">
          <ac:chgData name="buzdugan artur" userId="1770a38c255ab84c" providerId="LiveId" clId="{16A4E4E3-8213-4AFF-9A21-3F99CB9D024A}" dt="2026-04-28T14:28:01.302" v="205" actId="14100"/>
          <ac:spMkLst>
            <pc:docMk/>
            <pc:sldMk cId="2247335019" sldId="272"/>
            <ac:spMk id="3" creationId="{DED8A4DC-4834-FB40-49ED-C663A619B148}"/>
          </ac:spMkLst>
        </pc:spChg>
        <pc:picChg chg="add mod">
          <ac:chgData name="buzdugan artur" userId="1770a38c255ab84c" providerId="LiveId" clId="{16A4E4E3-8213-4AFF-9A21-3F99CB9D024A}" dt="2026-04-28T14:28:02.775" v="206" actId="1076"/>
          <ac:picMkLst>
            <pc:docMk/>
            <pc:sldMk cId="2247335019" sldId="272"/>
            <ac:picMk id="5" creationId="{3E00975B-8BF7-861E-FB17-C36A059FFB16}"/>
          </ac:picMkLst>
        </pc:picChg>
      </pc:sldChg>
      <pc:sldChg chg="addSp delSp modSp new mod">
        <pc:chgData name="buzdugan artur" userId="1770a38c255ab84c" providerId="LiveId" clId="{16A4E4E3-8213-4AFF-9A21-3F99CB9D024A}" dt="2026-04-28T14:30:58.062" v="222" actId="1076"/>
        <pc:sldMkLst>
          <pc:docMk/>
          <pc:sldMk cId="88196270" sldId="273"/>
        </pc:sldMkLst>
        <pc:spChg chg="del">
          <ac:chgData name="buzdugan artur" userId="1770a38c255ab84c" providerId="LiveId" clId="{16A4E4E3-8213-4AFF-9A21-3F99CB9D024A}" dt="2026-04-28T14:29:53.662" v="215" actId="478"/>
          <ac:spMkLst>
            <pc:docMk/>
            <pc:sldMk cId="88196270" sldId="273"/>
            <ac:spMk id="2" creationId="{D077B54E-2750-2748-8DAA-1A508E2B36F7}"/>
          </ac:spMkLst>
        </pc:spChg>
        <pc:spChg chg="del">
          <ac:chgData name="buzdugan artur" userId="1770a38c255ab84c" providerId="LiveId" clId="{16A4E4E3-8213-4AFF-9A21-3F99CB9D024A}" dt="2026-04-28T14:28:34.106" v="208" actId="22"/>
          <ac:spMkLst>
            <pc:docMk/>
            <pc:sldMk cId="88196270" sldId="273"/>
            <ac:spMk id="3" creationId="{CDCB2CD5-2F47-AA27-2DFD-551EA2B8361D}"/>
          </ac:spMkLst>
        </pc:spChg>
        <pc:spChg chg="add mod">
          <ac:chgData name="buzdugan artur" userId="1770a38c255ab84c" providerId="LiveId" clId="{16A4E4E3-8213-4AFF-9A21-3F99CB9D024A}" dt="2026-04-28T14:29:58.640" v="217" actId="1076"/>
          <ac:spMkLst>
            <pc:docMk/>
            <pc:sldMk cId="88196270" sldId="273"/>
            <ac:spMk id="7" creationId="{E553ED48-BABC-3F2D-87A1-339C2D2CB49F}"/>
          </ac:spMkLst>
        </pc:spChg>
        <pc:picChg chg="add mod ord">
          <ac:chgData name="buzdugan artur" userId="1770a38c255ab84c" providerId="LiveId" clId="{16A4E4E3-8213-4AFF-9A21-3F99CB9D024A}" dt="2026-04-28T14:30:49.233" v="221" actId="1076"/>
          <ac:picMkLst>
            <pc:docMk/>
            <pc:sldMk cId="88196270" sldId="273"/>
            <ac:picMk id="5" creationId="{F211C3C4-58A3-3B43-0C37-A91062921D99}"/>
          </ac:picMkLst>
        </pc:picChg>
        <pc:picChg chg="add mod">
          <ac:chgData name="buzdugan artur" userId="1770a38c255ab84c" providerId="LiveId" clId="{16A4E4E3-8213-4AFF-9A21-3F99CB9D024A}" dt="2026-04-28T14:30:58.062" v="222" actId="1076"/>
          <ac:picMkLst>
            <pc:docMk/>
            <pc:sldMk cId="88196270" sldId="273"/>
            <ac:picMk id="9" creationId="{CC181C33-E0B0-32F3-6621-2951C33DD7CD}"/>
          </ac:picMkLst>
        </pc:picChg>
      </pc:sldChg>
      <pc:sldChg chg="addSp delSp modSp new mod">
        <pc:chgData name="buzdugan artur" userId="1770a38c255ab84c" providerId="LiveId" clId="{16A4E4E3-8213-4AFF-9A21-3F99CB9D024A}" dt="2026-04-28T14:34:39.088" v="243" actId="1076"/>
        <pc:sldMkLst>
          <pc:docMk/>
          <pc:sldMk cId="2989069070" sldId="274"/>
        </pc:sldMkLst>
        <pc:spChg chg="del">
          <ac:chgData name="buzdugan artur" userId="1770a38c255ab84c" providerId="LiveId" clId="{16A4E4E3-8213-4AFF-9A21-3F99CB9D024A}" dt="2026-04-28T14:32:05.750" v="226" actId="478"/>
          <ac:spMkLst>
            <pc:docMk/>
            <pc:sldMk cId="2989069070" sldId="274"/>
            <ac:spMk id="2" creationId="{BAFD572C-168F-7A68-B0A2-93BE9F50DCBC}"/>
          </ac:spMkLst>
        </pc:spChg>
        <pc:spChg chg="del">
          <ac:chgData name="buzdugan artur" userId="1770a38c255ab84c" providerId="LiveId" clId="{16A4E4E3-8213-4AFF-9A21-3F99CB9D024A}" dt="2026-04-28T14:32:11.343" v="228" actId="478"/>
          <ac:spMkLst>
            <pc:docMk/>
            <pc:sldMk cId="2989069070" sldId="274"/>
            <ac:spMk id="3" creationId="{D06F125C-D84D-7BD9-DAFA-55ABCA3C8A1D}"/>
          </ac:spMkLst>
        </pc:spChg>
        <pc:picChg chg="add mod">
          <ac:chgData name="buzdugan artur" userId="1770a38c255ab84c" providerId="LiveId" clId="{16A4E4E3-8213-4AFF-9A21-3F99CB9D024A}" dt="2026-04-28T14:32:07.989" v="227" actId="1076"/>
          <ac:picMkLst>
            <pc:docMk/>
            <pc:sldMk cId="2989069070" sldId="274"/>
            <ac:picMk id="5" creationId="{1ADF2683-E585-10E3-8921-DE0E7C0AD6DB}"/>
          </ac:picMkLst>
        </pc:picChg>
        <pc:picChg chg="add mod">
          <ac:chgData name="buzdugan artur" userId="1770a38c255ab84c" providerId="LiveId" clId="{16A4E4E3-8213-4AFF-9A21-3F99CB9D024A}" dt="2026-04-28T14:32:32.943" v="232" actId="14100"/>
          <ac:picMkLst>
            <pc:docMk/>
            <pc:sldMk cId="2989069070" sldId="274"/>
            <ac:picMk id="7" creationId="{17DE9B27-2F96-9294-E3B0-2F597785709B}"/>
          </ac:picMkLst>
        </pc:picChg>
        <pc:picChg chg="add mod">
          <ac:chgData name="buzdugan artur" userId="1770a38c255ab84c" providerId="LiveId" clId="{16A4E4E3-8213-4AFF-9A21-3F99CB9D024A}" dt="2026-04-28T14:33:41.026" v="235" actId="1076"/>
          <ac:picMkLst>
            <pc:docMk/>
            <pc:sldMk cId="2989069070" sldId="274"/>
            <ac:picMk id="9" creationId="{F4E86087-B761-4DF1-EE81-399D302E63C1}"/>
          </ac:picMkLst>
        </pc:picChg>
        <pc:picChg chg="add mod">
          <ac:chgData name="buzdugan artur" userId="1770a38c255ab84c" providerId="LiveId" clId="{16A4E4E3-8213-4AFF-9A21-3F99CB9D024A}" dt="2026-04-28T14:34:10.041" v="239" actId="14100"/>
          <ac:picMkLst>
            <pc:docMk/>
            <pc:sldMk cId="2989069070" sldId="274"/>
            <ac:picMk id="11" creationId="{D305C0D6-0E9D-D6A4-C6D3-8E2CC536B4C3}"/>
          </ac:picMkLst>
        </pc:picChg>
        <pc:picChg chg="add mod">
          <ac:chgData name="buzdugan artur" userId="1770a38c255ab84c" providerId="LiveId" clId="{16A4E4E3-8213-4AFF-9A21-3F99CB9D024A}" dt="2026-04-28T14:34:39.088" v="243" actId="1076"/>
          <ac:picMkLst>
            <pc:docMk/>
            <pc:sldMk cId="2989069070" sldId="274"/>
            <ac:picMk id="13" creationId="{F311AE46-2DDA-4E23-BA53-2E204B0FDCCA}"/>
          </ac:picMkLst>
        </pc:picChg>
      </pc:sldChg>
      <pc:sldChg chg="addSp delSp modSp new mod">
        <pc:chgData name="buzdugan artur" userId="1770a38c255ab84c" providerId="LiveId" clId="{16A4E4E3-8213-4AFF-9A21-3F99CB9D024A}" dt="2026-04-28T14:37:00.525" v="263" actId="1076"/>
        <pc:sldMkLst>
          <pc:docMk/>
          <pc:sldMk cId="3793010555" sldId="275"/>
        </pc:sldMkLst>
        <pc:spChg chg="del">
          <ac:chgData name="buzdugan artur" userId="1770a38c255ab84c" providerId="LiveId" clId="{16A4E4E3-8213-4AFF-9A21-3F99CB9D024A}" dt="2026-04-28T14:36:30.301" v="259" actId="478"/>
          <ac:spMkLst>
            <pc:docMk/>
            <pc:sldMk cId="3793010555" sldId="275"/>
            <ac:spMk id="2" creationId="{0228CE7D-4F67-95BD-8526-6AEF9245B5F3}"/>
          </ac:spMkLst>
        </pc:spChg>
        <pc:spChg chg="del">
          <ac:chgData name="buzdugan artur" userId="1770a38c255ab84c" providerId="LiveId" clId="{16A4E4E3-8213-4AFF-9A21-3F99CB9D024A}" dt="2026-04-28T14:35:09.490" v="245" actId="22"/>
          <ac:spMkLst>
            <pc:docMk/>
            <pc:sldMk cId="3793010555" sldId="275"/>
            <ac:spMk id="3" creationId="{DB8164A1-A69C-E052-61FD-DB02602F041A}"/>
          </ac:spMkLst>
        </pc:spChg>
        <pc:picChg chg="add mod ord">
          <ac:chgData name="buzdugan artur" userId="1770a38c255ab84c" providerId="LiveId" clId="{16A4E4E3-8213-4AFF-9A21-3F99CB9D024A}" dt="2026-04-28T14:36:14.149" v="254" actId="14100"/>
          <ac:picMkLst>
            <pc:docMk/>
            <pc:sldMk cId="3793010555" sldId="275"/>
            <ac:picMk id="5" creationId="{966B0C9B-47F6-4E63-9A6E-77E96CCFCE09}"/>
          </ac:picMkLst>
        </pc:picChg>
        <pc:picChg chg="add mod">
          <ac:chgData name="buzdugan artur" userId="1770a38c255ab84c" providerId="LiveId" clId="{16A4E4E3-8213-4AFF-9A21-3F99CB9D024A}" dt="2026-04-28T14:36:18.923" v="256" actId="14100"/>
          <ac:picMkLst>
            <pc:docMk/>
            <pc:sldMk cId="3793010555" sldId="275"/>
            <ac:picMk id="7" creationId="{CF75D1B6-FE24-FDEA-CEBA-47E7D60899AB}"/>
          </ac:picMkLst>
        </pc:picChg>
        <pc:picChg chg="add mod">
          <ac:chgData name="buzdugan artur" userId="1770a38c255ab84c" providerId="LiveId" clId="{16A4E4E3-8213-4AFF-9A21-3F99CB9D024A}" dt="2026-04-28T14:36:25.019" v="258" actId="14100"/>
          <ac:picMkLst>
            <pc:docMk/>
            <pc:sldMk cId="3793010555" sldId="275"/>
            <ac:picMk id="9" creationId="{C2DC8510-C482-284E-11A4-9659D09AB554}"/>
          </ac:picMkLst>
        </pc:picChg>
        <pc:picChg chg="add mod">
          <ac:chgData name="buzdugan artur" userId="1770a38c255ab84c" providerId="LiveId" clId="{16A4E4E3-8213-4AFF-9A21-3F99CB9D024A}" dt="2026-04-28T14:37:00.525" v="263" actId="1076"/>
          <ac:picMkLst>
            <pc:docMk/>
            <pc:sldMk cId="3793010555" sldId="275"/>
            <ac:picMk id="11" creationId="{2E16ACCF-E4A7-7D9F-08B1-26B5CF14A580}"/>
          </ac:picMkLst>
        </pc:picChg>
      </pc:sldChg>
      <pc:sldChg chg="addSp delSp modSp new mod">
        <pc:chgData name="buzdugan artur" userId="1770a38c255ab84c" providerId="LiveId" clId="{16A4E4E3-8213-4AFF-9A21-3F99CB9D024A}" dt="2026-04-28T14:39:54.958" v="302" actId="20577"/>
        <pc:sldMkLst>
          <pc:docMk/>
          <pc:sldMk cId="2940233721" sldId="276"/>
        </pc:sldMkLst>
        <pc:spChg chg="mod">
          <ac:chgData name="buzdugan artur" userId="1770a38c255ab84c" providerId="LiveId" clId="{16A4E4E3-8213-4AFF-9A21-3F99CB9D024A}" dt="2026-04-28T14:38:48.030" v="294" actId="20577"/>
          <ac:spMkLst>
            <pc:docMk/>
            <pc:sldMk cId="2940233721" sldId="276"/>
            <ac:spMk id="2" creationId="{F80C34E7-8C1B-6ECB-D873-7C65EEFDD70A}"/>
          </ac:spMkLst>
        </pc:spChg>
        <pc:spChg chg="del">
          <ac:chgData name="buzdugan artur" userId="1770a38c255ab84c" providerId="LiveId" clId="{16A4E4E3-8213-4AFF-9A21-3F99CB9D024A}" dt="2026-04-28T14:38:29.608" v="265" actId="22"/>
          <ac:spMkLst>
            <pc:docMk/>
            <pc:sldMk cId="2940233721" sldId="276"/>
            <ac:spMk id="3" creationId="{12D307E5-4DB8-6642-4ED4-EA778371F528}"/>
          </ac:spMkLst>
        </pc:spChg>
        <pc:spChg chg="add mod">
          <ac:chgData name="buzdugan artur" userId="1770a38c255ab84c" providerId="LiveId" clId="{16A4E4E3-8213-4AFF-9A21-3F99CB9D024A}" dt="2026-04-28T14:39:54.958" v="302" actId="20577"/>
          <ac:spMkLst>
            <pc:docMk/>
            <pc:sldMk cId="2940233721" sldId="276"/>
            <ac:spMk id="7" creationId="{0189A0A5-16C0-9902-E594-D2B175829D85}"/>
          </ac:spMkLst>
        </pc:spChg>
        <pc:picChg chg="add mod ord">
          <ac:chgData name="buzdugan artur" userId="1770a38c255ab84c" providerId="LiveId" clId="{16A4E4E3-8213-4AFF-9A21-3F99CB9D024A}" dt="2026-04-28T14:39:30.793" v="296" actId="1076"/>
          <ac:picMkLst>
            <pc:docMk/>
            <pc:sldMk cId="2940233721" sldId="276"/>
            <ac:picMk id="5" creationId="{3DD97091-1C00-AD3D-5546-E48CA52135F2}"/>
          </ac:picMkLst>
        </pc:picChg>
      </pc:sldChg>
      <pc:sldChg chg="addSp delSp modSp new mod">
        <pc:chgData name="buzdugan artur" userId="1770a38c255ab84c" providerId="LiveId" clId="{16A4E4E3-8213-4AFF-9A21-3F99CB9D024A}" dt="2026-04-28T14:42:20.734" v="330" actId="20577"/>
        <pc:sldMkLst>
          <pc:docMk/>
          <pc:sldMk cId="2700920443" sldId="277"/>
        </pc:sldMkLst>
        <pc:spChg chg="mod">
          <ac:chgData name="buzdugan artur" userId="1770a38c255ab84c" providerId="LiveId" clId="{16A4E4E3-8213-4AFF-9A21-3F99CB9D024A}" dt="2026-04-28T14:40:34.585" v="304"/>
          <ac:spMkLst>
            <pc:docMk/>
            <pc:sldMk cId="2700920443" sldId="277"/>
            <ac:spMk id="2" creationId="{2AAC7F11-EAF0-883E-0C4B-7DD1EB951F4A}"/>
          </ac:spMkLst>
        </pc:spChg>
        <pc:spChg chg="del">
          <ac:chgData name="buzdugan artur" userId="1770a38c255ab84c" providerId="LiveId" clId="{16A4E4E3-8213-4AFF-9A21-3F99CB9D024A}" dt="2026-04-28T14:40:42.027" v="305" actId="22"/>
          <ac:spMkLst>
            <pc:docMk/>
            <pc:sldMk cId="2700920443" sldId="277"/>
            <ac:spMk id="3" creationId="{B185B17D-6CAE-F75D-2022-EE7CCFB6C8D0}"/>
          </ac:spMkLst>
        </pc:spChg>
        <pc:spChg chg="add mod">
          <ac:chgData name="buzdugan artur" userId="1770a38c255ab84c" providerId="LiveId" clId="{16A4E4E3-8213-4AFF-9A21-3F99CB9D024A}" dt="2026-04-28T14:42:20.734" v="330" actId="20577"/>
          <ac:spMkLst>
            <pc:docMk/>
            <pc:sldMk cId="2700920443" sldId="277"/>
            <ac:spMk id="7" creationId="{C5DCD7B1-53BD-3742-E32B-0104FE9BC888}"/>
          </ac:spMkLst>
        </pc:spChg>
        <pc:picChg chg="add mod ord">
          <ac:chgData name="buzdugan artur" userId="1770a38c255ab84c" providerId="LiveId" clId="{16A4E4E3-8213-4AFF-9A21-3F99CB9D024A}" dt="2026-04-28T14:42:11.655" v="308" actId="1076"/>
          <ac:picMkLst>
            <pc:docMk/>
            <pc:sldMk cId="2700920443" sldId="277"/>
            <ac:picMk id="5" creationId="{75AB5F9E-CACA-3823-718B-34067A28D5E6}"/>
          </ac:picMkLst>
        </pc:picChg>
      </pc:sldChg>
      <pc:sldChg chg="addSp modSp new mod">
        <pc:chgData name="buzdugan artur" userId="1770a38c255ab84c" providerId="LiveId" clId="{16A4E4E3-8213-4AFF-9A21-3F99CB9D024A}" dt="2026-04-28T15:01:19.527" v="385" actId="14100"/>
        <pc:sldMkLst>
          <pc:docMk/>
          <pc:sldMk cId="1596672134" sldId="278"/>
        </pc:sldMkLst>
        <pc:spChg chg="mod">
          <ac:chgData name="buzdugan artur" userId="1770a38c255ab84c" providerId="LiveId" clId="{16A4E4E3-8213-4AFF-9A21-3F99CB9D024A}" dt="2026-04-28T14:59:53.176" v="371"/>
          <ac:spMkLst>
            <pc:docMk/>
            <pc:sldMk cId="1596672134" sldId="278"/>
            <ac:spMk id="2" creationId="{97760431-A4A0-22D8-5767-58F03231936E}"/>
          </ac:spMkLst>
        </pc:spChg>
        <pc:spChg chg="mod">
          <ac:chgData name="buzdugan artur" userId="1770a38c255ab84c" providerId="LiveId" clId="{16A4E4E3-8213-4AFF-9A21-3F99CB9D024A}" dt="2026-04-28T15:01:19.527" v="385" actId="14100"/>
          <ac:spMkLst>
            <pc:docMk/>
            <pc:sldMk cId="1596672134" sldId="278"/>
            <ac:spMk id="3" creationId="{D5AA849A-1D30-C860-36A7-808227A3E5D0}"/>
          </ac:spMkLst>
        </pc:spChg>
        <pc:spChg chg="add mod">
          <ac:chgData name="buzdugan artur" userId="1770a38c255ab84c" providerId="LiveId" clId="{16A4E4E3-8213-4AFF-9A21-3F99CB9D024A}" dt="2026-04-28T15:01:01.144" v="381" actId="123"/>
          <ac:spMkLst>
            <pc:docMk/>
            <pc:sldMk cId="1596672134" sldId="278"/>
            <ac:spMk id="5" creationId="{6195CAF2-75BA-013B-D5E2-2441D9E4C1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ope.training/XR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yscope.training/XRD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erve.com/nico/small-angle-x-ray-scattering-saxs-powerpoint-ppt-presentation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e724d3f87b3746bb&amp;q=Nano+Tomografie+de+faz%C4%83+cu+raze+X&amp;spell=1&amp;sa=X&amp;ved=2ahUKEwifp5nd_8mUAxWIgP0HHX78GM4QkeECKAB6BAgPEA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47800"/>
            <a:ext cx="8610600" cy="1016000"/>
          </a:xfrm>
        </p:spPr>
        <p:txBody>
          <a:bodyPr/>
          <a:lstStyle/>
          <a:p>
            <a:r>
              <a:rPr lang="ro-RO" altLang="en-US" b="1" dirty="0"/>
              <a:t>Tema </a:t>
            </a:r>
            <a:br>
              <a:rPr lang="en-US" altLang="en-US" b="1" dirty="0"/>
            </a:br>
            <a:r>
              <a:rPr lang="en-US" altLang="en-US" b="1" dirty="0" err="1"/>
              <a:t>Fundamentele</a:t>
            </a:r>
            <a:r>
              <a:rPr lang="en-US" altLang="en-US" b="1" dirty="0"/>
              <a:t> </a:t>
            </a:r>
            <a:r>
              <a:rPr lang="en-US" altLang="en-US" b="1" dirty="0" err="1"/>
              <a:t>difractometriei</a:t>
            </a:r>
            <a:r>
              <a:rPr lang="en-US" altLang="en-US" b="1" dirty="0"/>
              <a:t> roentgen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Principiul generării radiației roentgen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525962"/>
          </a:xfrm>
        </p:spPr>
        <p:txBody>
          <a:bodyPr/>
          <a:lstStyle/>
          <a:p>
            <a:r>
              <a:rPr lang="en-US" sz="1800" dirty="0" err="1"/>
              <a:t>Încălzirea</a:t>
            </a:r>
            <a:r>
              <a:rPr lang="en-US" sz="1800" dirty="0"/>
              <a:t> </a:t>
            </a:r>
            <a:r>
              <a:rPr lang="ro-RO" sz="1800" dirty="0"/>
              <a:t>unei spire </a:t>
            </a:r>
            <a:r>
              <a:rPr lang="en-US" sz="1800" dirty="0" err="1"/>
              <a:t>în</a:t>
            </a:r>
            <a:r>
              <a:rPr lang="en-US" sz="1800" dirty="0"/>
              <a:t> vid duce la</a:t>
            </a:r>
            <a:r>
              <a:rPr lang="ro-RO" sz="1800" dirty="0"/>
              <a:t> emisia termoionică a electronilor </a:t>
            </a:r>
            <a:r>
              <a:rPr lang="en-US" sz="1800" dirty="0"/>
              <a:t>. </a:t>
            </a:r>
            <a:endParaRPr lang="ro-RO" sz="1800" dirty="0"/>
          </a:p>
          <a:p>
            <a:r>
              <a:rPr lang="en-US" sz="1800" dirty="0" err="1"/>
              <a:t>Electronii</a:t>
            </a:r>
            <a:r>
              <a:rPr lang="en-US" sz="1800" dirty="0"/>
              <a:t> </a:t>
            </a:r>
            <a:r>
              <a:rPr lang="ro-RO" sz="1800" dirty="0"/>
              <a:t>fiind </a:t>
            </a:r>
            <a:r>
              <a:rPr lang="en-US" sz="1800" dirty="0" err="1"/>
              <a:t>accelerați</a:t>
            </a:r>
            <a:r>
              <a:rPr lang="en-US" sz="1800" dirty="0"/>
              <a:t> de </a:t>
            </a:r>
            <a:r>
              <a:rPr lang="en-US" sz="1800" dirty="0" err="1"/>
              <a:t>înaltă</a:t>
            </a:r>
            <a:r>
              <a:rPr lang="en-US" sz="1800" dirty="0"/>
              <a:t> </a:t>
            </a:r>
            <a:r>
              <a:rPr lang="en-US" sz="1800" dirty="0" err="1"/>
              <a:t>tensiune</a:t>
            </a:r>
            <a:r>
              <a:rPr lang="en-US" sz="1800" dirty="0"/>
              <a:t> </a:t>
            </a:r>
            <a:r>
              <a:rPr lang="en-US" sz="1800" dirty="0" err="1"/>
              <a:t>bombardează</a:t>
            </a:r>
            <a:r>
              <a:rPr lang="en-US" sz="1800" dirty="0"/>
              <a:t> o </a:t>
            </a:r>
            <a:r>
              <a:rPr lang="en-US" sz="1800" dirty="0" err="1"/>
              <a:t>țintă</a:t>
            </a:r>
            <a:r>
              <a:rPr lang="en-US" sz="1800" dirty="0"/>
              <a:t> </a:t>
            </a:r>
            <a:r>
              <a:rPr lang="en-US" sz="1800" dirty="0" err="1"/>
              <a:t>metalică</a:t>
            </a:r>
            <a:r>
              <a:rPr lang="en-US" sz="1800" dirty="0"/>
              <a:t> (</a:t>
            </a:r>
            <a:r>
              <a:rPr lang="en-US" sz="1800" dirty="0" err="1"/>
              <a:t>anod</a:t>
            </a:r>
            <a:r>
              <a:rPr lang="en-US" sz="1800" dirty="0"/>
              <a:t>), </a:t>
            </a:r>
            <a:r>
              <a:rPr lang="en-US" sz="1800" dirty="0" err="1"/>
              <a:t>unde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generată</a:t>
            </a:r>
            <a:r>
              <a:rPr lang="en-US" sz="1800" dirty="0"/>
              <a:t> </a:t>
            </a:r>
            <a:r>
              <a:rPr lang="en-US" sz="1800" dirty="0" err="1"/>
              <a:t>radiația</a:t>
            </a:r>
            <a:r>
              <a:rPr lang="en-US" sz="1800" dirty="0"/>
              <a:t> de raze X. </a:t>
            </a:r>
            <a:endParaRPr lang="ro-RO" sz="1800" dirty="0"/>
          </a:p>
          <a:p>
            <a:r>
              <a:rPr lang="en-US" sz="1800" dirty="0"/>
              <a:t>Raze X generate de </a:t>
            </a:r>
            <a:r>
              <a:rPr lang="ro-RO" sz="1800" dirty="0"/>
              <a:t>tubul de </a:t>
            </a:r>
            <a:r>
              <a:rPr lang="en-US" sz="1800" dirty="0"/>
              <a:t>raze X</a:t>
            </a:r>
            <a:r>
              <a:rPr lang="ro-RO" sz="1800" dirty="0"/>
              <a:t> </a:t>
            </a:r>
            <a:r>
              <a:rPr lang="en-US" sz="1800" dirty="0"/>
              <a:t>tub, </a:t>
            </a:r>
            <a:r>
              <a:rPr lang="en-US" sz="1800" dirty="0" err="1"/>
              <a:t>sunt</a:t>
            </a:r>
            <a:r>
              <a:rPr lang="en-US" sz="1800" dirty="0"/>
              <a:t> o </a:t>
            </a:r>
            <a:r>
              <a:rPr lang="en-US" sz="1800" dirty="0" err="1"/>
              <a:t>combinație</a:t>
            </a:r>
            <a:r>
              <a:rPr lang="en-US" sz="1800" dirty="0"/>
              <a:t> de </a:t>
            </a:r>
            <a:r>
              <a:rPr lang="ro-RO" sz="1800" dirty="0"/>
              <a:t>radiații </a:t>
            </a:r>
            <a:r>
              <a:rPr lang="en-US" sz="1800" dirty="0" err="1"/>
              <a:t>continuu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caracteristic</a:t>
            </a:r>
            <a:r>
              <a:rPr lang="ro-RO" sz="1800" dirty="0"/>
              <a:t>e în funcție de</a:t>
            </a:r>
            <a:r>
              <a:rPr lang="en-US" sz="1800" dirty="0"/>
              <a:t> </a:t>
            </a:r>
            <a:r>
              <a:rPr lang="en-US" sz="1800" dirty="0" err="1"/>
              <a:t>țintă</a:t>
            </a:r>
            <a:r>
              <a:rPr lang="ro-RO" sz="1800" dirty="0"/>
              <a:t> și </a:t>
            </a:r>
            <a:r>
              <a:rPr lang="en-US" sz="1800" dirty="0"/>
              <a:t>tub cu raze X</a:t>
            </a:r>
            <a:endParaRPr lang="ro-RO" sz="1800" dirty="0"/>
          </a:p>
          <a:p>
            <a:r>
              <a:rPr lang="en-US" sz="1800" dirty="0" err="1"/>
              <a:t>Radiația</a:t>
            </a:r>
            <a:r>
              <a:rPr lang="en-US" sz="1800" dirty="0"/>
              <a:t> </a:t>
            </a:r>
            <a:r>
              <a:rPr lang="en-US" sz="1800" dirty="0" err="1"/>
              <a:t>continuă</a:t>
            </a:r>
            <a:r>
              <a:rPr lang="en-US" sz="1800" dirty="0"/>
              <a:t> cu raze X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slabă</a:t>
            </a:r>
            <a:r>
              <a:rPr lang="en-US" sz="1800" dirty="0"/>
              <a:t> </a:t>
            </a:r>
            <a:r>
              <a:rPr lang="en-US" sz="1800" dirty="0" err="1"/>
              <a:t>decât</a:t>
            </a:r>
            <a:r>
              <a:rPr lang="en-US" sz="1800" dirty="0"/>
              <a:t> </a:t>
            </a:r>
            <a:r>
              <a:rPr lang="en-US" sz="1800" dirty="0" err="1"/>
              <a:t>radiația</a:t>
            </a:r>
            <a:r>
              <a:rPr lang="en-US" sz="1800" dirty="0"/>
              <a:t> </a:t>
            </a:r>
            <a:r>
              <a:rPr lang="en-US" sz="1800" dirty="0" err="1"/>
              <a:t>caracteristică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Când</a:t>
            </a:r>
            <a:r>
              <a:rPr lang="en-US" sz="1800" dirty="0"/>
              <a:t> se </a:t>
            </a:r>
            <a:r>
              <a:rPr lang="en-US" sz="1800" dirty="0" err="1"/>
              <a:t>utilizează</a:t>
            </a:r>
            <a:r>
              <a:rPr lang="en-US" sz="1800" dirty="0"/>
              <a:t> un </a:t>
            </a:r>
            <a:r>
              <a:rPr lang="en-US" sz="1800" dirty="0" err="1"/>
              <a:t>anod</a:t>
            </a:r>
            <a:r>
              <a:rPr lang="en-US" sz="1800" dirty="0"/>
              <a:t> de </a:t>
            </a:r>
            <a:r>
              <a:rPr lang="ro-RO" sz="1800" dirty="0"/>
              <a:t>Cu</a:t>
            </a:r>
            <a:r>
              <a:rPr lang="en-US" sz="1800" dirty="0"/>
              <a:t>, </a:t>
            </a:r>
            <a:r>
              <a:rPr lang="en-US" sz="1800" dirty="0" err="1"/>
              <a:t>raportul</a:t>
            </a:r>
            <a:r>
              <a:rPr lang="en-US" sz="1800" dirty="0"/>
              <a:t> de </a:t>
            </a:r>
            <a:r>
              <a:rPr lang="en-US" sz="1800" dirty="0" err="1"/>
              <a:t>intensitate</a:t>
            </a:r>
            <a:r>
              <a:rPr lang="en-US" sz="1800" dirty="0"/>
              <a:t> </a:t>
            </a:r>
            <a:r>
              <a:rPr lang="en-US" sz="1800" dirty="0" err="1"/>
              <a:t>dintre</a:t>
            </a:r>
            <a:r>
              <a:rPr lang="en-US" sz="1800" dirty="0"/>
              <a:t> </a:t>
            </a:r>
            <a:r>
              <a:rPr lang="en-US" sz="1800" dirty="0" err="1"/>
              <a:t>ele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de </a:t>
            </a:r>
            <a:r>
              <a:rPr lang="en-US" sz="1800" dirty="0" err="1"/>
              <a:t>aproximativ</a:t>
            </a:r>
            <a:r>
              <a:rPr lang="en-US" sz="1800" dirty="0"/>
              <a:t> 0,01 la o </a:t>
            </a:r>
            <a:r>
              <a:rPr lang="en-US" sz="1800" dirty="0" err="1"/>
              <a:t>tensiune</a:t>
            </a:r>
            <a:r>
              <a:rPr lang="en-US" sz="1800" dirty="0"/>
              <a:t> de </a:t>
            </a:r>
            <a:r>
              <a:rPr lang="en-US" sz="1800" dirty="0" err="1"/>
              <a:t>accelerare</a:t>
            </a:r>
            <a:r>
              <a:rPr lang="en-US" sz="1800" dirty="0"/>
              <a:t> de 40 kV. </a:t>
            </a:r>
            <a:endParaRPr lang="ro-RO" sz="1800" dirty="0"/>
          </a:p>
          <a:p>
            <a:r>
              <a:rPr lang="en-US" sz="1800" dirty="0" err="1"/>
              <a:t>Razele</a:t>
            </a:r>
            <a:r>
              <a:rPr lang="en-US" sz="1800" dirty="0"/>
              <a:t> X </a:t>
            </a:r>
            <a:r>
              <a:rPr lang="en-US" sz="1800" dirty="0" err="1"/>
              <a:t>caracteristice</a:t>
            </a:r>
            <a:r>
              <a:rPr lang="en-US" sz="1800" dirty="0"/>
              <a:t> </a:t>
            </a:r>
            <a:r>
              <a:rPr lang="en-US" sz="1800" dirty="0" err="1"/>
              <a:t>includ</a:t>
            </a:r>
            <a:r>
              <a:rPr lang="en-US" sz="1800" dirty="0"/>
              <a:t> </a:t>
            </a:r>
            <a:r>
              <a:rPr lang="en-US" sz="1800" dirty="0" err="1"/>
              <a:t>razele</a:t>
            </a:r>
            <a:r>
              <a:rPr lang="en-US" sz="1800" dirty="0"/>
              <a:t> K</a:t>
            </a:r>
            <a:r>
              <a:rPr lang="el-GR" sz="1800" dirty="0"/>
              <a:t>α </a:t>
            </a:r>
            <a:r>
              <a:rPr lang="en-US" sz="1800" dirty="0" err="1"/>
              <a:t>și</a:t>
            </a:r>
            <a:r>
              <a:rPr lang="en-US" sz="1800" dirty="0"/>
              <a:t> K</a:t>
            </a:r>
            <a:r>
              <a:rPr lang="el-GR" sz="1800" dirty="0"/>
              <a:t>β </a:t>
            </a:r>
            <a:r>
              <a:rPr lang="en-US" sz="1800" dirty="0"/>
              <a:t>cu </a:t>
            </a:r>
            <a:r>
              <a:rPr lang="en-US" sz="1800" dirty="0" err="1"/>
              <a:t>lungime</a:t>
            </a:r>
            <a:r>
              <a:rPr lang="en-US" sz="1800" dirty="0"/>
              <a:t> de </a:t>
            </a:r>
            <a:r>
              <a:rPr lang="en-US" sz="1800" dirty="0" err="1"/>
              <a:t>undă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scurtă</a:t>
            </a:r>
            <a:r>
              <a:rPr lang="en-US" sz="1800" dirty="0"/>
              <a:t>. </a:t>
            </a:r>
            <a:r>
              <a:rPr lang="en-US" sz="1800" dirty="0" err="1"/>
              <a:t>Raportul</a:t>
            </a:r>
            <a:r>
              <a:rPr lang="en-US" sz="1800" dirty="0"/>
              <a:t> de </a:t>
            </a:r>
            <a:r>
              <a:rPr lang="en-US" sz="1800" dirty="0" err="1"/>
              <a:t>intensitate</a:t>
            </a:r>
            <a:r>
              <a:rPr lang="en-US" sz="1800" dirty="0"/>
              <a:t> </a:t>
            </a:r>
            <a:r>
              <a:rPr lang="en-US" sz="1800" dirty="0" err="1"/>
              <a:t>între</a:t>
            </a:r>
            <a:r>
              <a:rPr lang="en-US" sz="1800" dirty="0"/>
              <a:t> K</a:t>
            </a:r>
            <a:r>
              <a:rPr lang="el-GR" sz="1800" dirty="0"/>
              <a:t>α1, </a:t>
            </a:r>
            <a:r>
              <a:rPr lang="en-US" sz="1800" dirty="0"/>
              <a:t>K</a:t>
            </a:r>
            <a:r>
              <a:rPr lang="el-GR" sz="1800" dirty="0"/>
              <a:t>α2 </a:t>
            </a:r>
            <a:r>
              <a:rPr lang="en-US" sz="1800" dirty="0" err="1"/>
              <a:t>și</a:t>
            </a:r>
            <a:r>
              <a:rPr lang="en-US" sz="1800" dirty="0"/>
              <a:t> K</a:t>
            </a:r>
            <a:r>
              <a:rPr lang="el-GR" sz="1800" dirty="0"/>
              <a:t>β</a:t>
            </a:r>
            <a:r>
              <a:rPr lang="ro-RO" sz="1800" dirty="0"/>
              <a:t> </a:t>
            </a:r>
            <a:r>
              <a:rPr lang="en-US" sz="1800" dirty="0" err="1"/>
              <a:t>semnale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de </a:t>
            </a:r>
            <a:r>
              <a:rPr lang="en-US" sz="1800" dirty="0" err="1"/>
              <a:t>aproximativ</a:t>
            </a:r>
            <a:r>
              <a:rPr lang="en-US" sz="1800" dirty="0"/>
              <a:t> 100/50/20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orice</a:t>
            </a:r>
            <a:r>
              <a:rPr lang="en-US" sz="1800" dirty="0"/>
              <a:t> </a:t>
            </a:r>
            <a:r>
              <a:rPr lang="en-US" sz="1800" dirty="0" err="1"/>
              <a:t>anod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Difractometrele</a:t>
            </a:r>
            <a:r>
              <a:rPr lang="en-US" sz="1800" dirty="0"/>
              <a:t> cu raze X </a:t>
            </a:r>
            <a:r>
              <a:rPr lang="en-US" sz="1800" dirty="0" err="1"/>
              <a:t>folosesc</a:t>
            </a:r>
            <a:r>
              <a:rPr lang="en-US" sz="1800" dirty="0"/>
              <a:t> </a:t>
            </a:r>
            <a:r>
              <a:rPr lang="en-US" sz="1800" dirty="0" err="1"/>
              <a:t>cel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adesea</a:t>
            </a:r>
            <a:r>
              <a:rPr lang="en-US" sz="1800" dirty="0"/>
              <a:t> </a:t>
            </a:r>
            <a:r>
              <a:rPr lang="en-US" sz="1800" dirty="0" err="1"/>
              <a:t>componenta</a:t>
            </a:r>
            <a:r>
              <a:rPr lang="en-US" sz="1800" dirty="0"/>
              <a:t> K</a:t>
            </a:r>
            <a:r>
              <a:rPr lang="el-GR" sz="1800" dirty="0"/>
              <a:t>α1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intensă</a:t>
            </a:r>
            <a:r>
              <a:rPr lang="en-US" sz="1800" dirty="0"/>
              <a:t> a </a:t>
            </a:r>
            <a:r>
              <a:rPr lang="en-US" sz="1800" dirty="0" err="1"/>
              <a:t>radiației</a:t>
            </a:r>
            <a:r>
              <a:rPr lang="en-US" sz="1800" dirty="0"/>
              <a:t> </a:t>
            </a:r>
            <a:r>
              <a:rPr lang="en-US" sz="1800" dirty="0" err="1"/>
              <a:t>caracteristice</a:t>
            </a:r>
            <a:r>
              <a:rPr lang="en-US" sz="1800" dirty="0"/>
              <a:t> (K</a:t>
            </a:r>
            <a:r>
              <a:rPr lang="el-GR" sz="1800" dirty="0"/>
              <a:t>α1 </a:t>
            </a:r>
            <a:r>
              <a:rPr lang="en-US" sz="1800" dirty="0" err="1"/>
              <a:t>și</a:t>
            </a:r>
            <a:r>
              <a:rPr lang="en-US" sz="1800" dirty="0"/>
              <a:t> K</a:t>
            </a:r>
            <a:r>
              <a:rPr lang="el-GR" sz="1800" dirty="0"/>
              <a:t>α2</a:t>
            </a:r>
            <a:r>
              <a:rPr lang="ro-RO" sz="1800" dirty="0"/>
              <a:t> </a:t>
            </a:r>
            <a:r>
              <a:rPr lang="en-US" sz="1800" dirty="0" err="1"/>
              <a:t>sunt</a:t>
            </a:r>
            <a:r>
              <a:rPr lang="en-US" sz="1800" dirty="0"/>
              <a:t> </a:t>
            </a:r>
            <a:r>
              <a:rPr lang="en-US" sz="1800" dirty="0" err="1"/>
              <a:t>folosite</a:t>
            </a:r>
            <a:r>
              <a:rPr lang="en-US" sz="1800" dirty="0"/>
              <a:t> </a:t>
            </a:r>
            <a:r>
              <a:rPr lang="en-US" sz="1800" dirty="0" err="1"/>
              <a:t>împreună</a:t>
            </a:r>
            <a:r>
              <a:rPr lang="en-US" sz="1800" dirty="0"/>
              <a:t> </a:t>
            </a:r>
            <a:r>
              <a:rPr lang="en-US" sz="1800" dirty="0" err="1"/>
              <a:t>deoarece</a:t>
            </a:r>
            <a:r>
              <a:rPr lang="en-US" sz="1800" dirty="0"/>
              <a:t> </a:t>
            </a:r>
            <a:r>
              <a:rPr lang="en-US" sz="1800" dirty="0" err="1"/>
              <a:t>separarea</a:t>
            </a:r>
            <a:r>
              <a:rPr lang="en-US" sz="1800" dirty="0"/>
              <a:t> </a:t>
            </a:r>
            <a:r>
              <a:rPr lang="en-US" sz="1800" dirty="0" err="1"/>
              <a:t>lor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dificilă</a:t>
            </a:r>
            <a:r>
              <a:rPr lang="en-US" sz="1800" dirty="0"/>
              <a:t>). </a:t>
            </a:r>
            <a:r>
              <a:rPr lang="en-US" sz="1800" dirty="0" err="1"/>
              <a:t>Radiația</a:t>
            </a:r>
            <a:r>
              <a:rPr lang="en-US" sz="1800" dirty="0"/>
              <a:t> de raze X cu</a:t>
            </a:r>
            <a:r>
              <a:rPr lang="ro-RO" sz="1800" dirty="0"/>
              <a:t> alte</a:t>
            </a:r>
            <a:r>
              <a:rPr lang="en-US" sz="1800" dirty="0"/>
              <a:t> </a:t>
            </a:r>
            <a:r>
              <a:rPr lang="en-US" sz="1800" dirty="0" err="1"/>
              <a:t>lungimi</a:t>
            </a:r>
            <a:r>
              <a:rPr lang="en-US" sz="1800" dirty="0"/>
              <a:t> de </a:t>
            </a:r>
            <a:r>
              <a:rPr lang="en-US" sz="1800" dirty="0" err="1"/>
              <a:t>undă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tăiată</a:t>
            </a:r>
            <a:r>
              <a:rPr lang="en-US" sz="1800" dirty="0"/>
              <a:t> de un </a:t>
            </a:r>
            <a:r>
              <a:rPr lang="en-US" sz="1800" dirty="0" err="1"/>
              <a:t>filtru</a:t>
            </a:r>
            <a:r>
              <a:rPr lang="en-US" sz="1800" dirty="0"/>
              <a:t> K</a:t>
            </a:r>
            <a:r>
              <a:rPr lang="el-GR" sz="1800" dirty="0"/>
              <a:t>β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ro-RO" sz="1800" dirty="0"/>
              <a:t>cu un </a:t>
            </a:r>
            <a:r>
              <a:rPr lang="en-US" sz="1800" dirty="0" err="1"/>
              <a:t>monocromator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ro-RO" sz="1800" dirty="0"/>
              <a:t>Eficiența tuburilor este foarte mică de cca 1%, restul se transformă în căldură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292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11C3C4-58A3-3B43-0C37-A91062921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6009648" cy="344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53ED48-BABC-3F2D-87A1-339C2D2CB49F}"/>
              </a:ext>
            </a:extLst>
          </p:cNvPr>
          <p:cNvSpPr txBox="1"/>
          <p:nvPr/>
        </p:nvSpPr>
        <p:spPr>
          <a:xfrm>
            <a:off x="152400" y="4191000"/>
            <a:ext cx="86785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Cele </a:t>
            </a:r>
            <a:r>
              <a:rPr lang="en-US" sz="1400" dirty="0" err="1"/>
              <a:t>mai</a:t>
            </a:r>
            <a:r>
              <a:rPr lang="en-US" sz="1400" dirty="0"/>
              <a:t> intense </a:t>
            </a:r>
            <a:r>
              <a:rPr lang="en-US" sz="1400" dirty="0" err="1"/>
              <a:t>linii</a:t>
            </a:r>
            <a:r>
              <a:rPr lang="en-US" sz="1400" dirty="0"/>
              <a:t> </a:t>
            </a:r>
            <a:r>
              <a:rPr lang="en-US" sz="1400" dirty="0" err="1"/>
              <a:t>caracteristice</a:t>
            </a:r>
            <a:r>
              <a:rPr lang="en-US" sz="1400" dirty="0"/>
              <a:t> sunt </a:t>
            </a:r>
            <a:r>
              <a:rPr lang="en-US" sz="1400" dirty="0" err="1"/>
              <a:t>radiațiile</a:t>
            </a:r>
            <a:r>
              <a:rPr lang="en-US" sz="1400" dirty="0"/>
              <a:t> K</a:t>
            </a:r>
            <a:r>
              <a:rPr lang="el-GR" sz="1400" dirty="0"/>
              <a:t>α1 </a:t>
            </a:r>
            <a:r>
              <a:rPr lang="en-US" sz="1400" dirty="0" err="1"/>
              <a:t>și</a:t>
            </a:r>
            <a:r>
              <a:rPr lang="en-US" sz="1400" dirty="0"/>
              <a:t> K</a:t>
            </a:r>
            <a:r>
              <a:rPr lang="el-GR" sz="1400" dirty="0"/>
              <a:t>α2 </a:t>
            </a:r>
            <a:r>
              <a:rPr lang="en-US" sz="1400" dirty="0" err="1"/>
              <a:t>și</a:t>
            </a:r>
            <a:r>
              <a:rPr lang="en-US" sz="1400" dirty="0"/>
              <a:t> K</a:t>
            </a:r>
            <a:r>
              <a:rPr lang="el-GR" sz="1400" dirty="0"/>
              <a:t>β. </a:t>
            </a:r>
            <a:r>
              <a:rPr lang="en-US" sz="1400" dirty="0" err="1"/>
              <a:t>Primele</a:t>
            </a:r>
            <a:r>
              <a:rPr lang="en-US" sz="1400" dirty="0"/>
              <a:t> </a:t>
            </a:r>
            <a:r>
              <a:rPr lang="en-US" sz="1400" dirty="0" err="1"/>
              <a:t>două</a:t>
            </a:r>
            <a:r>
              <a:rPr lang="en-US" sz="1400" dirty="0"/>
              <a:t> sunt de </a:t>
            </a:r>
            <a:r>
              <a:rPr lang="en-US" sz="1400" dirty="0" err="1"/>
              <a:t>obicei</a:t>
            </a:r>
            <a:r>
              <a:rPr lang="en-US" sz="1400" dirty="0"/>
              <a:t> </a:t>
            </a:r>
            <a:r>
              <a:rPr lang="en-US" sz="1400" dirty="0" err="1"/>
              <a:t>utilizate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experimentele</a:t>
            </a:r>
            <a:r>
              <a:rPr lang="en-US" sz="1400" dirty="0"/>
              <a:t> de </a:t>
            </a:r>
            <a:r>
              <a:rPr lang="en-US" sz="1400" dirty="0" err="1"/>
              <a:t>difracție</a:t>
            </a:r>
            <a:r>
              <a:rPr lang="en-US" sz="1400" dirty="0"/>
              <a:t>. </a:t>
            </a:r>
            <a:r>
              <a:rPr lang="en-US" sz="1400" dirty="0" err="1"/>
              <a:t>Toate</a:t>
            </a:r>
            <a:r>
              <a:rPr lang="en-US" sz="1400" dirty="0"/>
              <a:t> </a:t>
            </a:r>
            <a:r>
              <a:rPr lang="en-US" sz="1400" dirty="0" err="1"/>
              <a:t>celelalte</a:t>
            </a:r>
            <a:r>
              <a:rPr lang="en-US" sz="1400" dirty="0"/>
              <a:t> </a:t>
            </a:r>
            <a:r>
              <a:rPr lang="en-US" sz="1400" dirty="0" err="1"/>
              <a:t>tipuri</a:t>
            </a:r>
            <a:r>
              <a:rPr lang="en-US" sz="1400" dirty="0"/>
              <a:t> de </a:t>
            </a:r>
            <a:r>
              <a:rPr lang="en-US" sz="1400" dirty="0" err="1"/>
              <a:t>radiații</a:t>
            </a:r>
            <a:r>
              <a:rPr lang="en-US" sz="1400" dirty="0"/>
              <a:t> (</a:t>
            </a:r>
            <a:r>
              <a:rPr lang="en-US" sz="1400" dirty="0" err="1"/>
              <a:t>inclusiv</a:t>
            </a:r>
            <a:r>
              <a:rPr lang="en-US" sz="1400" dirty="0"/>
              <a:t> </a:t>
            </a:r>
            <a:r>
              <a:rPr lang="en-US" sz="1400" dirty="0" err="1"/>
              <a:t>radiația</a:t>
            </a:r>
            <a:r>
              <a:rPr lang="en-US" sz="1400" dirty="0"/>
              <a:t> de </a:t>
            </a:r>
            <a:r>
              <a:rPr lang="en-US" sz="1400" dirty="0" err="1"/>
              <a:t>frânare</a:t>
            </a:r>
            <a:r>
              <a:rPr lang="en-US" sz="1400" dirty="0"/>
              <a:t>) sunt </a:t>
            </a:r>
            <a:r>
              <a:rPr lang="en-US" sz="1400" dirty="0" err="1"/>
              <a:t>produse</a:t>
            </a:r>
            <a:r>
              <a:rPr lang="en-US" sz="1400" dirty="0"/>
              <a:t> </a:t>
            </a:r>
            <a:r>
              <a:rPr lang="en-US" sz="1400" dirty="0" err="1"/>
              <a:t>secundare</a:t>
            </a:r>
            <a:r>
              <a:rPr lang="en-US" sz="1400" dirty="0"/>
              <a:t> </a:t>
            </a:r>
            <a:r>
              <a:rPr lang="en-US" sz="1400" dirty="0" err="1"/>
              <a:t>nedorite</a:t>
            </a:r>
            <a:r>
              <a:rPr lang="en-US" sz="1400" dirty="0"/>
              <a:t>. </a:t>
            </a:r>
            <a:r>
              <a:rPr lang="en-US" sz="1400" dirty="0" err="1"/>
              <a:t>Lungimile</a:t>
            </a:r>
            <a:r>
              <a:rPr lang="en-US" sz="1400" dirty="0"/>
              <a:t> de </a:t>
            </a:r>
            <a:r>
              <a:rPr lang="en-US" sz="1400" dirty="0" err="1"/>
              <a:t>undă</a:t>
            </a:r>
            <a:r>
              <a:rPr lang="en-US" sz="1400" dirty="0"/>
              <a:t> ale </a:t>
            </a:r>
            <a:r>
              <a:rPr lang="en-US" sz="1400" dirty="0" err="1"/>
              <a:t>fiecăreia</a:t>
            </a:r>
            <a:r>
              <a:rPr lang="en-US" sz="1400" dirty="0"/>
              <a:t> </a:t>
            </a:r>
            <a:r>
              <a:rPr lang="en-US" sz="1400" dirty="0" err="1"/>
              <a:t>dintre</a:t>
            </a:r>
            <a:r>
              <a:rPr lang="en-US" sz="1400" dirty="0"/>
              <a:t> </a:t>
            </a:r>
            <a:r>
              <a:rPr lang="en-US" sz="1400" dirty="0" err="1"/>
              <a:t>aceste</a:t>
            </a:r>
            <a:r>
              <a:rPr lang="en-US" sz="1400" dirty="0"/>
              <a:t> </a:t>
            </a:r>
            <a:r>
              <a:rPr lang="en-US" sz="1400" dirty="0" err="1"/>
              <a:t>linii</a:t>
            </a:r>
            <a:r>
              <a:rPr lang="en-US" sz="1400" dirty="0"/>
              <a:t> </a:t>
            </a:r>
            <a:r>
              <a:rPr lang="en-US" sz="1400" dirty="0" err="1"/>
              <a:t>caracteristice</a:t>
            </a:r>
            <a:r>
              <a:rPr lang="en-US" sz="1400" dirty="0"/>
              <a:t> sunt </a:t>
            </a:r>
            <a:r>
              <a:rPr lang="en-US" sz="1400" dirty="0" err="1"/>
              <a:t>rezumate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tabelul</a:t>
            </a:r>
            <a:r>
              <a:rPr lang="en-US" sz="1400" dirty="0"/>
              <a:t> de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jos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două</a:t>
            </a:r>
            <a:r>
              <a:rPr lang="en-US" sz="1400" dirty="0"/>
              <a:t> </a:t>
            </a:r>
            <a:r>
              <a:rPr lang="en-US" sz="1400" dirty="0" err="1"/>
              <a:t>dintre</a:t>
            </a:r>
            <a:r>
              <a:rPr lang="en-US" sz="1400" dirty="0"/>
              <a:t> </a:t>
            </a:r>
            <a:r>
              <a:rPr lang="en-US" sz="1400" dirty="0" err="1"/>
              <a:t>cele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comune</a:t>
            </a:r>
            <a:r>
              <a:rPr lang="en-US" sz="1400" dirty="0"/>
              <a:t> </a:t>
            </a:r>
            <a:r>
              <a:rPr lang="en-US" sz="1400" dirty="0" err="1"/>
              <a:t>elemente</a:t>
            </a:r>
            <a:r>
              <a:rPr lang="en-US" sz="1400" dirty="0"/>
              <a:t> </a:t>
            </a:r>
            <a:r>
              <a:rPr lang="en-US" sz="1400" dirty="0" err="1"/>
              <a:t>anodice.descrierea</a:t>
            </a:r>
            <a:r>
              <a:rPr lang="en-US" sz="1400" dirty="0"/>
              <a:t> </a:t>
            </a:r>
            <a:r>
              <a:rPr lang="en-US" sz="1400" dirty="0" err="1"/>
              <a:t>imaginiiCuprul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cel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comun</a:t>
            </a:r>
            <a:r>
              <a:rPr lang="en-US" sz="1400" dirty="0"/>
              <a:t> material anodic </a:t>
            </a:r>
            <a:r>
              <a:rPr lang="en-US" sz="1400" dirty="0" err="1"/>
              <a:t>în</a:t>
            </a:r>
            <a:r>
              <a:rPr lang="en-US" sz="1400" dirty="0"/>
              <a:t> XRD-ul de </a:t>
            </a:r>
            <a:r>
              <a:rPr lang="en-US" sz="1400" dirty="0" err="1"/>
              <a:t>laborator</a:t>
            </a:r>
            <a:r>
              <a:rPr lang="en-US" sz="1400" dirty="0"/>
              <a:t>. Cu </a:t>
            </a:r>
            <a:r>
              <a:rPr lang="en-US" sz="1400" dirty="0" err="1"/>
              <a:t>toate</a:t>
            </a:r>
            <a:r>
              <a:rPr lang="en-US" sz="1400" dirty="0"/>
              <a:t> </a:t>
            </a:r>
            <a:r>
              <a:rPr lang="en-US" sz="1400" dirty="0" err="1"/>
              <a:t>acestea</a:t>
            </a:r>
            <a:r>
              <a:rPr lang="en-US" sz="1400" dirty="0"/>
              <a:t>, </a:t>
            </a:r>
            <a:r>
              <a:rPr lang="en-US" sz="1400" dirty="0" err="1"/>
              <a:t>dacă</a:t>
            </a:r>
            <a:r>
              <a:rPr lang="en-US" sz="1400" dirty="0"/>
              <a:t> o </a:t>
            </a:r>
            <a:r>
              <a:rPr lang="en-US" sz="1400" dirty="0" err="1"/>
              <a:t>probă</a:t>
            </a:r>
            <a:r>
              <a:rPr lang="en-US" sz="1400" dirty="0"/>
              <a:t> </a:t>
            </a:r>
            <a:r>
              <a:rPr lang="en-US" sz="1400" dirty="0" err="1"/>
              <a:t>prezintă</a:t>
            </a:r>
            <a:r>
              <a:rPr lang="en-US" sz="1400" dirty="0"/>
              <a:t> un </a:t>
            </a:r>
            <a:r>
              <a:rPr lang="en-US" sz="1400" dirty="0" err="1"/>
              <a:t>efect</a:t>
            </a:r>
            <a:r>
              <a:rPr lang="en-US" sz="1400" dirty="0"/>
              <a:t> de </a:t>
            </a:r>
            <a:r>
              <a:rPr lang="en-US" sz="1400" dirty="0" err="1"/>
              <a:t>fluorescență</a:t>
            </a:r>
            <a:r>
              <a:rPr lang="en-US" sz="1400" dirty="0"/>
              <a:t>, </a:t>
            </a:r>
            <a:r>
              <a:rPr lang="en-US" sz="1400" dirty="0" err="1"/>
              <a:t>atunci</a:t>
            </a:r>
            <a:r>
              <a:rPr lang="en-US" sz="1400" dirty="0"/>
              <a:t> </a:t>
            </a:r>
            <a:r>
              <a:rPr lang="en-US" sz="1400" dirty="0" err="1"/>
              <a:t>proba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absorbi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reradia</a:t>
            </a:r>
            <a:r>
              <a:rPr lang="en-US" sz="1400" dirty="0"/>
              <a:t> </a:t>
            </a:r>
            <a:r>
              <a:rPr lang="en-US" sz="1400" dirty="0" err="1"/>
              <a:t>pur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simplu</a:t>
            </a:r>
            <a:r>
              <a:rPr lang="en-US" sz="1400" dirty="0"/>
              <a:t> raze X de la </a:t>
            </a:r>
            <a:r>
              <a:rPr lang="en-US" sz="1400" dirty="0" err="1"/>
              <a:t>anodul</a:t>
            </a:r>
            <a:r>
              <a:rPr lang="en-US" sz="1400" dirty="0"/>
              <a:t> de </a:t>
            </a:r>
            <a:r>
              <a:rPr lang="en-US" sz="1400" dirty="0" err="1"/>
              <a:t>cupru</a:t>
            </a:r>
            <a:r>
              <a:rPr lang="en-US" sz="1400" dirty="0"/>
              <a:t>, </a:t>
            </a:r>
            <a:r>
              <a:rPr lang="en-US" sz="1400" dirty="0" err="1"/>
              <a:t>ceea</a:t>
            </a:r>
            <a:r>
              <a:rPr lang="en-US" sz="1400" dirty="0"/>
              <a:t> </a:t>
            </a:r>
            <a:r>
              <a:rPr lang="en-US" sz="1400" dirty="0" err="1"/>
              <a:t>ce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duce la </a:t>
            </a:r>
            <a:r>
              <a:rPr lang="en-US" sz="1400" dirty="0" err="1"/>
              <a:t>cantități</a:t>
            </a:r>
            <a:r>
              <a:rPr lang="en-US" sz="1400" dirty="0"/>
              <a:t> </a:t>
            </a:r>
            <a:r>
              <a:rPr lang="en-US" sz="1400" dirty="0" err="1"/>
              <a:t>mari</a:t>
            </a:r>
            <a:r>
              <a:rPr lang="en-US" sz="1400" dirty="0"/>
              <a:t> de </a:t>
            </a:r>
            <a:r>
              <a:rPr lang="en-US" sz="1400" dirty="0" err="1"/>
              <a:t>zgomot</a:t>
            </a:r>
            <a:r>
              <a:rPr lang="en-US" sz="1400" dirty="0"/>
              <a:t> la </a:t>
            </a:r>
            <a:r>
              <a:rPr lang="en-US" sz="1400" dirty="0" err="1"/>
              <a:t>ieșire</a:t>
            </a:r>
            <a:r>
              <a:rPr lang="en-US" sz="1400" dirty="0"/>
              <a:t>. </a:t>
            </a:r>
            <a:r>
              <a:rPr lang="en-US" sz="1400" dirty="0" err="1"/>
              <a:t>Acesta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cazul</a:t>
            </a:r>
            <a:r>
              <a:rPr lang="en-US" sz="1400" dirty="0"/>
              <a:t> </a:t>
            </a:r>
            <a:r>
              <a:rPr lang="en-US" sz="1400" dirty="0" err="1"/>
              <a:t>probelor</a:t>
            </a:r>
            <a:r>
              <a:rPr lang="en-US" sz="1400" dirty="0"/>
              <a:t> care </a:t>
            </a:r>
            <a:r>
              <a:rPr lang="en-US" sz="1400" dirty="0" err="1"/>
              <a:t>conțin</a:t>
            </a:r>
            <a:r>
              <a:rPr lang="en-US" sz="1400" dirty="0"/>
              <a:t> o </a:t>
            </a:r>
            <a:r>
              <a:rPr lang="en-US" sz="1400" dirty="0" err="1"/>
              <a:t>cantitate</a:t>
            </a:r>
            <a:r>
              <a:rPr lang="en-US" sz="1400" dirty="0"/>
              <a:t> mare de </a:t>
            </a:r>
            <a:r>
              <a:rPr lang="en-US" sz="1400" dirty="0" err="1"/>
              <a:t>fier</a:t>
            </a:r>
            <a:r>
              <a:rPr lang="en-US" sz="1400" dirty="0"/>
              <a:t>. </a:t>
            </a:r>
            <a:r>
              <a:rPr lang="en-US" sz="1400" dirty="0" err="1"/>
              <a:t>Acest</a:t>
            </a:r>
            <a:r>
              <a:rPr lang="en-US" sz="1400" dirty="0"/>
              <a:t> </a:t>
            </a:r>
            <a:r>
              <a:rPr lang="en-US" sz="1400" dirty="0" err="1"/>
              <a:t>lucru</a:t>
            </a:r>
            <a:r>
              <a:rPr lang="en-US" sz="1400" dirty="0"/>
              <a:t> </a:t>
            </a:r>
            <a:r>
              <a:rPr lang="en-US" sz="1400" dirty="0" err="1"/>
              <a:t>poate</a:t>
            </a:r>
            <a:r>
              <a:rPr lang="en-US" sz="1400" dirty="0"/>
              <a:t> fi </a:t>
            </a:r>
            <a:r>
              <a:rPr lang="en-US" sz="1400" dirty="0" err="1"/>
              <a:t>rezolvat</a:t>
            </a:r>
            <a:r>
              <a:rPr lang="en-US" sz="1400" dirty="0"/>
              <a:t>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dirty="0" err="1"/>
              <a:t>utilizarea</a:t>
            </a:r>
            <a:r>
              <a:rPr lang="en-US" sz="1400" dirty="0"/>
              <a:t> </a:t>
            </a:r>
            <a:r>
              <a:rPr lang="en-US" sz="1400" dirty="0" err="1"/>
              <a:t>anodului</a:t>
            </a:r>
            <a:r>
              <a:rPr lang="en-US" sz="1400" dirty="0"/>
              <a:t> de cobalt, care </a:t>
            </a:r>
            <a:r>
              <a:rPr lang="en-US" sz="1400" dirty="0" err="1"/>
              <a:t>oferă</a:t>
            </a:r>
            <a:r>
              <a:rPr lang="en-US" sz="1400" dirty="0"/>
              <a:t> o </a:t>
            </a:r>
            <a:r>
              <a:rPr lang="en-US" sz="1400" dirty="0" err="1"/>
              <a:t>intensitate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mică</a:t>
            </a:r>
            <a:r>
              <a:rPr lang="en-US" sz="1400" dirty="0"/>
              <a:t> a </a:t>
            </a:r>
            <a:r>
              <a:rPr lang="en-US" sz="1400" dirty="0" err="1"/>
              <a:t>semnalului</a:t>
            </a:r>
            <a:r>
              <a:rPr lang="en-US" sz="1400" dirty="0"/>
              <a:t>, </a:t>
            </a:r>
            <a:r>
              <a:rPr lang="en-US" sz="1400" dirty="0" err="1"/>
              <a:t>dar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elimina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zgomotul</a:t>
            </a:r>
            <a:r>
              <a:rPr lang="en-US" sz="1400" dirty="0"/>
              <a:t> </a:t>
            </a:r>
            <a:r>
              <a:rPr lang="en-US" sz="1400" dirty="0" err="1"/>
              <a:t>cauzat</a:t>
            </a:r>
            <a:r>
              <a:rPr lang="en-US" sz="1400" dirty="0"/>
              <a:t> de </a:t>
            </a:r>
            <a:r>
              <a:rPr lang="en-US" sz="1400" dirty="0" err="1"/>
              <a:t>fundalul</a:t>
            </a:r>
            <a:r>
              <a:rPr lang="en-US" sz="1400" dirty="0"/>
              <a:t> fluorescent.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181C33-E0B0-32F3-6621-2951C33D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530" y="3343157"/>
            <a:ext cx="5477639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B0C9B-47F6-4E63-9A6E-77E96CCFC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274" y="0"/>
            <a:ext cx="426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5D1B6-FE24-FDEA-CEBA-47E7D6089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4" y="2362200"/>
            <a:ext cx="4267200" cy="21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C8510-C482-284E-11A4-9659D09AB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4" y="4724400"/>
            <a:ext cx="4285956" cy="2142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16ACCF-E4A7-7D9F-08B1-26B5CF14A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381250"/>
            <a:ext cx="4571999" cy="30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1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Blocurile principale ale difractometrului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1) Generator de raze X </a:t>
            </a:r>
            <a:r>
              <a:rPr lang="en-US" sz="2000" dirty="0" err="1"/>
              <a:t>bazat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ro-RO" sz="2000" dirty="0"/>
              <a:t>cooler </a:t>
            </a:r>
            <a:r>
              <a:rPr lang="en-US" sz="2000" dirty="0"/>
              <a:t>cu </a:t>
            </a:r>
            <a:r>
              <a:rPr lang="en-US" sz="2000" dirty="0" err="1"/>
              <a:t>apă</a:t>
            </a:r>
            <a:r>
              <a:rPr lang="ro-RO" sz="2000" dirty="0"/>
              <a:t> pentru răcirea </a:t>
            </a:r>
            <a:r>
              <a:rPr lang="en-US" sz="2000" dirty="0"/>
              <a:t>tub</a:t>
            </a:r>
            <a:r>
              <a:rPr lang="ro-RO" sz="2000" dirty="0"/>
              <a:t>ului</a:t>
            </a:r>
            <a:r>
              <a:rPr lang="en-US" sz="2000" dirty="0"/>
              <a:t> cu raze X;</a:t>
            </a:r>
          </a:p>
          <a:p>
            <a:r>
              <a:rPr lang="en-US" sz="2000" dirty="0"/>
              <a:t>2) </a:t>
            </a:r>
            <a:r>
              <a:rPr lang="en-US" sz="2000" dirty="0" err="1"/>
              <a:t>goniometru</a:t>
            </a:r>
            <a:r>
              <a:rPr lang="en-US" sz="2000" dirty="0"/>
              <a:t> </a:t>
            </a:r>
            <a:r>
              <a:rPr lang="en-US" sz="2000" dirty="0" err="1"/>
              <a:t>proiectat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măsurarea</a:t>
            </a:r>
            <a:r>
              <a:rPr lang="en-US" sz="2000" dirty="0"/>
              <a:t> de </a:t>
            </a:r>
            <a:r>
              <a:rPr lang="en-US" sz="2000" dirty="0" err="1"/>
              <a:t>înaltă</a:t>
            </a:r>
            <a:r>
              <a:rPr lang="en-US" sz="2000" dirty="0"/>
              <a:t> </a:t>
            </a:r>
            <a:r>
              <a:rPr lang="en-US" sz="2000" dirty="0" err="1"/>
              <a:t>precizie</a:t>
            </a:r>
            <a:r>
              <a:rPr lang="en-US" sz="2000" dirty="0"/>
              <a:t> a </a:t>
            </a:r>
            <a:r>
              <a:rPr lang="en-US" sz="2000" dirty="0" err="1"/>
              <a:t>unghiurilor</a:t>
            </a:r>
            <a:r>
              <a:rPr lang="ro-RO" sz="2000" dirty="0"/>
              <a:t> de d</a:t>
            </a:r>
            <a:r>
              <a:rPr lang="en-US" sz="2000" dirty="0" err="1"/>
              <a:t>ifracție</a:t>
            </a:r>
            <a:r>
              <a:rPr lang="en-US" sz="2000" dirty="0"/>
              <a:t> cu raze X;</a:t>
            </a:r>
          </a:p>
          <a:p>
            <a:r>
              <a:rPr lang="en-US" sz="2000" dirty="0"/>
              <a:t>3) detector de raze X cu </a:t>
            </a:r>
            <a:r>
              <a:rPr lang="en-US" sz="2000" dirty="0" err="1"/>
              <a:t>scintilație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funcțiune</a:t>
            </a:r>
            <a:r>
              <a:rPr lang="ro-RO" sz="2000" dirty="0"/>
              <a:t> </a:t>
            </a:r>
            <a:r>
              <a:rPr lang="en-US" sz="2000" dirty="0" err="1"/>
              <a:t>bazat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principiul</a:t>
            </a:r>
            <a:r>
              <a:rPr lang="en-US" sz="2000" dirty="0"/>
              <a:t> </a:t>
            </a:r>
            <a:r>
              <a:rPr lang="en-US" sz="2000" dirty="0" err="1"/>
              <a:t>scintilației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stare </a:t>
            </a:r>
            <a:r>
              <a:rPr lang="en-US" sz="2000" dirty="0" err="1"/>
              <a:t>solidă</a:t>
            </a:r>
            <a:r>
              <a:rPr lang="en-US" sz="2000" dirty="0"/>
              <a:t> sub </a:t>
            </a:r>
            <a:r>
              <a:rPr lang="en-US" sz="2000" dirty="0" err="1"/>
              <a:t>influența</a:t>
            </a:r>
            <a:r>
              <a:rPr lang="en-US" sz="2000" dirty="0"/>
              <a:t> </a:t>
            </a:r>
            <a:r>
              <a:rPr lang="en-US" sz="2000" dirty="0" err="1"/>
              <a:t>razelor</a:t>
            </a:r>
            <a:r>
              <a:rPr lang="en-US" sz="2000" dirty="0"/>
              <a:t> X</a:t>
            </a:r>
            <a:r>
              <a:rPr lang="ro-RO" sz="2000" dirty="0"/>
              <a:t> </a:t>
            </a:r>
            <a:r>
              <a:rPr lang="en-US" sz="2000" dirty="0" err="1"/>
              <a:t>radiație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singur</a:t>
            </a:r>
            <a:r>
              <a:rPr lang="en-US" sz="2000" dirty="0"/>
              <a:t> </a:t>
            </a:r>
            <a:r>
              <a:rPr lang="en-US" sz="2000" dirty="0" err="1"/>
              <a:t>cristal</a:t>
            </a:r>
            <a:r>
              <a:rPr lang="en-US" sz="2000" dirty="0"/>
              <a:t> de </a:t>
            </a:r>
            <a:r>
              <a:rPr lang="en-US" sz="2000" dirty="0" err="1"/>
              <a:t>iodură</a:t>
            </a:r>
            <a:r>
              <a:rPr lang="en-US" sz="2000" dirty="0"/>
              <a:t> de </a:t>
            </a:r>
            <a:r>
              <a:rPr lang="en-US" sz="2000" dirty="0" err="1"/>
              <a:t>sodiu</a:t>
            </a:r>
            <a:r>
              <a:rPr lang="en-US" sz="2000" dirty="0"/>
              <a:t> </a:t>
            </a:r>
            <a:r>
              <a:rPr lang="en-US" sz="2000" dirty="0" err="1"/>
              <a:t>activată</a:t>
            </a:r>
            <a:r>
              <a:rPr lang="en-US" sz="2000" dirty="0"/>
              <a:t> de </a:t>
            </a:r>
            <a:r>
              <a:rPr lang="en-US" sz="2000" dirty="0" err="1"/>
              <a:t>taliu</a:t>
            </a:r>
            <a:r>
              <a:rPr lang="en-US" sz="2000" dirty="0"/>
              <a:t>;</a:t>
            </a:r>
          </a:p>
          <a:p>
            <a:r>
              <a:rPr lang="en-US" sz="2000" dirty="0"/>
              <a:t>4) </a:t>
            </a:r>
            <a:r>
              <a:rPr lang="ro-RO" sz="2000" dirty="0"/>
              <a:t>controler ce </a:t>
            </a:r>
            <a:r>
              <a:rPr lang="en-US" sz="2000" dirty="0" err="1"/>
              <a:t>asigur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transferul</a:t>
            </a:r>
            <a:r>
              <a:rPr lang="en-US" sz="2000" dirty="0"/>
              <a:t> de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unitatea</a:t>
            </a:r>
            <a:r>
              <a:rPr lang="en-US" sz="2000" dirty="0"/>
              <a:t> </a:t>
            </a:r>
            <a:r>
              <a:rPr lang="en-US" sz="2000" dirty="0" err="1"/>
              <a:t>principală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unitatea</a:t>
            </a:r>
            <a:r>
              <a:rPr lang="en-US" sz="2000" dirty="0"/>
              <a:t> de </a:t>
            </a:r>
            <a:r>
              <a:rPr lang="en-US" sz="2000" dirty="0" err="1"/>
              <a:t>prelucrare</a:t>
            </a:r>
            <a:r>
              <a:rPr lang="en-US" sz="2000" dirty="0"/>
              <a:t> a </a:t>
            </a:r>
            <a:r>
              <a:rPr lang="en-US" sz="2000" dirty="0" err="1"/>
              <a:t>datelor</a:t>
            </a:r>
            <a:r>
              <a:rPr lang="en-US" sz="2000" dirty="0"/>
              <a:t>;</a:t>
            </a:r>
          </a:p>
          <a:p>
            <a:r>
              <a:rPr lang="en-US" sz="2000" dirty="0"/>
              <a:t>5) o </a:t>
            </a:r>
            <a:r>
              <a:rPr lang="en-US" sz="2000" dirty="0" err="1"/>
              <a:t>unitate</a:t>
            </a:r>
            <a:r>
              <a:rPr lang="en-US" sz="2000" dirty="0"/>
              <a:t> </a:t>
            </a:r>
            <a:r>
              <a:rPr lang="en-US" sz="2000" dirty="0" err="1"/>
              <a:t>separată</a:t>
            </a:r>
            <a:r>
              <a:rPr lang="en-US" sz="2000" dirty="0"/>
              <a:t> de </a:t>
            </a:r>
            <a:r>
              <a:rPr lang="en-US" sz="2000" dirty="0" err="1"/>
              <a:t>prelucrare</a:t>
            </a:r>
            <a:r>
              <a:rPr lang="en-US" sz="2000" dirty="0"/>
              <a:t> a </a:t>
            </a:r>
            <a:r>
              <a:rPr lang="en-US" sz="2000" dirty="0" err="1"/>
              <a:t>informațiilor</a:t>
            </a:r>
            <a:r>
              <a:rPr lang="en-US" sz="2000" dirty="0"/>
              <a:t>, </a:t>
            </a:r>
            <a:r>
              <a:rPr lang="en-US" sz="2000" dirty="0" err="1"/>
              <a:t>constând</a:t>
            </a:r>
            <a:r>
              <a:rPr lang="en-US" sz="2000" dirty="0"/>
              <a:t> </a:t>
            </a:r>
            <a:r>
              <a:rPr lang="en-US" sz="2000" dirty="0" err="1"/>
              <a:t>dintr</a:t>
            </a:r>
            <a:r>
              <a:rPr lang="en-US" sz="2000" dirty="0"/>
              <a:t>-un computer personal cu software </a:t>
            </a:r>
            <a:r>
              <a:rPr lang="en-US" sz="2000" dirty="0" err="1"/>
              <a:t>specializat</a:t>
            </a:r>
            <a:r>
              <a:rPr lang="en-US" sz="2000" dirty="0"/>
              <a:t> </a:t>
            </a:r>
            <a:r>
              <a:rPr lang="en-US" sz="2000" dirty="0" err="1"/>
              <a:t>instalat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369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3C4043"/>
                </a:solidFill>
                <a:latin typeface="Roboto"/>
              </a:rPr>
              <a:t>REGLAREA DIFRACTOMETRULUI CU METODĂ STANDARD</a:t>
            </a:r>
            <a:r>
              <a:rPr lang="ro-RO" sz="3000" dirty="0">
                <a:solidFill>
                  <a:srgbClr val="3C4043"/>
                </a:solidFill>
                <a:latin typeface="Roboto"/>
              </a:rPr>
              <a:t>ULUI</a:t>
            </a:r>
            <a:r>
              <a:rPr lang="en-US" sz="3000" dirty="0">
                <a:solidFill>
                  <a:srgbClr val="3C4043"/>
                </a:solidFill>
                <a:latin typeface="Roboto"/>
              </a:rPr>
              <a:t> INTERN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724400" cy="35369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preleva</a:t>
            </a:r>
            <a:r>
              <a:rPr lang="en-US" sz="2000" dirty="0"/>
              <a:t> un model de </a:t>
            </a:r>
            <a:r>
              <a:rPr lang="en-US" sz="2000" dirty="0" err="1"/>
              <a:t>difracție</a:t>
            </a:r>
            <a:r>
              <a:rPr lang="en-US" sz="2000" dirty="0"/>
              <a:t> de raze X al </a:t>
            </a:r>
            <a:r>
              <a:rPr lang="en-US" sz="2000" dirty="0" err="1"/>
              <a:t>unei</a:t>
            </a:r>
            <a:r>
              <a:rPr lang="en-US" sz="2000" dirty="0"/>
              <a:t> probe de </a:t>
            </a:r>
            <a:r>
              <a:rPr lang="en-US" sz="2000" dirty="0" err="1"/>
              <a:t>siliciu</a:t>
            </a:r>
            <a:r>
              <a:rPr lang="en-US" sz="2000" dirty="0"/>
              <a:t>, </a:t>
            </a:r>
            <a:r>
              <a:rPr lang="en-US" sz="2000" dirty="0" err="1"/>
              <a:t>efectuați</a:t>
            </a:r>
            <a:r>
              <a:rPr lang="en-US" sz="2000" dirty="0"/>
              <a:t> </a:t>
            </a:r>
            <a:r>
              <a:rPr lang="en-US" sz="2000" dirty="0" err="1"/>
              <a:t>următoarele</a:t>
            </a:r>
            <a:r>
              <a:rPr lang="en-US" sz="2000" dirty="0"/>
              <a:t> </a:t>
            </a:r>
            <a:r>
              <a:rPr lang="en-US" sz="2000" dirty="0" err="1"/>
              <a:t>operații</a:t>
            </a:r>
            <a:r>
              <a:rPr lang="en-US" sz="2000" dirty="0"/>
              <a:t>:</a:t>
            </a:r>
          </a:p>
          <a:p>
            <a:r>
              <a:rPr lang="en-US" sz="2000" dirty="0"/>
              <a:t>1) </a:t>
            </a:r>
            <a:r>
              <a:rPr lang="en-US" sz="2000" dirty="0" err="1"/>
              <a:t>plasați</a:t>
            </a:r>
            <a:r>
              <a:rPr lang="en-US" sz="2000" dirty="0"/>
              <a:t> un </a:t>
            </a:r>
            <a:r>
              <a:rPr lang="en-US" sz="2000" dirty="0" err="1"/>
              <a:t>suport</a:t>
            </a:r>
            <a:r>
              <a:rPr lang="en-US" sz="2000" dirty="0"/>
              <a:t> standard </a:t>
            </a:r>
            <a:r>
              <a:rPr lang="en-US" sz="2000" dirty="0" err="1"/>
              <a:t>umplut</a:t>
            </a:r>
            <a:r>
              <a:rPr lang="en-US" sz="2000" dirty="0"/>
              <a:t> cu </a:t>
            </a:r>
            <a:r>
              <a:rPr lang="en-US" sz="2000" dirty="0" err="1"/>
              <a:t>pulbere</a:t>
            </a:r>
            <a:r>
              <a:rPr lang="en-US" sz="2000" dirty="0"/>
              <a:t> de </a:t>
            </a:r>
            <a:r>
              <a:rPr lang="en-US" sz="2000" dirty="0" err="1"/>
              <a:t>siliciu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centrul</a:t>
            </a:r>
            <a:r>
              <a:rPr lang="en-US" sz="2000" dirty="0"/>
              <a:t> </a:t>
            </a:r>
            <a:r>
              <a:rPr lang="ro-RO" sz="2000" dirty="0"/>
              <a:t>mesei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blocul</a:t>
            </a:r>
            <a:r>
              <a:rPr lang="en-US" sz="2000" dirty="0"/>
              <a:t> principal al </a:t>
            </a:r>
            <a:r>
              <a:rPr lang="en-US" sz="2000" dirty="0" err="1"/>
              <a:t>difractometrului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 err="1"/>
              <a:t>Închide</a:t>
            </a:r>
            <a:r>
              <a:rPr lang="ro-RO" sz="2000" dirty="0"/>
              <a:t>ți</a:t>
            </a:r>
            <a:r>
              <a:rPr lang="en-US" sz="2000" dirty="0"/>
              <a:t> </a:t>
            </a:r>
            <a:r>
              <a:rPr lang="en-US" sz="2000" dirty="0" err="1"/>
              <a:t>ușa</a:t>
            </a:r>
            <a:r>
              <a:rPr lang="ro-RO" sz="2000" dirty="0"/>
              <a:t> camerei de măsurare</a:t>
            </a:r>
            <a:r>
              <a:rPr lang="en-US" sz="2000" dirty="0"/>
              <a:t>;</a:t>
            </a:r>
          </a:p>
          <a:p>
            <a:r>
              <a:rPr lang="en-US" sz="2000" dirty="0"/>
              <a:t>2) </a:t>
            </a:r>
            <a:r>
              <a:rPr lang="en-US" sz="2000" dirty="0" err="1"/>
              <a:t>lansați</a:t>
            </a:r>
            <a:r>
              <a:rPr lang="en-US" sz="2000" dirty="0"/>
              <a:t> software-</a:t>
            </a:r>
            <a:r>
              <a:rPr lang="en-US" sz="2000" dirty="0" err="1"/>
              <a:t>ul</a:t>
            </a:r>
            <a:r>
              <a:rPr lang="en-US" sz="2000" dirty="0"/>
              <a:t> </a:t>
            </a:r>
            <a:r>
              <a:rPr lang="en-US" sz="2000" dirty="0" err="1"/>
              <a:t>difractometru</a:t>
            </a:r>
            <a:r>
              <a:rPr lang="en-US" sz="2000" dirty="0"/>
              <a:t> </a:t>
            </a:r>
            <a:r>
              <a:rPr lang="en-US" sz="2000" dirty="0" err="1"/>
              <a:t>făcând</a:t>
            </a:r>
            <a:r>
              <a:rPr lang="en-US" sz="2000" dirty="0"/>
              <a:t> </a:t>
            </a:r>
            <a:r>
              <a:rPr lang="en-US" sz="2000" dirty="0" err="1"/>
              <a:t>clic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comanda</a:t>
            </a:r>
            <a:r>
              <a:rPr lang="en-US" sz="2000" dirty="0"/>
              <a:t> </a:t>
            </a:r>
            <a:r>
              <a:rPr lang="en-US" sz="2000" dirty="0" err="1"/>
              <a:t>rapidă</a:t>
            </a:r>
            <a:r>
              <a:rPr lang="en-US" sz="2000" dirty="0"/>
              <a:t> „PCXRD” </a:t>
            </a:r>
            <a:r>
              <a:rPr lang="en-US" sz="2000" dirty="0" err="1"/>
              <a:t>aflată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desktop;</a:t>
            </a:r>
          </a:p>
        </p:txBody>
      </p:sp>
      <p:sp>
        <p:nvSpPr>
          <p:cNvPr id="5" name="Rectangle 4"/>
          <p:cNvSpPr/>
          <p:nvPr/>
        </p:nvSpPr>
        <p:spPr>
          <a:xfrm>
            <a:off x="-23949" y="3692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 Стандартный держатель: 1 – пустой;</a:t>
            </a:r>
            <a:r>
              <a:rPr lang="ro-RO" dirty="0"/>
              <a:t>       </a:t>
            </a:r>
            <a:r>
              <a:rPr lang="ru-RU" dirty="0"/>
              <a:t> 2 – заполненный кремниевым порошком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351" y="5077548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fereastra</a:t>
            </a:r>
            <a:r>
              <a:rPr lang="en-US" dirty="0"/>
              <a:t> </a:t>
            </a:r>
            <a:r>
              <a:rPr lang="en-US" dirty="0" err="1"/>
              <a:t>principală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a </a:t>
            </a:r>
            <a:r>
              <a:rPr lang="en-US" dirty="0" err="1"/>
              <a:t>programului</a:t>
            </a:r>
            <a:r>
              <a:rPr lang="en-US" dirty="0"/>
              <a:t> de control care se </a:t>
            </a:r>
            <a:r>
              <a:rPr lang="en-US" dirty="0" err="1"/>
              <a:t>deschide</a:t>
            </a:r>
            <a:r>
              <a:rPr lang="en-US" dirty="0"/>
              <a:t> „XRD-6100/7000 Ver.7.00: main” </a:t>
            </a:r>
            <a:r>
              <a:rPr lang="en-US" dirty="0" err="1"/>
              <a:t>faceți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etichetele</a:t>
            </a:r>
            <a:r>
              <a:rPr lang="en-US" dirty="0"/>
              <a:t> „</a:t>
            </a:r>
            <a:r>
              <a:rPr lang="en-US" dirty="0" err="1"/>
              <a:t>Display&amp;Setup</a:t>
            </a:r>
            <a:r>
              <a:rPr lang="en-US" dirty="0"/>
              <a:t>” </a:t>
            </a:r>
            <a:r>
              <a:rPr lang="en-US" dirty="0" err="1"/>
              <a:t>și</a:t>
            </a:r>
            <a:r>
              <a:rPr lang="en-US" dirty="0"/>
              <a:t> „XG Control” (</a:t>
            </a:r>
            <a:r>
              <a:rPr lang="en-US" dirty="0" err="1"/>
              <a:t>indicat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numerele</a:t>
            </a:r>
            <a:r>
              <a:rPr lang="en-US" dirty="0"/>
              <a:t> 1 </a:t>
            </a:r>
            <a:r>
              <a:rPr lang="en-US" dirty="0" err="1"/>
              <a:t>și</a:t>
            </a:r>
            <a:r>
              <a:rPr lang="en-US" dirty="0"/>
              <a:t> 2 </a:t>
            </a:r>
            <a:r>
              <a:rPr lang="en-US" dirty="0" err="1"/>
              <a:t>în</a:t>
            </a:r>
            <a:r>
              <a:rPr lang="en-US" dirty="0"/>
              <a:t> Fig.)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asigurați-vă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de </a:t>
            </a:r>
            <a:r>
              <a:rPr lang="en-US" dirty="0" err="1"/>
              <a:t>difractometre</a:t>
            </a:r>
            <a:r>
              <a:rPr lang="en-US" dirty="0"/>
              <a:t> </a:t>
            </a:r>
            <a:r>
              <a:rPr lang="en-US" dirty="0" err="1"/>
              <a:t>funcționează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de </a:t>
            </a:r>
            <a:r>
              <a:rPr lang="en-US" dirty="0" err="1"/>
              <a:t>funcționare</a:t>
            </a:r>
            <a:r>
              <a:rPr lang="en-US" dirty="0"/>
              <a:t> (</a:t>
            </a:r>
            <a:r>
              <a:rPr lang="en-US" dirty="0" err="1"/>
              <a:t>indicatoarele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debitul</a:t>
            </a:r>
            <a:r>
              <a:rPr lang="en-US" dirty="0"/>
              <a:t> </a:t>
            </a:r>
            <a:r>
              <a:rPr lang="en-US" dirty="0" err="1"/>
              <a:t>lichidului</a:t>
            </a:r>
            <a:r>
              <a:rPr lang="en-US" dirty="0"/>
              <a:t> de </a:t>
            </a:r>
            <a:r>
              <a:rPr lang="en-US" dirty="0" err="1"/>
              <a:t>răcire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tubul</a:t>
            </a:r>
            <a:r>
              <a:rPr lang="en-US" dirty="0"/>
              <a:t> cu raze X, </a:t>
            </a:r>
            <a:r>
              <a:rPr lang="en-US" dirty="0" err="1"/>
              <a:t>sistemul</a:t>
            </a:r>
            <a:r>
              <a:rPr lang="en-US" dirty="0"/>
              <a:t> de control cu ​​raze X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blocarea</a:t>
            </a:r>
            <a:r>
              <a:rPr lang="en-US" dirty="0"/>
              <a:t> </a:t>
            </a:r>
            <a:r>
              <a:rPr lang="en-US" dirty="0" err="1"/>
              <a:t>ușii</a:t>
            </a:r>
            <a:r>
              <a:rPr lang="en-US" dirty="0"/>
              <a:t>, </a:t>
            </a:r>
            <a:r>
              <a:rPr lang="en-US" dirty="0" err="1"/>
              <a:t>prezentate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Fig.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verzi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1808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4572000" cy="6705600"/>
          </a:xfrm>
        </p:spPr>
        <p:txBody>
          <a:bodyPr/>
          <a:lstStyle/>
          <a:p>
            <a:r>
              <a:rPr lang="en-US" sz="2000" dirty="0"/>
              <a:t>4) </a:t>
            </a:r>
            <a:r>
              <a:rPr lang="en-US" sz="2000" dirty="0" err="1"/>
              <a:t>lansați</a:t>
            </a:r>
            <a:r>
              <a:rPr lang="en-US" sz="2000" dirty="0"/>
              <a:t> </a:t>
            </a:r>
            <a:r>
              <a:rPr lang="en-US" sz="2000" dirty="0" err="1"/>
              <a:t>modulul</a:t>
            </a:r>
            <a:r>
              <a:rPr lang="en-US" sz="2000" dirty="0"/>
              <a:t> de </a:t>
            </a:r>
            <a:r>
              <a:rPr lang="en-US" sz="2000" dirty="0" err="1"/>
              <a:t>selecție</a:t>
            </a:r>
            <a:r>
              <a:rPr lang="en-US" sz="2000" dirty="0"/>
              <a:t> a </a:t>
            </a:r>
            <a:r>
              <a:rPr lang="en-US" sz="2000" dirty="0" err="1"/>
              <a:t>parametrilor</a:t>
            </a:r>
            <a:r>
              <a:rPr lang="en-US" sz="2000" dirty="0"/>
              <a:t> de </a:t>
            </a:r>
            <a:r>
              <a:rPr lang="en-US" sz="2000" dirty="0" err="1"/>
              <a:t>fotografiere</a:t>
            </a:r>
            <a:r>
              <a:rPr lang="en-US" sz="2000" dirty="0"/>
              <a:t> </a:t>
            </a:r>
            <a:r>
              <a:rPr lang="en-US" sz="2000" dirty="0" err="1"/>
              <a:t>făcând</a:t>
            </a:r>
            <a:r>
              <a:rPr lang="en-US" sz="2000" dirty="0"/>
              <a:t> </a:t>
            </a:r>
            <a:r>
              <a:rPr lang="en-US" sz="2000" dirty="0" err="1"/>
              <a:t>clic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comanda</a:t>
            </a:r>
            <a:r>
              <a:rPr lang="en-US" sz="2000" dirty="0"/>
              <a:t> </a:t>
            </a:r>
            <a:r>
              <a:rPr lang="en-US" sz="2000" dirty="0" err="1"/>
              <a:t>rapidă</a:t>
            </a:r>
            <a:r>
              <a:rPr lang="ro-RO" sz="2000" dirty="0"/>
              <a:t> </a:t>
            </a:r>
            <a:r>
              <a:rPr lang="en-US" sz="2000" dirty="0"/>
              <a:t>„</a:t>
            </a:r>
            <a:r>
              <a:rPr lang="ro-RO" sz="2000" dirty="0"/>
              <a:t>Right</a:t>
            </a:r>
            <a:r>
              <a:rPr lang="en-US" sz="2000" dirty="0"/>
              <a:t> Gonio </a:t>
            </a:r>
            <a:r>
              <a:rPr lang="ro-RO" sz="2000" dirty="0"/>
              <a:t>condition</a:t>
            </a:r>
            <a:r>
              <a:rPr lang="en-US" sz="2000" dirty="0"/>
              <a:t>” (</a:t>
            </a:r>
            <a:r>
              <a:rPr lang="en-US" sz="2000" dirty="0" err="1"/>
              <a:t>indicată</a:t>
            </a:r>
            <a:r>
              <a:rPr lang="en-US" sz="2000" dirty="0"/>
              <a:t> cu </a:t>
            </a:r>
            <a:r>
              <a:rPr lang="en-US" sz="2000" dirty="0" err="1"/>
              <a:t>numărul</a:t>
            </a:r>
            <a:r>
              <a:rPr lang="en-US" sz="2000" dirty="0"/>
              <a:t> 3 </a:t>
            </a:r>
            <a:r>
              <a:rPr lang="en-US" sz="2000" dirty="0" err="1"/>
              <a:t>în</a:t>
            </a:r>
            <a:r>
              <a:rPr lang="en-US" sz="2000" dirty="0"/>
              <a:t> Fig. );</a:t>
            </a:r>
          </a:p>
          <a:p>
            <a:r>
              <a:rPr lang="en-US" sz="2000" dirty="0"/>
              <a:t>5)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fereastra</a:t>
            </a:r>
            <a:r>
              <a:rPr lang="en-US" sz="2000" dirty="0"/>
              <a:t> „Standard Condition Edit” care se </a:t>
            </a:r>
            <a:r>
              <a:rPr lang="en-US" sz="2000" dirty="0" err="1"/>
              <a:t>deschide</a:t>
            </a:r>
            <a:r>
              <a:rPr lang="en-US" sz="2000" dirty="0"/>
              <a:t> (Fig. ), </a:t>
            </a:r>
            <a:r>
              <a:rPr lang="en-US" sz="2000" dirty="0" err="1"/>
              <a:t>setați</a:t>
            </a:r>
            <a:r>
              <a:rPr lang="en-US" sz="2000" dirty="0"/>
              <a:t> </a:t>
            </a:r>
            <a:r>
              <a:rPr lang="en-US" sz="2000" dirty="0" err="1"/>
              <a:t>parametrii</a:t>
            </a:r>
            <a:r>
              <a:rPr lang="en-US" sz="2000" dirty="0"/>
              <a:t> de </a:t>
            </a:r>
            <a:r>
              <a:rPr lang="en-US" sz="2000" dirty="0" err="1"/>
              <a:t>fotografiere</a:t>
            </a:r>
            <a:r>
              <a:rPr lang="en-US" sz="2000" dirty="0"/>
              <a:t> </a:t>
            </a:r>
            <a:r>
              <a:rPr lang="en-US" sz="2000" dirty="0" err="1"/>
              <a:t>prezentați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. 2. </a:t>
            </a:r>
            <a:r>
              <a:rPr lang="en-US" sz="2000" dirty="0" err="1"/>
              <a:t>Confirmați</a:t>
            </a:r>
            <a:r>
              <a:rPr lang="en-US" sz="2000" dirty="0"/>
              <a:t> </a:t>
            </a:r>
            <a:r>
              <a:rPr lang="en-US" sz="2000" dirty="0" err="1"/>
              <a:t>parametrii</a:t>
            </a:r>
            <a:r>
              <a:rPr lang="en-US" sz="2000" dirty="0"/>
              <a:t> de </a:t>
            </a:r>
            <a:r>
              <a:rPr lang="en-US" sz="2000" dirty="0" err="1"/>
              <a:t>fotografiere</a:t>
            </a:r>
            <a:r>
              <a:rPr lang="en-US" sz="2000" dirty="0"/>
              <a:t> </a:t>
            </a:r>
            <a:r>
              <a:rPr lang="en-US" sz="2000" dirty="0" err="1"/>
              <a:t>selectați</a:t>
            </a:r>
            <a:r>
              <a:rPr lang="en-US" sz="2000" dirty="0"/>
              <a:t> apăsând </a:t>
            </a:r>
            <a:r>
              <a:rPr lang="en-US" sz="2000" dirty="0" err="1"/>
              <a:t>butonul</a:t>
            </a:r>
            <a:r>
              <a:rPr lang="en-US" sz="2000" dirty="0"/>
              <a:t> „OK”.</a:t>
            </a:r>
            <a:endParaRPr lang="ro-RO" sz="2000" dirty="0"/>
          </a:p>
          <a:p>
            <a:r>
              <a:rPr lang="en-US" sz="2000" dirty="0"/>
              <a:t>6) </a:t>
            </a:r>
            <a:r>
              <a:rPr lang="en-US" sz="2000" dirty="0" err="1"/>
              <a:t>trimiteți</a:t>
            </a:r>
            <a:r>
              <a:rPr lang="en-US" sz="2000" dirty="0"/>
              <a:t> </a:t>
            </a:r>
            <a:r>
              <a:rPr lang="en-US" sz="2000" dirty="0" err="1"/>
              <a:t>rețeta</a:t>
            </a:r>
            <a:r>
              <a:rPr lang="en-US" sz="2000" dirty="0"/>
              <a:t> de </a:t>
            </a:r>
            <a:r>
              <a:rPr lang="en-US" sz="2000" dirty="0" err="1"/>
              <a:t>fotografiere</a:t>
            </a:r>
            <a:r>
              <a:rPr lang="en-US" sz="2000" dirty="0"/>
              <a:t> </a:t>
            </a:r>
            <a:r>
              <a:rPr lang="en-US" sz="2000" dirty="0" err="1"/>
              <a:t>creată</a:t>
            </a:r>
            <a:r>
              <a:rPr lang="en-US" sz="2000" dirty="0"/>
              <a:t> la </a:t>
            </a:r>
            <a:r>
              <a:rPr lang="en-US" sz="2000" dirty="0" err="1"/>
              <a:t>cea</a:t>
            </a:r>
            <a:r>
              <a:rPr lang="en-US" sz="2000" dirty="0"/>
              <a:t> </a:t>
            </a:r>
            <a:r>
              <a:rPr lang="en-US" sz="2000" dirty="0" err="1"/>
              <a:t>lansată</a:t>
            </a:r>
            <a:r>
              <a:rPr lang="en-US" sz="2000" dirty="0"/>
              <a:t> anterior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butonul</a:t>
            </a:r>
            <a:r>
              <a:rPr lang="en-US" sz="2000" dirty="0"/>
              <a:t> 4 din Fig.  </a:t>
            </a:r>
            <a:r>
              <a:rPr lang="en-US" sz="2000" dirty="0" err="1"/>
              <a:t>programul</a:t>
            </a:r>
            <a:r>
              <a:rPr lang="en-US" sz="2000" dirty="0"/>
              <a:t> „</a:t>
            </a:r>
            <a:r>
              <a:rPr lang="ro-RO" sz="2000" dirty="0"/>
              <a:t>Right Gonio Analysis</a:t>
            </a:r>
            <a:r>
              <a:rPr lang="en-US" sz="2000" dirty="0"/>
              <a:t>” </a:t>
            </a:r>
            <a:r>
              <a:rPr lang="en-US" sz="2000" dirty="0" err="1"/>
              <a:t>făcând</a:t>
            </a:r>
            <a:r>
              <a:rPr lang="en-US" sz="2000" dirty="0"/>
              <a:t> </a:t>
            </a:r>
            <a:r>
              <a:rPr lang="en-US" sz="2000" dirty="0" err="1"/>
              <a:t>clic</a:t>
            </a:r>
            <a:r>
              <a:rPr lang="ro-RO" sz="2000" dirty="0"/>
              <a:t> b</a:t>
            </a:r>
            <a:r>
              <a:rPr lang="en-US" sz="2000" dirty="0" err="1"/>
              <a:t>utonul</a:t>
            </a:r>
            <a:r>
              <a:rPr lang="en-US" sz="2000" dirty="0"/>
              <a:t> „A</a:t>
            </a:r>
            <a:r>
              <a:rPr lang="ro-RO" sz="2000" dirty="0"/>
              <a:t>ppend</a:t>
            </a:r>
            <a:r>
              <a:rPr lang="en-US" sz="2000" dirty="0"/>
              <a:t>”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modulul</a:t>
            </a:r>
            <a:r>
              <a:rPr lang="en-US" sz="2000" dirty="0"/>
              <a:t> „</a:t>
            </a:r>
            <a:r>
              <a:rPr lang="ro-RO" sz="2000" dirty="0"/>
              <a:t>Right Gonio Condition</a:t>
            </a:r>
            <a:r>
              <a:rPr lang="en-US" sz="2000" dirty="0"/>
              <a:t>”;</a:t>
            </a:r>
          </a:p>
          <a:p>
            <a:r>
              <a:rPr lang="en-US" sz="2000" dirty="0"/>
              <a:t>7) </a:t>
            </a:r>
            <a:r>
              <a:rPr lang="en-US" sz="2000" dirty="0" err="1"/>
              <a:t>începeți</a:t>
            </a:r>
            <a:r>
              <a:rPr lang="en-US" sz="2000" dirty="0"/>
              <a:t> </a:t>
            </a:r>
            <a:r>
              <a:rPr lang="en-US" sz="2000" dirty="0" err="1"/>
              <a:t>filmarea</a:t>
            </a:r>
            <a:r>
              <a:rPr lang="en-US" sz="2000" dirty="0"/>
              <a:t> </a:t>
            </a:r>
            <a:r>
              <a:rPr lang="en-US" sz="2000" dirty="0" err="1"/>
              <a:t>evidențiind</a:t>
            </a:r>
            <a:r>
              <a:rPr lang="en-US" sz="2000" dirty="0"/>
              <a:t> </a:t>
            </a:r>
            <a:r>
              <a:rPr lang="en-US" sz="2000" dirty="0" err="1"/>
              <a:t>rețeta</a:t>
            </a:r>
            <a:r>
              <a:rPr lang="en-US" sz="2000" dirty="0"/>
              <a:t> care </a:t>
            </a:r>
            <a:r>
              <a:rPr lang="en-US" sz="2000" dirty="0" err="1"/>
              <a:t>apare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fereastra</a:t>
            </a:r>
            <a:r>
              <a:rPr lang="en-US" sz="2000" dirty="0"/>
              <a:t> „</a:t>
            </a:r>
            <a:r>
              <a:rPr lang="en-US" sz="2000" dirty="0" err="1"/>
              <a:t>Analysis&amp;Spooler</a:t>
            </a:r>
            <a:r>
              <a:rPr lang="en-US" sz="2000" dirty="0"/>
              <a:t> Program” </a:t>
            </a:r>
            <a:r>
              <a:rPr lang="en-US" sz="2000" dirty="0" err="1"/>
              <a:t>și</a:t>
            </a:r>
            <a:r>
              <a:rPr lang="en-US" sz="2000" dirty="0"/>
              <a:t> apăsând </a:t>
            </a:r>
            <a:r>
              <a:rPr lang="en-US" sz="2000" dirty="0" err="1"/>
              <a:t>butonul</a:t>
            </a:r>
            <a:r>
              <a:rPr lang="en-US" sz="2000" dirty="0"/>
              <a:t> „Start”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28600"/>
            <a:ext cx="3962400" cy="43079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1600" y="5360749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Fereastra </a:t>
            </a:r>
            <a:r>
              <a:rPr lang="en-US" dirty="0"/>
              <a:t>«Right Gonio Condition»</a:t>
            </a:r>
          </a:p>
        </p:txBody>
      </p:sp>
    </p:spTree>
    <p:extLst>
      <p:ext uri="{BB962C8B-B14F-4D97-AF65-F5344CB8AC3E}">
        <p14:creationId xmlns:p14="http://schemas.microsoft.com/office/powerpoint/2010/main" val="52666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9" y="2636748"/>
            <a:ext cx="9121574" cy="1401762"/>
          </a:xfrm>
        </p:spPr>
        <p:txBody>
          <a:bodyPr/>
          <a:lstStyle/>
          <a:p>
            <a:r>
              <a:rPr lang="en-US" sz="2000" dirty="0" err="1"/>
              <a:t>După</a:t>
            </a:r>
            <a:r>
              <a:rPr lang="en-US" sz="2000" dirty="0"/>
              <a:t> </a:t>
            </a:r>
            <a:r>
              <a:rPr lang="en-US" sz="2000" dirty="0" err="1"/>
              <a:t>fotografiere</a:t>
            </a:r>
            <a:r>
              <a:rPr lang="en-US" sz="2000" dirty="0"/>
              <a:t>,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desktopul</a:t>
            </a:r>
            <a:r>
              <a:rPr lang="en-US" sz="2000" dirty="0"/>
              <a:t> </a:t>
            </a:r>
            <a:r>
              <a:rPr lang="en-US" sz="2000" dirty="0" err="1"/>
              <a:t>computerului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apărea</a:t>
            </a:r>
            <a:r>
              <a:rPr lang="en-US" sz="2000" dirty="0"/>
              <a:t> un model de </a:t>
            </a:r>
            <a:r>
              <a:rPr lang="en-US" sz="2000" dirty="0" err="1"/>
              <a:t>difracție</a:t>
            </a:r>
            <a:r>
              <a:rPr lang="en-US" sz="2000" dirty="0"/>
              <a:t> </a:t>
            </a:r>
            <a:r>
              <a:rPr lang="ro-RO" sz="2000" dirty="0"/>
              <a:t>al</a:t>
            </a:r>
            <a:r>
              <a:rPr lang="en-US" sz="2000" dirty="0"/>
              <a:t> </a:t>
            </a:r>
            <a:r>
              <a:rPr lang="en-US" sz="2000" dirty="0" err="1"/>
              <a:t>pulber</a:t>
            </a:r>
            <a:r>
              <a:rPr lang="ro-RO" sz="2000" dirty="0"/>
              <a:t>ii</a:t>
            </a:r>
            <a:r>
              <a:rPr lang="en-US" sz="2000" dirty="0"/>
              <a:t> de </a:t>
            </a:r>
            <a:r>
              <a:rPr lang="en-US" sz="2000" dirty="0" err="1"/>
              <a:t>siliciu</a:t>
            </a:r>
            <a:r>
              <a:rPr lang="en-US" sz="2000" dirty="0"/>
              <a:t>, a </a:t>
            </a:r>
            <a:r>
              <a:rPr lang="en-US" sz="2000" dirty="0" err="1"/>
              <a:t>cărui</a:t>
            </a:r>
            <a:r>
              <a:rPr lang="en-US" sz="2000" dirty="0"/>
              <a:t> </a:t>
            </a:r>
            <a:r>
              <a:rPr lang="en-US" sz="2000" dirty="0" err="1"/>
              <a:t>procesare</a:t>
            </a:r>
            <a:r>
              <a:rPr lang="en-US" sz="2000" dirty="0"/>
              <a:t> </a:t>
            </a:r>
            <a:r>
              <a:rPr lang="en-US" sz="2000" dirty="0" err="1"/>
              <a:t>primară</a:t>
            </a:r>
            <a:r>
              <a:rPr lang="en-US" sz="2000" dirty="0"/>
              <a:t> se </a:t>
            </a:r>
            <a:r>
              <a:rPr lang="en-US" sz="2000" dirty="0" err="1"/>
              <a:t>află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modulul</a:t>
            </a:r>
            <a:r>
              <a:rPr lang="en-US" sz="2000" dirty="0"/>
              <a:t> „</a:t>
            </a:r>
            <a:r>
              <a:rPr lang="ro-RO" sz="2000" dirty="0"/>
              <a:t>Basic Proccess</a:t>
            </a:r>
            <a:r>
              <a:rPr lang="en-US" sz="2000" dirty="0"/>
              <a:t>”</a:t>
            </a:r>
            <a:r>
              <a:rPr lang="ro-RO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butonul</a:t>
            </a:r>
            <a:r>
              <a:rPr lang="en-US" sz="2000" dirty="0"/>
              <a:t> 5 din Fig. 2 </a:t>
            </a:r>
            <a:r>
              <a:rPr lang="en-US" sz="2000" dirty="0" err="1"/>
              <a:t>vă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setați</a:t>
            </a:r>
            <a:r>
              <a:rPr lang="en-US" sz="2000" dirty="0"/>
              <a:t> </a:t>
            </a:r>
            <a:r>
              <a:rPr lang="en-US" sz="2000" dirty="0" err="1"/>
              <a:t>valorile</a:t>
            </a:r>
            <a:r>
              <a:rPr lang="en-US" sz="2000" dirty="0"/>
              <a:t> </a:t>
            </a:r>
            <a:r>
              <a:rPr lang="en-US" sz="2000" dirty="0" err="1"/>
              <a:t>obținute</a:t>
            </a:r>
            <a:r>
              <a:rPr lang="en-US" sz="2000" dirty="0"/>
              <a:t> ale </a:t>
            </a:r>
            <a:r>
              <a:rPr lang="en-US" sz="2000" dirty="0" err="1"/>
              <a:t>unghiurilor</a:t>
            </a:r>
            <a:r>
              <a:rPr lang="en-US" sz="2000" dirty="0"/>
              <a:t> Bragg 2</a:t>
            </a:r>
            <a:r>
              <a:rPr lang="el-GR" sz="2000" dirty="0"/>
              <a:t>θ </a:t>
            </a:r>
            <a:r>
              <a:rPr lang="en-US" sz="2000" dirty="0" err="1"/>
              <a:t>într</a:t>
            </a:r>
            <a:r>
              <a:rPr lang="en-US" sz="2000" dirty="0"/>
              <a:t>-un interval </a:t>
            </a:r>
            <a:r>
              <a:rPr lang="en-US" sz="2000" dirty="0" err="1"/>
              <a:t>dat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29" y="0"/>
            <a:ext cx="5006774" cy="2636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85" y="4371489"/>
            <a:ext cx="4663844" cy="2453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29" y="4643933"/>
            <a:ext cx="44474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Valori</a:t>
            </a:r>
            <a:r>
              <a:rPr lang="ro-RO" dirty="0"/>
              <a:t>le</a:t>
            </a:r>
            <a:r>
              <a:rPr lang="en-US" dirty="0"/>
              <a:t> </a:t>
            </a:r>
            <a:r>
              <a:rPr lang="en-US" dirty="0" err="1"/>
              <a:t>unghiului</a:t>
            </a:r>
            <a:r>
              <a:rPr lang="en-US" dirty="0"/>
              <a:t> 2</a:t>
            </a:r>
            <a:r>
              <a:rPr lang="el-GR" dirty="0"/>
              <a:t>θ (</a:t>
            </a:r>
            <a:r>
              <a:rPr lang="en-US" dirty="0" err="1"/>
              <a:t>măsurate</a:t>
            </a:r>
            <a:endParaRPr lang="en-US" dirty="0"/>
          </a:p>
          <a:p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i="1" dirty="0" err="1"/>
              <a:t>cele</a:t>
            </a:r>
            <a:r>
              <a:rPr lang="en-US" i="1" dirty="0"/>
              <a:t> standard </a:t>
            </a:r>
            <a:r>
              <a:rPr lang="en-US" i="1" dirty="0" err="1"/>
              <a:t>declarate</a:t>
            </a:r>
            <a:r>
              <a:rPr lang="en-US" i="1" dirty="0"/>
              <a:t> de </a:t>
            </a:r>
            <a:r>
              <a:rPr lang="en-US" i="1" dirty="0" err="1"/>
              <a:t>producătorul</a:t>
            </a:r>
            <a:r>
              <a:rPr lang="en-US" i="1" dirty="0"/>
              <a:t> </a:t>
            </a:r>
            <a:r>
              <a:rPr lang="en-US" i="1" dirty="0" err="1"/>
              <a:t>difractometrului</a:t>
            </a:r>
            <a:r>
              <a:rPr lang="en-US" dirty="0"/>
              <a:t>) </a:t>
            </a:r>
            <a:r>
              <a:rPr lang="en-US" dirty="0" err="1"/>
              <a:t>arată</a:t>
            </a:r>
            <a:endParaRPr lang="en-US" dirty="0"/>
          </a:p>
          <a:p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coincid</a:t>
            </a:r>
            <a:r>
              <a:rPr lang="en-US" dirty="0"/>
              <a:t> cu un grad </a:t>
            </a:r>
            <a:r>
              <a:rPr lang="en-US" dirty="0" err="1"/>
              <a:t>ridicat</a:t>
            </a:r>
            <a:r>
              <a:rPr lang="en-US" dirty="0"/>
              <a:t> de </a:t>
            </a:r>
            <a:r>
              <a:rPr lang="en-US" dirty="0" err="1"/>
              <a:t>precizie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fiabilitatea</a:t>
            </a:r>
            <a:r>
              <a:rPr lang="en-US" dirty="0"/>
              <a:t> </a:t>
            </a:r>
            <a:r>
              <a:rPr lang="en-US" dirty="0" err="1"/>
              <a:t>rezultatelor</a:t>
            </a:r>
            <a:r>
              <a:rPr lang="en-US" dirty="0"/>
              <a:t> </a:t>
            </a:r>
            <a:r>
              <a:rPr lang="en-US" dirty="0" err="1"/>
              <a:t>analizei</a:t>
            </a:r>
            <a:r>
              <a:rPr lang="en-US" dirty="0"/>
              <a:t> </a:t>
            </a:r>
            <a:r>
              <a:rPr lang="en-US" dirty="0" err="1"/>
              <a:t>ulterioare</a:t>
            </a:r>
            <a:r>
              <a:rPr lang="en-US" dirty="0"/>
              <a:t> de </a:t>
            </a:r>
            <a:r>
              <a:rPr lang="en-US" dirty="0" err="1"/>
              <a:t>fază</a:t>
            </a:r>
            <a:r>
              <a:rPr lang="en-US" dirty="0"/>
              <a:t> cu raze X a </a:t>
            </a:r>
            <a:r>
              <a:rPr lang="en-US" dirty="0" err="1"/>
              <a:t>probelor</a:t>
            </a:r>
            <a:r>
              <a:rPr lang="en-US" dirty="0"/>
              <a:t> </a:t>
            </a:r>
            <a:r>
              <a:rPr lang="en-US" dirty="0" err="1"/>
              <a:t>studiate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051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34E7-8C1B-6ECB-D873-7C65EEFD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Importanța greutății probei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D97091-1C00-AD3D-5546-E48CA5213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76200" y="1720840"/>
            <a:ext cx="408842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89A0A5-16C0-9902-E594-D2B175829D85}"/>
              </a:ext>
            </a:extLst>
          </p:cNvPr>
          <p:cNvSpPr txBox="1"/>
          <p:nvPr/>
        </p:nvSpPr>
        <p:spPr>
          <a:xfrm>
            <a:off x="4343400" y="1720840"/>
            <a:ext cx="457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Pentru</a:t>
            </a:r>
            <a:r>
              <a:rPr lang="en-US" dirty="0"/>
              <a:t> XRD (</a:t>
            </a:r>
            <a:r>
              <a:rPr lang="en-US" dirty="0" err="1"/>
              <a:t>focalizare</a:t>
            </a:r>
            <a:r>
              <a:rPr lang="en-US" dirty="0"/>
              <a:t> </a:t>
            </a:r>
            <a:r>
              <a:rPr lang="en-US" dirty="0" err="1"/>
              <a:t>liniară</a:t>
            </a:r>
            <a:r>
              <a:rPr lang="en-US" dirty="0"/>
              <a:t>) a </a:t>
            </a:r>
            <a:r>
              <a:rPr lang="en-US" dirty="0" err="1"/>
              <a:t>pulberii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esențial</a:t>
            </a:r>
            <a:r>
              <a:rPr lang="en-US" dirty="0"/>
              <a:t> ca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o </a:t>
            </a:r>
            <a:r>
              <a:rPr lang="en-US" dirty="0" err="1"/>
              <a:t>înălțime</a:t>
            </a:r>
            <a:r>
              <a:rPr lang="en-US" dirty="0"/>
              <a:t> de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sute</a:t>
            </a:r>
            <a:r>
              <a:rPr lang="en-US" dirty="0"/>
              <a:t> de </a:t>
            </a:r>
            <a:r>
              <a:rPr lang="en-US" dirty="0" err="1"/>
              <a:t>microni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înălțimea</a:t>
            </a:r>
            <a:r>
              <a:rPr lang="en-US" dirty="0"/>
              <a:t> </a:t>
            </a:r>
            <a:r>
              <a:rPr lang="en-US" dirty="0" err="1"/>
              <a:t>corectă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fir de </a:t>
            </a:r>
            <a:r>
              <a:rPr lang="en-US" dirty="0" err="1"/>
              <a:t>păr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. </a:t>
            </a:r>
            <a:r>
              <a:rPr lang="en-US" dirty="0" err="1"/>
              <a:t>Îngrămădirea</a:t>
            </a:r>
            <a:r>
              <a:rPr lang="en-US" dirty="0"/>
              <a:t> </a:t>
            </a:r>
            <a:r>
              <a:rPr lang="en-US" dirty="0" err="1"/>
              <a:t>pulberii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înălțimea</a:t>
            </a:r>
            <a:r>
              <a:rPr lang="en-US" dirty="0"/>
              <a:t> </a:t>
            </a:r>
            <a:r>
              <a:rPr lang="en-US" dirty="0" err="1"/>
              <a:t>corectă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umplerea</a:t>
            </a:r>
            <a:r>
              <a:rPr lang="en-US" dirty="0"/>
              <a:t> </a:t>
            </a:r>
            <a:r>
              <a:rPr lang="en-US" dirty="0" err="1"/>
              <a:t>insuficientă</a:t>
            </a:r>
            <a:r>
              <a:rPr lang="en-US" dirty="0"/>
              <a:t> a </a:t>
            </a:r>
            <a:r>
              <a:rPr lang="en-US" dirty="0" err="1"/>
              <a:t>cavității</a:t>
            </a:r>
            <a:r>
              <a:rPr lang="en-US" dirty="0"/>
              <a:t> </a:t>
            </a:r>
            <a:r>
              <a:rPr lang="en-US" dirty="0" err="1"/>
              <a:t>suportului</a:t>
            </a:r>
            <a:r>
              <a:rPr lang="en-US" dirty="0"/>
              <a:t> de </a:t>
            </a:r>
            <a:r>
              <a:rPr lang="en-US" dirty="0" err="1"/>
              <a:t>probă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duce la </a:t>
            </a:r>
            <a:r>
              <a:rPr lang="en-US" dirty="0" err="1"/>
              <a:t>erori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unghiul</a:t>
            </a:r>
            <a:r>
              <a:rPr lang="en-US" dirty="0"/>
              <a:t> </a:t>
            </a:r>
            <a:r>
              <a:rPr lang="en-US" dirty="0" err="1"/>
              <a:t>măsurat</a:t>
            </a:r>
            <a:r>
              <a:rPr lang="en-US" dirty="0"/>
              <a:t> al </a:t>
            </a:r>
            <a:r>
              <a:rPr lang="en-US" dirty="0" err="1"/>
              <a:t>vârfului</a:t>
            </a:r>
            <a:r>
              <a:rPr lang="en-US" dirty="0"/>
              <a:t> </a:t>
            </a:r>
            <a:r>
              <a:rPr lang="en-US" dirty="0" err="1"/>
              <a:t>difractat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 La </a:t>
            </a:r>
            <a:r>
              <a:rPr lang="en-US" dirty="0" err="1"/>
              <a:t>înălțimea</a:t>
            </a:r>
            <a:r>
              <a:rPr lang="en-US" dirty="0"/>
              <a:t> </a:t>
            </a:r>
            <a:r>
              <a:rPr lang="en-US" dirty="0" err="1"/>
              <a:t>incorectă</a:t>
            </a:r>
            <a:r>
              <a:rPr lang="en-US" dirty="0"/>
              <a:t>, </a:t>
            </a:r>
            <a:r>
              <a:rPr lang="en-US" dirty="0" err="1"/>
              <a:t>unghiurile</a:t>
            </a:r>
            <a:r>
              <a:rPr lang="en-US" dirty="0"/>
              <a:t> pot fi</a:t>
            </a:r>
            <a:r>
              <a:rPr lang="ro-RO" dirty="0"/>
              <a:t> cu</a:t>
            </a:r>
            <a:r>
              <a:rPr lang="en-US" dirty="0"/>
              <a:t> </a:t>
            </a:r>
            <a:r>
              <a:rPr lang="en-US" dirty="0" err="1"/>
              <a:t>abatere</a:t>
            </a:r>
            <a:r>
              <a:rPr lang="en-US" dirty="0"/>
              <a:t>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de 0,5 grade,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intensitățile</a:t>
            </a:r>
            <a:r>
              <a:rPr lang="en-US" dirty="0"/>
              <a:t> sunt </a:t>
            </a:r>
            <a:r>
              <a:rPr lang="en-US" dirty="0" err="1"/>
              <a:t>înjumătățite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23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7F11-EAF0-883E-0C4B-7DD1EB95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radiation doses at analytical X-ray equipment: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B5F9E-CACA-3823-718B-34067A28D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1685707"/>
            <a:ext cx="603299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DCD7B1-53BD-3742-E32B-0104FE9BC888}"/>
              </a:ext>
            </a:extLst>
          </p:cNvPr>
          <p:cNvSpPr txBox="1"/>
          <p:nvPr/>
        </p:nvSpPr>
        <p:spPr>
          <a:xfrm>
            <a:off x="1555502" y="6211669"/>
            <a:ext cx="6032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https://myscope.training/XRD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20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0431-A4A0-22D8-5767-58F03231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Rezumatul</a:t>
            </a:r>
            <a:r>
              <a:rPr lang="en-US" dirty="0"/>
              <a:t> </a:t>
            </a:r>
            <a:r>
              <a:rPr lang="en-US" dirty="0" err="1"/>
              <a:t>indiciilor</a:t>
            </a:r>
            <a:r>
              <a:rPr lang="en-US" dirty="0"/>
              <a:t> de </a:t>
            </a:r>
            <a:r>
              <a:rPr lang="en-US" dirty="0" err="1"/>
              <a:t>analiză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A849A-1D30-C860-36A7-808227A3E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3886200" cy="5181600"/>
          </a:xfrm>
        </p:spPr>
        <p:txBody>
          <a:bodyPr/>
          <a:lstStyle/>
          <a:p>
            <a:r>
              <a:rPr lang="en-US" sz="1600" b="1" dirty="0" err="1">
                <a:solidFill>
                  <a:srgbClr val="FF0000"/>
                </a:solidFill>
              </a:rPr>
              <a:t>Pozițiile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vârfurilor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arată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endParaRPr lang="ro-RO" sz="1600" b="1" dirty="0">
              <a:solidFill>
                <a:srgbClr val="FF0000"/>
              </a:solidFill>
            </a:endParaRPr>
          </a:p>
          <a:p>
            <a:r>
              <a:rPr lang="en-US" sz="1600" dirty="0" err="1"/>
              <a:t>Sistemul</a:t>
            </a:r>
            <a:r>
              <a:rPr lang="en-US" sz="1600" dirty="0"/>
              <a:t> </a:t>
            </a:r>
            <a:r>
              <a:rPr lang="en-US" sz="1600" dirty="0" err="1"/>
              <a:t>cristalin</a:t>
            </a:r>
            <a:endParaRPr lang="ro-RO" sz="1600" dirty="0"/>
          </a:p>
          <a:p>
            <a:r>
              <a:rPr lang="en-US" sz="1600" dirty="0" err="1"/>
              <a:t>Simetria</a:t>
            </a:r>
            <a:r>
              <a:rPr lang="en-US" sz="1600" dirty="0"/>
              <a:t> </a:t>
            </a:r>
            <a:r>
              <a:rPr lang="en-US" sz="1600" dirty="0" err="1"/>
              <a:t>grupului</a:t>
            </a:r>
            <a:r>
              <a:rPr lang="en-US" sz="1600" dirty="0"/>
              <a:t> </a:t>
            </a:r>
            <a:r>
              <a:rPr lang="en-US" sz="1600" dirty="0" err="1"/>
              <a:t>spațial</a:t>
            </a:r>
            <a:endParaRPr lang="ro-RO" sz="1600" dirty="0"/>
          </a:p>
          <a:p>
            <a:r>
              <a:rPr lang="en-US" sz="1600" dirty="0" err="1"/>
              <a:t>Simetria</a:t>
            </a:r>
            <a:r>
              <a:rPr lang="en-US" sz="1600" dirty="0"/>
              <a:t> </a:t>
            </a:r>
            <a:r>
              <a:rPr lang="en-US" sz="1600" dirty="0" err="1"/>
              <a:t>translațională</a:t>
            </a:r>
            <a:endParaRPr lang="ro-RO" sz="1600" dirty="0"/>
          </a:p>
          <a:p>
            <a:r>
              <a:rPr lang="en-US" sz="1600" dirty="0" err="1"/>
              <a:t>Dimensiunile</a:t>
            </a:r>
            <a:r>
              <a:rPr lang="en-US" sz="1600" dirty="0"/>
              <a:t> </a:t>
            </a:r>
            <a:r>
              <a:rPr lang="en-US" sz="1600" dirty="0" err="1"/>
              <a:t>celulei</a:t>
            </a:r>
            <a:r>
              <a:rPr lang="en-US" sz="1600" dirty="0"/>
              <a:t> </a:t>
            </a:r>
            <a:r>
              <a:rPr lang="en-US" sz="1600" dirty="0" err="1"/>
              <a:t>unitare</a:t>
            </a:r>
            <a:endParaRPr lang="ro-RO" sz="1600" dirty="0"/>
          </a:p>
          <a:p>
            <a:r>
              <a:rPr lang="en-US" sz="1600" dirty="0" err="1"/>
              <a:t>Informații</a:t>
            </a:r>
            <a:r>
              <a:rPr lang="en-US" sz="1600" dirty="0"/>
              <a:t> </a:t>
            </a:r>
            <a:r>
              <a:rPr lang="en-US" sz="1600" dirty="0" err="1"/>
              <a:t>calitative</a:t>
            </a:r>
            <a:r>
              <a:rPr lang="en-US" sz="1600" dirty="0"/>
              <a:t> </a:t>
            </a:r>
            <a:r>
              <a:rPr lang="en-US" sz="1600" dirty="0" err="1"/>
              <a:t>despre</a:t>
            </a:r>
            <a:r>
              <a:rPr lang="en-US" sz="1600" dirty="0"/>
              <a:t> </a:t>
            </a:r>
            <a:r>
              <a:rPr lang="en-US" sz="1600" dirty="0" err="1"/>
              <a:t>fază</a:t>
            </a:r>
            <a:endParaRPr lang="ro-RO" sz="1600" dirty="0"/>
          </a:p>
          <a:p>
            <a:endParaRPr lang="ro-RO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Intensitățile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vârfurilor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arată</a:t>
            </a:r>
            <a:r>
              <a:rPr lang="en-US" sz="1600" dirty="0"/>
              <a:t>:</a:t>
            </a:r>
            <a:endParaRPr lang="ro-RO" sz="1600" dirty="0"/>
          </a:p>
          <a:p>
            <a:r>
              <a:rPr lang="en-US" sz="1600" dirty="0" err="1"/>
              <a:t>Conținutul</a:t>
            </a:r>
            <a:r>
              <a:rPr lang="en-US" sz="1600" dirty="0"/>
              <a:t> </a:t>
            </a:r>
            <a:r>
              <a:rPr lang="en-US" sz="1600" dirty="0" err="1"/>
              <a:t>celulei</a:t>
            </a:r>
            <a:r>
              <a:rPr lang="en-US" sz="1600" dirty="0"/>
              <a:t> </a:t>
            </a:r>
            <a:r>
              <a:rPr lang="en-US" sz="1600" dirty="0" err="1"/>
              <a:t>unitare</a:t>
            </a:r>
            <a:endParaRPr lang="ro-RO" sz="1600" dirty="0"/>
          </a:p>
          <a:p>
            <a:r>
              <a:rPr lang="en-US" sz="1600" dirty="0" err="1"/>
              <a:t>Simetria</a:t>
            </a:r>
            <a:r>
              <a:rPr lang="en-US" sz="1600" dirty="0"/>
              <a:t> </a:t>
            </a:r>
            <a:r>
              <a:rPr lang="en-US" sz="1600" dirty="0" err="1"/>
              <a:t>punctuală</a:t>
            </a:r>
            <a:endParaRPr lang="ro-RO" sz="1600" dirty="0"/>
          </a:p>
          <a:p>
            <a:r>
              <a:rPr lang="en-US" sz="1600" dirty="0" err="1"/>
              <a:t>Fracțiile</a:t>
            </a:r>
            <a:r>
              <a:rPr lang="en-US" sz="1600" dirty="0"/>
              <a:t> de </a:t>
            </a:r>
            <a:r>
              <a:rPr lang="en-US" sz="1600" dirty="0" err="1"/>
              <a:t>fază</a:t>
            </a:r>
            <a:r>
              <a:rPr lang="en-US" sz="1600" dirty="0"/>
              <a:t> </a:t>
            </a:r>
            <a:r>
              <a:rPr lang="en-US" sz="1600" dirty="0" err="1"/>
              <a:t>cantitative</a:t>
            </a:r>
            <a:endParaRPr lang="ro-RO" sz="1600" dirty="0"/>
          </a:p>
          <a:p>
            <a:endParaRPr lang="ro-RO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Formele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și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lățimile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vârfurilor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arată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endParaRPr lang="ro-RO" sz="1600" b="1" dirty="0">
              <a:solidFill>
                <a:srgbClr val="FF0000"/>
              </a:solidFill>
            </a:endParaRPr>
          </a:p>
          <a:p>
            <a:r>
              <a:rPr lang="en-US" sz="1600" dirty="0" err="1"/>
              <a:t>Dimensiunea</a:t>
            </a:r>
            <a:r>
              <a:rPr lang="en-US" sz="1600" dirty="0"/>
              <a:t> </a:t>
            </a:r>
            <a:r>
              <a:rPr lang="en-US" sz="1600" dirty="0" err="1"/>
              <a:t>cristalitului</a:t>
            </a:r>
            <a:endParaRPr lang="ro-RO" sz="1600" dirty="0"/>
          </a:p>
          <a:p>
            <a:r>
              <a:rPr lang="en-US" sz="1600" dirty="0" err="1"/>
              <a:t>Microdeformare</a:t>
            </a:r>
            <a:r>
              <a:rPr lang="en-US" sz="1600" dirty="0"/>
              <a:t> </a:t>
            </a:r>
            <a:r>
              <a:rPr lang="en-US" sz="1600" dirty="0" err="1"/>
              <a:t>neuniformă</a:t>
            </a:r>
            <a:endParaRPr lang="ro-RO" sz="1600" dirty="0"/>
          </a:p>
          <a:p>
            <a:r>
              <a:rPr lang="en-US" sz="1600" dirty="0" err="1"/>
              <a:t>Defecte</a:t>
            </a:r>
            <a:r>
              <a:rPr lang="en-US" sz="1600" dirty="0"/>
              <a:t> </a:t>
            </a:r>
            <a:r>
              <a:rPr lang="en-US" sz="1600" dirty="0" err="1"/>
              <a:t>extinse</a:t>
            </a:r>
            <a:r>
              <a:rPr lang="en-US" sz="1600" dirty="0"/>
              <a:t> (</a:t>
            </a:r>
            <a:r>
              <a:rPr lang="en-US" sz="1600" dirty="0" err="1"/>
              <a:t>defecțiuni</a:t>
            </a:r>
            <a:r>
              <a:rPr lang="en-US" sz="1600" dirty="0"/>
              <a:t> de </a:t>
            </a:r>
            <a:r>
              <a:rPr lang="en-US" sz="1600" dirty="0" err="1"/>
              <a:t>stivuire</a:t>
            </a:r>
            <a:r>
              <a:rPr lang="en-US" sz="1600" dirty="0"/>
              <a:t>, </a:t>
            </a:r>
            <a:r>
              <a:rPr lang="en-US" sz="1600" dirty="0" err="1"/>
              <a:t>limite</a:t>
            </a:r>
            <a:r>
              <a:rPr lang="en-US" sz="1600" dirty="0"/>
              <a:t> </a:t>
            </a:r>
            <a:r>
              <a:rPr lang="en-US" sz="1600" dirty="0" err="1"/>
              <a:t>antifazice</a:t>
            </a:r>
            <a:r>
              <a:rPr lang="en-US" sz="1600" dirty="0"/>
              <a:t> etc.)</a:t>
            </a:r>
            <a:endParaRPr lang="ro-RO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95CAF2-75BA-013B-D5E2-2441D9E4C178}"/>
              </a:ext>
            </a:extLst>
          </p:cNvPr>
          <p:cNvSpPr txBox="1"/>
          <p:nvPr/>
        </p:nvSpPr>
        <p:spPr>
          <a:xfrm>
            <a:off x="4343400" y="1825330"/>
            <a:ext cx="4572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Limitările </a:t>
            </a:r>
            <a:r>
              <a:rPr lang="en-US" sz="1600" b="1" dirty="0" err="1"/>
              <a:t>difracției</a:t>
            </a:r>
            <a:r>
              <a:rPr lang="en-US" sz="1600" b="1" dirty="0"/>
              <a:t> </a:t>
            </a:r>
            <a:r>
              <a:rPr lang="en-US" sz="1600" b="1" dirty="0" err="1"/>
              <a:t>pulberilor</a:t>
            </a:r>
            <a:r>
              <a:rPr lang="en-US" sz="1600" dirty="0"/>
              <a:t>:</a:t>
            </a:r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</a:rPr>
              <a:t>Tehnicile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monocristale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utilizează</a:t>
            </a:r>
            <a:r>
              <a:rPr lang="en-US" sz="1600" dirty="0"/>
              <a:t> </a:t>
            </a:r>
            <a:r>
              <a:rPr lang="en-US" sz="1600" dirty="0" err="1"/>
              <a:t>algoritmi</a:t>
            </a:r>
            <a:r>
              <a:rPr lang="en-US" sz="1600" dirty="0"/>
              <a:t> </a:t>
            </a:r>
            <a:r>
              <a:rPr lang="en-US" sz="1600" dirty="0" err="1"/>
              <a:t>matematici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intensități</a:t>
            </a:r>
            <a:r>
              <a:rPr lang="en-US" sz="1600" dirty="0"/>
              <a:t> precise ale </a:t>
            </a:r>
            <a:r>
              <a:rPr lang="en-US" sz="1600" dirty="0" err="1"/>
              <a:t>vârfurilor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rezolva</a:t>
            </a:r>
            <a:r>
              <a:rPr lang="en-US" sz="1600" dirty="0"/>
              <a:t> structure</a:t>
            </a:r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</a:rPr>
              <a:t>Colecția</a:t>
            </a:r>
            <a:r>
              <a:rPr lang="en-US" sz="1600" dirty="0">
                <a:solidFill>
                  <a:srgbClr val="FF0000"/>
                </a:solidFill>
              </a:rPr>
              <a:t> 3D de </a:t>
            </a:r>
            <a:r>
              <a:rPr lang="en-US" sz="1600" dirty="0" err="1">
                <a:solidFill>
                  <a:srgbClr val="FF0000"/>
                </a:solidFill>
              </a:rPr>
              <a:t>pete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și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intensități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ale </a:t>
            </a:r>
            <a:r>
              <a:rPr lang="en-US" sz="1600" dirty="0" err="1"/>
              <a:t>unui</a:t>
            </a:r>
            <a:r>
              <a:rPr lang="en-US" sz="1600" dirty="0"/>
              <a:t> experiment </a:t>
            </a:r>
            <a:r>
              <a:rPr lang="en-US" sz="1600" dirty="0" err="1"/>
              <a:t>monocristal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redusă</a:t>
            </a:r>
            <a:r>
              <a:rPr lang="en-US" sz="1600" dirty="0"/>
              <a:t> la un model 1D. </a:t>
            </a:r>
            <a:r>
              <a:rPr lang="en-US" sz="1600" dirty="0" err="1"/>
              <a:t>Acest</a:t>
            </a:r>
            <a:r>
              <a:rPr lang="en-US" sz="1600" dirty="0"/>
              <a:t> </a:t>
            </a:r>
            <a:r>
              <a:rPr lang="en-US" sz="1600" dirty="0" err="1"/>
              <a:t>lucru</a:t>
            </a:r>
            <a:r>
              <a:rPr lang="en-US" sz="1600" dirty="0"/>
              <a:t> </a:t>
            </a:r>
            <a:r>
              <a:rPr lang="en-US" sz="1600" dirty="0" err="1"/>
              <a:t>provoacă</a:t>
            </a:r>
            <a:r>
              <a:rPr lang="en-US" sz="1600" dirty="0"/>
              <a:t> </a:t>
            </a:r>
            <a:r>
              <a:rPr lang="en-US" sz="1600" dirty="0" err="1"/>
              <a:t>suprapunerea</a:t>
            </a:r>
            <a:r>
              <a:rPr lang="en-US" sz="1600" dirty="0"/>
              <a:t> </a:t>
            </a:r>
            <a:r>
              <a:rPr lang="en-US" sz="1600" dirty="0" err="1"/>
              <a:t>vârfurilor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face ca </a:t>
            </a:r>
            <a:r>
              <a:rPr lang="en-US" sz="1600" dirty="0" err="1"/>
              <a:t>intensitățile</a:t>
            </a:r>
            <a:r>
              <a:rPr lang="en-US" sz="1600" dirty="0"/>
              <a:t> precise ale </a:t>
            </a:r>
            <a:r>
              <a:rPr lang="en-US" sz="1600" dirty="0" err="1"/>
              <a:t>vârfurilor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fie </a:t>
            </a:r>
            <a:r>
              <a:rPr lang="en-US" sz="1600" dirty="0" err="1"/>
              <a:t>problematice</a:t>
            </a:r>
            <a:r>
              <a:rPr lang="en-US" sz="1600" dirty="0"/>
              <a:t>.</a:t>
            </a:r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</a:rPr>
              <a:t>Simetria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cristalină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nu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evidentă</a:t>
            </a:r>
            <a:r>
              <a:rPr lang="en-US" sz="1600" dirty="0"/>
              <a:t> din model.</a:t>
            </a:r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</a:rPr>
              <a:t>Amestecurile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multifazice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complică</a:t>
            </a:r>
            <a:r>
              <a:rPr lang="en-US" sz="1600" dirty="0"/>
              <a:t> </a:t>
            </a:r>
            <a:r>
              <a:rPr lang="en-US" sz="1600" dirty="0" err="1"/>
              <a:t>problema</a:t>
            </a:r>
            <a:r>
              <a:rPr lang="en-US" sz="1600" dirty="0"/>
              <a:t>.</a:t>
            </a:r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</a:rPr>
              <a:t>Orientarea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preferată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duce la </a:t>
            </a:r>
            <a:r>
              <a:rPr lang="en-US" sz="1600" dirty="0" err="1"/>
              <a:t>intensități</a:t>
            </a:r>
            <a:r>
              <a:rPr lang="en-US" sz="1600" dirty="0"/>
              <a:t> </a:t>
            </a:r>
            <a:r>
              <a:rPr lang="en-US" sz="1600" dirty="0" err="1"/>
              <a:t>inexacte</a:t>
            </a:r>
            <a:r>
              <a:rPr lang="en-US" sz="1600" dirty="0"/>
              <a:t> ale </a:t>
            </a:r>
            <a:r>
              <a:rPr lang="en-US" sz="1600" dirty="0" err="1"/>
              <a:t>vârfurilor</a:t>
            </a:r>
            <a:r>
              <a:rPr lang="en-US" sz="1600" dirty="0"/>
              <a:t>.</a:t>
            </a:r>
            <a:endParaRPr lang="ro-RO" sz="1600" dirty="0"/>
          </a:p>
          <a:p>
            <a:endParaRPr lang="ro-RO" sz="1600" dirty="0"/>
          </a:p>
          <a:p>
            <a:pPr algn="just"/>
            <a:r>
              <a:rPr lang="en-US" sz="1600" dirty="0"/>
              <a:t>Un </a:t>
            </a:r>
            <a:r>
              <a:rPr lang="en-US" sz="1600" dirty="0" err="1"/>
              <a:t>lucru</a:t>
            </a:r>
            <a:r>
              <a:rPr lang="en-US" sz="1600" dirty="0"/>
              <a:t> important de </a:t>
            </a:r>
            <a:r>
              <a:rPr lang="en-US" sz="1600" dirty="0" err="1"/>
              <a:t>reținut</a:t>
            </a:r>
            <a:r>
              <a:rPr lang="en-US" sz="1600" dirty="0"/>
              <a:t> </a:t>
            </a:r>
            <a:r>
              <a:rPr lang="en-US" sz="1600" dirty="0" err="1"/>
              <a:t>despre</a:t>
            </a:r>
            <a:r>
              <a:rPr lang="en-US" sz="1600" dirty="0"/>
              <a:t> </a:t>
            </a:r>
            <a:r>
              <a:rPr lang="en-US" sz="1600" dirty="0" err="1"/>
              <a:t>difracția</a:t>
            </a:r>
            <a:r>
              <a:rPr lang="en-US" sz="1600" dirty="0"/>
              <a:t> </a:t>
            </a:r>
            <a:r>
              <a:rPr lang="en-US" sz="1600" dirty="0" err="1"/>
              <a:t>pulberilor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că</a:t>
            </a:r>
            <a:r>
              <a:rPr lang="en-US" sz="1600" dirty="0"/>
              <a:t> </a:t>
            </a:r>
            <a:r>
              <a:rPr lang="en-US" sz="1600" dirty="0" err="1"/>
              <a:t>pregătirea</a:t>
            </a:r>
            <a:r>
              <a:rPr lang="en-US" sz="1600" dirty="0"/>
              <a:t> </a:t>
            </a:r>
            <a:r>
              <a:rPr lang="en-US" sz="1600" dirty="0" err="1"/>
              <a:t>probei</a:t>
            </a:r>
            <a:r>
              <a:rPr lang="en-US" sz="1600" dirty="0"/>
              <a:t>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făcută</a:t>
            </a:r>
            <a:r>
              <a:rPr lang="en-US" sz="1600" dirty="0"/>
              <a:t> cu </a:t>
            </a:r>
            <a:r>
              <a:rPr lang="en-US" sz="1600" dirty="0" err="1"/>
              <a:t>atenție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precizie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obține</a:t>
            </a:r>
            <a:r>
              <a:rPr lang="en-US" sz="1600" dirty="0"/>
              <a:t> un </a:t>
            </a:r>
            <a:r>
              <a:rPr lang="en-US" sz="1600" dirty="0" err="1"/>
              <a:t>rezultat</a:t>
            </a:r>
            <a:r>
              <a:rPr lang="en-US" sz="1600" dirty="0"/>
              <a:t> bun.</a:t>
            </a:r>
          </a:p>
        </p:txBody>
      </p:sp>
    </p:spTree>
    <p:extLst>
      <p:ext uri="{BB962C8B-B14F-4D97-AF65-F5344CB8AC3E}">
        <p14:creationId xmlns:p14="http://schemas.microsoft.com/office/powerpoint/2010/main" val="159667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84A4-5AE3-F357-8CD9-7B621795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751E-EF2D-38DC-DABF-386249ED8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X-ray diffraction is important for </a:t>
            </a:r>
            <a:endParaRPr lang="ro-RO" dirty="0"/>
          </a:p>
          <a:p>
            <a:r>
              <a:rPr lang="en-US" dirty="0"/>
              <a:t>• Solid-state physics </a:t>
            </a:r>
            <a:endParaRPr lang="ro-RO" dirty="0"/>
          </a:p>
          <a:p>
            <a:r>
              <a:rPr lang="en-US" dirty="0"/>
              <a:t>• Biophysics </a:t>
            </a:r>
            <a:endParaRPr lang="ro-RO" dirty="0"/>
          </a:p>
          <a:p>
            <a:r>
              <a:rPr lang="en-US" dirty="0"/>
              <a:t>• Medical physics </a:t>
            </a:r>
            <a:endParaRPr lang="ro-RO" dirty="0"/>
          </a:p>
          <a:p>
            <a:r>
              <a:rPr lang="en-US" dirty="0"/>
              <a:t>• Chemistry and Biochemistry</a:t>
            </a:r>
          </a:p>
        </p:txBody>
      </p:sp>
    </p:spTree>
    <p:extLst>
      <p:ext uri="{BB962C8B-B14F-4D97-AF65-F5344CB8AC3E}">
        <p14:creationId xmlns:p14="http://schemas.microsoft.com/office/powerpoint/2010/main" val="622823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003F-0EFB-B41E-4C16-4A66755D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Împrăștierea</a:t>
            </a:r>
            <a:r>
              <a:rPr lang="en-US" dirty="0"/>
              <a:t> </a:t>
            </a:r>
            <a:r>
              <a:rPr lang="en-US" dirty="0" err="1"/>
              <a:t>razelor</a:t>
            </a:r>
            <a:r>
              <a:rPr lang="en-US" dirty="0"/>
              <a:t> X la </a:t>
            </a:r>
            <a:r>
              <a:rPr lang="en-US" dirty="0" err="1"/>
              <a:t>unghiuri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(SAXS)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D503A-F9E9-BD09-0EB2-DD2441ED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Sisteme</a:t>
            </a:r>
            <a:r>
              <a:rPr lang="en-US" dirty="0"/>
              <a:t> care pot fi </a:t>
            </a:r>
            <a:r>
              <a:rPr lang="en-US" dirty="0" err="1"/>
              <a:t>studiate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SAXS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Proteine</a:t>
            </a:r>
            <a:r>
              <a:rPr lang="en-US" dirty="0"/>
              <a:t> ​​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soluție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solide</a:t>
            </a:r>
            <a:r>
              <a:rPr lang="en-US" dirty="0"/>
              <a:t> </a:t>
            </a:r>
            <a:r>
              <a:rPr lang="en-US" dirty="0" err="1"/>
              <a:t>bifazice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copolimerii</a:t>
            </a:r>
            <a:r>
              <a:rPr lang="en-US" dirty="0"/>
              <a:t> bloc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poroase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cristaline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semicristaline</a:t>
            </a:r>
            <a:r>
              <a:rPr lang="en-US" dirty="0"/>
              <a:t> cu </a:t>
            </a:r>
            <a:r>
              <a:rPr lang="en-US" dirty="0" err="1"/>
              <a:t>celulă</a:t>
            </a:r>
            <a:r>
              <a:rPr lang="en-US" dirty="0"/>
              <a:t> </a:t>
            </a:r>
            <a:r>
              <a:rPr lang="en-US" dirty="0" err="1"/>
              <a:t>unitară</a:t>
            </a:r>
            <a:r>
              <a:rPr lang="en-US" dirty="0"/>
              <a:t> mare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Pelicule</a:t>
            </a:r>
            <a:r>
              <a:rPr lang="en-US" dirty="0"/>
              <a:t> </a:t>
            </a:r>
            <a:r>
              <a:rPr lang="en-US" dirty="0" err="1"/>
              <a:t>subțiri</a:t>
            </a:r>
            <a:r>
              <a:rPr lang="en-US" dirty="0"/>
              <a:t> GISAXS</a:t>
            </a:r>
          </a:p>
        </p:txBody>
      </p:sp>
    </p:spTree>
    <p:extLst>
      <p:ext uri="{BB962C8B-B14F-4D97-AF65-F5344CB8AC3E}">
        <p14:creationId xmlns:p14="http://schemas.microsoft.com/office/powerpoint/2010/main" val="4030009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5C88-DDD2-C259-65FD-91B87BF3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Soluții</a:t>
            </a:r>
            <a:r>
              <a:rPr lang="en-US" dirty="0"/>
              <a:t> SAXS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7F84D-DB68-EEDE-BDC6-88F953D17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525962"/>
          </a:xfrm>
        </p:spPr>
        <p:txBody>
          <a:bodyPr/>
          <a:lstStyle/>
          <a:p>
            <a:r>
              <a:rPr lang="en-US" dirty="0" err="1"/>
              <a:t>Densitățile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ale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soluției</a:t>
            </a:r>
            <a:r>
              <a:rPr lang="en-US" dirty="0"/>
              <a:t> sunt de </a:t>
            </a:r>
            <a:r>
              <a:rPr lang="en-US" dirty="0" err="1"/>
              <a:t>obicei</a:t>
            </a:r>
            <a:r>
              <a:rPr lang="en-US" dirty="0"/>
              <a:t> considerate </a:t>
            </a:r>
            <a:r>
              <a:rPr lang="en-US" dirty="0" err="1"/>
              <a:t>constante</a:t>
            </a:r>
            <a:r>
              <a:rPr lang="en-US" dirty="0"/>
              <a:t>. </a:t>
            </a:r>
          </a:p>
          <a:p>
            <a:r>
              <a:rPr lang="en-US" dirty="0" err="1"/>
              <a:t>Diferența</a:t>
            </a:r>
            <a:r>
              <a:rPr lang="en-US" dirty="0"/>
              <a:t> </a:t>
            </a:r>
            <a:r>
              <a:rPr lang="en-US" dirty="0" err="1"/>
              <a:t>densității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soluție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intensitatea</a:t>
            </a:r>
            <a:r>
              <a:rPr lang="en-US" dirty="0"/>
              <a:t> de </a:t>
            </a:r>
            <a:r>
              <a:rPr lang="en-US" dirty="0" err="1"/>
              <a:t>împrăștiere</a:t>
            </a:r>
            <a:r>
              <a:rPr lang="en-US" dirty="0"/>
              <a:t>. </a:t>
            </a:r>
          </a:p>
          <a:p>
            <a:r>
              <a:rPr lang="en-US" dirty="0" err="1"/>
              <a:t>Fluctuațiile</a:t>
            </a:r>
            <a:r>
              <a:rPr lang="en-US" dirty="0"/>
              <a:t> de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atomică</a:t>
            </a:r>
            <a:r>
              <a:rPr lang="en-US" dirty="0"/>
              <a:t> ale </a:t>
            </a:r>
            <a:r>
              <a:rPr lang="en-US" dirty="0" err="1"/>
              <a:t>densității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sunt </a:t>
            </a:r>
            <a:r>
              <a:rPr lang="en-US" dirty="0" err="1"/>
              <a:t>ignorate</a:t>
            </a:r>
            <a:r>
              <a:rPr lang="en-US" dirty="0"/>
              <a:t>. </a:t>
            </a:r>
            <a:r>
              <a:rPr lang="en-US" dirty="0" err="1"/>
              <a:t>Acestea</a:t>
            </a:r>
            <a:r>
              <a:rPr lang="en-US" dirty="0"/>
              <a:t> sunt, </a:t>
            </a:r>
            <a:r>
              <a:rPr lang="en-US" dirty="0" err="1"/>
              <a:t>desigur</a:t>
            </a:r>
            <a:r>
              <a:rPr lang="en-US" dirty="0"/>
              <a:t>,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prezente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nu </a:t>
            </a:r>
            <a:r>
              <a:rPr lang="en-US" dirty="0" err="1"/>
              <a:t>domină</a:t>
            </a:r>
            <a:r>
              <a:rPr lang="en-US" dirty="0"/>
              <a:t> </a:t>
            </a:r>
            <a:r>
              <a:rPr lang="en-US" dirty="0" err="1"/>
              <a:t>modelul</a:t>
            </a:r>
            <a:r>
              <a:rPr lang="en-US" dirty="0"/>
              <a:t> de </a:t>
            </a:r>
            <a:r>
              <a:rPr lang="en-US" dirty="0" err="1"/>
              <a:t>intensitate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414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4106-33F6-CE4B-DD90-BBEFE15B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SAXS: </a:t>
            </a:r>
            <a:r>
              <a:rPr lang="en-US" dirty="0" err="1"/>
              <a:t>elemente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D9BC7-D451-E8CD-2752-1A3C6BFA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aplică</a:t>
            </a:r>
            <a:r>
              <a:rPr lang="en-US" dirty="0"/>
              <a:t> </a:t>
            </a: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I(q) = ∫ P(r) exp(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q∙r</a:t>
            </a:r>
            <a:r>
              <a:rPr lang="en-US" b="1" dirty="0">
                <a:solidFill>
                  <a:srgbClr val="FF0000"/>
                </a:solidFill>
              </a:rPr>
              <a:t>) d^3 (r)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P(r) ~∫ I(q) exp(-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q∙r</a:t>
            </a:r>
            <a:r>
              <a:rPr lang="en-US" b="1" dirty="0">
                <a:solidFill>
                  <a:srgbClr val="FF0000"/>
                </a:solidFill>
              </a:rPr>
              <a:t>) d^3(q) </a:t>
            </a:r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P - </a:t>
            </a:r>
            <a:r>
              <a:rPr lang="en-US" dirty="0" err="1"/>
              <a:t>funcția</a:t>
            </a:r>
            <a:r>
              <a:rPr lang="en-US" dirty="0"/>
              <a:t> de </a:t>
            </a:r>
            <a:r>
              <a:rPr lang="en-US" dirty="0" err="1"/>
              <a:t>autocorelație</a:t>
            </a:r>
            <a:r>
              <a:rPr lang="en-US" dirty="0"/>
              <a:t> a </a:t>
            </a:r>
            <a:r>
              <a:rPr lang="en-US" dirty="0" err="1"/>
              <a:t>densității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din </a:t>
            </a:r>
            <a:r>
              <a:rPr lang="en-US" dirty="0" err="1"/>
              <a:t>probă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I(q) - </a:t>
            </a:r>
            <a:r>
              <a:rPr lang="en-US" dirty="0" err="1"/>
              <a:t>intensitatea</a:t>
            </a:r>
            <a:r>
              <a:rPr lang="en-US" dirty="0"/>
              <a:t> </a:t>
            </a:r>
            <a:r>
              <a:rPr lang="en-US" dirty="0" err="1"/>
              <a:t>împrăștiată</a:t>
            </a:r>
            <a:r>
              <a:rPr lang="en-US" dirty="0"/>
              <a:t> la </a:t>
            </a:r>
            <a:r>
              <a:rPr lang="en-US" dirty="0" err="1"/>
              <a:t>unghiuri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254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002C-AA78-2642-BB9B-01358F9E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Măsurare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6D40-C59D-5177-9233-57A3C77FD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Mod de </a:t>
            </a:r>
            <a:r>
              <a:rPr lang="en-US" dirty="0" err="1"/>
              <a:t>transmisie</a:t>
            </a:r>
            <a:r>
              <a:rPr lang="en-US" dirty="0"/>
              <a:t> </a:t>
            </a:r>
            <a:r>
              <a:rPr lang="en-US" dirty="0" err="1"/>
              <a:t>perpendiculară</a:t>
            </a:r>
            <a:r>
              <a:rPr lang="en-US" dirty="0"/>
              <a:t> </a:t>
            </a:r>
          </a:p>
          <a:p>
            <a:r>
              <a:rPr lang="en-US" dirty="0"/>
              <a:t>• Detector de </a:t>
            </a:r>
            <a:r>
              <a:rPr lang="en-US" dirty="0" err="1"/>
              <a:t>suprafață</a:t>
            </a:r>
            <a:r>
              <a:rPr lang="en-US" dirty="0"/>
              <a:t> </a:t>
            </a:r>
            <a:r>
              <a:rPr lang="en-US" dirty="0" err="1"/>
              <a:t>preferabil</a:t>
            </a:r>
            <a:r>
              <a:rPr lang="en-US" dirty="0"/>
              <a:t> </a:t>
            </a:r>
          </a:p>
          <a:p>
            <a:r>
              <a:rPr lang="en-US" dirty="0"/>
              <a:t>• </a:t>
            </a:r>
            <a:r>
              <a:rPr lang="en-US" dirty="0" err="1"/>
              <a:t>Fascicul</a:t>
            </a:r>
            <a:r>
              <a:rPr lang="en-US" dirty="0"/>
              <a:t> de raze X cu </a:t>
            </a:r>
            <a:r>
              <a:rPr lang="en-US" dirty="0" err="1"/>
              <a:t>divergență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</a:p>
          <a:p>
            <a:r>
              <a:rPr lang="en-US" dirty="0"/>
              <a:t>• Detector cu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dinamică</a:t>
            </a:r>
            <a:r>
              <a:rPr lang="en-US" dirty="0"/>
              <a:t> mare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zgomot</a:t>
            </a:r>
            <a:r>
              <a:rPr lang="en-US" dirty="0"/>
              <a:t> </a:t>
            </a:r>
            <a:r>
              <a:rPr lang="en-US" dirty="0" err="1"/>
              <a:t>redus</a:t>
            </a:r>
            <a:r>
              <a:rPr lang="en-US" dirty="0"/>
              <a:t> </a:t>
            </a:r>
          </a:p>
          <a:p>
            <a:r>
              <a:rPr lang="en-US" dirty="0"/>
              <a:t>• </a:t>
            </a:r>
            <a:r>
              <a:rPr lang="en-US" dirty="0" err="1"/>
              <a:t>Uneori</a:t>
            </a:r>
            <a:r>
              <a:rPr lang="en-US" dirty="0"/>
              <a:t> sunt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intensități</a:t>
            </a:r>
            <a:r>
              <a:rPr lang="en-US" dirty="0"/>
              <a:t> absolute. Se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o </a:t>
            </a:r>
            <a:r>
              <a:rPr lang="en-US" dirty="0" err="1"/>
              <a:t>probă</a:t>
            </a:r>
            <a:r>
              <a:rPr lang="en-US" dirty="0"/>
              <a:t> de </a:t>
            </a:r>
            <a:r>
              <a:rPr lang="en-US" dirty="0" err="1"/>
              <a:t>calibrare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643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5BA9-26B7-03BC-523E-E28D0CDB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SAXS: </a:t>
            </a:r>
            <a:r>
              <a:rPr lang="en-US" dirty="0" err="1"/>
              <a:t>Probă</a:t>
            </a:r>
            <a:r>
              <a:rPr lang="en-US" dirty="0"/>
              <a:t> </a:t>
            </a:r>
            <a:r>
              <a:rPr lang="en-US" dirty="0" err="1"/>
              <a:t>izotropă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6AB3-AB96-B5BC-B648-DA1884B9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763000" cy="4525962"/>
          </a:xfrm>
        </p:spPr>
        <p:txBody>
          <a:bodyPr/>
          <a:lstStyle/>
          <a:p>
            <a:r>
              <a:rPr lang="en-US" dirty="0" err="1"/>
              <a:t>Ecuația</a:t>
            </a:r>
            <a:r>
              <a:rPr lang="en-US" dirty="0"/>
              <a:t> Debye </a:t>
            </a:r>
            <a:r>
              <a:rPr lang="en-US" b="1" dirty="0">
                <a:solidFill>
                  <a:srgbClr val="FF0000"/>
                </a:solidFill>
              </a:rPr>
              <a:t>I(q) = </a:t>
            </a:r>
            <a:r>
              <a:rPr lang="el-GR" b="1" dirty="0">
                <a:solidFill>
                  <a:srgbClr val="FF0000"/>
                </a:solidFill>
              </a:rPr>
              <a:t>ΣΣ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f</a:t>
            </a:r>
            <a:r>
              <a:rPr lang="en-US" sz="2400" b="1" dirty="0">
                <a:solidFill>
                  <a:srgbClr val="FF0000"/>
                </a:solidFill>
              </a:rPr>
              <a:t>j</a:t>
            </a:r>
            <a:r>
              <a:rPr lang="en-US" b="1" dirty="0">
                <a:solidFill>
                  <a:srgbClr val="FF0000"/>
                </a:solidFill>
              </a:rPr>
              <a:t>*sin(q </a:t>
            </a:r>
            <a:r>
              <a:rPr lang="en-US" b="1" dirty="0" err="1">
                <a:solidFill>
                  <a:srgbClr val="FF0000"/>
                </a:solidFill>
              </a:rPr>
              <a:t>r</a:t>
            </a:r>
            <a:r>
              <a:rPr lang="en-US" sz="1800" b="1" dirty="0" err="1">
                <a:solidFill>
                  <a:srgbClr val="FF0000"/>
                </a:solidFill>
              </a:rPr>
              <a:t>ij</a:t>
            </a:r>
            <a:r>
              <a:rPr lang="en-US" b="1" dirty="0">
                <a:solidFill>
                  <a:srgbClr val="FF0000"/>
                </a:solidFill>
              </a:rPr>
              <a:t>)/(q </a:t>
            </a:r>
            <a:r>
              <a:rPr lang="en-US" b="1" dirty="0" err="1">
                <a:solidFill>
                  <a:srgbClr val="FF0000"/>
                </a:solidFill>
              </a:rPr>
              <a:t>r</a:t>
            </a:r>
            <a:r>
              <a:rPr lang="en-US" sz="1800" b="1" dirty="0" err="1">
                <a:solidFill>
                  <a:srgbClr val="FF0000"/>
                </a:solidFill>
              </a:rPr>
              <a:t>ij</a:t>
            </a:r>
            <a:r>
              <a:rPr lang="en-US" b="1" dirty="0">
                <a:solidFill>
                  <a:srgbClr val="FF0000"/>
                </a:solidFill>
              </a:rPr>
              <a:t>),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dirty="0"/>
              <a:t> - </a:t>
            </a:r>
            <a:r>
              <a:rPr lang="en-US" dirty="0" err="1"/>
              <a:t>factorul</a:t>
            </a:r>
            <a:r>
              <a:rPr lang="en-US" dirty="0"/>
              <a:t> de </a:t>
            </a:r>
            <a:r>
              <a:rPr lang="en-US" dirty="0" err="1"/>
              <a:t>împrăștiere</a:t>
            </a:r>
            <a:r>
              <a:rPr lang="en-US" dirty="0"/>
              <a:t> </a:t>
            </a:r>
            <a:r>
              <a:rPr lang="en-US" dirty="0" err="1"/>
              <a:t>atomică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r</a:t>
            </a:r>
            <a:r>
              <a:rPr lang="en-US" sz="2000" b="1" dirty="0" err="1">
                <a:solidFill>
                  <a:srgbClr val="FF0000"/>
                </a:solidFill>
              </a:rPr>
              <a:t>ij</a:t>
            </a:r>
            <a:r>
              <a:rPr lang="en-US" b="1" dirty="0">
                <a:solidFill>
                  <a:srgbClr val="FF0000"/>
                </a:solidFill>
              </a:rPr>
              <a:t> - </a:t>
            </a:r>
            <a:r>
              <a:rPr lang="en-US" b="1" dirty="0" err="1">
                <a:solidFill>
                  <a:srgbClr val="FF0000"/>
                </a:solidFill>
              </a:rPr>
              <a:t>d</a:t>
            </a:r>
            <a:r>
              <a:rPr lang="en-US" dirty="0" err="1"/>
              <a:t>istanța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atomii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q</a:t>
            </a:r>
            <a:r>
              <a:rPr lang="en-US" dirty="0"/>
              <a:t> - </a:t>
            </a:r>
            <a:r>
              <a:rPr lang="en-US" dirty="0" err="1"/>
              <a:t>magnitudinea</a:t>
            </a:r>
            <a:r>
              <a:rPr lang="en-US" dirty="0"/>
              <a:t> </a:t>
            </a:r>
            <a:r>
              <a:rPr lang="en-US" dirty="0" err="1"/>
              <a:t>vectorului</a:t>
            </a:r>
            <a:r>
              <a:rPr lang="en-US" dirty="0"/>
              <a:t> de </a:t>
            </a:r>
            <a:r>
              <a:rPr lang="en-US" dirty="0" err="1"/>
              <a:t>împrăștiere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i="1" dirty="0" err="1"/>
              <a:t>Unitățile</a:t>
            </a:r>
            <a:r>
              <a:rPr lang="en-US" i="1" dirty="0"/>
              <a:t> de </a:t>
            </a:r>
            <a:r>
              <a:rPr lang="en-US" i="1" dirty="0" err="1"/>
              <a:t>împrăștiere</a:t>
            </a:r>
            <a:r>
              <a:rPr lang="en-US" i="1" dirty="0"/>
              <a:t> nu </a:t>
            </a:r>
            <a:r>
              <a:rPr lang="en-US" i="1" dirty="0" err="1"/>
              <a:t>trebuie</a:t>
            </a:r>
            <a:r>
              <a:rPr lang="en-US" i="1" dirty="0"/>
              <a:t> </a:t>
            </a:r>
            <a:r>
              <a:rPr lang="en-US" i="1" dirty="0" err="1"/>
              <a:t>să</a:t>
            </a:r>
            <a:r>
              <a:rPr lang="en-US" i="1" dirty="0"/>
              <a:t> fie </a:t>
            </a:r>
            <a:r>
              <a:rPr lang="en-US" i="1" dirty="0" err="1"/>
              <a:t>atomi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densitățile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sunt continue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(q) =∫∫ </a:t>
            </a:r>
            <a:r>
              <a:rPr lang="el-GR" b="1" dirty="0">
                <a:solidFill>
                  <a:srgbClr val="FF0000"/>
                </a:solidFill>
              </a:rPr>
              <a:t>ρ(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sz="1400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l-GR" b="1" dirty="0">
                <a:solidFill>
                  <a:srgbClr val="FF0000"/>
                </a:solidFill>
              </a:rPr>
              <a:t>ρ(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) sin(q r</a:t>
            </a:r>
            <a:r>
              <a:rPr lang="en-US" sz="1800" b="1" dirty="0">
                <a:solidFill>
                  <a:srgbClr val="FF0000"/>
                </a:solidFill>
              </a:rPr>
              <a:t>12</a:t>
            </a:r>
            <a:r>
              <a:rPr lang="en-US" b="1" dirty="0">
                <a:solidFill>
                  <a:srgbClr val="FF0000"/>
                </a:solidFill>
              </a:rPr>
              <a:t>)/(q r</a:t>
            </a:r>
            <a:r>
              <a:rPr lang="en-US" sz="1800" b="1" dirty="0">
                <a:solidFill>
                  <a:srgbClr val="FF0000"/>
                </a:solidFill>
              </a:rPr>
              <a:t>12</a:t>
            </a:r>
            <a:r>
              <a:rPr lang="en-US" b="1" dirty="0">
                <a:solidFill>
                  <a:srgbClr val="FF0000"/>
                </a:solidFill>
              </a:rPr>
              <a:t>) dV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dV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sz="1600" i="1" dirty="0">
                <a:solidFill>
                  <a:srgbClr val="FF0000"/>
                </a:solidFill>
              </a:rPr>
              <a:t>12</a:t>
            </a:r>
            <a:r>
              <a:rPr lang="en-US" i="1" dirty="0">
                <a:solidFill>
                  <a:srgbClr val="FF0000"/>
                </a:solidFill>
              </a:rPr>
              <a:t>=r</a:t>
            </a:r>
            <a:r>
              <a:rPr lang="en-US" sz="1800" i="1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 - r</a:t>
            </a:r>
            <a:r>
              <a:rPr lang="en-US" sz="1800" i="1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298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D0F1-3F4B-7060-7480-0623FAB2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 </a:t>
            </a:r>
            <a:r>
              <a:rPr lang="en-US" sz="3200" dirty="0" err="1"/>
              <a:t>modalitate</a:t>
            </a:r>
            <a:r>
              <a:rPr lang="en-US" sz="3200" dirty="0"/>
              <a:t> de a </a:t>
            </a:r>
            <a:r>
              <a:rPr lang="en-US" sz="3200" dirty="0" err="1"/>
              <a:t>prezenta</a:t>
            </a:r>
            <a:r>
              <a:rPr lang="en-US" sz="3200" dirty="0"/>
              <a:t> </a:t>
            </a:r>
            <a:r>
              <a:rPr lang="en-US" sz="3200" dirty="0" err="1"/>
              <a:t>densitatea</a:t>
            </a:r>
            <a:r>
              <a:rPr lang="en-US" sz="3200" dirty="0"/>
              <a:t> </a:t>
            </a:r>
            <a:r>
              <a:rPr lang="en-US" sz="3200" dirty="0" err="1"/>
              <a:t>electronică</a:t>
            </a:r>
            <a:r>
              <a:rPr lang="en-US" sz="3200" dirty="0"/>
              <a:t> a </a:t>
            </a:r>
            <a:r>
              <a:rPr lang="en-US" sz="3200" dirty="0" err="1"/>
              <a:t>particulelor</a:t>
            </a:r>
            <a:r>
              <a:rPr lang="en-US" sz="3200" dirty="0"/>
              <a:t> </a:t>
            </a:r>
            <a:r>
              <a:rPr lang="en-US" sz="3200" dirty="0" err="1"/>
              <a:t>izolate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40E4-3524-DE46-D193-84F69C01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luăm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considerare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izolate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soluție</a:t>
            </a:r>
            <a:r>
              <a:rPr lang="en-US" dirty="0"/>
              <a:t>. </a:t>
            </a:r>
          </a:p>
          <a:p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electronică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prezentată</a:t>
            </a:r>
            <a:r>
              <a:rPr lang="en-US" dirty="0"/>
              <a:t> ca </a:t>
            </a:r>
            <a:r>
              <a:rPr lang="en-US" dirty="0" err="1"/>
              <a:t>produs</a:t>
            </a:r>
            <a:r>
              <a:rPr lang="en-US" dirty="0"/>
              <a:t> al </a:t>
            </a:r>
            <a:r>
              <a:rPr lang="en-US" dirty="0" err="1"/>
              <a:t>termenului</a:t>
            </a:r>
            <a:r>
              <a:rPr lang="en-US" dirty="0"/>
              <a:t> </a:t>
            </a:r>
            <a:r>
              <a:rPr lang="el-GR" b="1" i="1" dirty="0">
                <a:solidFill>
                  <a:srgbClr val="FF0000"/>
                </a:solidFill>
              </a:rPr>
              <a:t>ρ</a:t>
            </a:r>
            <a:r>
              <a:rPr lang="el-GR" sz="2000" b="1" i="1" dirty="0">
                <a:solidFill>
                  <a:srgbClr val="FF0000"/>
                </a:solidFill>
              </a:rPr>
              <a:t>∞</a:t>
            </a:r>
            <a:r>
              <a:rPr lang="el-GR" b="1" i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r) </a:t>
            </a:r>
            <a:r>
              <a:rPr lang="en-US" dirty="0"/>
              <a:t>al </a:t>
            </a:r>
            <a:r>
              <a:rPr lang="en-US" dirty="0" err="1"/>
              <a:t>regiunii</a:t>
            </a:r>
            <a:r>
              <a:rPr lang="en-US" dirty="0"/>
              <a:t> </a:t>
            </a:r>
            <a:r>
              <a:rPr lang="en-US" dirty="0" err="1"/>
              <a:t>infinit</a:t>
            </a:r>
            <a:r>
              <a:rPr lang="en-US" dirty="0"/>
              <a:t> de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al </a:t>
            </a:r>
            <a:r>
              <a:rPr lang="en-US" dirty="0" err="1"/>
              <a:t>funcției</a:t>
            </a:r>
            <a:r>
              <a:rPr lang="en-US" dirty="0"/>
              <a:t> de </a:t>
            </a:r>
            <a:r>
              <a:rPr lang="en-US" dirty="0" err="1"/>
              <a:t>formă</a:t>
            </a:r>
            <a:r>
              <a:rPr lang="en-US" dirty="0"/>
              <a:t> </a:t>
            </a:r>
            <a:r>
              <a:rPr lang="el-GR" b="1" i="1" dirty="0">
                <a:solidFill>
                  <a:srgbClr val="FF0000"/>
                </a:solidFill>
              </a:rPr>
              <a:t>σ(</a:t>
            </a:r>
            <a:r>
              <a:rPr lang="en-US" b="1" i="1" dirty="0">
                <a:solidFill>
                  <a:srgbClr val="FF0000"/>
                </a:solidFill>
              </a:rPr>
              <a:t>r)</a:t>
            </a:r>
            <a:r>
              <a:rPr lang="en-US" dirty="0"/>
              <a:t> a </a:t>
            </a:r>
            <a:r>
              <a:rPr lang="en-US" dirty="0" err="1"/>
              <a:t>particulei</a:t>
            </a:r>
            <a:r>
              <a:rPr lang="en-US" dirty="0"/>
              <a:t>: </a:t>
            </a:r>
            <a:r>
              <a:rPr lang="el-GR" b="1" i="1" dirty="0">
                <a:solidFill>
                  <a:srgbClr val="FF0000"/>
                </a:solidFill>
              </a:rPr>
              <a:t>ρ(</a:t>
            </a:r>
            <a:r>
              <a:rPr lang="en-US" b="1" i="1" dirty="0">
                <a:solidFill>
                  <a:srgbClr val="FF0000"/>
                </a:solidFill>
              </a:rPr>
              <a:t>r)=</a:t>
            </a:r>
            <a:r>
              <a:rPr lang="el-GR" b="1" i="1" dirty="0">
                <a:solidFill>
                  <a:srgbClr val="FF0000"/>
                </a:solidFill>
              </a:rPr>
              <a:t>ρ</a:t>
            </a:r>
            <a:r>
              <a:rPr lang="el-GR" sz="2000" b="1" i="1" dirty="0">
                <a:solidFill>
                  <a:srgbClr val="FF0000"/>
                </a:solidFill>
              </a:rPr>
              <a:t>∞</a:t>
            </a:r>
            <a:r>
              <a:rPr lang="el-GR" b="1" i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r)∙</a:t>
            </a:r>
            <a:r>
              <a:rPr lang="el-GR" b="1" i="1" dirty="0">
                <a:solidFill>
                  <a:srgbClr val="FF0000"/>
                </a:solidFill>
              </a:rPr>
              <a:t>σ(</a:t>
            </a:r>
            <a:r>
              <a:rPr lang="en-US" b="1" i="1" dirty="0">
                <a:solidFill>
                  <a:srgbClr val="FF0000"/>
                </a:solidFill>
              </a:rPr>
              <a:t>r) </a:t>
            </a:r>
          </a:p>
          <a:p>
            <a:r>
              <a:rPr lang="en-US" dirty="0" err="1"/>
              <a:t>Funcția</a:t>
            </a:r>
            <a:r>
              <a:rPr lang="en-US" dirty="0"/>
              <a:t> de </a:t>
            </a:r>
            <a:r>
              <a:rPr lang="en-US" dirty="0" err="1"/>
              <a:t>formă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                   </a:t>
            </a:r>
            <a:r>
              <a:rPr lang="el-GR" b="1" i="1" dirty="0">
                <a:solidFill>
                  <a:srgbClr val="FF0000"/>
                </a:solidFill>
              </a:rPr>
              <a:t>σ(</a:t>
            </a:r>
            <a:r>
              <a:rPr lang="en-US" b="1" i="1" dirty="0">
                <a:solidFill>
                  <a:srgbClr val="FF0000"/>
                </a:solidFill>
              </a:rPr>
              <a:t>r)=1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particulei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                   </a:t>
            </a:r>
            <a:r>
              <a:rPr lang="el-GR" b="1" i="1" dirty="0">
                <a:solidFill>
                  <a:srgbClr val="FF0000"/>
                </a:solidFill>
              </a:rPr>
              <a:t>σ(</a:t>
            </a:r>
            <a:r>
              <a:rPr lang="en-US" b="1" i="1" dirty="0">
                <a:solidFill>
                  <a:srgbClr val="FF0000"/>
                </a:solidFill>
              </a:rPr>
              <a:t>r)=0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exterior.</a:t>
            </a:r>
          </a:p>
        </p:txBody>
      </p:sp>
    </p:spTree>
    <p:extLst>
      <p:ext uri="{BB962C8B-B14F-4D97-AF65-F5344CB8AC3E}">
        <p14:creationId xmlns:p14="http://schemas.microsoft.com/office/powerpoint/2010/main" val="3296482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71BA-C5E2-EDB6-C1A2-0572CF22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 </a:t>
            </a:r>
            <a:r>
              <a:rPr lang="en-US" sz="3600" dirty="0" err="1"/>
              <a:t>modalitate</a:t>
            </a:r>
            <a:r>
              <a:rPr lang="en-US" sz="3600" dirty="0"/>
              <a:t> de a </a:t>
            </a:r>
            <a:r>
              <a:rPr lang="en-US" sz="3600" dirty="0" err="1"/>
              <a:t>prezenta</a:t>
            </a:r>
            <a:r>
              <a:rPr lang="en-US" sz="3600" dirty="0"/>
              <a:t> </a:t>
            </a:r>
            <a:r>
              <a:rPr lang="en-US" sz="3600" dirty="0" err="1"/>
              <a:t>funcția</a:t>
            </a:r>
            <a:r>
              <a:rPr lang="en-US" sz="3600" dirty="0"/>
              <a:t> de </a:t>
            </a:r>
            <a:r>
              <a:rPr lang="en-US" sz="3600" dirty="0" err="1"/>
              <a:t>autocorelație</a:t>
            </a:r>
            <a:r>
              <a:rPr lang="en-US" sz="3600" dirty="0"/>
              <a:t> a </a:t>
            </a:r>
            <a:r>
              <a:rPr lang="en-US" sz="3600" dirty="0" err="1"/>
              <a:t>densității</a:t>
            </a:r>
            <a:r>
              <a:rPr lang="en-US" sz="3600" dirty="0"/>
              <a:t> </a:t>
            </a:r>
            <a:r>
              <a:rPr lang="en-US" sz="3600" dirty="0" err="1"/>
              <a:t>electronice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4224-6B31-7F1B-ED99-CB27711D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i="1" dirty="0">
                <a:solidFill>
                  <a:srgbClr val="FF0000"/>
                </a:solidFill>
              </a:rPr>
              <a:t>P(r) = ∫</a:t>
            </a:r>
            <a:r>
              <a:rPr lang="el-GR" sz="2200" b="1" i="1" dirty="0">
                <a:solidFill>
                  <a:srgbClr val="FF0000"/>
                </a:solidFill>
              </a:rPr>
              <a:t>ρ</a:t>
            </a:r>
            <a:r>
              <a:rPr lang="el-GR" sz="1600" b="1" i="1" dirty="0">
                <a:solidFill>
                  <a:srgbClr val="FF0000"/>
                </a:solidFill>
              </a:rPr>
              <a:t>∞</a:t>
            </a:r>
            <a:r>
              <a:rPr lang="el-GR" sz="2200" b="1" i="1" dirty="0">
                <a:solidFill>
                  <a:srgbClr val="FF0000"/>
                </a:solidFill>
              </a:rPr>
              <a:t>(</a:t>
            </a:r>
            <a:r>
              <a:rPr lang="en-US" sz="2200" b="1" i="1" dirty="0">
                <a:solidFill>
                  <a:srgbClr val="FF0000"/>
                </a:solidFill>
              </a:rPr>
              <a:t>u) </a:t>
            </a:r>
            <a:r>
              <a:rPr lang="el-GR" sz="2200" b="1" i="1" dirty="0">
                <a:solidFill>
                  <a:srgbClr val="FF0000"/>
                </a:solidFill>
              </a:rPr>
              <a:t>ρ</a:t>
            </a:r>
            <a:r>
              <a:rPr lang="el-GR" sz="1400" b="1" i="1" dirty="0">
                <a:solidFill>
                  <a:srgbClr val="FF0000"/>
                </a:solidFill>
              </a:rPr>
              <a:t>∞</a:t>
            </a:r>
            <a:r>
              <a:rPr lang="el-GR" sz="2200" b="1" i="1" dirty="0">
                <a:solidFill>
                  <a:srgbClr val="FF0000"/>
                </a:solidFill>
              </a:rPr>
              <a:t>(</a:t>
            </a:r>
            <a:r>
              <a:rPr lang="en-US" sz="2200" b="1" i="1" dirty="0" err="1">
                <a:solidFill>
                  <a:srgbClr val="FF0000"/>
                </a:solidFill>
              </a:rPr>
              <a:t>u+r</a:t>
            </a:r>
            <a:r>
              <a:rPr lang="en-US" sz="2200" b="1" i="1" dirty="0">
                <a:solidFill>
                  <a:srgbClr val="FF0000"/>
                </a:solidFill>
              </a:rPr>
              <a:t>) </a:t>
            </a:r>
            <a:r>
              <a:rPr lang="el-GR" sz="2200" b="1" i="1" dirty="0">
                <a:solidFill>
                  <a:srgbClr val="FF0000"/>
                </a:solidFill>
              </a:rPr>
              <a:t>σ(</a:t>
            </a:r>
            <a:r>
              <a:rPr lang="en-US" sz="2200" b="1" i="1" dirty="0">
                <a:solidFill>
                  <a:srgbClr val="FF0000"/>
                </a:solidFill>
              </a:rPr>
              <a:t>u) </a:t>
            </a:r>
            <a:r>
              <a:rPr lang="el-GR" sz="2200" b="1" i="1" dirty="0">
                <a:solidFill>
                  <a:srgbClr val="FF0000"/>
                </a:solidFill>
              </a:rPr>
              <a:t>σ (</a:t>
            </a:r>
            <a:r>
              <a:rPr lang="en-US" sz="2200" b="1" i="1" dirty="0" err="1">
                <a:solidFill>
                  <a:srgbClr val="FF0000"/>
                </a:solidFill>
              </a:rPr>
              <a:t>u+r</a:t>
            </a:r>
            <a:r>
              <a:rPr lang="en-US" sz="2200" b="1" i="1" dirty="0">
                <a:solidFill>
                  <a:srgbClr val="FF0000"/>
                </a:solidFill>
              </a:rPr>
              <a:t>) d^3(u) = ∫</a:t>
            </a:r>
            <a:r>
              <a:rPr lang="en-US" sz="1100" b="1" i="1" dirty="0">
                <a:solidFill>
                  <a:srgbClr val="FF0000"/>
                </a:solidFill>
              </a:rPr>
              <a:t>V</a:t>
            </a:r>
            <a:r>
              <a:rPr lang="en-US" sz="2200" b="1" i="1" dirty="0">
                <a:solidFill>
                  <a:srgbClr val="FF0000"/>
                </a:solidFill>
              </a:rPr>
              <a:t>&lt;</a:t>
            </a:r>
            <a:r>
              <a:rPr lang="el-GR" sz="2200" b="1" i="1" dirty="0">
                <a:solidFill>
                  <a:srgbClr val="FF0000"/>
                </a:solidFill>
              </a:rPr>
              <a:t>ρ</a:t>
            </a:r>
            <a:r>
              <a:rPr lang="el-GR" sz="1600" b="1" i="1" dirty="0">
                <a:solidFill>
                  <a:srgbClr val="FF0000"/>
                </a:solidFill>
              </a:rPr>
              <a:t>∞</a:t>
            </a:r>
            <a:r>
              <a:rPr lang="el-GR" sz="2200" b="1" i="1" dirty="0">
                <a:solidFill>
                  <a:srgbClr val="FF0000"/>
                </a:solidFill>
              </a:rPr>
              <a:t>(</a:t>
            </a:r>
            <a:r>
              <a:rPr lang="en-US" sz="2200" b="1" i="1" dirty="0">
                <a:solidFill>
                  <a:srgbClr val="FF0000"/>
                </a:solidFill>
              </a:rPr>
              <a:t>u) </a:t>
            </a:r>
            <a:r>
              <a:rPr lang="el-GR" sz="2200" b="1" i="1" dirty="0">
                <a:solidFill>
                  <a:srgbClr val="FF0000"/>
                </a:solidFill>
              </a:rPr>
              <a:t>ρ</a:t>
            </a:r>
            <a:r>
              <a:rPr lang="el-GR" sz="1600" b="1" i="1" dirty="0">
                <a:solidFill>
                  <a:srgbClr val="FF0000"/>
                </a:solidFill>
              </a:rPr>
              <a:t>∞</a:t>
            </a:r>
            <a:r>
              <a:rPr lang="el-GR" sz="2200" b="1" i="1" dirty="0">
                <a:solidFill>
                  <a:srgbClr val="FF0000"/>
                </a:solidFill>
              </a:rPr>
              <a:t>(</a:t>
            </a:r>
            <a:r>
              <a:rPr lang="en-US" sz="2200" b="1" i="1" dirty="0" err="1">
                <a:solidFill>
                  <a:srgbClr val="FF0000"/>
                </a:solidFill>
              </a:rPr>
              <a:t>u+r</a:t>
            </a:r>
            <a:r>
              <a:rPr lang="en-US" sz="2200" b="1" i="1" dirty="0">
                <a:solidFill>
                  <a:srgbClr val="FF0000"/>
                </a:solidFill>
              </a:rPr>
              <a:t>)&gt;, </a:t>
            </a:r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en-US" dirty="0"/>
              <a:t> - </a:t>
            </a:r>
            <a:r>
              <a:rPr lang="en-US" dirty="0" err="1"/>
              <a:t>volumul</a:t>
            </a:r>
            <a:r>
              <a:rPr lang="en-US" dirty="0"/>
              <a:t> </a:t>
            </a:r>
            <a:r>
              <a:rPr lang="en-US" dirty="0" err="1"/>
              <a:t>limitat</a:t>
            </a:r>
            <a:r>
              <a:rPr lang="en-US" dirty="0"/>
              <a:t> de </a:t>
            </a:r>
            <a:r>
              <a:rPr lang="en-US" dirty="0" err="1"/>
              <a:t>funcția</a:t>
            </a:r>
            <a:r>
              <a:rPr lang="en-US" dirty="0"/>
              <a:t> de </a:t>
            </a:r>
            <a:r>
              <a:rPr lang="en-US" dirty="0" err="1"/>
              <a:t>formă</a:t>
            </a:r>
            <a:r>
              <a:rPr lang="en-US" dirty="0"/>
              <a:t>. </a:t>
            </a:r>
          </a:p>
          <a:p>
            <a:r>
              <a:rPr lang="en-US" dirty="0"/>
              <a:t>Se </a:t>
            </a:r>
            <a:r>
              <a:rPr lang="en-US" dirty="0" err="1"/>
              <a:t>notează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b="1" i="1" dirty="0">
                <a:solidFill>
                  <a:srgbClr val="FF0000"/>
                </a:solidFill>
              </a:rPr>
              <a:t>∫</a:t>
            </a:r>
            <a:r>
              <a:rPr lang="el-GR" b="1" i="1" dirty="0">
                <a:solidFill>
                  <a:srgbClr val="FF0000"/>
                </a:solidFill>
              </a:rPr>
              <a:t>σ(</a:t>
            </a:r>
            <a:r>
              <a:rPr lang="en-US" b="1" i="1" dirty="0">
                <a:solidFill>
                  <a:srgbClr val="FF0000"/>
                </a:solidFill>
              </a:rPr>
              <a:t>u) </a:t>
            </a:r>
            <a:r>
              <a:rPr lang="el-GR" b="1" i="1" dirty="0">
                <a:solidFill>
                  <a:srgbClr val="FF0000"/>
                </a:solidFill>
              </a:rPr>
              <a:t>σ (</a:t>
            </a:r>
            <a:r>
              <a:rPr lang="en-US" i="1" dirty="0" err="1">
                <a:solidFill>
                  <a:srgbClr val="FF0000"/>
                </a:solidFill>
              </a:rPr>
              <a:t>u+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dirty="0">
                <a:solidFill>
                  <a:srgbClr val="FF0000"/>
                </a:solidFill>
              </a:rPr>
              <a:t>) d^3(u) = VV(r).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           P(r) = ∫</a:t>
            </a:r>
            <a:r>
              <a:rPr lang="el-GR" b="1" i="1" dirty="0">
                <a:solidFill>
                  <a:srgbClr val="FF0000"/>
                </a:solidFill>
              </a:rPr>
              <a:t>ρ</a:t>
            </a:r>
            <a:r>
              <a:rPr lang="el-GR" sz="2000" b="1" i="1" dirty="0">
                <a:solidFill>
                  <a:srgbClr val="FF0000"/>
                </a:solidFill>
              </a:rPr>
              <a:t>∞</a:t>
            </a:r>
            <a:r>
              <a:rPr lang="el-GR" b="1" i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u) </a:t>
            </a:r>
            <a:r>
              <a:rPr lang="el-GR" b="1" i="1" dirty="0">
                <a:solidFill>
                  <a:srgbClr val="FF0000"/>
                </a:solidFill>
              </a:rPr>
              <a:t>ρ</a:t>
            </a:r>
            <a:r>
              <a:rPr lang="el-GR" sz="2000" b="1" i="1" dirty="0">
                <a:solidFill>
                  <a:srgbClr val="FF0000"/>
                </a:solidFill>
              </a:rPr>
              <a:t>∞</a:t>
            </a:r>
            <a:r>
              <a:rPr lang="el-GR" b="1" i="1" dirty="0">
                <a:solidFill>
                  <a:srgbClr val="FF0000"/>
                </a:solidFill>
              </a:rPr>
              <a:t>(</a:t>
            </a:r>
            <a:r>
              <a:rPr lang="en-US" b="1" i="1" dirty="0" err="1">
                <a:solidFill>
                  <a:srgbClr val="FF0000"/>
                </a:solidFill>
              </a:rPr>
              <a:t>u+r</a:t>
            </a:r>
            <a:r>
              <a:rPr lang="en-US" b="1" i="1" dirty="0">
                <a:solidFill>
                  <a:srgbClr val="FF0000"/>
                </a:solidFill>
              </a:rPr>
              <a:t>) VV(r) d^3(u) </a:t>
            </a: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cazuri</a:t>
            </a:r>
            <a:r>
              <a:rPr lang="en-US" dirty="0"/>
              <a:t>, </a:t>
            </a:r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ignorată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interesează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de forma </a:t>
            </a:r>
            <a:r>
              <a:rPr lang="en-US" dirty="0" err="1"/>
              <a:t>particulelor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8228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89F1-7FF1-97F1-BAB1-C80BD7C4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soap micelle or charged particles?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23D98-2131-95CD-494B-3CED37F0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51038"/>
            <a:ext cx="8610600" cy="4525962"/>
          </a:xfrm>
        </p:spPr>
        <p:txBody>
          <a:bodyPr/>
          <a:lstStyle/>
          <a:p>
            <a:r>
              <a:rPr lang="en-US" dirty="0"/>
              <a:t>Cum se </a:t>
            </a:r>
            <a:r>
              <a:rPr lang="en-US" dirty="0" err="1"/>
              <a:t>descrie</a:t>
            </a:r>
            <a:r>
              <a:rPr lang="en-US" dirty="0"/>
              <a:t>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electronică</a:t>
            </a:r>
            <a:r>
              <a:rPr lang="en-US" dirty="0"/>
              <a:t> </a:t>
            </a:r>
            <a:r>
              <a:rPr lang="el-GR" b="1" dirty="0">
                <a:solidFill>
                  <a:srgbClr val="FF0000"/>
                </a:solidFill>
              </a:rPr>
              <a:t>ρ(</a:t>
            </a:r>
            <a:r>
              <a:rPr lang="en-US" b="1" dirty="0">
                <a:solidFill>
                  <a:srgbClr val="FF0000"/>
                </a:solidFill>
              </a:rPr>
              <a:t>r)</a:t>
            </a:r>
            <a:r>
              <a:rPr lang="en-US" dirty="0"/>
              <a:t>? </a:t>
            </a:r>
          </a:p>
          <a:p>
            <a:r>
              <a:rPr lang="en-US" dirty="0" err="1"/>
              <a:t>Uniformitate</a:t>
            </a:r>
            <a:r>
              <a:rPr lang="en-US" dirty="0"/>
              <a:t>? </a:t>
            </a:r>
          </a:p>
          <a:p>
            <a:r>
              <a:rPr lang="en-US" dirty="0" err="1"/>
              <a:t>Particulă</a:t>
            </a:r>
            <a:r>
              <a:rPr lang="en-US" dirty="0"/>
              <a:t> </a:t>
            </a:r>
            <a:r>
              <a:rPr lang="en-US" dirty="0" err="1"/>
              <a:t>miez-înveliș</a:t>
            </a:r>
            <a:r>
              <a:rPr lang="en-US" dirty="0"/>
              <a:t>? </a:t>
            </a:r>
          </a:p>
          <a:p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densitate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complicată</a:t>
            </a:r>
            <a:r>
              <a:rPr lang="en-US" dirty="0"/>
              <a:t>? </a:t>
            </a:r>
          </a:p>
          <a:p>
            <a:r>
              <a:rPr lang="en-US" dirty="0"/>
              <a:t>Dar </a:t>
            </a:r>
            <a:r>
              <a:rPr lang="en-US" dirty="0" err="1"/>
              <a:t>micela</a:t>
            </a:r>
            <a:r>
              <a:rPr lang="en-US" dirty="0"/>
              <a:t> de </a:t>
            </a:r>
            <a:r>
              <a:rPr lang="en-US" dirty="0" err="1"/>
              <a:t>săpun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particulele</a:t>
            </a:r>
            <a:r>
              <a:rPr lang="en-US" dirty="0"/>
              <a:t> </a:t>
            </a:r>
            <a:r>
              <a:rPr lang="en-US" dirty="0" err="1"/>
              <a:t>încărcate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6314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BD78-D00D-AB2D-B7EF-707AA302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(a)</a:t>
            </a:r>
            <a:r>
              <a:rPr lang="en-US" sz="3600" dirty="0"/>
              <a:t> </a:t>
            </a:r>
            <a:r>
              <a:rPr lang="en-US" sz="3600" dirty="0" err="1"/>
              <a:t>Distribuția</a:t>
            </a:r>
            <a:r>
              <a:rPr lang="en-US" sz="3600" dirty="0"/>
              <a:t> </a:t>
            </a:r>
            <a:r>
              <a:rPr lang="en-US" sz="3600" dirty="0" err="1"/>
              <a:t>distanței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p(r) </a:t>
            </a:r>
            <a:r>
              <a:rPr lang="ro-RO" sz="3600" b="1" dirty="0">
                <a:solidFill>
                  <a:srgbClr val="002060"/>
                </a:solidFill>
              </a:rPr>
              <a:t>și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(b)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 err="1"/>
              <a:t>Funcția</a:t>
            </a:r>
            <a:r>
              <a:rPr lang="en-US" sz="3600" dirty="0"/>
              <a:t> de </a:t>
            </a:r>
            <a:r>
              <a:rPr lang="en-US" sz="3600" dirty="0" err="1"/>
              <a:t>distribuție</a:t>
            </a:r>
            <a:r>
              <a:rPr lang="en-US" sz="3600" dirty="0"/>
              <a:t> a </a:t>
            </a:r>
            <a:r>
              <a:rPr lang="en-US" sz="3600" dirty="0" err="1"/>
              <a:t>distanței</a:t>
            </a:r>
            <a:r>
              <a:rPr lang="en-US" sz="3600" dirty="0"/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50D5-ABB1-2F2D-6ECC-47BC6A9C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2"/>
          </a:xfrm>
        </p:spPr>
        <p:txBody>
          <a:bodyPr/>
          <a:lstStyle/>
          <a:p>
            <a:r>
              <a:rPr lang="en-US" sz="2400" b="1" dirty="0" err="1"/>
              <a:t>Funcția</a:t>
            </a:r>
            <a:r>
              <a:rPr lang="en-US" sz="2400" b="1" dirty="0"/>
              <a:t> de </a:t>
            </a:r>
            <a:r>
              <a:rPr lang="en-US" sz="2400" b="1" dirty="0" err="1"/>
              <a:t>distribuție</a:t>
            </a:r>
            <a:r>
              <a:rPr lang="en-US" sz="2400" b="1" dirty="0"/>
              <a:t> a </a:t>
            </a:r>
            <a:r>
              <a:rPr lang="en-US" sz="2400" b="1" dirty="0" err="1"/>
              <a:t>distanței</a:t>
            </a:r>
            <a:r>
              <a:rPr lang="en-US" sz="2400" b="1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p(r) </a:t>
            </a:r>
            <a:r>
              <a:rPr lang="en-US" sz="2400" dirty="0" err="1"/>
              <a:t>dă</a:t>
            </a:r>
            <a:r>
              <a:rPr lang="en-US" sz="2400" dirty="0"/>
              <a:t> </a:t>
            </a:r>
            <a:r>
              <a:rPr lang="en-US" sz="2400" dirty="0" err="1"/>
              <a:t>numărul</a:t>
            </a:r>
            <a:r>
              <a:rPr lang="en-US" sz="2400" dirty="0"/>
              <a:t> </a:t>
            </a:r>
            <a:r>
              <a:rPr lang="en-US" sz="2400" dirty="0" err="1"/>
              <a:t>relativ</a:t>
            </a:r>
            <a:r>
              <a:rPr lang="en-US" sz="2400" dirty="0"/>
              <a:t> de </a:t>
            </a:r>
            <a:r>
              <a:rPr lang="en-US" sz="2400" dirty="0" err="1"/>
              <a:t>distanțe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două</a:t>
            </a:r>
            <a:r>
              <a:rPr lang="en-US" sz="2400" dirty="0"/>
              <a:t> </a:t>
            </a:r>
            <a:r>
              <a:rPr lang="en-US" sz="2400" dirty="0" err="1"/>
              <a:t>puncte</a:t>
            </a:r>
            <a:r>
              <a:rPr lang="en-US" sz="2400" dirty="0"/>
              <a:t> din </a:t>
            </a:r>
            <a:r>
              <a:rPr lang="en-US" sz="2400" dirty="0" err="1"/>
              <a:t>interiorul</a:t>
            </a:r>
            <a:r>
              <a:rPr lang="en-US" sz="2400" dirty="0"/>
              <a:t> </a:t>
            </a:r>
            <a:r>
              <a:rPr lang="en-US" sz="2400" dirty="0" err="1"/>
              <a:t>particulei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funcție</a:t>
            </a:r>
            <a:r>
              <a:rPr lang="en-US" sz="2400" dirty="0"/>
              <a:t> de </a:t>
            </a:r>
            <a:r>
              <a:rPr lang="en-US" sz="2400" dirty="0" err="1"/>
              <a:t>distanța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. </a:t>
            </a:r>
          </a:p>
          <a:p>
            <a:r>
              <a:rPr lang="en-US" sz="2400" dirty="0"/>
              <a:t>Se </a:t>
            </a:r>
            <a:r>
              <a:rPr lang="en-US" sz="2400" dirty="0" err="1"/>
              <a:t>obține</a:t>
            </a:r>
            <a:r>
              <a:rPr lang="en-US" sz="2400" dirty="0"/>
              <a:t> din </a:t>
            </a:r>
            <a:r>
              <a:rPr lang="en-US" sz="2400" dirty="0" err="1"/>
              <a:t>intensitatea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I(q)</a:t>
            </a:r>
            <a:r>
              <a:rPr lang="en-US" sz="2400" dirty="0"/>
              <a:t> ca 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p(r) = (1/2</a:t>
            </a:r>
            <a:r>
              <a:rPr lang="el-GR" sz="2400" b="1" i="1" dirty="0">
                <a:solidFill>
                  <a:srgbClr val="FF0000"/>
                </a:solidFill>
              </a:rPr>
              <a:t>π)</a:t>
            </a:r>
            <a:r>
              <a:rPr lang="en-US" sz="2400" b="1" i="1" dirty="0">
                <a:solidFill>
                  <a:srgbClr val="FF0000"/>
                </a:solidFill>
              </a:rPr>
              <a:t>^</a:t>
            </a:r>
            <a:r>
              <a:rPr lang="el-GR" sz="2400" b="1" i="1" dirty="0">
                <a:solidFill>
                  <a:srgbClr val="FF0000"/>
                </a:solidFill>
              </a:rPr>
              <a:t>3 ∫ </a:t>
            </a:r>
            <a:r>
              <a:rPr lang="en-US" sz="2400" b="1" i="1" dirty="0" err="1">
                <a:solidFill>
                  <a:srgbClr val="FF0000"/>
                </a:solidFill>
              </a:rPr>
              <a:t>dq</a:t>
            </a:r>
            <a:r>
              <a:rPr lang="en-US" sz="2400" b="1" i="1" dirty="0">
                <a:solidFill>
                  <a:srgbClr val="FF0000"/>
                </a:solidFill>
              </a:rPr>
              <a:t> 4</a:t>
            </a:r>
            <a:r>
              <a:rPr lang="el-GR" sz="2400" b="1" i="1" dirty="0">
                <a:solidFill>
                  <a:srgbClr val="FF0000"/>
                </a:solidFill>
              </a:rPr>
              <a:t>π</a:t>
            </a:r>
            <a:r>
              <a:rPr lang="en-US" sz="2400" b="1" i="1" dirty="0">
                <a:solidFill>
                  <a:srgbClr val="FF0000"/>
                </a:solidFill>
              </a:rPr>
              <a:t>q^2 I(q) (</a:t>
            </a:r>
            <a:r>
              <a:rPr lang="en-US" sz="2400" b="1" i="1" dirty="0" err="1">
                <a:solidFill>
                  <a:srgbClr val="FF0000"/>
                </a:solidFill>
              </a:rPr>
              <a:t>sinqr</a:t>
            </a:r>
            <a:r>
              <a:rPr lang="en-US" sz="2400" b="1" i="1" dirty="0">
                <a:solidFill>
                  <a:srgbClr val="FF0000"/>
                </a:solidFill>
              </a:rPr>
              <a:t>/</a:t>
            </a:r>
            <a:r>
              <a:rPr lang="en-US" sz="2400" b="1" i="1" dirty="0" err="1">
                <a:solidFill>
                  <a:srgbClr val="FF0000"/>
                </a:solidFill>
              </a:rPr>
              <a:t>qr</a:t>
            </a:r>
            <a:r>
              <a:rPr lang="en-US" sz="2400" b="1" i="1" dirty="0">
                <a:solidFill>
                  <a:srgbClr val="FF0000"/>
                </a:solidFill>
              </a:rPr>
              <a:t>). </a:t>
            </a:r>
          </a:p>
          <a:p>
            <a:r>
              <a:rPr lang="en-US" sz="2400" dirty="0" err="1"/>
              <a:t>Limitele</a:t>
            </a:r>
            <a:r>
              <a:rPr lang="en-US" sz="2400" dirty="0"/>
              <a:t> de </a:t>
            </a:r>
            <a:r>
              <a:rPr lang="en-US" sz="2400" dirty="0" err="1"/>
              <a:t>integrare</a:t>
            </a:r>
            <a:r>
              <a:rPr lang="en-US" sz="2400" dirty="0"/>
              <a:t> sunt de la </a:t>
            </a:r>
            <a:r>
              <a:rPr lang="en-US" sz="2400" b="1" i="1" dirty="0"/>
              <a:t>0</a:t>
            </a:r>
            <a:r>
              <a:rPr lang="en-US" sz="2400" dirty="0"/>
              <a:t> la </a:t>
            </a:r>
            <a:r>
              <a:rPr lang="en-US" sz="2400" b="1" i="1" dirty="0">
                <a:solidFill>
                  <a:srgbClr val="FF0000"/>
                </a:solidFill>
              </a:rPr>
              <a:t>∞</a:t>
            </a:r>
            <a:r>
              <a:rPr lang="en-US" sz="2400" dirty="0"/>
              <a:t>,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înseamnă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practică</a:t>
            </a:r>
            <a:r>
              <a:rPr lang="en-US" sz="2400" dirty="0"/>
              <a:t>, </a:t>
            </a:r>
            <a:r>
              <a:rPr lang="en-US" sz="2400" dirty="0" err="1"/>
              <a:t>intensitatea</a:t>
            </a:r>
            <a:r>
              <a:rPr lang="en-US" sz="2400" dirty="0"/>
              <a:t> </a:t>
            </a:r>
            <a:r>
              <a:rPr lang="en-US" sz="2400" dirty="0" err="1"/>
              <a:t>experimentală</a:t>
            </a:r>
            <a:r>
              <a:rPr lang="en-US" sz="2400" dirty="0"/>
              <a:t>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extrapolată</a:t>
            </a:r>
            <a:r>
              <a:rPr lang="en-US" sz="2400" dirty="0"/>
              <a:t> la </a:t>
            </a:r>
            <a:r>
              <a:rPr lang="en-US" sz="2400" b="1" i="1" dirty="0">
                <a:solidFill>
                  <a:srgbClr val="FF0000"/>
                </a:solidFill>
              </a:rPr>
              <a:t>q=0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Luați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considerare</a:t>
            </a:r>
            <a:r>
              <a:rPr lang="en-US" sz="2400" dirty="0"/>
              <a:t> un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diluat</a:t>
            </a:r>
            <a:r>
              <a:rPr lang="en-US" sz="2400" dirty="0"/>
              <a:t> de </a:t>
            </a:r>
            <a:r>
              <a:rPr lang="en-US" sz="2400" dirty="0" err="1"/>
              <a:t>particule</a:t>
            </a:r>
            <a:r>
              <a:rPr lang="en-US" sz="2400" dirty="0"/>
              <a:t>. </a:t>
            </a:r>
            <a:r>
              <a:rPr lang="en-US" sz="2400" dirty="0" err="1"/>
              <a:t>Particulele</a:t>
            </a:r>
            <a:r>
              <a:rPr lang="en-US" sz="2400" dirty="0"/>
              <a:t> sunt </a:t>
            </a:r>
            <a:r>
              <a:rPr lang="en-US" sz="2400" dirty="0" err="1"/>
              <a:t>distribuite</a:t>
            </a:r>
            <a:r>
              <a:rPr lang="en-US" sz="2400" dirty="0"/>
              <a:t> </a:t>
            </a:r>
            <a:r>
              <a:rPr lang="en-US" sz="2400" dirty="0" err="1"/>
              <a:t>izotrop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probă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 err="1"/>
              <a:t>Intensitatea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I(q)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funcție</a:t>
            </a:r>
            <a:r>
              <a:rPr lang="en-US" sz="2400" dirty="0"/>
              <a:t> de </a:t>
            </a:r>
            <a:r>
              <a:rPr lang="en-US" sz="2400" dirty="0" err="1"/>
              <a:t>funcția</a:t>
            </a:r>
            <a:r>
              <a:rPr lang="en-US" sz="2400" dirty="0"/>
              <a:t> de </a:t>
            </a:r>
            <a:r>
              <a:rPr lang="en-US" sz="2400" dirty="0" err="1"/>
              <a:t>distribuție</a:t>
            </a:r>
            <a:r>
              <a:rPr lang="en-US" sz="2400" dirty="0"/>
              <a:t> a </a:t>
            </a:r>
            <a:r>
              <a:rPr lang="en-US" sz="2400" dirty="0" err="1"/>
              <a:t>distanței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p(r): </a:t>
            </a:r>
            <a:r>
              <a:rPr lang="ro-RO" sz="2400" b="1" i="1" dirty="0">
                <a:solidFill>
                  <a:srgbClr val="FF0000"/>
                </a:solidFill>
              </a:rPr>
              <a:t>             </a:t>
            </a:r>
            <a:r>
              <a:rPr lang="en-US" sz="2400" b="1" i="1" dirty="0">
                <a:solidFill>
                  <a:srgbClr val="FF0000"/>
                </a:solidFill>
              </a:rPr>
              <a:t>I(q) ≈ 4</a:t>
            </a:r>
            <a:r>
              <a:rPr lang="el-GR" sz="2400" b="1" i="1" dirty="0">
                <a:solidFill>
                  <a:srgbClr val="FF0000"/>
                </a:solidFill>
              </a:rPr>
              <a:t>π ∫ </a:t>
            </a:r>
            <a:r>
              <a:rPr lang="en-US" sz="2400" b="1" i="1" dirty="0">
                <a:solidFill>
                  <a:srgbClr val="FF0000"/>
                </a:solidFill>
              </a:rPr>
              <a:t>p(r) sin(</a:t>
            </a:r>
            <a:r>
              <a:rPr lang="en-US" sz="2400" b="1" i="1" dirty="0" err="1">
                <a:solidFill>
                  <a:srgbClr val="FF0000"/>
                </a:solidFill>
              </a:rPr>
              <a:t>qr</a:t>
            </a:r>
            <a:r>
              <a:rPr lang="en-US" sz="2400" b="1" i="1" dirty="0">
                <a:solidFill>
                  <a:srgbClr val="FF0000"/>
                </a:solidFill>
              </a:rPr>
              <a:t>)/(</a:t>
            </a:r>
            <a:r>
              <a:rPr lang="en-US" sz="2400" b="1" i="1" dirty="0" err="1">
                <a:solidFill>
                  <a:srgbClr val="FF0000"/>
                </a:solidFill>
              </a:rPr>
              <a:t>qr</a:t>
            </a:r>
            <a:r>
              <a:rPr lang="en-US" sz="2400" b="1" i="1" dirty="0">
                <a:solidFill>
                  <a:srgbClr val="FF0000"/>
                </a:solidFill>
              </a:rPr>
              <a:t>) dr. </a:t>
            </a:r>
            <a:endParaRPr lang="ro-RO" sz="2400" b="1" i="1" dirty="0">
              <a:solidFill>
                <a:srgbClr val="FF0000"/>
              </a:solidFill>
            </a:endParaRPr>
          </a:p>
          <a:p>
            <a:r>
              <a:rPr lang="en-US" sz="2400" dirty="0" err="1"/>
              <a:t>Limite</a:t>
            </a:r>
            <a:r>
              <a:rPr lang="en-US" sz="2400" dirty="0"/>
              <a:t> de </a:t>
            </a:r>
            <a:r>
              <a:rPr lang="en-US" sz="2400" dirty="0" err="1"/>
              <a:t>integrare</a:t>
            </a:r>
            <a:r>
              <a:rPr lang="en-US" sz="2400" dirty="0"/>
              <a:t> </a:t>
            </a:r>
            <a:r>
              <a:rPr lang="en-US" sz="2400" b="1" dirty="0"/>
              <a:t>de la 0 la </a:t>
            </a:r>
            <a:r>
              <a:rPr lang="en-US" sz="2400" b="1" dirty="0" err="1"/>
              <a:t>infinit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7670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4C5AF-6083-31AC-957A-29C3C5DD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P(r)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electronilor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13467-9A9C-E1AB-D333-57E9931C2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Funcția</a:t>
            </a:r>
            <a:r>
              <a:rPr lang="en-US" dirty="0"/>
              <a:t> de </a:t>
            </a:r>
            <a:r>
              <a:rPr lang="en-US" dirty="0" err="1"/>
              <a:t>distribuție</a:t>
            </a:r>
            <a:r>
              <a:rPr lang="en-US" dirty="0"/>
              <a:t> a </a:t>
            </a:r>
            <a:r>
              <a:rPr lang="en-US" dirty="0" err="1"/>
              <a:t>distanței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p(r)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legată</a:t>
            </a:r>
            <a:r>
              <a:rPr lang="en-US" dirty="0"/>
              <a:t> de </a:t>
            </a:r>
            <a:r>
              <a:rPr lang="en-US" dirty="0" err="1"/>
              <a:t>funcția</a:t>
            </a:r>
            <a:r>
              <a:rPr lang="en-US" dirty="0"/>
              <a:t> de </a:t>
            </a:r>
            <a:r>
              <a:rPr lang="en-US" dirty="0" err="1"/>
              <a:t>corelație</a:t>
            </a:r>
            <a:r>
              <a:rPr lang="en-US" dirty="0"/>
              <a:t> a </a:t>
            </a:r>
            <a:r>
              <a:rPr lang="en-US" dirty="0" err="1"/>
              <a:t>densității</a:t>
            </a:r>
            <a:r>
              <a:rPr lang="en-US" dirty="0"/>
              <a:t> </a:t>
            </a:r>
            <a:r>
              <a:rPr lang="en-US" dirty="0" err="1"/>
              <a:t>densității</a:t>
            </a:r>
            <a:r>
              <a:rPr lang="en-US" dirty="0"/>
              <a:t> </a:t>
            </a:r>
            <a:r>
              <a:rPr lang="el-GR" b="1" i="1" dirty="0">
                <a:solidFill>
                  <a:srgbClr val="FF0000"/>
                </a:solidFill>
              </a:rPr>
              <a:t>γ(</a:t>
            </a:r>
            <a:r>
              <a:rPr lang="en-US" b="1" i="1" dirty="0">
                <a:solidFill>
                  <a:srgbClr val="FF0000"/>
                </a:solidFill>
              </a:rPr>
              <a:t>r)</a:t>
            </a:r>
            <a:r>
              <a:rPr lang="en-US" dirty="0"/>
              <a:t> a </a:t>
            </a:r>
            <a:r>
              <a:rPr lang="en-US" dirty="0" err="1"/>
              <a:t>densității</a:t>
            </a:r>
            <a:r>
              <a:rPr lang="en-US" dirty="0"/>
              <a:t> </a:t>
            </a:r>
            <a:r>
              <a:rPr lang="en-US" dirty="0" err="1"/>
              <a:t>electronilor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p(r) = r</a:t>
            </a:r>
            <a:r>
              <a:rPr lang="ro-RO" b="1" i="1" dirty="0">
                <a:solidFill>
                  <a:srgbClr val="FF0000"/>
                </a:solidFill>
              </a:rPr>
              <a:t>^</a:t>
            </a:r>
            <a:r>
              <a:rPr lang="en-US" b="1" i="1" dirty="0">
                <a:solidFill>
                  <a:srgbClr val="FF0000"/>
                </a:solidFill>
              </a:rPr>
              <a:t>2 </a:t>
            </a:r>
            <a:r>
              <a:rPr lang="el-GR" b="1" i="1" dirty="0">
                <a:solidFill>
                  <a:srgbClr val="FF0000"/>
                </a:solidFill>
              </a:rPr>
              <a:t>γ(</a:t>
            </a:r>
            <a:r>
              <a:rPr lang="en-US" b="1" i="1" dirty="0">
                <a:solidFill>
                  <a:srgbClr val="FF0000"/>
                </a:solidFill>
              </a:rPr>
              <a:t>r)= r</a:t>
            </a:r>
            <a:r>
              <a:rPr lang="ro-RO" b="1" i="1" dirty="0">
                <a:solidFill>
                  <a:srgbClr val="FF0000"/>
                </a:solidFill>
              </a:rPr>
              <a:t>^</a:t>
            </a:r>
            <a:r>
              <a:rPr lang="en-US" b="1" i="1" dirty="0">
                <a:solidFill>
                  <a:srgbClr val="FF0000"/>
                </a:solidFill>
              </a:rPr>
              <a:t>2 &lt; ∫</a:t>
            </a:r>
            <a:r>
              <a:rPr lang="el-GR" b="1" i="1" dirty="0">
                <a:solidFill>
                  <a:srgbClr val="FF0000"/>
                </a:solidFill>
              </a:rPr>
              <a:t>ρ(</a:t>
            </a:r>
            <a:r>
              <a:rPr lang="en-US" b="1" i="1" dirty="0">
                <a:solidFill>
                  <a:srgbClr val="FF0000"/>
                </a:solidFill>
              </a:rPr>
              <a:t>u) </a:t>
            </a:r>
            <a:r>
              <a:rPr lang="el-GR" b="1" i="1" dirty="0">
                <a:solidFill>
                  <a:srgbClr val="FF0000"/>
                </a:solidFill>
              </a:rPr>
              <a:t>ρ(</a:t>
            </a:r>
            <a:r>
              <a:rPr lang="en-US" b="1" i="1" dirty="0" err="1">
                <a:solidFill>
                  <a:srgbClr val="FF0000"/>
                </a:solidFill>
              </a:rPr>
              <a:t>u+r</a:t>
            </a:r>
            <a:r>
              <a:rPr lang="en-US" b="1" i="1" dirty="0">
                <a:solidFill>
                  <a:srgbClr val="FF0000"/>
                </a:solidFill>
              </a:rPr>
              <a:t>)du &gt;. </a:t>
            </a:r>
            <a:endParaRPr lang="ro-RO" b="1" i="1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•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densitate</a:t>
            </a:r>
            <a:r>
              <a:rPr lang="en-US" dirty="0"/>
              <a:t> </a:t>
            </a:r>
            <a:r>
              <a:rPr lang="en-US" dirty="0" err="1"/>
              <a:t>uniformă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l-GR" b="1" i="1" dirty="0">
                <a:solidFill>
                  <a:srgbClr val="FF0000"/>
                </a:solidFill>
              </a:rPr>
              <a:t>γ(</a:t>
            </a:r>
            <a:r>
              <a:rPr lang="en-US" b="1" i="1" dirty="0">
                <a:solidFill>
                  <a:srgbClr val="FF0000"/>
                </a:solidFill>
              </a:rPr>
              <a:t>r) = (</a:t>
            </a:r>
            <a:r>
              <a:rPr lang="el-GR" b="1" i="1" dirty="0">
                <a:solidFill>
                  <a:srgbClr val="FF0000"/>
                </a:solidFill>
              </a:rPr>
              <a:t>ρ- ρ</a:t>
            </a:r>
            <a:r>
              <a:rPr lang="el-GR" sz="1800" b="1" i="1" dirty="0">
                <a:solidFill>
                  <a:srgbClr val="FF0000"/>
                </a:solidFill>
              </a:rPr>
              <a:t>0</a:t>
            </a:r>
            <a:r>
              <a:rPr lang="el-GR" b="1" i="1" dirty="0">
                <a:solidFill>
                  <a:srgbClr val="FF0000"/>
                </a:solidFill>
              </a:rPr>
              <a:t>)</a:t>
            </a:r>
            <a:r>
              <a:rPr lang="ro-RO" b="1" i="1" dirty="0">
                <a:solidFill>
                  <a:srgbClr val="FF0000"/>
                </a:solidFill>
              </a:rPr>
              <a:t>^</a:t>
            </a:r>
            <a:r>
              <a:rPr lang="el-GR" b="1" i="1" dirty="0">
                <a:solidFill>
                  <a:srgbClr val="FF0000"/>
                </a:solidFill>
              </a:rPr>
              <a:t>2</a:t>
            </a:r>
            <a:r>
              <a:rPr lang="ro-RO" b="1" i="1" dirty="0">
                <a:solidFill>
                  <a:srgbClr val="FF0000"/>
                </a:solidFill>
              </a:rPr>
              <a:t> (</a:t>
            </a:r>
            <a:r>
              <a:rPr lang="el-GR" b="1" i="1" dirty="0">
                <a:solidFill>
                  <a:srgbClr val="FF0000"/>
                </a:solidFill>
              </a:rPr>
              <a:t>γ</a:t>
            </a:r>
            <a:r>
              <a:rPr lang="el-GR" sz="1800" b="1" i="1" dirty="0">
                <a:solidFill>
                  <a:srgbClr val="FF0000"/>
                </a:solidFill>
              </a:rPr>
              <a:t>0</a:t>
            </a:r>
            <a:r>
              <a:rPr lang="el-GR" b="1" i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r)</a:t>
            </a:r>
            <a:r>
              <a:rPr lang="ro-RO" b="1" i="1" dirty="0">
                <a:solidFill>
                  <a:srgbClr val="FF0000"/>
                </a:solidFill>
              </a:rPr>
              <a:t>)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endParaRPr lang="ro-RO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l-GR" b="1" i="1" dirty="0">
                <a:solidFill>
                  <a:srgbClr val="FF0000"/>
                </a:solidFill>
              </a:rPr>
              <a:t>γ</a:t>
            </a:r>
            <a:r>
              <a:rPr lang="el-GR" sz="1800" b="1" i="1" dirty="0">
                <a:solidFill>
                  <a:srgbClr val="FF0000"/>
                </a:solidFill>
              </a:rPr>
              <a:t>0</a:t>
            </a:r>
            <a:r>
              <a:rPr lang="el-GR" b="1" i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r)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factorul</a:t>
            </a:r>
            <a:r>
              <a:rPr lang="en-US" dirty="0"/>
              <a:t> de </a:t>
            </a:r>
            <a:r>
              <a:rPr lang="en-US" dirty="0" err="1"/>
              <a:t>formă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98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83E4-D8D3-0F81-74BC-97AB3419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Refractometria</a:t>
            </a:r>
            <a:r>
              <a:rPr lang="en-US" dirty="0"/>
              <a:t> Roentgen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C4792-C11B-9228-0773-E6FB877DD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525962"/>
          </a:xfrm>
        </p:spPr>
        <p:txBody>
          <a:bodyPr/>
          <a:lstStyle/>
          <a:p>
            <a:pPr marL="0" indent="0">
              <a:buNone/>
            </a:pPr>
            <a:r>
              <a:rPr lang="ro-RO" sz="1600" dirty="0"/>
              <a:t>R</a:t>
            </a:r>
            <a:r>
              <a:rPr lang="en-US" sz="1600" dirty="0" err="1"/>
              <a:t>efractometria</a:t>
            </a:r>
            <a:r>
              <a:rPr lang="en-US" sz="1600" dirty="0"/>
              <a:t> cu raze X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nanometrologia</a:t>
            </a:r>
            <a:r>
              <a:rPr lang="en-US" sz="1600" dirty="0"/>
              <a:t> </a:t>
            </a:r>
            <a:r>
              <a:rPr lang="ro-RO" sz="1600" dirty="0"/>
              <a:t>- </a:t>
            </a:r>
            <a:r>
              <a:rPr lang="en-US" sz="1600" dirty="0" err="1"/>
              <a:t>tehnici</a:t>
            </a:r>
            <a:r>
              <a:rPr lang="en-US" sz="1600" dirty="0"/>
              <a:t> </a:t>
            </a:r>
            <a:r>
              <a:rPr lang="en-US" sz="1600" dirty="0" err="1"/>
              <a:t>avansate</a:t>
            </a:r>
            <a:r>
              <a:rPr lang="en-US" sz="1600" dirty="0"/>
              <a:t> </a:t>
            </a:r>
            <a:r>
              <a:rPr lang="en-US" sz="1600" dirty="0" err="1"/>
              <a:t>strâns</a:t>
            </a:r>
            <a:r>
              <a:rPr lang="en-US" sz="1600" dirty="0"/>
              <a:t> legate, </a:t>
            </a:r>
            <a:r>
              <a:rPr lang="en-US" sz="1600" dirty="0" err="1"/>
              <a:t>utilizate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măsurarea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caracterizarea</a:t>
            </a:r>
            <a:r>
              <a:rPr lang="en-US" sz="1600" dirty="0"/>
              <a:t> </a:t>
            </a:r>
            <a:r>
              <a:rPr lang="en-US" sz="1600" dirty="0" err="1"/>
              <a:t>materialelor</a:t>
            </a:r>
            <a:r>
              <a:rPr lang="en-US" sz="1600" dirty="0"/>
              <a:t> la </a:t>
            </a:r>
            <a:r>
              <a:rPr lang="en-US" sz="1600" dirty="0" err="1"/>
              <a:t>scară</a:t>
            </a:r>
            <a:r>
              <a:rPr lang="en-US" sz="1600" dirty="0"/>
              <a:t> </a:t>
            </a:r>
            <a:r>
              <a:rPr lang="en-US" sz="1600" dirty="0" err="1"/>
              <a:t>atomică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nanometrică</a:t>
            </a:r>
            <a:r>
              <a:rPr lang="en-US" sz="1600" dirty="0"/>
              <a:t>, </a:t>
            </a:r>
            <a:r>
              <a:rPr lang="en-US" sz="1600" dirty="0" err="1"/>
              <a:t>în</a:t>
            </a:r>
            <a:r>
              <a:rPr lang="en-US" sz="1600" dirty="0"/>
              <a:t> special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analiza</a:t>
            </a:r>
            <a:r>
              <a:rPr lang="en-US" sz="1600" dirty="0"/>
              <a:t> </a:t>
            </a:r>
            <a:r>
              <a:rPr lang="en-US" sz="1600" dirty="0" err="1"/>
              <a:t>peliculelor</a:t>
            </a:r>
            <a:r>
              <a:rPr lang="en-US" sz="1600" dirty="0"/>
              <a:t> </a:t>
            </a:r>
            <a:r>
              <a:rPr lang="en-US" sz="1600" dirty="0" err="1"/>
              <a:t>subțiri</a:t>
            </a:r>
            <a:r>
              <a:rPr lang="en-US" sz="1600" dirty="0"/>
              <a:t>, a </a:t>
            </a:r>
            <a:r>
              <a:rPr lang="en-US" sz="1600" dirty="0" err="1"/>
              <a:t>suprafețelor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a </a:t>
            </a:r>
            <a:r>
              <a:rPr lang="en-US" sz="1600" dirty="0" err="1"/>
              <a:t>nanostructurilor</a:t>
            </a:r>
            <a:r>
              <a:rPr lang="en-US" sz="1600" dirty="0"/>
              <a:t>.</a:t>
            </a:r>
            <a:endParaRPr lang="ro-RO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Refractometria</a:t>
            </a:r>
            <a:r>
              <a:rPr lang="en-US" sz="1600" b="1" dirty="0">
                <a:solidFill>
                  <a:srgbClr val="FF0000"/>
                </a:solidFill>
              </a:rPr>
              <a:t> Roentgen / </a:t>
            </a:r>
            <a:r>
              <a:rPr lang="en-US" sz="1600" b="1" dirty="0" err="1">
                <a:solidFill>
                  <a:srgbClr val="FF0000"/>
                </a:solidFill>
              </a:rPr>
              <a:t>Reflectometria</a:t>
            </a:r>
            <a:r>
              <a:rPr lang="en-US" sz="1600" b="1" dirty="0">
                <a:solidFill>
                  <a:srgbClr val="FF0000"/>
                </a:solidFill>
              </a:rPr>
              <a:t> cu raze X (XRR)</a:t>
            </a:r>
            <a:r>
              <a:rPr lang="ro-RO" sz="1600" b="1" dirty="0">
                <a:solidFill>
                  <a:srgbClr val="FF0000"/>
                </a:solidFill>
              </a:rPr>
              <a:t> - </a:t>
            </a:r>
            <a:r>
              <a:rPr lang="en-US" sz="1600" dirty="0" err="1"/>
              <a:t>realizată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mod </a:t>
            </a:r>
            <a:r>
              <a:rPr lang="en-US" sz="1600" dirty="0" err="1"/>
              <a:t>obișnuit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reflectometrie</a:t>
            </a:r>
            <a:r>
              <a:rPr lang="en-US" sz="1600" dirty="0"/>
              <a:t> cu raze X (XRR), </a:t>
            </a:r>
            <a:r>
              <a:rPr lang="en-US" sz="1600" dirty="0" err="1"/>
              <a:t>utilizează</a:t>
            </a:r>
            <a:r>
              <a:rPr lang="en-US" sz="1600" dirty="0"/>
              <a:t> </a:t>
            </a:r>
            <a:r>
              <a:rPr lang="en-US" sz="1600" dirty="0" err="1"/>
              <a:t>razele</a:t>
            </a:r>
            <a:r>
              <a:rPr lang="en-US" sz="1600" dirty="0"/>
              <a:t> X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analiza</a:t>
            </a:r>
            <a:r>
              <a:rPr lang="en-US" sz="1600" dirty="0"/>
              <a:t> </a:t>
            </a:r>
            <a:r>
              <a:rPr lang="en-US" sz="1600" dirty="0" err="1"/>
              <a:t>suprafețele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interfețele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măsurarea</a:t>
            </a:r>
            <a:r>
              <a:rPr lang="en-US" sz="1600" dirty="0"/>
              <a:t> </a:t>
            </a:r>
            <a:r>
              <a:rPr lang="en-US" sz="1600" dirty="0" err="1"/>
              <a:t>refracției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reflexiei</a:t>
            </a:r>
            <a:r>
              <a:rPr lang="en-US" sz="1600" dirty="0"/>
              <a:t> </a:t>
            </a:r>
            <a:r>
              <a:rPr lang="en-US" sz="1600" dirty="0" err="1"/>
              <a:t>razelor</a:t>
            </a:r>
            <a:r>
              <a:rPr lang="en-US" sz="1600" dirty="0"/>
              <a:t> X la </a:t>
            </a:r>
            <a:r>
              <a:rPr lang="en-US" sz="1600" dirty="0" err="1"/>
              <a:t>unghiuri</a:t>
            </a:r>
            <a:r>
              <a:rPr lang="en-US" sz="1600" dirty="0"/>
              <a:t> </a:t>
            </a:r>
            <a:r>
              <a:rPr lang="en-US" sz="1600" dirty="0" err="1"/>
              <a:t>pășunătoare</a:t>
            </a:r>
            <a:r>
              <a:rPr lang="ro-RO" sz="1600" dirty="0"/>
              <a:t> = </a:t>
            </a:r>
            <a:r>
              <a:rPr lang="en-US" sz="1600" dirty="0"/>
              <a:t>(</a:t>
            </a:r>
            <a:r>
              <a:rPr lang="ro-RO" sz="1600" dirty="0"/>
              <a:t>90o – unghiul incident</a:t>
            </a:r>
            <a:r>
              <a:rPr lang="en-US" sz="1600" dirty="0"/>
              <a:t>).</a:t>
            </a:r>
            <a:endParaRPr lang="ro-RO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Aplicații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în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nanometrologie</a:t>
            </a:r>
            <a:r>
              <a:rPr lang="en-US" sz="1600" dirty="0"/>
              <a:t>: XRR </a:t>
            </a:r>
            <a:r>
              <a:rPr lang="en-US" sz="1600" dirty="0" err="1"/>
              <a:t>este</a:t>
            </a:r>
            <a:r>
              <a:rPr lang="en-US" sz="1600" dirty="0"/>
              <a:t> o </a:t>
            </a:r>
            <a:r>
              <a:rPr lang="en-US" sz="1600" dirty="0" err="1"/>
              <a:t>metodă</a:t>
            </a:r>
            <a:r>
              <a:rPr lang="en-US" sz="1600" dirty="0"/>
              <a:t> de top, </a:t>
            </a:r>
            <a:r>
              <a:rPr lang="en-US" sz="1600" dirty="0" err="1"/>
              <a:t>nedistructivă</a:t>
            </a:r>
            <a:r>
              <a:rPr lang="en-US" sz="1600" dirty="0"/>
              <a:t>,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determinarea</a:t>
            </a:r>
            <a:r>
              <a:rPr lang="en-US" sz="1600" dirty="0"/>
              <a:t> </a:t>
            </a:r>
            <a:r>
              <a:rPr lang="en-US" sz="1600" dirty="0" err="1"/>
              <a:t>grosimii</a:t>
            </a:r>
            <a:r>
              <a:rPr lang="en-US" sz="1600" dirty="0"/>
              <a:t>, </a:t>
            </a:r>
            <a:r>
              <a:rPr lang="en-US" sz="1600" dirty="0" err="1"/>
              <a:t>rugozității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densității</a:t>
            </a:r>
            <a:r>
              <a:rPr lang="en-US" sz="1600" dirty="0"/>
              <a:t> </a:t>
            </a:r>
            <a:r>
              <a:rPr lang="en-US" sz="1600" dirty="0" err="1"/>
              <a:t>peliculelor</a:t>
            </a:r>
            <a:r>
              <a:rPr lang="en-US" sz="1600" dirty="0"/>
              <a:t> </a:t>
            </a:r>
            <a:r>
              <a:rPr lang="en-US" sz="1600" dirty="0" err="1"/>
              <a:t>subțiri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a </a:t>
            </a:r>
            <a:r>
              <a:rPr lang="en-US" sz="1600" dirty="0" err="1"/>
              <a:t>materialelor</a:t>
            </a:r>
            <a:r>
              <a:rPr lang="en-US" sz="1600" dirty="0"/>
              <a:t> </a:t>
            </a:r>
            <a:r>
              <a:rPr lang="en-US" sz="1600" dirty="0" err="1"/>
              <a:t>multistrat</a:t>
            </a:r>
            <a:r>
              <a:rPr lang="en-US" sz="1600" dirty="0"/>
              <a:t> cu </a:t>
            </a:r>
            <a:r>
              <a:rPr lang="en-US" sz="1600" dirty="0" err="1"/>
              <a:t>rezoluție</a:t>
            </a:r>
            <a:r>
              <a:rPr lang="en-US" sz="1600" dirty="0"/>
              <a:t> </a:t>
            </a:r>
            <a:r>
              <a:rPr lang="en-US" sz="1600" dirty="0" err="1"/>
              <a:t>subnanometrică</a:t>
            </a:r>
            <a:r>
              <a:rPr lang="en-US" sz="1600" dirty="0"/>
              <a:t>.</a:t>
            </a:r>
            <a:endParaRPr lang="ro-RO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Capacități</a:t>
            </a:r>
            <a:r>
              <a:rPr lang="en-US" sz="1600" b="1" dirty="0">
                <a:solidFill>
                  <a:srgbClr val="FF0000"/>
                </a:solidFill>
              </a:rPr>
              <a:t>: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măsurarea</a:t>
            </a:r>
            <a:r>
              <a:rPr lang="en-US" sz="1600" dirty="0"/>
              <a:t> </a:t>
            </a:r>
            <a:r>
              <a:rPr lang="en-US" sz="1600" dirty="0" err="1"/>
              <a:t>grosimilor</a:t>
            </a:r>
            <a:r>
              <a:rPr lang="en-US" sz="1600" dirty="0"/>
              <a:t> </a:t>
            </a:r>
            <a:r>
              <a:rPr lang="en-US" sz="1600" dirty="0" err="1"/>
              <a:t>straturilor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intervalul</a:t>
            </a:r>
            <a:r>
              <a:rPr lang="en-US" sz="1600" dirty="0"/>
              <a:t> de la</a:t>
            </a:r>
            <a:r>
              <a:rPr lang="ro-RO" sz="1600" dirty="0"/>
              <a:t>1 </a:t>
            </a:r>
            <a:r>
              <a:rPr lang="en-US" sz="1600" dirty="0" err="1"/>
              <a:t>până</a:t>
            </a:r>
            <a:r>
              <a:rPr lang="en-US" sz="1600" dirty="0"/>
              <a:t> la</a:t>
            </a:r>
            <a:r>
              <a:rPr lang="ro-RO" sz="1600" dirty="0"/>
              <a:t> 100 </a:t>
            </a:r>
            <a:r>
              <a:rPr lang="en-US" sz="1600" dirty="0"/>
              <a:t>nm, </a:t>
            </a:r>
            <a:r>
              <a:rPr lang="en-US" sz="1600" dirty="0" err="1"/>
              <a:t>adesea</a:t>
            </a:r>
            <a:r>
              <a:rPr lang="en-US" sz="1600" dirty="0"/>
              <a:t> cu </a:t>
            </a:r>
            <a:r>
              <a:rPr lang="en-US" sz="1600" dirty="0" err="1"/>
              <a:t>incertitudini</a:t>
            </a:r>
            <a:r>
              <a:rPr lang="en-US" sz="1600" dirty="0"/>
              <a:t> relative de </a:t>
            </a:r>
            <a:r>
              <a:rPr lang="en-US" sz="1600" dirty="0" err="1"/>
              <a:t>aproximativ</a:t>
            </a:r>
            <a:endParaRPr lang="ro-RO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Utilizare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sincrotron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r>
              <a:rPr lang="en-US" sz="1600" dirty="0"/>
              <a:t> </a:t>
            </a:r>
            <a:r>
              <a:rPr lang="en-US" sz="1600" dirty="0" err="1"/>
              <a:t>Radiația</a:t>
            </a:r>
            <a:r>
              <a:rPr lang="en-US" sz="1600" dirty="0"/>
              <a:t> </a:t>
            </a:r>
            <a:r>
              <a:rPr lang="en-US" sz="1600" dirty="0" err="1"/>
              <a:t>sincrotron</a:t>
            </a:r>
            <a:r>
              <a:rPr lang="en-US" sz="1600" dirty="0"/>
              <a:t> </a:t>
            </a:r>
            <a:r>
              <a:rPr lang="en-US" sz="1600" dirty="0" err="1"/>
              <a:t>permite</a:t>
            </a:r>
            <a:r>
              <a:rPr lang="en-US" sz="1600" dirty="0"/>
              <a:t> </a:t>
            </a:r>
            <a:r>
              <a:rPr lang="en-US" sz="1600" dirty="0" err="1"/>
              <a:t>refractometria</a:t>
            </a:r>
            <a:r>
              <a:rPr lang="en-US" sz="1600" dirty="0"/>
              <a:t> cu raze X de </a:t>
            </a:r>
            <a:r>
              <a:rPr lang="en-US" sz="1600" dirty="0" err="1"/>
              <a:t>înaltă</a:t>
            </a:r>
            <a:r>
              <a:rPr lang="en-US" sz="1600" dirty="0"/>
              <a:t> </a:t>
            </a:r>
            <a:r>
              <a:rPr lang="en-US" sz="1600" dirty="0" err="1"/>
              <a:t>precizie</a:t>
            </a:r>
            <a:r>
              <a:rPr lang="en-US" sz="1600" dirty="0"/>
              <a:t>, </a:t>
            </a:r>
            <a:r>
              <a:rPr lang="en-US" sz="1600" dirty="0" err="1"/>
              <a:t>permițând</a:t>
            </a:r>
            <a:r>
              <a:rPr lang="en-US" sz="1600" dirty="0"/>
              <a:t> </a:t>
            </a:r>
            <a:r>
              <a:rPr lang="en-US" sz="1600" dirty="0" err="1"/>
              <a:t>studiul</a:t>
            </a:r>
            <a:r>
              <a:rPr lang="en-US" sz="1600" dirty="0"/>
              <a:t> </a:t>
            </a:r>
            <a:r>
              <a:rPr lang="en-US" sz="1600" dirty="0" err="1"/>
              <a:t>materialelor</a:t>
            </a:r>
            <a:r>
              <a:rPr lang="en-US" sz="1600" dirty="0"/>
              <a:t> la </a:t>
            </a:r>
            <a:r>
              <a:rPr lang="en-US" sz="1600" dirty="0" err="1"/>
              <a:t>lungimi</a:t>
            </a:r>
            <a:r>
              <a:rPr lang="en-US" sz="1600" dirty="0"/>
              <a:t> de </a:t>
            </a:r>
            <a:r>
              <a:rPr lang="en-US" sz="1600" dirty="0" err="1"/>
              <a:t>undă</a:t>
            </a:r>
            <a:r>
              <a:rPr lang="en-US" sz="1600" dirty="0"/>
              <a:t> </a:t>
            </a:r>
            <a:r>
              <a:rPr lang="en-US" sz="1600" dirty="0" err="1"/>
              <a:t>corespunzătoare</a:t>
            </a:r>
            <a:r>
              <a:rPr lang="en-US" sz="1600" dirty="0"/>
              <a:t> </a:t>
            </a:r>
            <a:r>
              <a:rPr lang="en-US" sz="1600" dirty="0" err="1"/>
              <a:t>marginilor</a:t>
            </a:r>
            <a:r>
              <a:rPr lang="en-US" sz="1600" dirty="0"/>
              <a:t> de </a:t>
            </a:r>
            <a:r>
              <a:rPr lang="en-US" sz="1600" dirty="0" err="1"/>
              <a:t>absorbție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spori</a:t>
            </a:r>
            <a:r>
              <a:rPr lang="en-US" sz="1600" dirty="0"/>
              <a:t> </a:t>
            </a:r>
            <a:r>
              <a:rPr lang="en-US" sz="1600" dirty="0" err="1"/>
              <a:t>contrastul</a:t>
            </a:r>
            <a:r>
              <a:rPr lang="en-US" sz="1600" dirty="0"/>
              <a:t>, cum </a:t>
            </a:r>
            <a:r>
              <a:rPr lang="en-US" sz="1600" dirty="0" err="1"/>
              <a:t>ar</a:t>
            </a:r>
            <a:r>
              <a:rPr lang="en-US" sz="1600" dirty="0"/>
              <a:t> fi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analiza</a:t>
            </a:r>
            <a:r>
              <a:rPr lang="en-US" sz="1600" dirty="0"/>
              <a:t> </a:t>
            </a:r>
            <a:r>
              <a:rPr lang="en-US" sz="1600" dirty="0" err="1"/>
              <a:t>straturilor</a:t>
            </a:r>
            <a:r>
              <a:rPr lang="en-US" sz="1600" dirty="0"/>
              <a:t>.</a:t>
            </a:r>
            <a:endParaRPr lang="ro-RO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587B1-5C32-B656-BA31-357098D51975}"/>
              </a:ext>
            </a:extLst>
          </p:cNvPr>
          <p:cNvSpPr txBox="1"/>
          <p:nvPr/>
        </p:nvSpPr>
        <p:spPr>
          <a:xfrm>
            <a:off x="5334000" y="1154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hlinkClick r:id="rId2"/>
              </a:rPr>
              <a:t>    </a:t>
            </a:r>
            <a:r>
              <a:rPr lang="en-US" b="1" dirty="0">
                <a:hlinkClick r:id="rId2"/>
              </a:rPr>
              <a:t>https://myscope.training/XRD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3117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1553-DF24-3055-1CF0-B04BF5E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Exemplificare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91AA2-56D1-30AE-7239-2E24ACFDB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0" y="1600200"/>
            <a:ext cx="8964460" cy="4525962"/>
          </a:xfrm>
        </p:spPr>
        <p:txBody>
          <a:bodyPr/>
          <a:lstStyle/>
          <a:p>
            <a:pPr marL="0" indent="0">
              <a:buNone/>
            </a:pPr>
            <a:r>
              <a:rPr lang="ro-RO" sz="2000" b="1" dirty="0"/>
              <a:t>Particulă sferică 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γ</a:t>
            </a:r>
            <a:r>
              <a:rPr lang="pt-BR" sz="1200" b="1" dirty="0">
                <a:solidFill>
                  <a:srgbClr val="FF0000"/>
                </a:solidFill>
              </a:rPr>
              <a:t>0</a:t>
            </a:r>
            <a:r>
              <a:rPr lang="pt-BR" sz="2000" b="1" dirty="0">
                <a:solidFill>
                  <a:srgbClr val="FF0000"/>
                </a:solidFill>
              </a:rPr>
              <a:t>(r) = 1 - (3/4)(r/R) + (1/16)(r/R)</a:t>
            </a:r>
            <a:r>
              <a:rPr lang="ro-RO" sz="2000" b="1" dirty="0">
                <a:solidFill>
                  <a:srgbClr val="FF0000"/>
                </a:solidFill>
              </a:rPr>
              <a:t>^</a:t>
            </a:r>
            <a:r>
              <a:rPr lang="pt-BR" sz="2000" b="1" dirty="0">
                <a:solidFill>
                  <a:srgbClr val="FF0000"/>
                </a:solidFill>
              </a:rPr>
              <a:t>3 </a:t>
            </a:r>
            <a:endParaRPr lang="ro-RO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000" dirty="0"/>
              <a:t>R </a:t>
            </a:r>
            <a:r>
              <a:rPr lang="ro-RO" sz="2000" dirty="0"/>
              <a:t>- </a:t>
            </a:r>
            <a:r>
              <a:rPr lang="pt-BR" sz="2000" dirty="0"/>
              <a:t>raza. </a:t>
            </a:r>
            <a:endParaRPr lang="ro-RO" sz="2000" dirty="0"/>
          </a:p>
          <a:p>
            <a:pPr marL="0" indent="0">
              <a:buNone/>
            </a:pPr>
            <a:r>
              <a:rPr lang="pt-BR" sz="2000" dirty="0"/>
              <a:t>2R = 100 Å</a:t>
            </a:r>
            <a:endParaRPr lang="ro-RO" sz="2000" dirty="0"/>
          </a:p>
          <a:p>
            <a:pPr marL="0" indent="0">
              <a:buNone/>
            </a:pPr>
            <a:r>
              <a:rPr lang="ro-RO" sz="2000" b="1" dirty="0"/>
              <a:t>Sferă omogenă </a:t>
            </a:r>
          </a:p>
          <a:p>
            <a:pPr marL="0" indent="0">
              <a:buNone/>
            </a:pPr>
            <a:r>
              <a:rPr lang="ro-RO" sz="2000" dirty="0"/>
              <a:t>Împrăștiere dintr-o sferă uniformă cu densitatea de electroni </a:t>
            </a:r>
            <a:r>
              <a:rPr lang="el-GR" sz="2000" b="1" i="1" dirty="0">
                <a:solidFill>
                  <a:srgbClr val="FF0000"/>
                </a:solidFill>
              </a:rPr>
              <a:t>ρ</a:t>
            </a:r>
            <a:r>
              <a:rPr lang="el-GR" sz="2000" dirty="0"/>
              <a:t> </a:t>
            </a:r>
            <a:r>
              <a:rPr lang="ro-RO" sz="2000" dirty="0"/>
              <a:t>și raza </a:t>
            </a:r>
            <a:r>
              <a:rPr lang="ro-RO" sz="2000" b="1" i="1" dirty="0">
                <a:solidFill>
                  <a:srgbClr val="FF0000"/>
                </a:solidFill>
              </a:rPr>
              <a:t>a</a:t>
            </a:r>
            <a:r>
              <a:rPr lang="ro-RO" sz="2000" dirty="0"/>
              <a:t>. Amplitudinea de împrăștiere este </a:t>
            </a:r>
          </a:p>
          <a:p>
            <a:r>
              <a:rPr lang="ro-RO" sz="2000" b="1" i="1" dirty="0">
                <a:solidFill>
                  <a:srgbClr val="FF0000"/>
                </a:solidFill>
              </a:rPr>
              <a:t>F(q) = ∫</a:t>
            </a:r>
            <a:r>
              <a:rPr lang="ro-RO" sz="1200" b="1" i="1" dirty="0">
                <a:solidFill>
                  <a:srgbClr val="FF0000"/>
                </a:solidFill>
              </a:rPr>
              <a:t>0</a:t>
            </a:r>
            <a:r>
              <a:rPr lang="ro-RO" sz="2000" b="1" i="1" dirty="0">
                <a:solidFill>
                  <a:srgbClr val="FF0000"/>
                </a:solidFill>
              </a:rPr>
              <a:t>a 4 </a:t>
            </a:r>
            <a:r>
              <a:rPr lang="el-GR" sz="2000" b="1" i="1" dirty="0">
                <a:solidFill>
                  <a:srgbClr val="FF0000"/>
                </a:solidFill>
              </a:rPr>
              <a:t>π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l-GR" sz="2000" b="1" i="1" dirty="0">
                <a:solidFill>
                  <a:srgbClr val="FF0000"/>
                </a:solidFill>
              </a:rPr>
              <a:t>2 ρ</a:t>
            </a:r>
            <a:r>
              <a:rPr lang="ro-RO" sz="2000" b="1" i="1" dirty="0">
                <a:solidFill>
                  <a:srgbClr val="FF0000"/>
                </a:solidFill>
              </a:rPr>
              <a:t> sin </a:t>
            </a:r>
            <a:r>
              <a:rPr lang="ro-RO" sz="2000" b="1" i="1" dirty="0" err="1">
                <a:solidFill>
                  <a:srgbClr val="FF0000"/>
                </a:solidFill>
              </a:rPr>
              <a:t>qr</a:t>
            </a:r>
            <a:r>
              <a:rPr lang="ro-RO" sz="2000" b="1" i="1" dirty="0">
                <a:solidFill>
                  <a:srgbClr val="FF0000"/>
                </a:solidFill>
              </a:rPr>
              <a:t> dr. </a:t>
            </a:r>
          </a:p>
          <a:p>
            <a:pPr marL="0" indent="0">
              <a:buNone/>
            </a:pPr>
            <a:r>
              <a:rPr lang="ro-RO" sz="2000" dirty="0"/>
              <a:t>Această integrală se evaluează la </a:t>
            </a:r>
          </a:p>
          <a:p>
            <a:pPr marL="0" indent="0">
              <a:buNone/>
            </a:pPr>
            <a:r>
              <a:rPr lang="ro-RO" sz="2000" b="1" i="1" dirty="0">
                <a:solidFill>
                  <a:srgbClr val="FF0000"/>
                </a:solidFill>
              </a:rPr>
              <a:t>F(q) = 4/3 </a:t>
            </a:r>
            <a:r>
              <a:rPr lang="el-GR" sz="2000" b="1" i="1" dirty="0">
                <a:solidFill>
                  <a:srgbClr val="FF0000"/>
                </a:solidFill>
              </a:rPr>
              <a:t>π </a:t>
            </a:r>
            <a:r>
              <a:rPr lang="ro-RO" sz="2000" b="1" i="1" dirty="0">
                <a:solidFill>
                  <a:srgbClr val="FF0000"/>
                </a:solidFill>
              </a:rPr>
              <a:t>a^3 </a:t>
            </a:r>
            <a:r>
              <a:rPr lang="el-GR" sz="2000" b="1" i="1" dirty="0">
                <a:solidFill>
                  <a:srgbClr val="FF0000"/>
                </a:solidFill>
              </a:rPr>
              <a:t>ρ 3 (</a:t>
            </a:r>
            <a:r>
              <a:rPr lang="ro-RO" sz="2000" b="1" i="1" dirty="0">
                <a:solidFill>
                  <a:srgbClr val="FF0000"/>
                </a:solidFill>
              </a:rPr>
              <a:t>sin x –x cos x)/x^3, </a:t>
            </a:r>
            <a:r>
              <a:rPr lang="ro-RO" sz="2000" dirty="0"/>
              <a:t>unde </a:t>
            </a:r>
            <a:r>
              <a:rPr lang="ro-RO" sz="2000" b="1" i="1" dirty="0">
                <a:solidFill>
                  <a:srgbClr val="FF0000"/>
                </a:solidFill>
              </a:rPr>
              <a:t>x = </a:t>
            </a:r>
            <a:r>
              <a:rPr lang="ro-RO" sz="2000" b="1" i="1" dirty="0" err="1">
                <a:solidFill>
                  <a:srgbClr val="FF0000"/>
                </a:solidFill>
              </a:rPr>
              <a:t>qa</a:t>
            </a:r>
            <a:r>
              <a:rPr lang="ro-RO" sz="2000" b="1" i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ro-RO" sz="2000" dirty="0"/>
              <a:t>Această presupunere poate fi utilizată la valori </a:t>
            </a:r>
            <a:r>
              <a:rPr lang="ro-RO" sz="2000" b="1" dirty="0">
                <a:solidFill>
                  <a:srgbClr val="FF0000"/>
                </a:solidFill>
              </a:rPr>
              <a:t>q</a:t>
            </a:r>
            <a:r>
              <a:rPr lang="ro-RO" sz="2000" dirty="0"/>
              <a:t> mici (SAXS).</a:t>
            </a:r>
          </a:p>
          <a:p>
            <a:pPr marL="0" indent="0">
              <a:buNone/>
            </a:pPr>
            <a:r>
              <a:rPr lang="ro-RO" sz="2000" b="1" dirty="0"/>
              <a:t>Derivata funcției de corelație a unei particule uniforme </a:t>
            </a:r>
          </a:p>
          <a:p>
            <a:pPr marL="0" indent="0">
              <a:buNone/>
            </a:pPr>
            <a:r>
              <a:rPr lang="ro-RO" sz="2000" dirty="0"/>
              <a:t>• Factorul de formă </a:t>
            </a:r>
            <a:r>
              <a:rPr lang="el-GR" sz="2000" b="1" i="1" dirty="0">
                <a:solidFill>
                  <a:srgbClr val="FF0000"/>
                </a:solidFill>
              </a:rPr>
              <a:t>γ</a:t>
            </a:r>
            <a:r>
              <a:rPr lang="el-GR" sz="1200" b="1" i="1" dirty="0">
                <a:solidFill>
                  <a:srgbClr val="FF0000"/>
                </a:solidFill>
              </a:rPr>
              <a:t>0</a:t>
            </a:r>
            <a:r>
              <a:rPr lang="el-GR" sz="2000" b="1" i="1" dirty="0">
                <a:solidFill>
                  <a:srgbClr val="FF0000"/>
                </a:solidFill>
              </a:rPr>
              <a:t>(</a:t>
            </a:r>
            <a:r>
              <a:rPr lang="ro-RO" sz="2000" b="1" i="1" dirty="0">
                <a:solidFill>
                  <a:srgbClr val="FF0000"/>
                </a:solidFill>
              </a:rPr>
              <a:t>r)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ro-RO" sz="2000" dirty="0"/>
              <a:t>Limita </a:t>
            </a:r>
            <a:r>
              <a:rPr lang="ro-RO" sz="2000" b="1" i="1" dirty="0">
                <a:solidFill>
                  <a:srgbClr val="FF0000"/>
                </a:solidFill>
              </a:rPr>
              <a:t>d</a:t>
            </a:r>
            <a:r>
              <a:rPr lang="el-GR" sz="2000" b="1" i="1" dirty="0">
                <a:solidFill>
                  <a:srgbClr val="FF0000"/>
                </a:solidFill>
              </a:rPr>
              <a:t>γ</a:t>
            </a:r>
            <a:r>
              <a:rPr lang="el-GR" sz="1400" b="1" i="1" dirty="0">
                <a:solidFill>
                  <a:srgbClr val="FF0000"/>
                </a:solidFill>
              </a:rPr>
              <a:t>0</a:t>
            </a:r>
            <a:r>
              <a:rPr lang="el-GR" sz="2000" b="1" i="1" dirty="0">
                <a:solidFill>
                  <a:srgbClr val="FF0000"/>
                </a:solidFill>
              </a:rPr>
              <a:t>(</a:t>
            </a:r>
            <a:r>
              <a:rPr lang="ro-RO" sz="2000" b="1" i="1" dirty="0">
                <a:solidFill>
                  <a:srgbClr val="FF0000"/>
                </a:solidFill>
              </a:rPr>
              <a:t>r)/</a:t>
            </a:r>
            <a:r>
              <a:rPr lang="ro-RO" sz="2000" b="1" i="1" dirty="0" err="1">
                <a:solidFill>
                  <a:srgbClr val="FF0000"/>
                </a:solidFill>
              </a:rPr>
              <a:t>dr</a:t>
            </a:r>
            <a:r>
              <a:rPr lang="ro-RO" sz="2000" b="1" i="1" dirty="0">
                <a:solidFill>
                  <a:srgbClr val="FF0000"/>
                </a:solidFill>
              </a:rPr>
              <a:t> </a:t>
            </a:r>
            <a:r>
              <a:rPr lang="ro-RO" sz="2000" dirty="0"/>
              <a:t>când </a:t>
            </a:r>
            <a:r>
              <a:rPr lang="ro-RO" sz="2000" b="1" dirty="0">
                <a:solidFill>
                  <a:srgbClr val="FF0000"/>
                </a:solidFill>
              </a:rPr>
              <a:t>r</a:t>
            </a:r>
            <a:r>
              <a:rPr lang="ro-RO" sz="2000" dirty="0"/>
              <a:t> → </a:t>
            </a:r>
            <a:r>
              <a:rPr lang="ro-RO" sz="2000" b="1" dirty="0">
                <a:solidFill>
                  <a:srgbClr val="FF0000"/>
                </a:solidFill>
              </a:rPr>
              <a:t>0</a:t>
            </a:r>
            <a:r>
              <a:rPr lang="ro-RO" sz="2000" dirty="0"/>
              <a:t> dă suprafața particulei</a:t>
            </a:r>
            <a:r>
              <a:rPr lang="ro-RO" sz="2000" b="1" i="1" dirty="0">
                <a:solidFill>
                  <a:srgbClr val="FF0000"/>
                </a:solidFill>
              </a:rPr>
              <a:t>: </a:t>
            </a:r>
            <a:r>
              <a:rPr lang="ro-RO" sz="2000" b="1" i="1" dirty="0" err="1">
                <a:solidFill>
                  <a:srgbClr val="FF0000"/>
                </a:solidFill>
              </a:rPr>
              <a:t>lim</a:t>
            </a:r>
            <a:r>
              <a:rPr lang="ro-RO" sz="2000" b="1" i="1" dirty="0">
                <a:solidFill>
                  <a:srgbClr val="FF0000"/>
                </a:solidFill>
              </a:rPr>
              <a:t> d</a:t>
            </a:r>
            <a:r>
              <a:rPr lang="el-GR" sz="2000" b="1" i="1" dirty="0">
                <a:solidFill>
                  <a:srgbClr val="FF0000"/>
                </a:solidFill>
              </a:rPr>
              <a:t>γ</a:t>
            </a:r>
            <a:r>
              <a:rPr lang="el-GR" sz="1400" b="1" i="1" dirty="0">
                <a:solidFill>
                  <a:srgbClr val="FF0000"/>
                </a:solidFill>
              </a:rPr>
              <a:t>0</a:t>
            </a:r>
            <a:r>
              <a:rPr lang="el-GR" sz="2000" b="1" i="1" dirty="0">
                <a:solidFill>
                  <a:srgbClr val="FF0000"/>
                </a:solidFill>
              </a:rPr>
              <a:t>(</a:t>
            </a:r>
            <a:r>
              <a:rPr lang="ro-RO" sz="2000" b="1" i="1" dirty="0">
                <a:solidFill>
                  <a:srgbClr val="FF0000"/>
                </a:solidFill>
              </a:rPr>
              <a:t>r)/</a:t>
            </a:r>
            <a:r>
              <a:rPr lang="ro-RO" sz="2000" b="1" i="1" dirty="0" err="1">
                <a:solidFill>
                  <a:srgbClr val="FF0000"/>
                </a:solidFill>
              </a:rPr>
              <a:t>dr</a:t>
            </a:r>
            <a:r>
              <a:rPr lang="ro-RO" sz="2000" b="1" i="1" dirty="0">
                <a:solidFill>
                  <a:srgbClr val="FF0000"/>
                </a:solidFill>
              </a:rPr>
              <a:t> = -</a:t>
            </a:r>
            <a:r>
              <a:rPr lang="el-GR" sz="2000" b="1" i="1" dirty="0">
                <a:solidFill>
                  <a:srgbClr val="FF0000"/>
                </a:solidFill>
              </a:rPr>
              <a:t>ρ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l-GR" sz="2000" b="1" i="1" dirty="0">
                <a:solidFill>
                  <a:srgbClr val="FF0000"/>
                </a:solidFill>
              </a:rPr>
              <a:t>2</a:t>
            </a:r>
            <a:r>
              <a:rPr lang="ro-RO" sz="2000" b="1" i="1" dirty="0">
                <a:solidFill>
                  <a:srgbClr val="FF0000"/>
                </a:solidFill>
              </a:rPr>
              <a:t>S/4</a:t>
            </a:r>
          </a:p>
          <a:p>
            <a:endParaRPr lang="ro-RO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C4234-B452-F724-544A-859E6EB07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189073"/>
            <a:ext cx="2743200" cy="20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13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41B5-5FF9-56CA-1190-07BAB251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Legea</a:t>
            </a:r>
            <a:r>
              <a:rPr lang="en-US" dirty="0"/>
              <a:t> Guinier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24FF2-1334-DDE3-FCF2-CDDB06CF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534400" cy="4525962"/>
          </a:xfrm>
        </p:spPr>
        <p:txBody>
          <a:bodyPr/>
          <a:lstStyle/>
          <a:p>
            <a:r>
              <a:rPr lang="ro-RO" sz="2000" b="1" dirty="0"/>
              <a:t>C</a:t>
            </a:r>
            <a:r>
              <a:rPr lang="en-US" sz="2000" b="1" dirty="0" err="1"/>
              <a:t>onsider</a:t>
            </a:r>
            <a:r>
              <a:rPr lang="ro-RO" sz="2000" b="1" dirty="0" err="1"/>
              <a:t>ăm</a:t>
            </a:r>
            <a:r>
              <a:rPr lang="en-US" sz="2000" b="1" dirty="0"/>
              <a:t> un </a:t>
            </a: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diluat</a:t>
            </a:r>
            <a:r>
              <a:rPr lang="en-US" sz="2000" b="1" dirty="0"/>
              <a:t> de </a:t>
            </a:r>
            <a:r>
              <a:rPr lang="en-US" sz="2000" b="1" dirty="0" err="1"/>
              <a:t>particule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Intensitatea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scrisă</a:t>
            </a:r>
            <a:r>
              <a:rPr lang="en-US" sz="2000" dirty="0"/>
              <a:t> ca </a:t>
            </a:r>
            <a:r>
              <a:rPr lang="en-US" sz="2000" b="1" i="1" dirty="0">
                <a:solidFill>
                  <a:srgbClr val="FF0000"/>
                </a:solidFill>
              </a:rPr>
              <a:t>I(q) =∫∫ </a:t>
            </a:r>
            <a:r>
              <a:rPr lang="el-GR" sz="2000" b="1" i="1" dirty="0">
                <a:solidFill>
                  <a:srgbClr val="FF0000"/>
                </a:solidFill>
              </a:rPr>
              <a:t>ρ(</a:t>
            </a:r>
            <a:r>
              <a:rPr lang="en-US" sz="2000" b="1" i="1" dirty="0">
                <a:solidFill>
                  <a:srgbClr val="FF0000"/>
                </a:solidFill>
              </a:rPr>
              <a:t>r</a:t>
            </a:r>
            <a:r>
              <a:rPr lang="en-US" sz="1400" b="1" i="1" dirty="0">
                <a:solidFill>
                  <a:srgbClr val="FF0000"/>
                </a:solidFill>
              </a:rPr>
              <a:t>1</a:t>
            </a:r>
            <a:r>
              <a:rPr lang="en-US" sz="2000" b="1" i="1" dirty="0">
                <a:solidFill>
                  <a:srgbClr val="FF0000"/>
                </a:solidFill>
              </a:rPr>
              <a:t>)</a:t>
            </a:r>
            <a:r>
              <a:rPr lang="el-GR" sz="2000" b="1" i="1" dirty="0">
                <a:solidFill>
                  <a:srgbClr val="FF0000"/>
                </a:solidFill>
              </a:rPr>
              <a:t>ρ(</a:t>
            </a:r>
            <a:r>
              <a:rPr lang="en-US" sz="2000" b="1" i="1" dirty="0">
                <a:solidFill>
                  <a:srgbClr val="FF0000"/>
                </a:solidFill>
              </a:rPr>
              <a:t>r</a:t>
            </a:r>
            <a:r>
              <a:rPr lang="en-US" sz="1400" b="1" i="1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) sin(q r</a:t>
            </a:r>
            <a:r>
              <a:rPr lang="en-US" sz="1200" b="1" i="1" dirty="0">
                <a:solidFill>
                  <a:srgbClr val="FF0000"/>
                </a:solidFill>
              </a:rPr>
              <a:t>12</a:t>
            </a:r>
            <a:r>
              <a:rPr lang="en-US" sz="2000" b="1" i="1" dirty="0">
                <a:solidFill>
                  <a:srgbClr val="FF0000"/>
                </a:solidFill>
              </a:rPr>
              <a:t>)/(q </a:t>
            </a:r>
            <a:r>
              <a:rPr lang="en-US" sz="1800" b="1" i="1" dirty="0">
                <a:solidFill>
                  <a:srgbClr val="FF0000"/>
                </a:solidFill>
              </a:rPr>
              <a:t>r</a:t>
            </a:r>
            <a:r>
              <a:rPr lang="en-US" sz="1200" b="1" i="1" dirty="0">
                <a:solidFill>
                  <a:srgbClr val="FF0000"/>
                </a:solidFill>
              </a:rPr>
              <a:t>12</a:t>
            </a:r>
            <a:r>
              <a:rPr lang="en-US" sz="1800" b="1" i="1" dirty="0">
                <a:solidFill>
                  <a:srgbClr val="FF0000"/>
                </a:solidFill>
              </a:rPr>
              <a:t>)</a:t>
            </a:r>
            <a:r>
              <a:rPr lang="en-US" sz="2000" b="1" i="1" dirty="0">
                <a:solidFill>
                  <a:srgbClr val="FF0000"/>
                </a:solidFill>
              </a:rPr>
              <a:t> dV</a:t>
            </a:r>
            <a:r>
              <a:rPr lang="en-US" sz="1400" b="1" i="1" dirty="0">
                <a:solidFill>
                  <a:srgbClr val="FF0000"/>
                </a:solidFill>
              </a:rPr>
              <a:t>1</a:t>
            </a:r>
            <a:r>
              <a:rPr lang="en-US" sz="2000" b="1" i="1" dirty="0">
                <a:solidFill>
                  <a:srgbClr val="FF0000"/>
                </a:solidFill>
              </a:rPr>
              <a:t>dV</a:t>
            </a:r>
            <a:r>
              <a:rPr lang="en-US" sz="1400" b="1" i="1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endParaRPr lang="ro-RO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o-RO" sz="2000" b="1" dirty="0"/>
              <a:t>Considerăm </a:t>
            </a:r>
            <a:r>
              <a:rPr lang="en-US" sz="2000" b="1" dirty="0" err="1"/>
              <a:t>valori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q </a:t>
            </a:r>
            <a:r>
              <a:rPr lang="en-US" sz="2000" b="1" dirty="0" err="1"/>
              <a:t>mici</a:t>
            </a:r>
            <a:r>
              <a:rPr lang="en-US" sz="2000" b="1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extinde</a:t>
            </a:r>
            <a:r>
              <a:rPr lang="ro-RO" sz="2000" dirty="0"/>
              <a:t>m</a:t>
            </a:r>
            <a:r>
              <a:rPr lang="en-US" sz="2000" dirty="0"/>
              <a:t> </a:t>
            </a:r>
            <a:r>
              <a:rPr lang="en-US" sz="2000" dirty="0" err="1"/>
              <a:t>termenul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sin(q r</a:t>
            </a:r>
            <a:r>
              <a:rPr lang="en-US" sz="1400" b="1" i="1" dirty="0">
                <a:solidFill>
                  <a:srgbClr val="FF0000"/>
                </a:solidFill>
              </a:rPr>
              <a:t>12</a:t>
            </a:r>
            <a:r>
              <a:rPr lang="en-US" sz="2000" b="1" i="1" dirty="0">
                <a:solidFill>
                  <a:srgbClr val="FF0000"/>
                </a:solidFill>
              </a:rPr>
              <a:t>)/(q r</a:t>
            </a:r>
            <a:r>
              <a:rPr lang="en-US" sz="1400" b="1" i="1" dirty="0">
                <a:solidFill>
                  <a:srgbClr val="FF0000"/>
                </a:solidFill>
              </a:rPr>
              <a:t>12</a:t>
            </a:r>
            <a:r>
              <a:rPr lang="en-US" sz="2000" b="1" i="1" dirty="0">
                <a:solidFill>
                  <a:srgbClr val="FF0000"/>
                </a:solidFill>
              </a:rPr>
              <a:t>) </a:t>
            </a:r>
            <a:r>
              <a:rPr lang="en-US" sz="2000" dirty="0" err="1"/>
              <a:t>în</a:t>
            </a:r>
            <a:r>
              <a:rPr lang="en-US" sz="2000" dirty="0"/>
              <a:t> seria</a:t>
            </a:r>
            <a:r>
              <a:rPr lang="ro-RO" sz="2000" dirty="0"/>
              <a:t>: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I(q) =∫∫</a:t>
            </a:r>
            <a:r>
              <a:rPr lang="el-GR" sz="2000" b="1" i="1" dirty="0">
                <a:solidFill>
                  <a:srgbClr val="FF0000"/>
                </a:solidFill>
              </a:rPr>
              <a:t>ρ(</a:t>
            </a:r>
            <a:r>
              <a:rPr lang="en-US" sz="2000" b="1" i="1" dirty="0">
                <a:solidFill>
                  <a:srgbClr val="FF0000"/>
                </a:solidFill>
              </a:rPr>
              <a:t>r</a:t>
            </a:r>
            <a:r>
              <a:rPr lang="en-US" sz="1400" b="1" i="1" dirty="0">
                <a:solidFill>
                  <a:srgbClr val="FF0000"/>
                </a:solidFill>
              </a:rPr>
              <a:t>1</a:t>
            </a:r>
            <a:r>
              <a:rPr lang="en-US" sz="2000" b="1" i="1" dirty="0">
                <a:solidFill>
                  <a:srgbClr val="FF0000"/>
                </a:solidFill>
              </a:rPr>
              <a:t>)</a:t>
            </a:r>
            <a:r>
              <a:rPr lang="el-GR" sz="2000" b="1" i="1" dirty="0">
                <a:solidFill>
                  <a:srgbClr val="FF0000"/>
                </a:solidFill>
              </a:rPr>
              <a:t>ρ(</a:t>
            </a:r>
            <a:r>
              <a:rPr lang="en-US" sz="2000" b="1" i="1" dirty="0">
                <a:solidFill>
                  <a:srgbClr val="FF0000"/>
                </a:solidFill>
              </a:rPr>
              <a:t>r</a:t>
            </a:r>
            <a:r>
              <a:rPr lang="en-US" sz="1400" b="1" i="1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) [1 - (1/6)(q r</a:t>
            </a:r>
            <a:r>
              <a:rPr lang="en-US" sz="1400" b="1" i="1" dirty="0">
                <a:solidFill>
                  <a:srgbClr val="FF0000"/>
                </a:solidFill>
              </a:rPr>
              <a:t>12</a:t>
            </a:r>
            <a:r>
              <a:rPr lang="en-US" sz="2000" b="1" i="1" dirty="0">
                <a:solidFill>
                  <a:srgbClr val="FF0000"/>
                </a:solidFill>
              </a:rPr>
              <a:t>)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 + …] dV</a:t>
            </a:r>
            <a:r>
              <a:rPr lang="en-US" sz="1400" b="1" i="1" dirty="0">
                <a:solidFill>
                  <a:srgbClr val="FF0000"/>
                </a:solidFill>
              </a:rPr>
              <a:t>1</a:t>
            </a:r>
            <a:r>
              <a:rPr lang="en-US" sz="2000" b="1" i="1" dirty="0">
                <a:solidFill>
                  <a:srgbClr val="FF0000"/>
                </a:solidFill>
              </a:rPr>
              <a:t>dV</a:t>
            </a:r>
            <a:r>
              <a:rPr lang="en-US" sz="1400" b="1" i="1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endParaRPr lang="ro-RO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r</a:t>
            </a:r>
            <a:r>
              <a:rPr lang="en-US" sz="1400" b="1" i="1" dirty="0">
                <a:solidFill>
                  <a:srgbClr val="FF0000"/>
                </a:solidFill>
              </a:rPr>
              <a:t>12</a:t>
            </a:r>
            <a:r>
              <a:rPr lang="ro-RO" sz="14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 = r</a:t>
            </a:r>
            <a:r>
              <a:rPr lang="en-US" sz="1200" b="1" i="1" dirty="0">
                <a:solidFill>
                  <a:srgbClr val="FF0000"/>
                </a:solidFill>
              </a:rPr>
              <a:t>12</a:t>
            </a:r>
            <a:r>
              <a:rPr lang="en-US" sz="2000" b="1" i="1" dirty="0">
                <a:solidFill>
                  <a:srgbClr val="FF0000"/>
                </a:solidFill>
              </a:rPr>
              <a:t> + r</a:t>
            </a:r>
            <a:r>
              <a:rPr lang="en-US" sz="1400" b="1" i="1" dirty="0">
                <a:solidFill>
                  <a:srgbClr val="FF0000"/>
                </a:solidFill>
              </a:rPr>
              <a:t>2</a:t>
            </a:r>
            <a:r>
              <a:rPr lang="ro-RO" sz="14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2 - 2 r</a:t>
            </a:r>
            <a:r>
              <a:rPr lang="en-US" sz="1400" b="1" i="1" dirty="0">
                <a:solidFill>
                  <a:srgbClr val="FF0000"/>
                </a:solidFill>
              </a:rPr>
              <a:t>1</a:t>
            </a:r>
            <a:r>
              <a:rPr lang="en-US" sz="2000" b="1" i="1" dirty="0">
                <a:solidFill>
                  <a:srgbClr val="FF0000"/>
                </a:solidFill>
              </a:rPr>
              <a:t> r</a:t>
            </a:r>
            <a:r>
              <a:rPr lang="en-US" sz="1400" b="1" i="1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endParaRPr lang="ro-RO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err="1"/>
              <a:t>Alege</a:t>
            </a:r>
            <a:r>
              <a:rPr lang="ro-RO" sz="2000" b="1" dirty="0"/>
              <a:t>m</a:t>
            </a:r>
            <a:r>
              <a:rPr lang="en-US" sz="2000" b="1" dirty="0"/>
              <a:t> </a:t>
            </a:r>
            <a:r>
              <a:rPr lang="en-US" sz="2000" b="1" dirty="0" err="1"/>
              <a:t>centrul</a:t>
            </a:r>
            <a:r>
              <a:rPr lang="en-US" sz="2000" b="1" dirty="0"/>
              <a:t> de </a:t>
            </a:r>
            <a:r>
              <a:rPr lang="en-US" sz="2000" b="1" dirty="0" err="1"/>
              <a:t>masă</a:t>
            </a:r>
            <a:r>
              <a:rPr lang="en-US" sz="2000" b="1" dirty="0"/>
              <a:t> al </a:t>
            </a:r>
            <a:r>
              <a:rPr lang="en-US" sz="2000" b="1" dirty="0" err="1"/>
              <a:t>distribuției</a:t>
            </a:r>
            <a:r>
              <a:rPr lang="en-US" sz="2000" b="1" dirty="0"/>
              <a:t> de </a:t>
            </a:r>
            <a:r>
              <a:rPr lang="en-US" sz="2000" b="1" dirty="0" err="1"/>
              <a:t>sarcină</a:t>
            </a:r>
            <a:r>
              <a:rPr lang="en-US" sz="2000" b="1" dirty="0"/>
              <a:t> ca origine</a:t>
            </a:r>
            <a:r>
              <a:rPr lang="en-US" sz="2000" dirty="0"/>
              <a:t>. </a:t>
            </a:r>
            <a:r>
              <a:rPr lang="ro-RO" sz="2000" dirty="0"/>
              <a:t>              </a:t>
            </a:r>
            <a:r>
              <a:rPr lang="en-US" sz="2000" b="1" i="1" dirty="0">
                <a:solidFill>
                  <a:srgbClr val="FF0000"/>
                </a:solidFill>
              </a:rPr>
              <a:t>I(q) = &lt; [</a:t>
            </a:r>
            <a:r>
              <a:rPr lang="el-GR" sz="2000" b="1" i="1" dirty="0">
                <a:solidFill>
                  <a:srgbClr val="FF0000"/>
                </a:solidFill>
              </a:rPr>
              <a:t>ρ(</a:t>
            </a:r>
            <a:r>
              <a:rPr lang="en-US" sz="2000" b="1" i="1" dirty="0">
                <a:solidFill>
                  <a:srgbClr val="FF0000"/>
                </a:solidFill>
              </a:rPr>
              <a:t>r)V]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 &gt; [1 - (1/3)(</a:t>
            </a:r>
            <a:r>
              <a:rPr lang="en-US" sz="2000" b="1" i="1" dirty="0" err="1">
                <a:solidFill>
                  <a:srgbClr val="FF0000"/>
                </a:solidFill>
              </a:rPr>
              <a:t>qR</a:t>
            </a:r>
            <a:r>
              <a:rPr lang="en-US" sz="1600" b="1" i="1" dirty="0" err="1">
                <a:solidFill>
                  <a:srgbClr val="FF0000"/>
                </a:solidFill>
              </a:rPr>
              <a:t>g</a:t>
            </a:r>
            <a:r>
              <a:rPr lang="en-US" sz="2000" b="1" i="1" dirty="0">
                <a:solidFill>
                  <a:srgbClr val="FF0000"/>
                </a:solidFill>
              </a:rPr>
              <a:t>)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 +…], </a:t>
            </a:r>
            <a:endParaRPr lang="ro-RO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R</a:t>
            </a:r>
            <a:r>
              <a:rPr lang="en-US" sz="1400" b="1" i="1" dirty="0" err="1">
                <a:solidFill>
                  <a:srgbClr val="FF0000"/>
                </a:solidFill>
              </a:rPr>
              <a:t>g</a:t>
            </a:r>
            <a:r>
              <a:rPr lang="en-US" sz="2000" dirty="0"/>
              <a:t> </a:t>
            </a:r>
            <a:r>
              <a:rPr lang="ro-RO" sz="2000" dirty="0"/>
              <a:t>- </a:t>
            </a:r>
            <a:r>
              <a:rPr lang="en-US" sz="2000" dirty="0"/>
              <a:t> raza de </a:t>
            </a:r>
            <a:r>
              <a:rPr lang="en-US" sz="2000" dirty="0" err="1"/>
              <a:t>girație</a:t>
            </a:r>
            <a:r>
              <a:rPr lang="en-US" sz="2000" dirty="0"/>
              <a:t> a </a:t>
            </a:r>
            <a:r>
              <a:rPr lang="en-US" sz="2000" dirty="0" err="1"/>
              <a:t>distribuției</a:t>
            </a:r>
            <a:r>
              <a:rPr lang="en-US" sz="2000" dirty="0"/>
              <a:t> de </a:t>
            </a:r>
            <a:r>
              <a:rPr lang="en-US" sz="2000" dirty="0" err="1"/>
              <a:t>sarcină</a:t>
            </a:r>
            <a:r>
              <a:rPr lang="en-US" sz="2000" dirty="0"/>
              <a:t> </a:t>
            </a:r>
            <a:r>
              <a:rPr lang="el-GR" sz="2000" b="1" i="1" dirty="0">
                <a:solidFill>
                  <a:srgbClr val="FF0000"/>
                </a:solidFill>
              </a:rPr>
              <a:t>ρ</a:t>
            </a:r>
            <a:r>
              <a:rPr lang="el-GR" sz="2000" dirty="0"/>
              <a:t>. </a:t>
            </a:r>
            <a:endParaRPr lang="ro-RO" sz="2000" dirty="0"/>
          </a:p>
          <a:p>
            <a:pPr marL="0" indent="0" algn="ctr">
              <a:buNone/>
            </a:pPr>
            <a:r>
              <a:rPr lang="en-US" sz="2000" b="1" dirty="0" err="1"/>
              <a:t>Legea</a:t>
            </a:r>
            <a:r>
              <a:rPr lang="en-US" sz="2000" b="1" dirty="0"/>
              <a:t> Guinier </a:t>
            </a:r>
            <a:endParaRPr lang="ro-RO" sz="2000" b="1" dirty="0"/>
          </a:p>
          <a:p>
            <a:pPr algn="just"/>
            <a:r>
              <a:rPr lang="en-US" sz="2000" dirty="0"/>
              <a:t>La </a:t>
            </a:r>
            <a:r>
              <a:rPr lang="en-US" sz="2000" b="1" i="1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 mic, forma </a:t>
            </a:r>
            <a:r>
              <a:rPr lang="en-US" sz="2000" dirty="0" err="1"/>
              <a:t>curbei</a:t>
            </a:r>
            <a:r>
              <a:rPr lang="en-US" sz="2000" dirty="0"/>
              <a:t> de </a:t>
            </a:r>
            <a:r>
              <a:rPr lang="en-US" sz="2000" dirty="0" err="1"/>
              <a:t>intensitate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gaussiană</a:t>
            </a:r>
            <a:r>
              <a:rPr lang="en-US" sz="2000" dirty="0"/>
              <a:t>:</a:t>
            </a:r>
            <a:r>
              <a:rPr lang="ro-RO" sz="2000" dirty="0"/>
              <a:t>      </a:t>
            </a:r>
          </a:p>
          <a:p>
            <a:pPr marL="0" indent="0" algn="just">
              <a:buNone/>
            </a:pPr>
            <a:r>
              <a:rPr lang="ro-RO" sz="2000" b="1" i="1" dirty="0">
                <a:solidFill>
                  <a:srgbClr val="FF0000"/>
                </a:solidFill>
              </a:rPr>
              <a:t>                          </a:t>
            </a:r>
            <a:r>
              <a:rPr lang="en-US" sz="2000" b="1" i="1" dirty="0">
                <a:solidFill>
                  <a:srgbClr val="FF0000"/>
                </a:solidFill>
              </a:rPr>
              <a:t> I(q) ≈ I(0) exp(-(1/3)(</a:t>
            </a:r>
            <a:r>
              <a:rPr lang="en-US" sz="2000" b="1" i="1" dirty="0" err="1">
                <a:solidFill>
                  <a:srgbClr val="FF0000"/>
                </a:solidFill>
              </a:rPr>
              <a:t>qR</a:t>
            </a:r>
            <a:r>
              <a:rPr lang="en-US" sz="1400" b="1" i="1" dirty="0" err="1">
                <a:solidFill>
                  <a:srgbClr val="FF0000"/>
                </a:solidFill>
              </a:rPr>
              <a:t>g</a:t>
            </a:r>
            <a:r>
              <a:rPr lang="en-US" sz="2000" b="1" i="1" dirty="0">
                <a:solidFill>
                  <a:srgbClr val="FF0000"/>
                </a:solidFill>
              </a:rPr>
              <a:t>)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2 ) </a:t>
            </a:r>
            <a:endParaRPr lang="ro-RO" sz="2000" b="1" i="1" dirty="0">
              <a:solidFill>
                <a:srgbClr val="FF0000"/>
              </a:solidFill>
            </a:endParaRPr>
          </a:p>
          <a:p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aproximare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valabilă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qR</a:t>
            </a:r>
            <a:r>
              <a:rPr lang="en-US" sz="1400" b="1" i="1" dirty="0" err="1">
                <a:solidFill>
                  <a:srgbClr val="FF0000"/>
                </a:solidFill>
              </a:rPr>
              <a:t>g</a:t>
            </a:r>
            <a:r>
              <a:rPr lang="en-US" sz="2000" b="1" i="1" dirty="0">
                <a:solidFill>
                  <a:srgbClr val="FF0000"/>
                </a:solidFill>
              </a:rPr>
              <a:t> &lt;&lt; 1.</a:t>
            </a:r>
          </a:p>
        </p:txBody>
      </p:sp>
    </p:spTree>
    <p:extLst>
      <p:ext uri="{BB962C8B-B14F-4D97-AF65-F5344CB8AC3E}">
        <p14:creationId xmlns:p14="http://schemas.microsoft.com/office/powerpoint/2010/main" val="4011797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3785-BA11-DECF-BF34-010445B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Raza de </a:t>
            </a:r>
            <a:r>
              <a:rPr lang="en-US" dirty="0" err="1"/>
              <a:t>girație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2049F-1FA2-BDE8-C663-644C6250D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În</a:t>
            </a:r>
            <a:r>
              <a:rPr lang="en-US" sz="2000" b="1" dirty="0"/>
              <a:t> </a:t>
            </a:r>
            <a:r>
              <a:rPr lang="en-US" sz="2000" b="1" dirty="0" err="1"/>
              <a:t>termeni</a:t>
            </a:r>
            <a:r>
              <a:rPr lang="en-US" sz="2000" b="1" dirty="0"/>
              <a:t> de </a:t>
            </a:r>
            <a:r>
              <a:rPr lang="en-US" sz="2000" b="1" dirty="0" err="1"/>
              <a:t>densitate</a:t>
            </a:r>
            <a:r>
              <a:rPr lang="en-US" sz="2000" b="1" dirty="0"/>
              <a:t> </a:t>
            </a:r>
            <a:r>
              <a:rPr lang="en-US" sz="2000" b="1" dirty="0" err="1"/>
              <a:t>electronică</a:t>
            </a:r>
            <a:r>
              <a:rPr lang="en-US" sz="2000" b="1" dirty="0"/>
              <a:t> </a:t>
            </a:r>
            <a:endParaRPr lang="ro-RO" sz="2000" b="1" dirty="0"/>
          </a:p>
          <a:p>
            <a:pPr marL="0" indent="0" algn="ctr">
              <a:buNone/>
            </a:pPr>
            <a:r>
              <a:rPr lang="en-US" sz="2000" b="1" i="1" dirty="0" err="1">
                <a:solidFill>
                  <a:srgbClr val="FF0000"/>
                </a:solidFill>
              </a:rPr>
              <a:t>R</a:t>
            </a:r>
            <a:r>
              <a:rPr lang="en-US" sz="1600" b="1" i="1" dirty="0" err="1">
                <a:solidFill>
                  <a:srgbClr val="FF0000"/>
                </a:solidFill>
              </a:rPr>
              <a:t>g</a:t>
            </a:r>
            <a:r>
              <a:rPr lang="en-US" sz="2000" b="1" i="1" dirty="0">
                <a:solidFill>
                  <a:srgbClr val="FF0000"/>
                </a:solidFill>
              </a:rPr>
              <a:t> = ∫ </a:t>
            </a:r>
            <a:r>
              <a:rPr lang="el-GR" sz="2000" b="1" i="1" dirty="0">
                <a:solidFill>
                  <a:srgbClr val="FF0000"/>
                </a:solidFill>
              </a:rPr>
              <a:t>ρ(</a:t>
            </a:r>
            <a:r>
              <a:rPr lang="en-US" sz="2000" b="1" i="1" dirty="0">
                <a:solidFill>
                  <a:srgbClr val="FF0000"/>
                </a:solidFill>
              </a:rPr>
              <a:t>r) r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 </a:t>
            </a:r>
            <a:r>
              <a:rPr lang="en-US" sz="2000" b="1" i="1" dirty="0" err="1">
                <a:solidFill>
                  <a:srgbClr val="FF0000"/>
                </a:solidFill>
              </a:rPr>
              <a:t>dV</a:t>
            </a:r>
            <a:r>
              <a:rPr lang="en-US" sz="2000" b="1" i="1" dirty="0">
                <a:solidFill>
                  <a:srgbClr val="FF0000"/>
                </a:solidFill>
              </a:rPr>
              <a:t> / ∫ </a:t>
            </a:r>
            <a:r>
              <a:rPr lang="el-GR" sz="2000" b="1" i="1" dirty="0">
                <a:solidFill>
                  <a:srgbClr val="FF0000"/>
                </a:solidFill>
              </a:rPr>
              <a:t>ρ(</a:t>
            </a:r>
            <a:r>
              <a:rPr lang="en-US" sz="2000" b="1" i="1" dirty="0">
                <a:solidFill>
                  <a:srgbClr val="FF0000"/>
                </a:solidFill>
              </a:rPr>
              <a:t>r) </a:t>
            </a:r>
            <a:r>
              <a:rPr lang="en-US" sz="2000" b="1" i="1" dirty="0" err="1">
                <a:solidFill>
                  <a:srgbClr val="FF0000"/>
                </a:solidFill>
              </a:rPr>
              <a:t>dV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endParaRPr lang="ro-RO" sz="2000" b="1" i="1" dirty="0">
              <a:solidFill>
                <a:srgbClr val="FF0000"/>
              </a:solidFill>
            </a:endParaRPr>
          </a:p>
          <a:p>
            <a:r>
              <a:rPr lang="en-US" sz="2000" b="1" i="1" dirty="0" err="1"/>
              <a:t>Pentru</a:t>
            </a:r>
            <a:r>
              <a:rPr lang="en-US" sz="2000" b="1" i="1" dirty="0"/>
              <a:t> </a:t>
            </a:r>
            <a:r>
              <a:rPr lang="en-US" sz="2000" b="1" i="1" dirty="0" err="1"/>
              <a:t>particule</a:t>
            </a:r>
            <a:r>
              <a:rPr lang="en-US" sz="2000" b="1" i="1" dirty="0"/>
              <a:t> </a:t>
            </a:r>
            <a:r>
              <a:rPr lang="en-US" sz="2000" b="1" i="1" dirty="0" err="1"/>
              <a:t>sferice</a:t>
            </a:r>
            <a:r>
              <a:rPr lang="en-US" sz="2000" b="1" i="1" dirty="0"/>
              <a:t> </a:t>
            </a:r>
            <a:endParaRPr lang="ro-RO" sz="2000" b="1" i="1" dirty="0"/>
          </a:p>
          <a:p>
            <a:pPr marL="0" indent="0">
              <a:buNone/>
            </a:pPr>
            <a:r>
              <a:rPr lang="en-US" sz="2000" b="1" i="1" dirty="0" err="1">
                <a:solidFill>
                  <a:srgbClr val="FF0000"/>
                </a:solidFill>
              </a:rPr>
              <a:t>R</a:t>
            </a:r>
            <a:r>
              <a:rPr lang="en-US" sz="1600" b="1" i="1" dirty="0" err="1">
                <a:solidFill>
                  <a:srgbClr val="FF0000"/>
                </a:solidFill>
              </a:rPr>
              <a:t>g</a:t>
            </a:r>
            <a:r>
              <a:rPr lang="en-US" sz="2000" b="1" i="1" dirty="0">
                <a:solidFill>
                  <a:srgbClr val="FF0000"/>
                </a:solidFill>
              </a:rPr>
              <a:t> = (3/5)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1/2 </a:t>
            </a:r>
            <a:r>
              <a:rPr lang="ro-RO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R </a:t>
            </a: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R</a:t>
            </a:r>
            <a:r>
              <a:rPr lang="en-US" sz="2000" dirty="0"/>
              <a:t> </a:t>
            </a:r>
            <a:r>
              <a:rPr lang="ro-RO" sz="2000" dirty="0"/>
              <a:t> -</a:t>
            </a:r>
            <a:r>
              <a:rPr lang="en-US" sz="2000" dirty="0"/>
              <a:t> raza </a:t>
            </a:r>
            <a:r>
              <a:rPr lang="en-US" sz="2000" dirty="0" err="1"/>
              <a:t>sferei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b="1" i="1" dirty="0" err="1"/>
              <a:t>Pentru</a:t>
            </a:r>
            <a:r>
              <a:rPr lang="en-US" sz="2000" b="1" i="1" dirty="0"/>
              <a:t> un </a:t>
            </a:r>
            <a:r>
              <a:rPr lang="en-US" sz="2000" b="1" i="1" dirty="0" err="1"/>
              <a:t>elipsoid</a:t>
            </a:r>
            <a:r>
              <a:rPr lang="en-US" sz="2000" b="1" i="1" dirty="0"/>
              <a:t> </a:t>
            </a:r>
            <a:r>
              <a:rPr lang="en-US" sz="2000" dirty="0"/>
              <a:t>cu </a:t>
            </a:r>
            <a:r>
              <a:rPr lang="en-US" sz="2000" dirty="0" err="1"/>
              <a:t>semiaxele</a:t>
            </a:r>
            <a:r>
              <a:rPr lang="en-US" sz="2000" dirty="0"/>
              <a:t> a, b </a:t>
            </a:r>
            <a:r>
              <a:rPr lang="en-US" sz="2000" dirty="0" err="1"/>
              <a:t>și</a:t>
            </a:r>
            <a:r>
              <a:rPr lang="en-US" sz="2000" dirty="0"/>
              <a:t> c </a:t>
            </a:r>
            <a:endParaRPr lang="ro-RO" sz="2000" dirty="0"/>
          </a:p>
          <a:p>
            <a:pPr marL="0" indent="0" algn="ctr">
              <a:buNone/>
            </a:pPr>
            <a:r>
              <a:rPr lang="en-US" sz="2000" b="1" i="1" dirty="0" err="1">
                <a:solidFill>
                  <a:srgbClr val="FF0000"/>
                </a:solidFill>
              </a:rPr>
              <a:t>R</a:t>
            </a:r>
            <a:r>
              <a:rPr lang="en-US" sz="1400" b="1" i="1" dirty="0" err="1">
                <a:solidFill>
                  <a:srgbClr val="FF0000"/>
                </a:solidFill>
              </a:rPr>
              <a:t>g</a:t>
            </a:r>
            <a:r>
              <a:rPr lang="ro-RO" sz="14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 = (1/5)(a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 + b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 + c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2)</a:t>
            </a:r>
            <a:endParaRPr lang="ro-RO" sz="2000" b="1" i="1" dirty="0">
              <a:solidFill>
                <a:srgbClr val="FF0000"/>
              </a:solidFill>
            </a:endParaRPr>
          </a:p>
          <a:p>
            <a:r>
              <a:rPr lang="en-US" sz="2000" b="1" i="1" dirty="0" err="1"/>
              <a:t>Tijă</a:t>
            </a:r>
            <a:r>
              <a:rPr lang="en-US" sz="2000" b="1" i="1" dirty="0"/>
              <a:t> </a:t>
            </a:r>
            <a:r>
              <a:rPr lang="en-US" sz="2000" b="1" i="1" dirty="0" err="1"/>
              <a:t>subțire</a:t>
            </a:r>
            <a:r>
              <a:rPr lang="en-US" sz="2000" b="1" i="1" dirty="0"/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R</a:t>
            </a:r>
            <a:r>
              <a:rPr lang="en-US" sz="1400" b="1" i="1" dirty="0" err="1">
                <a:solidFill>
                  <a:srgbClr val="FF0000"/>
                </a:solidFill>
              </a:rPr>
              <a:t>g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 = (1/12) L</a:t>
            </a:r>
            <a:r>
              <a:rPr lang="ro-RO" sz="2000" b="1" i="1" dirty="0">
                <a:solidFill>
                  <a:srgbClr val="FF0000"/>
                </a:solidFill>
              </a:rPr>
              <a:t>^</a:t>
            </a:r>
            <a:r>
              <a:rPr lang="en-US" sz="2000" b="1" i="1" dirty="0">
                <a:solidFill>
                  <a:srgbClr val="FF0000"/>
                </a:solidFill>
              </a:rPr>
              <a:t>2</a:t>
            </a:r>
            <a:r>
              <a:rPr lang="en-US" sz="2000" dirty="0"/>
              <a:t>, </a:t>
            </a: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L</a:t>
            </a:r>
            <a:r>
              <a:rPr lang="en-US" sz="2000" dirty="0"/>
              <a:t> </a:t>
            </a:r>
            <a:r>
              <a:rPr lang="ro-RO" sz="2000" dirty="0"/>
              <a:t>- </a:t>
            </a:r>
            <a:r>
              <a:rPr lang="en-US" sz="2000" dirty="0" err="1"/>
              <a:t>lungimea</a:t>
            </a:r>
            <a:r>
              <a:rPr lang="en-US" sz="2000" dirty="0"/>
              <a:t> </a:t>
            </a:r>
            <a:r>
              <a:rPr lang="en-US" sz="2000" dirty="0" err="1"/>
              <a:t>tijei</a:t>
            </a:r>
            <a:r>
              <a:rPr lang="en-US" sz="2000" dirty="0"/>
              <a:t>.</a:t>
            </a:r>
            <a:endParaRPr lang="ro-RO" sz="2000" dirty="0"/>
          </a:p>
          <a:p>
            <a:pPr marL="0" indent="0" algn="ctr">
              <a:buNone/>
            </a:pPr>
            <a:r>
              <a:rPr lang="en-US" b="1" dirty="0"/>
              <a:t>Caz </a:t>
            </a:r>
            <a:r>
              <a:rPr lang="en-US" b="1" dirty="0" err="1"/>
              <a:t>discret</a:t>
            </a:r>
            <a:r>
              <a:rPr lang="en-US" b="1" dirty="0"/>
              <a:t> </a:t>
            </a:r>
            <a:endParaRPr lang="ro-RO" b="1" dirty="0"/>
          </a:p>
          <a:p>
            <a:r>
              <a:rPr lang="en-US" sz="2000" dirty="0" err="1"/>
              <a:t>Particule</a:t>
            </a:r>
            <a:r>
              <a:rPr lang="en-US" sz="2000" dirty="0"/>
              <a:t>, </a:t>
            </a:r>
            <a:r>
              <a:rPr lang="en-US" sz="2000" dirty="0" err="1"/>
              <a:t>poziții</a:t>
            </a:r>
            <a:r>
              <a:rPr lang="ro-RO" sz="2000" dirty="0"/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r</a:t>
            </a:r>
            <a:r>
              <a:rPr lang="en-US" sz="1600" b="1" i="1" dirty="0" err="1">
                <a:solidFill>
                  <a:srgbClr val="FF0000"/>
                </a:solidFill>
              </a:rPr>
              <a:t>j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 err="1"/>
              <a:t>Distanța</a:t>
            </a:r>
            <a:r>
              <a:rPr lang="en-US" sz="2000" dirty="0"/>
              <a:t> </a:t>
            </a:r>
            <a:r>
              <a:rPr lang="en-US" sz="2000" dirty="0" err="1"/>
              <a:t>particulelor</a:t>
            </a:r>
            <a:r>
              <a:rPr lang="en-US" sz="2000" dirty="0"/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j</a:t>
            </a:r>
            <a:r>
              <a:rPr lang="en-US" sz="2000" dirty="0"/>
              <a:t>: </a:t>
            </a:r>
            <a:r>
              <a:rPr lang="en-US" sz="2000" b="1" i="1" dirty="0" err="1">
                <a:solidFill>
                  <a:srgbClr val="FF0000"/>
                </a:solidFill>
              </a:rPr>
              <a:t>r</a:t>
            </a:r>
            <a:r>
              <a:rPr lang="en-US" sz="1400" b="1" i="1" dirty="0" err="1">
                <a:solidFill>
                  <a:srgbClr val="FF0000"/>
                </a:solidFill>
              </a:rPr>
              <a:t>ij</a:t>
            </a:r>
            <a:r>
              <a:rPr lang="en-US" sz="2000" b="1" i="1" dirty="0">
                <a:solidFill>
                  <a:srgbClr val="FF0000"/>
                </a:solidFill>
              </a:rPr>
              <a:t> = </a:t>
            </a:r>
            <a:r>
              <a:rPr lang="en-US" sz="2000" b="1" i="1" dirty="0" err="1">
                <a:solidFill>
                  <a:srgbClr val="FF0000"/>
                </a:solidFill>
              </a:rPr>
              <a:t>r</a:t>
            </a:r>
            <a:r>
              <a:rPr lang="en-US" sz="1400" b="1" i="1" dirty="0" err="1">
                <a:solidFill>
                  <a:srgbClr val="FF0000"/>
                </a:solidFill>
              </a:rPr>
              <a:t>i</a:t>
            </a:r>
            <a:r>
              <a:rPr lang="en-US" sz="2000" b="1" i="1" dirty="0">
                <a:solidFill>
                  <a:srgbClr val="FF0000"/>
                </a:solidFill>
              </a:rPr>
              <a:t> –</a:t>
            </a:r>
            <a:r>
              <a:rPr lang="en-US" sz="2000" b="1" i="1" dirty="0" err="1">
                <a:solidFill>
                  <a:srgbClr val="FF0000"/>
                </a:solidFill>
              </a:rPr>
              <a:t>r</a:t>
            </a:r>
            <a:r>
              <a:rPr lang="en-US" sz="1400" b="1" i="1" dirty="0" err="1">
                <a:solidFill>
                  <a:srgbClr val="FF0000"/>
                </a:solidFill>
              </a:rPr>
              <a:t>j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endParaRPr lang="ro-RO" sz="2000" b="1" i="1" dirty="0">
              <a:solidFill>
                <a:srgbClr val="FF0000"/>
              </a:solidFill>
            </a:endParaRPr>
          </a:p>
          <a:p>
            <a:endParaRPr lang="ro-RO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D3A50-C7AE-6C93-C49A-8959BAE7B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181600"/>
            <a:ext cx="3810000" cy="1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38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9855-9F7A-2A5B-C436-5DE5F7E5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Rg</a:t>
            </a:r>
            <a:r>
              <a:rPr lang="ro-RO" dirty="0"/>
              <a:t> din intensitatea experimentului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87F20-9580-0ADF-EB16-EA9A2D434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09073" y="2308753"/>
            <a:ext cx="7725853" cy="381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17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6C63-028C-49BF-9A41-32A092D9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Guinier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5FAED-5598-F4C1-50C7-A7D8A57E5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2"/>
          </a:xfrm>
        </p:spPr>
        <p:txBody>
          <a:bodyPr/>
          <a:lstStyle/>
          <a:p>
            <a:r>
              <a:rPr lang="en-US" sz="2000" dirty="0" err="1"/>
              <a:t>Primul</a:t>
            </a:r>
            <a:r>
              <a:rPr lang="en-US" sz="2000" dirty="0"/>
              <a:t> </a:t>
            </a:r>
            <a:r>
              <a:rPr lang="en-US" sz="2000" dirty="0" err="1"/>
              <a:t>lucru</a:t>
            </a:r>
            <a:r>
              <a:rPr lang="en-US" sz="2000" dirty="0"/>
              <a:t> de </a:t>
            </a:r>
            <a:r>
              <a:rPr lang="en-US" sz="2000" dirty="0" err="1"/>
              <a:t>verificat</a:t>
            </a:r>
            <a:r>
              <a:rPr lang="en-US" sz="2000" dirty="0"/>
              <a:t>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când</a:t>
            </a:r>
            <a:r>
              <a:rPr lang="en-US" sz="2000" dirty="0"/>
              <a:t> se </a:t>
            </a:r>
            <a:r>
              <a:rPr lang="en-US" sz="2000" dirty="0" err="1"/>
              <a:t>studiază</a:t>
            </a:r>
            <a:r>
              <a:rPr lang="en-US" sz="2000" dirty="0"/>
              <a:t> </a:t>
            </a:r>
            <a:r>
              <a:rPr lang="en-US" sz="2000" dirty="0" err="1"/>
              <a:t>soluții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Nu </a:t>
            </a:r>
            <a:r>
              <a:rPr lang="en-US" sz="2000" dirty="0" err="1"/>
              <a:t>există</a:t>
            </a:r>
            <a:r>
              <a:rPr lang="en-US" sz="2000" dirty="0"/>
              <a:t> interval Guinier la </a:t>
            </a:r>
            <a:r>
              <a:rPr lang="en-US" sz="2000" b="1" i="1" dirty="0"/>
              <a:t>q mic: </a:t>
            </a:r>
            <a:endParaRPr lang="ro-RO" sz="2000" b="1" i="1" dirty="0"/>
          </a:p>
          <a:p>
            <a:r>
              <a:rPr lang="en-US" sz="2000" dirty="0" err="1"/>
              <a:t>Sistemul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agregat</a:t>
            </a:r>
            <a:r>
              <a:rPr lang="en-US" sz="2000" dirty="0"/>
              <a:t>.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intensitatea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crește</a:t>
            </a:r>
            <a:r>
              <a:rPr lang="en-US" sz="2000" dirty="0"/>
              <a:t> </a:t>
            </a:r>
            <a:r>
              <a:rPr lang="en-US" sz="2000" dirty="0" err="1"/>
              <a:t>puternic</a:t>
            </a:r>
            <a:r>
              <a:rPr lang="en-US" sz="2000" dirty="0"/>
              <a:t> </a:t>
            </a:r>
            <a:r>
              <a:rPr lang="en-US" sz="2000" dirty="0" err="1"/>
              <a:t>spre</a:t>
            </a:r>
            <a:r>
              <a:rPr lang="en-US" sz="2000" dirty="0"/>
              <a:t> </a:t>
            </a:r>
            <a:r>
              <a:rPr lang="en-US" sz="2000" b="1" i="1" dirty="0"/>
              <a:t>q = 0. </a:t>
            </a:r>
            <a:endParaRPr lang="ro-RO" sz="2000" b="1" i="1" dirty="0"/>
          </a:p>
          <a:p>
            <a:r>
              <a:rPr lang="en-US" sz="2000" dirty="0" err="1"/>
              <a:t>Sistemul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prea</a:t>
            </a:r>
            <a:r>
              <a:rPr lang="en-US" sz="2000" dirty="0"/>
              <a:t> dens.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intensitatea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scădea</a:t>
            </a:r>
            <a:r>
              <a:rPr lang="en-US" sz="2000" dirty="0"/>
              <a:t> la </a:t>
            </a:r>
            <a:r>
              <a:rPr lang="en-US" sz="2000" b="1" i="1" dirty="0"/>
              <a:t>q</a:t>
            </a:r>
            <a:r>
              <a:rPr lang="en-US" sz="2000" dirty="0"/>
              <a:t> mic din </a:t>
            </a:r>
            <a:r>
              <a:rPr lang="en-US" sz="2000" dirty="0" err="1"/>
              <a:t>cauza</a:t>
            </a:r>
            <a:r>
              <a:rPr lang="en-US" sz="2000" dirty="0"/>
              <a:t> </a:t>
            </a:r>
            <a:r>
              <a:rPr lang="en-US" sz="2000" dirty="0" err="1"/>
              <a:t>factorului</a:t>
            </a:r>
            <a:r>
              <a:rPr lang="en-US" sz="2000" dirty="0"/>
              <a:t> de </a:t>
            </a:r>
            <a:r>
              <a:rPr lang="en-US" sz="2000" dirty="0" err="1"/>
              <a:t>structură</a:t>
            </a:r>
            <a:r>
              <a:rPr lang="en-US" sz="2000" dirty="0"/>
              <a:t> </a:t>
            </a:r>
            <a:r>
              <a:rPr lang="en-US" sz="2000" dirty="0" err="1"/>
              <a:t>interparticule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 err="1"/>
              <a:t>Dimensiunea</a:t>
            </a:r>
            <a:r>
              <a:rPr lang="en-US" sz="2000" dirty="0"/>
              <a:t> </a:t>
            </a:r>
            <a:r>
              <a:rPr lang="en-US" sz="2000" dirty="0" err="1"/>
              <a:t>particulelor</a:t>
            </a:r>
            <a:r>
              <a:rPr lang="en-US" sz="2000" dirty="0"/>
              <a:t> </a:t>
            </a:r>
            <a:r>
              <a:rPr lang="en-US" sz="2000" dirty="0" err="1"/>
              <a:t>variază</a:t>
            </a:r>
            <a:r>
              <a:rPr lang="en-US" sz="2000" dirty="0"/>
              <a:t>.</a:t>
            </a:r>
            <a:endParaRPr lang="ro-RO" sz="2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BF59F-4A38-464A-7659-42273A11FFE0}"/>
              </a:ext>
            </a:extLst>
          </p:cNvPr>
          <p:cNvSpPr txBox="1"/>
          <p:nvPr/>
        </p:nvSpPr>
        <p:spPr>
          <a:xfrm>
            <a:off x="1143000" y="5029200"/>
            <a:ext cx="8077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https://www.slideserve.com/nico/small-angle-x-ray-scattering-saxs-powerpoint-ppt-presentation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80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0FD4-01B5-A48A-0FCF-D066110F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i="1" u="sng" dirty="0">
                <a:solidFill>
                  <a:srgbClr val="0099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Nano </a:t>
            </a:r>
            <a:r>
              <a:rPr lang="en-US" b="1" i="1" u="sng" dirty="0" err="1">
                <a:solidFill>
                  <a:srgbClr val="0099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Tomografie</a:t>
            </a:r>
            <a:r>
              <a:rPr lang="en-US" u="sng" dirty="0">
                <a:solidFill>
                  <a:srgbClr val="0099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de </a:t>
            </a:r>
            <a:r>
              <a:rPr lang="en-US" u="sng" dirty="0" err="1">
                <a:solidFill>
                  <a:srgbClr val="0099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fază</a:t>
            </a:r>
            <a:r>
              <a:rPr lang="en-US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cu raze 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9C23-4B68-0BFA-0AEE-55A36CDD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Nano </a:t>
            </a:r>
            <a:r>
              <a:rPr lang="en-US" sz="2000" b="1" dirty="0" err="1"/>
              <a:t>Tomografia</a:t>
            </a:r>
            <a:r>
              <a:rPr lang="en-US" sz="2000" b="1" dirty="0"/>
              <a:t> de </a:t>
            </a:r>
            <a:r>
              <a:rPr lang="en-US" sz="2000" b="1" dirty="0" err="1"/>
              <a:t>fază</a:t>
            </a:r>
            <a:r>
              <a:rPr lang="en-US" sz="2000" b="1" dirty="0"/>
              <a:t> cu raze X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tehnică</a:t>
            </a:r>
            <a:r>
              <a:rPr lang="en-US" sz="2000" dirty="0"/>
              <a:t> </a:t>
            </a:r>
            <a:r>
              <a:rPr lang="en-US" sz="2000" dirty="0" err="1"/>
              <a:t>avansată</a:t>
            </a:r>
            <a:r>
              <a:rPr lang="en-US" sz="2000" dirty="0"/>
              <a:t> de </a:t>
            </a:r>
            <a:r>
              <a:rPr lang="en-US" sz="2000" dirty="0" err="1"/>
              <a:t>imagistică</a:t>
            </a:r>
            <a:r>
              <a:rPr lang="en-US" sz="2000" dirty="0"/>
              <a:t> 3D care </a:t>
            </a:r>
            <a:r>
              <a:rPr lang="en-US" sz="2000" dirty="0" err="1"/>
              <a:t>scanează</a:t>
            </a:r>
            <a:r>
              <a:rPr lang="en-US" sz="2000" dirty="0"/>
              <a:t> </a:t>
            </a:r>
            <a:r>
              <a:rPr lang="en-US" sz="2000" dirty="0" err="1"/>
              <a:t>structuri</a:t>
            </a:r>
            <a:r>
              <a:rPr lang="en-US" sz="2000" dirty="0"/>
              <a:t> interne la </a:t>
            </a:r>
            <a:r>
              <a:rPr lang="en-US" sz="2000" dirty="0" err="1"/>
              <a:t>nivel</a:t>
            </a:r>
            <a:r>
              <a:rPr lang="en-US" sz="2000" dirty="0"/>
              <a:t> nanometric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măsurarea</a:t>
            </a:r>
            <a:r>
              <a:rPr lang="en-US" sz="2000" dirty="0"/>
              <a:t> </a:t>
            </a:r>
            <a:r>
              <a:rPr lang="en-US" sz="2000" dirty="0" err="1"/>
              <a:t>defazării</a:t>
            </a:r>
            <a:r>
              <a:rPr lang="en-US" sz="2000" dirty="0"/>
              <a:t> </a:t>
            </a:r>
            <a:r>
              <a:rPr lang="en-US" sz="2000" dirty="0" err="1"/>
              <a:t>undelor</a:t>
            </a:r>
            <a:r>
              <a:rPr lang="en-US" sz="2000" dirty="0"/>
              <a:t> </a:t>
            </a:r>
            <a:r>
              <a:rPr lang="en-US" sz="2000" dirty="0" err="1"/>
              <a:t>electromagnetice</a:t>
            </a:r>
            <a:r>
              <a:rPr lang="en-US" sz="2000" dirty="0"/>
              <a:t>, </a:t>
            </a:r>
            <a:r>
              <a:rPr lang="en-US" sz="2000" dirty="0" err="1"/>
              <a:t>oferind</a:t>
            </a:r>
            <a:r>
              <a:rPr lang="en-US" sz="2000" dirty="0"/>
              <a:t> un contrast superior </a:t>
            </a:r>
            <a:r>
              <a:rPr lang="en-US" sz="2000" dirty="0" err="1"/>
              <a:t>tomografiei</a:t>
            </a:r>
            <a:r>
              <a:rPr lang="en-US" sz="2000" dirty="0"/>
              <a:t> </a:t>
            </a:r>
            <a:r>
              <a:rPr lang="en-US" sz="2000" dirty="0" err="1"/>
              <a:t>clasice</a:t>
            </a:r>
            <a:r>
              <a:rPr lang="en-US" sz="2000" dirty="0"/>
              <a:t> </a:t>
            </a:r>
            <a:r>
              <a:rPr lang="en-US" sz="2000" dirty="0" err="1"/>
              <a:t>bazate</a:t>
            </a:r>
            <a:r>
              <a:rPr lang="en-US" sz="2000" dirty="0"/>
              <a:t> strict pe </a:t>
            </a:r>
            <a:r>
              <a:rPr lang="en-US" sz="2000" dirty="0" err="1"/>
              <a:t>absorbție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r>
              <a:rPr lang="ro-RO" sz="2000" b="1" dirty="0"/>
              <a:t>F</a:t>
            </a:r>
            <a:r>
              <a:rPr lang="en-US" sz="2000" b="1" dirty="0" err="1"/>
              <a:t>uncțion</a:t>
            </a:r>
            <a:r>
              <a:rPr lang="ro-RO" sz="2000" b="1" dirty="0" err="1"/>
              <a:t>area</a:t>
            </a:r>
            <a:endParaRPr lang="en-US" sz="2000" b="1" dirty="0"/>
          </a:p>
          <a:p>
            <a:pPr algn="just"/>
            <a:r>
              <a:rPr lang="en-US" sz="2000" b="1" dirty="0" err="1"/>
              <a:t>Abordarea</a:t>
            </a:r>
            <a:r>
              <a:rPr lang="en-US" sz="2000" b="1" dirty="0"/>
              <a:t> </a:t>
            </a:r>
            <a:r>
              <a:rPr lang="en-US" sz="2000" b="1" dirty="0" err="1"/>
              <a:t>clasică</a:t>
            </a:r>
            <a:r>
              <a:rPr lang="en-US" sz="2000" b="1" dirty="0"/>
              <a:t> (</a:t>
            </a:r>
            <a:r>
              <a:rPr lang="en-US" sz="2000" b="1" dirty="0" err="1"/>
              <a:t>Absorbție</a:t>
            </a:r>
            <a:r>
              <a:rPr lang="en-US" sz="2000" b="1" dirty="0"/>
              <a:t>):</a:t>
            </a:r>
            <a:r>
              <a:rPr lang="en-US" sz="2000" dirty="0"/>
              <a:t> </a:t>
            </a:r>
            <a:r>
              <a:rPr lang="en-US" sz="2000" dirty="0" err="1"/>
              <a:t>Radiația</a:t>
            </a:r>
            <a:r>
              <a:rPr lang="en-US" sz="2000" dirty="0"/>
              <a:t> X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absorbită</a:t>
            </a:r>
            <a:r>
              <a:rPr lang="en-US" sz="2000" dirty="0"/>
              <a:t> </a:t>
            </a:r>
            <a:r>
              <a:rPr lang="en-US" sz="2000" dirty="0" err="1"/>
              <a:t>diferențiat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funcție</a:t>
            </a:r>
            <a:r>
              <a:rPr lang="en-US" sz="2000" dirty="0"/>
              <a:t> de </a:t>
            </a:r>
            <a:r>
              <a:rPr lang="en-US" sz="2000" dirty="0" err="1"/>
              <a:t>densitatea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compoziția</a:t>
            </a:r>
            <a:r>
              <a:rPr lang="en-US" sz="2000" dirty="0"/>
              <a:t> </a:t>
            </a:r>
            <a:r>
              <a:rPr lang="en-US" sz="2000" dirty="0" err="1"/>
              <a:t>eșantionului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Tehnologia</a:t>
            </a:r>
            <a:r>
              <a:rPr lang="en-US" sz="2000" b="1" dirty="0"/>
              <a:t> de </a:t>
            </a:r>
            <a:r>
              <a:rPr lang="en-US" sz="2000" b="1" dirty="0" err="1"/>
              <a:t>fază</a:t>
            </a:r>
            <a:r>
              <a:rPr lang="en-US" sz="2000" b="1" dirty="0"/>
              <a:t> (Phase-Contrast):</a:t>
            </a:r>
            <a:r>
              <a:rPr lang="en-US" sz="2000" dirty="0"/>
              <a:t> </a:t>
            </a:r>
            <a:r>
              <a:rPr lang="en-US" sz="2000" dirty="0" err="1"/>
              <a:t>Când</a:t>
            </a:r>
            <a:r>
              <a:rPr lang="en-US" sz="2000" dirty="0"/>
              <a:t> </a:t>
            </a:r>
            <a:r>
              <a:rPr lang="en-US" sz="2000" dirty="0" err="1"/>
              <a:t>razele</a:t>
            </a:r>
            <a:r>
              <a:rPr lang="en-US" sz="2000" dirty="0"/>
              <a:t> X </a:t>
            </a:r>
            <a:r>
              <a:rPr lang="en-US" sz="2000" dirty="0" err="1"/>
              <a:t>trec</a:t>
            </a:r>
            <a:r>
              <a:rPr lang="en-US" sz="2000" dirty="0"/>
              <a:t> </a:t>
            </a:r>
            <a:r>
              <a:rPr lang="en-US" sz="2000" dirty="0" err="1"/>
              <a:t>printr</a:t>
            </a:r>
            <a:r>
              <a:rPr lang="en-US" sz="2000" dirty="0"/>
              <a:t>-un material, </a:t>
            </a:r>
            <a:r>
              <a:rPr lang="en-US" sz="2000" dirty="0" err="1"/>
              <a:t>viteza</a:t>
            </a:r>
            <a:r>
              <a:rPr lang="en-US" sz="2000" dirty="0"/>
              <a:t> lor </a:t>
            </a:r>
            <a:r>
              <a:rPr lang="en-US" sz="2000" dirty="0" err="1"/>
              <a:t>variază</a:t>
            </a:r>
            <a:r>
              <a:rPr lang="en-US" sz="2000" dirty="0"/>
              <a:t>, </a:t>
            </a:r>
            <a:r>
              <a:rPr lang="en-US" sz="2000" dirty="0" err="1"/>
              <a:t>generând</a:t>
            </a:r>
            <a:r>
              <a:rPr lang="en-US" sz="2000" dirty="0"/>
              <a:t> o </a:t>
            </a:r>
            <a:r>
              <a:rPr lang="en-US" sz="2000" dirty="0" err="1"/>
              <a:t>defazare</a:t>
            </a:r>
            <a:r>
              <a:rPr lang="en-US" sz="2000" dirty="0"/>
              <a:t>.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defazare</a:t>
            </a:r>
            <a:r>
              <a:rPr lang="en-US" sz="2000" dirty="0"/>
              <a:t> e </a:t>
            </a:r>
            <a:r>
              <a:rPr lang="en-US" sz="2000" dirty="0" err="1"/>
              <a:t>transformată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variații</a:t>
            </a:r>
            <a:r>
              <a:rPr lang="en-US" sz="2000" dirty="0"/>
              <a:t> </a:t>
            </a:r>
            <a:r>
              <a:rPr lang="en-US" sz="2000" dirty="0" err="1"/>
              <a:t>măsurabile</a:t>
            </a:r>
            <a:r>
              <a:rPr lang="en-US" sz="2000" dirty="0"/>
              <a:t> de </a:t>
            </a:r>
            <a:r>
              <a:rPr lang="en-US" sz="2000" dirty="0" err="1"/>
              <a:t>intensitate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Avantaj</a:t>
            </a:r>
            <a:r>
              <a:rPr lang="en-US" sz="2000" b="1" dirty="0"/>
              <a:t> </a:t>
            </a:r>
            <a:r>
              <a:rPr lang="en-US" sz="2000" b="1" dirty="0" err="1"/>
              <a:t>cheie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Oferă</a:t>
            </a:r>
            <a:r>
              <a:rPr lang="en-US" sz="2000" dirty="0"/>
              <a:t> un contrast de </a:t>
            </a:r>
            <a:r>
              <a:rPr lang="en-US" sz="2000" dirty="0" err="1"/>
              <a:t>până</a:t>
            </a:r>
            <a:r>
              <a:rPr lang="en-US" sz="2000" dirty="0"/>
              <a:t> la \(1000\) de </a:t>
            </a:r>
            <a:r>
              <a:rPr lang="en-US" sz="2000" dirty="0" err="1"/>
              <a:t>ori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mare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materialele</a:t>
            </a:r>
            <a:r>
              <a:rPr lang="en-US" sz="2000" dirty="0"/>
              <a:t> cu </a:t>
            </a:r>
            <a:r>
              <a:rPr lang="en-US" sz="2000" dirty="0" err="1"/>
              <a:t>densități</a:t>
            </a:r>
            <a:r>
              <a:rPr lang="en-US" sz="2000" dirty="0"/>
              <a:t> </a:t>
            </a:r>
            <a:r>
              <a:rPr lang="en-US" sz="2000" dirty="0" err="1"/>
              <a:t>similare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țesuturi</a:t>
            </a:r>
            <a:r>
              <a:rPr lang="en-US" sz="2000" dirty="0"/>
              <a:t> </a:t>
            </a:r>
            <a:r>
              <a:rPr lang="en-US" sz="2000" dirty="0" err="1"/>
              <a:t>moi</a:t>
            </a:r>
            <a:r>
              <a:rPr lang="en-US" sz="2000" dirty="0"/>
              <a:t> (care sunt </a:t>
            </a:r>
            <a:r>
              <a:rPr lang="en-US" sz="2000" dirty="0" err="1"/>
              <a:t>practic</a:t>
            </a:r>
            <a:r>
              <a:rPr lang="en-US" sz="2000" dirty="0"/>
              <a:t> </a:t>
            </a:r>
            <a:r>
              <a:rPr lang="en-US" sz="2000" dirty="0" err="1"/>
              <a:t>transparente</a:t>
            </a:r>
            <a:r>
              <a:rPr lang="en-US" sz="2000" dirty="0"/>
              <a:t> la </a:t>
            </a:r>
            <a:r>
              <a:rPr lang="en-US" sz="2000" dirty="0" err="1"/>
              <a:t>razele</a:t>
            </a:r>
            <a:r>
              <a:rPr lang="en-US" sz="2000" dirty="0"/>
              <a:t> X </a:t>
            </a:r>
            <a:r>
              <a:rPr lang="en-US" sz="2000" dirty="0" err="1"/>
              <a:t>convenționale</a:t>
            </a:r>
            <a:r>
              <a:rPr lang="en-US" sz="2000" dirty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44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0DCD-B0E8-6A65-0D7A-C409DA4B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Nano Tomografia de fază cu raze 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F5FEA-69C4-EFD1-23D1-A900206B6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8763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Dotări</a:t>
            </a:r>
            <a:r>
              <a:rPr lang="en-US" sz="2000" b="1" dirty="0"/>
              <a:t> </a:t>
            </a:r>
            <a:r>
              <a:rPr lang="en-US" sz="2000" b="1" dirty="0" err="1"/>
              <a:t>tehnice</a:t>
            </a:r>
            <a:r>
              <a:rPr lang="en-US" sz="2000" b="1" dirty="0"/>
              <a:t> </a:t>
            </a:r>
            <a:r>
              <a:rPr lang="en-US" sz="2000" b="1" dirty="0" err="1"/>
              <a:t>specifice</a:t>
            </a:r>
            <a:endParaRPr lang="en-US" sz="2000" b="1" dirty="0"/>
          </a:p>
          <a:p>
            <a:pPr algn="just"/>
            <a:r>
              <a:rPr lang="en-US" sz="2000" b="1" dirty="0" err="1"/>
              <a:t>Optică</a:t>
            </a:r>
            <a:r>
              <a:rPr lang="en-US" sz="2000" b="1" dirty="0"/>
              <a:t> </a:t>
            </a:r>
            <a:r>
              <a:rPr lang="en-US" sz="2000" b="1" dirty="0" err="1"/>
              <a:t>difractivă</a:t>
            </a:r>
            <a:r>
              <a:rPr lang="en-US" sz="2000" b="1" dirty="0"/>
              <a:t>:</a:t>
            </a:r>
            <a:r>
              <a:rPr lang="en-US" sz="2000" dirty="0"/>
              <a:t> Se </a:t>
            </a:r>
            <a:r>
              <a:rPr lang="en-US" sz="2000" dirty="0" err="1"/>
              <a:t>utilizează</a:t>
            </a:r>
            <a:r>
              <a:rPr lang="en-US" sz="2000" dirty="0"/>
              <a:t> </a:t>
            </a:r>
            <a:r>
              <a:rPr lang="en-US" sz="2000" dirty="0" err="1"/>
              <a:t>lentile</a:t>
            </a:r>
            <a:r>
              <a:rPr lang="en-US" sz="2000" dirty="0"/>
              <a:t> </a:t>
            </a:r>
            <a:r>
              <a:rPr lang="en-US" sz="2000" dirty="0" err="1"/>
              <a:t>speciale</a:t>
            </a:r>
            <a:r>
              <a:rPr lang="en-US" sz="2000" dirty="0"/>
              <a:t> </a:t>
            </a:r>
            <a:r>
              <a:rPr lang="en-US" sz="2000" dirty="0" err="1"/>
              <a:t>numite</a:t>
            </a:r>
            <a:r>
              <a:rPr lang="en-US" sz="2000" dirty="0"/>
              <a:t> </a:t>
            </a:r>
            <a:r>
              <a:rPr lang="en-US" sz="2000" i="1" dirty="0"/>
              <a:t>Fresnel Zone Plates</a:t>
            </a:r>
            <a:r>
              <a:rPr lang="en-US" sz="2000" dirty="0"/>
              <a:t> (FZP)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focaliza</a:t>
            </a:r>
            <a:r>
              <a:rPr lang="en-US" sz="2000" dirty="0"/>
              <a:t> </a:t>
            </a:r>
            <a:r>
              <a:rPr lang="en-US" sz="2000" dirty="0" err="1"/>
              <a:t>fasciculul</a:t>
            </a:r>
            <a:r>
              <a:rPr lang="en-US" sz="2000" dirty="0"/>
              <a:t> la </a:t>
            </a:r>
            <a:r>
              <a:rPr lang="en-US" sz="2000" dirty="0" err="1"/>
              <a:t>dimensiuni</a:t>
            </a:r>
            <a:r>
              <a:rPr lang="en-US" sz="2000" dirty="0"/>
              <a:t> </a:t>
            </a:r>
            <a:r>
              <a:rPr lang="en-US" sz="2000" dirty="0" err="1"/>
              <a:t>nanometrice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Inel</a:t>
            </a:r>
            <a:r>
              <a:rPr lang="en-US" sz="2000" b="1" dirty="0"/>
              <a:t> Zernike:</a:t>
            </a:r>
            <a:r>
              <a:rPr lang="en-US" sz="2000" dirty="0"/>
              <a:t> </a:t>
            </a:r>
            <a:r>
              <a:rPr lang="en-US" sz="2000" dirty="0" err="1"/>
              <a:t>Unele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en-US" sz="2000" dirty="0"/>
              <a:t> </a:t>
            </a:r>
            <a:r>
              <a:rPr lang="en-US" sz="2000" dirty="0" err="1"/>
              <a:t>folosesc</a:t>
            </a:r>
            <a:r>
              <a:rPr lang="en-US" sz="2000" dirty="0"/>
              <a:t> </a:t>
            </a:r>
            <a:r>
              <a:rPr lang="en-US" sz="2000" dirty="0" err="1"/>
              <a:t>inele</a:t>
            </a:r>
            <a:r>
              <a:rPr lang="en-US" sz="2000" dirty="0"/>
              <a:t> de </a:t>
            </a:r>
            <a:r>
              <a:rPr lang="en-US" sz="2000" dirty="0" err="1"/>
              <a:t>fază</a:t>
            </a:r>
            <a:r>
              <a:rPr lang="en-US" sz="2000" dirty="0"/>
              <a:t> (Zernike phase contrast) </a:t>
            </a:r>
            <a:r>
              <a:rPr lang="en-US" sz="2000" dirty="0" err="1"/>
              <a:t>introduse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planul</a:t>
            </a:r>
            <a:r>
              <a:rPr lang="en-US" sz="2000" dirty="0"/>
              <a:t> focal din spate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decupla</a:t>
            </a:r>
            <a:r>
              <a:rPr lang="en-US" sz="2000" dirty="0"/>
              <a:t> </a:t>
            </a:r>
            <a:r>
              <a:rPr lang="en-US" sz="2000" dirty="0" err="1"/>
              <a:t>efectele</a:t>
            </a:r>
            <a:r>
              <a:rPr lang="en-US" sz="2000" dirty="0"/>
              <a:t> de </a:t>
            </a:r>
            <a:r>
              <a:rPr lang="en-US" sz="2000" dirty="0" err="1"/>
              <a:t>fază</a:t>
            </a:r>
            <a:r>
              <a:rPr lang="en-US" sz="2000" dirty="0"/>
              <a:t> de </a:t>
            </a:r>
            <a:r>
              <a:rPr lang="en-US" sz="2000" dirty="0" err="1"/>
              <a:t>cele</a:t>
            </a:r>
            <a:r>
              <a:rPr lang="en-US" sz="2000" dirty="0"/>
              <a:t> de </a:t>
            </a:r>
            <a:r>
              <a:rPr lang="en-US" sz="2000" dirty="0" err="1"/>
              <a:t>absorbție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Interferometrie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probele</a:t>
            </a:r>
            <a:r>
              <a:rPr lang="en-US" sz="2000" dirty="0"/>
              <a:t> de </a:t>
            </a:r>
            <a:r>
              <a:rPr lang="en-US" sz="2000" dirty="0" err="1"/>
              <a:t>laborator</a:t>
            </a:r>
            <a:r>
              <a:rPr lang="en-US" sz="2000" dirty="0"/>
              <a:t> se </a:t>
            </a:r>
            <a:r>
              <a:rPr lang="en-US" sz="2000" dirty="0" err="1"/>
              <a:t>folosesc</a:t>
            </a:r>
            <a:r>
              <a:rPr lang="en-US" sz="2000" dirty="0"/>
              <a:t> </a:t>
            </a:r>
            <a:r>
              <a:rPr lang="en-US" sz="2000" dirty="0" err="1"/>
              <a:t>adesea</a:t>
            </a:r>
            <a:r>
              <a:rPr lang="en-US" sz="2000" dirty="0"/>
              <a:t> </a:t>
            </a:r>
            <a:r>
              <a:rPr lang="en-US" sz="2000" dirty="0" err="1"/>
              <a:t>rețele</a:t>
            </a:r>
            <a:r>
              <a:rPr lang="en-US" sz="2000" dirty="0"/>
              <a:t> de </a:t>
            </a:r>
            <a:r>
              <a:rPr lang="en-US" sz="2000" dirty="0" err="1"/>
              <a:t>difracție</a:t>
            </a:r>
            <a:r>
              <a:rPr lang="en-US" sz="2000" dirty="0"/>
              <a:t> </a:t>
            </a:r>
            <a:r>
              <a:rPr lang="en-US" sz="2000" dirty="0" err="1"/>
              <a:t>nanometrice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crea</a:t>
            </a:r>
            <a:r>
              <a:rPr lang="en-US" sz="2000" dirty="0"/>
              <a:t> </a:t>
            </a:r>
            <a:r>
              <a:rPr lang="en-US" sz="2000" dirty="0" err="1"/>
              <a:t>franje</a:t>
            </a:r>
            <a:r>
              <a:rPr lang="en-US" sz="2000" dirty="0"/>
              <a:t> de </a:t>
            </a:r>
            <a:r>
              <a:rPr lang="en-US" sz="2000" dirty="0" err="1"/>
              <a:t>interferență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r>
              <a:rPr lang="en-US" sz="2000" b="1" dirty="0" err="1"/>
              <a:t>Aplicații</a:t>
            </a:r>
            <a:r>
              <a:rPr lang="en-US" sz="2000" b="1" dirty="0"/>
              <a:t> </a:t>
            </a:r>
            <a:r>
              <a:rPr lang="en-US" sz="2000" b="1" dirty="0" err="1"/>
              <a:t>majore</a:t>
            </a:r>
            <a:endParaRPr lang="en-US" sz="2000" b="1" dirty="0"/>
          </a:p>
          <a:p>
            <a:r>
              <a:rPr lang="en-US" sz="2000" b="1" dirty="0" err="1"/>
              <a:t>Știința</a:t>
            </a:r>
            <a:r>
              <a:rPr lang="en-US" sz="2000" b="1" dirty="0"/>
              <a:t> </a:t>
            </a:r>
            <a:r>
              <a:rPr lang="en-US" sz="2000" b="1" dirty="0" err="1"/>
              <a:t>Materialelor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structurilor</a:t>
            </a:r>
            <a:r>
              <a:rPr lang="en-US" sz="2000" dirty="0"/>
              <a:t> </a:t>
            </a:r>
            <a:r>
              <a:rPr lang="en-US" sz="2000" dirty="0" err="1"/>
              <a:t>poroase</a:t>
            </a:r>
            <a:r>
              <a:rPr lang="en-US" sz="2000" dirty="0"/>
              <a:t>, </a:t>
            </a:r>
            <a:r>
              <a:rPr lang="en-US" sz="2000" dirty="0" err="1"/>
              <a:t>detectarea</a:t>
            </a:r>
            <a:r>
              <a:rPr lang="en-US" sz="2000" dirty="0"/>
              <a:t> </a:t>
            </a:r>
            <a:r>
              <a:rPr lang="en-US" sz="2000" dirty="0" err="1"/>
              <a:t>microfisurilor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porozităților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Biomedicină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en-US" sz="2000" b="1" dirty="0" err="1"/>
              <a:t>Medicină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Vizualizarea</a:t>
            </a:r>
            <a:r>
              <a:rPr lang="en-US" sz="2000" dirty="0"/>
              <a:t> </a:t>
            </a:r>
            <a:r>
              <a:rPr lang="en-US" sz="2000" dirty="0" err="1"/>
              <a:t>tridimensională</a:t>
            </a:r>
            <a:r>
              <a:rPr lang="en-US" sz="2000" dirty="0"/>
              <a:t> a </a:t>
            </a:r>
            <a:r>
              <a:rPr lang="en-US" sz="2000" dirty="0" err="1"/>
              <a:t>rețelelor</a:t>
            </a:r>
            <a:r>
              <a:rPr lang="en-US" sz="2000" dirty="0"/>
              <a:t> </a:t>
            </a:r>
            <a:r>
              <a:rPr lang="en-US" sz="2000" dirty="0" err="1"/>
              <a:t>celulare</a:t>
            </a:r>
            <a:r>
              <a:rPr lang="en-US" sz="2000" dirty="0"/>
              <a:t>, </a:t>
            </a:r>
            <a:r>
              <a:rPr lang="en-US" sz="2000" dirty="0" err="1"/>
              <a:t>structurilor</a:t>
            </a:r>
            <a:r>
              <a:rPr lang="en-US" sz="2000" dirty="0"/>
              <a:t> </a:t>
            </a:r>
            <a:r>
              <a:rPr lang="en-US" sz="2000" dirty="0" err="1"/>
              <a:t>osoase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a </a:t>
            </a:r>
            <a:r>
              <a:rPr lang="en-US" sz="2000" dirty="0" err="1"/>
              <a:t>țesuturilor</a:t>
            </a:r>
            <a:r>
              <a:rPr lang="en-US" sz="2000" dirty="0"/>
              <a:t> </a:t>
            </a:r>
            <a:r>
              <a:rPr lang="en-US" sz="2000" dirty="0" err="1"/>
              <a:t>moi</a:t>
            </a:r>
            <a:r>
              <a:rPr lang="en-US" sz="2000" dirty="0"/>
              <a:t> la o </a:t>
            </a:r>
            <a:r>
              <a:rPr lang="en-US" sz="2000" dirty="0" err="1"/>
              <a:t>rezoluție</a:t>
            </a:r>
            <a:r>
              <a:rPr lang="en-US" sz="2000" dirty="0"/>
              <a:t> care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investigații</a:t>
            </a:r>
            <a:r>
              <a:rPr lang="en-US" sz="2000" dirty="0"/>
              <a:t> de "virtual </a:t>
            </a:r>
            <a:r>
              <a:rPr lang="en-US" sz="2000" dirty="0" err="1"/>
              <a:t>histologie</a:t>
            </a:r>
            <a:r>
              <a:rPr lang="en-US" sz="2000" dirty="0"/>
              <a:t>".</a:t>
            </a:r>
          </a:p>
          <a:p>
            <a:r>
              <a:rPr lang="en-US" sz="2000" b="1" dirty="0" err="1"/>
              <a:t>Microelectronică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Inspectarea</a:t>
            </a:r>
            <a:r>
              <a:rPr lang="en-US" sz="2000" dirty="0"/>
              <a:t> </a:t>
            </a:r>
            <a:r>
              <a:rPr lang="en-US" sz="2000" dirty="0" err="1"/>
              <a:t>neinvazivă</a:t>
            </a:r>
            <a:r>
              <a:rPr lang="en-US" sz="2000" dirty="0"/>
              <a:t> a </a:t>
            </a:r>
            <a:r>
              <a:rPr lang="en-US" sz="2000" dirty="0" err="1"/>
              <a:t>defectelor</a:t>
            </a:r>
            <a:r>
              <a:rPr lang="en-US" sz="2000" dirty="0"/>
              <a:t> de </a:t>
            </a:r>
            <a:r>
              <a:rPr lang="en-US" sz="2000" dirty="0" err="1"/>
              <a:t>fabricație</a:t>
            </a:r>
            <a:r>
              <a:rPr lang="en-US" sz="2000" dirty="0"/>
              <a:t> din </a:t>
            </a:r>
            <a:r>
              <a:rPr lang="en-US" sz="2000" dirty="0" err="1"/>
              <a:t>semiconductori</a:t>
            </a:r>
            <a:r>
              <a:rPr lang="en-US" sz="2000" dirty="0"/>
              <a:t>. </a:t>
            </a:r>
            <a:endParaRPr lang="ro-RO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49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C683-8F4B-9F81-945B-E1FC7D34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 se </a:t>
            </a:r>
            <a:r>
              <a:rPr lang="en-US" b="1" dirty="0" err="1"/>
              <a:t>realizează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05289-914B-2FC9-8449-4D5A3E97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89970"/>
            <a:ext cx="3429000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err="1"/>
              <a:t>Pentru</a:t>
            </a:r>
            <a:r>
              <a:rPr lang="en-US" sz="2000" dirty="0"/>
              <a:t> o </a:t>
            </a:r>
            <a:r>
              <a:rPr lang="en-US" sz="2000" dirty="0" err="1"/>
              <a:t>rezoluție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 de </a:t>
            </a:r>
            <a:r>
              <a:rPr lang="en-US" sz="2000" dirty="0" err="1"/>
              <a:t>înaltă</a:t>
            </a:r>
            <a:r>
              <a:rPr lang="en-US" sz="2000" dirty="0"/>
              <a:t> (de </a:t>
            </a:r>
            <a:r>
              <a:rPr lang="en-US" sz="2000" dirty="0" err="1"/>
              <a:t>ordinul</a:t>
            </a:r>
            <a:r>
              <a:rPr lang="en-US" sz="2000" dirty="0"/>
              <a:t> </a:t>
            </a:r>
            <a:r>
              <a:rPr lang="en-US" sz="2000" dirty="0" err="1"/>
              <a:t>zecilor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sutelor</a:t>
            </a:r>
            <a:r>
              <a:rPr lang="en-US" sz="2000" dirty="0"/>
              <a:t> de </a:t>
            </a:r>
            <a:r>
              <a:rPr lang="en-US" sz="2000" dirty="0" err="1"/>
              <a:t>nanometri</a:t>
            </a:r>
            <a:r>
              <a:rPr lang="en-US" sz="2000" dirty="0"/>
              <a:t>)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necesitatea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fascicul</a:t>
            </a:r>
            <a:r>
              <a:rPr lang="en-US" sz="2000" dirty="0"/>
              <a:t> </a:t>
            </a:r>
            <a:r>
              <a:rPr lang="en-US" sz="2000" dirty="0" err="1"/>
              <a:t>extrem</a:t>
            </a:r>
            <a:r>
              <a:rPr lang="en-US" sz="2000" dirty="0"/>
              <a:t> de </a:t>
            </a:r>
            <a:r>
              <a:rPr lang="en-US" sz="2000" dirty="0" err="1"/>
              <a:t>coerent</a:t>
            </a:r>
            <a:r>
              <a:rPr lang="en-US" sz="2000" dirty="0"/>
              <a:t>,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metodă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</a:t>
            </a:r>
            <a:r>
              <a:rPr lang="en-US" sz="2000" dirty="0" err="1"/>
              <a:t>obicei</a:t>
            </a:r>
            <a:r>
              <a:rPr lang="en-US" sz="2000" dirty="0"/>
              <a:t> </a:t>
            </a:r>
            <a:r>
              <a:rPr lang="en-US" sz="2000" dirty="0" err="1"/>
              <a:t>implementată</a:t>
            </a:r>
            <a:r>
              <a:rPr lang="en-US" sz="2000" dirty="0"/>
              <a:t> la </a:t>
            </a:r>
            <a:r>
              <a:rPr lang="en-US" sz="2000" dirty="0" err="1"/>
              <a:t>facilități</a:t>
            </a:r>
            <a:r>
              <a:rPr lang="en-US" sz="2000" dirty="0"/>
              <a:t> </a:t>
            </a:r>
            <a:r>
              <a:rPr lang="en-US" sz="2000" dirty="0" err="1"/>
              <a:t>mari</a:t>
            </a:r>
            <a:r>
              <a:rPr lang="en-US" sz="2000" dirty="0"/>
              <a:t> de tip </a:t>
            </a:r>
            <a:r>
              <a:rPr lang="en-US" sz="2000" dirty="0" err="1"/>
              <a:t>sincrotron</a:t>
            </a:r>
            <a:r>
              <a:rPr lang="en-US" sz="2000" dirty="0"/>
              <a:t> (precum ESRF </a:t>
            </a:r>
            <a:r>
              <a:rPr lang="en-US" sz="2000" dirty="0" err="1"/>
              <a:t>sau</a:t>
            </a:r>
            <a:r>
              <a:rPr lang="en-US" sz="2000" dirty="0"/>
              <a:t> TOMCAT). </a:t>
            </a:r>
            <a:endParaRPr lang="ro-RO" sz="2000" dirty="0"/>
          </a:p>
          <a:p>
            <a:pPr marL="0" indent="0" algn="just">
              <a:buNone/>
            </a:pPr>
            <a:r>
              <a:rPr lang="ro-RO" sz="2000" dirty="0"/>
              <a:t>E</a:t>
            </a:r>
            <a:r>
              <a:rPr lang="en-US" sz="2000" dirty="0" err="1"/>
              <a:t>xistă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en-US" sz="2000" dirty="0"/>
              <a:t> </a:t>
            </a:r>
            <a:r>
              <a:rPr lang="en-US" sz="2000" dirty="0" err="1"/>
              <a:t>compacte</a:t>
            </a:r>
            <a:r>
              <a:rPr lang="en-US" sz="2000" dirty="0"/>
              <a:t> de </a:t>
            </a:r>
            <a:r>
              <a:rPr lang="en-US" sz="2000" dirty="0" err="1"/>
              <a:t>laborator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curs de </a:t>
            </a:r>
            <a:r>
              <a:rPr lang="en-US" sz="2000" dirty="0" err="1"/>
              <a:t>dezvoltare</a:t>
            </a:r>
            <a:r>
              <a:rPr lang="en-US" sz="20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52FD3-7FA5-F9A8-E69A-95A98D958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47" y="1691557"/>
            <a:ext cx="47625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5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C3B9-DBC6-EB90-47F5-B338AF50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39A28-05B6-1719-9A8C-8A5AF409A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01" y="1629077"/>
            <a:ext cx="9144000" cy="1788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728709-B787-19E1-5449-C8D758EF8248}"/>
              </a:ext>
            </a:extLst>
          </p:cNvPr>
          <p:cNvSpPr txBox="1"/>
          <p:nvPr/>
        </p:nvSpPr>
        <p:spPr>
          <a:xfrm>
            <a:off x="457200" y="3674995"/>
            <a:ext cx="838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C757D"/>
                </a:solidFill>
                <a:effectLst/>
                <a:latin typeface="Archivo"/>
              </a:rPr>
              <a:t> </a:t>
            </a:r>
            <a:r>
              <a:rPr lang="en-US" b="1" i="0" dirty="0">
                <a:solidFill>
                  <a:srgbClr val="6C757D"/>
                </a:solidFill>
                <a:effectLst/>
                <a:latin typeface="+mn-lt"/>
              </a:rPr>
              <a:t>The definitions of abbreviations are as follows: </a:t>
            </a:r>
            <a:endParaRPr lang="ro-RO" b="1" i="0" dirty="0">
              <a:solidFill>
                <a:srgbClr val="6C757D"/>
              </a:solidFill>
              <a:effectLst/>
              <a:latin typeface="+mn-lt"/>
            </a:endParaRPr>
          </a:p>
          <a:p>
            <a:r>
              <a:rPr lang="en-US" b="1" i="0" dirty="0">
                <a:solidFill>
                  <a:srgbClr val="6C757D"/>
                </a:solidFill>
                <a:effectLst/>
                <a:latin typeface="+mn-lt"/>
              </a:rPr>
              <a:t>FEMM, front-end movable masks (horizontal and vertical adjustable slits); DCM, double-crystal monochromator; </a:t>
            </a:r>
            <a:endParaRPr lang="ro-RO" b="1" i="0" dirty="0">
              <a:solidFill>
                <a:srgbClr val="6C757D"/>
              </a:solidFill>
              <a:effectLst/>
              <a:latin typeface="+mn-lt"/>
            </a:endParaRPr>
          </a:p>
          <a:p>
            <a:r>
              <a:rPr lang="en-US" b="1" i="0" dirty="0">
                <a:solidFill>
                  <a:srgbClr val="6C757D"/>
                </a:solidFill>
                <a:effectLst/>
                <a:latin typeface="+mn-lt"/>
              </a:rPr>
              <a:t>CRL, compound refractive lenses. </a:t>
            </a:r>
            <a:endParaRPr lang="ro-RO" b="1" i="0" dirty="0">
              <a:solidFill>
                <a:srgbClr val="6C757D"/>
              </a:solidFill>
              <a:effectLst/>
              <a:latin typeface="+mn-lt"/>
            </a:endParaRPr>
          </a:p>
          <a:p>
            <a:endParaRPr lang="ro-RO" b="1" dirty="0">
              <a:solidFill>
                <a:srgbClr val="6C757D"/>
              </a:solidFill>
              <a:latin typeface="+mn-lt"/>
            </a:endParaRPr>
          </a:p>
          <a:p>
            <a:r>
              <a:rPr lang="en-US" b="1" i="0" dirty="0">
                <a:solidFill>
                  <a:srgbClr val="6C757D"/>
                </a:solidFill>
                <a:effectLst/>
                <a:latin typeface="+mn-lt"/>
              </a:rPr>
              <a:t>The distances between the elements are denoted in millimeters.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4260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4BD5-70C3-8BE8-20F5-ED4D76C1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Fresnel,s</a:t>
            </a:r>
            <a:r>
              <a:rPr lang="ro-RO" dirty="0"/>
              <a:t> zone plate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D019-1583-9F0A-2AE0-03FC9918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err="1"/>
              <a:t>Principiu</a:t>
            </a:r>
            <a:endParaRPr lang="ro-RO" sz="1800" b="1" dirty="0"/>
          </a:p>
          <a:p>
            <a:r>
              <a:rPr lang="en-US" sz="1800" dirty="0"/>
              <a:t>O </a:t>
            </a:r>
            <a:r>
              <a:rPr lang="en-US" sz="1800" dirty="0" err="1"/>
              <a:t>placă</a:t>
            </a:r>
            <a:r>
              <a:rPr lang="en-US" sz="1800" dirty="0"/>
              <a:t> </a:t>
            </a:r>
            <a:r>
              <a:rPr lang="en-US" sz="1800" dirty="0" err="1"/>
              <a:t>zonală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iluminată</a:t>
            </a:r>
            <a:r>
              <a:rPr lang="en-US" sz="1800" dirty="0"/>
              <a:t> cu </a:t>
            </a:r>
            <a:r>
              <a:rPr lang="en-US" sz="1800" dirty="0" err="1"/>
              <a:t>lumină</a:t>
            </a:r>
            <a:r>
              <a:rPr lang="en-US" sz="1800" dirty="0"/>
              <a:t> laser </a:t>
            </a:r>
            <a:r>
              <a:rPr lang="en-US" sz="1800" dirty="0" err="1"/>
              <a:t>paralelă</a:t>
            </a:r>
            <a:r>
              <a:rPr lang="en-US" sz="1800" dirty="0"/>
              <a:t>. </a:t>
            </a:r>
            <a:r>
              <a:rPr lang="en-US" sz="1800" dirty="0" err="1"/>
              <a:t>Punctele</a:t>
            </a:r>
            <a:r>
              <a:rPr lang="en-US" sz="1800" dirty="0"/>
              <a:t> </a:t>
            </a:r>
            <a:r>
              <a:rPr lang="en-US" sz="1800" dirty="0" err="1"/>
              <a:t>focale</a:t>
            </a:r>
            <a:r>
              <a:rPr lang="en-US" sz="1800" dirty="0"/>
              <a:t> de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multe</a:t>
            </a:r>
            <a:r>
              <a:rPr lang="en-US" sz="1800" dirty="0"/>
              <a:t> </a:t>
            </a:r>
            <a:r>
              <a:rPr lang="en-US" sz="1800" dirty="0" err="1"/>
              <a:t>ordine</a:t>
            </a:r>
            <a:r>
              <a:rPr lang="en-US" sz="1800" dirty="0"/>
              <a:t> ale </a:t>
            </a:r>
            <a:r>
              <a:rPr lang="en-US" sz="1800" dirty="0" err="1"/>
              <a:t>plăcii</a:t>
            </a:r>
            <a:r>
              <a:rPr lang="en-US" sz="1800" dirty="0"/>
              <a:t> </a:t>
            </a:r>
            <a:r>
              <a:rPr lang="en-US" sz="1800" dirty="0" err="1"/>
              <a:t>zonale</a:t>
            </a:r>
            <a:r>
              <a:rPr lang="en-US" sz="1800" dirty="0"/>
              <a:t> sunt </a:t>
            </a:r>
            <a:r>
              <a:rPr lang="en-US" sz="1800" dirty="0" err="1"/>
              <a:t>proiectate</a:t>
            </a:r>
            <a:r>
              <a:rPr lang="en-US" sz="1800" dirty="0"/>
              <a:t> pe un </a:t>
            </a:r>
            <a:r>
              <a:rPr lang="en-US" sz="1800" dirty="0" err="1"/>
              <a:t>ecran</a:t>
            </a:r>
            <a:r>
              <a:rPr lang="en-US" sz="1800" dirty="0"/>
              <a:t> de </a:t>
            </a:r>
            <a:r>
              <a:rPr lang="en-US" sz="1800" dirty="0" err="1"/>
              <a:t>sticlă</a:t>
            </a:r>
            <a:r>
              <a:rPr lang="en-US" sz="1800" dirty="0"/>
              <a:t> </a:t>
            </a:r>
            <a:r>
              <a:rPr lang="en-US" sz="1800" dirty="0" err="1"/>
              <a:t>mată</a:t>
            </a:r>
            <a:r>
              <a:rPr lang="en-US" sz="1800" dirty="0"/>
              <a:t>.</a:t>
            </a:r>
            <a:endParaRPr lang="ro-RO" sz="1800" dirty="0"/>
          </a:p>
          <a:p>
            <a:pPr marL="0" indent="0">
              <a:buNone/>
            </a:pPr>
            <a:r>
              <a:rPr lang="en-US" sz="1800" b="1" dirty="0" err="1"/>
              <a:t>Beneficii</a:t>
            </a:r>
            <a:endParaRPr lang="ro-RO" sz="1800" b="1" dirty="0"/>
          </a:p>
          <a:p>
            <a:r>
              <a:rPr lang="en-US" sz="1800" dirty="0" err="1"/>
              <a:t>Interferența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utilizată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produce </a:t>
            </a:r>
            <a:r>
              <a:rPr lang="en-US" sz="1800" dirty="0" err="1"/>
              <a:t>efecte</a:t>
            </a:r>
            <a:r>
              <a:rPr lang="en-US" sz="1800" dirty="0"/>
              <a:t> </a:t>
            </a:r>
            <a:r>
              <a:rPr lang="en-US" sz="1800" dirty="0" err="1"/>
              <a:t>obținute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mod </a:t>
            </a:r>
            <a:r>
              <a:rPr lang="en-US" sz="1800" dirty="0" err="1"/>
              <a:t>obișnuit</a:t>
            </a:r>
            <a:r>
              <a:rPr lang="en-US" sz="1800" dirty="0"/>
              <a:t> cu </a:t>
            </a:r>
            <a:r>
              <a:rPr lang="en-US" sz="1800" dirty="0" err="1"/>
              <a:t>difracția</a:t>
            </a:r>
            <a:r>
              <a:rPr lang="ro-RO" sz="1800" dirty="0"/>
              <a:t>. </a:t>
            </a:r>
          </a:p>
          <a:p>
            <a:r>
              <a:rPr lang="en-US" sz="1800" dirty="0" err="1"/>
              <a:t>Utilizarea</a:t>
            </a:r>
            <a:r>
              <a:rPr lang="en-US" sz="1800" dirty="0"/>
              <a:t> </a:t>
            </a:r>
            <a:r>
              <a:rPr lang="en-US" sz="1800" dirty="0" err="1"/>
              <a:t>unei</a:t>
            </a:r>
            <a:r>
              <a:rPr lang="en-US" sz="1800" dirty="0"/>
              <a:t> </a:t>
            </a:r>
            <a:r>
              <a:rPr lang="en-US" sz="1800" dirty="0" err="1"/>
              <a:t>surse</a:t>
            </a:r>
            <a:r>
              <a:rPr lang="en-US" sz="1800" dirty="0"/>
              <a:t> de </a:t>
            </a:r>
            <a:r>
              <a:rPr lang="en-US" sz="1800" dirty="0" err="1"/>
              <a:t>lumină</a:t>
            </a:r>
            <a:r>
              <a:rPr lang="en-US" sz="1800" dirty="0"/>
              <a:t> laser </a:t>
            </a:r>
            <a:r>
              <a:rPr lang="en-US" sz="1800" dirty="0" err="1"/>
              <a:t>oferă</a:t>
            </a:r>
            <a:r>
              <a:rPr lang="en-US" sz="1800" dirty="0"/>
              <a:t> </a:t>
            </a:r>
            <a:r>
              <a:rPr lang="en-US" sz="1800" dirty="0" err="1"/>
              <a:t>rezultate</a:t>
            </a:r>
            <a:r>
              <a:rPr lang="en-US" sz="1800" dirty="0"/>
              <a:t> </a:t>
            </a:r>
            <a:r>
              <a:rPr lang="en-US" sz="1800" dirty="0" err="1"/>
              <a:t>clare</a:t>
            </a:r>
            <a:r>
              <a:rPr lang="ro-RO" sz="1800" dirty="0"/>
              <a:t> </a:t>
            </a:r>
          </a:p>
          <a:p>
            <a:pPr marL="0" indent="0">
              <a:buNone/>
            </a:pPr>
            <a:r>
              <a:rPr lang="en-US" sz="1800" b="1" dirty="0" err="1"/>
              <a:t>Sarcini</a:t>
            </a:r>
            <a:r>
              <a:rPr lang="ro-RO" sz="1800" b="1" dirty="0"/>
              <a:t> </a:t>
            </a:r>
          </a:p>
          <a:p>
            <a:r>
              <a:rPr lang="en-US" sz="1800" dirty="0" err="1"/>
              <a:t>Fasciculul</a:t>
            </a:r>
            <a:r>
              <a:rPr lang="en-US" sz="1800" dirty="0"/>
              <a:t> laser </a:t>
            </a:r>
            <a:r>
              <a:rPr lang="en-US" sz="1800" dirty="0" err="1"/>
              <a:t>trebuie</a:t>
            </a:r>
            <a:r>
              <a:rPr lang="en-US" sz="1800" dirty="0"/>
              <a:t> </a:t>
            </a:r>
            <a:r>
              <a:rPr lang="en-US" sz="1800" dirty="0" err="1"/>
              <a:t>lărgit</a:t>
            </a:r>
            <a:r>
              <a:rPr lang="en-US" sz="1800" dirty="0"/>
              <a:t> </a:t>
            </a:r>
            <a:r>
              <a:rPr lang="en-US" sz="1800" dirty="0" err="1"/>
              <a:t>astfel</a:t>
            </a:r>
            <a:r>
              <a:rPr lang="en-US" sz="1800" dirty="0"/>
              <a:t> </a:t>
            </a:r>
            <a:r>
              <a:rPr lang="en-US" sz="1800" dirty="0" err="1"/>
              <a:t>încât</a:t>
            </a:r>
            <a:r>
              <a:rPr lang="en-US" sz="1800" dirty="0"/>
              <a:t> </a:t>
            </a:r>
            <a:r>
              <a:rPr lang="en-US" sz="1800" dirty="0" err="1"/>
              <a:t>placa</a:t>
            </a:r>
            <a:r>
              <a:rPr lang="en-US" sz="1800" dirty="0"/>
              <a:t> </a:t>
            </a:r>
            <a:r>
              <a:rPr lang="en-US" sz="1800" dirty="0" err="1"/>
              <a:t>zonală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fie bine </a:t>
            </a:r>
            <a:r>
              <a:rPr lang="en-US" sz="1800" dirty="0" err="1"/>
              <a:t>iluminată</a:t>
            </a:r>
            <a:r>
              <a:rPr lang="en-US" sz="1800" dirty="0"/>
              <a:t>. </a:t>
            </a:r>
            <a:endParaRPr lang="ro-RO" sz="1800" dirty="0"/>
          </a:p>
          <a:p>
            <a:r>
              <a:rPr lang="en-US" sz="1800" dirty="0" err="1"/>
              <a:t>Trebuie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vă</a:t>
            </a:r>
            <a:r>
              <a:rPr lang="en-US" sz="1800" dirty="0"/>
              <a:t> </a:t>
            </a:r>
            <a:r>
              <a:rPr lang="en-US" sz="1800" dirty="0" err="1"/>
              <a:t>asigurați</a:t>
            </a:r>
            <a:r>
              <a:rPr lang="en-US" sz="1800" dirty="0"/>
              <a:t> </a:t>
            </a:r>
            <a:r>
              <a:rPr lang="en-US" sz="1800" dirty="0" err="1"/>
              <a:t>că</a:t>
            </a:r>
            <a:r>
              <a:rPr lang="en-US" sz="1800" dirty="0"/>
              <a:t> </a:t>
            </a:r>
            <a:r>
              <a:rPr lang="en-US" sz="1800" dirty="0" err="1"/>
              <a:t>fasciculul</a:t>
            </a:r>
            <a:r>
              <a:rPr lang="en-US" sz="1800" dirty="0"/>
              <a:t> laser se </a:t>
            </a:r>
            <a:r>
              <a:rPr lang="en-US" sz="1800" dirty="0" err="1"/>
              <a:t>desfășoară</a:t>
            </a:r>
            <a:r>
              <a:rPr lang="en-US" sz="1800" dirty="0"/>
              <a:t> </a:t>
            </a:r>
            <a:r>
              <a:rPr lang="en-US" sz="1800" dirty="0" err="1"/>
              <a:t>paralel</a:t>
            </a:r>
            <a:r>
              <a:rPr lang="en-US" sz="1800" dirty="0"/>
              <a:t> pe </a:t>
            </a:r>
            <a:r>
              <a:rPr lang="en-US" sz="1800" dirty="0" err="1"/>
              <a:t>câțiva</a:t>
            </a:r>
            <a:r>
              <a:rPr lang="en-US" sz="1800" dirty="0"/>
              <a:t> </a:t>
            </a:r>
            <a:r>
              <a:rPr lang="en-US" sz="1800" dirty="0" err="1"/>
              <a:t>metri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1800" dirty="0" err="1"/>
              <a:t>Punctele</a:t>
            </a:r>
            <a:r>
              <a:rPr lang="en-US" sz="1800" dirty="0"/>
              <a:t> </a:t>
            </a:r>
            <a:r>
              <a:rPr lang="en-US" sz="1800" dirty="0" err="1"/>
              <a:t>focale</a:t>
            </a:r>
            <a:r>
              <a:rPr lang="en-US" sz="1800" dirty="0"/>
              <a:t> de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multe</a:t>
            </a:r>
            <a:r>
              <a:rPr lang="en-US" sz="1800" dirty="0"/>
              <a:t> </a:t>
            </a:r>
            <a:r>
              <a:rPr lang="en-US" sz="1800" dirty="0" err="1"/>
              <a:t>ordine</a:t>
            </a:r>
            <a:r>
              <a:rPr lang="en-US" sz="1800" dirty="0"/>
              <a:t> ale </a:t>
            </a:r>
            <a:r>
              <a:rPr lang="en-US" sz="1800" dirty="0" err="1"/>
              <a:t>plăcii</a:t>
            </a:r>
            <a:r>
              <a:rPr lang="en-US" sz="1800" dirty="0"/>
              <a:t> </a:t>
            </a:r>
            <a:r>
              <a:rPr lang="en-US" sz="1800" dirty="0" err="1"/>
              <a:t>zonale</a:t>
            </a:r>
            <a:r>
              <a:rPr lang="en-US" sz="1800" dirty="0"/>
              <a:t> sunt </a:t>
            </a:r>
            <a:r>
              <a:rPr lang="en-US" sz="1800" dirty="0" err="1"/>
              <a:t>proiectate</a:t>
            </a:r>
            <a:r>
              <a:rPr lang="en-US" sz="1800" dirty="0"/>
              <a:t> pe un </a:t>
            </a:r>
            <a:r>
              <a:rPr lang="en-US" sz="1800" dirty="0" err="1"/>
              <a:t>ecran</a:t>
            </a:r>
            <a:r>
              <a:rPr lang="en-US" sz="1800" dirty="0"/>
              <a:t> de </a:t>
            </a:r>
            <a:r>
              <a:rPr lang="en-US" sz="1800" dirty="0" err="1"/>
              <a:t>sticlă</a:t>
            </a:r>
            <a:r>
              <a:rPr lang="en-US" sz="1800" dirty="0"/>
              <a:t> </a:t>
            </a:r>
            <a:r>
              <a:rPr lang="en-US" sz="1800" dirty="0" err="1"/>
              <a:t>mată</a:t>
            </a:r>
            <a:r>
              <a:rPr lang="en-US" sz="1800" dirty="0"/>
              <a:t>. </a:t>
            </a:r>
            <a:endParaRPr lang="ro-RO" sz="1800" dirty="0"/>
          </a:p>
          <a:p>
            <a:r>
              <a:rPr lang="en-US" sz="1800" dirty="0"/>
              <a:t>Distanțele </a:t>
            </a:r>
            <a:r>
              <a:rPr lang="en-US" sz="1800" dirty="0" err="1"/>
              <a:t>focale</a:t>
            </a:r>
            <a:r>
              <a:rPr lang="en-US" sz="1800" dirty="0"/>
              <a:t> care </a:t>
            </a:r>
            <a:r>
              <a:rPr lang="en-US" sz="1800" dirty="0" err="1"/>
              <a:t>urmează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fie determinate sunt </a:t>
            </a:r>
            <a:r>
              <a:rPr lang="en-US" sz="1800" dirty="0" err="1"/>
              <a:t>reprezentate</a:t>
            </a:r>
            <a:r>
              <a:rPr lang="en-US" sz="1800" dirty="0"/>
              <a:t> </a:t>
            </a:r>
            <a:r>
              <a:rPr lang="en-US" sz="1800" dirty="0" err="1"/>
              <a:t>grafic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funcție</a:t>
            </a:r>
            <a:r>
              <a:rPr lang="en-US" sz="1800" dirty="0"/>
              <a:t> de </a:t>
            </a:r>
            <a:r>
              <a:rPr lang="en-US" sz="1800" dirty="0" err="1"/>
              <a:t>valoarea</a:t>
            </a:r>
            <a:r>
              <a:rPr lang="en-US" sz="1800" dirty="0"/>
              <a:t> </a:t>
            </a:r>
            <a:r>
              <a:rPr lang="en-US" sz="1800" dirty="0" err="1"/>
              <a:t>reciprocă</a:t>
            </a:r>
            <a:r>
              <a:rPr lang="en-US" sz="1800" dirty="0"/>
              <a:t> a </a:t>
            </a:r>
            <a:r>
              <a:rPr lang="en-US" sz="1800" dirty="0" err="1"/>
              <a:t>ordinului</a:t>
            </a:r>
            <a:r>
              <a:rPr lang="en-US" sz="1800" dirty="0"/>
              <a:t> lor.</a:t>
            </a:r>
            <a:endParaRPr lang="ro-RO" sz="1800" dirty="0"/>
          </a:p>
          <a:p>
            <a:r>
              <a:rPr lang="en-US" sz="1800" dirty="0"/>
              <a:t>Se </a:t>
            </a:r>
            <a:r>
              <a:rPr lang="en-US" sz="1800" dirty="0" err="1"/>
              <a:t>calculează</a:t>
            </a:r>
            <a:r>
              <a:rPr lang="en-US" sz="1800" dirty="0"/>
              <a:t> </a:t>
            </a:r>
            <a:r>
              <a:rPr lang="en-US" sz="1800" dirty="0" err="1"/>
              <a:t>razele</a:t>
            </a:r>
            <a:r>
              <a:rPr lang="en-US" sz="1800" dirty="0"/>
              <a:t> </a:t>
            </a:r>
            <a:r>
              <a:rPr lang="en-US" sz="1800" dirty="0" err="1"/>
              <a:t>plăcii</a:t>
            </a:r>
            <a:r>
              <a:rPr lang="en-US" sz="1800" dirty="0"/>
              <a:t> </a:t>
            </a:r>
            <a:r>
              <a:rPr lang="en-US" sz="1800" dirty="0" err="1"/>
              <a:t>zonale</a:t>
            </a:r>
            <a:r>
              <a:rPr lang="en-US" sz="1800" dirty="0"/>
              <a:t>.</a:t>
            </a:r>
            <a:endParaRPr lang="ro-RO" sz="1800" dirty="0"/>
          </a:p>
        </p:txBody>
      </p:sp>
    </p:spTree>
    <p:extLst>
      <p:ext uri="{BB962C8B-B14F-4D97-AF65-F5344CB8AC3E}">
        <p14:creationId xmlns:p14="http://schemas.microsoft.com/office/powerpoint/2010/main" val="125995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691D-31C5-894C-26DC-43644EF4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Tehnici de </a:t>
            </a:r>
            <a:r>
              <a:rPr lang="en-US" dirty="0" err="1"/>
              <a:t>nanometrologie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08C9-9480-C013-5707-B482A7CB8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</a:rPr>
              <a:t>Metode cu raze X: </a:t>
            </a:r>
            <a:r>
              <a:rPr lang="en-US" sz="1800" dirty="0"/>
              <a:t>Pe </a:t>
            </a:r>
            <a:r>
              <a:rPr lang="en-US" sz="1800" dirty="0" err="1"/>
              <a:t>lângă</a:t>
            </a:r>
            <a:r>
              <a:rPr lang="en-US" sz="1800" dirty="0"/>
              <a:t> XRR, </a:t>
            </a:r>
            <a:r>
              <a:rPr lang="en-US" sz="1800" dirty="0" err="1"/>
              <a:t>împrăștierea</a:t>
            </a:r>
            <a:r>
              <a:rPr lang="en-US" sz="1800" dirty="0"/>
              <a:t> </a:t>
            </a:r>
            <a:r>
              <a:rPr lang="en-US" sz="1800" dirty="0" err="1"/>
              <a:t>razelor</a:t>
            </a:r>
            <a:r>
              <a:rPr lang="en-US" sz="1800" dirty="0"/>
              <a:t> X la </a:t>
            </a:r>
            <a:r>
              <a:rPr lang="en-US" sz="1800" dirty="0" err="1"/>
              <a:t>unghiuri</a:t>
            </a:r>
            <a:r>
              <a:rPr lang="en-US" sz="1800" dirty="0"/>
              <a:t> </a:t>
            </a:r>
            <a:r>
              <a:rPr lang="en-US" sz="1800" dirty="0" err="1"/>
              <a:t>mici</a:t>
            </a:r>
            <a:r>
              <a:rPr lang="en-US" sz="1800" dirty="0"/>
              <a:t> (SAXS)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utilizată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caracterizarea</a:t>
            </a:r>
            <a:r>
              <a:rPr lang="en-US" sz="1800" dirty="0"/>
              <a:t> </a:t>
            </a:r>
            <a:r>
              <a:rPr lang="en-US" sz="1800" dirty="0" err="1"/>
              <a:t>dimensiunilor</a:t>
            </a:r>
            <a:r>
              <a:rPr lang="en-US" sz="1800" dirty="0"/>
              <a:t> </a:t>
            </a:r>
            <a:r>
              <a:rPr lang="en-US" sz="1800" dirty="0" err="1"/>
              <a:t>nanoparticulelor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suspensie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Nanotomografie de </a:t>
            </a:r>
            <a:r>
              <a:rPr lang="en-US" sz="1800" b="1" dirty="0" err="1">
                <a:solidFill>
                  <a:srgbClr val="FF0000"/>
                </a:solidFill>
              </a:rPr>
              <a:t>fază</a:t>
            </a:r>
            <a:r>
              <a:rPr lang="en-US" sz="1800" b="1" dirty="0">
                <a:solidFill>
                  <a:srgbClr val="FF0000"/>
                </a:solidFill>
              </a:rPr>
              <a:t> cu raze X</a:t>
            </a:r>
            <a:r>
              <a:rPr lang="en-US" sz="1800" dirty="0"/>
              <a:t>: </a:t>
            </a:r>
            <a:r>
              <a:rPr lang="en-US" sz="1800" dirty="0" err="1"/>
              <a:t>Această</a:t>
            </a:r>
            <a:r>
              <a:rPr lang="en-US" sz="1800" dirty="0"/>
              <a:t> </a:t>
            </a:r>
            <a:r>
              <a:rPr lang="en-US" sz="1800" dirty="0" err="1"/>
              <a:t>tehnică</a:t>
            </a:r>
            <a:r>
              <a:rPr lang="en-US" sz="1800" dirty="0"/>
              <a:t> </a:t>
            </a:r>
            <a:r>
              <a:rPr lang="en-US" sz="1800" dirty="0" err="1"/>
              <a:t>oferă</a:t>
            </a:r>
            <a:r>
              <a:rPr lang="en-US" sz="1800" dirty="0"/>
              <a:t> </a:t>
            </a:r>
            <a:r>
              <a:rPr lang="en-US" sz="1800" dirty="0" err="1"/>
              <a:t>vizualizare</a:t>
            </a:r>
            <a:r>
              <a:rPr lang="en-US" sz="1800" dirty="0"/>
              <a:t> 3D a </a:t>
            </a:r>
            <a:r>
              <a:rPr lang="en-US" sz="1800" dirty="0" err="1"/>
              <a:t>structurilor</a:t>
            </a:r>
            <a:r>
              <a:rPr lang="en-US" sz="1800" dirty="0"/>
              <a:t> interne la </a:t>
            </a:r>
            <a:r>
              <a:rPr lang="en-US" sz="1800" dirty="0" err="1"/>
              <a:t>nanoscală</a:t>
            </a:r>
            <a:r>
              <a:rPr lang="en-US" sz="1800" dirty="0"/>
              <a:t>, </a:t>
            </a:r>
            <a:r>
              <a:rPr lang="en-US" sz="1800" dirty="0" err="1"/>
              <a:t>utilă</a:t>
            </a:r>
            <a:r>
              <a:rPr lang="en-US" sz="1800" dirty="0"/>
              <a:t> </a:t>
            </a:r>
            <a:r>
              <a:rPr lang="en-US" sz="1800" dirty="0" err="1"/>
              <a:t>atunci</a:t>
            </a:r>
            <a:r>
              <a:rPr lang="en-US" sz="1800" dirty="0"/>
              <a:t> </a:t>
            </a:r>
            <a:r>
              <a:rPr lang="en-US" sz="1800" dirty="0" err="1"/>
              <a:t>când</a:t>
            </a:r>
            <a:r>
              <a:rPr lang="en-US" sz="1800" dirty="0"/>
              <a:t> </a:t>
            </a:r>
            <a:r>
              <a:rPr lang="en-US" sz="1800" dirty="0" err="1"/>
              <a:t>imagistica</a:t>
            </a:r>
            <a:r>
              <a:rPr lang="en-US" sz="1800" dirty="0"/>
              <a:t> </a:t>
            </a:r>
            <a:r>
              <a:rPr lang="en-US" sz="1800" dirty="0" err="1"/>
              <a:t>convențională</a:t>
            </a:r>
            <a:r>
              <a:rPr lang="en-US" sz="1800" dirty="0"/>
              <a:t> (de </a:t>
            </a:r>
            <a:r>
              <a:rPr lang="en-US" sz="1800" dirty="0" err="1"/>
              <a:t>exemplu</a:t>
            </a:r>
            <a:r>
              <a:rPr lang="en-US" sz="1800" dirty="0"/>
              <a:t>, </a:t>
            </a:r>
            <a:r>
              <a:rPr lang="en-US" sz="1800" dirty="0" err="1"/>
              <a:t>absorbția</a:t>
            </a:r>
            <a:r>
              <a:rPr lang="en-US" sz="1800" dirty="0"/>
              <a:t>) nu are contrast, </a:t>
            </a:r>
            <a:r>
              <a:rPr lang="en-US" sz="1800" dirty="0" err="1"/>
              <a:t>folosind</a:t>
            </a:r>
            <a:r>
              <a:rPr lang="en-US" sz="1800" dirty="0"/>
              <a:t> </a:t>
            </a:r>
            <a:r>
              <a:rPr lang="en-US" sz="1800" dirty="0" err="1"/>
              <a:t>adesea</a:t>
            </a:r>
            <a:r>
              <a:rPr lang="en-US" sz="1800" dirty="0"/>
              <a:t> </a:t>
            </a:r>
            <a:r>
              <a:rPr lang="en-US" sz="1800" dirty="0" err="1"/>
              <a:t>schimbări</a:t>
            </a:r>
            <a:r>
              <a:rPr lang="en-US" sz="1800" dirty="0"/>
              <a:t> de </a:t>
            </a:r>
            <a:r>
              <a:rPr lang="en-US" sz="1800" dirty="0" err="1"/>
              <a:t>fază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o </a:t>
            </a:r>
            <a:r>
              <a:rPr lang="en-US" sz="1800" dirty="0" err="1"/>
              <a:t>rezoluție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mare.</a:t>
            </a:r>
            <a:endParaRPr lang="ro-RO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Ptychografie cu raze X</a:t>
            </a:r>
            <a:r>
              <a:rPr lang="en-US" sz="1800" dirty="0"/>
              <a:t>: O </a:t>
            </a:r>
            <a:r>
              <a:rPr lang="en-US" sz="1800" dirty="0" err="1"/>
              <a:t>metodă</a:t>
            </a:r>
            <a:r>
              <a:rPr lang="en-US" sz="1800" dirty="0"/>
              <a:t> de </a:t>
            </a:r>
            <a:r>
              <a:rPr lang="en-US" sz="1800" dirty="0" err="1"/>
              <a:t>imagistică</a:t>
            </a:r>
            <a:r>
              <a:rPr lang="en-US" sz="1800" dirty="0"/>
              <a:t> care </a:t>
            </a:r>
            <a:r>
              <a:rPr lang="en-US" sz="1800" dirty="0" err="1"/>
              <a:t>oferă</a:t>
            </a:r>
            <a:r>
              <a:rPr lang="en-US" sz="1800" dirty="0"/>
              <a:t> o </a:t>
            </a:r>
            <a:r>
              <a:rPr lang="en-US" sz="1800" dirty="0" err="1"/>
              <a:t>rezoluție</a:t>
            </a:r>
            <a:r>
              <a:rPr lang="en-US" sz="1800" dirty="0"/>
              <a:t> </a:t>
            </a:r>
            <a:r>
              <a:rPr lang="en-US" sz="1800" dirty="0" err="1"/>
              <a:t>spațială</a:t>
            </a:r>
            <a:r>
              <a:rPr lang="en-US" sz="1800" dirty="0"/>
              <a:t> </a:t>
            </a:r>
            <a:r>
              <a:rPr lang="en-US" sz="1800" dirty="0" err="1"/>
              <a:t>ridicată</a:t>
            </a:r>
            <a:r>
              <a:rPr lang="en-US" sz="1800" dirty="0"/>
              <a:t>, </a:t>
            </a:r>
            <a:r>
              <a:rPr lang="en-US" sz="1800" dirty="0" err="1"/>
              <a:t>nelimitată</a:t>
            </a:r>
            <a:r>
              <a:rPr lang="en-US" sz="1800" dirty="0"/>
              <a:t> de </a:t>
            </a:r>
            <a:r>
              <a:rPr lang="en-US" sz="1800" dirty="0" err="1"/>
              <a:t>sistemul</a:t>
            </a:r>
            <a:r>
              <a:rPr lang="en-US" sz="1800" dirty="0"/>
              <a:t> optic, </a:t>
            </a:r>
            <a:r>
              <a:rPr lang="en-US" sz="1800" dirty="0" err="1"/>
              <a:t>utilă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reconstrucția</a:t>
            </a:r>
            <a:r>
              <a:rPr lang="en-US" sz="1800" dirty="0"/>
              <a:t> 3D a </a:t>
            </a:r>
            <a:r>
              <a:rPr lang="en-US" sz="1800" dirty="0" err="1"/>
              <a:t>materialelor</a:t>
            </a:r>
            <a:r>
              <a:rPr lang="en-US" sz="1800" dirty="0"/>
              <a:t>, </a:t>
            </a:r>
            <a:r>
              <a:rPr lang="en-US" sz="1800" dirty="0" err="1"/>
              <a:t>inclusiv</a:t>
            </a:r>
            <a:r>
              <a:rPr lang="en-US" sz="1800" dirty="0"/>
              <a:t> a </a:t>
            </a:r>
            <a:r>
              <a:rPr lang="en-US" sz="1800" dirty="0" err="1"/>
              <a:t>probelor</a:t>
            </a:r>
            <a:r>
              <a:rPr lang="en-US" sz="1800" dirty="0"/>
              <a:t> </a:t>
            </a:r>
            <a:r>
              <a:rPr lang="en-US" sz="1800" dirty="0" err="1"/>
              <a:t>biologice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1800" b="1" dirty="0" err="1">
                <a:solidFill>
                  <a:srgbClr val="FF0000"/>
                </a:solidFill>
              </a:rPr>
              <a:t>Optică</a:t>
            </a:r>
            <a:r>
              <a:rPr lang="en-US" sz="1800" b="1" dirty="0">
                <a:solidFill>
                  <a:srgbClr val="FF0000"/>
                </a:solidFill>
              </a:rPr>
              <a:t> de </a:t>
            </a:r>
            <a:r>
              <a:rPr lang="en-US" sz="1800" b="1" dirty="0" err="1">
                <a:solidFill>
                  <a:srgbClr val="FF0000"/>
                </a:solidFill>
              </a:rPr>
              <a:t>înaltă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rezoluție</a:t>
            </a:r>
            <a:r>
              <a:rPr lang="en-US" sz="1800" dirty="0"/>
              <a:t>: </a:t>
            </a:r>
            <a:r>
              <a:rPr lang="en-US" sz="1800" dirty="0" err="1"/>
              <a:t>Dezvoltarea</a:t>
            </a:r>
            <a:r>
              <a:rPr lang="en-US" sz="1800" dirty="0"/>
              <a:t> de </a:t>
            </a:r>
            <a:r>
              <a:rPr lang="en-US" sz="1800" dirty="0" err="1"/>
              <a:t>instrumente</a:t>
            </a:r>
            <a:r>
              <a:rPr lang="en-US" sz="1800" dirty="0"/>
              <a:t> precum plăcile </a:t>
            </a:r>
            <a:r>
              <a:rPr lang="en-US" sz="1800" dirty="0" err="1"/>
              <a:t>zonale</a:t>
            </a:r>
            <a:r>
              <a:rPr lang="en-US" sz="1800" dirty="0"/>
              <a:t> Fresnel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esențială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avansarea</a:t>
            </a:r>
            <a:r>
              <a:rPr lang="en-US" sz="1800" dirty="0"/>
              <a:t> </a:t>
            </a:r>
            <a:r>
              <a:rPr lang="en-US" sz="1800" dirty="0" err="1"/>
              <a:t>nanometrologiei</a:t>
            </a:r>
            <a:r>
              <a:rPr lang="en-US" sz="1800" dirty="0"/>
              <a:t> cu raze X, </a:t>
            </a:r>
            <a:r>
              <a:rPr lang="en-US" sz="1800" dirty="0" err="1"/>
              <a:t>permițând</a:t>
            </a:r>
            <a:r>
              <a:rPr lang="en-US" sz="1800" dirty="0"/>
              <a:t> un control precis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imagistica</a:t>
            </a:r>
            <a:r>
              <a:rPr lang="en-US" sz="1800" dirty="0"/>
              <a:t> cu raze X.</a:t>
            </a:r>
            <a:endParaRPr lang="ro-RO" sz="1800" dirty="0"/>
          </a:p>
          <a:p>
            <a:pPr marL="0" indent="0">
              <a:buNone/>
            </a:pPr>
            <a:r>
              <a:rPr lang="en-US" sz="1800" dirty="0" err="1"/>
              <a:t>Aceste</a:t>
            </a:r>
            <a:r>
              <a:rPr lang="en-US" sz="1800" dirty="0"/>
              <a:t> </a:t>
            </a:r>
            <a:r>
              <a:rPr lang="en-US" sz="1800" dirty="0" err="1"/>
              <a:t>tehnici</a:t>
            </a:r>
            <a:r>
              <a:rPr lang="en-US" sz="1800" dirty="0"/>
              <a:t> sunt </a:t>
            </a:r>
            <a:r>
              <a:rPr lang="en-US" sz="1800" dirty="0" err="1"/>
              <a:t>esențiale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caracterizare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nanotehnologie</a:t>
            </a:r>
            <a:r>
              <a:rPr lang="en-US" sz="1800" dirty="0"/>
              <a:t>, </a:t>
            </a:r>
            <a:r>
              <a:rPr lang="en-US" sz="1800" dirty="0" err="1"/>
              <a:t>fabricarea</a:t>
            </a:r>
            <a:r>
              <a:rPr lang="en-US" sz="1800" dirty="0"/>
              <a:t> </a:t>
            </a:r>
            <a:r>
              <a:rPr lang="en-US" sz="1800" dirty="0" err="1"/>
              <a:t>semiconductorilor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știința</a:t>
            </a:r>
            <a:r>
              <a:rPr lang="en-US" sz="1800" dirty="0"/>
              <a:t> </a:t>
            </a:r>
            <a:r>
              <a:rPr lang="en-US" sz="1800" dirty="0" err="1"/>
              <a:t>materialelor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12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4B4A-E998-D3E6-2A98-A941F3D2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465714-0C19-A274-1373-A006A651F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12942"/>
            <a:ext cx="6489824" cy="3647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52817C-FF80-2843-9A1C-8DC28A1E75A8}"/>
              </a:ext>
            </a:extLst>
          </p:cNvPr>
          <p:cNvSpPr txBox="1"/>
          <p:nvPr/>
        </p:nvSpPr>
        <p:spPr>
          <a:xfrm>
            <a:off x="152400" y="4419600"/>
            <a:ext cx="8534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Diagramă</a:t>
            </a:r>
            <a:r>
              <a:rPr lang="en-US" b="1" dirty="0"/>
              <a:t> </a:t>
            </a:r>
            <a:r>
              <a:rPr lang="en-US" b="1" dirty="0" err="1"/>
              <a:t>schematică</a:t>
            </a:r>
            <a:r>
              <a:rPr lang="en-US" b="1" dirty="0"/>
              <a:t> a </a:t>
            </a:r>
            <a:r>
              <a:rPr lang="en-US" b="1" dirty="0" err="1"/>
              <a:t>lentilei</a:t>
            </a:r>
            <a:r>
              <a:rPr lang="en-US" b="1" dirty="0"/>
              <a:t> Fresnel cu </a:t>
            </a:r>
            <a:r>
              <a:rPr lang="en-US" b="1" dirty="0" err="1"/>
              <a:t>patru</a:t>
            </a:r>
            <a:r>
              <a:rPr lang="en-US" b="1" dirty="0"/>
              <a:t> zone</a:t>
            </a:r>
            <a:r>
              <a:rPr lang="en-US" dirty="0"/>
              <a:t>. </a:t>
            </a:r>
            <a:endParaRPr lang="ro-RO" dirty="0"/>
          </a:p>
          <a:p>
            <a:pPr marL="342900" indent="-342900">
              <a:buAutoNum type="alphaLcParenBoth"/>
            </a:pPr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lentilei</a:t>
            </a:r>
            <a:r>
              <a:rPr lang="en-US" dirty="0"/>
              <a:t>, cu un </a:t>
            </a:r>
            <a:r>
              <a:rPr lang="en-US" dirty="0" err="1"/>
              <a:t>electrod</a:t>
            </a:r>
            <a:r>
              <a:rPr lang="en-US" dirty="0"/>
              <a:t> </a:t>
            </a:r>
            <a:r>
              <a:rPr lang="en-US" dirty="0" err="1"/>
              <a:t>modelat</a:t>
            </a:r>
            <a:r>
              <a:rPr lang="en-US" dirty="0"/>
              <a:t> pe un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</a:t>
            </a:r>
            <a:r>
              <a:rPr lang="en-US" dirty="0" err="1"/>
              <a:t>electrod</a:t>
            </a:r>
            <a:r>
              <a:rPr lang="en-US" dirty="0"/>
              <a:t> plan uniform pe </a:t>
            </a:r>
            <a:r>
              <a:rPr lang="en-US" dirty="0" err="1"/>
              <a:t>celălalt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, </a:t>
            </a:r>
            <a:endParaRPr lang="ro-RO" dirty="0"/>
          </a:p>
          <a:p>
            <a:pPr marL="342900" indent="-342900">
              <a:buAutoNum type="alphaLcParenBoth"/>
            </a:pPr>
            <a:r>
              <a:rPr lang="ro-RO" dirty="0"/>
              <a:t>V</a:t>
            </a:r>
            <a:r>
              <a:rPr lang="en-US" dirty="0" err="1"/>
              <a:t>ederea</a:t>
            </a:r>
            <a:r>
              <a:rPr lang="en-US" dirty="0"/>
              <a:t> de sus a </a:t>
            </a:r>
            <a:r>
              <a:rPr lang="en-US" dirty="0" err="1"/>
              <a:t>modelului</a:t>
            </a:r>
            <a:r>
              <a:rPr lang="en-US" dirty="0"/>
              <a:t> </a:t>
            </a:r>
            <a:r>
              <a:rPr lang="en-US" dirty="0" err="1"/>
              <a:t>electrodului</a:t>
            </a:r>
            <a:r>
              <a:rPr lang="en-US" dirty="0"/>
              <a:t>, cu </a:t>
            </a:r>
            <a:r>
              <a:rPr lang="en-US" dirty="0" err="1"/>
              <a:t>cercuri</a:t>
            </a:r>
            <a:r>
              <a:rPr lang="en-US" dirty="0"/>
              <a:t> punctate </a:t>
            </a:r>
            <a:r>
              <a:rPr lang="en-US" dirty="0" err="1"/>
              <a:t>reprezentând</a:t>
            </a:r>
            <a:r>
              <a:rPr lang="en-US" dirty="0"/>
              <a:t> </a:t>
            </a:r>
            <a:r>
              <a:rPr lang="en-US" dirty="0" err="1"/>
              <a:t>limitele</a:t>
            </a:r>
            <a:r>
              <a:rPr lang="en-US" dirty="0"/>
              <a:t> </a:t>
            </a:r>
            <a:r>
              <a:rPr lang="en-US" dirty="0" err="1"/>
              <a:t>zonelor</a:t>
            </a:r>
            <a:r>
              <a:rPr lang="en-US" dirty="0"/>
              <a:t> Fresnel, </a:t>
            </a:r>
            <a:endParaRPr lang="ro-RO" dirty="0"/>
          </a:p>
          <a:p>
            <a:pPr marL="342900" indent="-342900">
              <a:buAutoNum type="alphaLcParenBoth"/>
            </a:pPr>
            <a:r>
              <a:rPr lang="ro-RO" dirty="0"/>
              <a:t>A</a:t>
            </a:r>
            <a:r>
              <a:rPr lang="en-US" dirty="0"/>
              <a:t>ria </a:t>
            </a:r>
            <a:r>
              <a:rPr lang="en-US" dirty="0" err="1"/>
              <a:t>zonei</a:t>
            </a:r>
            <a:r>
              <a:rPr lang="en-US" dirty="0"/>
              <a:t> Fresnel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limitele</a:t>
            </a:r>
            <a:r>
              <a:rPr lang="en-US" dirty="0"/>
              <a:t> </a:t>
            </a:r>
            <a:r>
              <a:rPr lang="en-US" dirty="0" err="1"/>
              <a:t>zonei</a:t>
            </a:r>
            <a:r>
              <a:rPr lang="en-US" dirty="0"/>
              <a:t> Fresnel, </a:t>
            </a:r>
            <a:endParaRPr lang="ro-RO" dirty="0"/>
          </a:p>
          <a:p>
            <a:pPr marL="342900" indent="-342900">
              <a:buAutoNum type="alphaLcParenBoth"/>
            </a:pPr>
            <a:r>
              <a:rPr lang="ro-RO" dirty="0"/>
              <a:t>S</a:t>
            </a:r>
            <a:r>
              <a:rPr lang="en-US" dirty="0" err="1"/>
              <a:t>tructura</a:t>
            </a:r>
            <a:r>
              <a:rPr lang="en-US" dirty="0"/>
              <a:t> </a:t>
            </a:r>
            <a:r>
              <a:rPr lang="en-US" dirty="0" err="1"/>
              <a:t>electrodului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fiecărei</a:t>
            </a:r>
            <a:r>
              <a:rPr lang="en-US" dirty="0"/>
              <a:t> zone Fresnel.</a:t>
            </a:r>
          </a:p>
        </p:txBody>
      </p:sp>
    </p:spTree>
    <p:extLst>
      <p:ext uri="{BB962C8B-B14F-4D97-AF65-F5344CB8AC3E}">
        <p14:creationId xmlns:p14="http://schemas.microsoft.com/office/powerpoint/2010/main" val="2084609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3DBF-2693-C0E6-F861-EF57971E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Ptychografia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9DD7-3DB1-9319-94B6-36E7FB3F6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Ptychografia</a:t>
            </a:r>
            <a:r>
              <a:rPr lang="en-US" sz="1800" dirty="0"/>
              <a:t> </a:t>
            </a:r>
            <a:r>
              <a:rPr lang="ro-RO" sz="1800" dirty="0"/>
              <a:t>- </a:t>
            </a:r>
            <a:r>
              <a:rPr lang="en-US" sz="1800" dirty="0"/>
              <a:t>o </a:t>
            </a:r>
            <a:r>
              <a:rPr lang="en-US" sz="1800" dirty="0" err="1"/>
              <a:t>metodă</a:t>
            </a:r>
            <a:r>
              <a:rPr lang="en-US" sz="1800" dirty="0"/>
              <a:t> </a:t>
            </a:r>
            <a:r>
              <a:rPr lang="en-US" sz="1800" dirty="0" err="1"/>
              <a:t>coerentă</a:t>
            </a:r>
            <a:r>
              <a:rPr lang="en-US" sz="1800" dirty="0"/>
              <a:t> de </a:t>
            </a:r>
            <a:r>
              <a:rPr lang="en-US" sz="1800" dirty="0" err="1"/>
              <a:t>microscopie</a:t>
            </a:r>
            <a:r>
              <a:rPr lang="en-US" sz="1800" dirty="0"/>
              <a:t> cu raze X care </a:t>
            </a:r>
            <a:r>
              <a:rPr lang="en-US" sz="1800" dirty="0" err="1"/>
              <a:t>utilizează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multe</a:t>
            </a:r>
            <a:r>
              <a:rPr lang="en-US" sz="1800" dirty="0"/>
              <a:t> </a:t>
            </a:r>
            <a:r>
              <a:rPr lang="en-US" sz="1800" dirty="0" err="1"/>
              <a:t>spoturi</a:t>
            </a:r>
            <a:r>
              <a:rPr lang="en-US" sz="1800" dirty="0"/>
              <a:t> de </a:t>
            </a:r>
            <a:r>
              <a:rPr lang="en-US" sz="1800" dirty="0" err="1"/>
              <a:t>iluminare</a:t>
            </a:r>
            <a:r>
              <a:rPr lang="en-US" sz="1800" dirty="0"/>
              <a:t> </a:t>
            </a:r>
            <a:r>
              <a:rPr lang="en-US" sz="1800" dirty="0" err="1"/>
              <a:t>suprapuse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reconstrui</a:t>
            </a:r>
            <a:r>
              <a:rPr lang="en-US" sz="1800" dirty="0"/>
              <a:t> o imagine din </a:t>
            </a:r>
            <a:r>
              <a:rPr lang="en-US" sz="1800" dirty="0" err="1"/>
              <a:t>modele</a:t>
            </a:r>
            <a:r>
              <a:rPr lang="en-US" sz="1800" dirty="0"/>
              <a:t> de </a:t>
            </a:r>
            <a:r>
              <a:rPr lang="en-US" sz="1800" dirty="0" err="1"/>
              <a:t>difracție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câmp</a:t>
            </a:r>
            <a:r>
              <a:rPr lang="en-US" sz="1800" dirty="0"/>
              <a:t> </a:t>
            </a:r>
            <a:r>
              <a:rPr lang="en-US" sz="1800" dirty="0" err="1"/>
              <a:t>îndepărtat</a:t>
            </a:r>
            <a:r>
              <a:rPr lang="en-US" sz="1800" dirty="0"/>
              <a:t>. </a:t>
            </a:r>
            <a:endParaRPr lang="ro-RO" sz="1800" dirty="0"/>
          </a:p>
          <a:p>
            <a:r>
              <a:rPr lang="en-US" sz="1800" dirty="0"/>
              <a:t>Este </a:t>
            </a:r>
            <a:r>
              <a:rPr lang="en-US" sz="1800" dirty="0" err="1"/>
              <a:t>capabilă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funcționeze</a:t>
            </a:r>
            <a:r>
              <a:rPr lang="en-US" sz="1800" dirty="0"/>
              <a:t> la o </a:t>
            </a:r>
            <a:r>
              <a:rPr lang="en-US" sz="1800" dirty="0" err="1"/>
              <a:t>rezoluție</a:t>
            </a:r>
            <a:r>
              <a:rPr lang="en-US" sz="1800" dirty="0"/>
              <a:t> </a:t>
            </a:r>
            <a:r>
              <a:rPr lang="en-US" sz="1800" dirty="0" err="1"/>
              <a:t>limitată</a:t>
            </a:r>
            <a:r>
              <a:rPr lang="en-US" sz="1800" dirty="0"/>
              <a:t> nu de </a:t>
            </a:r>
            <a:r>
              <a:rPr lang="en-US" sz="1800" dirty="0" err="1"/>
              <a:t>optică</a:t>
            </a:r>
            <a:r>
              <a:rPr lang="en-US" sz="1800" dirty="0"/>
              <a:t>, ci de </a:t>
            </a:r>
            <a:r>
              <a:rPr lang="en-US" sz="1800" dirty="0" err="1"/>
              <a:t>puterea</a:t>
            </a:r>
            <a:r>
              <a:rPr lang="en-US" sz="1800" dirty="0"/>
              <a:t> de </a:t>
            </a:r>
            <a:r>
              <a:rPr lang="en-US" sz="1800" dirty="0" err="1"/>
              <a:t>împrăștiere</a:t>
            </a:r>
            <a:r>
              <a:rPr lang="en-US" sz="1800" dirty="0"/>
              <a:t> a </a:t>
            </a:r>
            <a:r>
              <a:rPr lang="en-US" sz="1800" dirty="0" err="1"/>
              <a:t>probei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oferă</a:t>
            </a:r>
            <a:r>
              <a:rPr lang="en-US" sz="1800" dirty="0"/>
              <a:t> o imagine de </a:t>
            </a:r>
            <a:r>
              <a:rPr lang="en-US" sz="1800" dirty="0" err="1"/>
              <a:t>fază</a:t>
            </a:r>
            <a:r>
              <a:rPr lang="en-US" sz="1800" dirty="0"/>
              <a:t> care </a:t>
            </a:r>
            <a:r>
              <a:rPr lang="en-US" sz="1800" dirty="0" err="1"/>
              <a:t>poate</a:t>
            </a:r>
            <a:r>
              <a:rPr lang="en-US" sz="1800" dirty="0"/>
              <a:t> </a:t>
            </a:r>
            <a:r>
              <a:rPr lang="en-US" sz="1800" dirty="0" err="1"/>
              <a:t>avea</a:t>
            </a:r>
            <a:r>
              <a:rPr lang="en-US" sz="1800" dirty="0"/>
              <a:t> un contrast de </a:t>
            </a:r>
            <a:r>
              <a:rPr lang="en-US" sz="1800" dirty="0" err="1"/>
              <a:t>sute</a:t>
            </a:r>
            <a:r>
              <a:rPr lang="en-US" sz="1800" dirty="0"/>
              <a:t> de </a:t>
            </a:r>
            <a:r>
              <a:rPr lang="en-US" sz="1800" dirty="0" err="1"/>
              <a:t>ori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mare </a:t>
            </a:r>
            <a:r>
              <a:rPr lang="en-US" sz="1800" dirty="0" err="1"/>
              <a:t>decât</a:t>
            </a:r>
            <a:r>
              <a:rPr lang="en-US" sz="1800" dirty="0"/>
              <a:t> </a:t>
            </a:r>
            <a:r>
              <a:rPr lang="en-US" sz="1800" dirty="0" err="1"/>
              <a:t>contrastul</a:t>
            </a:r>
            <a:r>
              <a:rPr lang="en-US" sz="1800" dirty="0"/>
              <a:t> de </a:t>
            </a:r>
            <a:r>
              <a:rPr lang="en-US" sz="1800" dirty="0" err="1"/>
              <a:t>absorbție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atomii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ușori</a:t>
            </a:r>
            <a:r>
              <a:rPr lang="en-US" sz="1800" dirty="0"/>
              <a:t> </a:t>
            </a:r>
            <a:r>
              <a:rPr lang="en-US" sz="1800" dirty="0" err="1"/>
              <a:t>folosind</a:t>
            </a:r>
            <a:r>
              <a:rPr lang="en-US" sz="1800" dirty="0"/>
              <a:t> raze X de </a:t>
            </a:r>
            <a:r>
              <a:rPr lang="en-US" sz="1800" dirty="0" err="1"/>
              <a:t>înaltă</a:t>
            </a:r>
            <a:r>
              <a:rPr lang="en-US" sz="1800" dirty="0"/>
              <a:t> </a:t>
            </a:r>
            <a:r>
              <a:rPr lang="en-US" sz="1800" dirty="0" err="1"/>
              <a:t>energie</a:t>
            </a:r>
            <a:r>
              <a:rPr lang="en-US" sz="1800" dirty="0"/>
              <a:t>. </a:t>
            </a:r>
            <a:endParaRPr lang="ro-RO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BC908-A835-DA3D-D9BC-B6DE83B5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962400"/>
            <a:ext cx="5715000" cy="27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38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A0BAC-E429-3403-DD4B-7A679A01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EADF-1C6E-C2B2-64D2-F9C92ABB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(A) Conventional scanning x-ray transmission image of partially </a:t>
            </a:r>
            <a:r>
              <a:rPr lang="en-US" sz="1800" dirty="0" err="1"/>
              <a:t>delithiated</a:t>
            </a:r>
            <a:r>
              <a:rPr lang="en-US" sz="1800" dirty="0"/>
              <a:t> LiFePO</a:t>
            </a:r>
            <a:r>
              <a:rPr lang="en-US" sz="1800" baseline="-25000" dirty="0"/>
              <a:t>4</a:t>
            </a:r>
            <a:r>
              <a:rPr lang="en-US" sz="1800" dirty="0"/>
              <a:t> using a 25 nm focusing optic. (B) Ptychographic image of the same sample using a 60 nm focusing optic. The improved resolution and contrast elucidate the presence of multiple particles and surface cracks which result in lower absorption (red arrows) and influence the phase transformation from LiFePO</a:t>
            </a:r>
            <a:r>
              <a:rPr lang="en-US" sz="1800" baseline="-25000" dirty="0"/>
              <a:t>4</a:t>
            </a:r>
            <a:r>
              <a:rPr lang="en-US" sz="1800" dirty="0"/>
              <a:t> to FePO</a:t>
            </a:r>
            <a:r>
              <a:rPr lang="en-US" sz="1800" baseline="-25000" dirty="0"/>
              <a:t>4</a:t>
            </a:r>
            <a:r>
              <a:rPr lang="en-US" sz="1800" dirty="0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181D52-6ACE-84FC-D370-FC648429C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629025"/>
            <a:ext cx="86201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8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Razele</a:t>
            </a:r>
            <a:r>
              <a:rPr lang="en-US" sz="2000" dirty="0"/>
              <a:t> X sunt </a:t>
            </a: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n-US" sz="2000" dirty="0" err="1"/>
              <a:t>electromagnetice</a:t>
            </a:r>
            <a:r>
              <a:rPr lang="en-US" sz="2000" dirty="0"/>
              <a:t> care sunt </a:t>
            </a:r>
            <a:r>
              <a:rPr lang="en-US" sz="2000" dirty="0" err="1"/>
              <a:t>diferite</a:t>
            </a:r>
            <a:r>
              <a:rPr lang="en-US" sz="2000" dirty="0"/>
              <a:t> de </a:t>
            </a:r>
            <a:r>
              <a:rPr lang="en-US" sz="2000" dirty="0" err="1"/>
              <a:t>undele</a:t>
            </a:r>
            <a:r>
              <a:rPr lang="en-US" sz="2000" dirty="0"/>
              <a:t> radio, lumina </a:t>
            </a:r>
            <a:r>
              <a:rPr lang="en-US" sz="2000" dirty="0" err="1"/>
              <a:t>naturală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radiațiile</a:t>
            </a:r>
            <a:r>
              <a:rPr lang="en-US" sz="2000" dirty="0"/>
              <a:t> gamma </a:t>
            </a:r>
            <a:r>
              <a:rPr lang="en-US" sz="2000" dirty="0" err="1"/>
              <a:t>numai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, care </a:t>
            </a:r>
            <a:r>
              <a:rPr lang="en-US" sz="2000" dirty="0" err="1"/>
              <a:t>variază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intervalul</a:t>
            </a:r>
            <a:r>
              <a:rPr lang="en-US" sz="2000" dirty="0"/>
              <a:t> de la 10 </a:t>
            </a:r>
            <a:r>
              <a:rPr lang="en-US" sz="2000" dirty="0" err="1"/>
              <a:t>până</a:t>
            </a:r>
            <a:r>
              <a:rPr lang="en-US" sz="2000" dirty="0"/>
              <a:t> la 10–3 nm </a:t>
            </a:r>
            <a:r>
              <a:rPr lang="en-US" sz="2000" dirty="0" err="1"/>
              <a:t>și</a:t>
            </a:r>
            <a:r>
              <a:rPr lang="en-US" sz="2000" dirty="0"/>
              <a:t>, </a:t>
            </a:r>
            <a:r>
              <a:rPr lang="en-US" sz="2000" dirty="0" err="1"/>
              <a:t>respectiv</a:t>
            </a:r>
            <a:r>
              <a:rPr lang="en-US" sz="2000" dirty="0"/>
              <a:t>, de la 100 eV la 10 MeV . </a:t>
            </a:r>
          </a:p>
          <a:p>
            <a:r>
              <a:rPr lang="en-US" sz="2000" dirty="0" err="1"/>
              <a:t>Comensurabilitate</a:t>
            </a:r>
            <a:r>
              <a:rPr lang="en-US" sz="2000" dirty="0"/>
              <a:t> a </a:t>
            </a:r>
            <a:r>
              <a:rPr lang="en-US" sz="2000" dirty="0" err="1"/>
              <a:t>principalelor</a:t>
            </a:r>
            <a:r>
              <a:rPr lang="en-US" sz="2000" dirty="0"/>
              <a:t> </a:t>
            </a:r>
            <a:r>
              <a:rPr lang="en-US" sz="2000" dirty="0" err="1"/>
              <a:t>caracteristici</a:t>
            </a:r>
            <a:r>
              <a:rPr lang="en-US" sz="2000" dirty="0"/>
              <a:t> </a:t>
            </a:r>
            <a:r>
              <a:rPr lang="en-US" sz="2000" dirty="0" err="1"/>
              <a:t>structurale</a:t>
            </a:r>
            <a:r>
              <a:rPr lang="en-US" sz="2000" dirty="0"/>
              <a:t> ale  </a:t>
            </a:r>
            <a:r>
              <a:rPr lang="en-US" sz="2000" dirty="0" err="1"/>
              <a:t>majoritatea</a:t>
            </a:r>
            <a:r>
              <a:rPr lang="en-US" sz="2000" dirty="0"/>
              <a:t> </a:t>
            </a:r>
            <a:r>
              <a:rPr lang="en-US" sz="2000" dirty="0" err="1"/>
              <a:t>materialelor</a:t>
            </a:r>
            <a:r>
              <a:rPr lang="en-US" sz="2000" dirty="0"/>
              <a:t> – </a:t>
            </a:r>
            <a:r>
              <a:rPr lang="en-US" sz="2000" dirty="0" err="1"/>
              <a:t>distanțe</a:t>
            </a:r>
            <a:r>
              <a:rPr lang="en-US" sz="2000" dirty="0"/>
              <a:t> </a:t>
            </a:r>
            <a:r>
              <a:rPr lang="en-US" sz="2000" dirty="0" err="1"/>
              <a:t>interatomice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interplanare</a:t>
            </a:r>
            <a:r>
              <a:rPr lang="en-US" sz="2000" dirty="0"/>
              <a:t> – cu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a </a:t>
            </a:r>
            <a:r>
              <a:rPr lang="en-US" sz="2000" dirty="0" err="1"/>
              <a:t>radiației</a:t>
            </a:r>
            <a:r>
              <a:rPr lang="en-US" sz="2000" dirty="0"/>
              <a:t> cu raze X </a:t>
            </a:r>
            <a:r>
              <a:rPr lang="en-US" sz="2000" dirty="0" err="1"/>
              <a:t>determină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largă</a:t>
            </a:r>
            <a:r>
              <a:rPr lang="en-US" sz="2000" dirty="0"/>
              <a:t> a </a:t>
            </a:r>
            <a:r>
              <a:rPr lang="en-US" sz="2000" dirty="0" err="1"/>
              <a:t>metodei</a:t>
            </a:r>
            <a:r>
              <a:rPr lang="en-US" sz="2000" dirty="0"/>
              <a:t> </a:t>
            </a:r>
            <a:r>
              <a:rPr lang="en-US" sz="2000" dirty="0" err="1"/>
              <a:t>difractometriei</a:t>
            </a:r>
            <a:r>
              <a:rPr lang="en-US" sz="2000" dirty="0"/>
              <a:t> cu raze X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identifica</a:t>
            </a:r>
            <a:r>
              <a:rPr lang="en-US" sz="2000" dirty="0"/>
              <a:t> </a:t>
            </a:r>
            <a:r>
              <a:rPr lang="en-US" sz="2000" dirty="0" err="1"/>
              <a:t>structuri</a:t>
            </a:r>
            <a:r>
              <a:rPr lang="en-US" sz="2000" dirty="0"/>
              <a:t> ale </a:t>
            </a:r>
            <a:r>
              <a:rPr lang="en-US" sz="2000" dirty="0" err="1"/>
              <a:t>diferitelor</a:t>
            </a:r>
            <a:r>
              <a:rPr lang="en-US" sz="2000" dirty="0"/>
              <a:t> </a:t>
            </a:r>
            <a:r>
              <a:rPr lang="en-US" sz="2000" dirty="0" err="1"/>
              <a:t>substanțe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en-US" sz="2000" dirty="0"/>
              <a:t> </a:t>
            </a:r>
            <a:r>
              <a:rPr lang="en-US" sz="2000" dirty="0" err="1"/>
              <a:t>nanomateriale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diverse </a:t>
            </a:r>
            <a:r>
              <a:rPr lang="en-US" sz="2000" dirty="0" err="1"/>
              <a:t>stări</a:t>
            </a:r>
            <a:r>
              <a:rPr lang="en-US" sz="2000" dirty="0"/>
              <a:t> de </a:t>
            </a:r>
            <a:r>
              <a:rPr lang="en-US" sz="2000" dirty="0" err="1"/>
              <a:t>agregare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872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50" y="2452531"/>
            <a:ext cx="8625499" cy="4295460"/>
          </a:xfrm>
        </p:spPr>
        <p:txBody>
          <a:bodyPr/>
          <a:lstStyle/>
          <a:p>
            <a:pPr algn="just"/>
            <a:r>
              <a:rPr lang="en-US" sz="2000" dirty="0" err="1"/>
              <a:t>Descoperirea</a:t>
            </a:r>
            <a:r>
              <a:rPr lang="en-US" sz="2000" dirty="0"/>
              <a:t> </a:t>
            </a:r>
            <a:r>
              <a:rPr lang="en-US" sz="2000" dirty="0" err="1"/>
              <a:t>fenomenului</a:t>
            </a:r>
            <a:r>
              <a:rPr lang="en-US" sz="2000" dirty="0"/>
              <a:t> de </a:t>
            </a:r>
            <a:r>
              <a:rPr lang="en-US" sz="2000" dirty="0" err="1"/>
              <a:t>difracție</a:t>
            </a:r>
            <a:r>
              <a:rPr lang="en-US" sz="2000" dirty="0"/>
              <a:t> de raze X, </a:t>
            </a:r>
            <a:r>
              <a:rPr lang="en-US" sz="2000" dirty="0" err="1"/>
              <a:t>constă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redistribuirea</a:t>
            </a:r>
            <a:r>
              <a:rPr lang="en-US" sz="2000" dirty="0"/>
              <a:t> </a:t>
            </a:r>
            <a:r>
              <a:rPr lang="en-US" sz="2000" dirty="0" err="1"/>
              <a:t>intensității</a:t>
            </a:r>
            <a:r>
              <a:rPr lang="en-US" sz="2000" dirty="0"/>
              <a:t> </a:t>
            </a:r>
            <a:r>
              <a:rPr lang="en-US" sz="2000" dirty="0" err="1"/>
              <a:t>radiațiilor</a:t>
            </a:r>
            <a:r>
              <a:rPr lang="en-US" sz="2000" dirty="0"/>
              <a:t> de raze X </a:t>
            </a:r>
            <a:r>
              <a:rPr lang="en-US" sz="2000" dirty="0" err="1"/>
              <a:t>împrăștiate</a:t>
            </a:r>
            <a:r>
              <a:rPr lang="en-US" sz="2000" dirty="0"/>
              <a:t> elastic de o </a:t>
            </a:r>
            <a:r>
              <a:rPr lang="en-US" sz="2000" dirty="0" err="1"/>
              <a:t>substanță</a:t>
            </a:r>
            <a:r>
              <a:rPr lang="en-US" sz="2000" dirty="0"/>
              <a:t> </a:t>
            </a:r>
            <a:r>
              <a:rPr lang="en-US" sz="2000" dirty="0" err="1"/>
              <a:t>cristalină</a:t>
            </a:r>
            <a:r>
              <a:rPr lang="en-US" sz="2000" dirty="0"/>
              <a:t>, a </a:t>
            </a:r>
            <a:r>
              <a:rPr lang="en-US" sz="2000" dirty="0" err="1"/>
              <a:t>marcat</a:t>
            </a:r>
            <a:r>
              <a:rPr lang="en-US" sz="2000" dirty="0"/>
              <a:t> </a:t>
            </a:r>
            <a:r>
              <a:rPr lang="en-US" sz="2000" dirty="0" err="1"/>
              <a:t>începutul</a:t>
            </a:r>
            <a:r>
              <a:rPr lang="en-US" sz="2000" dirty="0"/>
              <a:t> </a:t>
            </a:r>
            <a:r>
              <a:rPr lang="en-US" sz="2000" dirty="0" err="1"/>
              <a:t>erei</a:t>
            </a:r>
            <a:r>
              <a:rPr lang="en-US" sz="2000" dirty="0"/>
              <a:t> </a:t>
            </a:r>
            <a:r>
              <a:rPr lang="en-US" sz="2000" dirty="0" err="1"/>
              <a:t>spectrometriei</a:t>
            </a:r>
            <a:r>
              <a:rPr lang="en-US" sz="2000" dirty="0"/>
              <a:t> </a:t>
            </a:r>
            <a:r>
              <a:rPr lang="en-US" sz="2000" dirty="0" err="1"/>
              <a:t>cristalelor</a:t>
            </a:r>
            <a:r>
              <a:rPr lang="en-US" sz="2000" dirty="0"/>
              <a:t> cu raze X cu </a:t>
            </a:r>
            <a:r>
              <a:rPr lang="en-US" sz="2000" dirty="0" err="1"/>
              <a:t>cristale</a:t>
            </a:r>
            <a:r>
              <a:rPr lang="en-US" sz="2000" dirty="0"/>
              <a:t>. Regula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reflectarea</a:t>
            </a:r>
            <a:r>
              <a:rPr lang="en-US" sz="2000" dirty="0"/>
              <a:t> </a:t>
            </a:r>
            <a:r>
              <a:rPr lang="en-US" sz="2000" dirty="0" err="1"/>
              <a:t>razelor</a:t>
            </a:r>
            <a:r>
              <a:rPr lang="en-US" sz="2000" dirty="0"/>
              <a:t> X de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cristale</a:t>
            </a:r>
            <a:r>
              <a:rPr lang="en-US" sz="2000" dirty="0"/>
              <a:t> 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formulată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1913 independent G. W. Wolf, W. L. Bragg </a:t>
            </a:r>
            <a:r>
              <a:rPr lang="en-US" sz="2000" dirty="0" err="1"/>
              <a:t>și</a:t>
            </a:r>
            <a:r>
              <a:rPr lang="en-US" sz="2000" dirty="0"/>
              <a:t> W. G. Bragg </a:t>
            </a:r>
            <a:r>
              <a:rPr lang="en-US" sz="2000" dirty="0" err="1"/>
              <a:t>și</a:t>
            </a:r>
            <a:r>
              <a:rPr lang="en-US" sz="2000" dirty="0"/>
              <a:t> se </a:t>
            </a:r>
            <a:r>
              <a:rPr lang="en-US" sz="2000" dirty="0" err="1"/>
              <a:t>numește</a:t>
            </a:r>
            <a:r>
              <a:rPr lang="en-US" sz="2000" dirty="0"/>
              <a:t> </a:t>
            </a:r>
            <a:r>
              <a:rPr lang="en-US" sz="2000" dirty="0" err="1"/>
              <a:t>condiția</a:t>
            </a:r>
            <a:r>
              <a:rPr lang="en-US" sz="2000" dirty="0"/>
              <a:t> Wolf-Bragg.</a:t>
            </a:r>
          </a:p>
          <a:p>
            <a:pPr algn="just"/>
            <a:r>
              <a:rPr lang="en-US" sz="2000" dirty="0" err="1"/>
              <a:t>Dispunând</a:t>
            </a:r>
            <a:r>
              <a:rPr lang="en-US" sz="2000" dirty="0"/>
              <a:t> de </a:t>
            </a:r>
            <a:r>
              <a:rPr lang="en-US" sz="2000" dirty="0" err="1"/>
              <a:t>periodicitate</a:t>
            </a:r>
            <a:r>
              <a:rPr lang="en-US" sz="2000" dirty="0"/>
              <a:t> </a:t>
            </a:r>
            <a:r>
              <a:rPr lang="en-US" sz="2000" dirty="0" err="1"/>
              <a:t>tridimensională</a:t>
            </a:r>
            <a:r>
              <a:rPr lang="en-US" sz="2000" dirty="0"/>
              <a:t>, </a:t>
            </a:r>
            <a:r>
              <a:rPr lang="en-US" sz="2000" dirty="0" err="1"/>
              <a:t>cristalul</a:t>
            </a:r>
            <a:r>
              <a:rPr lang="en-US" sz="2000" dirty="0"/>
              <a:t> </a:t>
            </a:r>
            <a:r>
              <a:rPr lang="en-US" sz="2000" dirty="0" err="1"/>
              <a:t>acționează</a:t>
            </a:r>
            <a:r>
              <a:rPr lang="en-US" sz="2000" dirty="0"/>
              <a:t> ca o </a:t>
            </a:r>
            <a:r>
              <a:rPr lang="en-US" sz="2000" dirty="0" err="1"/>
              <a:t>rețea</a:t>
            </a:r>
            <a:r>
              <a:rPr lang="en-US" sz="2000" dirty="0"/>
              <a:t> de </a:t>
            </a:r>
            <a:r>
              <a:rPr lang="en-US" sz="2000" dirty="0" err="1"/>
              <a:t>difracție</a:t>
            </a:r>
            <a:r>
              <a:rPr lang="en-US" sz="2000" dirty="0"/>
              <a:t> </a:t>
            </a:r>
            <a:r>
              <a:rPr lang="en-US" sz="2000" dirty="0" err="1"/>
              <a:t>creată</a:t>
            </a:r>
            <a:r>
              <a:rPr lang="en-US" sz="2000" dirty="0"/>
              <a:t> de </a:t>
            </a:r>
            <a:r>
              <a:rPr lang="en-US" sz="2000" dirty="0" err="1"/>
              <a:t>rețele</a:t>
            </a:r>
            <a:r>
              <a:rPr lang="en-US" sz="2000" dirty="0"/>
              <a:t> plan-</a:t>
            </a:r>
            <a:r>
              <a:rPr lang="en-US" sz="2000" dirty="0" err="1"/>
              <a:t>paralele</a:t>
            </a:r>
            <a:r>
              <a:rPr lang="en-US" sz="2000" dirty="0"/>
              <a:t> de </a:t>
            </a:r>
            <a:r>
              <a:rPr lang="en-US" sz="2000" dirty="0" err="1"/>
              <a:t>atomi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radiația</a:t>
            </a:r>
            <a:r>
              <a:rPr lang="en-US" sz="2000" dirty="0"/>
              <a:t> </a:t>
            </a:r>
            <a:r>
              <a:rPr lang="en-US" sz="2000" dirty="0" err="1"/>
              <a:t>împrăștiată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observată</a:t>
            </a:r>
            <a:r>
              <a:rPr lang="en-US" sz="2000" dirty="0"/>
              <a:t> </a:t>
            </a:r>
            <a:r>
              <a:rPr lang="en-US" sz="2000" dirty="0" err="1"/>
              <a:t>numai</a:t>
            </a:r>
            <a:r>
              <a:rPr lang="en-US" sz="2000" dirty="0"/>
              <a:t> de-a </a:t>
            </a:r>
            <a:r>
              <a:rPr lang="en-US" sz="2000" dirty="0" err="1"/>
              <a:t>lungul</a:t>
            </a:r>
            <a:r>
              <a:rPr lang="en-US" sz="2000" dirty="0"/>
              <a:t> </a:t>
            </a:r>
            <a:r>
              <a:rPr lang="en-US" sz="2000" dirty="0" err="1"/>
              <a:t>direcțiilor</a:t>
            </a:r>
            <a:r>
              <a:rPr lang="en-US" sz="2000" dirty="0"/>
              <a:t> determinate de formula Wulff-Bragg . </a:t>
            </a:r>
            <a:endParaRPr lang="ro-RO" sz="2000" dirty="0"/>
          </a:p>
          <a:p>
            <a:endParaRPr lang="en-US" sz="2000" dirty="0"/>
          </a:p>
          <a:p>
            <a:pPr algn="just"/>
            <a:r>
              <a:rPr lang="en-US" sz="2000" dirty="0" err="1"/>
              <a:t>Undele</a:t>
            </a:r>
            <a:r>
              <a:rPr lang="en-US" sz="2000" dirty="0"/>
              <a:t> </a:t>
            </a:r>
            <a:r>
              <a:rPr lang="en-US" sz="2000" dirty="0" err="1"/>
              <a:t>secundare</a:t>
            </a:r>
            <a:r>
              <a:rPr lang="en-US" sz="2000" dirty="0"/>
              <a:t> </a:t>
            </a:r>
            <a:r>
              <a:rPr lang="en-US" sz="2000" dirty="0" err="1"/>
              <a:t>interferează</a:t>
            </a:r>
            <a:r>
              <a:rPr lang="en-US" sz="2000" dirty="0"/>
              <a:t>, </a:t>
            </a:r>
            <a:r>
              <a:rPr lang="en-US" sz="2000" dirty="0" err="1"/>
              <a:t>crescând</a:t>
            </a:r>
            <a:r>
              <a:rPr lang="en-US" sz="2000" dirty="0"/>
              <a:t> </a:t>
            </a:r>
            <a:r>
              <a:rPr lang="en-US" sz="2000" dirty="0" err="1"/>
              <a:t>intensitatea</a:t>
            </a:r>
            <a:r>
              <a:rPr lang="en-US" sz="2000" dirty="0"/>
              <a:t> </a:t>
            </a:r>
            <a:r>
              <a:rPr lang="en-US" sz="2000" dirty="0" err="1"/>
              <a:t>radiației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unele</a:t>
            </a:r>
            <a:r>
              <a:rPr lang="en-US" sz="2000" dirty="0"/>
              <a:t> </a:t>
            </a:r>
            <a:r>
              <a:rPr lang="en-US" sz="2000" dirty="0" err="1"/>
              <a:t>direcții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slăbirea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direc</a:t>
            </a:r>
            <a:r>
              <a:rPr lang="ro-RO" sz="2000" dirty="0"/>
              <a:t>ț</a:t>
            </a:r>
            <a:r>
              <a:rPr lang="en-US" sz="2000" dirty="0"/>
              <a:t>ii.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486400"/>
            <a:ext cx="1447800" cy="260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A6677-520D-19F7-11A8-B9B556372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185" y="0"/>
            <a:ext cx="2886478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8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Modelul de </a:t>
            </a:r>
            <a:r>
              <a:rPr lang="en-US" sz="2000" dirty="0" err="1">
                <a:solidFill>
                  <a:srgbClr val="FF0000"/>
                </a:solidFill>
              </a:rPr>
              <a:t>difracție</a:t>
            </a:r>
            <a:r>
              <a:rPr lang="en-US" sz="2000" dirty="0"/>
              <a:t> </a:t>
            </a:r>
            <a:r>
              <a:rPr lang="en-US" sz="2000" dirty="0" err="1"/>
              <a:t>depinde</a:t>
            </a:r>
            <a:r>
              <a:rPr lang="en-US" sz="2000" dirty="0"/>
              <a:t> de </a:t>
            </a:r>
            <a:r>
              <a:rPr lang="en-US" sz="2000" dirty="0" err="1"/>
              <a:t>poziția</a:t>
            </a:r>
            <a:r>
              <a:rPr lang="en-US" sz="2000" dirty="0"/>
              <a:t> </a:t>
            </a:r>
            <a:r>
              <a:rPr lang="en-US" sz="2000" dirty="0" err="1"/>
              <a:t>relativă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puterea</a:t>
            </a:r>
            <a:r>
              <a:rPr lang="en-US" sz="2000" dirty="0"/>
              <a:t> de </a:t>
            </a:r>
            <a:r>
              <a:rPr lang="en-US" sz="2000" dirty="0" err="1"/>
              <a:t>împrăștiere</a:t>
            </a:r>
            <a:r>
              <a:rPr lang="en-US" sz="2000" dirty="0"/>
              <a:t> a </a:t>
            </a:r>
            <a:r>
              <a:rPr lang="en-US" sz="2000" dirty="0" err="1"/>
              <a:t>atomilor</a:t>
            </a:r>
            <a:r>
              <a:rPr lang="en-US" sz="2000" dirty="0"/>
              <a:t>, care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determinată</a:t>
            </a:r>
            <a:r>
              <a:rPr lang="en-US" sz="2000" dirty="0"/>
              <a:t> de </a:t>
            </a:r>
            <a:r>
              <a:rPr lang="en-US" sz="2000" dirty="0" err="1"/>
              <a:t>densitatea</a:t>
            </a:r>
            <a:r>
              <a:rPr lang="en-US" sz="2000" dirty="0"/>
              <a:t> </a:t>
            </a:r>
            <a:r>
              <a:rPr lang="en-US" sz="2000" dirty="0" err="1"/>
              <a:t>electronilor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proporțională</a:t>
            </a:r>
            <a:r>
              <a:rPr lang="en-US" sz="2000" dirty="0"/>
              <a:t> cu </a:t>
            </a:r>
            <a:r>
              <a:rPr lang="en-US" sz="2000" dirty="0" err="1"/>
              <a:t>numărul</a:t>
            </a:r>
            <a:r>
              <a:rPr lang="en-US" sz="2000" dirty="0"/>
              <a:t> atomic al </a:t>
            </a:r>
            <a:r>
              <a:rPr lang="en-US" sz="2000" dirty="0" err="1"/>
              <a:t>elementului</a:t>
            </a:r>
            <a:r>
              <a:rPr lang="en-US" sz="2000" dirty="0"/>
              <a:t>.</a:t>
            </a:r>
            <a:endParaRPr lang="ro-RO" sz="2000" dirty="0"/>
          </a:p>
          <a:p>
            <a:pPr algn="just"/>
            <a:r>
              <a:rPr lang="en-US" sz="2000" dirty="0" err="1">
                <a:solidFill>
                  <a:srgbClr val="FF0000"/>
                </a:solidFill>
              </a:rPr>
              <a:t>Lungimea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undă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radiației</a:t>
            </a:r>
            <a:r>
              <a:rPr lang="en-US" sz="2000" dirty="0">
                <a:solidFill>
                  <a:srgbClr val="FF0000"/>
                </a:solidFill>
              </a:rPr>
              <a:t> de raze X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comparabilă</a:t>
            </a:r>
            <a:r>
              <a:rPr lang="en-US" sz="2000" dirty="0"/>
              <a:t> cu </a:t>
            </a:r>
            <a:r>
              <a:rPr lang="en-US" sz="2000" dirty="0" err="1"/>
              <a:t>distanțele</a:t>
            </a:r>
            <a:r>
              <a:rPr lang="en-US" sz="2000" dirty="0"/>
              <a:t> </a:t>
            </a:r>
            <a:r>
              <a:rPr lang="en-US" sz="2000" dirty="0" err="1"/>
              <a:t>interatomice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modelului</a:t>
            </a:r>
            <a:r>
              <a:rPr lang="en-US" sz="2000" dirty="0"/>
              <a:t> de </a:t>
            </a:r>
            <a:r>
              <a:rPr lang="en-US" sz="2000" dirty="0" err="1"/>
              <a:t>difracție</a:t>
            </a:r>
            <a:r>
              <a:rPr lang="en-US" sz="2000" dirty="0"/>
              <a:t>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posibil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se </a:t>
            </a:r>
            <a:r>
              <a:rPr lang="en-US" sz="2000" dirty="0" err="1"/>
              <a:t>stabilească</a:t>
            </a:r>
            <a:r>
              <a:rPr lang="en-US" sz="2000" dirty="0"/>
              <a:t> </a:t>
            </a:r>
            <a:r>
              <a:rPr lang="en-US" sz="2000" dirty="0" err="1"/>
              <a:t>compoziția</a:t>
            </a:r>
            <a:r>
              <a:rPr lang="en-US" sz="2000" dirty="0"/>
              <a:t> </a:t>
            </a:r>
            <a:r>
              <a:rPr lang="en-US" sz="2000" dirty="0" err="1"/>
              <a:t>chimică</a:t>
            </a:r>
            <a:r>
              <a:rPr lang="en-US" sz="2000" dirty="0"/>
              <a:t> a </a:t>
            </a:r>
            <a:r>
              <a:rPr lang="en-US" sz="2000" dirty="0" err="1"/>
              <a:t>cristalului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coordonatele</a:t>
            </a:r>
            <a:r>
              <a:rPr lang="en-US" sz="2000" dirty="0"/>
              <a:t> </a:t>
            </a:r>
            <a:r>
              <a:rPr lang="en-US" sz="2000" dirty="0" err="1"/>
              <a:t>atomilor</a:t>
            </a:r>
            <a:r>
              <a:rPr lang="en-US" sz="2000" dirty="0"/>
              <a:t> din </a:t>
            </a:r>
            <a:r>
              <a:rPr lang="en-US" sz="2000" dirty="0" err="1"/>
              <a:t>celula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unitară</a:t>
            </a:r>
            <a:r>
              <a:rPr lang="en-US" sz="2000" dirty="0"/>
              <a:t>;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Distanța </a:t>
            </a:r>
            <a:r>
              <a:rPr lang="en-US" sz="2000" dirty="0" err="1">
                <a:solidFill>
                  <a:srgbClr val="FF0000"/>
                </a:solidFill>
              </a:rPr>
              <a:t>dintre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atomi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variază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mod </a:t>
            </a:r>
            <a:r>
              <a:rPr lang="en-US" sz="2000" dirty="0" err="1"/>
              <a:t>regulat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funcție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/>
              <a:t>tip de atom </a:t>
            </a:r>
            <a:r>
              <a:rPr lang="en-US" sz="2000" dirty="0" err="1"/>
              <a:t>sau</a:t>
            </a:r>
            <a:r>
              <a:rPr lang="en-US" sz="2000" dirty="0"/>
              <a:t> ion,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 </a:t>
            </a:r>
            <a:r>
              <a:rPr lang="en-US" sz="2000" dirty="0" err="1"/>
              <a:t>distanța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planurile</a:t>
            </a:r>
            <a:r>
              <a:rPr lang="en-US" sz="2000" dirty="0"/>
              <a:t> </a:t>
            </a:r>
            <a:r>
              <a:rPr lang="en-US" sz="2000" dirty="0" err="1"/>
              <a:t>atomilor</a:t>
            </a:r>
            <a:r>
              <a:rPr lang="en-US" sz="2000" dirty="0"/>
              <a:t> face </a:t>
            </a:r>
            <a:r>
              <a:rPr lang="en-US" sz="2000" dirty="0" err="1"/>
              <a:t>posibilă</a:t>
            </a:r>
            <a:r>
              <a:rPr lang="en-US" sz="2000" dirty="0"/>
              <a:t> </a:t>
            </a:r>
            <a:r>
              <a:rPr lang="en-US" sz="2000" dirty="0" err="1"/>
              <a:t>determinarea</a:t>
            </a:r>
            <a:r>
              <a:rPr lang="en-US" sz="2000" dirty="0"/>
              <a:t> </a:t>
            </a:r>
            <a:r>
              <a:rPr lang="en-US" sz="2000" dirty="0" err="1"/>
              <a:t>compoziției</a:t>
            </a:r>
            <a:r>
              <a:rPr lang="en-US" sz="2000" dirty="0"/>
              <a:t> </a:t>
            </a:r>
            <a:r>
              <a:rPr lang="en-US" sz="2000" dirty="0" err="1"/>
              <a:t>probei</a:t>
            </a:r>
            <a:r>
              <a:rPr lang="en-US" sz="2000" dirty="0"/>
              <a:t>. </a:t>
            </a:r>
            <a:endParaRPr lang="ro-RO" sz="2000" dirty="0"/>
          </a:p>
          <a:p>
            <a:pPr algn="just"/>
            <a:r>
              <a:rPr lang="en-US" sz="2000" dirty="0" err="1">
                <a:solidFill>
                  <a:srgbClr val="FF0000"/>
                </a:solidFill>
              </a:rPr>
              <a:t>Intensitate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o-RO" sz="2000" dirty="0">
                <a:solidFill>
                  <a:srgbClr val="FF0000"/>
                </a:solidFill>
              </a:rPr>
              <a:t>de difracție </a:t>
            </a:r>
            <a:r>
              <a:rPr lang="ro-RO" sz="2000" dirty="0"/>
              <a:t>a r</a:t>
            </a:r>
            <a:r>
              <a:rPr lang="en-US" sz="2000" dirty="0" err="1"/>
              <a:t>adiați</a:t>
            </a:r>
            <a:r>
              <a:rPr lang="ro-RO" sz="2000" dirty="0"/>
              <a:t>ei</a:t>
            </a:r>
            <a:r>
              <a:rPr lang="en-US" sz="2000" dirty="0"/>
              <a:t> cu raze X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proporțională</a:t>
            </a:r>
            <a:r>
              <a:rPr lang="en-US" sz="2000" dirty="0"/>
              <a:t> cu </a:t>
            </a:r>
            <a:r>
              <a:rPr lang="en-US" sz="2000" dirty="0" err="1"/>
              <a:t>cantitatea</a:t>
            </a:r>
            <a:r>
              <a:rPr lang="en-US" sz="2000" dirty="0"/>
              <a:t> de </a:t>
            </a:r>
            <a:r>
              <a:rPr lang="en-US" sz="2000" dirty="0" err="1"/>
              <a:t>componentă</a:t>
            </a:r>
            <a:r>
              <a:rPr lang="en-US" sz="2000" dirty="0"/>
              <a:t> care</a:t>
            </a:r>
            <a:r>
              <a:rPr lang="ro-RO" sz="2000" dirty="0"/>
              <a:t> </a:t>
            </a:r>
            <a:r>
              <a:rPr lang="en-US" sz="2000" dirty="0"/>
              <a:t>face </a:t>
            </a:r>
            <a:r>
              <a:rPr lang="en-US" sz="2000" dirty="0" err="1"/>
              <a:t>posibilă</a:t>
            </a:r>
            <a:r>
              <a:rPr lang="en-US" sz="2000" dirty="0"/>
              <a:t> </a:t>
            </a:r>
            <a:r>
              <a:rPr lang="en-US" sz="2000" dirty="0" err="1"/>
              <a:t>efectuarea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 </a:t>
            </a:r>
            <a:r>
              <a:rPr lang="en-US" sz="2000" dirty="0" err="1"/>
              <a:t>cantitative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8" y="2253477"/>
            <a:ext cx="9180945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Condiția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Wulff</a:t>
            </a:r>
            <a:r>
              <a:rPr lang="en-US" sz="2000" b="1" dirty="0">
                <a:solidFill>
                  <a:srgbClr val="FF0000"/>
                </a:solidFill>
              </a:rPr>
              <a:t>-Bragg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calcularea</a:t>
            </a:r>
            <a:r>
              <a:rPr lang="en-US" sz="2000" dirty="0"/>
              <a:t> </a:t>
            </a:r>
            <a:r>
              <a:rPr lang="en-US" sz="2000" dirty="0" err="1"/>
              <a:t>distanțe</a:t>
            </a:r>
            <a:r>
              <a:rPr lang="ro-RO" sz="2000" dirty="0"/>
              <a:t>i intreplane</a:t>
            </a:r>
            <a:r>
              <a:rPr lang="en-US" sz="2000" dirty="0"/>
              <a:t> ale </a:t>
            </a:r>
            <a:r>
              <a:rPr lang="en-US" sz="2000" dirty="0" err="1"/>
              <a:t>rețelei</a:t>
            </a:r>
            <a:r>
              <a:rPr lang="en-US" sz="2000" dirty="0"/>
              <a:t> </a:t>
            </a:r>
            <a:r>
              <a:rPr lang="en-US" sz="2000" dirty="0" err="1"/>
              <a:t>cristaline</a:t>
            </a:r>
            <a:r>
              <a:rPr lang="en-US" sz="2000" dirty="0"/>
              <a:t> a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substanțe</a:t>
            </a:r>
            <a:r>
              <a:rPr lang="en-US" sz="2000" dirty="0"/>
              <a:t> </a:t>
            </a:r>
            <a:r>
              <a:rPr lang="en-US" sz="2000" dirty="0" err="1"/>
              <a:t>bazate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maximul</a:t>
            </a:r>
            <a:r>
              <a:rPr lang="en-US" sz="2000" dirty="0"/>
              <a:t> de </a:t>
            </a:r>
            <a:r>
              <a:rPr lang="en-US" sz="2000" dirty="0" err="1"/>
              <a:t>difracție</a:t>
            </a:r>
            <a:r>
              <a:rPr lang="en-US" sz="2000" dirty="0"/>
              <a:t> al </a:t>
            </a:r>
            <a:r>
              <a:rPr lang="en-US" sz="2000" dirty="0" err="1"/>
              <a:t>radiației</a:t>
            </a:r>
            <a:r>
              <a:rPr lang="en-US" sz="2000" dirty="0"/>
              <a:t> </a:t>
            </a:r>
            <a:r>
              <a:rPr lang="en-US" sz="2000" dirty="0" err="1"/>
              <a:t>caracteristice</a:t>
            </a:r>
            <a:r>
              <a:rPr lang="en-US" sz="2000" dirty="0"/>
              <a:t> </a:t>
            </a:r>
            <a:r>
              <a:rPr lang="en-US" sz="2000" dirty="0" err="1"/>
              <a:t>măsurat</a:t>
            </a:r>
            <a:r>
              <a:rPr lang="ro-RO" sz="2000" dirty="0"/>
              <a:t>e</a:t>
            </a:r>
            <a:r>
              <a:rPr lang="en-US" sz="2000" dirty="0"/>
              <a:t> experimental de un detector,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unghiul</a:t>
            </a:r>
            <a:r>
              <a:rPr lang="en-US" sz="2000" dirty="0"/>
              <a:t> de </a:t>
            </a:r>
            <a:r>
              <a:rPr lang="ro-RO" sz="2000" dirty="0"/>
              <a:t>cădere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ro-RO" sz="2000" dirty="0"/>
              <a:t>           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l-GR" sz="2000" b="1" dirty="0">
                <a:solidFill>
                  <a:srgbClr val="FF0000"/>
                </a:solidFill>
              </a:rPr>
              <a:t>λ = 2</a:t>
            </a:r>
            <a:r>
              <a:rPr lang="en-US" sz="2000" b="1" dirty="0">
                <a:solidFill>
                  <a:srgbClr val="FF0000"/>
                </a:solidFill>
              </a:rPr>
              <a:t>d sin</a:t>
            </a:r>
            <a:r>
              <a:rPr lang="el-GR" sz="2000" b="1" dirty="0">
                <a:solidFill>
                  <a:srgbClr val="FF0000"/>
                </a:solidFill>
              </a:rPr>
              <a:t>θ </a:t>
            </a:r>
            <a:r>
              <a:rPr lang="el-GR" sz="2000" dirty="0"/>
              <a:t>, </a:t>
            </a:r>
            <a:r>
              <a:rPr lang="en-US" sz="2000" dirty="0" err="1"/>
              <a:t>unde</a:t>
            </a:r>
            <a:r>
              <a:rPr lang="en-US" sz="2000" dirty="0"/>
              <a:t> n - </a:t>
            </a:r>
            <a:r>
              <a:rPr lang="en-US" sz="2000" dirty="0" err="1"/>
              <a:t>ordinul</a:t>
            </a:r>
            <a:r>
              <a:rPr lang="en-US" sz="2000" dirty="0"/>
              <a:t> </a:t>
            </a:r>
            <a:r>
              <a:rPr lang="en-US" sz="2000" dirty="0" err="1"/>
              <a:t>maximului</a:t>
            </a:r>
            <a:r>
              <a:rPr lang="en-US" sz="2000" dirty="0"/>
              <a:t> de </a:t>
            </a:r>
            <a:r>
              <a:rPr lang="en-US" sz="2000" dirty="0" err="1"/>
              <a:t>difracție</a:t>
            </a:r>
            <a:r>
              <a:rPr lang="en-US" sz="2000" dirty="0"/>
              <a:t>; d -</a:t>
            </a:r>
            <a:r>
              <a:rPr lang="en-US" sz="2000" dirty="0" err="1"/>
              <a:t>distanța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planurile</a:t>
            </a:r>
            <a:r>
              <a:rPr lang="en-US" sz="2000" dirty="0"/>
              <a:t> </a:t>
            </a:r>
            <a:r>
              <a:rPr lang="en-US" sz="2000" dirty="0" err="1"/>
              <a:t>rețelei</a:t>
            </a:r>
            <a:r>
              <a:rPr lang="en-US" sz="2000" dirty="0"/>
              <a:t> </a:t>
            </a:r>
            <a:r>
              <a:rPr lang="en-US" sz="2000" dirty="0" err="1"/>
              <a:t>cristaline</a:t>
            </a:r>
            <a:r>
              <a:rPr lang="en-US" sz="2000" dirty="0"/>
              <a:t>; </a:t>
            </a:r>
            <a:r>
              <a:rPr lang="el-GR" sz="2000" dirty="0"/>
              <a:t>θ – </a:t>
            </a:r>
            <a:r>
              <a:rPr lang="en-US" sz="2000" dirty="0" err="1"/>
              <a:t>unghi</a:t>
            </a:r>
            <a:r>
              <a:rPr lang="ro-RO" sz="2000" dirty="0"/>
              <a:t> de cădere </a:t>
            </a:r>
            <a:r>
              <a:rPr lang="en-US" sz="2000" dirty="0"/>
              <a:t>(</a:t>
            </a:r>
            <a:r>
              <a:rPr lang="en-US" sz="2000" dirty="0" err="1"/>
              <a:t>unghiul</a:t>
            </a:r>
            <a:r>
              <a:rPr lang="en-US" sz="2000" dirty="0"/>
              <a:t> Br</a:t>
            </a:r>
            <a:r>
              <a:rPr lang="ro-RO" sz="2000" dirty="0"/>
              <a:t>ă</a:t>
            </a:r>
            <a:r>
              <a:rPr lang="en-US" sz="2000" dirty="0"/>
              <a:t>gg)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3C4043"/>
                </a:solidFill>
                <a:latin typeface="Roboto"/>
              </a:rPr>
              <a:t>Admitem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că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o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undă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plană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este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incidentă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planuri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ale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punctelor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rețea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, cu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separare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𝑑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în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unghi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𝜃 (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figură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).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Punctele</a:t>
            </a:r>
            <a:r>
              <a:rPr lang="en-US" sz="2000" i="1" dirty="0">
                <a:solidFill>
                  <a:srgbClr val="FF0000"/>
                </a:solidFill>
                <a:latin typeface="Roboto"/>
              </a:rPr>
              <a:t> A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și</a:t>
            </a:r>
            <a:r>
              <a:rPr lang="en-US" sz="2000" i="1" dirty="0">
                <a:solidFill>
                  <a:srgbClr val="FF0000"/>
                </a:solidFill>
                <a:latin typeface="Roboto"/>
              </a:rPr>
              <a:t> C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sunt</a:t>
            </a:r>
            <a:r>
              <a:rPr lang="en-US" sz="2000" i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pe</a:t>
            </a:r>
            <a:r>
              <a:rPr lang="en-US" sz="2000" i="1" dirty="0">
                <a:solidFill>
                  <a:srgbClr val="FF0000"/>
                </a:solidFill>
                <a:latin typeface="Roboto"/>
              </a:rPr>
              <a:t> un plan,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iar</a:t>
            </a:r>
            <a:r>
              <a:rPr lang="en-US" sz="2000" i="1" dirty="0">
                <a:solidFill>
                  <a:srgbClr val="FF0000"/>
                </a:solidFill>
                <a:latin typeface="Roboto"/>
              </a:rPr>
              <a:t> B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este</a:t>
            </a:r>
            <a:r>
              <a:rPr lang="en-US" sz="2000" i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pe</a:t>
            </a:r>
            <a:r>
              <a:rPr lang="en-US" sz="2000" i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planul</a:t>
            </a:r>
            <a:r>
              <a:rPr lang="en-US" sz="2000" i="1" dirty="0">
                <a:solidFill>
                  <a:srgbClr val="FF0000"/>
                </a:solidFill>
                <a:latin typeface="Roboto"/>
              </a:rPr>
              <a:t> de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mai</a:t>
            </a:r>
            <a:r>
              <a:rPr lang="en-US" sz="2000" i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jos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.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Punctele</a:t>
            </a:r>
            <a:r>
              <a:rPr lang="en-US" sz="2000" i="1" dirty="0">
                <a:solidFill>
                  <a:srgbClr val="FF0000"/>
                </a:solidFill>
                <a:latin typeface="Roboto"/>
              </a:rPr>
              <a:t> ABCC'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formează</a:t>
            </a:r>
            <a:r>
              <a:rPr lang="en-US" sz="2000" i="1" dirty="0">
                <a:solidFill>
                  <a:srgbClr val="FF0000"/>
                </a:solidFill>
                <a:latin typeface="Roboto"/>
              </a:rPr>
              <a:t> un </a:t>
            </a:r>
            <a:r>
              <a:rPr lang="en-US" sz="2000" i="1" dirty="0" err="1">
                <a:solidFill>
                  <a:srgbClr val="FF0000"/>
                </a:solidFill>
                <a:latin typeface="Roboto"/>
              </a:rPr>
              <a:t>patrulater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.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Exista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o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diferență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 cale</a:t>
            </a:r>
            <a:r>
              <a:rPr lang="ro-RO" sz="2000" dirty="0">
                <a:solidFill>
                  <a:srgbClr val="3C4043"/>
                </a:solidFill>
                <a:latin typeface="Roboto"/>
              </a:rPr>
              <a:t> optică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între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raza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reflectată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de-a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lungul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AC'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și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raza de-a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lungul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AB,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apoi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reflectată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de-a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lungul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BC.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Această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diferență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 de </a:t>
            </a:r>
            <a:r>
              <a:rPr lang="en-US" sz="2000" dirty="0" err="1">
                <a:solidFill>
                  <a:srgbClr val="3C4043"/>
                </a:solidFill>
                <a:latin typeface="Roboto"/>
              </a:rPr>
              <a:t>cale</a:t>
            </a:r>
            <a:r>
              <a:rPr lang="en-US" sz="2000" dirty="0">
                <a:solidFill>
                  <a:srgbClr val="3C4043"/>
                </a:solidFill>
                <a:latin typeface="Roboto"/>
              </a:rPr>
              <a:t>&gt;</a:t>
            </a:r>
            <a:r>
              <a:rPr lang="ro-RO" sz="2000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sz="2000" b="1" dirty="0">
                <a:solidFill>
                  <a:srgbClr val="3C4043"/>
                </a:solidFill>
                <a:latin typeface="Roboto"/>
              </a:rPr>
              <a:t>(𝐴𝐵+𝐵𝐶)−(𝐴𝐶′).</a:t>
            </a:r>
            <a:r>
              <a:rPr lang="ro-RO" sz="2000" b="1" dirty="0">
                <a:solidFill>
                  <a:srgbClr val="3C4043"/>
                </a:solidFill>
                <a:latin typeface="Roboto"/>
              </a:rPr>
              <a:t> </a:t>
            </a:r>
            <a:r>
              <a:rPr lang="ro-RO" sz="2000" dirty="0">
                <a:solidFill>
                  <a:srgbClr val="3C4043"/>
                </a:solidFill>
                <a:latin typeface="Roboto"/>
              </a:rPr>
              <a:t>Cele două unde separate vor ajunge într-un punct (infinit) cu aceeași fază și, prin urmare, vor suferi interferențe, dacă și numai dacă această diferență de cale este </a:t>
            </a:r>
            <a:r>
              <a:rPr lang="ro-RO" sz="2000" b="1" dirty="0">
                <a:solidFill>
                  <a:srgbClr val="3C4043"/>
                </a:solidFill>
                <a:latin typeface="Roboto"/>
              </a:rPr>
              <a:t>egală cu orice valoare întreagă a lungimii de undă</a:t>
            </a:r>
            <a:r>
              <a:rPr lang="ro-RO" sz="2000" dirty="0">
                <a:solidFill>
                  <a:srgbClr val="3C4043"/>
                </a:solidFill>
                <a:latin typeface="Roboto"/>
              </a:rPr>
              <a:t>, de exemplu</a:t>
            </a:r>
            <a:endParaRPr lang="en-US" sz="2000" dirty="0">
              <a:solidFill>
                <a:srgbClr val="3C4043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4609802" cy="2130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6567852"/>
            <a:ext cx="2454852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60" y="355395"/>
            <a:ext cx="8229600" cy="4525962"/>
          </a:xfrm>
        </p:spPr>
        <p:txBody>
          <a:bodyPr/>
          <a:lstStyle/>
          <a:p>
            <a:r>
              <a:rPr lang="ro-RO" sz="2000" dirty="0"/>
              <a:t>Din geometrie:</a:t>
            </a:r>
          </a:p>
          <a:p>
            <a:r>
              <a:rPr lang="ro-RO" sz="2000" dirty="0"/>
              <a:t>De unde </a:t>
            </a:r>
          </a:p>
          <a:p>
            <a:endParaRPr lang="ro-RO" sz="2000" dirty="0"/>
          </a:p>
          <a:p>
            <a:r>
              <a:rPr lang="ro-RO" sz="2000" dirty="0"/>
              <a:t>Și </a:t>
            </a:r>
          </a:p>
          <a:p>
            <a:endParaRPr lang="ro-RO" sz="2000" dirty="0"/>
          </a:p>
          <a:p>
            <a:r>
              <a:rPr lang="ro-RO" sz="2000" dirty="0"/>
              <a:t>Sau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02" y="393208"/>
            <a:ext cx="2495550" cy="37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884933"/>
            <a:ext cx="4619625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401" y="1480675"/>
            <a:ext cx="4057650" cy="37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492" y="2286801"/>
            <a:ext cx="1314922" cy="2366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499" y="2825572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3C4043"/>
                </a:solidFill>
                <a:latin typeface="Roboto"/>
              </a:rPr>
              <a:t>Măsurarea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unghiurilor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poate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fi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folosită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pentru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a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determina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structura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cristalului</a:t>
            </a:r>
            <a:endParaRPr lang="ro-RO" dirty="0">
              <a:solidFill>
                <a:srgbClr val="3C4043"/>
              </a:solidFill>
              <a:latin typeface="Roboto"/>
            </a:endParaRPr>
          </a:p>
          <a:p>
            <a:pPr algn="just"/>
            <a:r>
              <a:rPr lang="en-US" dirty="0">
                <a:solidFill>
                  <a:srgbClr val="3C4043"/>
                </a:solidFill>
                <a:latin typeface="Roboto"/>
              </a:rPr>
              <a:t> Ca un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exemplu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simplu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legea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lui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Bragg,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așa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cum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sa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menționat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mai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sus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poate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fi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utilizată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pentru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a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obține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distanța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dintre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rețelele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unui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anumit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sistem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cubic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prin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următoarea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relație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:</a:t>
            </a:r>
            <a:endParaRPr lang="ro-RO" dirty="0">
              <a:solidFill>
                <a:srgbClr val="3C4043"/>
              </a:solidFill>
              <a:latin typeface="Roboto"/>
            </a:endParaRPr>
          </a:p>
          <a:p>
            <a:endParaRPr lang="ro-RO" dirty="0">
              <a:solidFill>
                <a:srgbClr val="3C4043"/>
              </a:solidFill>
              <a:latin typeface="Roboto"/>
            </a:endParaRPr>
          </a:p>
          <a:p>
            <a:endParaRPr lang="ro-RO" dirty="0">
              <a:solidFill>
                <a:srgbClr val="3C4043"/>
              </a:solidFill>
              <a:latin typeface="Roboto"/>
            </a:endParaRPr>
          </a:p>
          <a:p>
            <a:r>
              <a:rPr lang="ro-RO" dirty="0">
                <a:solidFill>
                  <a:srgbClr val="3C4043"/>
                </a:solidFill>
                <a:latin typeface="Roboto"/>
              </a:rPr>
              <a:t>Sau, combinând cu legea Brăggs și determina indicii Miller</a:t>
            </a:r>
          </a:p>
          <a:p>
            <a:endParaRPr lang="ro-RO" dirty="0">
              <a:solidFill>
                <a:srgbClr val="3C4043"/>
              </a:solidFill>
              <a:latin typeface="Roboto"/>
            </a:endParaRPr>
          </a:p>
          <a:p>
            <a:r>
              <a:rPr lang="en-US" i="1" dirty="0">
                <a:solidFill>
                  <a:srgbClr val="FF0000"/>
                </a:solidFill>
                <a:latin typeface="Roboto"/>
              </a:rPr>
              <a:t>Nota&gt; </a:t>
            </a:r>
            <a:r>
              <a:rPr lang="ro-RO" i="1" dirty="0">
                <a:solidFill>
                  <a:srgbClr val="FF0000"/>
                </a:solidFill>
                <a:latin typeface="Roboto"/>
              </a:rPr>
              <a:t>lungimea de undă în cristal diferă (neesențial) de lungimea de undă în aer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982" y="3749304"/>
            <a:ext cx="1985590" cy="573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446" y="4322327"/>
            <a:ext cx="2162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50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586</TotalTime>
  <Words>4224</Words>
  <Application>Microsoft Office PowerPoint</Application>
  <PresentationFormat>On-screen Show (4:3)</PresentationFormat>
  <Paragraphs>261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Archivo</vt:lpstr>
      <vt:lpstr>Arial</vt:lpstr>
      <vt:lpstr>Roboto</vt:lpstr>
      <vt:lpstr>Default Design</vt:lpstr>
      <vt:lpstr>Tema  Fundamentele difractometriei roentgen</vt:lpstr>
      <vt:lpstr>PowerPoint Presentation</vt:lpstr>
      <vt:lpstr>Refractometria Roentgen </vt:lpstr>
      <vt:lpstr>Tehnici de nanometrologie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Principiul generării radiației roentgen</vt:lpstr>
      <vt:lpstr>PowerPoint Presentation</vt:lpstr>
      <vt:lpstr>PowerPoint Presentation</vt:lpstr>
      <vt:lpstr>Blocurile principale ale difractometrului</vt:lpstr>
      <vt:lpstr>REGLAREA DIFRACTOMETRULUI CU METODĂ STANDARDULUI INTERN</vt:lpstr>
      <vt:lpstr>PowerPoint Presentation</vt:lpstr>
      <vt:lpstr>PowerPoint Presentation</vt:lpstr>
      <vt:lpstr>Importanța greutății probei</vt:lpstr>
      <vt:lpstr>Estimated radiation doses at analytical X-ray equipment:</vt:lpstr>
      <vt:lpstr>Rezumatul indiciilor de analiză</vt:lpstr>
      <vt:lpstr>Împrăștierea razelor X la unghiuri mici (SAXS) </vt:lpstr>
      <vt:lpstr>Soluții SAXS </vt:lpstr>
      <vt:lpstr>SAXS: elemente de bază </vt:lpstr>
      <vt:lpstr>Măsurare </vt:lpstr>
      <vt:lpstr>SAXS: Probă izotropă </vt:lpstr>
      <vt:lpstr>O modalitate de a prezenta densitatea electronică a particulelor izolate </vt:lpstr>
      <vt:lpstr>O modalitate de a prezenta funcția de autocorelație a densității electronice </vt:lpstr>
      <vt:lpstr>What about soap micelle or charged particles?</vt:lpstr>
      <vt:lpstr>(a) Distribuția distanței p(r) și (b) Funcția de distribuție a distanței </vt:lpstr>
      <vt:lpstr>P(r) și densitatea electronilor </vt:lpstr>
      <vt:lpstr>Exemplificare</vt:lpstr>
      <vt:lpstr>Legea Guinier </vt:lpstr>
      <vt:lpstr>Raza de girație </vt:lpstr>
      <vt:lpstr>Rg din intensitatea experimentului</vt:lpstr>
      <vt:lpstr>Legea lui Guinier </vt:lpstr>
      <vt:lpstr> Nano Tomografie de fază cu raze X</vt:lpstr>
      <vt:lpstr>Nano Tomografia de fază cu raze X </vt:lpstr>
      <vt:lpstr>Unde se realizează</vt:lpstr>
      <vt:lpstr>PowerPoint Presentation</vt:lpstr>
      <vt:lpstr>Fresnel,s zone plate</vt:lpstr>
      <vt:lpstr>PowerPoint Presentation</vt:lpstr>
      <vt:lpstr>Ptychografia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Întroducere în Instrumentație și Metrologie pentru Nanoinginerie</dc:title>
  <dc:subject>DigitalOfficePro Free Templates</dc:subject>
  <dc:creator>buzdugan artur</dc:creator>
  <cp:keywords>Templates; PowerPoint; DigitalOfficePro; Free</cp:keywords>
  <cp:lastModifiedBy>Artur Buzdugan</cp:lastModifiedBy>
  <cp:revision>50</cp:revision>
  <dcterms:created xsi:type="dcterms:W3CDTF">2024-06-17T15:33:16Z</dcterms:created>
  <dcterms:modified xsi:type="dcterms:W3CDTF">2026-05-22T10:48:57Z</dcterms:modified>
  <cp:category>Templates;PowerPoint</cp:category>
</cp:coreProperties>
</file>