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5253" autoAdjust="0"/>
  </p:normalViewPr>
  <p:slideViewPr>
    <p:cSldViewPr snapToGrid="0">
      <p:cViewPr varScale="1">
        <p:scale>
          <a:sx n="106" d="100"/>
          <a:sy n="106" d="100"/>
        </p:scale>
        <p:origin x="109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11/17/2025</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a:p>
        </p:txBody>
      </p:sp>
    </p:spTree>
    <p:extLst>
      <p:ext uri="{BB962C8B-B14F-4D97-AF65-F5344CB8AC3E}">
        <p14:creationId xmlns:p14="http://schemas.microsoft.com/office/powerpoint/2010/main"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a:p>
        </p:txBody>
      </p:sp>
      <p:sp>
        <p:nvSpPr>
          <p:cNvPr id="4" name="Номер слайда 3"/>
          <p:cNvSpPr>
            <a:spLocks noGrp="1"/>
          </p:cNvSpPr>
          <p:nvPr>
            <p:ph type="sldNum" sz="quarter" idx="10"/>
          </p:nvPr>
        </p:nvSpPr>
        <p:spPr/>
        <p:txBody>
          <a:bodyPr/>
          <a:lstStyle/>
          <a:p>
            <a:fld id="{6858DB0D-707A-4B4F-9F6C-74B60B20FB92}" type="slidenum">
              <a:rPr lang="en-US" smtClean="0"/>
              <a:t>2</a:t>
            </a:fld>
            <a:endParaRPr lang="en-US"/>
          </a:p>
        </p:txBody>
      </p:sp>
    </p:spTree>
    <p:extLst>
      <p:ext uri="{BB962C8B-B14F-4D97-AF65-F5344CB8AC3E}">
        <p14:creationId xmlns:p14="http://schemas.microsoft.com/office/powerpoint/2010/main" val="1390401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11/17/2025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11/17/2025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11/17/2025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11/17/2025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a:p>
        </p:txBody>
      </p:sp>
    </p:spTree>
    <p:extLst>
      <p:ext uri="{BB962C8B-B14F-4D97-AF65-F5344CB8AC3E}">
        <p14:creationId xmlns:p14="http://schemas.microsoft.com/office/powerpoint/2010/main"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1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16.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 Id="rId5" Type="http://schemas.openxmlformats.org/officeDocument/2006/relationships/image" Target="../media/image34.png"/><Relationship Id="rId4" Type="http://schemas.openxmlformats.org/officeDocument/2006/relationships/image" Target="../media/image33.png"/></Relationships>
</file>

<file path=ppt/slides/_rels/slide17.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 Id="rId4" Type="http://schemas.openxmlformats.org/officeDocument/2006/relationships/image" Target="../media/image37.png"/></Relationships>
</file>

<file path=ppt/slides/_rels/slide18.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 Id="rId4" Type="http://schemas.openxmlformats.org/officeDocument/2006/relationships/image" Target="../media/image40.png"/></Relationships>
</file>

<file path=ppt/slides/_rels/slide19.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 Id="rId5" Type="http://schemas.openxmlformats.org/officeDocument/2006/relationships/image" Target="../media/image44.png"/><Relationship Id="rId4" Type="http://schemas.openxmlformats.org/officeDocument/2006/relationships/image" Target="../media/image43.png"/></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20.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2.emf"/><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4.emf"/><Relationship Id="rId2" Type="http://schemas.openxmlformats.org/officeDocument/2006/relationships/image" Target="../media/image53.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5.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6.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7.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9.emf"/><Relationship Id="rId2" Type="http://schemas.openxmlformats.org/officeDocument/2006/relationships/image" Target="../media/image58.emf"/><Relationship Id="rId1" Type="http://schemas.openxmlformats.org/officeDocument/2006/relationships/slideLayout" Target="../slideLayouts/slideLayout2.xml"/><Relationship Id="rId4" Type="http://schemas.openxmlformats.org/officeDocument/2006/relationships/image" Target="../media/image60.emf"/></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30.xml.rels><?xml version="1.0" encoding="UTF-8" standalone="yes"?>
<Relationships xmlns="http://schemas.openxmlformats.org/package/2006/relationships"><Relationship Id="rId3" Type="http://schemas.openxmlformats.org/officeDocument/2006/relationships/image" Target="../media/image62.emf"/><Relationship Id="rId2" Type="http://schemas.openxmlformats.org/officeDocument/2006/relationships/image" Target="../media/image6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3.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5.emf"/><Relationship Id="rId2" Type="http://schemas.openxmlformats.org/officeDocument/2006/relationships/image" Target="../media/image6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7.emf"/><Relationship Id="rId2" Type="http://schemas.openxmlformats.org/officeDocument/2006/relationships/image" Target="../media/image66.emf"/><Relationship Id="rId1" Type="http://schemas.openxmlformats.org/officeDocument/2006/relationships/slideLayout" Target="../slideLayouts/slideLayout2.xml"/><Relationship Id="rId4" Type="http://schemas.openxmlformats.org/officeDocument/2006/relationships/image" Target="../media/image68.emf"/></Relationships>
</file>

<file path=ppt/slides/_rels/slide34.xml.rels><?xml version="1.0" encoding="UTF-8" standalone="yes"?>
<Relationships xmlns="http://schemas.openxmlformats.org/package/2006/relationships"><Relationship Id="rId3" Type="http://schemas.openxmlformats.org/officeDocument/2006/relationships/image" Target="../media/image70.emf"/><Relationship Id="rId2" Type="http://schemas.openxmlformats.org/officeDocument/2006/relationships/image" Target="../media/image69.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72.emf"/><Relationship Id="rId2" Type="http://schemas.openxmlformats.org/officeDocument/2006/relationships/image" Target="../media/image71.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73.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4.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76.emf"/><Relationship Id="rId2" Type="http://schemas.openxmlformats.org/officeDocument/2006/relationships/image" Target="../media/image75.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8.emf"/><Relationship Id="rId2" Type="http://schemas.openxmlformats.org/officeDocument/2006/relationships/image" Target="../media/image77.emf"/><Relationship Id="rId1" Type="http://schemas.openxmlformats.org/officeDocument/2006/relationships/slideLayout" Target="../slideLayouts/slideLayout2.xml"/><Relationship Id="rId4" Type="http://schemas.openxmlformats.org/officeDocument/2006/relationships/image" Target="../media/image79.emf"/></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81.emf"/><Relationship Id="rId2" Type="http://schemas.openxmlformats.org/officeDocument/2006/relationships/image" Target="../media/image80.emf"/><Relationship Id="rId1" Type="http://schemas.openxmlformats.org/officeDocument/2006/relationships/slideLayout" Target="../slideLayouts/slideLayout2.xml"/><Relationship Id="rId4" Type="http://schemas.openxmlformats.org/officeDocument/2006/relationships/image" Target="../media/image82.emf"/></Relationships>
</file>

<file path=ppt/slides/_rels/slide41.xml.rels><?xml version="1.0" encoding="UTF-8" standalone="yes"?>
<Relationships xmlns="http://schemas.openxmlformats.org/package/2006/relationships"><Relationship Id="rId3" Type="http://schemas.openxmlformats.org/officeDocument/2006/relationships/image" Target="../media/image84.emf"/><Relationship Id="rId2" Type="http://schemas.openxmlformats.org/officeDocument/2006/relationships/image" Target="../media/image83.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86.emf"/><Relationship Id="rId2" Type="http://schemas.openxmlformats.org/officeDocument/2006/relationships/image" Target="../media/image8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88.emf"/><Relationship Id="rId2" Type="http://schemas.openxmlformats.org/officeDocument/2006/relationships/image" Target="../media/image87.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2" y="0"/>
            <a:ext cx="12068268" cy="1502875"/>
          </a:xfrm>
        </p:spPr>
        <p:txBody>
          <a:bodyPr anchor="t">
            <a:normAutofit fontScale="90000"/>
          </a:bodyPr>
          <a:lstStyle/>
          <a:p>
            <a:r>
              <a:rPr lang="en-US" sz="5400" b="1" dirty="0" err="1">
                <a:latin typeface="Times New Roman" panose="02020603050405020304" pitchFamily="18" charset="0"/>
                <a:cs typeface="Times New Roman" panose="02020603050405020304" pitchFamily="18" charset="0"/>
              </a:rPr>
              <a:t>Bazele</a:t>
            </a:r>
            <a:r>
              <a:rPr lang="en-US" sz="5400" b="1" dirty="0">
                <a:latin typeface="Times New Roman" panose="02020603050405020304" pitchFamily="18" charset="0"/>
                <a:cs typeface="Times New Roman" panose="02020603050405020304" pitchFamily="18" charset="0"/>
              </a:rPr>
              <a:t> </a:t>
            </a:r>
            <a:r>
              <a:rPr lang="en-US" sz="5400" b="1" dirty="0" err="1">
                <a:latin typeface="Times New Roman" panose="02020603050405020304" pitchFamily="18" charset="0"/>
                <a:cs typeface="Times New Roman" panose="02020603050405020304" pitchFamily="18" charset="0"/>
              </a:rPr>
              <a:t>Tehnologice</a:t>
            </a:r>
            <a:r>
              <a:rPr lang="en-US" sz="5400" b="1" dirty="0">
                <a:latin typeface="Times New Roman" panose="02020603050405020304" pitchFamily="18" charset="0"/>
                <a:cs typeface="Times New Roman" panose="02020603050405020304" pitchFamily="18" charset="0"/>
              </a:rPr>
              <a:t> ale </a:t>
            </a:r>
            <a:r>
              <a:rPr lang="en-US" sz="5400" b="1" dirty="0" err="1">
                <a:latin typeface="Times New Roman" panose="02020603050405020304" pitchFamily="18" charset="0"/>
                <a:cs typeface="Times New Roman" panose="02020603050405020304" pitchFamily="18" charset="0"/>
              </a:rPr>
              <a:t>microelectronicii</a:t>
            </a:r>
            <a:br>
              <a:rPr lang="x-none" sz="5400" b="1" dirty="0">
                <a:latin typeface="Times New Roman" panose="02020603050405020304" pitchFamily="18" charset="0"/>
                <a:cs typeface="Times New Roman" panose="02020603050405020304" pitchFamily="18" charset="0"/>
              </a:rPr>
            </a:br>
            <a:r>
              <a:rPr lang="en-GB" sz="3200" dirty="0">
                <a:latin typeface="Times New Roman" panose="02020603050405020304" pitchFamily="18" charset="0"/>
                <a:cs typeface="Times New Roman" panose="02020603050405020304" pitchFamily="18" charset="0"/>
              </a:rPr>
              <a:t>T</a:t>
            </a:r>
            <a:r>
              <a:rPr lang="x-none" sz="3200"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4</a:t>
            </a:r>
            <a:r>
              <a:rPr lang="x-none" sz="3200" dirty="0">
                <a:latin typeface="Times New Roman" panose="02020603050405020304" pitchFamily="18" charset="0"/>
                <a:cs typeface="Times New Roman" panose="02020603050405020304" pitchFamily="18" charset="0"/>
              </a:rPr>
              <a:t> – </a:t>
            </a:r>
            <a:r>
              <a:rPr lang="en-US" sz="3200" b="1" dirty="0" err="1">
                <a:latin typeface="Times New Roman" panose="02020603050405020304" pitchFamily="18" charset="0"/>
                <a:cs typeface="Times New Roman" panose="02020603050405020304" pitchFamily="18" charset="0"/>
              </a:rPr>
              <a:t>Creşterea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peliculelor</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epitaxiale</a:t>
            </a:r>
            <a:r>
              <a:rPr lang="en-US" sz="3200" b="1" dirty="0">
                <a:latin typeface="Times New Roman" panose="02020603050405020304" pitchFamily="18" charset="0"/>
                <a:cs typeface="Times New Roman" panose="02020603050405020304" pitchFamily="18" charset="0"/>
              </a:rPr>
              <a:t>. </a:t>
            </a:r>
            <a:r>
              <a:rPr lang="it-IT" sz="3200" b="1" dirty="0">
                <a:latin typeface="Times New Roman" panose="02020603050405020304" pitchFamily="18" charset="0"/>
                <a:cs typeface="Times New Roman" panose="02020603050405020304" pitchFamily="18" charset="0"/>
              </a:rPr>
              <a:t>Noţiuni generale despre epitaxie. Clasificarea proceselor epitaxiale </a:t>
            </a:r>
            <a:br>
              <a:rPr lang="en-US" sz="3200" b="1"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406305" y="6047715"/>
            <a:ext cx="9144000" cy="495678"/>
          </a:xfrm>
        </p:spPr>
        <p:txBody>
          <a:bodyPr/>
          <a:lstStyle/>
          <a:p>
            <a:r>
              <a:rPr lang="x-none" dirty="0"/>
              <a:t>Conf. Univ. Dr. Crețu Vasilii</a:t>
            </a:r>
            <a:endParaRPr lang="en-US" dirty="0"/>
          </a:p>
        </p:txBody>
      </p:sp>
      <p:sp>
        <p:nvSpPr>
          <p:cNvPr id="2" name="TextBox 1"/>
          <p:cNvSpPr txBox="1"/>
          <p:nvPr/>
        </p:nvSpPr>
        <p:spPr>
          <a:xfrm>
            <a:off x="534907" y="1513137"/>
            <a:ext cx="10429592" cy="369332"/>
          </a:xfrm>
          <a:prstGeom prst="rect">
            <a:avLst/>
          </a:prstGeom>
          <a:noFill/>
        </p:spPr>
        <p:txBody>
          <a:bodyPr wrap="square" rtlCol="0">
            <a:spAutoFit/>
          </a:bodyPr>
          <a:lstStyle/>
          <a:p>
            <a:pPr algn="just"/>
            <a:r>
              <a:rPr lang="x-none" b="1" dirty="0"/>
              <a:t>Scopul </a:t>
            </a:r>
            <a:r>
              <a:rPr lang="x-none" b="1"/>
              <a:t>Lecției:</a:t>
            </a:r>
            <a:endParaRPr lang="ro-RO" dirty="0"/>
          </a:p>
        </p:txBody>
      </p:sp>
      <p:sp>
        <p:nvSpPr>
          <p:cNvPr id="3" name="Прямоугольник 2"/>
          <p:cNvSpPr/>
          <p:nvPr/>
        </p:nvSpPr>
        <p:spPr>
          <a:xfrm>
            <a:off x="138024" y="2631395"/>
            <a:ext cx="11930246" cy="369332"/>
          </a:xfrm>
          <a:prstGeom prst="rect">
            <a:avLst/>
          </a:prstGeom>
        </p:spPr>
        <p:txBody>
          <a:bodyPr wrap="square">
            <a:spAutoFit/>
          </a:bodyPr>
          <a:lstStyle/>
          <a:p>
            <a:r>
              <a:rPr lang="ro-RO" b="1" dirty="0"/>
              <a:t>Studentul trebuie </a:t>
            </a:r>
            <a:r>
              <a:rPr lang="ro-RO" b="1" i="1" dirty="0"/>
              <a:t>să </a:t>
            </a:r>
            <a:r>
              <a:rPr lang="ro-RO" b="1" i="1"/>
              <a:t>cunoască:</a:t>
            </a:r>
            <a:endParaRPr lang="ro-RO" sz="1600" dirty="0"/>
          </a:p>
        </p:txBody>
      </p:sp>
    </p:spTree>
    <p:extLst>
      <p:ext uri="{BB962C8B-B14F-4D97-AF65-F5344CB8AC3E}">
        <p14:creationId xmlns:p14="http://schemas.microsoft.com/office/powerpoint/2010/main" val="269995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B977C41-2D1A-BF8C-73E6-7A9D65EFDBCC}"/>
              </a:ext>
            </a:extLst>
          </p:cNvPr>
          <p:cNvSpPr txBox="1"/>
          <p:nvPr/>
        </p:nvSpPr>
        <p:spPr>
          <a:xfrm>
            <a:off x="178806" y="75187"/>
            <a:ext cx="11672179" cy="369332"/>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c) </a:t>
            </a:r>
            <a:r>
              <a:rPr lang="en-US" sz="1800" b="0" i="1" u="none" strike="noStrike" baseline="0" dirty="0" err="1">
                <a:solidFill>
                  <a:srgbClr val="000000"/>
                </a:solidFill>
                <a:latin typeface="Times New Roman" panose="02020603050405020304" pitchFamily="18" charset="0"/>
              </a:rPr>
              <a:t>Influenţa</a:t>
            </a:r>
            <a:r>
              <a:rPr lang="en-US" sz="1800" b="0" i="1" u="none" strike="noStrike" baseline="0" dirty="0">
                <a:solidFill>
                  <a:srgbClr val="000000"/>
                </a:solidFill>
                <a:latin typeface="Times New Roman" panose="02020603050405020304" pitchFamily="18" charset="0"/>
              </a:rPr>
              <a:t> </a:t>
            </a:r>
            <a:r>
              <a:rPr lang="en-US" sz="1800" b="0" i="1" u="none" strike="noStrike" baseline="0" dirty="0" err="1">
                <a:solidFill>
                  <a:srgbClr val="000000"/>
                </a:solidFill>
                <a:latin typeface="Times New Roman" panose="02020603050405020304" pitchFamily="18" charset="0"/>
              </a:rPr>
              <a:t>diferitor</a:t>
            </a:r>
            <a:r>
              <a:rPr lang="en-US" sz="1800" b="0" i="1" u="none" strike="noStrike" baseline="0" dirty="0">
                <a:solidFill>
                  <a:srgbClr val="000000"/>
                </a:solidFill>
                <a:latin typeface="Times New Roman" panose="02020603050405020304" pitchFamily="18" charset="0"/>
              </a:rPr>
              <a:t> </a:t>
            </a:r>
            <a:r>
              <a:rPr lang="en-US" sz="1800" b="0" i="1" u="none" strike="noStrike" baseline="0" dirty="0" err="1">
                <a:solidFill>
                  <a:srgbClr val="000000"/>
                </a:solidFill>
                <a:latin typeface="Times New Roman" panose="02020603050405020304" pitchFamily="18" charset="0"/>
              </a:rPr>
              <a:t>factori</a:t>
            </a:r>
            <a:r>
              <a:rPr lang="en-US" sz="1800" b="0" i="1" u="none" strike="noStrike" baseline="0" dirty="0">
                <a:solidFill>
                  <a:srgbClr val="000000"/>
                </a:solidFill>
                <a:latin typeface="Times New Roman" panose="02020603050405020304" pitchFamily="18" charset="0"/>
              </a:rPr>
              <a:t> la </a:t>
            </a:r>
            <a:r>
              <a:rPr lang="en-US" sz="1800" b="0" i="1" u="none" strike="noStrike" baseline="0" dirty="0" err="1">
                <a:solidFill>
                  <a:srgbClr val="000000"/>
                </a:solidFill>
                <a:latin typeface="Times New Roman" panose="02020603050405020304" pitchFamily="18" charset="0"/>
              </a:rPr>
              <a:t>procesul</a:t>
            </a:r>
            <a:r>
              <a:rPr lang="en-US" sz="1800" b="0" i="1" u="none" strike="noStrike" baseline="0" dirty="0">
                <a:solidFill>
                  <a:srgbClr val="000000"/>
                </a:solidFill>
                <a:latin typeface="Times New Roman" panose="02020603050405020304" pitchFamily="18" charset="0"/>
              </a:rPr>
              <a:t> de </a:t>
            </a:r>
            <a:r>
              <a:rPr lang="en-US" sz="1800" b="0" i="1" u="none" strike="noStrike" baseline="0" dirty="0" err="1">
                <a:solidFill>
                  <a:srgbClr val="000000"/>
                </a:solidFill>
                <a:latin typeface="Times New Roman" panose="02020603050405020304" pitchFamily="18" charset="0"/>
              </a:rPr>
              <a:t>creştere</a:t>
            </a:r>
            <a:r>
              <a:rPr lang="en-US" sz="1800" b="0" i="1" u="none" strike="noStrike" baseline="0" dirty="0">
                <a:solidFill>
                  <a:srgbClr val="000000"/>
                </a:solidFill>
                <a:latin typeface="Times New Roman" panose="02020603050405020304" pitchFamily="18" charset="0"/>
              </a:rPr>
              <a:t> a </a:t>
            </a:r>
            <a:r>
              <a:rPr lang="en-US" sz="1800" b="0" i="1" u="none" strike="noStrike" baseline="0" dirty="0" err="1">
                <a:solidFill>
                  <a:srgbClr val="000000"/>
                </a:solidFill>
                <a:latin typeface="Times New Roman" panose="02020603050405020304" pitchFamily="18" charset="0"/>
              </a:rPr>
              <a:t>peliculei</a:t>
            </a:r>
            <a:r>
              <a:rPr lang="en-US" sz="1800" b="0" i="1" u="none" strike="noStrike" baseline="0" dirty="0">
                <a:solidFill>
                  <a:srgbClr val="000000"/>
                </a:solidFill>
                <a:latin typeface="Times New Roman" panose="02020603050405020304" pitchFamily="18" charset="0"/>
              </a:rPr>
              <a:t> de Si cu </a:t>
            </a:r>
            <a:r>
              <a:rPr lang="en-US" sz="1800" b="0" i="1" u="none" strike="noStrike" baseline="0" dirty="0" err="1">
                <a:solidFill>
                  <a:srgbClr val="000000"/>
                </a:solidFill>
                <a:latin typeface="Times New Roman" panose="02020603050405020304" pitchFamily="18" charset="0"/>
              </a:rPr>
              <a:t>utilizarea</a:t>
            </a:r>
            <a:r>
              <a:rPr lang="en-US" sz="1800" b="0" i="1" u="none" strike="noStrike" baseline="0" dirty="0">
                <a:solidFill>
                  <a:srgbClr val="000000"/>
                </a:solidFill>
                <a:latin typeface="Times New Roman" panose="02020603050405020304" pitchFamily="18" charset="0"/>
              </a:rPr>
              <a:t> </a:t>
            </a:r>
            <a:r>
              <a:rPr lang="en-US" sz="1800" b="0" i="1" u="none" strike="noStrike" baseline="0" dirty="0" err="1">
                <a:solidFill>
                  <a:srgbClr val="000000"/>
                </a:solidFill>
                <a:latin typeface="Times New Roman" panose="02020603050405020304" pitchFamily="18" charset="0"/>
              </a:rPr>
              <a:t>substanţei</a:t>
            </a:r>
            <a:r>
              <a:rPr lang="en-US" sz="1800" b="0" i="1" u="none" strike="noStrike" baseline="0" dirty="0">
                <a:solidFill>
                  <a:srgbClr val="000000"/>
                </a:solidFill>
                <a:latin typeface="Times New Roman" panose="02020603050405020304" pitchFamily="18" charset="0"/>
              </a:rPr>
              <a:t> SiCl</a:t>
            </a:r>
            <a:r>
              <a:rPr lang="en-US" sz="1050" b="0" i="1" u="none" strike="noStrike" baseline="0" dirty="0">
                <a:solidFill>
                  <a:srgbClr val="000000"/>
                </a:solidFill>
                <a:latin typeface="Times New Roman" panose="02020603050405020304" pitchFamily="18" charset="0"/>
              </a:rPr>
              <a:t>4 </a:t>
            </a:r>
            <a:endParaRPr lang="en-US" dirty="0"/>
          </a:p>
        </p:txBody>
      </p:sp>
      <p:sp>
        <p:nvSpPr>
          <p:cNvPr id="7" name="TextBox 6">
            <a:extLst>
              <a:ext uri="{FF2B5EF4-FFF2-40B4-BE49-F238E27FC236}">
                <a16:creationId xmlns:a16="http://schemas.microsoft.com/office/drawing/2014/main" id="{CCB3330C-5789-D3ED-0658-B147E32FB9E3}"/>
              </a:ext>
            </a:extLst>
          </p:cNvPr>
          <p:cNvSpPr txBox="1"/>
          <p:nvPr/>
        </p:nvSpPr>
        <p:spPr>
          <a:xfrm>
            <a:off x="178806" y="444519"/>
            <a:ext cx="6097508" cy="2031325"/>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1) </a:t>
            </a:r>
            <a:r>
              <a:rPr lang="en-US" sz="1800" b="0" i="0" u="none" strike="noStrike" baseline="0" dirty="0" err="1">
                <a:solidFill>
                  <a:srgbClr val="000000"/>
                </a:solidFill>
                <a:latin typeface="Times New Roman" panose="02020603050405020304" pitchFamily="18" charset="0"/>
              </a:rPr>
              <a:t>influenţa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cantităţii</a:t>
            </a:r>
            <a:r>
              <a:rPr lang="en-US" sz="1800" b="0" i="0" u="none" strike="noStrike" baseline="0" dirty="0">
                <a:solidFill>
                  <a:srgbClr val="000000"/>
                </a:solidFill>
                <a:latin typeface="Times New Roman" panose="02020603050405020304" pitchFamily="18" charset="0"/>
              </a:rPr>
              <a:t> de SiCl</a:t>
            </a:r>
            <a:r>
              <a:rPr lang="en-US" sz="1050" b="0" i="0" u="none" strike="noStrike" baseline="0" dirty="0">
                <a:solidFill>
                  <a:srgbClr val="000000"/>
                </a:solidFill>
                <a:latin typeface="Times New Roman" panose="02020603050405020304" pitchFamily="18" charset="0"/>
              </a:rPr>
              <a:t>4</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2) </a:t>
            </a:r>
            <a:r>
              <a:rPr lang="en-US" sz="1800" b="0" i="0" u="none" strike="noStrike" baseline="0" dirty="0" err="1">
                <a:solidFill>
                  <a:srgbClr val="000000"/>
                </a:solidFill>
                <a:latin typeface="Times New Roman" panose="02020603050405020304" pitchFamily="18" charset="0"/>
              </a:rPr>
              <a:t>influenţa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temperaturii</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3) </a:t>
            </a:r>
            <a:r>
              <a:rPr lang="en-US" sz="1800" b="0" i="0" u="none" strike="noStrike" baseline="0" dirty="0" err="1">
                <a:solidFill>
                  <a:srgbClr val="000000"/>
                </a:solidFill>
                <a:latin typeface="Times New Roman" panose="02020603050405020304" pitchFamily="18" charset="0"/>
              </a:rPr>
              <a:t>orientarea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plachetei</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4) </a:t>
            </a:r>
            <a:r>
              <a:rPr lang="en-US" sz="1800" b="0" i="0" u="none" strike="noStrike" baseline="0" dirty="0" err="1">
                <a:solidFill>
                  <a:srgbClr val="000000"/>
                </a:solidFill>
                <a:latin typeface="Times New Roman" panose="02020603050405020304" pitchFamily="18" charset="0"/>
              </a:rPr>
              <a:t>influenţa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câmpurilor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electrice</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5) </a:t>
            </a:r>
            <a:r>
              <a:rPr lang="en-US" sz="1800" b="0" i="0" u="none" strike="noStrike" baseline="0" dirty="0" err="1">
                <a:solidFill>
                  <a:srgbClr val="000000"/>
                </a:solidFill>
                <a:latin typeface="Times New Roman" panose="02020603050405020304" pitchFamily="18" charset="0"/>
              </a:rPr>
              <a:t>influenţa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razelor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ultraviolete</a:t>
            </a:r>
            <a:r>
              <a:rPr lang="en-US" sz="1800" b="0" i="0" u="none" strike="noStrike" baseline="0" dirty="0">
                <a:solidFill>
                  <a:srgbClr val="000000"/>
                </a:solidFill>
                <a:latin typeface="Times New Roman" panose="02020603050405020304" pitchFamily="18" charset="0"/>
              </a:rPr>
              <a:t>. </a:t>
            </a:r>
          </a:p>
          <a:p>
            <a:r>
              <a:rPr lang="en-US" sz="1800" b="1" i="0" u="none" strike="noStrike" baseline="0" dirty="0">
                <a:solidFill>
                  <a:srgbClr val="000000"/>
                </a:solidFill>
                <a:latin typeface="Times New Roman" panose="02020603050405020304" pitchFamily="18" charset="0"/>
              </a:rPr>
              <a:t>1) </a:t>
            </a:r>
            <a:r>
              <a:rPr lang="en-US" sz="1800" b="1" i="0" u="none" strike="noStrike" baseline="0" dirty="0" err="1">
                <a:solidFill>
                  <a:srgbClr val="000000"/>
                </a:solidFill>
                <a:latin typeface="Times New Roman" panose="02020603050405020304" pitchFamily="18" charset="0"/>
              </a:rPr>
              <a:t>Influenţa</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cantităţii</a:t>
            </a:r>
            <a:r>
              <a:rPr lang="en-US" sz="1800" b="1" i="0" u="none" strike="noStrike" baseline="0" dirty="0">
                <a:solidFill>
                  <a:srgbClr val="000000"/>
                </a:solidFill>
                <a:latin typeface="Times New Roman" panose="02020603050405020304" pitchFamily="18" charset="0"/>
              </a:rPr>
              <a:t> de SiCl</a:t>
            </a:r>
            <a:r>
              <a:rPr lang="en-US" sz="1050" b="1" i="0" u="none" strike="noStrike" baseline="0" dirty="0">
                <a:solidFill>
                  <a:srgbClr val="000000"/>
                </a:solidFill>
                <a:latin typeface="Times New Roman" panose="02020603050405020304" pitchFamily="18" charset="0"/>
              </a:rPr>
              <a:t>4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interiorul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reactorului</a:t>
            </a:r>
            <a:r>
              <a:rPr lang="en-US" sz="1800" b="0" i="0" u="none" strike="noStrike" baseline="0" dirty="0">
                <a:solidFill>
                  <a:srgbClr val="000000"/>
                </a:solidFill>
                <a:latin typeface="Times New Roman" panose="02020603050405020304" pitchFamily="18" charset="0"/>
              </a:rPr>
              <a:t> </a:t>
            </a:r>
          </a:p>
          <a:p>
            <a:r>
              <a:rPr lang="pt-BR" sz="1800" b="0" i="0" u="none" strike="noStrike" baseline="0" dirty="0">
                <a:solidFill>
                  <a:srgbClr val="000000"/>
                </a:solidFill>
                <a:latin typeface="Times New Roman" panose="02020603050405020304" pitchFamily="18" charset="0"/>
              </a:rPr>
              <a:t>Pt. reacţia SiCl</a:t>
            </a:r>
            <a:r>
              <a:rPr lang="pt-BR" sz="1050" b="0" i="0" u="none" strike="noStrike" baseline="0" dirty="0">
                <a:solidFill>
                  <a:srgbClr val="000000"/>
                </a:solidFill>
                <a:latin typeface="Times New Roman" panose="02020603050405020304" pitchFamily="18" charset="0"/>
              </a:rPr>
              <a:t>4</a:t>
            </a:r>
            <a:r>
              <a:rPr lang="pt-BR" sz="1800" b="0" i="0" u="none" strike="noStrike" baseline="0" dirty="0">
                <a:solidFill>
                  <a:srgbClr val="000000"/>
                </a:solidFill>
                <a:latin typeface="Times New Roman" panose="02020603050405020304" pitchFamily="18" charset="0"/>
              </a:rPr>
              <a:t>+H</a:t>
            </a:r>
            <a:r>
              <a:rPr lang="pt-BR" sz="1050" b="0" i="0" u="none" strike="noStrike" baseline="0" dirty="0">
                <a:solidFill>
                  <a:srgbClr val="000000"/>
                </a:solidFill>
                <a:latin typeface="Times New Roman" panose="02020603050405020304" pitchFamily="18" charset="0"/>
              </a:rPr>
              <a:t>2 </a:t>
            </a:r>
            <a:r>
              <a:rPr lang="pt-BR" sz="1800" b="0" i="0" u="none" strike="noStrike" baseline="0" dirty="0">
                <a:solidFill>
                  <a:srgbClr val="000000"/>
                </a:solidFill>
                <a:latin typeface="Times New Roman" panose="02020603050405020304" pitchFamily="18" charset="0"/>
              </a:rPr>
              <a:t>avem graficul: </a:t>
            </a:r>
            <a:endParaRPr lang="en-US" dirty="0"/>
          </a:p>
        </p:txBody>
      </p:sp>
      <p:pic>
        <p:nvPicPr>
          <p:cNvPr id="9" name="Picture 8">
            <a:extLst>
              <a:ext uri="{FF2B5EF4-FFF2-40B4-BE49-F238E27FC236}">
                <a16:creationId xmlns:a16="http://schemas.microsoft.com/office/drawing/2014/main" id="{8DEC2513-7C59-B4B5-6E99-C5FCD019A737}"/>
              </a:ext>
            </a:extLst>
          </p:cNvPr>
          <p:cNvPicPr>
            <a:picLocks noChangeAspect="1"/>
          </p:cNvPicPr>
          <p:nvPr/>
        </p:nvPicPr>
        <p:blipFill>
          <a:blip r:embed="rId2"/>
          <a:stretch>
            <a:fillRect/>
          </a:stretch>
        </p:blipFill>
        <p:spPr>
          <a:xfrm>
            <a:off x="5631022" y="710419"/>
            <a:ext cx="6536673" cy="2134757"/>
          </a:xfrm>
          <a:prstGeom prst="rect">
            <a:avLst/>
          </a:prstGeom>
        </p:spPr>
      </p:pic>
      <p:sp>
        <p:nvSpPr>
          <p:cNvPr id="11" name="TextBox 10">
            <a:extLst>
              <a:ext uri="{FF2B5EF4-FFF2-40B4-BE49-F238E27FC236}">
                <a16:creationId xmlns:a16="http://schemas.microsoft.com/office/drawing/2014/main" id="{3352E524-2CCF-274E-3488-8E400DA35477}"/>
              </a:ext>
            </a:extLst>
          </p:cNvPr>
          <p:cNvSpPr txBox="1"/>
          <p:nvPr/>
        </p:nvSpPr>
        <p:spPr>
          <a:xfrm>
            <a:off x="296502" y="2845176"/>
            <a:ext cx="11789874" cy="923330"/>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Viteza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creştere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ajunge</a:t>
            </a:r>
            <a:r>
              <a:rPr lang="en-US" sz="1800" b="0" i="0" u="none" strike="noStrike" baseline="0" dirty="0">
                <a:solidFill>
                  <a:srgbClr val="000000"/>
                </a:solidFill>
                <a:latin typeface="Times New Roman" panose="02020603050405020304" pitchFamily="18" charset="0"/>
              </a:rPr>
              <a:t> la maxim, </a:t>
            </a:r>
            <a:r>
              <a:rPr lang="en-US" sz="1800" b="0" i="0" u="none" strike="noStrike" baseline="0" dirty="0" err="1">
                <a:solidFill>
                  <a:srgbClr val="000000"/>
                </a:solidFill>
                <a:latin typeface="Times New Roman" panose="02020603050405020304" pitchFamily="18" charset="0"/>
              </a:rPr>
              <a:t>apoi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ajunge</a:t>
            </a:r>
            <a:r>
              <a:rPr lang="en-US" sz="1800" b="0" i="0" u="none" strike="noStrike" baseline="0" dirty="0">
                <a:solidFill>
                  <a:srgbClr val="000000"/>
                </a:solidFill>
                <a:latin typeface="Times New Roman" panose="02020603050405020304" pitchFamily="18" charset="0"/>
              </a:rPr>
              <a:t> la zero, </a:t>
            </a:r>
            <a:r>
              <a:rPr lang="en-US" sz="1800" b="0" i="0" u="none" strike="noStrike" baseline="0" dirty="0" err="1">
                <a:solidFill>
                  <a:srgbClr val="000000"/>
                </a:solidFill>
                <a:latin typeface="Times New Roman" panose="02020603050405020304" pitchFamily="18" charset="0"/>
              </a:rPr>
              <a:t>apoi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poate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ajunge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negativă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înseamnă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începe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să</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corodeze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să</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distrugă</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HCl </a:t>
            </a:r>
            <a:r>
              <a:rPr lang="en-US" sz="1800" b="0" i="0" u="none" strike="noStrike" baseline="0" dirty="0" err="1">
                <a:solidFill>
                  <a:srgbClr val="000000"/>
                </a:solidFill>
                <a:latin typeface="Times New Roman" panose="02020603050405020304" pitchFamily="18" charset="0"/>
              </a:rPr>
              <a:t>poate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distrugă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suprafaţa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astfel</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explică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viteza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creştere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negativă</a:t>
            </a:r>
            <a:r>
              <a:rPr lang="en-US" sz="1800" b="0" i="0" u="none" strike="noStrike" baseline="0" dirty="0">
                <a:solidFill>
                  <a:srgbClr val="000000"/>
                </a:solidFill>
                <a:latin typeface="Times New Roman" panose="02020603050405020304" pitchFamily="18" charset="0"/>
              </a:rPr>
              <a:t>. </a:t>
            </a:r>
            <a:endParaRPr lang="en-US" dirty="0"/>
          </a:p>
        </p:txBody>
      </p:sp>
      <p:sp>
        <p:nvSpPr>
          <p:cNvPr id="13" name="TextBox 12">
            <a:extLst>
              <a:ext uri="{FF2B5EF4-FFF2-40B4-BE49-F238E27FC236}">
                <a16:creationId xmlns:a16="http://schemas.microsoft.com/office/drawing/2014/main" id="{05121A0C-0BE2-D715-8224-8DFBE0988EDB}"/>
              </a:ext>
            </a:extLst>
          </p:cNvPr>
          <p:cNvSpPr txBox="1"/>
          <p:nvPr/>
        </p:nvSpPr>
        <p:spPr>
          <a:xfrm>
            <a:off x="178806" y="4385970"/>
            <a:ext cx="3189083" cy="1200329"/>
          </a:xfrm>
          <a:prstGeom prst="rect">
            <a:avLst/>
          </a:prstGeom>
          <a:noFill/>
        </p:spPr>
        <p:txBody>
          <a:bodyPr wrap="square">
            <a:spAutoFit/>
          </a:bodyPr>
          <a:lstStyle/>
          <a:p>
            <a:r>
              <a:rPr lang="en-US" sz="1800" b="1" i="0" u="none" strike="noStrike" baseline="0" dirty="0">
                <a:solidFill>
                  <a:srgbClr val="000000"/>
                </a:solidFill>
                <a:latin typeface="Times New Roman" panose="02020603050405020304" pitchFamily="18" charset="0"/>
              </a:rPr>
              <a:t>3)</a:t>
            </a:r>
            <a:r>
              <a:rPr lang="en-US" sz="1800" b="1" i="0" u="none" strike="noStrike" baseline="0" dirty="0" err="1">
                <a:solidFill>
                  <a:srgbClr val="000000"/>
                </a:solidFill>
                <a:latin typeface="Times New Roman" panose="02020603050405020304" pitchFamily="18" charset="0"/>
              </a:rPr>
              <a:t>Orientaţia</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plachetei</a:t>
            </a:r>
            <a:r>
              <a:rPr lang="en-US" sz="1800" b="1" i="0" u="none" strike="noStrike" baseline="0" dirty="0">
                <a:solidFill>
                  <a:srgbClr val="000000"/>
                </a:solidFill>
                <a:latin typeface="Times New Roman" panose="02020603050405020304" pitchFamily="18" charset="0"/>
              </a:rPr>
              <a:t> </a:t>
            </a:r>
            <a:endParaRPr lang="en-US" sz="1800" b="0" i="0" u="none" strike="noStrike" baseline="0" dirty="0">
              <a:solidFill>
                <a:srgbClr val="000000"/>
              </a:solidFill>
              <a:latin typeface="Times New Roman" panose="02020603050405020304" pitchFamily="18" charset="0"/>
            </a:endParaRPr>
          </a:p>
          <a:p>
            <a:r>
              <a:rPr lang="en-US" sz="1800" b="0" i="0" u="none" strike="noStrike" baseline="0" dirty="0" err="1">
                <a:solidFill>
                  <a:srgbClr val="000000"/>
                </a:solidFill>
                <a:latin typeface="Times New Roman" panose="02020603050405020304" pitchFamily="18" charset="0"/>
              </a:rPr>
              <a:t>Dependenţa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vitezei</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creştere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faţă</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diferite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planuri</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orientaţie</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plachetei</a:t>
            </a:r>
            <a:r>
              <a:rPr lang="en-US" sz="1800" b="0" i="0" u="none" strike="noStrike" baseline="0" dirty="0">
                <a:solidFill>
                  <a:srgbClr val="000000"/>
                </a:solidFill>
                <a:latin typeface="Times New Roman" panose="02020603050405020304" pitchFamily="18" charset="0"/>
              </a:rPr>
              <a:t>: </a:t>
            </a:r>
            <a:endParaRPr lang="en-US" dirty="0"/>
          </a:p>
        </p:txBody>
      </p:sp>
      <p:pic>
        <p:nvPicPr>
          <p:cNvPr id="15" name="Picture 14">
            <a:extLst>
              <a:ext uri="{FF2B5EF4-FFF2-40B4-BE49-F238E27FC236}">
                <a16:creationId xmlns:a16="http://schemas.microsoft.com/office/drawing/2014/main" id="{569C8DF5-32AF-7291-AC57-157E7B8E7A3A}"/>
              </a:ext>
            </a:extLst>
          </p:cNvPr>
          <p:cNvPicPr>
            <a:picLocks noChangeAspect="1"/>
          </p:cNvPicPr>
          <p:nvPr/>
        </p:nvPicPr>
        <p:blipFill>
          <a:blip r:embed="rId3"/>
          <a:stretch>
            <a:fillRect/>
          </a:stretch>
        </p:blipFill>
        <p:spPr>
          <a:xfrm>
            <a:off x="3127521" y="3768507"/>
            <a:ext cx="9016152" cy="2696164"/>
          </a:xfrm>
          <a:prstGeom prst="rect">
            <a:avLst/>
          </a:prstGeom>
        </p:spPr>
      </p:pic>
      <p:sp>
        <p:nvSpPr>
          <p:cNvPr id="17" name="TextBox 16">
            <a:extLst>
              <a:ext uri="{FF2B5EF4-FFF2-40B4-BE49-F238E27FC236}">
                <a16:creationId xmlns:a16="http://schemas.microsoft.com/office/drawing/2014/main" id="{1FE0D3FF-D839-A08E-17E8-97719E3B955C}"/>
              </a:ext>
            </a:extLst>
          </p:cNvPr>
          <p:cNvSpPr txBox="1"/>
          <p:nvPr/>
        </p:nvSpPr>
        <p:spPr>
          <a:xfrm>
            <a:off x="2297317" y="6413481"/>
            <a:ext cx="6097508" cy="369332"/>
          </a:xfrm>
          <a:prstGeom prst="rect">
            <a:avLst/>
          </a:prstGeom>
          <a:noFill/>
        </p:spPr>
        <p:txBody>
          <a:bodyPr wrap="square">
            <a:spAutoFit/>
          </a:bodyPr>
          <a:lstStyle/>
          <a:p>
            <a:r>
              <a:rPr lang="it-IT" sz="1800" b="0" i="0" u="none" strike="noStrike" baseline="0" dirty="0">
                <a:solidFill>
                  <a:srgbClr val="000000"/>
                </a:solidFill>
                <a:latin typeface="Times New Roman" panose="02020603050405020304" pitchFamily="18" charset="0"/>
              </a:rPr>
              <a:t>Pe planul 110 viteza va fi mai mare decât pe alte planuri. </a:t>
            </a:r>
            <a:endParaRPr lang="en-US" dirty="0"/>
          </a:p>
        </p:txBody>
      </p:sp>
    </p:spTree>
    <p:extLst>
      <p:ext uri="{BB962C8B-B14F-4D97-AF65-F5344CB8AC3E}">
        <p14:creationId xmlns:p14="http://schemas.microsoft.com/office/powerpoint/2010/main" val="2359568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D7B4A77-F1A0-436F-8CAD-84975788C2E4}"/>
              </a:ext>
            </a:extLst>
          </p:cNvPr>
          <p:cNvSpPr txBox="1"/>
          <p:nvPr/>
        </p:nvSpPr>
        <p:spPr>
          <a:xfrm>
            <a:off x="0" y="0"/>
            <a:ext cx="6094638" cy="369332"/>
          </a:xfrm>
          <a:prstGeom prst="rect">
            <a:avLst/>
          </a:prstGeom>
          <a:noFill/>
        </p:spPr>
        <p:txBody>
          <a:bodyPr wrap="square">
            <a:spAutoFit/>
          </a:bodyPr>
          <a:lstStyle/>
          <a:p>
            <a:r>
              <a:rPr lang="en-US" sz="1800" b="0" i="0" dirty="0">
                <a:solidFill>
                  <a:srgbClr val="000000"/>
                </a:solidFill>
                <a:effectLst/>
                <a:latin typeface="TimesNewRomanPSMT"/>
              </a:rPr>
              <a:t>4) </a:t>
            </a:r>
            <a:r>
              <a:rPr lang="en-US" sz="1800" b="1" i="0" dirty="0" err="1">
                <a:solidFill>
                  <a:srgbClr val="000000"/>
                </a:solidFill>
                <a:effectLst/>
                <a:latin typeface="TimesNewRomanPS-BoldMT"/>
              </a:rPr>
              <a:t>Influenţa</a:t>
            </a:r>
            <a:r>
              <a:rPr lang="en-US" sz="1800" b="1" i="0" dirty="0">
                <a:solidFill>
                  <a:srgbClr val="000000"/>
                </a:solidFill>
                <a:effectLst/>
                <a:latin typeface="TimesNewRomanPS-BoldMT"/>
              </a:rPr>
              <a:t> </a:t>
            </a:r>
            <a:r>
              <a:rPr lang="en-US" sz="1800" b="1" i="0" dirty="0" err="1">
                <a:solidFill>
                  <a:srgbClr val="000000"/>
                </a:solidFill>
                <a:effectLst/>
                <a:latin typeface="TimesNewRomanPS-BoldMT"/>
              </a:rPr>
              <a:t>câmpurilor</a:t>
            </a:r>
            <a:r>
              <a:rPr lang="en-US" sz="1800" b="1" i="0" dirty="0">
                <a:solidFill>
                  <a:srgbClr val="000000"/>
                </a:solidFill>
                <a:effectLst/>
                <a:latin typeface="TimesNewRomanPS-BoldMT"/>
              </a:rPr>
              <a:t> </a:t>
            </a:r>
            <a:r>
              <a:rPr lang="en-US" sz="1800" b="1" i="0" dirty="0" err="1">
                <a:solidFill>
                  <a:srgbClr val="000000"/>
                </a:solidFill>
                <a:effectLst/>
                <a:latin typeface="TimesNewRomanPS-BoldMT"/>
              </a:rPr>
              <a:t>electrice</a:t>
            </a:r>
            <a:r>
              <a:rPr lang="en-US" dirty="0"/>
              <a:t> </a:t>
            </a:r>
            <a:endParaRPr lang="ru-RU" dirty="0"/>
          </a:p>
        </p:txBody>
      </p:sp>
      <p:sp>
        <p:nvSpPr>
          <p:cNvPr id="7" name="TextBox 6">
            <a:extLst>
              <a:ext uri="{FF2B5EF4-FFF2-40B4-BE49-F238E27FC236}">
                <a16:creationId xmlns:a16="http://schemas.microsoft.com/office/drawing/2014/main" id="{6A59BC1D-EE1D-466A-BDD7-F8701CF5C71A}"/>
              </a:ext>
            </a:extLst>
          </p:cNvPr>
          <p:cNvSpPr txBox="1"/>
          <p:nvPr/>
        </p:nvSpPr>
        <p:spPr>
          <a:xfrm>
            <a:off x="-1" y="323165"/>
            <a:ext cx="12025993" cy="646331"/>
          </a:xfrm>
          <a:prstGeom prst="rect">
            <a:avLst/>
          </a:prstGeom>
          <a:noFill/>
        </p:spPr>
        <p:txBody>
          <a:bodyPr wrap="square">
            <a:spAutoFit/>
          </a:bodyPr>
          <a:lstStyle/>
          <a:p>
            <a:r>
              <a:rPr lang="en-US" sz="1800" b="0" i="0" dirty="0">
                <a:solidFill>
                  <a:srgbClr val="000000"/>
                </a:solidFill>
                <a:effectLst/>
                <a:latin typeface="TimesNewRomanPSMT"/>
              </a:rPr>
              <a:t>Platina, de </a:t>
            </a:r>
            <a:r>
              <a:rPr lang="en-US" sz="1800" b="0" i="0" dirty="0" err="1">
                <a:solidFill>
                  <a:srgbClr val="000000"/>
                </a:solidFill>
                <a:effectLst/>
                <a:latin typeface="TimesNewRomanPSMT"/>
              </a:rPr>
              <a:t>exemplu</a:t>
            </a:r>
            <a:r>
              <a:rPr lang="en-US" sz="1800" b="0" i="0" dirty="0">
                <a:solidFill>
                  <a:srgbClr val="000000"/>
                </a:solidFill>
                <a:effectLst/>
                <a:latin typeface="TimesNewRomanPSMT"/>
              </a:rPr>
              <a:t>, nu </a:t>
            </a:r>
            <a:r>
              <a:rPr lang="en-US" sz="1800" b="0" i="0" dirty="0" err="1">
                <a:solidFill>
                  <a:srgbClr val="000000"/>
                </a:solidFill>
                <a:effectLst/>
                <a:latin typeface="TimesNewRomanPSMT"/>
              </a:rPr>
              <a:t>reacţionează</a:t>
            </a:r>
            <a:r>
              <a:rPr lang="en-US" sz="1800" b="0" i="0" dirty="0">
                <a:solidFill>
                  <a:srgbClr val="000000"/>
                </a:solidFill>
                <a:effectLst/>
                <a:latin typeface="TimesNewRomanPSMT"/>
              </a:rPr>
              <a:t> cu </a:t>
            </a:r>
            <a:r>
              <a:rPr lang="en-US" sz="1800" b="0" i="0" dirty="0" err="1">
                <a:solidFill>
                  <a:srgbClr val="000000"/>
                </a:solidFill>
                <a:effectLst/>
                <a:latin typeface="TimesNewRomanPSMT"/>
              </a:rPr>
              <a:t>substanţe</a:t>
            </a:r>
            <a:r>
              <a:rPr lang="en-US" sz="1800" b="0" i="0" dirty="0">
                <a:solidFill>
                  <a:srgbClr val="000000"/>
                </a:solidFill>
                <a:effectLst/>
                <a:latin typeface="TimesNewRomanPSMT"/>
              </a:rPr>
              <a:t> din reactor. La </a:t>
            </a:r>
            <a:r>
              <a:rPr lang="en-US" sz="1800" b="0" i="0" dirty="0" err="1">
                <a:solidFill>
                  <a:srgbClr val="000000"/>
                </a:solidFill>
                <a:effectLst/>
                <a:latin typeface="TimesNewRomanPSMT"/>
              </a:rPr>
              <a:t>plachetă</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potenţial</a:t>
            </a:r>
            <a:r>
              <a:rPr lang="en-US" sz="1800" b="0" i="0" dirty="0">
                <a:solidFill>
                  <a:srgbClr val="000000"/>
                </a:solidFill>
                <a:effectLst/>
                <a:latin typeface="TimesNewRomanPSMT"/>
              </a:rPr>
              <a:t> </a:t>
            </a:r>
            <a:r>
              <a:rPr lang="en-US" sz="1800" b="0" i="0" dirty="0" err="1">
                <a:solidFill>
                  <a:srgbClr val="000000"/>
                </a:solidFill>
                <a:effectLst/>
                <a:latin typeface="TimesNewRomanPSMT"/>
              </a:rPr>
              <a:t>negativ</a:t>
            </a:r>
            <a:r>
              <a:rPr lang="en-US" sz="1800" b="0" i="0" dirty="0">
                <a:solidFill>
                  <a:srgbClr val="000000"/>
                </a:solidFill>
                <a:effectLst/>
                <a:latin typeface="TimesNewRomanPSMT"/>
              </a:rPr>
              <a:t> pt. </a:t>
            </a:r>
            <a:r>
              <a:rPr lang="en-US" sz="1800" b="0" i="0" dirty="0" err="1">
                <a:solidFill>
                  <a:srgbClr val="000000"/>
                </a:solidFill>
                <a:effectLst/>
                <a:latin typeface="TimesNewRomanPSMT"/>
              </a:rPr>
              <a:t>că</a:t>
            </a:r>
            <a:r>
              <a:rPr lang="en-US" sz="1800" b="0" i="0" dirty="0">
                <a:solidFill>
                  <a:srgbClr val="000000"/>
                </a:solidFill>
                <a:effectLst/>
                <a:latin typeface="TimesNewRomanPSMT"/>
              </a:rPr>
              <a:t> la </a:t>
            </a:r>
            <a:r>
              <a:rPr lang="en-US" sz="1800" b="0" i="0" dirty="0" err="1">
                <a:solidFill>
                  <a:srgbClr val="000000"/>
                </a:solidFill>
                <a:effectLst/>
                <a:latin typeface="TimesNewRomanPSMT"/>
              </a:rPr>
              <a:t>platină</a:t>
            </a:r>
            <a:r>
              <a:rPr lang="en-US" sz="1800" b="0" i="0" dirty="0">
                <a:solidFill>
                  <a:srgbClr val="000000"/>
                </a:solidFill>
                <a:effectLst/>
                <a:latin typeface="TimesNewRomanPSMT"/>
              </a:rPr>
              <a:t> am pus </a:t>
            </a:r>
            <a:r>
              <a:rPr lang="en-US" sz="1800" b="0" i="0" dirty="0" err="1">
                <a:solidFill>
                  <a:srgbClr val="000000"/>
                </a:solidFill>
                <a:effectLst/>
                <a:latin typeface="TimesNewRomanPSMT"/>
              </a:rPr>
              <a:t>potenţial</a:t>
            </a:r>
            <a:r>
              <a:rPr lang="en-US" sz="1800" b="0" i="0" dirty="0">
                <a:solidFill>
                  <a:srgbClr val="000000"/>
                </a:solidFill>
                <a:effectLst/>
                <a:latin typeface="TimesNewRomanPSMT"/>
              </a:rPr>
              <a:t> </a:t>
            </a:r>
            <a:r>
              <a:rPr lang="en-US" sz="1800" b="0" i="0" dirty="0" err="1">
                <a:solidFill>
                  <a:srgbClr val="000000"/>
                </a:solidFill>
                <a:effectLst/>
                <a:latin typeface="TimesNewRomanPSMT"/>
              </a:rPr>
              <a:t>pozitiv</a:t>
            </a:r>
            <a:r>
              <a:rPr lang="en-US" sz="1800" b="0" i="0" dirty="0">
                <a:solidFill>
                  <a:srgbClr val="000000"/>
                </a:solidFill>
                <a:effectLst/>
                <a:latin typeface="TimesNewRomanPSMT"/>
              </a:rPr>
              <a:t>:</a:t>
            </a:r>
            <a:r>
              <a:rPr lang="en-US" dirty="0"/>
              <a:t> </a:t>
            </a:r>
            <a:endParaRPr lang="ru-RU" dirty="0"/>
          </a:p>
        </p:txBody>
      </p:sp>
      <p:pic>
        <p:nvPicPr>
          <p:cNvPr id="9" name="Рисунок 8">
            <a:extLst>
              <a:ext uri="{FF2B5EF4-FFF2-40B4-BE49-F238E27FC236}">
                <a16:creationId xmlns:a16="http://schemas.microsoft.com/office/drawing/2014/main" id="{2B7D9211-2531-4FE5-845E-0EFA4CEFACAC}"/>
              </a:ext>
            </a:extLst>
          </p:cNvPr>
          <p:cNvPicPr>
            <a:picLocks noChangeAspect="1"/>
          </p:cNvPicPr>
          <p:nvPr/>
        </p:nvPicPr>
        <p:blipFill>
          <a:blip r:embed="rId2"/>
          <a:stretch>
            <a:fillRect/>
          </a:stretch>
        </p:blipFill>
        <p:spPr>
          <a:xfrm>
            <a:off x="1623332" y="692497"/>
            <a:ext cx="8189216" cy="2747282"/>
          </a:xfrm>
          <a:prstGeom prst="rect">
            <a:avLst/>
          </a:prstGeom>
        </p:spPr>
      </p:pic>
      <p:sp>
        <p:nvSpPr>
          <p:cNvPr id="11" name="TextBox 10">
            <a:extLst>
              <a:ext uri="{FF2B5EF4-FFF2-40B4-BE49-F238E27FC236}">
                <a16:creationId xmlns:a16="http://schemas.microsoft.com/office/drawing/2014/main" id="{E6663C1C-5ACF-4D4D-A808-761F67209A90}"/>
              </a:ext>
            </a:extLst>
          </p:cNvPr>
          <p:cNvSpPr txBox="1"/>
          <p:nvPr/>
        </p:nvSpPr>
        <p:spPr>
          <a:xfrm>
            <a:off x="111917" y="3368266"/>
            <a:ext cx="11965441" cy="646331"/>
          </a:xfrm>
          <a:prstGeom prst="rect">
            <a:avLst/>
          </a:prstGeom>
          <a:noFill/>
        </p:spPr>
        <p:txBody>
          <a:bodyPr wrap="square">
            <a:spAutoFit/>
          </a:bodyPr>
          <a:lstStyle/>
          <a:p>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aceleaşi</a:t>
            </a:r>
            <a:r>
              <a:rPr lang="en-US" sz="1800" b="0" i="0" dirty="0">
                <a:solidFill>
                  <a:srgbClr val="000000"/>
                </a:solidFill>
                <a:effectLst/>
                <a:latin typeface="TimesNewRomanPSMT"/>
              </a:rPr>
              <a:t> </a:t>
            </a:r>
            <a:r>
              <a:rPr lang="en-US" sz="1800" b="0" i="0" dirty="0" err="1">
                <a:solidFill>
                  <a:srgbClr val="000000"/>
                </a:solidFill>
                <a:effectLst/>
                <a:latin typeface="TimesNewRomanPSMT"/>
              </a:rPr>
              <a:t>condiţii</a:t>
            </a:r>
            <a:r>
              <a:rPr lang="en-US" sz="1800" b="0" i="0" dirty="0">
                <a:solidFill>
                  <a:srgbClr val="000000"/>
                </a:solidFill>
                <a:effectLst/>
                <a:latin typeface="TimesNewRomanPSMT"/>
              </a:rPr>
              <a:t> de </a:t>
            </a:r>
            <a:r>
              <a:rPr lang="en-US" sz="1800" b="0" i="0" dirty="0" err="1">
                <a:solidFill>
                  <a:srgbClr val="000000"/>
                </a:solidFill>
                <a:effectLst/>
                <a:latin typeface="TimesNewRomanPSMT"/>
              </a:rPr>
              <a:t>creştere</a:t>
            </a:r>
            <a:r>
              <a:rPr lang="en-US" sz="1800" b="0" i="0" dirty="0">
                <a:solidFill>
                  <a:srgbClr val="000000"/>
                </a:solidFill>
                <a:effectLst/>
                <a:latin typeface="TimesNewRomanPSMT"/>
              </a:rPr>
              <a:t> </a:t>
            </a:r>
            <a:r>
              <a:rPr lang="en-US" sz="1800" b="0" i="0" dirty="0" err="1">
                <a:solidFill>
                  <a:srgbClr val="000000"/>
                </a:solidFill>
                <a:effectLst/>
                <a:latin typeface="TimesNewRomanPSMT"/>
              </a:rPr>
              <a:t>dacă</a:t>
            </a:r>
            <a:r>
              <a:rPr lang="en-US" sz="1800" b="0" i="0" dirty="0">
                <a:solidFill>
                  <a:srgbClr val="000000"/>
                </a:solidFill>
                <a:effectLst/>
                <a:latin typeface="TimesNewRomanPSMT"/>
              </a:rPr>
              <a:t> la Pt </a:t>
            </a:r>
            <a:r>
              <a:rPr lang="en-US" sz="1800" b="0" i="0" dirty="0" err="1">
                <a:solidFill>
                  <a:srgbClr val="000000"/>
                </a:solidFill>
                <a:effectLst/>
                <a:latin typeface="TimesNewRomanPSMT"/>
              </a:rPr>
              <a:t>avem</a:t>
            </a:r>
            <a:r>
              <a:rPr lang="en-US" sz="1800" b="0" i="0" dirty="0">
                <a:solidFill>
                  <a:srgbClr val="000000"/>
                </a:solidFill>
                <a:effectLst/>
                <a:latin typeface="TimesNewRomanPSMT"/>
              </a:rPr>
              <a:t> </a:t>
            </a:r>
            <a:r>
              <a:rPr lang="en-US" sz="1800" b="0" i="0" dirty="0" err="1">
                <a:solidFill>
                  <a:srgbClr val="000000"/>
                </a:solidFill>
                <a:effectLst/>
                <a:latin typeface="TimesNewRomanPSMT"/>
              </a:rPr>
              <a:t>potenţial</a:t>
            </a:r>
            <a:r>
              <a:rPr lang="en-US" sz="1800" b="0" i="0" dirty="0">
                <a:solidFill>
                  <a:srgbClr val="000000"/>
                </a:solidFill>
                <a:effectLst/>
                <a:latin typeface="TimesNewRomanPSMT"/>
              </a:rPr>
              <a:t> </a:t>
            </a:r>
            <a:r>
              <a:rPr lang="en-US" sz="1800" b="0" i="0" dirty="0" err="1">
                <a:solidFill>
                  <a:srgbClr val="000000"/>
                </a:solidFill>
                <a:effectLst/>
                <a:latin typeface="TimesNewRomanPSMT"/>
              </a:rPr>
              <a:t>negativ</a:t>
            </a:r>
            <a:r>
              <a:rPr lang="en-US" sz="1800" b="0" i="0" dirty="0">
                <a:solidFill>
                  <a:srgbClr val="000000"/>
                </a:solidFill>
                <a:effectLst/>
                <a:latin typeface="TimesNewRomanPSMT"/>
              </a:rPr>
              <a:t> </a:t>
            </a:r>
            <a:r>
              <a:rPr lang="en-US" sz="1800" b="0" i="0" dirty="0" err="1">
                <a:solidFill>
                  <a:srgbClr val="000000"/>
                </a:solidFill>
                <a:effectLst/>
                <a:latin typeface="TimesNewRomanPSMT"/>
              </a:rPr>
              <a:t>iar</a:t>
            </a:r>
            <a:r>
              <a:rPr lang="en-US" sz="1800" b="0" i="0" dirty="0">
                <a:solidFill>
                  <a:srgbClr val="000000"/>
                </a:solidFill>
                <a:effectLst/>
                <a:latin typeface="TimesNewRomanPSMT"/>
              </a:rPr>
              <a:t> la </a:t>
            </a:r>
            <a:r>
              <a:rPr lang="en-US" sz="1800" b="0" i="0" dirty="0" err="1">
                <a:solidFill>
                  <a:srgbClr val="000000"/>
                </a:solidFill>
                <a:effectLst/>
                <a:latin typeface="TimesNewRomanPSMT"/>
              </a:rPr>
              <a:t>plachetă</a:t>
            </a:r>
            <a:r>
              <a:rPr lang="en-US" sz="1800" b="0" i="0" dirty="0">
                <a:solidFill>
                  <a:srgbClr val="000000"/>
                </a:solidFill>
                <a:effectLst/>
                <a:latin typeface="TimesNewRomanPSMT"/>
              </a:rPr>
              <a:t> </a:t>
            </a:r>
            <a:r>
              <a:rPr lang="en-US" sz="1800" b="0" i="0" dirty="0" err="1">
                <a:solidFill>
                  <a:srgbClr val="000000"/>
                </a:solidFill>
                <a:effectLst/>
                <a:latin typeface="TimesNewRomanPSMT"/>
              </a:rPr>
              <a:t>pozitiv</a:t>
            </a:r>
            <a:r>
              <a:rPr lang="en-US" sz="1800" b="0" i="0" dirty="0">
                <a:solidFill>
                  <a:srgbClr val="000000"/>
                </a:solidFill>
                <a:effectLst/>
                <a:latin typeface="TimesNewRomanPSMT"/>
              </a:rPr>
              <a:t>, </a:t>
            </a:r>
            <a:r>
              <a:rPr lang="en-US" sz="1800" b="0" i="0" dirty="0" err="1">
                <a:solidFill>
                  <a:srgbClr val="000000"/>
                </a:solidFill>
                <a:effectLst/>
                <a:latin typeface="TimesNewRomanPSMT"/>
              </a:rPr>
              <a:t>viteza</a:t>
            </a:r>
            <a:r>
              <a:rPr lang="en-US" sz="1800" b="0" i="0" dirty="0">
                <a:solidFill>
                  <a:srgbClr val="000000"/>
                </a:solidFill>
                <a:effectLst/>
                <a:latin typeface="TimesNewRomanPSMT"/>
              </a:rPr>
              <a:t> de </a:t>
            </a:r>
            <a:r>
              <a:rPr lang="en-US" sz="1800" b="0" i="0" dirty="0" err="1">
                <a:solidFill>
                  <a:srgbClr val="000000"/>
                </a:solidFill>
                <a:effectLst/>
                <a:latin typeface="TimesNewRomanPSMT"/>
              </a:rPr>
              <a:t>creştere</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mult</a:t>
            </a:r>
            <a:r>
              <a:rPr lang="en-US" sz="1800" b="0" i="0" dirty="0">
                <a:solidFill>
                  <a:srgbClr val="000000"/>
                </a:solidFill>
                <a:effectLst/>
                <a:latin typeface="TimesNewRomanPSMT"/>
              </a:rPr>
              <a:t>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a:t>
            </a:r>
            <a:r>
              <a:rPr lang="en-US" sz="1800" b="0" i="0" dirty="0" err="1">
                <a:solidFill>
                  <a:srgbClr val="000000"/>
                </a:solidFill>
                <a:effectLst/>
                <a:latin typeface="TimesNewRomanPSMT"/>
              </a:rPr>
              <a:t>mică</a:t>
            </a:r>
            <a:r>
              <a:rPr lang="en-US" sz="1800" b="0" i="0" dirty="0">
                <a:solidFill>
                  <a:srgbClr val="000000"/>
                </a:solidFill>
                <a:effectLst/>
                <a:latin typeface="TimesNewRomanPSMT"/>
              </a:rPr>
              <a:t>, pe </a:t>
            </a:r>
            <a:r>
              <a:rPr lang="en-US" sz="1800" b="0" i="0" dirty="0" err="1">
                <a:solidFill>
                  <a:srgbClr val="000000"/>
                </a:solidFill>
                <a:effectLst/>
                <a:latin typeface="TimesNewRomanPSMT"/>
              </a:rPr>
              <a:t>când</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cazul</a:t>
            </a:r>
            <a:r>
              <a:rPr lang="en-US" sz="1800" b="0" i="0" dirty="0">
                <a:solidFill>
                  <a:srgbClr val="000000"/>
                </a:solidFill>
                <a:effectLst/>
                <a:latin typeface="TimesNewRomanPSMT"/>
              </a:rPr>
              <a:t> </a:t>
            </a:r>
            <a:r>
              <a:rPr lang="en-US" sz="1800" b="0" i="0" dirty="0" err="1">
                <a:solidFill>
                  <a:srgbClr val="000000"/>
                </a:solidFill>
                <a:effectLst/>
                <a:latin typeface="TimesNewRomanPSMT"/>
              </a:rPr>
              <a:t>desenat</a:t>
            </a:r>
            <a:r>
              <a:rPr lang="en-US" sz="1800" b="0" i="0" dirty="0">
                <a:solidFill>
                  <a:srgbClr val="000000"/>
                </a:solidFill>
                <a:effectLst/>
                <a:latin typeface="TimesNewRomanPSMT"/>
              </a:rPr>
              <a:t> </a:t>
            </a:r>
            <a:r>
              <a:rPr lang="en-US" sz="1800" b="0" i="0" dirty="0" err="1">
                <a:solidFill>
                  <a:srgbClr val="000000"/>
                </a:solidFill>
                <a:effectLst/>
                <a:latin typeface="TimesNewRomanPSMT"/>
              </a:rPr>
              <a:t>avem</a:t>
            </a:r>
            <a:r>
              <a:rPr lang="en-US" sz="1800" b="0" i="0" dirty="0">
                <a:solidFill>
                  <a:srgbClr val="000000"/>
                </a:solidFill>
                <a:effectLst/>
                <a:latin typeface="TimesNewRomanPSMT"/>
              </a:rPr>
              <a:t> o </a:t>
            </a:r>
            <a:r>
              <a:rPr lang="en-US" sz="1800" b="0" i="0" dirty="0" err="1">
                <a:solidFill>
                  <a:srgbClr val="000000"/>
                </a:solidFill>
                <a:effectLst/>
                <a:latin typeface="TimesNewRomanPSMT"/>
              </a:rPr>
              <a:t>viteză</a:t>
            </a:r>
            <a:r>
              <a:rPr lang="en-US" sz="1800" b="0" i="0" dirty="0">
                <a:solidFill>
                  <a:srgbClr val="000000"/>
                </a:solidFill>
                <a:effectLst/>
                <a:latin typeface="TimesNewRomanPSMT"/>
              </a:rPr>
              <a:t> de </a:t>
            </a:r>
            <a:r>
              <a:rPr lang="en-US" sz="1800" b="0" i="0" dirty="0" err="1">
                <a:solidFill>
                  <a:srgbClr val="000000"/>
                </a:solidFill>
                <a:effectLst/>
                <a:latin typeface="TimesNewRomanPSMT"/>
              </a:rPr>
              <a:t>creştere</a:t>
            </a:r>
            <a:r>
              <a:rPr lang="en-US" sz="1800" b="0" i="0" dirty="0">
                <a:solidFill>
                  <a:srgbClr val="000000"/>
                </a:solidFill>
                <a:effectLst/>
                <a:latin typeface="TimesNewRomanPSMT"/>
              </a:rPr>
              <a:t> </a:t>
            </a:r>
            <a:r>
              <a:rPr lang="en-US" sz="1800" b="0" i="0" dirty="0" err="1">
                <a:solidFill>
                  <a:srgbClr val="000000"/>
                </a:solidFill>
                <a:effectLst/>
                <a:latin typeface="TimesNewRomanPSMT"/>
              </a:rPr>
              <a:t>mult</a:t>
            </a:r>
            <a:r>
              <a:rPr lang="en-US" sz="1800" b="0" i="0" dirty="0">
                <a:solidFill>
                  <a:srgbClr val="000000"/>
                </a:solidFill>
                <a:effectLst/>
                <a:latin typeface="TimesNewRomanPSMT"/>
              </a:rPr>
              <a:t>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mare pt. </a:t>
            </a:r>
            <a:r>
              <a:rPr lang="en-US" sz="1800" b="0" i="0" dirty="0" err="1">
                <a:solidFill>
                  <a:srgbClr val="000000"/>
                </a:solidFill>
                <a:effectLst/>
                <a:latin typeface="TimesNewRomanPSMT"/>
              </a:rPr>
              <a:t>potenţial</a:t>
            </a:r>
            <a:r>
              <a:rPr lang="en-US" sz="1800" b="0" i="0" dirty="0">
                <a:solidFill>
                  <a:srgbClr val="000000"/>
                </a:solidFill>
                <a:effectLst/>
                <a:latin typeface="TimesNewRomanPSMT"/>
              </a:rPr>
              <a:t> </a:t>
            </a:r>
            <a:r>
              <a:rPr lang="en-US" sz="1800" b="0" i="0" dirty="0" err="1">
                <a:solidFill>
                  <a:srgbClr val="000000"/>
                </a:solidFill>
                <a:effectLst/>
                <a:latin typeface="TimesNewRomanPSMT"/>
              </a:rPr>
              <a:t>negativ</a:t>
            </a:r>
            <a:r>
              <a:rPr lang="en-US" sz="1800" b="0" i="0" dirty="0">
                <a:solidFill>
                  <a:srgbClr val="000000"/>
                </a:solidFill>
                <a:effectLst/>
                <a:latin typeface="TimesNewRomanPSMT"/>
              </a:rPr>
              <a:t> </a:t>
            </a:r>
            <a:r>
              <a:rPr lang="en-US" sz="1800" b="0" i="0" dirty="0" err="1">
                <a:solidFill>
                  <a:srgbClr val="000000"/>
                </a:solidFill>
                <a:effectLst/>
                <a:latin typeface="TimesNewRomanPSMT"/>
              </a:rPr>
              <a:t>aplicat</a:t>
            </a:r>
            <a:r>
              <a:rPr lang="en-US" sz="1800" b="0" i="0" dirty="0">
                <a:solidFill>
                  <a:srgbClr val="000000"/>
                </a:solidFill>
                <a:effectLst/>
                <a:latin typeface="TimesNewRomanPSMT"/>
              </a:rPr>
              <a:t> la </a:t>
            </a:r>
            <a:r>
              <a:rPr lang="en-US" sz="1800" b="0" i="0" dirty="0" err="1">
                <a:solidFill>
                  <a:srgbClr val="000000"/>
                </a:solidFill>
                <a:effectLst/>
                <a:latin typeface="TimesNewRomanPSMT"/>
              </a:rPr>
              <a:t>plachetă</a:t>
            </a:r>
            <a:r>
              <a:rPr lang="en-US" sz="1800" b="0" i="0" dirty="0">
                <a:solidFill>
                  <a:srgbClr val="000000"/>
                </a:solidFill>
                <a:effectLst/>
                <a:latin typeface="TimesNewRomanPSMT"/>
              </a:rPr>
              <a:t>.</a:t>
            </a:r>
            <a:r>
              <a:rPr lang="en-US" dirty="0"/>
              <a:t> </a:t>
            </a:r>
            <a:endParaRPr lang="ru-RU" dirty="0"/>
          </a:p>
        </p:txBody>
      </p:sp>
      <p:sp>
        <p:nvSpPr>
          <p:cNvPr id="13" name="TextBox 12">
            <a:extLst>
              <a:ext uri="{FF2B5EF4-FFF2-40B4-BE49-F238E27FC236}">
                <a16:creationId xmlns:a16="http://schemas.microsoft.com/office/drawing/2014/main" id="{8278E1FD-D752-47D0-BB48-687C40DB599C}"/>
              </a:ext>
            </a:extLst>
          </p:cNvPr>
          <p:cNvSpPr txBox="1"/>
          <p:nvPr/>
        </p:nvSpPr>
        <p:spPr>
          <a:xfrm>
            <a:off x="111917" y="4014597"/>
            <a:ext cx="7578840" cy="646331"/>
          </a:xfrm>
          <a:prstGeom prst="rect">
            <a:avLst/>
          </a:prstGeom>
          <a:noFill/>
        </p:spPr>
        <p:txBody>
          <a:bodyPr wrap="square">
            <a:spAutoFit/>
          </a:bodyPr>
          <a:lstStyle/>
          <a:p>
            <a:r>
              <a:rPr lang="en-US" sz="1800" b="0" i="0" dirty="0">
                <a:solidFill>
                  <a:srgbClr val="000000"/>
                </a:solidFill>
                <a:effectLst/>
                <a:latin typeface="TimesNewRomanPSMT"/>
              </a:rPr>
              <a:t>5) </a:t>
            </a:r>
            <a:r>
              <a:rPr lang="en-US" sz="1800" b="1" i="0" dirty="0" err="1">
                <a:solidFill>
                  <a:srgbClr val="000000"/>
                </a:solidFill>
                <a:effectLst/>
                <a:latin typeface="TimesNewRomanPS-BoldMT"/>
              </a:rPr>
              <a:t>Influenţa</a:t>
            </a:r>
            <a:r>
              <a:rPr lang="en-US" sz="1800" b="1" i="0" dirty="0">
                <a:solidFill>
                  <a:srgbClr val="000000"/>
                </a:solidFill>
                <a:effectLst/>
                <a:latin typeface="TimesNewRomanPS-BoldMT"/>
              </a:rPr>
              <a:t> </a:t>
            </a:r>
            <a:r>
              <a:rPr lang="en-US" sz="1800" b="1" i="0" dirty="0" err="1">
                <a:solidFill>
                  <a:srgbClr val="000000"/>
                </a:solidFill>
                <a:effectLst/>
                <a:latin typeface="TimesNewRomanPS-BoldMT"/>
              </a:rPr>
              <a:t>iradierii</a:t>
            </a:r>
            <a:r>
              <a:rPr lang="en-US" sz="1800" b="1" i="0" dirty="0">
                <a:solidFill>
                  <a:srgbClr val="000000"/>
                </a:solidFill>
                <a:effectLst/>
                <a:latin typeface="TimesNewRomanPS-BoldMT"/>
              </a:rPr>
              <a:t> cu raze </a:t>
            </a:r>
            <a:r>
              <a:rPr lang="en-US" sz="1800" b="1" i="0" dirty="0" err="1">
                <a:solidFill>
                  <a:srgbClr val="000000"/>
                </a:solidFill>
                <a:effectLst/>
                <a:latin typeface="TimesNewRomanPS-BoldMT"/>
              </a:rPr>
              <a:t>ultraviolete</a:t>
            </a:r>
            <a:br>
              <a:rPr lang="en-US" sz="1800" b="1" i="0" dirty="0">
                <a:solidFill>
                  <a:srgbClr val="000000"/>
                </a:solidFill>
                <a:effectLst/>
                <a:latin typeface="TimesNewRomanPS-BoldMT"/>
              </a:rPr>
            </a:br>
            <a:r>
              <a:rPr lang="en-US" sz="1800" b="0" i="0" dirty="0" err="1">
                <a:solidFill>
                  <a:srgbClr val="000000"/>
                </a:solidFill>
                <a:effectLst/>
                <a:latin typeface="TimesNewRomanPSMT"/>
              </a:rPr>
              <a:t>Razele</a:t>
            </a:r>
            <a:r>
              <a:rPr lang="en-US" sz="1800" b="0" i="0" dirty="0">
                <a:solidFill>
                  <a:srgbClr val="000000"/>
                </a:solidFill>
                <a:effectLst/>
                <a:latin typeface="TimesNewRomanPSMT"/>
              </a:rPr>
              <a:t> </a:t>
            </a:r>
            <a:r>
              <a:rPr lang="en-US" sz="1800" b="0" i="0" dirty="0" err="1">
                <a:solidFill>
                  <a:srgbClr val="000000"/>
                </a:solidFill>
                <a:effectLst/>
                <a:latin typeface="TimesNewRomanPSMT"/>
              </a:rPr>
              <a:t>ultraviolete</a:t>
            </a:r>
            <a:r>
              <a:rPr lang="en-US" sz="1800" b="0" i="0" dirty="0">
                <a:solidFill>
                  <a:srgbClr val="000000"/>
                </a:solidFill>
                <a:effectLst/>
                <a:latin typeface="TimesNewRomanPSMT"/>
              </a:rPr>
              <a:t> </a:t>
            </a:r>
            <a:r>
              <a:rPr lang="en-US" sz="1800" b="0" i="0" dirty="0" err="1">
                <a:solidFill>
                  <a:srgbClr val="000000"/>
                </a:solidFill>
                <a:effectLst/>
                <a:latin typeface="TimesNewRomanPSMT"/>
              </a:rPr>
              <a:t>cresc</a:t>
            </a:r>
            <a:r>
              <a:rPr lang="en-US" sz="1800" b="0" i="0" dirty="0">
                <a:solidFill>
                  <a:srgbClr val="000000"/>
                </a:solidFill>
                <a:effectLst/>
                <a:latin typeface="TimesNewRomanPSMT"/>
              </a:rPr>
              <a:t> </a:t>
            </a:r>
            <a:r>
              <a:rPr lang="en-US" sz="1800" b="0" i="0" dirty="0" err="1">
                <a:solidFill>
                  <a:srgbClr val="000000"/>
                </a:solidFill>
                <a:effectLst/>
                <a:latin typeface="TimesNewRomanPSMT"/>
              </a:rPr>
              <a:t>viteza</a:t>
            </a:r>
            <a:r>
              <a:rPr lang="en-US" sz="1800" b="0" i="0" dirty="0">
                <a:solidFill>
                  <a:srgbClr val="000000"/>
                </a:solidFill>
                <a:effectLst/>
                <a:latin typeface="TimesNewRomanPSMT"/>
              </a:rPr>
              <a:t> </a:t>
            </a:r>
            <a:r>
              <a:rPr lang="en-US" sz="1800" b="0" i="0" dirty="0" err="1">
                <a:solidFill>
                  <a:srgbClr val="000000"/>
                </a:solidFill>
                <a:effectLst/>
                <a:latin typeface="TimesNewRomanPSMT"/>
              </a:rPr>
              <a:t>reacţiei</a:t>
            </a:r>
            <a:r>
              <a:rPr lang="en-US" sz="1800" b="0" i="0" dirty="0">
                <a:solidFill>
                  <a:srgbClr val="000000"/>
                </a:solidFill>
                <a:effectLst/>
                <a:latin typeface="TimesNewRomanPSMT"/>
              </a:rPr>
              <a:t>.</a:t>
            </a:r>
            <a:r>
              <a:rPr lang="en-US" dirty="0"/>
              <a:t> </a:t>
            </a:r>
            <a:endParaRPr lang="ru-RU" dirty="0"/>
          </a:p>
        </p:txBody>
      </p:sp>
      <p:pic>
        <p:nvPicPr>
          <p:cNvPr id="15" name="Рисунок 14">
            <a:extLst>
              <a:ext uri="{FF2B5EF4-FFF2-40B4-BE49-F238E27FC236}">
                <a16:creationId xmlns:a16="http://schemas.microsoft.com/office/drawing/2014/main" id="{1F3C4B05-6B7D-4FC2-AB03-ECC7E256DEDB}"/>
              </a:ext>
            </a:extLst>
          </p:cNvPr>
          <p:cNvPicPr>
            <a:picLocks noChangeAspect="1"/>
          </p:cNvPicPr>
          <p:nvPr/>
        </p:nvPicPr>
        <p:blipFill>
          <a:blip r:embed="rId3"/>
          <a:stretch>
            <a:fillRect/>
          </a:stretch>
        </p:blipFill>
        <p:spPr>
          <a:xfrm>
            <a:off x="5141459" y="4364341"/>
            <a:ext cx="6394466" cy="2197073"/>
          </a:xfrm>
          <a:prstGeom prst="rect">
            <a:avLst/>
          </a:prstGeom>
        </p:spPr>
      </p:pic>
      <p:sp>
        <p:nvSpPr>
          <p:cNvPr id="17" name="TextBox 16">
            <a:extLst>
              <a:ext uri="{FF2B5EF4-FFF2-40B4-BE49-F238E27FC236}">
                <a16:creationId xmlns:a16="http://schemas.microsoft.com/office/drawing/2014/main" id="{942CAAF2-2354-48A9-A68E-938B1D1E5F99}"/>
              </a:ext>
            </a:extLst>
          </p:cNvPr>
          <p:cNvSpPr txBox="1"/>
          <p:nvPr/>
        </p:nvSpPr>
        <p:spPr>
          <a:xfrm>
            <a:off x="111917" y="4800951"/>
            <a:ext cx="4868297" cy="646331"/>
          </a:xfrm>
          <a:prstGeom prst="rect">
            <a:avLst/>
          </a:prstGeom>
          <a:noFill/>
        </p:spPr>
        <p:txBody>
          <a:bodyPr wrap="square">
            <a:spAutoFit/>
          </a:bodyPr>
          <a:lstStyle/>
          <a:p>
            <a:r>
              <a:rPr lang="pt-BR" sz="1800" b="0" i="0" dirty="0">
                <a:solidFill>
                  <a:srgbClr val="000000"/>
                </a:solidFill>
                <a:effectLst/>
                <a:latin typeface="TimesNewRomanPSMT"/>
              </a:rPr>
              <a:t>Unde este iradiată placheta, viteza de creştere este de trei ori mai mare decât unde nu este iradiată.</a:t>
            </a:r>
            <a:r>
              <a:rPr lang="pt-BR" dirty="0"/>
              <a:t> </a:t>
            </a:r>
            <a:endParaRPr lang="ru-RU" dirty="0"/>
          </a:p>
        </p:txBody>
      </p:sp>
    </p:spTree>
    <p:extLst>
      <p:ext uri="{BB962C8B-B14F-4D97-AF65-F5344CB8AC3E}">
        <p14:creationId xmlns:p14="http://schemas.microsoft.com/office/powerpoint/2010/main" val="16471896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520C0A8-B3D2-4DE2-A104-28C43CC6AF49}"/>
              </a:ext>
            </a:extLst>
          </p:cNvPr>
          <p:cNvSpPr txBox="1"/>
          <p:nvPr/>
        </p:nvSpPr>
        <p:spPr>
          <a:xfrm>
            <a:off x="0" y="0"/>
            <a:ext cx="6094638" cy="369332"/>
          </a:xfrm>
          <a:prstGeom prst="rect">
            <a:avLst/>
          </a:prstGeom>
          <a:noFill/>
        </p:spPr>
        <p:txBody>
          <a:bodyPr wrap="square">
            <a:spAutoFit/>
          </a:bodyPr>
          <a:lstStyle/>
          <a:p>
            <a:r>
              <a:rPr lang="en-US" sz="1800" b="1" i="0" dirty="0" err="1">
                <a:solidFill>
                  <a:srgbClr val="000000"/>
                </a:solidFill>
                <a:effectLst/>
                <a:latin typeface="TimesNewRomanPS-BoldMT"/>
              </a:rPr>
              <a:t>Cinetica</a:t>
            </a:r>
            <a:r>
              <a:rPr lang="en-US" sz="1800" b="1" i="0" dirty="0">
                <a:solidFill>
                  <a:srgbClr val="000000"/>
                </a:solidFill>
                <a:effectLst/>
                <a:latin typeface="TimesNewRomanPS-BoldMT"/>
              </a:rPr>
              <a:t> </a:t>
            </a:r>
            <a:r>
              <a:rPr lang="en-US" sz="1800" b="1" i="0" dirty="0" err="1">
                <a:solidFill>
                  <a:srgbClr val="000000"/>
                </a:solidFill>
                <a:effectLst/>
                <a:latin typeface="TimesNewRomanPS-BoldMT"/>
              </a:rPr>
              <a:t>creşterii</a:t>
            </a:r>
            <a:r>
              <a:rPr lang="en-US" sz="1800" b="1" i="0" dirty="0">
                <a:solidFill>
                  <a:srgbClr val="000000"/>
                </a:solidFill>
                <a:effectLst/>
                <a:latin typeface="TimesNewRomanPS-BoldMT"/>
              </a:rPr>
              <a:t> </a:t>
            </a:r>
            <a:r>
              <a:rPr lang="en-US" sz="1800" b="1" i="0" dirty="0" err="1">
                <a:solidFill>
                  <a:srgbClr val="000000"/>
                </a:solidFill>
                <a:effectLst/>
                <a:latin typeface="TimesNewRomanPS-BoldMT"/>
              </a:rPr>
              <a:t>epitaxiale</a:t>
            </a:r>
            <a:r>
              <a:rPr lang="en-US" sz="1800" b="1" i="0" dirty="0">
                <a:solidFill>
                  <a:srgbClr val="000000"/>
                </a:solidFill>
                <a:effectLst/>
                <a:latin typeface="TimesNewRomanPS-BoldMT"/>
              </a:rPr>
              <a:t> a </a:t>
            </a:r>
            <a:r>
              <a:rPr lang="en-US" sz="1800" b="1" i="0" dirty="0" err="1">
                <a:solidFill>
                  <a:srgbClr val="000000"/>
                </a:solidFill>
                <a:effectLst/>
                <a:latin typeface="TimesNewRomanPS-BoldMT"/>
              </a:rPr>
              <a:t>peliculelor</a:t>
            </a:r>
            <a:r>
              <a:rPr lang="en-US" sz="1800" b="1" i="0" dirty="0">
                <a:solidFill>
                  <a:srgbClr val="000000"/>
                </a:solidFill>
                <a:effectLst/>
                <a:latin typeface="TimesNewRomanPS-BoldMT"/>
              </a:rPr>
              <a:t> din Si</a:t>
            </a:r>
            <a:r>
              <a:rPr lang="en-US" dirty="0"/>
              <a:t> </a:t>
            </a:r>
            <a:endParaRPr lang="ru-RU" dirty="0"/>
          </a:p>
        </p:txBody>
      </p:sp>
      <p:pic>
        <p:nvPicPr>
          <p:cNvPr id="7" name="Рисунок 6">
            <a:extLst>
              <a:ext uri="{FF2B5EF4-FFF2-40B4-BE49-F238E27FC236}">
                <a16:creationId xmlns:a16="http://schemas.microsoft.com/office/drawing/2014/main" id="{79D15F7D-EE03-49ED-8829-D240B1ED54F9}"/>
              </a:ext>
            </a:extLst>
          </p:cNvPr>
          <p:cNvPicPr>
            <a:picLocks noChangeAspect="1"/>
          </p:cNvPicPr>
          <p:nvPr/>
        </p:nvPicPr>
        <p:blipFill>
          <a:blip r:embed="rId2"/>
          <a:stretch>
            <a:fillRect/>
          </a:stretch>
        </p:blipFill>
        <p:spPr>
          <a:xfrm>
            <a:off x="8515279" y="0"/>
            <a:ext cx="3676721" cy="2583317"/>
          </a:xfrm>
          <a:prstGeom prst="rect">
            <a:avLst/>
          </a:prstGeom>
        </p:spPr>
      </p:pic>
      <p:sp>
        <p:nvSpPr>
          <p:cNvPr id="9" name="TextBox 8">
            <a:extLst>
              <a:ext uri="{FF2B5EF4-FFF2-40B4-BE49-F238E27FC236}">
                <a16:creationId xmlns:a16="http://schemas.microsoft.com/office/drawing/2014/main" id="{9EBCA957-472F-4A89-949E-D7C9ABCE9657}"/>
              </a:ext>
            </a:extLst>
          </p:cNvPr>
          <p:cNvSpPr txBox="1"/>
          <p:nvPr/>
        </p:nvSpPr>
        <p:spPr>
          <a:xfrm>
            <a:off x="-1" y="299374"/>
            <a:ext cx="8139793" cy="1200329"/>
          </a:xfrm>
          <a:prstGeom prst="rect">
            <a:avLst/>
          </a:prstGeom>
          <a:noFill/>
        </p:spPr>
        <p:txBody>
          <a:bodyPr wrap="square">
            <a:spAutoFit/>
          </a:bodyPr>
          <a:lstStyle/>
          <a:p>
            <a:r>
              <a:rPr lang="en-US" sz="1800" b="0" i="0" dirty="0">
                <a:solidFill>
                  <a:srgbClr val="000000"/>
                </a:solidFill>
                <a:effectLst/>
                <a:latin typeface="TimesNewRomanPSMT"/>
              </a:rPr>
              <a:t>Fie o </a:t>
            </a:r>
            <a:r>
              <a:rPr lang="en-US" sz="1800" b="0" i="0" dirty="0" err="1">
                <a:solidFill>
                  <a:srgbClr val="000000"/>
                </a:solidFill>
                <a:effectLst/>
                <a:latin typeface="TimesNewRomanPSMT"/>
              </a:rPr>
              <a:t>plachetă</a:t>
            </a:r>
            <a:r>
              <a:rPr lang="en-US" sz="1800" b="0" i="0" dirty="0">
                <a:solidFill>
                  <a:srgbClr val="000000"/>
                </a:solidFill>
                <a:effectLst/>
                <a:latin typeface="TimesNewRomanPSMT"/>
              </a:rPr>
              <a:t> de Si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a:t>
            </a:r>
            <a:r>
              <a:rPr lang="en-US" sz="1800" b="0" i="0" dirty="0" err="1">
                <a:solidFill>
                  <a:srgbClr val="000000"/>
                </a:solidFill>
                <a:effectLst/>
                <a:latin typeface="TimesNewRomanPSMT"/>
              </a:rPr>
              <a:t>paralel</a:t>
            </a:r>
            <a:r>
              <a:rPr lang="en-US" sz="1800" b="0" i="0" dirty="0">
                <a:solidFill>
                  <a:srgbClr val="000000"/>
                </a:solidFill>
                <a:effectLst/>
                <a:latin typeface="TimesNewRomanPSMT"/>
              </a:rPr>
              <a:t> cu </a:t>
            </a:r>
            <a:r>
              <a:rPr lang="en-US" sz="1800" b="0" i="0" dirty="0" err="1">
                <a:solidFill>
                  <a:srgbClr val="000000"/>
                </a:solidFill>
                <a:effectLst/>
                <a:latin typeface="TimesNewRomanPSMT"/>
              </a:rPr>
              <a:t>aceasta</a:t>
            </a:r>
            <a:r>
              <a:rPr lang="en-US" sz="1800" b="0" i="0" dirty="0">
                <a:solidFill>
                  <a:srgbClr val="000000"/>
                </a:solidFill>
                <a:effectLst/>
                <a:latin typeface="TimesNewRomanPSMT"/>
              </a:rPr>
              <a:t> </a:t>
            </a:r>
            <a:r>
              <a:rPr lang="en-US" sz="1800" b="0" i="0" dirty="0" err="1">
                <a:solidFill>
                  <a:srgbClr val="000000"/>
                </a:solidFill>
                <a:effectLst/>
                <a:latin typeface="TimesNewRomanPSMT"/>
              </a:rPr>
              <a:t>curge</a:t>
            </a:r>
            <a:r>
              <a:rPr lang="en-US" sz="1800" b="0" i="0" dirty="0">
                <a:solidFill>
                  <a:srgbClr val="000000"/>
                </a:solidFill>
                <a:effectLst/>
                <a:latin typeface="TimesNewRomanPSMT"/>
              </a:rPr>
              <a:t> un flux de SiCl</a:t>
            </a:r>
            <a:r>
              <a:rPr lang="en-US" sz="1050" b="0" i="0" dirty="0">
                <a:solidFill>
                  <a:srgbClr val="000000"/>
                </a:solidFill>
                <a:effectLst/>
                <a:latin typeface="TimesNewRomanPSMT"/>
              </a:rPr>
              <a:t>4</a:t>
            </a:r>
            <a:r>
              <a:rPr lang="en-US" sz="1800" b="0" i="0" dirty="0">
                <a:solidFill>
                  <a:srgbClr val="000000"/>
                </a:solidFill>
                <a:effectLst/>
                <a:latin typeface="TimesNewRomanPSMT"/>
              </a:rPr>
              <a:t>+H</a:t>
            </a:r>
            <a:r>
              <a:rPr lang="en-US" sz="1050" b="0" i="0" dirty="0">
                <a:solidFill>
                  <a:srgbClr val="000000"/>
                </a:solidFill>
                <a:effectLst/>
                <a:latin typeface="TimesNewRomanPSMT"/>
              </a:rPr>
              <a:t>2</a:t>
            </a:r>
            <a:r>
              <a:rPr lang="en-US" sz="1800" b="0" i="0" dirty="0">
                <a:solidFill>
                  <a:srgbClr val="000000"/>
                </a:solidFill>
                <a:effectLst/>
                <a:latin typeface="TimesNewRomanPSMT"/>
              </a:rPr>
              <a:t>. La o </a:t>
            </a:r>
            <a:r>
              <a:rPr lang="en-US" sz="1800" b="0" i="0" dirty="0" err="1">
                <a:solidFill>
                  <a:srgbClr val="000000"/>
                </a:solidFill>
                <a:effectLst/>
                <a:latin typeface="TimesNewRomanPSMT"/>
              </a:rPr>
              <a:t>oarecare</a:t>
            </a:r>
            <a:br>
              <a:rPr lang="en-US" sz="1800" b="0" i="0" dirty="0">
                <a:solidFill>
                  <a:srgbClr val="000000"/>
                </a:solidFill>
                <a:effectLst/>
                <a:latin typeface="TimesNewRomanPSMT"/>
              </a:rPr>
            </a:br>
            <a:r>
              <a:rPr lang="en-US" sz="1800" b="0" i="0" dirty="0" err="1">
                <a:solidFill>
                  <a:srgbClr val="000000"/>
                </a:solidFill>
                <a:effectLst/>
                <a:latin typeface="TimesNewRomanPSMT"/>
              </a:rPr>
              <a:t>distanţă</a:t>
            </a:r>
            <a:r>
              <a:rPr lang="en-US" sz="1800" b="0" i="0" dirty="0">
                <a:solidFill>
                  <a:srgbClr val="000000"/>
                </a:solidFill>
                <a:effectLst/>
                <a:latin typeface="TimesNewRomanPSMT"/>
              </a:rPr>
              <a:t> de </a:t>
            </a:r>
            <a:r>
              <a:rPr lang="en-US" sz="1800" b="0" i="0" dirty="0" err="1">
                <a:solidFill>
                  <a:srgbClr val="000000"/>
                </a:solidFill>
                <a:effectLst/>
                <a:latin typeface="TimesNewRomanPSMT"/>
              </a:rPr>
              <a:t>suprafaţa</a:t>
            </a:r>
            <a:r>
              <a:rPr lang="en-US" sz="1800" b="0" i="0" dirty="0">
                <a:solidFill>
                  <a:srgbClr val="000000"/>
                </a:solidFill>
                <a:effectLst/>
                <a:latin typeface="TimesNewRomanPSMT"/>
              </a:rPr>
              <a:t> </a:t>
            </a:r>
            <a:r>
              <a:rPr lang="en-US" sz="1800" b="0" i="0" dirty="0" err="1">
                <a:solidFill>
                  <a:srgbClr val="000000"/>
                </a:solidFill>
                <a:effectLst/>
                <a:latin typeface="TimesNewRomanPSMT"/>
              </a:rPr>
              <a:t>plachetei</a:t>
            </a:r>
            <a:r>
              <a:rPr lang="en-US" sz="1800" b="0" i="0" dirty="0">
                <a:solidFill>
                  <a:srgbClr val="000000"/>
                </a:solidFill>
                <a:effectLst/>
                <a:latin typeface="TimesNewRomanPSMT"/>
              </a:rPr>
              <a:t> </a:t>
            </a:r>
            <a:r>
              <a:rPr lang="en-US" sz="1800" b="0" i="0" dirty="0" err="1">
                <a:solidFill>
                  <a:srgbClr val="000000"/>
                </a:solidFill>
                <a:effectLst/>
                <a:latin typeface="TimesNewRomanPSMT"/>
              </a:rPr>
              <a:t>fluxul</a:t>
            </a:r>
            <a:r>
              <a:rPr lang="en-US" sz="1800" b="0" i="0" dirty="0">
                <a:solidFill>
                  <a:srgbClr val="000000"/>
                </a:solidFill>
                <a:effectLst/>
                <a:latin typeface="TimesNewRomanPSMT"/>
              </a:rPr>
              <a:t> are </a:t>
            </a:r>
            <a:r>
              <a:rPr lang="en-US" sz="1800" b="0" i="0" dirty="0" err="1">
                <a:solidFill>
                  <a:srgbClr val="000000"/>
                </a:solidFill>
                <a:effectLst/>
                <a:latin typeface="TimesNewRomanPSMT"/>
              </a:rPr>
              <a:t>concentraţia</a:t>
            </a:r>
            <a:r>
              <a:rPr lang="en-US" sz="1800" b="0" i="0" dirty="0">
                <a:solidFill>
                  <a:srgbClr val="000000"/>
                </a:solidFill>
                <a:effectLst/>
                <a:latin typeface="TimesNewRomanPSMT"/>
              </a:rPr>
              <a:t> C</a:t>
            </a:r>
            <a:r>
              <a:rPr lang="en-US" sz="1050" b="0" i="0" dirty="0">
                <a:solidFill>
                  <a:srgbClr val="000000"/>
                </a:solidFill>
                <a:effectLst/>
                <a:latin typeface="TimesNewRomanPSMT"/>
              </a:rPr>
              <a:t>1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a:t>
            </a:r>
            <a:r>
              <a:rPr lang="en-US" sz="1800" b="0" i="0" dirty="0" err="1">
                <a:solidFill>
                  <a:srgbClr val="000000"/>
                </a:solidFill>
                <a:effectLst/>
                <a:latin typeface="TimesNewRomanPSMT"/>
              </a:rPr>
              <a:t>departe</a:t>
            </a:r>
            <a:r>
              <a:rPr lang="en-US" sz="1800" b="0" i="0" dirty="0">
                <a:solidFill>
                  <a:srgbClr val="000000"/>
                </a:solidFill>
                <a:effectLst/>
                <a:latin typeface="TimesNewRomanPSMT"/>
              </a:rPr>
              <a:t> nu se </a:t>
            </a:r>
            <a:r>
              <a:rPr lang="en-US" sz="1800" b="0" i="0" dirty="0" err="1">
                <a:solidFill>
                  <a:srgbClr val="000000"/>
                </a:solidFill>
                <a:effectLst/>
                <a:latin typeface="TimesNewRomanPSMT"/>
              </a:rPr>
              <a:t>schimbă</a:t>
            </a:r>
            <a:r>
              <a:rPr lang="en-US" sz="1800" b="0" i="0" dirty="0">
                <a:solidFill>
                  <a:srgbClr val="000000"/>
                </a:solidFill>
                <a:effectLst/>
                <a:latin typeface="TimesNewRomanPSMT"/>
              </a:rPr>
              <a:t> (C</a:t>
            </a:r>
            <a:r>
              <a:rPr lang="en-US" sz="1050" b="0" i="0" dirty="0">
                <a:solidFill>
                  <a:srgbClr val="000000"/>
                </a:solidFill>
                <a:effectLst/>
                <a:latin typeface="TimesNewRomanPSMT"/>
              </a:rPr>
              <a:t>1 </a:t>
            </a:r>
            <a:r>
              <a:rPr lang="en-US" sz="1800" b="0" i="0" dirty="0">
                <a:solidFill>
                  <a:srgbClr val="000000"/>
                </a:solidFill>
                <a:effectLst/>
                <a:latin typeface="TimesNewRomanPSMT"/>
              </a:rPr>
              <a:t>se </a:t>
            </a:r>
            <a:r>
              <a:rPr lang="en-US" sz="1800" b="0" i="0" dirty="0" err="1">
                <a:solidFill>
                  <a:srgbClr val="000000"/>
                </a:solidFill>
                <a:effectLst/>
                <a:latin typeface="TimesNewRomanPSMT"/>
              </a:rPr>
              <a:t>numeşte</a:t>
            </a:r>
            <a:r>
              <a:rPr lang="en-US" sz="1800" b="0" i="0" dirty="0">
                <a:solidFill>
                  <a:srgbClr val="000000"/>
                </a:solidFill>
                <a:effectLst/>
                <a:latin typeface="TimesNewRomanPSMT"/>
              </a:rPr>
              <a:t> </a:t>
            </a:r>
            <a:r>
              <a:rPr lang="en-US" sz="1800" b="0" i="0" dirty="0" err="1">
                <a:solidFill>
                  <a:srgbClr val="000000"/>
                </a:solidFill>
                <a:effectLst/>
                <a:latin typeface="TimesNewRomanPSMT"/>
              </a:rPr>
              <a:t>concentraţia</a:t>
            </a:r>
            <a:r>
              <a:rPr lang="en-US" sz="1800" b="0" i="0" dirty="0">
                <a:solidFill>
                  <a:srgbClr val="000000"/>
                </a:solidFill>
                <a:effectLst/>
                <a:latin typeface="TimesNewRomanPSMT"/>
              </a:rPr>
              <a:t> </a:t>
            </a:r>
            <a:r>
              <a:rPr lang="en-US" sz="1800" b="0" i="0" dirty="0" err="1">
                <a:solidFill>
                  <a:srgbClr val="000000"/>
                </a:solidFill>
                <a:effectLst/>
                <a:latin typeface="TimesNewRomanPSMT"/>
              </a:rPr>
              <a:t>lui</a:t>
            </a:r>
            <a:r>
              <a:rPr lang="en-US" sz="1800" b="0" i="0" dirty="0">
                <a:solidFill>
                  <a:srgbClr val="000000"/>
                </a:solidFill>
                <a:effectLst/>
                <a:latin typeface="TimesNewRomanPSMT"/>
              </a:rPr>
              <a:t> SiCl</a:t>
            </a:r>
            <a:r>
              <a:rPr lang="en-US" sz="1050" b="0" i="0" dirty="0">
                <a:solidFill>
                  <a:srgbClr val="000000"/>
                </a:solidFill>
                <a:effectLst/>
                <a:latin typeface="TimesNewRomanPSMT"/>
              </a:rPr>
              <a:t>4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H</a:t>
            </a:r>
            <a:r>
              <a:rPr lang="en-US" sz="1050" b="0" i="0" dirty="0">
                <a:solidFill>
                  <a:srgbClr val="000000"/>
                </a:solidFill>
                <a:effectLst/>
                <a:latin typeface="TimesNewRomanPSMT"/>
              </a:rPr>
              <a:t>2 </a:t>
            </a:r>
            <a:r>
              <a:rPr lang="en-US" sz="1800" b="0" i="0" dirty="0">
                <a:solidFill>
                  <a:srgbClr val="000000"/>
                </a:solidFill>
                <a:effectLst/>
                <a:latin typeface="TimesNewRomanPSMT"/>
              </a:rPr>
              <a:t>la o </a:t>
            </a:r>
            <a:r>
              <a:rPr lang="en-US" sz="1800" b="0" i="0" dirty="0" err="1">
                <a:solidFill>
                  <a:srgbClr val="000000"/>
                </a:solidFill>
                <a:effectLst/>
                <a:latin typeface="TimesNewRomanPSMT"/>
              </a:rPr>
              <a:t>depărtare</a:t>
            </a:r>
            <a:r>
              <a:rPr lang="en-US" sz="1800" b="0" i="0" dirty="0">
                <a:solidFill>
                  <a:srgbClr val="000000"/>
                </a:solidFill>
                <a:effectLst/>
                <a:latin typeface="TimesNewRomanPSMT"/>
              </a:rPr>
              <a:t> </a:t>
            </a:r>
            <a:r>
              <a:rPr lang="en-US" sz="1800" b="0" i="0" dirty="0" err="1">
                <a:solidFill>
                  <a:srgbClr val="000000"/>
                </a:solidFill>
                <a:effectLst/>
                <a:latin typeface="TimesNewRomanPSMT"/>
              </a:rPr>
              <a:t>destul</a:t>
            </a:r>
            <a:r>
              <a:rPr lang="en-US" sz="1800" b="0" i="0" dirty="0">
                <a:solidFill>
                  <a:srgbClr val="000000"/>
                </a:solidFill>
                <a:effectLst/>
                <a:latin typeface="TimesNewRomanPSMT"/>
              </a:rPr>
              <a:t> de mare de </a:t>
            </a:r>
            <a:r>
              <a:rPr lang="en-US" sz="1800" b="0" i="0" dirty="0" err="1">
                <a:solidFill>
                  <a:srgbClr val="000000"/>
                </a:solidFill>
                <a:effectLst/>
                <a:latin typeface="TimesNewRomanPSMT"/>
              </a:rPr>
              <a:t>suprafaţa</a:t>
            </a:r>
            <a:br>
              <a:rPr lang="en-US" sz="1800" b="0" i="0" dirty="0">
                <a:solidFill>
                  <a:srgbClr val="000000"/>
                </a:solidFill>
                <a:effectLst/>
                <a:latin typeface="TimesNewRomanPSMT"/>
              </a:rPr>
            </a:br>
            <a:r>
              <a:rPr lang="en-US" sz="1800" b="0" i="0" dirty="0" err="1">
                <a:solidFill>
                  <a:srgbClr val="000000"/>
                </a:solidFill>
                <a:effectLst/>
                <a:latin typeface="TimesNewRomanPSMT"/>
              </a:rPr>
              <a:t>plachetei</a:t>
            </a:r>
            <a:r>
              <a:rPr lang="en-US" sz="1800" b="0" i="0" dirty="0">
                <a:solidFill>
                  <a:srgbClr val="000000"/>
                </a:solidFill>
                <a:effectLst/>
                <a:latin typeface="TimesNewRomanPSMT"/>
              </a:rPr>
              <a:t> </a:t>
            </a:r>
            <a:r>
              <a:rPr lang="en-US" sz="1800" b="0" i="0" dirty="0" err="1">
                <a:solidFill>
                  <a:srgbClr val="000000"/>
                </a:solidFill>
                <a:effectLst/>
                <a:latin typeface="TimesNewRomanPSMT"/>
              </a:rPr>
              <a:t>unde</a:t>
            </a:r>
            <a:r>
              <a:rPr lang="en-US" sz="1800" b="0" i="0" dirty="0">
                <a:solidFill>
                  <a:srgbClr val="000000"/>
                </a:solidFill>
                <a:effectLst/>
                <a:latin typeface="TimesNewRomanPSMT"/>
              </a:rPr>
              <a:t> </a:t>
            </a:r>
            <a:r>
              <a:rPr lang="en-US" sz="1800" b="0" i="0" dirty="0" err="1">
                <a:solidFill>
                  <a:srgbClr val="000000"/>
                </a:solidFill>
                <a:effectLst/>
                <a:latin typeface="TimesNewRomanPSMT"/>
              </a:rPr>
              <a:t>această</a:t>
            </a:r>
            <a:r>
              <a:rPr lang="en-US" sz="1800" b="0" i="0" dirty="0">
                <a:solidFill>
                  <a:srgbClr val="000000"/>
                </a:solidFill>
                <a:effectLst/>
                <a:latin typeface="TimesNewRomanPSMT"/>
              </a:rPr>
              <a:t> </a:t>
            </a:r>
            <a:r>
              <a:rPr lang="en-US" sz="1800" b="0" i="0" dirty="0" err="1">
                <a:solidFill>
                  <a:srgbClr val="000000"/>
                </a:solidFill>
                <a:effectLst/>
                <a:latin typeface="TimesNewRomanPSMT"/>
              </a:rPr>
              <a:t>concentraţie</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a:t>
            </a:r>
            <a:r>
              <a:rPr lang="en-US" sz="1800" b="0" i="0" dirty="0" err="1">
                <a:solidFill>
                  <a:srgbClr val="000000"/>
                </a:solidFill>
                <a:effectLst/>
                <a:latin typeface="TimesNewRomanPSMT"/>
              </a:rPr>
              <a:t>departe</a:t>
            </a:r>
            <a:r>
              <a:rPr lang="en-US" sz="1800" b="0" i="0" dirty="0">
                <a:solidFill>
                  <a:srgbClr val="000000"/>
                </a:solidFill>
                <a:effectLst/>
                <a:latin typeface="TimesNewRomanPSMT"/>
              </a:rPr>
              <a:t> </a:t>
            </a:r>
            <a:r>
              <a:rPr lang="en-US" sz="1800" b="0" i="0" dirty="0" err="1">
                <a:solidFill>
                  <a:srgbClr val="000000"/>
                </a:solidFill>
                <a:effectLst/>
                <a:latin typeface="TimesNewRomanPSMT"/>
              </a:rPr>
              <a:t>constantă</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partea</a:t>
            </a:r>
            <a:r>
              <a:rPr lang="en-US" sz="1800" b="0" i="0" dirty="0">
                <a:solidFill>
                  <a:srgbClr val="000000"/>
                </a:solidFill>
                <a:effectLst/>
                <a:latin typeface="TimesNewRomanPSMT"/>
              </a:rPr>
              <a:t> </a:t>
            </a:r>
            <a:r>
              <a:rPr lang="en-US" sz="1800" b="0" i="0" dirty="0" err="1">
                <a:solidFill>
                  <a:srgbClr val="000000"/>
                </a:solidFill>
                <a:effectLst/>
                <a:latin typeface="TimesNewRomanPSMT"/>
              </a:rPr>
              <a:t>stângă</a:t>
            </a:r>
            <a:r>
              <a:rPr lang="en-US" sz="1800" b="0" i="0" dirty="0">
                <a:solidFill>
                  <a:srgbClr val="000000"/>
                </a:solidFill>
                <a:effectLst/>
                <a:latin typeface="TimesNewRomanPSMT"/>
              </a:rPr>
              <a:t>)).</a:t>
            </a:r>
            <a:r>
              <a:rPr lang="en-US" dirty="0"/>
              <a:t> </a:t>
            </a:r>
            <a:endParaRPr lang="ru-RU" dirty="0"/>
          </a:p>
        </p:txBody>
      </p:sp>
      <p:sp>
        <p:nvSpPr>
          <p:cNvPr id="11" name="TextBox 10">
            <a:extLst>
              <a:ext uri="{FF2B5EF4-FFF2-40B4-BE49-F238E27FC236}">
                <a16:creationId xmlns:a16="http://schemas.microsoft.com/office/drawing/2014/main" id="{6CE9E09D-87E3-4E15-82E3-003925B18D02}"/>
              </a:ext>
            </a:extLst>
          </p:cNvPr>
          <p:cNvSpPr txBox="1"/>
          <p:nvPr/>
        </p:nvSpPr>
        <p:spPr>
          <a:xfrm>
            <a:off x="457200" y="1472506"/>
            <a:ext cx="7994876" cy="923330"/>
          </a:xfrm>
          <a:prstGeom prst="rect">
            <a:avLst/>
          </a:prstGeom>
          <a:noFill/>
        </p:spPr>
        <p:txBody>
          <a:bodyPr wrap="square">
            <a:spAutoFit/>
          </a:bodyPr>
          <a:lstStyle/>
          <a:p>
            <a:r>
              <a:rPr lang="en-US" dirty="0" err="1">
                <a:solidFill>
                  <a:srgbClr val="000000"/>
                </a:solidFill>
                <a:latin typeface="TimesNewRomanPSMT"/>
              </a:rPr>
              <a:t>Dacă</a:t>
            </a:r>
            <a:r>
              <a:rPr lang="en-US" dirty="0">
                <a:solidFill>
                  <a:srgbClr val="000000"/>
                </a:solidFill>
                <a:latin typeface="TimesNewRomanPSMT"/>
              </a:rPr>
              <a:t> </a:t>
            </a:r>
            <a:r>
              <a:rPr lang="en-US" dirty="0" err="1">
                <a:solidFill>
                  <a:srgbClr val="000000"/>
                </a:solidFill>
                <a:latin typeface="TimesNewRomanPSMT"/>
              </a:rPr>
              <a:t>în</a:t>
            </a:r>
            <a:r>
              <a:rPr lang="en-US" dirty="0">
                <a:solidFill>
                  <a:srgbClr val="000000"/>
                </a:solidFill>
                <a:latin typeface="TimesNewRomanPSMT"/>
              </a:rPr>
              <a:t> </a:t>
            </a:r>
            <a:r>
              <a:rPr lang="en-US" dirty="0" err="1">
                <a:solidFill>
                  <a:srgbClr val="000000"/>
                </a:solidFill>
                <a:latin typeface="TimesNewRomanPSMT"/>
              </a:rPr>
              <a:t>apropierea</a:t>
            </a:r>
            <a:r>
              <a:rPr lang="en-US" dirty="0">
                <a:solidFill>
                  <a:srgbClr val="000000"/>
                </a:solidFill>
                <a:latin typeface="TimesNewRomanPSMT"/>
              </a:rPr>
              <a:t> </a:t>
            </a:r>
            <a:r>
              <a:rPr lang="en-US" dirty="0" err="1">
                <a:solidFill>
                  <a:srgbClr val="000000"/>
                </a:solidFill>
                <a:latin typeface="TimesNewRomanPSMT"/>
              </a:rPr>
              <a:t>plachetei</a:t>
            </a:r>
            <a:r>
              <a:rPr lang="en-US" dirty="0">
                <a:solidFill>
                  <a:srgbClr val="000000"/>
                </a:solidFill>
                <a:latin typeface="TimesNewRomanPSMT"/>
              </a:rPr>
              <a:t> </a:t>
            </a:r>
            <a:r>
              <a:rPr lang="en-US" dirty="0" err="1">
                <a:solidFill>
                  <a:srgbClr val="000000"/>
                </a:solidFill>
                <a:latin typeface="TimesNewRomanPSMT"/>
              </a:rPr>
              <a:t>fluxul</a:t>
            </a:r>
            <a:r>
              <a:rPr lang="en-US" dirty="0">
                <a:solidFill>
                  <a:srgbClr val="000000"/>
                </a:solidFill>
                <a:latin typeface="TimesNewRomanPSMT"/>
              </a:rPr>
              <a:t> </a:t>
            </a:r>
            <a:r>
              <a:rPr lang="en-US" dirty="0" err="1">
                <a:solidFill>
                  <a:srgbClr val="000000"/>
                </a:solidFill>
                <a:latin typeface="TimesNewRomanPSMT"/>
              </a:rPr>
              <a:t>creşte</a:t>
            </a:r>
            <a:r>
              <a:rPr lang="en-US" dirty="0">
                <a:solidFill>
                  <a:srgbClr val="000000"/>
                </a:solidFill>
                <a:latin typeface="TimesNewRomanPSMT"/>
              </a:rPr>
              <a:t> →</a:t>
            </a:r>
            <a:r>
              <a:rPr lang="en-US" dirty="0" err="1">
                <a:solidFill>
                  <a:srgbClr val="000000"/>
                </a:solidFill>
                <a:latin typeface="TimesNewRomanPSMT"/>
              </a:rPr>
              <a:t>concentraţia</a:t>
            </a:r>
            <a:r>
              <a:rPr lang="en-US" dirty="0">
                <a:solidFill>
                  <a:srgbClr val="000000"/>
                </a:solidFill>
                <a:latin typeface="TimesNewRomanPSMT"/>
              </a:rPr>
              <a:t> de SiCl4 </a:t>
            </a:r>
            <a:r>
              <a:rPr lang="en-US" dirty="0" err="1">
                <a:solidFill>
                  <a:srgbClr val="000000"/>
                </a:solidFill>
                <a:latin typeface="TimesNewRomanPSMT"/>
              </a:rPr>
              <a:t>scade</a:t>
            </a:r>
            <a:r>
              <a:rPr lang="en-US" dirty="0">
                <a:solidFill>
                  <a:srgbClr val="000000"/>
                </a:solidFill>
                <a:latin typeface="TimesNewRomanPSMT"/>
              </a:rPr>
              <a:t> → C2 –</a:t>
            </a:r>
            <a:br>
              <a:rPr lang="en-US" dirty="0">
                <a:solidFill>
                  <a:srgbClr val="000000"/>
                </a:solidFill>
                <a:latin typeface="TimesNewRomanPSMT"/>
              </a:rPr>
            </a:br>
            <a:r>
              <a:rPr lang="en-US" dirty="0" err="1">
                <a:solidFill>
                  <a:srgbClr val="000000"/>
                </a:solidFill>
                <a:latin typeface="TimesNewRomanPSMT"/>
              </a:rPr>
              <a:t>concentraţia</a:t>
            </a:r>
            <a:r>
              <a:rPr lang="en-US" dirty="0">
                <a:solidFill>
                  <a:srgbClr val="000000"/>
                </a:solidFill>
                <a:latin typeface="TimesNewRomanPSMT"/>
              </a:rPr>
              <a:t> de SiCl4 </a:t>
            </a:r>
            <a:r>
              <a:rPr lang="en-US" dirty="0" err="1">
                <a:solidFill>
                  <a:srgbClr val="000000"/>
                </a:solidFill>
                <a:latin typeface="TimesNewRomanPSMT"/>
              </a:rPr>
              <a:t>în</a:t>
            </a:r>
            <a:r>
              <a:rPr lang="en-US" dirty="0">
                <a:solidFill>
                  <a:srgbClr val="000000"/>
                </a:solidFill>
                <a:latin typeface="TimesNewRomanPSMT"/>
              </a:rPr>
              <a:t> H2 pe </a:t>
            </a:r>
            <a:r>
              <a:rPr lang="en-US" dirty="0" err="1">
                <a:solidFill>
                  <a:srgbClr val="000000"/>
                </a:solidFill>
                <a:latin typeface="TimesNewRomanPSMT"/>
              </a:rPr>
              <a:t>suprafaţa</a:t>
            </a:r>
            <a:r>
              <a:rPr lang="en-US" dirty="0">
                <a:solidFill>
                  <a:srgbClr val="000000"/>
                </a:solidFill>
                <a:latin typeface="TimesNewRomanPSMT"/>
              </a:rPr>
              <a:t> </a:t>
            </a:r>
            <a:r>
              <a:rPr lang="en-US" dirty="0" err="1">
                <a:solidFill>
                  <a:srgbClr val="000000"/>
                </a:solidFill>
                <a:latin typeface="TimesNewRomanPSMT"/>
              </a:rPr>
              <a:t>plachetei</a:t>
            </a:r>
            <a:r>
              <a:rPr lang="en-US" dirty="0">
                <a:solidFill>
                  <a:srgbClr val="000000"/>
                </a:solidFill>
                <a:latin typeface="TimesNewRomanPSMT"/>
              </a:rPr>
              <a:t>. </a:t>
            </a:r>
            <a:r>
              <a:rPr lang="en-US" dirty="0" err="1">
                <a:solidFill>
                  <a:srgbClr val="000000"/>
                </a:solidFill>
                <a:latin typeface="TimesNewRomanPSMT"/>
              </a:rPr>
              <a:t>Dacă</a:t>
            </a:r>
            <a:r>
              <a:rPr lang="en-US" dirty="0">
                <a:solidFill>
                  <a:srgbClr val="000000"/>
                </a:solidFill>
                <a:latin typeface="TimesNewRomanPSMT"/>
              </a:rPr>
              <a:t> </a:t>
            </a:r>
            <a:r>
              <a:rPr lang="en-US" dirty="0" err="1">
                <a:solidFill>
                  <a:srgbClr val="000000"/>
                </a:solidFill>
                <a:latin typeface="TimesNewRomanPSMT"/>
              </a:rPr>
              <a:t>avem</a:t>
            </a:r>
            <a:r>
              <a:rPr lang="en-US" dirty="0">
                <a:solidFill>
                  <a:srgbClr val="000000"/>
                </a:solidFill>
                <a:latin typeface="TimesNewRomanPSMT"/>
              </a:rPr>
              <a:t> o </a:t>
            </a:r>
            <a:r>
              <a:rPr lang="en-US" dirty="0" err="1">
                <a:solidFill>
                  <a:srgbClr val="000000"/>
                </a:solidFill>
                <a:latin typeface="TimesNewRomanPSMT"/>
              </a:rPr>
              <a:t>diferenţă</a:t>
            </a:r>
            <a:r>
              <a:rPr lang="en-US" dirty="0">
                <a:solidFill>
                  <a:srgbClr val="000000"/>
                </a:solidFill>
                <a:latin typeface="TimesNewRomanPSMT"/>
              </a:rPr>
              <a:t> de transport → </a:t>
            </a:r>
            <a:r>
              <a:rPr lang="en-US" dirty="0" err="1">
                <a:solidFill>
                  <a:srgbClr val="000000"/>
                </a:solidFill>
                <a:latin typeface="TimesNewRomanPSMT"/>
              </a:rPr>
              <a:t>că</a:t>
            </a:r>
            <a:r>
              <a:rPr lang="en-US" dirty="0">
                <a:solidFill>
                  <a:srgbClr val="000000"/>
                </a:solidFill>
                <a:latin typeface="TimesNewRomanPSMT"/>
              </a:rPr>
              <a:t> </a:t>
            </a:r>
            <a:r>
              <a:rPr lang="en-US" dirty="0" err="1">
                <a:solidFill>
                  <a:srgbClr val="000000"/>
                </a:solidFill>
                <a:latin typeface="TimesNewRomanPSMT"/>
              </a:rPr>
              <a:t>avem</a:t>
            </a:r>
            <a:r>
              <a:rPr lang="en-US" dirty="0">
                <a:solidFill>
                  <a:srgbClr val="000000"/>
                </a:solidFill>
                <a:latin typeface="TimesNewRomanPSMT"/>
              </a:rPr>
              <a:t> un transport de </a:t>
            </a:r>
            <a:r>
              <a:rPr lang="en-US" dirty="0" err="1">
                <a:solidFill>
                  <a:srgbClr val="000000"/>
                </a:solidFill>
                <a:latin typeface="TimesNewRomanPSMT"/>
              </a:rPr>
              <a:t>masă</a:t>
            </a:r>
            <a:r>
              <a:rPr lang="en-US" dirty="0">
                <a:solidFill>
                  <a:srgbClr val="000000"/>
                </a:solidFill>
                <a:latin typeface="TimesNewRomanPSMT"/>
              </a:rPr>
              <a:t>. </a:t>
            </a:r>
            <a:endParaRPr lang="ru-RU" dirty="0">
              <a:solidFill>
                <a:srgbClr val="000000"/>
              </a:solidFill>
              <a:latin typeface="TimesNewRomanPSMT"/>
            </a:endParaRPr>
          </a:p>
        </p:txBody>
      </p:sp>
      <p:pic>
        <p:nvPicPr>
          <p:cNvPr id="13" name="Рисунок 12">
            <a:extLst>
              <a:ext uri="{FF2B5EF4-FFF2-40B4-BE49-F238E27FC236}">
                <a16:creationId xmlns:a16="http://schemas.microsoft.com/office/drawing/2014/main" id="{2193D0DB-55F3-4976-96A8-EB38D73CB861}"/>
              </a:ext>
            </a:extLst>
          </p:cNvPr>
          <p:cNvPicPr>
            <a:picLocks noChangeAspect="1"/>
          </p:cNvPicPr>
          <p:nvPr/>
        </p:nvPicPr>
        <p:blipFill>
          <a:blip r:embed="rId3"/>
          <a:stretch>
            <a:fillRect/>
          </a:stretch>
        </p:blipFill>
        <p:spPr>
          <a:xfrm>
            <a:off x="551769" y="2562225"/>
            <a:ext cx="1781175" cy="866775"/>
          </a:xfrm>
          <a:prstGeom prst="rect">
            <a:avLst/>
          </a:prstGeom>
        </p:spPr>
      </p:pic>
      <p:sp>
        <p:nvSpPr>
          <p:cNvPr id="15" name="TextBox 14">
            <a:extLst>
              <a:ext uri="{FF2B5EF4-FFF2-40B4-BE49-F238E27FC236}">
                <a16:creationId xmlns:a16="http://schemas.microsoft.com/office/drawing/2014/main" id="{67AB3C34-F4FA-4A08-8FCD-E466B2103A92}"/>
              </a:ext>
            </a:extLst>
          </p:cNvPr>
          <p:cNvSpPr txBox="1"/>
          <p:nvPr/>
        </p:nvSpPr>
        <p:spPr>
          <a:xfrm>
            <a:off x="2430915" y="2810946"/>
            <a:ext cx="7815263" cy="369332"/>
          </a:xfrm>
          <a:prstGeom prst="rect">
            <a:avLst/>
          </a:prstGeom>
          <a:noFill/>
        </p:spPr>
        <p:txBody>
          <a:bodyPr wrap="square">
            <a:spAutoFit/>
          </a:bodyPr>
          <a:lstStyle/>
          <a:p>
            <a:r>
              <a:rPr lang="en-US" sz="1800" b="0" i="0" dirty="0">
                <a:solidFill>
                  <a:srgbClr val="000000"/>
                </a:solidFill>
                <a:effectLst/>
                <a:latin typeface="TimesNewRomanPSMT"/>
              </a:rPr>
              <a:t>h – </a:t>
            </a:r>
            <a:r>
              <a:rPr lang="en-US" sz="1800" b="0" i="0" dirty="0" err="1">
                <a:solidFill>
                  <a:srgbClr val="000000"/>
                </a:solidFill>
                <a:effectLst/>
                <a:latin typeface="TimesNewRomanPSMT"/>
              </a:rPr>
              <a:t>constanta</a:t>
            </a:r>
            <a:r>
              <a:rPr lang="en-US" sz="1800" b="0" i="0" dirty="0">
                <a:solidFill>
                  <a:srgbClr val="000000"/>
                </a:solidFill>
                <a:effectLst/>
                <a:latin typeface="TimesNewRomanPSMT"/>
              </a:rPr>
              <a:t> </a:t>
            </a:r>
            <a:r>
              <a:rPr lang="en-US" sz="1800" b="0" i="0" dirty="0" err="1">
                <a:solidFill>
                  <a:srgbClr val="000000"/>
                </a:solidFill>
                <a:effectLst/>
                <a:latin typeface="TimesNewRomanPSMT"/>
              </a:rPr>
              <a:t>vitezei</a:t>
            </a:r>
            <a:r>
              <a:rPr lang="en-US" sz="1800" b="0" i="0" dirty="0">
                <a:solidFill>
                  <a:srgbClr val="000000"/>
                </a:solidFill>
                <a:effectLst/>
                <a:latin typeface="TimesNewRomanPSMT"/>
              </a:rPr>
              <a:t> </a:t>
            </a:r>
            <a:r>
              <a:rPr lang="en-US" sz="1800" b="0" i="0" dirty="0" err="1">
                <a:solidFill>
                  <a:srgbClr val="000000"/>
                </a:solidFill>
                <a:effectLst/>
                <a:latin typeface="TimesNewRomanPSMT"/>
              </a:rPr>
              <a:t>transportului</a:t>
            </a:r>
            <a:r>
              <a:rPr lang="en-US" sz="1800" b="0" i="0" dirty="0">
                <a:solidFill>
                  <a:srgbClr val="000000"/>
                </a:solidFill>
                <a:effectLst/>
                <a:latin typeface="TimesNewRomanPSMT"/>
              </a:rPr>
              <a:t> de </a:t>
            </a:r>
            <a:r>
              <a:rPr lang="en-US" sz="1800" b="0" i="0" dirty="0" err="1">
                <a:solidFill>
                  <a:srgbClr val="000000"/>
                </a:solidFill>
                <a:effectLst/>
                <a:latin typeface="TimesNewRomanPSMT"/>
              </a:rPr>
              <a:t>masă</a:t>
            </a:r>
            <a:r>
              <a:rPr lang="en-US" sz="1800" b="0" i="0" dirty="0">
                <a:solidFill>
                  <a:srgbClr val="000000"/>
                </a:solidFill>
                <a:effectLst/>
                <a:latin typeface="TimesNewRomanPSMT"/>
              </a:rPr>
              <a:t>; K – ct. </a:t>
            </a:r>
            <a:r>
              <a:rPr lang="en-US" sz="1800" b="0" i="0" dirty="0" err="1">
                <a:solidFill>
                  <a:srgbClr val="000000"/>
                </a:solidFill>
                <a:effectLst/>
                <a:latin typeface="TimesNewRomanPSMT"/>
              </a:rPr>
              <a:t>vitezei</a:t>
            </a:r>
            <a:r>
              <a:rPr lang="en-US" sz="1800" b="0" i="0" dirty="0">
                <a:solidFill>
                  <a:srgbClr val="000000"/>
                </a:solidFill>
                <a:effectLst/>
                <a:latin typeface="TimesNewRomanPSMT"/>
              </a:rPr>
              <a:t> </a:t>
            </a:r>
            <a:r>
              <a:rPr lang="en-US" sz="1800" b="0" i="0" dirty="0" err="1">
                <a:solidFill>
                  <a:srgbClr val="000000"/>
                </a:solidFill>
                <a:effectLst/>
                <a:latin typeface="TimesNewRomanPSMT"/>
              </a:rPr>
              <a:t>reacţiei</a:t>
            </a:r>
            <a:r>
              <a:rPr lang="en-US" sz="1800" b="0" i="0" dirty="0">
                <a:solidFill>
                  <a:srgbClr val="000000"/>
                </a:solidFill>
                <a:effectLst/>
                <a:latin typeface="TimesNewRomanPSMT"/>
              </a:rPr>
              <a:t> </a:t>
            </a:r>
            <a:r>
              <a:rPr lang="en-US" sz="1800" b="0" i="0" dirty="0" err="1">
                <a:solidFill>
                  <a:srgbClr val="000000"/>
                </a:solidFill>
                <a:effectLst/>
                <a:latin typeface="TimesNewRomanPSMT"/>
              </a:rPr>
              <a:t>chimice</a:t>
            </a:r>
            <a:r>
              <a:rPr lang="en-US" sz="1800" b="0" i="0" dirty="0">
                <a:solidFill>
                  <a:srgbClr val="000000"/>
                </a:solidFill>
                <a:effectLst/>
                <a:latin typeface="TimesNewRomanPSMT"/>
              </a:rPr>
              <a:t>.</a:t>
            </a:r>
            <a:r>
              <a:rPr lang="en-US" dirty="0"/>
              <a:t> </a:t>
            </a:r>
            <a:endParaRPr lang="ru-RU" dirty="0"/>
          </a:p>
        </p:txBody>
      </p:sp>
      <p:sp>
        <p:nvSpPr>
          <p:cNvPr id="10" name="TextBox 9">
            <a:extLst>
              <a:ext uri="{FF2B5EF4-FFF2-40B4-BE49-F238E27FC236}">
                <a16:creationId xmlns:a16="http://schemas.microsoft.com/office/drawing/2014/main" id="{CDFF9695-365D-4D81-ABAC-7E9FD9F9C86B}"/>
              </a:ext>
            </a:extLst>
          </p:cNvPr>
          <p:cNvSpPr txBox="1"/>
          <p:nvPr/>
        </p:nvSpPr>
        <p:spPr>
          <a:xfrm>
            <a:off x="219413" y="3407907"/>
            <a:ext cx="10949329" cy="646331"/>
          </a:xfrm>
          <a:prstGeom prst="rect">
            <a:avLst/>
          </a:prstGeom>
          <a:noFill/>
        </p:spPr>
        <p:txBody>
          <a:bodyPr wrap="square">
            <a:spAutoFit/>
          </a:bodyPr>
          <a:lstStyle/>
          <a:p>
            <a:r>
              <a:rPr lang="en-US" sz="1800" b="0" i="0" dirty="0" err="1">
                <a:solidFill>
                  <a:srgbClr val="000000"/>
                </a:solidFill>
                <a:effectLst/>
                <a:latin typeface="TimesNewRomanPSMT"/>
              </a:rPr>
              <a:t>Molecula</a:t>
            </a:r>
            <a:r>
              <a:rPr lang="en-US" sz="1800" b="0" i="0" dirty="0">
                <a:solidFill>
                  <a:srgbClr val="000000"/>
                </a:solidFill>
                <a:effectLst/>
                <a:latin typeface="TimesNewRomanPSMT"/>
              </a:rPr>
              <a:t> de SiCl</a:t>
            </a:r>
            <a:r>
              <a:rPr lang="en-US" sz="1050" b="0" i="0" dirty="0">
                <a:solidFill>
                  <a:srgbClr val="000000"/>
                </a:solidFill>
                <a:effectLst/>
                <a:latin typeface="TimesNewRomanPSMT"/>
              </a:rPr>
              <a:t>4 </a:t>
            </a:r>
            <a:r>
              <a:rPr lang="en-US" sz="1800" b="0" i="0" dirty="0">
                <a:solidFill>
                  <a:srgbClr val="000000"/>
                </a:solidFill>
                <a:effectLst/>
                <a:latin typeface="TimesNewRomanPSMT"/>
              </a:rPr>
              <a:t>de la </a:t>
            </a:r>
            <a:r>
              <a:rPr lang="en-US" sz="1800" b="0" i="0" dirty="0" err="1">
                <a:solidFill>
                  <a:srgbClr val="000000"/>
                </a:solidFill>
                <a:effectLst/>
                <a:latin typeface="TimesNewRomanPSMT"/>
              </a:rPr>
              <a:t>suprafaţa</a:t>
            </a:r>
            <a:r>
              <a:rPr lang="en-US" sz="1800" b="0" i="0" dirty="0">
                <a:solidFill>
                  <a:srgbClr val="000000"/>
                </a:solidFill>
                <a:effectLst/>
                <a:latin typeface="TimesNewRomanPSMT"/>
              </a:rPr>
              <a:t> </a:t>
            </a:r>
            <a:r>
              <a:rPr lang="en-US" sz="1800" b="0" i="0" dirty="0" err="1">
                <a:solidFill>
                  <a:srgbClr val="000000"/>
                </a:solidFill>
                <a:effectLst/>
                <a:latin typeface="TimesNewRomanPSMT"/>
              </a:rPr>
              <a:t>plachetei</a:t>
            </a:r>
            <a:r>
              <a:rPr lang="en-US" sz="1800" b="0" i="0" dirty="0">
                <a:solidFill>
                  <a:srgbClr val="000000"/>
                </a:solidFill>
                <a:effectLst/>
                <a:latin typeface="TimesNewRomanPSMT"/>
              </a:rPr>
              <a:t> </a:t>
            </a:r>
            <a:r>
              <a:rPr lang="en-US" sz="1800" b="0" i="0" dirty="0" err="1">
                <a:solidFill>
                  <a:srgbClr val="000000"/>
                </a:solidFill>
                <a:effectLst/>
                <a:latin typeface="TimesNewRomanPSMT"/>
              </a:rPr>
              <a:t>întră</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reacţie</a:t>
            </a:r>
            <a:r>
              <a:rPr lang="en-US" sz="1800" b="0" i="0" dirty="0">
                <a:solidFill>
                  <a:srgbClr val="000000"/>
                </a:solidFill>
                <a:effectLst/>
                <a:latin typeface="TimesNewRomanPSMT"/>
              </a:rPr>
              <a:t> </a:t>
            </a:r>
            <a:r>
              <a:rPr lang="en-US" sz="1800" b="0" i="0" dirty="0" err="1">
                <a:solidFill>
                  <a:srgbClr val="000000"/>
                </a:solidFill>
                <a:effectLst/>
                <a:latin typeface="TimesNewRomanPSMT"/>
              </a:rPr>
              <a:t>chimică</a:t>
            </a:r>
            <a:r>
              <a:rPr lang="en-US" sz="1800" b="0" i="0" dirty="0">
                <a:solidFill>
                  <a:srgbClr val="000000"/>
                </a:solidFill>
                <a:effectLst/>
                <a:latin typeface="TimesNewRomanPSMT"/>
              </a:rPr>
              <a:t>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a:t>
            </a:r>
            <a:r>
              <a:rPr lang="en-US" sz="1800" b="0" i="0" dirty="0" err="1">
                <a:solidFill>
                  <a:srgbClr val="000000"/>
                </a:solidFill>
                <a:effectLst/>
                <a:latin typeface="TimesNewRomanPSMT"/>
              </a:rPr>
              <a:t>formează</a:t>
            </a:r>
            <a:r>
              <a:rPr lang="en-US" sz="1800" b="0" i="0" dirty="0">
                <a:solidFill>
                  <a:srgbClr val="000000"/>
                </a:solidFill>
                <a:effectLst/>
                <a:latin typeface="TimesNewRomanPSMT"/>
              </a:rPr>
              <a:t> </a:t>
            </a:r>
            <a:r>
              <a:rPr lang="en-US" sz="1800" b="0" i="0" dirty="0" err="1">
                <a:solidFill>
                  <a:srgbClr val="000000"/>
                </a:solidFill>
                <a:effectLst/>
                <a:latin typeface="TimesNewRomanPSMT"/>
              </a:rPr>
              <a:t>fluxul</a:t>
            </a:r>
            <a:r>
              <a:rPr lang="en-US" sz="1800" b="0" i="0" dirty="0">
                <a:solidFill>
                  <a:srgbClr val="000000"/>
                </a:solidFill>
                <a:effectLst/>
                <a:latin typeface="TimesNewRomanPSMT"/>
              </a:rPr>
              <a:t> F</a:t>
            </a:r>
            <a:r>
              <a:rPr lang="en-US" sz="1050" b="0" i="0" dirty="0">
                <a:solidFill>
                  <a:srgbClr val="000000"/>
                </a:solidFill>
                <a:effectLst/>
                <a:latin typeface="TimesNewRomanPSMT"/>
              </a:rPr>
              <a:t>2</a:t>
            </a:r>
            <a:r>
              <a:rPr lang="en-US" sz="1800" b="0" i="0" dirty="0">
                <a:solidFill>
                  <a:srgbClr val="000000"/>
                </a:solidFill>
                <a:effectLst/>
                <a:latin typeface="TimesNewRomanPSMT"/>
              </a:rPr>
              <a:t>.</a:t>
            </a:r>
            <a:br>
              <a:rPr lang="en-US" sz="1800" b="0" i="0" dirty="0">
                <a:solidFill>
                  <a:srgbClr val="000000"/>
                </a:solidFill>
                <a:effectLst/>
                <a:latin typeface="TimesNewRomanPSMT"/>
              </a:rPr>
            </a:br>
            <a:r>
              <a:rPr lang="en-US" sz="1800" b="0" i="0" dirty="0">
                <a:solidFill>
                  <a:srgbClr val="000000"/>
                </a:solidFill>
                <a:effectLst/>
                <a:latin typeface="TimesNewRomanPSMT"/>
              </a:rPr>
              <a:t>La un moment </a:t>
            </a:r>
            <a:r>
              <a:rPr lang="en-US" sz="1800" b="0" i="0" dirty="0" err="1">
                <a:solidFill>
                  <a:srgbClr val="000000"/>
                </a:solidFill>
                <a:effectLst/>
                <a:latin typeface="TimesNewRomanPSMT"/>
              </a:rPr>
              <a:t>dat</a:t>
            </a:r>
            <a:r>
              <a:rPr lang="en-US" sz="1800" b="0" i="0" dirty="0">
                <a:solidFill>
                  <a:srgbClr val="000000"/>
                </a:solidFill>
                <a:effectLst/>
                <a:latin typeface="TimesNewRomanPSMT"/>
              </a:rPr>
              <a:t> </a:t>
            </a:r>
            <a:r>
              <a:rPr lang="en-US" sz="1800" b="0" i="0" dirty="0" err="1">
                <a:solidFill>
                  <a:srgbClr val="000000"/>
                </a:solidFill>
                <a:effectLst/>
                <a:latin typeface="TimesNewRomanPSMT"/>
              </a:rPr>
              <a:t>aceste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fluxuri</a:t>
            </a:r>
            <a:r>
              <a:rPr lang="en-US" sz="1800" b="0" i="0" dirty="0">
                <a:solidFill>
                  <a:srgbClr val="000000"/>
                </a:solidFill>
                <a:effectLst/>
                <a:latin typeface="TimesNewRomanPSMT"/>
              </a:rPr>
              <a:t> sunt </a:t>
            </a:r>
            <a:r>
              <a:rPr lang="en-US" sz="1800" b="0" i="0" dirty="0" err="1">
                <a:solidFill>
                  <a:srgbClr val="000000"/>
                </a:solidFill>
                <a:effectLst/>
                <a:latin typeface="TimesNewRomanPSMT"/>
              </a:rPr>
              <a:t>egale</a:t>
            </a:r>
            <a:r>
              <a:rPr lang="en-US" sz="1800" b="0" i="0" dirty="0">
                <a:solidFill>
                  <a:srgbClr val="000000"/>
                </a:solidFill>
                <a:effectLst/>
                <a:latin typeface="TimesNewRomanPSMT"/>
              </a:rPr>
              <a:t> </a:t>
            </a:r>
            <a:r>
              <a:rPr lang="en-US" sz="1800" b="0" i="0" dirty="0" err="1">
                <a:solidFill>
                  <a:srgbClr val="000000"/>
                </a:solidFill>
                <a:effectLst/>
                <a:latin typeface="TimesNewRomanPSMT"/>
              </a:rPr>
              <a:t>între</a:t>
            </a:r>
            <a:r>
              <a:rPr lang="en-US" sz="1800" b="0" i="0" dirty="0">
                <a:solidFill>
                  <a:srgbClr val="000000"/>
                </a:solidFill>
                <a:effectLst/>
                <a:latin typeface="TimesNewRomanPSMT"/>
              </a:rPr>
              <a:t> </a:t>
            </a:r>
            <a:r>
              <a:rPr lang="en-US" sz="1800" b="0" i="0" dirty="0" err="1">
                <a:solidFill>
                  <a:srgbClr val="000000"/>
                </a:solidFill>
                <a:effectLst/>
                <a:latin typeface="TimesNewRomanPSMT"/>
              </a:rPr>
              <a:t>ele</a:t>
            </a:r>
            <a:r>
              <a:rPr lang="en-US" dirty="0"/>
              <a:t> </a:t>
            </a:r>
            <a:endParaRPr lang="ru-RU" dirty="0"/>
          </a:p>
        </p:txBody>
      </p:sp>
      <p:pic>
        <p:nvPicPr>
          <p:cNvPr id="4" name="Рисунок 3">
            <a:extLst>
              <a:ext uri="{FF2B5EF4-FFF2-40B4-BE49-F238E27FC236}">
                <a16:creationId xmlns:a16="http://schemas.microsoft.com/office/drawing/2014/main" id="{BA35366C-E0F8-463A-BA6F-2B1E855B72D8}"/>
              </a:ext>
            </a:extLst>
          </p:cNvPr>
          <p:cNvPicPr>
            <a:picLocks noChangeAspect="1"/>
          </p:cNvPicPr>
          <p:nvPr/>
        </p:nvPicPr>
        <p:blipFill>
          <a:blip r:embed="rId4"/>
          <a:stretch>
            <a:fillRect/>
          </a:stretch>
        </p:blipFill>
        <p:spPr>
          <a:xfrm>
            <a:off x="1652587" y="4003609"/>
            <a:ext cx="8429625" cy="638175"/>
          </a:xfrm>
          <a:prstGeom prst="rect">
            <a:avLst/>
          </a:prstGeom>
        </p:spPr>
      </p:pic>
      <p:sp>
        <p:nvSpPr>
          <p:cNvPr id="14" name="TextBox 13">
            <a:extLst>
              <a:ext uri="{FF2B5EF4-FFF2-40B4-BE49-F238E27FC236}">
                <a16:creationId xmlns:a16="http://schemas.microsoft.com/office/drawing/2014/main" id="{69D512AD-1D07-4567-8AFF-9AA315E0EC89}"/>
              </a:ext>
            </a:extLst>
          </p:cNvPr>
          <p:cNvSpPr txBox="1"/>
          <p:nvPr/>
        </p:nvSpPr>
        <p:spPr>
          <a:xfrm>
            <a:off x="324530" y="4734342"/>
            <a:ext cx="10949328" cy="1200329"/>
          </a:xfrm>
          <a:prstGeom prst="rect">
            <a:avLst/>
          </a:prstGeom>
          <a:noFill/>
        </p:spPr>
        <p:txBody>
          <a:bodyPr wrap="square">
            <a:spAutoFit/>
          </a:bodyPr>
          <a:lstStyle/>
          <a:p>
            <a:r>
              <a:rPr lang="en-US" sz="1800" b="0" i="0" dirty="0">
                <a:solidFill>
                  <a:srgbClr val="000000"/>
                </a:solidFill>
                <a:effectLst/>
                <a:latin typeface="TimesNewRomanPSMT"/>
              </a:rPr>
              <a:t>C</a:t>
            </a:r>
            <a:r>
              <a:rPr lang="en-US" sz="1050" b="0" i="0" dirty="0">
                <a:solidFill>
                  <a:srgbClr val="000000"/>
                </a:solidFill>
                <a:effectLst/>
                <a:latin typeface="TimesNewRomanPSMT"/>
              </a:rPr>
              <a:t>1 </a:t>
            </a:r>
            <a:r>
              <a:rPr lang="en-US" sz="1800" b="0" i="0" dirty="0">
                <a:solidFill>
                  <a:srgbClr val="000000"/>
                </a:solidFill>
                <a:effectLst/>
                <a:latin typeface="TimesNewRomanPSMT"/>
              </a:rPr>
              <a:t>se </a:t>
            </a:r>
            <a:r>
              <a:rPr lang="en-US" sz="1800" b="0" i="0" dirty="0" err="1">
                <a:solidFill>
                  <a:srgbClr val="000000"/>
                </a:solidFill>
                <a:effectLst/>
                <a:latin typeface="TimesNewRomanPSMT"/>
              </a:rPr>
              <a:t>exprimă</a:t>
            </a:r>
            <a:r>
              <a:rPr lang="en-US" sz="1800" b="0" i="0" dirty="0">
                <a:solidFill>
                  <a:srgbClr val="000000"/>
                </a:solidFill>
                <a:effectLst/>
                <a:latin typeface="TimesNewRomanPSMT"/>
              </a:rPr>
              <a:t> ca </a:t>
            </a:r>
            <a:r>
              <a:rPr lang="en-US" sz="1800" b="0" i="0" dirty="0" err="1">
                <a:solidFill>
                  <a:srgbClr val="000000"/>
                </a:solidFill>
                <a:effectLst/>
                <a:latin typeface="TimesNewRomanPSMT"/>
              </a:rPr>
              <a:t>concentraţia</a:t>
            </a:r>
            <a:r>
              <a:rPr lang="en-US" sz="1800" b="0" i="0" dirty="0">
                <a:solidFill>
                  <a:srgbClr val="000000"/>
                </a:solidFill>
                <a:effectLst/>
                <a:latin typeface="TimesNewRomanPSMT"/>
              </a:rPr>
              <a:t> </a:t>
            </a:r>
            <a:r>
              <a:rPr lang="en-US" sz="1800" b="0" i="0" dirty="0" err="1">
                <a:solidFill>
                  <a:srgbClr val="000000"/>
                </a:solidFill>
                <a:effectLst/>
                <a:latin typeface="TimesNewRomanPSMT"/>
              </a:rPr>
              <a:t>totală</a:t>
            </a:r>
            <a:r>
              <a:rPr lang="en-US" sz="1800" b="0" i="0" dirty="0">
                <a:solidFill>
                  <a:srgbClr val="000000"/>
                </a:solidFill>
                <a:effectLst/>
                <a:latin typeface="TimesNewRomanPSMT"/>
              </a:rPr>
              <a:t> a </a:t>
            </a:r>
            <a:r>
              <a:rPr lang="en-US" sz="1800" b="0" i="0" dirty="0" err="1">
                <a:solidFill>
                  <a:srgbClr val="000000"/>
                </a:solidFill>
                <a:effectLst/>
                <a:latin typeface="TimesNewRomanPSMT"/>
              </a:rPr>
              <a:t>lui</a:t>
            </a:r>
            <a:r>
              <a:rPr lang="en-US" sz="1800" b="0" i="0" dirty="0">
                <a:solidFill>
                  <a:srgbClr val="000000"/>
                </a:solidFill>
                <a:effectLst/>
                <a:latin typeface="TimesNewRomanPSMT"/>
              </a:rPr>
              <a:t> SiCl</a:t>
            </a:r>
            <a:r>
              <a:rPr lang="en-US" sz="1050" b="0" i="0" dirty="0">
                <a:solidFill>
                  <a:srgbClr val="000000"/>
                </a:solidFill>
                <a:effectLst/>
                <a:latin typeface="TimesNewRomanPSMT"/>
              </a:rPr>
              <a:t>4</a:t>
            </a:r>
            <a:r>
              <a:rPr lang="en-US" sz="1800" b="0" i="0" dirty="0">
                <a:solidFill>
                  <a:srgbClr val="000000"/>
                </a:solidFill>
                <a:effectLst/>
                <a:latin typeface="TimesNewRomanPSMT"/>
              </a:rPr>
              <a:t>:</a:t>
            </a:r>
            <a:br>
              <a:rPr lang="en-US" sz="1800" b="0" i="0" dirty="0">
                <a:solidFill>
                  <a:srgbClr val="000000"/>
                </a:solidFill>
                <a:effectLst/>
                <a:latin typeface="TimesNewRomanPSMT"/>
              </a:rPr>
            </a:br>
            <a:r>
              <a:rPr lang="en-US" sz="1800" b="0" i="0" dirty="0">
                <a:solidFill>
                  <a:srgbClr val="000000"/>
                </a:solidFill>
                <a:effectLst/>
                <a:latin typeface="TimesNewRomanPSMT"/>
              </a:rPr>
              <a:t>			 </a:t>
            </a:r>
            <a:r>
              <a:rPr lang="en-US" sz="1800" b="0" i="0" dirty="0" err="1">
                <a:solidFill>
                  <a:srgbClr val="000000"/>
                </a:solidFill>
                <a:effectLst/>
                <a:latin typeface="TimesNewRomanPSMT"/>
              </a:rPr>
              <a:t>C</a:t>
            </a:r>
            <a:r>
              <a:rPr lang="en-US" sz="1050" b="0" i="0" dirty="0" err="1">
                <a:solidFill>
                  <a:srgbClr val="000000"/>
                </a:solidFill>
                <a:effectLst/>
                <a:latin typeface="TimesNewRomanPSMT"/>
              </a:rPr>
              <a:t>tot</a:t>
            </a:r>
            <a:r>
              <a:rPr lang="en-US" sz="1050" b="0" i="0" dirty="0">
                <a:solidFill>
                  <a:srgbClr val="000000"/>
                </a:solidFill>
                <a:effectLst/>
                <a:latin typeface="TimesNewRomanPSMT"/>
              </a:rPr>
              <a:t> </a:t>
            </a:r>
            <a:r>
              <a:rPr lang="en-US" sz="1800" b="0" i="0" dirty="0">
                <a:solidFill>
                  <a:srgbClr val="000000"/>
                </a:solidFill>
                <a:effectLst/>
                <a:latin typeface="TimesNewRomanPSMT"/>
              </a:rPr>
              <a:t>- </a:t>
            </a:r>
            <a:r>
              <a:rPr lang="en-US" sz="1800" b="0" i="0" dirty="0" err="1">
                <a:solidFill>
                  <a:srgbClr val="000000"/>
                </a:solidFill>
                <a:effectLst/>
                <a:latin typeface="TimesNewRomanPSMT"/>
              </a:rPr>
              <a:t>concentraţia</a:t>
            </a:r>
            <a:r>
              <a:rPr lang="en-US" sz="1800" b="0" i="0" dirty="0">
                <a:solidFill>
                  <a:srgbClr val="000000"/>
                </a:solidFill>
                <a:effectLst/>
                <a:latin typeface="TimesNewRomanPSMT"/>
              </a:rPr>
              <a:t> </a:t>
            </a:r>
            <a:r>
              <a:rPr lang="en-US" sz="1800" b="0" i="0" dirty="0" err="1">
                <a:solidFill>
                  <a:srgbClr val="000000"/>
                </a:solidFill>
                <a:effectLst/>
                <a:latin typeface="TimesNewRomanPSMT"/>
              </a:rPr>
              <a:t>maximă</a:t>
            </a:r>
            <a:r>
              <a:rPr lang="en-US" sz="1800" b="0" i="0" dirty="0">
                <a:solidFill>
                  <a:srgbClr val="000000"/>
                </a:solidFill>
                <a:effectLst/>
                <a:latin typeface="TimesNewRomanPSMT"/>
              </a:rPr>
              <a:t> a </a:t>
            </a:r>
            <a:r>
              <a:rPr lang="en-US" sz="1800" b="0" i="0" dirty="0" err="1">
                <a:solidFill>
                  <a:srgbClr val="000000"/>
                </a:solidFill>
                <a:effectLst/>
                <a:latin typeface="TimesNewRomanPSMT"/>
              </a:rPr>
              <a:t>lui</a:t>
            </a:r>
            <a:r>
              <a:rPr lang="en-US" sz="1800" b="0" i="0" dirty="0">
                <a:solidFill>
                  <a:srgbClr val="000000"/>
                </a:solidFill>
                <a:effectLst/>
                <a:latin typeface="TimesNewRomanPSMT"/>
              </a:rPr>
              <a:t> SiCl</a:t>
            </a:r>
            <a:r>
              <a:rPr lang="en-US" sz="1050" b="0" i="0" dirty="0">
                <a:solidFill>
                  <a:srgbClr val="000000"/>
                </a:solidFill>
                <a:effectLst/>
                <a:latin typeface="TimesNewRomanPSMT"/>
              </a:rPr>
              <a:t>4 </a:t>
            </a:r>
            <a:r>
              <a:rPr lang="en-US" sz="1800" b="0" i="0" dirty="0">
                <a:solidFill>
                  <a:srgbClr val="000000"/>
                </a:solidFill>
                <a:effectLst/>
                <a:latin typeface="TimesNewRomanPSMT"/>
              </a:rPr>
              <a:t>care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reactor;</a:t>
            </a:r>
            <a:br>
              <a:rPr lang="en-US" sz="1800" b="0" i="0" dirty="0">
                <a:solidFill>
                  <a:srgbClr val="000000"/>
                </a:solidFill>
                <a:effectLst/>
                <a:latin typeface="TimesNewRomanPSMT"/>
              </a:rPr>
            </a:br>
            <a:r>
              <a:rPr lang="en-US" sz="1800" b="0" i="0" dirty="0">
                <a:solidFill>
                  <a:srgbClr val="000000"/>
                </a:solidFill>
                <a:effectLst/>
                <a:latin typeface="TimesNewRomanPSMT"/>
              </a:rPr>
              <a:t>- y – </a:t>
            </a:r>
            <a:r>
              <a:rPr lang="en-US" sz="1800" b="0" i="0" dirty="0" err="1">
                <a:solidFill>
                  <a:srgbClr val="000000"/>
                </a:solidFill>
                <a:effectLst/>
                <a:latin typeface="TimesNewRomanPSMT"/>
              </a:rPr>
              <a:t>partea</a:t>
            </a:r>
            <a:r>
              <a:rPr lang="en-US" sz="1800" b="0" i="0" dirty="0">
                <a:solidFill>
                  <a:srgbClr val="000000"/>
                </a:solidFill>
                <a:effectLst/>
                <a:latin typeface="TimesNewRomanPSMT"/>
              </a:rPr>
              <a:t> </a:t>
            </a:r>
            <a:r>
              <a:rPr lang="en-US" sz="1800" b="0" i="0" dirty="0" err="1">
                <a:solidFill>
                  <a:srgbClr val="000000"/>
                </a:solidFill>
                <a:effectLst/>
                <a:latin typeface="TimesNewRomanPSMT"/>
              </a:rPr>
              <a:t>molară</a:t>
            </a:r>
            <a:r>
              <a:rPr lang="en-US" sz="1800" b="0" i="0" dirty="0">
                <a:solidFill>
                  <a:srgbClr val="000000"/>
                </a:solidFill>
                <a:effectLst/>
                <a:latin typeface="TimesNewRomanPSMT"/>
              </a:rPr>
              <a:t> care </a:t>
            </a:r>
            <a:r>
              <a:rPr lang="en-US" sz="1800" b="0" i="0" dirty="0" err="1">
                <a:solidFill>
                  <a:srgbClr val="000000"/>
                </a:solidFill>
                <a:effectLst/>
                <a:latin typeface="TimesNewRomanPSMT"/>
              </a:rPr>
              <a:t>intră</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reactor.</a:t>
            </a:r>
            <a:r>
              <a:rPr lang="en-US" dirty="0"/>
              <a:t> </a:t>
            </a:r>
            <a:br>
              <a:rPr lang="en-US" dirty="0"/>
            </a:br>
            <a:endParaRPr lang="ru-RU" dirty="0"/>
          </a:p>
        </p:txBody>
      </p:sp>
      <p:pic>
        <p:nvPicPr>
          <p:cNvPr id="12" name="Рисунок 11">
            <a:extLst>
              <a:ext uri="{FF2B5EF4-FFF2-40B4-BE49-F238E27FC236}">
                <a16:creationId xmlns:a16="http://schemas.microsoft.com/office/drawing/2014/main" id="{4B432FE9-468B-446C-A98F-31C6399BD5C7}"/>
              </a:ext>
            </a:extLst>
          </p:cNvPr>
          <p:cNvPicPr>
            <a:picLocks noChangeAspect="1"/>
          </p:cNvPicPr>
          <p:nvPr/>
        </p:nvPicPr>
        <p:blipFill>
          <a:blip r:embed="rId5"/>
          <a:stretch>
            <a:fillRect/>
          </a:stretch>
        </p:blipFill>
        <p:spPr>
          <a:xfrm>
            <a:off x="1773349" y="5038646"/>
            <a:ext cx="1315131" cy="346848"/>
          </a:xfrm>
          <a:prstGeom prst="rect">
            <a:avLst/>
          </a:prstGeom>
        </p:spPr>
      </p:pic>
      <p:pic>
        <p:nvPicPr>
          <p:cNvPr id="17" name="Рисунок 16">
            <a:extLst>
              <a:ext uri="{FF2B5EF4-FFF2-40B4-BE49-F238E27FC236}">
                <a16:creationId xmlns:a16="http://schemas.microsoft.com/office/drawing/2014/main" id="{34F5205A-BBCA-46EA-B53E-A40BEC732359}"/>
              </a:ext>
            </a:extLst>
          </p:cNvPr>
          <p:cNvPicPr>
            <a:picLocks noChangeAspect="1"/>
          </p:cNvPicPr>
          <p:nvPr/>
        </p:nvPicPr>
        <p:blipFill>
          <a:blip r:embed="rId6"/>
          <a:stretch>
            <a:fillRect/>
          </a:stretch>
        </p:blipFill>
        <p:spPr>
          <a:xfrm>
            <a:off x="457200" y="5698616"/>
            <a:ext cx="2790825" cy="657225"/>
          </a:xfrm>
          <a:prstGeom prst="rect">
            <a:avLst/>
          </a:prstGeom>
        </p:spPr>
      </p:pic>
      <p:sp>
        <p:nvSpPr>
          <p:cNvPr id="21" name="TextBox 20">
            <a:extLst>
              <a:ext uri="{FF2B5EF4-FFF2-40B4-BE49-F238E27FC236}">
                <a16:creationId xmlns:a16="http://schemas.microsoft.com/office/drawing/2014/main" id="{2096A2A9-F5A3-421D-95AF-D4B5924E60D5}"/>
              </a:ext>
            </a:extLst>
          </p:cNvPr>
          <p:cNvSpPr txBox="1"/>
          <p:nvPr/>
        </p:nvSpPr>
        <p:spPr>
          <a:xfrm>
            <a:off x="3182030" y="5822091"/>
            <a:ext cx="1953306" cy="369332"/>
          </a:xfrm>
          <a:prstGeom prst="rect">
            <a:avLst/>
          </a:prstGeom>
          <a:noFill/>
        </p:spPr>
        <p:txBody>
          <a:bodyPr wrap="square">
            <a:spAutoFit/>
          </a:bodyPr>
          <a:lstStyle/>
          <a:p>
            <a:r>
              <a:rPr lang="en-US" sz="1800" b="0" i="0" dirty="0" err="1">
                <a:solidFill>
                  <a:srgbClr val="000000"/>
                </a:solidFill>
                <a:effectLst/>
                <a:latin typeface="TimesNewRomanPSMT"/>
              </a:rPr>
              <a:t>viteza</a:t>
            </a:r>
            <a:r>
              <a:rPr lang="en-US" sz="1800" b="0" i="0" dirty="0">
                <a:solidFill>
                  <a:srgbClr val="000000"/>
                </a:solidFill>
                <a:effectLst/>
                <a:latin typeface="TimesNewRomanPSMT"/>
              </a:rPr>
              <a:t> de </a:t>
            </a:r>
            <a:r>
              <a:rPr lang="en-US" sz="1800" b="0" i="0" dirty="0" err="1">
                <a:solidFill>
                  <a:srgbClr val="000000"/>
                </a:solidFill>
                <a:effectLst/>
                <a:latin typeface="TimesNewRomanPSMT"/>
              </a:rPr>
              <a:t>creştere</a:t>
            </a:r>
            <a:r>
              <a:rPr lang="en-US" sz="1800" b="0" i="0" dirty="0">
                <a:solidFill>
                  <a:srgbClr val="000000"/>
                </a:solidFill>
                <a:effectLst/>
                <a:latin typeface="TimesNewRomanPSMT"/>
              </a:rPr>
              <a:t> -</a:t>
            </a:r>
            <a:r>
              <a:rPr lang="en-US" dirty="0"/>
              <a:t> </a:t>
            </a:r>
            <a:endParaRPr lang="ru-RU" dirty="0"/>
          </a:p>
        </p:txBody>
      </p:sp>
      <p:pic>
        <p:nvPicPr>
          <p:cNvPr id="23" name="Рисунок 22">
            <a:extLst>
              <a:ext uri="{FF2B5EF4-FFF2-40B4-BE49-F238E27FC236}">
                <a16:creationId xmlns:a16="http://schemas.microsoft.com/office/drawing/2014/main" id="{B6206738-6EB9-45DB-838D-37421FE46B9A}"/>
              </a:ext>
            </a:extLst>
          </p:cNvPr>
          <p:cNvPicPr>
            <a:picLocks noChangeAspect="1"/>
          </p:cNvPicPr>
          <p:nvPr/>
        </p:nvPicPr>
        <p:blipFill>
          <a:blip r:embed="rId7"/>
          <a:stretch>
            <a:fillRect/>
          </a:stretch>
        </p:blipFill>
        <p:spPr>
          <a:xfrm>
            <a:off x="5102848" y="5698616"/>
            <a:ext cx="809625" cy="790575"/>
          </a:xfrm>
          <a:prstGeom prst="rect">
            <a:avLst/>
          </a:prstGeom>
        </p:spPr>
      </p:pic>
      <p:sp>
        <p:nvSpPr>
          <p:cNvPr id="25" name="TextBox 24">
            <a:extLst>
              <a:ext uri="{FF2B5EF4-FFF2-40B4-BE49-F238E27FC236}">
                <a16:creationId xmlns:a16="http://schemas.microsoft.com/office/drawing/2014/main" id="{7516BACE-D845-4C8B-B2B0-26E28B2DF388}"/>
              </a:ext>
            </a:extLst>
          </p:cNvPr>
          <p:cNvSpPr txBox="1"/>
          <p:nvPr/>
        </p:nvSpPr>
        <p:spPr>
          <a:xfrm>
            <a:off x="5972855" y="5750412"/>
            <a:ext cx="6119132" cy="369332"/>
          </a:xfrm>
          <a:prstGeom prst="rect">
            <a:avLst/>
          </a:prstGeom>
          <a:noFill/>
        </p:spPr>
        <p:txBody>
          <a:bodyPr wrap="square">
            <a:spAutoFit/>
          </a:bodyPr>
          <a:lstStyle/>
          <a:p>
            <a:r>
              <a:rPr lang="en-US" sz="1800" b="0" i="0" dirty="0" err="1">
                <a:solidFill>
                  <a:srgbClr val="000000"/>
                </a:solidFill>
                <a:effectLst/>
                <a:latin typeface="TimesNewRomanPSMT"/>
              </a:rPr>
              <a:t>unde</a:t>
            </a:r>
            <a:r>
              <a:rPr lang="en-US" sz="1800" b="0" i="0" dirty="0">
                <a:solidFill>
                  <a:srgbClr val="000000"/>
                </a:solidFill>
                <a:effectLst/>
                <a:latin typeface="TimesNewRomanPSMT"/>
              </a:rPr>
              <a:t> F – </a:t>
            </a:r>
            <a:r>
              <a:rPr lang="en-US" sz="1800" b="0" i="0" dirty="0" err="1">
                <a:solidFill>
                  <a:srgbClr val="000000"/>
                </a:solidFill>
                <a:effectLst/>
                <a:latin typeface="TimesNewRomanPSMT"/>
              </a:rPr>
              <a:t>fluxul</a:t>
            </a:r>
            <a:r>
              <a:rPr lang="en-US" sz="1800" b="0" i="0" dirty="0">
                <a:solidFill>
                  <a:srgbClr val="000000"/>
                </a:solidFill>
                <a:effectLst/>
                <a:latin typeface="TimesNewRomanPSMT"/>
              </a:rPr>
              <a:t>, N</a:t>
            </a:r>
            <a:r>
              <a:rPr lang="en-US" sz="1050" b="0" i="0" dirty="0">
                <a:solidFill>
                  <a:srgbClr val="000000"/>
                </a:solidFill>
                <a:effectLst/>
                <a:latin typeface="TimesNewRomanPSMT"/>
              </a:rPr>
              <a:t>0 </a:t>
            </a:r>
            <a:r>
              <a:rPr lang="en-US" sz="1800" b="0" i="0" dirty="0">
                <a:solidFill>
                  <a:srgbClr val="000000"/>
                </a:solidFill>
                <a:effectLst/>
                <a:latin typeface="TimesNewRomanPSMT"/>
              </a:rPr>
              <a:t>– </a:t>
            </a:r>
            <a:r>
              <a:rPr lang="en-US" sz="1800" b="0" i="0" dirty="0" err="1">
                <a:solidFill>
                  <a:srgbClr val="000000"/>
                </a:solidFill>
                <a:effectLst/>
                <a:latin typeface="TimesNewRomanPSMT"/>
              </a:rPr>
              <a:t>concentraţia</a:t>
            </a:r>
            <a:r>
              <a:rPr lang="en-US" sz="1800" b="0" i="0" dirty="0">
                <a:solidFill>
                  <a:srgbClr val="000000"/>
                </a:solidFill>
                <a:effectLst/>
                <a:latin typeface="TimesNewRomanPSMT"/>
              </a:rPr>
              <a:t> </a:t>
            </a:r>
            <a:r>
              <a:rPr lang="en-US" sz="1800" b="0" i="0" dirty="0" err="1">
                <a:solidFill>
                  <a:srgbClr val="000000"/>
                </a:solidFill>
                <a:effectLst/>
                <a:latin typeface="TimesNewRomanPSMT"/>
              </a:rPr>
              <a:t>atomilor</a:t>
            </a:r>
            <a:r>
              <a:rPr lang="en-US" sz="1800" b="0" i="0" dirty="0">
                <a:solidFill>
                  <a:srgbClr val="000000"/>
                </a:solidFill>
                <a:effectLst/>
                <a:latin typeface="TimesNewRomanPSMT"/>
              </a:rPr>
              <a:t> </a:t>
            </a:r>
            <a:r>
              <a:rPr lang="en-US" sz="1800" b="0" i="0" dirty="0" err="1">
                <a:solidFill>
                  <a:srgbClr val="000000"/>
                </a:solidFill>
                <a:effectLst/>
                <a:latin typeface="TimesNewRomanPSMT"/>
              </a:rPr>
              <a:t>într</a:t>
            </a:r>
            <a:r>
              <a:rPr lang="en-US" sz="1800" b="0" i="0" dirty="0">
                <a:solidFill>
                  <a:srgbClr val="000000"/>
                </a:solidFill>
                <a:effectLst/>
                <a:latin typeface="TimesNewRomanPSMT"/>
              </a:rPr>
              <a:t>-un cm</a:t>
            </a:r>
            <a:r>
              <a:rPr lang="en-US" sz="1050" b="0" i="0" dirty="0">
                <a:solidFill>
                  <a:srgbClr val="000000"/>
                </a:solidFill>
                <a:effectLst/>
                <a:latin typeface="TimesNewRomanPSMT"/>
              </a:rPr>
              <a:t>3 </a:t>
            </a:r>
            <a:r>
              <a:rPr lang="en-US" sz="1800" b="0" i="0" dirty="0">
                <a:solidFill>
                  <a:srgbClr val="000000"/>
                </a:solidFill>
                <a:effectLst/>
                <a:latin typeface="TimesNewRomanPSMT"/>
              </a:rPr>
              <a:t>de Si</a:t>
            </a:r>
            <a:r>
              <a:rPr lang="en-US" dirty="0"/>
              <a:t> </a:t>
            </a:r>
            <a:endParaRPr lang="ru-RU" dirty="0"/>
          </a:p>
        </p:txBody>
      </p:sp>
    </p:spTree>
    <p:extLst>
      <p:ext uri="{BB962C8B-B14F-4D97-AF65-F5344CB8AC3E}">
        <p14:creationId xmlns:p14="http://schemas.microsoft.com/office/powerpoint/2010/main" val="3096726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2EAA6000-2CA3-4B46-A9B6-29398D4865A8}"/>
              </a:ext>
            </a:extLst>
          </p:cNvPr>
          <p:cNvPicPr>
            <a:picLocks noChangeAspect="1"/>
          </p:cNvPicPr>
          <p:nvPr/>
        </p:nvPicPr>
        <p:blipFill>
          <a:blip r:embed="rId2"/>
          <a:stretch>
            <a:fillRect/>
          </a:stretch>
        </p:blipFill>
        <p:spPr>
          <a:xfrm>
            <a:off x="357187" y="178253"/>
            <a:ext cx="2333625" cy="819150"/>
          </a:xfrm>
          <a:prstGeom prst="rect">
            <a:avLst/>
          </a:prstGeom>
        </p:spPr>
      </p:pic>
      <p:sp>
        <p:nvSpPr>
          <p:cNvPr id="7" name="TextBox 6">
            <a:extLst>
              <a:ext uri="{FF2B5EF4-FFF2-40B4-BE49-F238E27FC236}">
                <a16:creationId xmlns:a16="http://schemas.microsoft.com/office/drawing/2014/main" id="{D1CFCF87-5EDE-4DD5-8041-60E95BC5BC86}"/>
              </a:ext>
            </a:extLst>
          </p:cNvPr>
          <p:cNvSpPr txBox="1"/>
          <p:nvPr/>
        </p:nvSpPr>
        <p:spPr>
          <a:xfrm>
            <a:off x="2690812" y="321813"/>
            <a:ext cx="4648881" cy="369332"/>
          </a:xfrm>
          <a:prstGeom prst="rect">
            <a:avLst/>
          </a:prstGeom>
          <a:noFill/>
        </p:spPr>
        <p:txBody>
          <a:bodyPr wrap="square">
            <a:spAutoFit/>
          </a:bodyPr>
          <a:lstStyle/>
          <a:p>
            <a:r>
              <a:rPr lang="es-ES" sz="1800" b="0" i="0" dirty="0" err="1">
                <a:solidFill>
                  <a:srgbClr val="000000"/>
                </a:solidFill>
                <a:effectLst/>
                <a:latin typeface="TimesNewRomanPSMT"/>
              </a:rPr>
              <a:t>unde</a:t>
            </a:r>
            <a:r>
              <a:rPr lang="es-ES" sz="1800" b="0" i="0" dirty="0">
                <a:solidFill>
                  <a:srgbClr val="000000"/>
                </a:solidFill>
                <a:effectLst/>
                <a:latin typeface="TimesNewRomanPSMT"/>
              </a:rPr>
              <a:t> </a:t>
            </a:r>
            <a:r>
              <a:rPr lang="es-ES" sz="1800" b="0" i="0" dirty="0" err="1">
                <a:solidFill>
                  <a:srgbClr val="000000"/>
                </a:solidFill>
                <a:effectLst/>
                <a:latin typeface="TimesNewRomanPSMT"/>
              </a:rPr>
              <a:t>variabil</a:t>
            </a:r>
            <a:r>
              <a:rPr lang="es-ES" sz="1800" b="0" i="0" dirty="0">
                <a:solidFill>
                  <a:srgbClr val="000000"/>
                </a:solidFill>
                <a:effectLst/>
                <a:latin typeface="TimesNewRomanPSMT"/>
              </a:rPr>
              <a:t> este </a:t>
            </a:r>
            <a:r>
              <a:rPr lang="es-ES" sz="1800" b="0" i="0" dirty="0" err="1">
                <a:solidFill>
                  <a:srgbClr val="000000"/>
                </a:solidFill>
                <a:effectLst/>
                <a:latin typeface="TimesNewRomanPSMT"/>
              </a:rPr>
              <a:t>doar</a:t>
            </a:r>
            <a:r>
              <a:rPr lang="es-ES" sz="1800" b="0" i="0" dirty="0">
                <a:solidFill>
                  <a:srgbClr val="000000"/>
                </a:solidFill>
                <a:effectLst/>
                <a:latin typeface="TimesNewRomanPSMT"/>
              </a:rPr>
              <a:t> y , </a:t>
            </a:r>
            <a:r>
              <a:rPr lang="es-ES" sz="1800" b="0" i="0" dirty="0" err="1">
                <a:solidFill>
                  <a:srgbClr val="000000"/>
                </a:solidFill>
                <a:effectLst/>
                <a:latin typeface="TimesNewRomanPSMT"/>
              </a:rPr>
              <a:t>restul</a:t>
            </a:r>
            <a:r>
              <a:rPr lang="es-ES" sz="1800" b="0" i="0" dirty="0">
                <a:solidFill>
                  <a:srgbClr val="000000"/>
                </a:solidFill>
                <a:effectLst/>
                <a:latin typeface="TimesNewRomanPSMT"/>
              </a:rPr>
              <a:t> sunt constante.</a:t>
            </a:r>
            <a:r>
              <a:rPr lang="es-ES" dirty="0"/>
              <a:t> </a:t>
            </a:r>
            <a:endParaRPr lang="ru-RU" dirty="0"/>
          </a:p>
        </p:txBody>
      </p:sp>
      <p:sp>
        <p:nvSpPr>
          <p:cNvPr id="9" name="TextBox 8">
            <a:extLst>
              <a:ext uri="{FF2B5EF4-FFF2-40B4-BE49-F238E27FC236}">
                <a16:creationId xmlns:a16="http://schemas.microsoft.com/office/drawing/2014/main" id="{B506D0E8-9600-437D-9C19-CF2F3DA07351}"/>
              </a:ext>
            </a:extLst>
          </p:cNvPr>
          <p:cNvSpPr txBox="1"/>
          <p:nvPr/>
        </p:nvSpPr>
        <p:spPr>
          <a:xfrm>
            <a:off x="1332819" y="997403"/>
            <a:ext cx="7141709" cy="646331"/>
          </a:xfrm>
          <a:prstGeom prst="rect">
            <a:avLst/>
          </a:prstGeom>
          <a:noFill/>
        </p:spPr>
        <p:txBody>
          <a:bodyPr wrap="square">
            <a:spAutoFit/>
          </a:bodyPr>
          <a:lstStyle/>
          <a:p>
            <a:r>
              <a:rPr lang="en-US" sz="1800" b="0" i="0" dirty="0">
                <a:solidFill>
                  <a:srgbClr val="000000"/>
                </a:solidFill>
                <a:effectLst/>
                <a:latin typeface="TimesNewRomanPSMT"/>
              </a:rPr>
              <a:t>Deci, </a:t>
            </a:r>
            <a:r>
              <a:rPr lang="en-US" sz="1800" b="0" i="0" dirty="0" err="1">
                <a:solidFill>
                  <a:srgbClr val="000000"/>
                </a:solidFill>
                <a:effectLst/>
                <a:latin typeface="TimesNewRomanPSMT"/>
              </a:rPr>
              <a:t>viteza</a:t>
            </a:r>
            <a:r>
              <a:rPr lang="en-US" sz="1800" b="0" i="0" dirty="0">
                <a:solidFill>
                  <a:srgbClr val="000000"/>
                </a:solidFill>
                <a:effectLst/>
                <a:latin typeface="TimesNewRomanPSMT"/>
              </a:rPr>
              <a:t> de </a:t>
            </a:r>
            <a:r>
              <a:rPr lang="en-US" sz="1800" b="0" i="0" dirty="0" err="1">
                <a:solidFill>
                  <a:srgbClr val="000000"/>
                </a:solidFill>
                <a:effectLst/>
                <a:latin typeface="TimesNewRomanPSMT"/>
              </a:rPr>
              <a:t>creştere</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direct </a:t>
            </a:r>
            <a:r>
              <a:rPr lang="en-US" sz="1800" b="0" i="0" dirty="0" err="1">
                <a:solidFill>
                  <a:srgbClr val="000000"/>
                </a:solidFill>
                <a:effectLst/>
                <a:latin typeface="TimesNewRomanPSMT"/>
              </a:rPr>
              <a:t>proporţională</a:t>
            </a:r>
            <a:r>
              <a:rPr lang="en-US" sz="1800" b="0" i="0" dirty="0">
                <a:solidFill>
                  <a:srgbClr val="000000"/>
                </a:solidFill>
                <a:effectLst/>
                <a:latin typeface="TimesNewRomanPSMT"/>
              </a:rPr>
              <a:t> cu </a:t>
            </a:r>
            <a:r>
              <a:rPr lang="en-US" sz="1800" b="0" i="0" dirty="0" err="1">
                <a:solidFill>
                  <a:srgbClr val="000000"/>
                </a:solidFill>
                <a:effectLst/>
                <a:latin typeface="TimesNewRomanPSMT"/>
              </a:rPr>
              <a:t>concentraţia</a:t>
            </a:r>
            <a:r>
              <a:rPr lang="en-US" sz="1800" b="0" i="0" dirty="0">
                <a:solidFill>
                  <a:srgbClr val="000000"/>
                </a:solidFill>
                <a:effectLst/>
                <a:latin typeface="TimesNewRomanPSMT"/>
              </a:rPr>
              <a:t> </a:t>
            </a:r>
            <a:r>
              <a:rPr lang="en-US" sz="1800" b="0" i="0" dirty="0" err="1">
                <a:solidFill>
                  <a:srgbClr val="000000"/>
                </a:solidFill>
                <a:effectLst/>
                <a:latin typeface="TimesNewRomanPSMT"/>
              </a:rPr>
              <a:t>molară</a:t>
            </a:r>
            <a:r>
              <a:rPr lang="en-US" sz="1800" b="0" i="0" dirty="0">
                <a:solidFill>
                  <a:srgbClr val="000000"/>
                </a:solidFill>
                <a:effectLst/>
                <a:latin typeface="TimesNewRomanPSMT"/>
              </a:rPr>
              <a:t>.</a:t>
            </a:r>
            <a:r>
              <a:rPr lang="en-US" dirty="0"/>
              <a:t> </a:t>
            </a:r>
            <a:br>
              <a:rPr lang="en-US" dirty="0"/>
            </a:br>
            <a:endParaRPr lang="ru-RU" dirty="0"/>
          </a:p>
        </p:txBody>
      </p:sp>
      <p:sp>
        <p:nvSpPr>
          <p:cNvPr id="11" name="TextBox 10">
            <a:extLst>
              <a:ext uri="{FF2B5EF4-FFF2-40B4-BE49-F238E27FC236}">
                <a16:creationId xmlns:a16="http://schemas.microsoft.com/office/drawing/2014/main" id="{37F8E8FB-B7B5-414A-8344-C8CAAA90D823}"/>
              </a:ext>
            </a:extLst>
          </p:cNvPr>
          <p:cNvSpPr txBox="1"/>
          <p:nvPr/>
        </p:nvSpPr>
        <p:spPr>
          <a:xfrm>
            <a:off x="487815" y="1425753"/>
            <a:ext cx="11611656" cy="1200329"/>
          </a:xfrm>
          <a:prstGeom prst="rect">
            <a:avLst/>
          </a:prstGeom>
          <a:noFill/>
        </p:spPr>
        <p:txBody>
          <a:bodyPr wrap="square">
            <a:spAutoFit/>
          </a:bodyPr>
          <a:lstStyle/>
          <a:p>
            <a:r>
              <a:rPr lang="en-US" sz="1800" b="1" i="0" dirty="0" err="1">
                <a:solidFill>
                  <a:srgbClr val="000000"/>
                </a:solidFill>
                <a:effectLst/>
                <a:latin typeface="TimesNewRomanPS-BoldMT"/>
              </a:rPr>
              <a:t>Teoretic</a:t>
            </a:r>
            <a:r>
              <a:rPr lang="en-US" sz="1800" b="1" i="0" dirty="0">
                <a:solidFill>
                  <a:srgbClr val="000000"/>
                </a:solidFill>
                <a:effectLst/>
                <a:latin typeface="TimesNewRomanPS-BoldMT"/>
              </a:rPr>
              <a:t> </a:t>
            </a:r>
            <a:r>
              <a:rPr lang="en-US" sz="1800" b="0" i="0" dirty="0">
                <a:solidFill>
                  <a:srgbClr val="000000"/>
                </a:solidFill>
                <a:effectLst/>
                <a:latin typeface="TimesNewRomanPSMT"/>
              </a:rPr>
              <a:t>– </a:t>
            </a:r>
            <a:r>
              <a:rPr lang="en-US" sz="1800" b="0" i="0" dirty="0" err="1">
                <a:solidFill>
                  <a:srgbClr val="000000"/>
                </a:solidFill>
                <a:effectLst/>
                <a:latin typeface="TimesNewRomanPSMT"/>
              </a:rPr>
              <a:t>viteza</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liniară</a:t>
            </a:r>
            <a:r>
              <a:rPr lang="en-US" sz="1800" b="0" i="0" dirty="0">
                <a:solidFill>
                  <a:srgbClr val="000000"/>
                </a:solidFill>
                <a:effectLst/>
                <a:latin typeface="TimesNewRomanPSMT"/>
              </a:rPr>
              <a:t> cu </a:t>
            </a:r>
            <a:r>
              <a:rPr lang="en-US" sz="1800" b="0" i="0" dirty="0" err="1">
                <a:solidFill>
                  <a:srgbClr val="000000"/>
                </a:solidFill>
                <a:effectLst/>
                <a:latin typeface="TimesNewRomanPSMT"/>
              </a:rPr>
              <a:t>concentraţia</a:t>
            </a:r>
            <a:r>
              <a:rPr lang="en-US" sz="1800" b="0" i="0" dirty="0">
                <a:solidFill>
                  <a:srgbClr val="000000"/>
                </a:solidFill>
                <a:effectLst/>
                <a:latin typeface="TimesNewRomanPSMT"/>
              </a:rPr>
              <a:t> de SiCl</a:t>
            </a:r>
            <a:r>
              <a:rPr lang="en-US" sz="1050" b="0" i="0" dirty="0">
                <a:solidFill>
                  <a:srgbClr val="000000"/>
                </a:solidFill>
                <a:effectLst/>
                <a:latin typeface="TimesNewRomanPSMT"/>
              </a:rPr>
              <a:t>4</a:t>
            </a:r>
            <a:r>
              <a:rPr lang="en-US" sz="1800" b="0" i="0" dirty="0">
                <a:solidFill>
                  <a:srgbClr val="000000"/>
                </a:solidFill>
                <a:effectLst/>
                <a:latin typeface="TimesNewRomanPSMT"/>
              </a:rPr>
              <a:t>.</a:t>
            </a:r>
            <a:br>
              <a:rPr lang="en-US" sz="1800" b="0" i="0" dirty="0">
                <a:solidFill>
                  <a:srgbClr val="000000"/>
                </a:solidFill>
                <a:effectLst/>
                <a:latin typeface="TimesNewRomanPSMT"/>
              </a:rPr>
            </a:br>
            <a:r>
              <a:rPr lang="en-US" sz="1800" b="0" i="0" dirty="0" err="1">
                <a:solidFill>
                  <a:srgbClr val="000000"/>
                </a:solidFill>
                <a:effectLst/>
                <a:latin typeface="TimesNewRomanPSMT"/>
              </a:rPr>
              <a:t>Această</a:t>
            </a:r>
            <a:r>
              <a:rPr lang="en-US" sz="1800" b="0" i="0" dirty="0">
                <a:solidFill>
                  <a:srgbClr val="000000"/>
                </a:solidFill>
                <a:effectLst/>
                <a:latin typeface="TimesNewRomanPSMT"/>
              </a:rPr>
              <a:t> </a:t>
            </a:r>
            <a:r>
              <a:rPr lang="en-US" sz="1800" b="0" i="0" dirty="0" err="1">
                <a:solidFill>
                  <a:srgbClr val="000000"/>
                </a:solidFill>
                <a:effectLst/>
                <a:latin typeface="TimesNewRomanPSMT"/>
              </a:rPr>
              <a:t>teorie</a:t>
            </a:r>
            <a:r>
              <a:rPr lang="en-US" sz="1800" b="0" i="0" dirty="0">
                <a:solidFill>
                  <a:srgbClr val="000000"/>
                </a:solidFill>
                <a:effectLst/>
                <a:latin typeface="TimesNewRomanPSMT"/>
              </a:rPr>
              <a:t> </a:t>
            </a:r>
            <a:r>
              <a:rPr lang="en-US" sz="1800" b="0" i="0" dirty="0" err="1">
                <a:solidFill>
                  <a:srgbClr val="000000"/>
                </a:solidFill>
                <a:effectLst/>
                <a:latin typeface="TimesNewRomanPSMT"/>
              </a:rPr>
              <a:t>corespunde</a:t>
            </a:r>
            <a:r>
              <a:rPr lang="en-US" sz="1800" b="0" i="0" dirty="0">
                <a:solidFill>
                  <a:srgbClr val="000000"/>
                </a:solidFill>
                <a:effectLst/>
                <a:latin typeface="TimesNewRomanPSMT"/>
              </a:rPr>
              <a:t> </a:t>
            </a:r>
            <a:r>
              <a:rPr lang="en-US" sz="1800" b="0" i="0" dirty="0" err="1">
                <a:solidFill>
                  <a:srgbClr val="000000"/>
                </a:solidFill>
                <a:effectLst/>
                <a:latin typeface="TimesNewRomanPSMT"/>
              </a:rPr>
              <a:t>practicii</a:t>
            </a:r>
            <a:r>
              <a:rPr lang="en-US" sz="1800" b="0" i="0" dirty="0">
                <a:solidFill>
                  <a:srgbClr val="000000"/>
                </a:solidFill>
                <a:effectLst/>
                <a:latin typeface="TimesNewRomanPSMT"/>
              </a:rPr>
              <a:t>, </a:t>
            </a:r>
            <a:r>
              <a:rPr lang="en-US" sz="1800" b="0" i="0" dirty="0" err="1">
                <a:solidFill>
                  <a:srgbClr val="000000"/>
                </a:solidFill>
                <a:effectLst/>
                <a:latin typeface="TimesNewRomanPSMT"/>
              </a:rPr>
              <a:t>dar</a:t>
            </a:r>
            <a:r>
              <a:rPr lang="en-US" sz="1800" b="0" i="0" dirty="0">
                <a:solidFill>
                  <a:srgbClr val="000000"/>
                </a:solidFill>
                <a:effectLst/>
                <a:latin typeface="TimesNewRomanPSMT"/>
              </a:rPr>
              <a:t> </a:t>
            </a:r>
            <a:r>
              <a:rPr lang="en-US" sz="1800" b="0" i="0" dirty="0" err="1">
                <a:solidFill>
                  <a:srgbClr val="000000"/>
                </a:solidFill>
                <a:effectLst/>
                <a:latin typeface="TimesNewRomanPSMT"/>
              </a:rPr>
              <a:t>nimai</a:t>
            </a:r>
            <a:r>
              <a:rPr lang="en-US" sz="1800" b="0" i="0" dirty="0">
                <a:solidFill>
                  <a:srgbClr val="000000"/>
                </a:solidFill>
                <a:effectLst/>
                <a:latin typeface="TimesNewRomanPSMT"/>
              </a:rPr>
              <a:t> pt. </a:t>
            </a:r>
            <a:r>
              <a:rPr lang="en-US" sz="1800" b="0" i="0" dirty="0" err="1">
                <a:solidFill>
                  <a:srgbClr val="000000"/>
                </a:solidFill>
                <a:effectLst/>
                <a:latin typeface="TimesNewRomanPSMT"/>
              </a:rPr>
              <a:t>concentraţii</a:t>
            </a:r>
            <a:r>
              <a:rPr lang="en-US" sz="1800" b="0" i="0" dirty="0">
                <a:solidFill>
                  <a:srgbClr val="000000"/>
                </a:solidFill>
                <a:effectLst/>
                <a:latin typeface="TimesNewRomanPSMT"/>
              </a:rPr>
              <a:t> </a:t>
            </a:r>
            <a:r>
              <a:rPr lang="en-US" sz="1800" b="0" i="0" dirty="0" err="1">
                <a:solidFill>
                  <a:srgbClr val="000000"/>
                </a:solidFill>
                <a:effectLst/>
                <a:latin typeface="TimesNewRomanPSMT"/>
              </a:rPr>
              <a:t>mici</a:t>
            </a:r>
            <a:r>
              <a:rPr lang="en-US" sz="1800" b="0" i="0" dirty="0">
                <a:solidFill>
                  <a:srgbClr val="000000"/>
                </a:solidFill>
                <a:effectLst/>
                <a:latin typeface="TimesNewRomanPSMT"/>
              </a:rPr>
              <a:t>, </a:t>
            </a:r>
            <a:r>
              <a:rPr lang="en-US" sz="1800" b="0" i="0" dirty="0" err="1">
                <a:solidFill>
                  <a:srgbClr val="000000"/>
                </a:solidFill>
                <a:effectLst/>
                <a:latin typeface="TimesNewRomanPSMT"/>
              </a:rPr>
              <a:t>deoarece</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teorie</a:t>
            </a:r>
            <a:r>
              <a:rPr lang="en-US" sz="1800" b="0" i="0" dirty="0">
                <a:solidFill>
                  <a:srgbClr val="000000"/>
                </a:solidFill>
                <a:effectLst/>
                <a:latin typeface="TimesNewRomanPSMT"/>
              </a:rPr>
              <a:t> nu sunt </a:t>
            </a:r>
            <a:r>
              <a:rPr lang="en-US" sz="1800" b="0" i="0" dirty="0" err="1">
                <a:solidFill>
                  <a:srgbClr val="000000"/>
                </a:solidFill>
                <a:effectLst/>
                <a:latin typeface="TimesNewRomanPSMT"/>
              </a:rPr>
              <a:t>introduse</a:t>
            </a:r>
            <a:r>
              <a:rPr lang="en-US" sz="1800" b="0" i="0" dirty="0">
                <a:solidFill>
                  <a:srgbClr val="000000"/>
                </a:solidFill>
                <a:effectLst/>
                <a:latin typeface="TimesNewRomanPSMT"/>
              </a:rPr>
              <a:t> </a:t>
            </a:r>
            <a:r>
              <a:rPr lang="en-US" sz="1800" b="0" i="0" dirty="0" err="1">
                <a:solidFill>
                  <a:srgbClr val="000000"/>
                </a:solidFill>
                <a:effectLst/>
                <a:latin typeface="TimesNewRomanPSMT"/>
              </a:rPr>
              <a:t>toate</a:t>
            </a:r>
            <a:r>
              <a:rPr lang="en-US" sz="1800" b="0" i="0" dirty="0">
                <a:solidFill>
                  <a:srgbClr val="000000"/>
                </a:solidFill>
                <a:effectLst/>
                <a:latin typeface="TimesNewRomanPSMT"/>
              </a:rPr>
              <a:t> </a:t>
            </a:r>
            <a:r>
              <a:rPr lang="en-US" sz="1800" b="0" i="0" dirty="0" err="1">
                <a:solidFill>
                  <a:srgbClr val="000000"/>
                </a:solidFill>
                <a:effectLst/>
                <a:latin typeface="TimesNewRomanPSMT"/>
              </a:rPr>
              <a:t>condiţiile</a:t>
            </a:r>
            <a:r>
              <a:rPr lang="en-US" sz="1800" b="0" i="0" dirty="0">
                <a:solidFill>
                  <a:srgbClr val="000000"/>
                </a:solidFill>
                <a:effectLst/>
                <a:latin typeface="TimesNewRomanPSMT"/>
              </a:rPr>
              <a:t>. </a:t>
            </a:r>
            <a:r>
              <a:rPr lang="en-US" sz="1800" b="0" i="0" dirty="0" err="1">
                <a:solidFill>
                  <a:srgbClr val="000000"/>
                </a:solidFill>
                <a:effectLst/>
                <a:latin typeface="TimesNewRomanPSMT"/>
              </a:rPr>
              <a:t>Aici</a:t>
            </a:r>
            <a:r>
              <a:rPr lang="en-US" sz="1800" b="0" i="0" dirty="0">
                <a:solidFill>
                  <a:srgbClr val="000000"/>
                </a:solidFill>
                <a:effectLst/>
                <a:latin typeface="TimesNewRomanPSMT"/>
              </a:rPr>
              <a:t> nu s-a </a:t>
            </a:r>
            <a:r>
              <a:rPr lang="en-US" sz="1800" b="0" i="0" dirty="0" err="1">
                <a:solidFill>
                  <a:srgbClr val="000000"/>
                </a:solidFill>
                <a:effectLst/>
                <a:latin typeface="TimesNewRomanPSMT"/>
              </a:rPr>
              <a:t>calculat</a:t>
            </a:r>
            <a:r>
              <a:rPr lang="en-US" sz="1800" b="0" i="0" dirty="0">
                <a:solidFill>
                  <a:srgbClr val="000000"/>
                </a:solidFill>
                <a:effectLst/>
                <a:latin typeface="TimesNewRomanPSMT"/>
              </a:rPr>
              <a:t>, nu s-a </a:t>
            </a:r>
            <a:r>
              <a:rPr lang="en-US" sz="1800" b="0" i="0" dirty="0" err="1">
                <a:solidFill>
                  <a:srgbClr val="000000"/>
                </a:solidFill>
                <a:effectLst/>
                <a:latin typeface="TimesNewRomanPSMT"/>
              </a:rPr>
              <a:t>luat</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vedere</a:t>
            </a:r>
            <a:r>
              <a:rPr lang="en-US" sz="1800" b="0" i="0" dirty="0">
                <a:solidFill>
                  <a:srgbClr val="000000"/>
                </a:solidFill>
                <a:effectLst/>
                <a:latin typeface="TimesNewRomanPSMT"/>
              </a:rPr>
              <a:t> </a:t>
            </a:r>
            <a:r>
              <a:rPr lang="en-US" sz="1800" b="0" i="0" dirty="0" err="1">
                <a:solidFill>
                  <a:srgbClr val="000000"/>
                </a:solidFill>
                <a:effectLst/>
                <a:latin typeface="TimesNewRomanPSMT"/>
              </a:rPr>
              <a:t>fluxul</a:t>
            </a:r>
            <a:r>
              <a:rPr lang="en-US" sz="1800" b="0" i="0" dirty="0">
                <a:solidFill>
                  <a:srgbClr val="000000"/>
                </a:solidFill>
                <a:effectLst/>
                <a:latin typeface="TimesNewRomanPSMT"/>
              </a:rPr>
              <a:t>  de HCl care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îndreptat</a:t>
            </a:r>
            <a:r>
              <a:rPr lang="en-US" sz="1800" b="0" i="0" dirty="0">
                <a:solidFill>
                  <a:srgbClr val="000000"/>
                </a:solidFill>
                <a:effectLst/>
                <a:latin typeface="TimesNewRomanPSMT"/>
              </a:rPr>
              <a:t> de la </a:t>
            </a:r>
            <a:r>
              <a:rPr lang="en-US" sz="1800" b="0" i="0" dirty="0" err="1">
                <a:solidFill>
                  <a:srgbClr val="000000"/>
                </a:solidFill>
                <a:effectLst/>
                <a:latin typeface="TimesNewRomanPSMT"/>
              </a:rPr>
              <a:t>suprafaţa</a:t>
            </a:r>
            <a:r>
              <a:rPr lang="en-US" sz="1800" b="0" i="0" dirty="0">
                <a:solidFill>
                  <a:srgbClr val="000000"/>
                </a:solidFill>
                <a:effectLst/>
                <a:latin typeface="TimesNewRomanPSMT"/>
              </a:rPr>
              <a:t> </a:t>
            </a:r>
            <a:r>
              <a:rPr lang="en-US" sz="1800" b="0" i="0" dirty="0" err="1">
                <a:solidFill>
                  <a:srgbClr val="000000"/>
                </a:solidFill>
                <a:effectLst/>
                <a:latin typeface="TimesNewRomanPSMT"/>
              </a:rPr>
              <a:t>plachetei</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interiorul</a:t>
            </a:r>
            <a:r>
              <a:rPr lang="en-US" sz="1800" b="0" i="0" dirty="0">
                <a:solidFill>
                  <a:srgbClr val="000000"/>
                </a:solidFill>
                <a:effectLst/>
                <a:latin typeface="TimesNewRomanPSMT"/>
              </a:rPr>
              <a:t> </a:t>
            </a:r>
            <a:r>
              <a:rPr lang="en-US" sz="1800" b="0" i="0" dirty="0" err="1">
                <a:solidFill>
                  <a:srgbClr val="000000"/>
                </a:solidFill>
                <a:effectLst/>
                <a:latin typeface="TimesNewRomanPSMT"/>
              </a:rPr>
              <a:t>reactorului</a:t>
            </a:r>
            <a:r>
              <a:rPr lang="en-US" sz="1800" b="0" i="0" dirty="0">
                <a:solidFill>
                  <a:srgbClr val="000000"/>
                </a:solidFill>
                <a:effectLst/>
                <a:latin typeface="TimesNewRomanPSMT"/>
              </a:rPr>
              <a:t>.</a:t>
            </a:r>
            <a:r>
              <a:rPr lang="en-US" dirty="0"/>
              <a:t> </a:t>
            </a:r>
            <a:br>
              <a:rPr lang="en-US" dirty="0"/>
            </a:br>
            <a:r>
              <a:rPr lang="en-US" sz="1800" b="1" i="0" dirty="0" err="1">
                <a:solidFill>
                  <a:srgbClr val="000000"/>
                </a:solidFill>
                <a:effectLst/>
                <a:latin typeface="TimesNewRomanPS-BoldMT"/>
              </a:rPr>
              <a:t>Practic</a:t>
            </a:r>
            <a:r>
              <a:rPr lang="en-US" sz="1800" b="1" i="0" dirty="0">
                <a:solidFill>
                  <a:srgbClr val="000000"/>
                </a:solidFill>
                <a:effectLst/>
                <a:latin typeface="TimesNewRomanPS-BoldMT"/>
              </a:rPr>
              <a:t> </a:t>
            </a:r>
            <a:r>
              <a:rPr lang="en-US" sz="1800" b="0" i="0" dirty="0">
                <a:solidFill>
                  <a:srgbClr val="000000"/>
                </a:solidFill>
                <a:effectLst/>
                <a:latin typeface="TimesNewRomanPSMT"/>
              </a:rPr>
              <a:t>– </a:t>
            </a:r>
            <a:r>
              <a:rPr lang="en-US" sz="1800" b="0" i="0" dirty="0" err="1">
                <a:solidFill>
                  <a:srgbClr val="000000"/>
                </a:solidFill>
                <a:effectLst/>
                <a:latin typeface="TimesNewRomanPSMT"/>
              </a:rPr>
              <a:t>viteza</a:t>
            </a:r>
            <a:r>
              <a:rPr lang="en-US" sz="1800" b="0" i="0" dirty="0">
                <a:solidFill>
                  <a:srgbClr val="000000"/>
                </a:solidFill>
                <a:effectLst/>
                <a:latin typeface="TimesNewRomanPSMT"/>
              </a:rPr>
              <a:t> </a:t>
            </a:r>
            <a:r>
              <a:rPr lang="en-US" sz="1800" b="0" i="0" dirty="0" err="1">
                <a:solidFill>
                  <a:srgbClr val="000000"/>
                </a:solidFill>
                <a:effectLst/>
                <a:latin typeface="TimesNewRomanPSMT"/>
              </a:rPr>
              <a:t>poate</a:t>
            </a:r>
            <a:r>
              <a:rPr lang="en-US" sz="1800" b="0" i="0" dirty="0">
                <a:solidFill>
                  <a:srgbClr val="000000"/>
                </a:solidFill>
                <a:effectLst/>
                <a:latin typeface="TimesNewRomanPSMT"/>
              </a:rPr>
              <a:t> </a:t>
            </a:r>
            <a:r>
              <a:rPr lang="en-US" sz="1800" b="0" i="0" dirty="0" err="1">
                <a:solidFill>
                  <a:srgbClr val="000000"/>
                </a:solidFill>
                <a:effectLst/>
                <a:latin typeface="TimesNewRomanPSMT"/>
              </a:rPr>
              <a:t>să</a:t>
            </a:r>
            <a:r>
              <a:rPr lang="en-US" sz="1800" b="0" i="0" dirty="0">
                <a:solidFill>
                  <a:srgbClr val="000000"/>
                </a:solidFill>
                <a:effectLst/>
                <a:latin typeface="TimesNewRomanPSMT"/>
              </a:rPr>
              <a:t> </a:t>
            </a:r>
            <a:r>
              <a:rPr lang="en-US" sz="1800" b="0" i="0" dirty="0" err="1">
                <a:solidFill>
                  <a:srgbClr val="000000"/>
                </a:solidFill>
                <a:effectLst/>
                <a:latin typeface="TimesNewRomanPSMT"/>
              </a:rPr>
              <a:t>scadă</a:t>
            </a:r>
            <a:r>
              <a:rPr lang="en-US" sz="1800" b="0" i="0" dirty="0">
                <a:solidFill>
                  <a:srgbClr val="000000"/>
                </a:solidFill>
                <a:effectLst/>
                <a:latin typeface="TimesNewRomanPSMT"/>
              </a:rPr>
              <a:t>, la </a:t>
            </a:r>
            <a:r>
              <a:rPr lang="en-US" sz="1800" b="0" i="0" dirty="0" err="1">
                <a:solidFill>
                  <a:srgbClr val="000000"/>
                </a:solidFill>
                <a:effectLst/>
                <a:latin typeface="TimesNewRomanPSMT"/>
              </a:rPr>
              <a:t>concentraţii</a:t>
            </a:r>
            <a:r>
              <a:rPr lang="en-US" sz="1800" b="0" i="0" dirty="0">
                <a:solidFill>
                  <a:srgbClr val="000000"/>
                </a:solidFill>
                <a:effectLst/>
                <a:latin typeface="TimesNewRomanPSMT"/>
              </a:rPr>
              <a:t> </a:t>
            </a:r>
            <a:r>
              <a:rPr lang="en-US" sz="1800" b="0" i="0" dirty="0" err="1">
                <a:solidFill>
                  <a:srgbClr val="000000"/>
                </a:solidFill>
                <a:effectLst/>
                <a:latin typeface="TimesNewRomanPSMT"/>
              </a:rPr>
              <a:t>mari</a:t>
            </a:r>
            <a:r>
              <a:rPr lang="en-US" sz="1800" b="0" i="0" dirty="0">
                <a:solidFill>
                  <a:srgbClr val="000000"/>
                </a:solidFill>
                <a:effectLst/>
                <a:latin typeface="TimesNewRomanPSMT"/>
              </a:rPr>
              <a:t>, </a:t>
            </a:r>
            <a:r>
              <a:rPr lang="en-US" sz="1800" b="0" i="0" dirty="0" err="1">
                <a:solidFill>
                  <a:srgbClr val="000000"/>
                </a:solidFill>
                <a:effectLst/>
                <a:latin typeface="TimesNewRomanPSMT"/>
              </a:rPr>
              <a:t>chiar</a:t>
            </a:r>
            <a:r>
              <a:rPr lang="en-US" sz="1800" b="0" i="0" dirty="0">
                <a:solidFill>
                  <a:srgbClr val="000000"/>
                </a:solidFill>
                <a:effectLst/>
                <a:latin typeface="TimesNewRomanPSMT"/>
              </a:rPr>
              <a:t> </a:t>
            </a:r>
            <a:r>
              <a:rPr lang="en-US" sz="1800" b="0" i="0" dirty="0" err="1">
                <a:solidFill>
                  <a:srgbClr val="000000"/>
                </a:solidFill>
                <a:effectLst/>
                <a:latin typeface="TimesNewRomanPSMT"/>
              </a:rPr>
              <a:t>să</a:t>
            </a:r>
            <a:r>
              <a:rPr lang="en-US" sz="1800" b="0" i="0" dirty="0">
                <a:solidFill>
                  <a:srgbClr val="000000"/>
                </a:solidFill>
                <a:effectLst/>
                <a:latin typeface="TimesNewRomanPSMT"/>
              </a:rPr>
              <a:t> </a:t>
            </a:r>
            <a:r>
              <a:rPr lang="en-US" sz="1800" b="0" i="0" dirty="0" err="1">
                <a:solidFill>
                  <a:srgbClr val="000000"/>
                </a:solidFill>
                <a:effectLst/>
                <a:latin typeface="TimesNewRomanPSMT"/>
              </a:rPr>
              <a:t>devină</a:t>
            </a:r>
            <a:r>
              <a:rPr lang="en-US" sz="1800" b="0" i="0" dirty="0">
                <a:solidFill>
                  <a:srgbClr val="000000"/>
                </a:solidFill>
                <a:effectLst/>
                <a:latin typeface="TimesNewRomanPSMT"/>
              </a:rPr>
              <a:t> </a:t>
            </a:r>
            <a:r>
              <a:rPr lang="en-US" sz="1800" b="0" i="0" dirty="0" err="1">
                <a:solidFill>
                  <a:srgbClr val="000000"/>
                </a:solidFill>
                <a:effectLst/>
                <a:latin typeface="TimesNewRomanPSMT"/>
              </a:rPr>
              <a:t>negativă</a:t>
            </a:r>
            <a:r>
              <a:rPr lang="en-US" sz="1800" b="0" i="0" dirty="0">
                <a:solidFill>
                  <a:srgbClr val="000000"/>
                </a:solidFill>
                <a:effectLst/>
                <a:latin typeface="TimesNewRomanPSMT"/>
              </a:rPr>
              <a:t>.</a:t>
            </a:r>
            <a:r>
              <a:rPr lang="en-US" dirty="0"/>
              <a:t> </a:t>
            </a:r>
            <a:endParaRPr lang="ru-RU" dirty="0"/>
          </a:p>
        </p:txBody>
      </p:sp>
    </p:spTree>
    <p:extLst>
      <p:ext uri="{BB962C8B-B14F-4D97-AF65-F5344CB8AC3E}">
        <p14:creationId xmlns:p14="http://schemas.microsoft.com/office/powerpoint/2010/main" val="2818214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00AC62E-6030-4193-AAC3-872A75C7AD59}"/>
              </a:ext>
            </a:extLst>
          </p:cNvPr>
          <p:cNvSpPr txBox="1"/>
          <p:nvPr/>
        </p:nvSpPr>
        <p:spPr>
          <a:xfrm>
            <a:off x="1438955" y="191478"/>
            <a:ext cx="7386637" cy="369332"/>
          </a:xfrm>
          <a:prstGeom prst="rect">
            <a:avLst/>
          </a:prstGeom>
          <a:noFill/>
        </p:spPr>
        <p:txBody>
          <a:bodyPr wrap="square">
            <a:spAutoFit/>
          </a:bodyPr>
          <a:lstStyle/>
          <a:p>
            <a:r>
              <a:rPr lang="en-US" sz="1800" b="1" i="0" dirty="0" err="1">
                <a:solidFill>
                  <a:srgbClr val="000000"/>
                </a:solidFill>
                <a:effectLst/>
                <a:latin typeface="TimesNewRomanPS-BoldMT"/>
              </a:rPr>
              <a:t>Creşterea</a:t>
            </a:r>
            <a:r>
              <a:rPr lang="en-US" sz="1800" b="1" i="0" dirty="0">
                <a:solidFill>
                  <a:srgbClr val="000000"/>
                </a:solidFill>
                <a:effectLst/>
                <a:latin typeface="TimesNewRomanPS-BoldMT"/>
              </a:rPr>
              <a:t> </a:t>
            </a:r>
            <a:r>
              <a:rPr lang="en-US" sz="1800" b="1" i="0" dirty="0" err="1">
                <a:solidFill>
                  <a:srgbClr val="000000"/>
                </a:solidFill>
                <a:effectLst/>
                <a:latin typeface="TimesNewRomanPS-BoldMT"/>
              </a:rPr>
              <a:t>straturilor</a:t>
            </a:r>
            <a:r>
              <a:rPr lang="en-US" sz="1800" b="1" i="0" dirty="0">
                <a:solidFill>
                  <a:srgbClr val="000000"/>
                </a:solidFill>
                <a:effectLst/>
                <a:latin typeface="TimesNewRomanPS-BoldMT"/>
              </a:rPr>
              <a:t> </a:t>
            </a:r>
            <a:r>
              <a:rPr lang="en-US" sz="1800" b="1" i="0" dirty="0" err="1">
                <a:solidFill>
                  <a:srgbClr val="000000"/>
                </a:solidFill>
                <a:effectLst/>
                <a:latin typeface="TimesNewRomanPS-BoldMT"/>
              </a:rPr>
              <a:t>epitaxiale</a:t>
            </a:r>
            <a:r>
              <a:rPr lang="en-US" sz="1800" b="1" i="0" dirty="0">
                <a:solidFill>
                  <a:srgbClr val="000000"/>
                </a:solidFill>
                <a:effectLst/>
                <a:latin typeface="TimesNewRomanPS-BoldMT"/>
              </a:rPr>
              <a:t> a </a:t>
            </a:r>
            <a:r>
              <a:rPr lang="en-US" sz="1800" b="1" i="0" dirty="0" err="1">
                <a:solidFill>
                  <a:srgbClr val="000000"/>
                </a:solidFill>
                <a:effectLst/>
                <a:latin typeface="TimesNewRomanPS-BoldMT"/>
              </a:rPr>
              <a:t>compuşilor</a:t>
            </a:r>
            <a:r>
              <a:rPr lang="en-US" sz="1800" b="1" i="0" dirty="0">
                <a:solidFill>
                  <a:srgbClr val="000000"/>
                </a:solidFill>
                <a:effectLst/>
                <a:latin typeface="TimesNewRomanPS-BoldMT"/>
              </a:rPr>
              <a:t> A</a:t>
            </a:r>
            <a:r>
              <a:rPr lang="en-US" sz="1200" b="1" i="0" dirty="0">
                <a:solidFill>
                  <a:srgbClr val="000000"/>
                </a:solidFill>
                <a:effectLst/>
                <a:latin typeface="TimesNewRomanPS-BoldMT"/>
              </a:rPr>
              <a:t>III</a:t>
            </a:r>
            <a:r>
              <a:rPr lang="en-US" sz="1800" b="1" i="0" dirty="0">
                <a:solidFill>
                  <a:srgbClr val="000000"/>
                </a:solidFill>
                <a:effectLst/>
                <a:latin typeface="TimesNewRomanPS-BoldMT"/>
              </a:rPr>
              <a:t>B</a:t>
            </a:r>
            <a:r>
              <a:rPr lang="en-US" sz="1200" b="1" i="0" dirty="0">
                <a:solidFill>
                  <a:srgbClr val="000000"/>
                </a:solidFill>
                <a:effectLst/>
                <a:latin typeface="TimesNewRomanPS-BoldMT"/>
              </a:rPr>
              <a:t>V </a:t>
            </a:r>
            <a:r>
              <a:rPr lang="en-US" sz="1800" b="1" i="0" dirty="0">
                <a:solidFill>
                  <a:srgbClr val="000000"/>
                </a:solidFill>
                <a:effectLst/>
                <a:latin typeface="TimesNewRomanPS-BoldMT"/>
              </a:rPr>
              <a:t>din </a:t>
            </a:r>
            <a:r>
              <a:rPr lang="en-US" sz="1800" b="1" i="0" dirty="0" err="1">
                <a:solidFill>
                  <a:srgbClr val="000000"/>
                </a:solidFill>
                <a:effectLst/>
                <a:latin typeface="TimesNewRomanPS-BoldMT"/>
              </a:rPr>
              <a:t>faza</a:t>
            </a:r>
            <a:r>
              <a:rPr lang="en-US" sz="1800" b="1" i="0" dirty="0">
                <a:solidFill>
                  <a:srgbClr val="000000"/>
                </a:solidFill>
                <a:effectLst/>
                <a:latin typeface="TimesNewRomanPS-BoldMT"/>
              </a:rPr>
              <a:t> </a:t>
            </a:r>
            <a:r>
              <a:rPr lang="en-US" sz="1800" b="1" i="0" dirty="0" err="1">
                <a:solidFill>
                  <a:srgbClr val="000000"/>
                </a:solidFill>
                <a:effectLst/>
                <a:latin typeface="TimesNewRomanPS-BoldMT"/>
              </a:rPr>
              <a:t>gazoasă</a:t>
            </a:r>
            <a:r>
              <a:rPr lang="en-US" dirty="0"/>
              <a:t> </a:t>
            </a:r>
            <a:endParaRPr lang="ru-RU" dirty="0"/>
          </a:p>
        </p:txBody>
      </p:sp>
      <p:sp>
        <p:nvSpPr>
          <p:cNvPr id="7" name="TextBox 6">
            <a:extLst>
              <a:ext uri="{FF2B5EF4-FFF2-40B4-BE49-F238E27FC236}">
                <a16:creationId xmlns:a16="http://schemas.microsoft.com/office/drawing/2014/main" id="{5D0E8804-18BF-4C8F-9773-BB017A3B4258}"/>
              </a:ext>
            </a:extLst>
          </p:cNvPr>
          <p:cNvSpPr txBox="1"/>
          <p:nvPr/>
        </p:nvSpPr>
        <p:spPr>
          <a:xfrm>
            <a:off x="421821" y="651318"/>
            <a:ext cx="11348358" cy="1200329"/>
          </a:xfrm>
          <a:prstGeom prst="rect">
            <a:avLst/>
          </a:prstGeom>
          <a:noFill/>
        </p:spPr>
        <p:txBody>
          <a:bodyPr wrap="square">
            <a:spAutoFit/>
          </a:bodyPr>
          <a:lstStyle/>
          <a:p>
            <a:r>
              <a:rPr lang="en-US" sz="1800" b="0" i="0" dirty="0" err="1">
                <a:solidFill>
                  <a:srgbClr val="000000"/>
                </a:solidFill>
                <a:effectLst/>
                <a:latin typeface="TimesNewRomanPSMT"/>
              </a:rPr>
              <a:t>Compuşii</a:t>
            </a:r>
            <a:r>
              <a:rPr lang="en-US" sz="1800" b="0" i="0" dirty="0">
                <a:solidFill>
                  <a:srgbClr val="000000"/>
                </a:solidFill>
                <a:effectLst/>
                <a:latin typeface="TimesNewRomanPSMT"/>
              </a:rPr>
              <a:t> A</a:t>
            </a:r>
            <a:r>
              <a:rPr lang="en-US" sz="1050" b="0" i="0" dirty="0">
                <a:solidFill>
                  <a:srgbClr val="000000"/>
                </a:solidFill>
                <a:effectLst/>
                <a:latin typeface="TimesNewRomanPSMT"/>
              </a:rPr>
              <a:t>III</a:t>
            </a:r>
            <a:r>
              <a:rPr lang="en-US" sz="1800" b="0" i="0" dirty="0">
                <a:solidFill>
                  <a:srgbClr val="000000"/>
                </a:solidFill>
                <a:effectLst/>
                <a:latin typeface="TimesNewRomanPSMT"/>
              </a:rPr>
              <a:t>B</a:t>
            </a:r>
            <a:r>
              <a:rPr lang="en-US" sz="1050" b="0" i="0" dirty="0">
                <a:solidFill>
                  <a:srgbClr val="000000"/>
                </a:solidFill>
                <a:effectLst/>
                <a:latin typeface="TimesNewRomanPSMT"/>
              </a:rPr>
              <a:t>V </a:t>
            </a:r>
            <a:r>
              <a:rPr lang="en-US" sz="1800" b="0" i="0" dirty="0">
                <a:solidFill>
                  <a:srgbClr val="000000"/>
                </a:solidFill>
                <a:effectLst/>
                <a:latin typeface="TimesNewRomanPSMT"/>
              </a:rPr>
              <a:t>sunt </a:t>
            </a:r>
            <a:r>
              <a:rPr lang="en-US" sz="1800" b="0" i="0" dirty="0" err="1">
                <a:solidFill>
                  <a:srgbClr val="000000"/>
                </a:solidFill>
                <a:effectLst/>
                <a:latin typeface="TimesNewRomanPSMT"/>
              </a:rPr>
              <a:t>nişte</a:t>
            </a:r>
            <a:r>
              <a:rPr lang="en-US" sz="1800" b="0" i="0" dirty="0">
                <a:solidFill>
                  <a:srgbClr val="000000"/>
                </a:solidFill>
                <a:effectLst/>
                <a:latin typeface="TimesNewRomanPSMT"/>
              </a:rPr>
              <a:t> </a:t>
            </a:r>
            <a:r>
              <a:rPr lang="en-US" sz="1800" b="0" i="0" dirty="0" err="1">
                <a:solidFill>
                  <a:srgbClr val="000000"/>
                </a:solidFill>
                <a:effectLst/>
                <a:latin typeface="TimesNewRomanPSMT"/>
              </a:rPr>
              <a:t>semiconductori</a:t>
            </a:r>
            <a:r>
              <a:rPr lang="en-US" sz="1800" b="0" i="0" dirty="0">
                <a:solidFill>
                  <a:srgbClr val="000000"/>
                </a:solidFill>
                <a:effectLst/>
                <a:latin typeface="TimesNewRomanPSMT"/>
              </a:rPr>
              <a:t> (din </a:t>
            </a:r>
            <a:r>
              <a:rPr lang="en-US" sz="1800" b="0" i="0" dirty="0" err="1">
                <a:solidFill>
                  <a:srgbClr val="000000"/>
                </a:solidFill>
                <a:effectLst/>
                <a:latin typeface="TimesNewRomanPSMT"/>
              </a:rPr>
              <a:t>tabelul</a:t>
            </a:r>
            <a:r>
              <a:rPr lang="en-US" sz="1800" b="0" i="0" dirty="0">
                <a:solidFill>
                  <a:srgbClr val="000000"/>
                </a:solidFill>
                <a:effectLst/>
                <a:latin typeface="TimesNewRomanPSMT"/>
              </a:rPr>
              <a:t> </a:t>
            </a:r>
            <a:r>
              <a:rPr lang="en-US" sz="1800" b="0" i="0" dirty="0" err="1">
                <a:solidFill>
                  <a:srgbClr val="000000"/>
                </a:solidFill>
                <a:effectLst/>
                <a:latin typeface="TimesNewRomanPSMT"/>
              </a:rPr>
              <a:t>lui</a:t>
            </a:r>
            <a:r>
              <a:rPr lang="en-US" sz="1800" b="0" i="0" dirty="0">
                <a:solidFill>
                  <a:srgbClr val="000000"/>
                </a:solidFill>
                <a:effectLst/>
                <a:latin typeface="TimesNewRomanPSMT"/>
              </a:rPr>
              <a:t> Mendeleev). </a:t>
            </a:r>
            <a:r>
              <a:rPr lang="en-US" sz="1800" b="0" i="0" dirty="0" err="1">
                <a:solidFill>
                  <a:srgbClr val="000000"/>
                </a:solidFill>
                <a:effectLst/>
                <a:latin typeface="TimesNewRomanPSMT"/>
              </a:rPr>
              <a:t>Cel</a:t>
            </a:r>
            <a:r>
              <a:rPr lang="en-US" sz="1800" b="0" i="0" dirty="0">
                <a:solidFill>
                  <a:srgbClr val="000000"/>
                </a:solidFill>
                <a:effectLst/>
                <a:latin typeface="TimesNewRomanPSMT"/>
              </a:rPr>
              <a:t>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a:t>
            </a:r>
            <a:r>
              <a:rPr lang="en-US" sz="1800" b="0" i="0" dirty="0" err="1">
                <a:solidFill>
                  <a:srgbClr val="000000"/>
                </a:solidFill>
                <a:effectLst/>
                <a:latin typeface="TimesNewRomanPSMT"/>
              </a:rPr>
              <a:t>utilizat</a:t>
            </a:r>
            <a:r>
              <a:rPr lang="en-US" sz="1800" b="0" i="0" dirty="0">
                <a:solidFill>
                  <a:srgbClr val="000000"/>
                </a:solidFill>
                <a:effectLst/>
                <a:latin typeface="TimesNewRomanPSMT"/>
              </a:rPr>
              <a:t> </a:t>
            </a:r>
            <a:r>
              <a:rPr lang="en-US" sz="1800" b="0" i="0" dirty="0" err="1">
                <a:solidFill>
                  <a:srgbClr val="000000"/>
                </a:solidFill>
                <a:effectLst/>
                <a:latin typeface="TimesNewRomanPSMT"/>
              </a:rPr>
              <a:t>compus</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GaAs (</a:t>
            </a:r>
            <a:r>
              <a:rPr lang="en-US" sz="1800" b="0" i="0" dirty="0" err="1">
                <a:solidFill>
                  <a:srgbClr val="000000"/>
                </a:solidFill>
                <a:effectLst/>
                <a:latin typeface="TimesNewRomanPSMT"/>
              </a:rPr>
              <a:t>InP</a:t>
            </a:r>
            <a:r>
              <a:rPr lang="en-US" sz="1800" b="0" i="0" dirty="0">
                <a:solidFill>
                  <a:srgbClr val="000000"/>
                </a:solidFill>
                <a:effectLst/>
                <a:latin typeface="TimesNewRomanPSMT"/>
              </a:rPr>
              <a:t>, </a:t>
            </a:r>
            <a:r>
              <a:rPr lang="en-US" sz="1800" b="0" i="0" dirty="0" err="1">
                <a:solidFill>
                  <a:srgbClr val="000000"/>
                </a:solidFill>
                <a:effectLst/>
                <a:latin typeface="TimesNewRomanPSMT"/>
              </a:rPr>
              <a:t>GaP</a:t>
            </a:r>
            <a:r>
              <a:rPr lang="en-US" sz="1800" b="0" i="0" dirty="0">
                <a:solidFill>
                  <a:srgbClr val="000000"/>
                </a:solidFill>
                <a:effectLst/>
                <a:latin typeface="TimesNewRomanPSMT"/>
              </a:rPr>
              <a:t>, </a:t>
            </a:r>
            <a:r>
              <a:rPr lang="en-US" sz="1800" b="0" i="0" dirty="0" err="1">
                <a:solidFill>
                  <a:srgbClr val="000000"/>
                </a:solidFill>
                <a:effectLst/>
                <a:latin typeface="TimesNewRomanPSMT"/>
              </a:rPr>
              <a:t>AlP</a:t>
            </a:r>
            <a:r>
              <a:rPr lang="en-US" sz="1800" b="0" i="0" dirty="0">
                <a:solidFill>
                  <a:srgbClr val="000000"/>
                </a:solidFill>
                <a:effectLst/>
                <a:latin typeface="TimesNewRomanPSMT"/>
              </a:rPr>
              <a:t>). </a:t>
            </a:r>
            <a:r>
              <a:rPr lang="en-US" sz="1800" b="0" i="0" dirty="0" err="1">
                <a:solidFill>
                  <a:srgbClr val="000000"/>
                </a:solidFill>
                <a:effectLst/>
                <a:latin typeface="TimesNewRomanPSMT"/>
              </a:rPr>
              <a:t>Această</a:t>
            </a:r>
            <a:r>
              <a:rPr lang="en-US" sz="1800" b="0" i="0" dirty="0">
                <a:solidFill>
                  <a:srgbClr val="000000"/>
                </a:solidFill>
                <a:effectLst/>
                <a:latin typeface="TimesNewRomanPSMT"/>
              </a:rPr>
              <a:t> </a:t>
            </a:r>
            <a:r>
              <a:rPr lang="en-US" sz="1800" b="0" i="0" dirty="0" err="1">
                <a:solidFill>
                  <a:srgbClr val="000000"/>
                </a:solidFill>
                <a:effectLst/>
                <a:latin typeface="TimesNewRomanPSMT"/>
              </a:rPr>
              <a:t>metodă</a:t>
            </a:r>
            <a:r>
              <a:rPr lang="en-US" sz="1800" b="0" i="0" dirty="0">
                <a:solidFill>
                  <a:srgbClr val="000000"/>
                </a:solidFill>
                <a:effectLst/>
                <a:latin typeface="TimesNewRomanPSMT"/>
              </a:rPr>
              <a:t> </a:t>
            </a:r>
            <a:r>
              <a:rPr lang="en-US" sz="1800" b="0" i="0" dirty="0" err="1">
                <a:solidFill>
                  <a:srgbClr val="000000"/>
                </a:solidFill>
                <a:effectLst/>
                <a:latin typeface="TimesNewRomanPSMT"/>
              </a:rPr>
              <a:t>stă</a:t>
            </a:r>
            <a:r>
              <a:rPr lang="en-US" sz="1800" b="0" i="0" dirty="0">
                <a:solidFill>
                  <a:srgbClr val="000000"/>
                </a:solidFill>
                <a:effectLst/>
                <a:latin typeface="TimesNewRomanPSMT"/>
              </a:rPr>
              <a:t> la </a:t>
            </a:r>
            <a:r>
              <a:rPr lang="en-US" sz="1800" b="0" i="0" dirty="0" err="1">
                <a:solidFill>
                  <a:srgbClr val="000000"/>
                </a:solidFill>
                <a:effectLst/>
                <a:latin typeface="TimesNewRomanPSMT"/>
              </a:rPr>
              <a:t>baza</a:t>
            </a:r>
            <a:r>
              <a:rPr lang="en-US" sz="1800" b="0" i="0" dirty="0">
                <a:solidFill>
                  <a:srgbClr val="000000"/>
                </a:solidFill>
                <a:effectLst/>
                <a:latin typeface="TimesNewRomanPSMT"/>
              </a:rPr>
              <a:t> </a:t>
            </a:r>
            <a:r>
              <a:rPr lang="en-US" sz="1800" b="0" i="0" dirty="0" err="1">
                <a:solidFill>
                  <a:srgbClr val="000000"/>
                </a:solidFill>
                <a:effectLst/>
                <a:latin typeface="TimesNewRomanPSMT"/>
              </a:rPr>
              <a:t>tehnologiei</a:t>
            </a:r>
            <a:r>
              <a:rPr lang="en-US" sz="1800" b="0" i="0" dirty="0">
                <a:solidFill>
                  <a:srgbClr val="000000"/>
                </a:solidFill>
                <a:effectLst/>
                <a:latin typeface="TimesNewRomanPSMT"/>
              </a:rPr>
              <a:t> </a:t>
            </a:r>
            <a:r>
              <a:rPr lang="en-US" sz="1800" b="0" i="0" dirty="0" err="1">
                <a:solidFill>
                  <a:srgbClr val="000000"/>
                </a:solidFill>
                <a:effectLst/>
                <a:latin typeface="TimesNewRomanPSMT"/>
              </a:rPr>
              <a:t>laserelor</a:t>
            </a:r>
            <a:r>
              <a:rPr lang="en-US" sz="1800" b="0" i="0" dirty="0">
                <a:solidFill>
                  <a:srgbClr val="000000"/>
                </a:solidFill>
                <a:effectLst/>
                <a:latin typeface="TimesNewRomanPSMT"/>
              </a:rPr>
              <a:t>, CI </a:t>
            </a:r>
            <a:r>
              <a:rPr lang="en-US" sz="1800" b="0" i="0" dirty="0" err="1">
                <a:solidFill>
                  <a:srgbClr val="000000"/>
                </a:solidFill>
                <a:effectLst/>
                <a:latin typeface="TimesNewRomanPSMT"/>
              </a:rPr>
              <a:t>optoelectronice</a:t>
            </a:r>
            <a:r>
              <a:rPr lang="en-US" sz="1800" b="0" i="0" dirty="0">
                <a:solidFill>
                  <a:srgbClr val="000000"/>
                </a:solidFill>
                <a:effectLst/>
                <a:latin typeface="TimesNewRomanPSMT"/>
              </a:rPr>
              <a:t>. </a:t>
            </a:r>
            <a:r>
              <a:rPr lang="en-US" sz="1800" b="0" i="0" dirty="0" err="1">
                <a:solidFill>
                  <a:srgbClr val="000000"/>
                </a:solidFill>
                <a:effectLst/>
                <a:latin typeface="TimesNewRomanPSMT"/>
              </a:rPr>
              <a:t>Folosind</a:t>
            </a:r>
            <a:r>
              <a:rPr lang="en-US" sz="1800" b="0" i="0" dirty="0">
                <a:solidFill>
                  <a:srgbClr val="000000"/>
                </a:solidFill>
                <a:effectLst/>
                <a:latin typeface="TimesNewRomanPSMT"/>
              </a:rPr>
              <a:t> </a:t>
            </a:r>
            <a:r>
              <a:rPr lang="en-US" sz="1800" b="0" i="0" dirty="0" err="1">
                <a:solidFill>
                  <a:srgbClr val="000000"/>
                </a:solidFill>
                <a:effectLst/>
                <a:latin typeface="TimesNewRomanPSMT"/>
              </a:rPr>
              <a:t>aceste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materiale</a:t>
            </a:r>
            <a:r>
              <a:rPr lang="en-US" sz="1800" b="0" i="0" dirty="0">
                <a:solidFill>
                  <a:srgbClr val="000000"/>
                </a:solidFill>
                <a:effectLst/>
                <a:latin typeface="TimesNewRomanPSMT"/>
              </a:rPr>
              <a:t> </a:t>
            </a:r>
            <a:r>
              <a:rPr lang="en-US" sz="1800" b="0" i="0" dirty="0" err="1">
                <a:solidFill>
                  <a:srgbClr val="000000"/>
                </a:solidFill>
                <a:effectLst/>
                <a:latin typeface="TimesNewRomanPSMT"/>
              </a:rPr>
              <a:t>semiconductoare</a:t>
            </a:r>
            <a:r>
              <a:rPr lang="en-US" sz="1800" b="0" i="0" dirty="0">
                <a:solidFill>
                  <a:srgbClr val="000000"/>
                </a:solidFill>
                <a:effectLst/>
                <a:latin typeface="TimesNewRomanPSMT"/>
              </a:rPr>
              <a:t> </a:t>
            </a:r>
            <a:r>
              <a:rPr lang="en-US" sz="1800" b="0" i="0" dirty="0" err="1">
                <a:solidFill>
                  <a:srgbClr val="000000"/>
                </a:solidFill>
                <a:effectLst/>
                <a:latin typeface="TimesNewRomanPSMT"/>
              </a:rPr>
              <a:t>putem</a:t>
            </a:r>
            <a:r>
              <a:rPr lang="en-US" sz="1800" b="0" i="0" dirty="0">
                <a:solidFill>
                  <a:srgbClr val="000000"/>
                </a:solidFill>
                <a:effectLst/>
                <a:latin typeface="TimesNewRomanPSMT"/>
              </a:rPr>
              <a:t> </a:t>
            </a:r>
            <a:r>
              <a:rPr lang="en-US" sz="1800" b="0" i="0" dirty="0" err="1">
                <a:solidFill>
                  <a:srgbClr val="000000"/>
                </a:solidFill>
                <a:effectLst/>
                <a:latin typeface="TimesNewRomanPSMT"/>
              </a:rPr>
              <a:t>mări</a:t>
            </a:r>
            <a:r>
              <a:rPr lang="en-US" sz="1800" b="0" i="0" dirty="0">
                <a:solidFill>
                  <a:srgbClr val="000000"/>
                </a:solidFill>
                <a:effectLst/>
                <a:latin typeface="TimesNewRomanPSMT"/>
              </a:rPr>
              <a:t> </a:t>
            </a:r>
            <a:r>
              <a:rPr lang="en-US" sz="1800" b="0" i="0" dirty="0" err="1">
                <a:solidFill>
                  <a:srgbClr val="000000"/>
                </a:solidFill>
                <a:effectLst/>
                <a:latin typeface="TimesNewRomanPSMT"/>
              </a:rPr>
              <a:t>frecvenţa</a:t>
            </a:r>
            <a:r>
              <a:rPr lang="en-US" sz="1800" b="0" i="0" dirty="0">
                <a:solidFill>
                  <a:srgbClr val="000000"/>
                </a:solidFill>
                <a:effectLst/>
                <a:latin typeface="TimesNewRomanPSMT"/>
              </a:rPr>
              <a:t> de </a:t>
            </a:r>
            <a:r>
              <a:rPr lang="en-US" sz="1800" b="0" i="0" dirty="0" err="1">
                <a:solidFill>
                  <a:srgbClr val="000000"/>
                </a:solidFill>
                <a:effectLst/>
                <a:latin typeface="TimesNewRomanPSMT"/>
              </a:rPr>
              <a:t>lucru</a:t>
            </a:r>
            <a:r>
              <a:rPr lang="en-US" sz="1800" b="0" i="0" dirty="0">
                <a:solidFill>
                  <a:srgbClr val="000000"/>
                </a:solidFill>
                <a:effectLst/>
                <a:latin typeface="TimesNewRomanPSMT"/>
              </a:rPr>
              <a:t> a </a:t>
            </a:r>
            <a:r>
              <a:rPr lang="en-US" sz="1800" b="0" i="0" dirty="0" err="1">
                <a:solidFill>
                  <a:srgbClr val="000000"/>
                </a:solidFill>
                <a:effectLst/>
                <a:latin typeface="TimesNewRomanPSMT"/>
              </a:rPr>
              <a:t>dispozitivelor</a:t>
            </a:r>
            <a:r>
              <a:rPr lang="en-US" sz="1800" b="0" i="0" dirty="0">
                <a:solidFill>
                  <a:srgbClr val="000000"/>
                </a:solidFill>
                <a:effectLst/>
                <a:latin typeface="TimesNewRomanPSMT"/>
              </a:rPr>
              <a:t>. </a:t>
            </a:r>
            <a:r>
              <a:rPr lang="en-US" sz="1800" b="0" i="0" dirty="0" err="1">
                <a:solidFill>
                  <a:srgbClr val="000000"/>
                </a:solidFill>
                <a:effectLst/>
                <a:latin typeface="TimesNewRomanPSMT"/>
              </a:rPr>
              <a:t>Creşterea</a:t>
            </a:r>
            <a:r>
              <a:rPr lang="en-US" sz="1800" b="0" i="0" dirty="0">
                <a:solidFill>
                  <a:srgbClr val="000000"/>
                </a:solidFill>
                <a:effectLst/>
                <a:latin typeface="TimesNewRomanPSMT"/>
              </a:rPr>
              <a:t> </a:t>
            </a:r>
            <a:r>
              <a:rPr lang="en-US" sz="1800" b="0" i="0" dirty="0" err="1">
                <a:solidFill>
                  <a:srgbClr val="000000"/>
                </a:solidFill>
                <a:effectLst/>
                <a:latin typeface="TimesNewRomanPSMT"/>
              </a:rPr>
              <a:t>epitaxială</a:t>
            </a:r>
            <a:r>
              <a:rPr lang="en-US" sz="1800" b="0" i="0" dirty="0">
                <a:solidFill>
                  <a:srgbClr val="000000"/>
                </a:solidFill>
                <a:effectLst/>
                <a:latin typeface="TimesNewRomanPSMT"/>
              </a:rPr>
              <a:t> a </a:t>
            </a:r>
            <a:r>
              <a:rPr lang="en-US" sz="1800" b="0" i="0" dirty="0" err="1">
                <a:solidFill>
                  <a:srgbClr val="000000"/>
                </a:solidFill>
                <a:effectLst/>
                <a:latin typeface="TimesNewRomanPSMT"/>
              </a:rPr>
              <a:t>compuşilor</a:t>
            </a:r>
            <a:r>
              <a:rPr lang="en-US" sz="1800" b="0" i="0" dirty="0">
                <a:solidFill>
                  <a:srgbClr val="000000"/>
                </a:solidFill>
                <a:effectLst/>
                <a:latin typeface="TimesNewRomanPSMT"/>
              </a:rPr>
              <a:t> A</a:t>
            </a:r>
            <a:r>
              <a:rPr lang="en-US" sz="1050" b="0" i="0" dirty="0">
                <a:solidFill>
                  <a:srgbClr val="000000"/>
                </a:solidFill>
                <a:effectLst/>
                <a:latin typeface="TimesNewRomanPSMT"/>
              </a:rPr>
              <a:t>III</a:t>
            </a:r>
            <a:r>
              <a:rPr lang="en-US" sz="1800" b="0" i="0" dirty="0">
                <a:solidFill>
                  <a:srgbClr val="000000"/>
                </a:solidFill>
                <a:effectLst/>
                <a:latin typeface="TimesNewRomanPSMT"/>
              </a:rPr>
              <a:t>B</a:t>
            </a:r>
            <a:r>
              <a:rPr lang="en-US" sz="1050" b="0" i="0" dirty="0">
                <a:solidFill>
                  <a:srgbClr val="000000"/>
                </a:solidFill>
                <a:effectLst/>
                <a:latin typeface="TimesNewRomanPSMT"/>
              </a:rPr>
              <a:t>V </a:t>
            </a:r>
            <a:r>
              <a:rPr lang="en-US" sz="1800" b="0" i="0" dirty="0">
                <a:solidFill>
                  <a:srgbClr val="000000"/>
                </a:solidFill>
                <a:effectLst/>
                <a:latin typeface="TimesNewRomanPSMT"/>
              </a:rPr>
              <a:t>are loc din </a:t>
            </a:r>
            <a:r>
              <a:rPr lang="en-US" sz="1800" b="0" i="0" dirty="0" err="1">
                <a:solidFill>
                  <a:srgbClr val="000000"/>
                </a:solidFill>
                <a:effectLst/>
                <a:latin typeface="TimesNewRomanPSMT"/>
              </a:rPr>
              <a:t>faza</a:t>
            </a:r>
            <a:r>
              <a:rPr lang="en-US" sz="1800" b="0" i="0" dirty="0">
                <a:solidFill>
                  <a:srgbClr val="000000"/>
                </a:solidFill>
                <a:effectLst/>
                <a:latin typeface="TimesNewRomanPSMT"/>
              </a:rPr>
              <a:t> </a:t>
            </a:r>
            <a:r>
              <a:rPr lang="en-US" sz="1800" b="0" i="0" dirty="0" err="1">
                <a:solidFill>
                  <a:srgbClr val="000000"/>
                </a:solidFill>
                <a:effectLst/>
                <a:latin typeface="TimesNewRomanPSMT"/>
              </a:rPr>
              <a:t>gazoasă</a:t>
            </a:r>
            <a:r>
              <a:rPr lang="en-US" sz="1800" b="0" i="0" dirty="0">
                <a:solidFill>
                  <a:srgbClr val="000000"/>
                </a:solidFill>
                <a:effectLst/>
                <a:latin typeface="TimesNewRomanPSMT"/>
              </a:rPr>
              <a:t>, cu </a:t>
            </a:r>
            <a:r>
              <a:rPr lang="en-US" sz="1800" b="0" i="0" dirty="0" err="1">
                <a:solidFill>
                  <a:srgbClr val="000000"/>
                </a:solidFill>
                <a:effectLst/>
                <a:latin typeface="TimesNewRomanPSMT"/>
              </a:rPr>
              <a:t>utilizarea</a:t>
            </a:r>
            <a:r>
              <a:rPr lang="en-US" sz="1800" b="0" i="0" dirty="0">
                <a:solidFill>
                  <a:srgbClr val="000000"/>
                </a:solidFill>
                <a:effectLst/>
                <a:latin typeface="TimesNewRomanPSMT"/>
              </a:rPr>
              <a:t> </a:t>
            </a:r>
            <a:r>
              <a:rPr lang="en-US" sz="1800" b="0" i="0" dirty="0" err="1">
                <a:solidFill>
                  <a:srgbClr val="000000"/>
                </a:solidFill>
                <a:effectLst/>
                <a:latin typeface="TimesNewRomanPSMT"/>
              </a:rPr>
              <a:t>reacţiilor</a:t>
            </a:r>
            <a:r>
              <a:rPr lang="en-US" sz="1800" b="0" i="0" dirty="0">
                <a:solidFill>
                  <a:srgbClr val="000000"/>
                </a:solidFill>
                <a:effectLst/>
                <a:latin typeface="TimesNewRomanPSMT"/>
              </a:rPr>
              <a:t> de transport,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din </a:t>
            </a:r>
            <a:r>
              <a:rPr lang="en-US" sz="1800" b="0" i="0" dirty="0" err="1">
                <a:solidFill>
                  <a:srgbClr val="000000"/>
                </a:solidFill>
                <a:effectLst/>
                <a:latin typeface="TimesNewRomanPSMT"/>
              </a:rPr>
              <a:t>faza</a:t>
            </a:r>
            <a:r>
              <a:rPr lang="en-US" sz="1800" b="0" i="0" dirty="0">
                <a:solidFill>
                  <a:srgbClr val="000000"/>
                </a:solidFill>
                <a:effectLst/>
                <a:latin typeface="TimesNewRomanPSMT"/>
              </a:rPr>
              <a:t> </a:t>
            </a:r>
            <a:r>
              <a:rPr lang="en-US" sz="1800" b="0" i="0" dirty="0" err="1">
                <a:solidFill>
                  <a:srgbClr val="000000"/>
                </a:solidFill>
                <a:effectLst/>
                <a:latin typeface="TimesNewRomanPSMT"/>
              </a:rPr>
              <a:t>lichidă</a:t>
            </a:r>
            <a:r>
              <a:rPr lang="en-US" dirty="0"/>
              <a:t> </a:t>
            </a:r>
            <a:endParaRPr lang="ru-RU" dirty="0"/>
          </a:p>
        </p:txBody>
      </p:sp>
      <p:sp>
        <p:nvSpPr>
          <p:cNvPr id="6" name="TextBox 5">
            <a:extLst>
              <a:ext uri="{FF2B5EF4-FFF2-40B4-BE49-F238E27FC236}">
                <a16:creationId xmlns:a16="http://schemas.microsoft.com/office/drawing/2014/main" id="{6AEBCC40-3978-9B61-A2EB-AEF08E8FD468}"/>
              </a:ext>
            </a:extLst>
          </p:cNvPr>
          <p:cNvSpPr txBox="1"/>
          <p:nvPr/>
        </p:nvSpPr>
        <p:spPr>
          <a:xfrm>
            <a:off x="623914" y="1942155"/>
            <a:ext cx="10944171" cy="369332"/>
          </a:xfrm>
          <a:prstGeom prst="rect">
            <a:avLst/>
          </a:prstGeom>
          <a:noFill/>
        </p:spPr>
        <p:txBody>
          <a:bodyPr wrap="square">
            <a:spAutoFit/>
          </a:bodyPr>
          <a:lstStyle/>
          <a:p>
            <a:r>
              <a:rPr lang="en-US" sz="1800" b="1" i="0" dirty="0" err="1">
                <a:solidFill>
                  <a:srgbClr val="000000"/>
                </a:solidFill>
                <a:effectLst/>
                <a:latin typeface="TimesNewRomanPS-BoldMT"/>
              </a:rPr>
              <a:t>Metoda</a:t>
            </a:r>
            <a:r>
              <a:rPr lang="en-US" sz="1800" b="1" i="0" dirty="0">
                <a:solidFill>
                  <a:srgbClr val="000000"/>
                </a:solidFill>
                <a:effectLst/>
                <a:latin typeface="TimesNewRomanPS-BoldMT"/>
              </a:rPr>
              <a:t> </a:t>
            </a:r>
            <a:r>
              <a:rPr lang="en-US" sz="1800" b="1" i="0" dirty="0" err="1">
                <a:solidFill>
                  <a:srgbClr val="000000"/>
                </a:solidFill>
                <a:effectLst/>
                <a:latin typeface="TimesNewRomanPS-BoldMT"/>
              </a:rPr>
              <a:t>creşterii</a:t>
            </a:r>
            <a:r>
              <a:rPr lang="en-US" sz="1800" b="1" i="0" dirty="0">
                <a:solidFill>
                  <a:srgbClr val="000000"/>
                </a:solidFill>
                <a:effectLst/>
                <a:latin typeface="TimesNewRomanPS-BoldMT"/>
              </a:rPr>
              <a:t> </a:t>
            </a:r>
            <a:r>
              <a:rPr lang="en-US" sz="1800" b="1" i="0" dirty="0" err="1">
                <a:solidFill>
                  <a:srgbClr val="000000"/>
                </a:solidFill>
                <a:effectLst/>
                <a:latin typeface="TimesNewRomanPS-BoldMT"/>
              </a:rPr>
              <a:t>epitaxiale</a:t>
            </a:r>
            <a:r>
              <a:rPr lang="en-US" sz="1800" b="1" i="0" dirty="0">
                <a:solidFill>
                  <a:srgbClr val="000000"/>
                </a:solidFill>
                <a:effectLst/>
                <a:latin typeface="TimesNewRomanPS-BoldMT"/>
              </a:rPr>
              <a:t> ale </a:t>
            </a:r>
            <a:r>
              <a:rPr lang="en-US" sz="1800" b="1" i="0" dirty="0" err="1">
                <a:solidFill>
                  <a:srgbClr val="000000"/>
                </a:solidFill>
                <a:effectLst/>
                <a:latin typeface="TimesNewRomanPS-BoldMT"/>
              </a:rPr>
              <a:t>compuşilor</a:t>
            </a:r>
            <a:r>
              <a:rPr lang="ru-RU" sz="1800" b="1" i="0" dirty="0">
                <a:solidFill>
                  <a:srgbClr val="000000"/>
                </a:solidFill>
                <a:effectLst/>
                <a:latin typeface="TimesNewRomanPS-BoldMT"/>
              </a:rPr>
              <a:t> </a:t>
            </a:r>
            <a:r>
              <a:rPr lang="en-US" sz="1800" b="1" i="0" dirty="0">
                <a:solidFill>
                  <a:srgbClr val="000000"/>
                </a:solidFill>
                <a:effectLst/>
                <a:latin typeface="TimesNewRomanPS-BoldMT"/>
              </a:rPr>
              <a:t>A</a:t>
            </a:r>
            <a:r>
              <a:rPr lang="en-US" sz="1200" b="1" i="0" dirty="0">
                <a:solidFill>
                  <a:srgbClr val="000000"/>
                </a:solidFill>
                <a:effectLst/>
                <a:latin typeface="TimesNewRomanPS-BoldMT"/>
              </a:rPr>
              <a:t>III</a:t>
            </a:r>
            <a:r>
              <a:rPr lang="en-US" sz="1800" b="1" i="0" dirty="0">
                <a:solidFill>
                  <a:srgbClr val="000000"/>
                </a:solidFill>
                <a:effectLst/>
                <a:latin typeface="TimesNewRomanPS-BoldMT"/>
              </a:rPr>
              <a:t>B</a:t>
            </a:r>
            <a:r>
              <a:rPr lang="en-US" sz="1200" b="1" i="0" dirty="0">
                <a:solidFill>
                  <a:srgbClr val="000000"/>
                </a:solidFill>
                <a:effectLst/>
                <a:latin typeface="TimesNewRomanPS-BoldMT"/>
              </a:rPr>
              <a:t>V </a:t>
            </a:r>
            <a:r>
              <a:rPr lang="en-US" sz="1800" b="1" i="0" dirty="0">
                <a:solidFill>
                  <a:srgbClr val="000000"/>
                </a:solidFill>
                <a:effectLst/>
                <a:latin typeface="TimesNewRomanPS-BoldMT"/>
              </a:rPr>
              <a:t>din </a:t>
            </a:r>
            <a:r>
              <a:rPr lang="en-US" sz="1800" b="1" i="0" dirty="0" err="1">
                <a:solidFill>
                  <a:srgbClr val="000000"/>
                </a:solidFill>
                <a:effectLst/>
                <a:latin typeface="TimesNewRomanPS-BoldMT"/>
              </a:rPr>
              <a:t>faza</a:t>
            </a:r>
            <a:r>
              <a:rPr lang="en-US" sz="1800" b="1" i="0" dirty="0">
                <a:solidFill>
                  <a:srgbClr val="000000"/>
                </a:solidFill>
                <a:effectLst/>
                <a:latin typeface="TimesNewRomanPS-BoldMT"/>
              </a:rPr>
              <a:t> </a:t>
            </a:r>
            <a:r>
              <a:rPr lang="en-US" sz="1800" b="1" i="0" dirty="0" err="1">
                <a:solidFill>
                  <a:srgbClr val="000000"/>
                </a:solidFill>
                <a:effectLst/>
                <a:latin typeface="TimesNewRomanPS-BoldMT"/>
              </a:rPr>
              <a:t>gazoasă</a:t>
            </a:r>
            <a:r>
              <a:rPr lang="en-US" sz="1800" b="1" i="0" dirty="0">
                <a:solidFill>
                  <a:srgbClr val="000000"/>
                </a:solidFill>
                <a:effectLst/>
                <a:latin typeface="TimesNewRomanPS-BoldMT"/>
              </a:rPr>
              <a:t> cu </a:t>
            </a:r>
            <a:r>
              <a:rPr lang="en-US" sz="1800" b="1" i="0" dirty="0" err="1">
                <a:solidFill>
                  <a:srgbClr val="000000"/>
                </a:solidFill>
                <a:effectLst/>
                <a:latin typeface="TimesNewRomanPS-BoldMT"/>
              </a:rPr>
              <a:t>utilizarea</a:t>
            </a:r>
            <a:r>
              <a:rPr lang="en-US" sz="1800" b="1" i="0" dirty="0">
                <a:solidFill>
                  <a:srgbClr val="000000"/>
                </a:solidFill>
                <a:effectLst/>
                <a:latin typeface="TimesNewRomanPS-BoldMT"/>
              </a:rPr>
              <a:t> </a:t>
            </a:r>
            <a:r>
              <a:rPr lang="en-US" sz="1800" b="1" i="0" dirty="0" err="1">
                <a:solidFill>
                  <a:srgbClr val="000000"/>
                </a:solidFill>
                <a:effectLst/>
                <a:latin typeface="TimesNewRomanPS-BoldMT"/>
              </a:rPr>
              <a:t>reacţiilor</a:t>
            </a:r>
            <a:r>
              <a:rPr lang="en-US" sz="1800" b="1" i="0" dirty="0">
                <a:solidFill>
                  <a:srgbClr val="000000"/>
                </a:solidFill>
                <a:effectLst/>
                <a:latin typeface="TimesNewRomanPS-BoldMT"/>
              </a:rPr>
              <a:t> de transport</a:t>
            </a:r>
            <a:r>
              <a:rPr lang="en-US" dirty="0"/>
              <a:t> </a:t>
            </a:r>
          </a:p>
        </p:txBody>
      </p:sp>
      <p:sp>
        <p:nvSpPr>
          <p:cNvPr id="9" name="TextBox 8">
            <a:extLst>
              <a:ext uri="{FF2B5EF4-FFF2-40B4-BE49-F238E27FC236}">
                <a16:creationId xmlns:a16="http://schemas.microsoft.com/office/drawing/2014/main" id="{B2A1E02F-BAA2-690B-BA57-597F0316CC7E}"/>
              </a:ext>
            </a:extLst>
          </p:cNvPr>
          <p:cNvSpPr txBox="1"/>
          <p:nvPr/>
        </p:nvSpPr>
        <p:spPr>
          <a:xfrm>
            <a:off x="623914" y="2401995"/>
            <a:ext cx="6094476" cy="369332"/>
          </a:xfrm>
          <a:prstGeom prst="rect">
            <a:avLst/>
          </a:prstGeom>
          <a:noFill/>
        </p:spPr>
        <p:txBody>
          <a:bodyPr wrap="square">
            <a:spAutoFit/>
          </a:bodyPr>
          <a:lstStyle/>
          <a:p>
            <a:r>
              <a:rPr lang="en-US" sz="1800" b="0" i="0" dirty="0" err="1">
                <a:solidFill>
                  <a:srgbClr val="000000"/>
                </a:solidFill>
                <a:effectLst/>
                <a:latin typeface="TimesNewRomanPSMT"/>
              </a:rPr>
              <a:t>Esenţa</a:t>
            </a:r>
            <a:r>
              <a:rPr lang="en-US" sz="1800" b="0" i="0" dirty="0">
                <a:solidFill>
                  <a:srgbClr val="000000"/>
                </a:solidFill>
                <a:effectLst/>
                <a:latin typeface="TimesNewRomanPSMT"/>
              </a:rPr>
              <a:t> </a:t>
            </a:r>
            <a:r>
              <a:rPr lang="en-US" sz="1800" b="0" i="0" dirty="0" err="1">
                <a:solidFill>
                  <a:srgbClr val="000000"/>
                </a:solidFill>
                <a:effectLst/>
                <a:latin typeface="TimesNewRomanPSMT"/>
              </a:rPr>
              <a:t>reacţiei</a:t>
            </a:r>
            <a:r>
              <a:rPr lang="en-US" sz="1800" b="0" i="0" dirty="0">
                <a:solidFill>
                  <a:srgbClr val="000000"/>
                </a:solidFill>
                <a:effectLst/>
                <a:latin typeface="TimesNewRomanPSMT"/>
              </a:rPr>
              <a:t> </a:t>
            </a:r>
            <a:r>
              <a:rPr lang="en-US" sz="1800" b="0" i="0" dirty="0" err="1">
                <a:solidFill>
                  <a:srgbClr val="000000"/>
                </a:solidFill>
                <a:effectLst/>
                <a:latin typeface="TimesNewRomanPSMT"/>
              </a:rPr>
              <a:t>chimice</a:t>
            </a:r>
            <a:r>
              <a:rPr lang="en-US" sz="1800" b="0" i="0" dirty="0">
                <a:solidFill>
                  <a:srgbClr val="000000"/>
                </a:solidFill>
                <a:effectLst/>
                <a:latin typeface="TimesNewRomanPSMT"/>
              </a:rPr>
              <a:t> de transport a </a:t>
            </a:r>
            <a:r>
              <a:rPr lang="en-US" sz="1800" b="0" i="0" dirty="0" err="1">
                <a:solidFill>
                  <a:srgbClr val="000000"/>
                </a:solidFill>
                <a:effectLst/>
                <a:latin typeface="TimesNewRomanPSMT"/>
              </a:rPr>
              <a:t>fost</a:t>
            </a:r>
            <a:r>
              <a:rPr lang="en-US" sz="1800" b="0" i="0" dirty="0">
                <a:solidFill>
                  <a:srgbClr val="000000"/>
                </a:solidFill>
                <a:effectLst/>
                <a:latin typeface="TimesNewRomanPSMT"/>
              </a:rPr>
              <a:t> </a:t>
            </a:r>
            <a:r>
              <a:rPr lang="en-US" sz="1800" b="0" i="0" dirty="0" err="1">
                <a:solidFill>
                  <a:srgbClr val="000000"/>
                </a:solidFill>
                <a:effectLst/>
                <a:latin typeface="TimesNewRomanPSMT"/>
              </a:rPr>
              <a:t>formulată</a:t>
            </a:r>
            <a:r>
              <a:rPr lang="en-US" sz="1800" b="0" i="0" dirty="0">
                <a:solidFill>
                  <a:srgbClr val="000000"/>
                </a:solidFill>
                <a:effectLst/>
                <a:latin typeface="TimesNewRomanPSMT"/>
              </a:rPr>
              <a:t> de </a:t>
            </a:r>
            <a:r>
              <a:rPr lang="en-US" sz="1800" b="0" i="0" dirty="0" err="1">
                <a:solidFill>
                  <a:srgbClr val="000000"/>
                </a:solidFill>
                <a:effectLst/>
                <a:latin typeface="TimesNewRomanPSMT"/>
              </a:rPr>
              <a:t>Şefer</a:t>
            </a:r>
            <a:r>
              <a:rPr lang="en-US" sz="1800" b="0" i="0" dirty="0">
                <a:solidFill>
                  <a:srgbClr val="000000"/>
                </a:solidFill>
                <a:effectLst/>
                <a:latin typeface="TimesNewRomanPSMT"/>
              </a:rPr>
              <a:t>:</a:t>
            </a:r>
            <a:r>
              <a:rPr lang="en-US" dirty="0"/>
              <a:t> </a:t>
            </a:r>
          </a:p>
        </p:txBody>
      </p:sp>
      <p:pic>
        <p:nvPicPr>
          <p:cNvPr id="13" name="Рисунок 12">
            <a:extLst>
              <a:ext uri="{FF2B5EF4-FFF2-40B4-BE49-F238E27FC236}">
                <a16:creationId xmlns:a16="http://schemas.microsoft.com/office/drawing/2014/main" id="{D4E1363D-714C-F916-0A35-1FD4C4BB3100}"/>
              </a:ext>
            </a:extLst>
          </p:cNvPr>
          <p:cNvPicPr>
            <a:picLocks noChangeAspect="1"/>
          </p:cNvPicPr>
          <p:nvPr/>
        </p:nvPicPr>
        <p:blipFill>
          <a:blip r:embed="rId2"/>
          <a:stretch>
            <a:fillRect/>
          </a:stretch>
        </p:blipFill>
        <p:spPr>
          <a:xfrm>
            <a:off x="1957197" y="2861835"/>
            <a:ext cx="2571750" cy="581025"/>
          </a:xfrm>
          <a:prstGeom prst="rect">
            <a:avLst/>
          </a:prstGeom>
        </p:spPr>
      </p:pic>
      <p:sp>
        <p:nvSpPr>
          <p:cNvPr id="15" name="TextBox 14">
            <a:extLst>
              <a:ext uri="{FF2B5EF4-FFF2-40B4-BE49-F238E27FC236}">
                <a16:creationId xmlns:a16="http://schemas.microsoft.com/office/drawing/2014/main" id="{8A3E36EF-7682-A5A4-12D2-B71EDDBBF096}"/>
              </a:ext>
            </a:extLst>
          </p:cNvPr>
          <p:cNvSpPr txBox="1"/>
          <p:nvPr/>
        </p:nvSpPr>
        <p:spPr>
          <a:xfrm>
            <a:off x="130302" y="3442860"/>
            <a:ext cx="11348358" cy="1477328"/>
          </a:xfrm>
          <a:prstGeom prst="rect">
            <a:avLst/>
          </a:prstGeom>
          <a:noFill/>
        </p:spPr>
        <p:txBody>
          <a:bodyPr wrap="square">
            <a:spAutoFit/>
          </a:bodyPr>
          <a:lstStyle/>
          <a:p>
            <a:r>
              <a:rPr lang="en-US" sz="1800" b="0" i="0" dirty="0">
                <a:solidFill>
                  <a:srgbClr val="000000"/>
                </a:solidFill>
                <a:effectLst/>
                <a:latin typeface="TimesNewRomanPSMT"/>
              </a:rPr>
              <a:t>A – </a:t>
            </a:r>
            <a:r>
              <a:rPr lang="en-US" sz="1800" b="0" i="0" dirty="0" err="1">
                <a:solidFill>
                  <a:srgbClr val="000000"/>
                </a:solidFill>
                <a:effectLst/>
                <a:latin typeface="TimesNewRomanPSMT"/>
              </a:rPr>
              <a:t>substanţă</a:t>
            </a:r>
            <a:r>
              <a:rPr lang="en-US" sz="1800" b="0" i="0" dirty="0">
                <a:solidFill>
                  <a:srgbClr val="000000"/>
                </a:solidFill>
                <a:effectLst/>
                <a:latin typeface="TimesNewRomanPSMT"/>
              </a:rPr>
              <a:t> care </a:t>
            </a:r>
            <a:r>
              <a:rPr lang="en-US" sz="1800" b="0" i="0" dirty="0" err="1">
                <a:solidFill>
                  <a:srgbClr val="000000"/>
                </a:solidFill>
                <a:effectLst/>
                <a:latin typeface="TimesNewRomanPSMT"/>
              </a:rPr>
              <a:t>trebuie</a:t>
            </a:r>
            <a:r>
              <a:rPr lang="en-US" sz="1800" b="0" i="0" dirty="0">
                <a:solidFill>
                  <a:srgbClr val="000000"/>
                </a:solidFill>
                <a:effectLst/>
                <a:latin typeface="TimesNewRomanPSMT"/>
              </a:rPr>
              <a:t> </a:t>
            </a:r>
            <a:r>
              <a:rPr lang="en-US" sz="1800" b="0" i="0" dirty="0" err="1">
                <a:solidFill>
                  <a:srgbClr val="000000"/>
                </a:solidFill>
                <a:effectLst/>
                <a:latin typeface="TimesNewRomanPSMT"/>
              </a:rPr>
              <a:t>transportată</a:t>
            </a:r>
            <a:r>
              <a:rPr lang="en-US" sz="1800" b="0" i="0" dirty="0">
                <a:solidFill>
                  <a:srgbClr val="000000"/>
                </a:solidFill>
                <a:effectLst/>
                <a:latin typeface="TimesNewRomanPSMT"/>
              </a:rPr>
              <a:t> (</a:t>
            </a:r>
            <a:r>
              <a:rPr lang="en-US" sz="1800" b="0" i="0" dirty="0" err="1">
                <a:solidFill>
                  <a:srgbClr val="000000"/>
                </a:solidFill>
                <a:effectLst/>
                <a:latin typeface="TimesNewRomanPSMT"/>
              </a:rPr>
              <a:t>solidă</a:t>
            </a:r>
            <a:r>
              <a:rPr lang="en-US" sz="1800" b="0" i="0" dirty="0">
                <a:solidFill>
                  <a:srgbClr val="000000"/>
                </a:solidFill>
                <a:effectLst/>
                <a:latin typeface="TimesNewRomanPSMT"/>
              </a:rPr>
              <a:t> </a:t>
            </a:r>
            <a:r>
              <a:rPr lang="en-US" sz="1800" b="0" i="0" dirty="0" err="1">
                <a:solidFill>
                  <a:srgbClr val="000000"/>
                </a:solidFill>
                <a:effectLst/>
                <a:latin typeface="TimesNewRomanPSMT"/>
              </a:rPr>
              <a:t>sau</a:t>
            </a:r>
            <a:r>
              <a:rPr lang="en-US" sz="1800" b="0" i="0" dirty="0">
                <a:solidFill>
                  <a:srgbClr val="000000"/>
                </a:solidFill>
                <a:effectLst/>
                <a:latin typeface="TimesNewRomanPSMT"/>
              </a:rPr>
              <a:t> </a:t>
            </a:r>
            <a:r>
              <a:rPr lang="en-US" sz="1800" b="0" i="0" dirty="0" err="1">
                <a:solidFill>
                  <a:srgbClr val="000000"/>
                </a:solidFill>
                <a:effectLst/>
                <a:latin typeface="TimesNewRomanPSMT"/>
              </a:rPr>
              <a:t>lichidă</a:t>
            </a:r>
            <a:r>
              <a:rPr lang="en-US" sz="1800" b="0" i="0" dirty="0">
                <a:solidFill>
                  <a:srgbClr val="000000"/>
                </a:solidFill>
                <a:effectLst/>
                <a:latin typeface="TimesNewRomanPSMT"/>
              </a:rPr>
              <a:t>) pt. a </a:t>
            </a:r>
            <a:r>
              <a:rPr lang="en-US" sz="1800" b="0" i="0" dirty="0" err="1">
                <a:solidFill>
                  <a:srgbClr val="000000"/>
                </a:solidFill>
                <a:effectLst/>
                <a:latin typeface="TimesNewRomanPSMT"/>
              </a:rPr>
              <a:t>creşte</a:t>
            </a:r>
            <a:r>
              <a:rPr lang="en-US" sz="1800" b="0" i="0" dirty="0">
                <a:solidFill>
                  <a:srgbClr val="000000"/>
                </a:solidFill>
                <a:effectLst/>
                <a:latin typeface="TimesNewRomanPSMT"/>
              </a:rPr>
              <a:t> </a:t>
            </a:r>
            <a:r>
              <a:rPr lang="en-US" sz="1800" b="0" i="0" dirty="0" err="1">
                <a:solidFill>
                  <a:srgbClr val="000000"/>
                </a:solidFill>
                <a:effectLst/>
                <a:latin typeface="TimesNewRomanPSMT"/>
              </a:rPr>
              <a:t>pelicula</a:t>
            </a:r>
            <a:r>
              <a:rPr lang="en-US" sz="1800" b="0" i="0" dirty="0">
                <a:solidFill>
                  <a:srgbClr val="000000"/>
                </a:solidFill>
                <a:effectLst/>
                <a:latin typeface="TimesNewRomanPSMT"/>
              </a:rPr>
              <a:t> </a:t>
            </a:r>
            <a:r>
              <a:rPr lang="en-US" sz="1800" b="0" i="0" dirty="0" err="1">
                <a:solidFill>
                  <a:srgbClr val="000000"/>
                </a:solidFill>
                <a:effectLst/>
                <a:latin typeface="TimesNewRomanPSMT"/>
              </a:rPr>
              <a:t>epitaxială</a:t>
            </a:r>
            <a:r>
              <a:rPr lang="en-US" sz="1800" b="0" i="0" dirty="0">
                <a:solidFill>
                  <a:srgbClr val="000000"/>
                </a:solidFill>
                <a:effectLst/>
                <a:latin typeface="TimesNewRomanPSMT"/>
              </a:rPr>
              <a:t>;</a:t>
            </a:r>
          </a:p>
          <a:p>
            <a:r>
              <a:rPr lang="en-US" sz="1800" b="0" i="0" dirty="0">
                <a:solidFill>
                  <a:srgbClr val="000000"/>
                </a:solidFill>
                <a:effectLst/>
                <a:latin typeface="TimesNewRomanPSMT"/>
              </a:rPr>
              <a:t>B –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un </a:t>
            </a:r>
            <a:r>
              <a:rPr lang="en-US" sz="1800" b="0" i="0" dirty="0" err="1">
                <a:solidFill>
                  <a:srgbClr val="000000"/>
                </a:solidFill>
                <a:effectLst/>
                <a:latin typeface="TimesNewRomanPSMT"/>
              </a:rPr>
              <a:t>gaz</a:t>
            </a:r>
            <a:r>
              <a:rPr lang="en-US" sz="1800" b="0" i="0" dirty="0">
                <a:solidFill>
                  <a:srgbClr val="000000"/>
                </a:solidFill>
                <a:effectLst/>
                <a:latin typeface="TimesNewRomanPSMT"/>
              </a:rPr>
              <a:t> care se </a:t>
            </a:r>
            <a:r>
              <a:rPr lang="en-US" sz="1800" b="0" i="0" dirty="0" err="1">
                <a:solidFill>
                  <a:srgbClr val="000000"/>
                </a:solidFill>
                <a:effectLst/>
                <a:latin typeface="TimesNewRomanPSMT"/>
              </a:rPr>
              <a:t>numeşte</a:t>
            </a:r>
            <a:r>
              <a:rPr lang="en-US" sz="1800" b="0" i="0" dirty="0">
                <a:solidFill>
                  <a:srgbClr val="000000"/>
                </a:solidFill>
                <a:effectLst/>
                <a:latin typeface="TimesNewRomanPSMT"/>
              </a:rPr>
              <a:t> </a:t>
            </a:r>
            <a:r>
              <a:rPr lang="en-US" sz="1800" b="0" i="0" dirty="0" err="1">
                <a:solidFill>
                  <a:srgbClr val="000000"/>
                </a:solidFill>
                <a:effectLst/>
                <a:latin typeface="TimesNewRomanPSMT"/>
              </a:rPr>
              <a:t>transportor</a:t>
            </a:r>
            <a:r>
              <a:rPr lang="en-US" sz="1800" b="0" i="0" dirty="0">
                <a:solidFill>
                  <a:srgbClr val="000000"/>
                </a:solidFill>
                <a:effectLst/>
                <a:latin typeface="TimesNewRomanPSMT"/>
              </a:rPr>
              <a:t>;</a:t>
            </a:r>
          </a:p>
          <a:p>
            <a:r>
              <a:rPr lang="en-US" sz="1800" b="0" i="0" dirty="0">
                <a:solidFill>
                  <a:srgbClr val="000000"/>
                </a:solidFill>
                <a:effectLst/>
                <a:latin typeface="TimesNewRomanPSMT"/>
              </a:rPr>
              <a:t>C –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un </a:t>
            </a:r>
            <a:r>
              <a:rPr lang="en-US" sz="1800" b="0" i="0" dirty="0" err="1">
                <a:solidFill>
                  <a:srgbClr val="000000"/>
                </a:solidFill>
                <a:effectLst/>
                <a:latin typeface="TimesNewRomanPSMT"/>
              </a:rPr>
              <a:t>gaz</a:t>
            </a:r>
            <a:r>
              <a:rPr lang="en-US" sz="1800" b="0" i="0" dirty="0">
                <a:solidFill>
                  <a:srgbClr val="000000"/>
                </a:solidFill>
                <a:effectLst/>
                <a:latin typeface="TimesNewRomanPSMT"/>
              </a:rPr>
              <a:t> care </a:t>
            </a:r>
            <a:r>
              <a:rPr lang="en-US" sz="1800" b="0" i="0" dirty="0" err="1">
                <a:solidFill>
                  <a:srgbClr val="000000"/>
                </a:solidFill>
                <a:effectLst/>
                <a:latin typeface="TimesNewRomanPSMT"/>
              </a:rPr>
              <a:t>reprezintă</a:t>
            </a:r>
            <a:r>
              <a:rPr lang="en-US" sz="1800" b="0" i="0" dirty="0">
                <a:solidFill>
                  <a:srgbClr val="000000"/>
                </a:solidFill>
                <a:effectLst/>
                <a:latin typeface="TimesNewRomanPSMT"/>
              </a:rPr>
              <a:t> </a:t>
            </a:r>
            <a:r>
              <a:rPr lang="en-US" sz="1800" b="0" i="0" dirty="0" err="1">
                <a:solidFill>
                  <a:srgbClr val="000000"/>
                </a:solidFill>
                <a:effectLst/>
                <a:latin typeface="TimesNewRomanPSMT"/>
              </a:rPr>
              <a:t>produsul</a:t>
            </a:r>
            <a:r>
              <a:rPr lang="en-US" sz="1800" b="0" i="0" dirty="0">
                <a:solidFill>
                  <a:srgbClr val="000000"/>
                </a:solidFill>
                <a:effectLst/>
                <a:latin typeface="TimesNewRomanPSMT"/>
              </a:rPr>
              <a:t> </a:t>
            </a:r>
            <a:r>
              <a:rPr lang="en-US" sz="1800" b="0" i="0" dirty="0" err="1">
                <a:solidFill>
                  <a:srgbClr val="000000"/>
                </a:solidFill>
                <a:effectLst/>
                <a:latin typeface="TimesNewRomanPSMT"/>
              </a:rPr>
              <a:t>reacţiei</a:t>
            </a:r>
            <a:r>
              <a:rPr lang="en-US" sz="1800" b="0" i="0" dirty="0">
                <a:solidFill>
                  <a:srgbClr val="000000"/>
                </a:solidFill>
                <a:effectLst/>
                <a:latin typeface="TimesNewRomanPSMT"/>
              </a:rPr>
              <a:t> </a:t>
            </a:r>
            <a:r>
              <a:rPr lang="en-US" sz="1800" b="0" i="0" dirty="0" err="1">
                <a:solidFill>
                  <a:srgbClr val="000000"/>
                </a:solidFill>
                <a:effectLst/>
                <a:latin typeface="TimesNewRomanPSMT"/>
              </a:rPr>
              <a:t>chimice</a:t>
            </a:r>
            <a:r>
              <a:rPr lang="en-US" sz="1800" b="0" i="0" dirty="0">
                <a:solidFill>
                  <a:srgbClr val="000000"/>
                </a:solidFill>
                <a:effectLst/>
                <a:latin typeface="TimesNewRomanPSMT"/>
              </a:rPr>
              <a:t> </a:t>
            </a:r>
            <a:r>
              <a:rPr lang="en-US" sz="1800" b="0" i="0" dirty="0" err="1">
                <a:solidFill>
                  <a:srgbClr val="000000"/>
                </a:solidFill>
                <a:effectLst/>
                <a:latin typeface="TimesNewRomanPSMT"/>
              </a:rPr>
              <a:t>dintre</a:t>
            </a:r>
            <a:r>
              <a:rPr lang="en-US" sz="1800" b="0" i="0" dirty="0">
                <a:solidFill>
                  <a:srgbClr val="000000"/>
                </a:solidFill>
                <a:effectLst/>
                <a:latin typeface="TimesNewRomanPSMT"/>
              </a:rPr>
              <a:t> </a:t>
            </a:r>
            <a:r>
              <a:rPr lang="en-US" sz="1800" b="0" i="0" dirty="0" err="1">
                <a:solidFill>
                  <a:srgbClr val="000000"/>
                </a:solidFill>
                <a:effectLst/>
                <a:latin typeface="TimesNewRomanPSMT"/>
              </a:rPr>
              <a:t>substanţa</a:t>
            </a:r>
            <a:r>
              <a:rPr lang="en-US" sz="1800" b="0" i="0" dirty="0">
                <a:solidFill>
                  <a:srgbClr val="000000"/>
                </a:solidFill>
                <a:effectLst/>
                <a:latin typeface="TimesNewRomanPSMT"/>
              </a:rPr>
              <a:t> A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B.</a:t>
            </a:r>
          </a:p>
          <a:p>
            <a:r>
              <a:rPr lang="en-US" sz="1800" b="0" i="0" dirty="0" err="1">
                <a:solidFill>
                  <a:srgbClr val="000000"/>
                </a:solidFill>
                <a:effectLst/>
                <a:latin typeface="TimesNewRomanPSMT"/>
              </a:rPr>
              <a:t>Această</a:t>
            </a:r>
            <a:r>
              <a:rPr lang="en-US" sz="1800" b="0" i="0" dirty="0">
                <a:solidFill>
                  <a:srgbClr val="000000"/>
                </a:solidFill>
                <a:effectLst/>
                <a:latin typeface="TimesNewRomanPSMT"/>
              </a:rPr>
              <a:t> </a:t>
            </a:r>
            <a:r>
              <a:rPr lang="en-US" sz="1800" b="0" i="0" dirty="0" err="1">
                <a:solidFill>
                  <a:srgbClr val="000000"/>
                </a:solidFill>
                <a:effectLst/>
                <a:latin typeface="TimesNewRomanPSMT"/>
              </a:rPr>
              <a:t>reacţie</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reversibilă</a:t>
            </a:r>
            <a:r>
              <a:rPr lang="en-US" sz="1800" b="0" i="0" dirty="0">
                <a:solidFill>
                  <a:srgbClr val="000000"/>
                </a:solidFill>
                <a:effectLst/>
                <a:latin typeface="TimesNewRomanPSMT"/>
              </a:rPr>
              <a:t>.</a:t>
            </a:r>
          </a:p>
          <a:p>
            <a:r>
              <a:rPr lang="en-US" sz="1800" b="0" i="0" dirty="0" err="1">
                <a:solidFill>
                  <a:srgbClr val="000000"/>
                </a:solidFill>
                <a:effectLst/>
                <a:latin typeface="TimesNewRomanPSMT"/>
              </a:rPr>
              <a:t>Această</a:t>
            </a:r>
            <a:r>
              <a:rPr lang="en-US" sz="1800" b="0" i="0" dirty="0">
                <a:solidFill>
                  <a:srgbClr val="000000"/>
                </a:solidFill>
                <a:effectLst/>
                <a:latin typeface="TimesNewRomanPSMT"/>
              </a:rPr>
              <a:t> </a:t>
            </a:r>
            <a:r>
              <a:rPr lang="en-US" sz="1800" b="0" i="0" dirty="0" err="1">
                <a:solidFill>
                  <a:srgbClr val="000000"/>
                </a:solidFill>
                <a:effectLst/>
                <a:latin typeface="TimesNewRomanPSMT"/>
              </a:rPr>
              <a:t>creştere</a:t>
            </a:r>
            <a:r>
              <a:rPr lang="en-US" sz="1800" b="0" i="0" dirty="0">
                <a:solidFill>
                  <a:srgbClr val="000000"/>
                </a:solidFill>
                <a:effectLst/>
                <a:latin typeface="TimesNewRomanPSMT"/>
              </a:rPr>
              <a:t> </a:t>
            </a:r>
            <a:r>
              <a:rPr lang="en-US" sz="1800" b="0" i="0" dirty="0" err="1">
                <a:solidFill>
                  <a:srgbClr val="000000"/>
                </a:solidFill>
                <a:effectLst/>
                <a:latin typeface="TimesNewRomanPSMT"/>
              </a:rPr>
              <a:t>epitaxială</a:t>
            </a:r>
            <a:r>
              <a:rPr lang="en-US" sz="1800" b="0" i="0" dirty="0">
                <a:solidFill>
                  <a:srgbClr val="000000"/>
                </a:solidFill>
                <a:effectLst/>
                <a:latin typeface="TimesNewRomanPSMT"/>
              </a:rPr>
              <a:t> are loc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două</a:t>
            </a:r>
            <a:r>
              <a:rPr lang="en-US" sz="1800" b="0" i="0" dirty="0">
                <a:solidFill>
                  <a:srgbClr val="000000"/>
                </a:solidFill>
                <a:effectLst/>
                <a:latin typeface="TimesNewRomanPSMT"/>
              </a:rPr>
              <a:t> </a:t>
            </a:r>
            <a:r>
              <a:rPr lang="en-US" sz="1800" b="0" i="0" dirty="0" err="1">
                <a:solidFill>
                  <a:srgbClr val="000000"/>
                </a:solidFill>
                <a:effectLst/>
                <a:latin typeface="TimesNewRomanPSMT"/>
              </a:rPr>
              <a:t>metode</a:t>
            </a:r>
            <a:r>
              <a:rPr lang="en-US" sz="1800" b="0" i="0" dirty="0">
                <a:solidFill>
                  <a:srgbClr val="000000"/>
                </a:solidFill>
                <a:effectLst/>
                <a:latin typeface="TimesNewRomanPSMT"/>
              </a:rPr>
              <a:t>: a) </a:t>
            </a:r>
            <a:r>
              <a:rPr lang="en-US" sz="1800" b="0" i="0" dirty="0" err="1">
                <a:solidFill>
                  <a:srgbClr val="000000"/>
                </a:solidFill>
                <a:effectLst/>
                <a:latin typeface="TimesNewRomanPSMT"/>
              </a:rPr>
              <a:t>metoda</a:t>
            </a:r>
            <a:r>
              <a:rPr lang="en-US" sz="1800" b="0" i="0" dirty="0">
                <a:solidFill>
                  <a:srgbClr val="000000"/>
                </a:solidFill>
                <a:effectLst/>
                <a:latin typeface="TimesNewRomanPSMT"/>
              </a:rPr>
              <a:t> </a:t>
            </a:r>
            <a:r>
              <a:rPr lang="en-US" sz="1800" b="0" i="0" dirty="0" err="1">
                <a:solidFill>
                  <a:srgbClr val="000000"/>
                </a:solidFill>
                <a:effectLst/>
                <a:latin typeface="TimesNewRomanPSMT"/>
              </a:rPr>
              <a:t>închisă</a:t>
            </a:r>
            <a:r>
              <a:rPr lang="en-US" sz="1800" b="0" i="0" dirty="0">
                <a:solidFill>
                  <a:srgbClr val="000000"/>
                </a:solidFill>
                <a:effectLst/>
                <a:latin typeface="TimesNewRomanPSMT"/>
              </a:rPr>
              <a:t>, b) </a:t>
            </a:r>
            <a:r>
              <a:rPr lang="en-US" sz="1800" b="0" i="0" dirty="0" err="1">
                <a:solidFill>
                  <a:srgbClr val="000000"/>
                </a:solidFill>
                <a:effectLst/>
                <a:latin typeface="TimesNewRomanPSMT"/>
              </a:rPr>
              <a:t>metoda</a:t>
            </a:r>
            <a:r>
              <a:rPr lang="en-US" sz="1800" b="0" i="0" dirty="0">
                <a:solidFill>
                  <a:srgbClr val="000000"/>
                </a:solidFill>
                <a:effectLst/>
                <a:latin typeface="TimesNewRomanPSMT"/>
              </a:rPr>
              <a:t> </a:t>
            </a:r>
            <a:r>
              <a:rPr lang="en-US" sz="1800" b="0" i="0" dirty="0" err="1">
                <a:solidFill>
                  <a:srgbClr val="000000"/>
                </a:solidFill>
                <a:effectLst/>
                <a:latin typeface="TimesNewRomanPSMT"/>
              </a:rPr>
              <a:t>deschisă</a:t>
            </a:r>
            <a:r>
              <a:rPr lang="en-US" sz="1800" b="0" i="0" dirty="0">
                <a:solidFill>
                  <a:srgbClr val="000000"/>
                </a:solidFill>
                <a:effectLst/>
                <a:latin typeface="TimesNewRomanPSMT"/>
              </a:rPr>
              <a:t>.</a:t>
            </a:r>
            <a:r>
              <a:rPr lang="en-US" dirty="0"/>
              <a:t> </a:t>
            </a:r>
          </a:p>
        </p:txBody>
      </p:sp>
    </p:spTree>
    <p:extLst>
      <p:ext uri="{BB962C8B-B14F-4D97-AF65-F5344CB8AC3E}">
        <p14:creationId xmlns:p14="http://schemas.microsoft.com/office/powerpoint/2010/main" val="2574963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4F057DE-D548-4920-3739-B4BE5934193B}"/>
              </a:ext>
            </a:extLst>
          </p:cNvPr>
          <p:cNvSpPr txBox="1"/>
          <p:nvPr/>
        </p:nvSpPr>
        <p:spPr>
          <a:xfrm>
            <a:off x="313182" y="79171"/>
            <a:ext cx="6094476" cy="369332"/>
          </a:xfrm>
          <a:prstGeom prst="rect">
            <a:avLst/>
          </a:prstGeom>
          <a:noFill/>
        </p:spPr>
        <p:txBody>
          <a:bodyPr wrap="square">
            <a:spAutoFit/>
          </a:bodyPr>
          <a:lstStyle/>
          <a:p>
            <a:r>
              <a:rPr lang="en-US" sz="1800" b="0" i="0" dirty="0">
                <a:solidFill>
                  <a:srgbClr val="000000"/>
                </a:solidFill>
                <a:effectLst/>
                <a:latin typeface="TimesNewRomanPSMT"/>
              </a:rPr>
              <a:t>a) </a:t>
            </a:r>
            <a:r>
              <a:rPr lang="en-US" sz="1800" b="1" i="1" dirty="0" err="1">
                <a:solidFill>
                  <a:srgbClr val="000000"/>
                </a:solidFill>
                <a:effectLst/>
                <a:latin typeface="TimesNewRomanPS-BoldItalicMT"/>
              </a:rPr>
              <a:t>Metoda</a:t>
            </a:r>
            <a:r>
              <a:rPr lang="en-US" sz="1800" b="1" i="1" dirty="0">
                <a:solidFill>
                  <a:srgbClr val="000000"/>
                </a:solidFill>
                <a:effectLst/>
                <a:latin typeface="TimesNewRomanPS-BoldItalicMT"/>
              </a:rPr>
              <a:t> </a:t>
            </a:r>
            <a:r>
              <a:rPr lang="en-US" sz="1800" b="1" i="1" dirty="0" err="1">
                <a:solidFill>
                  <a:srgbClr val="000000"/>
                </a:solidFill>
                <a:effectLst/>
                <a:latin typeface="TimesNewRomanPS-BoldItalicMT"/>
              </a:rPr>
              <a:t>închisă</a:t>
            </a:r>
            <a:r>
              <a:rPr lang="en-US" sz="1800" b="1" i="1" dirty="0">
                <a:solidFill>
                  <a:srgbClr val="000000"/>
                </a:solidFill>
                <a:effectLst/>
                <a:latin typeface="TimesNewRomanPS-BoldItalicMT"/>
              </a:rPr>
              <a:t> </a:t>
            </a:r>
            <a:r>
              <a:rPr lang="en-US" sz="1800" b="0" i="0" dirty="0">
                <a:solidFill>
                  <a:srgbClr val="000000"/>
                </a:solidFill>
                <a:effectLst/>
                <a:latin typeface="TimesNewRomanPSMT"/>
              </a:rPr>
              <a:t>(nu </a:t>
            </a:r>
            <a:r>
              <a:rPr lang="en-US" sz="1800" b="0" i="0" dirty="0" err="1">
                <a:solidFill>
                  <a:srgbClr val="000000"/>
                </a:solidFill>
                <a:effectLst/>
                <a:latin typeface="TimesNewRomanPSMT"/>
              </a:rPr>
              <a:t>prea</a:t>
            </a:r>
            <a:r>
              <a:rPr lang="en-US" sz="1800" b="0" i="0" dirty="0">
                <a:solidFill>
                  <a:srgbClr val="000000"/>
                </a:solidFill>
                <a:effectLst/>
                <a:latin typeface="TimesNewRomanPSMT"/>
              </a:rPr>
              <a:t> se </a:t>
            </a:r>
            <a:r>
              <a:rPr lang="en-US" sz="1800" b="0" i="0" dirty="0" err="1">
                <a:solidFill>
                  <a:srgbClr val="000000"/>
                </a:solidFill>
                <a:effectLst/>
                <a:latin typeface="TimesNewRomanPSMT"/>
              </a:rPr>
              <a:t>utilizează</a:t>
            </a:r>
            <a:r>
              <a:rPr lang="en-US" sz="1800" b="0" i="0" dirty="0">
                <a:solidFill>
                  <a:srgbClr val="000000"/>
                </a:solidFill>
                <a:effectLst/>
                <a:latin typeface="TimesNewRomanPSMT"/>
              </a:rPr>
              <a:t>)</a:t>
            </a:r>
            <a:r>
              <a:rPr lang="en-US" dirty="0"/>
              <a:t> </a:t>
            </a:r>
          </a:p>
        </p:txBody>
      </p:sp>
      <p:pic>
        <p:nvPicPr>
          <p:cNvPr id="7" name="Рисунок 6">
            <a:extLst>
              <a:ext uri="{FF2B5EF4-FFF2-40B4-BE49-F238E27FC236}">
                <a16:creationId xmlns:a16="http://schemas.microsoft.com/office/drawing/2014/main" id="{B4412FA4-D7D7-23BC-803D-9324ECCF0FCB}"/>
              </a:ext>
            </a:extLst>
          </p:cNvPr>
          <p:cNvPicPr>
            <a:picLocks noChangeAspect="1"/>
          </p:cNvPicPr>
          <p:nvPr/>
        </p:nvPicPr>
        <p:blipFill>
          <a:blip r:embed="rId2"/>
          <a:stretch>
            <a:fillRect/>
          </a:stretch>
        </p:blipFill>
        <p:spPr>
          <a:xfrm>
            <a:off x="428625" y="448503"/>
            <a:ext cx="5667375" cy="3076575"/>
          </a:xfrm>
          <a:prstGeom prst="rect">
            <a:avLst/>
          </a:prstGeom>
        </p:spPr>
      </p:pic>
      <p:sp>
        <p:nvSpPr>
          <p:cNvPr id="9" name="TextBox 8">
            <a:extLst>
              <a:ext uri="{FF2B5EF4-FFF2-40B4-BE49-F238E27FC236}">
                <a16:creationId xmlns:a16="http://schemas.microsoft.com/office/drawing/2014/main" id="{61225AE6-E131-9571-2C1A-61CEAC02C2DD}"/>
              </a:ext>
            </a:extLst>
          </p:cNvPr>
          <p:cNvSpPr txBox="1"/>
          <p:nvPr/>
        </p:nvSpPr>
        <p:spPr>
          <a:xfrm>
            <a:off x="6723126" y="146751"/>
            <a:ext cx="1524762" cy="369332"/>
          </a:xfrm>
          <a:prstGeom prst="rect">
            <a:avLst/>
          </a:prstGeom>
          <a:noFill/>
        </p:spPr>
        <p:txBody>
          <a:bodyPr wrap="square">
            <a:spAutoFit/>
          </a:bodyPr>
          <a:lstStyle/>
          <a:p>
            <a:r>
              <a:rPr lang="en-US" sz="1800" b="0" i="0" dirty="0">
                <a:solidFill>
                  <a:srgbClr val="000000"/>
                </a:solidFill>
                <a:effectLst/>
                <a:latin typeface="TimesNewRomanPSMT"/>
              </a:rPr>
              <a:t>Va </a:t>
            </a:r>
            <a:r>
              <a:rPr lang="en-US" sz="1800" b="0" i="0" dirty="0" err="1">
                <a:solidFill>
                  <a:srgbClr val="000000"/>
                </a:solidFill>
                <a:effectLst/>
                <a:latin typeface="TimesNewRomanPSMT"/>
              </a:rPr>
              <a:t>avea</a:t>
            </a:r>
            <a:r>
              <a:rPr lang="en-US" sz="1800" b="0" i="0" dirty="0">
                <a:solidFill>
                  <a:srgbClr val="000000"/>
                </a:solidFill>
                <a:effectLst/>
                <a:latin typeface="TimesNewRomanPSMT"/>
              </a:rPr>
              <a:t> loc:</a:t>
            </a:r>
            <a:r>
              <a:rPr lang="en-US" dirty="0"/>
              <a:t> </a:t>
            </a:r>
          </a:p>
        </p:txBody>
      </p:sp>
      <p:pic>
        <p:nvPicPr>
          <p:cNvPr id="13" name="Рисунок 12">
            <a:extLst>
              <a:ext uri="{FF2B5EF4-FFF2-40B4-BE49-F238E27FC236}">
                <a16:creationId xmlns:a16="http://schemas.microsoft.com/office/drawing/2014/main" id="{8F62E312-7379-3CD6-2C8A-250FE4829579}"/>
              </a:ext>
            </a:extLst>
          </p:cNvPr>
          <p:cNvPicPr>
            <a:picLocks noChangeAspect="1"/>
          </p:cNvPicPr>
          <p:nvPr/>
        </p:nvPicPr>
        <p:blipFill>
          <a:blip r:embed="rId3"/>
          <a:stretch>
            <a:fillRect/>
          </a:stretch>
        </p:blipFill>
        <p:spPr>
          <a:xfrm>
            <a:off x="8043672" y="146751"/>
            <a:ext cx="3200400" cy="419100"/>
          </a:xfrm>
          <a:prstGeom prst="rect">
            <a:avLst/>
          </a:prstGeom>
        </p:spPr>
      </p:pic>
      <p:sp>
        <p:nvSpPr>
          <p:cNvPr id="15" name="TextBox 14">
            <a:extLst>
              <a:ext uri="{FF2B5EF4-FFF2-40B4-BE49-F238E27FC236}">
                <a16:creationId xmlns:a16="http://schemas.microsoft.com/office/drawing/2014/main" id="{873C52F6-05D3-4262-91F7-342836616F51}"/>
              </a:ext>
            </a:extLst>
          </p:cNvPr>
          <p:cNvSpPr txBox="1"/>
          <p:nvPr/>
        </p:nvSpPr>
        <p:spPr>
          <a:xfrm>
            <a:off x="6211443" y="692480"/>
            <a:ext cx="6094476" cy="923330"/>
          </a:xfrm>
          <a:prstGeom prst="rect">
            <a:avLst/>
          </a:prstGeom>
          <a:noFill/>
        </p:spPr>
        <p:txBody>
          <a:bodyPr wrap="square">
            <a:spAutoFit/>
          </a:bodyPr>
          <a:lstStyle/>
          <a:p>
            <a:r>
              <a:rPr lang="en-US" sz="1800" b="0" i="0" dirty="0" err="1">
                <a:solidFill>
                  <a:srgbClr val="000000"/>
                </a:solidFill>
                <a:effectLst/>
                <a:latin typeface="TimesNewRomanPSMT"/>
              </a:rPr>
              <a:t>Dacă</a:t>
            </a:r>
            <a:r>
              <a:rPr lang="en-US" sz="1800" b="0" i="0" dirty="0">
                <a:solidFill>
                  <a:srgbClr val="000000"/>
                </a:solidFill>
                <a:effectLst/>
                <a:latin typeface="TimesNewRomanPSMT"/>
              </a:rPr>
              <a:t> </a:t>
            </a:r>
            <a:r>
              <a:rPr lang="en-US" sz="1800" b="0" i="0" dirty="0" err="1">
                <a:solidFill>
                  <a:srgbClr val="000000"/>
                </a:solidFill>
                <a:effectLst/>
                <a:latin typeface="TimesNewRomanPSMT"/>
              </a:rPr>
              <a:t>acest</a:t>
            </a:r>
            <a:r>
              <a:rPr lang="en-US" sz="1800" b="0" i="0" dirty="0">
                <a:solidFill>
                  <a:srgbClr val="000000"/>
                </a:solidFill>
                <a:effectLst/>
                <a:latin typeface="TimesNewRomanPSMT"/>
              </a:rPr>
              <a:t> </a:t>
            </a:r>
            <a:r>
              <a:rPr lang="en-US" sz="1800" b="0" i="0" dirty="0" err="1">
                <a:solidFill>
                  <a:srgbClr val="000000"/>
                </a:solidFill>
                <a:effectLst/>
                <a:latin typeface="TimesNewRomanPSMT"/>
              </a:rPr>
              <a:t>gaz</a:t>
            </a:r>
            <a:r>
              <a:rPr lang="en-US" sz="1800" b="0" i="0" dirty="0">
                <a:solidFill>
                  <a:srgbClr val="000000"/>
                </a:solidFill>
                <a:effectLst/>
                <a:latin typeface="TimesNewRomanPSMT"/>
              </a:rPr>
              <a:t> (C = 2GaI+1/2As</a:t>
            </a:r>
            <a:r>
              <a:rPr lang="en-US" sz="1050" b="0" i="0" dirty="0">
                <a:solidFill>
                  <a:srgbClr val="000000"/>
                </a:solidFill>
                <a:effectLst/>
                <a:latin typeface="TimesNewRomanPSMT"/>
              </a:rPr>
              <a:t>4</a:t>
            </a:r>
            <a:r>
              <a:rPr lang="en-US" sz="1800" b="0" i="0" dirty="0">
                <a:solidFill>
                  <a:srgbClr val="000000"/>
                </a:solidFill>
                <a:effectLst/>
                <a:latin typeface="TimesNewRomanPSMT"/>
              </a:rPr>
              <a:t>) se </a:t>
            </a:r>
            <a:r>
              <a:rPr lang="en-US" sz="1800" b="0" i="0" dirty="0" err="1">
                <a:solidFill>
                  <a:srgbClr val="000000"/>
                </a:solidFill>
                <a:effectLst/>
                <a:latin typeface="TimesNewRomanPSMT"/>
              </a:rPr>
              <a:t>formează</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partea</a:t>
            </a:r>
            <a:r>
              <a:rPr lang="en-US" sz="1800" b="0" i="0" dirty="0">
                <a:solidFill>
                  <a:srgbClr val="000000"/>
                </a:solidFill>
                <a:effectLst/>
                <a:latin typeface="TimesNewRomanPSMT"/>
              </a:rPr>
              <a:t> </a:t>
            </a:r>
            <a:r>
              <a:rPr lang="en-US" sz="1800" b="0" i="0" dirty="0" err="1">
                <a:solidFill>
                  <a:srgbClr val="000000"/>
                </a:solidFill>
                <a:effectLst/>
                <a:latin typeface="TimesNewRomanPSMT"/>
              </a:rPr>
              <a:t>stângă</a:t>
            </a:r>
            <a:r>
              <a:rPr lang="en-US" sz="1800" b="0" i="0" dirty="0">
                <a:solidFill>
                  <a:srgbClr val="000000"/>
                </a:solidFill>
                <a:effectLst/>
                <a:latin typeface="TimesNewRomanPSMT"/>
              </a:rPr>
              <a:t> a </a:t>
            </a:r>
            <a:r>
              <a:rPr lang="en-US" sz="1800" b="0" i="0" dirty="0" err="1">
                <a:solidFill>
                  <a:srgbClr val="000000"/>
                </a:solidFill>
                <a:effectLst/>
                <a:latin typeface="TimesNewRomanPSMT"/>
              </a:rPr>
              <a:t>fiolei</a:t>
            </a:r>
            <a:r>
              <a:rPr lang="en-US" sz="1800" b="0" i="0" dirty="0">
                <a:solidFill>
                  <a:srgbClr val="000000"/>
                </a:solidFill>
                <a:effectLst/>
                <a:latin typeface="TimesNewRomanPSMT"/>
              </a:rPr>
              <a:t>, </a:t>
            </a:r>
            <a:r>
              <a:rPr lang="en-US" sz="1800" b="0" i="0" dirty="0" err="1">
                <a:solidFill>
                  <a:srgbClr val="000000"/>
                </a:solidFill>
                <a:effectLst/>
                <a:latin typeface="TimesNewRomanPSMT"/>
              </a:rPr>
              <a:t>trece</a:t>
            </a:r>
            <a:r>
              <a:rPr lang="en-US" sz="1800" b="0" i="0" dirty="0">
                <a:solidFill>
                  <a:srgbClr val="000000"/>
                </a:solidFill>
                <a:effectLst/>
                <a:latin typeface="TimesNewRomanPSMT"/>
              </a:rPr>
              <a:t>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a:t>
            </a:r>
            <a:r>
              <a:rPr lang="en-US" sz="1800" b="0" i="0" dirty="0" err="1">
                <a:solidFill>
                  <a:srgbClr val="000000"/>
                </a:solidFill>
                <a:effectLst/>
                <a:latin typeface="TimesNewRomanPSMT"/>
              </a:rPr>
              <a:t>departe</a:t>
            </a:r>
            <a:r>
              <a:rPr lang="en-US" sz="1800" b="0" i="0" dirty="0">
                <a:solidFill>
                  <a:srgbClr val="000000"/>
                </a:solidFill>
                <a:effectLst/>
                <a:latin typeface="TimesNewRomanPSMT"/>
              </a:rPr>
              <a:t>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a:t>
            </a:r>
            <a:r>
              <a:rPr lang="en-US" sz="1800" b="0" i="0" dirty="0" err="1">
                <a:solidFill>
                  <a:srgbClr val="000000"/>
                </a:solidFill>
                <a:effectLst/>
                <a:latin typeface="TimesNewRomanPSMT"/>
              </a:rPr>
              <a:t>umple</a:t>
            </a:r>
            <a:r>
              <a:rPr lang="en-US" sz="1800" b="0" i="0" dirty="0">
                <a:solidFill>
                  <a:srgbClr val="000000"/>
                </a:solidFill>
                <a:effectLst/>
                <a:latin typeface="TimesNewRomanPSMT"/>
              </a:rPr>
              <a:t> tot </a:t>
            </a:r>
            <a:r>
              <a:rPr lang="en-US" sz="1800" b="0" i="0" dirty="0" err="1">
                <a:solidFill>
                  <a:srgbClr val="000000"/>
                </a:solidFill>
                <a:effectLst/>
                <a:latin typeface="TimesNewRomanPSMT"/>
              </a:rPr>
              <a:t>volumul</a:t>
            </a:r>
            <a:r>
              <a:rPr lang="en-US" sz="1800" b="0" i="0" dirty="0">
                <a:solidFill>
                  <a:srgbClr val="000000"/>
                </a:solidFill>
                <a:effectLst/>
                <a:latin typeface="TimesNewRomanPSMT"/>
              </a:rPr>
              <a:t> </a:t>
            </a:r>
            <a:r>
              <a:rPr lang="en-US" sz="1800" b="0" i="0" dirty="0" err="1">
                <a:solidFill>
                  <a:srgbClr val="000000"/>
                </a:solidFill>
                <a:effectLst/>
                <a:latin typeface="TimesNewRomanPSMT"/>
              </a:rPr>
              <a:t>fiolei</a:t>
            </a:r>
            <a:r>
              <a:rPr lang="en-US" sz="1800" b="0" i="0" dirty="0">
                <a:solidFill>
                  <a:srgbClr val="000000"/>
                </a:solidFill>
                <a:effectLst/>
                <a:latin typeface="TimesNewRomanPSMT"/>
              </a:rPr>
              <a:t>. Dar </a:t>
            </a:r>
            <a:r>
              <a:rPr lang="en-US" sz="1800" b="0" i="0" dirty="0" err="1">
                <a:solidFill>
                  <a:srgbClr val="000000"/>
                </a:solidFill>
                <a:effectLst/>
                <a:latin typeface="TimesNewRomanPSMT"/>
              </a:rPr>
              <a:t>trecerea</a:t>
            </a:r>
            <a:r>
              <a:rPr lang="en-US" sz="1800" b="0" i="0" dirty="0">
                <a:solidFill>
                  <a:srgbClr val="000000"/>
                </a:solidFill>
                <a:effectLst/>
                <a:latin typeface="TimesNewRomanPSMT"/>
              </a:rPr>
              <a:t> se face la o </a:t>
            </a:r>
            <a:r>
              <a:rPr lang="en-US" sz="1800" b="0" i="0" dirty="0" err="1">
                <a:solidFill>
                  <a:srgbClr val="000000"/>
                </a:solidFill>
                <a:effectLst/>
                <a:latin typeface="TimesNewRomanPSMT"/>
              </a:rPr>
              <a:t>temperatură</a:t>
            </a:r>
            <a:r>
              <a:rPr lang="en-US" sz="1800" b="0" i="0" dirty="0">
                <a:solidFill>
                  <a:srgbClr val="000000"/>
                </a:solidFill>
                <a:effectLst/>
                <a:latin typeface="TimesNewRomanPSMT"/>
              </a:rPr>
              <a:t>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a:t>
            </a:r>
            <a:r>
              <a:rPr lang="en-US" sz="1800" b="0" i="0" dirty="0" err="1">
                <a:solidFill>
                  <a:srgbClr val="000000"/>
                </a:solidFill>
                <a:effectLst/>
                <a:latin typeface="TimesNewRomanPSMT"/>
              </a:rPr>
              <a:t>joasă</a:t>
            </a:r>
            <a:r>
              <a:rPr lang="en-US" sz="1800" b="0" i="0" dirty="0">
                <a:solidFill>
                  <a:srgbClr val="000000"/>
                </a:solidFill>
                <a:effectLst/>
                <a:latin typeface="TimesNewRomanPSMT"/>
              </a:rPr>
              <a:t> (700ºC)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a:t>
            </a:r>
            <a:r>
              <a:rPr lang="en-US" dirty="0"/>
              <a:t> </a:t>
            </a:r>
          </a:p>
        </p:txBody>
      </p:sp>
      <p:pic>
        <p:nvPicPr>
          <p:cNvPr id="17" name="Рисунок 16">
            <a:extLst>
              <a:ext uri="{FF2B5EF4-FFF2-40B4-BE49-F238E27FC236}">
                <a16:creationId xmlns:a16="http://schemas.microsoft.com/office/drawing/2014/main" id="{1D6ECCD1-6FF3-01A5-D532-35809787EB32}"/>
              </a:ext>
            </a:extLst>
          </p:cNvPr>
          <p:cNvPicPr>
            <a:picLocks noChangeAspect="1"/>
          </p:cNvPicPr>
          <p:nvPr/>
        </p:nvPicPr>
        <p:blipFill>
          <a:blip r:embed="rId4"/>
          <a:stretch>
            <a:fillRect/>
          </a:stretch>
        </p:blipFill>
        <p:spPr>
          <a:xfrm>
            <a:off x="7083361" y="1786765"/>
            <a:ext cx="2981325" cy="400050"/>
          </a:xfrm>
          <a:prstGeom prst="rect">
            <a:avLst/>
          </a:prstGeom>
        </p:spPr>
      </p:pic>
      <p:sp>
        <p:nvSpPr>
          <p:cNvPr id="19" name="TextBox 18">
            <a:extLst>
              <a:ext uri="{FF2B5EF4-FFF2-40B4-BE49-F238E27FC236}">
                <a16:creationId xmlns:a16="http://schemas.microsoft.com/office/drawing/2014/main" id="{DCFD12C7-588A-2040-54BE-A57D0619640D}"/>
              </a:ext>
            </a:extLst>
          </p:cNvPr>
          <p:cNvSpPr txBox="1"/>
          <p:nvPr/>
        </p:nvSpPr>
        <p:spPr>
          <a:xfrm>
            <a:off x="6211442" y="2357770"/>
            <a:ext cx="5980557" cy="2585323"/>
          </a:xfrm>
          <a:prstGeom prst="rect">
            <a:avLst/>
          </a:prstGeom>
          <a:noFill/>
        </p:spPr>
        <p:txBody>
          <a:bodyPr wrap="square">
            <a:spAutoFit/>
          </a:bodyPr>
          <a:lstStyle/>
          <a:p>
            <a:r>
              <a:rPr lang="en-US" sz="1800" b="0" i="0" dirty="0">
                <a:solidFill>
                  <a:srgbClr val="000000"/>
                </a:solidFill>
                <a:effectLst/>
                <a:latin typeface="TimesNewRomanPSMT"/>
              </a:rPr>
              <a:t>- la 800ºC </a:t>
            </a:r>
            <a:r>
              <a:rPr lang="en-US" sz="1800" b="0" i="0" dirty="0" err="1">
                <a:solidFill>
                  <a:srgbClr val="000000"/>
                </a:solidFill>
                <a:effectLst/>
                <a:latin typeface="TimesNewRomanPSMT"/>
              </a:rPr>
              <a:t>valenţa</a:t>
            </a:r>
            <a:r>
              <a:rPr lang="en-US" sz="1800" b="0" i="0" dirty="0">
                <a:solidFill>
                  <a:srgbClr val="000000"/>
                </a:solidFill>
                <a:effectLst/>
                <a:latin typeface="TimesNewRomanPSMT"/>
              </a:rPr>
              <a:t> I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1 </a:t>
            </a:r>
            <a:r>
              <a:rPr lang="en-US" sz="1800" b="0" i="0" dirty="0" err="1">
                <a:solidFill>
                  <a:srgbClr val="000000"/>
                </a:solidFill>
                <a:effectLst/>
                <a:latin typeface="TimesNewRomanPSMT"/>
              </a:rPr>
              <a:t>iar</a:t>
            </a:r>
            <a:r>
              <a:rPr lang="en-US" sz="1800" b="0" i="0" dirty="0">
                <a:solidFill>
                  <a:srgbClr val="000000"/>
                </a:solidFill>
                <a:effectLst/>
                <a:latin typeface="TimesNewRomanPSMT"/>
              </a:rPr>
              <a:t> la 700ºC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3; GaAs se </a:t>
            </a:r>
            <a:r>
              <a:rPr lang="en-US" sz="1800" b="0" i="0" dirty="0" err="1">
                <a:solidFill>
                  <a:srgbClr val="000000"/>
                </a:solidFill>
                <a:effectLst/>
                <a:latin typeface="TimesNewRomanPSMT"/>
              </a:rPr>
              <a:t>depune</a:t>
            </a:r>
            <a:r>
              <a:rPr lang="en-US" sz="1800" b="0" i="0" dirty="0">
                <a:solidFill>
                  <a:srgbClr val="000000"/>
                </a:solidFill>
                <a:effectLst/>
                <a:latin typeface="TimesNewRomanPSMT"/>
              </a:rPr>
              <a:t> pe </a:t>
            </a:r>
            <a:r>
              <a:rPr lang="en-US" sz="1800" b="0" i="0" dirty="0" err="1">
                <a:solidFill>
                  <a:srgbClr val="000000"/>
                </a:solidFill>
                <a:effectLst/>
                <a:latin typeface="TimesNewRomanPSMT"/>
              </a:rPr>
              <a:t>plachete</a:t>
            </a:r>
            <a:r>
              <a:rPr lang="en-US" sz="1800" b="0" i="0" dirty="0">
                <a:solidFill>
                  <a:srgbClr val="000000"/>
                </a:solidFill>
                <a:effectLst/>
                <a:latin typeface="TimesNewRomanPSMT"/>
              </a:rPr>
              <a:t>; GaI</a:t>
            </a:r>
            <a:r>
              <a:rPr lang="en-US" sz="1050" b="0" i="0" dirty="0">
                <a:solidFill>
                  <a:srgbClr val="000000"/>
                </a:solidFill>
                <a:effectLst/>
                <a:latin typeface="TimesNewRomanPSMT"/>
              </a:rPr>
              <a:t>3 </a:t>
            </a:r>
            <a:r>
              <a:rPr lang="en-US" sz="1800" b="0" i="0" dirty="0" err="1">
                <a:solidFill>
                  <a:srgbClr val="000000"/>
                </a:solidFill>
                <a:effectLst/>
                <a:latin typeface="TimesNewRomanPSMT"/>
              </a:rPr>
              <a:t>rămâne</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faza</a:t>
            </a:r>
            <a:r>
              <a:rPr lang="en-US" sz="1800" b="0" i="0" dirty="0">
                <a:solidFill>
                  <a:srgbClr val="000000"/>
                </a:solidFill>
                <a:effectLst/>
                <a:latin typeface="TimesNewRomanPSMT"/>
              </a:rPr>
              <a:t> </a:t>
            </a:r>
            <a:r>
              <a:rPr lang="en-US" sz="1800" b="0" i="0" dirty="0" err="1">
                <a:solidFill>
                  <a:srgbClr val="000000"/>
                </a:solidFill>
                <a:effectLst/>
                <a:latin typeface="TimesNewRomanPSMT"/>
              </a:rPr>
              <a:t>gazoasă</a:t>
            </a:r>
            <a:r>
              <a:rPr lang="en-US" sz="1800" b="0" i="0" dirty="0">
                <a:solidFill>
                  <a:srgbClr val="000000"/>
                </a:solidFill>
                <a:effectLst/>
                <a:latin typeface="TimesNewRomanPSMT"/>
              </a:rPr>
              <a:t>.</a:t>
            </a:r>
          </a:p>
          <a:p>
            <a:r>
              <a:rPr lang="en-US" sz="1800" b="0" i="0" dirty="0" err="1">
                <a:solidFill>
                  <a:srgbClr val="000000"/>
                </a:solidFill>
                <a:effectLst/>
                <a:latin typeface="TimesNewRomanPSMT"/>
              </a:rPr>
              <a:t>Această</a:t>
            </a:r>
            <a:r>
              <a:rPr lang="en-US" sz="1800" b="0" i="0" dirty="0">
                <a:solidFill>
                  <a:srgbClr val="000000"/>
                </a:solidFill>
                <a:effectLst/>
                <a:latin typeface="TimesNewRomanPSMT"/>
              </a:rPr>
              <a:t> </a:t>
            </a:r>
            <a:r>
              <a:rPr lang="en-US" sz="1800" b="0" i="0" dirty="0" err="1">
                <a:solidFill>
                  <a:srgbClr val="000000"/>
                </a:solidFill>
                <a:effectLst/>
                <a:latin typeface="TimesNewRomanPSMT"/>
              </a:rPr>
              <a:t>reacţie</a:t>
            </a:r>
            <a:r>
              <a:rPr lang="en-US" sz="1800" b="0" i="0" dirty="0">
                <a:solidFill>
                  <a:srgbClr val="000000"/>
                </a:solidFill>
                <a:effectLst/>
                <a:latin typeface="TimesNewRomanPSMT"/>
              </a:rPr>
              <a:t> de transport se </a:t>
            </a:r>
            <a:r>
              <a:rPr lang="en-US" sz="1800" b="0" i="0" dirty="0" err="1">
                <a:solidFill>
                  <a:srgbClr val="000000"/>
                </a:solidFill>
                <a:effectLst/>
                <a:latin typeface="TimesNewRomanPSMT"/>
              </a:rPr>
              <a:t>termină</a:t>
            </a:r>
            <a:r>
              <a:rPr lang="en-US" sz="1800" b="0" i="0" dirty="0">
                <a:solidFill>
                  <a:srgbClr val="000000"/>
                </a:solidFill>
                <a:effectLst/>
                <a:latin typeface="TimesNewRomanPSMT"/>
              </a:rPr>
              <a:t> </a:t>
            </a:r>
            <a:r>
              <a:rPr lang="en-US" sz="1800" b="0" i="0" dirty="0" err="1">
                <a:solidFill>
                  <a:srgbClr val="000000"/>
                </a:solidFill>
                <a:effectLst/>
                <a:latin typeface="TimesNewRomanPSMT"/>
              </a:rPr>
              <a:t>când</a:t>
            </a:r>
            <a:r>
              <a:rPr lang="en-US" sz="1800" b="0" i="0" dirty="0">
                <a:solidFill>
                  <a:srgbClr val="000000"/>
                </a:solidFill>
                <a:effectLst/>
                <a:latin typeface="TimesNewRomanPSMT"/>
              </a:rPr>
              <a:t> </a:t>
            </a:r>
            <a:r>
              <a:rPr lang="en-US" sz="1800" b="0" i="0" dirty="0" err="1">
                <a:solidFill>
                  <a:srgbClr val="000000"/>
                </a:solidFill>
                <a:effectLst/>
                <a:latin typeface="TimesNewRomanPSMT"/>
              </a:rPr>
              <a:t>substanţa</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transportată</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altă</a:t>
            </a:r>
            <a:r>
              <a:rPr lang="en-US" sz="1800" b="0" i="0" dirty="0">
                <a:solidFill>
                  <a:srgbClr val="000000"/>
                </a:solidFill>
                <a:effectLst/>
                <a:latin typeface="TimesNewRomanPSMT"/>
              </a:rPr>
              <a:t> </a:t>
            </a:r>
            <a:r>
              <a:rPr lang="en-US" sz="1800" b="0" i="0" dirty="0" err="1">
                <a:solidFill>
                  <a:srgbClr val="000000"/>
                </a:solidFill>
                <a:effectLst/>
                <a:latin typeface="TimesNewRomanPSMT"/>
              </a:rPr>
              <a:t>parte</a:t>
            </a:r>
            <a:r>
              <a:rPr lang="en-US" sz="1800" b="0" i="0" dirty="0">
                <a:solidFill>
                  <a:srgbClr val="000000"/>
                </a:solidFill>
                <a:effectLst/>
                <a:latin typeface="TimesNewRomanPSMT"/>
              </a:rPr>
              <a:t>. </a:t>
            </a:r>
            <a:r>
              <a:rPr lang="en-US" sz="1800" b="0" i="0" dirty="0" err="1">
                <a:solidFill>
                  <a:srgbClr val="000000"/>
                </a:solidFill>
                <a:effectLst/>
                <a:latin typeface="TimesNewRomanPSMT"/>
              </a:rPr>
              <a:t>Putem</a:t>
            </a:r>
            <a:r>
              <a:rPr lang="en-US" sz="1800" b="0" i="0" dirty="0">
                <a:solidFill>
                  <a:srgbClr val="000000"/>
                </a:solidFill>
                <a:effectLst/>
                <a:latin typeface="TimesNewRomanPSMT"/>
              </a:rPr>
              <a:t> </a:t>
            </a:r>
            <a:r>
              <a:rPr lang="en-US" sz="1800" b="0" i="0" dirty="0" err="1">
                <a:solidFill>
                  <a:srgbClr val="000000"/>
                </a:solidFill>
                <a:effectLst/>
                <a:latin typeface="TimesNewRomanPSMT"/>
              </a:rPr>
              <a:t>stopa</a:t>
            </a:r>
            <a:r>
              <a:rPr lang="en-US" sz="1800" b="0" i="0" dirty="0">
                <a:solidFill>
                  <a:srgbClr val="000000"/>
                </a:solidFill>
                <a:effectLst/>
                <a:latin typeface="TimesNewRomanPSMT"/>
              </a:rPr>
              <a:t> </a:t>
            </a:r>
            <a:r>
              <a:rPr lang="en-US" sz="1800" b="0" i="0" dirty="0" err="1">
                <a:solidFill>
                  <a:srgbClr val="000000"/>
                </a:solidFill>
                <a:effectLst/>
                <a:latin typeface="TimesNewRomanPSMT"/>
              </a:rPr>
              <a:t>reacţia</a:t>
            </a:r>
            <a:r>
              <a:rPr lang="en-US" sz="1800" b="0" i="0" dirty="0">
                <a:solidFill>
                  <a:srgbClr val="000000"/>
                </a:solidFill>
                <a:effectLst/>
                <a:latin typeface="TimesNewRomanPSMT"/>
              </a:rPr>
              <a:t> </a:t>
            </a:r>
            <a:r>
              <a:rPr lang="en-US" sz="1800" b="0" i="0" dirty="0" err="1">
                <a:solidFill>
                  <a:srgbClr val="000000"/>
                </a:solidFill>
                <a:effectLst/>
                <a:latin typeface="TimesNewRomanPSMT"/>
              </a:rPr>
              <a:t>micşorând</a:t>
            </a:r>
            <a:r>
              <a:rPr lang="en-US" sz="1800" b="0" i="0" dirty="0">
                <a:solidFill>
                  <a:srgbClr val="000000"/>
                </a:solidFill>
                <a:effectLst/>
                <a:latin typeface="TimesNewRomanPSMT"/>
              </a:rPr>
              <a:t> </a:t>
            </a:r>
            <a:r>
              <a:rPr lang="en-US" sz="1800" b="0" i="0" dirty="0" err="1">
                <a:solidFill>
                  <a:srgbClr val="000000"/>
                </a:solidFill>
                <a:effectLst/>
                <a:latin typeface="TimesNewRomanPSMT"/>
              </a:rPr>
              <a:t>temperatura</a:t>
            </a:r>
            <a:r>
              <a:rPr lang="en-US" sz="1800" b="0" i="0" dirty="0">
                <a:solidFill>
                  <a:srgbClr val="000000"/>
                </a:solidFill>
                <a:effectLst/>
                <a:latin typeface="TimesNewRomanPSMT"/>
              </a:rPr>
              <a:t>.</a:t>
            </a:r>
          </a:p>
          <a:p>
            <a:r>
              <a:rPr lang="en-US" sz="1800" b="0" i="0" dirty="0">
                <a:solidFill>
                  <a:srgbClr val="000000"/>
                </a:solidFill>
                <a:effectLst/>
                <a:latin typeface="TimesNewRomanPSMT"/>
              </a:rPr>
              <a:t>Pt. a </a:t>
            </a:r>
            <a:r>
              <a:rPr lang="en-US" sz="1800" b="0" i="0" dirty="0" err="1">
                <a:solidFill>
                  <a:srgbClr val="000000"/>
                </a:solidFill>
                <a:effectLst/>
                <a:latin typeface="TimesNewRomanPSMT"/>
              </a:rPr>
              <a:t>scoate</a:t>
            </a:r>
            <a:r>
              <a:rPr lang="en-US" sz="1800" b="0" i="0" dirty="0">
                <a:solidFill>
                  <a:srgbClr val="000000"/>
                </a:solidFill>
                <a:effectLst/>
                <a:latin typeface="TimesNewRomanPSMT"/>
              </a:rPr>
              <a:t> </a:t>
            </a:r>
            <a:r>
              <a:rPr lang="en-US" sz="1800" b="0" i="0" dirty="0" err="1">
                <a:solidFill>
                  <a:srgbClr val="000000"/>
                </a:solidFill>
                <a:effectLst/>
                <a:latin typeface="TimesNewRomanPSMT"/>
              </a:rPr>
              <a:t>plachetele</a:t>
            </a:r>
            <a:r>
              <a:rPr lang="en-US" sz="1800" b="0" i="0" dirty="0">
                <a:solidFill>
                  <a:srgbClr val="000000"/>
                </a:solidFill>
                <a:effectLst/>
                <a:latin typeface="TimesNewRomanPSMT"/>
              </a:rPr>
              <a:t> </a:t>
            </a:r>
            <a:r>
              <a:rPr lang="en-US" sz="1800" b="0" i="0" dirty="0" err="1">
                <a:solidFill>
                  <a:srgbClr val="000000"/>
                </a:solidFill>
                <a:effectLst/>
                <a:latin typeface="TimesNewRomanPSMT"/>
              </a:rPr>
              <a:t>însă</a:t>
            </a:r>
            <a:r>
              <a:rPr lang="en-US" sz="1800" b="0" i="0" dirty="0">
                <a:solidFill>
                  <a:srgbClr val="000000"/>
                </a:solidFill>
                <a:effectLst/>
                <a:latin typeface="TimesNewRomanPSMT"/>
              </a:rPr>
              <a:t> </a:t>
            </a:r>
            <a:r>
              <a:rPr lang="en-US" sz="1800" b="0" i="0" dirty="0" err="1">
                <a:solidFill>
                  <a:srgbClr val="000000"/>
                </a:solidFill>
                <a:effectLst/>
                <a:latin typeface="TimesNewRomanPSMT"/>
              </a:rPr>
              <a:t>trebuie</a:t>
            </a:r>
            <a:r>
              <a:rPr lang="en-US" sz="1800" b="0" i="0" dirty="0">
                <a:solidFill>
                  <a:srgbClr val="000000"/>
                </a:solidFill>
                <a:effectLst/>
                <a:latin typeface="TimesNewRomanPSMT"/>
              </a:rPr>
              <a:t> </a:t>
            </a:r>
            <a:r>
              <a:rPr lang="en-US" sz="1800" b="0" i="0" dirty="0" err="1">
                <a:solidFill>
                  <a:srgbClr val="000000"/>
                </a:solidFill>
                <a:effectLst/>
                <a:latin typeface="TimesNewRomanPSMT"/>
              </a:rPr>
              <a:t>să</a:t>
            </a:r>
            <a:r>
              <a:rPr lang="en-US" sz="1800" b="0" i="0" dirty="0">
                <a:solidFill>
                  <a:srgbClr val="000000"/>
                </a:solidFill>
                <a:effectLst/>
                <a:latin typeface="TimesNewRomanPSMT"/>
              </a:rPr>
              <a:t> </a:t>
            </a:r>
            <a:r>
              <a:rPr lang="en-US" sz="1800" b="0" i="0" dirty="0" err="1">
                <a:solidFill>
                  <a:srgbClr val="000000"/>
                </a:solidFill>
                <a:effectLst/>
                <a:latin typeface="TimesNewRomanPSMT"/>
              </a:rPr>
              <a:t>tăiem</a:t>
            </a:r>
            <a:r>
              <a:rPr lang="en-US" sz="1800" b="0" i="0" dirty="0">
                <a:solidFill>
                  <a:srgbClr val="000000"/>
                </a:solidFill>
                <a:effectLst/>
                <a:latin typeface="TimesNewRomanPSMT"/>
              </a:rPr>
              <a:t> </a:t>
            </a:r>
            <a:r>
              <a:rPr lang="en-US" sz="1800" b="0" i="0" dirty="0" err="1">
                <a:solidFill>
                  <a:srgbClr val="000000"/>
                </a:solidFill>
                <a:effectLst/>
                <a:latin typeface="TimesNewRomanPSMT"/>
              </a:rPr>
              <a:t>fiola</a:t>
            </a:r>
            <a:r>
              <a:rPr lang="en-US" sz="1800" b="0" i="0" dirty="0">
                <a:solidFill>
                  <a:srgbClr val="000000"/>
                </a:solidFill>
                <a:effectLst/>
                <a:latin typeface="TimesNewRomanPSMT"/>
              </a:rPr>
              <a:t>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din </a:t>
            </a:r>
            <a:r>
              <a:rPr lang="en-US" sz="1800" b="0" i="0" dirty="0" err="1">
                <a:solidFill>
                  <a:srgbClr val="000000"/>
                </a:solidFill>
                <a:effectLst/>
                <a:latin typeface="TimesNewRomanPSMT"/>
              </a:rPr>
              <a:t>această</a:t>
            </a:r>
            <a:r>
              <a:rPr lang="en-US" sz="1800" b="0" i="0" dirty="0">
                <a:solidFill>
                  <a:srgbClr val="000000"/>
                </a:solidFill>
                <a:effectLst/>
                <a:latin typeface="TimesNewRomanPSMT"/>
              </a:rPr>
              <a:t> </a:t>
            </a:r>
            <a:r>
              <a:rPr lang="en-US" sz="1800" b="0" i="0" dirty="0" err="1">
                <a:solidFill>
                  <a:srgbClr val="000000"/>
                </a:solidFill>
                <a:effectLst/>
                <a:latin typeface="TimesNewRomanPSMT"/>
              </a:rPr>
              <a:t>cauză</a:t>
            </a:r>
            <a:r>
              <a:rPr lang="en-US" sz="1800" b="0" i="0" dirty="0">
                <a:solidFill>
                  <a:srgbClr val="000000"/>
                </a:solidFill>
                <a:effectLst/>
                <a:latin typeface="TimesNewRomanPSMT"/>
              </a:rPr>
              <a:t> </a:t>
            </a:r>
            <a:r>
              <a:rPr lang="en-US" sz="1800" b="0" i="0" dirty="0" err="1">
                <a:solidFill>
                  <a:srgbClr val="000000"/>
                </a:solidFill>
                <a:effectLst/>
                <a:latin typeface="TimesNewRomanPSMT"/>
              </a:rPr>
              <a:t>această</a:t>
            </a:r>
            <a:r>
              <a:rPr lang="en-US" sz="1800" b="0" i="0" dirty="0">
                <a:solidFill>
                  <a:srgbClr val="000000"/>
                </a:solidFill>
                <a:effectLst/>
                <a:latin typeface="TimesNewRomanPSMT"/>
              </a:rPr>
              <a:t> </a:t>
            </a:r>
            <a:r>
              <a:rPr lang="en-US" sz="1800" b="0" i="0" dirty="0" err="1">
                <a:solidFill>
                  <a:srgbClr val="000000"/>
                </a:solidFill>
                <a:effectLst/>
                <a:latin typeface="TimesNewRomanPSMT"/>
              </a:rPr>
              <a:t>metodă</a:t>
            </a:r>
            <a:r>
              <a:rPr lang="en-US" sz="1800" b="0" i="0" dirty="0">
                <a:solidFill>
                  <a:srgbClr val="000000"/>
                </a:solidFill>
                <a:effectLst/>
                <a:latin typeface="TimesNewRomanPSMT"/>
              </a:rPr>
              <a:t> </a:t>
            </a:r>
            <a:r>
              <a:rPr lang="en-US" sz="1800" b="0" i="0" dirty="0" err="1">
                <a:solidFill>
                  <a:srgbClr val="000000"/>
                </a:solidFill>
                <a:effectLst/>
                <a:latin typeface="TimesNewRomanPSMT"/>
              </a:rPr>
              <a:t>poate</a:t>
            </a:r>
            <a:r>
              <a:rPr lang="en-US" sz="1800" b="0" i="0" dirty="0">
                <a:solidFill>
                  <a:srgbClr val="000000"/>
                </a:solidFill>
                <a:effectLst/>
                <a:latin typeface="TimesNewRomanPSMT"/>
              </a:rPr>
              <a:t> fi </a:t>
            </a:r>
            <a:r>
              <a:rPr lang="en-US" sz="1800" b="0" i="0" dirty="0" err="1">
                <a:solidFill>
                  <a:srgbClr val="000000"/>
                </a:solidFill>
                <a:effectLst/>
                <a:latin typeface="TimesNewRomanPSMT"/>
              </a:rPr>
              <a:t>utilizată</a:t>
            </a:r>
            <a:r>
              <a:rPr lang="en-US" sz="1800" b="0" i="0" dirty="0">
                <a:solidFill>
                  <a:srgbClr val="000000"/>
                </a:solidFill>
                <a:effectLst/>
                <a:latin typeface="TimesNewRomanPSMT"/>
              </a:rPr>
              <a:t> </a:t>
            </a:r>
            <a:r>
              <a:rPr lang="en-US" sz="1800" b="0" i="0" dirty="0" err="1">
                <a:solidFill>
                  <a:srgbClr val="000000"/>
                </a:solidFill>
                <a:effectLst/>
                <a:latin typeface="TimesNewRomanPSMT"/>
              </a:rPr>
              <a:t>doar</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laborator</a:t>
            </a:r>
            <a:r>
              <a:rPr lang="en-US" sz="1800" b="0" i="0" dirty="0">
                <a:solidFill>
                  <a:srgbClr val="000000"/>
                </a:solidFill>
                <a:effectLst/>
                <a:latin typeface="TimesNewRomanPSMT"/>
              </a:rPr>
              <a:t>. </a:t>
            </a:r>
            <a:r>
              <a:rPr lang="en-US" sz="1800" b="0" i="0" dirty="0" err="1">
                <a:solidFill>
                  <a:srgbClr val="000000"/>
                </a:solidFill>
                <a:effectLst/>
                <a:latin typeface="TimesNewRomanPSMT"/>
              </a:rPr>
              <a:t>Metoda</a:t>
            </a:r>
            <a:r>
              <a:rPr lang="en-US" sz="1800" b="0" i="0" dirty="0">
                <a:solidFill>
                  <a:srgbClr val="000000"/>
                </a:solidFill>
                <a:effectLst/>
                <a:latin typeface="TimesNewRomanPSMT"/>
              </a:rPr>
              <a:t> nu </a:t>
            </a:r>
            <a:r>
              <a:rPr lang="en-US" sz="1800" b="0" i="0" dirty="0" err="1">
                <a:solidFill>
                  <a:srgbClr val="000000"/>
                </a:solidFill>
                <a:effectLst/>
                <a:latin typeface="TimesNewRomanPSMT"/>
              </a:rPr>
              <a:t>oferă</a:t>
            </a:r>
            <a:r>
              <a:rPr lang="en-US" sz="1800" b="0" i="0" dirty="0">
                <a:solidFill>
                  <a:srgbClr val="000000"/>
                </a:solidFill>
                <a:effectLst/>
                <a:latin typeface="TimesNewRomanPSMT"/>
              </a:rPr>
              <a:t> </a:t>
            </a:r>
            <a:r>
              <a:rPr lang="en-US" sz="1800" b="0" i="0" dirty="0" err="1">
                <a:solidFill>
                  <a:srgbClr val="000000"/>
                </a:solidFill>
                <a:effectLst/>
                <a:latin typeface="TimesNewRomanPSMT"/>
              </a:rPr>
              <a:t>productivitate</a:t>
            </a:r>
            <a:r>
              <a:rPr lang="en-US" dirty="0"/>
              <a:t> </a:t>
            </a:r>
            <a:br>
              <a:rPr lang="en-US" dirty="0"/>
            </a:br>
            <a:endParaRPr lang="en-US" dirty="0"/>
          </a:p>
        </p:txBody>
      </p:sp>
    </p:spTree>
    <p:extLst>
      <p:ext uri="{BB962C8B-B14F-4D97-AF65-F5344CB8AC3E}">
        <p14:creationId xmlns:p14="http://schemas.microsoft.com/office/powerpoint/2010/main" val="24944959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0BCABB5-B11F-FA32-A92A-798A1B281F10}"/>
              </a:ext>
            </a:extLst>
          </p:cNvPr>
          <p:cNvSpPr txBox="1"/>
          <p:nvPr/>
        </p:nvSpPr>
        <p:spPr>
          <a:xfrm>
            <a:off x="395478" y="85636"/>
            <a:ext cx="11098530" cy="646331"/>
          </a:xfrm>
          <a:prstGeom prst="rect">
            <a:avLst/>
          </a:prstGeom>
          <a:noFill/>
        </p:spPr>
        <p:txBody>
          <a:bodyPr wrap="square">
            <a:spAutoFit/>
          </a:bodyPr>
          <a:lstStyle/>
          <a:p>
            <a:r>
              <a:rPr lang="en-US" sz="1800" b="0" i="0" dirty="0">
                <a:solidFill>
                  <a:srgbClr val="000000"/>
                </a:solidFill>
                <a:effectLst/>
                <a:latin typeface="TimesNewRomanPSMT"/>
              </a:rPr>
              <a:t>b) </a:t>
            </a:r>
            <a:r>
              <a:rPr lang="en-US" sz="1800" b="1" i="1" dirty="0" err="1">
                <a:solidFill>
                  <a:srgbClr val="000000"/>
                </a:solidFill>
                <a:effectLst/>
                <a:latin typeface="TimesNewRomanPS-BoldItalicMT"/>
              </a:rPr>
              <a:t>Metoda</a:t>
            </a:r>
            <a:r>
              <a:rPr lang="en-US" sz="1800" b="1" i="1" dirty="0">
                <a:solidFill>
                  <a:srgbClr val="000000"/>
                </a:solidFill>
                <a:effectLst/>
                <a:latin typeface="TimesNewRomanPS-BoldItalicMT"/>
              </a:rPr>
              <a:t> </a:t>
            </a:r>
            <a:r>
              <a:rPr lang="en-US" sz="1800" b="1" i="1" dirty="0" err="1">
                <a:solidFill>
                  <a:srgbClr val="000000"/>
                </a:solidFill>
                <a:effectLst/>
                <a:latin typeface="TimesNewRomanPS-BoldItalicMT"/>
              </a:rPr>
              <a:t>deschisă</a:t>
            </a:r>
            <a:endParaRPr lang="en-US" sz="1800" b="1" i="1" dirty="0">
              <a:solidFill>
                <a:srgbClr val="000000"/>
              </a:solidFill>
              <a:effectLst/>
              <a:latin typeface="TimesNewRomanPS-BoldItalicMT"/>
            </a:endParaRPr>
          </a:p>
          <a:p>
            <a:r>
              <a:rPr lang="en-US" sz="1800" b="0" i="0" dirty="0" err="1">
                <a:solidFill>
                  <a:srgbClr val="000000"/>
                </a:solidFill>
                <a:effectLst/>
                <a:latin typeface="TimesNewRomanPSMT"/>
              </a:rPr>
              <a:t>Studiem</a:t>
            </a:r>
            <a:r>
              <a:rPr lang="en-US" sz="1800" b="0" i="0" dirty="0">
                <a:solidFill>
                  <a:srgbClr val="000000"/>
                </a:solidFill>
                <a:effectLst/>
                <a:latin typeface="TimesNewRomanPSMT"/>
              </a:rPr>
              <a:t> cum se </a:t>
            </a:r>
            <a:r>
              <a:rPr lang="en-US" sz="1800" b="0" i="0" dirty="0" err="1">
                <a:solidFill>
                  <a:srgbClr val="000000"/>
                </a:solidFill>
                <a:effectLst/>
                <a:latin typeface="TimesNewRomanPSMT"/>
              </a:rPr>
              <a:t>cresc</a:t>
            </a:r>
            <a:r>
              <a:rPr lang="en-US" sz="1800" b="0" i="0" dirty="0">
                <a:solidFill>
                  <a:srgbClr val="000000"/>
                </a:solidFill>
                <a:effectLst/>
                <a:latin typeface="TimesNewRomanPSMT"/>
              </a:rPr>
              <a:t> </a:t>
            </a:r>
            <a:r>
              <a:rPr lang="en-US" sz="1800" b="0" i="0" dirty="0" err="1">
                <a:solidFill>
                  <a:srgbClr val="000000"/>
                </a:solidFill>
                <a:effectLst/>
                <a:latin typeface="TimesNewRomanPSMT"/>
              </a:rPr>
              <a:t>pelicule</a:t>
            </a:r>
            <a:r>
              <a:rPr lang="en-US" sz="1800" b="0" i="0" dirty="0">
                <a:solidFill>
                  <a:srgbClr val="000000"/>
                </a:solidFill>
                <a:effectLst/>
                <a:latin typeface="TimesNewRomanPSMT"/>
              </a:rPr>
              <a:t> </a:t>
            </a:r>
            <a:r>
              <a:rPr lang="en-US" sz="1800" b="0" i="0" dirty="0" err="1">
                <a:solidFill>
                  <a:srgbClr val="000000"/>
                </a:solidFill>
                <a:effectLst/>
                <a:latin typeface="TimesNewRomanPSMT"/>
              </a:rPr>
              <a:t>epitaxiale</a:t>
            </a:r>
            <a:r>
              <a:rPr lang="en-US" sz="1800" b="0" i="0" dirty="0">
                <a:solidFill>
                  <a:srgbClr val="000000"/>
                </a:solidFill>
                <a:effectLst/>
                <a:latin typeface="TimesNewRomanPSMT"/>
              </a:rPr>
              <a:t> de GaAs pe </a:t>
            </a:r>
            <a:r>
              <a:rPr lang="en-US" sz="1800" b="0" i="0" dirty="0" err="1">
                <a:solidFill>
                  <a:srgbClr val="000000"/>
                </a:solidFill>
                <a:effectLst/>
                <a:latin typeface="TimesNewRomanPSMT"/>
              </a:rPr>
              <a:t>plachete</a:t>
            </a:r>
            <a:r>
              <a:rPr lang="en-US" sz="1800" b="0" i="0" dirty="0">
                <a:solidFill>
                  <a:srgbClr val="000000"/>
                </a:solidFill>
                <a:effectLst/>
                <a:latin typeface="TimesNewRomanPSMT"/>
              </a:rPr>
              <a:t> de GaAs:</a:t>
            </a:r>
            <a:r>
              <a:rPr lang="en-US" dirty="0"/>
              <a:t> </a:t>
            </a:r>
          </a:p>
        </p:txBody>
      </p:sp>
      <p:pic>
        <p:nvPicPr>
          <p:cNvPr id="7" name="Рисунок 6">
            <a:extLst>
              <a:ext uri="{FF2B5EF4-FFF2-40B4-BE49-F238E27FC236}">
                <a16:creationId xmlns:a16="http://schemas.microsoft.com/office/drawing/2014/main" id="{0719B8A8-D84F-72A1-7A4A-319C6D5B5076}"/>
              </a:ext>
            </a:extLst>
          </p:cNvPr>
          <p:cNvPicPr>
            <a:picLocks noChangeAspect="1"/>
          </p:cNvPicPr>
          <p:nvPr/>
        </p:nvPicPr>
        <p:blipFill>
          <a:blip r:embed="rId2"/>
          <a:stretch>
            <a:fillRect/>
          </a:stretch>
        </p:blipFill>
        <p:spPr>
          <a:xfrm>
            <a:off x="6188583" y="731967"/>
            <a:ext cx="5305425" cy="2524125"/>
          </a:xfrm>
          <a:prstGeom prst="rect">
            <a:avLst/>
          </a:prstGeom>
        </p:spPr>
      </p:pic>
      <p:sp>
        <p:nvSpPr>
          <p:cNvPr id="9" name="TextBox 8">
            <a:extLst>
              <a:ext uri="{FF2B5EF4-FFF2-40B4-BE49-F238E27FC236}">
                <a16:creationId xmlns:a16="http://schemas.microsoft.com/office/drawing/2014/main" id="{03A74874-E850-F843-A411-D1040E151DBF}"/>
              </a:ext>
            </a:extLst>
          </p:cNvPr>
          <p:cNvSpPr txBox="1"/>
          <p:nvPr/>
        </p:nvSpPr>
        <p:spPr>
          <a:xfrm>
            <a:off x="395478" y="1044416"/>
            <a:ext cx="5429250" cy="1754326"/>
          </a:xfrm>
          <a:prstGeom prst="rect">
            <a:avLst/>
          </a:prstGeom>
          <a:noFill/>
        </p:spPr>
        <p:txBody>
          <a:bodyPr wrap="square">
            <a:spAutoFit/>
          </a:bodyPr>
          <a:lstStyle/>
          <a:p>
            <a:r>
              <a:rPr lang="en-US" sz="1800" b="0" i="0" dirty="0">
                <a:solidFill>
                  <a:srgbClr val="000000"/>
                </a:solidFill>
                <a:effectLst/>
                <a:latin typeface="TimesNewRomanPSMT"/>
              </a:rPr>
              <a:t>Pe </a:t>
            </a:r>
            <a:r>
              <a:rPr lang="en-US" sz="1800" b="0" i="0" dirty="0" err="1">
                <a:solidFill>
                  <a:srgbClr val="000000"/>
                </a:solidFill>
                <a:effectLst/>
                <a:latin typeface="TimesNewRomanPSMT"/>
              </a:rPr>
              <a:t>linia</a:t>
            </a:r>
            <a:r>
              <a:rPr lang="en-US" sz="1800" b="0" i="0" dirty="0">
                <a:solidFill>
                  <a:srgbClr val="000000"/>
                </a:solidFill>
                <a:effectLst/>
                <a:latin typeface="TimesNewRomanPSMT"/>
              </a:rPr>
              <a:t> </a:t>
            </a:r>
            <a:r>
              <a:rPr lang="en-US" sz="1800" b="0" i="0" dirty="0" err="1">
                <a:solidFill>
                  <a:srgbClr val="000000"/>
                </a:solidFill>
                <a:effectLst/>
                <a:latin typeface="TimesNewRomanPSMT"/>
              </a:rPr>
              <a:t>magistrală</a:t>
            </a:r>
            <a:r>
              <a:rPr lang="en-US" sz="1800" b="0" i="0" dirty="0">
                <a:solidFill>
                  <a:srgbClr val="000000"/>
                </a:solidFill>
                <a:effectLst/>
                <a:latin typeface="TimesNewRomanPSMT"/>
              </a:rPr>
              <a:t> se </a:t>
            </a:r>
            <a:r>
              <a:rPr lang="en-US" sz="1800" b="0" i="0" dirty="0" err="1">
                <a:solidFill>
                  <a:srgbClr val="000000"/>
                </a:solidFill>
                <a:effectLst/>
                <a:latin typeface="TimesNewRomanPSMT"/>
              </a:rPr>
              <a:t>dă</a:t>
            </a:r>
            <a:r>
              <a:rPr lang="en-US" sz="1800" b="0" i="0" dirty="0">
                <a:solidFill>
                  <a:srgbClr val="000000"/>
                </a:solidFill>
                <a:effectLst/>
                <a:latin typeface="TimesNewRomanPSMT"/>
              </a:rPr>
              <a:t> </a:t>
            </a:r>
            <a:r>
              <a:rPr lang="en-US" sz="1800" b="0" i="0" dirty="0" err="1">
                <a:solidFill>
                  <a:srgbClr val="000000"/>
                </a:solidFill>
                <a:effectLst/>
                <a:latin typeface="TimesNewRomanPSMT"/>
              </a:rPr>
              <a:t>drumul</a:t>
            </a:r>
            <a:r>
              <a:rPr lang="en-US" sz="1800" b="0" i="0" dirty="0">
                <a:solidFill>
                  <a:srgbClr val="000000"/>
                </a:solidFill>
                <a:effectLst/>
                <a:latin typeface="TimesNewRomanPSMT"/>
              </a:rPr>
              <a:t> la H</a:t>
            </a:r>
            <a:r>
              <a:rPr lang="en-US" sz="1050" b="0" i="0" dirty="0">
                <a:solidFill>
                  <a:srgbClr val="000000"/>
                </a:solidFill>
                <a:effectLst/>
                <a:latin typeface="TimesNewRomanPSMT"/>
              </a:rPr>
              <a:t>2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continuare</a:t>
            </a:r>
            <a:r>
              <a:rPr lang="en-US" sz="1800" b="0" i="0" dirty="0">
                <a:solidFill>
                  <a:srgbClr val="000000"/>
                </a:solidFill>
                <a:effectLst/>
                <a:latin typeface="TimesNewRomanPSMT"/>
              </a:rPr>
              <a:t> </a:t>
            </a:r>
            <a:r>
              <a:rPr lang="en-US" sz="1800" b="0" i="0" dirty="0" err="1">
                <a:solidFill>
                  <a:srgbClr val="000000"/>
                </a:solidFill>
                <a:effectLst/>
                <a:latin typeface="TimesNewRomanPSMT"/>
              </a:rPr>
              <a:t>noi</a:t>
            </a:r>
            <a:r>
              <a:rPr lang="en-US" sz="1800" b="0" i="0" dirty="0">
                <a:solidFill>
                  <a:srgbClr val="000000"/>
                </a:solidFill>
                <a:effectLst/>
                <a:latin typeface="TimesNewRomanPSMT"/>
              </a:rPr>
              <a:t> </a:t>
            </a:r>
            <a:r>
              <a:rPr lang="en-US" sz="1800" b="0" i="0" dirty="0" err="1">
                <a:solidFill>
                  <a:srgbClr val="000000"/>
                </a:solidFill>
                <a:effectLst/>
                <a:latin typeface="TimesNewRomanPSMT"/>
              </a:rPr>
              <a:t>vom</a:t>
            </a:r>
            <a:r>
              <a:rPr lang="en-US" sz="1800" b="0" i="0" dirty="0">
                <a:solidFill>
                  <a:srgbClr val="000000"/>
                </a:solidFill>
                <a:effectLst/>
                <a:latin typeface="TimesNewRomanPSMT"/>
              </a:rPr>
              <a:t> </a:t>
            </a:r>
            <a:r>
              <a:rPr lang="en-US" sz="1800" b="0" i="0" dirty="0" err="1">
                <a:solidFill>
                  <a:srgbClr val="000000"/>
                </a:solidFill>
                <a:effectLst/>
                <a:latin typeface="TimesNewRomanPSMT"/>
              </a:rPr>
              <a:t>încălzi</a:t>
            </a:r>
            <a:r>
              <a:rPr lang="en-US" sz="1800" b="0" i="0" dirty="0">
                <a:solidFill>
                  <a:srgbClr val="000000"/>
                </a:solidFill>
                <a:effectLst/>
                <a:latin typeface="TimesNewRomanPSMT"/>
              </a:rPr>
              <a:t> </a:t>
            </a:r>
            <a:r>
              <a:rPr lang="en-US" sz="1800" b="0" i="0" dirty="0" err="1">
                <a:solidFill>
                  <a:srgbClr val="000000"/>
                </a:solidFill>
                <a:effectLst/>
                <a:latin typeface="TimesNewRomanPSMT"/>
              </a:rPr>
              <a:t>reactorul</a:t>
            </a:r>
            <a:r>
              <a:rPr lang="en-US" sz="1800" b="0" i="0" dirty="0">
                <a:solidFill>
                  <a:srgbClr val="000000"/>
                </a:solidFill>
                <a:effectLst/>
                <a:latin typeface="TimesNewRomanPSMT"/>
              </a:rPr>
              <a:t> </a:t>
            </a:r>
            <a:r>
              <a:rPr lang="en-US" sz="1800" b="0" i="0" dirty="0" err="1">
                <a:solidFill>
                  <a:srgbClr val="000000"/>
                </a:solidFill>
                <a:effectLst/>
                <a:latin typeface="TimesNewRomanPSMT"/>
              </a:rPr>
              <a:t>până</a:t>
            </a:r>
            <a:r>
              <a:rPr lang="en-US" sz="1800" b="0" i="0" dirty="0">
                <a:solidFill>
                  <a:srgbClr val="000000"/>
                </a:solidFill>
                <a:effectLst/>
                <a:latin typeface="TimesNewRomanPSMT"/>
              </a:rPr>
              <a:t> la </a:t>
            </a:r>
            <a:r>
              <a:rPr lang="en-US" sz="1800" b="0" i="0" dirty="0" err="1">
                <a:solidFill>
                  <a:srgbClr val="000000"/>
                </a:solidFill>
                <a:effectLst/>
                <a:latin typeface="TimesNewRomanPSMT"/>
              </a:rPr>
              <a:t>temperaturile</a:t>
            </a:r>
            <a:r>
              <a:rPr lang="en-US" sz="1800" b="0" i="0" dirty="0">
                <a:solidFill>
                  <a:srgbClr val="000000"/>
                </a:solidFill>
                <a:effectLst/>
                <a:latin typeface="TimesNewRomanPSMT"/>
              </a:rPr>
              <a:t>: 450ºC, 800ºC, 700ºC.</a:t>
            </a:r>
          </a:p>
          <a:p>
            <a:r>
              <a:rPr lang="en-US" sz="1800" b="0" i="0" dirty="0" err="1">
                <a:solidFill>
                  <a:srgbClr val="000000"/>
                </a:solidFill>
                <a:effectLst/>
                <a:latin typeface="TimesNewRomanPSMT"/>
              </a:rPr>
              <a:t>Robinetele</a:t>
            </a:r>
            <a:r>
              <a:rPr lang="en-US" sz="1800" b="0" i="0" dirty="0">
                <a:solidFill>
                  <a:srgbClr val="000000"/>
                </a:solidFill>
                <a:effectLst/>
                <a:latin typeface="TimesNewRomanPSMT"/>
              </a:rPr>
              <a:t> 1, 2, 3 </a:t>
            </a:r>
            <a:r>
              <a:rPr lang="en-US" sz="1800" b="0" i="0" dirty="0" err="1">
                <a:solidFill>
                  <a:srgbClr val="000000"/>
                </a:solidFill>
                <a:effectLst/>
                <a:latin typeface="TimesNewRomanPSMT"/>
              </a:rPr>
              <a:t>deschise</a:t>
            </a:r>
            <a:r>
              <a:rPr lang="en-US" sz="1800" b="0" i="0" dirty="0">
                <a:solidFill>
                  <a:srgbClr val="000000"/>
                </a:solidFill>
                <a:effectLst/>
                <a:latin typeface="TimesNewRomanPSMT"/>
              </a:rPr>
              <a:t>, AsCl</a:t>
            </a:r>
            <a:r>
              <a:rPr lang="en-US" sz="1050" b="0" i="0" dirty="0">
                <a:solidFill>
                  <a:srgbClr val="000000"/>
                </a:solidFill>
                <a:effectLst/>
                <a:latin typeface="TimesNewRomanPSMT"/>
              </a:rPr>
              <a:t>3 </a:t>
            </a:r>
            <a:r>
              <a:rPr lang="en-US" sz="1800" b="0" i="0" dirty="0" err="1">
                <a:solidFill>
                  <a:srgbClr val="000000"/>
                </a:solidFill>
                <a:effectLst/>
                <a:latin typeface="TimesNewRomanPSMT"/>
              </a:rPr>
              <a:t>ajunge</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regiunea</a:t>
            </a:r>
            <a:r>
              <a:rPr lang="en-US" sz="1800" b="0" i="0" dirty="0">
                <a:solidFill>
                  <a:srgbClr val="000000"/>
                </a:solidFill>
                <a:effectLst/>
                <a:latin typeface="TimesNewRomanPSMT"/>
              </a:rPr>
              <a:t> I </a:t>
            </a:r>
            <a:r>
              <a:rPr lang="en-US" sz="1800" b="0" i="0" dirty="0" err="1">
                <a:solidFill>
                  <a:srgbClr val="000000"/>
                </a:solidFill>
                <a:effectLst/>
                <a:latin typeface="TimesNewRomanPSMT"/>
              </a:rPr>
              <a:t>împreună</a:t>
            </a:r>
            <a:r>
              <a:rPr lang="en-US" sz="1800" b="0" i="0" dirty="0">
                <a:solidFill>
                  <a:srgbClr val="000000"/>
                </a:solidFill>
                <a:effectLst/>
                <a:latin typeface="TimesNewRomanPSMT"/>
              </a:rPr>
              <a:t> cu H</a:t>
            </a:r>
            <a:r>
              <a:rPr lang="en-US" sz="1050" b="0" i="0" dirty="0">
                <a:solidFill>
                  <a:srgbClr val="000000"/>
                </a:solidFill>
                <a:effectLst/>
                <a:latin typeface="TimesNewRomanPSMT"/>
              </a:rPr>
              <a:t>2</a:t>
            </a:r>
            <a:r>
              <a:rPr lang="en-US" sz="1800" b="0" i="0" dirty="0">
                <a:solidFill>
                  <a:srgbClr val="000000"/>
                </a:solidFill>
                <a:effectLst/>
                <a:latin typeface="TimesNewRomanPSMT"/>
              </a:rPr>
              <a:t>, </a:t>
            </a:r>
            <a:r>
              <a:rPr lang="en-US" sz="1800" b="0" i="0" dirty="0" err="1">
                <a:solidFill>
                  <a:srgbClr val="000000"/>
                </a:solidFill>
                <a:effectLst/>
                <a:latin typeface="TimesNewRomanPSMT"/>
              </a:rPr>
              <a:t>acesta</a:t>
            </a:r>
            <a:r>
              <a:rPr lang="en-US" sz="1800" b="0" i="0" dirty="0">
                <a:solidFill>
                  <a:srgbClr val="000000"/>
                </a:solidFill>
                <a:effectLst/>
                <a:latin typeface="TimesNewRomanPSMT"/>
              </a:rPr>
              <a:t> din </a:t>
            </a:r>
            <a:r>
              <a:rPr lang="en-US" sz="1800" b="0" i="0" dirty="0" err="1">
                <a:solidFill>
                  <a:srgbClr val="000000"/>
                </a:solidFill>
                <a:effectLst/>
                <a:latin typeface="TimesNewRomanPSMT"/>
              </a:rPr>
              <a:t>urmă</a:t>
            </a:r>
            <a:r>
              <a:rPr lang="en-US" sz="1800" b="0" i="0" dirty="0">
                <a:solidFill>
                  <a:srgbClr val="000000"/>
                </a:solidFill>
                <a:effectLst/>
                <a:latin typeface="TimesNewRomanPSMT"/>
              </a:rPr>
              <a:t> </a:t>
            </a:r>
            <a:r>
              <a:rPr lang="en-US" sz="1800" b="0" i="0" dirty="0" err="1">
                <a:solidFill>
                  <a:srgbClr val="000000"/>
                </a:solidFill>
                <a:effectLst/>
                <a:latin typeface="TimesNewRomanPSMT"/>
              </a:rPr>
              <a:t>restabilind</a:t>
            </a:r>
            <a:r>
              <a:rPr lang="en-US" sz="1800" b="0" i="0" dirty="0">
                <a:solidFill>
                  <a:srgbClr val="000000"/>
                </a:solidFill>
                <a:effectLst/>
                <a:latin typeface="TimesNewRomanPSMT"/>
              </a:rPr>
              <a:t> </a:t>
            </a:r>
            <a:r>
              <a:rPr lang="en-US" sz="1800" b="0" i="0" dirty="0" err="1">
                <a:solidFill>
                  <a:srgbClr val="000000"/>
                </a:solidFill>
                <a:effectLst/>
                <a:latin typeface="TimesNewRomanPSMT"/>
              </a:rPr>
              <a:t>suprafaţa</a:t>
            </a:r>
            <a:r>
              <a:rPr lang="en-US" sz="1800" b="0" i="0" dirty="0">
                <a:solidFill>
                  <a:srgbClr val="000000"/>
                </a:solidFill>
                <a:effectLst/>
                <a:latin typeface="TimesNewRomanPSMT"/>
              </a:rPr>
              <a:t> </a:t>
            </a:r>
            <a:r>
              <a:rPr lang="en-US" sz="1800" b="0" i="0" dirty="0" err="1">
                <a:solidFill>
                  <a:srgbClr val="000000"/>
                </a:solidFill>
                <a:effectLst/>
                <a:latin typeface="TimesNewRomanPSMT"/>
              </a:rPr>
              <a:t>plachetei</a:t>
            </a:r>
            <a:r>
              <a:rPr lang="en-US" sz="1800" b="0" i="0" dirty="0">
                <a:solidFill>
                  <a:srgbClr val="000000"/>
                </a:solidFill>
                <a:effectLst/>
                <a:latin typeface="TimesNewRomanPSMT"/>
              </a:rPr>
              <a:t> de </a:t>
            </a:r>
            <a:r>
              <a:rPr lang="en-US" sz="1800" b="0" i="0" dirty="0" err="1">
                <a:solidFill>
                  <a:srgbClr val="000000"/>
                </a:solidFill>
                <a:effectLst/>
                <a:latin typeface="TimesNewRomanPSMT"/>
              </a:rPr>
              <a:t>oxizi</a:t>
            </a:r>
            <a:r>
              <a:rPr lang="en-US" dirty="0"/>
              <a:t> </a:t>
            </a:r>
          </a:p>
        </p:txBody>
      </p:sp>
      <p:sp>
        <p:nvSpPr>
          <p:cNvPr id="11" name="TextBox 10">
            <a:extLst>
              <a:ext uri="{FF2B5EF4-FFF2-40B4-BE49-F238E27FC236}">
                <a16:creationId xmlns:a16="http://schemas.microsoft.com/office/drawing/2014/main" id="{7DF0A4B3-35A1-4EB5-623F-D3D239F0892C}"/>
              </a:ext>
            </a:extLst>
          </p:cNvPr>
          <p:cNvSpPr txBox="1"/>
          <p:nvPr/>
        </p:nvSpPr>
        <p:spPr>
          <a:xfrm>
            <a:off x="395478" y="2886760"/>
            <a:ext cx="3874770" cy="369332"/>
          </a:xfrm>
          <a:prstGeom prst="rect">
            <a:avLst/>
          </a:prstGeom>
          <a:noFill/>
        </p:spPr>
        <p:txBody>
          <a:bodyPr wrap="square">
            <a:spAutoFit/>
          </a:bodyPr>
          <a:lstStyle/>
          <a:p>
            <a:r>
              <a:rPr lang="it-IT" sz="1800" b="1" i="0" dirty="0">
                <a:solidFill>
                  <a:srgbClr val="000000"/>
                </a:solidFill>
                <a:effectLst/>
                <a:latin typeface="TimesNewRomanPS-BoldMT"/>
              </a:rPr>
              <a:t>La 450ºC </a:t>
            </a:r>
            <a:r>
              <a:rPr lang="it-IT" sz="1800" b="0" i="0" dirty="0">
                <a:solidFill>
                  <a:srgbClr val="000000"/>
                </a:solidFill>
                <a:effectLst/>
                <a:latin typeface="TimesNewRomanPSMT"/>
              </a:rPr>
              <a:t>în regiunea I are loc reacţia:</a:t>
            </a:r>
            <a:r>
              <a:rPr lang="it-IT" dirty="0"/>
              <a:t> </a:t>
            </a:r>
            <a:endParaRPr lang="en-US" dirty="0"/>
          </a:p>
        </p:txBody>
      </p:sp>
      <p:pic>
        <p:nvPicPr>
          <p:cNvPr id="13" name="Рисунок 12">
            <a:extLst>
              <a:ext uri="{FF2B5EF4-FFF2-40B4-BE49-F238E27FC236}">
                <a16:creationId xmlns:a16="http://schemas.microsoft.com/office/drawing/2014/main" id="{47C55D61-BE57-71D4-D8B4-42C0182979A8}"/>
              </a:ext>
            </a:extLst>
          </p:cNvPr>
          <p:cNvPicPr>
            <a:picLocks noChangeAspect="1"/>
          </p:cNvPicPr>
          <p:nvPr/>
        </p:nvPicPr>
        <p:blipFill>
          <a:blip r:embed="rId3"/>
          <a:stretch>
            <a:fillRect/>
          </a:stretch>
        </p:blipFill>
        <p:spPr>
          <a:xfrm>
            <a:off x="1227201" y="3313337"/>
            <a:ext cx="2952750" cy="361950"/>
          </a:xfrm>
          <a:prstGeom prst="rect">
            <a:avLst/>
          </a:prstGeom>
        </p:spPr>
      </p:pic>
      <p:sp>
        <p:nvSpPr>
          <p:cNvPr id="15" name="TextBox 14">
            <a:extLst>
              <a:ext uri="{FF2B5EF4-FFF2-40B4-BE49-F238E27FC236}">
                <a16:creationId xmlns:a16="http://schemas.microsoft.com/office/drawing/2014/main" id="{66E75951-770D-65F2-C360-828583C668F6}"/>
              </a:ext>
            </a:extLst>
          </p:cNvPr>
          <p:cNvSpPr txBox="1"/>
          <p:nvPr/>
        </p:nvSpPr>
        <p:spPr>
          <a:xfrm>
            <a:off x="395478" y="3828211"/>
            <a:ext cx="2009394" cy="369332"/>
          </a:xfrm>
          <a:prstGeom prst="rect">
            <a:avLst/>
          </a:prstGeom>
          <a:noFill/>
        </p:spPr>
        <p:txBody>
          <a:bodyPr wrap="square">
            <a:spAutoFit/>
          </a:bodyPr>
          <a:lstStyle/>
          <a:p>
            <a:r>
              <a:rPr lang="en-US" sz="1800" b="1" i="0" dirty="0">
                <a:solidFill>
                  <a:srgbClr val="000000"/>
                </a:solidFill>
                <a:effectLst/>
                <a:latin typeface="TimesNewRomanPS-BoldMT"/>
              </a:rPr>
              <a:t>La 800ºC </a:t>
            </a:r>
            <a:r>
              <a:rPr lang="en-US" sz="1800" b="0" i="0" dirty="0">
                <a:solidFill>
                  <a:srgbClr val="000000"/>
                </a:solidFill>
                <a:effectLst/>
                <a:latin typeface="TimesNewRomanPSMT"/>
              </a:rPr>
              <a:t>are loc:</a:t>
            </a:r>
            <a:r>
              <a:rPr lang="en-US" dirty="0"/>
              <a:t> </a:t>
            </a:r>
          </a:p>
        </p:txBody>
      </p:sp>
      <p:pic>
        <p:nvPicPr>
          <p:cNvPr id="17" name="Рисунок 16">
            <a:extLst>
              <a:ext uri="{FF2B5EF4-FFF2-40B4-BE49-F238E27FC236}">
                <a16:creationId xmlns:a16="http://schemas.microsoft.com/office/drawing/2014/main" id="{586FEFF5-F17D-C60C-3798-DE615F59B2C3}"/>
              </a:ext>
            </a:extLst>
          </p:cNvPr>
          <p:cNvPicPr>
            <a:picLocks noChangeAspect="1"/>
          </p:cNvPicPr>
          <p:nvPr/>
        </p:nvPicPr>
        <p:blipFill>
          <a:blip r:embed="rId4"/>
          <a:stretch>
            <a:fillRect/>
          </a:stretch>
        </p:blipFill>
        <p:spPr>
          <a:xfrm>
            <a:off x="452628" y="4350467"/>
            <a:ext cx="2657475" cy="333375"/>
          </a:xfrm>
          <a:prstGeom prst="rect">
            <a:avLst/>
          </a:prstGeom>
        </p:spPr>
      </p:pic>
      <p:sp>
        <p:nvSpPr>
          <p:cNvPr id="19" name="TextBox 18">
            <a:extLst>
              <a:ext uri="{FF2B5EF4-FFF2-40B4-BE49-F238E27FC236}">
                <a16:creationId xmlns:a16="http://schemas.microsoft.com/office/drawing/2014/main" id="{A8F041AF-EBDC-CB7C-7AC8-4A4E59870B34}"/>
              </a:ext>
            </a:extLst>
          </p:cNvPr>
          <p:cNvSpPr txBox="1"/>
          <p:nvPr/>
        </p:nvSpPr>
        <p:spPr>
          <a:xfrm>
            <a:off x="395478" y="4769662"/>
            <a:ext cx="10751058" cy="646331"/>
          </a:xfrm>
          <a:prstGeom prst="rect">
            <a:avLst/>
          </a:prstGeom>
          <a:noFill/>
        </p:spPr>
        <p:txBody>
          <a:bodyPr wrap="square">
            <a:spAutoFit/>
          </a:bodyPr>
          <a:lstStyle/>
          <a:p>
            <a:r>
              <a:rPr lang="en-US" sz="1800" b="0" i="0" dirty="0">
                <a:solidFill>
                  <a:srgbClr val="000000"/>
                </a:solidFill>
                <a:effectLst/>
                <a:latin typeface="TimesNewRomanPSMT"/>
              </a:rPr>
              <a:t>Ga din </a:t>
            </a:r>
            <a:r>
              <a:rPr lang="en-US" sz="1800" b="0" i="0" dirty="0" err="1">
                <a:solidFill>
                  <a:srgbClr val="000000"/>
                </a:solidFill>
                <a:effectLst/>
                <a:latin typeface="TimesNewRomanPSMT"/>
              </a:rPr>
              <a:t>regiunea</a:t>
            </a:r>
            <a:r>
              <a:rPr lang="en-US" sz="1800" b="0" i="0" dirty="0">
                <a:solidFill>
                  <a:srgbClr val="000000"/>
                </a:solidFill>
                <a:effectLst/>
                <a:latin typeface="TimesNewRomanPSMT"/>
              </a:rPr>
              <a:t> a – II – a </a:t>
            </a:r>
            <a:r>
              <a:rPr lang="en-US" sz="1800" b="0" i="0" dirty="0" err="1">
                <a:solidFill>
                  <a:srgbClr val="000000"/>
                </a:solidFill>
                <a:effectLst/>
                <a:latin typeface="TimesNewRomanPSMT"/>
              </a:rPr>
              <a:t>intră</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reacţie</a:t>
            </a:r>
            <a:r>
              <a:rPr lang="en-US" sz="1800" b="0" i="0" dirty="0">
                <a:solidFill>
                  <a:srgbClr val="000000"/>
                </a:solidFill>
                <a:effectLst/>
                <a:latin typeface="TimesNewRomanPSMT"/>
              </a:rPr>
              <a:t> </a:t>
            </a:r>
            <a:r>
              <a:rPr lang="en-US" sz="1800" b="0" i="0" dirty="0" err="1">
                <a:solidFill>
                  <a:srgbClr val="000000"/>
                </a:solidFill>
                <a:effectLst/>
                <a:latin typeface="TimesNewRomanPSMT"/>
              </a:rPr>
              <a:t>chimică</a:t>
            </a:r>
            <a:r>
              <a:rPr lang="en-US" sz="1800" b="0" i="0" dirty="0">
                <a:solidFill>
                  <a:srgbClr val="000000"/>
                </a:solidFill>
                <a:effectLst/>
                <a:latin typeface="TimesNewRomanPSMT"/>
              </a:rPr>
              <a:t> cu </a:t>
            </a:r>
            <a:r>
              <a:rPr lang="en-US" sz="1800" b="0" i="0" dirty="0" err="1">
                <a:solidFill>
                  <a:srgbClr val="000000"/>
                </a:solidFill>
                <a:effectLst/>
                <a:latin typeface="TimesNewRomanPSMT"/>
              </a:rPr>
              <a:t>vaporii</a:t>
            </a:r>
            <a:r>
              <a:rPr lang="en-US" sz="1800" b="0" i="0" dirty="0">
                <a:solidFill>
                  <a:srgbClr val="000000"/>
                </a:solidFill>
                <a:effectLst/>
                <a:latin typeface="TimesNewRomanPSMT"/>
              </a:rPr>
              <a:t> din </a:t>
            </a:r>
            <a:r>
              <a:rPr lang="en-US" sz="1800" b="0" i="0" dirty="0" err="1">
                <a:solidFill>
                  <a:srgbClr val="000000"/>
                </a:solidFill>
                <a:effectLst/>
                <a:latin typeface="TimesNewRomanPSMT"/>
              </a:rPr>
              <a:t>gazul</a:t>
            </a:r>
            <a:r>
              <a:rPr lang="en-US" sz="1800" b="0" i="0" dirty="0">
                <a:solidFill>
                  <a:srgbClr val="000000"/>
                </a:solidFill>
                <a:effectLst/>
                <a:latin typeface="TimesNewRomanPSMT"/>
              </a:rPr>
              <a:t> de la prima </a:t>
            </a:r>
            <a:r>
              <a:rPr lang="en-US" sz="1800" b="0" i="0" dirty="0" err="1">
                <a:solidFill>
                  <a:srgbClr val="000000"/>
                </a:solidFill>
                <a:effectLst/>
                <a:latin typeface="TimesNewRomanPSMT"/>
              </a:rPr>
              <a:t>reacţie</a:t>
            </a:r>
            <a:r>
              <a:rPr lang="en-US" sz="1800" b="0" i="0" dirty="0">
                <a:solidFill>
                  <a:srgbClr val="000000"/>
                </a:solidFill>
                <a:effectLst/>
                <a:latin typeface="TimesNewRomanPSMT"/>
              </a:rPr>
              <a:t> (1/2As</a:t>
            </a:r>
            <a:r>
              <a:rPr lang="en-US" sz="1050" b="0" i="0" dirty="0">
                <a:solidFill>
                  <a:srgbClr val="000000"/>
                </a:solidFill>
                <a:effectLst/>
                <a:latin typeface="TimesNewRomanPSMT"/>
              </a:rPr>
              <a:t>4</a:t>
            </a:r>
            <a:r>
              <a:rPr lang="en-US" sz="1800" b="0" i="0" dirty="0">
                <a:solidFill>
                  <a:srgbClr val="000000"/>
                </a:solidFill>
                <a:effectLst/>
                <a:latin typeface="TimesNewRomanPSMT"/>
              </a:rPr>
              <a:t>+6HCl)</a:t>
            </a:r>
            <a:r>
              <a:rPr lang="en-US" dirty="0"/>
              <a:t> </a:t>
            </a:r>
            <a:br>
              <a:rPr lang="en-US" dirty="0"/>
            </a:br>
            <a:endParaRPr lang="en-US" dirty="0"/>
          </a:p>
        </p:txBody>
      </p:sp>
      <p:sp>
        <p:nvSpPr>
          <p:cNvPr id="21" name="TextBox 20">
            <a:extLst>
              <a:ext uri="{FF2B5EF4-FFF2-40B4-BE49-F238E27FC236}">
                <a16:creationId xmlns:a16="http://schemas.microsoft.com/office/drawing/2014/main" id="{EBA221BE-2E69-04B4-2D6E-A25DC2194879}"/>
              </a:ext>
            </a:extLst>
          </p:cNvPr>
          <p:cNvSpPr txBox="1"/>
          <p:nvPr/>
        </p:nvSpPr>
        <p:spPr>
          <a:xfrm>
            <a:off x="395478" y="5043369"/>
            <a:ext cx="8638794" cy="369332"/>
          </a:xfrm>
          <a:prstGeom prst="rect">
            <a:avLst/>
          </a:prstGeom>
          <a:noFill/>
        </p:spPr>
        <p:txBody>
          <a:bodyPr wrap="square">
            <a:spAutoFit/>
          </a:bodyPr>
          <a:lstStyle/>
          <a:p>
            <a:r>
              <a:rPr lang="it-IT" sz="1800" b="1" i="0" dirty="0">
                <a:solidFill>
                  <a:srgbClr val="000000"/>
                </a:solidFill>
                <a:effectLst/>
                <a:latin typeface="TimesNewRomanPS-BoldMT"/>
              </a:rPr>
              <a:t>La 700ºC </a:t>
            </a:r>
            <a:r>
              <a:rPr lang="it-IT" sz="1800" b="0" i="0" dirty="0">
                <a:solidFill>
                  <a:srgbClr val="000000"/>
                </a:solidFill>
                <a:effectLst/>
                <a:latin typeface="TimesNewRomanPSMT"/>
              </a:rPr>
              <a:t>toate gazele din primele două regiuni merg în a – III – a :</a:t>
            </a:r>
            <a:r>
              <a:rPr lang="it-IT" dirty="0"/>
              <a:t> </a:t>
            </a:r>
            <a:endParaRPr lang="en-US" dirty="0"/>
          </a:p>
        </p:txBody>
      </p:sp>
      <p:pic>
        <p:nvPicPr>
          <p:cNvPr id="23" name="Рисунок 22">
            <a:extLst>
              <a:ext uri="{FF2B5EF4-FFF2-40B4-BE49-F238E27FC236}">
                <a16:creationId xmlns:a16="http://schemas.microsoft.com/office/drawing/2014/main" id="{2A4D7A38-C2FD-0269-D26D-663CFD3347A5}"/>
              </a:ext>
            </a:extLst>
          </p:cNvPr>
          <p:cNvPicPr>
            <a:picLocks noChangeAspect="1"/>
          </p:cNvPicPr>
          <p:nvPr/>
        </p:nvPicPr>
        <p:blipFill>
          <a:blip r:embed="rId5"/>
          <a:stretch>
            <a:fillRect/>
          </a:stretch>
        </p:blipFill>
        <p:spPr>
          <a:xfrm>
            <a:off x="2675382" y="5634753"/>
            <a:ext cx="3095625" cy="390525"/>
          </a:xfrm>
          <a:prstGeom prst="rect">
            <a:avLst/>
          </a:prstGeom>
        </p:spPr>
      </p:pic>
    </p:spTree>
    <p:extLst>
      <p:ext uri="{BB962C8B-B14F-4D97-AF65-F5344CB8AC3E}">
        <p14:creationId xmlns:p14="http://schemas.microsoft.com/office/powerpoint/2010/main" val="41930240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F3450F7-AB20-3AFE-BFD7-0992D3FD85EA}"/>
              </a:ext>
            </a:extLst>
          </p:cNvPr>
          <p:cNvSpPr txBox="1"/>
          <p:nvPr/>
        </p:nvSpPr>
        <p:spPr>
          <a:xfrm>
            <a:off x="221742" y="96119"/>
            <a:ext cx="10888218" cy="369332"/>
          </a:xfrm>
          <a:prstGeom prst="rect">
            <a:avLst/>
          </a:prstGeom>
          <a:noFill/>
        </p:spPr>
        <p:txBody>
          <a:bodyPr wrap="square">
            <a:spAutoFit/>
          </a:bodyPr>
          <a:lstStyle/>
          <a:p>
            <a:r>
              <a:rPr lang="en-US" sz="1800" b="0" i="0" dirty="0" err="1">
                <a:solidFill>
                  <a:srgbClr val="000000"/>
                </a:solidFill>
                <a:effectLst/>
                <a:latin typeface="TimesNewRomanPSMT"/>
              </a:rPr>
              <a:t>Această</a:t>
            </a:r>
            <a:r>
              <a:rPr lang="en-US" sz="1800" b="0" i="0" dirty="0">
                <a:solidFill>
                  <a:srgbClr val="000000"/>
                </a:solidFill>
                <a:effectLst/>
                <a:latin typeface="TimesNewRomanPSMT"/>
              </a:rPr>
              <a:t> </a:t>
            </a:r>
            <a:r>
              <a:rPr lang="en-US" sz="1800" b="0" i="0" dirty="0" err="1">
                <a:solidFill>
                  <a:srgbClr val="000000"/>
                </a:solidFill>
                <a:effectLst/>
                <a:latin typeface="TimesNewRomanPSMT"/>
              </a:rPr>
              <a:t>metodă</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folosită</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sistemul</a:t>
            </a:r>
            <a:r>
              <a:rPr lang="en-US" sz="1800" b="0" i="0" dirty="0">
                <a:solidFill>
                  <a:srgbClr val="000000"/>
                </a:solidFill>
                <a:effectLst/>
                <a:latin typeface="TimesNewRomanPSMT"/>
              </a:rPr>
              <a:t>: </a:t>
            </a:r>
            <a:r>
              <a:rPr lang="en-US" sz="1800" b="1" i="0" dirty="0" err="1">
                <a:solidFill>
                  <a:srgbClr val="000000"/>
                </a:solidFill>
                <a:effectLst/>
                <a:latin typeface="TimesNewRomanPS-BoldMT"/>
              </a:rPr>
              <a:t>universalitatea</a:t>
            </a:r>
            <a:r>
              <a:rPr lang="en-US" sz="1800" b="1" i="0" dirty="0">
                <a:solidFill>
                  <a:srgbClr val="000000"/>
                </a:solidFill>
                <a:effectLst/>
                <a:latin typeface="TimesNewRomanPS-BoldMT"/>
              </a:rPr>
              <a:t> </a:t>
            </a:r>
            <a:r>
              <a:rPr lang="en-US" sz="1800" b="1" i="0" dirty="0" err="1">
                <a:solidFill>
                  <a:srgbClr val="000000"/>
                </a:solidFill>
                <a:effectLst/>
                <a:latin typeface="TimesNewRomanPS-BoldMT"/>
              </a:rPr>
              <a:t>pistonului</a:t>
            </a:r>
            <a:r>
              <a:rPr lang="en-US" sz="1800" b="0" i="0" dirty="0">
                <a:solidFill>
                  <a:srgbClr val="000000"/>
                </a:solidFill>
                <a:effectLst/>
                <a:latin typeface="TimesNewRomanPSMT"/>
              </a:rPr>
              <a:t>, care se </a:t>
            </a:r>
            <a:r>
              <a:rPr lang="en-US" sz="1800" b="0" i="0" dirty="0" err="1">
                <a:solidFill>
                  <a:srgbClr val="000000"/>
                </a:solidFill>
                <a:effectLst/>
                <a:latin typeface="TimesNewRomanPSMT"/>
              </a:rPr>
              <a:t>prezintă</a:t>
            </a:r>
            <a:r>
              <a:rPr lang="en-US" sz="1800" b="0" i="0" dirty="0">
                <a:solidFill>
                  <a:srgbClr val="000000"/>
                </a:solidFill>
                <a:effectLst/>
                <a:latin typeface="TimesNewRomanPSMT"/>
              </a:rPr>
              <a:t> </a:t>
            </a:r>
            <a:r>
              <a:rPr lang="en-US" sz="1800" b="0" i="0" dirty="0" err="1">
                <a:solidFill>
                  <a:srgbClr val="000000"/>
                </a:solidFill>
                <a:effectLst/>
                <a:latin typeface="TimesNewRomanPSMT"/>
              </a:rPr>
              <a:t>astfel</a:t>
            </a:r>
            <a:r>
              <a:rPr lang="en-US" sz="1800" b="0" i="0" dirty="0">
                <a:solidFill>
                  <a:srgbClr val="000000"/>
                </a:solidFill>
                <a:effectLst/>
                <a:latin typeface="TimesNewRomanPSMT"/>
              </a:rPr>
              <a:t>:</a:t>
            </a:r>
            <a:r>
              <a:rPr lang="en-US" dirty="0"/>
              <a:t> </a:t>
            </a:r>
          </a:p>
        </p:txBody>
      </p:sp>
      <p:pic>
        <p:nvPicPr>
          <p:cNvPr id="7" name="Рисунок 6">
            <a:extLst>
              <a:ext uri="{FF2B5EF4-FFF2-40B4-BE49-F238E27FC236}">
                <a16:creationId xmlns:a16="http://schemas.microsoft.com/office/drawing/2014/main" id="{42A1B423-C18B-A483-651B-79CBAC32A1CC}"/>
              </a:ext>
            </a:extLst>
          </p:cNvPr>
          <p:cNvPicPr>
            <a:picLocks noChangeAspect="1"/>
          </p:cNvPicPr>
          <p:nvPr/>
        </p:nvPicPr>
        <p:blipFill>
          <a:blip r:embed="rId2"/>
          <a:stretch>
            <a:fillRect/>
          </a:stretch>
        </p:blipFill>
        <p:spPr>
          <a:xfrm>
            <a:off x="641223" y="602170"/>
            <a:ext cx="2076450" cy="295275"/>
          </a:xfrm>
          <a:prstGeom prst="rect">
            <a:avLst/>
          </a:prstGeom>
        </p:spPr>
      </p:pic>
      <p:sp>
        <p:nvSpPr>
          <p:cNvPr id="9" name="TextBox 8">
            <a:extLst>
              <a:ext uri="{FF2B5EF4-FFF2-40B4-BE49-F238E27FC236}">
                <a16:creationId xmlns:a16="http://schemas.microsoft.com/office/drawing/2014/main" id="{588197ED-4D01-C8ED-F127-53C610692400}"/>
              </a:ext>
            </a:extLst>
          </p:cNvPr>
          <p:cNvSpPr txBox="1"/>
          <p:nvPr/>
        </p:nvSpPr>
        <p:spPr>
          <a:xfrm>
            <a:off x="2983230" y="602170"/>
            <a:ext cx="7888986" cy="369332"/>
          </a:xfrm>
          <a:prstGeom prst="rect">
            <a:avLst/>
          </a:prstGeom>
          <a:noFill/>
        </p:spPr>
        <p:txBody>
          <a:bodyPr wrap="square">
            <a:spAutoFit/>
          </a:bodyPr>
          <a:lstStyle/>
          <a:p>
            <a:r>
              <a:rPr lang="pt-BR" sz="1800" b="0" i="0" dirty="0">
                <a:solidFill>
                  <a:srgbClr val="000000"/>
                </a:solidFill>
                <a:effectLst/>
                <a:latin typeface="TimesNewRomanPSMT"/>
              </a:rPr>
              <a:t>pt. obţinerea peliculei de GaAs s-au folosit substanţele: Ga, AsCl</a:t>
            </a:r>
            <a:r>
              <a:rPr lang="pt-BR" sz="1050" b="0" i="0" dirty="0">
                <a:solidFill>
                  <a:srgbClr val="000000"/>
                </a:solidFill>
                <a:effectLst/>
                <a:latin typeface="TimesNewRomanPSMT"/>
              </a:rPr>
              <a:t>3 </a:t>
            </a:r>
            <a:r>
              <a:rPr lang="pt-BR" sz="1800" b="0" i="0" dirty="0">
                <a:solidFill>
                  <a:srgbClr val="000000"/>
                </a:solidFill>
                <a:effectLst/>
                <a:latin typeface="TimesNewRomanPSMT"/>
              </a:rPr>
              <a:t>şi H</a:t>
            </a:r>
            <a:r>
              <a:rPr lang="pt-BR" sz="1050" b="0" i="0" dirty="0">
                <a:solidFill>
                  <a:srgbClr val="000000"/>
                </a:solidFill>
                <a:effectLst/>
                <a:latin typeface="TimesNewRomanPSMT"/>
              </a:rPr>
              <a:t>2</a:t>
            </a:r>
            <a:r>
              <a:rPr lang="pt-BR" sz="1800" b="0" i="0" dirty="0">
                <a:solidFill>
                  <a:srgbClr val="000000"/>
                </a:solidFill>
                <a:effectLst/>
                <a:latin typeface="TimesNewRomanPSMT"/>
              </a:rPr>
              <a:t>.</a:t>
            </a:r>
            <a:r>
              <a:rPr lang="pt-BR" dirty="0"/>
              <a:t> </a:t>
            </a:r>
            <a:endParaRPr lang="en-US" dirty="0"/>
          </a:p>
        </p:txBody>
      </p:sp>
      <p:sp>
        <p:nvSpPr>
          <p:cNvPr id="11" name="TextBox 10">
            <a:extLst>
              <a:ext uri="{FF2B5EF4-FFF2-40B4-BE49-F238E27FC236}">
                <a16:creationId xmlns:a16="http://schemas.microsoft.com/office/drawing/2014/main" id="{073431A5-FEC2-461F-19B3-F49FD6A0E2AF}"/>
              </a:ext>
            </a:extLst>
          </p:cNvPr>
          <p:cNvSpPr txBox="1"/>
          <p:nvPr/>
        </p:nvSpPr>
        <p:spPr>
          <a:xfrm>
            <a:off x="221742" y="1034164"/>
            <a:ext cx="6094476" cy="369332"/>
          </a:xfrm>
          <a:prstGeom prst="rect">
            <a:avLst/>
          </a:prstGeom>
          <a:noFill/>
        </p:spPr>
        <p:txBody>
          <a:bodyPr wrap="square">
            <a:spAutoFit/>
          </a:bodyPr>
          <a:lstStyle/>
          <a:p>
            <a:r>
              <a:rPr lang="en-US" sz="1800" b="0" i="0" dirty="0">
                <a:solidFill>
                  <a:srgbClr val="000000"/>
                </a:solidFill>
                <a:effectLst/>
                <a:latin typeface="TimesNewRomanPSMT"/>
              </a:rPr>
              <a:t>Pt. a </a:t>
            </a:r>
            <a:r>
              <a:rPr lang="en-US" sz="1800" b="0" i="0" dirty="0" err="1">
                <a:solidFill>
                  <a:srgbClr val="000000"/>
                </a:solidFill>
                <a:effectLst/>
                <a:latin typeface="TimesNewRomanPSMT"/>
              </a:rPr>
              <a:t>obţine</a:t>
            </a:r>
            <a:r>
              <a:rPr lang="en-US" sz="1800" b="0" i="0" dirty="0">
                <a:solidFill>
                  <a:srgbClr val="000000"/>
                </a:solidFill>
                <a:effectLst/>
                <a:latin typeface="TimesNewRomanPSMT"/>
              </a:rPr>
              <a:t> </a:t>
            </a:r>
            <a:r>
              <a:rPr lang="en-US" sz="1800" b="0" i="0" dirty="0" err="1">
                <a:solidFill>
                  <a:srgbClr val="000000"/>
                </a:solidFill>
                <a:effectLst/>
                <a:latin typeface="TimesNewRomanPSMT"/>
              </a:rPr>
              <a:t>peliculă</a:t>
            </a:r>
            <a:r>
              <a:rPr lang="en-US" sz="1800" b="0" i="0" dirty="0">
                <a:solidFill>
                  <a:srgbClr val="000000"/>
                </a:solidFill>
                <a:effectLst/>
                <a:latin typeface="TimesNewRomanPSMT"/>
              </a:rPr>
              <a:t> de </a:t>
            </a:r>
            <a:r>
              <a:rPr lang="en-US" sz="1800" b="0" i="0" dirty="0" err="1">
                <a:solidFill>
                  <a:srgbClr val="000000"/>
                </a:solidFill>
                <a:effectLst/>
                <a:latin typeface="TimesNewRomanPSMT"/>
              </a:rPr>
              <a:t>GaP</a:t>
            </a:r>
            <a:r>
              <a:rPr lang="en-US" sz="1800" b="0" i="0" dirty="0">
                <a:solidFill>
                  <a:srgbClr val="000000"/>
                </a:solidFill>
                <a:effectLst/>
                <a:latin typeface="TimesNewRomanPSMT"/>
              </a:rPr>
              <a:t> (cu </a:t>
            </a:r>
            <a:r>
              <a:rPr lang="en-US" sz="1800" b="0" i="0" dirty="0" err="1">
                <a:solidFill>
                  <a:srgbClr val="000000"/>
                </a:solidFill>
                <a:effectLst/>
                <a:latin typeface="TimesNewRomanPSMT"/>
              </a:rPr>
              <a:t>aceeaşi</a:t>
            </a:r>
            <a:r>
              <a:rPr lang="en-US" sz="1800" b="0" i="0" dirty="0">
                <a:solidFill>
                  <a:srgbClr val="000000"/>
                </a:solidFill>
                <a:effectLst/>
                <a:latin typeface="TimesNewRomanPSMT"/>
              </a:rPr>
              <a:t> </a:t>
            </a:r>
            <a:r>
              <a:rPr lang="en-US" sz="1800" b="0" i="0" dirty="0" err="1">
                <a:solidFill>
                  <a:srgbClr val="000000"/>
                </a:solidFill>
                <a:effectLst/>
                <a:latin typeface="TimesNewRomanPSMT"/>
              </a:rPr>
              <a:t>instalaţie</a:t>
            </a:r>
            <a:r>
              <a:rPr lang="en-US" sz="1800" b="0" i="0" dirty="0">
                <a:solidFill>
                  <a:srgbClr val="000000"/>
                </a:solidFill>
                <a:effectLst/>
                <a:latin typeface="TimesNewRomanPSMT"/>
              </a:rPr>
              <a:t>):</a:t>
            </a:r>
            <a:r>
              <a:rPr lang="en-US" dirty="0"/>
              <a:t> </a:t>
            </a:r>
          </a:p>
        </p:txBody>
      </p:sp>
      <p:pic>
        <p:nvPicPr>
          <p:cNvPr id="13" name="Рисунок 12">
            <a:extLst>
              <a:ext uri="{FF2B5EF4-FFF2-40B4-BE49-F238E27FC236}">
                <a16:creationId xmlns:a16="http://schemas.microsoft.com/office/drawing/2014/main" id="{7C4EAE4B-4427-063E-08D3-1CBFD2663F7A}"/>
              </a:ext>
            </a:extLst>
          </p:cNvPr>
          <p:cNvPicPr>
            <a:picLocks noChangeAspect="1"/>
          </p:cNvPicPr>
          <p:nvPr/>
        </p:nvPicPr>
        <p:blipFill>
          <a:blip r:embed="rId3"/>
          <a:stretch>
            <a:fillRect/>
          </a:stretch>
        </p:blipFill>
        <p:spPr>
          <a:xfrm>
            <a:off x="378333" y="1466158"/>
            <a:ext cx="4867275" cy="1247775"/>
          </a:xfrm>
          <a:prstGeom prst="rect">
            <a:avLst/>
          </a:prstGeom>
        </p:spPr>
      </p:pic>
      <p:sp>
        <p:nvSpPr>
          <p:cNvPr id="15" name="TextBox 14">
            <a:extLst>
              <a:ext uri="{FF2B5EF4-FFF2-40B4-BE49-F238E27FC236}">
                <a16:creationId xmlns:a16="http://schemas.microsoft.com/office/drawing/2014/main" id="{878529F6-8AE8-C1BD-F119-6DE7318E6A26}"/>
              </a:ext>
            </a:extLst>
          </p:cNvPr>
          <p:cNvSpPr txBox="1"/>
          <p:nvPr/>
        </p:nvSpPr>
        <p:spPr>
          <a:xfrm>
            <a:off x="833247" y="2776595"/>
            <a:ext cx="6094476" cy="369332"/>
          </a:xfrm>
          <a:prstGeom prst="rect">
            <a:avLst/>
          </a:prstGeom>
          <a:noFill/>
        </p:spPr>
        <p:txBody>
          <a:bodyPr wrap="square">
            <a:spAutoFit/>
          </a:bodyPr>
          <a:lstStyle/>
          <a:p>
            <a:r>
              <a:rPr lang="en-US" sz="1800" b="0" i="0" dirty="0">
                <a:solidFill>
                  <a:srgbClr val="000000"/>
                </a:solidFill>
                <a:effectLst/>
                <a:latin typeface="TimesNewRomanPSMT"/>
              </a:rPr>
              <a:t>Cum </a:t>
            </a:r>
            <a:r>
              <a:rPr lang="en-US" sz="1800" b="0" i="0" dirty="0" err="1">
                <a:solidFill>
                  <a:srgbClr val="000000"/>
                </a:solidFill>
                <a:effectLst/>
                <a:latin typeface="TimesNewRomanPSMT"/>
              </a:rPr>
              <a:t>facem</a:t>
            </a:r>
            <a:r>
              <a:rPr lang="en-US" sz="1800" b="0" i="0" dirty="0">
                <a:solidFill>
                  <a:srgbClr val="000000"/>
                </a:solidFill>
                <a:effectLst/>
                <a:latin typeface="TimesNewRomanPSMT"/>
              </a:rPr>
              <a:t> </a:t>
            </a:r>
            <a:r>
              <a:rPr lang="en-US" sz="1800" b="0" i="0" dirty="0" err="1">
                <a:solidFill>
                  <a:srgbClr val="000000"/>
                </a:solidFill>
                <a:effectLst/>
                <a:latin typeface="TimesNewRomanPSMT"/>
              </a:rPr>
              <a:t>doparea</a:t>
            </a:r>
            <a:r>
              <a:rPr lang="en-US" sz="1800" b="0" i="0" dirty="0">
                <a:solidFill>
                  <a:srgbClr val="000000"/>
                </a:solidFill>
                <a:effectLst/>
                <a:latin typeface="TimesNewRomanPSMT"/>
              </a:rPr>
              <a:t>?</a:t>
            </a:r>
            <a:r>
              <a:rPr lang="en-US" dirty="0"/>
              <a:t> </a:t>
            </a:r>
          </a:p>
        </p:txBody>
      </p:sp>
      <p:pic>
        <p:nvPicPr>
          <p:cNvPr id="17" name="Рисунок 16">
            <a:extLst>
              <a:ext uri="{FF2B5EF4-FFF2-40B4-BE49-F238E27FC236}">
                <a16:creationId xmlns:a16="http://schemas.microsoft.com/office/drawing/2014/main" id="{C5A9406C-A83D-A31C-88E1-CFDF077EEF32}"/>
              </a:ext>
            </a:extLst>
          </p:cNvPr>
          <p:cNvPicPr>
            <a:picLocks noChangeAspect="1"/>
          </p:cNvPicPr>
          <p:nvPr/>
        </p:nvPicPr>
        <p:blipFill>
          <a:blip r:embed="rId4"/>
          <a:stretch>
            <a:fillRect/>
          </a:stretch>
        </p:blipFill>
        <p:spPr>
          <a:xfrm>
            <a:off x="489585" y="3272644"/>
            <a:ext cx="3390900" cy="1628775"/>
          </a:xfrm>
          <a:prstGeom prst="rect">
            <a:avLst/>
          </a:prstGeom>
        </p:spPr>
      </p:pic>
      <p:sp>
        <p:nvSpPr>
          <p:cNvPr id="19" name="TextBox 18">
            <a:extLst>
              <a:ext uri="{FF2B5EF4-FFF2-40B4-BE49-F238E27FC236}">
                <a16:creationId xmlns:a16="http://schemas.microsoft.com/office/drawing/2014/main" id="{2FABCE70-4914-1AA0-194E-737E3FD44FD2}"/>
              </a:ext>
            </a:extLst>
          </p:cNvPr>
          <p:cNvSpPr txBox="1"/>
          <p:nvPr/>
        </p:nvSpPr>
        <p:spPr>
          <a:xfrm>
            <a:off x="4777740" y="3425882"/>
            <a:ext cx="7274052" cy="2031325"/>
          </a:xfrm>
          <a:prstGeom prst="rect">
            <a:avLst/>
          </a:prstGeom>
          <a:noFill/>
        </p:spPr>
        <p:txBody>
          <a:bodyPr wrap="square">
            <a:spAutoFit/>
          </a:bodyPr>
          <a:lstStyle/>
          <a:p>
            <a:r>
              <a:rPr lang="en-US" sz="1800" b="0" i="0" dirty="0" err="1">
                <a:solidFill>
                  <a:srgbClr val="000000"/>
                </a:solidFill>
                <a:effectLst/>
                <a:latin typeface="TimesNewRomanPSMT"/>
              </a:rPr>
              <a:t>Acest</a:t>
            </a:r>
            <a:r>
              <a:rPr lang="en-US" sz="1800" b="0" i="0" dirty="0">
                <a:solidFill>
                  <a:srgbClr val="000000"/>
                </a:solidFill>
                <a:effectLst/>
                <a:latin typeface="TimesNewRomanPSMT"/>
              </a:rPr>
              <a:t> </a:t>
            </a:r>
            <a:r>
              <a:rPr lang="en-US" sz="1800" b="0" i="0" dirty="0" err="1">
                <a:solidFill>
                  <a:srgbClr val="000000"/>
                </a:solidFill>
                <a:effectLst/>
                <a:latin typeface="TimesNewRomanPSMT"/>
              </a:rPr>
              <a:t>sistem</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universal.</a:t>
            </a:r>
          </a:p>
          <a:p>
            <a:r>
              <a:rPr lang="en-US" sz="1800" b="0" i="0" dirty="0">
                <a:solidFill>
                  <a:srgbClr val="000000"/>
                </a:solidFill>
                <a:effectLst/>
                <a:latin typeface="TimesNewRomanPSMT"/>
              </a:rPr>
              <a:t>Zn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a:t>
            </a:r>
            <a:r>
              <a:rPr lang="en-US" sz="1800" b="0" i="0" dirty="0" err="1">
                <a:solidFill>
                  <a:srgbClr val="000000"/>
                </a:solidFill>
                <a:effectLst/>
                <a:latin typeface="TimesNewRomanPSMT"/>
              </a:rPr>
              <a:t>Te</a:t>
            </a:r>
            <a:r>
              <a:rPr lang="en-US" sz="1800" b="0" i="0" dirty="0">
                <a:solidFill>
                  <a:srgbClr val="000000"/>
                </a:solidFill>
                <a:effectLst/>
                <a:latin typeface="TimesNewRomanPSMT"/>
              </a:rPr>
              <a:t> sunt </a:t>
            </a:r>
            <a:r>
              <a:rPr lang="en-US" sz="1800" b="0" i="0" dirty="0" err="1">
                <a:solidFill>
                  <a:srgbClr val="000000"/>
                </a:solidFill>
                <a:effectLst/>
                <a:latin typeface="TimesNewRomanPSMT"/>
              </a:rPr>
              <a:t>substanţe</a:t>
            </a:r>
            <a:r>
              <a:rPr lang="en-US" sz="1800" b="0" i="0" dirty="0">
                <a:solidFill>
                  <a:srgbClr val="000000"/>
                </a:solidFill>
                <a:effectLst/>
                <a:latin typeface="TimesNewRomanPSMT"/>
              </a:rPr>
              <a:t> care se </a:t>
            </a:r>
            <a:r>
              <a:rPr lang="en-US" sz="1800" b="0" i="0" dirty="0" err="1">
                <a:solidFill>
                  <a:srgbClr val="000000"/>
                </a:solidFill>
                <a:effectLst/>
                <a:latin typeface="TimesNewRomanPSMT"/>
              </a:rPr>
              <a:t>vaporizează</a:t>
            </a:r>
            <a:r>
              <a:rPr lang="en-US" sz="1800" b="0" i="0" dirty="0">
                <a:solidFill>
                  <a:srgbClr val="000000"/>
                </a:solidFill>
                <a:effectLst/>
                <a:latin typeface="TimesNewRomanPSMT"/>
              </a:rPr>
              <a:t> direct din </a:t>
            </a:r>
            <a:r>
              <a:rPr lang="en-US" sz="1800" b="0" i="0" dirty="0" err="1">
                <a:solidFill>
                  <a:srgbClr val="000000"/>
                </a:solidFill>
                <a:effectLst/>
                <a:latin typeface="TimesNewRomanPSMT"/>
              </a:rPr>
              <a:t>starea</a:t>
            </a:r>
            <a:r>
              <a:rPr lang="en-US" sz="1800" b="0" i="0" dirty="0">
                <a:solidFill>
                  <a:srgbClr val="000000"/>
                </a:solidFill>
                <a:effectLst/>
                <a:latin typeface="TimesNewRomanPSMT"/>
              </a:rPr>
              <a:t> </a:t>
            </a:r>
            <a:r>
              <a:rPr lang="en-US" sz="1800" b="0" i="0" dirty="0" err="1">
                <a:solidFill>
                  <a:srgbClr val="000000"/>
                </a:solidFill>
                <a:effectLst/>
                <a:latin typeface="TimesNewRomanPSMT"/>
              </a:rPr>
              <a:t>solidă</a:t>
            </a:r>
            <a:r>
              <a:rPr lang="en-US" sz="1800" b="0" i="0" dirty="0">
                <a:solidFill>
                  <a:srgbClr val="000000"/>
                </a:solidFill>
                <a:effectLst/>
                <a:latin typeface="TimesNewRomanPSMT"/>
              </a:rPr>
              <a:t> (</a:t>
            </a:r>
            <a:r>
              <a:rPr lang="en-US" sz="1800" b="0" i="0" dirty="0" err="1">
                <a:solidFill>
                  <a:srgbClr val="000000"/>
                </a:solidFill>
                <a:effectLst/>
                <a:latin typeface="TimesNewRomanPSMT"/>
              </a:rPr>
              <a:t>prin</a:t>
            </a:r>
            <a:r>
              <a:rPr lang="en-US" sz="1800" b="0" i="0" dirty="0">
                <a:solidFill>
                  <a:srgbClr val="000000"/>
                </a:solidFill>
                <a:effectLst/>
                <a:latin typeface="TimesNewRomanPSMT"/>
              </a:rPr>
              <a:t> </a:t>
            </a:r>
            <a:r>
              <a:rPr lang="en-US" sz="1800" b="0" i="0" dirty="0" err="1">
                <a:solidFill>
                  <a:srgbClr val="000000"/>
                </a:solidFill>
                <a:effectLst/>
                <a:latin typeface="TimesNewRomanPSMT"/>
              </a:rPr>
              <a:t>sublimare</a:t>
            </a:r>
            <a:r>
              <a:rPr lang="en-US" sz="1800" b="0" i="0" dirty="0">
                <a:solidFill>
                  <a:srgbClr val="000000"/>
                </a:solidFill>
                <a:effectLst/>
                <a:latin typeface="TimesNewRomanPSMT"/>
              </a:rPr>
              <a:t>).</a:t>
            </a:r>
          </a:p>
          <a:p>
            <a:r>
              <a:rPr lang="en-US" sz="1800" b="0" i="0" dirty="0" err="1">
                <a:solidFill>
                  <a:srgbClr val="000000"/>
                </a:solidFill>
                <a:effectLst/>
                <a:latin typeface="TimesNewRomanPSMT"/>
              </a:rPr>
              <a:t>Vrem</a:t>
            </a:r>
            <a:r>
              <a:rPr lang="en-US" sz="1800" b="0" i="0" dirty="0">
                <a:solidFill>
                  <a:srgbClr val="000000"/>
                </a:solidFill>
                <a:effectLst/>
                <a:latin typeface="TimesNewRomanPSMT"/>
              </a:rPr>
              <a:t> </a:t>
            </a:r>
            <a:r>
              <a:rPr lang="en-US" sz="1800" b="0" i="0" dirty="0" err="1">
                <a:solidFill>
                  <a:srgbClr val="000000"/>
                </a:solidFill>
                <a:effectLst/>
                <a:latin typeface="TimesNewRomanPSMT"/>
              </a:rPr>
              <a:t>să</a:t>
            </a:r>
            <a:r>
              <a:rPr lang="en-US" sz="1800" b="0" i="0" dirty="0">
                <a:solidFill>
                  <a:srgbClr val="000000"/>
                </a:solidFill>
                <a:effectLst/>
                <a:latin typeface="TimesNewRomanPSMT"/>
              </a:rPr>
              <a:t> </a:t>
            </a:r>
            <a:r>
              <a:rPr lang="en-US" sz="1800" b="0" i="0" dirty="0" err="1">
                <a:solidFill>
                  <a:srgbClr val="000000"/>
                </a:solidFill>
                <a:effectLst/>
                <a:latin typeface="TimesNewRomanPSMT"/>
              </a:rPr>
              <a:t>dopăm</a:t>
            </a:r>
            <a:r>
              <a:rPr lang="en-US" sz="1800" b="0" i="0" dirty="0">
                <a:solidFill>
                  <a:srgbClr val="000000"/>
                </a:solidFill>
                <a:effectLst/>
                <a:latin typeface="TimesNewRomanPSMT"/>
              </a:rPr>
              <a:t> </a:t>
            </a:r>
            <a:r>
              <a:rPr lang="en-US" sz="1800" b="0" i="0" dirty="0" err="1">
                <a:solidFill>
                  <a:srgbClr val="000000"/>
                </a:solidFill>
                <a:effectLst/>
                <a:latin typeface="TimesNewRomanPSMT"/>
              </a:rPr>
              <a:t>pelicula</a:t>
            </a:r>
            <a:r>
              <a:rPr lang="en-US" sz="1800" b="0" i="0" dirty="0">
                <a:solidFill>
                  <a:srgbClr val="000000"/>
                </a:solidFill>
                <a:effectLst/>
                <a:latin typeface="TimesNewRomanPSMT"/>
              </a:rPr>
              <a:t> de GaAs cu Zn (</a:t>
            </a:r>
            <a:r>
              <a:rPr lang="en-US" sz="1800" b="0" i="0" dirty="0" err="1">
                <a:solidFill>
                  <a:srgbClr val="000000"/>
                </a:solidFill>
                <a:effectLst/>
                <a:latin typeface="TimesNewRomanPSMT"/>
              </a:rPr>
              <a:t>grupa</a:t>
            </a:r>
            <a:r>
              <a:rPr lang="en-US" sz="1800" b="0" i="0" dirty="0">
                <a:solidFill>
                  <a:srgbClr val="000000"/>
                </a:solidFill>
                <a:effectLst/>
                <a:latin typeface="TimesNewRomanPSMT"/>
              </a:rPr>
              <a:t> a – II – a ) se </a:t>
            </a:r>
            <a:r>
              <a:rPr lang="en-US" sz="1800" b="0" i="0" dirty="0" err="1">
                <a:solidFill>
                  <a:srgbClr val="000000"/>
                </a:solidFill>
                <a:effectLst/>
                <a:latin typeface="TimesNewRomanPSMT"/>
              </a:rPr>
              <a:t>va</a:t>
            </a:r>
            <a:r>
              <a:rPr lang="en-US" sz="1800" b="0" i="0" dirty="0">
                <a:solidFill>
                  <a:srgbClr val="000000"/>
                </a:solidFill>
                <a:effectLst/>
                <a:latin typeface="TimesNewRomanPSMT"/>
              </a:rPr>
              <a:t> </a:t>
            </a:r>
            <a:r>
              <a:rPr lang="en-US" sz="1800" b="0" i="0" dirty="0" err="1">
                <a:solidFill>
                  <a:srgbClr val="000000"/>
                </a:solidFill>
                <a:effectLst/>
                <a:latin typeface="TimesNewRomanPSMT"/>
              </a:rPr>
              <a:t>creşte</a:t>
            </a:r>
            <a:r>
              <a:rPr lang="en-US" sz="1800" b="0" i="0" dirty="0">
                <a:solidFill>
                  <a:srgbClr val="000000"/>
                </a:solidFill>
                <a:effectLst/>
                <a:latin typeface="TimesNewRomanPSMT"/>
              </a:rPr>
              <a:t> </a:t>
            </a:r>
            <a:r>
              <a:rPr lang="en-US" sz="1800" b="0" i="0" dirty="0" err="1">
                <a:solidFill>
                  <a:srgbClr val="000000"/>
                </a:solidFill>
                <a:effectLst/>
                <a:latin typeface="TimesNewRomanPSMT"/>
              </a:rPr>
              <a:t>peliculă</a:t>
            </a:r>
            <a:r>
              <a:rPr lang="en-US" sz="1800" b="0" i="0" dirty="0">
                <a:solidFill>
                  <a:srgbClr val="000000"/>
                </a:solidFill>
                <a:effectLst/>
                <a:latin typeface="TimesNewRomanPSMT"/>
              </a:rPr>
              <a:t> </a:t>
            </a:r>
            <a:r>
              <a:rPr lang="en-US" sz="1800" b="0" i="0" dirty="0" err="1">
                <a:solidFill>
                  <a:srgbClr val="000000"/>
                </a:solidFill>
                <a:effectLst/>
                <a:latin typeface="TimesNewRomanPSMT"/>
              </a:rPr>
              <a:t>dopată</a:t>
            </a:r>
            <a:r>
              <a:rPr lang="en-US" sz="1800" b="0" i="0" dirty="0">
                <a:solidFill>
                  <a:srgbClr val="000000"/>
                </a:solidFill>
                <a:effectLst/>
                <a:latin typeface="TimesNewRomanPSMT"/>
              </a:rPr>
              <a:t> de tip p (</a:t>
            </a:r>
            <a:r>
              <a:rPr lang="en-US" sz="1800" b="0" i="0" dirty="0" err="1">
                <a:solidFill>
                  <a:srgbClr val="000000"/>
                </a:solidFill>
                <a:effectLst/>
                <a:latin typeface="TimesNewRomanPSMT"/>
              </a:rPr>
              <a:t>robinetele</a:t>
            </a:r>
            <a:r>
              <a:rPr lang="en-US" sz="1800" b="0" i="0" dirty="0">
                <a:solidFill>
                  <a:srgbClr val="000000"/>
                </a:solidFill>
                <a:effectLst/>
                <a:latin typeface="TimesNewRomanPSMT"/>
              </a:rPr>
              <a:t> 1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2 </a:t>
            </a:r>
            <a:r>
              <a:rPr lang="en-US" sz="1800" b="0" i="0" dirty="0" err="1">
                <a:solidFill>
                  <a:srgbClr val="000000"/>
                </a:solidFill>
                <a:effectLst/>
                <a:latin typeface="TimesNewRomanPSMT"/>
              </a:rPr>
              <a:t>deschise</a:t>
            </a:r>
            <a:r>
              <a:rPr lang="en-US" sz="1800" b="0" i="0" dirty="0">
                <a:solidFill>
                  <a:srgbClr val="000000"/>
                </a:solidFill>
                <a:effectLst/>
                <a:latin typeface="TimesNewRomanPSMT"/>
              </a:rPr>
              <a:t>).</a:t>
            </a:r>
          </a:p>
          <a:p>
            <a:r>
              <a:rPr lang="en-US" sz="1800" b="0" i="0" dirty="0">
                <a:solidFill>
                  <a:srgbClr val="000000"/>
                </a:solidFill>
                <a:effectLst/>
                <a:latin typeface="TimesNewRomanPSMT"/>
              </a:rPr>
              <a:t>Pt. a dopa </a:t>
            </a:r>
            <a:r>
              <a:rPr lang="en-US" sz="1800" b="0" i="0" dirty="0" err="1">
                <a:solidFill>
                  <a:srgbClr val="000000"/>
                </a:solidFill>
                <a:effectLst/>
                <a:latin typeface="TimesNewRomanPSMT"/>
              </a:rPr>
              <a:t>pelicula</a:t>
            </a:r>
            <a:r>
              <a:rPr lang="en-US" sz="1800" b="0" i="0" dirty="0">
                <a:solidFill>
                  <a:srgbClr val="000000"/>
                </a:solidFill>
                <a:effectLst/>
                <a:latin typeface="TimesNewRomanPSMT"/>
              </a:rPr>
              <a:t> cu </a:t>
            </a:r>
            <a:r>
              <a:rPr lang="en-US" sz="1800" b="0" i="0" dirty="0" err="1">
                <a:solidFill>
                  <a:srgbClr val="000000"/>
                </a:solidFill>
                <a:effectLst/>
                <a:latin typeface="TimesNewRomanPSMT"/>
              </a:rPr>
              <a:t>Te</a:t>
            </a:r>
            <a:r>
              <a:rPr lang="en-US" sz="1800" b="0" i="0" dirty="0">
                <a:solidFill>
                  <a:srgbClr val="000000"/>
                </a:solidFill>
                <a:effectLst/>
                <a:latin typeface="TimesNewRomanPSMT"/>
              </a:rPr>
              <a:t> (</a:t>
            </a:r>
            <a:r>
              <a:rPr lang="en-US" sz="1800" b="0" i="0" dirty="0" err="1">
                <a:solidFill>
                  <a:srgbClr val="000000"/>
                </a:solidFill>
                <a:effectLst/>
                <a:latin typeface="TimesNewRomanPSMT"/>
              </a:rPr>
              <a:t>grupa</a:t>
            </a:r>
            <a:r>
              <a:rPr lang="en-US" sz="1800" b="0" i="0" dirty="0">
                <a:solidFill>
                  <a:srgbClr val="000000"/>
                </a:solidFill>
                <a:effectLst/>
                <a:latin typeface="TimesNewRomanPSMT"/>
              </a:rPr>
              <a:t> - VI – a ) </a:t>
            </a:r>
            <a:r>
              <a:rPr lang="en-US" sz="1800" b="0" i="0" dirty="0" err="1">
                <a:solidFill>
                  <a:srgbClr val="000000"/>
                </a:solidFill>
                <a:effectLst/>
                <a:latin typeface="TimesNewRomanPSMT"/>
              </a:rPr>
              <a:t>deschidem</a:t>
            </a:r>
            <a:r>
              <a:rPr lang="en-US" sz="1800" b="0" i="0" dirty="0">
                <a:solidFill>
                  <a:srgbClr val="000000"/>
                </a:solidFill>
                <a:effectLst/>
                <a:latin typeface="TimesNewRomanPSMT"/>
              </a:rPr>
              <a:t> </a:t>
            </a:r>
            <a:r>
              <a:rPr lang="en-US" sz="1800" b="0" i="0" dirty="0" err="1">
                <a:solidFill>
                  <a:srgbClr val="000000"/>
                </a:solidFill>
                <a:effectLst/>
                <a:latin typeface="TimesNewRomanPSMT"/>
              </a:rPr>
              <a:t>robinetele</a:t>
            </a:r>
            <a:r>
              <a:rPr lang="en-US" sz="1800" b="0" i="0" dirty="0">
                <a:solidFill>
                  <a:srgbClr val="000000"/>
                </a:solidFill>
                <a:effectLst/>
                <a:latin typeface="TimesNewRomanPSMT"/>
              </a:rPr>
              <a:t> 3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4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se </a:t>
            </a:r>
            <a:r>
              <a:rPr lang="en-US" sz="1800" b="0" i="0" dirty="0" err="1">
                <a:solidFill>
                  <a:srgbClr val="000000"/>
                </a:solidFill>
                <a:effectLst/>
                <a:latin typeface="TimesNewRomanPSMT"/>
              </a:rPr>
              <a:t>va</a:t>
            </a:r>
            <a:r>
              <a:rPr lang="en-US" sz="1800" b="0" i="0" dirty="0">
                <a:solidFill>
                  <a:srgbClr val="000000"/>
                </a:solidFill>
                <a:effectLst/>
                <a:latin typeface="TimesNewRomanPSMT"/>
              </a:rPr>
              <a:t> forma o </a:t>
            </a:r>
            <a:r>
              <a:rPr lang="en-US" sz="1800" b="0" i="0" dirty="0" err="1">
                <a:solidFill>
                  <a:srgbClr val="000000"/>
                </a:solidFill>
                <a:effectLst/>
                <a:latin typeface="TimesNewRomanPSMT"/>
              </a:rPr>
              <a:t>peliculă</a:t>
            </a:r>
            <a:r>
              <a:rPr lang="en-US" sz="1800" b="0" i="0" dirty="0">
                <a:solidFill>
                  <a:srgbClr val="000000"/>
                </a:solidFill>
                <a:effectLst/>
                <a:latin typeface="TimesNewRomanPSMT"/>
              </a:rPr>
              <a:t> </a:t>
            </a:r>
            <a:r>
              <a:rPr lang="en-US" sz="1800" b="0" i="0" dirty="0" err="1">
                <a:solidFill>
                  <a:srgbClr val="000000"/>
                </a:solidFill>
                <a:effectLst/>
                <a:latin typeface="TimesNewRomanPSMT"/>
              </a:rPr>
              <a:t>dopată</a:t>
            </a:r>
            <a:r>
              <a:rPr lang="en-US" sz="1800" b="0" i="0" dirty="0">
                <a:solidFill>
                  <a:srgbClr val="000000"/>
                </a:solidFill>
                <a:effectLst/>
                <a:latin typeface="TimesNewRomanPSMT"/>
              </a:rPr>
              <a:t> de tip n .</a:t>
            </a:r>
            <a:r>
              <a:rPr lang="en-US" dirty="0"/>
              <a:t> </a:t>
            </a:r>
          </a:p>
        </p:txBody>
      </p:sp>
    </p:spTree>
    <p:extLst>
      <p:ext uri="{BB962C8B-B14F-4D97-AF65-F5344CB8AC3E}">
        <p14:creationId xmlns:p14="http://schemas.microsoft.com/office/powerpoint/2010/main" val="2538781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2E13546-F250-EA00-C4DC-7732F343871B}"/>
              </a:ext>
            </a:extLst>
          </p:cNvPr>
          <p:cNvSpPr txBox="1"/>
          <p:nvPr/>
        </p:nvSpPr>
        <p:spPr>
          <a:xfrm>
            <a:off x="505206" y="68687"/>
            <a:ext cx="9955530" cy="369332"/>
          </a:xfrm>
          <a:prstGeom prst="rect">
            <a:avLst/>
          </a:prstGeom>
          <a:noFill/>
        </p:spPr>
        <p:txBody>
          <a:bodyPr wrap="square">
            <a:spAutoFit/>
          </a:bodyPr>
          <a:lstStyle/>
          <a:p>
            <a:r>
              <a:rPr lang="en-US" sz="1800" b="1" i="0" dirty="0" err="1">
                <a:solidFill>
                  <a:srgbClr val="000000"/>
                </a:solidFill>
                <a:effectLst/>
                <a:latin typeface="TimesNewRomanPS-BoldMT"/>
              </a:rPr>
              <a:t>Metoda</a:t>
            </a:r>
            <a:r>
              <a:rPr lang="en-US" sz="1800" b="1" i="0" dirty="0">
                <a:solidFill>
                  <a:srgbClr val="000000"/>
                </a:solidFill>
                <a:effectLst/>
                <a:latin typeface="TimesNewRomanPS-BoldMT"/>
              </a:rPr>
              <a:t> </a:t>
            </a:r>
            <a:r>
              <a:rPr lang="en-US" sz="1800" b="1" i="0" dirty="0" err="1">
                <a:solidFill>
                  <a:srgbClr val="000000"/>
                </a:solidFill>
                <a:effectLst/>
                <a:latin typeface="TimesNewRomanPS-BoldMT"/>
              </a:rPr>
              <a:t>creşterii</a:t>
            </a:r>
            <a:r>
              <a:rPr lang="en-US" sz="1800" b="1" i="0" dirty="0">
                <a:solidFill>
                  <a:srgbClr val="000000"/>
                </a:solidFill>
                <a:effectLst/>
                <a:latin typeface="TimesNewRomanPS-BoldMT"/>
              </a:rPr>
              <a:t> </a:t>
            </a:r>
            <a:r>
              <a:rPr lang="en-US" sz="1800" b="1" i="0" dirty="0" err="1">
                <a:solidFill>
                  <a:srgbClr val="000000"/>
                </a:solidFill>
                <a:effectLst/>
                <a:latin typeface="TimesNewRomanPS-BoldMT"/>
              </a:rPr>
              <a:t>epitaxiale</a:t>
            </a:r>
            <a:r>
              <a:rPr lang="en-US" sz="1800" b="1" i="0" dirty="0">
                <a:solidFill>
                  <a:srgbClr val="000000"/>
                </a:solidFill>
                <a:effectLst/>
                <a:latin typeface="TimesNewRomanPS-BoldMT"/>
              </a:rPr>
              <a:t> ale </a:t>
            </a:r>
            <a:r>
              <a:rPr lang="en-US" sz="1800" b="1" i="0" dirty="0" err="1">
                <a:solidFill>
                  <a:srgbClr val="000000"/>
                </a:solidFill>
                <a:effectLst/>
                <a:latin typeface="TimesNewRomanPS-BoldMT"/>
              </a:rPr>
              <a:t>compuşilor</a:t>
            </a:r>
            <a:r>
              <a:rPr lang="en-US" sz="1800" b="1" i="0" dirty="0">
                <a:solidFill>
                  <a:srgbClr val="000000"/>
                </a:solidFill>
                <a:effectLst/>
                <a:latin typeface="TimesNewRomanPS-BoldMT"/>
              </a:rPr>
              <a:t> A</a:t>
            </a:r>
            <a:r>
              <a:rPr lang="en-US" sz="1200" b="1" i="0" dirty="0">
                <a:solidFill>
                  <a:srgbClr val="000000"/>
                </a:solidFill>
                <a:effectLst/>
                <a:latin typeface="TimesNewRomanPS-BoldMT"/>
              </a:rPr>
              <a:t>III</a:t>
            </a:r>
            <a:r>
              <a:rPr lang="en-US" sz="1800" b="1" i="0" dirty="0">
                <a:solidFill>
                  <a:srgbClr val="000000"/>
                </a:solidFill>
                <a:effectLst/>
                <a:latin typeface="TimesNewRomanPS-BoldMT"/>
              </a:rPr>
              <a:t>B</a:t>
            </a:r>
            <a:r>
              <a:rPr lang="en-US" sz="1200" b="1" i="0" dirty="0">
                <a:solidFill>
                  <a:srgbClr val="000000"/>
                </a:solidFill>
                <a:effectLst/>
                <a:latin typeface="TimesNewRomanPS-BoldMT"/>
              </a:rPr>
              <a:t>V  </a:t>
            </a:r>
            <a:r>
              <a:rPr lang="en-US" sz="1800" b="1" i="0" dirty="0">
                <a:solidFill>
                  <a:srgbClr val="000000"/>
                </a:solidFill>
                <a:effectLst/>
                <a:latin typeface="TimesNewRomanPS-BoldMT"/>
              </a:rPr>
              <a:t>din </a:t>
            </a:r>
            <a:r>
              <a:rPr lang="en-US" sz="1800" b="1" i="0" dirty="0" err="1">
                <a:solidFill>
                  <a:srgbClr val="000000"/>
                </a:solidFill>
                <a:effectLst/>
                <a:latin typeface="TimesNewRomanPS-BoldMT"/>
              </a:rPr>
              <a:t>faza</a:t>
            </a:r>
            <a:r>
              <a:rPr lang="en-US" sz="1800" b="1" i="0" dirty="0">
                <a:solidFill>
                  <a:srgbClr val="000000"/>
                </a:solidFill>
                <a:effectLst/>
                <a:latin typeface="TimesNewRomanPS-BoldMT"/>
              </a:rPr>
              <a:t> </a:t>
            </a:r>
            <a:r>
              <a:rPr lang="en-US" sz="1800" b="1" i="0" dirty="0" err="1">
                <a:solidFill>
                  <a:srgbClr val="000000"/>
                </a:solidFill>
                <a:effectLst/>
                <a:latin typeface="TimesNewRomanPS-BoldMT"/>
              </a:rPr>
              <a:t>lichidă</a:t>
            </a:r>
            <a:r>
              <a:rPr lang="en-US" dirty="0"/>
              <a:t> </a:t>
            </a:r>
          </a:p>
        </p:txBody>
      </p:sp>
      <p:sp>
        <p:nvSpPr>
          <p:cNvPr id="7" name="TextBox 6">
            <a:extLst>
              <a:ext uri="{FF2B5EF4-FFF2-40B4-BE49-F238E27FC236}">
                <a16:creationId xmlns:a16="http://schemas.microsoft.com/office/drawing/2014/main" id="{EFC6C2D5-3030-9173-6612-F431E09C6BEF}"/>
              </a:ext>
            </a:extLst>
          </p:cNvPr>
          <p:cNvSpPr txBox="1"/>
          <p:nvPr/>
        </p:nvSpPr>
        <p:spPr>
          <a:xfrm>
            <a:off x="276606" y="457879"/>
            <a:ext cx="11830050" cy="1200329"/>
          </a:xfrm>
          <a:prstGeom prst="rect">
            <a:avLst/>
          </a:prstGeom>
          <a:noFill/>
        </p:spPr>
        <p:txBody>
          <a:bodyPr wrap="square">
            <a:spAutoFit/>
          </a:bodyPr>
          <a:lstStyle/>
          <a:p>
            <a:r>
              <a:rPr lang="en-US" sz="1800" b="0" i="0" dirty="0" err="1">
                <a:solidFill>
                  <a:srgbClr val="000000"/>
                </a:solidFill>
                <a:effectLst/>
                <a:latin typeface="TimesNewRomanPSMT"/>
              </a:rPr>
              <a:t>Această</a:t>
            </a:r>
            <a:r>
              <a:rPr lang="en-US" sz="1800" b="0" i="0" dirty="0">
                <a:solidFill>
                  <a:srgbClr val="000000"/>
                </a:solidFill>
                <a:effectLst/>
                <a:latin typeface="TimesNewRomanPSMT"/>
              </a:rPr>
              <a:t> </a:t>
            </a:r>
            <a:r>
              <a:rPr lang="en-US" sz="1800" b="0" i="0" dirty="0" err="1">
                <a:solidFill>
                  <a:srgbClr val="000000"/>
                </a:solidFill>
                <a:effectLst/>
                <a:latin typeface="TimesNewRomanPSMT"/>
              </a:rPr>
              <a:t>metodă</a:t>
            </a:r>
            <a:r>
              <a:rPr lang="en-US" sz="1800" b="0" i="0" dirty="0">
                <a:solidFill>
                  <a:srgbClr val="000000"/>
                </a:solidFill>
                <a:effectLst/>
                <a:latin typeface="TimesNewRomanPSMT"/>
              </a:rPr>
              <a:t> a </a:t>
            </a:r>
            <a:r>
              <a:rPr lang="en-US" sz="1800" b="0" i="0" dirty="0" err="1">
                <a:solidFill>
                  <a:srgbClr val="000000"/>
                </a:solidFill>
                <a:effectLst/>
                <a:latin typeface="TimesNewRomanPSMT"/>
              </a:rPr>
              <a:t>fost</a:t>
            </a:r>
            <a:r>
              <a:rPr lang="en-US" sz="1800" b="0" i="0" dirty="0">
                <a:solidFill>
                  <a:srgbClr val="000000"/>
                </a:solidFill>
                <a:effectLst/>
                <a:latin typeface="TimesNewRomanPSMT"/>
              </a:rPr>
              <a:t> </a:t>
            </a:r>
            <a:r>
              <a:rPr lang="en-US" sz="1800" b="0" i="0" dirty="0" err="1">
                <a:solidFill>
                  <a:srgbClr val="000000"/>
                </a:solidFill>
                <a:effectLst/>
                <a:latin typeface="TimesNewRomanPSMT"/>
              </a:rPr>
              <a:t>propusă</a:t>
            </a:r>
            <a:r>
              <a:rPr lang="en-US" sz="1800" b="0" i="0" dirty="0">
                <a:solidFill>
                  <a:srgbClr val="000000"/>
                </a:solidFill>
                <a:effectLst/>
                <a:latin typeface="TimesNewRomanPSMT"/>
              </a:rPr>
              <a:t> </a:t>
            </a:r>
            <a:r>
              <a:rPr lang="en-US" sz="1800" b="0" i="0" dirty="0" err="1">
                <a:solidFill>
                  <a:srgbClr val="000000"/>
                </a:solidFill>
                <a:effectLst/>
                <a:latin typeface="TimesNewRomanPSMT"/>
              </a:rPr>
              <a:t>pentru</a:t>
            </a:r>
            <a:r>
              <a:rPr lang="en-US" sz="1800" b="0" i="0" dirty="0">
                <a:solidFill>
                  <a:srgbClr val="000000"/>
                </a:solidFill>
                <a:effectLst/>
                <a:latin typeface="TimesNewRomanPSMT"/>
              </a:rPr>
              <a:t> prima </a:t>
            </a:r>
            <a:r>
              <a:rPr lang="en-US" sz="1800" b="0" i="0" dirty="0" err="1">
                <a:solidFill>
                  <a:srgbClr val="000000"/>
                </a:solidFill>
                <a:effectLst/>
                <a:latin typeface="TimesNewRomanPSMT"/>
              </a:rPr>
              <a:t>dată</a:t>
            </a:r>
            <a:r>
              <a:rPr lang="en-US" sz="1800" b="0" i="0" dirty="0">
                <a:solidFill>
                  <a:srgbClr val="000000"/>
                </a:solidFill>
                <a:effectLst/>
                <a:latin typeface="TimesNewRomanPSMT"/>
              </a:rPr>
              <a:t> de </a:t>
            </a:r>
            <a:r>
              <a:rPr lang="en-US" sz="1800" b="0" i="0" dirty="0" err="1">
                <a:solidFill>
                  <a:srgbClr val="000000"/>
                </a:solidFill>
                <a:effectLst/>
                <a:latin typeface="TimesNewRomanPSMT"/>
              </a:rPr>
              <a:t>savantul</a:t>
            </a:r>
            <a:r>
              <a:rPr lang="en-US" sz="1800" b="0" i="0" dirty="0">
                <a:solidFill>
                  <a:srgbClr val="000000"/>
                </a:solidFill>
                <a:effectLst/>
                <a:latin typeface="TimesNewRomanPSMT"/>
              </a:rPr>
              <a:t> </a:t>
            </a:r>
            <a:r>
              <a:rPr lang="en-US" sz="1800" b="0" i="0" dirty="0" err="1">
                <a:solidFill>
                  <a:srgbClr val="000000"/>
                </a:solidFill>
                <a:effectLst/>
                <a:latin typeface="TimesNewRomanPSMT"/>
              </a:rPr>
              <a:t>american</a:t>
            </a:r>
            <a:r>
              <a:rPr lang="en-US" sz="1800" b="0" i="0" dirty="0">
                <a:solidFill>
                  <a:srgbClr val="000000"/>
                </a:solidFill>
                <a:effectLst/>
                <a:latin typeface="TimesNewRomanPSMT"/>
              </a:rPr>
              <a:t> Nelson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1963. </a:t>
            </a:r>
            <a:r>
              <a:rPr lang="en-US" sz="1800" b="0" i="0" dirty="0" err="1">
                <a:solidFill>
                  <a:srgbClr val="000000"/>
                </a:solidFill>
                <a:effectLst/>
                <a:latin typeface="TimesNewRomanPSMT"/>
              </a:rPr>
              <a:t>Această</a:t>
            </a:r>
            <a:r>
              <a:rPr lang="en-US" sz="1800" b="0" i="0" dirty="0">
                <a:solidFill>
                  <a:srgbClr val="000000"/>
                </a:solidFill>
                <a:effectLst/>
                <a:latin typeface="TimesNewRomanPSMT"/>
              </a:rPr>
              <a:t> </a:t>
            </a:r>
            <a:r>
              <a:rPr lang="en-US" sz="1800" b="0" i="0" dirty="0" err="1">
                <a:solidFill>
                  <a:srgbClr val="000000"/>
                </a:solidFill>
                <a:effectLst/>
                <a:latin typeface="TimesNewRomanPSMT"/>
              </a:rPr>
              <a:t>metodă</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cea</a:t>
            </a:r>
            <a:r>
              <a:rPr lang="en-US" sz="1800" b="0" i="0" dirty="0">
                <a:solidFill>
                  <a:srgbClr val="000000"/>
                </a:solidFill>
                <a:effectLst/>
                <a:latin typeface="TimesNewRomanPSMT"/>
              </a:rPr>
              <a:t>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a:t>
            </a:r>
            <a:r>
              <a:rPr lang="en-US" sz="1800" b="0" i="0" dirty="0" err="1">
                <a:solidFill>
                  <a:srgbClr val="000000"/>
                </a:solidFill>
                <a:effectLst/>
                <a:latin typeface="TimesNewRomanPSMT"/>
              </a:rPr>
              <a:t>ieftină</a:t>
            </a:r>
            <a:r>
              <a:rPr lang="en-US" sz="1800" b="0" i="0" dirty="0">
                <a:solidFill>
                  <a:srgbClr val="000000"/>
                </a:solidFill>
                <a:effectLst/>
                <a:latin typeface="TimesNewRomanPSMT"/>
              </a:rPr>
              <a:t>, nu </a:t>
            </a:r>
            <a:r>
              <a:rPr lang="en-US" sz="1800" b="0" i="0" dirty="0" err="1">
                <a:solidFill>
                  <a:srgbClr val="000000"/>
                </a:solidFill>
                <a:effectLst/>
                <a:latin typeface="TimesNewRomanPSMT"/>
              </a:rPr>
              <a:t>foloseşte</a:t>
            </a:r>
            <a:r>
              <a:rPr lang="en-US" sz="1800" b="0" i="0" dirty="0">
                <a:solidFill>
                  <a:srgbClr val="000000"/>
                </a:solidFill>
                <a:effectLst/>
                <a:latin typeface="TimesNewRomanPSMT"/>
              </a:rPr>
              <a:t> </a:t>
            </a:r>
            <a:r>
              <a:rPr lang="en-US" sz="1800" b="0" i="0" dirty="0" err="1">
                <a:solidFill>
                  <a:srgbClr val="000000"/>
                </a:solidFill>
                <a:effectLst/>
                <a:latin typeface="TimesNewRomanPSMT"/>
              </a:rPr>
              <a:t>substanţe</a:t>
            </a:r>
            <a:r>
              <a:rPr lang="en-US" sz="1800" b="0" i="0" dirty="0">
                <a:solidFill>
                  <a:srgbClr val="000000"/>
                </a:solidFill>
                <a:effectLst/>
                <a:latin typeface="TimesNewRomanPSMT"/>
              </a:rPr>
              <a:t> </a:t>
            </a:r>
            <a:r>
              <a:rPr lang="en-US" sz="1800" b="0" i="0" dirty="0" err="1">
                <a:solidFill>
                  <a:srgbClr val="000000"/>
                </a:solidFill>
                <a:effectLst/>
                <a:latin typeface="TimesNewRomanPSMT"/>
              </a:rPr>
              <a:t>otrãvitoare</a:t>
            </a:r>
            <a:r>
              <a:rPr lang="en-US" sz="1800" b="0" i="0" dirty="0">
                <a:solidFill>
                  <a:srgbClr val="000000"/>
                </a:solidFill>
                <a:effectLst/>
                <a:latin typeface="TimesNewRomanPSMT"/>
              </a:rPr>
              <a:t>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a:t>
            </a:r>
            <a:r>
              <a:rPr lang="en-US" sz="1800" b="0" i="0" dirty="0" err="1">
                <a:solidFill>
                  <a:srgbClr val="000000"/>
                </a:solidFill>
                <a:effectLst/>
                <a:latin typeface="TimesNewRomanPSMT"/>
              </a:rPr>
              <a:t>dã</a:t>
            </a:r>
            <a:r>
              <a:rPr lang="en-US" sz="1800" b="0" i="0" dirty="0">
                <a:solidFill>
                  <a:srgbClr val="000000"/>
                </a:solidFill>
                <a:effectLst/>
                <a:latin typeface="TimesNewRomanPSMT"/>
              </a:rPr>
              <a:t> </a:t>
            </a:r>
            <a:r>
              <a:rPr lang="en-US" sz="1800" b="0" i="0" dirty="0" err="1">
                <a:solidFill>
                  <a:srgbClr val="000000"/>
                </a:solidFill>
                <a:effectLst/>
                <a:latin typeface="TimesNewRomanPSMT"/>
              </a:rPr>
              <a:t>posibilitatea</a:t>
            </a:r>
            <a:r>
              <a:rPr lang="en-US" sz="1800" b="0" i="0" dirty="0">
                <a:solidFill>
                  <a:srgbClr val="000000"/>
                </a:solidFill>
                <a:effectLst/>
                <a:latin typeface="TimesNewRomanPSMT"/>
              </a:rPr>
              <a:t> de a </a:t>
            </a:r>
            <a:r>
              <a:rPr lang="en-US" sz="1800" b="0" i="0" dirty="0" err="1">
                <a:solidFill>
                  <a:srgbClr val="000000"/>
                </a:solidFill>
                <a:effectLst/>
                <a:latin typeface="TimesNewRomanPSMT"/>
              </a:rPr>
              <a:t>creşte</a:t>
            </a:r>
            <a:r>
              <a:rPr lang="en-US" sz="1800" b="0" i="0" dirty="0">
                <a:solidFill>
                  <a:srgbClr val="000000"/>
                </a:solidFill>
                <a:effectLst/>
                <a:latin typeface="TimesNewRomanPSMT"/>
              </a:rPr>
              <a:t> </a:t>
            </a:r>
            <a:r>
              <a:rPr lang="en-US" sz="1800" b="0" i="0" dirty="0" err="1">
                <a:solidFill>
                  <a:srgbClr val="000000"/>
                </a:solidFill>
                <a:effectLst/>
                <a:latin typeface="TimesNewRomanPSMT"/>
              </a:rPr>
              <a:t>stratul</a:t>
            </a:r>
            <a:r>
              <a:rPr lang="en-US" sz="1800" b="0" i="0" dirty="0">
                <a:solidFill>
                  <a:srgbClr val="000000"/>
                </a:solidFill>
                <a:effectLst/>
                <a:latin typeface="TimesNewRomanPSMT"/>
              </a:rPr>
              <a:t> </a:t>
            </a:r>
            <a:r>
              <a:rPr lang="en-US" sz="1800" b="0" i="0" dirty="0" err="1">
                <a:solidFill>
                  <a:srgbClr val="000000"/>
                </a:solidFill>
                <a:effectLst/>
                <a:latin typeface="TimesNewRomanPSMT"/>
              </a:rPr>
              <a:t>sau</a:t>
            </a:r>
            <a:r>
              <a:rPr lang="en-US" sz="1800" b="0" i="0" dirty="0">
                <a:solidFill>
                  <a:srgbClr val="000000"/>
                </a:solidFill>
                <a:effectLst/>
                <a:latin typeface="TimesNewRomanPSMT"/>
              </a:rPr>
              <a:t> </a:t>
            </a:r>
            <a:r>
              <a:rPr lang="en-US" sz="1800" b="0" i="0" dirty="0" err="1">
                <a:solidFill>
                  <a:srgbClr val="000000"/>
                </a:solidFill>
                <a:effectLst/>
                <a:latin typeface="TimesNewRomanPSMT"/>
              </a:rPr>
              <a:t>pelicula</a:t>
            </a:r>
            <a:r>
              <a:rPr lang="en-US" sz="1800" b="0" i="0" dirty="0">
                <a:solidFill>
                  <a:srgbClr val="000000"/>
                </a:solidFill>
                <a:effectLst/>
                <a:latin typeface="TimesNewRomanPSMT"/>
              </a:rPr>
              <a:t> cu o </a:t>
            </a:r>
            <a:r>
              <a:rPr lang="en-US" sz="1800" b="0" i="0" dirty="0" err="1">
                <a:solidFill>
                  <a:srgbClr val="000000"/>
                </a:solidFill>
                <a:effectLst/>
                <a:latin typeface="TimesNewRomanPSMT"/>
              </a:rPr>
              <a:t>reţea</a:t>
            </a:r>
            <a:r>
              <a:rPr lang="en-US" sz="1800" b="0" i="0" dirty="0">
                <a:solidFill>
                  <a:srgbClr val="000000"/>
                </a:solidFill>
                <a:effectLst/>
                <a:latin typeface="TimesNewRomanPSMT"/>
              </a:rPr>
              <a:t> </a:t>
            </a:r>
            <a:r>
              <a:rPr lang="en-US" sz="1800" b="0" i="0" dirty="0" err="1">
                <a:solidFill>
                  <a:srgbClr val="000000"/>
                </a:solidFill>
                <a:effectLst/>
                <a:latin typeface="TimesNewRomanPSMT"/>
              </a:rPr>
              <a:t>cristalinã</a:t>
            </a:r>
            <a:r>
              <a:rPr lang="en-US" sz="1800" b="0" i="0" dirty="0">
                <a:solidFill>
                  <a:srgbClr val="000000"/>
                </a:solidFill>
                <a:effectLst/>
                <a:latin typeface="TimesNewRomanPSMT"/>
              </a:rPr>
              <a:t> </a:t>
            </a:r>
            <a:r>
              <a:rPr lang="en-US" sz="1800" b="0" i="0" dirty="0" err="1">
                <a:solidFill>
                  <a:srgbClr val="000000"/>
                </a:solidFill>
                <a:effectLst/>
                <a:latin typeface="TimesNewRomanPSMT"/>
              </a:rPr>
              <a:t>desãvârşitã</a:t>
            </a:r>
            <a:r>
              <a:rPr lang="en-US" sz="1800" b="0" i="0" dirty="0">
                <a:solidFill>
                  <a:srgbClr val="000000"/>
                </a:solidFill>
                <a:effectLst/>
                <a:latin typeface="TimesNewRomanPSMT"/>
              </a:rPr>
              <a:t> , </a:t>
            </a:r>
            <a:r>
              <a:rPr lang="en-US" sz="1800" b="0" i="0" dirty="0" err="1">
                <a:solidFill>
                  <a:srgbClr val="000000"/>
                </a:solidFill>
                <a:effectLst/>
                <a:latin typeface="TimesNewRomanPSMT"/>
              </a:rPr>
              <a:t>iar</a:t>
            </a:r>
            <a:r>
              <a:rPr lang="en-US" sz="1800" b="0" i="0" dirty="0">
                <a:solidFill>
                  <a:srgbClr val="000000"/>
                </a:solidFill>
                <a:effectLst/>
                <a:latin typeface="TimesNewRomanPSMT"/>
              </a:rPr>
              <a:t> </a:t>
            </a:r>
            <a:r>
              <a:rPr lang="en-US" sz="1800" b="0" i="0" dirty="0" err="1">
                <a:solidFill>
                  <a:srgbClr val="000000"/>
                </a:solidFill>
                <a:effectLst/>
                <a:latin typeface="TimesNewRomanPSMT"/>
              </a:rPr>
              <a:t>peliculele</a:t>
            </a:r>
            <a:r>
              <a:rPr lang="en-US" sz="1800" b="0" i="0" dirty="0">
                <a:solidFill>
                  <a:srgbClr val="000000"/>
                </a:solidFill>
                <a:effectLst/>
                <a:latin typeface="TimesNewRomanPSMT"/>
              </a:rPr>
              <a:t> pot fi </a:t>
            </a:r>
            <a:r>
              <a:rPr lang="en-US" sz="1800" b="0" i="0" dirty="0" err="1">
                <a:solidFill>
                  <a:srgbClr val="000000"/>
                </a:solidFill>
                <a:effectLst/>
                <a:latin typeface="TimesNewRomanPSMT"/>
              </a:rPr>
              <a:t>dopate</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timpul</a:t>
            </a:r>
            <a:r>
              <a:rPr lang="en-US" sz="1800" b="0" i="0" dirty="0">
                <a:solidFill>
                  <a:srgbClr val="000000"/>
                </a:solidFill>
                <a:effectLst/>
                <a:latin typeface="TimesNewRomanPSMT"/>
              </a:rPr>
              <a:t> </a:t>
            </a:r>
            <a:r>
              <a:rPr lang="en-US" sz="1800" b="0" i="0" dirty="0" err="1">
                <a:solidFill>
                  <a:srgbClr val="000000"/>
                </a:solidFill>
                <a:effectLst/>
                <a:latin typeface="TimesNewRomanPSMT"/>
              </a:rPr>
              <a:t>creşterii</a:t>
            </a:r>
            <a:r>
              <a:rPr lang="en-US" sz="1800" b="0" i="0" dirty="0">
                <a:solidFill>
                  <a:srgbClr val="000000"/>
                </a:solidFill>
                <a:effectLst/>
                <a:latin typeface="TimesNewRomanPSMT"/>
              </a:rPr>
              <a:t> </a:t>
            </a:r>
            <a:r>
              <a:rPr lang="en-US" sz="1800" b="0" i="0" dirty="0" err="1">
                <a:solidFill>
                  <a:srgbClr val="000000"/>
                </a:solidFill>
                <a:effectLst/>
                <a:latin typeface="TimesNewRomanPSMT"/>
              </a:rPr>
              <a:t>destul</a:t>
            </a:r>
            <a:r>
              <a:rPr lang="en-US" sz="1800" b="0" i="0" dirty="0">
                <a:solidFill>
                  <a:srgbClr val="000000"/>
                </a:solidFill>
                <a:effectLst/>
                <a:latin typeface="TimesNewRomanPSMT"/>
              </a:rPr>
              <a:t> de </a:t>
            </a:r>
            <a:r>
              <a:rPr lang="en-US" sz="1800" b="0" i="0" dirty="0" err="1">
                <a:solidFill>
                  <a:srgbClr val="000000"/>
                </a:solidFill>
                <a:effectLst/>
                <a:latin typeface="TimesNewRomanPSMT"/>
              </a:rPr>
              <a:t>uşor</a:t>
            </a:r>
            <a:r>
              <a:rPr lang="en-US" sz="1800" b="0" i="0" dirty="0">
                <a:solidFill>
                  <a:srgbClr val="000000"/>
                </a:solidFill>
                <a:effectLst/>
                <a:latin typeface="TimesNewRomanPSMT"/>
              </a:rPr>
              <a:t>.</a:t>
            </a:r>
          </a:p>
          <a:p>
            <a:r>
              <a:rPr lang="en-US" sz="1800" b="0" i="0" dirty="0">
                <a:solidFill>
                  <a:srgbClr val="000000"/>
                </a:solidFill>
                <a:effectLst/>
                <a:latin typeface="TimesNewRomanPSMT"/>
              </a:rPr>
              <a:t>Ce a </a:t>
            </a:r>
            <a:r>
              <a:rPr lang="en-US" sz="1800" b="0" i="0" dirty="0" err="1">
                <a:solidFill>
                  <a:srgbClr val="000000"/>
                </a:solidFill>
                <a:effectLst/>
                <a:latin typeface="TimesNewRomanPSMT"/>
              </a:rPr>
              <a:t>propus</a:t>
            </a:r>
            <a:r>
              <a:rPr lang="en-US" sz="1800" b="0" i="0" dirty="0">
                <a:solidFill>
                  <a:srgbClr val="000000"/>
                </a:solidFill>
                <a:effectLst/>
                <a:latin typeface="TimesNewRomanPSMT"/>
              </a:rPr>
              <a:t> Nelson:</a:t>
            </a:r>
            <a:r>
              <a:rPr lang="en-US" dirty="0"/>
              <a:t> </a:t>
            </a:r>
          </a:p>
        </p:txBody>
      </p:sp>
      <p:pic>
        <p:nvPicPr>
          <p:cNvPr id="9" name="Рисунок 8">
            <a:extLst>
              <a:ext uri="{FF2B5EF4-FFF2-40B4-BE49-F238E27FC236}">
                <a16:creationId xmlns:a16="http://schemas.microsoft.com/office/drawing/2014/main" id="{E4540E29-2998-06EB-E3B5-89FFA87882B9}"/>
              </a:ext>
            </a:extLst>
          </p:cNvPr>
          <p:cNvPicPr>
            <a:picLocks noChangeAspect="1"/>
          </p:cNvPicPr>
          <p:nvPr/>
        </p:nvPicPr>
        <p:blipFill>
          <a:blip r:embed="rId2"/>
          <a:stretch>
            <a:fillRect/>
          </a:stretch>
        </p:blipFill>
        <p:spPr>
          <a:xfrm>
            <a:off x="413385" y="1638348"/>
            <a:ext cx="2952750" cy="2219325"/>
          </a:xfrm>
          <a:prstGeom prst="rect">
            <a:avLst/>
          </a:prstGeom>
        </p:spPr>
      </p:pic>
      <p:sp>
        <p:nvSpPr>
          <p:cNvPr id="11" name="TextBox 10">
            <a:extLst>
              <a:ext uri="{FF2B5EF4-FFF2-40B4-BE49-F238E27FC236}">
                <a16:creationId xmlns:a16="http://schemas.microsoft.com/office/drawing/2014/main" id="{11DB93E4-BFF3-6166-A5EC-68EB458E7992}"/>
              </a:ext>
            </a:extLst>
          </p:cNvPr>
          <p:cNvSpPr txBox="1"/>
          <p:nvPr/>
        </p:nvSpPr>
        <p:spPr>
          <a:xfrm>
            <a:off x="3592449" y="2170468"/>
            <a:ext cx="1890522" cy="1323439"/>
          </a:xfrm>
          <a:prstGeom prst="rect">
            <a:avLst/>
          </a:prstGeom>
          <a:noFill/>
        </p:spPr>
        <p:txBody>
          <a:bodyPr wrap="square">
            <a:spAutoFit/>
          </a:bodyPr>
          <a:lstStyle/>
          <a:p>
            <a:r>
              <a:rPr lang="en-US" sz="1600" b="0" i="0" dirty="0">
                <a:solidFill>
                  <a:srgbClr val="000000"/>
                </a:solidFill>
                <a:effectLst/>
                <a:latin typeface="TimesNewRomanPSMT"/>
              </a:rPr>
              <a:t>1 – </a:t>
            </a:r>
            <a:r>
              <a:rPr lang="en-US" sz="1600" b="0" i="0" dirty="0" err="1">
                <a:solidFill>
                  <a:srgbClr val="000000"/>
                </a:solidFill>
                <a:effectLst/>
                <a:latin typeface="TimesNewRomanPSMT"/>
              </a:rPr>
              <a:t>încãlzitor</a:t>
            </a:r>
            <a:r>
              <a:rPr lang="en-US" sz="1600" b="0" i="0" dirty="0">
                <a:solidFill>
                  <a:srgbClr val="000000"/>
                </a:solidFill>
                <a:effectLst/>
                <a:latin typeface="TimesNewRomanPSMT"/>
              </a:rPr>
              <a:t>; 2 – reactor din quartz; 3 – </a:t>
            </a:r>
            <a:r>
              <a:rPr lang="en-US" sz="1600" b="0" i="0" dirty="0" err="1">
                <a:solidFill>
                  <a:srgbClr val="000000"/>
                </a:solidFill>
                <a:effectLst/>
                <a:latin typeface="TimesNewRomanPSMT"/>
              </a:rPr>
              <a:t>casetã</a:t>
            </a:r>
            <a:r>
              <a:rPr lang="en-US" sz="1600" b="0" i="0" dirty="0">
                <a:solidFill>
                  <a:srgbClr val="000000"/>
                </a:solidFill>
                <a:effectLst/>
                <a:latin typeface="TimesNewRomanPSMT"/>
              </a:rPr>
              <a:t> din </a:t>
            </a:r>
            <a:r>
              <a:rPr lang="en-US" sz="1600" b="0" i="0" dirty="0" err="1">
                <a:solidFill>
                  <a:srgbClr val="000000"/>
                </a:solidFill>
                <a:effectLst/>
                <a:latin typeface="TimesNewRomanPSMT"/>
              </a:rPr>
              <a:t>grafit</a:t>
            </a:r>
            <a:r>
              <a:rPr lang="en-US" sz="1600" b="0" i="0" dirty="0">
                <a:solidFill>
                  <a:srgbClr val="000000"/>
                </a:solidFill>
                <a:effectLst/>
                <a:latin typeface="TimesNewRomanPSMT"/>
              </a:rPr>
              <a:t>; 4 – GaAs; 5 – Ga; 6 – </a:t>
            </a:r>
            <a:r>
              <a:rPr lang="en-US" sz="1600" b="0" i="0" dirty="0" err="1">
                <a:solidFill>
                  <a:srgbClr val="000000"/>
                </a:solidFill>
                <a:effectLst/>
                <a:latin typeface="TimesNewRomanPSMT"/>
              </a:rPr>
              <a:t>plachetã</a:t>
            </a:r>
            <a:r>
              <a:rPr lang="en-US" sz="1600" b="0" i="0" dirty="0">
                <a:solidFill>
                  <a:srgbClr val="000000"/>
                </a:solidFill>
                <a:effectLst/>
                <a:latin typeface="TimesNewRomanPSMT"/>
              </a:rPr>
              <a:t> GaAs.</a:t>
            </a:r>
            <a:r>
              <a:rPr lang="en-US" sz="1600" dirty="0"/>
              <a:t> </a:t>
            </a:r>
            <a:endParaRPr lang="en-US" dirty="0"/>
          </a:p>
        </p:txBody>
      </p:sp>
      <p:sp>
        <p:nvSpPr>
          <p:cNvPr id="13" name="TextBox 12">
            <a:extLst>
              <a:ext uri="{FF2B5EF4-FFF2-40B4-BE49-F238E27FC236}">
                <a16:creationId xmlns:a16="http://schemas.microsoft.com/office/drawing/2014/main" id="{2F60F1B2-5234-396C-6AE1-B3FF7A68A9AA}"/>
              </a:ext>
            </a:extLst>
          </p:cNvPr>
          <p:cNvSpPr txBox="1"/>
          <p:nvPr/>
        </p:nvSpPr>
        <p:spPr>
          <a:xfrm>
            <a:off x="6257925" y="1431804"/>
            <a:ext cx="5520690" cy="1200329"/>
          </a:xfrm>
          <a:prstGeom prst="rect">
            <a:avLst/>
          </a:prstGeom>
          <a:noFill/>
        </p:spPr>
        <p:txBody>
          <a:bodyPr wrap="square">
            <a:spAutoFit/>
          </a:bodyPr>
          <a:lstStyle/>
          <a:p>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partea</a:t>
            </a:r>
            <a:r>
              <a:rPr lang="en-US" sz="1800" b="0" i="0" dirty="0">
                <a:solidFill>
                  <a:srgbClr val="000000"/>
                </a:solidFill>
                <a:effectLst/>
                <a:latin typeface="TimesNewRomanPSMT"/>
              </a:rPr>
              <a:t> </a:t>
            </a:r>
            <a:r>
              <a:rPr lang="en-US" sz="1800" b="0" i="0" dirty="0" err="1">
                <a:solidFill>
                  <a:srgbClr val="000000"/>
                </a:solidFill>
                <a:effectLst/>
                <a:latin typeface="TimesNewRomanPSMT"/>
              </a:rPr>
              <a:t>stângã</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pus Ga care </a:t>
            </a:r>
            <a:r>
              <a:rPr lang="en-US" sz="1800" b="0" i="0" dirty="0" err="1">
                <a:solidFill>
                  <a:srgbClr val="000000"/>
                </a:solidFill>
                <a:effectLst/>
                <a:latin typeface="TimesNewRomanPSMT"/>
              </a:rPr>
              <a:t>îndeplineşte</a:t>
            </a:r>
            <a:r>
              <a:rPr lang="en-US" sz="1800" b="0" i="0" dirty="0">
                <a:solidFill>
                  <a:srgbClr val="000000"/>
                </a:solidFill>
                <a:effectLst/>
                <a:latin typeface="TimesNewRomanPSMT"/>
              </a:rPr>
              <a:t> </a:t>
            </a:r>
            <a:r>
              <a:rPr lang="en-US" sz="1800" b="0" i="0" dirty="0" err="1">
                <a:solidFill>
                  <a:srgbClr val="000000"/>
                </a:solidFill>
                <a:effectLst/>
                <a:latin typeface="TimesNewRomanPSMT"/>
              </a:rPr>
              <a:t>funcţia</a:t>
            </a:r>
            <a:r>
              <a:rPr lang="en-US" sz="1800" b="0" i="0" dirty="0">
                <a:solidFill>
                  <a:srgbClr val="000000"/>
                </a:solidFill>
                <a:effectLst/>
                <a:latin typeface="TimesNewRomanPSMT"/>
              </a:rPr>
              <a:t> de solvent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a:t>
            </a:r>
            <a:r>
              <a:rPr lang="en-US" sz="1800" b="0" i="0" dirty="0" err="1">
                <a:solidFill>
                  <a:srgbClr val="000000"/>
                </a:solidFill>
                <a:effectLst/>
                <a:latin typeface="TimesNewRomanPSMT"/>
              </a:rPr>
              <a:t>nişte</a:t>
            </a:r>
            <a:r>
              <a:rPr lang="en-US" sz="1800" b="0" i="0" dirty="0">
                <a:solidFill>
                  <a:srgbClr val="000000"/>
                </a:solidFill>
                <a:effectLst/>
                <a:latin typeface="TimesNewRomanPSMT"/>
              </a:rPr>
              <a:t> </a:t>
            </a:r>
            <a:r>
              <a:rPr lang="en-US" sz="1800" b="0" i="0" dirty="0" err="1">
                <a:solidFill>
                  <a:srgbClr val="000000"/>
                </a:solidFill>
                <a:effectLst/>
                <a:latin typeface="TimesNewRomanPSMT"/>
              </a:rPr>
              <a:t>bucãţele</a:t>
            </a:r>
            <a:r>
              <a:rPr lang="en-US" sz="1800" b="0" i="0" dirty="0">
                <a:solidFill>
                  <a:srgbClr val="000000"/>
                </a:solidFill>
                <a:effectLst/>
                <a:latin typeface="TimesNewRomanPSMT"/>
              </a:rPr>
              <a:t> din GaAs care </a:t>
            </a:r>
            <a:r>
              <a:rPr lang="en-US" sz="1800" b="0" i="0" dirty="0" err="1">
                <a:solidFill>
                  <a:srgbClr val="000000"/>
                </a:solidFill>
                <a:effectLst/>
                <a:latin typeface="TimesNewRomanPSMT"/>
              </a:rPr>
              <a:t>reprezintã</a:t>
            </a:r>
            <a:r>
              <a:rPr lang="en-US" sz="1800" b="0" i="0" dirty="0">
                <a:solidFill>
                  <a:srgbClr val="000000"/>
                </a:solidFill>
                <a:effectLst/>
                <a:latin typeface="TimesNewRomanPSMT"/>
              </a:rPr>
              <a:t> </a:t>
            </a:r>
            <a:r>
              <a:rPr lang="en-US" sz="1800" b="0" i="0" dirty="0" err="1">
                <a:solidFill>
                  <a:srgbClr val="000000"/>
                </a:solidFill>
                <a:effectLst/>
                <a:latin typeface="TimesNewRomanPSMT"/>
              </a:rPr>
              <a:t>subtanţa</a:t>
            </a:r>
            <a:r>
              <a:rPr lang="en-US" sz="1800" b="0" i="0" dirty="0">
                <a:solidFill>
                  <a:srgbClr val="000000"/>
                </a:solidFill>
                <a:effectLst/>
                <a:latin typeface="TimesNewRomanPSMT"/>
              </a:rPr>
              <a:t> care se </a:t>
            </a:r>
            <a:r>
              <a:rPr lang="en-US" sz="1800" b="0" i="0" dirty="0" err="1">
                <a:solidFill>
                  <a:srgbClr val="000000"/>
                </a:solidFill>
                <a:effectLst/>
                <a:latin typeface="TimesNewRomanPSMT"/>
              </a:rPr>
              <a:t>dizolvã</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partea</a:t>
            </a:r>
            <a:r>
              <a:rPr lang="en-US" sz="1800" b="0" i="0" dirty="0">
                <a:solidFill>
                  <a:srgbClr val="000000"/>
                </a:solidFill>
                <a:effectLst/>
                <a:latin typeface="TimesNewRomanPSMT"/>
              </a:rPr>
              <a:t> </a:t>
            </a:r>
            <a:r>
              <a:rPr lang="en-US" sz="1800" b="0" i="0" dirty="0" err="1">
                <a:solidFill>
                  <a:srgbClr val="000000"/>
                </a:solidFill>
                <a:effectLst/>
                <a:latin typeface="TimesNewRomanPSMT"/>
              </a:rPr>
              <a:t>dreaptã</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aşezatã</a:t>
            </a:r>
            <a:r>
              <a:rPr lang="en-US" sz="1800" b="0" i="0" dirty="0">
                <a:solidFill>
                  <a:srgbClr val="000000"/>
                </a:solidFill>
                <a:effectLst/>
                <a:latin typeface="TimesNewRomanPSMT"/>
              </a:rPr>
              <a:t> </a:t>
            </a:r>
            <a:r>
              <a:rPr lang="en-US" sz="1800" b="0" i="0" dirty="0" err="1">
                <a:solidFill>
                  <a:srgbClr val="000000"/>
                </a:solidFill>
                <a:effectLst/>
                <a:latin typeface="TimesNewRomanPSMT"/>
              </a:rPr>
              <a:t>placheta</a:t>
            </a:r>
            <a:r>
              <a:rPr lang="en-US" sz="1800" b="0" i="0" dirty="0">
                <a:solidFill>
                  <a:srgbClr val="000000"/>
                </a:solidFill>
                <a:effectLst/>
                <a:latin typeface="TimesNewRomanPSMT"/>
              </a:rPr>
              <a:t> pe care </a:t>
            </a:r>
            <a:r>
              <a:rPr lang="en-US" sz="1800" b="0" i="0" dirty="0" err="1">
                <a:solidFill>
                  <a:srgbClr val="000000"/>
                </a:solidFill>
                <a:effectLst/>
                <a:latin typeface="TimesNewRomanPSMT"/>
              </a:rPr>
              <a:t>vor</a:t>
            </a:r>
            <a:r>
              <a:rPr lang="en-US" sz="1800" b="0" i="0" dirty="0">
                <a:solidFill>
                  <a:srgbClr val="000000"/>
                </a:solidFill>
                <a:effectLst/>
                <a:latin typeface="TimesNewRomanPSMT"/>
              </a:rPr>
              <a:t> </a:t>
            </a:r>
            <a:r>
              <a:rPr lang="en-US" sz="1800" b="0" i="0" dirty="0" err="1">
                <a:solidFill>
                  <a:srgbClr val="000000"/>
                </a:solidFill>
                <a:effectLst/>
                <a:latin typeface="TimesNewRomanPSMT"/>
              </a:rPr>
              <a:t>creşte</a:t>
            </a:r>
            <a:r>
              <a:rPr lang="en-US" sz="1800" b="0" i="0" dirty="0">
                <a:solidFill>
                  <a:srgbClr val="000000"/>
                </a:solidFill>
                <a:effectLst/>
                <a:latin typeface="TimesNewRomanPSMT"/>
              </a:rPr>
              <a:t> </a:t>
            </a:r>
            <a:r>
              <a:rPr lang="en-US" sz="1800" b="0" i="0" dirty="0" err="1">
                <a:solidFill>
                  <a:srgbClr val="000000"/>
                </a:solidFill>
                <a:effectLst/>
                <a:latin typeface="TimesNewRomanPSMT"/>
              </a:rPr>
              <a:t>peliculele</a:t>
            </a:r>
            <a:r>
              <a:rPr lang="en-US" sz="1800" b="0" i="0" dirty="0">
                <a:solidFill>
                  <a:srgbClr val="000000"/>
                </a:solidFill>
                <a:effectLst/>
                <a:latin typeface="TimesNewRomanPSMT"/>
              </a:rPr>
              <a:t> </a:t>
            </a:r>
            <a:r>
              <a:rPr lang="en-US" sz="1800" b="0" i="0" dirty="0" err="1">
                <a:solidFill>
                  <a:srgbClr val="000000"/>
                </a:solidFill>
                <a:effectLst/>
                <a:latin typeface="TimesNewRomanPSMT"/>
              </a:rPr>
              <a:t>epitaxiale</a:t>
            </a:r>
            <a:r>
              <a:rPr lang="en-US" dirty="0"/>
              <a:t> </a:t>
            </a:r>
          </a:p>
        </p:txBody>
      </p:sp>
      <p:pic>
        <p:nvPicPr>
          <p:cNvPr id="15" name="Рисунок 14">
            <a:extLst>
              <a:ext uri="{FF2B5EF4-FFF2-40B4-BE49-F238E27FC236}">
                <a16:creationId xmlns:a16="http://schemas.microsoft.com/office/drawing/2014/main" id="{66D6BB25-B8CB-70FA-655F-6C9860470F12}"/>
              </a:ext>
            </a:extLst>
          </p:cNvPr>
          <p:cNvPicPr>
            <a:picLocks noChangeAspect="1"/>
          </p:cNvPicPr>
          <p:nvPr/>
        </p:nvPicPr>
        <p:blipFill>
          <a:blip r:embed="rId3"/>
          <a:stretch>
            <a:fillRect/>
          </a:stretch>
        </p:blipFill>
        <p:spPr>
          <a:xfrm>
            <a:off x="7263767" y="2784586"/>
            <a:ext cx="1562100" cy="590550"/>
          </a:xfrm>
          <a:prstGeom prst="rect">
            <a:avLst/>
          </a:prstGeom>
        </p:spPr>
      </p:pic>
      <p:sp>
        <p:nvSpPr>
          <p:cNvPr id="17" name="TextBox 16">
            <a:extLst>
              <a:ext uri="{FF2B5EF4-FFF2-40B4-BE49-F238E27FC236}">
                <a16:creationId xmlns:a16="http://schemas.microsoft.com/office/drawing/2014/main" id="{2D66C8D9-0551-4BF6-5C89-BD18625522EB}"/>
              </a:ext>
            </a:extLst>
          </p:cNvPr>
          <p:cNvSpPr txBox="1"/>
          <p:nvPr/>
        </p:nvSpPr>
        <p:spPr>
          <a:xfrm>
            <a:off x="318896" y="4006167"/>
            <a:ext cx="11687175" cy="646331"/>
          </a:xfrm>
          <a:prstGeom prst="rect">
            <a:avLst/>
          </a:prstGeom>
          <a:noFill/>
        </p:spPr>
        <p:txBody>
          <a:bodyPr wrap="square">
            <a:spAutoFit/>
          </a:bodyPr>
          <a:lstStyle/>
          <a:p>
            <a:r>
              <a:rPr lang="en-US" sz="1800" b="0" i="0" dirty="0" err="1">
                <a:solidFill>
                  <a:srgbClr val="000000"/>
                </a:solidFill>
                <a:effectLst/>
                <a:latin typeface="TimesNewRomanPSMT"/>
              </a:rPr>
              <a:t>Pentru</a:t>
            </a:r>
            <a:r>
              <a:rPr lang="en-US" sz="1800" b="0" i="0" dirty="0">
                <a:solidFill>
                  <a:srgbClr val="000000"/>
                </a:solidFill>
                <a:effectLst/>
                <a:latin typeface="TimesNewRomanPSMT"/>
              </a:rPr>
              <a:t> ca Ga </a:t>
            </a:r>
            <a:r>
              <a:rPr lang="en-US" sz="1800" b="0" i="0" dirty="0" err="1">
                <a:solidFill>
                  <a:srgbClr val="000000"/>
                </a:solidFill>
                <a:effectLst/>
                <a:latin typeface="TimesNewRomanPSMT"/>
              </a:rPr>
              <a:t>topit</a:t>
            </a:r>
            <a:r>
              <a:rPr lang="en-US" sz="1800" b="0" i="0" dirty="0">
                <a:solidFill>
                  <a:srgbClr val="000000"/>
                </a:solidFill>
                <a:effectLst/>
                <a:latin typeface="TimesNewRomanPSMT"/>
              </a:rPr>
              <a:t> </a:t>
            </a:r>
            <a:r>
              <a:rPr lang="en-US" sz="1800" b="0" i="0" dirty="0" err="1">
                <a:solidFill>
                  <a:srgbClr val="000000"/>
                </a:solidFill>
                <a:effectLst/>
                <a:latin typeface="TimesNewRomanPSMT"/>
              </a:rPr>
              <a:t>sã</a:t>
            </a:r>
            <a:r>
              <a:rPr lang="en-US" sz="1800" b="0" i="0" dirty="0">
                <a:solidFill>
                  <a:srgbClr val="000000"/>
                </a:solidFill>
                <a:effectLst/>
                <a:latin typeface="TimesNewRomanPSMT"/>
              </a:rPr>
              <a:t> nu </a:t>
            </a:r>
            <a:r>
              <a:rPr lang="en-US" sz="1800" b="0" i="0" dirty="0" err="1">
                <a:solidFill>
                  <a:srgbClr val="000000"/>
                </a:solidFill>
                <a:effectLst/>
                <a:latin typeface="TimesNewRomanPSMT"/>
              </a:rPr>
              <a:t>stea</a:t>
            </a:r>
            <a:r>
              <a:rPr lang="en-US" sz="1800" b="0" i="0" dirty="0">
                <a:solidFill>
                  <a:srgbClr val="000000"/>
                </a:solidFill>
                <a:effectLst/>
                <a:latin typeface="TimesNewRomanPSMT"/>
              </a:rPr>
              <a:t> pe </a:t>
            </a:r>
            <a:r>
              <a:rPr lang="en-US" sz="1800" b="0" i="0" dirty="0" err="1">
                <a:solidFill>
                  <a:srgbClr val="000000"/>
                </a:solidFill>
                <a:effectLst/>
                <a:latin typeface="TimesNewRomanPSMT"/>
              </a:rPr>
              <a:t>plachetã</a:t>
            </a:r>
            <a:r>
              <a:rPr lang="en-US" sz="1800" b="0" i="0" dirty="0">
                <a:solidFill>
                  <a:srgbClr val="000000"/>
                </a:solidFill>
                <a:effectLst/>
                <a:latin typeface="TimesNewRomanPSMT"/>
              </a:rPr>
              <a:t>, </a:t>
            </a:r>
            <a:r>
              <a:rPr lang="en-US" sz="1800" b="0" i="0" dirty="0" err="1">
                <a:solidFill>
                  <a:srgbClr val="000000"/>
                </a:solidFill>
                <a:effectLst/>
                <a:latin typeface="TimesNewRomanPSMT"/>
              </a:rPr>
              <a:t>stã</a:t>
            </a:r>
            <a:r>
              <a:rPr lang="en-US" sz="1800" b="0" i="0" dirty="0">
                <a:solidFill>
                  <a:srgbClr val="000000"/>
                </a:solidFill>
                <a:effectLst/>
                <a:latin typeface="TimesNewRomanPSMT"/>
              </a:rPr>
              <a:t> </a:t>
            </a:r>
            <a:r>
              <a:rPr lang="en-US" sz="1800" b="0" i="0" dirty="0" err="1">
                <a:solidFill>
                  <a:srgbClr val="000000"/>
                </a:solidFill>
                <a:effectLst/>
                <a:latin typeface="TimesNewRomanPSMT"/>
              </a:rPr>
              <a:t>înclinat</a:t>
            </a:r>
            <a:r>
              <a:rPr lang="en-US" sz="1800" b="0" i="0" dirty="0">
                <a:solidFill>
                  <a:srgbClr val="000000"/>
                </a:solidFill>
                <a:effectLst/>
                <a:latin typeface="TimesNewRomanPSMT"/>
              </a:rPr>
              <a:t> </a:t>
            </a:r>
            <a:r>
              <a:rPr lang="en-US" sz="1800" b="0" i="0" dirty="0" err="1">
                <a:solidFill>
                  <a:srgbClr val="000000"/>
                </a:solidFill>
                <a:effectLst/>
                <a:latin typeface="TimesNewRomanPSMT"/>
              </a:rPr>
              <a:t>într</a:t>
            </a:r>
            <a:r>
              <a:rPr lang="en-US" sz="1800" b="0" i="0" dirty="0">
                <a:solidFill>
                  <a:srgbClr val="000000"/>
                </a:solidFill>
                <a:effectLst/>
                <a:latin typeface="TimesNewRomanPSMT"/>
              </a:rPr>
              <a:t>-un </a:t>
            </a:r>
            <a:r>
              <a:rPr lang="en-US" sz="1800" b="0" i="0" dirty="0" err="1">
                <a:solidFill>
                  <a:srgbClr val="000000"/>
                </a:solidFill>
                <a:effectLst/>
                <a:latin typeface="TimesNewRomanPSMT"/>
              </a:rPr>
              <a:t>singur</a:t>
            </a:r>
            <a:r>
              <a:rPr lang="en-US" sz="1800" b="0" i="0" dirty="0">
                <a:solidFill>
                  <a:srgbClr val="000000"/>
                </a:solidFill>
                <a:effectLst/>
                <a:latin typeface="TimesNewRomanPSMT"/>
              </a:rPr>
              <a:t> loc. </a:t>
            </a:r>
          </a:p>
          <a:p>
            <a:r>
              <a:rPr lang="en-US" sz="1800" b="0" i="0" dirty="0">
                <a:solidFill>
                  <a:srgbClr val="000000"/>
                </a:solidFill>
                <a:effectLst/>
                <a:latin typeface="TimesNewRomanPSMT"/>
              </a:rPr>
              <a:t>Nelson: H</a:t>
            </a:r>
            <a:r>
              <a:rPr lang="en-US" sz="1050" b="0" i="0" dirty="0">
                <a:solidFill>
                  <a:srgbClr val="000000"/>
                </a:solidFill>
                <a:effectLst/>
                <a:latin typeface="TimesNewRomanPSMT"/>
              </a:rPr>
              <a:t>2 </a:t>
            </a:r>
            <a:r>
              <a:rPr lang="en-US" sz="1800" b="0" i="0" dirty="0">
                <a:solidFill>
                  <a:srgbClr val="000000"/>
                </a:solidFill>
                <a:effectLst/>
                <a:latin typeface="TimesNewRomanPSMT"/>
              </a:rPr>
              <a:t>se introduce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sistem</a:t>
            </a:r>
            <a:r>
              <a:rPr lang="en-US" sz="1800" b="0" i="0" dirty="0">
                <a:solidFill>
                  <a:srgbClr val="000000"/>
                </a:solidFill>
                <a:effectLst/>
                <a:latin typeface="TimesNewRomanPSMT"/>
              </a:rPr>
              <a:t>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se </a:t>
            </a:r>
            <a:r>
              <a:rPr lang="en-US" sz="1800" b="0" i="0" dirty="0" err="1">
                <a:solidFill>
                  <a:srgbClr val="000000"/>
                </a:solidFill>
                <a:effectLst/>
                <a:latin typeface="TimesNewRomanPSMT"/>
              </a:rPr>
              <a:t>încãlzeşte</a:t>
            </a:r>
            <a:r>
              <a:rPr lang="en-US" sz="1800" b="0" i="0" dirty="0">
                <a:solidFill>
                  <a:srgbClr val="000000"/>
                </a:solidFill>
                <a:effectLst/>
                <a:latin typeface="TimesNewRomanPSMT"/>
              </a:rPr>
              <a:t> </a:t>
            </a:r>
            <a:r>
              <a:rPr lang="en-US" sz="1800" b="0" i="0" dirty="0" err="1">
                <a:solidFill>
                  <a:srgbClr val="000000"/>
                </a:solidFill>
                <a:effectLst/>
                <a:latin typeface="TimesNewRomanPSMT"/>
              </a:rPr>
              <a:t>reactorul</a:t>
            </a:r>
            <a:r>
              <a:rPr lang="en-US" sz="1800" b="0" i="0" dirty="0">
                <a:solidFill>
                  <a:srgbClr val="000000"/>
                </a:solidFill>
                <a:effectLst/>
                <a:latin typeface="TimesNewRomanPSMT"/>
              </a:rPr>
              <a:t> </a:t>
            </a:r>
            <a:r>
              <a:rPr lang="en-US" sz="1800" b="0" i="0" dirty="0" err="1">
                <a:solidFill>
                  <a:srgbClr val="000000"/>
                </a:solidFill>
                <a:effectLst/>
                <a:latin typeface="TimesNewRomanPSMT"/>
              </a:rPr>
              <a:t>dupã</a:t>
            </a:r>
            <a:r>
              <a:rPr lang="en-US" sz="1800" b="0" i="0" dirty="0">
                <a:solidFill>
                  <a:srgbClr val="000000"/>
                </a:solidFill>
                <a:effectLst/>
                <a:latin typeface="TimesNewRomanPSMT"/>
              </a:rPr>
              <a:t> </a:t>
            </a:r>
            <a:r>
              <a:rPr lang="en-US" sz="1800" b="0" i="0" dirty="0" err="1">
                <a:solidFill>
                  <a:srgbClr val="000000"/>
                </a:solidFill>
                <a:effectLst/>
                <a:latin typeface="TimesNewRomanPSMT"/>
              </a:rPr>
              <a:t>urmãtorul</a:t>
            </a:r>
            <a:r>
              <a:rPr lang="en-US" sz="1800" b="0" i="0" dirty="0">
                <a:solidFill>
                  <a:srgbClr val="000000"/>
                </a:solidFill>
                <a:effectLst/>
                <a:latin typeface="TimesNewRomanPSMT"/>
              </a:rPr>
              <a:t> </a:t>
            </a:r>
            <a:r>
              <a:rPr lang="en-US" sz="1800" b="0" i="0" dirty="0" err="1">
                <a:solidFill>
                  <a:srgbClr val="000000"/>
                </a:solidFill>
                <a:effectLst/>
                <a:latin typeface="TimesNewRomanPSMT"/>
              </a:rPr>
              <a:t>grafic</a:t>
            </a:r>
            <a:r>
              <a:rPr lang="en-US" sz="1800" b="0" i="0" dirty="0">
                <a:solidFill>
                  <a:srgbClr val="000000"/>
                </a:solidFill>
                <a:effectLst/>
                <a:latin typeface="TimesNewRomanPSMT"/>
              </a:rPr>
              <a:t>:</a:t>
            </a:r>
            <a:r>
              <a:rPr lang="en-US" dirty="0"/>
              <a:t> </a:t>
            </a:r>
          </a:p>
        </p:txBody>
      </p:sp>
      <p:pic>
        <p:nvPicPr>
          <p:cNvPr id="19" name="Рисунок 18">
            <a:extLst>
              <a:ext uri="{FF2B5EF4-FFF2-40B4-BE49-F238E27FC236}">
                <a16:creationId xmlns:a16="http://schemas.microsoft.com/office/drawing/2014/main" id="{65EB04BC-78DA-1D79-AD3C-4557346EC100}"/>
              </a:ext>
            </a:extLst>
          </p:cNvPr>
          <p:cNvPicPr>
            <a:picLocks noChangeAspect="1"/>
          </p:cNvPicPr>
          <p:nvPr/>
        </p:nvPicPr>
        <p:blipFill>
          <a:blip r:embed="rId4"/>
          <a:stretch>
            <a:fillRect/>
          </a:stretch>
        </p:blipFill>
        <p:spPr>
          <a:xfrm>
            <a:off x="276606" y="4781609"/>
            <a:ext cx="2981325" cy="1905000"/>
          </a:xfrm>
          <a:prstGeom prst="rect">
            <a:avLst/>
          </a:prstGeom>
        </p:spPr>
      </p:pic>
      <p:sp>
        <p:nvSpPr>
          <p:cNvPr id="21" name="TextBox 20">
            <a:extLst>
              <a:ext uri="{FF2B5EF4-FFF2-40B4-BE49-F238E27FC236}">
                <a16:creationId xmlns:a16="http://schemas.microsoft.com/office/drawing/2014/main" id="{B111D320-ECAD-F278-A812-4F68CDEA059D}"/>
              </a:ext>
            </a:extLst>
          </p:cNvPr>
          <p:cNvSpPr txBox="1"/>
          <p:nvPr/>
        </p:nvSpPr>
        <p:spPr>
          <a:xfrm>
            <a:off x="3592449" y="4595371"/>
            <a:ext cx="8599551" cy="2031325"/>
          </a:xfrm>
          <a:prstGeom prst="rect">
            <a:avLst/>
          </a:prstGeom>
          <a:noFill/>
        </p:spPr>
        <p:txBody>
          <a:bodyPr wrap="square">
            <a:spAutoFit/>
          </a:bodyPr>
          <a:lstStyle/>
          <a:p>
            <a:r>
              <a:rPr lang="en-US" sz="1800" b="0" i="0" dirty="0">
                <a:solidFill>
                  <a:srgbClr val="000000"/>
                </a:solidFill>
                <a:effectLst/>
                <a:latin typeface="TimesNewRomanPSMT"/>
              </a:rPr>
              <a:t>1 – </a:t>
            </a:r>
            <a:r>
              <a:rPr lang="en-US" sz="1800" b="0" i="0" dirty="0" err="1">
                <a:solidFill>
                  <a:srgbClr val="000000"/>
                </a:solidFill>
                <a:effectLst/>
                <a:latin typeface="TimesNewRomanPSMT"/>
              </a:rPr>
              <a:t>punct</a:t>
            </a:r>
            <a:r>
              <a:rPr lang="en-US" sz="1800" b="0" i="0" dirty="0">
                <a:solidFill>
                  <a:srgbClr val="000000"/>
                </a:solidFill>
                <a:effectLst/>
                <a:latin typeface="TimesNewRomanPSMT"/>
              </a:rPr>
              <a:t> de </a:t>
            </a:r>
            <a:r>
              <a:rPr lang="en-US" sz="1800" b="0" i="0" dirty="0" err="1">
                <a:solidFill>
                  <a:srgbClr val="000000"/>
                </a:solidFill>
                <a:effectLst/>
                <a:latin typeface="TimesNewRomanPSMT"/>
              </a:rPr>
              <a:t>umezire</a:t>
            </a:r>
            <a:r>
              <a:rPr lang="en-US" sz="1800" b="0" i="0" dirty="0">
                <a:solidFill>
                  <a:srgbClr val="000000"/>
                </a:solidFill>
                <a:effectLst/>
                <a:latin typeface="TimesNewRomanPSMT"/>
              </a:rPr>
              <a:t> a </a:t>
            </a:r>
            <a:r>
              <a:rPr lang="en-US" sz="1800" b="0" i="0" dirty="0" err="1">
                <a:solidFill>
                  <a:srgbClr val="000000"/>
                </a:solidFill>
                <a:effectLst/>
                <a:latin typeface="TimesNewRomanPSMT"/>
              </a:rPr>
              <a:t>plachetei</a:t>
            </a:r>
            <a:r>
              <a:rPr lang="en-US" sz="1800" b="0" i="0" dirty="0">
                <a:solidFill>
                  <a:srgbClr val="000000"/>
                </a:solidFill>
                <a:effectLst/>
                <a:latin typeface="TimesNewRomanPSMT"/>
              </a:rPr>
              <a:t> cu </a:t>
            </a:r>
            <a:r>
              <a:rPr lang="en-US" sz="1800" b="0" i="0" dirty="0" err="1">
                <a:solidFill>
                  <a:srgbClr val="000000"/>
                </a:solidFill>
                <a:effectLst/>
                <a:latin typeface="TimesNewRomanPSMT"/>
              </a:rPr>
              <a:t>soluţie</a:t>
            </a:r>
            <a:r>
              <a:rPr lang="en-US" sz="1800" b="0" i="0" dirty="0">
                <a:solidFill>
                  <a:srgbClr val="000000"/>
                </a:solidFill>
                <a:effectLst/>
                <a:latin typeface="TimesNewRomanPSMT"/>
              </a:rPr>
              <a:t> (</a:t>
            </a:r>
            <a:r>
              <a:rPr lang="en-US" sz="1800" b="0" i="0" dirty="0" err="1">
                <a:solidFill>
                  <a:srgbClr val="000000"/>
                </a:solidFill>
                <a:effectLst/>
                <a:latin typeface="TimesNewRomanPSMT"/>
              </a:rPr>
              <a:t>topiturã</a:t>
            </a:r>
            <a:r>
              <a:rPr lang="en-US" sz="1800" b="0" i="0" dirty="0">
                <a:solidFill>
                  <a:srgbClr val="000000"/>
                </a:solidFill>
                <a:effectLst/>
                <a:latin typeface="TimesNewRomanPSMT"/>
              </a:rPr>
              <a:t>); 2 – </a:t>
            </a:r>
            <a:r>
              <a:rPr lang="en-US" sz="1800" b="0" i="0" dirty="0" err="1">
                <a:solidFill>
                  <a:srgbClr val="000000"/>
                </a:solidFill>
                <a:effectLst/>
                <a:latin typeface="TimesNewRomanPSMT"/>
              </a:rPr>
              <a:t>punerea</a:t>
            </a:r>
            <a:r>
              <a:rPr lang="en-US" sz="1800" b="0" i="0" dirty="0">
                <a:solidFill>
                  <a:srgbClr val="000000"/>
                </a:solidFill>
                <a:effectLst/>
                <a:latin typeface="TimesNewRomanPSMT"/>
              </a:rPr>
              <a:t> </a:t>
            </a:r>
            <a:r>
              <a:rPr lang="en-US" sz="1800" b="0" i="0" dirty="0" err="1">
                <a:solidFill>
                  <a:srgbClr val="000000"/>
                </a:solidFill>
                <a:effectLst/>
                <a:latin typeface="TimesNewRomanPSMT"/>
              </a:rPr>
              <a:t>reactorului</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poziţia</a:t>
            </a:r>
            <a:r>
              <a:rPr lang="en-US" sz="1800" b="0" i="0" dirty="0">
                <a:solidFill>
                  <a:srgbClr val="000000"/>
                </a:solidFill>
                <a:effectLst/>
                <a:latin typeface="TimesNewRomanPSMT"/>
              </a:rPr>
              <a:t> </a:t>
            </a:r>
            <a:r>
              <a:rPr lang="en-US" sz="1800" b="0" i="0" dirty="0" err="1">
                <a:solidFill>
                  <a:srgbClr val="000000"/>
                </a:solidFill>
                <a:effectLst/>
                <a:latin typeface="TimesNewRomanPSMT"/>
              </a:rPr>
              <a:t>iniţialã</a:t>
            </a:r>
            <a:r>
              <a:rPr lang="en-US" sz="1800" b="0" i="0" dirty="0">
                <a:solidFill>
                  <a:srgbClr val="000000"/>
                </a:solidFill>
                <a:effectLst/>
                <a:latin typeface="TimesNewRomanPSMT"/>
              </a:rPr>
              <a:t>.</a:t>
            </a:r>
          </a:p>
          <a:p>
            <a:r>
              <a:rPr lang="en-US" sz="1800" b="0" i="0" dirty="0" err="1">
                <a:solidFill>
                  <a:srgbClr val="000000"/>
                </a:solidFill>
                <a:effectLst/>
                <a:latin typeface="TimesNewRomanPSMT"/>
              </a:rPr>
              <a:t>Pânã</a:t>
            </a:r>
            <a:r>
              <a:rPr lang="en-US" sz="1800" b="0" i="0" dirty="0">
                <a:solidFill>
                  <a:srgbClr val="000000"/>
                </a:solidFill>
                <a:effectLst/>
                <a:latin typeface="TimesNewRomanPSMT"/>
              </a:rPr>
              <a:t> la 800 ºC GaAs nu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topit</a:t>
            </a:r>
            <a:r>
              <a:rPr lang="en-US" sz="1800" b="0" i="0" dirty="0">
                <a:solidFill>
                  <a:srgbClr val="000000"/>
                </a:solidFill>
                <a:effectLst/>
                <a:latin typeface="TimesNewRomanPSMT"/>
              </a:rPr>
              <a:t>, </a:t>
            </a:r>
            <a:r>
              <a:rPr lang="en-US" sz="1800" b="0" i="0" dirty="0" err="1">
                <a:solidFill>
                  <a:srgbClr val="000000"/>
                </a:solidFill>
                <a:effectLst/>
                <a:latin typeface="TimesNewRomanPSMT"/>
              </a:rPr>
              <a:t>însã</a:t>
            </a:r>
            <a:r>
              <a:rPr lang="en-US" sz="1800" b="0" i="0" dirty="0">
                <a:solidFill>
                  <a:srgbClr val="000000"/>
                </a:solidFill>
                <a:effectLst/>
                <a:latin typeface="TimesNewRomanPSMT"/>
              </a:rPr>
              <a:t> Ga era </a:t>
            </a:r>
            <a:r>
              <a:rPr lang="en-US" sz="1800" b="0" i="0" dirty="0" err="1">
                <a:solidFill>
                  <a:srgbClr val="000000"/>
                </a:solidFill>
                <a:effectLst/>
                <a:latin typeface="TimesNewRomanPSMT"/>
              </a:rPr>
              <a:t>topit</a:t>
            </a:r>
            <a:r>
              <a:rPr lang="en-US" sz="1800" b="0" i="0" dirty="0">
                <a:solidFill>
                  <a:srgbClr val="000000"/>
                </a:solidFill>
                <a:effectLst/>
                <a:latin typeface="TimesNewRomanPSMT"/>
              </a:rPr>
              <a:t> </a:t>
            </a:r>
            <a:r>
              <a:rPr lang="en-US" sz="1800" b="0" i="0" dirty="0" err="1">
                <a:solidFill>
                  <a:srgbClr val="000000"/>
                </a:solidFill>
                <a:effectLst/>
                <a:latin typeface="TimesNewRomanPSMT"/>
              </a:rPr>
              <a:t>deja</a:t>
            </a:r>
            <a:r>
              <a:rPr lang="en-US" sz="1800" b="0" i="0" dirty="0">
                <a:solidFill>
                  <a:srgbClr val="000000"/>
                </a:solidFill>
                <a:effectLst/>
                <a:latin typeface="TimesNewRomanPSMT"/>
              </a:rPr>
              <a:t>. GaAs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contact cu Ga se </a:t>
            </a:r>
            <a:r>
              <a:rPr lang="en-US" sz="1800" b="0" i="0" dirty="0" err="1">
                <a:solidFill>
                  <a:srgbClr val="000000"/>
                </a:solidFill>
                <a:effectLst/>
                <a:latin typeface="TimesNewRomanPSMT"/>
              </a:rPr>
              <a:t>începe</a:t>
            </a:r>
            <a:r>
              <a:rPr lang="en-US" sz="1800" b="0" i="0" dirty="0">
                <a:solidFill>
                  <a:srgbClr val="000000"/>
                </a:solidFill>
                <a:effectLst/>
                <a:latin typeface="TimesNewRomanPSMT"/>
              </a:rPr>
              <a:t> a se </a:t>
            </a:r>
            <a:r>
              <a:rPr lang="en-US" sz="1800" b="0" i="0" dirty="0" err="1">
                <a:solidFill>
                  <a:srgbClr val="000000"/>
                </a:solidFill>
                <a:effectLst/>
                <a:latin typeface="TimesNewRomanPSMT"/>
              </a:rPr>
              <a:t>dizolva</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Ga.</a:t>
            </a:r>
          </a:p>
          <a:p>
            <a:r>
              <a:rPr lang="en-US" sz="1800" b="0" i="0" dirty="0">
                <a:solidFill>
                  <a:srgbClr val="000000"/>
                </a:solidFill>
                <a:effectLst/>
                <a:latin typeface="TimesNewRomanPSMT"/>
              </a:rPr>
              <a:t>Deci </a:t>
            </a:r>
            <a:r>
              <a:rPr lang="en-US" sz="1800" b="0" i="0" dirty="0" err="1">
                <a:solidFill>
                  <a:srgbClr val="000000"/>
                </a:solidFill>
                <a:effectLst/>
                <a:latin typeface="TimesNewRomanPSMT"/>
              </a:rPr>
              <a:t>când</a:t>
            </a:r>
            <a:r>
              <a:rPr lang="en-US" sz="1800" b="0" i="0" dirty="0">
                <a:solidFill>
                  <a:srgbClr val="000000"/>
                </a:solidFill>
                <a:effectLst/>
                <a:latin typeface="TimesNewRomanPSMT"/>
              </a:rPr>
              <a:t> </a:t>
            </a:r>
            <a:r>
              <a:rPr lang="en-US" sz="1800" b="0" i="0" dirty="0" err="1">
                <a:solidFill>
                  <a:srgbClr val="000000"/>
                </a:solidFill>
                <a:effectLst/>
                <a:latin typeface="TimesNewRomanPSMT"/>
              </a:rPr>
              <a:t>încãlzim</a:t>
            </a:r>
            <a:r>
              <a:rPr lang="en-US" sz="1800" b="0" i="0" dirty="0">
                <a:solidFill>
                  <a:srgbClr val="000000"/>
                </a:solidFill>
                <a:effectLst/>
                <a:latin typeface="TimesNewRomanPSMT"/>
              </a:rPr>
              <a:t> la 800 ºC </a:t>
            </a:r>
            <a:r>
              <a:rPr lang="en-US" sz="1800" b="0" i="0" dirty="0" err="1">
                <a:solidFill>
                  <a:srgbClr val="000000"/>
                </a:solidFill>
                <a:effectLst/>
                <a:latin typeface="TimesNewRomanPSMT"/>
              </a:rPr>
              <a:t>rezultã</a:t>
            </a:r>
            <a:r>
              <a:rPr lang="en-US" sz="1800" b="0" i="0" dirty="0">
                <a:solidFill>
                  <a:srgbClr val="000000"/>
                </a:solidFill>
                <a:effectLst/>
                <a:latin typeface="TimesNewRomanPSMT"/>
              </a:rPr>
              <a:t> prima </a:t>
            </a:r>
            <a:r>
              <a:rPr lang="en-US" sz="1800" b="0" i="0" dirty="0" err="1">
                <a:solidFill>
                  <a:srgbClr val="000000"/>
                </a:solidFill>
                <a:effectLst/>
                <a:latin typeface="TimesNewRomanPSMT"/>
              </a:rPr>
              <a:t>regiune</a:t>
            </a:r>
            <a:r>
              <a:rPr lang="en-US" sz="1800" b="0" i="0" dirty="0">
                <a:solidFill>
                  <a:srgbClr val="000000"/>
                </a:solidFill>
                <a:effectLst/>
                <a:latin typeface="TimesNewRomanPSMT"/>
              </a:rPr>
              <a:t> </a:t>
            </a:r>
            <a:r>
              <a:rPr lang="en-US" sz="1800" b="0" i="0" dirty="0" err="1">
                <a:solidFill>
                  <a:srgbClr val="000000"/>
                </a:solidFill>
                <a:effectLst/>
                <a:latin typeface="TimesNewRomanPSMT"/>
              </a:rPr>
              <a:t>numitã</a:t>
            </a:r>
            <a:r>
              <a:rPr lang="en-US" sz="1800" b="0" i="0" dirty="0">
                <a:solidFill>
                  <a:srgbClr val="000000"/>
                </a:solidFill>
                <a:effectLst/>
                <a:latin typeface="TimesNewRomanPSMT"/>
              </a:rPr>
              <a:t>:</a:t>
            </a:r>
          </a:p>
          <a:p>
            <a:r>
              <a:rPr lang="en-US" sz="1800" b="0" i="0" dirty="0">
                <a:solidFill>
                  <a:srgbClr val="000000"/>
                </a:solidFill>
                <a:effectLst/>
                <a:latin typeface="TimesNewRomanPSMT"/>
              </a:rPr>
              <a:t>I – </a:t>
            </a:r>
            <a:r>
              <a:rPr lang="en-US" sz="1800" b="0" i="0" dirty="0" err="1">
                <a:solidFill>
                  <a:srgbClr val="000000"/>
                </a:solidFill>
                <a:effectLst/>
                <a:latin typeface="TimesNewRomanPSMT"/>
              </a:rPr>
              <a:t>regiune</a:t>
            </a:r>
            <a:r>
              <a:rPr lang="en-US" sz="1800" b="0" i="0" dirty="0">
                <a:solidFill>
                  <a:srgbClr val="000000"/>
                </a:solidFill>
                <a:effectLst/>
                <a:latin typeface="TimesNewRomanPSMT"/>
              </a:rPr>
              <a:t> de </a:t>
            </a:r>
            <a:r>
              <a:rPr lang="en-US" sz="1800" b="0" i="0" dirty="0" err="1">
                <a:solidFill>
                  <a:srgbClr val="000000"/>
                </a:solidFill>
                <a:effectLst/>
                <a:latin typeface="TimesNewRomanPSMT"/>
              </a:rPr>
              <a:t>ieşire</a:t>
            </a:r>
            <a:r>
              <a:rPr lang="en-US" sz="1800" b="0" i="0" dirty="0">
                <a:solidFill>
                  <a:srgbClr val="000000"/>
                </a:solidFill>
                <a:effectLst/>
                <a:latin typeface="TimesNewRomanPSMT"/>
              </a:rPr>
              <a:t> a </a:t>
            </a:r>
            <a:r>
              <a:rPr lang="en-US" sz="1800" b="0" i="0" dirty="0" err="1">
                <a:solidFill>
                  <a:srgbClr val="000000"/>
                </a:solidFill>
                <a:effectLst/>
                <a:latin typeface="TimesNewRomanPSMT"/>
              </a:rPr>
              <a:t>sistemului</a:t>
            </a:r>
            <a:r>
              <a:rPr lang="en-US" sz="1800" b="0" i="0" dirty="0">
                <a:solidFill>
                  <a:srgbClr val="000000"/>
                </a:solidFill>
                <a:effectLst/>
                <a:latin typeface="TimesNewRomanPSMT"/>
              </a:rPr>
              <a:t> la </a:t>
            </a:r>
            <a:r>
              <a:rPr lang="en-US" sz="1800" b="0" i="0" dirty="0" err="1">
                <a:solidFill>
                  <a:srgbClr val="000000"/>
                </a:solidFill>
                <a:effectLst/>
                <a:latin typeface="TimesNewRomanPSMT"/>
              </a:rPr>
              <a:t>temperatura</a:t>
            </a:r>
            <a:r>
              <a:rPr lang="en-US" sz="1800" b="0" i="0" dirty="0">
                <a:solidFill>
                  <a:srgbClr val="000000"/>
                </a:solidFill>
                <a:effectLst/>
                <a:latin typeface="TimesNewRomanPSMT"/>
              </a:rPr>
              <a:t> </a:t>
            </a:r>
            <a:r>
              <a:rPr lang="en-US" sz="1800" b="0" i="0" dirty="0" err="1">
                <a:solidFill>
                  <a:srgbClr val="000000"/>
                </a:solidFill>
                <a:effectLst/>
                <a:latin typeface="TimesNewRomanPSMT"/>
              </a:rPr>
              <a:t>necesarã</a:t>
            </a:r>
            <a:r>
              <a:rPr lang="en-US" sz="1800" b="0" i="0" dirty="0">
                <a:solidFill>
                  <a:srgbClr val="000000"/>
                </a:solidFill>
                <a:effectLst/>
                <a:latin typeface="TimesNewRomanPSMT"/>
              </a:rPr>
              <a:t> de </a:t>
            </a:r>
            <a:r>
              <a:rPr lang="en-US" sz="1800" b="0" i="0" dirty="0" err="1">
                <a:solidFill>
                  <a:srgbClr val="000000"/>
                </a:solidFill>
                <a:effectLst/>
                <a:latin typeface="TimesNewRomanPSMT"/>
              </a:rPr>
              <a:t>lucru</a:t>
            </a:r>
            <a:r>
              <a:rPr lang="en-US" sz="1800" b="0" i="0" dirty="0">
                <a:solidFill>
                  <a:srgbClr val="000000"/>
                </a:solidFill>
                <a:effectLst/>
                <a:latin typeface="TimesNewRomanPSMT"/>
              </a:rPr>
              <a:t>;</a:t>
            </a:r>
          </a:p>
          <a:p>
            <a:r>
              <a:rPr lang="en-US" sz="1800" b="0" i="0" dirty="0">
                <a:solidFill>
                  <a:srgbClr val="000000"/>
                </a:solidFill>
                <a:effectLst/>
                <a:latin typeface="TimesNewRomanPSMT"/>
              </a:rPr>
              <a:t>II – </a:t>
            </a:r>
            <a:r>
              <a:rPr lang="en-US" sz="1800" b="0" i="0" dirty="0" err="1">
                <a:solidFill>
                  <a:srgbClr val="000000"/>
                </a:solidFill>
                <a:effectLst/>
                <a:latin typeface="TimesNewRomanPSMT"/>
              </a:rPr>
              <a:t>regiune</a:t>
            </a:r>
            <a:r>
              <a:rPr lang="en-US" sz="1800" b="0" i="0" dirty="0">
                <a:solidFill>
                  <a:srgbClr val="000000"/>
                </a:solidFill>
                <a:effectLst/>
                <a:latin typeface="TimesNewRomanPSMT"/>
              </a:rPr>
              <a:t> de </a:t>
            </a:r>
            <a:r>
              <a:rPr lang="en-US" sz="1800" b="0" i="0" dirty="0" err="1">
                <a:solidFill>
                  <a:srgbClr val="000000"/>
                </a:solidFill>
                <a:effectLst/>
                <a:latin typeface="TimesNewRomanPSMT"/>
              </a:rPr>
              <a:t>omogenizare</a:t>
            </a:r>
            <a:r>
              <a:rPr lang="en-US" sz="1800" b="0" i="0" dirty="0">
                <a:solidFill>
                  <a:srgbClr val="000000"/>
                </a:solidFill>
                <a:effectLst/>
                <a:latin typeface="TimesNewRomanPSMT"/>
              </a:rPr>
              <a:t> ; </a:t>
            </a:r>
            <a:r>
              <a:rPr lang="en-US" sz="1800" b="0" i="0" dirty="0" err="1">
                <a:solidFill>
                  <a:srgbClr val="000000"/>
                </a:solidFill>
                <a:effectLst/>
                <a:latin typeface="TimesNewRomanPSMT"/>
              </a:rPr>
              <a:t>datoritã</a:t>
            </a:r>
            <a:r>
              <a:rPr lang="en-US" sz="1800" b="0" i="0" dirty="0">
                <a:solidFill>
                  <a:srgbClr val="000000"/>
                </a:solidFill>
                <a:effectLst/>
                <a:latin typeface="TimesNewRomanPSMT"/>
              </a:rPr>
              <a:t> </a:t>
            </a:r>
            <a:r>
              <a:rPr lang="en-US" sz="1800" b="0" i="0" dirty="0" err="1">
                <a:solidFill>
                  <a:srgbClr val="000000"/>
                </a:solidFill>
                <a:effectLst/>
                <a:latin typeface="TimesNewRomanPSMT"/>
              </a:rPr>
              <a:t>difuziei</a:t>
            </a:r>
            <a:r>
              <a:rPr lang="en-US" sz="1800" b="0" i="0" dirty="0">
                <a:solidFill>
                  <a:srgbClr val="000000"/>
                </a:solidFill>
                <a:effectLst/>
                <a:latin typeface="TimesNewRomanPSMT"/>
              </a:rPr>
              <a:t>, As </a:t>
            </a:r>
            <a:r>
              <a:rPr lang="en-US" sz="1800" b="0" i="0" dirty="0" err="1">
                <a:solidFill>
                  <a:srgbClr val="000000"/>
                </a:solidFill>
                <a:effectLst/>
                <a:latin typeface="TimesNewRomanPSMT"/>
              </a:rPr>
              <a:t>topit</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Ga se </a:t>
            </a:r>
            <a:r>
              <a:rPr lang="en-US" sz="1800" b="0" i="0" dirty="0" err="1">
                <a:solidFill>
                  <a:srgbClr val="000000"/>
                </a:solidFill>
                <a:effectLst/>
                <a:latin typeface="TimesNewRomanPSMT"/>
              </a:rPr>
              <a:t>va</a:t>
            </a:r>
            <a:r>
              <a:rPr lang="en-US" sz="1800" b="0" i="0" dirty="0">
                <a:solidFill>
                  <a:srgbClr val="000000"/>
                </a:solidFill>
                <a:effectLst/>
                <a:latin typeface="TimesNewRomanPSMT"/>
              </a:rPr>
              <a:t> </a:t>
            </a:r>
            <a:r>
              <a:rPr lang="en-US" sz="1800" b="0" i="0" dirty="0" err="1">
                <a:solidFill>
                  <a:srgbClr val="000000"/>
                </a:solidFill>
                <a:effectLst/>
                <a:latin typeface="TimesNewRomanPSMT"/>
              </a:rPr>
              <a:t>rãspândi</a:t>
            </a:r>
            <a:r>
              <a:rPr lang="en-US" sz="1800" b="0" i="0" dirty="0">
                <a:solidFill>
                  <a:srgbClr val="000000"/>
                </a:solidFill>
                <a:effectLst/>
                <a:latin typeface="TimesNewRomanPSMT"/>
              </a:rPr>
              <a:t> uniform;</a:t>
            </a:r>
            <a:r>
              <a:rPr lang="en-US" dirty="0"/>
              <a:t> </a:t>
            </a:r>
          </a:p>
        </p:txBody>
      </p:sp>
    </p:spTree>
    <p:extLst>
      <p:ext uri="{BB962C8B-B14F-4D97-AF65-F5344CB8AC3E}">
        <p14:creationId xmlns:p14="http://schemas.microsoft.com/office/powerpoint/2010/main" val="23051825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F4BC335-4134-23CA-0494-B4BCC79E9E78}"/>
              </a:ext>
            </a:extLst>
          </p:cNvPr>
          <p:cNvSpPr txBox="1"/>
          <p:nvPr/>
        </p:nvSpPr>
        <p:spPr>
          <a:xfrm>
            <a:off x="230886" y="131356"/>
            <a:ext cx="11884914" cy="646331"/>
          </a:xfrm>
          <a:prstGeom prst="rect">
            <a:avLst/>
          </a:prstGeom>
          <a:noFill/>
        </p:spPr>
        <p:txBody>
          <a:bodyPr wrap="square">
            <a:spAutoFit/>
          </a:bodyPr>
          <a:lstStyle/>
          <a:p>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punctul</a:t>
            </a:r>
            <a:r>
              <a:rPr lang="en-US" sz="1800" b="0" i="0" dirty="0">
                <a:solidFill>
                  <a:srgbClr val="000000"/>
                </a:solidFill>
                <a:effectLst/>
                <a:latin typeface="TimesNewRomanPSMT"/>
              </a:rPr>
              <a:t> de </a:t>
            </a:r>
            <a:r>
              <a:rPr lang="en-US" sz="1800" b="0" i="0" dirty="0" err="1">
                <a:solidFill>
                  <a:srgbClr val="000000"/>
                </a:solidFill>
                <a:effectLst/>
                <a:latin typeface="TimesNewRomanPSMT"/>
              </a:rPr>
              <a:t>umezire</a:t>
            </a:r>
            <a:r>
              <a:rPr lang="en-US" sz="1800" b="0" i="0" dirty="0">
                <a:solidFill>
                  <a:srgbClr val="000000"/>
                </a:solidFill>
                <a:effectLst/>
                <a:latin typeface="TimesNewRomanPSMT"/>
              </a:rPr>
              <a:t> </a:t>
            </a:r>
            <a:r>
              <a:rPr lang="en-US" sz="1800" b="0" i="0" dirty="0" err="1">
                <a:solidFill>
                  <a:srgbClr val="000000"/>
                </a:solidFill>
                <a:effectLst/>
                <a:latin typeface="TimesNewRomanPSMT"/>
              </a:rPr>
              <a:t>reactorul</a:t>
            </a:r>
            <a:r>
              <a:rPr lang="en-US" sz="1800" b="0" i="0" dirty="0">
                <a:solidFill>
                  <a:srgbClr val="000000"/>
                </a:solidFill>
                <a:effectLst/>
                <a:latin typeface="TimesNewRomanPSMT"/>
              </a:rPr>
              <a:t> s-a </a:t>
            </a:r>
            <a:r>
              <a:rPr lang="en-US" sz="1800" b="0" i="0" dirty="0" err="1">
                <a:solidFill>
                  <a:srgbClr val="000000"/>
                </a:solidFill>
                <a:effectLst/>
                <a:latin typeface="TimesNewRomanPSMT"/>
              </a:rPr>
              <a:t>înclinat</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partea</a:t>
            </a:r>
            <a:r>
              <a:rPr lang="en-US" sz="1800" b="0" i="0" dirty="0">
                <a:solidFill>
                  <a:srgbClr val="000000"/>
                </a:solidFill>
                <a:effectLst/>
                <a:latin typeface="TimesNewRomanPSMT"/>
              </a:rPr>
              <a:t> </a:t>
            </a:r>
            <a:r>
              <a:rPr lang="en-US" sz="1800" b="0" i="0" dirty="0" err="1">
                <a:solidFill>
                  <a:srgbClr val="000000"/>
                </a:solidFill>
                <a:effectLst/>
                <a:latin typeface="TimesNewRomanPSMT"/>
              </a:rPr>
              <a:t>dreaptã</a:t>
            </a:r>
            <a:r>
              <a:rPr lang="en-US" sz="1800" b="0" i="0" dirty="0">
                <a:solidFill>
                  <a:srgbClr val="000000"/>
                </a:solidFill>
                <a:effectLst/>
                <a:latin typeface="TimesNewRomanPSMT"/>
              </a:rPr>
              <a:t>( </a:t>
            </a:r>
            <a:r>
              <a:rPr lang="en-US" sz="1800" b="0" i="0" dirty="0" err="1">
                <a:solidFill>
                  <a:srgbClr val="000000"/>
                </a:solidFill>
                <a:effectLst/>
                <a:latin typeface="TimesNewRomanPSMT"/>
              </a:rPr>
              <a:t>orizontal</a:t>
            </a:r>
            <a:r>
              <a:rPr lang="en-US" sz="1800" b="0" i="0" dirty="0">
                <a:solidFill>
                  <a:srgbClr val="000000"/>
                </a:solidFill>
                <a:effectLst/>
                <a:latin typeface="TimesNewRomanPSMT"/>
              </a:rPr>
              <a:t>) ca </a:t>
            </a:r>
            <a:r>
              <a:rPr lang="en-US" sz="1800" b="0" i="0" dirty="0" err="1">
                <a:solidFill>
                  <a:srgbClr val="000000"/>
                </a:solidFill>
                <a:effectLst/>
                <a:latin typeface="TimesNewRomanPSMT"/>
              </a:rPr>
              <a:t>urmare</a:t>
            </a:r>
            <a:r>
              <a:rPr lang="en-US" sz="1800" b="0" i="0" dirty="0">
                <a:solidFill>
                  <a:srgbClr val="000000"/>
                </a:solidFill>
                <a:effectLst/>
                <a:latin typeface="TimesNewRomanPSMT"/>
              </a:rPr>
              <a:t> </a:t>
            </a:r>
            <a:r>
              <a:rPr lang="en-US" sz="1800" b="0" i="0" dirty="0" err="1">
                <a:solidFill>
                  <a:srgbClr val="000000"/>
                </a:solidFill>
                <a:effectLst/>
                <a:latin typeface="TimesNewRomanPSMT"/>
              </a:rPr>
              <a:t>substanţa</a:t>
            </a:r>
            <a:r>
              <a:rPr lang="en-US" sz="1800" b="0" i="0" dirty="0">
                <a:solidFill>
                  <a:srgbClr val="000000"/>
                </a:solidFill>
                <a:effectLst/>
                <a:latin typeface="TimesNewRomanPSMT"/>
              </a:rPr>
              <a:t> </a:t>
            </a:r>
            <a:r>
              <a:rPr lang="en-US" sz="1800" b="0" i="0" dirty="0" err="1">
                <a:solidFill>
                  <a:srgbClr val="000000"/>
                </a:solidFill>
                <a:effectLst/>
                <a:latin typeface="TimesNewRomanPSMT"/>
              </a:rPr>
              <a:t>topitã</a:t>
            </a:r>
            <a:r>
              <a:rPr lang="en-US" sz="1800" b="0" i="0" dirty="0">
                <a:solidFill>
                  <a:srgbClr val="000000"/>
                </a:solidFill>
                <a:effectLst/>
                <a:latin typeface="TimesNewRomanPSMT"/>
              </a:rPr>
              <a:t> din </a:t>
            </a:r>
            <a:r>
              <a:rPr lang="en-US" sz="1800" b="0" i="0" dirty="0" err="1">
                <a:solidFill>
                  <a:srgbClr val="000000"/>
                </a:solidFill>
                <a:effectLst/>
                <a:latin typeface="TimesNewRomanPSMT"/>
              </a:rPr>
              <a:t>partea</a:t>
            </a:r>
            <a:r>
              <a:rPr lang="en-US" sz="1800" b="0" i="0" dirty="0">
                <a:solidFill>
                  <a:srgbClr val="000000"/>
                </a:solidFill>
                <a:effectLst/>
                <a:latin typeface="TimesNewRomanPSMT"/>
              </a:rPr>
              <a:t> </a:t>
            </a:r>
            <a:r>
              <a:rPr lang="en-US" sz="1800" b="0" i="0" dirty="0" err="1">
                <a:solidFill>
                  <a:srgbClr val="000000"/>
                </a:solidFill>
                <a:effectLst/>
                <a:latin typeface="TimesNewRomanPSMT"/>
              </a:rPr>
              <a:t>stângã</a:t>
            </a:r>
            <a:r>
              <a:rPr lang="en-US" sz="1800" b="0" i="0" dirty="0">
                <a:solidFill>
                  <a:srgbClr val="000000"/>
                </a:solidFill>
                <a:effectLst/>
                <a:latin typeface="TimesNewRomanPSMT"/>
              </a:rPr>
              <a:t> a </a:t>
            </a:r>
            <a:r>
              <a:rPr lang="en-US" sz="1800" b="0" i="0" dirty="0" err="1">
                <a:solidFill>
                  <a:srgbClr val="000000"/>
                </a:solidFill>
                <a:effectLst/>
                <a:latin typeface="TimesNewRomanPSMT"/>
              </a:rPr>
              <a:t>ajuns</a:t>
            </a:r>
            <a:r>
              <a:rPr lang="en-US" sz="1800" b="0" i="0" dirty="0">
                <a:solidFill>
                  <a:srgbClr val="000000"/>
                </a:solidFill>
                <a:effectLst/>
                <a:latin typeface="TimesNewRomanPSMT"/>
              </a:rPr>
              <a:t> pe </a:t>
            </a:r>
            <a:r>
              <a:rPr lang="en-US" sz="1800" b="0" i="0" dirty="0" err="1">
                <a:solidFill>
                  <a:srgbClr val="000000"/>
                </a:solidFill>
                <a:effectLst/>
                <a:latin typeface="TimesNewRomanPSMT"/>
              </a:rPr>
              <a:t>plachetã</a:t>
            </a:r>
            <a:r>
              <a:rPr lang="en-US" sz="1800" b="0" i="0" dirty="0">
                <a:solidFill>
                  <a:srgbClr val="000000"/>
                </a:solidFill>
                <a:effectLst/>
                <a:latin typeface="TimesNewRomanPSMT"/>
              </a:rPr>
              <a:t>.</a:t>
            </a:r>
            <a:r>
              <a:rPr lang="en-US" dirty="0"/>
              <a:t> </a:t>
            </a:r>
          </a:p>
        </p:txBody>
      </p:sp>
      <p:pic>
        <p:nvPicPr>
          <p:cNvPr id="7" name="Рисунок 6">
            <a:extLst>
              <a:ext uri="{FF2B5EF4-FFF2-40B4-BE49-F238E27FC236}">
                <a16:creationId xmlns:a16="http://schemas.microsoft.com/office/drawing/2014/main" id="{E5A27BC9-54B2-5685-560B-87CE88F1A336}"/>
              </a:ext>
            </a:extLst>
          </p:cNvPr>
          <p:cNvPicPr>
            <a:picLocks noChangeAspect="1"/>
          </p:cNvPicPr>
          <p:nvPr/>
        </p:nvPicPr>
        <p:blipFill>
          <a:blip r:embed="rId2"/>
          <a:stretch>
            <a:fillRect/>
          </a:stretch>
        </p:blipFill>
        <p:spPr>
          <a:xfrm>
            <a:off x="650938" y="869127"/>
            <a:ext cx="2276475" cy="1228725"/>
          </a:xfrm>
          <a:prstGeom prst="rect">
            <a:avLst/>
          </a:prstGeom>
        </p:spPr>
      </p:pic>
      <p:sp>
        <p:nvSpPr>
          <p:cNvPr id="9" name="TextBox 8">
            <a:extLst>
              <a:ext uri="{FF2B5EF4-FFF2-40B4-BE49-F238E27FC236}">
                <a16:creationId xmlns:a16="http://schemas.microsoft.com/office/drawing/2014/main" id="{03D2DB20-7865-35A2-D8E3-51EEFC678A81}"/>
              </a:ext>
            </a:extLst>
          </p:cNvPr>
          <p:cNvSpPr txBox="1"/>
          <p:nvPr/>
        </p:nvSpPr>
        <p:spPr>
          <a:xfrm>
            <a:off x="3193542" y="777687"/>
            <a:ext cx="8922258" cy="369332"/>
          </a:xfrm>
          <a:prstGeom prst="rect">
            <a:avLst/>
          </a:prstGeom>
          <a:noFill/>
        </p:spPr>
        <p:txBody>
          <a:bodyPr wrap="square">
            <a:spAutoFit/>
          </a:bodyPr>
          <a:lstStyle/>
          <a:p>
            <a:r>
              <a:rPr lang="en-US" sz="1800" b="0" i="0" dirty="0">
                <a:solidFill>
                  <a:srgbClr val="000000"/>
                </a:solidFill>
                <a:effectLst/>
                <a:latin typeface="TimesNewRomanPSMT"/>
              </a:rPr>
              <a:t>- </a:t>
            </a:r>
            <a:r>
              <a:rPr lang="en-US" sz="1800" b="0" i="0" dirty="0" err="1">
                <a:solidFill>
                  <a:srgbClr val="000000"/>
                </a:solidFill>
                <a:effectLst/>
                <a:latin typeface="TimesNewRomanPSMT"/>
              </a:rPr>
              <a:t>stratul</a:t>
            </a:r>
            <a:r>
              <a:rPr lang="en-US" sz="1800" b="0" i="0" dirty="0">
                <a:solidFill>
                  <a:srgbClr val="000000"/>
                </a:solidFill>
                <a:effectLst/>
                <a:latin typeface="TimesNewRomanPSMT"/>
              </a:rPr>
              <a:t> </a:t>
            </a:r>
            <a:r>
              <a:rPr lang="en-US" sz="1800" b="0" i="0" dirty="0" err="1">
                <a:solidFill>
                  <a:srgbClr val="000000"/>
                </a:solidFill>
                <a:effectLst/>
                <a:latin typeface="TimesNewRomanPSMT"/>
              </a:rPr>
              <a:t>h</a:t>
            </a:r>
            <a:r>
              <a:rPr lang="en-US" sz="1050" b="0" i="0" dirty="0" err="1">
                <a:solidFill>
                  <a:srgbClr val="000000"/>
                </a:solidFill>
                <a:effectLst/>
                <a:latin typeface="TimesNewRomanPSMT"/>
              </a:rPr>
              <a:t>epi</a:t>
            </a:r>
            <a:r>
              <a:rPr lang="en-US" sz="1050" b="0" i="0" dirty="0">
                <a:solidFill>
                  <a:srgbClr val="000000"/>
                </a:solidFill>
                <a:effectLst/>
                <a:latin typeface="TimesNewRomanPSMT"/>
              </a:rPr>
              <a:t> </a:t>
            </a:r>
            <a:r>
              <a:rPr lang="en-US" sz="1800" b="0" i="0" dirty="0">
                <a:solidFill>
                  <a:srgbClr val="000000"/>
                </a:solidFill>
                <a:effectLst/>
                <a:latin typeface="TimesNewRomanPSMT"/>
              </a:rPr>
              <a:t>se </a:t>
            </a:r>
            <a:r>
              <a:rPr lang="en-US" sz="1800" b="0" i="0" dirty="0" err="1">
                <a:solidFill>
                  <a:srgbClr val="000000"/>
                </a:solidFill>
                <a:effectLst/>
                <a:latin typeface="TimesNewRomanPSMT"/>
              </a:rPr>
              <a:t>înlãturã</a:t>
            </a:r>
            <a:r>
              <a:rPr lang="en-US" sz="1800" b="0" i="0" dirty="0">
                <a:solidFill>
                  <a:srgbClr val="000000"/>
                </a:solidFill>
                <a:effectLst/>
                <a:latin typeface="TimesNewRomanPSMT"/>
              </a:rPr>
              <a:t> la </a:t>
            </a:r>
            <a:r>
              <a:rPr lang="en-US" sz="1800" b="0" i="0" dirty="0" err="1">
                <a:solidFill>
                  <a:srgbClr val="000000"/>
                </a:solidFill>
                <a:effectLst/>
                <a:latin typeface="TimesNewRomanPSMT"/>
              </a:rPr>
              <a:t>temperatura</a:t>
            </a:r>
            <a:r>
              <a:rPr lang="en-US" sz="1800" b="0" i="0" dirty="0">
                <a:solidFill>
                  <a:srgbClr val="000000"/>
                </a:solidFill>
                <a:effectLst/>
                <a:latin typeface="TimesNewRomanPSMT"/>
              </a:rPr>
              <a:t> de 810 ºC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ca </a:t>
            </a:r>
            <a:r>
              <a:rPr lang="en-US" sz="1800" b="0" i="0" dirty="0" err="1">
                <a:solidFill>
                  <a:srgbClr val="000000"/>
                </a:solidFill>
                <a:effectLst/>
                <a:latin typeface="TimesNewRomanPSMT"/>
              </a:rPr>
              <a:t>urmare</a:t>
            </a:r>
            <a:r>
              <a:rPr lang="en-US" sz="1800" b="0" i="0" dirty="0">
                <a:solidFill>
                  <a:srgbClr val="000000"/>
                </a:solidFill>
                <a:effectLst/>
                <a:latin typeface="TimesNewRomanPSMT"/>
              </a:rPr>
              <a:t> se </a:t>
            </a:r>
            <a:r>
              <a:rPr lang="en-US" sz="1800" b="0" i="0" dirty="0" err="1">
                <a:solidFill>
                  <a:srgbClr val="000000"/>
                </a:solidFill>
                <a:effectLst/>
                <a:latin typeface="TimesNewRomanPSMT"/>
              </a:rPr>
              <a:t>netezeşte</a:t>
            </a:r>
            <a:r>
              <a:rPr lang="en-US" sz="1800" b="0" i="0" dirty="0">
                <a:solidFill>
                  <a:srgbClr val="000000"/>
                </a:solidFill>
                <a:effectLst/>
                <a:latin typeface="TimesNewRomanPSMT"/>
              </a:rPr>
              <a:t> </a:t>
            </a:r>
            <a:r>
              <a:rPr lang="en-US" sz="1800" b="0" i="0" dirty="0" err="1">
                <a:solidFill>
                  <a:srgbClr val="000000"/>
                </a:solidFill>
                <a:effectLst/>
                <a:latin typeface="TimesNewRomanPSMT"/>
              </a:rPr>
              <a:t>suprafaţa</a:t>
            </a:r>
            <a:r>
              <a:rPr lang="en-US" sz="1800" b="0" i="0" dirty="0">
                <a:solidFill>
                  <a:srgbClr val="000000"/>
                </a:solidFill>
                <a:effectLst/>
                <a:latin typeface="TimesNewRomanPSMT"/>
              </a:rPr>
              <a:t> </a:t>
            </a:r>
            <a:r>
              <a:rPr lang="en-US" sz="1800" b="0" i="0" dirty="0" err="1">
                <a:solidFill>
                  <a:srgbClr val="000000"/>
                </a:solidFill>
                <a:effectLst/>
                <a:latin typeface="TimesNewRomanPSMT"/>
              </a:rPr>
              <a:t>plachetei</a:t>
            </a:r>
            <a:r>
              <a:rPr lang="en-US" sz="1800" b="0" i="0" dirty="0">
                <a:solidFill>
                  <a:srgbClr val="000000"/>
                </a:solidFill>
                <a:effectLst/>
                <a:latin typeface="TimesNewRomanPSMT"/>
              </a:rPr>
              <a:t>.</a:t>
            </a:r>
            <a:r>
              <a:rPr lang="en-US" dirty="0"/>
              <a:t> </a:t>
            </a:r>
          </a:p>
        </p:txBody>
      </p:sp>
      <p:sp>
        <p:nvSpPr>
          <p:cNvPr id="11" name="TextBox 10">
            <a:extLst>
              <a:ext uri="{FF2B5EF4-FFF2-40B4-BE49-F238E27FC236}">
                <a16:creationId xmlns:a16="http://schemas.microsoft.com/office/drawing/2014/main" id="{DF592526-FA1D-AD20-E775-0F862D29C71F}"/>
              </a:ext>
            </a:extLst>
          </p:cNvPr>
          <p:cNvSpPr txBox="1"/>
          <p:nvPr/>
        </p:nvSpPr>
        <p:spPr>
          <a:xfrm>
            <a:off x="230886" y="2325916"/>
            <a:ext cx="11884914" cy="646331"/>
          </a:xfrm>
          <a:prstGeom prst="rect">
            <a:avLst/>
          </a:prstGeom>
          <a:noFill/>
        </p:spPr>
        <p:txBody>
          <a:bodyPr wrap="square">
            <a:spAutoFit/>
          </a:bodyPr>
          <a:lstStyle/>
          <a:p>
            <a:r>
              <a:rPr lang="en-US" sz="1800" b="0" i="0" dirty="0" err="1">
                <a:solidFill>
                  <a:srgbClr val="000000"/>
                </a:solidFill>
                <a:effectLst/>
                <a:latin typeface="TimesNewRomanPSMT"/>
              </a:rPr>
              <a:t>Dacã</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acest</a:t>
            </a:r>
            <a:r>
              <a:rPr lang="en-US" sz="1800" b="0" i="0" dirty="0">
                <a:solidFill>
                  <a:srgbClr val="000000"/>
                </a:solidFill>
                <a:effectLst/>
                <a:latin typeface="TimesNewRomanPSMT"/>
              </a:rPr>
              <a:t> moment (</a:t>
            </a:r>
            <a:r>
              <a:rPr lang="en-US" sz="1800" b="0" i="0" dirty="0" err="1">
                <a:solidFill>
                  <a:srgbClr val="000000"/>
                </a:solidFill>
                <a:effectLst/>
                <a:latin typeface="TimesNewRomanPSMT"/>
              </a:rPr>
              <a:t>soluţia</a:t>
            </a:r>
            <a:r>
              <a:rPr lang="en-US" sz="1800" b="0" i="0" dirty="0">
                <a:solidFill>
                  <a:srgbClr val="000000"/>
                </a:solidFill>
                <a:effectLst/>
                <a:latin typeface="TimesNewRomanPSMT"/>
              </a:rPr>
              <a:t> </a:t>
            </a:r>
            <a:r>
              <a:rPr lang="en-US" sz="1800" b="0" i="0" dirty="0" err="1">
                <a:solidFill>
                  <a:srgbClr val="000000"/>
                </a:solidFill>
                <a:effectLst/>
                <a:latin typeface="TimesNewRomanPSMT"/>
              </a:rPr>
              <a:t>fiind</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stare de </a:t>
            </a:r>
            <a:r>
              <a:rPr lang="en-US" sz="1800" b="0" i="0" dirty="0" err="1">
                <a:solidFill>
                  <a:srgbClr val="000000"/>
                </a:solidFill>
                <a:effectLst/>
                <a:latin typeface="TimesNewRomanPSMT"/>
              </a:rPr>
              <a:t>saturaţie</a:t>
            </a:r>
            <a:r>
              <a:rPr lang="en-US" sz="1800" b="0" i="0" dirty="0">
                <a:solidFill>
                  <a:srgbClr val="000000"/>
                </a:solidFill>
                <a:effectLst/>
                <a:latin typeface="TimesNewRomanPSMT"/>
              </a:rPr>
              <a:t> la tº = 800 ºC) </a:t>
            </a:r>
            <a:r>
              <a:rPr lang="en-US" sz="1800" b="0" i="0" dirty="0" err="1">
                <a:solidFill>
                  <a:srgbClr val="000000"/>
                </a:solidFill>
                <a:effectLst/>
                <a:latin typeface="TimesNewRomanPSMT"/>
              </a:rPr>
              <a:t>ridicãm</a:t>
            </a:r>
            <a:r>
              <a:rPr lang="en-US" sz="1800" b="0" i="0" dirty="0">
                <a:solidFill>
                  <a:srgbClr val="000000"/>
                </a:solidFill>
                <a:effectLst/>
                <a:latin typeface="TimesNewRomanPSMT"/>
              </a:rPr>
              <a:t> temperature la 810 ºC ,se </a:t>
            </a:r>
            <a:r>
              <a:rPr lang="en-US" sz="1800" b="0" i="0" dirty="0" err="1">
                <a:solidFill>
                  <a:srgbClr val="000000"/>
                </a:solidFill>
                <a:effectLst/>
                <a:latin typeface="TimesNewRomanPSMT"/>
              </a:rPr>
              <a:t>mãreşte</a:t>
            </a:r>
            <a:r>
              <a:rPr lang="en-US" sz="1800" b="0" i="0" dirty="0">
                <a:solidFill>
                  <a:srgbClr val="000000"/>
                </a:solidFill>
                <a:effectLst/>
                <a:latin typeface="TimesNewRomanPSMT"/>
              </a:rPr>
              <a:t> </a:t>
            </a:r>
            <a:r>
              <a:rPr lang="en-US" sz="1800" b="0" i="0" dirty="0" err="1">
                <a:solidFill>
                  <a:srgbClr val="000000"/>
                </a:solidFill>
                <a:effectLst/>
                <a:latin typeface="TimesNewRomanPSMT"/>
              </a:rPr>
              <a:t>solubilitatea</a:t>
            </a:r>
            <a:r>
              <a:rPr lang="en-US" sz="1800" b="0" i="0" dirty="0">
                <a:solidFill>
                  <a:srgbClr val="000000"/>
                </a:solidFill>
                <a:effectLst/>
                <a:latin typeface="TimesNewRomanPSMT"/>
              </a:rPr>
              <a:t> (</a:t>
            </a:r>
            <a:r>
              <a:rPr lang="en-US" sz="1800" b="0" i="0" dirty="0" err="1">
                <a:solidFill>
                  <a:srgbClr val="000000"/>
                </a:solidFill>
                <a:effectLst/>
                <a:latin typeface="TimesNewRomanPSMT"/>
              </a:rPr>
              <a:t>solubilitatea</a:t>
            </a:r>
            <a:r>
              <a:rPr lang="en-US" sz="1800" b="0" i="0" dirty="0">
                <a:solidFill>
                  <a:srgbClr val="000000"/>
                </a:solidFill>
                <a:effectLst/>
                <a:latin typeface="TimesNewRomanPSMT"/>
              </a:rPr>
              <a:t> </a:t>
            </a:r>
            <a:r>
              <a:rPr lang="en-US" sz="1800" b="0" i="0" dirty="0" err="1">
                <a:solidFill>
                  <a:srgbClr val="000000"/>
                </a:solidFill>
                <a:effectLst/>
                <a:latin typeface="TimesNewRomanPSMT"/>
              </a:rPr>
              <a:t>depinde</a:t>
            </a:r>
            <a:r>
              <a:rPr lang="en-US" sz="1800" b="0" i="0" dirty="0">
                <a:solidFill>
                  <a:srgbClr val="000000"/>
                </a:solidFill>
                <a:effectLst/>
                <a:latin typeface="TimesNewRomanPSMT"/>
              </a:rPr>
              <a:t> de </a:t>
            </a:r>
            <a:r>
              <a:rPr lang="en-US" sz="1800" b="0" i="0" dirty="0" err="1">
                <a:solidFill>
                  <a:srgbClr val="000000"/>
                </a:solidFill>
                <a:effectLst/>
                <a:latin typeface="TimesNewRomanPSMT"/>
              </a:rPr>
              <a:t>temperaturã</a:t>
            </a:r>
            <a:r>
              <a:rPr lang="en-US" sz="1800" b="0" i="0" dirty="0">
                <a:solidFill>
                  <a:srgbClr val="000000"/>
                </a:solidFill>
                <a:effectLst/>
                <a:latin typeface="TimesNewRomanPSMT"/>
              </a:rPr>
              <a:t>).</a:t>
            </a:r>
            <a:r>
              <a:rPr lang="en-US" dirty="0"/>
              <a:t> </a:t>
            </a:r>
          </a:p>
        </p:txBody>
      </p:sp>
      <p:pic>
        <p:nvPicPr>
          <p:cNvPr id="13" name="Рисунок 12">
            <a:extLst>
              <a:ext uri="{FF2B5EF4-FFF2-40B4-BE49-F238E27FC236}">
                <a16:creationId xmlns:a16="http://schemas.microsoft.com/office/drawing/2014/main" id="{128FB60A-CF27-69A9-3BC4-606B74C84F35}"/>
              </a:ext>
            </a:extLst>
          </p:cNvPr>
          <p:cNvPicPr>
            <a:picLocks noChangeAspect="1"/>
          </p:cNvPicPr>
          <p:nvPr/>
        </p:nvPicPr>
        <p:blipFill>
          <a:blip r:embed="rId3"/>
          <a:stretch>
            <a:fillRect/>
          </a:stretch>
        </p:blipFill>
        <p:spPr>
          <a:xfrm>
            <a:off x="802386" y="3033266"/>
            <a:ext cx="2705100" cy="1704975"/>
          </a:xfrm>
          <a:prstGeom prst="rect">
            <a:avLst/>
          </a:prstGeom>
        </p:spPr>
      </p:pic>
      <p:pic>
        <p:nvPicPr>
          <p:cNvPr id="15" name="Рисунок 14">
            <a:extLst>
              <a:ext uri="{FF2B5EF4-FFF2-40B4-BE49-F238E27FC236}">
                <a16:creationId xmlns:a16="http://schemas.microsoft.com/office/drawing/2014/main" id="{0CAAD105-B75E-EAA4-8E1D-5908321CE269}"/>
              </a:ext>
            </a:extLst>
          </p:cNvPr>
          <p:cNvPicPr>
            <a:picLocks noChangeAspect="1"/>
          </p:cNvPicPr>
          <p:nvPr/>
        </p:nvPicPr>
        <p:blipFill>
          <a:blip r:embed="rId4"/>
          <a:stretch>
            <a:fillRect/>
          </a:stretch>
        </p:blipFill>
        <p:spPr>
          <a:xfrm>
            <a:off x="3815715" y="3148012"/>
            <a:ext cx="2914650" cy="561975"/>
          </a:xfrm>
          <a:prstGeom prst="rect">
            <a:avLst/>
          </a:prstGeom>
        </p:spPr>
      </p:pic>
      <p:sp>
        <p:nvSpPr>
          <p:cNvPr id="17" name="TextBox 16">
            <a:extLst>
              <a:ext uri="{FF2B5EF4-FFF2-40B4-BE49-F238E27FC236}">
                <a16:creationId xmlns:a16="http://schemas.microsoft.com/office/drawing/2014/main" id="{81ECBCF1-3E1C-B725-CC43-4DADB41CDBB4}"/>
              </a:ext>
            </a:extLst>
          </p:cNvPr>
          <p:cNvSpPr txBox="1"/>
          <p:nvPr/>
        </p:nvSpPr>
        <p:spPr>
          <a:xfrm>
            <a:off x="3915918" y="3709987"/>
            <a:ext cx="8199882" cy="923330"/>
          </a:xfrm>
          <a:prstGeom prst="rect">
            <a:avLst/>
          </a:prstGeom>
          <a:noFill/>
        </p:spPr>
        <p:txBody>
          <a:bodyPr wrap="square">
            <a:spAutoFit/>
          </a:bodyPr>
          <a:lstStyle/>
          <a:p>
            <a:r>
              <a:rPr lang="en-US" sz="1800" b="0" i="0" dirty="0">
                <a:solidFill>
                  <a:srgbClr val="000000"/>
                </a:solidFill>
                <a:effectLst/>
                <a:latin typeface="TimesNewRomanPSMT"/>
              </a:rPr>
              <a:t>Cu </a:t>
            </a:r>
            <a:r>
              <a:rPr lang="en-US" sz="1800" b="0" i="0" dirty="0" err="1">
                <a:solidFill>
                  <a:srgbClr val="000000"/>
                </a:solidFill>
                <a:effectLst/>
                <a:latin typeface="TimesNewRomanPSMT"/>
              </a:rPr>
              <a:t>cât</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mare temperature cu </a:t>
            </a:r>
            <a:r>
              <a:rPr lang="en-US" sz="1800" b="0" i="0" dirty="0" err="1">
                <a:solidFill>
                  <a:srgbClr val="000000"/>
                </a:solidFill>
                <a:effectLst/>
                <a:latin typeface="TimesNewRomanPSMT"/>
              </a:rPr>
              <a:t>atât</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mare </a:t>
            </a:r>
            <a:r>
              <a:rPr lang="en-US" sz="1800" b="0" i="0" dirty="0" err="1">
                <a:solidFill>
                  <a:srgbClr val="000000"/>
                </a:solidFill>
                <a:effectLst/>
                <a:latin typeface="TimesNewRomanPSMT"/>
              </a:rPr>
              <a:t>solubulitatea</a:t>
            </a:r>
            <a:r>
              <a:rPr lang="en-US" sz="1800" b="0" i="0" dirty="0">
                <a:solidFill>
                  <a:srgbClr val="000000"/>
                </a:solidFill>
                <a:effectLst/>
                <a:latin typeface="TimesNewRomanPSMT"/>
              </a:rPr>
              <a:t> As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Ga.</a:t>
            </a:r>
          </a:p>
          <a:p>
            <a:r>
              <a:rPr lang="en-US" sz="1800" b="0" i="0" dirty="0" err="1">
                <a:solidFill>
                  <a:srgbClr val="000000"/>
                </a:solidFill>
                <a:effectLst/>
                <a:latin typeface="TimesNewRomanPSMT"/>
              </a:rPr>
              <a:t>Dacã</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punctul</a:t>
            </a:r>
            <a:r>
              <a:rPr lang="en-US" sz="1800" b="0" i="0" dirty="0">
                <a:solidFill>
                  <a:srgbClr val="000000"/>
                </a:solidFill>
                <a:effectLst/>
                <a:latin typeface="TimesNewRomanPSMT"/>
              </a:rPr>
              <a:t> de </a:t>
            </a:r>
            <a:r>
              <a:rPr lang="en-US" sz="1800" b="0" i="0" dirty="0" err="1">
                <a:solidFill>
                  <a:srgbClr val="000000"/>
                </a:solidFill>
                <a:effectLst/>
                <a:latin typeface="TimesNewRomanPSMT"/>
              </a:rPr>
              <a:t>umezire</a:t>
            </a:r>
            <a:r>
              <a:rPr lang="en-US" sz="1800" b="0" i="0" dirty="0">
                <a:solidFill>
                  <a:srgbClr val="000000"/>
                </a:solidFill>
                <a:effectLst/>
                <a:latin typeface="TimesNewRomanPSMT"/>
              </a:rPr>
              <a:t> </a:t>
            </a:r>
            <a:r>
              <a:rPr lang="en-US" sz="1800" b="0" i="0" dirty="0" err="1">
                <a:solidFill>
                  <a:srgbClr val="000000"/>
                </a:solidFill>
                <a:effectLst/>
                <a:latin typeface="TimesNewRomanPSMT"/>
              </a:rPr>
              <a:t>soluţia</a:t>
            </a:r>
            <a:r>
              <a:rPr lang="en-US" sz="1800" b="0" i="0" dirty="0">
                <a:solidFill>
                  <a:srgbClr val="000000"/>
                </a:solidFill>
                <a:effectLst/>
                <a:latin typeface="TimesNewRomanPSMT"/>
              </a:rPr>
              <a:t> era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stare de </a:t>
            </a:r>
            <a:r>
              <a:rPr lang="en-US" sz="1800" b="0" i="0" dirty="0" err="1">
                <a:solidFill>
                  <a:srgbClr val="000000"/>
                </a:solidFill>
                <a:effectLst/>
                <a:latin typeface="TimesNewRomanPSMT"/>
              </a:rPr>
              <a:t>saturaţie</a:t>
            </a:r>
            <a:r>
              <a:rPr lang="en-US" sz="1800" b="0" i="0" dirty="0">
                <a:solidFill>
                  <a:srgbClr val="000000"/>
                </a:solidFill>
                <a:effectLst/>
                <a:latin typeface="TimesNewRomanPSMT"/>
              </a:rPr>
              <a:t>, la </a:t>
            </a:r>
            <a:r>
              <a:rPr lang="en-US" sz="1800" b="0" i="0" dirty="0" err="1">
                <a:solidFill>
                  <a:srgbClr val="000000"/>
                </a:solidFill>
                <a:effectLst/>
                <a:latin typeface="TimesNewRomanPSMT"/>
              </a:rPr>
              <a:t>creşterea</a:t>
            </a:r>
            <a:r>
              <a:rPr lang="en-US" sz="1800" b="0" i="0" dirty="0">
                <a:solidFill>
                  <a:srgbClr val="000000"/>
                </a:solidFill>
                <a:effectLst/>
                <a:latin typeface="TimesNewRomanPSMT"/>
              </a:rPr>
              <a:t> </a:t>
            </a:r>
            <a:r>
              <a:rPr lang="en-US" sz="1800" b="0" i="0" dirty="0" err="1">
                <a:solidFill>
                  <a:srgbClr val="000000"/>
                </a:solidFill>
                <a:effectLst/>
                <a:latin typeface="TimesNewRomanPSMT"/>
              </a:rPr>
              <a:t>temperaturii</a:t>
            </a:r>
            <a:r>
              <a:rPr lang="en-US" sz="1800" b="0" i="0" dirty="0">
                <a:solidFill>
                  <a:srgbClr val="000000"/>
                </a:solidFill>
                <a:effectLst/>
                <a:latin typeface="TimesNewRomanPSMT"/>
              </a:rPr>
              <a:t> </a:t>
            </a:r>
            <a:r>
              <a:rPr lang="en-US" sz="1800" b="0" i="0" dirty="0" err="1">
                <a:solidFill>
                  <a:srgbClr val="000000"/>
                </a:solidFill>
                <a:effectLst/>
                <a:latin typeface="TimesNewRomanPSMT"/>
              </a:rPr>
              <a:t>sistemul</a:t>
            </a:r>
            <a:r>
              <a:rPr lang="en-US" sz="1800" b="0" i="0" dirty="0">
                <a:solidFill>
                  <a:srgbClr val="000000"/>
                </a:solidFill>
                <a:effectLst/>
                <a:latin typeface="TimesNewRomanPSMT"/>
              </a:rPr>
              <a:t> </a:t>
            </a:r>
            <a:r>
              <a:rPr lang="en-US" sz="1800" b="0" i="0" dirty="0" err="1">
                <a:solidFill>
                  <a:srgbClr val="000000"/>
                </a:solidFill>
                <a:effectLst/>
                <a:latin typeface="TimesNewRomanPSMT"/>
              </a:rPr>
              <a:t>iese</a:t>
            </a:r>
            <a:r>
              <a:rPr lang="en-US" sz="1800" b="0" i="0" dirty="0">
                <a:solidFill>
                  <a:srgbClr val="000000"/>
                </a:solidFill>
                <a:effectLst/>
                <a:latin typeface="TimesNewRomanPSMT"/>
              </a:rPr>
              <a:t> din </a:t>
            </a:r>
            <a:r>
              <a:rPr lang="en-US" sz="1800" b="0" i="0" dirty="0" err="1">
                <a:solidFill>
                  <a:srgbClr val="000000"/>
                </a:solidFill>
                <a:effectLst/>
                <a:latin typeface="TimesNewRomanPSMT"/>
              </a:rPr>
              <a:t>starea</a:t>
            </a:r>
            <a:r>
              <a:rPr lang="en-US" sz="1800" b="0" i="0" dirty="0">
                <a:solidFill>
                  <a:srgbClr val="000000"/>
                </a:solidFill>
                <a:effectLst/>
                <a:latin typeface="TimesNewRomanPSMT"/>
              </a:rPr>
              <a:t> de </a:t>
            </a:r>
            <a:r>
              <a:rPr lang="en-US" sz="1800" b="0" i="0" dirty="0" err="1">
                <a:solidFill>
                  <a:srgbClr val="000000"/>
                </a:solidFill>
                <a:effectLst/>
                <a:latin typeface="TimesNewRomanPSMT"/>
              </a:rPr>
              <a:t>saturaţie</a:t>
            </a:r>
            <a:r>
              <a:rPr lang="en-US" sz="1800" b="0" i="0" dirty="0">
                <a:solidFill>
                  <a:srgbClr val="000000"/>
                </a:solidFill>
                <a:effectLst/>
                <a:latin typeface="TimesNewRomanPSMT"/>
              </a:rPr>
              <a:t>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a:t>
            </a:r>
            <a:r>
              <a:rPr lang="en-US" sz="1800" b="0" i="0" dirty="0" err="1">
                <a:solidFill>
                  <a:srgbClr val="000000"/>
                </a:solidFill>
                <a:effectLst/>
                <a:latin typeface="TimesNewRomanPSMT"/>
              </a:rPr>
              <a:t>ea</a:t>
            </a:r>
            <a:r>
              <a:rPr lang="en-US" sz="1800" b="0" i="0" dirty="0">
                <a:solidFill>
                  <a:srgbClr val="000000"/>
                </a:solidFill>
                <a:effectLst/>
                <a:latin typeface="TimesNewRomanPSMT"/>
              </a:rPr>
              <a:t> ne </a:t>
            </a:r>
            <a:r>
              <a:rPr lang="en-US" sz="1800" b="0" i="0" dirty="0" err="1">
                <a:solidFill>
                  <a:srgbClr val="000000"/>
                </a:solidFill>
                <a:effectLst/>
                <a:latin typeface="TimesNewRomanPSMT"/>
              </a:rPr>
              <a:t>dizolvã</a:t>
            </a:r>
            <a:r>
              <a:rPr lang="en-US" sz="1800" b="0" i="0" dirty="0">
                <a:solidFill>
                  <a:srgbClr val="000000"/>
                </a:solidFill>
                <a:effectLst/>
                <a:latin typeface="TimesNewRomanPSMT"/>
              </a:rPr>
              <a:t> o </a:t>
            </a:r>
            <a:r>
              <a:rPr lang="en-US" sz="1800" b="0" i="0" dirty="0" err="1">
                <a:solidFill>
                  <a:srgbClr val="000000"/>
                </a:solidFill>
                <a:effectLst/>
                <a:latin typeface="TimesNewRomanPSMT"/>
              </a:rPr>
              <a:t>oarecare</a:t>
            </a:r>
            <a:r>
              <a:rPr lang="en-US" sz="1800" b="0" i="0" dirty="0">
                <a:solidFill>
                  <a:srgbClr val="000000"/>
                </a:solidFill>
                <a:effectLst/>
                <a:latin typeface="TimesNewRomanPSMT"/>
              </a:rPr>
              <a:t> </a:t>
            </a:r>
            <a:r>
              <a:rPr lang="en-US" sz="1800" b="0" i="0" dirty="0" err="1">
                <a:solidFill>
                  <a:srgbClr val="000000"/>
                </a:solidFill>
                <a:effectLst/>
                <a:latin typeface="TimesNewRomanPSMT"/>
              </a:rPr>
              <a:t>grosime</a:t>
            </a:r>
            <a:r>
              <a:rPr lang="en-US" sz="1800" b="0" i="0" dirty="0">
                <a:solidFill>
                  <a:srgbClr val="000000"/>
                </a:solidFill>
                <a:effectLst/>
                <a:latin typeface="TimesNewRomanPSMT"/>
              </a:rPr>
              <a:t> din </a:t>
            </a:r>
            <a:r>
              <a:rPr lang="en-US" sz="1800" b="0" i="0" dirty="0" err="1">
                <a:solidFill>
                  <a:srgbClr val="000000"/>
                </a:solidFill>
                <a:effectLst/>
                <a:latin typeface="TimesNewRomanPSMT"/>
              </a:rPr>
              <a:t>plachetã</a:t>
            </a:r>
            <a:r>
              <a:rPr lang="en-US" sz="1800" b="0" i="0" dirty="0">
                <a:solidFill>
                  <a:srgbClr val="000000"/>
                </a:solidFill>
                <a:effectLst/>
                <a:latin typeface="TimesNewRomanPSMT"/>
              </a:rPr>
              <a:t>.</a:t>
            </a:r>
            <a:r>
              <a:rPr lang="en-US" dirty="0"/>
              <a:t> </a:t>
            </a:r>
          </a:p>
        </p:txBody>
      </p:sp>
      <p:pic>
        <p:nvPicPr>
          <p:cNvPr id="19" name="Рисунок 18">
            <a:extLst>
              <a:ext uri="{FF2B5EF4-FFF2-40B4-BE49-F238E27FC236}">
                <a16:creationId xmlns:a16="http://schemas.microsoft.com/office/drawing/2014/main" id="{8A07D19C-C319-4359-8A3D-872023E056F6}"/>
              </a:ext>
            </a:extLst>
          </p:cNvPr>
          <p:cNvPicPr>
            <a:picLocks noChangeAspect="1"/>
          </p:cNvPicPr>
          <p:nvPr/>
        </p:nvPicPr>
        <p:blipFill>
          <a:blip r:embed="rId5"/>
          <a:stretch>
            <a:fillRect/>
          </a:stretch>
        </p:blipFill>
        <p:spPr>
          <a:xfrm>
            <a:off x="4859083" y="4899088"/>
            <a:ext cx="5591175" cy="790575"/>
          </a:xfrm>
          <a:prstGeom prst="rect">
            <a:avLst/>
          </a:prstGeom>
        </p:spPr>
      </p:pic>
    </p:spTree>
    <p:extLst>
      <p:ext uri="{BB962C8B-B14F-4D97-AF65-F5344CB8AC3E}">
        <p14:creationId xmlns:p14="http://schemas.microsoft.com/office/powerpoint/2010/main" val="1470857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1130C4-05A7-F267-BC01-160AAF29A2BF}"/>
              </a:ext>
            </a:extLst>
          </p:cNvPr>
          <p:cNvSpPr txBox="1"/>
          <p:nvPr/>
        </p:nvSpPr>
        <p:spPr>
          <a:xfrm>
            <a:off x="0" y="67094"/>
            <a:ext cx="12191999" cy="923330"/>
          </a:xfrm>
          <a:prstGeom prst="rect">
            <a:avLst/>
          </a:prstGeom>
          <a:noFill/>
        </p:spPr>
        <p:txBody>
          <a:bodyPr wrap="square">
            <a:spAutoFit/>
          </a:bodyPr>
          <a:lstStyle/>
          <a:p>
            <a:r>
              <a:rPr lang="en-US" sz="1800" b="1" i="0" u="none" strike="noStrike" baseline="0" dirty="0" err="1">
                <a:solidFill>
                  <a:srgbClr val="000000"/>
                </a:solidFill>
                <a:latin typeface="Times New Roman" panose="02020603050405020304" pitchFamily="18" charset="0"/>
              </a:rPr>
              <a:t>Epitaxie</a:t>
            </a:r>
            <a:r>
              <a:rPr lang="en-US" sz="1800" b="1" i="0"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gracă</a:t>
            </a:r>
            <a:r>
              <a:rPr lang="en-US" sz="1800" b="0" i="0" u="none" strike="noStrike" baseline="0" dirty="0">
                <a:solidFill>
                  <a:srgbClr val="000000"/>
                </a:solidFill>
                <a:latin typeface="Times New Roman" panose="02020603050405020304" pitchFamily="18" charset="0"/>
              </a:rPr>
              <a:t> “epi” = pe; “taxis” = a </a:t>
            </a:r>
            <a:r>
              <a:rPr lang="en-US" sz="1800" b="0" i="0" u="none" strike="noStrike" baseline="0" dirty="0" err="1">
                <a:solidFill>
                  <a:srgbClr val="000000"/>
                </a:solidFill>
                <a:latin typeface="Times New Roman" panose="02020603050405020304" pitchFamily="18" charset="0"/>
              </a:rPr>
              <a:t>aşeza</a:t>
            </a:r>
            <a:r>
              <a:rPr lang="en-US" sz="1800" b="0" i="0" u="none" strike="noStrike" baseline="0" dirty="0">
                <a:solidFill>
                  <a:srgbClr val="000000"/>
                </a:solidFill>
                <a:latin typeface="Times New Roman" panose="02020603050405020304" pitchFamily="18" charset="0"/>
              </a:rPr>
              <a:t>. </a:t>
            </a:r>
          </a:p>
          <a:p>
            <a:r>
              <a:rPr lang="en-US" sz="1800" b="1" i="0" u="none" strike="noStrike" baseline="0" dirty="0" err="1">
                <a:solidFill>
                  <a:srgbClr val="000000"/>
                </a:solidFill>
                <a:latin typeface="Times New Roman" panose="02020603050405020304" pitchFamily="18" charset="0"/>
              </a:rPr>
              <a:t>Epitaxia</a:t>
            </a:r>
            <a:r>
              <a:rPr lang="en-US" sz="1800" b="1"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procesul</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creştere</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peliculei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monocristaline</a:t>
            </a:r>
            <a:r>
              <a:rPr lang="en-US" sz="1800" b="0" i="0" u="none" strike="noStrike" baseline="0" dirty="0">
                <a:solidFill>
                  <a:srgbClr val="000000"/>
                </a:solidFill>
                <a:latin typeface="Times New Roman" panose="02020603050405020304" pitchFamily="18" charset="0"/>
              </a:rPr>
              <a:t> pe </a:t>
            </a:r>
            <a:r>
              <a:rPr lang="en-US" sz="1800" b="0" i="0" u="none" strike="noStrike" baseline="0" dirty="0" err="1">
                <a:solidFill>
                  <a:srgbClr val="000000"/>
                </a:solidFill>
                <a:latin typeface="Times New Roman" panose="02020603050405020304" pitchFamily="18" charset="0"/>
              </a:rPr>
              <a:t>suprafaţa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monocristaline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aşa</a:t>
            </a:r>
            <a:r>
              <a:rPr lang="en-US" sz="1800" b="0" i="0" u="none" strike="noStrike" baseline="0" dirty="0">
                <a:solidFill>
                  <a:srgbClr val="000000"/>
                </a:solidFill>
                <a:latin typeface="Times New Roman" panose="02020603050405020304" pitchFamily="18" charset="0"/>
              </a:rPr>
              <a:t> mod ca </a:t>
            </a:r>
            <a:r>
              <a:rPr lang="en-US" sz="1800" b="0" i="0" u="none" strike="noStrike" baseline="0" dirty="0" err="1">
                <a:solidFill>
                  <a:srgbClr val="000000"/>
                </a:solidFill>
                <a:latin typeface="Times New Roman" panose="02020603050405020304" pitchFamily="18" charset="0"/>
              </a:rPr>
              <a:t>reţeaua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cristalină</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peliculei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să</a:t>
            </a:r>
            <a:r>
              <a:rPr lang="en-US" sz="1800" b="0" i="0" u="none" strike="noStrike" baseline="0" dirty="0">
                <a:solidFill>
                  <a:srgbClr val="000000"/>
                </a:solidFill>
                <a:latin typeface="Times New Roman" panose="02020603050405020304" pitchFamily="18" charset="0"/>
              </a:rPr>
              <a:t> fie o </a:t>
            </a:r>
            <a:r>
              <a:rPr lang="en-US" sz="1800" b="0" i="0" u="none" strike="noStrike" baseline="0" dirty="0" err="1">
                <a:solidFill>
                  <a:srgbClr val="000000"/>
                </a:solidFill>
                <a:latin typeface="Times New Roman" panose="02020603050405020304" pitchFamily="18" charset="0"/>
              </a:rPr>
              <a:t>prelungire</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reţelei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cristaline</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plachetei</a:t>
            </a:r>
            <a:r>
              <a:rPr lang="en-US" sz="1800" b="0" i="0" u="none" strike="noStrike" baseline="0" dirty="0">
                <a:solidFill>
                  <a:srgbClr val="000000"/>
                </a:solidFill>
                <a:latin typeface="Times New Roman" panose="02020603050405020304" pitchFamily="18" charset="0"/>
              </a:rPr>
              <a:t>. </a:t>
            </a:r>
            <a:endParaRPr lang="en-US" dirty="0"/>
          </a:p>
        </p:txBody>
      </p:sp>
      <p:pic>
        <p:nvPicPr>
          <p:cNvPr id="8" name="Picture 7">
            <a:extLst>
              <a:ext uri="{FF2B5EF4-FFF2-40B4-BE49-F238E27FC236}">
                <a16:creationId xmlns:a16="http://schemas.microsoft.com/office/drawing/2014/main" id="{02FCC2B7-A48E-406E-BDF4-50A76FCF5F9B}"/>
              </a:ext>
            </a:extLst>
          </p:cNvPr>
          <p:cNvPicPr>
            <a:picLocks noChangeAspect="1"/>
          </p:cNvPicPr>
          <p:nvPr/>
        </p:nvPicPr>
        <p:blipFill>
          <a:blip r:embed="rId3"/>
          <a:stretch>
            <a:fillRect/>
          </a:stretch>
        </p:blipFill>
        <p:spPr>
          <a:xfrm>
            <a:off x="1815973" y="990423"/>
            <a:ext cx="7877664" cy="1843311"/>
          </a:xfrm>
          <a:prstGeom prst="rect">
            <a:avLst/>
          </a:prstGeom>
        </p:spPr>
      </p:pic>
      <p:sp>
        <p:nvSpPr>
          <p:cNvPr id="10" name="TextBox 9">
            <a:extLst>
              <a:ext uri="{FF2B5EF4-FFF2-40B4-BE49-F238E27FC236}">
                <a16:creationId xmlns:a16="http://schemas.microsoft.com/office/drawing/2014/main" id="{F9101601-F5E7-582C-6ABC-535B69517735}"/>
              </a:ext>
            </a:extLst>
          </p:cNvPr>
          <p:cNvSpPr txBox="1"/>
          <p:nvPr/>
        </p:nvSpPr>
        <p:spPr>
          <a:xfrm>
            <a:off x="162963" y="2833734"/>
            <a:ext cx="11516008" cy="369332"/>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Aceste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epitaxiale</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folosesc</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toată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tehnologia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microelectronicii</a:t>
            </a:r>
            <a:r>
              <a:rPr lang="en-US" sz="1800" b="0" i="0" u="none" strike="noStrike" baseline="0" dirty="0">
                <a:solidFill>
                  <a:srgbClr val="000000"/>
                </a:solidFill>
                <a:latin typeface="Times New Roman" panose="02020603050405020304" pitchFamily="18" charset="0"/>
              </a:rPr>
              <a:t> (CI, </a:t>
            </a:r>
            <a:r>
              <a:rPr lang="en-US" sz="1800" b="0" i="0" u="none" strike="noStrike" baseline="0" dirty="0" err="1">
                <a:solidFill>
                  <a:srgbClr val="000000"/>
                </a:solidFill>
                <a:latin typeface="Times New Roman" panose="02020603050405020304" pitchFamily="18" charset="0"/>
              </a:rPr>
              <a:t>tiristor</a:t>
            </a:r>
            <a:r>
              <a:rPr lang="en-US" sz="1800" b="0" i="0" u="none" strike="noStrike" baseline="0" dirty="0">
                <a:solidFill>
                  <a:srgbClr val="000000"/>
                </a:solidFill>
                <a:latin typeface="Times New Roman" panose="02020603050405020304" pitchFamily="18" charset="0"/>
              </a:rPr>
              <a:t>, laser, </a:t>
            </a:r>
            <a:r>
              <a:rPr lang="en-US" sz="1800" b="0" i="0" u="none" strike="noStrike" baseline="0" dirty="0" err="1">
                <a:solidFill>
                  <a:srgbClr val="000000"/>
                </a:solidFill>
                <a:latin typeface="Times New Roman" panose="02020603050405020304" pitchFamily="18" charset="0"/>
              </a:rPr>
              <a:t>fotoreceptor</a:t>
            </a:r>
            <a:r>
              <a:rPr lang="en-US" sz="1800" b="0" i="0" u="none" strike="noStrike" baseline="0" dirty="0">
                <a:solidFill>
                  <a:srgbClr val="000000"/>
                </a:solidFill>
                <a:latin typeface="Times New Roman" panose="02020603050405020304" pitchFamily="18" charset="0"/>
              </a:rPr>
              <a:t>). </a:t>
            </a:r>
            <a:endParaRPr lang="en-US" dirty="0"/>
          </a:p>
        </p:txBody>
      </p:sp>
      <p:sp>
        <p:nvSpPr>
          <p:cNvPr id="12" name="TextBox 11">
            <a:extLst>
              <a:ext uri="{FF2B5EF4-FFF2-40B4-BE49-F238E27FC236}">
                <a16:creationId xmlns:a16="http://schemas.microsoft.com/office/drawing/2014/main" id="{AD58A2F2-2DE0-137A-5EB1-C6F629AE386F}"/>
              </a:ext>
            </a:extLst>
          </p:cNvPr>
          <p:cNvSpPr txBox="1"/>
          <p:nvPr/>
        </p:nvSpPr>
        <p:spPr>
          <a:xfrm>
            <a:off x="307817" y="3203066"/>
            <a:ext cx="2281474" cy="369332"/>
          </a:xfrm>
          <a:prstGeom prst="rect">
            <a:avLst/>
          </a:prstGeom>
          <a:noFill/>
        </p:spPr>
        <p:txBody>
          <a:bodyPr wrap="square">
            <a:spAutoFit/>
          </a:bodyPr>
          <a:lstStyle/>
          <a:p>
            <a:r>
              <a:rPr lang="en-US" sz="1800" b="1" i="0" u="none" strike="noStrike" baseline="0" dirty="0" err="1">
                <a:solidFill>
                  <a:srgbClr val="000000"/>
                </a:solidFill>
                <a:latin typeface="Times New Roman" panose="02020603050405020304" pitchFamily="18" charset="0"/>
              </a:rPr>
              <a:t>Tipuri</a:t>
            </a:r>
            <a:r>
              <a:rPr lang="en-US" sz="1800" b="1" i="0" u="none" strike="noStrike" baseline="0" dirty="0">
                <a:solidFill>
                  <a:srgbClr val="000000"/>
                </a:solidFill>
                <a:latin typeface="Times New Roman" panose="02020603050405020304" pitchFamily="18" charset="0"/>
              </a:rPr>
              <a:t> de </a:t>
            </a:r>
            <a:r>
              <a:rPr lang="en-US" sz="1800" b="1" i="0" u="none" strike="noStrike" baseline="0" dirty="0" err="1">
                <a:solidFill>
                  <a:srgbClr val="000000"/>
                </a:solidFill>
                <a:latin typeface="Times New Roman" panose="02020603050405020304" pitchFamily="18" charset="0"/>
              </a:rPr>
              <a:t>epitaxii</a:t>
            </a:r>
            <a:r>
              <a:rPr lang="en-US" sz="1800" b="1" i="0" u="none" strike="noStrike" baseline="0" dirty="0">
                <a:solidFill>
                  <a:srgbClr val="000000"/>
                </a:solidFill>
                <a:latin typeface="Times New Roman" panose="02020603050405020304" pitchFamily="18" charset="0"/>
              </a:rPr>
              <a:t> </a:t>
            </a:r>
            <a:endParaRPr lang="en-US" dirty="0"/>
          </a:p>
        </p:txBody>
      </p:sp>
      <p:sp>
        <p:nvSpPr>
          <p:cNvPr id="14" name="TextBox 13">
            <a:extLst>
              <a:ext uri="{FF2B5EF4-FFF2-40B4-BE49-F238E27FC236}">
                <a16:creationId xmlns:a16="http://schemas.microsoft.com/office/drawing/2014/main" id="{0E44B02F-A611-91FE-D835-D87867FC7C22}"/>
              </a:ext>
            </a:extLst>
          </p:cNvPr>
          <p:cNvSpPr txBox="1"/>
          <p:nvPr/>
        </p:nvSpPr>
        <p:spPr>
          <a:xfrm>
            <a:off x="99587" y="3572398"/>
            <a:ext cx="9397497" cy="369332"/>
          </a:xfrm>
          <a:prstGeom prst="rect">
            <a:avLst/>
          </a:prstGeom>
          <a:noFill/>
        </p:spPr>
        <p:txBody>
          <a:bodyPr wrap="square">
            <a:spAutoFit/>
          </a:bodyPr>
          <a:lstStyle/>
          <a:p>
            <a:r>
              <a:rPr lang="en-US" sz="1800" b="0" i="1" u="none" strike="noStrike" baseline="0" dirty="0" err="1">
                <a:solidFill>
                  <a:srgbClr val="000000"/>
                </a:solidFill>
                <a:latin typeface="Times New Roman" panose="02020603050405020304" pitchFamily="18" charset="0"/>
              </a:rPr>
              <a:t>Autoepitaxie</a:t>
            </a:r>
            <a:r>
              <a:rPr lang="en-US" sz="1800" b="0" i="1"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componenţa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chimică</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plachetei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peliculei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crescute</a:t>
            </a:r>
            <a:r>
              <a:rPr lang="en-US" sz="1800" b="0" i="0" u="none" strike="noStrike" baseline="0" dirty="0">
                <a:solidFill>
                  <a:srgbClr val="000000"/>
                </a:solidFill>
                <a:latin typeface="Times New Roman" panose="02020603050405020304" pitchFamily="18" charset="0"/>
              </a:rPr>
              <a:t> nu se </a:t>
            </a:r>
            <a:r>
              <a:rPr lang="en-US" sz="1800" b="0" i="0" u="none" strike="noStrike" baseline="0" dirty="0" err="1">
                <a:solidFill>
                  <a:srgbClr val="000000"/>
                </a:solidFill>
                <a:latin typeface="Times New Roman" panose="02020603050405020304" pitchFamily="18" charset="0"/>
              </a:rPr>
              <a:t>deosebeşte</a:t>
            </a:r>
            <a:r>
              <a:rPr lang="en-US" sz="1800" b="0" i="0" u="none" strike="noStrike" baseline="0" dirty="0">
                <a:solidFill>
                  <a:srgbClr val="000000"/>
                </a:solidFill>
                <a:latin typeface="Times New Roman" panose="02020603050405020304" pitchFamily="18" charset="0"/>
              </a:rPr>
              <a:t>. </a:t>
            </a:r>
            <a:endParaRPr lang="en-US" dirty="0"/>
          </a:p>
        </p:txBody>
      </p:sp>
      <p:pic>
        <p:nvPicPr>
          <p:cNvPr id="16" name="Picture 15">
            <a:extLst>
              <a:ext uri="{FF2B5EF4-FFF2-40B4-BE49-F238E27FC236}">
                <a16:creationId xmlns:a16="http://schemas.microsoft.com/office/drawing/2014/main" id="{6B7E6037-587E-A334-24A7-B3A9F622043A}"/>
              </a:ext>
            </a:extLst>
          </p:cNvPr>
          <p:cNvPicPr>
            <a:picLocks noChangeAspect="1"/>
          </p:cNvPicPr>
          <p:nvPr/>
        </p:nvPicPr>
        <p:blipFill>
          <a:blip r:embed="rId4"/>
          <a:stretch>
            <a:fillRect/>
          </a:stretch>
        </p:blipFill>
        <p:spPr>
          <a:xfrm>
            <a:off x="2325393" y="3941730"/>
            <a:ext cx="4113499" cy="735314"/>
          </a:xfrm>
          <a:prstGeom prst="rect">
            <a:avLst/>
          </a:prstGeom>
        </p:spPr>
      </p:pic>
      <p:sp>
        <p:nvSpPr>
          <p:cNvPr id="18" name="TextBox 17">
            <a:extLst>
              <a:ext uri="{FF2B5EF4-FFF2-40B4-BE49-F238E27FC236}">
                <a16:creationId xmlns:a16="http://schemas.microsoft.com/office/drawing/2014/main" id="{38129E88-31D5-00BF-6CB1-D031CEAC9FC4}"/>
              </a:ext>
            </a:extLst>
          </p:cNvPr>
          <p:cNvSpPr txBox="1"/>
          <p:nvPr/>
        </p:nvSpPr>
        <p:spPr>
          <a:xfrm>
            <a:off x="2082297" y="4677044"/>
            <a:ext cx="6120142" cy="369332"/>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Deosebirile</a:t>
            </a:r>
            <a:r>
              <a:rPr lang="en-US" sz="1800" b="0" i="0" u="none" strike="noStrike" baseline="0" dirty="0">
                <a:solidFill>
                  <a:srgbClr val="000000"/>
                </a:solidFill>
                <a:latin typeface="Times New Roman" panose="02020603050405020304" pitchFamily="18" charset="0"/>
              </a:rPr>
              <a:t> pot fi </a:t>
            </a:r>
            <a:r>
              <a:rPr lang="en-US" sz="1800" b="0" i="0" u="none" strike="noStrike" baseline="0" dirty="0" err="1">
                <a:solidFill>
                  <a:srgbClr val="000000"/>
                </a:solidFill>
                <a:latin typeface="Times New Roman" panose="02020603050405020304" pitchFamily="18" charset="0"/>
              </a:rPr>
              <a:t>numai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tipul</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impuritate</a:t>
            </a:r>
            <a:r>
              <a:rPr lang="en-US" sz="1800" b="0" i="0" u="none" strike="noStrike" baseline="0" dirty="0">
                <a:solidFill>
                  <a:srgbClr val="000000"/>
                </a:solidFill>
                <a:latin typeface="Times New Roman" panose="02020603050405020304" pitchFamily="18" charset="0"/>
              </a:rPr>
              <a:t>. </a:t>
            </a:r>
            <a:endParaRPr lang="en-US" dirty="0"/>
          </a:p>
        </p:txBody>
      </p:sp>
    </p:spTree>
    <p:extLst>
      <p:ext uri="{BB962C8B-B14F-4D97-AF65-F5344CB8AC3E}">
        <p14:creationId xmlns:p14="http://schemas.microsoft.com/office/powerpoint/2010/main" val="32088994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76B89BB-FB69-7D71-B776-F9CE827FB3F7}"/>
              </a:ext>
            </a:extLst>
          </p:cNvPr>
          <p:cNvSpPr txBox="1"/>
          <p:nvPr/>
        </p:nvSpPr>
        <p:spPr>
          <a:xfrm>
            <a:off x="0" y="0"/>
            <a:ext cx="12262104" cy="2308324"/>
          </a:xfrm>
          <a:prstGeom prst="rect">
            <a:avLst/>
          </a:prstGeom>
          <a:noFill/>
        </p:spPr>
        <p:txBody>
          <a:bodyPr wrap="square">
            <a:spAutoFit/>
          </a:bodyPr>
          <a:lstStyle/>
          <a:p>
            <a:r>
              <a:rPr lang="en-US" sz="1800" b="0" i="0" dirty="0">
                <a:solidFill>
                  <a:srgbClr val="000000"/>
                </a:solidFill>
                <a:effectLst/>
                <a:latin typeface="TimesNewRomanPSMT"/>
              </a:rPr>
              <a:t>III – </a:t>
            </a:r>
            <a:r>
              <a:rPr lang="en-US" sz="1800" b="0" i="0" dirty="0" err="1">
                <a:solidFill>
                  <a:srgbClr val="000000"/>
                </a:solidFill>
                <a:effectLst/>
                <a:latin typeface="TimesNewRomanPSMT"/>
              </a:rPr>
              <a:t>regiune</a:t>
            </a:r>
            <a:r>
              <a:rPr lang="en-US" sz="1800" b="0" i="0" dirty="0">
                <a:solidFill>
                  <a:srgbClr val="000000"/>
                </a:solidFill>
                <a:effectLst/>
                <a:latin typeface="TimesNewRomanPSMT"/>
              </a:rPr>
              <a:t> cu </a:t>
            </a:r>
            <a:r>
              <a:rPr lang="en-US" sz="1800" b="0" i="0" dirty="0" err="1">
                <a:solidFill>
                  <a:srgbClr val="000000"/>
                </a:solidFill>
                <a:effectLst/>
                <a:latin typeface="TimesNewRomanPSMT"/>
              </a:rPr>
              <a:t>ridicarea</a:t>
            </a:r>
            <a:r>
              <a:rPr lang="en-US" sz="1800" b="0" i="0" dirty="0">
                <a:solidFill>
                  <a:srgbClr val="000000"/>
                </a:solidFill>
                <a:effectLst/>
                <a:latin typeface="TimesNewRomanPSMT"/>
              </a:rPr>
              <a:t> </a:t>
            </a:r>
            <a:r>
              <a:rPr lang="en-US" sz="1800" b="0" i="0" dirty="0" err="1">
                <a:solidFill>
                  <a:srgbClr val="000000"/>
                </a:solidFill>
                <a:effectLst/>
                <a:latin typeface="TimesNewRomanPSMT"/>
              </a:rPr>
              <a:t>temperaturii</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scopul</a:t>
            </a:r>
            <a:r>
              <a:rPr lang="en-US" sz="1800" b="0" i="0" dirty="0">
                <a:solidFill>
                  <a:srgbClr val="000000"/>
                </a:solidFill>
                <a:effectLst/>
                <a:latin typeface="TimesNewRomanPSMT"/>
              </a:rPr>
              <a:t> </a:t>
            </a:r>
            <a:r>
              <a:rPr lang="en-US" sz="1800" b="0" i="0" dirty="0" err="1">
                <a:solidFill>
                  <a:srgbClr val="000000"/>
                </a:solidFill>
                <a:effectLst/>
                <a:latin typeface="TimesNewRomanPSMT"/>
              </a:rPr>
              <a:t>înlãturãrii</a:t>
            </a:r>
            <a:r>
              <a:rPr lang="en-US" sz="1800" b="0" i="0" dirty="0">
                <a:solidFill>
                  <a:srgbClr val="000000"/>
                </a:solidFill>
                <a:effectLst/>
                <a:latin typeface="TimesNewRomanPSMT"/>
              </a:rPr>
              <a:t> </a:t>
            </a:r>
            <a:r>
              <a:rPr lang="en-US" sz="1800" b="0" i="0" dirty="0" err="1">
                <a:solidFill>
                  <a:srgbClr val="000000"/>
                </a:solidFill>
                <a:effectLst/>
                <a:latin typeface="TimesNewRomanPSMT"/>
              </a:rPr>
              <a:t>stratului</a:t>
            </a:r>
            <a:r>
              <a:rPr lang="en-US" sz="1800" b="0" i="0" dirty="0">
                <a:solidFill>
                  <a:srgbClr val="000000"/>
                </a:solidFill>
                <a:effectLst/>
                <a:latin typeface="TimesNewRomanPSMT"/>
              </a:rPr>
              <a:t> </a:t>
            </a:r>
            <a:r>
              <a:rPr lang="en-US" sz="1800" b="0" i="0" dirty="0" err="1">
                <a:solidFill>
                  <a:srgbClr val="000000"/>
                </a:solidFill>
                <a:effectLst/>
                <a:latin typeface="TimesNewRomanPSMT"/>
              </a:rPr>
              <a:t>defectat</a:t>
            </a:r>
            <a:r>
              <a:rPr lang="en-US" sz="1800" b="0" i="0" dirty="0">
                <a:solidFill>
                  <a:srgbClr val="000000"/>
                </a:solidFill>
                <a:effectLst/>
                <a:latin typeface="TimesNewRomanPSMT"/>
              </a:rPr>
              <a:t> de pe </a:t>
            </a:r>
            <a:r>
              <a:rPr lang="en-US" sz="1800" b="0" i="0" dirty="0" err="1">
                <a:solidFill>
                  <a:srgbClr val="000000"/>
                </a:solidFill>
                <a:effectLst/>
                <a:latin typeface="TimesNewRomanPSMT"/>
              </a:rPr>
              <a:t>suprafaţa</a:t>
            </a:r>
            <a:r>
              <a:rPr lang="en-US" sz="1800" b="0" i="0" dirty="0">
                <a:solidFill>
                  <a:srgbClr val="000000"/>
                </a:solidFill>
                <a:effectLst/>
                <a:latin typeface="TimesNewRomanPSMT"/>
              </a:rPr>
              <a:t> </a:t>
            </a:r>
            <a:r>
              <a:rPr lang="en-US" sz="1800" b="0" i="0" dirty="0" err="1">
                <a:solidFill>
                  <a:srgbClr val="000000"/>
                </a:solidFill>
                <a:effectLst/>
                <a:latin typeface="TimesNewRomanPSMT"/>
              </a:rPr>
              <a:t>plachetei</a:t>
            </a:r>
            <a:r>
              <a:rPr lang="en-US" sz="1800" b="0" i="0" dirty="0">
                <a:solidFill>
                  <a:srgbClr val="000000"/>
                </a:solidFill>
                <a:effectLst/>
                <a:latin typeface="TimesNewRomanPSMT"/>
              </a:rPr>
              <a:t> </a:t>
            </a:r>
            <a:r>
              <a:rPr lang="en-US" sz="1800" b="0" i="0" dirty="0" err="1">
                <a:solidFill>
                  <a:srgbClr val="000000"/>
                </a:solidFill>
                <a:effectLst/>
                <a:latin typeface="TimesNewRomanPSMT"/>
              </a:rPr>
              <a:t>prin</a:t>
            </a:r>
            <a:r>
              <a:rPr lang="en-US" sz="1800" b="0" i="0" dirty="0">
                <a:solidFill>
                  <a:srgbClr val="000000"/>
                </a:solidFill>
                <a:effectLst/>
                <a:latin typeface="TimesNewRomanPSMT"/>
              </a:rPr>
              <a:t> </a:t>
            </a:r>
            <a:r>
              <a:rPr lang="en-US" sz="1800" b="0" i="0" dirty="0" err="1">
                <a:solidFill>
                  <a:srgbClr val="000000"/>
                </a:solidFill>
                <a:effectLst/>
                <a:latin typeface="TimesNewRomanPSMT"/>
              </a:rPr>
              <a:t>dizolvarea</a:t>
            </a:r>
            <a:r>
              <a:rPr lang="en-US" sz="1800" b="0" i="0" dirty="0">
                <a:solidFill>
                  <a:srgbClr val="000000"/>
                </a:solidFill>
                <a:effectLst/>
                <a:latin typeface="TimesNewRomanPSMT"/>
              </a:rPr>
              <a:t> </a:t>
            </a:r>
            <a:r>
              <a:rPr lang="en-US" sz="1800" b="0" i="0" dirty="0" err="1">
                <a:solidFill>
                  <a:srgbClr val="000000"/>
                </a:solidFill>
                <a:effectLst/>
                <a:latin typeface="TimesNewRomanPSMT"/>
              </a:rPr>
              <a:t>acestui</a:t>
            </a:r>
            <a:r>
              <a:rPr lang="en-US" sz="1800" b="0" i="0" dirty="0">
                <a:solidFill>
                  <a:srgbClr val="000000"/>
                </a:solidFill>
                <a:effectLst/>
                <a:latin typeface="TimesNewRomanPSMT"/>
              </a:rPr>
              <a:t> </a:t>
            </a:r>
            <a:r>
              <a:rPr lang="en-US" sz="1800" b="0" i="0" dirty="0" err="1">
                <a:solidFill>
                  <a:srgbClr val="000000"/>
                </a:solidFill>
                <a:effectLst/>
                <a:latin typeface="TimesNewRomanPSMT"/>
              </a:rPr>
              <a:t>strat</a:t>
            </a:r>
            <a:r>
              <a:rPr lang="en-US" sz="1800" b="0" i="0" dirty="0">
                <a:solidFill>
                  <a:srgbClr val="000000"/>
                </a:solidFill>
                <a:effectLst/>
                <a:latin typeface="TimesNewRomanPSMT"/>
              </a:rPr>
              <a:t>.</a:t>
            </a:r>
          </a:p>
          <a:p>
            <a:r>
              <a:rPr lang="en-US" sz="1800" b="0" i="0" dirty="0" err="1">
                <a:solidFill>
                  <a:srgbClr val="000000"/>
                </a:solidFill>
                <a:effectLst/>
                <a:latin typeface="TimesNewRomanPSMT"/>
              </a:rPr>
              <a:t>Dupã</a:t>
            </a:r>
            <a:r>
              <a:rPr lang="en-US" sz="1800" b="0" i="0" dirty="0">
                <a:solidFill>
                  <a:srgbClr val="000000"/>
                </a:solidFill>
                <a:effectLst/>
                <a:latin typeface="TimesNewRomanPSMT"/>
              </a:rPr>
              <a:t> 810 ºC </a:t>
            </a:r>
            <a:r>
              <a:rPr lang="en-US" sz="1800" b="0" i="0" dirty="0" err="1">
                <a:solidFill>
                  <a:srgbClr val="000000"/>
                </a:solidFill>
                <a:effectLst/>
                <a:latin typeface="TimesNewRomanPSMT"/>
              </a:rPr>
              <a:t>sistemul</a:t>
            </a:r>
            <a:r>
              <a:rPr lang="en-US" sz="1800" b="0" i="0" dirty="0">
                <a:solidFill>
                  <a:srgbClr val="000000"/>
                </a:solidFill>
                <a:effectLst/>
                <a:latin typeface="TimesNewRomanPSMT"/>
              </a:rPr>
              <a:t> </a:t>
            </a:r>
            <a:r>
              <a:rPr lang="en-US" sz="1800" b="0" i="0" dirty="0" err="1">
                <a:solidFill>
                  <a:srgbClr val="000000"/>
                </a:solidFill>
                <a:effectLst/>
                <a:latin typeface="TimesNewRomanPSMT"/>
              </a:rPr>
              <a:t>începe</a:t>
            </a:r>
            <a:r>
              <a:rPr lang="en-US" sz="1800" b="0" i="0" dirty="0">
                <a:solidFill>
                  <a:srgbClr val="000000"/>
                </a:solidFill>
                <a:effectLst/>
                <a:latin typeface="TimesNewRomanPSMT"/>
              </a:rPr>
              <a:t> </a:t>
            </a:r>
            <a:r>
              <a:rPr lang="en-US" sz="1800" b="0" i="0" dirty="0" err="1">
                <a:solidFill>
                  <a:srgbClr val="000000"/>
                </a:solidFill>
                <a:effectLst/>
                <a:latin typeface="TimesNewRomanPSMT"/>
              </a:rPr>
              <a:t>sã</a:t>
            </a:r>
            <a:r>
              <a:rPr lang="en-US" sz="1800" b="0" i="0" dirty="0">
                <a:solidFill>
                  <a:srgbClr val="000000"/>
                </a:solidFill>
                <a:effectLst/>
                <a:latin typeface="TimesNewRomanPSMT"/>
              </a:rPr>
              <a:t> se </a:t>
            </a:r>
            <a:r>
              <a:rPr lang="en-US" sz="1800" b="0" i="0" dirty="0" err="1">
                <a:solidFill>
                  <a:srgbClr val="000000"/>
                </a:solidFill>
                <a:effectLst/>
                <a:latin typeface="TimesNewRomanPSMT"/>
              </a:rPr>
              <a:t>rãceascã</a:t>
            </a:r>
            <a:r>
              <a:rPr lang="en-US" sz="1800" b="0" i="0" dirty="0">
                <a:solidFill>
                  <a:srgbClr val="000000"/>
                </a:solidFill>
                <a:effectLst/>
                <a:latin typeface="TimesNewRomanPSMT"/>
              </a:rPr>
              <a:t>, </a:t>
            </a:r>
            <a:r>
              <a:rPr lang="en-US" sz="1800" b="0" i="0" dirty="0" err="1">
                <a:solidFill>
                  <a:srgbClr val="000000"/>
                </a:solidFill>
                <a:effectLst/>
                <a:latin typeface="TimesNewRomanPSMT"/>
              </a:rPr>
              <a:t>sistemul</a:t>
            </a:r>
            <a:r>
              <a:rPr lang="en-US" sz="1800" b="0" i="0" dirty="0">
                <a:solidFill>
                  <a:srgbClr val="000000"/>
                </a:solidFill>
                <a:effectLst/>
                <a:latin typeface="TimesNewRomanPSMT"/>
              </a:rPr>
              <a:t> </a:t>
            </a:r>
            <a:r>
              <a:rPr lang="en-US" sz="1800" b="0" i="0" dirty="0" err="1">
                <a:solidFill>
                  <a:srgbClr val="000000"/>
                </a:solidFill>
                <a:effectLst/>
                <a:latin typeface="TimesNewRomanPSMT"/>
              </a:rPr>
              <a:t>trece</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starea</a:t>
            </a:r>
            <a:r>
              <a:rPr lang="en-US" sz="1800" b="0" i="0" dirty="0">
                <a:solidFill>
                  <a:srgbClr val="000000"/>
                </a:solidFill>
                <a:effectLst/>
                <a:latin typeface="TimesNewRomanPSMT"/>
              </a:rPr>
              <a:t> de </a:t>
            </a:r>
            <a:r>
              <a:rPr lang="en-US" sz="1800" b="0" i="0" dirty="0" err="1">
                <a:solidFill>
                  <a:srgbClr val="000000"/>
                </a:solidFill>
                <a:effectLst/>
                <a:latin typeface="TimesNewRomanPSMT"/>
              </a:rPr>
              <a:t>suprasaturaţie</a:t>
            </a:r>
            <a:r>
              <a:rPr lang="en-US" sz="1800" b="0" i="0" dirty="0">
                <a:solidFill>
                  <a:srgbClr val="000000"/>
                </a:solidFill>
                <a:effectLst/>
                <a:latin typeface="TimesNewRomanPSMT"/>
              </a:rPr>
              <a:t> la </a:t>
            </a:r>
            <a:r>
              <a:rPr lang="en-US" sz="1800" b="0" i="0" dirty="0" err="1">
                <a:solidFill>
                  <a:srgbClr val="000000"/>
                </a:solidFill>
                <a:effectLst/>
                <a:latin typeface="TimesNewRomanPSMT"/>
              </a:rPr>
              <a:t>rãcire</a:t>
            </a:r>
            <a:r>
              <a:rPr lang="en-US" sz="1800" b="0" i="0" dirty="0">
                <a:solidFill>
                  <a:srgbClr val="000000"/>
                </a:solidFill>
                <a:effectLst/>
                <a:latin typeface="TimesNewRomanPSMT"/>
              </a:rPr>
              <a:t>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a:t>
            </a:r>
            <a:r>
              <a:rPr lang="en-US" sz="1800" b="0" i="0" dirty="0" err="1">
                <a:solidFill>
                  <a:srgbClr val="000000"/>
                </a:solidFill>
                <a:effectLst/>
                <a:latin typeface="TimesNewRomanPSMT"/>
              </a:rPr>
              <a:t>trece</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faza</a:t>
            </a:r>
            <a:r>
              <a:rPr lang="en-US" sz="1800" b="0" i="0" dirty="0">
                <a:solidFill>
                  <a:srgbClr val="000000"/>
                </a:solidFill>
                <a:effectLst/>
                <a:latin typeface="TimesNewRomanPSMT"/>
              </a:rPr>
              <a:t> de </a:t>
            </a:r>
            <a:r>
              <a:rPr lang="en-US" sz="1800" b="0" i="0" dirty="0" err="1">
                <a:solidFill>
                  <a:srgbClr val="000000"/>
                </a:solidFill>
                <a:effectLst/>
                <a:latin typeface="TimesNewRomanPSMT"/>
              </a:rPr>
              <a:t>cristalizare</a:t>
            </a:r>
            <a:r>
              <a:rPr lang="en-US" sz="1800" b="0" i="0" dirty="0">
                <a:solidFill>
                  <a:srgbClr val="000000"/>
                </a:solidFill>
                <a:effectLst/>
                <a:latin typeface="TimesNewRomanPSMT"/>
              </a:rPr>
              <a:t>. </a:t>
            </a:r>
            <a:r>
              <a:rPr lang="en-US" sz="1800" b="0" i="0" dirty="0" err="1">
                <a:solidFill>
                  <a:srgbClr val="000000"/>
                </a:solidFill>
                <a:effectLst/>
                <a:latin typeface="TimesNewRomanPSMT"/>
              </a:rPr>
              <a:t>Rãcind</a:t>
            </a:r>
            <a:r>
              <a:rPr lang="en-US" sz="1800" b="0" i="0" dirty="0">
                <a:solidFill>
                  <a:srgbClr val="000000"/>
                </a:solidFill>
                <a:effectLst/>
                <a:latin typeface="TimesNewRomanPSMT"/>
              </a:rPr>
              <a:t> </a:t>
            </a:r>
            <a:r>
              <a:rPr lang="en-US" sz="1800" b="0" i="0" dirty="0" err="1">
                <a:solidFill>
                  <a:srgbClr val="000000"/>
                </a:solidFill>
                <a:effectLst/>
                <a:latin typeface="TimesNewRomanPSMT"/>
              </a:rPr>
              <a:t>sistemul</a:t>
            </a:r>
            <a:r>
              <a:rPr lang="en-US" sz="1800" b="0" i="0" dirty="0">
                <a:solidFill>
                  <a:srgbClr val="000000"/>
                </a:solidFill>
                <a:effectLst/>
                <a:latin typeface="TimesNewRomanPSMT"/>
              </a:rPr>
              <a:t> o </a:t>
            </a:r>
            <a:r>
              <a:rPr lang="en-US" sz="1800" b="0" i="0" dirty="0" err="1">
                <a:solidFill>
                  <a:srgbClr val="000000"/>
                </a:solidFill>
                <a:effectLst/>
                <a:latin typeface="TimesNewRomanPSMT"/>
              </a:rPr>
              <a:t>parte</a:t>
            </a:r>
            <a:r>
              <a:rPr lang="en-US" sz="1800" b="0" i="0" dirty="0">
                <a:solidFill>
                  <a:srgbClr val="000000"/>
                </a:solidFill>
                <a:effectLst/>
                <a:latin typeface="TimesNewRomanPSMT"/>
              </a:rPr>
              <a:t> din </a:t>
            </a:r>
            <a:r>
              <a:rPr lang="en-US" sz="1800" b="0" i="0" dirty="0" err="1">
                <a:solidFill>
                  <a:srgbClr val="000000"/>
                </a:solidFill>
                <a:effectLst/>
                <a:latin typeface="TimesNewRomanPSMT"/>
              </a:rPr>
              <a:t>atomii</a:t>
            </a:r>
            <a:r>
              <a:rPr lang="en-US" sz="1800" b="0" i="0" dirty="0">
                <a:solidFill>
                  <a:srgbClr val="000000"/>
                </a:solidFill>
                <a:effectLst/>
                <a:latin typeface="TimesNewRomanPSMT"/>
              </a:rPr>
              <a:t> de As nu sunt </a:t>
            </a:r>
            <a:r>
              <a:rPr lang="en-US" sz="1800" b="0" i="0" dirty="0" err="1">
                <a:solidFill>
                  <a:srgbClr val="000000"/>
                </a:solidFill>
                <a:effectLst/>
                <a:latin typeface="TimesNewRomanPSMT"/>
              </a:rPr>
              <a:t>utili</a:t>
            </a:r>
            <a:r>
              <a:rPr lang="en-US" sz="1800" b="0" i="0" dirty="0">
                <a:solidFill>
                  <a:srgbClr val="000000"/>
                </a:solidFill>
                <a:effectLst/>
                <a:latin typeface="TimesNewRomanPSMT"/>
              </a:rPr>
              <a:t>, </a:t>
            </a:r>
            <a:r>
              <a:rPr lang="en-US" sz="1800" b="0" i="0" dirty="0" err="1">
                <a:solidFill>
                  <a:srgbClr val="000000"/>
                </a:solidFill>
                <a:effectLst/>
                <a:latin typeface="TimesNewRomanPSMT"/>
              </a:rPr>
              <a:t>trebuie</a:t>
            </a:r>
            <a:r>
              <a:rPr lang="en-US" sz="1800" b="0" i="0" dirty="0">
                <a:solidFill>
                  <a:srgbClr val="000000"/>
                </a:solidFill>
                <a:effectLst/>
                <a:latin typeface="TimesNewRomanPSMT"/>
              </a:rPr>
              <a:t> </a:t>
            </a:r>
            <a:r>
              <a:rPr lang="en-US" sz="1800" b="0" i="0" dirty="0" err="1">
                <a:solidFill>
                  <a:srgbClr val="000000"/>
                </a:solidFill>
                <a:effectLst/>
                <a:latin typeface="TimesNewRomanPSMT"/>
              </a:rPr>
              <a:t>sã</a:t>
            </a:r>
            <a:r>
              <a:rPr lang="en-US" sz="1800" b="0" i="0" dirty="0">
                <a:solidFill>
                  <a:srgbClr val="000000"/>
                </a:solidFill>
                <a:effectLst/>
                <a:latin typeface="TimesNewRomanPSMT"/>
              </a:rPr>
              <a:t> </a:t>
            </a:r>
            <a:r>
              <a:rPr lang="en-US" sz="1800" b="0" i="0" dirty="0" err="1">
                <a:solidFill>
                  <a:srgbClr val="000000"/>
                </a:solidFill>
                <a:effectLst/>
                <a:latin typeface="TimesNewRomanPSMT"/>
              </a:rPr>
              <a:t>avem</a:t>
            </a:r>
            <a:r>
              <a:rPr lang="en-US" sz="1800" b="0" i="0" dirty="0">
                <a:solidFill>
                  <a:srgbClr val="000000"/>
                </a:solidFill>
                <a:effectLst/>
                <a:latin typeface="TimesNewRomanPSMT"/>
              </a:rPr>
              <a:t> o </a:t>
            </a:r>
            <a:r>
              <a:rPr lang="en-US" sz="1800" b="0" i="0" dirty="0" err="1">
                <a:solidFill>
                  <a:srgbClr val="000000"/>
                </a:solidFill>
                <a:effectLst/>
                <a:latin typeface="TimesNewRomanPSMT"/>
              </a:rPr>
              <a:t>masã</a:t>
            </a:r>
            <a:r>
              <a:rPr lang="en-US" sz="1800" b="0" i="0" dirty="0">
                <a:solidFill>
                  <a:srgbClr val="000000"/>
                </a:solidFill>
                <a:effectLst/>
                <a:latin typeface="TimesNewRomanPSMT"/>
              </a:rPr>
              <a:t>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mica de As. </a:t>
            </a:r>
            <a:r>
              <a:rPr lang="en-US" sz="1800" b="0" i="0" dirty="0" err="1">
                <a:solidFill>
                  <a:srgbClr val="000000"/>
                </a:solidFill>
                <a:effectLst/>
                <a:latin typeface="TimesNewRomanPSMT"/>
              </a:rPr>
              <a:t>Atomii</a:t>
            </a:r>
            <a:r>
              <a:rPr lang="en-US" sz="1800" b="0" i="0" dirty="0">
                <a:solidFill>
                  <a:srgbClr val="000000"/>
                </a:solidFill>
                <a:effectLst/>
                <a:latin typeface="TimesNewRomanPSMT"/>
              </a:rPr>
              <a:t> care sunt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apropierea</a:t>
            </a:r>
            <a:r>
              <a:rPr lang="en-US" sz="1800" b="0" i="0" dirty="0">
                <a:solidFill>
                  <a:srgbClr val="000000"/>
                </a:solidFill>
                <a:effectLst/>
                <a:latin typeface="TimesNewRomanPSMT"/>
              </a:rPr>
              <a:t> </a:t>
            </a:r>
            <a:r>
              <a:rPr lang="en-US" sz="1800" b="0" i="0" dirty="0" err="1">
                <a:solidFill>
                  <a:srgbClr val="000000"/>
                </a:solidFill>
                <a:effectLst/>
                <a:latin typeface="TimesNewRomanPSMT"/>
              </a:rPr>
              <a:t>plachetei</a:t>
            </a:r>
            <a:r>
              <a:rPr lang="en-US" sz="1800" b="0" i="0" dirty="0">
                <a:solidFill>
                  <a:srgbClr val="000000"/>
                </a:solidFill>
                <a:effectLst/>
                <a:latin typeface="TimesNewRomanPSMT"/>
              </a:rPr>
              <a:t> se </a:t>
            </a:r>
            <a:r>
              <a:rPr lang="en-US" sz="1800" b="0" i="0" dirty="0" err="1">
                <a:solidFill>
                  <a:srgbClr val="000000"/>
                </a:solidFill>
                <a:effectLst/>
                <a:latin typeface="TimesNewRomanPSMT"/>
              </a:rPr>
              <a:t>vor</a:t>
            </a:r>
            <a:r>
              <a:rPr lang="en-US" sz="1800" b="0" i="0" dirty="0">
                <a:solidFill>
                  <a:srgbClr val="000000"/>
                </a:solidFill>
                <a:effectLst/>
                <a:latin typeface="TimesNewRomanPSMT"/>
              </a:rPr>
              <a:t> </a:t>
            </a:r>
            <a:r>
              <a:rPr lang="en-US" sz="1800" b="0" i="0" dirty="0" err="1">
                <a:solidFill>
                  <a:srgbClr val="000000"/>
                </a:solidFill>
                <a:effectLst/>
                <a:latin typeface="TimesNewRomanPSMT"/>
              </a:rPr>
              <a:t>aşeza</a:t>
            </a:r>
            <a:r>
              <a:rPr lang="en-US" sz="1800" b="0" i="0" dirty="0">
                <a:solidFill>
                  <a:srgbClr val="000000"/>
                </a:solidFill>
                <a:effectLst/>
                <a:latin typeface="TimesNewRomanPSMT"/>
              </a:rPr>
              <a:t> pe </a:t>
            </a:r>
            <a:r>
              <a:rPr lang="en-US" sz="1800" b="0" i="0" dirty="0" err="1">
                <a:solidFill>
                  <a:srgbClr val="000000"/>
                </a:solidFill>
                <a:effectLst/>
                <a:latin typeface="TimesNewRomanPSMT"/>
              </a:rPr>
              <a:t>plachetã</a:t>
            </a:r>
            <a:r>
              <a:rPr lang="en-US" sz="1800" b="0" i="0" dirty="0">
                <a:solidFill>
                  <a:srgbClr val="000000"/>
                </a:solidFill>
                <a:effectLst/>
                <a:latin typeface="TimesNewRomanPSMT"/>
              </a:rPr>
              <a:t> (</a:t>
            </a:r>
            <a:r>
              <a:rPr lang="en-US" sz="1800" b="0" i="0" dirty="0" err="1">
                <a:solidFill>
                  <a:srgbClr val="000000"/>
                </a:solidFill>
                <a:effectLst/>
                <a:latin typeface="TimesNewRomanPSMT"/>
              </a:rPr>
              <a:t>lângã</a:t>
            </a:r>
            <a:r>
              <a:rPr lang="en-US" sz="1800" b="0" i="0" dirty="0">
                <a:solidFill>
                  <a:srgbClr val="000000"/>
                </a:solidFill>
                <a:effectLst/>
                <a:latin typeface="TimesNewRomanPSMT"/>
              </a:rPr>
              <a:t> un atom de As se </a:t>
            </a:r>
            <a:r>
              <a:rPr lang="en-US" sz="1800" b="0" i="0" dirty="0" err="1">
                <a:solidFill>
                  <a:srgbClr val="000000"/>
                </a:solidFill>
                <a:effectLst/>
                <a:latin typeface="TimesNewRomanPSMT"/>
              </a:rPr>
              <a:t>aşeazã</a:t>
            </a:r>
            <a:r>
              <a:rPr lang="en-US" sz="1800" b="0" i="0" dirty="0">
                <a:solidFill>
                  <a:srgbClr val="000000"/>
                </a:solidFill>
                <a:effectLst/>
                <a:latin typeface="TimesNewRomanPSMT"/>
              </a:rPr>
              <a:t> un atom de Ga – </a:t>
            </a:r>
            <a:r>
              <a:rPr lang="en-US" sz="1800" b="0" i="0" dirty="0" err="1">
                <a:solidFill>
                  <a:srgbClr val="000000"/>
                </a:solidFill>
                <a:effectLst/>
                <a:latin typeface="TimesNewRomanPSMT"/>
              </a:rPr>
              <a:t>asfel</a:t>
            </a:r>
            <a:r>
              <a:rPr lang="en-US" sz="1800" b="0" i="0" dirty="0">
                <a:solidFill>
                  <a:srgbClr val="000000"/>
                </a:solidFill>
                <a:effectLst/>
                <a:latin typeface="TimesNewRomanPSMT"/>
              </a:rPr>
              <a:t> se </a:t>
            </a:r>
            <a:r>
              <a:rPr lang="en-US" sz="1800" b="0" i="0" dirty="0" err="1">
                <a:solidFill>
                  <a:srgbClr val="000000"/>
                </a:solidFill>
                <a:effectLst/>
                <a:latin typeface="TimesNewRomanPSMT"/>
              </a:rPr>
              <a:t>formeazã</a:t>
            </a:r>
            <a:r>
              <a:rPr lang="en-US" sz="1800" b="0" i="0" dirty="0">
                <a:solidFill>
                  <a:srgbClr val="000000"/>
                </a:solidFill>
                <a:effectLst/>
                <a:latin typeface="TimesNewRomanPSMT"/>
              </a:rPr>
              <a:t> </a:t>
            </a:r>
            <a:r>
              <a:rPr lang="en-US" sz="1800" b="0" i="0" dirty="0" err="1">
                <a:solidFill>
                  <a:srgbClr val="000000"/>
                </a:solidFill>
                <a:effectLst/>
                <a:latin typeface="TimesNewRomanPSMT"/>
              </a:rPr>
              <a:t>pelicula</a:t>
            </a:r>
            <a:r>
              <a:rPr lang="en-US" sz="1800" b="0" i="0" dirty="0">
                <a:solidFill>
                  <a:srgbClr val="000000"/>
                </a:solidFill>
                <a:effectLst/>
                <a:latin typeface="TimesNewRomanPSMT"/>
              </a:rPr>
              <a:t> ).</a:t>
            </a:r>
          </a:p>
          <a:p>
            <a:r>
              <a:rPr lang="en-US" sz="1800" b="0" i="0" dirty="0">
                <a:solidFill>
                  <a:srgbClr val="000000"/>
                </a:solidFill>
                <a:effectLst/>
                <a:latin typeface="TimesNewRomanPSMT"/>
              </a:rPr>
              <a:t>IV – </a:t>
            </a:r>
            <a:r>
              <a:rPr lang="en-US" sz="1800" b="0" i="0" dirty="0" err="1">
                <a:solidFill>
                  <a:srgbClr val="000000"/>
                </a:solidFill>
                <a:effectLst/>
                <a:latin typeface="TimesNewRomanPSMT"/>
              </a:rPr>
              <a:t>regiunea</a:t>
            </a:r>
            <a:r>
              <a:rPr lang="en-US" sz="1800" b="0" i="0" dirty="0">
                <a:solidFill>
                  <a:srgbClr val="000000"/>
                </a:solidFill>
                <a:effectLst/>
                <a:latin typeface="TimesNewRomanPSMT"/>
              </a:rPr>
              <a:t> de </a:t>
            </a:r>
            <a:r>
              <a:rPr lang="en-US" sz="1800" b="0" i="0" dirty="0" err="1">
                <a:solidFill>
                  <a:srgbClr val="000000"/>
                </a:solidFill>
                <a:effectLst/>
                <a:latin typeface="TimesNewRomanPSMT"/>
              </a:rPr>
              <a:t>creştere</a:t>
            </a:r>
            <a:r>
              <a:rPr lang="en-US" sz="1800" b="0" i="0" dirty="0">
                <a:solidFill>
                  <a:srgbClr val="000000"/>
                </a:solidFill>
                <a:effectLst/>
                <a:latin typeface="TimesNewRomanPSMT"/>
              </a:rPr>
              <a:t> a </a:t>
            </a:r>
            <a:r>
              <a:rPr lang="en-US" sz="1800" b="0" i="0" dirty="0" err="1">
                <a:solidFill>
                  <a:srgbClr val="000000"/>
                </a:solidFill>
                <a:effectLst/>
                <a:latin typeface="TimesNewRomanPSMT"/>
              </a:rPr>
              <a:t>peliculei</a:t>
            </a:r>
            <a:r>
              <a:rPr lang="en-US" sz="1800" b="0" i="0" dirty="0">
                <a:solidFill>
                  <a:srgbClr val="000000"/>
                </a:solidFill>
                <a:effectLst/>
                <a:latin typeface="TimesNewRomanPSMT"/>
              </a:rPr>
              <a:t> </a:t>
            </a:r>
            <a:r>
              <a:rPr lang="en-US" sz="1800" b="0" i="0" dirty="0" err="1">
                <a:solidFill>
                  <a:srgbClr val="000000"/>
                </a:solidFill>
                <a:effectLst/>
                <a:latin typeface="TimesNewRomanPSMT"/>
              </a:rPr>
              <a:t>epitaxiale</a:t>
            </a:r>
            <a:r>
              <a:rPr lang="en-US" sz="1800" b="0" i="0" dirty="0">
                <a:solidFill>
                  <a:srgbClr val="000000"/>
                </a:solidFill>
                <a:effectLst/>
                <a:latin typeface="TimesNewRomanPSMT"/>
              </a:rPr>
              <a:t> </a:t>
            </a:r>
            <a:r>
              <a:rPr lang="en-US" sz="1800" b="0" i="0" dirty="0" err="1">
                <a:solidFill>
                  <a:srgbClr val="000000"/>
                </a:solidFill>
                <a:effectLst/>
                <a:latin typeface="TimesNewRomanPSMT"/>
              </a:rPr>
              <a:t>prin</a:t>
            </a:r>
            <a:r>
              <a:rPr lang="en-US" sz="1800" b="0" i="0" dirty="0">
                <a:solidFill>
                  <a:srgbClr val="000000"/>
                </a:solidFill>
                <a:effectLst/>
                <a:latin typeface="TimesNewRomanPSMT"/>
              </a:rPr>
              <a:t> </a:t>
            </a:r>
            <a:r>
              <a:rPr lang="en-US" sz="1800" b="0" i="0" dirty="0" err="1">
                <a:solidFill>
                  <a:srgbClr val="000000"/>
                </a:solidFill>
                <a:effectLst/>
                <a:latin typeface="TimesNewRomanPSMT"/>
              </a:rPr>
              <a:t>rãcirea</a:t>
            </a:r>
            <a:r>
              <a:rPr lang="en-US" sz="1800" b="0" i="0" dirty="0">
                <a:solidFill>
                  <a:srgbClr val="000000"/>
                </a:solidFill>
                <a:effectLst/>
                <a:latin typeface="TimesNewRomanPSMT"/>
              </a:rPr>
              <a:t> </a:t>
            </a:r>
            <a:r>
              <a:rPr lang="en-US" sz="1800" b="0" i="0" dirty="0" err="1">
                <a:solidFill>
                  <a:srgbClr val="000000"/>
                </a:solidFill>
                <a:effectLst/>
                <a:latin typeface="TimesNewRomanPSMT"/>
              </a:rPr>
              <a:t>sistemului</a:t>
            </a:r>
            <a:r>
              <a:rPr lang="en-US" sz="1800" b="0" i="0" dirty="0">
                <a:solidFill>
                  <a:srgbClr val="000000"/>
                </a:solidFill>
                <a:effectLst/>
                <a:latin typeface="TimesNewRomanPSMT"/>
              </a:rPr>
              <a:t> ;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punctul</a:t>
            </a:r>
            <a:r>
              <a:rPr lang="en-US" sz="1800" b="0" i="0" dirty="0">
                <a:solidFill>
                  <a:srgbClr val="000000"/>
                </a:solidFill>
                <a:effectLst/>
                <a:latin typeface="TimesNewRomanPSMT"/>
              </a:rPr>
              <a:t> 2 s-a pus </a:t>
            </a:r>
            <a:r>
              <a:rPr lang="en-US" sz="1800" b="0" i="0" dirty="0" err="1">
                <a:solidFill>
                  <a:srgbClr val="000000"/>
                </a:solidFill>
                <a:effectLst/>
                <a:latin typeface="TimesNewRomanPSMT"/>
              </a:rPr>
              <a:t>reactorul</a:t>
            </a:r>
            <a:r>
              <a:rPr lang="en-US" sz="1800" b="0" i="0" dirty="0">
                <a:solidFill>
                  <a:srgbClr val="000000"/>
                </a:solidFill>
                <a:effectLst/>
                <a:latin typeface="TimesNewRomanPSMT"/>
              </a:rPr>
              <a:t> din </a:t>
            </a:r>
            <a:r>
              <a:rPr lang="en-US" sz="1800" b="0" i="0" dirty="0" err="1">
                <a:solidFill>
                  <a:srgbClr val="000000"/>
                </a:solidFill>
                <a:effectLst/>
                <a:latin typeface="TimesNewRomanPSMT"/>
              </a:rPr>
              <a:t>nou</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poziţia</a:t>
            </a:r>
            <a:r>
              <a:rPr lang="en-US" sz="1800" b="0" i="0" dirty="0">
                <a:solidFill>
                  <a:srgbClr val="000000"/>
                </a:solidFill>
                <a:effectLst/>
                <a:latin typeface="TimesNewRomanPSMT"/>
              </a:rPr>
              <a:t> </a:t>
            </a:r>
            <a:r>
              <a:rPr lang="en-US" sz="1800" b="0" i="0" dirty="0" err="1">
                <a:solidFill>
                  <a:srgbClr val="000000"/>
                </a:solidFill>
                <a:effectLst/>
                <a:latin typeface="TimesNewRomanPSMT"/>
              </a:rPr>
              <a:t>iniţialã</a:t>
            </a:r>
            <a:r>
              <a:rPr lang="en-US" sz="1800" b="0" i="0" dirty="0">
                <a:solidFill>
                  <a:srgbClr val="000000"/>
                </a:solidFill>
                <a:effectLst/>
                <a:latin typeface="TimesNewRomanPSMT"/>
              </a:rPr>
              <a:t>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a:t>
            </a:r>
            <a:r>
              <a:rPr lang="en-US" sz="1800" b="0" i="0" dirty="0" err="1">
                <a:solidFill>
                  <a:srgbClr val="000000"/>
                </a:solidFill>
                <a:effectLst/>
                <a:latin typeface="TimesNewRomanPSMT"/>
              </a:rPr>
              <a:t>soluţia</a:t>
            </a:r>
            <a:r>
              <a:rPr lang="en-US" sz="1800" b="0" i="0" dirty="0">
                <a:solidFill>
                  <a:srgbClr val="000000"/>
                </a:solidFill>
                <a:effectLst/>
                <a:latin typeface="TimesNewRomanPSMT"/>
              </a:rPr>
              <a:t> </a:t>
            </a:r>
            <a:r>
              <a:rPr lang="en-US" sz="1800" b="0" i="0" dirty="0" err="1">
                <a:solidFill>
                  <a:srgbClr val="000000"/>
                </a:solidFill>
                <a:effectLst/>
                <a:latin typeface="TimesNewRomanPSMT"/>
              </a:rPr>
              <a:t>topitã</a:t>
            </a:r>
            <a:r>
              <a:rPr lang="en-US" sz="1800" b="0" i="0" dirty="0">
                <a:solidFill>
                  <a:srgbClr val="000000"/>
                </a:solidFill>
                <a:effectLst/>
                <a:latin typeface="TimesNewRomanPSMT"/>
              </a:rPr>
              <a:t> s-a scurs de pe </a:t>
            </a:r>
            <a:r>
              <a:rPr lang="en-US" sz="1800" b="0" i="0" dirty="0" err="1">
                <a:solidFill>
                  <a:srgbClr val="000000"/>
                </a:solidFill>
                <a:effectLst/>
                <a:latin typeface="TimesNewRomanPSMT"/>
              </a:rPr>
              <a:t>suprafaţa</a:t>
            </a:r>
            <a:r>
              <a:rPr lang="en-US" sz="1800" b="0" i="0" dirty="0">
                <a:solidFill>
                  <a:srgbClr val="000000"/>
                </a:solidFill>
                <a:effectLst/>
                <a:latin typeface="TimesNewRomanPSMT"/>
              </a:rPr>
              <a:t> </a:t>
            </a:r>
            <a:r>
              <a:rPr lang="en-US" sz="1800" b="0" i="0" dirty="0" err="1">
                <a:solidFill>
                  <a:srgbClr val="000000"/>
                </a:solidFill>
                <a:effectLst/>
                <a:latin typeface="TimesNewRomanPSMT"/>
              </a:rPr>
              <a:t>peliculei</a:t>
            </a:r>
            <a:r>
              <a:rPr lang="en-US" sz="1800" b="0" i="0" dirty="0">
                <a:solidFill>
                  <a:srgbClr val="000000"/>
                </a:solidFill>
                <a:effectLst/>
                <a:latin typeface="TimesNewRomanPSMT"/>
              </a:rPr>
              <a:t> </a:t>
            </a:r>
            <a:r>
              <a:rPr lang="en-US" sz="1800" b="0" i="0" dirty="0" err="1">
                <a:solidFill>
                  <a:srgbClr val="000000"/>
                </a:solidFill>
                <a:effectLst/>
                <a:latin typeface="TimesNewRomanPSMT"/>
              </a:rPr>
              <a:t>crescute</a:t>
            </a:r>
            <a:r>
              <a:rPr lang="en-US" sz="1800" b="0" i="0" dirty="0">
                <a:solidFill>
                  <a:srgbClr val="000000"/>
                </a:solidFill>
                <a:effectLst/>
                <a:latin typeface="TimesNewRomanPSMT"/>
              </a:rPr>
              <a:t>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a:t>
            </a:r>
            <a:r>
              <a:rPr lang="en-US" sz="1800" b="0" i="0" dirty="0" err="1">
                <a:solidFill>
                  <a:srgbClr val="000000"/>
                </a:solidFill>
                <a:effectLst/>
                <a:latin typeface="TimesNewRomanPSMT"/>
              </a:rPr>
              <a:t>procesul</a:t>
            </a:r>
            <a:r>
              <a:rPr lang="en-US" sz="1800" b="0" i="0" dirty="0">
                <a:solidFill>
                  <a:srgbClr val="000000"/>
                </a:solidFill>
                <a:effectLst/>
                <a:latin typeface="TimesNewRomanPSMT"/>
              </a:rPr>
              <a:t> de </a:t>
            </a:r>
            <a:r>
              <a:rPr lang="en-US" sz="1800" b="0" i="0" dirty="0" err="1">
                <a:solidFill>
                  <a:srgbClr val="000000"/>
                </a:solidFill>
                <a:effectLst/>
                <a:latin typeface="TimesNewRomanPSMT"/>
              </a:rPr>
              <a:t>creştere</a:t>
            </a:r>
            <a:r>
              <a:rPr lang="en-US" sz="1800" b="0" i="0" dirty="0">
                <a:solidFill>
                  <a:srgbClr val="000000"/>
                </a:solidFill>
                <a:effectLst/>
                <a:latin typeface="TimesNewRomanPSMT"/>
              </a:rPr>
              <a:t> s-a </a:t>
            </a:r>
            <a:r>
              <a:rPr lang="en-US" sz="1800" b="0" i="0" dirty="0" err="1">
                <a:solidFill>
                  <a:srgbClr val="000000"/>
                </a:solidFill>
                <a:effectLst/>
                <a:latin typeface="TimesNewRomanPSMT"/>
              </a:rPr>
              <a:t>încheiat</a:t>
            </a:r>
            <a:r>
              <a:rPr lang="en-US" sz="1800" b="0" i="0" dirty="0">
                <a:solidFill>
                  <a:srgbClr val="000000"/>
                </a:solidFill>
                <a:effectLst/>
                <a:latin typeface="TimesNewRomanPSMT"/>
              </a:rPr>
              <a:t>.</a:t>
            </a:r>
          </a:p>
          <a:p>
            <a:r>
              <a:rPr lang="en-US" sz="1800" b="0" i="0" dirty="0">
                <a:solidFill>
                  <a:srgbClr val="000000"/>
                </a:solidFill>
                <a:effectLst/>
                <a:latin typeface="TimesNewRomanPSMT"/>
              </a:rPr>
              <a:t>V – </a:t>
            </a:r>
            <a:r>
              <a:rPr lang="en-US" sz="1800" b="0" i="0" dirty="0" err="1">
                <a:solidFill>
                  <a:srgbClr val="000000"/>
                </a:solidFill>
                <a:effectLst/>
                <a:latin typeface="TimesNewRomanPSMT"/>
              </a:rPr>
              <a:t>rãcirea</a:t>
            </a:r>
            <a:r>
              <a:rPr lang="en-US" sz="1800" b="0" i="0" dirty="0">
                <a:solidFill>
                  <a:srgbClr val="000000"/>
                </a:solidFill>
                <a:effectLst/>
                <a:latin typeface="TimesNewRomanPSMT"/>
              </a:rPr>
              <a:t> </a:t>
            </a:r>
            <a:r>
              <a:rPr lang="en-US" sz="1800" b="0" i="0" dirty="0" err="1">
                <a:solidFill>
                  <a:srgbClr val="000000"/>
                </a:solidFill>
                <a:effectLst/>
                <a:latin typeface="TimesNewRomanPSMT"/>
              </a:rPr>
              <a:t>reactorului</a:t>
            </a:r>
            <a:r>
              <a:rPr lang="en-US" sz="1800" b="0" i="0" dirty="0">
                <a:solidFill>
                  <a:srgbClr val="000000"/>
                </a:solidFill>
                <a:effectLst/>
                <a:latin typeface="TimesNewRomanPSMT"/>
              </a:rPr>
              <a:t> </a:t>
            </a:r>
            <a:r>
              <a:rPr lang="en-US" sz="1800" b="0" i="0" dirty="0" err="1">
                <a:solidFill>
                  <a:srgbClr val="000000"/>
                </a:solidFill>
                <a:effectLst/>
                <a:latin typeface="TimesNewRomanPSMT"/>
              </a:rPr>
              <a:t>deconectat</a:t>
            </a:r>
            <a:r>
              <a:rPr lang="en-US" sz="1800" b="0" i="0" dirty="0">
                <a:solidFill>
                  <a:srgbClr val="000000"/>
                </a:solidFill>
                <a:effectLst/>
                <a:latin typeface="TimesNewRomanPSMT"/>
              </a:rPr>
              <a:t> de la </a:t>
            </a:r>
            <a:r>
              <a:rPr lang="en-US" sz="1800" b="0" i="0" dirty="0" err="1">
                <a:solidFill>
                  <a:srgbClr val="000000"/>
                </a:solidFill>
                <a:effectLst/>
                <a:latin typeface="TimesNewRomanPSMT"/>
              </a:rPr>
              <a:t>energia</a:t>
            </a:r>
            <a:r>
              <a:rPr lang="en-US" sz="1800" b="0" i="0" dirty="0">
                <a:solidFill>
                  <a:srgbClr val="000000"/>
                </a:solidFill>
                <a:effectLst/>
                <a:latin typeface="TimesNewRomanPSMT"/>
              </a:rPr>
              <a:t> </a:t>
            </a:r>
            <a:r>
              <a:rPr lang="en-US" sz="1800" b="0" i="0" dirty="0" err="1">
                <a:solidFill>
                  <a:srgbClr val="000000"/>
                </a:solidFill>
                <a:effectLst/>
                <a:latin typeface="TimesNewRomanPSMT"/>
              </a:rPr>
              <a:t>electricã</a:t>
            </a:r>
            <a:r>
              <a:rPr lang="en-US" sz="1800" b="0" i="0" dirty="0">
                <a:solidFill>
                  <a:srgbClr val="000000"/>
                </a:solidFill>
                <a:effectLst/>
                <a:latin typeface="TimesNewRomanPSMT"/>
              </a:rPr>
              <a:t>.</a:t>
            </a:r>
          </a:p>
          <a:p>
            <a:r>
              <a:rPr lang="en-US" sz="1800" b="0" i="0" dirty="0" err="1">
                <a:solidFill>
                  <a:srgbClr val="000000"/>
                </a:solidFill>
                <a:effectLst/>
                <a:latin typeface="TimesNewRomanPSMT"/>
              </a:rPr>
              <a:t>Grosimea</a:t>
            </a:r>
            <a:r>
              <a:rPr lang="en-US" sz="1800" b="0" i="0" dirty="0">
                <a:solidFill>
                  <a:srgbClr val="000000"/>
                </a:solidFill>
                <a:effectLst/>
                <a:latin typeface="TimesNewRomanPSMT"/>
              </a:rPr>
              <a:t> </a:t>
            </a:r>
            <a:r>
              <a:rPr lang="en-US" sz="1800" b="0" i="0" dirty="0" err="1">
                <a:solidFill>
                  <a:srgbClr val="000000"/>
                </a:solidFill>
                <a:effectLst/>
                <a:latin typeface="TimesNewRomanPSMT"/>
              </a:rPr>
              <a:t>peliculei</a:t>
            </a:r>
            <a:r>
              <a:rPr lang="en-US" sz="1800" b="0" i="0" dirty="0">
                <a:solidFill>
                  <a:srgbClr val="000000"/>
                </a:solidFill>
                <a:effectLst/>
                <a:latin typeface="TimesNewRomanPSMT"/>
              </a:rPr>
              <a:t> </a:t>
            </a:r>
            <a:r>
              <a:rPr lang="en-US" sz="1800" b="0" i="0" dirty="0" err="1">
                <a:solidFill>
                  <a:srgbClr val="000000"/>
                </a:solidFill>
                <a:effectLst/>
                <a:latin typeface="TimesNewRomanPSMT"/>
              </a:rPr>
              <a:t>epitaxiale</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aproximativ</a:t>
            </a:r>
            <a:r>
              <a:rPr lang="en-US" sz="1800" b="0" i="0" dirty="0">
                <a:solidFill>
                  <a:srgbClr val="000000"/>
                </a:solidFill>
                <a:effectLst/>
                <a:latin typeface="TimesNewRomanPSMT"/>
              </a:rPr>
              <a:t> </a:t>
            </a:r>
            <a:r>
              <a:rPr lang="en-US" sz="1800" b="0" i="0" dirty="0" err="1">
                <a:solidFill>
                  <a:srgbClr val="000000"/>
                </a:solidFill>
                <a:effectLst/>
                <a:latin typeface="TimesNewRomanPSMT"/>
              </a:rPr>
              <a:t>egalã</a:t>
            </a:r>
            <a:r>
              <a:rPr lang="en-US" sz="1800" b="0" i="0" dirty="0">
                <a:solidFill>
                  <a:srgbClr val="000000"/>
                </a:solidFill>
                <a:effectLst/>
                <a:latin typeface="TimesNewRomanPSMT"/>
              </a:rPr>
              <a:t> cu </a:t>
            </a:r>
            <a:r>
              <a:rPr lang="en-US" sz="1800" b="0" i="0" dirty="0" err="1">
                <a:solidFill>
                  <a:srgbClr val="000000"/>
                </a:solidFill>
                <a:effectLst/>
                <a:latin typeface="TimesNewRomanPSMT"/>
              </a:rPr>
              <a:t>cu</a:t>
            </a:r>
            <a:r>
              <a:rPr lang="en-US" sz="1800" b="0" i="0" dirty="0">
                <a:solidFill>
                  <a:srgbClr val="000000"/>
                </a:solidFill>
                <a:effectLst/>
                <a:latin typeface="TimesNewRomanPSMT"/>
              </a:rPr>
              <a:t> </a:t>
            </a:r>
            <a:r>
              <a:rPr lang="en-US" sz="1800" b="0" i="0" dirty="0" err="1">
                <a:solidFill>
                  <a:srgbClr val="000000"/>
                </a:solidFill>
                <a:effectLst/>
                <a:latin typeface="TimesNewRomanPSMT"/>
              </a:rPr>
              <a:t>aceleaşi</a:t>
            </a:r>
            <a:r>
              <a:rPr lang="en-US" sz="1800" b="0" i="0" dirty="0">
                <a:solidFill>
                  <a:srgbClr val="000000"/>
                </a:solidFill>
                <a:effectLst/>
                <a:latin typeface="TimesNewRomanPSMT"/>
              </a:rPr>
              <a:t> </a:t>
            </a:r>
            <a:r>
              <a:rPr lang="en-US" sz="1800" b="0" i="0" dirty="0" err="1">
                <a:solidFill>
                  <a:srgbClr val="000000"/>
                </a:solidFill>
                <a:effectLst/>
                <a:latin typeface="TimesNewRomanPSMT"/>
              </a:rPr>
              <a:t>valori</a:t>
            </a:r>
            <a:r>
              <a:rPr lang="en-US" sz="1800" b="0" i="0" dirty="0">
                <a:solidFill>
                  <a:srgbClr val="000000"/>
                </a:solidFill>
                <a:effectLst/>
                <a:latin typeface="TimesNewRomanPSMT"/>
              </a:rPr>
              <a:t> ca la </a:t>
            </a:r>
            <a:r>
              <a:rPr lang="en-US" sz="1800" b="0" i="0" dirty="0" err="1">
                <a:solidFill>
                  <a:srgbClr val="000000"/>
                </a:solidFill>
                <a:effectLst/>
                <a:latin typeface="TimesNewRomanPSMT"/>
              </a:rPr>
              <a:t>h</a:t>
            </a:r>
            <a:r>
              <a:rPr lang="en-US" sz="1050" b="0" i="0" dirty="0" err="1">
                <a:solidFill>
                  <a:srgbClr val="000000"/>
                </a:solidFill>
                <a:effectLst/>
                <a:latin typeface="TimesNewRomanPSMT"/>
              </a:rPr>
              <a:t>diz</a:t>
            </a:r>
            <a:r>
              <a:rPr lang="en-US" dirty="0"/>
              <a:t> </a:t>
            </a:r>
          </a:p>
        </p:txBody>
      </p:sp>
      <p:pic>
        <p:nvPicPr>
          <p:cNvPr id="7" name="Рисунок 6">
            <a:extLst>
              <a:ext uri="{FF2B5EF4-FFF2-40B4-BE49-F238E27FC236}">
                <a16:creationId xmlns:a16="http://schemas.microsoft.com/office/drawing/2014/main" id="{1FA8A1A7-7AC7-93DE-1DBB-DC35871ED02D}"/>
              </a:ext>
            </a:extLst>
          </p:cNvPr>
          <p:cNvPicPr>
            <a:picLocks noChangeAspect="1"/>
          </p:cNvPicPr>
          <p:nvPr/>
        </p:nvPicPr>
        <p:blipFill>
          <a:blip r:embed="rId2"/>
          <a:srcRect l="257" t="42670" r="-257" b="10566"/>
          <a:stretch/>
        </p:blipFill>
        <p:spPr>
          <a:xfrm>
            <a:off x="2115883" y="2386584"/>
            <a:ext cx="3552825" cy="396430"/>
          </a:xfrm>
          <a:prstGeom prst="rect">
            <a:avLst/>
          </a:prstGeom>
        </p:spPr>
      </p:pic>
      <p:sp>
        <p:nvSpPr>
          <p:cNvPr id="9" name="TextBox 8">
            <a:extLst>
              <a:ext uri="{FF2B5EF4-FFF2-40B4-BE49-F238E27FC236}">
                <a16:creationId xmlns:a16="http://schemas.microsoft.com/office/drawing/2014/main" id="{5BF08CDC-1201-2D28-FC9B-A72845F74809}"/>
              </a:ext>
            </a:extLst>
          </p:cNvPr>
          <p:cNvSpPr txBox="1"/>
          <p:nvPr/>
        </p:nvSpPr>
        <p:spPr>
          <a:xfrm>
            <a:off x="64008" y="2783014"/>
            <a:ext cx="12024360" cy="923330"/>
          </a:xfrm>
          <a:prstGeom prst="rect">
            <a:avLst/>
          </a:prstGeom>
          <a:noFill/>
        </p:spPr>
        <p:txBody>
          <a:bodyPr wrap="square">
            <a:spAutoFit/>
          </a:bodyPr>
          <a:lstStyle/>
          <a:p>
            <a:r>
              <a:rPr lang="en-US" sz="1800" b="0" i="0" dirty="0" err="1">
                <a:solidFill>
                  <a:srgbClr val="000000"/>
                </a:solidFill>
                <a:effectLst/>
                <a:latin typeface="TimesNewRomanPSMT"/>
              </a:rPr>
              <a:t>Putem</a:t>
            </a:r>
            <a:r>
              <a:rPr lang="en-US" sz="1800" b="0" i="0" dirty="0">
                <a:solidFill>
                  <a:srgbClr val="000000"/>
                </a:solidFill>
                <a:effectLst/>
                <a:latin typeface="TimesNewRomanPSMT"/>
              </a:rPr>
              <a:t> </a:t>
            </a:r>
            <a:r>
              <a:rPr lang="en-US" sz="1800" b="0" i="0" dirty="0" err="1">
                <a:solidFill>
                  <a:srgbClr val="000000"/>
                </a:solidFill>
                <a:effectLst/>
                <a:latin typeface="TimesNewRomanPSMT"/>
              </a:rPr>
              <a:t>dinainte</a:t>
            </a:r>
            <a:r>
              <a:rPr lang="en-US" sz="1800" b="0" i="0" dirty="0">
                <a:solidFill>
                  <a:srgbClr val="000000"/>
                </a:solidFill>
                <a:effectLst/>
                <a:latin typeface="TimesNewRomanPSMT"/>
              </a:rPr>
              <a:t> </a:t>
            </a:r>
            <a:r>
              <a:rPr lang="en-US" sz="1800" b="0" i="0" dirty="0" err="1">
                <a:solidFill>
                  <a:srgbClr val="000000"/>
                </a:solidFill>
                <a:effectLst/>
                <a:latin typeface="TimesNewRomanPSMT"/>
              </a:rPr>
              <a:t>calcula</a:t>
            </a:r>
            <a:r>
              <a:rPr lang="en-US" sz="1800" b="0" i="0" dirty="0">
                <a:solidFill>
                  <a:srgbClr val="000000"/>
                </a:solidFill>
                <a:effectLst/>
                <a:latin typeface="TimesNewRomanPSMT"/>
              </a:rPr>
              <a:t> </a:t>
            </a:r>
            <a:r>
              <a:rPr lang="en-US" sz="1800" b="0" i="0" dirty="0" err="1">
                <a:solidFill>
                  <a:srgbClr val="000000"/>
                </a:solidFill>
                <a:effectLst/>
                <a:latin typeface="TimesNewRomanPSMT"/>
              </a:rPr>
              <a:t>grosimea</a:t>
            </a:r>
            <a:r>
              <a:rPr lang="en-US" sz="1800" b="0" i="0" dirty="0">
                <a:solidFill>
                  <a:srgbClr val="000000"/>
                </a:solidFill>
                <a:effectLst/>
                <a:latin typeface="TimesNewRomanPSMT"/>
              </a:rPr>
              <a:t> </a:t>
            </a:r>
            <a:r>
              <a:rPr lang="en-US" sz="1800" b="0" i="0" dirty="0" err="1">
                <a:solidFill>
                  <a:srgbClr val="000000"/>
                </a:solidFill>
                <a:effectLst/>
                <a:latin typeface="TimesNewRomanPSMT"/>
              </a:rPr>
              <a:t>stratului</a:t>
            </a:r>
            <a:r>
              <a:rPr lang="en-US" sz="1800" b="0" i="0" dirty="0">
                <a:solidFill>
                  <a:srgbClr val="000000"/>
                </a:solidFill>
                <a:effectLst/>
                <a:latin typeface="TimesNewRomanPSMT"/>
              </a:rPr>
              <a:t> </a:t>
            </a:r>
            <a:r>
              <a:rPr lang="en-US" sz="1800" b="0" i="0" dirty="0" err="1">
                <a:solidFill>
                  <a:srgbClr val="000000"/>
                </a:solidFill>
                <a:effectLst/>
                <a:latin typeface="TimesNewRomanPSMT"/>
              </a:rPr>
              <a:t>crescut</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l-GR" sz="1800" b="0" i="0" dirty="0">
                <a:solidFill>
                  <a:srgbClr val="000000"/>
                </a:solidFill>
                <a:effectLst/>
                <a:latin typeface="TimesNewRomanPSMT"/>
              </a:rPr>
              <a:t>μ</a:t>
            </a:r>
            <a:r>
              <a:rPr lang="en-US" sz="1800" b="0" i="0" dirty="0">
                <a:solidFill>
                  <a:srgbClr val="000000"/>
                </a:solidFill>
                <a:effectLst/>
                <a:latin typeface="TimesNewRomanPSMT"/>
              </a:rPr>
              <a:t>m. Cu </a:t>
            </a:r>
            <a:r>
              <a:rPr lang="en-US" sz="1800" b="0" i="0" dirty="0" err="1">
                <a:solidFill>
                  <a:srgbClr val="000000"/>
                </a:solidFill>
                <a:effectLst/>
                <a:latin typeface="TimesNewRomanPSMT"/>
              </a:rPr>
              <a:t>cât</a:t>
            </a:r>
            <a:r>
              <a:rPr lang="en-US" sz="1800" b="0" i="0" dirty="0">
                <a:solidFill>
                  <a:srgbClr val="000000"/>
                </a:solidFill>
                <a:effectLst/>
                <a:latin typeface="TimesNewRomanPSMT"/>
              </a:rPr>
              <a:t> </a:t>
            </a:r>
            <a:r>
              <a:rPr lang="en-US" sz="1800" b="0" i="0" dirty="0" err="1">
                <a:solidFill>
                  <a:srgbClr val="000000"/>
                </a:solidFill>
                <a:effectLst/>
                <a:latin typeface="TimesNewRomanPSMT"/>
              </a:rPr>
              <a:t>este</a:t>
            </a:r>
            <a:r>
              <a:rPr lang="en-US" sz="1800" b="0" i="0" dirty="0">
                <a:solidFill>
                  <a:srgbClr val="000000"/>
                </a:solidFill>
                <a:effectLst/>
                <a:latin typeface="TimesNewRomanPSMT"/>
              </a:rPr>
              <a:t>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mare </a:t>
            </a:r>
            <a:r>
              <a:rPr lang="en-US" sz="1800" b="0" i="0" dirty="0" err="1">
                <a:solidFill>
                  <a:srgbClr val="000000"/>
                </a:solidFill>
                <a:effectLst/>
                <a:latin typeface="TimesNewRomanPSMT"/>
              </a:rPr>
              <a:t>intervalul</a:t>
            </a:r>
            <a:r>
              <a:rPr lang="en-US" sz="1800" b="0" i="0" dirty="0">
                <a:solidFill>
                  <a:srgbClr val="000000"/>
                </a:solidFill>
                <a:effectLst/>
                <a:latin typeface="TimesNewRomanPSMT"/>
              </a:rPr>
              <a:t> de </a:t>
            </a:r>
            <a:r>
              <a:rPr lang="en-US" sz="1800" b="0" i="0" dirty="0" err="1">
                <a:solidFill>
                  <a:srgbClr val="000000"/>
                </a:solidFill>
                <a:effectLst/>
                <a:latin typeface="TimesNewRomanPSMT"/>
              </a:rPr>
              <a:t>rãcire</a:t>
            </a:r>
            <a:r>
              <a:rPr lang="en-US" sz="1800" b="0" i="0" dirty="0">
                <a:solidFill>
                  <a:srgbClr val="000000"/>
                </a:solidFill>
                <a:effectLst/>
                <a:latin typeface="TimesNewRomanPSMT"/>
              </a:rPr>
              <a:t> cu </a:t>
            </a:r>
            <a:r>
              <a:rPr lang="en-US" sz="1800" b="0" i="0" dirty="0" err="1">
                <a:solidFill>
                  <a:srgbClr val="000000"/>
                </a:solidFill>
                <a:effectLst/>
                <a:latin typeface="TimesNewRomanPSMT"/>
              </a:rPr>
              <a:t>atât</a:t>
            </a:r>
            <a:r>
              <a:rPr lang="en-US" sz="1800" b="0" i="0" dirty="0">
                <a:solidFill>
                  <a:srgbClr val="000000"/>
                </a:solidFill>
                <a:effectLst/>
                <a:latin typeface="TimesNewRomanPSMT"/>
              </a:rPr>
              <a:t> </a:t>
            </a:r>
            <a:r>
              <a:rPr lang="en-US" sz="1800" b="0" i="0" dirty="0" err="1">
                <a:solidFill>
                  <a:srgbClr val="000000"/>
                </a:solidFill>
                <a:effectLst/>
                <a:latin typeface="TimesNewRomanPSMT"/>
              </a:rPr>
              <a:t>va</a:t>
            </a:r>
            <a:r>
              <a:rPr lang="en-US" sz="1800" b="0" i="0" dirty="0">
                <a:solidFill>
                  <a:srgbClr val="000000"/>
                </a:solidFill>
                <a:effectLst/>
                <a:latin typeface="TimesNewRomanPSMT"/>
              </a:rPr>
              <a:t> fi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mare </a:t>
            </a:r>
            <a:r>
              <a:rPr lang="en-US" sz="1800" b="0" i="0" dirty="0" err="1">
                <a:solidFill>
                  <a:srgbClr val="000000"/>
                </a:solidFill>
                <a:effectLst/>
                <a:latin typeface="TimesNewRomanPSMT"/>
              </a:rPr>
              <a:t>grosimea</a:t>
            </a:r>
            <a:r>
              <a:rPr lang="en-US" sz="1800" b="0" i="0" dirty="0">
                <a:solidFill>
                  <a:srgbClr val="000000"/>
                </a:solidFill>
                <a:effectLst/>
                <a:latin typeface="TimesNewRomanPSMT"/>
              </a:rPr>
              <a:t> </a:t>
            </a:r>
            <a:r>
              <a:rPr lang="en-US" sz="1800" b="0" i="0" dirty="0" err="1">
                <a:solidFill>
                  <a:srgbClr val="000000"/>
                </a:solidFill>
                <a:effectLst/>
                <a:latin typeface="TimesNewRomanPSMT"/>
              </a:rPr>
              <a:t>stratului</a:t>
            </a:r>
            <a:r>
              <a:rPr lang="en-US" sz="1800" b="0" i="0" dirty="0">
                <a:solidFill>
                  <a:srgbClr val="000000"/>
                </a:solidFill>
                <a:effectLst/>
                <a:latin typeface="TimesNewRomanPSMT"/>
              </a:rPr>
              <a:t> </a:t>
            </a:r>
            <a:r>
              <a:rPr lang="en-US" sz="1800" b="0" i="0" dirty="0" err="1">
                <a:solidFill>
                  <a:srgbClr val="000000"/>
                </a:solidFill>
                <a:effectLst/>
                <a:latin typeface="TimesNewRomanPSMT"/>
              </a:rPr>
              <a:t>crescut</a:t>
            </a:r>
            <a:r>
              <a:rPr lang="en-US" sz="1800" b="0" i="0" dirty="0">
                <a:solidFill>
                  <a:srgbClr val="000000"/>
                </a:solidFill>
                <a:effectLst/>
                <a:latin typeface="TimesNewRomanPSMT"/>
              </a:rPr>
              <a:t> ( de </a:t>
            </a:r>
            <a:r>
              <a:rPr lang="en-US" sz="1800" b="0" i="0" dirty="0" err="1">
                <a:solidFill>
                  <a:srgbClr val="000000"/>
                </a:solidFill>
                <a:effectLst/>
                <a:latin typeface="TimesNewRomanPSMT"/>
              </a:rPr>
              <a:t>exemplu</a:t>
            </a:r>
            <a:r>
              <a:rPr lang="en-US" sz="1800" b="0" i="0" dirty="0">
                <a:solidFill>
                  <a:srgbClr val="000000"/>
                </a:solidFill>
                <a:effectLst/>
                <a:latin typeface="TimesNewRomanPSMT"/>
              </a:rPr>
              <a:t> 50nm la </a:t>
            </a:r>
            <a:r>
              <a:rPr lang="en-US" sz="1800" b="0" i="0" dirty="0" err="1">
                <a:solidFill>
                  <a:srgbClr val="000000"/>
                </a:solidFill>
                <a:effectLst/>
                <a:latin typeface="TimesNewRomanPSMT"/>
              </a:rPr>
              <a:t>lasere</a:t>
            </a:r>
            <a:r>
              <a:rPr lang="en-US" sz="1800" b="0" i="0" dirty="0">
                <a:solidFill>
                  <a:srgbClr val="000000"/>
                </a:solidFill>
                <a:effectLst/>
                <a:latin typeface="TimesNewRomanPSMT"/>
              </a:rPr>
              <a:t>).</a:t>
            </a:r>
          </a:p>
          <a:p>
            <a:r>
              <a:rPr lang="en-US" sz="1800" b="0" i="0" dirty="0">
                <a:solidFill>
                  <a:srgbClr val="000000"/>
                </a:solidFill>
                <a:effectLst/>
                <a:latin typeface="TimesNewRomanPSMT"/>
              </a:rPr>
              <a:t>Noi </a:t>
            </a:r>
            <a:r>
              <a:rPr lang="en-US" sz="1800" b="0" i="0" dirty="0" err="1">
                <a:solidFill>
                  <a:srgbClr val="000000"/>
                </a:solidFill>
                <a:effectLst/>
                <a:latin typeface="TimesNewRomanPSMT"/>
              </a:rPr>
              <a:t>putem</a:t>
            </a:r>
            <a:r>
              <a:rPr lang="en-US" sz="1800" b="0" i="0" dirty="0">
                <a:solidFill>
                  <a:srgbClr val="000000"/>
                </a:solidFill>
                <a:effectLst/>
                <a:latin typeface="TimesNewRomanPSMT"/>
              </a:rPr>
              <a:t> </a:t>
            </a:r>
            <a:r>
              <a:rPr lang="en-US" sz="1800" b="0" i="0" dirty="0" err="1">
                <a:solidFill>
                  <a:srgbClr val="000000"/>
                </a:solidFill>
                <a:effectLst/>
                <a:latin typeface="TimesNewRomanPSMT"/>
              </a:rPr>
              <a:t>rãci</a:t>
            </a:r>
            <a:r>
              <a:rPr lang="en-US" sz="1800" b="0" i="0" dirty="0">
                <a:solidFill>
                  <a:srgbClr val="000000"/>
                </a:solidFill>
                <a:effectLst/>
                <a:latin typeface="TimesNewRomanPSMT"/>
              </a:rPr>
              <a:t> </a:t>
            </a:r>
            <a:r>
              <a:rPr lang="en-US" sz="1800" b="0" i="0" dirty="0" err="1">
                <a:solidFill>
                  <a:srgbClr val="000000"/>
                </a:solidFill>
                <a:effectLst/>
                <a:latin typeface="TimesNewRomanPSMT"/>
              </a:rPr>
              <a:t>sistemul</a:t>
            </a:r>
            <a:r>
              <a:rPr lang="en-US" sz="1800" b="0" i="0" dirty="0">
                <a:solidFill>
                  <a:srgbClr val="000000"/>
                </a:solidFill>
                <a:effectLst/>
                <a:latin typeface="TimesNewRomanPSMT"/>
              </a:rPr>
              <a:t> </a:t>
            </a:r>
            <a:r>
              <a:rPr lang="en-US" sz="1800" b="0" i="0" dirty="0" err="1">
                <a:solidFill>
                  <a:srgbClr val="000000"/>
                </a:solidFill>
                <a:effectLst/>
                <a:latin typeface="TimesNewRomanPSMT"/>
              </a:rPr>
              <a:t>într</a:t>
            </a:r>
            <a:r>
              <a:rPr lang="en-US" sz="1800" b="0" i="0" dirty="0">
                <a:solidFill>
                  <a:srgbClr val="000000"/>
                </a:solidFill>
                <a:effectLst/>
                <a:latin typeface="TimesNewRomanPSMT"/>
              </a:rPr>
              <a:t>-un interval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mic </a:t>
            </a:r>
            <a:r>
              <a:rPr lang="en-US" sz="1800" b="0" i="0" dirty="0" err="1">
                <a:solidFill>
                  <a:srgbClr val="000000"/>
                </a:solidFill>
                <a:effectLst/>
                <a:latin typeface="TimesNewRomanPSMT"/>
              </a:rPr>
              <a:t>sau</a:t>
            </a:r>
            <a:r>
              <a:rPr lang="en-US" sz="1800" b="0" i="0" dirty="0">
                <a:solidFill>
                  <a:srgbClr val="000000"/>
                </a:solidFill>
                <a:effectLst/>
                <a:latin typeface="TimesNewRomanPSMT"/>
              </a:rPr>
              <a:t>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mare de </a:t>
            </a:r>
            <a:r>
              <a:rPr lang="en-US" sz="1800" b="0" i="0" dirty="0" err="1">
                <a:solidFill>
                  <a:srgbClr val="000000"/>
                </a:solidFill>
                <a:effectLst/>
                <a:latin typeface="TimesNewRomanPSMT"/>
              </a:rPr>
              <a:t>temperaturã</a:t>
            </a:r>
            <a:r>
              <a:rPr lang="en-US" sz="1800" b="0" i="0" dirty="0">
                <a:solidFill>
                  <a:srgbClr val="000000"/>
                </a:solidFill>
                <a:effectLst/>
                <a:latin typeface="TimesNewRomanPSMT"/>
              </a:rPr>
              <a:t>.</a:t>
            </a:r>
            <a:r>
              <a:rPr lang="en-US" dirty="0"/>
              <a:t> </a:t>
            </a:r>
          </a:p>
        </p:txBody>
      </p:sp>
      <p:pic>
        <p:nvPicPr>
          <p:cNvPr id="11" name="Рисунок 10">
            <a:extLst>
              <a:ext uri="{FF2B5EF4-FFF2-40B4-BE49-F238E27FC236}">
                <a16:creationId xmlns:a16="http://schemas.microsoft.com/office/drawing/2014/main" id="{009FFACE-C5DB-18AB-0CB7-C7497DA963B5}"/>
              </a:ext>
            </a:extLst>
          </p:cNvPr>
          <p:cNvPicPr>
            <a:picLocks noChangeAspect="1"/>
          </p:cNvPicPr>
          <p:nvPr/>
        </p:nvPicPr>
        <p:blipFill>
          <a:blip r:embed="rId3"/>
          <a:stretch>
            <a:fillRect/>
          </a:stretch>
        </p:blipFill>
        <p:spPr>
          <a:xfrm>
            <a:off x="389953" y="3842194"/>
            <a:ext cx="2981325" cy="1971675"/>
          </a:xfrm>
          <a:prstGeom prst="rect">
            <a:avLst/>
          </a:prstGeom>
        </p:spPr>
      </p:pic>
      <p:sp>
        <p:nvSpPr>
          <p:cNvPr id="13" name="TextBox 12">
            <a:extLst>
              <a:ext uri="{FF2B5EF4-FFF2-40B4-BE49-F238E27FC236}">
                <a16:creationId xmlns:a16="http://schemas.microsoft.com/office/drawing/2014/main" id="{3F0E546C-B3E6-CB54-FBD9-0923D870A7F9}"/>
              </a:ext>
            </a:extLst>
          </p:cNvPr>
          <p:cNvSpPr txBox="1"/>
          <p:nvPr/>
        </p:nvSpPr>
        <p:spPr>
          <a:xfrm>
            <a:off x="3503485" y="3841009"/>
            <a:ext cx="7850506" cy="646331"/>
          </a:xfrm>
          <a:prstGeom prst="rect">
            <a:avLst/>
          </a:prstGeom>
          <a:noFill/>
        </p:spPr>
        <p:txBody>
          <a:bodyPr wrap="square">
            <a:spAutoFit/>
          </a:bodyPr>
          <a:lstStyle/>
          <a:p>
            <a:r>
              <a:rPr lang="en-US" sz="1800" b="0" i="0" dirty="0">
                <a:solidFill>
                  <a:srgbClr val="000000"/>
                </a:solidFill>
                <a:effectLst/>
                <a:latin typeface="TimesNewRomanPSMT"/>
              </a:rPr>
              <a:t>Este de </a:t>
            </a:r>
            <a:r>
              <a:rPr lang="en-US" sz="1800" b="0" i="0" dirty="0" err="1">
                <a:solidFill>
                  <a:srgbClr val="000000"/>
                </a:solidFill>
                <a:effectLst/>
                <a:latin typeface="TimesNewRomanPSMT"/>
              </a:rPr>
              <a:t>preferat</a:t>
            </a:r>
            <a:r>
              <a:rPr lang="en-US" sz="1800" b="0" i="0" dirty="0">
                <a:solidFill>
                  <a:srgbClr val="000000"/>
                </a:solidFill>
                <a:effectLst/>
                <a:latin typeface="TimesNewRomanPSMT"/>
              </a:rPr>
              <a:t> </a:t>
            </a:r>
            <a:r>
              <a:rPr lang="en-US" sz="1800" b="0" i="0" dirty="0" err="1">
                <a:solidFill>
                  <a:srgbClr val="000000"/>
                </a:solidFill>
                <a:effectLst/>
                <a:latin typeface="TimesNewRomanPSMT"/>
              </a:rPr>
              <a:t>rãcirea</a:t>
            </a:r>
            <a:r>
              <a:rPr lang="en-US" sz="1800" b="0" i="0" dirty="0">
                <a:solidFill>
                  <a:srgbClr val="000000"/>
                </a:solidFill>
                <a:effectLst/>
                <a:latin typeface="TimesNewRomanPSMT"/>
              </a:rPr>
              <a:t>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a:t>
            </a:r>
            <a:r>
              <a:rPr lang="en-US" sz="1800" b="0" i="0" dirty="0" err="1">
                <a:solidFill>
                  <a:srgbClr val="000000"/>
                </a:solidFill>
                <a:effectLst/>
                <a:latin typeface="TimesNewRomanPSMT"/>
              </a:rPr>
              <a:t>lentã</a:t>
            </a:r>
            <a:r>
              <a:rPr lang="en-US" sz="1800" b="0" i="0" dirty="0">
                <a:solidFill>
                  <a:srgbClr val="000000"/>
                </a:solidFill>
                <a:effectLst/>
                <a:latin typeface="TimesNewRomanPSMT"/>
              </a:rPr>
              <a:t>. </a:t>
            </a:r>
            <a:r>
              <a:rPr lang="en-US" sz="1800" b="0" i="0" dirty="0" err="1">
                <a:solidFill>
                  <a:srgbClr val="000000"/>
                </a:solidFill>
                <a:effectLst/>
                <a:latin typeface="TimesNewRomanPSMT"/>
              </a:rPr>
              <a:t>Dacã</a:t>
            </a:r>
            <a:r>
              <a:rPr lang="en-US" sz="1800" b="0" i="0" dirty="0">
                <a:solidFill>
                  <a:srgbClr val="000000"/>
                </a:solidFill>
                <a:effectLst/>
                <a:latin typeface="TimesNewRomanPSMT"/>
              </a:rPr>
              <a:t> se </a:t>
            </a:r>
            <a:r>
              <a:rPr lang="en-US" sz="1800" b="0" i="0" dirty="0" err="1">
                <a:solidFill>
                  <a:srgbClr val="000000"/>
                </a:solidFill>
                <a:effectLst/>
                <a:latin typeface="TimesNewRomanPSMT"/>
              </a:rPr>
              <a:t>rãceşte</a:t>
            </a:r>
            <a:r>
              <a:rPr lang="en-US" sz="1800" b="0" i="0" dirty="0">
                <a:solidFill>
                  <a:srgbClr val="000000"/>
                </a:solidFill>
                <a:effectLst/>
                <a:latin typeface="TimesNewRomanPSMT"/>
              </a:rPr>
              <a:t> rapid GaAs se </a:t>
            </a:r>
            <a:r>
              <a:rPr lang="en-US" sz="1800" b="0" i="0" dirty="0" err="1">
                <a:solidFill>
                  <a:srgbClr val="000000"/>
                </a:solidFill>
                <a:effectLst/>
                <a:latin typeface="TimesNewRomanPSMT"/>
              </a:rPr>
              <a:t>cristalizeazã</a:t>
            </a:r>
            <a:r>
              <a:rPr lang="en-US" sz="1800" b="0" i="0" dirty="0">
                <a:solidFill>
                  <a:srgbClr val="000000"/>
                </a:solidFill>
                <a:effectLst/>
                <a:latin typeface="TimesNewRomanPSMT"/>
              </a:rPr>
              <a:t> nu pe </a:t>
            </a:r>
            <a:r>
              <a:rPr lang="en-US" sz="1800" b="0" i="0" dirty="0" err="1">
                <a:solidFill>
                  <a:srgbClr val="000000"/>
                </a:solidFill>
                <a:effectLst/>
                <a:latin typeface="TimesNewRomanPSMT"/>
              </a:rPr>
              <a:t>plachetã</a:t>
            </a:r>
            <a:r>
              <a:rPr lang="en-US" sz="1800" b="0" i="0" dirty="0">
                <a:solidFill>
                  <a:srgbClr val="000000"/>
                </a:solidFill>
                <a:effectLst/>
                <a:latin typeface="TimesNewRomanPSMT"/>
              </a:rPr>
              <a:t> ci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a:t>
            </a:r>
            <a:r>
              <a:rPr lang="en-US" sz="1800" b="0" i="0" dirty="0" err="1">
                <a:solidFill>
                  <a:srgbClr val="000000"/>
                </a:solidFill>
                <a:effectLst/>
                <a:latin typeface="TimesNewRomanPSMT"/>
              </a:rPr>
              <a:t>departe</a:t>
            </a:r>
            <a:r>
              <a:rPr lang="en-US" sz="1800" b="0" i="0" dirty="0">
                <a:solidFill>
                  <a:srgbClr val="000000"/>
                </a:solidFill>
                <a:effectLst/>
                <a:latin typeface="TimesNewRomanPSMT"/>
              </a:rPr>
              <a:t> de </a:t>
            </a:r>
            <a:r>
              <a:rPr lang="en-US" sz="1800" b="0" i="0" dirty="0" err="1">
                <a:solidFill>
                  <a:srgbClr val="000000"/>
                </a:solidFill>
                <a:effectLst/>
                <a:latin typeface="TimesNewRomanPSMT"/>
              </a:rPr>
              <a:t>aceasta</a:t>
            </a:r>
            <a:r>
              <a:rPr lang="en-US" sz="1800" b="0" i="0" dirty="0">
                <a:solidFill>
                  <a:srgbClr val="000000"/>
                </a:solidFill>
                <a:effectLst/>
                <a:latin typeface="TimesNewRomanPSMT"/>
              </a:rPr>
              <a:t> </a:t>
            </a:r>
            <a:r>
              <a:rPr lang="en-US" sz="1800" b="0" i="0" dirty="0" err="1">
                <a:solidFill>
                  <a:srgbClr val="000000"/>
                </a:solidFill>
                <a:effectLst/>
                <a:latin typeface="TimesNewRomanPSMT"/>
              </a:rPr>
              <a:t>şi</a:t>
            </a:r>
            <a:r>
              <a:rPr lang="en-US" sz="1800" b="0" i="0" dirty="0">
                <a:solidFill>
                  <a:srgbClr val="000000"/>
                </a:solidFill>
                <a:effectLst/>
                <a:latin typeface="TimesNewRomanPSMT"/>
              </a:rPr>
              <a:t> nu se </a:t>
            </a:r>
            <a:r>
              <a:rPr lang="en-US" sz="1800" b="0" i="0" dirty="0" err="1">
                <a:solidFill>
                  <a:srgbClr val="000000"/>
                </a:solidFill>
                <a:effectLst/>
                <a:latin typeface="TimesNewRomanPSMT"/>
              </a:rPr>
              <a:t>mai</a:t>
            </a:r>
            <a:r>
              <a:rPr lang="en-US" sz="1800" b="0" i="0" dirty="0">
                <a:solidFill>
                  <a:srgbClr val="000000"/>
                </a:solidFill>
                <a:effectLst/>
                <a:latin typeface="TimesNewRomanPSMT"/>
              </a:rPr>
              <a:t> </a:t>
            </a:r>
            <a:r>
              <a:rPr lang="en-US" sz="1800" b="0" i="0" dirty="0" err="1">
                <a:solidFill>
                  <a:srgbClr val="000000"/>
                </a:solidFill>
                <a:effectLst/>
                <a:latin typeface="TimesNewRomanPSMT"/>
              </a:rPr>
              <a:t>lipeşte</a:t>
            </a:r>
            <a:r>
              <a:rPr lang="en-US" sz="1800" b="0" i="0" dirty="0">
                <a:solidFill>
                  <a:srgbClr val="000000"/>
                </a:solidFill>
                <a:effectLst/>
                <a:latin typeface="TimesNewRomanPSMT"/>
              </a:rPr>
              <a:t> de </a:t>
            </a:r>
            <a:r>
              <a:rPr lang="en-US" sz="1800" b="0" i="0" dirty="0" err="1">
                <a:solidFill>
                  <a:srgbClr val="000000"/>
                </a:solidFill>
                <a:effectLst/>
                <a:latin typeface="TimesNewRomanPSMT"/>
              </a:rPr>
              <a:t>plachetã</a:t>
            </a:r>
            <a:r>
              <a:rPr lang="en-US" sz="1800" b="0" i="0" dirty="0">
                <a:solidFill>
                  <a:srgbClr val="000000"/>
                </a:solidFill>
                <a:effectLst/>
                <a:latin typeface="TimesNewRomanPSMT"/>
              </a:rPr>
              <a:t>.</a:t>
            </a:r>
            <a:r>
              <a:rPr lang="en-US" dirty="0"/>
              <a:t> </a:t>
            </a:r>
          </a:p>
        </p:txBody>
      </p:sp>
      <p:sp>
        <p:nvSpPr>
          <p:cNvPr id="15" name="TextBox 14">
            <a:extLst>
              <a:ext uri="{FF2B5EF4-FFF2-40B4-BE49-F238E27FC236}">
                <a16:creationId xmlns:a16="http://schemas.microsoft.com/office/drawing/2014/main" id="{EE56C264-F2C1-04B9-8EB2-0732F1733505}"/>
              </a:ext>
            </a:extLst>
          </p:cNvPr>
          <p:cNvSpPr txBox="1"/>
          <p:nvPr/>
        </p:nvSpPr>
        <p:spPr>
          <a:xfrm>
            <a:off x="5071681" y="4622005"/>
            <a:ext cx="7123176" cy="2031325"/>
          </a:xfrm>
          <a:prstGeom prst="rect">
            <a:avLst/>
          </a:prstGeom>
          <a:noFill/>
        </p:spPr>
        <p:txBody>
          <a:bodyPr wrap="square">
            <a:spAutoFit/>
          </a:bodyPr>
          <a:lstStyle/>
          <a:p>
            <a:r>
              <a:rPr lang="en-US" sz="1800" b="0" i="0" dirty="0" err="1">
                <a:solidFill>
                  <a:srgbClr val="000000"/>
                </a:solidFill>
                <a:effectLst/>
                <a:latin typeface="TimesNewRomanPSMT"/>
              </a:rPr>
              <a:t>Cerinţe</a:t>
            </a:r>
            <a:r>
              <a:rPr lang="en-US" sz="1800" b="0" i="0" dirty="0">
                <a:solidFill>
                  <a:srgbClr val="000000"/>
                </a:solidFill>
                <a:effectLst/>
                <a:latin typeface="TimesNewRomanPSMT"/>
              </a:rPr>
              <a:t> </a:t>
            </a:r>
            <a:r>
              <a:rPr lang="en-US" sz="1800" b="0" i="0" dirty="0" err="1">
                <a:solidFill>
                  <a:srgbClr val="000000"/>
                </a:solidFill>
                <a:effectLst/>
                <a:latin typeface="TimesNewRomanPSMT"/>
              </a:rPr>
              <a:t>faţã</a:t>
            </a:r>
            <a:r>
              <a:rPr lang="en-US" sz="1800" b="0" i="0" dirty="0">
                <a:solidFill>
                  <a:srgbClr val="000000"/>
                </a:solidFill>
                <a:effectLst/>
                <a:latin typeface="TimesNewRomanPSMT"/>
              </a:rPr>
              <a:t> de </a:t>
            </a:r>
            <a:r>
              <a:rPr lang="en-US" sz="1800" b="0" i="0" dirty="0" err="1">
                <a:solidFill>
                  <a:srgbClr val="000000"/>
                </a:solidFill>
                <a:effectLst/>
                <a:latin typeface="TimesNewRomanPSMT"/>
              </a:rPr>
              <a:t>solvenţii</a:t>
            </a:r>
            <a:r>
              <a:rPr lang="en-US" sz="1800" b="0" i="0" dirty="0">
                <a:solidFill>
                  <a:srgbClr val="000000"/>
                </a:solidFill>
                <a:effectLst/>
                <a:latin typeface="TimesNewRomanPSMT"/>
              </a:rPr>
              <a:t> care se </a:t>
            </a:r>
            <a:r>
              <a:rPr lang="en-US" sz="1800" b="0" i="0" dirty="0" err="1">
                <a:solidFill>
                  <a:srgbClr val="000000"/>
                </a:solidFill>
                <a:effectLst/>
                <a:latin typeface="TimesNewRomanPSMT"/>
              </a:rPr>
              <a:t>folosesc</a:t>
            </a:r>
            <a:r>
              <a:rPr lang="en-US" sz="1800" b="0" i="0" dirty="0">
                <a:solidFill>
                  <a:srgbClr val="000000"/>
                </a:solidFill>
                <a:effectLst/>
                <a:latin typeface="TimesNewRomanPSMT"/>
              </a:rPr>
              <a:t> la </a:t>
            </a:r>
            <a:r>
              <a:rPr lang="en-US" sz="1800" b="0" i="0" dirty="0" err="1">
                <a:solidFill>
                  <a:srgbClr val="000000"/>
                </a:solidFill>
                <a:effectLst/>
                <a:latin typeface="TimesNewRomanPSMT"/>
              </a:rPr>
              <a:t>creşterea</a:t>
            </a:r>
            <a:r>
              <a:rPr lang="en-US" sz="1800" b="0" i="0" dirty="0">
                <a:solidFill>
                  <a:srgbClr val="000000"/>
                </a:solidFill>
                <a:effectLst/>
                <a:latin typeface="TimesNewRomanPSMT"/>
              </a:rPr>
              <a:t> </a:t>
            </a:r>
            <a:r>
              <a:rPr lang="en-US" sz="1800" b="0" i="0" dirty="0" err="1">
                <a:solidFill>
                  <a:srgbClr val="000000"/>
                </a:solidFill>
                <a:effectLst/>
                <a:latin typeface="TimesNewRomanPSMT"/>
              </a:rPr>
              <a:t>epitaxialã</a:t>
            </a:r>
            <a:endParaRPr lang="en-US" sz="1800" b="0" i="0" dirty="0">
              <a:solidFill>
                <a:srgbClr val="000000"/>
              </a:solidFill>
              <a:effectLst/>
              <a:latin typeface="TimesNewRomanPSMT"/>
            </a:endParaRPr>
          </a:p>
          <a:p>
            <a:r>
              <a:rPr lang="en-US" sz="1800" b="0" i="0" dirty="0">
                <a:solidFill>
                  <a:srgbClr val="000000"/>
                </a:solidFill>
                <a:effectLst/>
                <a:latin typeface="TimesNewRomanPSMT"/>
              </a:rPr>
              <a:t>- </a:t>
            </a:r>
            <a:r>
              <a:rPr lang="en-US" sz="1800" b="0" i="0" dirty="0" err="1">
                <a:solidFill>
                  <a:srgbClr val="000000"/>
                </a:solidFill>
                <a:effectLst/>
                <a:latin typeface="TimesNewRomanPSMT"/>
              </a:rPr>
              <a:t>solvenţii</a:t>
            </a:r>
            <a:r>
              <a:rPr lang="en-US" sz="1800" b="0" i="0" dirty="0">
                <a:solidFill>
                  <a:srgbClr val="000000"/>
                </a:solidFill>
                <a:effectLst/>
                <a:latin typeface="TimesNewRomanPSMT"/>
              </a:rPr>
              <a:t> </a:t>
            </a:r>
            <a:r>
              <a:rPr lang="en-US" sz="1800" b="0" i="0" dirty="0" err="1">
                <a:solidFill>
                  <a:srgbClr val="000000"/>
                </a:solidFill>
                <a:effectLst/>
                <a:latin typeface="TimesNewRomanPSMT"/>
              </a:rPr>
              <a:t>trebuie</a:t>
            </a:r>
            <a:r>
              <a:rPr lang="en-US" sz="1800" b="0" i="0" dirty="0">
                <a:solidFill>
                  <a:srgbClr val="000000"/>
                </a:solidFill>
                <a:effectLst/>
                <a:latin typeface="TimesNewRomanPSMT"/>
              </a:rPr>
              <a:t> </a:t>
            </a:r>
            <a:r>
              <a:rPr lang="en-US" sz="1800" b="0" i="0" dirty="0" err="1">
                <a:solidFill>
                  <a:srgbClr val="000000"/>
                </a:solidFill>
                <a:effectLst/>
                <a:latin typeface="TimesNewRomanPSMT"/>
              </a:rPr>
              <a:t>sã</a:t>
            </a:r>
            <a:r>
              <a:rPr lang="en-US" sz="1800" b="0" i="0" dirty="0">
                <a:solidFill>
                  <a:srgbClr val="000000"/>
                </a:solidFill>
                <a:effectLst/>
                <a:latin typeface="TimesNewRomanPSMT"/>
              </a:rPr>
              <a:t> </a:t>
            </a:r>
            <a:r>
              <a:rPr lang="en-US" sz="1800" b="0" i="0" dirty="0" err="1">
                <a:solidFill>
                  <a:srgbClr val="000000"/>
                </a:solidFill>
                <a:effectLst/>
                <a:latin typeface="TimesNewRomanPSMT"/>
              </a:rPr>
              <a:t>aibã</a:t>
            </a:r>
            <a:r>
              <a:rPr lang="en-US" sz="1800" b="0" i="0" dirty="0">
                <a:solidFill>
                  <a:srgbClr val="000000"/>
                </a:solidFill>
                <a:effectLst/>
                <a:latin typeface="TimesNewRomanPSMT"/>
              </a:rPr>
              <a:t> o </a:t>
            </a:r>
            <a:r>
              <a:rPr lang="en-US" sz="1800" b="0" i="0" dirty="0" err="1">
                <a:solidFill>
                  <a:srgbClr val="000000"/>
                </a:solidFill>
                <a:effectLst/>
                <a:latin typeface="TimesNewRomanPSMT"/>
              </a:rPr>
              <a:t>temperaturã</a:t>
            </a:r>
            <a:r>
              <a:rPr lang="en-US" sz="1800" b="0" i="0" dirty="0">
                <a:solidFill>
                  <a:srgbClr val="000000"/>
                </a:solidFill>
                <a:effectLst/>
                <a:latin typeface="TimesNewRomanPSMT"/>
              </a:rPr>
              <a:t> </a:t>
            </a:r>
            <a:r>
              <a:rPr lang="en-US" sz="1800" b="0" i="0" dirty="0" err="1">
                <a:solidFill>
                  <a:srgbClr val="000000"/>
                </a:solidFill>
                <a:effectLst/>
                <a:latin typeface="TimesNewRomanPSMT"/>
              </a:rPr>
              <a:t>micã</a:t>
            </a:r>
            <a:r>
              <a:rPr lang="en-US" sz="1800" b="0" i="0" dirty="0">
                <a:solidFill>
                  <a:srgbClr val="000000"/>
                </a:solidFill>
                <a:effectLst/>
                <a:latin typeface="TimesNewRomanPSMT"/>
              </a:rPr>
              <a:t> de </a:t>
            </a:r>
            <a:r>
              <a:rPr lang="en-US" sz="1800" b="0" i="0" dirty="0" err="1">
                <a:solidFill>
                  <a:srgbClr val="000000"/>
                </a:solidFill>
                <a:effectLst/>
                <a:latin typeface="TimesNewRomanPSMT"/>
              </a:rPr>
              <a:t>topire</a:t>
            </a:r>
            <a:r>
              <a:rPr lang="en-US" sz="1800" b="0" i="0" dirty="0">
                <a:solidFill>
                  <a:srgbClr val="000000"/>
                </a:solidFill>
                <a:effectLst/>
                <a:latin typeface="TimesNewRomanPSMT"/>
              </a:rPr>
              <a:t> </a:t>
            </a:r>
            <a:r>
              <a:rPr lang="en-US" sz="1800" b="0" i="0" dirty="0" err="1">
                <a:solidFill>
                  <a:srgbClr val="000000"/>
                </a:solidFill>
                <a:effectLst/>
                <a:latin typeface="TimesNewRomanPSMT"/>
              </a:rPr>
              <a:t>pentru</a:t>
            </a:r>
            <a:r>
              <a:rPr lang="en-US" sz="1800" b="0" i="0" dirty="0">
                <a:solidFill>
                  <a:srgbClr val="000000"/>
                </a:solidFill>
                <a:effectLst/>
                <a:latin typeface="TimesNewRomanPSMT"/>
              </a:rPr>
              <a:t> a fi </a:t>
            </a:r>
            <a:r>
              <a:rPr lang="en-US" sz="1800" b="0" i="0" dirty="0" err="1">
                <a:solidFill>
                  <a:srgbClr val="000000"/>
                </a:solidFill>
                <a:effectLst/>
                <a:latin typeface="TimesNewRomanPSMT"/>
              </a:rPr>
              <a:t>uşor</a:t>
            </a:r>
            <a:r>
              <a:rPr lang="en-US" sz="1800" b="0" i="0" dirty="0">
                <a:solidFill>
                  <a:srgbClr val="000000"/>
                </a:solidFill>
                <a:effectLst/>
                <a:latin typeface="TimesNewRomanPSMT"/>
              </a:rPr>
              <a:t> </a:t>
            </a:r>
            <a:r>
              <a:rPr lang="en-US" sz="1800" b="0" i="0" dirty="0" err="1">
                <a:solidFill>
                  <a:srgbClr val="000000"/>
                </a:solidFill>
                <a:effectLst/>
                <a:latin typeface="TimesNewRomanPSMT"/>
              </a:rPr>
              <a:t>înlãturaţi</a:t>
            </a:r>
            <a:r>
              <a:rPr lang="en-US" sz="1800" b="0" i="0" dirty="0">
                <a:solidFill>
                  <a:srgbClr val="000000"/>
                </a:solidFill>
                <a:effectLst/>
                <a:latin typeface="TimesNewRomanPSMT"/>
              </a:rPr>
              <a:t> de pe </a:t>
            </a:r>
            <a:r>
              <a:rPr lang="en-US" sz="1800" b="0" i="0" dirty="0" err="1">
                <a:solidFill>
                  <a:srgbClr val="000000"/>
                </a:solidFill>
                <a:effectLst/>
                <a:latin typeface="TimesNewRomanPSMT"/>
              </a:rPr>
              <a:t>suprafaţa</a:t>
            </a:r>
            <a:r>
              <a:rPr lang="en-US" sz="1800" b="0" i="0" dirty="0">
                <a:solidFill>
                  <a:srgbClr val="000000"/>
                </a:solidFill>
                <a:effectLst/>
                <a:latin typeface="TimesNewRomanPSMT"/>
              </a:rPr>
              <a:t> </a:t>
            </a:r>
            <a:r>
              <a:rPr lang="en-US" sz="1800" b="0" i="0" dirty="0" err="1">
                <a:solidFill>
                  <a:srgbClr val="000000"/>
                </a:solidFill>
                <a:effectLst/>
                <a:latin typeface="TimesNewRomanPSMT"/>
              </a:rPr>
              <a:t>peliculei</a:t>
            </a:r>
            <a:r>
              <a:rPr lang="en-US" sz="1800" b="0" i="0" dirty="0">
                <a:solidFill>
                  <a:srgbClr val="000000"/>
                </a:solidFill>
                <a:effectLst/>
                <a:latin typeface="TimesNewRomanPSMT"/>
              </a:rPr>
              <a:t> </a:t>
            </a:r>
            <a:r>
              <a:rPr lang="en-US" sz="1800" b="0" i="0" dirty="0" err="1">
                <a:solidFill>
                  <a:srgbClr val="000000"/>
                </a:solidFill>
                <a:effectLst/>
                <a:latin typeface="TimesNewRomanPSMT"/>
              </a:rPr>
              <a:t>crescute</a:t>
            </a:r>
            <a:r>
              <a:rPr lang="en-US" sz="1800" b="0" i="0" dirty="0">
                <a:solidFill>
                  <a:srgbClr val="000000"/>
                </a:solidFill>
                <a:effectLst/>
                <a:latin typeface="TimesNewRomanPSMT"/>
              </a:rPr>
              <a:t>.</a:t>
            </a:r>
          </a:p>
          <a:p>
            <a:r>
              <a:rPr lang="en-US" sz="1800" b="0" i="0" dirty="0">
                <a:solidFill>
                  <a:srgbClr val="000000"/>
                </a:solidFill>
                <a:effectLst/>
                <a:latin typeface="TimesNewRomanPSMT"/>
              </a:rPr>
              <a:t>- </a:t>
            </a:r>
            <a:r>
              <a:rPr lang="en-US" sz="1800" b="0" i="0" dirty="0" err="1">
                <a:solidFill>
                  <a:srgbClr val="000000"/>
                </a:solidFill>
                <a:effectLst/>
                <a:latin typeface="TimesNewRomanPSMT"/>
              </a:rPr>
              <a:t>solventul</a:t>
            </a:r>
            <a:r>
              <a:rPr lang="en-US" sz="1800" b="0" i="0" dirty="0">
                <a:solidFill>
                  <a:srgbClr val="000000"/>
                </a:solidFill>
                <a:effectLst/>
                <a:latin typeface="TimesNewRomanPSMT"/>
              </a:rPr>
              <a:t> </a:t>
            </a:r>
            <a:r>
              <a:rPr lang="en-US" sz="1800" b="0" i="0" dirty="0" err="1">
                <a:solidFill>
                  <a:srgbClr val="000000"/>
                </a:solidFill>
                <a:effectLst/>
                <a:latin typeface="TimesNewRomanPSMT"/>
              </a:rPr>
              <a:t>trebuie</a:t>
            </a:r>
            <a:r>
              <a:rPr lang="en-US" sz="1800" b="0" i="0" dirty="0">
                <a:solidFill>
                  <a:srgbClr val="000000"/>
                </a:solidFill>
                <a:effectLst/>
                <a:latin typeface="TimesNewRomanPSMT"/>
              </a:rPr>
              <a:t> </a:t>
            </a:r>
            <a:r>
              <a:rPr lang="en-US" sz="1800" b="0" i="0" dirty="0" err="1">
                <a:solidFill>
                  <a:srgbClr val="000000"/>
                </a:solidFill>
                <a:effectLst/>
                <a:latin typeface="TimesNewRomanPSMT"/>
              </a:rPr>
              <a:t>sã</a:t>
            </a:r>
            <a:r>
              <a:rPr lang="en-US" sz="1800" b="0" i="0" dirty="0">
                <a:solidFill>
                  <a:srgbClr val="000000"/>
                </a:solidFill>
                <a:effectLst/>
                <a:latin typeface="TimesNewRomanPSMT"/>
              </a:rPr>
              <a:t> </a:t>
            </a:r>
            <a:r>
              <a:rPr lang="en-US" sz="1800" b="0" i="0" dirty="0" err="1">
                <a:solidFill>
                  <a:srgbClr val="000000"/>
                </a:solidFill>
                <a:effectLst/>
                <a:latin typeface="TimesNewRomanPSMT"/>
              </a:rPr>
              <a:t>aibã</a:t>
            </a:r>
            <a:r>
              <a:rPr lang="en-US" sz="1800" b="0" i="0" dirty="0">
                <a:solidFill>
                  <a:srgbClr val="000000"/>
                </a:solidFill>
                <a:effectLst/>
                <a:latin typeface="TimesNewRomanPSMT"/>
              </a:rPr>
              <a:t> o </a:t>
            </a:r>
            <a:r>
              <a:rPr lang="en-US" sz="1800" b="0" i="0" dirty="0" err="1">
                <a:solidFill>
                  <a:srgbClr val="000000"/>
                </a:solidFill>
                <a:effectLst/>
                <a:latin typeface="TimesNewRomanPSMT"/>
              </a:rPr>
              <a:t>presiune</a:t>
            </a:r>
            <a:r>
              <a:rPr lang="en-US" sz="1800" b="0" i="0" dirty="0">
                <a:solidFill>
                  <a:srgbClr val="000000"/>
                </a:solidFill>
                <a:effectLst/>
                <a:latin typeface="TimesNewRomanPSMT"/>
              </a:rPr>
              <a:t> </a:t>
            </a:r>
            <a:r>
              <a:rPr lang="en-US" sz="1800" b="0" i="0" dirty="0" err="1">
                <a:solidFill>
                  <a:srgbClr val="000000"/>
                </a:solidFill>
                <a:effectLst/>
                <a:latin typeface="TimesNewRomanPSMT"/>
              </a:rPr>
              <a:t>micã</a:t>
            </a:r>
            <a:r>
              <a:rPr lang="en-US" sz="1800" b="0" i="0" dirty="0">
                <a:solidFill>
                  <a:srgbClr val="000000"/>
                </a:solidFill>
                <a:effectLst/>
                <a:latin typeface="TimesNewRomanPSMT"/>
              </a:rPr>
              <a:t> a </a:t>
            </a:r>
            <a:r>
              <a:rPr lang="en-US" sz="1800" b="0" i="0" dirty="0" err="1">
                <a:solidFill>
                  <a:srgbClr val="000000"/>
                </a:solidFill>
                <a:effectLst/>
                <a:latin typeface="TimesNewRomanPSMT"/>
              </a:rPr>
              <a:t>vaporilor</a:t>
            </a:r>
            <a:r>
              <a:rPr lang="en-US" sz="1800" b="0" i="0" dirty="0">
                <a:solidFill>
                  <a:srgbClr val="000000"/>
                </a:solidFill>
                <a:effectLst/>
                <a:latin typeface="TimesNewRomanPSMT"/>
              </a:rPr>
              <a:t> </a:t>
            </a:r>
            <a:r>
              <a:rPr lang="en-US" sz="1800" b="0" i="0" dirty="0" err="1">
                <a:solidFill>
                  <a:srgbClr val="000000"/>
                </a:solidFill>
                <a:effectLst/>
                <a:latin typeface="TimesNewRomanPSMT"/>
              </a:rPr>
              <a:t>saturaţi</a:t>
            </a:r>
            <a:r>
              <a:rPr lang="en-US" sz="1800" b="0" i="0" dirty="0">
                <a:solidFill>
                  <a:srgbClr val="000000"/>
                </a:solidFill>
                <a:effectLst/>
                <a:latin typeface="TimesNewRomanPSMT"/>
              </a:rPr>
              <a:t> </a:t>
            </a:r>
            <a:r>
              <a:rPr lang="en-US" sz="1800" b="0" i="0" dirty="0" err="1">
                <a:solidFill>
                  <a:srgbClr val="000000"/>
                </a:solidFill>
                <a:effectLst/>
                <a:latin typeface="TimesNewRomanPSMT"/>
              </a:rPr>
              <a:t>pentru</a:t>
            </a:r>
            <a:r>
              <a:rPr lang="en-US" sz="1800" b="0" i="0" dirty="0">
                <a:solidFill>
                  <a:srgbClr val="000000"/>
                </a:solidFill>
                <a:effectLst/>
                <a:latin typeface="TimesNewRomanPSMT"/>
              </a:rPr>
              <a:t> ca </a:t>
            </a:r>
            <a:r>
              <a:rPr lang="en-US" sz="1800" b="0" i="0" dirty="0" err="1">
                <a:solidFill>
                  <a:srgbClr val="000000"/>
                </a:solidFill>
                <a:effectLst/>
                <a:latin typeface="TimesNewRomanPSMT"/>
              </a:rPr>
              <a:t>sã</a:t>
            </a:r>
            <a:r>
              <a:rPr lang="en-US" sz="1800" b="0" i="0" dirty="0">
                <a:solidFill>
                  <a:srgbClr val="000000"/>
                </a:solidFill>
                <a:effectLst/>
                <a:latin typeface="TimesNewRomanPSMT"/>
              </a:rPr>
              <a:t> nu se </a:t>
            </a:r>
            <a:r>
              <a:rPr lang="en-US" sz="1800" b="0" i="0" dirty="0" err="1">
                <a:solidFill>
                  <a:srgbClr val="000000"/>
                </a:solidFill>
                <a:effectLst/>
                <a:latin typeface="TimesNewRomanPSMT"/>
              </a:rPr>
              <a:t>piardã</a:t>
            </a:r>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timpul</a:t>
            </a:r>
            <a:r>
              <a:rPr lang="en-US" sz="1800" b="0" i="0" dirty="0">
                <a:solidFill>
                  <a:srgbClr val="000000"/>
                </a:solidFill>
                <a:effectLst/>
                <a:latin typeface="TimesNewRomanPSMT"/>
              </a:rPr>
              <a:t> </a:t>
            </a:r>
            <a:r>
              <a:rPr lang="en-US" sz="1800" b="0" i="0" dirty="0" err="1">
                <a:solidFill>
                  <a:srgbClr val="000000"/>
                </a:solidFill>
                <a:effectLst/>
                <a:latin typeface="TimesNewRomanPSMT"/>
              </a:rPr>
              <a:t>creşterii</a:t>
            </a:r>
            <a:r>
              <a:rPr lang="en-US" sz="1800" b="0" i="0" dirty="0">
                <a:solidFill>
                  <a:srgbClr val="000000"/>
                </a:solidFill>
                <a:effectLst/>
                <a:latin typeface="TimesNewRomanPSMT"/>
              </a:rPr>
              <a:t> </a:t>
            </a:r>
            <a:r>
              <a:rPr lang="en-US" sz="1800" b="0" i="0" dirty="0" err="1">
                <a:solidFill>
                  <a:srgbClr val="000000"/>
                </a:solidFill>
                <a:effectLst/>
                <a:latin typeface="TimesNewRomanPSMT"/>
              </a:rPr>
              <a:t>epitaxiale</a:t>
            </a:r>
            <a:r>
              <a:rPr lang="en-US" sz="1800" b="0" i="0" dirty="0">
                <a:solidFill>
                  <a:srgbClr val="000000"/>
                </a:solidFill>
                <a:effectLst/>
                <a:latin typeface="TimesNewRomanPSMT"/>
              </a:rPr>
              <a:t>.</a:t>
            </a:r>
          </a:p>
          <a:p>
            <a:r>
              <a:rPr lang="en-US" sz="1800" b="0" i="0" dirty="0">
                <a:solidFill>
                  <a:srgbClr val="000000"/>
                </a:solidFill>
                <a:effectLst/>
                <a:latin typeface="TimesNewRomanPSMT"/>
              </a:rPr>
              <a:t>- </a:t>
            </a:r>
            <a:r>
              <a:rPr lang="en-US" sz="1800" b="0" i="0" dirty="0" err="1">
                <a:solidFill>
                  <a:srgbClr val="000000"/>
                </a:solidFill>
                <a:effectLst/>
                <a:latin typeface="TimesNewRomanPSMT"/>
              </a:rPr>
              <a:t>în</a:t>
            </a:r>
            <a:r>
              <a:rPr lang="en-US" sz="1800" b="0" i="0" dirty="0">
                <a:solidFill>
                  <a:srgbClr val="000000"/>
                </a:solidFill>
                <a:effectLst/>
                <a:latin typeface="TimesNewRomanPSMT"/>
              </a:rPr>
              <a:t> </a:t>
            </a:r>
            <a:r>
              <a:rPr lang="en-US" sz="1800" b="0" i="0" dirty="0" err="1">
                <a:solidFill>
                  <a:srgbClr val="000000"/>
                </a:solidFill>
                <a:effectLst/>
                <a:latin typeface="TimesNewRomanPSMT"/>
              </a:rPr>
              <a:t>sistemul</a:t>
            </a:r>
            <a:r>
              <a:rPr lang="en-US" sz="1800" b="0" i="0" dirty="0">
                <a:solidFill>
                  <a:srgbClr val="000000"/>
                </a:solidFill>
                <a:effectLst/>
                <a:latin typeface="TimesNewRomanPSMT"/>
              </a:rPr>
              <a:t> solvent – </a:t>
            </a:r>
            <a:r>
              <a:rPr lang="en-US" sz="1800" b="0" i="0" dirty="0" err="1">
                <a:solidFill>
                  <a:srgbClr val="000000"/>
                </a:solidFill>
                <a:effectLst/>
                <a:latin typeface="TimesNewRomanPSMT"/>
              </a:rPr>
              <a:t>substanţã</a:t>
            </a:r>
            <a:r>
              <a:rPr lang="en-US" sz="1800" b="0" i="0" dirty="0">
                <a:solidFill>
                  <a:srgbClr val="000000"/>
                </a:solidFill>
                <a:effectLst/>
                <a:latin typeface="TimesNewRomanPSMT"/>
              </a:rPr>
              <a:t> </a:t>
            </a:r>
            <a:r>
              <a:rPr lang="en-US" sz="1800" b="0" i="0" dirty="0" err="1">
                <a:solidFill>
                  <a:srgbClr val="000000"/>
                </a:solidFill>
                <a:effectLst/>
                <a:latin typeface="TimesNewRomanPSMT"/>
              </a:rPr>
              <a:t>dizolvatã</a:t>
            </a:r>
            <a:r>
              <a:rPr lang="en-US" sz="1800" b="0" i="0" dirty="0">
                <a:solidFill>
                  <a:srgbClr val="000000"/>
                </a:solidFill>
                <a:effectLst/>
                <a:latin typeface="TimesNewRomanPSMT"/>
              </a:rPr>
              <a:t>, </a:t>
            </a:r>
            <a:r>
              <a:rPr lang="en-US" sz="1800" b="0" i="0" dirty="0" err="1">
                <a:solidFill>
                  <a:srgbClr val="000000"/>
                </a:solidFill>
                <a:effectLst/>
                <a:latin typeface="TimesNewRomanPSMT"/>
              </a:rPr>
              <a:t>trebuie</a:t>
            </a:r>
            <a:r>
              <a:rPr lang="en-US" sz="1800" b="0" i="0" dirty="0">
                <a:solidFill>
                  <a:srgbClr val="000000"/>
                </a:solidFill>
                <a:effectLst/>
                <a:latin typeface="TimesNewRomanPSMT"/>
              </a:rPr>
              <a:t> </a:t>
            </a:r>
            <a:r>
              <a:rPr lang="en-US" sz="1800" b="0" i="0" dirty="0" err="1">
                <a:solidFill>
                  <a:srgbClr val="000000"/>
                </a:solidFill>
                <a:effectLst/>
                <a:latin typeface="TimesNewRomanPSMT"/>
              </a:rPr>
              <a:t>sã</a:t>
            </a:r>
            <a:r>
              <a:rPr lang="en-US" sz="1800" b="0" i="0" dirty="0">
                <a:solidFill>
                  <a:srgbClr val="000000"/>
                </a:solidFill>
                <a:effectLst/>
                <a:latin typeface="TimesNewRomanPSMT"/>
              </a:rPr>
              <a:t> fie </a:t>
            </a:r>
            <a:r>
              <a:rPr lang="en-US" sz="1800" b="0" i="0" dirty="0" err="1">
                <a:solidFill>
                  <a:srgbClr val="000000"/>
                </a:solidFill>
                <a:effectLst/>
                <a:latin typeface="TimesNewRomanPSMT"/>
              </a:rPr>
              <a:t>stabilã</a:t>
            </a:r>
            <a:r>
              <a:rPr lang="en-US" sz="1800" b="0" i="0" dirty="0">
                <a:solidFill>
                  <a:srgbClr val="000000"/>
                </a:solidFill>
                <a:effectLst/>
                <a:latin typeface="TimesNewRomanPSMT"/>
              </a:rPr>
              <a:t> </a:t>
            </a:r>
            <a:r>
              <a:rPr lang="en-US" sz="1800" b="0" i="0" dirty="0" err="1">
                <a:solidFill>
                  <a:srgbClr val="000000"/>
                </a:solidFill>
                <a:effectLst/>
                <a:latin typeface="TimesNewRomanPSMT"/>
              </a:rPr>
              <a:t>numai</a:t>
            </a:r>
            <a:r>
              <a:rPr lang="en-US" sz="1800" b="0" i="0" dirty="0">
                <a:solidFill>
                  <a:srgbClr val="000000"/>
                </a:solidFill>
                <a:effectLst/>
                <a:latin typeface="TimesNewRomanPSMT"/>
              </a:rPr>
              <a:t> </a:t>
            </a:r>
            <a:r>
              <a:rPr lang="en-US" sz="1800" b="0" i="0" dirty="0" err="1">
                <a:solidFill>
                  <a:srgbClr val="000000"/>
                </a:solidFill>
                <a:effectLst/>
                <a:latin typeface="TimesNewRomanPSMT"/>
              </a:rPr>
              <a:t>componenta</a:t>
            </a:r>
            <a:r>
              <a:rPr lang="en-US" sz="1800" b="0" i="0" dirty="0">
                <a:solidFill>
                  <a:srgbClr val="000000"/>
                </a:solidFill>
                <a:effectLst/>
                <a:latin typeface="TimesNewRomanPSMT"/>
              </a:rPr>
              <a:t> A</a:t>
            </a:r>
            <a:r>
              <a:rPr lang="en-US" sz="1050" b="0" i="0" dirty="0">
                <a:solidFill>
                  <a:srgbClr val="000000"/>
                </a:solidFill>
                <a:effectLst/>
                <a:latin typeface="TimesNewRomanPSMT"/>
              </a:rPr>
              <a:t>III</a:t>
            </a:r>
            <a:r>
              <a:rPr lang="en-US" sz="1800" b="0" i="0" dirty="0">
                <a:solidFill>
                  <a:srgbClr val="000000"/>
                </a:solidFill>
                <a:effectLst/>
                <a:latin typeface="TimesNewRomanPSMT"/>
              </a:rPr>
              <a:t>B</a:t>
            </a:r>
            <a:r>
              <a:rPr lang="en-US" sz="1050" b="0" i="0" dirty="0">
                <a:solidFill>
                  <a:srgbClr val="000000"/>
                </a:solidFill>
                <a:effectLst/>
                <a:latin typeface="TimesNewRomanPSMT"/>
              </a:rPr>
              <a:t>V </a:t>
            </a:r>
            <a:r>
              <a:rPr lang="en-US" sz="1800" b="0" i="0" dirty="0">
                <a:solidFill>
                  <a:srgbClr val="000000"/>
                </a:solidFill>
                <a:effectLst/>
                <a:latin typeface="TimesNewRomanPSMT"/>
              </a:rPr>
              <a:t>la </a:t>
            </a:r>
            <a:r>
              <a:rPr lang="en-US" sz="1800" b="0" i="0" dirty="0" err="1">
                <a:solidFill>
                  <a:srgbClr val="000000"/>
                </a:solidFill>
                <a:effectLst/>
                <a:latin typeface="TimesNewRomanPSMT"/>
              </a:rPr>
              <a:t>temperatura</a:t>
            </a:r>
            <a:r>
              <a:rPr lang="en-US" sz="1800" b="0" i="0" dirty="0">
                <a:solidFill>
                  <a:srgbClr val="000000"/>
                </a:solidFill>
                <a:effectLst/>
                <a:latin typeface="TimesNewRomanPSMT"/>
              </a:rPr>
              <a:t> de </a:t>
            </a:r>
            <a:r>
              <a:rPr lang="en-US" sz="1800" b="0" i="0" dirty="0" err="1">
                <a:solidFill>
                  <a:srgbClr val="000000"/>
                </a:solidFill>
                <a:effectLst/>
                <a:latin typeface="TimesNewRomanPSMT"/>
              </a:rPr>
              <a:t>creştere</a:t>
            </a:r>
            <a:r>
              <a:rPr lang="en-US" sz="1800" b="0" i="0" dirty="0">
                <a:solidFill>
                  <a:srgbClr val="000000"/>
                </a:solidFill>
                <a:effectLst/>
                <a:latin typeface="TimesNewRomanPSMT"/>
              </a:rPr>
              <a:t>.</a:t>
            </a:r>
            <a:r>
              <a:rPr lang="en-US" dirty="0"/>
              <a:t> </a:t>
            </a:r>
          </a:p>
        </p:txBody>
      </p:sp>
    </p:spTree>
    <p:extLst>
      <p:ext uri="{BB962C8B-B14F-4D97-AF65-F5344CB8AC3E}">
        <p14:creationId xmlns:p14="http://schemas.microsoft.com/office/powerpoint/2010/main" val="17963591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71E023-8F2B-256D-DEC4-D4A63AB4BDF9}"/>
              </a:ext>
            </a:extLst>
          </p:cNvPr>
          <p:cNvSpPr txBox="1"/>
          <p:nvPr/>
        </p:nvSpPr>
        <p:spPr>
          <a:xfrm>
            <a:off x="1129420" y="77884"/>
            <a:ext cx="6097508" cy="369332"/>
          </a:xfrm>
          <a:prstGeom prst="rect">
            <a:avLst/>
          </a:prstGeom>
          <a:noFill/>
        </p:spPr>
        <p:txBody>
          <a:bodyPr wrap="square">
            <a:spAutoFit/>
          </a:bodyPr>
          <a:lstStyle/>
          <a:p>
            <a:r>
              <a:rPr lang="en-US" sz="1800" b="1" i="0" u="none" strike="noStrike" baseline="0" dirty="0" err="1">
                <a:solidFill>
                  <a:srgbClr val="000000"/>
                </a:solidFill>
                <a:latin typeface="Times New Roman" panose="02020603050405020304" pitchFamily="18" charset="0"/>
              </a:rPr>
              <a:t>Doparea</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peliculelor</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epitaxiale</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în</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timpul</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creşterii</a:t>
            </a:r>
            <a:r>
              <a:rPr lang="en-US" sz="1800" b="1" i="0" u="none" strike="noStrike" baseline="0" dirty="0">
                <a:solidFill>
                  <a:srgbClr val="000000"/>
                </a:solidFill>
                <a:latin typeface="Times New Roman" panose="02020603050405020304" pitchFamily="18" charset="0"/>
              </a:rPr>
              <a:t> </a:t>
            </a:r>
            <a:endParaRPr lang="en-US" dirty="0"/>
          </a:p>
        </p:txBody>
      </p:sp>
      <p:sp>
        <p:nvSpPr>
          <p:cNvPr id="5" name="TextBox 4">
            <a:extLst>
              <a:ext uri="{FF2B5EF4-FFF2-40B4-BE49-F238E27FC236}">
                <a16:creationId xmlns:a16="http://schemas.microsoft.com/office/drawing/2014/main" id="{1A615D55-B1B0-4084-A792-9192F74F5E6B}"/>
              </a:ext>
            </a:extLst>
          </p:cNvPr>
          <p:cNvSpPr txBox="1"/>
          <p:nvPr/>
        </p:nvSpPr>
        <p:spPr>
          <a:xfrm>
            <a:off x="97324" y="447216"/>
            <a:ext cx="12094675" cy="646331"/>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Se </a:t>
            </a:r>
            <a:r>
              <a:rPr lang="en-US" sz="1800" b="0" i="0" u="none" strike="noStrike" baseline="0" dirty="0" err="1">
                <a:solidFill>
                  <a:srgbClr val="000000"/>
                </a:solidFill>
                <a:latin typeface="Times New Roman" panose="02020603050405020304" pitchFamily="18" charset="0"/>
              </a:rPr>
              <a:t>utilizeazã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elemente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chimice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nu </a:t>
            </a:r>
            <a:r>
              <a:rPr lang="en-US" sz="1800" b="0" i="0" u="none" strike="noStrike" baseline="0" dirty="0" err="1">
                <a:solidFill>
                  <a:srgbClr val="000000"/>
                </a:solidFill>
                <a:latin typeface="Times New Roman" panose="02020603050405020304" pitchFamily="18" charset="0"/>
              </a:rPr>
              <a:t>substanţe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otrãvitoare</a:t>
            </a:r>
            <a:r>
              <a:rPr lang="en-US" sz="1800" b="0" i="0" u="none" strike="noStrike" baseline="0" dirty="0">
                <a:solidFill>
                  <a:srgbClr val="000000"/>
                </a:solidFill>
                <a:latin typeface="Times New Roman" panose="02020603050405020304" pitchFamily="18" charset="0"/>
              </a:rPr>
              <a:t> cum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faza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gazoasã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GaAs </a:t>
            </a:r>
            <a:r>
              <a:rPr lang="en-US" sz="1800" b="0" i="0" u="none" strike="noStrike" baseline="0" dirty="0" err="1">
                <a:solidFill>
                  <a:srgbClr val="000000"/>
                </a:solidFill>
                <a:latin typeface="Times New Roman" panose="02020603050405020304" pitchFamily="18" charset="0"/>
              </a:rPr>
              <a:t>noi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vrem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avem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pelicule</a:t>
            </a:r>
            <a:r>
              <a:rPr lang="en-US" sz="1800" b="0" i="0" u="none" strike="noStrike" baseline="0" dirty="0">
                <a:solidFill>
                  <a:srgbClr val="000000"/>
                </a:solidFill>
                <a:latin typeface="Times New Roman" panose="02020603050405020304" pitchFamily="18" charset="0"/>
              </a:rPr>
              <a:t> de tip n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de tip p. </a:t>
            </a:r>
            <a:endParaRPr lang="en-US" dirty="0"/>
          </a:p>
        </p:txBody>
      </p:sp>
      <p:pic>
        <p:nvPicPr>
          <p:cNvPr id="7" name="Рисунок 6">
            <a:extLst>
              <a:ext uri="{FF2B5EF4-FFF2-40B4-BE49-F238E27FC236}">
                <a16:creationId xmlns:a16="http://schemas.microsoft.com/office/drawing/2014/main" id="{9F241484-E2F9-D4D8-D9D0-8CB8E74B4AF4}"/>
              </a:ext>
            </a:extLst>
          </p:cNvPr>
          <p:cNvPicPr>
            <a:picLocks noChangeAspect="1"/>
          </p:cNvPicPr>
          <p:nvPr/>
        </p:nvPicPr>
        <p:blipFill>
          <a:blip r:embed="rId2"/>
          <a:stretch>
            <a:fillRect/>
          </a:stretch>
        </p:blipFill>
        <p:spPr>
          <a:xfrm>
            <a:off x="8628867" y="1093547"/>
            <a:ext cx="3321550" cy="2637689"/>
          </a:xfrm>
          <a:prstGeom prst="rect">
            <a:avLst/>
          </a:prstGeom>
        </p:spPr>
      </p:pic>
      <p:sp>
        <p:nvSpPr>
          <p:cNvPr id="9" name="TextBox 8">
            <a:extLst>
              <a:ext uri="{FF2B5EF4-FFF2-40B4-BE49-F238E27FC236}">
                <a16:creationId xmlns:a16="http://schemas.microsoft.com/office/drawing/2014/main" id="{6F6C6600-3B8B-0847-1D3F-D0F114E2AED6}"/>
              </a:ext>
            </a:extLst>
          </p:cNvPr>
          <p:cNvSpPr txBox="1"/>
          <p:nvPr/>
        </p:nvSpPr>
        <p:spPr>
          <a:xfrm>
            <a:off x="162963" y="1291235"/>
            <a:ext cx="8224322" cy="2308324"/>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Dacã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dopãm</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substanţele</a:t>
            </a:r>
            <a:r>
              <a:rPr lang="en-US" sz="1800" b="0" i="0" u="none" strike="noStrike" baseline="0" dirty="0">
                <a:solidFill>
                  <a:srgbClr val="000000"/>
                </a:solidFill>
                <a:latin typeface="Times New Roman" panose="02020603050405020304" pitchFamily="18" charset="0"/>
              </a:rPr>
              <a:t>: Cd, Zn, Be, Ge se </a:t>
            </a:r>
            <a:r>
              <a:rPr lang="en-US" sz="1800" b="0" i="0" u="none" strike="noStrike" baseline="0" dirty="0" err="1">
                <a:solidFill>
                  <a:srgbClr val="000000"/>
                </a:solidFill>
                <a:latin typeface="Times New Roman" panose="02020603050405020304" pitchFamily="18" charset="0"/>
              </a:rPr>
              <a:t>obţin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conducţii</a:t>
            </a:r>
            <a:r>
              <a:rPr lang="en-US" sz="1800" b="0" i="0" u="none" strike="noStrike" baseline="0" dirty="0">
                <a:solidFill>
                  <a:srgbClr val="000000"/>
                </a:solidFill>
                <a:latin typeface="Times New Roman" panose="02020603050405020304" pitchFamily="18" charset="0"/>
              </a:rPr>
              <a:t> de tip p. </a:t>
            </a:r>
            <a:r>
              <a:rPr lang="en-US" sz="1800" b="0" i="0" u="none" strike="noStrike" baseline="0" dirty="0" err="1">
                <a:solidFill>
                  <a:srgbClr val="000000"/>
                </a:solidFill>
                <a:latin typeface="Times New Roman" panose="02020603050405020304" pitchFamily="18" charset="0"/>
              </a:rPr>
              <a:t>Astfel</a:t>
            </a:r>
            <a:r>
              <a:rPr lang="en-US" sz="1800" b="0" i="0" u="none" strike="noStrike" baseline="0" dirty="0">
                <a:solidFill>
                  <a:srgbClr val="000000"/>
                </a:solidFill>
                <a:latin typeface="Times New Roman" panose="02020603050405020304" pitchFamily="18" charset="0"/>
              </a:rPr>
              <a:t>, Cd </a:t>
            </a:r>
            <a:r>
              <a:rPr lang="en-US" sz="1800" b="0" i="0" u="none" strike="noStrike" baseline="0" dirty="0" err="1">
                <a:solidFill>
                  <a:srgbClr val="000000"/>
                </a:solidFill>
                <a:latin typeface="Times New Roman" panose="02020603050405020304" pitchFamily="18" charset="0"/>
              </a:rPr>
              <a:t>având</a:t>
            </a:r>
            <a:r>
              <a:rPr lang="en-US" sz="1800" b="0" i="0" u="none" strike="noStrike" baseline="0" dirty="0">
                <a:solidFill>
                  <a:srgbClr val="000000"/>
                </a:solidFill>
                <a:latin typeface="Times New Roman" panose="02020603050405020304" pitchFamily="18" charset="0"/>
              </a:rPr>
              <a:t> 2e</a:t>
            </a:r>
            <a:r>
              <a:rPr lang="en-US" sz="105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ocupã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locul</a:t>
            </a:r>
            <a:r>
              <a:rPr lang="en-US" sz="1800" b="0" i="0" u="none" strike="noStrike" baseline="0" dirty="0">
                <a:solidFill>
                  <a:srgbClr val="000000"/>
                </a:solidFill>
                <a:latin typeface="Times New Roman" panose="02020603050405020304" pitchFamily="18" charset="0"/>
              </a:rPr>
              <a:t> Ga care are 3e</a:t>
            </a:r>
            <a:r>
              <a:rPr lang="en-US" sz="105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când</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dopãm</a:t>
            </a:r>
            <a:r>
              <a:rPr lang="en-US" sz="1800" b="0" i="0" u="none" strike="noStrike" baseline="0" dirty="0">
                <a:solidFill>
                  <a:srgbClr val="000000"/>
                </a:solidFill>
                <a:latin typeface="Times New Roman" panose="02020603050405020304" pitchFamily="18" charset="0"/>
              </a:rPr>
              <a:t> cu Cd </a:t>
            </a:r>
            <a:r>
              <a:rPr lang="en-US" sz="1800" b="0" i="0" u="none" strike="noStrike" baseline="0" dirty="0" err="1">
                <a:solidFill>
                  <a:srgbClr val="000000"/>
                </a:solidFill>
                <a:latin typeface="Times New Roman" panose="02020603050405020304" pitchFamily="18" charset="0"/>
              </a:rPr>
              <a:t>rezultã</a:t>
            </a:r>
            <a:r>
              <a:rPr lang="en-US" sz="1800" b="0" i="0" u="none" strike="noStrike" baseline="0" dirty="0">
                <a:solidFill>
                  <a:srgbClr val="000000"/>
                </a:solidFill>
                <a:latin typeface="Times New Roman" panose="02020603050405020304" pitchFamily="18" charset="0"/>
              </a:rPr>
              <a:t> un </a:t>
            </a:r>
            <a:r>
              <a:rPr lang="en-US" sz="1800" b="0" i="0" u="none" strike="noStrike" baseline="0" dirty="0" err="1">
                <a:solidFill>
                  <a:srgbClr val="000000"/>
                </a:solidFill>
                <a:latin typeface="Times New Roman" panose="02020603050405020304" pitchFamily="18" charset="0"/>
              </a:rPr>
              <a:t>gol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ca </a:t>
            </a:r>
            <a:r>
              <a:rPr lang="en-US" sz="1800" b="0" i="0" u="none" strike="noStrike" baseline="0" dirty="0" err="1">
                <a:solidFill>
                  <a:srgbClr val="000000"/>
                </a:solidFill>
                <a:latin typeface="Times New Roman" panose="02020603050405020304" pitchFamily="18" charset="0"/>
              </a:rPr>
              <a:t>urmare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avem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conducţie</a:t>
            </a:r>
            <a:r>
              <a:rPr lang="en-US" sz="1800" b="0" i="0" u="none" strike="noStrike" baseline="0" dirty="0">
                <a:solidFill>
                  <a:srgbClr val="000000"/>
                </a:solidFill>
                <a:latin typeface="Times New Roman" panose="02020603050405020304" pitchFamily="18" charset="0"/>
              </a:rPr>
              <a:t> de tip p. </a:t>
            </a:r>
          </a:p>
          <a:p>
            <a:r>
              <a:rPr lang="en-US" sz="1800" b="0" i="0" u="none" strike="noStrike" baseline="0" dirty="0" err="1">
                <a:solidFill>
                  <a:srgbClr val="000000"/>
                </a:solidFill>
                <a:latin typeface="Times New Roman" panose="02020603050405020304" pitchFamily="18" charset="0"/>
              </a:rPr>
              <a:t>Dacã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dopãm</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substanţele</a:t>
            </a:r>
            <a:r>
              <a:rPr lang="en-US" sz="1800" b="0" i="0" u="none" strike="noStrike" baseline="0" dirty="0">
                <a:solidFill>
                  <a:srgbClr val="000000"/>
                </a:solidFill>
                <a:latin typeface="Times New Roman" panose="02020603050405020304" pitchFamily="18" charset="0"/>
              </a:rPr>
              <a:t>: S, Se, </a:t>
            </a:r>
            <a:r>
              <a:rPr lang="en-US" sz="1800" b="0" i="0" u="none" strike="noStrike" baseline="0" dirty="0" err="1">
                <a:solidFill>
                  <a:srgbClr val="000000"/>
                </a:solidFill>
                <a:latin typeface="Times New Roman" panose="02020603050405020304" pitchFamily="18" charset="0"/>
              </a:rPr>
              <a:t>Te</a:t>
            </a:r>
            <a:r>
              <a:rPr lang="en-US" sz="1800" b="0" i="0" u="none" strike="noStrike" baseline="0" dirty="0">
                <a:solidFill>
                  <a:srgbClr val="000000"/>
                </a:solidFill>
                <a:latin typeface="Times New Roman" panose="02020603050405020304" pitchFamily="18" charset="0"/>
              </a:rPr>
              <a:t>, Sn se </a:t>
            </a:r>
            <a:r>
              <a:rPr lang="en-US" sz="1800" b="0" i="0" u="none" strike="noStrike" baseline="0" dirty="0" err="1">
                <a:solidFill>
                  <a:srgbClr val="000000"/>
                </a:solidFill>
                <a:latin typeface="Times New Roman" panose="02020603050405020304" pitchFamily="18" charset="0"/>
              </a:rPr>
              <a:t>obţin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conducţii</a:t>
            </a:r>
            <a:r>
              <a:rPr lang="en-US" sz="1800" b="0" i="0" u="none" strike="noStrike" baseline="0" dirty="0">
                <a:solidFill>
                  <a:srgbClr val="000000"/>
                </a:solidFill>
                <a:latin typeface="Times New Roman" panose="02020603050405020304" pitchFamily="18" charset="0"/>
              </a:rPr>
              <a:t> de tip n. De </a:t>
            </a:r>
            <a:r>
              <a:rPr lang="en-US" sz="1800" b="0" i="0" u="none" strike="noStrike" baseline="0" dirty="0" err="1">
                <a:solidFill>
                  <a:srgbClr val="000000"/>
                </a:solidFill>
                <a:latin typeface="Times New Roman" panose="02020603050405020304" pitchFamily="18" charset="0"/>
              </a:rPr>
              <a:t>exemplu</a:t>
            </a:r>
            <a:r>
              <a:rPr lang="en-US" sz="1800" b="0" i="0" u="none" strike="noStrike" baseline="0" dirty="0">
                <a:solidFill>
                  <a:srgbClr val="000000"/>
                </a:solidFill>
                <a:latin typeface="Times New Roman" panose="02020603050405020304" pitchFamily="18" charset="0"/>
              </a:rPr>
              <a:t>, S </a:t>
            </a:r>
            <a:r>
              <a:rPr lang="en-US" sz="1800" b="0" i="0" u="none" strike="noStrike" baseline="0" dirty="0" err="1">
                <a:solidFill>
                  <a:srgbClr val="000000"/>
                </a:solidFill>
                <a:latin typeface="Times New Roman" panose="02020603050405020304" pitchFamily="18" charset="0"/>
              </a:rPr>
              <a:t>având</a:t>
            </a:r>
            <a:r>
              <a:rPr lang="en-US" sz="1800" b="0" i="0" u="none" strike="noStrike" baseline="0" dirty="0">
                <a:solidFill>
                  <a:srgbClr val="000000"/>
                </a:solidFill>
                <a:latin typeface="Times New Roman" panose="02020603050405020304" pitchFamily="18" charset="0"/>
              </a:rPr>
              <a:t> 6e</a:t>
            </a:r>
            <a:r>
              <a:rPr lang="en-US" sz="105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ocupã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locul</a:t>
            </a:r>
            <a:r>
              <a:rPr lang="en-US" sz="1800" b="0" i="0" u="none" strike="noStrike" baseline="0" dirty="0">
                <a:solidFill>
                  <a:srgbClr val="000000"/>
                </a:solidFill>
                <a:latin typeface="Times New Roman" panose="02020603050405020304" pitchFamily="18" charset="0"/>
              </a:rPr>
              <a:t> As care are 5e</a:t>
            </a:r>
            <a:r>
              <a:rPr lang="en-US" sz="105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urma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dopãrii</a:t>
            </a:r>
            <a:r>
              <a:rPr lang="en-US" sz="1800" b="0" i="0" u="none" strike="noStrike" baseline="0" dirty="0">
                <a:solidFill>
                  <a:srgbClr val="000000"/>
                </a:solidFill>
                <a:latin typeface="Times New Roman" panose="02020603050405020304" pitchFamily="18" charset="0"/>
              </a:rPr>
              <a:t> cu S </a:t>
            </a:r>
            <a:r>
              <a:rPr lang="en-US" sz="1800" b="0" i="0" u="none" strike="noStrike" baseline="0" dirty="0" err="1">
                <a:solidFill>
                  <a:srgbClr val="000000"/>
                </a:solidFill>
                <a:latin typeface="Times New Roman" panose="02020603050405020304" pitchFamily="18" charset="0"/>
              </a:rPr>
              <a:t>rãmâne</a:t>
            </a:r>
            <a:r>
              <a:rPr lang="en-US" sz="1800" b="0" i="0" u="none" strike="noStrike" baseline="0" dirty="0">
                <a:solidFill>
                  <a:srgbClr val="000000"/>
                </a:solidFill>
                <a:latin typeface="Times New Roman" panose="02020603050405020304" pitchFamily="18" charset="0"/>
              </a:rPr>
              <a:t> un e</a:t>
            </a:r>
            <a:r>
              <a:rPr lang="en-US" sz="105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aer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ca </a:t>
            </a:r>
            <a:r>
              <a:rPr lang="en-US" sz="1800" b="0" i="0" u="none" strike="noStrike" baseline="0" dirty="0" err="1">
                <a:solidFill>
                  <a:srgbClr val="000000"/>
                </a:solidFill>
                <a:latin typeface="Times New Roman" panose="02020603050405020304" pitchFamily="18" charset="0"/>
              </a:rPr>
              <a:t>urmare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avem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conducţie</a:t>
            </a:r>
            <a:r>
              <a:rPr lang="en-US" sz="1800" b="0" i="0" u="none" strike="noStrike" baseline="0" dirty="0">
                <a:solidFill>
                  <a:srgbClr val="000000"/>
                </a:solidFill>
                <a:latin typeface="Times New Roman" panose="02020603050405020304" pitchFamily="18" charset="0"/>
              </a:rPr>
              <a:t> de tip n. </a:t>
            </a:r>
          </a:p>
          <a:p>
            <a:r>
              <a:rPr lang="en-US" sz="1800" b="0" i="0" u="none" strike="noStrike" baseline="0" dirty="0">
                <a:solidFill>
                  <a:srgbClr val="000000"/>
                </a:solidFill>
                <a:latin typeface="Times New Roman" panose="02020603050405020304" pitchFamily="18" charset="0"/>
              </a:rPr>
              <a:t>Si ne </a:t>
            </a:r>
            <a:r>
              <a:rPr lang="en-US" sz="1800" b="0" i="0" u="none" strike="noStrike" baseline="0" dirty="0" err="1">
                <a:solidFill>
                  <a:srgbClr val="000000"/>
                </a:solidFill>
                <a:latin typeface="Times New Roman" panose="02020603050405020304" pitchFamily="18" charset="0"/>
              </a:rPr>
              <a:t>poate</a:t>
            </a:r>
            <a:r>
              <a:rPr lang="en-US" sz="1800" b="0" i="0" u="none" strike="noStrike" baseline="0" dirty="0">
                <a:solidFill>
                  <a:srgbClr val="000000"/>
                </a:solidFill>
                <a:latin typeface="Times New Roman" panose="02020603050405020304" pitchFamily="18" charset="0"/>
              </a:rPr>
              <a:t> da </a:t>
            </a:r>
            <a:r>
              <a:rPr lang="en-US" sz="1800" b="0" i="0" u="none" strike="noStrike" baseline="0" dirty="0" err="1">
                <a:solidFill>
                  <a:srgbClr val="000000"/>
                </a:solidFill>
                <a:latin typeface="Times New Roman" panose="02020603050405020304" pitchFamily="18" charset="0"/>
              </a:rPr>
              <a:t>conducţie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atât</a:t>
            </a:r>
            <a:r>
              <a:rPr lang="en-US" sz="1800" b="0" i="0" u="none" strike="noStrike" baseline="0" dirty="0">
                <a:solidFill>
                  <a:srgbClr val="000000"/>
                </a:solidFill>
                <a:latin typeface="Times New Roman" panose="02020603050405020304" pitchFamily="18" charset="0"/>
              </a:rPr>
              <a:t> de tip p </a:t>
            </a:r>
            <a:r>
              <a:rPr lang="en-US" sz="1800" b="0" i="0" u="none" strike="noStrike" baseline="0" dirty="0" err="1">
                <a:solidFill>
                  <a:srgbClr val="000000"/>
                </a:solidFill>
                <a:latin typeface="Times New Roman" panose="02020603050405020304" pitchFamily="18" charset="0"/>
              </a:rPr>
              <a:t>cât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de tip n. </a:t>
            </a:r>
            <a:r>
              <a:rPr lang="en-US" sz="1800" b="0" i="0" u="none" strike="noStrike" baseline="0" dirty="0" err="1">
                <a:solidFill>
                  <a:srgbClr val="000000"/>
                </a:solidFill>
                <a:latin typeface="Times New Roman" panose="02020603050405020304" pitchFamily="18" charset="0"/>
              </a:rPr>
              <a:t>Aceastã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proprietate</a:t>
            </a:r>
            <a:r>
              <a:rPr lang="en-US" sz="1800" b="0" i="0" u="none" strike="noStrike" baseline="0" dirty="0">
                <a:solidFill>
                  <a:srgbClr val="000000"/>
                </a:solidFill>
                <a:latin typeface="Times New Roman" panose="02020603050405020304" pitchFamily="18" charset="0"/>
              </a:rPr>
              <a:t> a Si se </a:t>
            </a:r>
            <a:r>
              <a:rPr lang="en-US" sz="1800" b="0" i="0" u="none" strike="noStrike" baseline="0" dirty="0" err="1">
                <a:solidFill>
                  <a:srgbClr val="000000"/>
                </a:solidFill>
                <a:latin typeface="Times New Roman" panose="02020603050405020304" pitchFamily="18" charset="0"/>
              </a:rPr>
              <a:t>numeşte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proprietate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amfotericã</a:t>
            </a:r>
            <a:r>
              <a:rPr lang="en-US" sz="1800" b="0" i="0" u="none" strike="noStrike" baseline="0" dirty="0">
                <a:solidFill>
                  <a:srgbClr val="000000"/>
                </a:solidFill>
                <a:latin typeface="Times New Roman" panose="02020603050405020304" pitchFamily="18" charset="0"/>
              </a:rPr>
              <a:t> ( </a:t>
            </a:r>
            <a:r>
              <a:rPr lang="en-US" sz="1800" b="0" i="0" u="none" strike="noStrike" baseline="0" dirty="0" err="1">
                <a:solidFill>
                  <a:srgbClr val="000000"/>
                </a:solidFill>
                <a:latin typeface="Times New Roman" panose="02020603050405020304" pitchFamily="18" charset="0"/>
              </a:rPr>
              <a:t>aceastã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proprietate</a:t>
            </a:r>
            <a:r>
              <a:rPr lang="en-US" sz="1800" b="0" i="0" u="none" strike="noStrike" baseline="0" dirty="0">
                <a:solidFill>
                  <a:srgbClr val="000000"/>
                </a:solidFill>
                <a:latin typeface="Times New Roman" panose="02020603050405020304" pitchFamily="18" charset="0"/>
              </a:rPr>
              <a:t> s-a </a:t>
            </a:r>
            <a:r>
              <a:rPr lang="en-US" sz="1800" b="0" i="0" u="none" strike="noStrike" baseline="0" dirty="0" err="1">
                <a:solidFill>
                  <a:srgbClr val="000000"/>
                </a:solidFill>
                <a:latin typeface="Times New Roman" panose="02020603050405020304" pitchFamily="18" charset="0"/>
              </a:rPr>
              <a:t>observat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numai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peliculele</a:t>
            </a:r>
            <a:r>
              <a:rPr lang="en-US" sz="1800" b="0" i="0" u="none" strike="noStrike" baseline="0" dirty="0">
                <a:solidFill>
                  <a:srgbClr val="000000"/>
                </a:solidFill>
                <a:latin typeface="Times New Roman" panose="02020603050405020304" pitchFamily="18" charset="0"/>
              </a:rPr>
              <a:t> de GaAs ). </a:t>
            </a:r>
            <a:endParaRPr lang="en-US" dirty="0"/>
          </a:p>
        </p:txBody>
      </p:sp>
      <p:sp>
        <p:nvSpPr>
          <p:cNvPr id="11" name="TextBox 10">
            <a:extLst>
              <a:ext uri="{FF2B5EF4-FFF2-40B4-BE49-F238E27FC236}">
                <a16:creationId xmlns:a16="http://schemas.microsoft.com/office/drawing/2014/main" id="{37EE0E98-F5FC-40AC-C426-62BE96AAEAC6}"/>
              </a:ext>
            </a:extLst>
          </p:cNvPr>
          <p:cNvSpPr txBox="1"/>
          <p:nvPr/>
        </p:nvSpPr>
        <p:spPr>
          <a:xfrm>
            <a:off x="568106" y="3744134"/>
            <a:ext cx="7226928" cy="369332"/>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Dacã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facem</a:t>
            </a:r>
            <a:r>
              <a:rPr lang="en-US" sz="1800" b="0" i="0" u="none" strike="noStrike" baseline="0" dirty="0">
                <a:solidFill>
                  <a:srgbClr val="000000"/>
                </a:solidFill>
                <a:latin typeface="Times New Roman" panose="02020603050405020304" pitchFamily="18" charset="0"/>
              </a:rPr>
              <a:t> o </a:t>
            </a:r>
            <a:r>
              <a:rPr lang="en-US" sz="1800" b="0" i="0" u="none" strike="noStrike" baseline="0" dirty="0" err="1">
                <a:solidFill>
                  <a:srgbClr val="000000"/>
                </a:solidFill>
                <a:latin typeface="Times New Roman" panose="02020603050405020304" pitchFamily="18" charset="0"/>
              </a:rPr>
              <a:t>creştere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epitaxialã</a:t>
            </a:r>
            <a:r>
              <a:rPr lang="en-US" sz="1800" b="0" i="0" u="none" strike="noStrike" baseline="0" dirty="0">
                <a:solidFill>
                  <a:srgbClr val="000000"/>
                </a:solidFill>
                <a:latin typeface="Times New Roman" panose="02020603050405020304" pitchFamily="18" charset="0"/>
              </a:rPr>
              <a:t> ca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figura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jos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vom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avea</a:t>
            </a:r>
            <a:r>
              <a:rPr lang="en-US" sz="1800" b="0" i="0" u="none" strike="noStrike" baseline="0" dirty="0">
                <a:solidFill>
                  <a:srgbClr val="000000"/>
                </a:solidFill>
                <a:latin typeface="Times New Roman" panose="02020603050405020304" pitchFamily="18" charset="0"/>
              </a:rPr>
              <a:t>: </a:t>
            </a:r>
            <a:endParaRPr lang="en-US" dirty="0"/>
          </a:p>
        </p:txBody>
      </p:sp>
      <p:pic>
        <p:nvPicPr>
          <p:cNvPr id="13" name="Рисунок 12">
            <a:extLst>
              <a:ext uri="{FF2B5EF4-FFF2-40B4-BE49-F238E27FC236}">
                <a16:creationId xmlns:a16="http://schemas.microsoft.com/office/drawing/2014/main" id="{F085972D-4AF7-7E3F-7F8B-BEBF03372C3F}"/>
              </a:ext>
            </a:extLst>
          </p:cNvPr>
          <p:cNvPicPr>
            <a:picLocks noChangeAspect="1"/>
          </p:cNvPicPr>
          <p:nvPr/>
        </p:nvPicPr>
        <p:blipFill>
          <a:blip r:embed="rId3"/>
          <a:stretch>
            <a:fillRect/>
          </a:stretch>
        </p:blipFill>
        <p:spPr>
          <a:xfrm>
            <a:off x="1916135" y="4429997"/>
            <a:ext cx="5878899" cy="2124711"/>
          </a:xfrm>
          <a:prstGeom prst="rect">
            <a:avLst/>
          </a:prstGeom>
        </p:spPr>
      </p:pic>
    </p:spTree>
    <p:extLst>
      <p:ext uri="{BB962C8B-B14F-4D97-AF65-F5344CB8AC3E}">
        <p14:creationId xmlns:p14="http://schemas.microsoft.com/office/powerpoint/2010/main" val="41335370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F6E1CE2-5721-512E-F5ED-192F6DD54E34}"/>
              </a:ext>
            </a:extLst>
          </p:cNvPr>
          <p:cNvSpPr txBox="1"/>
          <p:nvPr/>
        </p:nvSpPr>
        <p:spPr>
          <a:xfrm>
            <a:off x="595266" y="258953"/>
            <a:ext cx="6097508" cy="369332"/>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lungimea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undã</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ledurilor</a:t>
            </a:r>
            <a:r>
              <a:rPr lang="en-US" sz="1800" b="0" i="0" u="none" strike="noStrike" baseline="0" dirty="0">
                <a:solidFill>
                  <a:srgbClr val="000000"/>
                </a:solidFill>
                <a:latin typeface="Times New Roman" panose="02020603050405020304" pitchFamily="18" charset="0"/>
              </a:rPr>
              <a:t>: </a:t>
            </a:r>
            <a:endParaRPr lang="en-US" dirty="0"/>
          </a:p>
        </p:txBody>
      </p:sp>
      <p:pic>
        <p:nvPicPr>
          <p:cNvPr id="7" name="Рисунок 6">
            <a:extLst>
              <a:ext uri="{FF2B5EF4-FFF2-40B4-BE49-F238E27FC236}">
                <a16:creationId xmlns:a16="http://schemas.microsoft.com/office/drawing/2014/main" id="{B8066DFD-A00E-B867-EF70-DA209EEB5A07}"/>
              </a:ext>
            </a:extLst>
          </p:cNvPr>
          <p:cNvPicPr>
            <a:picLocks noChangeAspect="1"/>
          </p:cNvPicPr>
          <p:nvPr/>
        </p:nvPicPr>
        <p:blipFill>
          <a:blip r:embed="rId2"/>
          <a:stretch>
            <a:fillRect/>
          </a:stretch>
        </p:blipFill>
        <p:spPr>
          <a:xfrm>
            <a:off x="3646714" y="0"/>
            <a:ext cx="4898571" cy="898497"/>
          </a:xfrm>
          <a:prstGeom prst="rect">
            <a:avLst/>
          </a:prstGeom>
        </p:spPr>
      </p:pic>
      <p:sp>
        <p:nvSpPr>
          <p:cNvPr id="9" name="TextBox 8">
            <a:extLst>
              <a:ext uri="{FF2B5EF4-FFF2-40B4-BE49-F238E27FC236}">
                <a16:creationId xmlns:a16="http://schemas.microsoft.com/office/drawing/2014/main" id="{F2CC514F-3C9C-295F-09B2-9BCBA76B3CC6}"/>
              </a:ext>
            </a:extLst>
          </p:cNvPr>
          <p:cNvSpPr txBox="1"/>
          <p:nvPr/>
        </p:nvSpPr>
        <p:spPr>
          <a:xfrm>
            <a:off x="8545285" y="0"/>
            <a:ext cx="2690065" cy="923330"/>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lumina </a:t>
            </a:r>
            <a:r>
              <a:rPr lang="en-US" sz="1800" b="0" i="0" u="none" strike="noStrike" baseline="0" dirty="0" err="1">
                <a:solidFill>
                  <a:srgbClr val="000000"/>
                </a:solidFill>
                <a:latin typeface="Times New Roman" panose="02020603050405020304" pitchFamily="18" charset="0"/>
              </a:rPr>
              <a:t>infraroşie</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ledurilor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construite</a:t>
            </a:r>
            <a:r>
              <a:rPr lang="en-US" sz="1800" b="0" i="0" u="none" strike="noStrike" baseline="0" dirty="0">
                <a:solidFill>
                  <a:srgbClr val="000000"/>
                </a:solidFill>
                <a:latin typeface="Times New Roman" panose="02020603050405020304" pitchFamily="18" charset="0"/>
              </a:rPr>
              <a:t> cu GaAs </a:t>
            </a:r>
            <a:endParaRPr lang="en-US" dirty="0"/>
          </a:p>
        </p:txBody>
      </p:sp>
      <p:sp>
        <p:nvSpPr>
          <p:cNvPr id="11" name="TextBox 10">
            <a:extLst>
              <a:ext uri="{FF2B5EF4-FFF2-40B4-BE49-F238E27FC236}">
                <a16:creationId xmlns:a16="http://schemas.microsoft.com/office/drawing/2014/main" id="{56769CD7-B930-5F5E-96A7-057C0D194AD5}"/>
              </a:ext>
            </a:extLst>
          </p:cNvPr>
          <p:cNvSpPr txBox="1"/>
          <p:nvPr/>
        </p:nvSpPr>
        <p:spPr>
          <a:xfrm>
            <a:off x="450410" y="1157450"/>
            <a:ext cx="9843380" cy="646331"/>
          </a:xfrm>
          <a:prstGeom prst="rect">
            <a:avLst/>
          </a:prstGeom>
          <a:noFill/>
        </p:spPr>
        <p:txBody>
          <a:bodyPr wrap="square">
            <a:spAutoFit/>
          </a:bodyPr>
          <a:lstStyle/>
          <a:p>
            <a:r>
              <a:rPr lang="it-IT" sz="1800" b="0" i="0" u="none" strike="noStrike" baseline="0" dirty="0">
                <a:solidFill>
                  <a:srgbClr val="000000"/>
                </a:solidFill>
                <a:latin typeface="Times New Roman" panose="02020603050405020304" pitchFamily="18" charset="0"/>
              </a:rPr>
              <a:t>LED - urile cu GaAs dopate cu Si se utilizeazã la schimbarea canalelor TV. </a:t>
            </a:r>
          </a:p>
          <a:p>
            <a:r>
              <a:rPr lang="fr-FR" sz="1800" b="0" i="0" u="none" strike="noStrike" baseline="0" dirty="0">
                <a:solidFill>
                  <a:srgbClr val="000000"/>
                </a:solidFill>
                <a:latin typeface="Times New Roman" panose="02020603050405020304" pitchFamily="18" charset="0"/>
              </a:rPr>
              <a:t>Aceste LED - </a:t>
            </a:r>
            <a:r>
              <a:rPr lang="fr-FR" sz="1800" b="0" i="0" u="none" strike="noStrike" baseline="0" dirty="0" err="1">
                <a:solidFill>
                  <a:srgbClr val="000000"/>
                </a:solidFill>
                <a:latin typeface="Times New Roman" panose="02020603050405020304" pitchFamily="18" charset="0"/>
              </a:rPr>
              <a:t>uri</a:t>
            </a:r>
            <a:r>
              <a:rPr lang="fr-FR" sz="1800" b="0" i="0" u="none" strike="noStrike" baseline="0" dirty="0">
                <a:solidFill>
                  <a:srgbClr val="000000"/>
                </a:solidFill>
                <a:latin typeface="Times New Roman" panose="02020603050405020304" pitchFamily="18" charset="0"/>
              </a:rPr>
              <a:t> (</a:t>
            </a:r>
            <a:r>
              <a:rPr lang="fr-FR" sz="1800" b="0" i="0" u="none" strike="noStrike" baseline="0" dirty="0" err="1">
                <a:solidFill>
                  <a:srgbClr val="000000"/>
                </a:solidFill>
                <a:latin typeface="Times New Roman" panose="02020603050405020304" pitchFamily="18" charset="0"/>
              </a:rPr>
              <a:t>roşii</a:t>
            </a:r>
            <a:r>
              <a:rPr lang="fr-FR" sz="1800" b="0" i="0" u="none" strike="noStrike" baseline="0" dirty="0">
                <a:solidFill>
                  <a:srgbClr val="000000"/>
                </a:solidFill>
                <a:latin typeface="Times New Roman" panose="02020603050405020304" pitchFamily="18" charset="0"/>
              </a:rPr>
              <a:t>) au </a:t>
            </a:r>
            <a:r>
              <a:rPr lang="fr-FR" sz="1800" b="0" i="0" u="none" strike="noStrike" baseline="0" dirty="0" err="1">
                <a:solidFill>
                  <a:srgbClr val="000000"/>
                </a:solidFill>
                <a:latin typeface="Times New Roman" panose="02020603050405020304" pitchFamily="18" charset="0"/>
              </a:rPr>
              <a:t>randament</a:t>
            </a:r>
            <a:r>
              <a:rPr lang="fr-FR" sz="1800" b="0" i="0" u="none" strike="noStrike" baseline="0" dirty="0">
                <a:solidFill>
                  <a:srgbClr val="000000"/>
                </a:solidFill>
                <a:latin typeface="Times New Roman" panose="02020603050405020304" pitchFamily="18" charset="0"/>
              </a:rPr>
              <a:t> </a:t>
            </a:r>
            <a:r>
              <a:rPr lang="fr-FR" sz="1800" b="0" i="0" u="none" strike="noStrike" baseline="0" dirty="0" err="1">
                <a:solidFill>
                  <a:srgbClr val="000000"/>
                </a:solidFill>
                <a:latin typeface="Times New Roman" panose="02020603050405020304" pitchFamily="18" charset="0"/>
              </a:rPr>
              <a:t>foarte</a:t>
            </a:r>
            <a:r>
              <a:rPr lang="fr-FR" sz="1800" b="0" i="0" u="none" strike="noStrike" baseline="0" dirty="0">
                <a:solidFill>
                  <a:srgbClr val="000000"/>
                </a:solidFill>
                <a:latin typeface="Times New Roman" panose="02020603050405020304" pitchFamily="18" charset="0"/>
              </a:rPr>
              <a:t> mare: 40%. </a:t>
            </a:r>
            <a:endParaRPr lang="en-US" dirty="0"/>
          </a:p>
        </p:txBody>
      </p:sp>
      <p:sp>
        <p:nvSpPr>
          <p:cNvPr id="13" name="TextBox 12">
            <a:extLst>
              <a:ext uri="{FF2B5EF4-FFF2-40B4-BE49-F238E27FC236}">
                <a16:creationId xmlns:a16="http://schemas.microsoft.com/office/drawing/2014/main" id="{7AED3F1A-9521-25BB-7CB1-B9B7915A2889}"/>
              </a:ext>
            </a:extLst>
          </p:cNvPr>
          <p:cNvSpPr txBox="1"/>
          <p:nvPr/>
        </p:nvSpPr>
        <p:spPr>
          <a:xfrm>
            <a:off x="450410" y="2062734"/>
            <a:ext cx="6097508" cy="369332"/>
          </a:xfrm>
          <a:prstGeom prst="rect">
            <a:avLst/>
          </a:prstGeom>
          <a:noFill/>
        </p:spPr>
        <p:txBody>
          <a:bodyPr wrap="square">
            <a:spAutoFit/>
          </a:bodyPr>
          <a:lstStyle/>
          <a:p>
            <a:r>
              <a:rPr lang="en-US" sz="1800" b="1" i="0" u="none" strike="noStrike" baseline="0" dirty="0" err="1">
                <a:solidFill>
                  <a:srgbClr val="000000"/>
                </a:solidFill>
                <a:latin typeface="Times New Roman" panose="02020603050405020304" pitchFamily="18" charset="0"/>
              </a:rPr>
              <a:t>Creşterea</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stratului</a:t>
            </a:r>
            <a:r>
              <a:rPr lang="en-US" sz="1800" b="1" i="0" u="none" strike="noStrike" baseline="0" dirty="0">
                <a:solidFill>
                  <a:srgbClr val="000000"/>
                </a:solidFill>
                <a:latin typeface="Times New Roman" panose="02020603050405020304" pitchFamily="18" charset="0"/>
              </a:rPr>
              <a:t> epitaxial din </a:t>
            </a:r>
            <a:r>
              <a:rPr lang="en-US" sz="1800" b="1" i="0" u="none" strike="noStrike" baseline="0" dirty="0" err="1">
                <a:solidFill>
                  <a:srgbClr val="000000"/>
                </a:solidFill>
                <a:latin typeface="Times New Roman" panose="02020603050405020304" pitchFamily="18" charset="0"/>
              </a:rPr>
              <a:t>faza</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lichidã</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limitatã</a:t>
            </a:r>
            <a:r>
              <a:rPr lang="en-US" sz="1800" b="1" i="0" u="none" strike="noStrike" baseline="0" dirty="0">
                <a:solidFill>
                  <a:srgbClr val="000000"/>
                </a:solidFill>
                <a:latin typeface="Times New Roman" panose="02020603050405020304" pitchFamily="18" charset="0"/>
              </a:rPr>
              <a:t> </a:t>
            </a:r>
            <a:endParaRPr lang="en-US" dirty="0"/>
          </a:p>
        </p:txBody>
      </p:sp>
      <p:sp>
        <p:nvSpPr>
          <p:cNvPr id="15" name="TextBox 14">
            <a:extLst>
              <a:ext uri="{FF2B5EF4-FFF2-40B4-BE49-F238E27FC236}">
                <a16:creationId xmlns:a16="http://schemas.microsoft.com/office/drawing/2014/main" id="{76FB7FDB-49A7-BB94-FEE7-B5C1D93902CC}"/>
              </a:ext>
            </a:extLst>
          </p:cNvPr>
          <p:cNvSpPr txBox="1"/>
          <p:nvPr/>
        </p:nvSpPr>
        <p:spPr>
          <a:xfrm>
            <a:off x="233127" y="2533203"/>
            <a:ext cx="11663126" cy="369332"/>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creştere</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utilizeazã</a:t>
            </a:r>
            <a:r>
              <a:rPr lang="en-US" sz="1800" b="0" i="0" u="none" strike="noStrike" baseline="0" dirty="0">
                <a:solidFill>
                  <a:srgbClr val="000000"/>
                </a:solidFill>
                <a:latin typeface="Times New Roman" panose="02020603050405020304" pitchFamily="18" charset="0"/>
              </a:rPr>
              <a:t> un </a:t>
            </a:r>
            <a:r>
              <a:rPr lang="en-US" sz="1800" b="0" i="0" u="none" strike="noStrike" baseline="0" dirty="0" err="1">
                <a:solidFill>
                  <a:srgbClr val="000000"/>
                </a:solidFill>
                <a:latin typeface="Times New Roman" panose="02020603050405020304" pitchFamily="18" charset="0"/>
              </a:rPr>
              <a:t>cilindru</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grafit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tãiat</a:t>
            </a:r>
            <a:r>
              <a:rPr lang="en-US" sz="1800" b="0" i="0" u="none" strike="noStrike" baseline="0" dirty="0">
                <a:solidFill>
                  <a:srgbClr val="000000"/>
                </a:solidFill>
                <a:latin typeface="Times New Roman" panose="02020603050405020304" pitchFamily="18" charset="0"/>
              </a:rPr>
              <a:t> pe lateral,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interiorul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cãruia</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vor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aşeza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plachetele</a:t>
            </a:r>
            <a:r>
              <a:rPr lang="en-US" sz="1800" b="0" i="0" u="none" strike="noStrike" baseline="0" dirty="0">
                <a:solidFill>
                  <a:srgbClr val="000000"/>
                </a:solidFill>
                <a:latin typeface="Times New Roman" panose="02020603050405020304" pitchFamily="18" charset="0"/>
              </a:rPr>
              <a:t> de GaAs. </a:t>
            </a:r>
            <a:endParaRPr lang="en-US" dirty="0"/>
          </a:p>
        </p:txBody>
      </p:sp>
    </p:spTree>
    <p:extLst>
      <p:ext uri="{BB962C8B-B14F-4D97-AF65-F5344CB8AC3E}">
        <p14:creationId xmlns:p14="http://schemas.microsoft.com/office/powerpoint/2010/main" val="18907169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Рисунок 4">
            <a:extLst>
              <a:ext uri="{FF2B5EF4-FFF2-40B4-BE49-F238E27FC236}">
                <a16:creationId xmlns:a16="http://schemas.microsoft.com/office/drawing/2014/main" id="{23171DD5-7018-9EFF-A596-03CD09C48562}"/>
              </a:ext>
            </a:extLst>
          </p:cNvPr>
          <p:cNvPicPr>
            <a:picLocks noChangeAspect="1"/>
          </p:cNvPicPr>
          <p:nvPr/>
        </p:nvPicPr>
        <p:blipFill>
          <a:blip r:embed="rId2"/>
          <a:stretch>
            <a:fillRect/>
          </a:stretch>
        </p:blipFill>
        <p:spPr>
          <a:xfrm>
            <a:off x="477012" y="724948"/>
            <a:ext cx="8953498" cy="5571066"/>
          </a:xfrm>
          <a:prstGeom prst="rect">
            <a:avLst/>
          </a:prstGeom>
        </p:spPr>
      </p:pic>
      <p:sp>
        <p:nvSpPr>
          <p:cNvPr id="17" name="TextBox 16">
            <a:extLst>
              <a:ext uri="{FF2B5EF4-FFF2-40B4-BE49-F238E27FC236}">
                <a16:creationId xmlns:a16="http://schemas.microsoft.com/office/drawing/2014/main" id="{DE07E351-225A-8225-AD5E-AD4DD5F8440A}"/>
              </a:ext>
            </a:extLst>
          </p:cNvPr>
          <p:cNvSpPr txBox="1"/>
          <p:nvPr/>
        </p:nvSpPr>
        <p:spPr>
          <a:xfrm>
            <a:off x="4110830" y="480060"/>
            <a:ext cx="7598122" cy="2585323"/>
          </a:xfrm>
          <a:prstGeom prst="rect">
            <a:avLst/>
          </a:prstGeom>
          <a:noFill/>
        </p:spPr>
        <p:txBody>
          <a:bodyPr wrap="square">
            <a:spAutoFit/>
          </a:bodyPr>
          <a:lstStyle/>
          <a:p>
            <a:r>
              <a:rPr lang="pt-BR" sz="1800" b="0" i="0" u="none" strike="noStrike" baseline="0" dirty="0">
                <a:solidFill>
                  <a:srgbClr val="000000"/>
                </a:solidFill>
                <a:latin typeface="Times New Roman" panose="02020603050405020304" pitchFamily="18" charset="0"/>
              </a:rPr>
              <a:t>Între plachete este pusã o membranã din grafit. </a:t>
            </a:r>
          </a:p>
          <a:p>
            <a:r>
              <a:rPr lang="en-US" sz="1800" b="0" i="0" u="none" strike="noStrike" baseline="0" dirty="0" err="1">
                <a:solidFill>
                  <a:srgbClr val="000000"/>
                </a:solidFill>
                <a:latin typeface="Times New Roman" panose="02020603050405020304" pitchFamily="18" charset="0"/>
              </a:rPr>
              <a:t>Temperatura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cuptor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acelaşi</a:t>
            </a:r>
            <a:r>
              <a:rPr lang="en-US" sz="1800" b="0" i="0" u="none" strike="noStrike" baseline="0" dirty="0">
                <a:solidFill>
                  <a:srgbClr val="000000"/>
                </a:solidFill>
                <a:latin typeface="Times New Roman" panose="02020603050405020304" pitchFamily="18" charset="0"/>
              </a:rPr>
              <a:t> mod </a:t>
            </a:r>
            <a:r>
              <a:rPr lang="en-US" sz="1800" b="0" i="0" u="none" strike="noStrike" baseline="0" dirty="0" err="1">
                <a:solidFill>
                  <a:srgbClr val="000000"/>
                </a:solidFill>
                <a:latin typeface="Times New Roman" panose="02020603050405020304" pitchFamily="18" charset="0"/>
              </a:rPr>
              <a:t>schimbatã</a:t>
            </a:r>
            <a:r>
              <a:rPr lang="en-US" sz="1800" b="0" i="0" u="none" strike="noStrike" baseline="0" dirty="0">
                <a:solidFill>
                  <a:srgbClr val="000000"/>
                </a:solidFill>
                <a:latin typeface="Times New Roman" panose="02020603050405020304" pitchFamily="18" charset="0"/>
              </a:rPr>
              <a:t> ca la Nelson.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momentul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care s-a </a:t>
            </a:r>
            <a:r>
              <a:rPr lang="en-US" sz="1800" b="0" i="0" u="none" strike="noStrike" baseline="0" dirty="0" err="1">
                <a:solidFill>
                  <a:srgbClr val="000000"/>
                </a:solidFill>
                <a:latin typeface="Times New Roman" panose="02020603050405020304" pitchFamily="18" charset="0"/>
              </a:rPr>
              <a:t>ajuns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punctul</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umezire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cilindrul</a:t>
            </a:r>
            <a:r>
              <a:rPr lang="en-US" sz="1800" b="0" i="0" u="none" strike="noStrike" baseline="0" dirty="0">
                <a:solidFill>
                  <a:srgbClr val="000000"/>
                </a:solidFill>
                <a:latin typeface="Times New Roman" panose="02020603050405020304" pitchFamily="18" charset="0"/>
              </a:rPr>
              <a:t> s-a </a:t>
            </a:r>
            <a:r>
              <a:rPr lang="en-US" sz="1800" b="0" i="0" u="none" strike="noStrike" baseline="0" dirty="0" err="1">
                <a:solidFill>
                  <a:srgbClr val="000000"/>
                </a:solidFill>
                <a:latin typeface="Times New Roman" panose="02020603050405020304" pitchFamily="18" charset="0"/>
              </a:rPr>
              <a:t>introdus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soluţia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topitã</a:t>
            </a:r>
            <a:r>
              <a:rPr lang="en-US" sz="1800" b="0" i="0" u="none" strike="noStrike" baseline="0" dirty="0">
                <a:solidFill>
                  <a:srgbClr val="000000"/>
                </a:solidFill>
                <a:latin typeface="Times New Roman" panose="02020603050405020304" pitchFamily="18" charset="0"/>
              </a:rPr>
              <a:t>. Prin </a:t>
            </a:r>
            <a:r>
              <a:rPr lang="en-US" sz="1800" b="0" i="0" u="none" strike="noStrike" baseline="0" dirty="0" err="1">
                <a:solidFill>
                  <a:srgbClr val="000000"/>
                </a:solidFill>
                <a:latin typeface="Times New Roman" panose="02020603050405020304" pitchFamily="18" charset="0"/>
              </a:rPr>
              <a:t>deschizãtura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cilindrului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datoritã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forţelor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artificiale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soluţia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topitã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va</a:t>
            </a:r>
            <a:r>
              <a:rPr lang="en-US" sz="1800" b="0" i="0" u="none" strike="noStrike" baseline="0" dirty="0">
                <a:solidFill>
                  <a:srgbClr val="000000"/>
                </a:solidFill>
                <a:latin typeface="Times New Roman" panose="02020603050405020304" pitchFamily="18" charset="0"/>
              </a:rPr>
              <a:t> intra </a:t>
            </a:r>
            <a:r>
              <a:rPr lang="en-US" sz="1800" b="0" i="0" u="none" strike="noStrike" baseline="0" dirty="0" err="1">
                <a:solidFill>
                  <a:srgbClr val="000000"/>
                </a:solidFill>
                <a:latin typeface="Times New Roman" panose="02020603050405020304" pitchFamily="18" charset="0"/>
              </a:rPr>
              <a:t>între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va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umple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intervalele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Apoi</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scoate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cilindrul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ridicã</a:t>
            </a:r>
            <a:r>
              <a:rPr lang="en-US" sz="1800" b="0" i="0" u="none" strike="noStrike" baseline="0" dirty="0">
                <a:solidFill>
                  <a:srgbClr val="000000"/>
                </a:solidFill>
                <a:latin typeface="Times New Roman" panose="02020603050405020304" pitchFamily="18" charset="0"/>
              </a:rPr>
              <a:t> tempera-</a:t>
            </a:r>
            <a:r>
              <a:rPr lang="en-US" sz="1800" b="0" i="0" u="none" strike="noStrike" baseline="0" dirty="0" err="1">
                <a:solidFill>
                  <a:srgbClr val="000000"/>
                </a:solidFill>
                <a:latin typeface="Times New Roman" panose="02020603050405020304" pitchFamily="18" charset="0"/>
              </a:rPr>
              <a:t>tura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Stratul</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defecte</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dizolvã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apoi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timpul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rãcirii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va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avea</a:t>
            </a:r>
            <a:r>
              <a:rPr lang="en-US" sz="1800" b="0" i="0" u="none" strike="noStrike" baseline="0" dirty="0">
                <a:solidFill>
                  <a:srgbClr val="000000"/>
                </a:solidFill>
                <a:latin typeface="Times New Roman" panose="02020603050405020304" pitchFamily="18" charset="0"/>
              </a:rPr>
              <a:t> loc </a:t>
            </a:r>
            <a:r>
              <a:rPr lang="en-US" sz="1800" b="0" i="0" u="none" strike="noStrike" baseline="0" dirty="0" err="1">
                <a:solidFill>
                  <a:srgbClr val="000000"/>
                </a:solidFill>
                <a:latin typeface="Times New Roman" panose="02020603050405020304" pitchFamily="18" charset="0"/>
              </a:rPr>
              <a:t>creşterea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epitaxialã</a:t>
            </a:r>
            <a:r>
              <a:rPr lang="en-US" sz="1800" b="0" i="0" u="none" strike="noStrike" baseline="0" dirty="0">
                <a:solidFill>
                  <a:srgbClr val="000000"/>
                </a:solidFill>
                <a:latin typeface="Times New Roman" panose="02020603050405020304" pitchFamily="18" charset="0"/>
              </a:rPr>
              <a:t> pe </a:t>
            </a:r>
            <a:r>
              <a:rPr lang="en-US" sz="1800" b="0" i="0" u="none" strike="noStrike" baseline="0" dirty="0" err="1">
                <a:solidFill>
                  <a:srgbClr val="000000"/>
                </a:solidFill>
                <a:latin typeface="Times New Roman" panose="02020603050405020304" pitchFamily="18" charset="0"/>
              </a:rPr>
              <a:t>toate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plachetele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avea</a:t>
            </a:r>
            <a:r>
              <a:rPr lang="en-US" sz="1800" b="0" i="0" u="none" strike="noStrike" baseline="0" dirty="0">
                <a:solidFill>
                  <a:srgbClr val="000000"/>
                </a:solidFill>
                <a:latin typeface="Times New Roman" panose="02020603050405020304" pitchFamily="18" charset="0"/>
              </a:rPr>
              <a:t> un </a:t>
            </a:r>
            <a:r>
              <a:rPr lang="en-US" sz="1800" b="0" i="0" u="none" strike="noStrike" baseline="0" dirty="0" err="1">
                <a:solidFill>
                  <a:srgbClr val="000000"/>
                </a:solidFill>
                <a:latin typeface="Times New Roman" panose="02020603050405020304" pitchFamily="18" charset="0"/>
              </a:rPr>
              <a:t>strat</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creştere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cât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vrem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noi</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utilizeazã</a:t>
            </a:r>
            <a:r>
              <a:rPr lang="en-US" sz="1800" b="0" i="0" u="none" strike="noStrike" baseline="0" dirty="0">
                <a:solidFill>
                  <a:srgbClr val="000000"/>
                </a:solidFill>
                <a:latin typeface="Times New Roman" panose="02020603050405020304" pitchFamily="18" charset="0"/>
              </a:rPr>
              <a:t> fie o </a:t>
            </a:r>
            <a:r>
              <a:rPr lang="en-US" sz="1800" b="0" i="0" u="none" strike="noStrike" baseline="0" dirty="0" err="1">
                <a:solidFill>
                  <a:srgbClr val="000000"/>
                </a:solidFill>
                <a:latin typeface="Times New Roman" panose="02020603050405020304" pitchFamily="18" charset="0"/>
              </a:rPr>
              <a:t>centrifugã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scoate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soluţia</a:t>
            </a:r>
            <a:r>
              <a:rPr lang="en-US" sz="1800" b="0" i="0" u="none" strike="noStrike" baseline="0" dirty="0">
                <a:solidFill>
                  <a:srgbClr val="000000"/>
                </a:solidFill>
                <a:latin typeface="Times New Roman" panose="02020603050405020304" pitchFamily="18" charset="0"/>
              </a:rPr>
              <a:t>, fie </a:t>
            </a:r>
            <a:r>
              <a:rPr lang="en-US" sz="1800" b="0" i="0" u="none" strike="noStrike" baseline="0" dirty="0" err="1">
                <a:solidFill>
                  <a:srgbClr val="000000"/>
                </a:solidFill>
                <a:latin typeface="Times New Roman" panose="02020603050405020304" pitchFamily="18" charset="0"/>
              </a:rPr>
              <a:t>introducem</a:t>
            </a:r>
            <a:r>
              <a:rPr lang="en-US" sz="1800" b="0" i="0" u="none" strike="noStrike" baseline="0" dirty="0">
                <a:solidFill>
                  <a:srgbClr val="000000"/>
                </a:solidFill>
                <a:latin typeface="Times New Roman" panose="02020603050405020304" pitchFamily="18" charset="0"/>
              </a:rPr>
              <a:t> un </a:t>
            </a:r>
            <a:r>
              <a:rPr lang="en-US" sz="1800" b="0" i="0" u="none" strike="noStrike" baseline="0" dirty="0" err="1">
                <a:solidFill>
                  <a:srgbClr val="000000"/>
                </a:solidFill>
                <a:latin typeface="Times New Roman" panose="02020603050405020304" pitchFamily="18" charset="0"/>
              </a:rPr>
              <a:t>gaz</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stopa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creşterea</a:t>
            </a:r>
            <a:r>
              <a:rPr lang="en-US" sz="1800" b="0" i="0" u="none" strike="noStrike" baseline="0" dirty="0">
                <a:solidFill>
                  <a:srgbClr val="000000"/>
                </a:solidFill>
                <a:latin typeface="Times New Roman" panose="02020603050405020304" pitchFamily="18" charset="0"/>
              </a:rPr>
              <a:t>. </a:t>
            </a:r>
            <a:endParaRPr lang="en-US" dirty="0"/>
          </a:p>
        </p:txBody>
      </p:sp>
    </p:spTree>
    <p:extLst>
      <p:ext uri="{BB962C8B-B14F-4D97-AF65-F5344CB8AC3E}">
        <p14:creationId xmlns:p14="http://schemas.microsoft.com/office/powerpoint/2010/main" val="25218681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B044E1B-BE58-BE83-2B53-25388F09C29C}"/>
              </a:ext>
            </a:extLst>
          </p:cNvPr>
          <p:cNvSpPr txBox="1"/>
          <p:nvPr/>
        </p:nvSpPr>
        <p:spPr>
          <a:xfrm>
            <a:off x="0" y="0"/>
            <a:ext cx="12104483" cy="1200329"/>
          </a:xfrm>
          <a:prstGeom prst="rect">
            <a:avLst/>
          </a:prstGeom>
          <a:noFill/>
        </p:spPr>
        <p:txBody>
          <a:bodyPr wrap="square">
            <a:spAutoFit/>
          </a:bodyPr>
          <a:lstStyle/>
          <a:p>
            <a:r>
              <a:rPr lang="en-US" sz="1800" b="0" i="0" u="none" strike="noStrike" baseline="0">
                <a:solidFill>
                  <a:srgbClr val="000000"/>
                </a:solidFill>
                <a:latin typeface="Times New Roman" panose="02020603050405020304" pitchFamily="18" charset="0"/>
              </a:rPr>
              <a:t>În figura urmãtoare avem dependenţa grosimii peliculei crescute în funcţie de grosimea fazei lichide şi dacã vom rãci unul şi acelaşi interval de temperaturã se schimbã doar grosimea fazei lichide. Porţiunea fazei lichide este foarte subţire şi în ea sunt puţini atomi, ca urmare grosimea peliculei este micã. Rãcind în acelaşi interval de temperaturã </a:t>
            </a:r>
            <a:r>
              <a:rPr lang="el-GR" sz="1800" b="0" i="0" u="none" strike="noStrike" baseline="0">
                <a:solidFill>
                  <a:srgbClr val="000000"/>
                </a:solidFill>
                <a:latin typeface="Times New Roman" panose="02020603050405020304" pitchFamily="18" charset="0"/>
              </a:rPr>
              <a:t>Δ</a:t>
            </a:r>
            <a:r>
              <a:rPr lang="en-US" sz="1800" b="0" i="0" u="none" strike="noStrike" baseline="0">
                <a:solidFill>
                  <a:srgbClr val="000000"/>
                </a:solidFill>
                <a:latin typeface="Times New Roman" panose="02020603050405020304" pitchFamily="18" charset="0"/>
              </a:rPr>
              <a:t>T şi mãrind grosimea fazei lichide în continuare, la un moment dat grosimea peliculei nu mai creşte rãmâne constantã. </a:t>
            </a:r>
            <a:endParaRPr lang="en-US" dirty="0"/>
          </a:p>
        </p:txBody>
      </p:sp>
      <p:pic>
        <p:nvPicPr>
          <p:cNvPr id="5" name="Рисунок 4">
            <a:extLst>
              <a:ext uri="{FF2B5EF4-FFF2-40B4-BE49-F238E27FC236}">
                <a16:creationId xmlns:a16="http://schemas.microsoft.com/office/drawing/2014/main" id="{A49A172F-4E68-C2F5-82A0-40CB1B90047C}"/>
              </a:ext>
            </a:extLst>
          </p:cNvPr>
          <p:cNvPicPr>
            <a:picLocks noChangeAspect="1"/>
          </p:cNvPicPr>
          <p:nvPr/>
        </p:nvPicPr>
        <p:blipFill>
          <a:blip r:embed="rId2"/>
          <a:stretch>
            <a:fillRect/>
          </a:stretch>
        </p:blipFill>
        <p:spPr>
          <a:xfrm>
            <a:off x="401046" y="1328439"/>
            <a:ext cx="3600585" cy="2178378"/>
          </a:xfrm>
          <a:prstGeom prst="rect">
            <a:avLst/>
          </a:prstGeom>
        </p:spPr>
      </p:pic>
      <p:sp>
        <p:nvSpPr>
          <p:cNvPr id="8" name="TextBox 7">
            <a:extLst>
              <a:ext uri="{FF2B5EF4-FFF2-40B4-BE49-F238E27FC236}">
                <a16:creationId xmlns:a16="http://schemas.microsoft.com/office/drawing/2014/main" id="{ECA02585-BD54-E196-FD72-B4FBA256EF52}"/>
              </a:ext>
            </a:extLst>
          </p:cNvPr>
          <p:cNvSpPr txBox="1"/>
          <p:nvPr/>
        </p:nvSpPr>
        <p:spPr>
          <a:xfrm>
            <a:off x="401045" y="3634927"/>
            <a:ext cx="11540475" cy="646331"/>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Pe </a:t>
            </a:r>
            <a:r>
              <a:rPr lang="en-US" sz="1800" b="0" i="0" u="none" strike="noStrike" baseline="0" dirty="0" err="1">
                <a:solidFill>
                  <a:srgbClr val="000000"/>
                </a:solidFill>
                <a:latin typeface="Times New Roman" panose="02020603050405020304" pitchFamily="18" charset="0"/>
              </a:rPr>
              <a:t>placheta</a:t>
            </a:r>
            <a:r>
              <a:rPr lang="en-US" sz="1800" b="0" i="0" u="none" strike="noStrike" baseline="0" dirty="0">
                <a:solidFill>
                  <a:srgbClr val="000000"/>
                </a:solidFill>
                <a:latin typeface="Times New Roman" panose="02020603050405020304" pitchFamily="18" charset="0"/>
              </a:rPr>
              <a:t> de sus </a:t>
            </a:r>
            <a:r>
              <a:rPr lang="en-US" sz="1800" b="0" i="0" u="none" strike="noStrike" baseline="0" dirty="0" err="1">
                <a:solidFill>
                  <a:srgbClr val="000000"/>
                </a:solidFill>
                <a:latin typeface="Times New Roman" panose="02020603050405020304" pitchFamily="18" charset="0"/>
              </a:rPr>
              <a:t>grosimea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crescute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micã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cã</a:t>
            </a:r>
            <a:r>
              <a:rPr lang="en-US" sz="1800" b="0" i="0" u="none" strike="noStrike" baseline="0" dirty="0">
                <a:solidFill>
                  <a:srgbClr val="000000"/>
                </a:solidFill>
                <a:latin typeface="Times New Roman" panose="02020603050405020304" pitchFamily="18" charset="0"/>
              </a:rPr>
              <a:t> la </a:t>
            </a:r>
            <a:r>
              <a:rPr lang="en-US" sz="1800" b="0" i="0" u="none" strike="noStrike" baseline="0" dirty="0" err="1">
                <a:solidFill>
                  <a:srgbClr val="000000"/>
                </a:solidFill>
                <a:latin typeface="Times New Roman" panose="02020603050405020304" pitchFamily="18" charset="0"/>
              </a:rPr>
              <a:t>placheta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jos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asupra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atomilor</a:t>
            </a:r>
            <a:r>
              <a:rPr lang="en-US" sz="1800" b="0" i="0" u="none" strike="noStrike" baseline="0" dirty="0">
                <a:solidFill>
                  <a:srgbClr val="000000"/>
                </a:solidFill>
                <a:latin typeface="Times New Roman" panose="02020603050405020304" pitchFamily="18" charset="0"/>
              </a:rPr>
              <a:t> de As </a:t>
            </a:r>
            <a:r>
              <a:rPr lang="en-US" sz="1800" b="0" i="0" u="none" strike="noStrike" baseline="0" dirty="0" err="1">
                <a:solidFill>
                  <a:srgbClr val="000000"/>
                </a:solidFill>
                <a:latin typeface="Times New Roman" panose="02020603050405020304" pitchFamily="18" charset="0"/>
              </a:rPr>
              <a:t>acţioneazã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forţa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gravitaţionalã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ca </a:t>
            </a:r>
            <a:r>
              <a:rPr lang="en-US" sz="1800" b="0" i="0" u="none" strike="noStrike" baseline="0" dirty="0" err="1">
                <a:solidFill>
                  <a:srgbClr val="000000"/>
                </a:solidFill>
                <a:latin typeface="Times New Roman" panose="02020603050405020304" pitchFamily="18" charset="0"/>
              </a:rPr>
              <a:t>urmare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aceasta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va</a:t>
            </a:r>
            <a:r>
              <a:rPr lang="en-US" sz="1800" b="0" i="0" u="none" strike="noStrike" baseline="0" dirty="0">
                <a:solidFill>
                  <a:srgbClr val="000000"/>
                </a:solidFill>
                <a:latin typeface="Times New Roman" panose="02020603050405020304" pitchFamily="18" charset="0"/>
              </a:rPr>
              <a:t> fi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mare. </a:t>
            </a:r>
            <a:endParaRPr lang="en-US" dirty="0"/>
          </a:p>
        </p:txBody>
      </p:sp>
      <p:pic>
        <p:nvPicPr>
          <p:cNvPr id="10" name="Рисунок 9">
            <a:extLst>
              <a:ext uri="{FF2B5EF4-FFF2-40B4-BE49-F238E27FC236}">
                <a16:creationId xmlns:a16="http://schemas.microsoft.com/office/drawing/2014/main" id="{4433E3EA-E63E-FBFF-8399-654DD01D4E4C}"/>
              </a:ext>
            </a:extLst>
          </p:cNvPr>
          <p:cNvPicPr>
            <a:picLocks noChangeAspect="1"/>
          </p:cNvPicPr>
          <p:nvPr/>
        </p:nvPicPr>
        <p:blipFill>
          <a:blip r:embed="rId3"/>
          <a:stretch>
            <a:fillRect/>
          </a:stretch>
        </p:blipFill>
        <p:spPr>
          <a:xfrm>
            <a:off x="2398144" y="4409368"/>
            <a:ext cx="4868872" cy="1013658"/>
          </a:xfrm>
          <a:prstGeom prst="rect">
            <a:avLst/>
          </a:prstGeom>
        </p:spPr>
      </p:pic>
    </p:spTree>
    <p:extLst>
      <p:ext uri="{BB962C8B-B14F-4D97-AF65-F5344CB8AC3E}">
        <p14:creationId xmlns:p14="http://schemas.microsoft.com/office/powerpoint/2010/main" val="13998348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C44AAD8-A1D8-194D-5F32-935601906143}"/>
              </a:ext>
            </a:extLst>
          </p:cNvPr>
          <p:cNvSpPr txBox="1"/>
          <p:nvPr/>
        </p:nvSpPr>
        <p:spPr>
          <a:xfrm>
            <a:off x="97325" y="0"/>
            <a:ext cx="6097508" cy="369332"/>
          </a:xfrm>
          <a:prstGeom prst="rect">
            <a:avLst/>
          </a:prstGeom>
          <a:noFill/>
        </p:spPr>
        <p:txBody>
          <a:bodyPr wrap="square">
            <a:spAutoFit/>
          </a:bodyPr>
          <a:lstStyle/>
          <a:p>
            <a:r>
              <a:rPr lang="en-US" sz="1800" b="1" i="0" u="none" strike="noStrike" baseline="0">
                <a:solidFill>
                  <a:srgbClr val="000000"/>
                </a:solidFill>
                <a:latin typeface="Times New Roman" panose="02020603050405020304" pitchFamily="18" charset="0"/>
              </a:rPr>
              <a:t>Metoda solventului mişcãtor </a:t>
            </a:r>
            <a:endParaRPr lang="en-US" dirty="0"/>
          </a:p>
        </p:txBody>
      </p:sp>
      <p:sp>
        <p:nvSpPr>
          <p:cNvPr id="7" name="TextBox 6">
            <a:extLst>
              <a:ext uri="{FF2B5EF4-FFF2-40B4-BE49-F238E27FC236}">
                <a16:creationId xmlns:a16="http://schemas.microsoft.com/office/drawing/2014/main" id="{B69DA593-B6BD-BC39-87EF-51C668021D34}"/>
              </a:ext>
            </a:extLst>
          </p:cNvPr>
          <p:cNvSpPr txBox="1"/>
          <p:nvPr/>
        </p:nvSpPr>
        <p:spPr>
          <a:xfrm>
            <a:off x="97324" y="520636"/>
            <a:ext cx="11617859" cy="646331"/>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Est tot o </a:t>
            </a:r>
            <a:r>
              <a:rPr lang="en-US" sz="1800" b="0" i="0" u="none" strike="noStrike" baseline="0" dirty="0" err="1">
                <a:solidFill>
                  <a:srgbClr val="000000"/>
                </a:solidFill>
                <a:latin typeface="Times New Roman" panose="02020603050405020304" pitchFamily="18" charset="0"/>
              </a:rPr>
              <a:t>creştere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epitaxialã</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faza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lichidã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gradient de </a:t>
            </a:r>
            <a:r>
              <a:rPr lang="en-US" sz="1800" b="0" i="0" u="none" strike="noStrike" baseline="0" dirty="0" err="1">
                <a:solidFill>
                  <a:srgbClr val="000000"/>
                </a:solidFill>
                <a:latin typeface="Times New Roman" panose="02020603050405020304" pitchFamily="18" charset="0"/>
              </a:rPr>
              <a:t>temperaturã</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Placheta</a:t>
            </a:r>
            <a:r>
              <a:rPr lang="en-US" sz="1800" b="0" i="0" u="none" strike="noStrike" baseline="0" dirty="0">
                <a:solidFill>
                  <a:srgbClr val="000000"/>
                </a:solidFill>
                <a:latin typeface="Times New Roman" panose="02020603050405020304" pitchFamily="18" charset="0"/>
              </a:rPr>
              <a:t> </a:t>
            </a:r>
            <a:endParaRPr lang="en-US" dirty="0"/>
          </a:p>
        </p:txBody>
      </p:sp>
      <p:pic>
        <p:nvPicPr>
          <p:cNvPr id="9" name="Рисунок 8">
            <a:extLst>
              <a:ext uri="{FF2B5EF4-FFF2-40B4-BE49-F238E27FC236}">
                <a16:creationId xmlns:a16="http://schemas.microsoft.com/office/drawing/2014/main" id="{F5A3B467-A68B-D22C-CFE2-4F587F16DBD9}"/>
              </a:ext>
            </a:extLst>
          </p:cNvPr>
          <p:cNvPicPr>
            <a:picLocks noChangeAspect="1"/>
          </p:cNvPicPr>
          <p:nvPr/>
        </p:nvPicPr>
        <p:blipFill>
          <a:blip r:embed="rId2"/>
          <a:stretch>
            <a:fillRect/>
          </a:stretch>
        </p:blipFill>
        <p:spPr>
          <a:xfrm>
            <a:off x="7325978" y="974239"/>
            <a:ext cx="4389205" cy="2801056"/>
          </a:xfrm>
          <a:prstGeom prst="rect">
            <a:avLst/>
          </a:prstGeom>
        </p:spPr>
      </p:pic>
      <p:sp>
        <p:nvSpPr>
          <p:cNvPr id="11" name="TextBox 10">
            <a:extLst>
              <a:ext uri="{FF2B5EF4-FFF2-40B4-BE49-F238E27FC236}">
                <a16:creationId xmlns:a16="http://schemas.microsoft.com/office/drawing/2014/main" id="{A5AA10C9-3A7E-A288-A2F5-1879C82F97EC}"/>
              </a:ext>
            </a:extLst>
          </p:cNvPr>
          <p:cNvSpPr txBox="1"/>
          <p:nvPr/>
        </p:nvSpPr>
        <p:spPr>
          <a:xfrm>
            <a:off x="169753" y="1318271"/>
            <a:ext cx="7498532" cy="923330"/>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Placheta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monocristalinã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sursa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tot o </a:t>
            </a:r>
            <a:r>
              <a:rPr lang="en-US" sz="1800" b="0" i="0" u="none" strike="noStrike" baseline="0" dirty="0" err="1">
                <a:solidFill>
                  <a:srgbClr val="000000"/>
                </a:solidFill>
                <a:latin typeface="Times New Roman" panose="02020603050405020304" pitchFamily="18" charset="0"/>
              </a:rPr>
              <a:t>plachetã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poate</a:t>
            </a:r>
            <a:r>
              <a:rPr lang="en-US" sz="1800" b="0" i="0" u="none" strike="noStrike" baseline="0" dirty="0">
                <a:solidFill>
                  <a:srgbClr val="000000"/>
                </a:solidFill>
                <a:latin typeface="Times New Roman" panose="02020603050405020304" pitchFamily="18" charset="0"/>
              </a:rPr>
              <a:t> fi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policristalinã</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Se introduce </a:t>
            </a:r>
            <a:r>
              <a:rPr lang="en-US" sz="1800" b="0" i="0" u="none" strike="noStrike" baseline="0" dirty="0" err="1">
                <a:solidFill>
                  <a:srgbClr val="000000"/>
                </a:solidFill>
                <a:latin typeface="Times New Roman" panose="02020603050405020304" pitchFamily="18" charset="0"/>
              </a:rPr>
              <a:t>totul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într</a:t>
            </a:r>
            <a:r>
              <a:rPr lang="en-US" sz="1800" b="0" i="0" u="none" strike="noStrike" baseline="0" dirty="0">
                <a:solidFill>
                  <a:srgbClr val="000000"/>
                </a:solidFill>
                <a:latin typeface="Times New Roman" panose="02020603050405020304" pitchFamily="18" charset="0"/>
              </a:rPr>
              <a:t>-un </a:t>
            </a:r>
            <a:r>
              <a:rPr lang="en-US" sz="1800" b="0" i="0" u="none" strike="noStrike" baseline="0" dirty="0" err="1">
                <a:solidFill>
                  <a:srgbClr val="000000"/>
                </a:solidFill>
                <a:latin typeface="Times New Roman" panose="02020603050405020304" pitchFamily="18" charset="0"/>
              </a:rPr>
              <a:t>sistem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vidat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încãlzim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sursa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Depãrtarea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dintre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de 1mm – 2mm. </a:t>
            </a:r>
            <a:endParaRPr lang="en-US" dirty="0"/>
          </a:p>
        </p:txBody>
      </p:sp>
      <p:pic>
        <p:nvPicPr>
          <p:cNvPr id="13" name="Рисунок 12">
            <a:extLst>
              <a:ext uri="{FF2B5EF4-FFF2-40B4-BE49-F238E27FC236}">
                <a16:creationId xmlns:a16="http://schemas.microsoft.com/office/drawing/2014/main" id="{3D4948DB-4E2A-F1E2-836E-5B173BD6ADEF}"/>
              </a:ext>
            </a:extLst>
          </p:cNvPr>
          <p:cNvPicPr>
            <a:picLocks noChangeAspect="1"/>
          </p:cNvPicPr>
          <p:nvPr/>
        </p:nvPicPr>
        <p:blipFill>
          <a:blip r:embed="rId3"/>
          <a:stretch>
            <a:fillRect/>
          </a:stretch>
        </p:blipFill>
        <p:spPr>
          <a:xfrm>
            <a:off x="2117379" y="2579588"/>
            <a:ext cx="2594108" cy="1594060"/>
          </a:xfrm>
          <a:prstGeom prst="rect">
            <a:avLst/>
          </a:prstGeom>
        </p:spPr>
      </p:pic>
      <p:sp>
        <p:nvSpPr>
          <p:cNvPr id="15" name="TextBox 14">
            <a:extLst>
              <a:ext uri="{FF2B5EF4-FFF2-40B4-BE49-F238E27FC236}">
                <a16:creationId xmlns:a16="http://schemas.microsoft.com/office/drawing/2014/main" id="{6B9657BE-662A-15E2-3D59-743E0ED5398A}"/>
              </a:ext>
            </a:extLst>
          </p:cNvPr>
          <p:cNvSpPr txBox="1"/>
          <p:nvPr/>
        </p:nvSpPr>
        <p:spPr>
          <a:xfrm>
            <a:off x="1129419" y="4407271"/>
            <a:ext cx="10775887" cy="369332"/>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T2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jos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deoarece</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cât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departe</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încâlzitor</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atât</a:t>
            </a:r>
            <a:r>
              <a:rPr lang="en-US" sz="1800" b="0" i="0" u="none" strike="noStrike" baseline="0" dirty="0">
                <a:solidFill>
                  <a:srgbClr val="000000"/>
                </a:solidFill>
                <a:latin typeface="Times New Roman" panose="02020603050405020304" pitchFamily="18" charset="0"/>
              </a:rPr>
              <a:t> temperature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mica ( T1&gt;T2). </a:t>
            </a:r>
            <a:endParaRPr lang="en-US" dirty="0"/>
          </a:p>
        </p:txBody>
      </p:sp>
    </p:spTree>
    <p:extLst>
      <p:ext uri="{BB962C8B-B14F-4D97-AF65-F5344CB8AC3E}">
        <p14:creationId xmlns:p14="http://schemas.microsoft.com/office/powerpoint/2010/main" val="7611178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Рисунок 16">
            <a:extLst>
              <a:ext uri="{FF2B5EF4-FFF2-40B4-BE49-F238E27FC236}">
                <a16:creationId xmlns:a16="http://schemas.microsoft.com/office/drawing/2014/main" id="{0332A8D0-CD59-7E65-7FBB-2567B4E5F782}"/>
              </a:ext>
            </a:extLst>
          </p:cNvPr>
          <p:cNvPicPr>
            <a:picLocks noChangeAspect="1"/>
          </p:cNvPicPr>
          <p:nvPr/>
        </p:nvPicPr>
        <p:blipFill>
          <a:blip r:embed="rId2"/>
          <a:stretch>
            <a:fillRect/>
          </a:stretch>
        </p:blipFill>
        <p:spPr>
          <a:xfrm>
            <a:off x="455691" y="526931"/>
            <a:ext cx="4541822" cy="3117514"/>
          </a:xfrm>
          <a:prstGeom prst="rect">
            <a:avLst/>
          </a:prstGeom>
        </p:spPr>
      </p:pic>
      <p:sp>
        <p:nvSpPr>
          <p:cNvPr id="5" name="TextBox 4">
            <a:extLst>
              <a:ext uri="{FF2B5EF4-FFF2-40B4-BE49-F238E27FC236}">
                <a16:creationId xmlns:a16="http://schemas.microsoft.com/office/drawing/2014/main" id="{D3F9F960-E063-1F0C-74B7-817BCE46258C}"/>
              </a:ext>
            </a:extLst>
          </p:cNvPr>
          <p:cNvSpPr txBox="1"/>
          <p:nvPr/>
        </p:nvSpPr>
        <p:spPr>
          <a:xfrm>
            <a:off x="70165" y="68831"/>
            <a:ext cx="6097508" cy="369332"/>
          </a:xfrm>
          <a:prstGeom prst="rect">
            <a:avLst/>
          </a:prstGeom>
          <a:noFill/>
        </p:spPr>
        <p:txBody>
          <a:bodyPr wrap="square">
            <a:spAutoFit/>
          </a:bodyPr>
          <a:lstStyle/>
          <a:p>
            <a:r>
              <a:rPr lang="pt-BR" sz="1800" b="0" i="0" u="none" strike="noStrike" baseline="0" dirty="0">
                <a:solidFill>
                  <a:srgbClr val="000000"/>
                </a:solidFill>
                <a:latin typeface="Times New Roman" panose="02020603050405020304" pitchFamily="18" charset="0"/>
              </a:rPr>
              <a:t>Diagrama de fazã a GaAs: </a:t>
            </a:r>
            <a:endParaRPr lang="en-US" dirty="0"/>
          </a:p>
        </p:txBody>
      </p:sp>
      <p:sp>
        <p:nvSpPr>
          <p:cNvPr id="7" name="TextBox 6">
            <a:extLst>
              <a:ext uri="{FF2B5EF4-FFF2-40B4-BE49-F238E27FC236}">
                <a16:creationId xmlns:a16="http://schemas.microsoft.com/office/drawing/2014/main" id="{C1F9F594-7497-6BC6-EC62-99CD4F4824DC}"/>
              </a:ext>
            </a:extLst>
          </p:cNvPr>
          <p:cNvSpPr txBox="1"/>
          <p:nvPr/>
        </p:nvSpPr>
        <p:spPr>
          <a:xfrm>
            <a:off x="5257801" y="526931"/>
            <a:ext cx="6097508" cy="923330"/>
          </a:xfrm>
          <a:prstGeom prst="rect">
            <a:avLst/>
          </a:prstGeom>
          <a:noFill/>
        </p:spPr>
        <p:txBody>
          <a:bodyPr wrap="square">
            <a:spAutoFit/>
          </a:bodyPr>
          <a:lstStyle/>
          <a:p>
            <a:r>
              <a:rPr lang="el-GR" sz="1800" b="0" i="0" u="none" strike="noStrike" baseline="0">
                <a:solidFill>
                  <a:srgbClr val="000000"/>
                </a:solidFill>
                <a:latin typeface="Times New Roman" panose="02020603050405020304" pitchFamily="18" charset="0"/>
              </a:rPr>
              <a:t>σ</a:t>
            </a:r>
            <a:r>
              <a:rPr lang="el-GR" sz="1050" b="0" i="0" u="none" strike="noStrike" baseline="0">
                <a:solidFill>
                  <a:srgbClr val="000000"/>
                </a:solidFill>
                <a:latin typeface="Times New Roman" panose="02020603050405020304" pitchFamily="18" charset="0"/>
              </a:rPr>
              <a:t>1 </a:t>
            </a:r>
            <a:r>
              <a:rPr lang="el-GR" sz="1800" b="0" i="0" u="none" strike="noStrike" baseline="0">
                <a:solidFill>
                  <a:srgbClr val="000000"/>
                </a:solidFill>
                <a:latin typeface="Times New Roman" panose="02020603050405020304" pitchFamily="18" charset="0"/>
              </a:rPr>
              <a:t>- </a:t>
            </a:r>
            <a:r>
              <a:rPr lang="en-US" sz="1800" b="0" i="0" u="none" strike="noStrike" baseline="0">
                <a:solidFill>
                  <a:srgbClr val="000000"/>
                </a:solidFill>
                <a:latin typeface="Times New Roman" panose="02020603050405020304" pitchFamily="18" charset="0"/>
              </a:rPr>
              <a:t>procentul de As care se dizolvã la T1 </a:t>
            </a:r>
          </a:p>
          <a:p>
            <a:r>
              <a:rPr lang="el-GR" sz="1800" b="0" i="0" u="none" strike="noStrike" baseline="0">
                <a:solidFill>
                  <a:srgbClr val="000000"/>
                </a:solidFill>
                <a:latin typeface="Times New Roman" panose="02020603050405020304" pitchFamily="18" charset="0"/>
              </a:rPr>
              <a:t>σ</a:t>
            </a:r>
            <a:r>
              <a:rPr lang="el-GR" sz="1050" b="0" i="0" u="none" strike="noStrike" baseline="0">
                <a:solidFill>
                  <a:srgbClr val="000000"/>
                </a:solidFill>
                <a:latin typeface="Times New Roman" panose="02020603050405020304" pitchFamily="18" charset="0"/>
              </a:rPr>
              <a:t>2 </a:t>
            </a:r>
            <a:r>
              <a:rPr lang="el-GR" sz="1800" b="0" i="0" u="none" strike="noStrike" baseline="0">
                <a:solidFill>
                  <a:srgbClr val="000000"/>
                </a:solidFill>
                <a:latin typeface="Times New Roman" panose="02020603050405020304" pitchFamily="18" charset="0"/>
              </a:rPr>
              <a:t>- </a:t>
            </a:r>
            <a:r>
              <a:rPr lang="en-US" sz="1800" b="0" i="0" u="none" strike="noStrike" baseline="0">
                <a:solidFill>
                  <a:srgbClr val="000000"/>
                </a:solidFill>
                <a:latin typeface="Times New Roman" panose="02020603050405020304" pitchFamily="18" charset="0"/>
              </a:rPr>
              <a:t>procentul de As care se dizolvã la T2 </a:t>
            </a:r>
          </a:p>
          <a:p>
            <a:r>
              <a:rPr lang="el-GR" sz="1800" b="0" i="0" u="none" strike="noStrike" baseline="0">
                <a:solidFill>
                  <a:srgbClr val="000000"/>
                </a:solidFill>
                <a:latin typeface="Times New Roman" panose="02020603050405020304" pitchFamily="18" charset="0"/>
              </a:rPr>
              <a:t>σ</a:t>
            </a:r>
            <a:r>
              <a:rPr lang="el-GR" sz="1050" b="0" i="0" u="none" strike="noStrike" baseline="0">
                <a:solidFill>
                  <a:srgbClr val="000000"/>
                </a:solidFill>
                <a:latin typeface="Times New Roman" panose="02020603050405020304" pitchFamily="18" charset="0"/>
              </a:rPr>
              <a:t>2 </a:t>
            </a:r>
            <a:r>
              <a:rPr lang="el-GR" sz="1800" b="0" i="0" u="none" strike="noStrike" baseline="0">
                <a:solidFill>
                  <a:srgbClr val="000000"/>
                </a:solidFill>
                <a:latin typeface="Times New Roman" panose="02020603050405020304" pitchFamily="18" charset="0"/>
              </a:rPr>
              <a:t>&lt; σ</a:t>
            </a:r>
            <a:r>
              <a:rPr lang="el-GR" sz="1050" b="0" i="0" u="none" strike="noStrike" baseline="0">
                <a:solidFill>
                  <a:srgbClr val="000000"/>
                </a:solidFill>
                <a:latin typeface="Times New Roman" panose="02020603050405020304" pitchFamily="18" charset="0"/>
              </a:rPr>
              <a:t>1 </a:t>
            </a:r>
            <a:endParaRPr lang="en-US" dirty="0"/>
          </a:p>
        </p:txBody>
      </p:sp>
      <p:sp>
        <p:nvSpPr>
          <p:cNvPr id="9" name="TextBox 8">
            <a:extLst>
              <a:ext uri="{FF2B5EF4-FFF2-40B4-BE49-F238E27FC236}">
                <a16:creationId xmlns:a16="http://schemas.microsoft.com/office/drawing/2014/main" id="{BB8E70B8-5D30-C85F-8CC3-3CFBEC53D772}"/>
              </a:ext>
            </a:extLst>
          </p:cNvPr>
          <p:cNvSpPr txBox="1"/>
          <p:nvPr/>
        </p:nvSpPr>
        <p:spPr>
          <a:xfrm>
            <a:off x="244445" y="3733213"/>
            <a:ext cx="11823824" cy="2031325"/>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Temperatura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dintre</a:t>
            </a:r>
            <a:r>
              <a:rPr lang="en-US" sz="1800" b="0" i="0" u="none" strike="noStrike" baseline="0" dirty="0">
                <a:solidFill>
                  <a:srgbClr val="000000"/>
                </a:solidFill>
                <a:latin typeface="Times New Roman" panose="02020603050405020304" pitchFamily="18" charset="0"/>
              </a:rPr>
              <a:t> Ga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GaAs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T1,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jos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T2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timpul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încãlzirii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cantitatea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soluţie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dizolvatã</a:t>
            </a:r>
            <a:r>
              <a:rPr lang="en-US" sz="1800" b="0" i="0" u="none" strike="noStrike" baseline="0" dirty="0">
                <a:solidFill>
                  <a:srgbClr val="000000"/>
                </a:solidFill>
                <a:latin typeface="Times New Roman" panose="02020603050405020304" pitchFamily="18" charset="0"/>
              </a:rPr>
              <a:t> la T1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mare </a:t>
            </a:r>
            <a:r>
              <a:rPr lang="en-US" sz="1800" b="0" i="0" u="none" strike="noStrike" baseline="0" dirty="0" err="1">
                <a:solidFill>
                  <a:srgbClr val="000000"/>
                </a:solidFill>
                <a:latin typeface="Times New Roman" panose="02020603050405020304" pitchFamily="18" charset="0"/>
              </a:rPr>
              <a:t>decât</a:t>
            </a:r>
            <a:r>
              <a:rPr lang="en-US" sz="1800" b="0" i="0" u="none" strike="noStrike" baseline="0" dirty="0">
                <a:solidFill>
                  <a:srgbClr val="000000"/>
                </a:solidFill>
                <a:latin typeface="Times New Roman" panose="02020603050405020304" pitchFamily="18" charset="0"/>
              </a:rPr>
              <a:t> la T2. </a:t>
            </a:r>
          </a:p>
          <a:p>
            <a:r>
              <a:rPr lang="en-US" sz="1800" b="0" i="0" u="none" strike="noStrike" baseline="0" dirty="0" err="1">
                <a:solidFill>
                  <a:srgbClr val="000000"/>
                </a:solidFill>
                <a:latin typeface="Times New Roman" panose="02020603050405020304" pitchFamily="18" charset="0"/>
              </a:rPr>
              <a:t>Când</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încãlzim</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dizolvã</a:t>
            </a:r>
            <a:r>
              <a:rPr lang="en-US" sz="1800" b="0" i="0" u="none" strike="noStrike" baseline="0" dirty="0">
                <a:solidFill>
                  <a:srgbClr val="000000"/>
                </a:solidFill>
                <a:latin typeface="Times New Roman" panose="02020603050405020304" pitchFamily="18" charset="0"/>
              </a:rPr>
              <a:t> o </a:t>
            </a:r>
            <a:r>
              <a:rPr lang="en-US" sz="1800" b="0" i="0" u="none" strike="noStrike" baseline="0" dirty="0" err="1">
                <a:solidFill>
                  <a:srgbClr val="000000"/>
                </a:solidFill>
                <a:latin typeface="Times New Roman" panose="02020603050405020304" pitchFamily="18" charset="0"/>
              </a:rPr>
              <a:t>parte</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sursã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o </a:t>
            </a:r>
            <a:r>
              <a:rPr lang="en-US" sz="1800" b="0" i="0" u="none" strike="noStrike" baseline="0" dirty="0" err="1">
                <a:solidFill>
                  <a:srgbClr val="000000"/>
                </a:solidFill>
                <a:latin typeface="Times New Roman" panose="02020603050405020304" pitchFamily="18" charset="0"/>
              </a:rPr>
              <a:t>parte</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plachetã</a:t>
            </a:r>
            <a:r>
              <a:rPr lang="en-US" sz="1800" b="0" i="0" u="none" strike="noStrike" baseline="0" dirty="0">
                <a:solidFill>
                  <a:srgbClr val="000000"/>
                </a:solidFill>
                <a:latin typeface="Times New Roman" panose="02020603050405020304" pitchFamily="18" charset="0"/>
              </a:rPr>
              <a:t>, ideal </a:t>
            </a:r>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elimina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imperfecţiunile</a:t>
            </a:r>
            <a:r>
              <a:rPr lang="en-US" sz="1800" b="0" i="0" u="none" strike="noStrike" baseline="0" dirty="0">
                <a:solidFill>
                  <a:srgbClr val="000000"/>
                </a:solidFill>
                <a:latin typeface="Times New Roman" panose="02020603050405020304" pitchFamily="18" charset="0"/>
              </a:rPr>
              <a:t>. </a:t>
            </a:r>
          </a:p>
          <a:p>
            <a:r>
              <a:rPr lang="en-US" dirty="0" err="1">
                <a:solidFill>
                  <a:srgbClr val="000000"/>
                </a:solidFill>
                <a:latin typeface="Times New Roman" panose="02020603050405020304" pitchFamily="18" charset="0"/>
              </a:rPr>
              <a:t>Deoarece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concentraţia</a:t>
            </a:r>
            <a:r>
              <a:rPr lang="en-US" dirty="0">
                <a:solidFill>
                  <a:srgbClr val="000000"/>
                </a:solidFill>
                <a:latin typeface="Times New Roman" panose="02020603050405020304" pitchFamily="18" charset="0"/>
              </a:rPr>
              <a:t> As de sus </a:t>
            </a:r>
            <a:r>
              <a:rPr lang="en-US" dirty="0" err="1">
                <a:solidFill>
                  <a:srgbClr val="000000"/>
                </a:solidFill>
                <a:latin typeface="Times New Roman" panose="02020603050405020304" pitchFamily="18" charset="0"/>
              </a:rPr>
              <a:t>va</a:t>
            </a:r>
            <a:r>
              <a:rPr lang="en-US" dirty="0">
                <a:solidFill>
                  <a:srgbClr val="000000"/>
                </a:solidFill>
                <a:latin typeface="Times New Roman" panose="02020603050405020304" pitchFamily="18" charset="0"/>
              </a:rPr>
              <a:t> fi </a:t>
            </a:r>
            <a:r>
              <a:rPr lang="en-US" dirty="0" err="1">
                <a:solidFill>
                  <a:srgbClr val="000000"/>
                </a:solidFill>
                <a:latin typeface="Times New Roman" panose="02020603050405020304" pitchFamily="18" charset="0"/>
              </a:rPr>
              <a:t>mai</a:t>
            </a:r>
            <a:r>
              <a:rPr lang="en-US" dirty="0">
                <a:solidFill>
                  <a:srgbClr val="000000"/>
                </a:solidFill>
                <a:latin typeface="Times New Roman" panose="02020603050405020304" pitchFamily="18" charset="0"/>
              </a:rPr>
              <a:t> mare </a:t>
            </a:r>
            <a:r>
              <a:rPr lang="en-US" dirty="0" err="1">
                <a:solidFill>
                  <a:srgbClr val="000000"/>
                </a:solidFill>
                <a:latin typeface="Times New Roman" panose="02020603050405020304" pitchFamily="18" charset="0"/>
              </a:rPr>
              <a:t>decât</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concentraţia</a:t>
            </a:r>
            <a:r>
              <a:rPr lang="en-US" dirty="0">
                <a:solidFill>
                  <a:srgbClr val="000000"/>
                </a:solidFill>
                <a:latin typeface="Times New Roman" panose="02020603050405020304" pitchFamily="18" charset="0"/>
              </a:rPr>
              <a:t> As de </a:t>
            </a:r>
            <a:r>
              <a:rPr lang="en-US" dirty="0" err="1">
                <a:solidFill>
                  <a:srgbClr val="000000"/>
                </a:solidFill>
                <a:latin typeface="Times New Roman" panose="02020603050405020304" pitchFamily="18" charset="0"/>
              </a:rPr>
              <a:t>jos</a:t>
            </a:r>
            <a:r>
              <a:rPr lang="en-US" dirty="0">
                <a:solidFill>
                  <a:srgbClr val="000000"/>
                </a:solidFill>
                <a:latin typeface="Times New Roman" panose="02020603050405020304" pitchFamily="18" charset="0"/>
              </a:rPr>
              <a:t> se </a:t>
            </a:r>
            <a:r>
              <a:rPr lang="en-US" dirty="0" err="1">
                <a:solidFill>
                  <a:srgbClr val="000000"/>
                </a:solidFill>
                <a:latin typeface="Times New Roman" panose="02020603050405020304" pitchFamily="18" charset="0"/>
              </a:rPr>
              <a:t>va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ivi</a:t>
            </a:r>
            <a:r>
              <a:rPr lang="en-US" dirty="0">
                <a:solidFill>
                  <a:srgbClr val="000000"/>
                </a:solidFill>
                <a:latin typeface="Times New Roman" panose="02020603050405020304" pitchFamily="18" charset="0"/>
              </a:rPr>
              <a:t> un flux de As de sus </a:t>
            </a:r>
            <a:r>
              <a:rPr lang="en-US" dirty="0" err="1">
                <a:solidFill>
                  <a:srgbClr val="000000"/>
                </a:solidFill>
                <a:latin typeface="Times New Roman" panose="02020603050405020304" pitchFamily="18" charset="0"/>
              </a:rPr>
              <a:t>în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jos</a:t>
            </a:r>
            <a:r>
              <a:rPr lang="en-US" dirty="0">
                <a:solidFill>
                  <a:srgbClr val="000000"/>
                </a:solidFill>
                <a:latin typeface="Times New Roman" panose="02020603050405020304" pitchFamily="18" charset="0"/>
              </a:rPr>
              <a:t> ( </a:t>
            </a:r>
            <a:r>
              <a:rPr lang="en-US" dirty="0" err="1">
                <a:solidFill>
                  <a:srgbClr val="000000"/>
                </a:solidFill>
                <a:latin typeface="Times New Roman" panose="02020603050405020304" pitchFamily="18" charset="0"/>
              </a:rPr>
              <a:t>atomii</a:t>
            </a:r>
            <a:r>
              <a:rPr lang="en-US" dirty="0">
                <a:solidFill>
                  <a:srgbClr val="000000"/>
                </a:solidFill>
                <a:latin typeface="Times New Roman" panose="02020603050405020304" pitchFamily="18" charset="0"/>
              </a:rPr>
              <a:t> de As </a:t>
            </a:r>
            <a:r>
              <a:rPr lang="en-US" dirty="0" err="1">
                <a:solidFill>
                  <a:srgbClr val="000000"/>
                </a:solidFill>
                <a:latin typeface="Times New Roman" panose="02020603050405020304" pitchFamily="18" charset="0"/>
              </a:rPr>
              <a:t>trec</a:t>
            </a:r>
            <a:r>
              <a:rPr lang="en-US" dirty="0">
                <a:solidFill>
                  <a:srgbClr val="000000"/>
                </a:solidFill>
                <a:latin typeface="Times New Roman" panose="02020603050405020304" pitchFamily="18" charset="0"/>
              </a:rPr>
              <a:t> de sus </a:t>
            </a:r>
            <a:r>
              <a:rPr lang="en-US" dirty="0" err="1">
                <a:solidFill>
                  <a:srgbClr val="000000"/>
                </a:solidFill>
                <a:latin typeface="Times New Roman" panose="02020603050405020304" pitchFamily="18" charset="0"/>
              </a:rPr>
              <a:t>în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jos</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şi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unde</a:t>
            </a:r>
            <a:r>
              <a:rPr lang="en-US" dirty="0">
                <a:solidFill>
                  <a:srgbClr val="000000"/>
                </a:solidFill>
                <a:latin typeface="Times New Roman" panose="02020603050405020304" pitchFamily="18" charset="0"/>
              </a:rPr>
              <a:t> era stare de </a:t>
            </a:r>
            <a:r>
              <a:rPr lang="en-US" dirty="0" err="1">
                <a:solidFill>
                  <a:srgbClr val="000000"/>
                </a:solidFill>
                <a:latin typeface="Times New Roman" panose="02020603050405020304" pitchFamily="18" charset="0"/>
              </a:rPr>
              <a:t>saturaţie</a:t>
            </a:r>
            <a:r>
              <a:rPr lang="en-US" dirty="0">
                <a:solidFill>
                  <a:srgbClr val="000000"/>
                </a:solidFill>
                <a:latin typeface="Times New Roman" panose="02020603050405020304" pitchFamily="18" charset="0"/>
              </a:rPr>
              <a:t> ( </a:t>
            </a:r>
            <a:r>
              <a:rPr lang="en-US" dirty="0" err="1">
                <a:solidFill>
                  <a:srgbClr val="000000"/>
                </a:solidFill>
                <a:latin typeface="Times New Roman" panose="02020603050405020304" pitchFamily="18" charset="0"/>
              </a:rPr>
              <a:t>jos</a:t>
            </a:r>
            <a:r>
              <a:rPr lang="en-US" dirty="0">
                <a:solidFill>
                  <a:srgbClr val="000000"/>
                </a:solidFill>
                <a:latin typeface="Times New Roman" panose="02020603050405020304" pitchFamily="18" charset="0"/>
              </a:rPr>
              <a:t> ) se </a:t>
            </a:r>
            <a:r>
              <a:rPr lang="en-US" dirty="0" err="1">
                <a:solidFill>
                  <a:srgbClr val="000000"/>
                </a:solidFill>
                <a:latin typeface="Times New Roman" panose="02020603050405020304" pitchFamily="18" charset="0"/>
              </a:rPr>
              <a:t>realizeazã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suprasaturaţie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şi</a:t>
            </a:r>
            <a:r>
              <a:rPr lang="en-US" dirty="0">
                <a:solidFill>
                  <a:srgbClr val="000000"/>
                </a:solidFill>
                <a:latin typeface="Times New Roman" panose="02020603050405020304" pitchFamily="18" charset="0"/>
              </a:rPr>
              <a:t> se </a:t>
            </a:r>
            <a:r>
              <a:rPr lang="en-US" dirty="0" err="1">
                <a:solidFill>
                  <a:srgbClr val="000000"/>
                </a:solidFill>
                <a:latin typeface="Times New Roman" panose="02020603050405020304" pitchFamily="18" charset="0"/>
              </a:rPr>
              <a:t>începe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cristalizarea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Atomii</a:t>
            </a:r>
            <a:r>
              <a:rPr lang="en-US" dirty="0">
                <a:solidFill>
                  <a:srgbClr val="000000"/>
                </a:solidFill>
                <a:latin typeface="Times New Roman" panose="02020603050405020304" pitchFamily="18" charset="0"/>
              </a:rPr>
              <a:t> de As </a:t>
            </a:r>
            <a:r>
              <a:rPr lang="en-US" dirty="0" err="1">
                <a:solidFill>
                  <a:srgbClr val="000000"/>
                </a:solidFill>
                <a:latin typeface="Times New Roman" panose="02020603050405020304" pitchFamily="18" charset="0"/>
              </a:rPr>
              <a:t>plecând</a:t>
            </a:r>
            <a:r>
              <a:rPr lang="en-US" dirty="0">
                <a:solidFill>
                  <a:srgbClr val="000000"/>
                </a:solidFill>
                <a:latin typeface="Times New Roman" panose="02020603050405020304" pitchFamily="18" charset="0"/>
              </a:rPr>
              <a:t> de sus nu </a:t>
            </a:r>
            <a:r>
              <a:rPr lang="en-US" dirty="0" err="1">
                <a:solidFill>
                  <a:srgbClr val="000000"/>
                </a:solidFill>
                <a:latin typeface="Times New Roman" panose="02020603050405020304" pitchFamily="18" charset="0"/>
              </a:rPr>
              <a:t>mai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este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îndeplinitã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condiţia</a:t>
            </a:r>
            <a:r>
              <a:rPr lang="en-US" dirty="0">
                <a:solidFill>
                  <a:srgbClr val="000000"/>
                </a:solidFill>
                <a:latin typeface="Times New Roman" panose="02020603050405020304" pitchFamily="18" charset="0"/>
              </a:rPr>
              <a:t> de </a:t>
            </a:r>
            <a:r>
              <a:rPr lang="en-US" dirty="0" err="1">
                <a:solidFill>
                  <a:srgbClr val="000000"/>
                </a:solidFill>
                <a:latin typeface="Times New Roman" panose="02020603050405020304" pitchFamily="18" charset="0"/>
              </a:rPr>
              <a:t>saturaţie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şi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atunci</a:t>
            </a:r>
            <a:r>
              <a:rPr lang="en-US" dirty="0">
                <a:solidFill>
                  <a:srgbClr val="000000"/>
                </a:solidFill>
                <a:latin typeface="Times New Roman" panose="02020603050405020304" pitchFamily="18" charset="0"/>
              </a:rPr>
              <a:t> se </a:t>
            </a:r>
            <a:r>
              <a:rPr lang="en-US" dirty="0" err="1">
                <a:solidFill>
                  <a:srgbClr val="000000"/>
                </a:solidFill>
                <a:latin typeface="Times New Roman" panose="02020603050405020304" pitchFamily="18" charset="0"/>
              </a:rPr>
              <a:t>continuã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dizolvarea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sursei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ş.a.m.d</a:t>
            </a:r>
            <a:r>
              <a:rPr lang="en-US" dirty="0">
                <a:solidFill>
                  <a:srgbClr val="000000"/>
                </a:solidFill>
                <a:latin typeface="Times New Roman" panose="02020603050405020304" pitchFamily="18" charset="0"/>
              </a:rPr>
              <a:t>. De </a:t>
            </a:r>
            <a:r>
              <a:rPr lang="en-US" dirty="0" err="1">
                <a:solidFill>
                  <a:srgbClr val="000000"/>
                </a:solidFill>
                <a:latin typeface="Times New Roman" panose="02020603050405020304" pitchFamily="18" charset="0"/>
              </a:rPr>
              <a:t>aceea</a:t>
            </a:r>
            <a:r>
              <a:rPr lang="en-US" dirty="0">
                <a:solidFill>
                  <a:srgbClr val="000000"/>
                </a:solidFill>
                <a:latin typeface="Times New Roman" panose="02020603050405020304" pitchFamily="18" charset="0"/>
              </a:rPr>
              <a:t> se </a:t>
            </a:r>
            <a:r>
              <a:rPr lang="en-US" dirty="0" err="1">
                <a:solidFill>
                  <a:srgbClr val="000000"/>
                </a:solidFill>
                <a:latin typeface="Times New Roman" panose="02020603050405020304" pitchFamily="18" charset="0"/>
              </a:rPr>
              <a:t>numeşte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metoda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solventului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mişcãtor</a:t>
            </a:r>
            <a:r>
              <a:rPr lang="en-US"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8524023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F8A19F17-8E08-A174-D088-11C03DDB1B6A}"/>
              </a:ext>
            </a:extLst>
          </p:cNvPr>
          <p:cNvPicPr>
            <a:picLocks noChangeAspect="1"/>
          </p:cNvPicPr>
          <p:nvPr/>
        </p:nvPicPr>
        <p:blipFill>
          <a:blip r:embed="rId2"/>
          <a:stretch>
            <a:fillRect/>
          </a:stretch>
        </p:blipFill>
        <p:spPr>
          <a:xfrm>
            <a:off x="6948480" y="850642"/>
            <a:ext cx="3300043" cy="2578358"/>
          </a:xfrm>
          <a:prstGeom prst="rect">
            <a:avLst/>
          </a:prstGeom>
        </p:spPr>
      </p:pic>
      <p:sp>
        <p:nvSpPr>
          <p:cNvPr id="7" name="TextBox 6">
            <a:extLst>
              <a:ext uri="{FF2B5EF4-FFF2-40B4-BE49-F238E27FC236}">
                <a16:creationId xmlns:a16="http://schemas.microsoft.com/office/drawing/2014/main" id="{4927A5F9-5CA7-4CCD-5B5E-27CA8759A642}"/>
              </a:ext>
            </a:extLst>
          </p:cNvPr>
          <p:cNvSpPr txBox="1"/>
          <p:nvPr/>
        </p:nvSpPr>
        <p:spPr>
          <a:xfrm>
            <a:off x="341768" y="126810"/>
            <a:ext cx="11850231" cy="646331"/>
          </a:xfrm>
          <a:prstGeom prst="rect">
            <a:avLst/>
          </a:prstGeom>
          <a:noFill/>
        </p:spPr>
        <p:txBody>
          <a:bodyPr wrap="square">
            <a:spAutoFit/>
          </a:bodyPr>
          <a:lstStyle/>
          <a:p>
            <a:r>
              <a:rPr lang="en-US" dirty="0" err="1">
                <a:solidFill>
                  <a:srgbClr val="000000"/>
                </a:solidFill>
                <a:latin typeface="Times New Roman" panose="02020603050405020304" pitchFamily="18" charset="0"/>
              </a:rPr>
              <a:t>În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urmãtorul</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grafic</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avem</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reprezentatã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viteza</a:t>
            </a:r>
            <a:r>
              <a:rPr lang="en-US" dirty="0">
                <a:solidFill>
                  <a:srgbClr val="000000"/>
                </a:solidFill>
                <a:latin typeface="Times New Roman" panose="02020603050405020304" pitchFamily="18" charset="0"/>
              </a:rPr>
              <a:t> de </a:t>
            </a:r>
            <a:r>
              <a:rPr lang="en-US" dirty="0" err="1">
                <a:solidFill>
                  <a:srgbClr val="000000"/>
                </a:solidFill>
                <a:latin typeface="Times New Roman" panose="02020603050405020304" pitchFamily="18" charset="0"/>
              </a:rPr>
              <a:t>creştere</a:t>
            </a:r>
            <a:r>
              <a:rPr lang="en-US" dirty="0">
                <a:solidFill>
                  <a:srgbClr val="000000"/>
                </a:solidFill>
                <a:latin typeface="Times New Roman" panose="02020603050405020304" pitchFamily="18" charset="0"/>
              </a:rPr>
              <a:t> a </a:t>
            </a:r>
            <a:r>
              <a:rPr lang="en-US" dirty="0" err="1">
                <a:solidFill>
                  <a:srgbClr val="000000"/>
                </a:solidFill>
                <a:latin typeface="Times New Roman" panose="02020603050405020304" pitchFamily="18" charset="0"/>
              </a:rPr>
              <a:t>peliculei</a:t>
            </a:r>
            <a:r>
              <a:rPr lang="en-US" dirty="0">
                <a:solidFill>
                  <a:srgbClr val="000000"/>
                </a:solidFill>
                <a:latin typeface="Times New Roman" panose="02020603050405020304" pitchFamily="18" charset="0"/>
              </a:rPr>
              <a:t> ( </a:t>
            </a:r>
            <a:r>
              <a:rPr lang="en-US" dirty="0" err="1">
                <a:solidFill>
                  <a:srgbClr val="000000"/>
                </a:solidFill>
                <a:latin typeface="Times New Roman" panose="02020603050405020304" pitchFamily="18" charset="0"/>
              </a:rPr>
              <a:t>viteza</a:t>
            </a:r>
            <a:r>
              <a:rPr lang="en-US" dirty="0">
                <a:solidFill>
                  <a:srgbClr val="000000"/>
                </a:solidFill>
                <a:latin typeface="Times New Roman" panose="02020603050405020304" pitchFamily="18" charset="0"/>
              </a:rPr>
              <a:t> de </a:t>
            </a:r>
            <a:r>
              <a:rPr lang="en-US" dirty="0" err="1">
                <a:solidFill>
                  <a:srgbClr val="000000"/>
                </a:solidFill>
                <a:latin typeface="Times New Roman" panose="02020603050405020304" pitchFamily="18" charset="0"/>
              </a:rPr>
              <a:t>mişcare</a:t>
            </a:r>
            <a:r>
              <a:rPr lang="en-US" dirty="0">
                <a:solidFill>
                  <a:srgbClr val="000000"/>
                </a:solidFill>
                <a:latin typeface="Times New Roman" panose="02020603050405020304" pitchFamily="18" charset="0"/>
              </a:rPr>
              <a:t> a </a:t>
            </a:r>
            <a:r>
              <a:rPr lang="en-US" dirty="0" err="1">
                <a:solidFill>
                  <a:srgbClr val="000000"/>
                </a:solidFill>
                <a:latin typeface="Times New Roman" panose="02020603050405020304" pitchFamily="18" charset="0"/>
              </a:rPr>
              <a:t>regiunii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topite</a:t>
            </a:r>
            <a:r>
              <a:rPr lang="en-US" dirty="0">
                <a:solidFill>
                  <a:srgbClr val="000000"/>
                </a:solidFill>
                <a:latin typeface="Times New Roman" panose="02020603050405020304" pitchFamily="18" charset="0"/>
              </a:rPr>
              <a:t> ) </a:t>
            </a:r>
            <a:r>
              <a:rPr lang="en-US" dirty="0" err="1">
                <a:solidFill>
                  <a:srgbClr val="000000"/>
                </a:solidFill>
                <a:latin typeface="Times New Roman" panose="02020603050405020304" pitchFamily="18" charset="0"/>
              </a:rPr>
              <a:t>în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funcţie</a:t>
            </a:r>
            <a:r>
              <a:rPr lang="en-US" dirty="0">
                <a:solidFill>
                  <a:srgbClr val="000000"/>
                </a:solidFill>
                <a:latin typeface="Times New Roman" panose="02020603050405020304" pitchFamily="18" charset="0"/>
              </a:rPr>
              <a:t> de </a:t>
            </a:r>
            <a:r>
              <a:rPr lang="en-US" dirty="0" err="1">
                <a:solidFill>
                  <a:srgbClr val="000000"/>
                </a:solidFill>
                <a:latin typeface="Times New Roman" panose="02020603050405020304" pitchFamily="18" charset="0"/>
              </a:rPr>
              <a:t>grosimea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soluţiei</a:t>
            </a:r>
            <a:r>
              <a:rPr lang="en-US" dirty="0">
                <a:solidFill>
                  <a:srgbClr val="000000"/>
                </a:solidFill>
                <a:latin typeface="Times New Roman" panose="02020603050405020304" pitchFamily="18" charset="0"/>
              </a:rPr>
              <a:t> de Ga </a:t>
            </a:r>
            <a:r>
              <a:rPr lang="en-US" dirty="0" err="1">
                <a:solidFill>
                  <a:srgbClr val="000000"/>
                </a:solidFill>
                <a:latin typeface="Times New Roman" panose="02020603050405020304" pitchFamily="18" charset="0"/>
              </a:rPr>
              <a:t>dintre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plãci</a:t>
            </a:r>
            <a:r>
              <a:rPr lang="en-US" dirty="0">
                <a:solidFill>
                  <a:srgbClr val="000000"/>
                </a:solidFill>
                <a:latin typeface="Times New Roman" panose="02020603050405020304" pitchFamily="18" charset="0"/>
              </a:rPr>
              <a:t>. </a:t>
            </a:r>
          </a:p>
        </p:txBody>
      </p:sp>
      <p:sp>
        <p:nvSpPr>
          <p:cNvPr id="9" name="TextBox 8">
            <a:extLst>
              <a:ext uri="{FF2B5EF4-FFF2-40B4-BE49-F238E27FC236}">
                <a16:creationId xmlns:a16="http://schemas.microsoft.com/office/drawing/2014/main" id="{C4872D0F-C18E-6333-1B89-03094FA11F5B}"/>
              </a:ext>
            </a:extLst>
          </p:cNvPr>
          <p:cNvSpPr txBox="1"/>
          <p:nvPr/>
        </p:nvSpPr>
        <p:spPr>
          <a:xfrm>
            <a:off x="488887" y="1678156"/>
            <a:ext cx="6102034" cy="923330"/>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Cu </a:t>
            </a:r>
            <a:r>
              <a:rPr lang="en-US" sz="1800" b="0" i="0" u="none" strike="noStrike" baseline="0" dirty="0" err="1">
                <a:solidFill>
                  <a:srgbClr val="000000"/>
                </a:solidFill>
                <a:latin typeface="Times New Roman" panose="02020603050405020304" pitchFamily="18" charset="0"/>
              </a:rPr>
              <a:t>cât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micã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aceastã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distanţã</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atât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atomii</a:t>
            </a:r>
            <a:r>
              <a:rPr lang="en-US" sz="1800" b="0" i="0" u="none" strike="noStrike" baseline="0" dirty="0">
                <a:solidFill>
                  <a:srgbClr val="000000"/>
                </a:solidFill>
                <a:latin typeface="Times New Roman" panose="02020603050405020304" pitchFamily="18" charset="0"/>
              </a:rPr>
              <a:t> de As </a:t>
            </a:r>
            <a:r>
              <a:rPr lang="en-US" sz="1800" b="0" i="0" u="none" strike="noStrike" baseline="0" dirty="0" err="1">
                <a:solidFill>
                  <a:srgbClr val="000000"/>
                </a:solidFill>
                <a:latin typeface="Times New Roman" panose="02020603050405020304" pitchFamily="18" charset="0"/>
              </a:rPr>
              <a:t>ajung</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rapid pe </a:t>
            </a:r>
            <a:r>
              <a:rPr lang="en-US" sz="1800" b="0" i="0" u="none" strike="noStrike" baseline="0" dirty="0" err="1">
                <a:solidFill>
                  <a:srgbClr val="000000"/>
                </a:solidFill>
                <a:latin typeface="Times New Roman" panose="02020603050405020304" pitchFamily="18" charset="0"/>
              </a:rPr>
              <a:t>frontiera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jos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atât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viteza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creştere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mare. </a:t>
            </a:r>
            <a:endParaRPr lang="en-US" dirty="0"/>
          </a:p>
        </p:txBody>
      </p:sp>
    </p:spTree>
    <p:extLst>
      <p:ext uri="{BB962C8B-B14F-4D97-AF65-F5344CB8AC3E}">
        <p14:creationId xmlns:p14="http://schemas.microsoft.com/office/powerpoint/2010/main" val="7027201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DF5F665-AEC0-791E-0214-487738A8DA08}"/>
              </a:ext>
            </a:extLst>
          </p:cNvPr>
          <p:cNvSpPr txBox="1"/>
          <p:nvPr/>
        </p:nvSpPr>
        <p:spPr>
          <a:xfrm>
            <a:off x="323661" y="120454"/>
            <a:ext cx="10966009" cy="369332"/>
          </a:xfrm>
          <a:prstGeom prst="rect">
            <a:avLst/>
          </a:prstGeom>
          <a:noFill/>
        </p:spPr>
        <p:txBody>
          <a:bodyPr wrap="square">
            <a:spAutoFit/>
          </a:bodyPr>
          <a:lstStyle/>
          <a:p>
            <a:r>
              <a:rPr lang="en-US" sz="1800" b="1" i="0" u="none" strike="noStrike" baseline="0" dirty="0" err="1">
                <a:solidFill>
                  <a:srgbClr val="000000"/>
                </a:solidFill>
                <a:latin typeface="Times New Roman" panose="02020603050405020304" pitchFamily="18" charset="0"/>
              </a:rPr>
              <a:t>Particularitãţile</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creşterii</a:t>
            </a:r>
            <a:r>
              <a:rPr lang="en-US" sz="1800" b="1" i="0" u="none" strike="noStrike" baseline="0" dirty="0">
                <a:solidFill>
                  <a:srgbClr val="000000"/>
                </a:solidFill>
                <a:latin typeface="Times New Roman" panose="02020603050405020304" pitchFamily="18" charset="0"/>
              </a:rPr>
              <a:t> din </a:t>
            </a:r>
            <a:r>
              <a:rPr lang="en-US" sz="1800" b="1" i="0" u="none" strike="noStrike" baseline="0" dirty="0" err="1">
                <a:solidFill>
                  <a:srgbClr val="000000"/>
                </a:solidFill>
                <a:latin typeface="Times New Roman" panose="02020603050405020304" pitchFamily="18" charset="0"/>
              </a:rPr>
              <a:t>faza</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lichidã</a:t>
            </a:r>
            <a:r>
              <a:rPr lang="en-US" sz="1800" b="1" i="0" u="none" strike="noStrike" baseline="0" dirty="0">
                <a:solidFill>
                  <a:srgbClr val="000000"/>
                </a:solidFill>
                <a:latin typeface="Times New Roman" panose="02020603050405020304" pitchFamily="18" charset="0"/>
              </a:rPr>
              <a:t> a </a:t>
            </a:r>
            <a:r>
              <a:rPr lang="en-US" sz="1800" b="1" i="0" u="none" strike="noStrike" baseline="0" dirty="0" err="1">
                <a:solidFill>
                  <a:srgbClr val="000000"/>
                </a:solidFill>
                <a:latin typeface="Times New Roman" panose="02020603050405020304" pitchFamily="18" charset="0"/>
              </a:rPr>
              <a:t>compuşilor</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ternari</a:t>
            </a:r>
            <a:r>
              <a:rPr lang="en-US" sz="1800" b="1" i="0" u="none" strike="noStrike" baseline="0" dirty="0">
                <a:solidFill>
                  <a:srgbClr val="000000"/>
                </a:solidFill>
                <a:latin typeface="Times New Roman" panose="02020603050405020304" pitchFamily="18" charset="0"/>
              </a:rPr>
              <a:t> Al</a:t>
            </a:r>
            <a:r>
              <a:rPr lang="en-US" sz="1050" b="1" i="0" u="none" strike="noStrike" baseline="0" dirty="0">
                <a:solidFill>
                  <a:srgbClr val="000000"/>
                </a:solidFill>
                <a:latin typeface="Times New Roman" panose="02020603050405020304" pitchFamily="18" charset="0"/>
              </a:rPr>
              <a:t>x</a:t>
            </a:r>
            <a:r>
              <a:rPr lang="en-US" sz="1800" b="1" i="0" u="none" strike="noStrike" baseline="0" dirty="0">
                <a:solidFill>
                  <a:srgbClr val="000000"/>
                </a:solidFill>
                <a:latin typeface="Times New Roman" panose="02020603050405020304" pitchFamily="18" charset="0"/>
              </a:rPr>
              <a:t>Ga</a:t>
            </a:r>
            <a:r>
              <a:rPr lang="en-US" sz="1050" b="1" i="0" u="none" strike="noStrike" baseline="0" dirty="0">
                <a:solidFill>
                  <a:srgbClr val="000000"/>
                </a:solidFill>
                <a:latin typeface="Times New Roman" panose="02020603050405020304" pitchFamily="18" charset="0"/>
              </a:rPr>
              <a:t>1-x</a:t>
            </a:r>
            <a:r>
              <a:rPr lang="en-US" sz="1800" b="1" i="0" u="none" strike="noStrike" baseline="0" dirty="0">
                <a:solidFill>
                  <a:srgbClr val="000000"/>
                </a:solidFill>
                <a:latin typeface="Times New Roman" panose="02020603050405020304" pitchFamily="18" charset="0"/>
              </a:rPr>
              <a:t>As </a:t>
            </a:r>
            <a:endParaRPr lang="en-US" dirty="0"/>
          </a:p>
        </p:txBody>
      </p:sp>
      <p:sp>
        <p:nvSpPr>
          <p:cNvPr id="7" name="TextBox 6">
            <a:extLst>
              <a:ext uri="{FF2B5EF4-FFF2-40B4-BE49-F238E27FC236}">
                <a16:creationId xmlns:a16="http://schemas.microsoft.com/office/drawing/2014/main" id="{AFD51DF5-F8FD-9643-61B2-20035C509051}"/>
              </a:ext>
            </a:extLst>
          </p:cNvPr>
          <p:cNvSpPr txBox="1"/>
          <p:nvPr/>
        </p:nvSpPr>
        <p:spPr>
          <a:xfrm>
            <a:off x="88272" y="555206"/>
            <a:ext cx="12103728" cy="2585323"/>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Acest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compus</a:t>
            </a:r>
            <a:r>
              <a:rPr lang="en-US" sz="1800" b="0" i="0" u="none" strike="noStrike" baseline="0" dirty="0">
                <a:solidFill>
                  <a:srgbClr val="000000"/>
                </a:solidFill>
                <a:latin typeface="Times New Roman" panose="02020603050405020304" pitchFamily="18" charset="0"/>
              </a:rPr>
              <a:t> a stat la </a:t>
            </a:r>
            <a:r>
              <a:rPr lang="en-US" sz="1800" b="0" i="0" u="none" strike="noStrike" baseline="0" dirty="0" err="1">
                <a:solidFill>
                  <a:srgbClr val="000000"/>
                </a:solidFill>
                <a:latin typeface="Times New Roman" panose="02020603050405020304" pitchFamily="18" charset="0"/>
              </a:rPr>
              <a:t>baza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formãrii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heterojoncţiunilor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laserelor</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	a = </a:t>
            </a:r>
            <a:r>
              <a:rPr lang="en-US" sz="1800" b="0" i="0" u="none" strike="noStrike" baseline="0" dirty="0" err="1">
                <a:solidFill>
                  <a:srgbClr val="000000"/>
                </a:solidFill>
                <a:latin typeface="Times New Roman" panose="02020603050405020304" pitchFamily="18" charset="0"/>
              </a:rPr>
              <a:t>constanta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reţelei</a:t>
            </a:r>
            <a:r>
              <a:rPr lang="en-US" sz="1800" b="0" i="0" u="none" strike="noStrike" baseline="0" dirty="0">
                <a:solidFill>
                  <a:srgbClr val="000000"/>
                </a:solidFill>
                <a:latin typeface="Times New Roman" panose="02020603050405020304" pitchFamily="18" charset="0"/>
              </a:rPr>
              <a:t> GaAs = 5.656Å </a:t>
            </a:r>
          </a:p>
          <a:p>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constanta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reţelei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AlAs</a:t>
            </a:r>
            <a:r>
              <a:rPr lang="en-US" sz="1800" b="0" i="0" u="none" strike="noStrike" baseline="0" dirty="0">
                <a:solidFill>
                  <a:srgbClr val="000000"/>
                </a:solidFill>
                <a:latin typeface="Times New Roman" panose="02020603050405020304" pitchFamily="18" charset="0"/>
              </a:rPr>
              <a:t> = 5.655Å </a:t>
            </a:r>
          </a:p>
          <a:p>
            <a:r>
              <a:rPr lang="en-US" sz="1800" b="0" i="0" u="none" strike="noStrike" baseline="0" dirty="0" err="1">
                <a:solidFill>
                  <a:srgbClr val="000000"/>
                </a:solidFill>
                <a:latin typeface="Times New Roman" panose="02020603050405020304" pitchFamily="18" charset="0"/>
              </a:rPr>
              <a:t>AlAs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un material semiconductor care nu a </a:t>
            </a:r>
            <a:r>
              <a:rPr lang="en-US" sz="1800" b="0" i="0" u="none" strike="noStrike" baseline="0" dirty="0" err="1">
                <a:solidFill>
                  <a:srgbClr val="000000"/>
                </a:solidFill>
                <a:latin typeface="Times New Roman" panose="02020603050405020304" pitchFamily="18" charset="0"/>
              </a:rPr>
              <a:t>fost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folosit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intrã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foarte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repede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reacţie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chimicã</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vaporii</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apã</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atmosferã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transformã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praf</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Pe </a:t>
            </a:r>
            <a:r>
              <a:rPr lang="en-US" sz="1800" b="0" i="0" u="none" strike="noStrike" baseline="0" dirty="0" err="1">
                <a:solidFill>
                  <a:srgbClr val="000000"/>
                </a:solidFill>
                <a:latin typeface="Times New Roman" panose="02020603050405020304" pitchFamily="18" charset="0"/>
              </a:rPr>
              <a:t>când</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structura</a:t>
            </a:r>
            <a:r>
              <a:rPr lang="en-US" sz="1800" b="0" i="0" u="none" strike="noStrike" baseline="0" dirty="0">
                <a:solidFill>
                  <a:srgbClr val="000000"/>
                </a:solidFill>
                <a:latin typeface="Times New Roman" panose="02020603050405020304" pitchFamily="18" charset="0"/>
              </a:rPr>
              <a:t> Al</a:t>
            </a:r>
            <a:r>
              <a:rPr lang="en-US" sz="1050" b="0" i="0" u="none" strike="noStrike" baseline="0" dirty="0">
                <a:solidFill>
                  <a:srgbClr val="000000"/>
                </a:solidFill>
                <a:latin typeface="Times New Roman" panose="02020603050405020304" pitchFamily="18" charset="0"/>
              </a:rPr>
              <a:t>x</a:t>
            </a:r>
            <a:r>
              <a:rPr lang="en-US" sz="1800" b="0" i="0" u="none" strike="noStrike" baseline="0" dirty="0">
                <a:solidFill>
                  <a:srgbClr val="000000"/>
                </a:solidFill>
                <a:latin typeface="Times New Roman" panose="02020603050405020304" pitchFamily="18" charset="0"/>
              </a:rPr>
              <a:t>Ga</a:t>
            </a:r>
            <a:r>
              <a:rPr lang="en-US" sz="1050" b="0" i="0" u="none" strike="noStrike" baseline="0" dirty="0">
                <a:solidFill>
                  <a:srgbClr val="000000"/>
                </a:solidFill>
                <a:latin typeface="Times New Roman" panose="02020603050405020304" pitchFamily="18" charset="0"/>
              </a:rPr>
              <a:t>1-x</a:t>
            </a:r>
            <a:r>
              <a:rPr lang="en-US" sz="1800" b="0" i="0" u="none" strike="noStrike" baseline="0" dirty="0">
                <a:solidFill>
                  <a:srgbClr val="000000"/>
                </a:solidFill>
                <a:latin typeface="Times New Roman" panose="02020603050405020304" pitchFamily="18" charset="0"/>
              </a:rPr>
              <a:t>As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stabile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atmosferã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poate</a:t>
            </a:r>
            <a:r>
              <a:rPr lang="en-US" sz="1800" b="0" i="0" u="none" strike="noStrike" baseline="0" dirty="0">
                <a:solidFill>
                  <a:srgbClr val="000000"/>
                </a:solidFill>
                <a:latin typeface="Times New Roman" panose="02020603050405020304" pitchFamily="18" charset="0"/>
              </a:rPr>
              <a:t> fi </a:t>
            </a:r>
            <a:r>
              <a:rPr lang="en-US" sz="1800" b="0" i="0" u="none" strike="noStrike" baseline="0" dirty="0" err="1">
                <a:solidFill>
                  <a:srgbClr val="000000"/>
                </a:solidFill>
                <a:latin typeface="Times New Roman" panose="02020603050405020304" pitchFamily="18" charset="0"/>
              </a:rPr>
              <a:t>utilizat</a:t>
            </a:r>
            <a:r>
              <a:rPr lang="en-US" sz="1800" b="0" i="0" u="none" strike="noStrike" baseline="0" dirty="0">
                <a:solidFill>
                  <a:srgbClr val="000000"/>
                </a:solidFill>
                <a:latin typeface="Times New Roman" panose="02020603050405020304" pitchFamily="18" charset="0"/>
              </a:rPr>
              <a:t>. </a:t>
            </a:r>
          </a:p>
          <a:p>
            <a:r>
              <a:rPr lang="pt-BR" sz="1800" b="0" i="0" u="none" strike="noStrike" baseline="0" dirty="0">
                <a:solidFill>
                  <a:srgbClr val="000000"/>
                </a:solidFill>
                <a:latin typeface="Times New Roman" panose="02020603050405020304" pitchFamily="18" charset="0"/>
              </a:rPr>
              <a:t>Banda interzisã a acestui material este: Eg = 1.45 – 2.24eV. </a:t>
            </a:r>
          </a:p>
          <a:p>
            <a:r>
              <a:rPr lang="en-US" sz="1800" b="0" i="0" u="none" strike="noStrike" baseline="0" dirty="0">
                <a:solidFill>
                  <a:srgbClr val="000000"/>
                </a:solidFill>
                <a:latin typeface="Times New Roman" panose="02020603050405020304" pitchFamily="18" charset="0"/>
              </a:rPr>
              <a:t>Au </a:t>
            </a:r>
            <a:r>
              <a:rPr lang="en-US" sz="1800" b="0" i="0" u="none" strike="noStrike" baseline="0" dirty="0" err="1">
                <a:solidFill>
                  <a:srgbClr val="000000"/>
                </a:solidFill>
                <a:latin typeface="Times New Roman" panose="02020603050405020304" pitchFamily="18" charset="0"/>
              </a:rPr>
              <a:t>fost</a:t>
            </a:r>
            <a:r>
              <a:rPr lang="en-US" sz="1800" b="0" i="0" u="none" strike="noStrike" baseline="0" dirty="0">
                <a:solidFill>
                  <a:srgbClr val="000000"/>
                </a:solidFill>
                <a:latin typeface="Times New Roman" panose="02020603050405020304" pitchFamily="18" charset="0"/>
              </a:rPr>
              <a:t> elaborate </a:t>
            </a:r>
            <a:r>
              <a:rPr lang="en-US" sz="1800" b="0" i="0" u="none" strike="noStrike" baseline="0" dirty="0" err="1">
                <a:solidFill>
                  <a:srgbClr val="000000"/>
                </a:solidFill>
                <a:latin typeface="Times New Roman" panose="02020603050405020304" pitchFamily="18" charset="0"/>
              </a:rPr>
              <a:t>douã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tipuri</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casete</a:t>
            </a:r>
            <a:r>
              <a:rPr lang="en-US" sz="1800" b="0" i="0" u="none" strike="noStrike" baseline="0" dirty="0">
                <a:solidFill>
                  <a:srgbClr val="000000"/>
                </a:solidFill>
                <a:latin typeface="Times New Roman" panose="02020603050405020304" pitchFamily="18" charset="0"/>
              </a:rPr>
              <a:t> care permit </a:t>
            </a:r>
            <a:r>
              <a:rPr lang="en-US" sz="1800" b="0" i="0" u="none" strike="noStrike" baseline="0" dirty="0" err="1">
                <a:solidFill>
                  <a:srgbClr val="000000"/>
                </a:solidFill>
                <a:latin typeface="Times New Roman" panose="02020603050405020304" pitchFamily="18" charset="0"/>
              </a:rPr>
              <a:t>creşterea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peliculelor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epitaxiale</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plachetelor</a:t>
            </a:r>
            <a:r>
              <a:rPr lang="en-US" sz="1800" b="0" i="0" u="none" strike="noStrike" baseline="0" dirty="0">
                <a:solidFill>
                  <a:srgbClr val="000000"/>
                </a:solidFill>
                <a:latin typeface="Times New Roman" panose="02020603050405020304" pitchFamily="18" charset="0"/>
              </a:rPr>
              <a:t>. </a:t>
            </a:r>
          </a:p>
          <a:p>
            <a:r>
              <a:rPr lang="pt-BR" sz="1800" b="0" i="0" u="none" strike="noStrike" baseline="0" dirty="0">
                <a:solidFill>
                  <a:srgbClr val="000000"/>
                </a:solidFill>
                <a:latin typeface="Times New Roman" panose="02020603050405020304" pitchFamily="18" charset="0"/>
              </a:rPr>
              <a:t>I – Casetã de tip penal </a:t>
            </a:r>
            <a:endParaRPr lang="en-US" dirty="0"/>
          </a:p>
        </p:txBody>
      </p:sp>
      <p:pic>
        <p:nvPicPr>
          <p:cNvPr id="9" name="Рисунок 8">
            <a:extLst>
              <a:ext uri="{FF2B5EF4-FFF2-40B4-BE49-F238E27FC236}">
                <a16:creationId xmlns:a16="http://schemas.microsoft.com/office/drawing/2014/main" id="{FD16910D-85B6-C309-1AE5-BB1F9BF25400}"/>
              </a:ext>
            </a:extLst>
          </p:cNvPr>
          <p:cNvPicPr>
            <a:picLocks noChangeAspect="1"/>
          </p:cNvPicPr>
          <p:nvPr/>
        </p:nvPicPr>
        <p:blipFill>
          <a:blip r:embed="rId2"/>
          <a:stretch>
            <a:fillRect/>
          </a:stretch>
        </p:blipFill>
        <p:spPr>
          <a:xfrm>
            <a:off x="392962" y="3429000"/>
            <a:ext cx="6966965" cy="2510073"/>
          </a:xfrm>
          <a:prstGeom prst="rect">
            <a:avLst/>
          </a:prstGeom>
        </p:spPr>
      </p:pic>
      <p:sp>
        <p:nvSpPr>
          <p:cNvPr id="11" name="TextBox 10">
            <a:extLst>
              <a:ext uri="{FF2B5EF4-FFF2-40B4-BE49-F238E27FC236}">
                <a16:creationId xmlns:a16="http://schemas.microsoft.com/office/drawing/2014/main" id="{F2649D96-FDDC-5674-FD92-BC8EFCC4B6D6}"/>
              </a:ext>
            </a:extLst>
          </p:cNvPr>
          <p:cNvSpPr txBox="1"/>
          <p:nvPr/>
        </p:nvSpPr>
        <p:spPr>
          <a:xfrm>
            <a:off x="7593594" y="3603321"/>
            <a:ext cx="4384141" cy="1477328"/>
          </a:xfrm>
          <a:prstGeom prst="rect">
            <a:avLst/>
          </a:prstGeom>
          <a:noFill/>
        </p:spPr>
        <p:txBody>
          <a:bodyPr wrap="square">
            <a:spAutoFit/>
          </a:bodyPr>
          <a:lstStyle/>
          <a:p>
            <a:r>
              <a:rPr lang="pt-BR" sz="1800" b="0" i="0" u="none" strike="noStrike" baseline="0" dirty="0">
                <a:solidFill>
                  <a:srgbClr val="000000"/>
                </a:solidFill>
                <a:latin typeface="Times New Roman" panose="02020603050405020304" pitchFamily="18" charset="0"/>
              </a:rPr>
              <a:t>în soluţia 3 avem Sn care este impuritate de tip n </a:t>
            </a:r>
          </a:p>
          <a:p>
            <a:endParaRPr lang="en-US" dirty="0">
              <a:solidFill>
                <a:srgbClr val="000000"/>
              </a:solidFill>
              <a:latin typeface="Times New Roman" panose="02020603050405020304" pitchFamily="18" charset="0"/>
            </a:endParaRPr>
          </a:p>
          <a:p>
            <a:r>
              <a:rPr lang="en-US" dirty="0" err="1">
                <a:solidFill>
                  <a:srgbClr val="000000"/>
                </a:solidFill>
                <a:latin typeface="Times New Roman" panose="02020603050405020304" pitchFamily="18" charset="0"/>
              </a:rPr>
              <a:t>în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soluţiile</a:t>
            </a:r>
            <a:r>
              <a:rPr lang="en-US" dirty="0">
                <a:solidFill>
                  <a:srgbClr val="000000"/>
                </a:solidFill>
                <a:latin typeface="Times New Roman" panose="02020603050405020304" pitchFamily="18" charset="0"/>
              </a:rPr>
              <a:t> 2 </a:t>
            </a:r>
            <a:r>
              <a:rPr lang="en-US" dirty="0" err="1">
                <a:solidFill>
                  <a:srgbClr val="000000"/>
                </a:solidFill>
                <a:latin typeface="Times New Roman" panose="02020603050405020304" pitchFamily="18" charset="0"/>
              </a:rPr>
              <a:t>şi</a:t>
            </a:r>
            <a:r>
              <a:rPr lang="en-US" dirty="0">
                <a:solidFill>
                  <a:srgbClr val="000000"/>
                </a:solidFill>
                <a:latin typeface="Times New Roman" panose="02020603050405020304" pitchFamily="18" charset="0"/>
              </a:rPr>
              <a:t> 1 </a:t>
            </a:r>
            <a:r>
              <a:rPr lang="en-US" dirty="0" err="1">
                <a:solidFill>
                  <a:srgbClr val="000000"/>
                </a:solidFill>
                <a:latin typeface="Times New Roman" panose="02020603050405020304" pitchFamily="18" charset="0"/>
              </a:rPr>
              <a:t>avem</a:t>
            </a:r>
            <a:r>
              <a:rPr lang="en-US" dirty="0">
                <a:solidFill>
                  <a:srgbClr val="000000"/>
                </a:solidFill>
                <a:latin typeface="Times New Roman" panose="02020603050405020304" pitchFamily="18" charset="0"/>
              </a:rPr>
              <a:t> Ge care </a:t>
            </a:r>
            <a:r>
              <a:rPr lang="en-US" dirty="0" err="1">
                <a:solidFill>
                  <a:srgbClr val="000000"/>
                </a:solidFill>
                <a:latin typeface="Times New Roman" panose="02020603050405020304" pitchFamily="18" charset="0"/>
              </a:rPr>
              <a:t>este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impiritate</a:t>
            </a:r>
            <a:r>
              <a:rPr lang="en-US" dirty="0">
                <a:solidFill>
                  <a:srgbClr val="000000"/>
                </a:solidFill>
                <a:latin typeface="Times New Roman" panose="02020603050405020304" pitchFamily="18" charset="0"/>
              </a:rPr>
              <a:t> de tip p </a:t>
            </a:r>
          </a:p>
        </p:txBody>
      </p:sp>
    </p:spTree>
    <p:extLst>
      <p:ext uri="{BB962C8B-B14F-4D97-AF65-F5344CB8AC3E}">
        <p14:creationId xmlns:p14="http://schemas.microsoft.com/office/powerpoint/2010/main" val="9875976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8F15C9F-A980-C27A-5873-751A1353C67B}"/>
              </a:ext>
            </a:extLst>
          </p:cNvPr>
          <p:cNvSpPr txBox="1"/>
          <p:nvPr/>
        </p:nvSpPr>
        <p:spPr>
          <a:xfrm>
            <a:off x="115433" y="84240"/>
            <a:ext cx="9997288" cy="369332"/>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Tot </a:t>
            </a:r>
            <a:r>
              <a:rPr lang="en-US" sz="1800" b="0" i="0" u="none" strike="noStrike" baseline="0" dirty="0" err="1">
                <a:solidFill>
                  <a:srgbClr val="000000"/>
                </a:solidFill>
                <a:latin typeface="Times New Roman" panose="02020603050405020304" pitchFamily="18" charset="0"/>
              </a:rPr>
              <a:t>sistemul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introdus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într</a:t>
            </a:r>
            <a:r>
              <a:rPr lang="en-US" sz="1800" b="0" i="0" u="none" strike="noStrike" baseline="0" dirty="0">
                <a:solidFill>
                  <a:srgbClr val="000000"/>
                </a:solidFill>
                <a:latin typeface="Times New Roman" panose="02020603050405020304" pitchFamily="18" charset="0"/>
              </a:rPr>
              <a:t>-un reactor de quartz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încãlzim</a:t>
            </a:r>
            <a:r>
              <a:rPr lang="en-US" sz="1800" b="0" i="0" u="none" strike="noStrike" baseline="0" dirty="0">
                <a:solidFill>
                  <a:srgbClr val="000000"/>
                </a:solidFill>
                <a:latin typeface="Times New Roman" panose="02020603050405020304" pitchFamily="18" charset="0"/>
              </a:rPr>
              <a:t> ca la Nelson: </a:t>
            </a:r>
            <a:endParaRPr lang="en-US" dirty="0"/>
          </a:p>
        </p:txBody>
      </p:sp>
      <p:pic>
        <p:nvPicPr>
          <p:cNvPr id="7" name="Рисунок 6">
            <a:extLst>
              <a:ext uri="{FF2B5EF4-FFF2-40B4-BE49-F238E27FC236}">
                <a16:creationId xmlns:a16="http://schemas.microsoft.com/office/drawing/2014/main" id="{9C1FCEC8-6914-5830-FB2B-0D839E9087C5}"/>
              </a:ext>
            </a:extLst>
          </p:cNvPr>
          <p:cNvPicPr>
            <a:picLocks noChangeAspect="1"/>
          </p:cNvPicPr>
          <p:nvPr/>
        </p:nvPicPr>
        <p:blipFill>
          <a:blip r:embed="rId2"/>
          <a:stretch>
            <a:fillRect/>
          </a:stretch>
        </p:blipFill>
        <p:spPr>
          <a:xfrm>
            <a:off x="8012318" y="542518"/>
            <a:ext cx="4013378" cy="2442927"/>
          </a:xfrm>
          <a:prstGeom prst="rect">
            <a:avLst/>
          </a:prstGeom>
        </p:spPr>
      </p:pic>
      <p:sp>
        <p:nvSpPr>
          <p:cNvPr id="9" name="TextBox 8">
            <a:extLst>
              <a:ext uri="{FF2B5EF4-FFF2-40B4-BE49-F238E27FC236}">
                <a16:creationId xmlns:a16="http://schemas.microsoft.com/office/drawing/2014/main" id="{6E3D88DA-EEFA-16BE-E62B-90CEBB5403F0}"/>
              </a:ext>
            </a:extLst>
          </p:cNvPr>
          <p:cNvSpPr txBox="1"/>
          <p:nvPr/>
        </p:nvSpPr>
        <p:spPr>
          <a:xfrm>
            <a:off x="115433" y="453572"/>
            <a:ext cx="7969312" cy="2308324"/>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1 – </a:t>
            </a:r>
            <a:r>
              <a:rPr lang="en-US" sz="1800" b="0" i="0" u="none" strike="noStrike" baseline="0" dirty="0" err="1">
                <a:solidFill>
                  <a:srgbClr val="000000"/>
                </a:solidFill>
                <a:latin typeface="Times New Roman" panose="02020603050405020304" pitchFamily="18" charset="0"/>
              </a:rPr>
              <a:t>punct</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umezire</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plachetei</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soluţie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topiturã</a:t>
            </a:r>
            <a:r>
              <a:rPr lang="en-US" sz="1800" b="0" i="0" u="none" strike="noStrike" baseline="0" dirty="0">
                <a:solidFill>
                  <a:srgbClr val="000000"/>
                </a:solidFill>
                <a:latin typeface="Times New Roman" panose="02020603050405020304" pitchFamily="18" charset="0"/>
              </a:rPr>
              <a:t>); 2 – </a:t>
            </a:r>
            <a:r>
              <a:rPr lang="en-US" sz="1800" b="0" i="0" u="none" strike="noStrike" baseline="0" dirty="0" err="1">
                <a:solidFill>
                  <a:srgbClr val="000000"/>
                </a:solidFill>
                <a:latin typeface="Times New Roman" panose="02020603050405020304" pitchFamily="18" charset="0"/>
              </a:rPr>
              <a:t>punerea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reactorului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poziţia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iniţialã</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Împingem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astfel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încât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nimereascã</a:t>
            </a:r>
            <a:r>
              <a:rPr lang="en-US" sz="1800" b="0" i="0" u="none" strike="noStrike" baseline="0" dirty="0">
                <a:solidFill>
                  <a:srgbClr val="000000"/>
                </a:solidFill>
                <a:latin typeface="Times New Roman" panose="02020603050405020304" pitchFamily="18" charset="0"/>
              </a:rPr>
              <a:t> sub prima </a:t>
            </a:r>
            <a:r>
              <a:rPr lang="en-US" sz="1800" b="0" i="0" u="none" strike="noStrike" baseline="0" dirty="0" err="1">
                <a:solidFill>
                  <a:srgbClr val="000000"/>
                </a:solidFill>
                <a:latin typeface="Times New Roman" panose="02020603050405020304" pitchFamily="18" charset="0"/>
              </a:rPr>
              <a:t>soluţie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 se </a:t>
            </a:r>
            <a:r>
              <a:rPr lang="en-US" sz="1800" b="0" i="0" u="none" strike="noStrike" baseline="0" dirty="0" err="1">
                <a:solidFill>
                  <a:srgbClr val="000000"/>
                </a:solidFill>
                <a:latin typeface="Times New Roman" panose="02020603050405020304" pitchFamily="18" charset="0"/>
              </a:rPr>
              <a:t>realiza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depunerea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peliculei</a:t>
            </a:r>
            <a:r>
              <a:rPr lang="en-US" sz="1800" b="0" i="0" u="none" strike="noStrike" baseline="0" dirty="0">
                <a:solidFill>
                  <a:srgbClr val="000000"/>
                </a:solidFill>
                <a:latin typeface="Times New Roman" panose="02020603050405020304" pitchFamily="18" charset="0"/>
              </a:rPr>
              <a:t> cu Al</a:t>
            </a:r>
            <a:r>
              <a:rPr lang="en-US" sz="1050" b="0" i="0" u="none" strike="noStrike" baseline="0" dirty="0">
                <a:solidFill>
                  <a:srgbClr val="000000"/>
                </a:solidFill>
                <a:latin typeface="Times New Roman" panose="02020603050405020304" pitchFamily="18" charset="0"/>
              </a:rPr>
              <a:t>2</a:t>
            </a:r>
            <a:r>
              <a:rPr lang="en-US" sz="1800" b="0" i="0" u="none" strike="noStrike" baseline="0" dirty="0">
                <a:solidFill>
                  <a:srgbClr val="000000"/>
                </a:solidFill>
                <a:latin typeface="Times New Roman" panose="02020603050405020304" pitchFamily="18" charset="0"/>
              </a:rPr>
              <a:t>O</a:t>
            </a:r>
            <a:r>
              <a:rPr lang="en-US" sz="1050" b="0" i="0" u="none" strike="noStrike" baseline="0" dirty="0">
                <a:solidFill>
                  <a:srgbClr val="000000"/>
                </a:solidFill>
                <a:latin typeface="Times New Roman" panose="02020603050405020304" pitchFamily="18" charset="0"/>
              </a:rPr>
              <a:t>3</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Grafitul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strãveziu</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H</a:t>
            </a:r>
            <a:r>
              <a:rPr lang="en-US" sz="1050" b="0" i="0" u="none" strike="noStrike" baseline="0" dirty="0">
                <a:solidFill>
                  <a:srgbClr val="000000"/>
                </a:solidFill>
                <a:latin typeface="Times New Roman" panose="02020603050405020304" pitchFamily="18" charset="0"/>
              </a:rPr>
              <a:t>2 </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adicã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toatã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suprafaţa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acoperitã</a:t>
            </a:r>
            <a:r>
              <a:rPr lang="en-US" sz="1800" b="0" i="0" u="none" strike="noStrike" baseline="0" dirty="0">
                <a:solidFill>
                  <a:srgbClr val="000000"/>
                </a:solidFill>
                <a:latin typeface="Times New Roman" panose="02020603050405020304" pitchFamily="18" charset="0"/>
              </a:rPr>
              <a:t> cu un </a:t>
            </a:r>
            <a:r>
              <a:rPr lang="en-US" sz="1800" b="0" i="0" u="none" strike="noStrike" baseline="0" dirty="0" err="1">
                <a:solidFill>
                  <a:srgbClr val="000000"/>
                </a:solidFill>
                <a:latin typeface="Times New Roman" panose="02020603050405020304" pitchFamily="18" charset="0"/>
              </a:rPr>
              <a:t>strat</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oxid</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Placheta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împinsã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înspre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dreapta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muchia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rupe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pelicula</a:t>
            </a:r>
            <a:r>
              <a:rPr lang="en-US" sz="1800" b="0" i="0" u="none" strike="noStrike" baseline="0" dirty="0">
                <a:solidFill>
                  <a:srgbClr val="000000"/>
                </a:solidFill>
                <a:latin typeface="Times New Roman" panose="02020603050405020304" pitchFamily="18" charset="0"/>
              </a:rPr>
              <a:t> de Al</a:t>
            </a:r>
            <a:r>
              <a:rPr lang="en-US" sz="1050" b="0" i="0" u="none" strike="noStrike" baseline="0" dirty="0">
                <a:solidFill>
                  <a:srgbClr val="000000"/>
                </a:solidFill>
                <a:latin typeface="Times New Roman" panose="02020603050405020304" pitchFamily="18" charset="0"/>
              </a:rPr>
              <a:t>3</a:t>
            </a:r>
            <a:r>
              <a:rPr lang="en-US" sz="1800" b="0" i="0" u="none" strike="noStrike" baseline="0" dirty="0">
                <a:solidFill>
                  <a:srgbClr val="000000"/>
                </a:solidFill>
                <a:latin typeface="Times New Roman" panose="02020603050405020304" pitchFamily="18" charset="0"/>
              </a:rPr>
              <a:t>O</a:t>
            </a:r>
            <a:r>
              <a:rPr lang="en-US" sz="1050" b="0" i="0" u="none" strike="noStrike" baseline="0" dirty="0">
                <a:solidFill>
                  <a:srgbClr val="000000"/>
                </a:solidFill>
                <a:latin typeface="Times New Roman" panose="02020603050405020304" pitchFamily="18" charset="0"/>
              </a:rPr>
              <a:t>3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placheta</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umezeşte</a:t>
            </a:r>
            <a:r>
              <a:rPr lang="en-US" sz="1800" b="0" i="0" u="none" strike="noStrike" baseline="0" dirty="0">
                <a:solidFill>
                  <a:srgbClr val="000000"/>
                </a:solidFill>
                <a:latin typeface="Times New Roman" panose="02020603050405020304" pitchFamily="18" charset="0"/>
              </a:rPr>
              <a:t> pe </a:t>
            </a:r>
            <a:r>
              <a:rPr lang="en-US" sz="1800" b="0" i="0" u="none" strike="noStrike" baseline="0" dirty="0" err="1">
                <a:solidFill>
                  <a:srgbClr val="000000"/>
                </a:solidFill>
                <a:latin typeface="Times New Roman" panose="02020603050405020304" pitchFamily="18" charset="0"/>
              </a:rPr>
              <a:t>toatã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suprafaţa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Dupã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ce</a:t>
            </a:r>
            <a:r>
              <a:rPr lang="en-US" sz="1800" b="0" i="0" u="none" strike="noStrike" baseline="0" dirty="0">
                <a:solidFill>
                  <a:srgbClr val="000000"/>
                </a:solidFill>
                <a:latin typeface="Times New Roman" panose="02020603050405020304" pitchFamily="18" charset="0"/>
              </a:rPr>
              <a:t> s-a </a:t>
            </a:r>
            <a:r>
              <a:rPr lang="en-US" sz="1800" b="0" i="0" u="none" strike="noStrike" baseline="0" dirty="0" err="1">
                <a:solidFill>
                  <a:srgbClr val="000000"/>
                </a:solidFill>
                <a:latin typeface="Times New Roman" panose="02020603050405020304" pitchFamily="18" charset="0"/>
              </a:rPr>
              <a:t>umezit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placheta</a:t>
            </a:r>
            <a:r>
              <a:rPr lang="en-US" sz="1800" b="0" i="0" u="none" strike="noStrike" baseline="0" dirty="0">
                <a:solidFill>
                  <a:srgbClr val="000000"/>
                </a:solidFill>
                <a:latin typeface="Times New Roman" panose="02020603050405020304" pitchFamily="18" charset="0"/>
              </a:rPr>
              <a:t> (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punctul</a:t>
            </a:r>
            <a:r>
              <a:rPr lang="en-US" sz="1800" b="0" i="0" u="none" strike="noStrike" baseline="0" dirty="0">
                <a:solidFill>
                  <a:srgbClr val="000000"/>
                </a:solidFill>
                <a:latin typeface="Times New Roman" panose="02020603050405020304" pitchFamily="18" charset="0"/>
              </a:rPr>
              <a:t> 1 ) s-a </a:t>
            </a:r>
            <a:r>
              <a:rPr lang="en-US" sz="1800" b="0" i="0" u="none" strike="noStrike" baseline="0" dirty="0" err="1">
                <a:solidFill>
                  <a:srgbClr val="000000"/>
                </a:solidFill>
                <a:latin typeface="Times New Roman" panose="02020603050405020304" pitchFamily="18" charset="0"/>
              </a:rPr>
              <a:t>ridicat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temperatura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înlãtura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stratul</a:t>
            </a:r>
            <a:r>
              <a:rPr lang="en-US" sz="1800" b="0" i="0" u="none" strike="noStrike" baseline="0" dirty="0">
                <a:solidFill>
                  <a:srgbClr val="000000"/>
                </a:solidFill>
                <a:latin typeface="Times New Roman" panose="02020603050405020304" pitchFamily="18" charset="0"/>
              </a:rPr>
              <a:t> de solvent de pe </a:t>
            </a:r>
            <a:r>
              <a:rPr lang="en-US" sz="1800" b="0" i="0" u="none" strike="noStrike" baseline="0" dirty="0" err="1">
                <a:solidFill>
                  <a:srgbClr val="000000"/>
                </a:solidFill>
                <a:latin typeface="Times New Roman" panose="02020603050405020304" pitchFamily="18" charset="0"/>
              </a:rPr>
              <a:t>plachetã</a:t>
            </a:r>
            <a:r>
              <a:rPr lang="en-US" sz="1800" b="0" i="0" u="none" strike="noStrike" baseline="0" dirty="0">
                <a:solidFill>
                  <a:srgbClr val="000000"/>
                </a:solidFill>
                <a:latin typeface="Times New Roman" panose="02020603050405020304" pitchFamily="18" charset="0"/>
              </a:rPr>
              <a:t>. </a:t>
            </a:r>
            <a:endParaRPr lang="en-US" dirty="0"/>
          </a:p>
        </p:txBody>
      </p:sp>
      <p:pic>
        <p:nvPicPr>
          <p:cNvPr id="11" name="Рисунок 10">
            <a:extLst>
              <a:ext uri="{FF2B5EF4-FFF2-40B4-BE49-F238E27FC236}">
                <a16:creationId xmlns:a16="http://schemas.microsoft.com/office/drawing/2014/main" id="{39F9EEAC-7AC2-486F-29AB-453DA6FFA50F}"/>
              </a:ext>
            </a:extLst>
          </p:cNvPr>
          <p:cNvPicPr>
            <a:picLocks noChangeAspect="1"/>
          </p:cNvPicPr>
          <p:nvPr/>
        </p:nvPicPr>
        <p:blipFill>
          <a:blip r:embed="rId3"/>
          <a:stretch>
            <a:fillRect/>
          </a:stretch>
        </p:blipFill>
        <p:spPr>
          <a:xfrm>
            <a:off x="1979745" y="2985445"/>
            <a:ext cx="3713726" cy="916599"/>
          </a:xfrm>
          <a:prstGeom prst="rect">
            <a:avLst/>
          </a:prstGeom>
        </p:spPr>
      </p:pic>
      <p:sp>
        <p:nvSpPr>
          <p:cNvPr id="13" name="TextBox 12">
            <a:extLst>
              <a:ext uri="{FF2B5EF4-FFF2-40B4-BE49-F238E27FC236}">
                <a16:creationId xmlns:a16="http://schemas.microsoft.com/office/drawing/2014/main" id="{62EED954-E027-F567-E9A4-F94DE9904ED9}"/>
              </a:ext>
            </a:extLst>
          </p:cNvPr>
          <p:cNvSpPr txBox="1"/>
          <p:nvPr/>
        </p:nvSpPr>
        <p:spPr>
          <a:xfrm>
            <a:off x="115432" y="3902044"/>
            <a:ext cx="11910263" cy="923330"/>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Când</a:t>
            </a:r>
            <a:r>
              <a:rPr lang="en-US" sz="1800" b="0" i="0" u="none" strike="noStrike" baseline="0" dirty="0">
                <a:solidFill>
                  <a:srgbClr val="000000"/>
                </a:solidFill>
                <a:latin typeface="Times New Roman" panose="02020603050405020304" pitchFamily="18" charset="0"/>
              </a:rPr>
              <a:t> am </a:t>
            </a:r>
            <a:r>
              <a:rPr lang="en-US" sz="1800" b="0" i="0" u="none" strike="noStrike" baseline="0" dirty="0" err="1">
                <a:solidFill>
                  <a:srgbClr val="000000"/>
                </a:solidFill>
                <a:latin typeface="Times New Roman" panose="02020603050405020304" pitchFamily="18" charset="0"/>
              </a:rPr>
              <a:t>ajuns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punctul</a:t>
            </a:r>
            <a:r>
              <a:rPr lang="en-US" sz="1800" b="0" i="0" u="none" strike="noStrike" baseline="0" dirty="0">
                <a:solidFill>
                  <a:srgbClr val="000000"/>
                </a:solidFill>
                <a:latin typeface="Times New Roman" panose="02020603050405020304" pitchFamily="18" charset="0"/>
              </a:rPr>
              <a:t> 2 am </a:t>
            </a:r>
            <a:r>
              <a:rPr lang="en-US" sz="1800" b="0" i="0" u="none" strike="noStrike" baseline="0" dirty="0" err="1">
                <a:solidFill>
                  <a:srgbClr val="000000"/>
                </a:solidFill>
                <a:latin typeface="Times New Roman" panose="02020603050405020304" pitchFamily="18" charset="0"/>
              </a:rPr>
              <a:t>tras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placheta</a:t>
            </a:r>
            <a:r>
              <a:rPr lang="en-US" sz="1800" b="0" i="0" u="none" strike="noStrike" baseline="0" dirty="0">
                <a:solidFill>
                  <a:srgbClr val="000000"/>
                </a:solidFill>
                <a:latin typeface="Times New Roman" panose="02020603050405020304" pitchFamily="18" charset="0"/>
              </a:rPr>
              <a:t> de sub </a:t>
            </a:r>
            <a:r>
              <a:rPr lang="en-US" sz="1800" b="0" i="0" u="none" strike="noStrike" baseline="0" dirty="0" err="1">
                <a:solidFill>
                  <a:srgbClr val="000000"/>
                </a:solidFill>
                <a:latin typeface="Times New Roman" panose="02020603050405020304" pitchFamily="18" charset="0"/>
              </a:rPr>
              <a:t>topitura</a:t>
            </a:r>
            <a:r>
              <a:rPr lang="en-US" sz="1800" b="0" i="0" u="none" strike="noStrike" baseline="0" dirty="0">
                <a:solidFill>
                  <a:srgbClr val="000000"/>
                </a:solidFill>
                <a:latin typeface="Times New Roman" panose="02020603050405020304" pitchFamily="18" charset="0"/>
              </a:rPr>
              <a:t> 1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am </a:t>
            </a:r>
            <a:r>
              <a:rPr lang="en-US" sz="1800" b="0" i="0" u="none" strike="noStrike" baseline="0" dirty="0" err="1">
                <a:solidFill>
                  <a:srgbClr val="000000"/>
                </a:solidFill>
                <a:latin typeface="Times New Roman" panose="02020603050405020304" pitchFamily="18" charset="0"/>
              </a:rPr>
              <a:t>dus</a:t>
            </a:r>
            <a:r>
              <a:rPr lang="en-US" sz="1800" b="0" i="0" u="none" strike="noStrike" baseline="0" dirty="0">
                <a:solidFill>
                  <a:srgbClr val="000000"/>
                </a:solidFill>
                <a:latin typeface="Times New Roman" panose="02020603050405020304" pitchFamily="18" charset="0"/>
              </a:rPr>
              <a:t>-o sub </a:t>
            </a:r>
            <a:r>
              <a:rPr lang="en-US" sz="1800" b="0" i="0" u="none" strike="noStrike" baseline="0" dirty="0" err="1">
                <a:solidFill>
                  <a:srgbClr val="000000"/>
                </a:solidFill>
                <a:latin typeface="Times New Roman" panose="02020603050405020304" pitchFamily="18" charset="0"/>
              </a:rPr>
              <a:t>topitura</a:t>
            </a:r>
            <a:r>
              <a:rPr lang="en-US" sz="1800" b="0" i="0" u="none" strike="noStrike" baseline="0" dirty="0">
                <a:solidFill>
                  <a:srgbClr val="000000"/>
                </a:solidFill>
                <a:latin typeface="Times New Roman" panose="02020603050405020304" pitchFamily="18" charset="0"/>
              </a:rPr>
              <a:t> 2 </a:t>
            </a:r>
            <a:r>
              <a:rPr lang="en-US" sz="1800" b="0" i="0" u="none" strike="noStrike" baseline="0" dirty="0" err="1">
                <a:solidFill>
                  <a:srgbClr val="000000"/>
                </a:solidFill>
                <a:latin typeface="Times New Roman" panose="02020603050405020304" pitchFamily="18" charset="0"/>
              </a:rPr>
              <a:t>dupã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ce</a:t>
            </a:r>
            <a:r>
              <a:rPr lang="en-US" sz="1800" b="0" i="0" u="none" strike="noStrike" baseline="0" dirty="0">
                <a:solidFill>
                  <a:srgbClr val="000000"/>
                </a:solidFill>
                <a:latin typeface="Times New Roman" panose="02020603050405020304" pitchFamily="18" charset="0"/>
              </a:rPr>
              <a:t> am </a:t>
            </a:r>
            <a:r>
              <a:rPr lang="en-US" sz="1800" b="0" i="0" u="none" strike="noStrike" baseline="0" dirty="0" err="1">
                <a:solidFill>
                  <a:srgbClr val="000000"/>
                </a:solidFill>
                <a:latin typeface="Times New Roman" panose="02020603050405020304" pitchFamily="18" charset="0"/>
              </a:rPr>
              <a:t>terminat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creşterea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peliculei</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topitura</a:t>
            </a:r>
            <a:r>
              <a:rPr lang="en-US" sz="1800" b="0" i="0" u="none" strike="noStrike" baseline="0" dirty="0">
                <a:solidFill>
                  <a:srgbClr val="000000"/>
                </a:solidFill>
                <a:latin typeface="Times New Roman" panose="02020603050405020304" pitchFamily="18" charset="0"/>
              </a:rPr>
              <a:t> 1.  </a:t>
            </a:r>
            <a:r>
              <a:rPr lang="en-US" sz="1800" b="0" i="0" u="none" strike="noStrike" baseline="0" dirty="0" err="1">
                <a:solidFill>
                  <a:srgbClr val="000000"/>
                </a:solidFill>
                <a:latin typeface="Times New Roman" panose="02020603050405020304" pitchFamily="18" charset="0"/>
              </a:rPr>
              <a:t>Scãdem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continuare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temperatura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creem</a:t>
            </a:r>
            <a:r>
              <a:rPr lang="en-US" sz="1800" b="0" i="0" u="none" strike="noStrike" baseline="0" dirty="0">
                <a:solidFill>
                  <a:srgbClr val="000000"/>
                </a:solidFill>
                <a:latin typeface="Times New Roman" panose="02020603050405020304" pitchFamily="18" charset="0"/>
              </a:rPr>
              <a:t> din nou o </a:t>
            </a:r>
            <a:r>
              <a:rPr lang="en-US" sz="1800" b="0" i="0" u="none" strike="noStrike" baseline="0" dirty="0" err="1">
                <a:solidFill>
                  <a:srgbClr val="000000"/>
                </a:solidFill>
                <a:latin typeface="Times New Roman" panose="02020603050405020304" pitchFamily="18" charset="0"/>
              </a:rPr>
              <a:t>altã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ş.a.m.d</a:t>
            </a:r>
            <a:r>
              <a:rPr lang="en-US" sz="1800" b="0" i="0" u="none" strike="noStrike" baseline="0" dirty="0">
                <a:solidFill>
                  <a:srgbClr val="000000"/>
                </a:solidFill>
                <a:latin typeface="Times New Roman" panose="02020603050405020304" pitchFamily="18" charset="0"/>
              </a:rPr>
              <a:t>. </a:t>
            </a:r>
            <a:r>
              <a:rPr lang="pt-BR" sz="1800" b="0" i="0" u="none" strike="noStrike" baseline="0" dirty="0">
                <a:solidFill>
                  <a:srgbClr val="000000"/>
                </a:solidFill>
                <a:latin typeface="Times New Roman" panose="02020603050405020304" pitchFamily="18" charset="0"/>
              </a:rPr>
              <a:t>În final avem trei pelicule pe care le-am crescut pe o singurã plachetã. </a:t>
            </a:r>
            <a:endParaRPr lang="en-US" dirty="0"/>
          </a:p>
        </p:txBody>
      </p:sp>
      <p:pic>
        <p:nvPicPr>
          <p:cNvPr id="15" name="Рисунок 14">
            <a:extLst>
              <a:ext uri="{FF2B5EF4-FFF2-40B4-BE49-F238E27FC236}">
                <a16:creationId xmlns:a16="http://schemas.microsoft.com/office/drawing/2014/main" id="{D7D678B5-73D9-F85B-60B9-90CEAC21553C}"/>
              </a:ext>
            </a:extLst>
          </p:cNvPr>
          <p:cNvPicPr>
            <a:picLocks noChangeAspect="1"/>
          </p:cNvPicPr>
          <p:nvPr/>
        </p:nvPicPr>
        <p:blipFill>
          <a:blip r:embed="rId4"/>
          <a:stretch>
            <a:fillRect/>
          </a:stretch>
        </p:blipFill>
        <p:spPr>
          <a:xfrm>
            <a:off x="1979745" y="4867330"/>
            <a:ext cx="3660652" cy="1343038"/>
          </a:xfrm>
          <a:prstGeom prst="rect">
            <a:avLst/>
          </a:prstGeom>
        </p:spPr>
      </p:pic>
    </p:spTree>
    <p:extLst>
      <p:ext uri="{BB962C8B-B14F-4D97-AF65-F5344CB8AC3E}">
        <p14:creationId xmlns:p14="http://schemas.microsoft.com/office/powerpoint/2010/main" val="2220840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34DA39F-5317-824D-9266-DB5CED078F76}"/>
              </a:ext>
            </a:extLst>
          </p:cNvPr>
          <p:cNvSpPr txBox="1"/>
          <p:nvPr/>
        </p:nvSpPr>
        <p:spPr>
          <a:xfrm>
            <a:off x="205967" y="0"/>
            <a:ext cx="8313344" cy="369332"/>
          </a:xfrm>
          <a:prstGeom prst="rect">
            <a:avLst/>
          </a:prstGeom>
          <a:noFill/>
        </p:spPr>
        <p:txBody>
          <a:bodyPr wrap="square">
            <a:spAutoFit/>
          </a:bodyPr>
          <a:lstStyle/>
          <a:p>
            <a:r>
              <a:rPr lang="en-US" sz="1800" b="0" i="1" u="none" strike="noStrike" baseline="0" dirty="0" err="1">
                <a:solidFill>
                  <a:srgbClr val="000000"/>
                </a:solidFill>
                <a:latin typeface="Times New Roman" panose="02020603050405020304" pitchFamily="18" charset="0"/>
              </a:rPr>
              <a:t>Heteroepitaxie</a:t>
            </a:r>
            <a:r>
              <a:rPr lang="en-US" sz="1800" b="0" i="1"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componenţa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chimică</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plachetei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peliculei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crescute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diferită</a:t>
            </a:r>
            <a:r>
              <a:rPr lang="en-US" sz="1800" b="0" i="0" u="none" strike="noStrike" baseline="0" dirty="0">
                <a:solidFill>
                  <a:srgbClr val="000000"/>
                </a:solidFill>
                <a:latin typeface="Times New Roman" panose="02020603050405020304" pitchFamily="18" charset="0"/>
              </a:rPr>
              <a:t>. </a:t>
            </a:r>
            <a:endParaRPr lang="en-US" dirty="0"/>
          </a:p>
        </p:txBody>
      </p:sp>
      <p:pic>
        <p:nvPicPr>
          <p:cNvPr id="7" name="Picture 6">
            <a:extLst>
              <a:ext uri="{FF2B5EF4-FFF2-40B4-BE49-F238E27FC236}">
                <a16:creationId xmlns:a16="http://schemas.microsoft.com/office/drawing/2014/main" id="{AB7FB5A4-54F5-04F3-F5BF-9312C7F7FF4B}"/>
              </a:ext>
            </a:extLst>
          </p:cNvPr>
          <p:cNvPicPr>
            <a:picLocks noChangeAspect="1"/>
          </p:cNvPicPr>
          <p:nvPr/>
        </p:nvPicPr>
        <p:blipFill>
          <a:blip r:embed="rId2"/>
          <a:stretch>
            <a:fillRect/>
          </a:stretch>
        </p:blipFill>
        <p:spPr>
          <a:xfrm>
            <a:off x="1751468" y="403282"/>
            <a:ext cx="3928018" cy="683134"/>
          </a:xfrm>
          <a:prstGeom prst="rect">
            <a:avLst/>
          </a:prstGeom>
        </p:spPr>
      </p:pic>
      <p:pic>
        <p:nvPicPr>
          <p:cNvPr id="9" name="Picture 8">
            <a:extLst>
              <a:ext uri="{FF2B5EF4-FFF2-40B4-BE49-F238E27FC236}">
                <a16:creationId xmlns:a16="http://schemas.microsoft.com/office/drawing/2014/main" id="{AC257A1A-5637-03F6-8CCD-0DD4ED6FA231}"/>
              </a:ext>
            </a:extLst>
          </p:cNvPr>
          <p:cNvPicPr>
            <a:picLocks noChangeAspect="1"/>
          </p:cNvPicPr>
          <p:nvPr/>
        </p:nvPicPr>
        <p:blipFill>
          <a:blip r:embed="rId3"/>
          <a:stretch>
            <a:fillRect/>
          </a:stretch>
        </p:blipFill>
        <p:spPr>
          <a:xfrm>
            <a:off x="934554" y="1120366"/>
            <a:ext cx="6909332" cy="1315016"/>
          </a:xfrm>
          <a:prstGeom prst="rect">
            <a:avLst/>
          </a:prstGeom>
        </p:spPr>
      </p:pic>
      <p:sp>
        <p:nvSpPr>
          <p:cNvPr id="11" name="TextBox 10">
            <a:extLst>
              <a:ext uri="{FF2B5EF4-FFF2-40B4-BE49-F238E27FC236}">
                <a16:creationId xmlns:a16="http://schemas.microsoft.com/office/drawing/2014/main" id="{ACB0BD4F-5D7B-A0CD-B4AD-42143F9C828B}"/>
              </a:ext>
            </a:extLst>
          </p:cNvPr>
          <p:cNvSpPr txBox="1"/>
          <p:nvPr/>
        </p:nvSpPr>
        <p:spPr>
          <a:xfrm>
            <a:off x="205967" y="2516707"/>
            <a:ext cx="11898516" cy="923330"/>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Condiţii</a:t>
            </a:r>
            <a:r>
              <a:rPr lang="en-US" sz="1800" b="0" i="0" u="none" strike="noStrike" baseline="0" dirty="0">
                <a:solidFill>
                  <a:srgbClr val="000000"/>
                </a:solidFill>
                <a:latin typeface="Times New Roman" panose="02020603050405020304" pitchFamily="18" charset="0"/>
              </a:rPr>
              <a:t>: - nu </a:t>
            </a:r>
            <a:r>
              <a:rPr lang="en-US" sz="1800" b="0" i="0" u="none" strike="noStrike" baseline="0" dirty="0" err="1">
                <a:solidFill>
                  <a:srgbClr val="000000"/>
                </a:solidFill>
                <a:latin typeface="Times New Roman" panose="02020603050405020304" pitchFamily="18" charset="0"/>
              </a:rPr>
              <a:t>putem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însă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creşte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orice</a:t>
            </a:r>
            <a:r>
              <a:rPr lang="en-US" sz="1800" b="0" i="0" u="none" strike="noStrike" baseline="0" dirty="0">
                <a:solidFill>
                  <a:srgbClr val="000000"/>
                </a:solidFill>
                <a:latin typeface="Times New Roman" panose="02020603050405020304" pitchFamily="18" charset="0"/>
              </a:rPr>
              <a:t> material pe </a:t>
            </a:r>
            <a:r>
              <a:rPr lang="en-US" sz="1800" b="0" i="0" u="none" strike="noStrike" baseline="0" dirty="0" err="1">
                <a:solidFill>
                  <a:srgbClr val="000000"/>
                </a:solidFill>
                <a:latin typeface="Times New Roman" panose="02020603050405020304" pitchFamily="18" charset="0"/>
              </a:rPr>
              <a:t>orice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plachetă</a:t>
            </a:r>
            <a:r>
              <a:rPr lang="en-US" sz="1800" b="0" i="0" u="none" strike="noStrike" baseline="0" dirty="0">
                <a:solidFill>
                  <a:srgbClr val="000000"/>
                </a:solidFill>
                <a:latin typeface="Times New Roman" panose="02020603050405020304" pitchFamily="18" charset="0"/>
              </a:rPr>
              <a:t> pt. </a:t>
            </a:r>
            <a:r>
              <a:rPr lang="en-US" sz="1800" b="0" i="0" u="none" strike="noStrike" baseline="0" dirty="0" err="1">
                <a:solidFill>
                  <a:srgbClr val="000000"/>
                </a:solidFill>
                <a:latin typeface="Times New Roman" panose="02020603050405020304" pitchFamily="18" charset="0"/>
              </a:rPr>
              <a:t>că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între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peliculă</a:t>
            </a:r>
            <a:r>
              <a:rPr lang="en-US" sz="1800" b="0" i="0" u="none" strike="noStrike" baseline="0" dirty="0">
                <a:solidFill>
                  <a:srgbClr val="000000"/>
                </a:solidFill>
                <a:latin typeface="Times New Roman" panose="02020603050405020304" pitchFamily="18" charset="0"/>
              </a:rPr>
              <a:t> se pot forma o </a:t>
            </a:r>
            <a:r>
              <a:rPr lang="en-US" sz="1800" b="0" i="0" u="none" strike="noStrike" baseline="0" dirty="0" err="1">
                <a:solidFill>
                  <a:srgbClr val="000000"/>
                </a:solidFill>
                <a:latin typeface="Times New Roman" panose="02020603050405020304" pitchFamily="18" charset="0"/>
              </a:rPr>
              <a:t>serie</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defecte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dacă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acestea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două</a:t>
            </a:r>
            <a:r>
              <a:rPr lang="en-US" sz="1800" b="0" i="0" u="none" strike="noStrike" baseline="0" dirty="0">
                <a:solidFill>
                  <a:srgbClr val="000000"/>
                </a:solidFill>
                <a:latin typeface="Times New Roman" panose="02020603050405020304" pitchFamily="18" charset="0"/>
              </a:rPr>
              <a:t> nu </a:t>
            </a:r>
            <a:r>
              <a:rPr lang="en-US" sz="1800" b="0" i="0" u="none" strike="noStrike" baseline="0" dirty="0" err="1">
                <a:solidFill>
                  <a:srgbClr val="000000"/>
                </a:solidFill>
                <a:latin typeface="Times New Roman" panose="02020603050405020304" pitchFamily="18" charset="0"/>
              </a:rPr>
              <a:t>corespund</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temperatura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trebuie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să</a:t>
            </a:r>
            <a:r>
              <a:rPr lang="en-US" sz="1800" b="0" i="0" u="none" strike="noStrike" baseline="0" dirty="0">
                <a:solidFill>
                  <a:srgbClr val="000000"/>
                </a:solidFill>
                <a:latin typeface="Times New Roman" panose="02020603050405020304" pitchFamily="18" charset="0"/>
              </a:rPr>
              <a:t> fie </a:t>
            </a:r>
            <a:r>
              <a:rPr lang="en-US" sz="1800" b="0" i="0" u="none" strike="noStrike" baseline="0" dirty="0" err="1">
                <a:solidFill>
                  <a:srgbClr val="000000"/>
                </a:solidFill>
                <a:latin typeface="Times New Roman" panose="02020603050405020304" pitchFamily="18" charset="0"/>
              </a:rPr>
              <a:t>aproximativ</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egale</a:t>
            </a:r>
            <a:r>
              <a:rPr lang="en-US" sz="1800" b="0" i="0" u="none" strike="noStrike" baseline="0" dirty="0">
                <a:solidFill>
                  <a:srgbClr val="000000"/>
                </a:solidFill>
                <a:latin typeface="Times New Roman" panose="02020603050405020304" pitchFamily="18" charset="0"/>
              </a:rPr>
              <a:t>. </a:t>
            </a:r>
            <a:endParaRPr lang="en-US" dirty="0"/>
          </a:p>
        </p:txBody>
      </p:sp>
      <p:sp>
        <p:nvSpPr>
          <p:cNvPr id="13" name="TextBox 12">
            <a:extLst>
              <a:ext uri="{FF2B5EF4-FFF2-40B4-BE49-F238E27FC236}">
                <a16:creationId xmlns:a16="http://schemas.microsoft.com/office/drawing/2014/main" id="{76D96FA4-B60D-71EF-9F95-13AAD1CA0D47}"/>
              </a:ext>
            </a:extLst>
          </p:cNvPr>
          <p:cNvSpPr txBox="1"/>
          <p:nvPr/>
        </p:nvSpPr>
        <p:spPr>
          <a:xfrm>
            <a:off x="205966" y="3440037"/>
            <a:ext cx="11986033" cy="646331"/>
          </a:xfrm>
          <a:prstGeom prst="rect">
            <a:avLst/>
          </a:prstGeom>
          <a:noFill/>
        </p:spPr>
        <p:txBody>
          <a:bodyPr wrap="square">
            <a:spAutoFit/>
          </a:bodyPr>
          <a:lstStyle/>
          <a:p>
            <a:r>
              <a:rPr lang="en-US" sz="1800" b="0" i="1" u="none" strike="noStrike" baseline="0" dirty="0" err="1">
                <a:solidFill>
                  <a:srgbClr val="000000"/>
                </a:solidFill>
                <a:latin typeface="Times New Roman" panose="02020603050405020304" pitchFamily="18" charset="0"/>
              </a:rPr>
              <a:t>Hemioepitaxie</a:t>
            </a:r>
            <a:r>
              <a:rPr lang="en-US" sz="1800" b="0" i="1"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epitaxială</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formează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datorită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reacţiei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chimice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dintre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materialul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substanţa</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faza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gazoasă</a:t>
            </a:r>
            <a:r>
              <a:rPr lang="en-US" sz="1800" b="0" i="0" u="none" strike="noStrike" baseline="0" dirty="0">
                <a:solidFill>
                  <a:srgbClr val="000000"/>
                </a:solidFill>
                <a:latin typeface="Times New Roman" panose="02020603050405020304" pitchFamily="18" charset="0"/>
              </a:rPr>
              <a:t>. </a:t>
            </a:r>
            <a:endParaRPr lang="en-US" dirty="0"/>
          </a:p>
        </p:txBody>
      </p:sp>
      <p:sp>
        <p:nvSpPr>
          <p:cNvPr id="15" name="TextBox 14">
            <a:extLst>
              <a:ext uri="{FF2B5EF4-FFF2-40B4-BE49-F238E27FC236}">
                <a16:creationId xmlns:a16="http://schemas.microsoft.com/office/drawing/2014/main" id="{900E9F77-8F4F-FF4B-01CB-C95039A0A300}"/>
              </a:ext>
            </a:extLst>
          </p:cNvPr>
          <p:cNvSpPr txBox="1"/>
          <p:nvPr/>
        </p:nvSpPr>
        <p:spPr>
          <a:xfrm>
            <a:off x="350822" y="4213425"/>
            <a:ext cx="1242588" cy="369332"/>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Exemplu</a:t>
            </a:r>
            <a:r>
              <a:rPr lang="en-US" sz="1800" b="0" i="0" u="none" strike="noStrike" baseline="0" dirty="0">
                <a:solidFill>
                  <a:srgbClr val="000000"/>
                </a:solidFill>
                <a:latin typeface="Times New Roman" panose="02020603050405020304" pitchFamily="18" charset="0"/>
              </a:rPr>
              <a:t>: </a:t>
            </a:r>
            <a:endParaRPr lang="en-US" dirty="0"/>
          </a:p>
        </p:txBody>
      </p:sp>
      <p:pic>
        <p:nvPicPr>
          <p:cNvPr id="17" name="Picture 16">
            <a:extLst>
              <a:ext uri="{FF2B5EF4-FFF2-40B4-BE49-F238E27FC236}">
                <a16:creationId xmlns:a16="http://schemas.microsoft.com/office/drawing/2014/main" id="{FB03EDB1-389F-3CF4-E5C6-D91B144D6B29}"/>
              </a:ext>
            </a:extLst>
          </p:cNvPr>
          <p:cNvPicPr>
            <a:picLocks noChangeAspect="1"/>
          </p:cNvPicPr>
          <p:nvPr/>
        </p:nvPicPr>
        <p:blipFill>
          <a:blip r:embed="rId4"/>
          <a:stretch>
            <a:fillRect/>
          </a:stretch>
        </p:blipFill>
        <p:spPr>
          <a:xfrm>
            <a:off x="2090004" y="4086368"/>
            <a:ext cx="4005996" cy="1950746"/>
          </a:xfrm>
          <a:prstGeom prst="rect">
            <a:avLst/>
          </a:prstGeom>
        </p:spPr>
      </p:pic>
    </p:spTree>
    <p:extLst>
      <p:ext uri="{BB962C8B-B14F-4D97-AF65-F5344CB8AC3E}">
        <p14:creationId xmlns:p14="http://schemas.microsoft.com/office/powerpoint/2010/main" val="41168815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ECBF3E1-8EFB-C99A-D2D2-2A30FEDDEF6C}"/>
              </a:ext>
            </a:extLst>
          </p:cNvPr>
          <p:cNvSpPr txBox="1"/>
          <p:nvPr/>
        </p:nvSpPr>
        <p:spPr>
          <a:xfrm>
            <a:off x="115432" y="0"/>
            <a:ext cx="12007158" cy="923330"/>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Când</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creştem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AlGaAs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punem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faza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lichidã</a:t>
            </a:r>
            <a:r>
              <a:rPr lang="en-US" sz="1800" b="0" i="0" u="none" strike="noStrike" baseline="0" dirty="0">
                <a:solidFill>
                  <a:srgbClr val="000000"/>
                </a:solidFill>
                <a:latin typeface="Times New Roman" panose="02020603050405020304" pitchFamily="18" charset="0"/>
              </a:rPr>
              <a:t> 1% Al </a:t>
            </a:r>
            <a:r>
              <a:rPr lang="en-US" sz="1800" b="0" i="0" u="none" strike="noStrike" baseline="0" dirty="0" err="1">
                <a:solidFill>
                  <a:srgbClr val="000000"/>
                </a:solidFill>
                <a:latin typeface="Times New Roman" panose="02020603050405020304" pitchFamily="18" charset="0"/>
              </a:rPr>
              <a:t>iar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faza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solidã</a:t>
            </a:r>
            <a:r>
              <a:rPr lang="en-US" sz="1800" b="0" i="0" u="none" strike="noStrike" baseline="0" dirty="0">
                <a:solidFill>
                  <a:srgbClr val="000000"/>
                </a:solidFill>
                <a:latin typeface="Times New Roman" panose="02020603050405020304" pitchFamily="18" charset="0"/>
              </a:rPr>
              <a:t> ( </a:t>
            </a:r>
            <a:r>
              <a:rPr lang="en-US" sz="1800" b="0" i="0" u="none" strike="noStrike" baseline="0" dirty="0" err="1">
                <a:solidFill>
                  <a:srgbClr val="000000"/>
                </a:solidFill>
                <a:latin typeface="Times New Roman" panose="02020603050405020304" pitchFamily="18" charset="0"/>
              </a:rPr>
              <a:t>cristalizatã</a:t>
            </a:r>
            <a:r>
              <a:rPr lang="en-US" sz="1800" b="0" i="0" u="none" strike="noStrike" baseline="0" dirty="0">
                <a:solidFill>
                  <a:srgbClr val="000000"/>
                </a:solidFill>
                <a:latin typeface="Times New Roman" panose="02020603050405020304" pitchFamily="18" charset="0"/>
              </a:rPr>
              <a:t> ) </a:t>
            </a:r>
            <a:r>
              <a:rPr lang="en-US" sz="1800" b="0" i="0" u="none" strike="noStrike" baseline="0" dirty="0" err="1">
                <a:solidFill>
                  <a:srgbClr val="000000"/>
                </a:solidFill>
                <a:latin typeface="Times New Roman" panose="02020603050405020304" pitchFamily="18" charset="0"/>
              </a:rPr>
              <a:t>vom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primi</a:t>
            </a:r>
            <a:r>
              <a:rPr lang="en-US" sz="1800" b="0" i="0" u="none" strike="noStrike" baseline="0" dirty="0">
                <a:solidFill>
                  <a:srgbClr val="000000"/>
                </a:solidFill>
                <a:latin typeface="Times New Roman" panose="02020603050405020304" pitchFamily="18" charset="0"/>
              </a:rPr>
              <a:t> 40% Al ; </a:t>
            </a:r>
            <a:r>
              <a:rPr lang="en-US" sz="1800" b="0" i="0" u="none" strike="noStrike" baseline="0" dirty="0" err="1">
                <a:solidFill>
                  <a:srgbClr val="000000"/>
                </a:solidFill>
                <a:latin typeface="Times New Roman" panose="02020603050405020304" pitchFamily="18" charset="0"/>
              </a:rPr>
              <a:t>însã</a:t>
            </a:r>
            <a:r>
              <a:rPr lang="en-US" sz="1800" b="0" i="0" u="none" strike="noStrike" baseline="0" dirty="0">
                <a:solidFill>
                  <a:srgbClr val="000000"/>
                </a:solidFill>
                <a:latin typeface="Times New Roman" panose="02020603050405020304" pitchFamily="18" charset="0"/>
              </a:rPr>
              <a:t> 40% nu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constant pe </a:t>
            </a:r>
            <a:r>
              <a:rPr lang="en-US" sz="1800" b="0" i="0" u="none" strike="noStrike" baseline="0" dirty="0" err="1">
                <a:solidFill>
                  <a:srgbClr val="000000"/>
                </a:solidFill>
                <a:latin typeface="Times New Roman" panose="02020603050405020304" pitchFamily="18" charset="0"/>
              </a:rPr>
              <a:t>suprafaţa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peliculei</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graficul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urmãtor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avem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reprezentatã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schimbarea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concentraţiei</a:t>
            </a:r>
            <a:r>
              <a:rPr lang="en-US" sz="1800" b="0" i="0" u="none" strike="noStrike" baseline="0" dirty="0">
                <a:solidFill>
                  <a:srgbClr val="000000"/>
                </a:solidFill>
                <a:latin typeface="Times New Roman" panose="02020603050405020304" pitchFamily="18" charset="0"/>
              </a:rPr>
              <a:t> Al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 </a:t>
            </a:r>
            <a:endParaRPr lang="en-US" dirty="0"/>
          </a:p>
        </p:txBody>
      </p:sp>
      <p:pic>
        <p:nvPicPr>
          <p:cNvPr id="7" name="Рисунок 6">
            <a:extLst>
              <a:ext uri="{FF2B5EF4-FFF2-40B4-BE49-F238E27FC236}">
                <a16:creationId xmlns:a16="http://schemas.microsoft.com/office/drawing/2014/main" id="{D8B695C7-F927-B88E-0156-981D41030354}"/>
              </a:ext>
            </a:extLst>
          </p:cNvPr>
          <p:cNvPicPr>
            <a:picLocks noChangeAspect="1"/>
          </p:cNvPicPr>
          <p:nvPr/>
        </p:nvPicPr>
        <p:blipFill>
          <a:blip r:embed="rId2"/>
          <a:stretch>
            <a:fillRect/>
          </a:stretch>
        </p:blipFill>
        <p:spPr>
          <a:xfrm>
            <a:off x="7406003" y="995756"/>
            <a:ext cx="3928935" cy="2588475"/>
          </a:xfrm>
          <a:prstGeom prst="rect">
            <a:avLst/>
          </a:prstGeom>
        </p:spPr>
      </p:pic>
      <p:sp>
        <p:nvSpPr>
          <p:cNvPr id="9" name="TextBox 8">
            <a:extLst>
              <a:ext uri="{FF2B5EF4-FFF2-40B4-BE49-F238E27FC236}">
                <a16:creationId xmlns:a16="http://schemas.microsoft.com/office/drawing/2014/main" id="{63B0BFD2-4C8A-C1E0-C7BC-64AE0C75A77D}"/>
              </a:ext>
            </a:extLst>
          </p:cNvPr>
          <p:cNvSpPr txBox="1"/>
          <p:nvPr/>
        </p:nvSpPr>
        <p:spPr>
          <a:xfrm>
            <a:off x="233127" y="1274330"/>
            <a:ext cx="7172876" cy="2031325"/>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aceastã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metodã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soluţiile</a:t>
            </a:r>
            <a:r>
              <a:rPr lang="en-US" sz="1800" b="0" i="0" u="none" strike="noStrike" baseline="0" dirty="0">
                <a:solidFill>
                  <a:srgbClr val="000000"/>
                </a:solidFill>
                <a:latin typeface="Times New Roman" panose="02020603050405020304" pitchFamily="18" charset="0"/>
              </a:rPr>
              <a:t> sunt nu sunt </a:t>
            </a:r>
            <a:r>
              <a:rPr lang="en-US" sz="1800" b="0" i="0" u="none" strike="noStrike" baseline="0" dirty="0" err="1">
                <a:solidFill>
                  <a:srgbClr val="000000"/>
                </a:solidFill>
                <a:latin typeface="Times New Roman" panose="02020603050405020304" pitchFamily="18" charset="0"/>
              </a:rPr>
              <a:t>amestecate</a:t>
            </a:r>
            <a:r>
              <a:rPr lang="en-US" sz="1800" b="0" i="0" u="none" strike="noStrike" baseline="0" dirty="0">
                <a:solidFill>
                  <a:srgbClr val="000000"/>
                </a:solidFill>
                <a:latin typeface="Times New Roman" panose="02020603050405020304" pitchFamily="18" charset="0"/>
              </a:rPr>
              <a:t> ( </a:t>
            </a:r>
            <a:r>
              <a:rPr lang="en-US" sz="1800" b="0" i="0" u="none" strike="noStrike" baseline="0" dirty="0" err="1">
                <a:solidFill>
                  <a:srgbClr val="000000"/>
                </a:solidFill>
                <a:latin typeface="Times New Roman" panose="02020603050405020304" pitchFamily="18" charset="0"/>
              </a:rPr>
              <a:t>avantaj</a:t>
            </a:r>
            <a:r>
              <a:rPr lang="en-US" sz="1800" b="0" i="0" u="none" strike="noStrike" baseline="0" dirty="0">
                <a:solidFill>
                  <a:srgbClr val="000000"/>
                </a:solidFill>
                <a:latin typeface="Times New Roman" panose="02020603050405020304" pitchFamily="18" charset="0"/>
              </a:rPr>
              <a:t> ) . </a:t>
            </a:r>
          </a:p>
          <a:p>
            <a:r>
              <a:rPr lang="en-US" sz="1800" b="0" i="0" u="none" strike="noStrike" baseline="0" dirty="0">
                <a:solidFill>
                  <a:srgbClr val="000000"/>
                </a:solidFill>
                <a:latin typeface="Times New Roman" panose="02020603050405020304" pitchFamily="18" charset="0"/>
              </a:rPr>
              <a:t>La </a:t>
            </a:r>
            <a:r>
              <a:rPr lang="en-US" sz="1800" b="0" i="0" u="none" strike="noStrike" baseline="0" dirty="0" err="1">
                <a:solidFill>
                  <a:srgbClr val="000000"/>
                </a:solidFill>
                <a:latin typeface="Times New Roman" panose="02020603050405020304" pitchFamily="18" charset="0"/>
              </a:rPr>
              <a:t>început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atomii</a:t>
            </a:r>
            <a:r>
              <a:rPr lang="en-US" sz="1800" b="0" i="0" u="none" strike="noStrike" baseline="0" dirty="0">
                <a:solidFill>
                  <a:srgbClr val="000000"/>
                </a:solidFill>
                <a:latin typeface="Times New Roman" panose="02020603050405020304" pitchFamily="18" charset="0"/>
              </a:rPr>
              <a:t> de Al sunt </a:t>
            </a:r>
            <a:r>
              <a:rPr lang="en-US" sz="1800" b="0" i="0" u="none" strike="noStrike" baseline="0" dirty="0" err="1">
                <a:solidFill>
                  <a:srgbClr val="000000"/>
                </a:solidFill>
                <a:latin typeface="Times New Roman" panose="02020603050405020304" pitchFamily="18" charset="0"/>
              </a:rPr>
              <a:t>mult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active </a:t>
            </a:r>
            <a:r>
              <a:rPr lang="en-US" sz="1800" b="0" i="0" u="none" strike="noStrike" baseline="0" dirty="0" err="1">
                <a:solidFill>
                  <a:srgbClr val="000000"/>
                </a:solidFill>
                <a:latin typeface="Times New Roman" panose="02020603050405020304" pitchFamily="18" charset="0"/>
              </a:rPr>
              <a:t>decât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atomii</a:t>
            </a:r>
            <a:r>
              <a:rPr lang="en-US" sz="1800" b="0" i="0" u="none" strike="noStrike" baseline="0" dirty="0">
                <a:solidFill>
                  <a:srgbClr val="000000"/>
                </a:solidFill>
                <a:latin typeface="Times New Roman" panose="02020603050405020304" pitchFamily="18" charset="0"/>
              </a:rPr>
              <a:t> de Ga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formeazã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primii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stratul</a:t>
            </a:r>
            <a:r>
              <a:rPr lang="en-US" sz="1800" b="0" i="0" u="none" strike="noStrike" baseline="0" dirty="0">
                <a:solidFill>
                  <a:srgbClr val="000000"/>
                </a:solidFill>
                <a:latin typeface="Times New Roman" panose="02020603050405020304" pitchFamily="18" charset="0"/>
              </a:rPr>
              <a:t> epitaxial. </a:t>
            </a:r>
          </a:p>
          <a:p>
            <a:r>
              <a:rPr lang="en-US" sz="1800" b="0" i="0" u="none" strike="noStrike" baseline="0" dirty="0">
                <a:solidFill>
                  <a:srgbClr val="000000"/>
                </a:solidFill>
                <a:latin typeface="Times New Roman" panose="02020603050405020304" pitchFamily="18" charset="0"/>
              </a:rPr>
              <a:t>La un moment </a:t>
            </a:r>
            <a:r>
              <a:rPr lang="en-US" sz="1800" b="0" i="0" u="none" strike="noStrike" baseline="0" dirty="0" err="1">
                <a:solidFill>
                  <a:srgbClr val="000000"/>
                </a:solidFill>
                <a:latin typeface="Times New Roman" panose="02020603050405020304" pitchFamily="18" charset="0"/>
              </a:rPr>
              <a:t>dat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concentraţia</a:t>
            </a:r>
            <a:r>
              <a:rPr lang="en-US" sz="1800" b="0" i="0" u="none" strike="noStrike" baseline="0" dirty="0">
                <a:solidFill>
                  <a:srgbClr val="000000"/>
                </a:solidFill>
                <a:latin typeface="Times New Roman" panose="02020603050405020304" pitchFamily="18" charset="0"/>
              </a:rPr>
              <a:t> Al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0, </a:t>
            </a:r>
            <a:r>
              <a:rPr lang="en-US" sz="1800" b="0" i="0" u="none" strike="noStrike" baseline="0" dirty="0" err="1">
                <a:solidFill>
                  <a:srgbClr val="000000"/>
                </a:solidFill>
                <a:latin typeface="Times New Roman" panose="02020603050405020304" pitchFamily="18" charset="0"/>
              </a:rPr>
              <a:t>dupã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ce</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avut</a:t>
            </a:r>
            <a:r>
              <a:rPr lang="en-US" sz="1800" b="0" i="0" u="none" strike="noStrike" baseline="0" dirty="0">
                <a:solidFill>
                  <a:srgbClr val="000000"/>
                </a:solidFill>
                <a:latin typeface="Times New Roman" panose="02020603050405020304" pitchFamily="18" charset="0"/>
              </a:rPr>
              <a:t> 40%,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cristalizeazã</a:t>
            </a:r>
            <a:r>
              <a:rPr lang="en-US" sz="1800" b="0" i="0" u="none" strike="noStrike" baseline="0" dirty="0">
                <a:solidFill>
                  <a:srgbClr val="000000"/>
                </a:solidFill>
                <a:latin typeface="Times New Roman" panose="02020603050405020304" pitchFamily="18" charset="0"/>
              </a:rPr>
              <a:t> GaAs </a:t>
            </a:r>
            <a:r>
              <a:rPr lang="en-US" sz="1800" b="0" i="0" u="none" strike="noStrike" baseline="0" dirty="0" err="1">
                <a:solidFill>
                  <a:srgbClr val="000000"/>
                </a:solidFill>
                <a:latin typeface="Times New Roman" panose="02020603050405020304" pitchFamily="18" charset="0"/>
              </a:rPr>
              <a:t>curat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fãrã</a:t>
            </a:r>
            <a:r>
              <a:rPr lang="en-US" sz="1800" b="0" i="0" u="none" strike="noStrike" baseline="0" dirty="0">
                <a:solidFill>
                  <a:srgbClr val="000000"/>
                </a:solidFill>
                <a:latin typeface="Times New Roman" panose="02020603050405020304" pitchFamily="18" charset="0"/>
              </a:rPr>
              <a:t> Al. </a:t>
            </a:r>
          </a:p>
          <a:p>
            <a:r>
              <a:rPr lang="en-US" sz="1800" b="0" i="0" u="none" strike="noStrike" baseline="0" dirty="0" err="1">
                <a:solidFill>
                  <a:srgbClr val="000000"/>
                </a:solidFill>
                <a:latin typeface="Times New Roman" panose="02020603050405020304" pitchFamily="18" charset="0"/>
              </a:rPr>
              <a:t>Dacã</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schimbã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concentraţia</a:t>
            </a:r>
            <a:r>
              <a:rPr lang="en-US" sz="1800" b="0" i="0" u="none" strike="noStrike" baseline="0" dirty="0">
                <a:solidFill>
                  <a:srgbClr val="000000"/>
                </a:solidFill>
                <a:latin typeface="Times New Roman" panose="02020603050405020304" pitchFamily="18" charset="0"/>
              </a:rPr>
              <a:t> Al se </a:t>
            </a:r>
            <a:r>
              <a:rPr lang="en-US" sz="1800" b="0" i="0" u="none" strike="noStrike" baseline="0" dirty="0" err="1">
                <a:solidFill>
                  <a:srgbClr val="000000"/>
                </a:solidFill>
                <a:latin typeface="Times New Roman" panose="02020603050405020304" pitchFamily="18" charset="0"/>
              </a:rPr>
              <a:t>schimbã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lãţimea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benzii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interzise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acest</a:t>
            </a:r>
            <a:r>
              <a:rPr lang="en-US" sz="1800" b="0" i="0" u="none" strike="noStrike" baseline="0" dirty="0">
                <a:solidFill>
                  <a:srgbClr val="000000"/>
                </a:solidFill>
                <a:latin typeface="Times New Roman" panose="02020603050405020304" pitchFamily="18" charset="0"/>
              </a:rPr>
              <a:t> material. </a:t>
            </a:r>
            <a:endParaRPr lang="en-US" dirty="0"/>
          </a:p>
        </p:txBody>
      </p:sp>
      <p:sp>
        <p:nvSpPr>
          <p:cNvPr id="11" name="TextBox 10">
            <a:extLst>
              <a:ext uri="{FF2B5EF4-FFF2-40B4-BE49-F238E27FC236}">
                <a16:creationId xmlns:a16="http://schemas.microsoft.com/office/drawing/2014/main" id="{E9998ED6-4735-550F-A546-6564D4920326}"/>
              </a:ext>
            </a:extLst>
          </p:cNvPr>
          <p:cNvSpPr txBox="1"/>
          <p:nvPr/>
        </p:nvSpPr>
        <p:spPr>
          <a:xfrm>
            <a:off x="233127" y="3664767"/>
            <a:ext cx="6097508" cy="369332"/>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Coeficientul</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segregaţie</a:t>
            </a:r>
            <a:r>
              <a:rPr lang="en-US" sz="1800" b="0" i="0" u="none" strike="noStrike" baseline="0" dirty="0">
                <a:solidFill>
                  <a:srgbClr val="000000"/>
                </a:solidFill>
                <a:latin typeface="Times New Roman" panose="02020603050405020304" pitchFamily="18" charset="0"/>
              </a:rPr>
              <a:t> a Al , </a:t>
            </a:r>
            <a:endParaRPr lang="en-US" dirty="0"/>
          </a:p>
        </p:txBody>
      </p:sp>
      <p:pic>
        <p:nvPicPr>
          <p:cNvPr id="13" name="Рисунок 12">
            <a:extLst>
              <a:ext uri="{FF2B5EF4-FFF2-40B4-BE49-F238E27FC236}">
                <a16:creationId xmlns:a16="http://schemas.microsoft.com/office/drawing/2014/main" id="{38FDAEE1-6B97-6E8B-4E81-08213574CF4A}"/>
              </a:ext>
            </a:extLst>
          </p:cNvPr>
          <p:cNvPicPr>
            <a:picLocks noChangeAspect="1"/>
          </p:cNvPicPr>
          <p:nvPr/>
        </p:nvPicPr>
        <p:blipFill>
          <a:blip r:embed="rId3"/>
          <a:stretch>
            <a:fillRect/>
          </a:stretch>
        </p:blipFill>
        <p:spPr>
          <a:xfrm>
            <a:off x="3345363" y="3552346"/>
            <a:ext cx="1634043" cy="686619"/>
          </a:xfrm>
          <a:prstGeom prst="rect">
            <a:avLst/>
          </a:prstGeom>
        </p:spPr>
      </p:pic>
      <p:sp>
        <p:nvSpPr>
          <p:cNvPr id="15" name="TextBox 14">
            <a:extLst>
              <a:ext uri="{FF2B5EF4-FFF2-40B4-BE49-F238E27FC236}">
                <a16:creationId xmlns:a16="http://schemas.microsoft.com/office/drawing/2014/main" id="{0B385E59-8249-94FE-FA28-FD293AFC6C7B}"/>
              </a:ext>
            </a:extLst>
          </p:cNvPr>
          <p:cNvSpPr txBox="1"/>
          <p:nvPr/>
        </p:nvSpPr>
        <p:spPr>
          <a:xfrm>
            <a:off x="5348335" y="3592634"/>
            <a:ext cx="6097508" cy="646331"/>
          </a:xfrm>
          <a:prstGeom prst="rect">
            <a:avLst/>
          </a:prstGeom>
          <a:noFill/>
        </p:spPr>
        <p:txBody>
          <a:bodyPr wrap="square">
            <a:spAutoFit/>
          </a:bodyPr>
          <a:lstStyle/>
          <a:p>
            <a:r>
              <a:rPr lang="it-IT" sz="1800" b="0" i="0" u="none" strike="noStrike" baseline="0" dirty="0">
                <a:solidFill>
                  <a:srgbClr val="000000"/>
                </a:solidFill>
                <a:latin typeface="Times New Roman" panose="02020603050405020304" pitchFamily="18" charset="0"/>
              </a:rPr>
              <a:t>se poate schimba în intervalul de temperaturã 200ºC – 400ºC şi este mai mare la temperaturi mai joase. </a:t>
            </a:r>
            <a:endParaRPr lang="en-US" dirty="0"/>
          </a:p>
        </p:txBody>
      </p:sp>
      <p:sp>
        <p:nvSpPr>
          <p:cNvPr id="17" name="TextBox 16">
            <a:extLst>
              <a:ext uri="{FF2B5EF4-FFF2-40B4-BE49-F238E27FC236}">
                <a16:creationId xmlns:a16="http://schemas.microsoft.com/office/drawing/2014/main" id="{4B3967D6-161D-C026-DD62-EEBDC7A22404}"/>
              </a:ext>
            </a:extLst>
          </p:cNvPr>
          <p:cNvSpPr txBox="1"/>
          <p:nvPr/>
        </p:nvSpPr>
        <p:spPr>
          <a:xfrm>
            <a:off x="233126" y="4365746"/>
            <a:ext cx="11889463" cy="646331"/>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Neajunsuri</a:t>
            </a:r>
            <a:r>
              <a:rPr lang="en-US" sz="1800" b="0" i="0" u="none" strike="noStrike" baseline="0" dirty="0">
                <a:solidFill>
                  <a:srgbClr val="000000"/>
                </a:solidFill>
                <a:latin typeface="Times New Roman" panose="02020603050405020304" pitchFamily="18" charset="0"/>
              </a:rPr>
              <a:t> : s-a </a:t>
            </a:r>
            <a:r>
              <a:rPr lang="en-US" sz="1800" b="0" i="0" u="none" strike="noStrike" baseline="0" dirty="0" err="1">
                <a:solidFill>
                  <a:srgbClr val="000000"/>
                </a:solidFill>
                <a:latin typeface="Times New Roman" panose="02020603050405020304" pitchFamily="18" charset="0"/>
              </a:rPr>
              <a:t>crescut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peliculã</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soluţia</a:t>
            </a:r>
            <a:r>
              <a:rPr lang="en-US" sz="1800" b="0" i="0" u="none" strike="noStrike" baseline="0" dirty="0">
                <a:solidFill>
                  <a:srgbClr val="000000"/>
                </a:solidFill>
                <a:latin typeface="Times New Roman" panose="02020603050405020304" pitchFamily="18" charset="0"/>
              </a:rPr>
              <a:t> 1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dupã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dorim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creştem</a:t>
            </a:r>
            <a:r>
              <a:rPr lang="en-US" sz="1800" b="0" i="0" u="none" strike="noStrike" baseline="0" dirty="0">
                <a:solidFill>
                  <a:srgbClr val="000000"/>
                </a:solidFill>
                <a:latin typeface="Times New Roman" panose="02020603050405020304" pitchFamily="18" charset="0"/>
              </a:rPr>
              <a:t> o </a:t>
            </a:r>
            <a:r>
              <a:rPr lang="en-US" sz="1800" b="0" i="0" u="none" strike="noStrike" baseline="0" dirty="0" err="1">
                <a:solidFill>
                  <a:srgbClr val="000000"/>
                </a:solidFill>
                <a:latin typeface="Times New Roman" panose="02020603050405020304" pitchFamily="18" charset="0"/>
              </a:rPr>
              <a:t>altã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peliculã</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soluţia</a:t>
            </a:r>
            <a:r>
              <a:rPr lang="en-US" sz="1800" b="0" i="0" u="none" strike="noStrike" baseline="0" dirty="0">
                <a:solidFill>
                  <a:srgbClr val="000000"/>
                </a:solidFill>
                <a:latin typeface="Times New Roman" panose="02020603050405020304" pitchFamily="18" charset="0"/>
              </a:rPr>
              <a:t> 2, </a:t>
            </a:r>
            <a:r>
              <a:rPr lang="en-US" sz="1800" b="0" i="0" u="none" strike="noStrike" baseline="0" dirty="0" err="1">
                <a:solidFill>
                  <a:srgbClr val="000000"/>
                </a:solidFill>
                <a:latin typeface="Times New Roman" panose="02020603050405020304" pitchFamily="18" charset="0"/>
              </a:rPr>
              <a:t>dar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timpul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tragerii</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dreptul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soluţiei</a:t>
            </a:r>
            <a:r>
              <a:rPr lang="en-US" sz="1800" b="0" i="0" u="none" strike="noStrike" baseline="0" dirty="0">
                <a:solidFill>
                  <a:srgbClr val="000000"/>
                </a:solidFill>
                <a:latin typeface="Times New Roman" panose="02020603050405020304" pitchFamily="18" charset="0"/>
              </a:rPr>
              <a:t> 1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dreptul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soluţiei</a:t>
            </a:r>
            <a:r>
              <a:rPr lang="en-US" sz="1800" b="0" i="0" u="none" strike="noStrike" baseline="0" dirty="0">
                <a:solidFill>
                  <a:srgbClr val="000000"/>
                </a:solidFill>
                <a:latin typeface="Times New Roman" panose="02020603050405020304" pitchFamily="18" charset="0"/>
              </a:rPr>
              <a:t> 2 </a:t>
            </a:r>
            <a:r>
              <a:rPr lang="en-US" sz="1800" b="0" i="0" u="none" strike="noStrike" baseline="0" dirty="0" err="1">
                <a:solidFill>
                  <a:srgbClr val="000000"/>
                </a:solidFill>
                <a:latin typeface="Times New Roman" panose="02020603050405020304" pitchFamily="18" charset="0"/>
              </a:rPr>
              <a:t>stratul</a:t>
            </a:r>
            <a:r>
              <a:rPr lang="en-US" sz="1800" b="0" i="0" u="none" strike="noStrike" baseline="0" dirty="0">
                <a:solidFill>
                  <a:srgbClr val="000000"/>
                </a:solidFill>
                <a:latin typeface="Times New Roman" panose="02020603050405020304" pitchFamily="18" charset="0"/>
              </a:rPr>
              <a:t> care </a:t>
            </a:r>
            <a:r>
              <a:rPr lang="en-US" sz="1800" b="0" i="0" u="none" strike="noStrike" baseline="0" dirty="0" err="1">
                <a:solidFill>
                  <a:srgbClr val="000000"/>
                </a:solidFill>
                <a:latin typeface="Times New Roman" panose="02020603050405020304" pitchFamily="18" charset="0"/>
              </a:rPr>
              <a:t>conţine</a:t>
            </a:r>
            <a:r>
              <a:rPr lang="en-US" sz="1800" b="0" i="0" u="none" strike="noStrike" baseline="0" dirty="0">
                <a:solidFill>
                  <a:srgbClr val="000000"/>
                </a:solidFill>
                <a:latin typeface="Times New Roman" panose="02020603050405020304" pitchFamily="18" charset="0"/>
              </a:rPr>
              <a:t> Al se </a:t>
            </a:r>
            <a:r>
              <a:rPr lang="en-US" sz="1800" b="0" i="0" u="none" strike="noStrike" baseline="0" dirty="0" err="1">
                <a:solidFill>
                  <a:srgbClr val="000000"/>
                </a:solidFill>
                <a:latin typeface="Times New Roman" panose="02020603050405020304" pitchFamily="18" charset="0"/>
              </a:rPr>
              <a:t>poate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oxida</a:t>
            </a:r>
            <a:r>
              <a:rPr lang="en-US" sz="1800" b="0" i="0" u="none" strike="noStrike" baseline="0" dirty="0">
                <a:solidFill>
                  <a:srgbClr val="000000"/>
                </a:solidFill>
                <a:latin typeface="Times New Roman" panose="02020603050405020304" pitchFamily="18" charset="0"/>
              </a:rPr>
              <a:t> , apar </a:t>
            </a:r>
            <a:r>
              <a:rPr lang="en-US" sz="1800" b="0" i="0" u="none" strike="noStrike" baseline="0" dirty="0" err="1">
                <a:solidFill>
                  <a:srgbClr val="000000"/>
                </a:solidFill>
                <a:latin typeface="Times New Roman" panose="02020603050405020304" pitchFamily="18" charset="0"/>
              </a:rPr>
              <a:t>defecte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între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straturi</a:t>
            </a:r>
            <a:r>
              <a:rPr lang="en-US" sz="1800" b="0" i="0" u="none" strike="noStrike" baseline="0" dirty="0">
                <a:solidFill>
                  <a:srgbClr val="000000"/>
                </a:solidFill>
                <a:latin typeface="Times New Roman" panose="02020603050405020304" pitchFamily="18" charset="0"/>
              </a:rPr>
              <a:t>. </a:t>
            </a:r>
            <a:endParaRPr lang="en-US" dirty="0"/>
          </a:p>
        </p:txBody>
      </p:sp>
    </p:spTree>
    <p:extLst>
      <p:ext uri="{BB962C8B-B14F-4D97-AF65-F5344CB8AC3E}">
        <p14:creationId xmlns:p14="http://schemas.microsoft.com/office/powerpoint/2010/main" val="39012149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C887A50-C1E8-C303-63AD-18CE5256C3A0}"/>
              </a:ext>
            </a:extLst>
          </p:cNvPr>
          <p:cNvSpPr txBox="1"/>
          <p:nvPr/>
        </p:nvSpPr>
        <p:spPr>
          <a:xfrm>
            <a:off x="242181" y="141259"/>
            <a:ext cx="6097508" cy="369332"/>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II – </a:t>
            </a:r>
            <a:r>
              <a:rPr lang="en-US" sz="1800" b="0" i="0" u="none" strike="noStrike" baseline="0" dirty="0" err="1">
                <a:solidFill>
                  <a:srgbClr val="000000"/>
                </a:solidFill>
                <a:latin typeface="Times New Roman" panose="02020603050405020304" pitchFamily="18" charset="0"/>
              </a:rPr>
              <a:t>Casetã</a:t>
            </a:r>
            <a:r>
              <a:rPr lang="en-US" sz="1800" b="0" i="0" u="none" strike="noStrike" baseline="0" dirty="0">
                <a:solidFill>
                  <a:srgbClr val="000000"/>
                </a:solidFill>
                <a:latin typeface="Times New Roman" panose="02020603050405020304" pitchFamily="18" charset="0"/>
              </a:rPr>
              <a:t> de tip </a:t>
            </a:r>
            <a:r>
              <a:rPr lang="en-US" sz="1800" b="0" i="0" u="none" strike="noStrike" baseline="0" dirty="0" err="1">
                <a:solidFill>
                  <a:srgbClr val="000000"/>
                </a:solidFill>
                <a:latin typeface="Times New Roman" panose="02020603050405020304" pitchFamily="18" charset="0"/>
              </a:rPr>
              <a:t>seringã</a:t>
            </a:r>
            <a:r>
              <a:rPr lang="en-US" sz="1800" b="0" i="0" u="none" strike="noStrike" baseline="0" dirty="0">
                <a:solidFill>
                  <a:srgbClr val="000000"/>
                </a:solidFill>
                <a:latin typeface="Times New Roman" panose="02020603050405020304" pitchFamily="18" charset="0"/>
              </a:rPr>
              <a:t> </a:t>
            </a:r>
            <a:endParaRPr lang="en-US" dirty="0"/>
          </a:p>
        </p:txBody>
      </p:sp>
      <p:pic>
        <p:nvPicPr>
          <p:cNvPr id="7" name="Рисунок 6">
            <a:extLst>
              <a:ext uri="{FF2B5EF4-FFF2-40B4-BE49-F238E27FC236}">
                <a16:creationId xmlns:a16="http://schemas.microsoft.com/office/drawing/2014/main" id="{3B429545-FCB5-43EC-4FC9-65FA0A2B2B70}"/>
              </a:ext>
            </a:extLst>
          </p:cNvPr>
          <p:cNvPicPr>
            <a:picLocks noChangeAspect="1"/>
          </p:cNvPicPr>
          <p:nvPr/>
        </p:nvPicPr>
        <p:blipFill>
          <a:blip r:embed="rId2"/>
          <a:stretch>
            <a:fillRect/>
          </a:stretch>
        </p:blipFill>
        <p:spPr>
          <a:xfrm>
            <a:off x="242181" y="510591"/>
            <a:ext cx="6404442" cy="2993100"/>
          </a:xfrm>
          <a:prstGeom prst="rect">
            <a:avLst/>
          </a:prstGeom>
        </p:spPr>
      </p:pic>
      <p:sp>
        <p:nvSpPr>
          <p:cNvPr id="9" name="TextBox 8">
            <a:extLst>
              <a:ext uri="{FF2B5EF4-FFF2-40B4-BE49-F238E27FC236}">
                <a16:creationId xmlns:a16="http://schemas.microsoft.com/office/drawing/2014/main" id="{71DA623E-0B65-3DC3-01A3-357D0C749261}"/>
              </a:ext>
            </a:extLst>
          </p:cNvPr>
          <p:cNvSpPr txBox="1"/>
          <p:nvPr/>
        </p:nvSpPr>
        <p:spPr>
          <a:xfrm>
            <a:off x="6771236" y="615698"/>
            <a:ext cx="5351353" cy="2308324"/>
          </a:xfrm>
          <a:prstGeom prst="rect">
            <a:avLst/>
          </a:prstGeom>
          <a:noFill/>
        </p:spPr>
        <p:txBody>
          <a:bodyPr wrap="square">
            <a:spAutoFit/>
          </a:bodyPr>
          <a:lstStyle/>
          <a:p>
            <a:r>
              <a:rPr lang="en-US" dirty="0" err="1">
                <a:solidFill>
                  <a:srgbClr val="000000"/>
                </a:solidFill>
                <a:latin typeface="Times New Roman" panose="02020603050405020304" pitchFamily="18" charset="0"/>
              </a:rPr>
              <a:t>Pistonul</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este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împins</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şi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soluţia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topitã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intrã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deasupra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plachetei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strecuratã</a:t>
            </a:r>
            <a:r>
              <a:rPr lang="en-US" dirty="0">
                <a:solidFill>
                  <a:srgbClr val="000000"/>
                </a:solidFill>
                <a:latin typeface="Times New Roman" panose="02020603050405020304" pitchFamily="18" charset="0"/>
              </a:rPr>
              <a:t> de </a:t>
            </a:r>
            <a:r>
              <a:rPr lang="en-US" dirty="0" err="1">
                <a:solidFill>
                  <a:srgbClr val="000000"/>
                </a:solidFill>
                <a:latin typeface="Times New Roman" panose="02020603050405020304" pitchFamily="18" charset="0"/>
              </a:rPr>
              <a:t>pelicula</a:t>
            </a:r>
            <a:r>
              <a:rPr lang="en-US" dirty="0">
                <a:solidFill>
                  <a:srgbClr val="000000"/>
                </a:solidFill>
                <a:latin typeface="Times New Roman" panose="02020603050405020304" pitchFamily="18" charset="0"/>
              </a:rPr>
              <a:t> de Al</a:t>
            </a:r>
            <a:r>
              <a:rPr lang="en-US" baseline="-25000" dirty="0">
                <a:solidFill>
                  <a:srgbClr val="000000"/>
                </a:solidFill>
                <a:latin typeface="Times New Roman" panose="02020603050405020304" pitchFamily="18" charset="0"/>
              </a:rPr>
              <a:t>2</a:t>
            </a:r>
            <a:r>
              <a:rPr lang="en-US" dirty="0">
                <a:solidFill>
                  <a:srgbClr val="000000"/>
                </a:solidFill>
                <a:latin typeface="Times New Roman" panose="02020603050405020304" pitchFamily="18" charset="0"/>
              </a:rPr>
              <a:t>O</a:t>
            </a:r>
            <a:r>
              <a:rPr lang="en-US" baseline="-25000" dirty="0">
                <a:solidFill>
                  <a:srgbClr val="000000"/>
                </a:solidFill>
                <a:latin typeface="Times New Roman" panose="02020603050405020304" pitchFamily="18" charset="0"/>
              </a:rPr>
              <a:t>3</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şi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apoi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umezitã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Când</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rãcim</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creşte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pelicula</a:t>
            </a:r>
            <a:r>
              <a:rPr lang="en-US" dirty="0">
                <a:solidFill>
                  <a:srgbClr val="000000"/>
                </a:solidFill>
                <a:latin typeface="Times New Roman" panose="02020603050405020304" pitchFamily="18" charset="0"/>
              </a:rPr>
              <a:t> de </a:t>
            </a:r>
            <a:r>
              <a:rPr lang="en-US" dirty="0" err="1">
                <a:solidFill>
                  <a:srgbClr val="000000"/>
                </a:solidFill>
                <a:latin typeface="Times New Roman" panose="02020603050405020304" pitchFamily="18" charset="0"/>
              </a:rPr>
              <a:t>soluţia</a:t>
            </a:r>
            <a:r>
              <a:rPr lang="en-US" dirty="0">
                <a:solidFill>
                  <a:srgbClr val="000000"/>
                </a:solidFill>
                <a:latin typeface="Times New Roman" panose="02020603050405020304" pitchFamily="18" charset="0"/>
              </a:rPr>
              <a:t> I . </a:t>
            </a:r>
            <a:r>
              <a:rPr lang="en-US" dirty="0" err="1">
                <a:solidFill>
                  <a:srgbClr val="000000"/>
                </a:solidFill>
                <a:latin typeface="Times New Roman" panose="02020603050405020304" pitchFamily="18" charset="0"/>
              </a:rPr>
              <a:t>Soluţia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numãrul</a:t>
            </a:r>
            <a:r>
              <a:rPr lang="en-US" dirty="0">
                <a:solidFill>
                  <a:srgbClr val="000000"/>
                </a:solidFill>
                <a:latin typeface="Times New Roman" panose="02020603050405020304" pitchFamily="18" charset="0"/>
              </a:rPr>
              <a:t> II </a:t>
            </a:r>
            <a:r>
              <a:rPr lang="en-US" dirty="0" err="1">
                <a:solidFill>
                  <a:srgbClr val="000000"/>
                </a:solidFill>
                <a:latin typeface="Times New Roman" panose="02020603050405020304" pitchFamily="18" charset="0"/>
              </a:rPr>
              <a:t>curge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prin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orificiu</a:t>
            </a:r>
            <a:r>
              <a:rPr lang="en-US" dirty="0">
                <a:solidFill>
                  <a:srgbClr val="000000"/>
                </a:solidFill>
                <a:latin typeface="Times New Roman" panose="02020603050405020304" pitchFamily="18" charset="0"/>
              </a:rPr>
              <a:t>, o </a:t>
            </a:r>
            <a:r>
              <a:rPr lang="en-US" dirty="0" err="1">
                <a:solidFill>
                  <a:srgbClr val="000000"/>
                </a:solidFill>
                <a:latin typeface="Times New Roman" panose="02020603050405020304" pitchFamily="18" charset="0"/>
              </a:rPr>
              <a:t>împingem</a:t>
            </a:r>
            <a:r>
              <a:rPr lang="en-US" dirty="0">
                <a:solidFill>
                  <a:srgbClr val="000000"/>
                </a:solidFill>
                <a:latin typeface="Times New Roman" panose="02020603050405020304" pitchFamily="18" charset="0"/>
              </a:rPr>
              <a:t> cu </a:t>
            </a:r>
            <a:r>
              <a:rPr lang="en-US" dirty="0" err="1">
                <a:solidFill>
                  <a:srgbClr val="000000"/>
                </a:solidFill>
                <a:latin typeface="Times New Roman" panose="02020603050405020304" pitchFamily="18" charset="0"/>
              </a:rPr>
              <a:t>pistonul</a:t>
            </a:r>
            <a:r>
              <a:rPr lang="en-US" dirty="0">
                <a:solidFill>
                  <a:srgbClr val="000000"/>
                </a:solidFill>
                <a:latin typeface="Times New Roman" panose="02020603050405020304" pitchFamily="18" charset="0"/>
              </a:rPr>
              <a:t>; prima </a:t>
            </a:r>
            <a:r>
              <a:rPr lang="en-US" dirty="0" err="1">
                <a:solidFill>
                  <a:srgbClr val="000000"/>
                </a:solidFill>
                <a:latin typeface="Times New Roman" panose="02020603050405020304" pitchFamily="18" charset="0"/>
              </a:rPr>
              <a:t>soluţie</a:t>
            </a:r>
            <a:r>
              <a:rPr lang="en-US" dirty="0">
                <a:solidFill>
                  <a:srgbClr val="000000"/>
                </a:solidFill>
                <a:latin typeface="Times New Roman" panose="02020603050405020304" pitchFamily="18" charset="0"/>
              </a:rPr>
              <a:t> se </a:t>
            </a:r>
            <a:r>
              <a:rPr lang="en-US" dirty="0" err="1">
                <a:solidFill>
                  <a:srgbClr val="000000"/>
                </a:solidFill>
                <a:latin typeface="Times New Roman" panose="02020603050405020304" pitchFamily="18" charset="0"/>
              </a:rPr>
              <a:t>va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dizolva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şi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va</a:t>
            </a:r>
            <a:r>
              <a:rPr lang="en-US" dirty="0">
                <a:solidFill>
                  <a:srgbClr val="000000"/>
                </a:solidFill>
                <a:latin typeface="Times New Roman" panose="02020603050405020304" pitchFamily="18" charset="0"/>
              </a:rPr>
              <a:t> fi </a:t>
            </a:r>
            <a:r>
              <a:rPr lang="en-US" dirty="0" err="1">
                <a:solidFill>
                  <a:srgbClr val="000000"/>
                </a:solidFill>
                <a:latin typeface="Times New Roman" panose="02020603050405020304" pitchFamily="18" charset="0"/>
              </a:rPr>
              <a:t>înlocuitã</a:t>
            </a:r>
            <a:r>
              <a:rPr lang="en-US" dirty="0">
                <a:solidFill>
                  <a:srgbClr val="000000"/>
                </a:solidFill>
                <a:latin typeface="Times New Roman" panose="02020603050405020304" pitchFamily="18" charset="0"/>
              </a:rPr>
              <a:t> de a </a:t>
            </a:r>
            <a:r>
              <a:rPr lang="en-US" dirty="0" err="1">
                <a:solidFill>
                  <a:srgbClr val="000000"/>
                </a:solidFill>
                <a:latin typeface="Times New Roman" panose="02020603050405020304" pitchFamily="18" charset="0"/>
              </a:rPr>
              <a:t>doua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soluţie</a:t>
            </a:r>
            <a:r>
              <a:rPr lang="en-US" dirty="0">
                <a:solidFill>
                  <a:srgbClr val="000000"/>
                </a:solidFill>
                <a:latin typeface="Times New Roman" panose="02020603050405020304" pitchFamily="18" charset="0"/>
              </a:rPr>
              <a:t>. </a:t>
            </a:r>
          </a:p>
          <a:p>
            <a:r>
              <a:rPr lang="en-US" dirty="0" err="1">
                <a:solidFill>
                  <a:srgbClr val="000000"/>
                </a:solidFill>
                <a:latin typeface="Times New Roman" panose="02020603050405020304" pitchFamily="18" charset="0"/>
              </a:rPr>
              <a:t>Soluţiile</a:t>
            </a:r>
            <a:r>
              <a:rPr lang="en-US" dirty="0">
                <a:solidFill>
                  <a:srgbClr val="000000"/>
                </a:solidFill>
                <a:latin typeface="Times New Roman" panose="02020603050405020304" pitchFamily="18" charset="0"/>
              </a:rPr>
              <a:t> s-au </a:t>
            </a:r>
            <a:r>
              <a:rPr lang="en-US" dirty="0" err="1">
                <a:solidFill>
                  <a:srgbClr val="000000"/>
                </a:solidFill>
                <a:latin typeface="Times New Roman" panose="02020603050405020304" pitchFamily="18" charset="0"/>
              </a:rPr>
              <a:t>amestecat</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toate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şi</a:t>
            </a:r>
            <a:r>
              <a:rPr lang="en-US" dirty="0">
                <a:solidFill>
                  <a:srgbClr val="000000"/>
                </a:solidFill>
                <a:latin typeface="Times New Roman" panose="02020603050405020304" pitchFamily="18" charset="0"/>
              </a:rPr>
              <a:t> nu </a:t>
            </a:r>
            <a:r>
              <a:rPr lang="en-US" dirty="0" err="1">
                <a:solidFill>
                  <a:srgbClr val="000000"/>
                </a:solidFill>
                <a:latin typeface="Times New Roman" panose="02020603050405020304" pitchFamily="18" charset="0"/>
              </a:rPr>
              <a:t>mai</a:t>
            </a:r>
            <a:r>
              <a:rPr lang="en-US" dirty="0">
                <a:solidFill>
                  <a:srgbClr val="000000"/>
                </a:solidFill>
                <a:latin typeface="Times New Roman" panose="02020603050405020304" pitchFamily="18" charset="0"/>
              </a:rPr>
              <a:t> pot fi </a:t>
            </a:r>
            <a:r>
              <a:rPr lang="en-US" dirty="0" err="1">
                <a:solidFill>
                  <a:srgbClr val="000000"/>
                </a:solidFill>
                <a:latin typeface="Times New Roman" panose="02020603050405020304" pitchFamily="18" charset="0"/>
              </a:rPr>
              <a:t>folosite</a:t>
            </a:r>
            <a:r>
              <a:rPr lang="en-US" dirty="0">
                <a:solidFill>
                  <a:srgbClr val="000000"/>
                </a:solidFill>
                <a:latin typeface="Times New Roman" panose="02020603050405020304" pitchFamily="18" charset="0"/>
              </a:rPr>
              <a:t> ( </a:t>
            </a:r>
            <a:r>
              <a:rPr lang="en-US" dirty="0" err="1">
                <a:solidFill>
                  <a:srgbClr val="000000"/>
                </a:solidFill>
                <a:latin typeface="Times New Roman" panose="02020603050405020304" pitchFamily="18" charset="0"/>
              </a:rPr>
              <a:t>dezavantaj</a:t>
            </a:r>
            <a:r>
              <a:rPr lang="en-US" dirty="0">
                <a:solidFill>
                  <a:srgbClr val="000000"/>
                </a:solidFill>
                <a:latin typeface="Times New Roman" panose="02020603050405020304" pitchFamily="18" charset="0"/>
              </a:rPr>
              <a:t> ). </a:t>
            </a:r>
          </a:p>
        </p:txBody>
      </p:sp>
    </p:spTree>
    <p:extLst>
      <p:ext uri="{BB962C8B-B14F-4D97-AF65-F5344CB8AC3E}">
        <p14:creationId xmlns:p14="http://schemas.microsoft.com/office/powerpoint/2010/main" val="38191574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ABECA15-1147-D957-8D45-326673E6381D}"/>
              </a:ext>
            </a:extLst>
          </p:cNvPr>
          <p:cNvSpPr txBox="1"/>
          <p:nvPr/>
        </p:nvSpPr>
        <p:spPr>
          <a:xfrm>
            <a:off x="133539" y="86938"/>
            <a:ext cx="6097508" cy="369332"/>
          </a:xfrm>
          <a:prstGeom prst="rect">
            <a:avLst/>
          </a:prstGeom>
          <a:noFill/>
        </p:spPr>
        <p:txBody>
          <a:bodyPr wrap="square">
            <a:spAutoFit/>
          </a:bodyPr>
          <a:lstStyle/>
          <a:p>
            <a:r>
              <a:rPr lang="en-US" sz="1800" b="1" i="0" u="none" strike="noStrike" baseline="0" dirty="0">
                <a:solidFill>
                  <a:srgbClr val="000000"/>
                </a:solidFill>
                <a:latin typeface="Times New Roman" panose="02020603050405020304" pitchFamily="18" charset="0"/>
              </a:rPr>
              <a:t>Cum se pot </a:t>
            </a:r>
            <a:r>
              <a:rPr lang="en-US" sz="1800" b="1" i="0" u="none" strike="noStrike" baseline="0" dirty="0" err="1">
                <a:solidFill>
                  <a:srgbClr val="000000"/>
                </a:solidFill>
                <a:latin typeface="Times New Roman" panose="02020603050405020304" pitchFamily="18" charset="0"/>
              </a:rPr>
              <a:t>confecţiona</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lasere</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leduri</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fotoreceptoare</a:t>
            </a:r>
            <a:r>
              <a:rPr lang="en-US" sz="1800" b="1" i="0" u="none" strike="noStrike" baseline="0" dirty="0">
                <a:solidFill>
                  <a:srgbClr val="000000"/>
                </a:solidFill>
                <a:latin typeface="Times New Roman" panose="02020603050405020304" pitchFamily="18" charset="0"/>
              </a:rPr>
              <a:t> </a:t>
            </a:r>
            <a:endParaRPr lang="en-US" dirty="0"/>
          </a:p>
        </p:txBody>
      </p:sp>
      <p:sp>
        <p:nvSpPr>
          <p:cNvPr id="7" name="TextBox 6">
            <a:extLst>
              <a:ext uri="{FF2B5EF4-FFF2-40B4-BE49-F238E27FC236}">
                <a16:creationId xmlns:a16="http://schemas.microsoft.com/office/drawing/2014/main" id="{A567AD5E-F6F0-334D-CB46-F28BF8691E9E}"/>
              </a:ext>
            </a:extLst>
          </p:cNvPr>
          <p:cNvSpPr txBox="1"/>
          <p:nvPr/>
        </p:nvSpPr>
        <p:spPr>
          <a:xfrm>
            <a:off x="133538" y="456270"/>
            <a:ext cx="11780821" cy="369332"/>
          </a:xfrm>
          <a:prstGeom prst="rect">
            <a:avLst/>
          </a:prstGeom>
          <a:noFill/>
        </p:spPr>
        <p:txBody>
          <a:bodyPr wrap="square">
            <a:spAutoFit/>
          </a:bodyPr>
          <a:lstStyle/>
          <a:p>
            <a:r>
              <a:rPr lang="en-US" sz="1800" b="0" i="1" u="none" strike="noStrike" baseline="0" dirty="0" err="1">
                <a:solidFill>
                  <a:srgbClr val="000000"/>
                </a:solidFill>
                <a:latin typeface="Times New Roman" panose="02020603050405020304" pitchFamily="18" charset="0"/>
              </a:rPr>
              <a:t>Diagrame</a:t>
            </a:r>
            <a:r>
              <a:rPr lang="en-US" sz="1800" b="0" i="1" u="none" strike="noStrike" baseline="0" dirty="0">
                <a:solidFill>
                  <a:srgbClr val="000000"/>
                </a:solidFill>
                <a:latin typeface="Times New Roman" panose="02020603050405020304" pitchFamily="18" charset="0"/>
              </a:rPr>
              <a:t> </a:t>
            </a:r>
            <a:r>
              <a:rPr lang="en-US" sz="1800" b="0" i="1" u="none" strike="noStrike" baseline="0" dirty="0" err="1">
                <a:solidFill>
                  <a:srgbClr val="000000"/>
                </a:solidFill>
                <a:latin typeface="Times New Roman" panose="02020603050405020304" pitchFamily="18" charset="0"/>
              </a:rPr>
              <a:t>energetice</a:t>
            </a:r>
            <a:r>
              <a:rPr lang="en-US" sz="1800" b="0" i="1" u="none" strike="noStrike" baseline="0" dirty="0">
                <a:solidFill>
                  <a:srgbClr val="000000"/>
                </a:solidFill>
                <a:latin typeface="Times New Roman" panose="02020603050405020304" pitchFamily="18" charset="0"/>
              </a:rPr>
              <a:t> a </a:t>
            </a:r>
            <a:r>
              <a:rPr lang="en-US" sz="1800" b="0" i="1" u="none" strike="noStrike" baseline="0" dirty="0" err="1">
                <a:solidFill>
                  <a:srgbClr val="000000"/>
                </a:solidFill>
                <a:latin typeface="Times New Roman" panose="02020603050405020304" pitchFamily="18" charset="0"/>
              </a:rPr>
              <a:t>heterojoncţiunilor</a:t>
            </a:r>
            <a:r>
              <a:rPr lang="en-US" sz="1800" b="0" i="1" u="none" strike="noStrike" baseline="0" dirty="0">
                <a:solidFill>
                  <a:srgbClr val="000000"/>
                </a:solidFill>
                <a:latin typeface="Times New Roman" panose="02020603050405020304" pitchFamily="18" charset="0"/>
              </a:rPr>
              <a:t> </a:t>
            </a:r>
            <a:r>
              <a:rPr lang="en-US" sz="1800" b="0" i="1" u="none" strike="noStrike" baseline="0" dirty="0" err="1">
                <a:solidFill>
                  <a:srgbClr val="000000"/>
                </a:solidFill>
                <a:latin typeface="Times New Roman" panose="02020603050405020304" pitchFamily="18" charset="0"/>
              </a:rPr>
              <a:t>şi</a:t>
            </a:r>
            <a:r>
              <a:rPr lang="en-US" sz="1800" b="0" i="1" u="none" strike="noStrike" baseline="0" dirty="0">
                <a:solidFill>
                  <a:srgbClr val="000000"/>
                </a:solidFill>
                <a:latin typeface="Times New Roman" panose="02020603050405020304" pitchFamily="18" charset="0"/>
              </a:rPr>
              <a:t> </a:t>
            </a:r>
            <a:r>
              <a:rPr lang="en-US" sz="1800" b="0" i="1" u="none" strike="noStrike" baseline="0" dirty="0" err="1">
                <a:solidFill>
                  <a:srgbClr val="000000"/>
                </a:solidFill>
                <a:latin typeface="Times New Roman" panose="02020603050405020304" pitchFamily="18" charset="0"/>
              </a:rPr>
              <a:t>mecanismul</a:t>
            </a:r>
            <a:r>
              <a:rPr lang="en-US" sz="1800" b="0" i="1" u="none" strike="noStrike" baseline="0" dirty="0">
                <a:solidFill>
                  <a:srgbClr val="000000"/>
                </a:solidFill>
                <a:latin typeface="Times New Roman" panose="02020603050405020304" pitchFamily="18" charset="0"/>
              </a:rPr>
              <a:t> de </a:t>
            </a:r>
            <a:r>
              <a:rPr lang="en-US" sz="1800" b="0" i="1" u="none" strike="noStrike" baseline="0" dirty="0" err="1">
                <a:solidFill>
                  <a:srgbClr val="000000"/>
                </a:solidFill>
                <a:latin typeface="Times New Roman" panose="02020603050405020304" pitchFamily="18" charset="0"/>
              </a:rPr>
              <a:t>trecere</a:t>
            </a:r>
            <a:r>
              <a:rPr lang="en-US" sz="1800" b="0" i="1" u="none" strike="noStrike" baseline="0" dirty="0">
                <a:solidFill>
                  <a:srgbClr val="000000"/>
                </a:solidFill>
                <a:latin typeface="Times New Roman" panose="02020603050405020304" pitchFamily="18" charset="0"/>
              </a:rPr>
              <a:t> a </a:t>
            </a:r>
            <a:r>
              <a:rPr lang="en-US" sz="1800" b="0" i="1" u="none" strike="noStrike" baseline="0" dirty="0" err="1">
                <a:solidFill>
                  <a:srgbClr val="000000"/>
                </a:solidFill>
                <a:latin typeface="Times New Roman" panose="02020603050405020304" pitchFamily="18" charset="0"/>
              </a:rPr>
              <a:t>curentului</a:t>
            </a:r>
            <a:r>
              <a:rPr lang="en-US" sz="1800" b="0" i="1" u="none" strike="noStrike" baseline="0" dirty="0">
                <a:solidFill>
                  <a:srgbClr val="000000"/>
                </a:solidFill>
                <a:latin typeface="Times New Roman" panose="02020603050405020304" pitchFamily="18" charset="0"/>
              </a:rPr>
              <a:t> </a:t>
            </a:r>
            <a:endParaRPr lang="en-US" dirty="0"/>
          </a:p>
        </p:txBody>
      </p:sp>
      <p:sp>
        <p:nvSpPr>
          <p:cNvPr id="9" name="TextBox 8">
            <a:extLst>
              <a:ext uri="{FF2B5EF4-FFF2-40B4-BE49-F238E27FC236}">
                <a16:creationId xmlns:a16="http://schemas.microsoft.com/office/drawing/2014/main" id="{97F22581-8FCE-7EF4-6EA9-E91656331961}"/>
              </a:ext>
            </a:extLst>
          </p:cNvPr>
          <p:cNvSpPr txBox="1"/>
          <p:nvPr/>
        </p:nvSpPr>
        <p:spPr>
          <a:xfrm>
            <a:off x="133538" y="825602"/>
            <a:ext cx="11924923" cy="646331"/>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Heterojoncţiunile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dintre</a:t>
            </a:r>
            <a:r>
              <a:rPr lang="en-US" sz="1800" b="0" i="0" u="none" strike="noStrike" baseline="0" dirty="0">
                <a:solidFill>
                  <a:srgbClr val="000000"/>
                </a:solidFill>
                <a:latin typeface="Times New Roman" panose="02020603050405020304" pitchFamily="18" charset="0"/>
              </a:rPr>
              <a:t> Al</a:t>
            </a:r>
            <a:r>
              <a:rPr lang="en-US" sz="1050" b="0" i="0" u="none" strike="noStrike" baseline="0" dirty="0">
                <a:solidFill>
                  <a:srgbClr val="000000"/>
                </a:solidFill>
                <a:latin typeface="Times New Roman" panose="02020603050405020304" pitchFamily="18" charset="0"/>
              </a:rPr>
              <a:t>x</a:t>
            </a:r>
            <a:r>
              <a:rPr lang="en-US" sz="1800" b="0" i="0" u="none" strike="noStrike" baseline="0" dirty="0">
                <a:solidFill>
                  <a:srgbClr val="000000"/>
                </a:solidFill>
                <a:latin typeface="Times New Roman" panose="02020603050405020304" pitchFamily="18" charset="0"/>
              </a:rPr>
              <a:t>Ga</a:t>
            </a:r>
            <a:r>
              <a:rPr lang="en-US" sz="1050" b="0" i="0" u="none" strike="noStrike" baseline="0" dirty="0">
                <a:solidFill>
                  <a:srgbClr val="000000"/>
                </a:solidFill>
                <a:latin typeface="Times New Roman" panose="02020603050405020304" pitchFamily="18" charset="0"/>
              </a:rPr>
              <a:t>1-x</a:t>
            </a:r>
            <a:r>
              <a:rPr lang="en-US" sz="1800" b="0" i="0" u="none" strike="noStrike" baseline="0" dirty="0">
                <a:solidFill>
                  <a:srgbClr val="000000"/>
                </a:solidFill>
                <a:latin typeface="Times New Roman" panose="02020603050405020304" pitchFamily="18" charset="0"/>
              </a:rPr>
              <a:t>As – GaAs sunt </a:t>
            </a:r>
            <a:r>
              <a:rPr lang="en-US" sz="1800" b="0" i="0" u="none" strike="noStrike" baseline="0" dirty="0" err="1">
                <a:solidFill>
                  <a:srgbClr val="000000"/>
                </a:solidFill>
                <a:latin typeface="Times New Roman" panose="02020603050405020304" pitchFamily="18" charset="0"/>
              </a:rPr>
              <a:t>aproape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ideale</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figura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urmãtoare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avem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reprezentatã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schimbarea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benzii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interzise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acest</a:t>
            </a:r>
            <a:r>
              <a:rPr lang="en-US" sz="1800" b="0" i="0" u="none" strike="noStrike" baseline="0" dirty="0">
                <a:solidFill>
                  <a:srgbClr val="000000"/>
                </a:solidFill>
                <a:latin typeface="Times New Roman" panose="02020603050405020304" pitchFamily="18" charset="0"/>
              </a:rPr>
              <a:t> material: </a:t>
            </a:r>
            <a:endParaRPr lang="en-US" dirty="0"/>
          </a:p>
        </p:txBody>
      </p:sp>
      <p:pic>
        <p:nvPicPr>
          <p:cNvPr id="11" name="Рисунок 10">
            <a:extLst>
              <a:ext uri="{FF2B5EF4-FFF2-40B4-BE49-F238E27FC236}">
                <a16:creationId xmlns:a16="http://schemas.microsoft.com/office/drawing/2014/main" id="{4C038842-DB7F-4A66-FD77-72691CAFAD18}"/>
              </a:ext>
            </a:extLst>
          </p:cNvPr>
          <p:cNvPicPr>
            <a:picLocks noChangeAspect="1"/>
          </p:cNvPicPr>
          <p:nvPr/>
        </p:nvPicPr>
        <p:blipFill>
          <a:blip r:embed="rId2"/>
          <a:stretch>
            <a:fillRect/>
          </a:stretch>
        </p:blipFill>
        <p:spPr>
          <a:xfrm>
            <a:off x="133538" y="1573236"/>
            <a:ext cx="4018014" cy="2598607"/>
          </a:xfrm>
          <a:prstGeom prst="rect">
            <a:avLst/>
          </a:prstGeom>
        </p:spPr>
      </p:pic>
      <p:sp>
        <p:nvSpPr>
          <p:cNvPr id="13" name="TextBox 12">
            <a:extLst>
              <a:ext uri="{FF2B5EF4-FFF2-40B4-BE49-F238E27FC236}">
                <a16:creationId xmlns:a16="http://schemas.microsoft.com/office/drawing/2014/main" id="{414C2819-399D-B667-35A7-B127936A8F1E}"/>
              </a:ext>
            </a:extLst>
          </p:cNvPr>
          <p:cNvSpPr txBox="1"/>
          <p:nvPr/>
        </p:nvSpPr>
        <p:spPr>
          <a:xfrm>
            <a:off x="5366441" y="1650490"/>
            <a:ext cx="6692019" cy="369332"/>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Construcţia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benzilor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energetice</a:t>
            </a:r>
            <a:r>
              <a:rPr lang="en-US" sz="1800" b="0" i="0" u="none" strike="noStrike" baseline="0" dirty="0">
                <a:solidFill>
                  <a:srgbClr val="000000"/>
                </a:solidFill>
                <a:latin typeface="Times New Roman" panose="02020603050405020304" pitchFamily="18" charset="0"/>
              </a:rPr>
              <a:t> sunt </a:t>
            </a:r>
            <a:r>
              <a:rPr lang="en-US" sz="1800" b="0" i="0" u="none" strike="noStrike" baseline="0" dirty="0" err="1">
                <a:solidFill>
                  <a:srgbClr val="000000"/>
                </a:solidFill>
                <a:latin typeface="Times New Roman" panose="02020603050405020304" pitchFamily="18" charset="0"/>
              </a:rPr>
              <a:t>reprezentate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figurile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urmãtoare</a:t>
            </a:r>
            <a:r>
              <a:rPr lang="en-US" sz="1800" b="0" i="0" u="none" strike="noStrike" baseline="0" dirty="0">
                <a:solidFill>
                  <a:srgbClr val="000000"/>
                </a:solidFill>
                <a:latin typeface="Times New Roman" panose="02020603050405020304" pitchFamily="18" charset="0"/>
              </a:rPr>
              <a:t>: </a:t>
            </a:r>
            <a:endParaRPr lang="en-US" dirty="0"/>
          </a:p>
        </p:txBody>
      </p:sp>
      <p:pic>
        <p:nvPicPr>
          <p:cNvPr id="15" name="Рисунок 14">
            <a:extLst>
              <a:ext uri="{FF2B5EF4-FFF2-40B4-BE49-F238E27FC236}">
                <a16:creationId xmlns:a16="http://schemas.microsoft.com/office/drawing/2014/main" id="{FC0D62D7-9E31-1F4C-D109-07DB55B9682E}"/>
              </a:ext>
            </a:extLst>
          </p:cNvPr>
          <p:cNvPicPr>
            <a:picLocks noChangeAspect="1"/>
          </p:cNvPicPr>
          <p:nvPr/>
        </p:nvPicPr>
        <p:blipFill>
          <a:blip r:embed="rId3"/>
          <a:stretch>
            <a:fillRect/>
          </a:stretch>
        </p:blipFill>
        <p:spPr>
          <a:xfrm>
            <a:off x="5672806" y="2198378"/>
            <a:ext cx="6434003" cy="2301193"/>
          </a:xfrm>
          <a:prstGeom prst="rect">
            <a:avLst/>
          </a:prstGeom>
        </p:spPr>
      </p:pic>
      <p:sp>
        <p:nvSpPr>
          <p:cNvPr id="17" name="TextBox 16">
            <a:extLst>
              <a:ext uri="{FF2B5EF4-FFF2-40B4-BE49-F238E27FC236}">
                <a16:creationId xmlns:a16="http://schemas.microsoft.com/office/drawing/2014/main" id="{DBB130FD-2F14-87B4-F226-7B69DD441BD4}"/>
              </a:ext>
            </a:extLst>
          </p:cNvPr>
          <p:cNvSpPr txBox="1"/>
          <p:nvPr/>
        </p:nvSpPr>
        <p:spPr>
          <a:xfrm>
            <a:off x="1" y="4581115"/>
            <a:ext cx="12121836" cy="646331"/>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Pânã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punctul</a:t>
            </a:r>
            <a:r>
              <a:rPr lang="en-US" sz="1800" b="0" i="0" u="none" strike="noStrike" baseline="0" dirty="0">
                <a:solidFill>
                  <a:srgbClr val="000000"/>
                </a:solidFill>
                <a:latin typeface="Times New Roman" panose="02020603050405020304" pitchFamily="18" charset="0"/>
              </a:rPr>
              <a:t> 1 se </a:t>
            </a:r>
            <a:r>
              <a:rPr lang="en-US" sz="1800" b="0" i="0" u="none" strike="noStrike" baseline="0" dirty="0" err="1">
                <a:solidFill>
                  <a:srgbClr val="000000"/>
                </a:solidFill>
                <a:latin typeface="Times New Roman" panose="02020603050405020304" pitchFamily="18" charset="0"/>
              </a:rPr>
              <a:t>pãstreazã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benzii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interzise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directe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Dupã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punctul</a:t>
            </a:r>
            <a:r>
              <a:rPr lang="en-US" sz="1800" b="0" i="0" u="none" strike="noStrike" baseline="0" dirty="0">
                <a:solidFill>
                  <a:srgbClr val="000000"/>
                </a:solidFill>
                <a:latin typeface="Times New Roman" panose="02020603050405020304" pitchFamily="18" charset="0"/>
              </a:rPr>
              <a:t> 1 </a:t>
            </a:r>
            <a:r>
              <a:rPr lang="en-US" sz="1800" b="0" i="0" u="none" strike="noStrike" baseline="0" dirty="0" err="1">
                <a:solidFill>
                  <a:srgbClr val="000000"/>
                </a:solidFill>
                <a:latin typeface="Times New Roman" panose="02020603050405020304" pitchFamily="18" charset="0"/>
              </a:rPr>
              <a:t>structura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ca la </a:t>
            </a:r>
            <a:r>
              <a:rPr lang="en-US" sz="1800" b="0" i="0" u="none" strike="noStrike" baseline="0" dirty="0" err="1">
                <a:solidFill>
                  <a:srgbClr val="000000"/>
                </a:solidFill>
                <a:latin typeface="Times New Roman" panose="02020603050405020304" pitchFamily="18" charset="0"/>
              </a:rPr>
              <a:t>AlAs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adicã</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bandã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interzisã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indirectã</a:t>
            </a:r>
            <a:endParaRPr lang="en-US" sz="1800" b="0" i="0" u="none" strike="noStrike" baseline="0" dirty="0">
              <a:solidFill>
                <a:srgbClr val="000000"/>
              </a:solidFill>
              <a:latin typeface="Times New Roman" panose="02020603050405020304" pitchFamily="18" charset="0"/>
            </a:endParaRPr>
          </a:p>
          <a:p>
            <a:r>
              <a:rPr lang="en-US" dirty="0" err="1"/>
              <a:t>Punctul</a:t>
            </a:r>
            <a:r>
              <a:rPr lang="en-US" dirty="0"/>
              <a:t> 1 a </a:t>
            </a:r>
            <a:r>
              <a:rPr lang="en-US" dirty="0" err="1"/>
              <a:t>fost</a:t>
            </a:r>
            <a:r>
              <a:rPr lang="en-US" dirty="0"/>
              <a:t> </a:t>
            </a:r>
            <a:r>
              <a:rPr lang="en-US" dirty="0" err="1"/>
              <a:t>determinat</a:t>
            </a:r>
            <a:r>
              <a:rPr lang="en-US" dirty="0"/>
              <a:t> experimental. </a:t>
            </a:r>
          </a:p>
        </p:txBody>
      </p:sp>
    </p:spTree>
    <p:extLst>
      <p:ext uri="{BB962C8B-B14F-4D97-AF65-F5344CB8AC3E}">
        <p14:creationId xmlns:p14="http://schemas.microsoft.com/office/powerpoint/2010/main" val="37508817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4A9FA7-AE92-FA82-6E24-B10B8A98B98D}"/>
              </a:ext>
            </a:extLst>
          </p:cNvPr>
          <p:cNvSpPr txBox="1"/>
          <p:nvPr/>
        </p:nvSpPr>
        <p:spPr>
          <a:xfrm>
            <a:off x="-1" y="66134"/>
            <a:ext cx="11162923" cy="369332"/>
          </a:xfrm>
          <a:prstGeom prst="rect">
            <a:avLst/>
          </a:prstGeom>
          <a:noFill/>
        </p:spPr>
        <p:txBody>
          <a:bodyPr wrap="square">
            <a:spAutoFit/>
          </a:bodyPr>
          <a:lstStyle/>
          <a:p>
            <a:r>
              <a:rPr lang="en-US" dirty="0"/>
              <a:t>La </a:t>
            </a:r>
            <a:r>
              <a:rPr lang="en-US" dirty="0" err="1"/>
              <a:t>joncţiunea</a:t>
            </a:r>
            <a:r>
              <a:rPr lang="en-US" dirty="0"/>
              <a:t> </a:t>
            </a:r>
            <a:r>
              <a:rPr lang="en-US" dirty="0" err="1"/>
              <a:t>pn</a:t>
            </a:r>
            <a:r>
              <a:rPr lang="en-US" dirty="0"/>
              <a:t>, </a:t>
            </a:r>
            <a:r>
              <a:rPr lang="en-US" dirty="0" err="1"/>
              <a:t>în</a:t>
            </a:r>
            <a:r>
              <a:rPr lang="en-US" dirty="0"/>
              <a:t> </a:t>
            </a:r>
            <a:r>
              <a:rPr lang="en-US" dirty="0" err="1"/>
              <a:t>interiorul</a:t>
            </a:r>
            <a:r>
              <a:rPr lang="en-US" dirty="0"/>
              <a:t> </a:t>
            </a:r>
            <a:r>
              <a:rPr lang="en-US" dirty="0" err="1"/>
              <a:t>ei</a:t>
            </a:r>
            <a:r>
              <a:rPr lang="en-US" dirty="0"/>
              <a:t> se </a:t>
            </a:r>
            <a:r>
              <a:rPr lang="en-US" dirty="0" err="1"/>
              <a:t>formeazã</a:t>
            </a:r>
            <a:r>
              <a:rPr lang="en-US" dirty="0"/>
              <a:t> un </a:t>
            </a:r>
            <a:r>
              <a:rPr lang="en-US" dirty="0" err="1"/>
              <a:t>câmp</a:t>
            </a:r>
            <a:r>
              <a:rPr lang="en-US" dirty="0"/>
              <a:t> interior, </a:t>
            </a:r>
            <a:r>
              <a:rPr lang="en-US" dirty="0" err="1"/>
              <a:t>iar</a:t>
            </a:r>
            <a:r>
              <a:rPr lang="en-US" dirty="0"/>
              <a:t> </a:t>
            </a:r>
            <a:r>
              <a:rPr lang="en-US" dirty="0" err="1"/>
              <a:t>liniile</a:t>
            </a:r>
            <a:r>
              <a:rPr lang="en-US" dirty="0"/>
              <a:t> </a:t>
            </a:r>
            <a:r>
              <a:rPr lang="en-US" dirty="0" err="1"/>
              <a:t>câmpului</a:t>
            </a:r>
            <a:r>
              <a:rPr lang="en-US" dirty="0"/>
              <a:t> sunt de la + la - . </a:t>
            </a:r>
            <a:r>
              <a:rPr lang="en-US" sz="1800" b="0" i="0" u="none" strike="noStrike" baseline="0" dirty="0">
                <a:solidFill>
                  <a:srgbClr val="000000"/>
                </a:solidFill>
                <a:latin typeface="Times New Roman" panose="02020603050405020304" pitchFamily="18" charset="0"/>
              </a:rPr>
              <a:t> </a:t>
            </a:r>
            <a:endParaRPr lang="en-US" dirty="0"/>
          </a:p>
        </p:txBody>
      </p:sp>
      <p:pic>
        <p:nvPicPr>
          <p:cNvPr id="7" name="Рисунок 6">
            <a:extLst>
              <a:ext uri="{FF2B5EF4-FFF2-40B4-BE49-F238E27FC236}">
                <a16:creationId xmlns:a16="http://schemas.microsoft.com/office/drawing/2014/main" id="{E096D2EB-252B-D8F9-0DA5-95F20695EDE7}"/>
              </a:ext>
            </a:extLst>
          </p:cNvPr>
          <p:cNvPicPr>
            <a:picLocks noChangeAspect="1"/>
          </p:cNvPicPr>
          <p:nvPr/>
        </p:nvPicPr>
        <p:blipFill>
          <a:blip r:embed="rId2"/>
          <a:stretch>
            <a:fillRect/>
          </a:stretch>
        </p:blipFill>
        <p:spPr>
          <a:xfrm>
            <a:off x="600869" y="435466"/>
            <a:ext cx="2993357" cy="2265672"/>
          </a:xfrm>
          <a:prstGeom prst="rect">
            <a:avLst/>
          </a:prstGeom>
        </p:spPr>
      </p:pic>
      <p:sp>
        <p:nvSpPr>
          <p:cNvPr id="9" name="TextBox 8">
            <a:extLst>
              <a:ext uri="{FF2B5EF4-FFF2-40B4-BE49-F238E27FC236}">
                <a16:creationId xmlns:a16="http://schemas.microsoft.com/office/drawing/2014/main" id="{57F0B5F1-D244-A9BD-4321-49BAD954C4A6}"/>
              </a:ext>
            </a:extLst>
          </p:cNvPr>
          <p:cNvSpPr txBox="1"/>
          <p:nvPr/>
        </p:nvSpPr>
        <p:spPr>
          <a:xfrm>
            <a:off x="5581460" y="644972"/>
            <a:ext cx="6687492" cy="923330"/>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ca </a:t>
            </a:r>
            <a:r>
              <a:rPr lang="en-US" sz="1800" b="0" i="0" u="none" strike="noStrike" baseline="0" dirty="0" err="1">
                <a:solidFill>
                  <a:srgbClr val="000000"/>
                </a:solidFill>
                <a:latin typeface="Times New Roman" panose="02020603050405020304" pitchFamily="18" charset="0"/>
              </a:rPr>
              <a:t>joncţiunea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a:t>
            </a:r>
            <a:r>
              <a:rPr lang="en-US" sz="1800" b="0" i="0" u="none" strike="noStrike" baseline="0" dirty="0">
                <a:solidFill>
                  <a:srgbClr val="000000"/>
                </a:solidFill>
                <a:latin typeface="Times New Roman" panose="02020603050405020304" pitchFamily="18" charset="0"/>
              </a:rPr>
              <a:t> fie </a:t>
            </a:r>
            <a:r>
              <a:rPr lang="en-US" sz="1800" b="0" i="0" u="none" strike="noStrike" baseline="0" dirty="0" err="1">
                <a:solidFill>
                  <a:srgbClr val="000000"/>
                </a:solidFill>
                <a:latin typeface="Times New Roman" panose="02020603050405020304" pitchFamily="18" charset="0"/>
              </a:rPr>
              <a:t>polarizatã</a:t>
            </a:r>
            <a:r>
              <a:rPr lang="en-US" sz="1800" b="0" i="0" u="none" strike="noStrike" baseline="0" dirty="0">
                <a:solidFill>
                  <a:srgbClr val="000000"/>
                </a:solidFill>
                <a:latin typeface="Times New Roman" panose="02020603050405020304" pitchFamily="18" charset="0"/>
              </a:rPr>
              <a:t> direct </a:t>
            </a:r>
            <a:r>
              <a:rPr lang="en-US" sz="1800" b="0" i="0" u="none" strike="noStrike" baseline="0" dirty="0" err="1">
                <a:solidFill>
                  <a:srgbClr val="000000"/>
                </a:solidFill>
                <a:latin typeface="Times New Roman" panose="02020603050405020304" pitchFamily="18" charset="0"/>
              </a:rPr>
              <a:t>aplicãm</a:t>
            </a:r>
            <a:r>
              <a:rPr lang="en-US" sz="1800" b="0" i="0" u="none" strike="noStrike" baseline="0" dirty="0">
                <a:solidFill>
                  <a:srgbClr val="000000"/>
                </a:solidFill>
                <a:latin typeface="Times New Roman" panose="02020603050405020304" pitchFamily="18" charset="0"/>
              </a:rPr>
              <a:t> “+” la p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 la n. </a:t>
            </a:r>
            <a:r>
              <a:rPr lang="en-US" sz="1800" b="0" i="0" u="none" strike="noStrike" baseline="0" dirty="0" err="1">
                <a:solidFill>
                  <a:srgbClr val="000000"/>
                </a:solidFill>
                <a:latin typeface="Times New Roman" panose="02020603050405020304" pitchFamily="18" charset="0"/>
              </a:rPr>
              <a:t>Potenţialul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fiind</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aplicat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sens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contrar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câmpului</a:t>
            </a:r>
            <a:r>
              <a:rPr lang="en-US" sz="1800" b="0" i="0" u="none" strike="noStrike" baseline="0" dirty="0">
                <a:solidFill>
                  <a:srgbClr val="000000"/>
                </a:solidFill>
                <a:latin typeface="Times New Roman" panose="02020603050405020304" pitchFamily="18" charset="0"/>
              </a:rPr>
              <a:t> interior </a:t>
            </a:r>
            <a:r>
              <a:rPr lang="en-US" sz="1800" b="0" i="0" u="none" strike="noStrike" baseline="0" dirty="0" err="1">
                <a:solidFill>
                  <a:srgbClr val="000000"/>
                </a:solidFill>
                <a:latin typeface="Times New Roman" panose="02020603050405020304" pitchFamily="18" charset="0"/>
              </a:rPr>
              <a:t>rezultã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cã</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modificã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bariera</a:t>
            </a:r>
            <a:r>
              <a:rPr lang="en-US" sz="1800" b="0" i="0" u="none" strike="noStrike" baseline="0" dirty="0">
                <a:solidFill>
                  <a:srgbClr val="000000"/>
                </a:solidFill>
                <a:latin typeface="Times New Roman" panose="02020603050405020304" pitchFamily="18" charset="0"/>
              </a:rPr>
              <a:t> ( </a:t>
            </a:r>
            <a:r>
              <a:rPr lang="en-US" sz="1800" b="0" i="0" u="none" strike="noStrike" baseline="0" dirty="0" err="1">
                <a:solidFill>
                  <a:srgbClr val="000000"/>
                </a:solidFill>
                <a:latin typeface="Times New Roman" panose="02020603050405020304" pitchFamily="18" charset="0"/>
              </a:rPr>
              <a:t>benzile</a:t>
            </a:r>
            <a:r>
              <a:rPr lang="en-US" sz="1800" b="0" i="0" u="none" strike="noStrike" baseline="0" dirty="0">
                <a:solidFill>
                  <a:srgbClr val="000000"/>
                </a:solidFill>
                <a:latin typeface="Times New Roman" panose="02020603050405020304" pitchFamily="18" charset="0"/>
              </a:rPr>
              <a:t> ). </a:t>
            </a:r>
            <a:endParaRPr lang="en-US" dirty="0"/>
          </a:p>
        </p:txBody>
      </p:sp>
      <p:pic>
        <p:nvPicPr>
          <p:cNvPr id="11" name="Рисунок 10">
            <a:extLst>
              <a:ext uri="{FF2B5EF4-FFF2-40B4-BE49-F238E27FC236}">
                <a16:creationId xmlns:a16="http://schemas.microsoft.com/office/drawing/2014/main" id="{5E426148-E4B1-ADA6-7EAA-AAE8C8B345CF}"/>
              </a:ext>
            </a:extLst>
          </p:cNvPr>
          <p:cNvPicPr>
            <a:picLocks noChangeAspect="1"/>
          </p:cNvPicPr>
          <p:nvPr/>
        </p:nvPicPr>
        <p:blipFill>
          <a:blip r:embed="rId3"/>
          <a:stretch>
            <a:fillRect/>
          </a:stretch>
        </p:blipFill>
        <p:spPr>
          <a:xfrm>
            <a:off x="7473634" y="1568302"/>
            <a:ext cx="2903144" cy="1603041"/>
          </a:xfrm>
          <a:prstGeom prst="rect">
            <a:avLst/>
          </a:prstGeom>
        </p:spPr>
      </p:pic>
      <p:sp>
        <p:nvSpPr>
          <p:cNvPr id="13" name="TextBox 12">
            <a:extLst>
              <a:ext uri="{FF2B5EF4-FFF2-40B4-BE49-F238E27FC236}">
                <a16:creationId xmlns:a16="http://schemas.microsoft.com/office/drawing/2014/main" id="{E4C2FA47-E78E-F03D-7C96-EE0A6819275A}"/>
              </a:ext>
            </a:extLst>
          </p:cNvPr>
          <p:cNvSpPr txBox="1"/>
          <p:nvPr/>
        </p:nvSpPr>
        <p:spPr>
          <a:xfrm>
            <a:off x="0" y="2779475"/>
            <a:ext cx="6156356" cy="923330"/>
          </a:xfrm>
          <a:prstGeom prst="rect">
            <a:avLst/>
          </a:prstGeom>
          <a:noFill/>
        </p:spPr>
        <p:txBody>
          <a:bodyPr wrap="square">
            <a:spAutoFit/>
          </a:bodyPr>
          <a:lstStyle/>
          <a:p>
            <a:r>
              <a:rPr lang="fr-FR" sz="1800" b="0" i="0" u="none" strike="noStrike" baseline="0" dirty="0">
                <a:solidFill>
                  <a:srgbClr val="000000"/>
                </a:solidFill>
                <a:latin typeface="Times New Roman" panose="02020603050405020304" pitchFamily="18" charset="0"/>
              </a:rPr>
              <a:t>Aceste </a:t>
            </a:r>
            <a:r>
              <a:rPr lang="fr-FR" sz="1800" b="0" i="0" u="none" strike="noStrike" baseline="0" dirty="0" err="1">
                <a:solidFill>
                  <a:srgbClr val="000000"/>
                </a:solidFill>
                <a:latin typeface="Times New Roman" panose="02020603050405020304" pitchFamily="18" charset="0"/>
              </a:rPr>
              <a:t>heterojoncţiuni</a:t>
            </a:r>
            <a:r>
              <a:rPr lang="fr-FR" sz="1800" b="0" i="0" u="none" strike="noStrike" baseline="0" dirty="0">
                <a:solidFill>
                  <a:srgbClr val="000000"/>
                </a:solidFill>
                <a:latin typeface="Times New Roman" panose="02020603050405020304" pitchFamily="18" charset="0"/>
              </a:rPr>
              <a:t> au </a:t>
            </a:r>
            <a:r>
              <a:rPr lang="fr-FR" sz="1800" b="0" i="0" u="none" strike="noStrike" baseline="0" dirty="0" err="1">
                <a:solidFill>
                  <a:srgbClr val="000000"/>
                </a:solidFill>
                <a:latin typeface="Times New Roman" panose="02020603050405020304" pitchFamily="18" charset="0"/>
              </a:rPr>
              <a:t>fost</a:t>
            </a:r>
            <a:r>
              <a:rPr lang="fr-FR" sz="1800" b="0" i="0" u="none" strike="noStrike" baseline="0" dirty="0">
                <a:solidFill>
                  <a:srgbClr val="000000"/>
                </a:solidFill>
                <a:latin typeface="Times New Roman" panose="02020603050405020304" pitchFamily="18" charset="0"/>
              </a:rPr>
              <a:t> </a:t>
            </a:r>
            <a:r>
              <a:rPr lang="fr-FR" sz="1800" b="0" i="0" u="none" strike="noStrike" baseline="0" dirty="0" err="1">
                <a:solidFill>
                  <a:srgbClr val="000000"/>
                </a:solidFill>
                <a:latin typeface="Times New Roman" panose="02020603050405020304" pitchFamily="18" charset="0"/>
              </a:rPr>
              <a:t>analizate</a:t>
            </a:r>
            <a:r>
              <a:rPr lang="fr-FR" sz="1800" b="0" i="0" u="none" strike="noStrike" baseline="0" dirty="0">
                <a:solidFill>
                  <a:srgbClr val="000000"/>
                </a:solidFill>
                <a:latin typeface="Times New Roman" panose="02020603050405020304" pitchFamily="18" charset="0"/>
              </a:rPr>
              <a:t> </a:t>
            </a:r>
            <a:r>
              <a:rPr lang="fr-FR" sz="1800" b="0" i="0" u="none" strike="noStrike" baseline="0" dirty="0" err="1">
                <a:solidFill>
                  <a:srgbClr val="000000"/>
                </a:solidFill>
                <a:latin typeface="Times New Roman" panose="02020603050405020304" pitchFamily="18" charset="0"/>
              </a:rPr>
              <a:t>pentru</a:t>
            </a:r>
            <a:r>
              <a:rPr lang="fr-FR" sz="1800" b="0" i="0" u="none" strike="noStrike" baseline="0" dirty="0">
                <a:solidFill>
                  <a:srgbClr val="000000"/>
                </a:solidFill>
                <a:latin typeface="Times New Roman" panose="02020603050405020304" pitchFamily="18" charset="0"/>
              </a:rPr>
              <a:t> prima </a:t>
            </a:r>
            <a:r>
              <a:rPr lang="fr-FR" sz="1800" b="0" i="0" u="none" strike="noStrike" baseline="0" dirty="0" err="1">
                <a:solidFill>
                  <a:srgbClr val="000000"/>
                </a:solidFill>
                <a:latin typeface="Times New Roman" panose="02020603050405020304" pitchFamily="18" charset="0"/>
              </a:rPr>
              <a:t>datã</a:t>
            </a:r>
            <a:r>
              <a:rPr lang="fr-FR" sz="1800" b="0" i="0" u="none" strike="noStrike" baseline="0" dirty="0">
                <a:solidFill>
                  <a:srgbClr val="000000"/>
                </a:solidFill>
                <a:latin typeface="Times New Roman" panose="02020603050405020304" pitchFamily="18" charset="0"/>
              </a:rPr>
              <a:t> de Anderson. </a:t>
            </a:r>
          </a:p>
          <a:p>
            <a:r>
              <a:rPr lang="pt-BR" sz="1800" b="0" i="0" u="none" strike="noStrike" baseline="0" dirty="0">
                <a:solidFill>
                  <a:srgbClr val="000000"/>
                </a:solidFill>
                <a:latin typeface="Times New Roman" panose="02020603050405020304" pitchFamily="18" charset="0"/>
              </a:rPr>
              <a:t>Luãm de exemplu o heterojoncţiune de tip nn: </a:t>
            </a:r>
            <a:endParaRPr lang="en-US" dirty="0"/>
          </a:p>
        </p:txBody>
      </p:sp>
      <p:pic>
        <p:nvPicPr>
          <p:cNvPr id="15" name="Рисунок 14">
            <a:extLst>
              <a:ext uri="{FF2B5EF4-FFF2-40B4-BE49-F238E27FC236}">
                <a16:creationId xmlns:a16="http://schemas.microsoft.com/office/drawing/2014/main" id="{16F04036-F5B3-4361-B565-B1313582A417}"/>
              </a:ext>
            </a:extLst>
          </p:cNvPr>
          <p:cNvPicPr>
            <a:picLocks noChangeAspect="1"/>
          </p:cNvPicPr>
          <p:nvPr/>
        </p:nvPicPr>
        <p:blipFill>
          <a:blip r:embed="rId4"/>
          <a:stretch>
            <a:fillRect/>
          </a:stretch>
        </p:blipFill>
        <p:spPr>
          <a:xfrm>
            <a:off x="1176896" y="3912311"/>
            <a:ext cx="4508680" cy="2576860"/>
          </a:xfrm>
          <a:prstGeom prst="rect">
            <a:avLst/>
          </a:prstGeom>
        </p:spPr>
      </p:pic>
      <p:sp>
        <p:nvSpPr>
          <p:cNvPr id="17" name="TextBox 16">
            <a:extLst>
              <a:ext uri="{FF2B5EF4-FFF2-40B4-BE49-F238E27FC236}">
                <a16:creationId xmlns:a16="http://schemas.microsoft.com/office/drawing/2014/main" id="{98336B3F-EF59-5AD2-3EDA-9B39B0A3A797}"/>
              </a:ext>
            </a:extLst>
          </p:cNvPr>
          <p:cNvSpPr txBox="1"/>
          <p:nvPr/>
        </p:nvSpPr>
        <p:spPr>
          <a:xfrm>
            <a:off x="6498877" y="4185078"/>
            <a:ext cx="4852658" cy="1200329"/>
          </a:xfrm>
          <a:prstGeom prst="rect">
            <a:avLst/>
          </a:prstGeom>
          <a:noFill/>
        </p:spPr>
        <p:txBody>
          <a:bodyPr wrap="square">
            <a:spAutoFit/>
          </a:bodyPr>
          <a:lstStyle/>
          <a:p>
            <a:r>
              <a:rPr lang="el-GR" sz="1800" b="0" i="0" u="none" strike="noStrike" baseline="0" dirty="0">
                <a:solidFill>
                  <a:srgbClr val="000000"/>
                </a:solidFill>
                <a:latin typeface="Times New Roman" panose="02020603050405020304" pitchFamily="18" charset="0"/>
              </a:rPr>
              <a:t>θ – </a:t>
            </a:r>
            <a:r>
              <a:rPr lang="en-US" sz="1800" b="0" i="0" u="none" strike="noStrike" baseline="0" dirty="0" err="1">
                <a:solidFill>
                  <a:srgbClr val="000000"/>
                </a:solidFill>
                <a:latin typeface="Times New Roman" panose="02020603050405020304" pitchFamily="18" charset="0"/>
              </a:rPr>
              <a:t>afinitatea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electronicã</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Aceste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douã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benzi</a:t>
            </a:r>
            <a:r>
              <a:rPr lang="en-US" sz="1800" b="0" i="0" u="none" strike="noStrike" baseline="0" dirty="0">
                <a:solidFill>
                  <a:srgbClr val="000000"/>
                </a:solidFill>
                <a:latin typeface="Times New Roman" panose="02020603050405020304" pitchFamily="18" charset="0"/>
              </a:rPr>
              <a:t> de material le </a:t>
            </a:r>
            <a:r>
              <a:rPr lang="en-US" sz="1800" b="0" i="0" u="none" strike="noStrike" baseline="0" dirty="0" err="1">
                <a:solidFill>
                  <a:srgbClr val="000000"/>
                </a:solidFill>
                <a:latin typeface="Times New Roman" panose="02020603050405020304" pitchFamily="18" charset="0"/>
              </a:rPr>
              <a:t>apropiem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pânã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ajung</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contact. La </a:t>
            </a:r>
            <a:r>
              <a:rPr lang="en-US" sz="1800" b="0" i="0" u="none" strike="noStrike" baseline="0" dirty="0" err="1">
                <a:solidFill>
                  <a:srgbClr val="000000"/>
                </a:solidFill>
                <a:latin typeface="Times New Roman" panose="02020603050405020304" pitchFamily="18" charset="0"/>
              </a:rPr>
              <a:t>douã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materiale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contact </a:t>
            </a:r>
            <a:r>
              <a:rPr lang="en-US" sz="1800" b="0" i="0" u="none" strike="noStrike" baseline="0" dirty="0" err="1">
                <a:solidFill>
                  <a:srgbClr val="000000"/>
                </a:solidFill>
                <a:latin typeface="Times New Roman" panose="02020603050405020304" pitchFamily="18" charset="0"/>
              </a:rPr>
              <a:t>nivelul</a:t>
            </a:r>
            <a:r>
              <a:rPr lang="en-US" sz="1800" b="0" i="0" u="none" strike="noStrike" baseline="0" dirty="0">
                <a:solidFill>
                  <a:srgbClr val="000000"/>
                </a:solidFill>
                <a:latin typeface="Times New Roman" panose="02020603050405020304" pitchFamily="18" charset="0"/>
              </a:rPr>
              <a:t> Fermi </a:t>
            </a:r>
            <a:r>
              <a:rPr lang="en-US" sz="1800" b="0" i="0" u="none" strike="noStrike" baseline="0" dirty="0" err="1">
                <a:solidFill>
                  <a:srgbClr val="000000"/>
                </a:solidFill>
                <a:latin typeface="Times New Roman" panose="02020603050405020304" pitchFamily="18" charset="0"/>
              </a:rPr>
              <a:t>trebuie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a:t>
            </a:r>
            <a:r>
              <a:rPr lang="en-US" sz="1800" b="0" i="0" u="none" strike="noStrike" baseline="0" dirty="0">
                <a:solidFill>
                  <a:srgbClr val="000000"/>
                </a:solidFill>
                <a:latin typeface="Times New Roman" panose="02020603050405020304" pitchFamily="18" charset="0"/>
              </a:rPr>
              <a:t> fie </a:t>
            </a:r>
            <a:r>
              <a:rPr lang="en-US" sz="1800" b="0" i="0" u="none" strike="noStrike" baseline="0" dirty="0" err="1">
                <a:solidFill>
                  <a:srgbClr val="000000"/>
                </a:solidFill>
                <a:latin typeface="Times New Roman" panose="02020603050405020304" pitchFamily="18" charset="0"/>
              </a:rPr>
              <a:t>acelaşi</a:t>
            </a:r>
            <a:r>
              <a:rPr lang="en-US" sz="1800" b="0" i="0" u="none" strike="noStrike" baseline="0"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12777350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EA08A01-FFCD-368F-FDEE-FAF3097F65AF}"/>
              </a:ext>
            </a:extLst>
          </p:cNvPr>
          <p:cNvSpPr txBox="1"/>
          <p:nvPr/>
        </p:nvSpPr>
        <p:spPr>
          <a:xfrm>
            <a:off x="522838" y="129508"/>
            <a:ext cx="11020330" cy="369332"/>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Dacã</a:t>
            </a:r>
            <a:r>
              <a:rPr lang="en-US" sz="1800" b="0" i="0" u="none" strike="noStrike" baseline="0" dirty="0">
                <a:solidFill>
                  <a:srgbClr val="000000"/>
                </a:solidFill>
                <a:latin typeface="Times New Roman" panose="02020603050405020304" pitchFamily="18" charset="0"/>
              </a:rPr>
              <a:t> A</a:t>
            </a:r>
            <a:r>
              <a:rPr lang="en-US" sz="1050" b="0" i="0" u="none" strike="noStrike" baseline="0" dirty="0">
                <a:solidFill>
                  <a:srgbClr val="000000"/>
                </a:solidFill>
                <a:latin typeface="Times New Roman" panose="02020603050405020304" pitchFamily="18" charset="0"/>
              </a:rPr>
              <a:t>II </a:t>
            </a:r>
            <a:r>
              <a:rPr lang="en-US" sz="1800" b="0" i="0" u="none" strike="noStrike" baseline="0" dirty="0">
                <a:solidFill>
                  <a:srgbClr val="000000"/>
                </a:solidFill>
                <a:latin typeface="Times New Roman" panose="02020603050405020304" pitchFamily="18" charset="0"/>
              </a:rPr>
              <a:t>&gt; A</a:t>
            </a:r>
            <a:r>
              <a:rPr lang="en-US" sz="1050" b="0" i="0" u="none" strike="noStrike" baseline="0" dirty="0">
                <a:solidFill>
                  <a:srgbClr val="000000"/>
                </a:solidFill>
                <a:latin typeface="Times New Roman" panose="02020603050405020304" pitchFamily="18" charset="0"/>
              </a:rPr>
              <a:t>I </a:t>
            </a:r>
            <a:r>
              <a:rPr lang="en-US" sz="1800" b="0" i="0" u="none" strike="noStrike" baseline="0" dirty="0" err="1">
                <a:solidFill>
                  <a:srgbClr val="000000"/>
                </a:solidFill>
                <a:latin typeface="Times New Roman" panose="02020603050405020304" pitchFamily="18" charset="0"/>
              </a:rPr>
              <a:t>electronii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ies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uşor</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materialul</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bandã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interzisã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mare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duc</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celãlalt</a:t>
            </a:r>
            <a:r>
              <a:rPr lang="en-US" sz="1800" b="0" i="0" u="none" strike="noStrike" baseline="0" dirty="0">
                <a:solidFill>
                  <a:srgbClr val="000000"/>
                </a:solidFill>
                <a:latin typeface="Times New Roman" panose="02020603050405020304" pitchFamily="18" charset="0"/>
              </a:rPr>
              <a:t> material. </a:t>
            </a:r>
            <a:endParaRPr lang="en-US" dirty="0"/>
          </a:p>
        </p:txBody>
      </p:sp>
      <p:pic>
        <p:nvPicPr>
          <p:cNvPr id="7" name="Рисунок 6">
            <a:extLst>
              <a:ext uri="{FF2B5EF4-FFF2-40B4-BE49-F238E27FC236}">
                <a16:creationId xmlns:a16="http://schemas.microsoft.com/office/drawing/2014/main" id="{8AF9BC4C-0BF3-33B6-D9E2-35FD785E658E}"/>
              </a:ext>
            </a:extLst>
          </p:cNvPr>
          <p:cNvPicPr>
            <a:picLocks noChangeAspect="1"/>
          </p:cNvPicPr>
          <p:nvPr/>
        </p:nvPicPr>
        <p:blipFill>
          <a:blip r:embed="rId2"/>
          <a:stretch>
            <a:fillRect/>
          </a:stretch>
        </p:blipFill>
        <p:spPr>
          <a:xfrm>
            <a:off x="7518666" y="672438"/>
            <a:ext cx="4503581" cy="2563496"/>
          </a:xfrm>
          <a:prstGeom prst="rect">
            <a:avLst/>
          </a:prstGeom>
        </p:spPr>
      </p:pic>
      <p:sp>
        <p:nvSpPr>
          <p:cNvPr id="9" name="TextBox 8">
            <a:extLst>
              <a:ext uri="{FF2B5EF4-FFF2-40B4-BE49-F238E27FC236}">
                <a16:creationId xmlns:a16="http://schemas.microsoft.com/office/drawing/2014/main" id="{06BC6260-0F67-D4B7-461B-3B15F0062F5D}"/>
              </a:ext>
            </a:extLst>
          </p:cNvPr>
          <p:cNvSpPr txBox="1"/>
          <p:nvPr/>
        </p:nvSpPr>
        <p:spPr>
          <a:xfrm>
            <a:off x="169753" y="672438"/>
            <a:ext cx="7054912" cy="2585323"/>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materiale</a:t>
            </a:r>
            <a:r>
              <a:rPr lang="en-US" sz="1800" b="0" i="0" u="none" strike="noStrike" baseline="0" dirty="0">
                <a:solidFill>
                  <a:srgbClr val="000000"/>
                </a:solidFill>
                <a:latin typeface="Times New Roman" panose="02020603050405020304" pitchFamily="18" charset="0"/>
              </a:rPr>
              <a:t> au </a:t>
            </a:r>
            <a:r>
              <a:rPr lang="en-US" sz="1800" b="0" i="0" u="none" strike="noStrike" baseline="0" dirty="0" err="1">
                <a:solidFill>
                  <a:srgbClr val="000000"/>
                </a:solidFill>
                <a:latin typeface="Times New Roman" panose="02020603050405020304" pitchFamily="18" charset="0"/>
              </a:rPr>
              <a:t>banzile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interzise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diferite</a:t>
            </a:r>
            <a:r>
              <a:rPr lang="en-US" sz="1800" b="0" i="0" u="none" strike="noStrike" baseline="0" dirty="0">
                <a:solidFill>
                  <a:srgbClr val="000000"/>
                </a:solidFill>
                <a:latin typeface="Times New Roman" panose="02020603050405020304" pitchFamily="18" charset="0"/>
              </a:rPr>
              <a:t>, sus </a:t>
            </a:r>
            <a:r>
              <a:rPr lang="en-US" sz="1800" b="0" i="0" u="none" strike="noStrike" baseline="0" dirty="0" err="1">
                <a:solidFill>
                  <a:srgbClr val="000000"/>
                </a:solidFill>
                <a:latin typeface="Times New Roman" panose="02020603050405020304" pitchFamily="18" charset="0"/>
              </a:rPr>
              <a:t>va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apare</a:t>
            </a:r>
            <a:r>
              <a:rPr lang="en-US" sz="1800" b="0" i="0" u="none" strike="noStrike" baseline="0" dirty="0">
                <a:solidFill>
                  <a:srgbClr val="000000"/>
                </a:solidFill>
                <a:latin typeface="Times New Roman" panose="02020603050405020304" pitchFamily="18" charset="0"/>
              </a:rPr>
              <a:t> o </a:t>
            </a:r>
            <a:r>
              <a:rPr lang="en-US" sz="1800" b="0" i="0" u="none" strike="noStrike" baseline="0" dirty="0" err="1">
                <a:solidFill>
                  <a:srgbClr val="000000"/>
                </a:solidFill>
                <a:latin typeface="Times New Roman" panose="02020603050405020304" pitchFamily="18" charset="0"/>
              </a:rPr>
              <a:t>frânturã</a:t>
            </a:r>
            <a:r>
              <a:rPr lang="en-US" sz="1800" b="0" i="0" u="none" strike="noStrike" baseline="0" dirty="0">
                <a:solidFill>
                  <a:srgbClr val="000000"/>
                </a:solidFill>
                <a:latin typeface="Times New Roman" panose="02020603050405020304" pitchFamily="18" charset="0"/>
              </a:rPr>
              <a:t> </a:t>
            </a:r>
            <a:r>
              <a:rPr lang="el-GR" sz="1800" b="0" i="0" u="none" strike="noStrike" baseline="0" dirty="0">
                <a:solidFill>
                  <a:srgbClr val="000000"/>
                </a:solidFill>
                <a:latin typeface="Times New Roman" panose="02020603050405020304" pitchFamily="18" charset="0"/>
              </a:rPr>
              <a:t>Δ</a:t>
            </a:r>
            <a:r>
              <a:rPr lang="en-US" sz="1800" b="0" i="0" u="none" strike="noStrike" baseline="0" dirty="0" err="1">
                <a:solidFill>
                  <a:srgbClr val="000000"/>
                </a:solidFill>
                <a:latin typeface="Times New Roman" panose="02020603050405020304" pitchFamily="18" charset="0"/>
              </a:rPr>
              <a:t>Ec</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banda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conducţie</a:t>
            </a:r>
            <a:r>
              <a:rPr lang="en-US" sz="1800" b="0" i="0" u="none" strike="noStrike" baseline="0" dirty="0">
                <a:solidFill>
                  <a:srgbClr val="000000"/>
                </a:solidFill>
                <a:latin typeface="Times New Roman" panose="02020603050405020304" pitchFamily="18" charset="0"/>
              </a:rPr>
              <a:t>. </a:t>
            </a:r>
          </a:p>
          <a:p>
            <a:r>
              <a:rPr lang="el-GR" sz="1800" b="0" i="0" u="none" strike="noStrike" baseline="0" dirty="0">
                <a:solidFill>
                  <a:srgbClr val="000000"/>
                </a:solidFill>
                <a:latin typeface="Times New Roman" panose="02020603050405020304" pitchFamily="18" charset="0"/>
              </a:rPr>
              <a:t>Δ</a:t>
            </a:r>
            <a:r>
              <a:rPr lang="en-US" sz="1800" b="0" i="0" u="none" strike="noStrike" baseline="0" dirty="0" err="1">
                <a:solidFill>
                  <a:srgbClr val="000000"/>
                </a:solidFill>
                <a:latin typeface="Times New Roman" panose="02020603050405020304" pitchFamily="18" charset="0"/>
              </a:rPr>
              <a:t>Ec</a:t>
            </a:r>
            <a:r>
              <a:rPr lang="en-US" sz="1800" b="0" i="0" u="none" strike="noStrike" baseline="0" dirty="0">
                <a:solidFill>
                  <a:srgbClr val="000000"/>
                </a:solidFill>
                <a:latin typeface="Times New Roman" panose="02020603050405020304" pitchFamily="18" charset="0"/>
              </a:rPr>
              <a:t> = </a:t>
            </a:r>
            <a:r>
              <a:rPr lang="el-GR" sz="1800" b="0" i="0" u="none" strike="noStrike" baseline="0" dirty="0">
                <a:solidFill>
                  <a:srgbClr val="000000"/>
                </a:solidFill>
                <a:latin typeface="Times New Roman" panose="02020603050405020304" pitchFamily="18" charset="0"/>
              </a:rPr>
              <a:t>θ</a:t>
            </a:r>
            <a:r>
              <a:rPr lang="el-GR" sz="1050" b="0" i="0" u="none" strike="noStrike" baseline="0" dirty="0">
                <a:solidFill>
                  <a:srgbClr val="000000"/>
                </a:solidFill>
                <a:latin typeface="Times New Roman" panose="02020603050405020304" pitchFamily="18" charset="0"/>
              </a:rPr>
              <a:t>2 </a:t>
            </a:r>
            <a:r>
              <a:rPr lang="el-GR" sz="1800" b="0" i="0" u="none" strike="noStrike" baseline="0" dirty="0">
                <a:solidFill>
                  <a:srgbClr val="000000"/>
                </a:solidFill>
                <a:latin typeface="Times New Roman" panose="02020603050405020304" pitchFamily="18" charset="0"/>
              </a:rPr>
              <a:t>– θ</a:t>
            </a:r>
            <a:r>
              <a:rPr lang="el-GR" sz="1050" b="0" i="0" u="none" strike="noStrike" baseline="0" dirty="0">
                <a:solidFill>
                  <a:srgbClr val="000000"/>
                </a:solidFill>
                <a:latin typeface="Times New Roman" panose="02020603050405020304" pitchFamily="18" charset="0"/>
              </a:rPr>
              <a:t>1 </a:t>
            </a:r>
            <a:r>
              <a:rPr lang="el-GR" sz="1800" b="0" i="0" u="none" strike="noStrike" baseline="0" dirty="0">
                <a:solidFill>
                  <a:srgbClr val="000000"/>
                </a:solidFill>
                <a:latin typeface="Times New Roman" panose="02020603050405020304" pitchFamily="18" charset="0"/>
              </a:rPr>
              <a:t>= Δθ </a:t>
            </a:r>
          </a:p>
          <a:p>
            <a:r>
              <a:rPr lang="el-GR" sz="1800" b="0" i="0" u="none" strike="noStrike" baseline="0" dirty="0">
                <a:solidFill>
                  <a:srgbClr val="000000"/>
                </a:solidFill>
                <a:latin typeface="Times New Roman" panose="02020603050405020304" pitchFamily="18" charset="0"/>
              </a:rPr>
              <a:t>Δ</a:t>
            </a:r>
            <a:r>
              <a:rPr lang="en-US" sz="1800" b="0" i="0" u="none" strike="noStrike" baseline="0" dirty="0">
                <a:solidFill>
                  <a:srgbClr val="000000"/>
                </a:solidFill>
                <a:latin typeface="Times New Roman" panose="02020603050405020304" pitchFamily="18" charset="0"/>
              </a:rPr>
              <a:t>Ev = Eg</a:t>
            </a:r>
            <a:r>
              <a:rPr lang="en-US" sz="1050" b="0" i="0" u="none" strike="noStrike" baseline="0" dirty="0">
                <a:solidFill>
                  <a:srgbClr val="000000"/>
                </a:solidFill>
                <a:latin typeface="Times New Roman" panose="02020603050405020304" pitchFamily="18" charset="0"/>
              </a:rPr>
              <a:t>1 </a:t>
            </a:r>
            <a:r>
              <a:rPr lang="en-US" sz="1800" b="0" i="0" u="none" strike="noStrike" baseline="0" dirty="0">
                <a:solidFill>
                  <a:srgbClr val="000000"/>
                </a:solidFill>
                <a:latin typeface="Times New Roman" panose="02020603050405020304" pitchFamily="18" charset="0"/>
              </a:rPr>
              <a:t>– Eg</a:t>
            </a:r>
            <a:r>
              <a:rPr lang="en-US" sz="1050" b="0" i="0" u="none" strike="noStrike" baseline="0" dirty="0">
                <a:solidFill>
                  <a:srgbClr val="000000"/>
                </a:solidFill>
                <a:latin typeface="Times New Roman" panose="02020603050405020304" pitchFamily="18" charset="0"/>
              </a:rPr>
              <a:t>2 </a:t>
            </a:r>
            <a:r>
              <a:rPr lang="en-US" sz="1800" b="0" i="0" u="none" strike="noStrike" baseline="0" dirty="0">
                <a:solidFill>
                  <a:srgbClr val="000000"/>
                </a:solidFill>
                <a:latin typeface="Times New Roman" panose="02020603050405020304" pitchFamily="18" charset="0"/>
              </a:rPr>
              <a:t>– </a:t>
            </a:r>
            <a:r>
              <a:rPr lang="el-GR" sz="1800" b="0" i="0" u="none" strike="noStrike" baseline="0" dirty="0">
                <a:solidFill>
                  <a:srgbClr val="000000"/>
                </a:solidFill>
                <a:latin typeface="Times New Roman" panose="02020603050405020304" pitchFamily="18" charset="0"/>
              </a:rPr>
              <a:t>Δθ </a:t>
            </a:r>
          </a:p>
          <a:p>
            <a:r>
              <a:rPr lang="en-US" sz="1800" b="0" i="0" u="none" strike="noStrike" baseline="0" dirty="0" err="1">
                <a:solidFill>
                  <a:srgbClr val="000000"/>
                </a:solidFill>
                <a:latin typeface="Times New Roman" panose="02020603050405020304" pitchFamily="18" charset="0"/>
              </a:rPr>
              <a:t>Polarizãm</a:t>
            </a:r>
            <a:r>
              <a:rPr lang="en-US" sz="1800" b="0" i="0" u="none" strike="noStrike" baseline="0" dirty="0">
                <a:solidFill>
                  <a:srgbClr val="000000"/>
                </a:solidFill>
                <a:latin typeface="Times New Roman" panose="02020603050405020304" pitchFamily="18" charset="0"/>
              </a:rPr>
              <a:t> direct </a:t>
            </a:r>
            <a:r>
              <a:rPr lang="en-US" sz="1800" b="0" i="0" u="none" strike="noStrike" baseline="0" dirty="0" err="1">
                <a:solidFill>
                  <a:srgbClr val="000000"/>
                </a:solidFill>
                <a:latin typeface="Times New Roman" panose="02020603050405020304" pitchFamily="18" charset="0"/>
              </a:rPr>
              <a:t>heterojoncţiunea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Nivelul</a:t>
            </a:r>
            <a:r>
              <a:rPr lang="en-US" sz="1800" b="0" i="0" u="none" strike="noStrike" baseline="0" dirty="0">
                <a:solidFill>
                  <a:srgbClr val="000000"/>
                </a:solidFill>
                <a:latin typeface="Times New Roman" panose="02020603050405020304" pitchFamily="18" charset="0"/>
              </a:rPr>
              <a:t> Fermi </a:t>
            </a:r>
            <a:r>
              <a:rPr lang="en-US" sz="1800" b="0" i="0" u="none" strike="noStrike" baseline="0" dirty="0" err="1">
                <a:solidFill>
                  <a:srgbClr val="000000"/>
                </a:solidFill>
                <a:latin typeface="Times New Roman" panose="02020603050405020304" pitchFamily="18" charset="0"/>
              </a:rPr>
              <a:t>fiind</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aproape</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banda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conducţie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concentraţia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electronilor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ambele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materiale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aceeaşi</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Electronii</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partea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stângã</a:t>
            </a:r>
            <a:r>
              <a:rPr lang="en-US" sz="1800" b="0" i="0" u="none" strike="noStrike" baseline="0" dirty="0">
                <a:solidFill>
                  <a:srgbClr val="000000"/>
                </a:solidFill>
                <a:latin typeface="Times New Roman" panose="02020603050405020304" pitchFamily="18" charset="0"/>
              </a:rPr>
              <a:t> (sus) </a:t>
            </a:r>
            <a:r>
              <a:rPr lang="en-US" sz="1800" b="0" i="0" u="none" strike="noStrike" baseline="0" dirty="0" err="1">
                <a:solidFill>
                  <a:srgbClr val="000000"/>
                </a:solidFill>
                <a:latin typeface="Times New Roman" panose="02020603050405020304" pitchFamily="18" charset="0"/>
              </a:rPr>
              <a:t>vor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trece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partea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dreaptã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sãrind</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barierã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sau</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tunelând</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aceastã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barierã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golurile</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dreapta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jos</a:t>
            </a:r>
            <a:r>
              <a:rPr lang="en-US" sz="1800" b="0" i="0" u="none" strike="noStrike" baseline="0" dirty="0">
                <a:solidFill>
                  <a:srgbClr val="000000"/>
                </a:solidFill>
                <a:latin typeface="Times New Roman" panose="02020603050405020304" pitchFamily="18" charset="0"/>
              </a:rPr>
              <a:t>) nu pot </a:t>
            </a:r>
            <a:r>
              <a:rPr lang="en-US" sz="1800" b="0" i="0" u="none" strike="noStrike" baseline="0" dirty="0" err="1">
                <a:solidFill>
                  <a:srgbClr val="000000"/>
                </a:solidFill>
                <a:latin typeface="Times New Roman" panose="02020603050405020304" pitchFamily="18" charset="0"/>
              </a:rPr>
              <a:t>trece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barierã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deoarece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înaltã</a:t>
            </a:r>
            <a:r>
              <a:rPr lang="en-US" sz="1800" b="0" i="0" u="none" strike="noStrike" baseline="0" dirty="0">
                <a:solidFill>
                  <a:srgbClr val="000000"/>
                </a:solidFill>
                <a:latin typeface="Times New Roman" panose="02020603050405020304" pitchFamily="18" charset="0"/>
              </a:rPr>
              <a:t>. </a:t>
            </a:r>
            <a:endParaRPr lang="en-US" dirty="0"/>
          </a:p>
        </p:txBody>
      </p:sp>
      <p:sp>
        <p:nvSpPr>
          <p:cNvPr id="11" name="TextBox 10">
            <a:extLst>
              <a:ext uri="{FF2B5EF4-FFF2-40B4-BE49-F238E27FC236}">
                <a16:creationId xmlns:a16="http://schemas.microsoft.com/office/drawing/2014/main" id="{87655F15-4F6C-A725-2350-59785A76548D}"/>
              </a:ext>
            </a:extLst>
          </p:cNvPr>
          <p:cNvSpPr txBox="1"/>
          <p:nvPr/>
        </p:nvSpPr>
        <p:spPr>
          <a:xfrm>
            <a:off x="169753" y="3429000"/>
            <a:ext cx="7245035" cy="1477328"/>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Curentul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trece</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materialul</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bandã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interzisã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mare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materialulul</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bandã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interzisã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micã</a:t>
            </a:r>
            <a:r>
              <a:rPr lang="en-US" sz="1800" b="0" i="0" u="none" strike="noStrike" baseline="0" dirty="0">
                <a:solidFill>
                  <a:srgbClr val="000000"/>
                </a:solidFill>
                <a:latin typeface="Times New Roman" panose="02020603050405020304" pitchFamily="18" charset="0"/>
              </a:rPr>
              <a:t> – </a:t>
            </a:r>
            <a:r>
              <a:rPr lang="en-US" sz="1800" b="0" i="0" u="none" strike="noStrike" baseline="0" dirty="0" err="1">
                <a:solidFill>
                  <a:srgbClr val="000000"/>
                </a:solidFill>
                <a:latin typeface="Times New Roman" panose="02020603050405020304" pitchFamily="18" charset="0"/>
              </a:rPr>
              <a:t>mecanismul</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trecere</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curentului</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Electronul</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partea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dreaptã</a:t>
            </a:r>
            <a:r>
              <a:rPr lang="en-US" sz="1800" b="0" i="0" u="none" strike="noStrike" baseline="0" dirty="0">
                <a:solidFill>
                  <a:srgbClr val="000000"/>
                </a:solidFill>
                <a:latin typeface="Times New Roman" panose="02020603050405020304" pitchFamily="18" charset="0"/>
              </a:rPr>
              <a:t> (sus) se </a:t>
            </a:r>
            <a:r>
              <a:rPr lang="en-US" sz="1800" b="0" i="0" u="none" strike="noStrike" baseline="0" dirty="0" err="1">
                <a:solidFill>
                  <a:srgbClr val="000000"/>
                </a:solidFill>
                <a:latin typeface="Times New Roman" panose="02020603050405020304" pitchFamily="18" charset="0"/>
              </a:rPr>
              <a:t>recombinã</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golul</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banda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valenţã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aici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rezultã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cuantul</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luminã</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energia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egalã</a:t>
            </a:r>
            <a:r>
              <a:rPr lang="en-US" sz="1800" b="0" i="0" u="none" strike="noStrike" baseline="0" dirty="0">
                <a:solidFill>
                  <a:srgbClr val="000000"/>
                </a:solidFill>
                <a:latin typeface="Times New Roman" panose="02020603050405020304" pitchFamily="18" charset="0"/>
              </a:rPr>
              <a:t> cu h</a:t>
            </a:r>
            <a:r>
              <a:rPr lang="el-GR" sz="1800" b="0" i="0" u="none" strike="noStrike" baseline="0" dirty="0">
                <a:solidFill>
                  <a:srgbClr val="000000"/>
                </a:solidFill>
                <a:latin typeface="Times New Roman" panose="02020603050405020304" pitchFamily="18" charset="0"/>
              </a:rPr>
              <a:t>υ. </a:t>
            </a:r>
          </a:p>
          <a:p>
            <a:r>
              <a:rPr lang="en-US" sz="1800" b="0" i="0" u="none" strike="noStrike" baseline="0" dirty="0">
                <a:solidFill>
                  <a:srgbClr val="000000"/>
                </a:solidFill>
                <a:latin typeface="Times New Roman" panose="02020603050405020304" pitchFamily="18" charset="0"/>
              </a:rPr>
              <a:t>I</a:t>
            </a:r>
            <a:r>
              <a:rPr lang="en-US" sz="1050" b="0" i="0" u="none" strike="noStrike" baseline="0" dirty="0">
                <a:solidFill>
                  <a:srgbClr val="000000"/>
                </a:solidFill>
                <a:latin typeface="Times New Roman" panose="02020603050405020304" pitchFamily="18" charset="0"/>
              </a:rPr>
              <a:t>EL </a:t>
            </a:r>
            <a:endParaRPr lang="en-US" dirty="0"/>
          </a:p>
        </p:txBody>
      </p:sp>
      <p:pic>
        <p:nvPicPr>
          <p:cNvPr id="13" name="Рисунок 12">
            <a:extLst>
              <a:ext uri="{FF2B5EF4-FFF2-40B4-BE49-F238E27FC236}">
                <a16:creationId xmlns:a16="http://schemas.microsoft.com/office/drawing/2014/main" id="{580E13BA-441B-FEA5-5EDE-63D16654E7A9}"/>
              </a:ext>
            </a:extLst>
          </p:cNvPr>
          <p:cNvPicPr>
            <a:picLocks noChangeAspect="1"/>
          </p:cNvPicPr>
          <p:nvPr/>
        </p:nvPicPr>
        <p:blipFill>
          <a:blip r:embed="rId3"/>
          <a:stretch>
            <a:fillRect/>
          </a:stretch>
        </p:blipFill>
        <p:spPr>
          <a:xfrm>
            <a:off x="7726895" y="3409532"/>
            <a:ext cx="3454134" cy="2663189"/>
          </a:xfrm>
          <a:prstGeom prst="rect">
            <a:avLst/>
          </a:prstGeom>
        </p:spPr>
      </p:pic>
      <p:sp>
        <p:nvSpPr>
          <p:cNvPr id="15" name="TextBox 14">
            <a:extLst>
              <a:ext uri="{FF2B5EF4-FFF2-40B4-BE49-F238E27FC236}">
                <a16:creationId xmlns:a16="http://schemas.microsoft.com/office/drawing/2014/main" id="{A007A97A-0279-CB40-A732-02703C0C5638}"/>
              </a:ext>
            </a:extLst>
          </p:cNvPr>
          <p:cNvSpPr txBox="1"/>
          <p:nvPr/>
        </p:nvSpPr>
        <p:spPr>
          <a:xfrm>
            <a:off x="169753" y="4906328"/>
            <a:ext cx="7245034" cy="1754326"/>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I</a:t>
            </a:r>
            <a:r>
              <a:rPr lang="en-US" sz="1050" b="0" i="0" u="none" strike="noStrike" baseline="0" dirty="0">
                <a:solidFill>
                  <a:srgbClr val="000000"/>
                </a:solidFill>
                <a:latin typeface="Times New Roman" panose="02020603050405020304" pitchFamily="18" charset="0"/>
              </a:rPr>
              <a:t>EL </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intensitatea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electroluminiscenţei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intensitatea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fotonilor</a:t>
            </a:r>
            <a:r>
              <a:rPr lang="en-US" sz="1800" b="0" i="0" u="none" strike="noStrike" baseline="0" dirty="0">
                <a:solidFill>
                  <a:srgbClr val="000000"/>
                </a:solidFill>
                <a:latin typeface="Times New Roman" panose="02020603050405020304" pitchFamily="18" charset="0"/>
              </a:rPr>
              <a:t> care se </a:t>
            </a:r>
            <a:r>
              <a:rPr lang="en-US" sz="1800" b="0" i="0" u="none" strike="noStrike" baseline="0" dirty="0" err="1">
                <a:solidFill>
                  <a:srgbClr val="000000"/>
                </a:solidFill>
                <a:latin typeface="Times New Roman" panose="02020603050405020304" pitchFamily="18" charset="0"/>
              </a:rPr>
              <a:t>emanã</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acest</a:t>
            </a:r>
            <a:r>
              <a:rPr lang="en-US" sz="1800" b="0" i="0" u="none" strike="noStrike" baseline="0" dirty="0">
                <a:solidFill>
                  <a:srgbClr val="000000"/>
                </a:solidFill>
                <a:latin typeface="Times New Roman" panose="02020603050405020304" pitchFamily="18" charset="0"/>
              </a:rPr>
              <a:t> material) </a:t>
            </a:r>
            <a:endParaRPr lang="en-US" dirty="0">
              <a:solidFill>
                <a:srgbClr val="000000"/>
              </a:solidFill>
              <a:latin typeface="Times New Roman" panose="02020603050405020304" pitchFamily="18" charset="0"/>
            </a:endParaRPr>
          </a:p>
          <a:p>
            <a:r>
              <a:rPr lang="en-US" dirty="0">
                <a:solidFill>
                  <a:srgbClr val="000000"/>
                </a:solidFill>
                <a:latin typeface="Times New Roman" panose="02020603050405020304" pitchFamily="18" charset="0"/>
              </a:rPr>
              <a:t>Cea </a:t>
            </a:r>
            <a:r>
              <a:rPr lang="en-US" dirty="0" err="1">
                <a:solidFill>
                  <a:srgbClr val="000000"/>
                </a:solidFill>
                <a:latin typeface="Times New Roman" panose="02020603050405020304" pitchFamily="18" charset="0"/>
              </a:rPr>
              <a:t>mai</a:t>
            </a:r>
            <a:r>
              <a:rPr lang="en-US" dirty="0">
                <a:solidFill>
                  <a:srgbClr val="000000"/>
                </a:solidFill>
                <a:latin typeface="Times New Roman" panose="02020603050405020304" pitchFamily="18" charset="0"/>
              </a:rPr>
              <a:t> mare </a:t>
            </a:r>
            <a:r>
              <a:rPr lang="en-US" dirty="0" err="1">
                <a:solidFill>
                  <a:srgbClr val="000000"/>
                </a:solidFill>
                <a:latin typeface="Times New Roman" panose="02020603050405020304" pitchFamily="18" charset="0"/>
              </a:rPr>
              <a:t>intensitate</a:t>
            </a:r>
            <a:r>
              <a:rPr lang="en-US" dirty="0">
                <a:solidFill>
                  <a:srgbClr val="000000"/>
                </a:solidFill>
                <a:latin typeface="Times New Roman" panose="02020603050405020304" pitchFamily="18" charset="0"/>
              </a:rPr>
              <a:t> a </a:t>
            </a:r>
            <a:r>
              <a:rPr lang="en-US" dirty="0" err="1">
                <a:solidFill>
                  <a:srgbClr val="000000"/>
                </a:solidFill>
                <a:latin typeface="Times New Roman" panose="02020603050405020304" pitchFamily="18" charset="0"/>
              </a:rPr>
              <a:t>electronilor</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este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în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jurul</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punctului</a:t>
            </a:r>
            <a:r>
              <a:rPr lang="en-US" dirty="0">
                <a:solidFill>
                  <a:srgbClr val="000000"/>
                </a:solidFill>
                <a:latin typeface="Times New Roman" panose="02020603050405020304" pitchFamily="18" charset="0"/>
              </a:rPr>
              <a:t> 1.45, </a:t>
            </a:r>
            <a:r>
              <a:rPr lang="en-US" dirty="0" err="1">
                <a:solidFill>
                  <a:srgbClr val="000000"/>
                </a:solidFill>
                <a:latin typeface="Times New Roman" panose="02020603050405020304" pitchFamily="18" charset="0"/>
              </a:rPr>
              <a:t>dacã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este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în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jurul</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punctului</a:t>
            </a:r>
            <a:r>
              <a:rPr lang="en-US" dirty="0">
                <a:solidFill>
                  <a:srgbClr val="000000"/>
                </a:solidFill>
                <a:latin typeface="Times New Roman" panose="02020603050405020304" pitchFamily="18" charset="0"/>
              </a:rPr>
              <a:t> 1.8 </a:t>
            </a:r>
            <a:r>
              <a:rPr lang="en-US" dirty="0" err="1">
                <a:solidFill>
                  <a:srgbClr val="000000"/>
                </a:solidFill>
                <a:latin typeface="Times New Roman" panose="02020603050405020304" pitchFamily="18" charset="0"/>
              </a:rPr>
              <a:t>rezultã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cã</a:t>
            </a:r>
            <a:r>
              <a:rPr lang="en-US" dirty="0">
                <a:solidFill>
                  <a:srgbClr val="000000"/>
                </a:solidFill>
                <a:latin typeface="Times New Roman" panose="02020603050405020304" pitchFamily="18" charset="0"/>
              </a:rPr>
              <a:t> s-au </a:t>
            </a:r>
            <a:r>
              <a:rPr lang="en-US" dirty="0" err="1">
                <a:solidFill>
                  <a:srgbClr val="000000"/>
                </a:solidFill>
                <a:latin typeface="Times New Roman" panose="02020603050405020304" pitchFamily="18" charset="0"/>
              </a:rPr>
              <a:t>injectat</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nişte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goluri</a:t>
            </a:r>
            <a:r>
              <a:rPr lang="en-US" dirty="0">
                <a:solidFill>
                  <a:srgbClr val="000000"/>
                </a:solidFill>
                <a:latin typeface="Times New Roman" panose="02020603050405020304" pitchFamily="18" charset="0"/>
              </a:rPr>
              <a:t> cu </a:t>
            </a:r>
            <a:r>
              <a:rPr lang="en-US" dirty="0" err="1">
                <a:solidFill>
                  <a:srgbClr val="000000"/>
                </a:solidFill>
                <a:latin typeface="Times New Roman" panose="02020603050405020304" pitchFamily="18" charset="0"/>
              </a:rPr>
              <a:t>energie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mai</a:t>
            </a:r>
            <a:r>
              <a:rPr lang="en-US" dirty="0">
                <a:solidFill>
                  <a:srgbClr val="000000"/>
                </a:solidFill>
                <a:latin typeface="Times New Roman" panose="02020603050405020304" pitchFamily="18" charset="0"/>
              </a:rPr>
              <a:t> mare care </a:t>
            </a:r>
            <a:r>
              <a:rPr lang="en-US" dirty="0" err="1">
                <a:solidFill>
                  <a:srgbClr val="000000"/>
                </a:solidFill>
                <a:latin typeface="Times New Roman" panose="02020603050405020304" pitchFamily="18" charset="0"/>
              </a:rPr>
              <a:t>vor</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putea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treacã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bariera</a:t>
            </a:r>
            <a:r>
              <a:rPr lang="en-US" dirty="0">
                <a:solidFill>
                  <a:srgbClr val="000000"/>
                </a:solidFill>
                <a:latin typeface="Times New Roman" panose="02020603050405020304" pitchFamily="18" charset="0"/>
              </a:rPr>
              <a:t>. </a:t>
            </a:r>
          </a:p>
          <a:p>
            <a:r>
              <a:rPr lang="en-US" dirty="0" err="1">
                <a:solidFill>
                  <a:srgbClr val="000000"/>
                </a:solidFill>
                <a:latin typeface="Times New Roman" panose="02020603050405020304" pitchFamily="18" charset="0"/>
              </a:rPr>
              <a:t>Recombinarea</a:t>
            </a:r>
            <a:r>
              <a:rPr lang="en-US" dirty="0">
                <a:solidFill>
                  <a:srgbClr val="000000"/>
                </a:solidFill>
                <a:latin typeface="Times New Roman" panose="02020603050405020304" pitchFamily="18" charset="0"/>
              </a:rPr>
              <a:t> are loc </a:t>
            </a:r>
            <a:r>
              <a:rPr lang="en-US" dirty="0" err="1">
                <a:solidFill>
                  <a:srgbClr val="000000"/>
                </a:solidFill>
                <a:latin typeface="Times New Roman" panose="02020603050405020304" pitchFamily="18" charset="0"/>
              </a:rPr>
              <a:t>în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materialul</a:t>
            </a:r>
            <a:r>
              <a:rPr lang="en-US" dirty="0">
                <a:solidFill>
                  <a:srgbClr val="000000"/>
                </a:solidFill>
                <a:latin typeface="Times New Roman" panose="02020603050405020304" pitchFamily="18" charset="0"/>
              </a:rPr>
              <a:t> cu </a:t>
            </a:r>
            <a:r>
              <a:rPr lang="en-US" dirty="0" err="1">
                <a:solidFill>
                  <a:srgbClr val="000000"/>
                </a:solidFill>
                <a:latin typeface="Times New Roman" panose="02020603050405020304" pitchFamily="18" charset="0"/>
              </a:rPr>
              <a:t>bandã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interzisã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micã</a:t>
            </a:r>
            <a:r>
              <a:rPr lang="en-US" dirty="0">
                <a:solidFill>
                  <a:srgbClr val="000000"/>
                </a:solidFill>
                <a:latin typeface="Times New Roman" panose="02020603050405020304" pitchFamily="18" charset="0"/>
              </a:rPr>
              <a:t>. </a:t>
            </a:r>
          </a:p>
        </p:txBody>
      </p:sp>
    </p:spTree>
    <p:extLst>
      <p:ext uri="{BB962C8B-B14F-4D97-AF65-F5344CB8AC3E}">
        <p14:creationId xmlns:p14="http://schemas.microsoft.com/office/powerpoint/2010/main" val="39295453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186973D-6A52-79FD-3FEF-9CC04D4645D2}"/>
              </a:ext>
            </a:extLst>
          </p:cNvPr>
          <p:cNvSpPr txBox="1"/>
          <p:nvPr/>
        </p:nvSpPr>
        <p:spPr>
          <a:xfrm>
            <a:off x="0" y="0"/>
            <a:ext cx="6097508" cy="369332"/>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Alt </a:t>
            </a:r>
            <a:r>
              <a:rPr lang="en-US" sz="1800" b="0" i="0" u="none" strike="noStrike" baseline="0" dirty="0" err="1">
                <a:solidFill>
                  <a:srgbClr val="000000"/>
                </a:solidFill>
                <a:latin typeface="Times New Roman" panose="02020603050405020304" pitchFamily="18" charset="0"/>
              </a:rPr>
              <a:t>exemplu</a:t>
            </a:r>
            <a:r>
              <a:rPr lang="en-US" sz="1800" b="0" i="0" u="none" strike="noStrike" baseline="0" dirty="0">
                <a:solidFill>
                  <a:srgbClr val="000000"/>
                </a:solidFill>
                <a:latin typeface="Times New Roman" panose="02020603050405020304" pitchFamily="18" charset="0"/>
              </a:rPr>
              <a:t> care se </a:t>
            </a:r>
            <a:r>
              <a:rPr lang="en-US" sz="1800" b="0" i="0" u="none" strike="noStrike" baseline="0" dirty="0" err="1">
                <a:solidFill>
                  <a:srgbClr val="000000"/>
                </a:solidFill>
                <a:latin typeface="Times New Roman" panose="02020603050405020304" pitchFamily="18" charset="0"/>
              </a:rPr>
              <a:t>utilizeazã</a:t>
            </a:r>
            <a:r>
              <a:rPr lang="en-US" sz="1800" b="0" i="0" u="none" strike="noStrike" baseline="0" dirty="0">
                <a:solidFill>
                  <a:srgbClr val="000000"/>
                </a:solidFill>
                <a:latin typeface="Times New Roman" panose="02020603050405020304" pitchFamily="18" charset="0"/>
              </a:rPr>
              <a:t> la </a:t>
            </a:r>
            <a:r>
              <a:rPr lang="en-US" sz="1800" b="0" i="0" u="none" strike="noStrike" baseline="0" dirty="0" err="1">
                <a:solidFill>
                  <a:srgbClr val="000000"/>
                </a:solidFill>
                <a:latin typeface="Times New Roman" panose="02020603050405020304" pitchFamily="18" charset="0"/>
              </a:rPr>
              <a:t>lasere</a:t>
            </a:r>
            <a:r>
              <a:rPr lang="en-US" sz="1800" b="0" i="0" u="none" strike="noStrike" baseline="0" dirty="0">
                <a:solidFill>
                  <a:srgbClr val="000000"/>
                </a:solidFill>
                <a:latin typeface="Times New Roman" panose="02020603050405020304" pitchFamily="18" charset="0"/>
              </a:rPr>
              <a:t>: </a:t>
            </a:r>
            <a:endParaRPr lang="en-US" dirty="0"/>
          </a:p>
        </p:txBody>
      </p:sp>
      <p:pic>
        <p:nvPicPr>
          <p:cNvPr id="7" name="Рисунок 6">
            <a:extLst>
              <a:ext uri="{FF2B5EF4-FFF2-40B4-BE49-F238E27FC236}">
                <a16:creationId xmlns:a16="http://schemas.microsoft.com/office/drawing/2014/main" id="{EA05F105-4478-425D-281F-57E1B14CB578}"/>
              </a:ext>
            </a:extLst>
          </p:cNvPr>
          <p:cNvPicPr>
            <a:picLocks noChangeAspect="1"/>
          </p:cNvPicPr>
          <p:nvPr/>
        </p:nvPicPr>
        <p:blipFill>
          <a:blip r:embed="rId2"/>
          <a:stretch>
            <a:fillRect/>
          </a:stretch>
        </p:blipFill>
        <p:spPr>
          <a:xfrm>
            <a:off x="696093" y="486071"/>
            <a:ext cx="3630470" cy="1460424"/>
          </a:xfrm>
          <a:prstGeom prst="rect">
            <a:avLst/>
          </a:prstGeom>
        </p:spPr>
      </p:pic>
      <p:sp>
        <p:nvSpPr>
          <p:cNvPr id="9" name="TextBox 8">
            <a:extLst>
              <a:ext uri="{FF2B5EF4-FFF2-40B4-BE49-F238E27FC236}">
                <a16:creationId xmlns:a16="http://schemas.microsoft.com/office/drawing/2014/main" id="{2C384D0E-964E-57D4-B989-BAAE26AE8E67}"/>
              </a:ext>
            </a:extLst>
          </p:cNvPr>
          <p:cNvSpPr txBox="1"/>
          <p:nvPr/>
        </p:nvSpPr>
        <p:spPr>
          <a:xfrm>
            <a:off x="5287223" y="767778"/>
            <a:ext cx="6120142" cy="646331"/>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Se </a:t>
            </a:r>
            <a:r>
              <a:rPr lang="en-US" sz="1800" b="0" i="0" u="none" strike="noStrike" baseline="0" dirty="0" err="1">
                <a:solidFill>
                  <a:srgbClr val="000000"/>
                </a:solidFill>
                <a:latin typeface="Times New Roman" panose="02020603050405020304" pitchFamily="18" charset="0"/>
              </a:rPr>
              <a:t>observã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avem</a:t>
            </a:r>
            <a:r>
              <a:rPr lang="en-US" sz="1800" b="0" i="0" u="none" strike="noStrike" baseline="0" dirty="0">
                <a:solidFill>
                  <a:srgbClr val="000000"/>
                </a:solidFill>
                <a:latin typeface="Times New Roman" panose="02020603050405020304" pitchFamily="18" charset="0"/>
              </a:rPr>
              <a:t> o </a:t>
            </a:r>
            <a:r>
              <a:rPr lang="en-US" sz="1800" b="0" i="0" u="none" strike="noStrike" baseline="0" dirty="0" err="1">
                <a:solidFill>
                  <a:srgbClr val="000000"/>
                </a:solidFill>
                <a:latin typeface="Times New Roman" panose="02020603050405020304" pitchFamily="18" charset="0"/>
              </a:rPr>
              <a:t>heterojoncţiune</a:t>
            </a:r>
            <a:r>
              <a:rPr lang="en-US" sz="1800" b="0" i="0" u="none" strike="noStrike" baseline="0" dirty="0">
                <a:solidFill>
                  <a:srgbClr val="000000"/>
                </a:solidFill>
                <a:latin typeface="Times New Roman" panose="02020603050405020304" pitchFamily="18" charset="0"/>
              </a:rPr>
              <a:t> np. Cele </a:t>
            </a:r>
            <a:r>
              <a:rPr lang="en-US" sz="1800" b="0" i="0" u="none" strike="noStrike" baseline="0" dirty="0" err="1">
                <a:solidFill>
                  <a:srgbClr val="000000"/>
                </a:solidFill>
                <a:latin typeface="Times New Roman" panose="02020603050405020304" pitchFamily="18" charset="0"/>
              </a:rPr>
              <a:t>douã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materiale</a:t>
            </a:r>
            <a:r>
              <a:rPr lang="en-US" sz="1800" b="0" i="0" u="none" strike="noStrike" baseline="0" dirty="0">
                <a:solidFill>
                  <a:srgbClr val="000000"/>
                </a:solidFill>
                <a:latin typeface="Times New Roman" panose="02020603050405020304" pitchFamily="18" charset="0"/>
              </a:rPr>
              <a:t> le </a:t>
            </a:r>
            <a:r>
              <a:rPr lang="en-US" sz="1800" b="0" i="0" u="none" strike="noStrike" baseline="0" dirty="0" err="1">
                <a:solidFill>
                  <a:srgbClr val="000000"/>
                </a:solidFill>
                <a:latin typeface="Times New Roman" panose="02020603050405020304" pitchFamily="18" charset="0"/>
              </a:rPr>
              <a:t>apropiem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pânã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ajung</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contact. </a:t>
            </a:r>
            <a:endParaRPr lang="en-US" dirty="0"/>
          </a:p>
        </p:txBody>
      </p:sp>
      <p:pic>
        <p:nvPicPr>
          <p:cNvPr id="11" name="Рисунок 10">
            <a:extLst>
              <a:ext uri="{FF2B5EF4-FFF2-40B4-BE49-F238E27FC236}">
                <a16:creationId xmlns:a16="http://schemas.microsoft.com/office/drawing/2014/main" id="{8C8583DD-EBEC-303C-2BCD-3070227F2332}"/>
              </a:ext>
            </a:extLst>
          </p:cNvPr>
          <p:cNvPicPr>
            <a:picLocks noChangeAspect="1"/>
          </p:cNvPicPr>
          <p:nvPr/>
        </p:nvPicPr>
        <p:blipFill>
          <a:blip r:embed="rId3"/>
          <a:stretch>
            <a:fillRect/>
          </a:stretch>
        </p:blipFill>
        <p:spPr>
          <a:xfrm>
            <a:off x="7466791" y="1514782"/>
            <a:ext cx="2691197" cy="2596265"/>
          </a:xfrm>
          <a:prstGeom prst="rect">
            <a:avLst/>
          </a:prstGeom>
        </p:spPr>
      </p:pic>
      <p:sp>
        <p:nvSpPr>
          <p:cNvPr id="13" name="TextBox 12">
            <a:extLst>
              <a:ext uri="{FF2B5EF4-FFF2-40B4-BE49-F238E27FC236}">
                <a16:creationId xmlns:a16="http://schemas.microsoft.com/office/drawing/2014/main" id="{F789D7C0-A23A-5861-4DB3-F6E25F8CFA4A}"/>
              </a:ext>
            </a:extLst>
          </p:cNvPr>
          <p:cNvSpPr txBox="1"/>
          <p:nvPr/>
        </p:nvSpPr>
        <p:spPr>
          <a:xfrm>
            <a:off x="235389" y="2812914"/>
            <a:ext cx="6762939" cy="1477328"/>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Polarizãm</a:t>
            </a:r>
            <a:r>
              <a:rPr lang="en-US" sz="1800" b="0" i="0" u="none" strike="noStrike" baseline="0" dirty="0">
                <a:solidFill>
                  <a:srgbClr val="000000"/>
                </a:solidFill>
                <a:latin typeface="Times New Roman" panose="02020603050405020304" pitchFamily="18" charset="0"/>
              </a:rPr>
              <a:t> direct, </a:t>
            </a:r>
            <a:r>
              <a:rPr lang="en-US" sz="1800" b="0" i="0" u="none" strike="noStrike" baseline="0" dirty="0" err="1">
                <a:solidFill>
                  <a:srgbClr val="000000"/>
                </a:solidFill>
                <a:latin typeface="Times New Roman" panose="02020603050405020304" pitchFamily="18" charset="0"/>
              </a:rPr>
              <a:t>electronii</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materialul</a:t>
            </a:r>
            <a:r>
              <a:rPr lang="en-US" sz="1800" b="0" i="0" u="none" strike="noStrike" baseline="0" dirty="0">
                <a:solidFill>
                  <a:srgbClr val="000000"/>
                </a:solidFill>
                <a:latin typeface="Times New Roman" panose="02020603050405020304" pitchFamily="18" charset="0"/>
              </a:rPr>
              <a:t> n ( </a:t>
            </a:r>
            <a:r>
              <a:rPr lang="en-US" sz="1800" b="0" i="0" u="none" strike="noStrike" baseline="0" dirty="0" err="1">
                <a:solidFill>
                  <a:srgbClr val="000000"/>
                </a:solidFill>
                <a:latin typeface="Times New Roman" panose="02020603050405020304" pitchFamily="18" charset="0"/>
              </a:rPr>
              <a:t>purtãtori</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sarcinã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majoritarã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materialul</a:t>
            </a:r>
            <a:r>
              <a:rPr lang="en-US" sz="1800" b="0" i="0" u="none" strike="noStrike" baseline="0" dirty="0">
                <a:solidFill>
                  <a:srgbClr val="000000"/>
                </a:solidFill>
                <a:latin typeface="Times New Roman" panose="02020603050405020304" pitchFamily="18" charset="0"/>
              </a:rPr>
              <a:t> n) au </a:t>
            </a:r>
            <a:r>
              <a:rPr lang="en-US" sz="1800" b="0" i="0" u="none" strike="noStrike" baseline="0" dirty="0" err="1">
                <a:solidFill>
                  <a:srgbClr val="000000"/>
                </a:solidFill>
                <a:latin typeface="Times New Roman" panose="02020603050405020304" pitchFamily="18" charset="0"/>
              </a:rPr>
              <a:t>tendinţa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îndrepte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înspre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potenţialul</a:t>
            </a:r>
            <a:r>
              <a:rPr lang="en-US" sz="1800" b="0" i="0" u="none" strike="noStrike" baseline="0" dirty="0">
                <a:solidFill>
                  <a:srgbClr val="000000"/>
                </a:solidFill>
                <a:latin typeface="Times New Roman" panose="02020603050405020304" pitchFamily="18" charset="0"/>
              </a:rPr>
              <a:t> “+” , </a:t>
            </a:r>
            <a:r>
              <a:rPr lang="en-US" sz="1800" b="0" i="0" u="none" strike="noStrike" baseline="0" dirty="0" err="1">
                <a:solidFill>
                  <a:srgbClr val="000000"/>
                </a:solidFill>
                <a:latin typeface="Times New Roman" panose="02020603050405020304" pitchFamily="18" charset="0"/>
              </a:rPr>
              <a:t>unii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sãrind</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bariera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alţii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trecând</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prin</a:t>
            </a:r>
            <a:r>
              <a:rPr lang="en-US" sz="1800" b="0" i="0" u="none" strike="noStrike" baseline="0" dirty="0">
                <a:solidFill>
                  <a:srgbClr val="000000"/>
                </a:solidFill>
                <a:latin typeface="Times New Roman" panose="02020603050405020304" pitchFamily="18" charset="0"/>
              </a:rPr>
              <a:t> ea. </a:t>
            </a:r>
            <a:r>
              <a:rPr lang="en-US" sz="1800" b="0" i="0" u="none" strike="noStrike" baseline="0" dirty="0" err="1">
                <a:solidFill>
                  <a:srgbClr val="000000"/>
                </a:solidFill>
                <a:latin typeface="Times New Roman" panose="02020603050405020304" pitchFamily="18" charset="0"/>
              </a:rPr>
              <a:t>Golurile</a:t>
            </a:r>
            <a:r>
              <a:rPr lang="en-US" sz="1800" b="0" i="0" u="none" strike="noStrike" baseline="0" dirty="0">
                <a:solidFill>
                  <a:srgbClr val="000000"/>
                </a:solidFill>
                <a:latin typeface="Times New Roman" panose="02020603050405020304" pitchFamily="18" charset="0"/>
              </a:rPr>
              <a:t> ( </a:t>
            </a:r>
            <a:r>
              <a:rPr lang="en-US" sz="1800" b="0" i="0" u="none" strike="noStrike" baseline="0" dirty="0" err="1">
                <a:solidFill>
                  <a:srgbClr val="000000"/>
                </a:solidFill>
                <a:latin typeface="Times New Roman" panose="02020603050405020304" pitchFamily="18" charset="0"/>
              </a:rPr>
              <a:t>purtãtori</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sarcinã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majoritarã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materialul</a:t>
            </a:r>
            <a:r>
              <a:rPr lang="en-US" sz="1800" b="0" i="0" u="none" strike="noStrike" baseline="0" dirty="0">
                <a:solidFill>
                  <a:srgbClr val="000000"/>
                </a:solidFill>
                <a:latin typeface="Times New Roman" panose="02020603050405020304" pitchFamily="18" charset="0"/>
              </a:rPr>
              <a:t> p) nu pot </a:t>
            </a:r>
            <a:r>
              <a:rPr lang="en-US" sz="1800" b="0" i="0" u="none" strike="noStrike" baseline="0" dirty="0" err="1">
                <a:solidFill>
                  <a:srgbClr val="000000"/>
                </a:solidFill>
                <a:latin typeface="Times New Roman" panose="02020603050405020304" pitchFamily="18" charset="0"/>
              </a:rPr>
              <a:t>însã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sãri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bariera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deoarece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înaltã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duc</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înapoi</a:t>
            </a:r>
            <a:r>
              <a:rPr lang="en-US" sz="1800" b="0" i="0" u="none" strike="noStrike" baseline="0" dirty="0">
                <a:solidFill>
                  <a:srgbClr val="000000"/>
                </a:solidFill>
                <a:latin typeface="Times New Roman" panose="02020603050405020304" pitchFamily="18" charset="0"/>
              </a:rPr>
              <a:t>. </a:t>
            </a:r>
            <a:endParaRPr lang="en-US" dirty="0"/>
          </a:p>
        </p:txBody>
      </p:sp>
    </p:spTree>
    <p:extLst>
      <p:ext uri="{BB962C8B-B14F-4D97-AF65-F5344CB8AC3E}">
        <p14:creationId xmlns:p14="http://schemas.microsoft.com/office/powerpoint/2010/main" val="31700911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3FA1AE5-1585-9314-1AE6-8DA82999FB7C}"/>
              </a:ext>
            </a:extLst>
          </p:cNvPr>
          <p:cNvSpPr txBox="1"/>
          <p:nvPr/>
        </p:nvSpPr>
        <p:spPr>
          <a:xfrm>
            <a:off x="0" y="0"/>
            <a:ext cx="12192000" cy="2031325"/>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Efectul</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suprainjecţie</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ca </a:t>
            </a:r>
            <a:r>
              <a:rPr lang="en-US" sz="1800" b="0" i="0" u="none" strike="noStrike" baseline="0" dirty="0" err="1">
                <a:solidFill>
                  <a:srgbClr val="000000"/>
                </a:solidFill>
                <a:latin typeface="Times New Roman" panose="02020603050405020304" pitchFamily="18" charset="0"/>
              </a:rPr>
              <a:t>joncţiunea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poatã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injecta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trebuie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aibã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contacte</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Concentraţia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purtãtorilor</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sarcinã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injectaţi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mare </a:t>
            </a:r>
            <a:r>
              <a:rPr lang="en-US" sz="1800" b="0" i="0" u="none" strike="noStrike" baseline="0" dirty="0" err="1">
                <a:solidFill>
                  <a:srgbClr val="000000"/>
                </a:solidFill>
                <a:latin typeface="Times New Roman" panose="02020603050405020304" pitchFamily="18" charset="0"/>
              </a:rPr>
              <a:t>decât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concentraţia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purtãtorilor</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sarcinã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materialul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dat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prin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urmare</a:t>
            </a:r>
            <a:r>
              <a:rPr lang="en-US" sz="1800" b="0" i="0" u="none" strike="noStrike" baseline="0" dirty="0">
                <a:solidFill>
                  <a:srgbClr val="000000"/>
                </a:solidFill>
                <a:latin typeface="Times New Roman" panose="02020603050405020304" pitchFamily="18" charset="0"/>
              </a:rPr>
              <a:t> pot </a:t>
            </a:r>
            <a:r>
              <a:rPr lang="en-US" sz="1800" b="0" i="0" u="none" strike="noStrike" baseline="0" dirty="0" err="1">
                <a:solidFill>
                  <a:srgbClr val="000000"/>
                </a:solidFill>
                <a:latin typeface="Times New Roman" panose="02020603050405020304" pitchFamily="18" charset="0"/>
              </a:rPr>
              <a:t>trece</a:t>
            </a:r>
            <a:r>
              <a:rPr lang="en-US" sz="1800" b="0" i="0" u="none" strike="noStrike" baseline="0" dirty="0">
                <a:solidFill>
                  <a:srgbClr val="000000"/>
                </a:solidFill>
                <a:latin typeface="Times New Roman" panose="02020603050405020304" pitchFamily="18" charset="0"/>
              </a:rPr>
              <a:t> 10</a:t>
            </a:r>
            <a:r>
              <a:rPr lang="en-US" sz="1050" b="0" i="0" u="none" strike="noStrike" baseline="0" dirty="0">
                <a:solidFill>
                  <a:srgbClr val="000000"/>
                </a:solidFill>
                <a:latin typeface="Times New Roman" panose="02020603050405020304" pitchFamily="18" charset="0"/>
              </a:rPr>
              <a:t>20 </a:t>
            </a:r>
            <a:r>
              <a:rPr lang="en-US" sz="1800" b="0" i="0" u="none" strike="noStrike" baseline="0" dirty="0" err="1">
                <a:solidFill>
                  <a:srgbClr val="000000"/>
                </a:solidFill>
                <a:latin typeface="Times New Roman" panose="02020603050405020304" pitchFamily="18" charset="0"/>
              </a:rPr>
              <a:t>electroni</a:t>
            </a:r>
            <a:r>
              <a:rPr lang="en-US" sz="1800" b="0" i="0" u="none" strike="noStrike" baseline="0" dirty="0">
                <a:solidFill>
                  <a:srgbClr val="000000"/>
                </a:solidFill>
                <a:latin typeface="Times New Roman" panose="02020603050405020304" pitchFamily="18" charset="0"/>
              </a:rPr>
              <a:t> = </a:t>
            </a:r>
            <a:r>
              <a:rPr lang="en-US" sz="1800" b="0" i="0" u="none" strike="noStrike" baseline="0" dirty="0" err="1">
                <a:solidFill>
                  <a:srgbClr val="000000"/>
                </a:solidFill>
                <a:latin typeface="Times New Roman" panose="02020603050405020304" pitchFamily="18" charset="0"/>
              </a:rPr>
              <a:t>efect</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suprainjecţie</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Concentraţia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golurilor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partea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dreaptã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poate</a:t>
            </a:r>
            <a:r>
              <a:rPr lang="en-US" sz="1800" b="0" i="0" u="none" strike="noStrike" baseline="0" dirty="0">
                <a:solidFill>
                  <a:srgbClr val="000000"/>
                </a:solidFill>
                <a:latin typeface="Times New Roman" panose="02020603050405020304" pitchFamily="18" charset="0"/>
              </a:rPr>
              <a:t> fi </a:t>
            </a:r>
            <a:r>
              <a:rPr lang="en-US" sz="1800" b="0" i="0" u="none" strike="noStrike" baseline="0" dirty="0" err="1">
                <a:solidFill>
                  <a:srgbClr val="000000"/>
                </a:solidFill>
                <a:latin typeface="Times New Roman" panose="02020603050405020304" pitchFamily="18" charset="0"/>
              </a:rPr>
              <a:t>destul</a:t>
            </a:r>
            <a:r>
              <a:rPr lang="en-US" sz="1800" b="0" i="0" u="none" strike="noStrike" baseline="0" dirty="0">
                <a:solidFill>
                  <a:srgbClr val="000000"/>
                </a:solidFill>
                <a:latin typeface="Times New Roman" panose="02020603050405020304" pitchFamily="18" charset="0"/>
              </a:rPr>
              <a:t> de mare, </a:t>
            </a:r>
            <a:r>
              <a:rPr lang="en-US" sz="1800" b="0" i="0" u="none" strike="noStrike" baseline="0" dirty="0" err="1">
                <a:solidFill>
                  <a:srgbClr val="000000"/>
                </a:solidFill>
                <a:latin typeface="Times New Roman" panose="02020603050405020304" pitchFamily="18" charset="0"/>
              </a:rPr>
              <a:t>dar</a:t>
            </a:r>
            <a:r>
              <a:rPr lang="en-US" sz="1800" b="0" i="0" u="none" strike="noStrike" baseline="0" dirty="0">
                <a:solidFill>
                  <a:srgbClr val="000000"/>
                </a:solidFill>
                <a:latin typeface="Times New Roman" panose="02020603050405020304" pitchFamily="18" charset="0"/>
              </a:rPr>
              <a:t> nu pot </a:t>
            </a:r>
            <a:r>
              <a:rPr lang="en-US" sz="1800" b="0" i="0" u="none" strike="noStrike" baseline="0" dirty="0" err="1">
                <a:solidFill>
                  <a:srgbClr val="000000"/>
                </a:solidFill>
                <a:latin typeface="Times New Roman" panose="02020603050405020304" pitchFamily="18" charset="0"/>
              </a:rPr>
              <a:t>trece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înspre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stânga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Aceastã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heterojoncţiune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poate</a:t>
            </a:r>
            <a:r>
              <a:rPr lang="en-US" sz="1800" b="0" i="0" u="none" strike="noStrike" baseline="0" dirty="0">
                <a:solidFill>
                  <a:srgbClr val="000000"/>
                </a:solidFill>
                <a:latin typeface="Times New Roman" panose="02020603050405020304" pitchFamily="18" charset="0"/>
              </a:rPr>
              <a:t> fi </a:t>
            </a:r>
            <a:r>
              <a:rPr lang="en-US" sz="1800" b="0" i="0" u="none" strike="noStrike" baseline="0" dirty="0" err="1">
                <a:solidFill>
                  <a:srgbClr val="000000"/>
                </a:solidFill>
                <a:latin typeface="Times New Roman" panose="02020603050405020304" pitchFamily="18" charset="0"/>
              </a:rPr>
              <a:t>folositã</a:t>
            </a:r>
            <a:r>
              <a:rPr lang="en-US" sz="1800" b="0" i="0" u="none" strike="noStrike" baseline="0" dirty="0">
                <a:solidFill>
                  <a:srgbClr val="000000"/>
                </a:solidFill>
                <a:latin typeface="Times New Roman" panose="02020603050405020304" pitchFamily="18" charset="0"/>
              </a:rPr>
              <a:t> ca </a:t>
            </a:r>
            <a:r>
              <a:rPr lang="en-US" sz="1800" b="0" i="0" u="none" strike="noStrike" baseline="0" dirty="0" err="1">
                <a:solidFill>
                  <a:srgbClr val="000000"/>
                </a:solidFill>
                <a:latin typeface="Times New Roman" panose="02020603050405020304" pitchFamily="18" charset="0"/>
              </a:rPr>
              <a:t>joncţiune</a:t>
            </a:r>
            <a:r>
              <a:rPr lang="en-US" sz="1800" b="0" i="0" u="none" strike="noStrike" baseline="0" dirty="0">
                <a:solidFill>
                  <a:srgbClr val="000000"/>
                </a:solidFill>
                <a:latin typeface="Times New Roman" panose="02020603050405020304" pitchFamily="18" charset="0"/>
              </a:rPr>
              <a:t> BE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TB. </a:t>
            </a:r>
          </a:p>
          <a:p>
            <a:r>
              <a:rPr lang="en-US" sz="1800" b="0" i="0" u="none" strike="noStrike" baseline="0" dirty="0" err="1">
                <a:solidFill>
                  <a:srgbClr val="000000"/>
                </a:solidFill>
                <a:latin typeface="Times New Roman" panose="02020603050405020304" pitchFamily="18" charset="0"/>
              </a:rPr>
              <a:t>Altã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heterojoncţiune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utilizatã</a:t>
            </a:r>
            <a:r>
              <a:rPr lang="en-US" sz="1800" b="0" i="0" u="none" strike="noStrike" baseline="0" dirty="0">
                <a:solidFill>
                  <a:srgbClr val="000000"/>
                </a:solidFill>
                <a:latin typeface="Times New Roman" panose="02020603050405020304" pitchFamily="18" charset="0"/>
              </a:rPr>
              <a:t> la </a:t>
            </a:r>
            <a:r>
              <a:rPr lang="en-US" sz="1800" b="0" i="0" u="none" strike="noStrike" baseline="0" dirty="0" err="1">
                <a:solidFill>
                  <a:srgbClr val="000000"/>
                </a:solidFill>
                <a:latin typeface="Times New Roman" panose="02020603050405020304" pitchFamily="18" charset="0"/>
              </a:rPr>
              <a:t>lasere</a:t>
            </a:r>
            <a:r>
              <a:rPr lang="en-US" sz="1800" b="0" i="0" u="none" strike="noStrike" baseline="0" dirty="0">
                <a:solidFill>
                  <a:srgbClr val="000000"/>
                </a:solidFill>
                <a:latin typeface="Times New Roman" panose="02020603050405020304" pitchFamily="18" charset="0"/>
              </a:rPr>
              <a:t>: </a:t>
            </a:r>
            <a:endParaRPr lang="en-US" dirty="0"/>
          </a:p>
        </p:txBody>
      </p:sp>
      <p:pic>
        <p:nvPicPr>
          <p:cNvPr id="7" name="Рисунок 6">
            <a:extLst>
              <a:ext uri="{FF2B5EF4-FFF2-40B4-BE49-F238E27FC236}">
                <a16:creationId xmlns:a16="http://schemas.microsoft.com/office/drawing/2014/main" id="{FE653470-55BD-BE89-6ED5-E7D3A8082988}"/>
              </a:ext>
            </a:extLst>
          </p:cNvPr>
          <p:cNvPicPr>
            <a:picLocks noChangeAspect="1"/>
          </p:cNvPicPr>
          <p:nvPr/>
        </p:nvPicPr>
        <p:blipFill>
          <a:blip r:embed="rId2"/>
          <a:stretch>
            <a:fillRect/>
          </a:stretch>
        </p:blipFill>
        <p:spPr>
          <a:xfrm>
            <a:off x="6990138" y="1579964"/>
            <a:ext cx="4018876" cy="3349512"/>
          </a:xfrm>
          <a:prstGeom prst="rect">
            <a:avLst/>
          </a:prstGeom>
        </p:spPr>
      </p:pic>
      <p:sp>
        <p:nvSpPr>
          <p:cNvPr id="9" name="TextBox 8">
            <a:extLst>
              <a:ext uri="{FF2B5EF4-FFF2-40B4-BE49-F238E27FC236}">
                <a16:creationId xmlns:a16="http://schemas.microsoft.com/office/drawing/2014/main" id="{B02D5FD2-CB41-ACEA-C42D-DC08425ED800}"/>
              </a:ext>
            </a:extLst>
          </p:cNvPr>
          <p:cNvSpPr txBox="1"/>
          <p:nvPr/>
        </p:nvSpPr>
        <p:spPr>
          <a:xfrm>
            <a:off x="199608" y="2793055"/>
            <a:ext cx="6120142" cy="923330"/>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Nivelul</a:t>
            </a:r>
            <a:r>
              <a:rPr lang="en-US" sz="1800" b="0" i="0" u="none" strike="noStrike" baseline="0" dirty="0">
                <a:solidFill>
                  <a:srgbClr val="000000"/>
                </a:solidFill>
                <a:latin typeface="Times New Roman" panose="02020603050405020304" pitchFamily="18" charset="0"/>
              </a:rPr>
              <a:t> Fermi se </a:t>
            </a:r>
            <a:r>
              <a:rPr lang="en-US" sz="1800" b="0" i="0" u="none" strike="noStrike" baseline="0" dirty="0" err="1">
                <a:solidFill>
                  <a:srgbClr val="000000"/>
                </a:solidFill>
                <a:latin typeface="Times New Roman" panose="02020603050405020304" pitchFamily="18" charset="0"/>
              </a:rPr>
              <a:t>aflã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jos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decât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banda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valenţã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deoarece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semicon-ductorul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de tip p</a:t>
            </a:r>
            <a:r>
              <a:rPr lang="en-US" sz="1050" b="0" i="0"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(are </a:t>
            </a:r>
            <a:r>
              <a:rPr lang="en-US" sz="1800" b="0" i="0" u="none" strike="noStrike" baseline="0" dirty="0" err="1">
                <a:solidFill>
                  <a:srgbClr val="000000"/>
                </a:solidFill>
                <a:latin typeface="Times New Roman" panose="02020603050405020304" pitchFamily="18" charset="0"/>
              </a:rPr>
              <a:t>concentraţie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foarte</a:t>
            </a:r>
            <a:r>
              <a:rPr lang="en-US" sz="1800" b="0" i="0" u="none" strike="noStrike" baseline="0" dirty="0">
                <a:solidFill>
                  <a:srgbClr val="000000"/>
                </a:solidFill>
                <a:latin typeface="Times New Roman" panose="02020603050405020304" pitchFamily="18" charset="0"/>
              </a:rPr>
              <a:t> mare a </a:t>
            </a:r>
            <a:r>
              <a:rPr lang="en-US" sz="1800" b="0" i="0" u="none" strike="noStrike" baseline="0" dirty="0" err="1">
                <a:solidFill>
                  <a:srgbClr val="000000"/>
                </a:solidFill>
                <a:latin typeface="Times New Roman" panose="02020603050405020304" pitchFamily="18" charset="0"/>
              </a:rPr>
              <a:t>purtãtorilor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majoritari</a:t>
            </a:r>
            <a:r>
              <a:rPr lang="en-US" sz="1800" b="0" i="0" u="none" strike="noStrike" baseline="0" dirty="0">
                <a:solidFill>
                  <a:srgbClr val="000000"/>
                </a:solidFill>
                <a:latin typeface="Times New Roman" panose="02020603050405020304" pitchFamily="18" charset="0"/>
              </a:rPr>
              <a:t>). </a:t>
            </a:r>
            <a:endParaRPr lang="en-US" dirty="0"/>
          </a:p>
        </p:txBody>
      </p:sp>
      <p:sp>
        <p:nvSpPr>
          <p:cNvPr id="11" name="TextBox 10">
            <a:extLst>
              <a:ext uri="{FF2B5EF4-FFF2-40B4-BE49-F238E27FC236}">
                <a16:creationId xmlns:a16="http://schemas.microsoft.com/office/drawing/2014/main" id="{2F9E9793-089C-DBEB-31C8-AF2EFEFB7120}"/>
              </a:ext>
            </a:extLst>
          </p:cNvPr>
          <p:cNvSpPr txBox="1"/>
          <p:nvPr/>
        </p:nvSpPr>
        <p:spPr>
          <a:xfrm>
            <a:off x="0" y="5278036"/>
            <a:ext cx="12104483" cy="1200329"/>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Polarizãm</a:t>
            </a:r>
            <a:r>
              <a:rPr lang="en-US" sz="1800" b="0" i="0" u="none" strike="noStrike" baseline="0" dirty="0">
                <a:solidFill>
                  <a:srgbClr val="000000"/>
                </a:solidFill>
                <a:latin typeface="Times New Roman" panose="02020603050405020304" pitchFamily="18" charset="0"/>
              </a:rPr>
              <a:t> direct; </a:t>
            </a:r>
            <a:r>
              <a:rPr lang="en-US" sz="1800" b="0" i="0" u="none" strike="noStrike" baseline="0" dirty="0" err="1">
                <a:solidFill>
                  <a:srgbClr val="000000"/>
                </a:solidFill>
                <a:latin typeface="Times New Roman" panose="02020603050405020304" pitchFamily="18" charset="0"/>
              </a:rPr>
              <a:t>concentraţia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golurilor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partea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dreaptã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mare ca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partea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stãngã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golurile</a:t>
            </a:r>
            <a:r>
              <a:rPr lang="en-US" sz="1800" b="0" i="0" u="none" strike="noStrike" baseline="0" dirty="0">
                <a:solidFill>
                  <a:srgbClr val="000000"/>
                </a:solidFill>
                <a:latin typeface="Times New Roman" panose="02020603050405020304" pitchFamily="18" charset="0"/>
              </a:rPr>
              <a:t> pot </a:t>
            </a:r>
            <a:r>
              <a:rPr lang="en-US" sz="1800" b="0" i="0" u="none" strike="noStrike" baseline="0" dirty="0" err="1">
                <a:solidFill>
                  <a:srgbClr val="000000"/>
                </a:solidFill>
                <a:latin typeface="Times New Roman" panose="02020603050405020304" pitchFamily="18" charset="0"/>
              </a:rPr>
              <a:t>trece</a:t>
            </a:r>
            <a:r>
              <a:rPr lang="en-US" sz="1800" b="0" i="0" u="none" strike="noStrike" baseline="0" dirty="0">
                <a:solidFill>
                  <a:srgbClr val="000000"/>
                </a:solidFill>
                <a:latin typeface="Times New Roman" panose="02020603050405020304" pitchFamily="18" charset="0"/>
              </a:rPr>
              <a:t> liber, </a:t>
            </a:r>
            <a:r>
              <a:rPr lang="en-US" sz="1800" b="0" i="0" u="none" strike="noStrike" baseline="0" dirty="0" err="1">
                <a:solidFill>
                  <a:srgbClr val="000000"/>
                </a:solidFill>
                <a:latin typeface="Times New Roman" panose="02020603050405020304" pitchFamily="18" charset="0"/>
              </a:rPr>
              <a:t>însã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electronii</a:t>
            </a:r>
            <a:r>
              <a:rPr lang="en-US" sz="1800" b="0" i="0" u="none" strike="noStrike" baseline="0" dirty="0">
                <a:solidFill>
                  <a:srgbClr val="000000"/>
                </a:solidFill>
                <a:latin typeface="Times New Roman" panose="02020603050405020304" pitchFamily="18" charset="0"/>
              </a:rPr>
              <a:t> nu pot </a:t>
            </a:r>
            <a:r>
              <a:rPr lang="en-US" sz="1800" b="0" i="0" u="none" strike="noStrike" baseline="0" dirty="0" err="1">
                <a:solidFill>
                  <a:srgbClr val="000000"/>
                </a:solidFill>
                <a:latin typeface="Times New Roman" panose="02020603050405020304" pitchFamily="18" charset="0"/>
              </a:rPr>
              <a:t>trece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bariera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cã</a:t>
            </a:r>
            <a:r>
              <a:rPr lang="en-US" sz="1800" b="0" i="0" u="none" strike="noStrike" baseline="0" dirty="0">
                <a:solidFill>
                  <a:srgbClr val="000000"/>
                </a:solidFill>
                <a:latin typeface="Times New Roman" panose="02020603050405020304" pitchFamily="18" charset="0"/>
              </a:rPr>
              <a:t> est </a:t>
            </a:r>
            <a:r>
              <a:rPr lang="en-US" sz="1800" b="0" i="0" u="none" strike="noStrike" baseline="0" dirty="0" err="1">
                <a:solidFill>
                  <a:srgbClr val="000000"/>
                </a:solidFill>
                <a:latin typeface="Times New Roman" panose="02020603050405020304" pitchFamily="18" charset="0"/>
              </a:rPr>
              <a:t>prea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înaltã</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heterojoncţiunea</a:t>
            </a:r>
            <a:r>
              <a:rPr lang="en-US" sz="1800" b="0" i="0" u="none" strike="noStrike" baseline="0" dirty="0">
                <a:solidFill>
                  <a:srgbClr val="000000"/>
                </a:solidFill>
                <a:latin typeface="Times New Roman" panose="02020603050405020304" pitchFamily="18" charset="0"/>
              </a:rPr>
              <a:t> de tip pp</a:t>
            </a:r>
            <a:r>
              <a:rPr lang="en-US" sz="105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injecţia</a:t>
            </a:r>
            <a:r>
              <a:rPr lang="en-US" sz="1800" b="0" i="0" u="none" strike="noStrike" baseline="0" dirty="0">
                <a:solidFill>
                  <a:srgbClr val="000000"/>
                </a:solidFill>
                <a:latin typeface="Times New Roman" panose="02020603050405020304" pitchFamily="18" charset="0"/>
              </a:rPr>
              <a:t> are loc din </a:t>
            </a:r>
            <a:r>
              <a:rPr lang="en-US" sz="1800" b="0" i="0" u="none" strike="noStrike" baseline="0" dirty="0" err="1">
                <a:solidFill>
                  <a:srgbClr val="000000"/>
                </a:solidFill>
                <a:latin typeface="Times New Roman" panose="02020603050405020304" pitchFamily="18" charset="0"/>
              </a:rPr>
              <a:t>semiconductorul</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bandã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interzisã</a:t>
            </a:r>
            <a:r>
              <a:rPr lang="en-US" sz="1800" b="0" i="0" u="none" strike="noStrike" baseline="0" dirty="0">
                <a:solidFill>
                  <a:srgbClr val="000000"/>
                </a:solidFill>
                <a:latin typeface="Times New Roman" panose="02020603050405020304" pitchFamily="18" charset="0"/>
              </a:rPr>
              <a:t> mare </a:t>
            </a:r>
            <a:r>
              <a:rPr lang="en-US" sz="1800" b="0" i="0" u="none" strike="noStrike" baseline="0" dirty="0" err="1">
                <a:solidFill>
                  <a:srgbClr val="000000"/>
                </a:solidFill>
                <a:latin typeface="Times New Roman" panose="02020603050405020304" pitchFamily="18" charset="0"/>
              </a:rPr>
              <a:t>cãtre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semiconductorul</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bandã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interzisã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micã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Aceastã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heterojoncţi-une</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foloseşte</a:t>
            </a:r>
            <a:r>
              <a:rPr lang="en-US" sz="1800" b="0" i="0" u="none" strike="noStrike" baseline="0" dirty="0">
                <a:solidFill>
                  <a:srgbClr val="000000"/>
                </a:solidFill>
                <a:latin typeface="Times New Roman" panose="02020603050405020304" pitchFamily="18" charset="0"/>
              </a:rPr>
              <a:t> la </a:t>
            </a:r>
            <a:r>
              <a:rPr lang="en-US" sz="1800" b="0" i="0" u="none" strike="noStrike" baseline="0" dirty="0" err="1">
                <a:solidFill>
                  <a:srgbClr val="000000"/>
                </a:solidFill>
                <a:latin typeface="Times New Roman" panose="02020603050405020304" pitchFamily="18" charset="0"/>
              </a:rPr>
              <a:t>laserul</a:t>
            </a:r>
            <a:r>
              <a:rPr lang="en-US" sz="1800" b="0" i="0" u="none" strike="noStrike" baseline="0" dirty="0">
                <a:solidFill>
                  <a:srgbClr val="000000"/>
                </a:solidFill>
                <a:latin typeface="Times New Roman" panose="02020603050405020304" pitchFamily="18" charset="0"/>
              </a:rPr>
              <a:t> cu semiconductor. </a:t>
            </a:r>
            <a:endParaRPr lang="en-US" dirty="0"/>
          </a:p>
        </p:txBody>
      </p:sp>
    </p:spTree>
    <p:extLst>
      <p:ext uri="{BB962C8B-B14F-4D97-AF65-F5344CB8AC3E}">
        <p14:creationId xmlns:p14="http://schemas.microsoft.com/office/powerpoint/2010/main" val="14881001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B59CE7D-36AC-51AB-BFC7-832F0A6A89D7}"/>
              </a:ext>
            </a:extLst>
          </p:cNvPr>
          <p:cNvSpPr txBox="1"/>
          <p:nvPr/>
        </p:nvSpPr>
        <p:spPr>
          <a:xfrm>
            <a:off x="1989499" y="95991"/>
            <a:ext cx="6097508" cy="369332"/>
          </a:xfrm>
          <a:prstGeom prst="rect">
            <a:avLst/>
          </a:prstGeom>
          <a:noFill/>
        </p:spPr>
        <p:txBody>
          <a:bodyPr wrap="square">
            <a:spAutoFit/>
          </a:bodyPr>
          <a:lstStyle/>
          <a:p>
            <a:r>
              <a:rPr lang="en-US" sz="1800" b="1" i="0" u="none" strike="noStrike" baseline="0" dirty="0" err="1">
                <a:solidFill>
                  <a:srgbClr val="000000"/>
                </a:solidFill>
                <a:latin typeface="Times New Roman" panose="02020603050405020304" pitchFamily="18" charset="0"/>
              </a:rPr>
              <a:t>Tehnologia</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fotoreceptorilor</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şi</a:t>
            </a:r>
            <a:r>
              <a:rPr lang="en-US" sz="1800" b="1" i="0" u="none" strike="noStrike" baseline="0" dirty="0">
                <a:solidFill>
                  <a:srgbClr val="000000"/>
                </a:solidFill>
                <a:latin typeface="Times New Roman" panose="02020603050405020304" pitchFamily="18" charset="0"/>
              </a:rPr>
              <a:t> a </a:t>
            </a:r>
            <a:r>
              <a:rPr lang="en-US" sz="1800" b="1" i="0" u="none" strike="noStrike" baseline="0" dirty="0" err="1">
                <a:solidFill>
                  <a:srgbClr val="000000"/>
                </a:solidFill>
                <a:latin typeface="Times New Roman" panose="02020603050405020304" pitchFamily="18" charset="0"/>
              </a:rPr>
              <a:t>laserelor</a:t>
            </a:r>
            <a:r>
              <a:rPr lang="en-US" sz="1800" b="1" i="0" u="none" strike="noStrike" baseline="0" dirty="0">
                <a:solidFill>
                  <a:srgbClr val="000000"/>
                </a:solidFill>
                <a:latin typeface="Times New Roman" panose="02020603050405020304" pitchFamily="18" charset="0"/>
              </a:rPr>
              <a:t> cu </a:t>
            </a:r>
            <a:r>
              <a:rPr lang="en-US" sz="1800" b="1" i="0" u="none" strike="noStrike" baseline="0" dirty="0" err="1">
                <a:solidFill>
                  <a:srgbClr val="000000"/>
                </a:solidFill>
                <a:latin typeface="Times New Roman" panose="02020603050405020304" pitchFamily="18" charset="0"/>
              </a:rPr>
              <a:t>heterojoncţiuni</a:t>
            </a:r>
            <a:r>
              <a:rPr lang="en-US" sz="1800" b="1" i="0" u="none" strike="noStrike" baseline="0" dirty="0">
                <a:solidFill>
                  <a:srgbClr val="000000"/>
                </a:solidFill>
                <a:latin typeface="Times New Roman" panose="02020603050405020304" pitchFamily="18" charset="0"/>
              </a:rPr>
              <a:t> </a:t>
            </a:r>
            <a:endParaRPr lang="en-US" dirty="0"/>
          </a:p>
        </p:txBody>
      </p:sp>
      <p:sp>
        <p:nvSpPr>
          <p:cNvPr id="7" name="TextBox 6">
            <a:extLst>
              <a:ext uri="{FF2B5EF4-FFF2-40B4-BE49-F238E27FC236}">
                <a16:creationId xmlns:a16="http://schemas.microsoft.com/office/drawing/2014/main" id="{25251EC5-7CDA-F936-4BED-FA2D99F75541}"/>
              </a:ext>
            </a:extLst>
          </p:cNvPr>
          <p:cNvSpPr txBox="1"/>
          <p:nvPr/>
        </p:nvSpPr>
        <p:spPr>
          <a:xfrm>
            <a:off x="0" y="465323"/>
            <a:ext cx="12192000" cy="1754326"/>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Aceste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dispozitive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stau</a:t>
            </a:r>
            <a:r>
              <a:rPr lang="en-US" sz="1800" b="0" i="0" u="none" strike="noStrike" baseline="0" dirty="0">
                <a:solidFill>
                  <a:srgbClr val="000000"/>
                </a:solidFill>
                <a:latin typeface="Times New Roman" panose="02020603050405020304" pitchFamily="18" charset="0"/>
              </a:rPr>
              <a:t> la </a:t>
            </a:r>
            <a:r>
              <a:rPr lang="en-US" sz="1800" b="0" i="0" u="none" strike="noStrike" baseline="0" dirty="0" err="1">
                <a:solidFill>
                  <a:srgbClr val="000000"/>
                </a:solidFill>
                <a:latin typeface="Times New Roman" panose="02020603050405020304" pitchFamily="18" charset="0"/>
              </a:rPr>
              <a:t>baza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circuitelor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optoelectronice</a:t>
            </a:r>
            <a:r>
              <a:rPr lang="en-US" sz="1800" b="0" i="0" u="none" strike="noStrike" baseline="0" dirty="0">
                <a:solidFill>
                  <a:srgbClr val="000000"/>
                </a:solidFill>
                <a:latin typeface="Times New Roman" panose="02020603050405020304" pitchFamily="18" charset="0"/>
              </a:rPr>
              <a:t>. </a:t>
            </a:r>
          </a:p>
          <a:p>
            <a:r>
              <a:rPr lang="it-IT" sz="1800" b="0" i="0" u="none" strike="noStrike" baseline="0" dirty="0">
                <a:solidFill>
                  <a:srgbClr val="000000"/>
                </a:solidFill>
                <a:latin typeface="Times New Roman" panose="02020603050405020304" pitchFamily="18" charset="0"/>
              </a:rPr>
              <a:t>1. </a:t>
            </a:r>
            <a:r>
              <a:rPr lang="it-IT" sz="1800" b="0" i="1" u="none" strike="noStrike" baseline="0" dirty="0">
                <a:solidFill>
                  <a:srgbClr val="000000"/>
                </a:solidFill>
                <a:latin typeface="Times New Roman" panose="02020603050405020304" pitchFamily="18" charset="0"/>
              </a:rPr>
              <a:t>Elemente solare cu heterojoncţiuni </a:t>
            </a:r>
            <a:endParaRPr lang="it-IT" sz="1800" b="0" i="0" u="none" strike="noStrike" baseline="0" dirty="0">
              <a:solidFill>
                <a:srgbClr val="000000"/>
              </a:solidFill>
              <a:latin typeface="Times New Roman" panose="02020603050405020304" pitchFamily="18" charset="0"/>
            </a:endParaRPr>
          </a:p>
          <a:p>
            <a:r>
              <a:rPr lang="fr-FR" sz="1800" b="0" i="0" u="none" strike="noStrike" baseline="0" dirty="0">
                <a:solidFill>
                  <a:srgbClr val="000000"/>
                </a:solidFill>
                <a:latin typeface="Times New Roman" panose="02020603050405020304" pitchFamily="18" charset="0"/>
              </a:rPr>
              <a:t>- au </a:t>
            </a:r>
            <a:r>
              <a:rPr lang="fr-FR" sz="1800" b="0" i="0" u="none" strike="noStrike" baseline="0" dirty="0" err="1">
                <a:solidFill>
                  <a:srgbClr val="000000"/>
                </a:solidFill>
                <a:latin typeface="Times New Roman" panose="02020603050405020304" pitchFamily="18" charset="0"/>
              </a:rPr>
              <a:t>cel</a:t>
            </a:r>
            <a:r>
              <a:rPr lang="fr-FR" sz="1800" b="0" i="0" u="none" strike="noStrike" baseline="0" dirty="0">
                <a:solidFill>
                  <a:srgbClr val="000000"/>
                </a:solidFill>
                <a:latin typeface="Times New Roman" panose="02020603050405020304" pitchFamily="18" charset="0"/>
              </a:rPr>
              <a:t> mai mare </a:t>
            </a:r>
            <a:r>
              <a:rPr lang="fr-FR" sz="1800" b="0" i="0" u="none" strike="noStrike" baseline="0" dirty="0" err="1">
                <a:solidFill>
                  <a:srgbClr val="000000"/>
                </a:solidFill>
                <a:latin typeface="Times New Roman" panose="02020603050405020304" pitchFamily="18" charset="0"/>
              </a:rPr>
              <a:t>randament</a:t>
            </a:r>
            <a:r>
              <a:rPr lang="fr-FR" sz="1800" b="0" i="0" u="none" strike="noStrike" baseline="0" dirty="0">
                <a:solidFill>
                  <a:srgbClr val="000000"/>
                </a:solidFill>
                <a:latin typeface="Times New Roman" panose="02020603050405020304" pitchFamily="18" charset="0"/>
              </a:rPr>
              <a:t>. </a:t>
            </a:r>
          </a:p>
          <a:p>
            <a:endParaRPr lang="en-US" sz="1800" b="0" i="0" u="none" strike="noStrike" baseline="0" dirty="0">
              <a:solidFill>
                <a:srgbClr val="000000"/>
              </a:solidFill>
              <a:latin typeface="Times New Roman" panose="02020603050405020304" pitchFamily="18" charset="0"/>
            </a:endParaRPr>
          </a:p>
          <a:p>
            <a:r>
              <a:rPr lang="pt-BR" sz="1800" b="1" i="0" u="none" strike="noStrike" baseline="0" dirty="0">
                <a:solidFill>
                  <a:srgbClr val="000000"/>
                </a:solidFill>
                <a:latin typeface="Times New Roman" panose="02020603050405020304" pitchFamily="18" charset="0"/>
              </a:rPr>
              <a:t>Bazele fizice de funcţionare a elementelor solare </a:t>
            </a:r>
            <a:endParaRPr lang="pt-BR" sz="1800" b="0" i="0" u="none" strike="noStrike" baseline="0" dirty="0">
              <a:solidFill>
                <a:srgbClr val="000000"/>
              </a:solidFill>
              <a:latin typeface="Times New Roman" panose="02020603050405020304" pitchFamily="18" charset="0"/>
            </a:endParaRPr>
          </a:p>
          <a:p>
            <a:r>
              <a:rPr lang="pt-BR" sz="1800" b="0" i="0" u="none" strike="noStrike" baseline="0" dirty="0">
                <a:solidFill>
                  <a:srgbClr val="000000"/>
                </a:solidFill>
                <a:latin typeface="Times New Roman" panose="02020603050405020304" pitchFamily="18" charset="0"/>
              </a:rPr>
              <a:t>Avem un material de tip n GaAs şi pe suprafaţa lui se creşte o peliculã </a:t>
            </a:r>
            <a:r>
              <a:rPr lang="en-US" sz="1800" b="0" i="0" u="none" strike="noStrike" baseline="0" dirty="0" err="1">
                <a:solidFill>
                  <a:srgbClr val="000000"/>
                </a:solidFill>
                <a:latin typeface="Times New Roman" panose="02020603050405020304" pitchFamily="18" charset="0"/>
              </a:rPr>
              <a:t>epitaxialã</a:t>
            </a:r>
            <a:r>
              <a:rPr lang="en-US" sz="1800" b="0" i="0" u="none" strike="noStrike" baseline="0" dirty="0">
                <a:solidFill>
                  <a:srgbClr val="000000"/>
                </a:solidFill>
                <a:latin typeface="Times New Roman" panose="02020603050405020304" pitchFamily="18" charset="0"/>
              </a:rPr>
              <a:t> de tip p cu </a:t>
            </a:r>
            <a:r>
              <a:rPr lang="en-US" sz="1800" b="0" i="0" u="none" strike="noStrike" baseline="0" dirty="0" err="1">
                <a:solidFill>
                  <a:srgbClr val="000000"/>
                </a:solidFill>
                <a:latin typeface="Times New Roman" panose="02020603050405020304" pitchFamily="18" charset="0"/>
              </a:rPr>
              <a:t>bandã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interzisã</a:t>
            </a:r>
            <a:r>
              <a:rPr lang="en-US" sz="1800" b="0" i="0" u="none" strike="noStrike" baseline="0" dirty="0">
                <a:solidFill>
                  <a:srgbClr val="000000"/>
                </a:solidFill>
                <a:latin typeface="Times New Roman" panose="02020603050405020304" pitchFamily="18" charset="0"/>
              </a:rPr>
              <a:t> mare. </a:t>
            </a:r>
            <a:endParaRPr lang="en-US" dirty="0"/>
          </a:p>
        </p:txBody>
      </p:sp>
      <p:pic>
        <p:nvPicPr>
          <p:cNvPr id="9" name="Рисунок 8">
            <a:extLst>
              <a:ext uri="{FF2B5EF4-FFF2-40B4-BE49-F238E27FC236}">
                <a16:creationId xmlns:a16="http://schemas.microsoft.com/office/drawing/2014/main" id="{12022AA5-AB46-1C66-3C4A-02C5860CF924}"/>
              </a:ext>
            </a:extLst>
          </p:cNvPr>
          <p:cNvPicPr>
            <a:picLocks noChangeAspect="1"/>
          </p:cNvPicPr>
          <p:nvPr/>
        </p:nvPicPr>
        <p:blipFill>
          <a:blip r:embed="rId2"/>
          <a:stretch>
            <a:fillRect/>
          </a:stretch>
        </p:blipFill>
        <p:spPr>
          <a:xfrm>
            <a:off x="1184172" y="2149350"/>
            <a:ext cx="5725274" cy="2314007"/>
          </a:xfrm>
          <a:prstGeom prst="rect">
            <a:avLst/>
          </a:prstGeom>
        </p:spPr>
      </p:pic>
      <p:sp>
        <p:nvSpPr>
          <p:cNvPr id="11" name="TextBox 10">
            <a:extLst>
              <a:ext uri="{FF2B5EF4-FFF2-40B4-BE49-F238E27FC236}">
                <a16:creationId xmlns:a16="http://schemas.microsoft.com/office/drawing/2014/main" id="{2CC5908E-7580-8816-5730-657FFB737D47}"/>
              </a:ext>
            </a:extLst>
          </p:cNvPr>
          <p:cNvSpPr txBox="1"/>
          <p:nvPr/>
        </p:nvSpPr>
        <p:spPr>
          <a:xfrm>
            <a:off x="0" y="4463357"/>
            <a:ext cx="11986788" cy="1754326"/>
          </a:xfrm>
          <a:prstGeom prst="rect">
            <a:avLst/>
          </a:prstGeom>
          <a:noFill/>
        </p:spPr>
        <p:txBody>
          <a:bodyPr wrap="square">
            <a:spAutoFit/>
          </a:bodyPr>
          <a:lstStyle/>
          <a:p>
            <a:pPr algn="l"/>
            <a:r>
              <a:rPr lang="en-US" sz="1800" b="0" i="0" u="none" strike="noStrike" baseline="0" dirty="0" err="1">
                <a:latin typeface="TimesNewRomanPSMT"/>
              </a:rPr>
              <a:t>Iluminãm</a:t>
            </a:r>
            <a:r>
              <a:rPr lang="en-US" sz="1800" b="0" i="0" u="none" strike="noStrike" baseline="0" dirty="0">
                <a:latin typeface="TimesNewRomanPSMT"/>
              </a:rPr>
              <a:t> </a:t>
            </a:r>
            <a:r>
              <a:rPr lang="en-US" sz="1800" b="0" i="0" u="none" strike="noStrike" baseline="0" dirty="0" err="1">
                <a:latin typeface="TimesNewRomanPSMT"/>
              </a:rPr>
              <a:t>aceastã</a:t>
            </a:r>
            <a:r>
              <a:rPr lang="en-US" sz="1800" b="0" i="0" u="none" strike="noStrike" baseline="0" dirty="0">
                <a:latin typeface="TimesNewRomanPSMT"/>
              </a:rPr>
              <a:t> </a:t>
            </a:r>
            <a:r>
              <a:rPr lang="en-US" sz="1800" b="0" i="0" u="none" strike="noStrike" baseline="0" dirty="0" err="1">
                <a:latin typeface="TimesNewRomanPSMT"/>
              </a:rPr>
              <a:t>heterojoncţiune</a:t>
            </a:r>
            <a:r>
              <a:rPr lang="en-US" sz="1800" b="0" i="0" u="none" strike="noStrike" baseline="0" dirty="0">
                <a:latin typeface="TimesNewRomanPSMT"/>
              </a:rPr>
              <a:t> cu un </a:t>
            </a:r>
            <a:r>
              <a:rPr lang="en-US" sz="1800" b="0" i="0" u="none" strike="noStrike" baseline="0" dirty="0" err="1">
                <a:latin typeface="TimesNewRomanPSMT"/>
              </a:rPr>
              <a:t>spectru</a:t>
            </a:r>
            <a:r>
              <a:rPr lang="en-US" sz="1800" b="0" i="0" u="none" strike="noStrike" baseline="0" dirty="0">
                <a:latin typeface="TimesNewRomanPSMT"/>
              </a:rPr>
              <a:t> solar care are </a:t>
            </a:r>
            <a:r>
              <a:rPr lang="en-US" sz="1800" b="0" i="0" u="none" strike="noStrike" baseline="0" dirty="0" err="1">
                <a:latin typeface="TimesNewRomanPSMT"/>
              </a:rPr>
              <a:t>intensitatea</a:t>
            </a:r>
            <a:r>
              <a:rPr lang="en-US" sz="1800" b="0" i="0" u="none" strike="noStrike" baseline="0" dirty="0">
                <a:latin typeface="TimesNewRomanPSMT"/>
              </a:rPr>
              <a:t> </a:t>
            </a:r>
            <a:r>
              <a:rPr lang="en-US" sz="1800" b="0" i="0" u="none" strike="noStrike" baseline="0" dirty="0" err="1">
                <a:latin typeface="TimesNewRomanPSMT"/>
              </a:rPr>
              <a:t>fotonilor</a:t>
            </a:r>
            <a:r>
              <a:rPr lang="en-US" sz="1800" b="0" i="0" u="none" strike="noStrike" baseline="0" dirty="0">
                <a:latin typeface="TimesNewRomanPSMT"/>
              </a:rPr>
              <a:t> </a:t>
            </a:r>
            <a:r>
              <a:rPr lang="en-US" sz="1800" b="0" i="0" u="none" strike="noStrike" baseline="0" dirty="0" err="1">
                <a:latin typeface="TimesNewRomanPSMT"/>
              </a:rPr>
              <a:t>în</a:t>
            </a:r>
            <a:r>
              <a:rPr lang="en-US" sz="1800" b="0" i="0" u="none" strike="noStrike" baseline="0" dirty="0">
                <a:latin typeface="TimesNewRomanPSMT"/>
              </a:rPr>
              <a:t> </a:t>
            </a:r>
            <a:r>
              <a:rPr lang="en-US" sz="1800" b="0" i="0" u="none" strike="noStrike" baseline="0" dirty="0" err="1">
                <a:latin typeface="TimesNewRomanPSMT"/>
              </a:rPr>
              <a:t>funcţie</a:t>
            </a:r>
            <a:r>
              <a:rPr lang="en-US" sz="1800" b="0" i="0" u="none" strike="noStrike" baseline="0" dirty="0">
                <a:latin typeface="TimesNewRomanPSMT"/>
              </a:rPr>
              <a:t> </a:t>
            </a:r>
            <a:r>
              <a:rPr lang="en-US" sz="1800" b="0" i="0" u="none" strike="noStrike" baseline="0" dirty="0">
                <a:latin typeface="Times New Roman" panose="02020603050405020304" pitchFamily="18" charset="0"/>
              </a:rPr>
              <a:t>de </a:t>
            </a:r>
            <a:r>
              <a:rPr lang="en-US" sz="1800" b="0" i="0" u="none" strike="noStrike" baseline="0" dirty="0" err="1">
                <a:latin typeface="Times New Roman" panose="02020603050405020304" pitchFamily="18" charset="0"/>
              </a:rPr>
              <a:t>energia</a:t>
            </a:r>
            <a:r>
              <a:rPr lang="en-US" sz="1800" b="0" i="0" u="none" strike="noStrike" baseline="0" dirty="0">
                <a:latin typeface="Times New Roman" panose="02020603050405020304" pitchFamily="18" charset="0"/>
              </a:rPr>
              <a:t> lor</a:t>
            </a:r>
            <a:r>
              <a:rPr lang="en-US" sz="1800" b="0" i="0" u="none" strike="noStrike" baseline="0" dirty="0">
                <a:latin typeface="TimesNewRomanPSMT"/>
              </a:rPr>
              <a:t>. </a:t>
            </a:r>
            <a:r>
              <a:rPr lang="en-US" sz="1800" b="0" i="0" u="none" strike="noStrike" baseline="0" dirty="0" err="1">
                <a:latin typeface="TimesNewRomanPSMT"/>
              </a:rPr>
              <a:t>Dacã</a:t>
            </a:r>
            <a:r>
              <a:rPr lang="en-US" sz="1800" b="0" i="0" u="none" strike="noStrike" baseline="0" dirty="0">
                <a:latin typeface="TimesNewRomanPSMT"/>
              </a:rPr>
              <a:t> </a:t>
            </a:r>
            <a:r>
              <a:rPr lang="en-US" sz="1800" b="0" i="0" u="none" strike="noStrike" baseline="0" dirty="0" err="1">
                <a:latin typeface="TimesNewRomanPSMT"/>
              </a:rPr>
              <a:t>energia</a:t>
            </a:r>
            <a:r>
              <a:rPr lang="en-US" sz="1800" b="0" i="0" u="none" strike="noStrike" baseline="0" dirty="0">
                <a:latin typeface="TimesNewRomanPSMT"/>
              </a:rPr>
              <a:t> h</a:t>
            </a:r>
            <a:r>
              <a:rPr lang="el-GR" sz="1800" b="0" i="0" u="none" strike="noStrike" baseline="0" dirty="0">
                <a:latin typeface="TimesNewRomanPSMT"/>
              </a:rPr>
              <a:t>υ </a:t>
            </a:r>
            <a:r>
              <a:rPr lang="en-US" sz="1800" b="0" i="0" u="none" strike="noStrike" baseline="0" dirty="0" err="1">
                <a:latin typeface="TimesNewRomanPSMT"/>
              </a:rPr>
              <a:t>cãzutã</a:t>
            </a:r>
            <a:r>
              <a:rPr lang="en-US" sz="1800" b="0" i="0" u="none" strike="noStrike" baseline="0" dirty="0">
                <a:latin typeface="TimesNewRomanPSMT"/>
              </a:rPr>
              <a:t> pe </a:t>
            </a:r>
            <a:r>
              <a:rPr lang="en-US" sz="1800" b="0" i="0" u="none" strike="noStrike" baseline="0" dirty="0" err="1">
                <a:latin typeface="TimesNewRomanPSMT"/>
              </a:rPr>
              <a:t>suprafaţa</a:t>
            </a:r>
            <a:r>
              <a:rPr lang="en-US" sz="1800" b="0" i="0" u="none" strike="noStrike" baseline="0" dirty="0">
                <a:latin typeface="TimesNewRomanPSMT"/>
              </a:rPr>
              <a:t> </a:t>
            </a:r>
            <a:r>
              <a:rPr lang="en-US" sz="1800" b="0" i="0" u="none" strike="noStrike" baseline="0" dirty="0" err="1">
                <a:latin typeface="TimesNewRomanPSMT"/>
              </a:rPr>
              <a:t>heterojoncţi</a:t>
            </a:r>
            <a:r>
              <a:rPr lang="en-US" sz="1800" b="0" i="0" u="none" strike="noStrike" baseline="0" dirty="0" err="1">
                <a:latin typeface="Times New Roman" panose="02020603050405020304" pitchFamily="18" charset="0"/>
              </a:rPr>
              <a:t>-unii</a:t>
            </a:r>
            <a:r>
              <a:rPr lang="en-US" sz="1800" b="0" i="0" u="none" strike="noStrike" baseline="0" dirty="0">
                <a:latin typeface="Times New Roman" panose="02020603050405020304" pitchFamily="18" charset="0"/>
              </a:rPr>
              <a:t> </a:t>
            </a:r>
            <a:r>
              <a:rPr lang="en-US" sz="1800" b="0" i="0" u="none" strike="noStrike" baseline="0" dirty="0" err="1">
                <a:latin typeface="Times New Roman" panose="02020603050405020304" pitchFamily="18" charset="0"/>
              </a:rPr>
              <a:t>este</a:t>
            </a:r>
            <a:r>
              <a:rPr lang="en-US" sz="1800" b="0" i="0" u="none" strike="noStrike" baseline="0" dirty="0">
                <a:latin typeface="Times New Roman" panose="02020603050405020304" pitchFamily="18" charset="0"/>
              </a:rPr>
              <a:t> </a:t>
            </a:r>
            <a:r>
              <a:rPr lang="en-US" sz="1800" b="0" i="0" u="none" strike="noStrike" baseline="0" dirty="0" err="1">
                <a:latin typeface="Times New Roman" panose="02020603050405020304" pitchFamily="18" charset="0"/>
              </a:rPr>
              <a:t>mai</a:t>
            </a:r>
            <a:r>
              <a:rPr lang="en-US" sz="1800" b="0" i="0" u="none" strike="noStrike" baseline="0" dirty="0">
                <a:latin typeface="Times New Roman" panose="02020603050405020304" pitchFamily="18" charset="0"/>
              </a:rPr>
              <a:t> </a:t>
            </a:r>
            <a:r>
              <a:rPr lang="en-US" sz="1800" b="0" i="0" u="none" strike="noStrike" baseline="0" dirty="0" err="1">
                <a:latin typeface="TimesNewRomanPSMT"/>
              </a:rPr>
              <a:t>micã</a:t>
            </a:r>
            <a:r>
              <a:rPr lang="en-US" sz="1800" b="0" i="0" u="none" strike="noStrike" baseline="0" dirty="0">
                <a:latin typeface="TimesNewRomanPSMT"/>
              </a:rPr>
              <a:t> </a:t>
            </a:r>
            <a:r>
              <a:rPr lang="en-US" sz="1800" b="0" i="0" u="none" strike="noStrike" baseline="0" dirty="0" err="1">
                <a:latin typeface="TimesNewRomanPSMT"/>
              </a:rPr>
              <a:t>decât</a:t>
            </a:r>
            <a:r>
              <a:rPr lang="en-US" sz="1800" b="0" i="0" u="none" strike="noStrike" baseline="0" dirty="0">
                <a:latin typeface="TimesNewRomanPSMT"/>
              </a:rPr>
              <a:t> 1.45eV, </a:t>
            </a:r>
            <a:r>
              <a:rPr lang="en-US" sz="1800" b="0" i="0" u="none" strike="noStrike" baseline="0" dirty="0" err="1">
                <a:latin typeface="TimesNewRomanPSMT"/>
              </a:rPr>
              <a:t>rezultã</a:t>
            </a:r>
            <a:r>
              <a:rPr lang="en-US" sz="1800" b="0" i="0" u="none" strike="noStrike" baseline="0" dirty="0">
                <a:latin typeface="TimesNewRomanPSMT"/>
              </a:rPr>
              <a:t> </a:t>
            </a:r>
            <a:r>
              <a:rPr lang="en-US" sz="1800" b="0" i="0" u="none" strike="noStrike" baseline="0" dirty="0" err="1">
                <a:latin typeface="TimesNewRomanPSMT"/>
              </a:rPr>
              <a:t>cã</a:t>
            </a:r>
            <a:r>
              <a:rPr lang="en-US" sz="1800" b="0" i="0" u="none" strike="noStrike" baseline="0" dirty="0">
                <a:latin typeface="TimesNewRomanPSMT"/>
              </a:rPr>
              <a:t> nu se absorb </a:t>
            </a:r>
            <a:r>
              <a:rPr lang="en-US" sz="1800" b="0" i="0" u="none" strike="noStrike" baseline="0" dirty="0" err="1">
                <a:latin typeface="TimesNewRomanPSMT"/>
              </a:rPr>
              <a:t>electroni</a:t>
            </a:r>
            <a:r>
              <a:rPr lang="en-US" sz="1800" b="0" i="0" u="none" strike="noStrike" baseline="0" dirty="0">
                <a:latin typeface="TimesNewRomanPSMT"/>
              </a:rPr>
              <a:t> </a:t>
            </a:r>
            <a:r>
              <a:rPr lang="en-US" sz="1800" b="0" i="0" u="none" strike="noStrike" baseline="0" dirty="0" err="1">
                <a:latin typeface="TimesNewRomanPSMT"/>
              </a:rPr>
              <a:t>pentru</a:t>
            </a:r>
            <a:r>
              <a:rPr lang="en-US" sz="1800" b="0" i="0" u="none" strike="noStrike" baseline="0" dirty="0">
                <a:latin typeface="TimesNewRomanPSMT"/>
              </a:rPr>
              <a:t> </a:t>
            </a:r>
            <a:r>
              <a:rPr lang="en-US" sz="1800" b="0" i="0" u="none" strike="noStrike" baseline="0" dirty="0" err="1">
                <a:latin typeface="TimesNewRomanPSMT"/>
              </a:rPr>
              <a:t>cã</a:t>
            </a:r>
            <a:r>
              <a:rPr lang="en-US" sz="1800" b="0" i="0" u="none" strike="noStrike" baseline="0" dirty="0">
                <a:latin typeface="TimesNewRomanPSMT"/>
              </a:rPr>
              <a:t> </a:t>
            </a:r>
            <a:r>
              <a:rPr lang="en-US" sz="1800" b="0" i="0" u="none" strike="noStrike" baseline="0" dirty="0" err="1">
                <a:latin typeface="TimesNewRomanPSMT"/>
              </a:rPr>
              <a:t>energia</a:t>
            </a:r>
            <a:r>
              <a:rPr lang="en-US" sz="1800" b="0" i="0" u="none" strike="noStrike" baseline="0" dirty="0">
                <a:latin typeface="TimesNewRomanPSMT"/>
              </a:rPr>
              <a:t> lor nu </a:t>
            </a:r>
            <a:r>
              <a:rPr lang="en-US" sz="1800" b="0" i="0" u="none" strike="noStrike" baseline="0" dirty="0" err="1">
                <a:latin typeface="TimesNewRomanPSMT"/>
              </a:rPr>
              <a:t>este</a:t>
            </a:r>
            <a:r>
              <a:rPr lang="en-US" sz="1800" b="0" i="0" u="none" strike="noStrike" baseline="0" dirty="0">
                <a:latin typeface="TimesNewRomanPSMT"/>
              </a:rPr>
              <a:t> </a:t>
            </a:r>
            <a:r>
              <a:rPr lang="en-US" sz="1800" b="0" i="0" u="none" strike="noStrike" baseline="0" dirty="0" err="1">
                <a:latin typeface="TimesNewRomanPSMT"/>
              </a:rPr>
              <a:t>destul</a:t>
            </a:r>
            <a:r>
              <a:rPr lang="en-US" sz="1800" b="0" i="0" u="none" strike="noStrike" baseline="0" dirty="0">
                <a:latin typeface="TimesNewRomanPSMT"/>
              </a:rPr>
              <a:t> de mare ( </a:t>
            </a:r>
            <a:r>
              <a:rPr lang="en-US" sz="1800" b="0" i="0" u="none" strike="noStrike" baseline="0" dirty="0" err="1">
                <a:latin typeface="TimesNewRomanPSMT"/>
              </a:rPr>
              <a:t>energia</a:t>
            </a:r>
            <a:r>
              <a:rPr lang="en-US" sz="1800" b="0" i="0" u="none" strike="noStrike" baseline="0" dirty="0">
                <a:latin typeface="TimesNewRomanPSMT"/>
              </a:rPr>
              <a:t> </a:t>
            </a:r>
            <a:r>
              <a:rPr lang="en-US" sz="1800" b="0" i="0" u="none" strike="noStrike" baseline="0" dirty="0" err="1">
                <a:latin typeface="TimesNewRomanPSMT"/>
              </a:rPr>
              <a:t>fotonului</a:t>
            </a:r>
            <a:r>
              <a:rPr lang="en-US" sz="1800" b="0" i="0" u="none" strike="noStrike" baseline="0" dirty="0">
                <a:latin typeface="TimesNewRomanPSMT"/>
              </a:rPr>
              <a:t> </a:t>
            </a:r>
            <a:r>
              <a:rPr lang="en-US" sz="1800" b="0" i="0" u="none" strike="noStrike" baseline="0" dirty="0" err="1">
                <a:latin typeface="TimesNewRomanPSMT"/>
              </a:rPr>
              <a:t>este</a:t>
            </a:r>
            <a:r>
              <a:rPr lang="en-US" sz="1800" b="0" i="0" u="none" strike="noStrike" baseline="0" dirty="0">
                <a:latin typeface="TimesNewRomanPSMT"/>
              </a:rPr>
              <a:t> </a:t>
            </a:r>
            <a:r>
              <a:rPr lang="en-US" sz="1800" b="0" i="0" u="none" strike="noStrike" baseline="0" dirty="0" err="1">
                <a:latin typeface="TimesNewRomanPSMT"/>
              </a:rPr>
              <a:t>mai</a:t>
            </a:r>
            <a:r>
              <a:rPr lang="en-US" sz="1800" b="0" i="0" u="none" strike="noStrike" baseline="0" dirty="0">
                <a:latin typeface="TimesNewRomanPSMT"/>
              </a:rPr>
              <a:t> </a:t>
            </a:r>
            <a:r>
              <a:rPr lang="en-US" sz="1800" b="0" i="0" u="none" strike="noStrike" baseline="0" dirty="0" err="1">
                <a:latin typeface="TimesNewRomanPSMT"/>
              </a:rPr>
              <a:t>micã</a:t>
            </a:r>
            <a:r>
              <a:rPr lang="en-US" sz="1800" b="0" i="0" u="none" strike="noStrike" baseline="0" dirty="0">
                <a:latin typeface="TimesNewRomanPSMT"/>
              </a:rPr>
              <a:t> </a:t>
            </a:r>
            <a:r>
              <a:rPr lang="en-US" sz="1800" b="0" i="0" u="none" strike="noStrike" baseline="0" dirty="0" err="1">
                <a:latin typeface="TimesNewRomanPSMT"/>
              </a:rPr>
              <a:t>decât</a:t>
            </a:r>
            <a:r>
              <a:rPr lang="en-US" sz="1800" b="0" i="0" u="none" strike="noStrike" baseline="0" dirty="0">
                <a:latin typeface="TimesNewRomanPSMT"/>
              </a:rPr>
              <a:t> </a:t>
            </a:r>
            <a:r>
              <a:rPr lang="en-US" sz="1800" b="0" i="0" u="none" strike="noStrike" baseline="0" dirty="0" err="1">
                <a:latin typeface="TimesNewRomanPSMT"/>
              </a:rPr>
              <a:t>banda</a:t>
            </a:r>
            <a:r>
              <a:rPr lang="en-US" sz="1800" b="0" i="0" u="none" strike="noStrike" baseline="0" dirty="0">
                <a:latin typeface="TimesNewRomanPSMT"/>
              </a:rPr>
              <a:t> </a:t>
            </a:r>
            <a:r>
              <a:rPr lang="en-US" sz="1800" b="0" i="0" u="none" strike="noStrike" baseline="0" dirty="0" err="1">
                <a:latin typeface="TimesNewRomanPSMT"/>
              </a:rPr>
              <a:t>interzisã</a:t>
            </a:r>
            <a:r>
              <a:rPr lang="en-US" sz="1800" b="0" i="0" u="none" strike="noStrike" baseline="0" dirty="0">
                <a:latin typeface="TimesNewRomanPSMT"/>
              </a:rPr>
              <a:t> a </a:t>
            </a:r>
            <a:r>
              <a:rPr lang="en-US" sz="1800" b="0" i="0" u="none" strike="noStrike" baseline="0" dirty="0" err="1">
                <a:latin typeface="TimesNewRomanPSMT"/>
              </a:rPr>
              <a:t>materialului</a:t>
            </a:r>
            <a:r>
              <a:rPr lang="en-US" sz="1800" b="0" i="0" u="none" strike="noStrike" baseline="0" dirty="0">
                <a:latin typeface="TimesNewRomanPSMT"/>
              </a:rPr>
              <a:t>). </a:t>
            </a:r>
            <a:r>
              <a:rPr lang="en-US" sz="1800" b="0" i="0" u="none" strike="noStrike" baseline="0" dirty="0" err="1">
                <a:latin typeface="TimesNewRomanPSMT"/>
              </a:rPr>
              <a:t>Dacã</a:t>
            </a:r>
            <a:r>
              <a:rPr lang="en-US" sz="1800" b="0" i="0" u="none" strike="noStrike" baseline="0" dirty="0">
                <a:latin typeface="TimesNewRomanPSMT"/>
              </a:rPr>
              <a:t> </a:t>
            </a:r>
            <a:r>
              <a:rPr lang="en-US" sz="1800" b="0" i="0" u="none" strike="noStrike" baseline="0" dirty="0" err="1">
                <a:latin typeface="Times New Roman" panose="02020603050405020304" pitchFamily="18" charset="0"/>
              </a:rPr>
              <a:t>energia</a:t>
            </a:r>
            <a:r>
              <a:rPr lang="en-US" sz="1800" b="0" i="0" u="none" strike="noStrike" baseline="0" dirty="0">
                <a:latin typeface="Times New Roman" panose="02020603050405020304" pitchFamily="18" charset="0"/>
              </a:rPr>
              <a:t> </a:t>
            </a:r>
            <a:r>
              <a:rPr lang="en-US" sz="1800" b="0" i="0" u="none" strike="noStrike" baseline="0" dirty="0" err="1">
                <a:latin typeface="Times New Roman" panose="02020603050405020304" pitchFamily="18" charset="0"/>
              </a:rPr>
              <a:t>fotonulor</a:t>
            </a:r>
            <a:r>
              <a:rPr lang="en-US" sz="1800" b="0" i="0" u="none" strike="noStrike" baseline="0" dirty="0">
                <a:latin typeface="Times New Roman" panose="02020603050405020304" pitchFamily="18" charset="0"/>
              </a:rPr>
              <a:t> 1.45 </a:t>
            </a:r>
            <a:r>
              <a:rPr lang="en-US" sz="1600" b="0" i="0" u="none" strike="noStrike" baseline="0" dirty="0">
                <a:latin typeface="SymbolMT"/>
              </a:rPr>
              <a:t> </a:t>
            </a:r>
            <a:r>
              <a:rPr lang="en-US" sz="1800" b="0" i="0" u="none" strike="noStrike" baseline="0" dirty="0">
                <a:latin typeface="TimesNewRomanPSMT"/>
              </a:rPr>
              <a:t>h</a:t>
            </a:r>
            <a:r>
              <a:rPr lang="el-GR" sz="1800" b="0" i="0" u="none" strike="noStrike" baseline="0" dirty="0">
                <a:latin typeface="TimesNewRomanPSMT"/>
              </a:rPr>
              <a:t>υ </a:t>
            </a:r>
            <a:r>
              <a:rPr lang="el-GR" sz="1600" b="0" i="0" u="none" strike="noStrike" baseline="0" dirty="0">
                <a:latin typeface="SymbolMT"/>
              </a:rPr>
              <a:t> </a:t>
            </a:r>
            <a:r>
              <a:rPr lang="el-GR" sz="1800" b="0" i="0" u="none" strike="noStrike" baseline="0" dirty="0">
                <a:latin typeface="TimesNewRomanPSMT"/>
              </a:rPr>
              <a:t>2</a:t>
            </a:r>
            <a:r>
              <a:rPr lang="en-US" sz="1800" b="0" i="0" u="none" strike="noStrike" baseline="0" dirty="0">
                <a:latin typeface="TimesNewRomanPSMT"/>
              </a:rPr>
              <a:t>eV, </a:t>
            </a:r>
            <a:r>
              <a:rPr lang="en-US" sz="1800" b="0" i="0" u="none" strike="noStrike" baseline="0" dirty="0" err="1">
                <a:latin typeface="TimesNewRomanPSMT"/>
              </a:rPr>
              <a:t>fotonii</a:t>
            </a:r>
            <a:r>
              <a:rPr lang="en-US" sz="1800" b="0" i="0" u="none" strike="noStrike" baseline="0" dirty="0">
                <a:latin typeface="TimesNewRomanPSMT"/>
              </a:rPr>
              <a:t> </a:t>
            </a:r>
            <a:r>
              <a:rPr lang="en-US" sz="1800" b="0" i="0" u="none" strike="noStrike" baseline="0" dirty="0" err="1">
                <a:latin typeface="TimesNewRomanPSMT"/>
              </a:rPr>
              <a:t>vor</a:t>
            </a:r>
            <a:r>
              <a:rPr lang="en-US" sz="1800" b="0" i="0" u="none" strike="noStrike" baseline="0" dirty="0">
                <a:latin typeface="TimesNewRomanPSMT"/>
              </a:rPr>
              <a:t> </a:t>
            </a:r>
            <a:r>
              <a:rPr lang="en-US" sz="1800" b="0" i="0" u="none" strike="noStrike" baseline="0" dirty="0" err="1">
                <a:latin typeface="TimesNewRomanPSMT"/>
              </a:rPr>
              <a:t>trece</a:t>
            </a:r>
            <a:r>
              <a:rPr lang="en-US" sz="1800" b="0" i="0" u="none" strike="noStrike" baseline="0" dirty="0">
                <a:latin typeface="TimesNewRomanPSMT"/>
              </a:rPr>
              <a:t> liber din </a:t>
            </a:r>
            <a:r>
              <a:rPr lang="en-US" sz="1800" b="0" i="0" u="none" strike="noStrike" baseline="0" dirty="0" err="1">
                <a:latin typeface="TimesNewRomanPSMT"/>
              </a:rPr>
              <a:t>partea</a:t>
            </a:r>
            <a:r>
              <a:rPr lang="en-US" sz="1800" b="0" i="0" u="none" strike="noStrike" baseline="0" dirty="0">
                <a:latin typeface="TimesNewRomanPSMT"/>
              </a:rPr>
              <a:t> </a:t>
            </a:r>
            <a:r>
              <a:rPr lang="en-US" sz="1800" b="0" i="0" u="none" strike="noStrike" baseline="0" dirty="0" err="1">
                <a:latin typeface="TimesNewRomanPSMT"/>
              </a:rPr>
              <a:t>dreaptã</a:t>
            </a:r>
            <a:r>
              <a:rPr lang="en-US" sz="1800" b="0" i="0" u="none" strike="noStrike" baseline="0" dirty="0">
                <a:latin typeface="TimesNewRomanPSMT"/>
              </a:rPr>
              <a:t> </a:t>
            </a:r>
            <a:r>
              <a:rPr lang="en-US" sz="1800" b="0" i="0" u="none" strike="noStrike" baseline="0" dirty="0" err="1">
                <a:latin typeface="TimesNewRomanPSMT"/>
              </a:rPr>
              <a:t>spre</a:t>
            </a:r>
            <a:r>
              <a:rPr lang="en-US" sz="1800" b="0" i="0" u="none" strike="noStrike" baseline="0" dirty="0">
                <a:latin typeface="TimesNewRomanPSMT"/>
              </a:rPr>
              <a:t> </a:t>
            </a:r>
            <a:r>
              <a:rPr lang="en-US" sz="1800" b="0" i="0" u="none" strike="noStrike" baseline="0" dirty="0" err="1">
                <a:latin typeface="TimesNewRomanPSMT"/>
              </a:rPr>
              <a:t>stânga</a:t>
            </a:r>
            <a:r>
              <a:rPr lang="en-US" sz="1800" b="0" i="0" u="none" strike="noStrike" baseline="0" dirty="0">
                <a:latin typeface="Times New Roman" panose="02020603050405020304" pitchFamily="18" charset="0"/>
              </a:rPr>
              <a:t>, </a:t>
            </a:r>
            <a:r>
              <a:rPr lang="en-US" sz="1800" b="0" i="0" u="none" strike="noStrike" baseline="0" dirty="0" err="1">
                <a:latin typeface="TimesNewRomanPSMT"/>
              </a:rPr>
              <a:t>energia</a:t>
            </a:r>
            <a:r>
              <a:rPr lang="en-US" sz="1800" b="0" i="0" u="none" strike="noStrike" baseline="0" dirty="0">
                <a:latin typeface="TimesNewRomanPSMT"/>
              </a:rPr>
              <a:t> </a:t>
            </a:r>
            <a:r>
              <a:rPr lang="en-US" sz="1800" b="0" i="0" u="none" strike="noStrike" baseline="0" dirty="0" err="1">
                <a:latin typeface="TimesNewRomanPSMT"/>
              </a:rPr>
              <a:t>unui</a:t>
            </a:r>
            <a:r>
              <a:rPr lang="en-US" sz="1800" b="0" i="0" u="none" strike="noStrike" baseline="0" dirty="0">
                <a:latin typeface="TimesNewRomanPSMT"/>
              </a:rPr>
              <a:t> </a:t>
            </a:r>
            <a:r>
              <a:rPr lang="en-US" sz="1800" b="0" i="0" u="none" strike="noStrike" baseline="0" dirty="0" err="1">
                <a:latin typeface="TimesNewRomanPSMT"/>
              </a:rPr>
              <a:t>foton</a:t>
            </a:r>
            <a:r>
              <a:rPr lang="en-US" sz="1800" b="0" i="0" u="none" strike="noStrike" baseline="0" dirty="0">
                <a:latin typeface="TimesNewRomanPSMT"/>
              </a:rPr>
              <a:t> </a:t>
            </a:r>
            <a:r>
              <a:rPr lang="en-US" sz="1800" b="0" i="0" u="none" strike="noStrike" baseline="0" dirty="0" err="1">
                <a:latin typeface="TimesNewRomanPSMT"/>
              </a:rPr>
              <a:t>fiind</a:t>
            </a:r>
            <a:r>
              <a:rPr lang="en-US" sz="1800" b="0" i="0" u="none" strike="noStrike" baseline="0" dirty="0">
                <a:latin typeface="TimesNewRomanPSMT"/>
              </a:rPr>
              <a:t> </a:t>
            </a:r>
            <a:r>
              <a:rPr lang="en-US" sz="1800" b="0" i="0" u="none" strike="noStrike" baseline="0" dirty="0" err="1">
                <a:latin typeface="TimesNewRomanPSMT"/>
              </a:rPr>
              <a:t>suficientã</a:t>
            </a:r>
            <a:r>
              <a:rPr lang="en-US" sz="1800" b="0" i="0" u="none" strike="noStrike" baseline="0" dirty="0">
                <a:latin typeface="TimesNewRomanPSMT"/>
              </a:rPr>
              <a:t> </a:t>
            </a:r>
            <a:r>
              <a:rPr lang="en-US" sz="1800" b="0" i="0" u="none" strike="noStrike" baseline="0" dirty="0" err="1">
                <a:latin typeface="TimesNewRomanPSMT"/>
              </a:rPr>
              <a:t>pentru</a:t>
            </a:r>
            <a:r>
              <a:rPr lang="en-US" sz="1800" b="0" i="0" u="none" strike="noStrike" baseline="0" dirty="0">
                <a:latin typeface="TimesNewRomanPSMT"/>
              </a:rPr>
              <a:t> a </a:t>
            </a:r>
            <a:r>
              <a:rPr lang="en-US" sz="1800" b="0" i="0" u="none" strike="noStrike" baseline="0" dirty="0" err="1">
                <a:latin typeface="TimesNewRomanPSMT"/>
              </a:rPr>
              <a:t>excita</a:t>
            </a:r>
            <a:r>
              <a:rPr lang="en-US" sz="1800" b="0" i="0" u="none" strike="noStrike" baseline="0" dirty="0">
                <a:latin typeface="TimesNewRomanPSMT"/>
              </a:rPr>
              <a:t> un electron </a:t>
            </a:r>
            <a:r>
              <a:rPr lang="en-US" sz="1800" b="0" i="0" u="none" strike="noStrike" baseline="0" dirty="0" err="1">
                <a:latin typeface="TimesNewRomanPSMT"/>
              </a:rPr>
              <a:t>şi</a:t>
            </a:r>
            <a:r>
              <a:rPr lang="en-US" sz="1800" b="0" i="0" u="none" strike="noStrike" baseline="0" dirty="0">
                <a:latin typeface="TimesNewRomanPSMT"/>
              </a:rPr>
              <a:t> de a</a:t>
            </a:r>
            <a:r>
              <a:rPr lang="en-US" sz="1800" b="0" i="0" u="none" strike="noStrike" baseline="0" dirty="0">
                <a:latin typeface="Times New Roman" panose="02020603050405020304" pitchFamily="18" charset="0"/>
              </a:rPr>
              <a:t>-l </a:t>
            </a:r>
            <a:r>
              <a:rPr lang="en-US" sz="1800" b="0" i="0" u="none" strike="noStrike" baseline="0" dirty="0" err="1">
                <a:latin typeface="Times New Roman" panose="02020603050405020304" pitchFamily="18" charset="0"/>
              </a:rPr>
              <a:t>ridica</a:t>
            </a:r>
            <a:r>
              <a:rPr lang="en-US" sz="1800" b="0" i="0" u="none" strike="noStrike" baseline="0" dirty="0">
                <a:latin typeface="Times New Roman" panose="02020603050405020304" pitchFamily="18" charset="0"/>
              </a:rPr>
              <a:t> din </a:t>
            </a:r>
            <a:r>
              <a:rPr lang="en-US" sz="1800" b="0" i="0" u="none" strike="noStrike" baseline="0" dirty="0" err="1">
                <a:latin typeface="Times New Roman" panose="02020603050405020304" pitchFamily="18" charset="0"/>
              </a:rPr>
              <a:t>partea</a:t>
            </a:r>
            <a:r>
              <a:rPr lang="en-US" sz="1800" b="0" i="0" u="none" strike="noStrike" baseline="0" dirty="0">
                <a:latin typeface="Times New Roman" panose="02020603050405020304" pitchFamily="18" charset="0"/>
              </a:rPr>
              <a:t> </a:t>
            </a:r>
            <a:r>
              <a:rPr lang="en-US" sz="1800" b="0" i="0" u="none" strike="noStrike" baseline="0" dirty="0" err="1">
                <a:latin typeface="TimesNewRomanPSMT"/>
              </a:rPr>
              <a:t>stânga</a:t>
            </a:r>
            <a:r>
              <a:rPr lang="en-US" sz="1800" b="0" i="0" u="none" strike="noStrike" baseline="0" dirty="0">
                <a:latin typeface="TimesNewRomanPSMT"/>
              </a:rPr>
              <a:t> </a:t>
            </a:r>
            <a:r>
              <a:rPr lang="en-US" sz="1800" b="0" i="0" u="none" strike="noStrike" baseline="0" dirty="0" err="1">
                <a:latin typeface="TimesNewRomanPSMT"/>
              </a:rPr>
              <a:t>jos</a:t>
            </a:r>
            <a:r>
              <a:rPr lang="en-US" sz="1800" b="0" i="0" u="none" strike="noStrike" baseline="0" dirty="0">
                <a:latin typeface="TimesNewRomanPSMT"/>
              </a:rPr>
              <a:t> </a:t>
            </a:r>
            <a:r>
              <a:rPr lang="en-US" sz="1800" b="0" i="0" u="none" strike="noStrike" baseline="0" dirty="0" err="1">
                <a:latin typeface="TimesNewRomanPSMT"/>
              </a:rPr>
              <a:t>în</a:t>
            </a:r>
            <a:r>
              <a:rPr lang="en-US" sz="1800" b="0" i="0" u="none" strike="noStrike" baseline="0" dirty="0">
                <a:latin typeface="TimesNewRomanPSMT"/>
              </a:rPr>
              <a:t> sus (stg) </a:t>
            </a:r>
            <a:r>
              <a:rPr lang="en-US" sz="1800" b="0" i="0" u="none" strike="noStrike" baseline="0" dirty="0" err="1">
                <a:latin typeface="TimesNewRomanPSMT"/>
              </a:rPr>
              <a:t>rãmânând</a:t>
            </a:r>
            <a:r>
              <a:rPr lang="en-US" sz="1800" b="0" i="0" u="none" strike="noStrike" baseline="0" dirty="0">
                <a:latin typeface="TimesNewRomanPSMT"/>
              </a:rPr>
              <a:t> </a:t>
            </a:r>
            <a:r>
              <a:rPr lang="en-US" sz="1800" b="0" i="0" u="none" strike="noStrike" baseline="0" dirty="0" err="1">
                <a:latin typeface="TimesNewRomanPSMT"/>
              </a:rPr>
              <a:t>acolo</a:t>
            </a:r>
            <a:r>
              <a:rPr lang="en-US" sz="1800" b="0" i="0" u="none" strike="noStrike" baseline="0" dirty="0">
                <a:latin typeface="TimesNewRomanPSMT"/>
              </a:rPr>
              <a:t> un </a:t>
            </a:r>
            <a:r>
              <a:rPr lang="en-US" sz="1800" b="0" i="0" u="none" strike="noStrike" baseline="0" dirty="0" err="1">
                <a:latin typeface="TimesNewRomanPSMT"/>
              </a:rPr>
              <a:t>gol</a:t>
            </a:r>
            <a:r>
              <a:rPr lang="en-US" sz="1800" b="0" i="0" u="none" strike="noStrike" baseline="0" dirty="0">
                <a:latin typeface="TimesNewRomanPSMT"/>
              </a:rPr>
              <a:t> </a:t>
            </a:r>
            <a:r>
              <a:rPr lang="en-US" sz="1800" b="0" i="0" u="none" strike="noStrike" baseline="0" dirty="0" err="1">
                <a:latin typeface="TimesNewRomanPSMT"/>
              </a:rPr>
              <a:t>unde</a:t>
            </a:r>
            <a:r>
              <a:rPr lang="en-US" sz="1800" b="0" i="0" u="none" strike="noStrike" baseline="0" dirty="0">
                <a:latin typeface="TimesNewRomanPSMT"/>
              </a:rPr>
              <a:t> se </a:t>
            </a:r>
            <a:r>
              <a:rPr lang="en-US" sz="1800" b="0" i="0" u="none" strike="noStrike" baseline="0" dirty="0" err="1">
                <a:latin typeface="TimesNewRomanPSMT"/>
              </a:rPr>
              <a:t>formeazã</a:t>
            </a:r>
            <a:r>
              <a:rPr lang="en-US" sz="1800" b="0" i="0" u="none" strike="noStrike" baseline="0" dirty="0">
                <a:latin typeface="TimesNewRomanPSMT"/>
              </a:rPr>
              <a:t> o </a:t>
            </a:r>
            <a:r>
              <a:rPr lang="en-US" sz="1800" b="0" i="0" u="none" strike="noStrike" baseline="0" dirty="0" err="1">
                <a:latin typeface="TimesNewRomanPSMT"/>
              </a:rPr>
              <a:t>pereche</a:t>
            </a:r>
            <a:r>
              <a:rPr lang="en-US" sz="1800" b="0" i="0" u="none" strike="noStrike" baseline="0" dirty="0">
                <a:latin typeface="TimesNewRomanPSMT"/>
              </a:rPr>
              <a:t> electron – </a:t>
            </a:r>
            <a:r>
              <a:rPr lang="en-US" sz="1800" b="0" i="0" u="none" strike="noStrike" baseline="0" dirty="0" err="1">
                <a:latin typeface="Times New Roman" panose="02020603050405020304" pitchFamily="18" charset="0"/>
              </a:rPr>
              <a:t>gol</a:t>
            </a:r>
            <a:r>
              <a:rPr lang="en-US" sz="1800" b="0" i="0" u="none" strike="noStrike" baseline="0" dirty="0">
                <a:latin typeface="Times New Roman" panose="02020603050405020304" pitchFamily="18" charset="0"/>
              </a:rPr>
              <a:t>. </a:t>
            </a:r>
            <a:r>
              <a:rPr lang="en-US" sz="1800" b="0" i="0" u="none" strike="noStrike" baseline="0" dirty="0" err="1">
                <a:latin typeface="TimesNewRomanPSMT"/>
              </a:rPr>
              <a:t>Dacã</a:t>
            </a:r>
            <a:r>
              <a:rPr lang="en-US" sz="1800" b="0" i="0" u="none" strike="noStrike" baseline="0" dirty="0">
                <a:latin typeface="TimesNewRomanPSMT"/>
              </a:rPr>
              <a:t> h</a:t>
            </a:r>
            <a:r>
              <a:rPr lang="el-GR" sz="1800" b="0" i="0" u="none" strike="noStrike" baseline="0" dirty="0">
                <a:latin typeface="TimesNewRomanPSMT"/>
              </a:rPr>
              <a:t>υ &gt; 2</a:t>
            </a:r>
            <a:r>
              <a:rPr lang="en-US" sz="1800" b="0" i="0" u="none" strike="noStrike" baseline="0" dirty="0">
                <a:latin typeface="TimesNewRomanPSMT"/>
              </a:rPr>
              <a:t>eV s</a:t>
            </a:r>
            <a:r>
              <a:rPr lang="en-US" sz="1800" b="0" i="0" u="none" strike="noStrike" baseline="0" dirty="0">
                <a:latin typeface="Times New Roman" panose="02020603050405020304" pitchFamily="18" charset="0"/>
              </a:rPr>
              <a:t>-</a:t>
            </a:r>
            <a:r>
              <a:rPr lang="en-US" sz="1800" b="0" i="0" u="none" strike="noStrike" baseline="0" dirty="0" err="1">
                <a:latin typeface="TimesNewRomanPSMT"/>
              </a:rPr>
              <a:t>ar</a:t>
            </a:r>
            <a:r>
              <a:rPr lang="en-US" sz="1800" b="0" i="0" u="none" strike="noStrike" baseline="0" dirty="0">
                <a:latin typeface="TimesNewRomanPSMT"/>
              </a:rPr>
              <a:t> </a:t>
            </a:r>
            <a:r>
              <a:rPr lang="en-US" sz="1800" b="0" i="0" u="none" strike="noStrike" baseline="0" dirty="0" err="1">
                <a:latin typeface="TimesNewRomanPSMT"/>
              </a:rPr>
              <a:t>ivi</a:t>
            </a:r>
            <a:r>
              <a:rPr lang="en-US" sz="1800" b="0" i="0" u="none" strike="noStrike" baseline="0" dirty="0">
                <a:latin typeface="TimesNewRomanPSMT"/>
              </a:rPr>
              <a:t> </a:t>
            </a:r>
            <a:r>
              <a:rPr lang="en-US" sz="1800" b="0" i="0" u="none" strike="noStrike" baseline="0" dirty="0" err="1">
                <a:latin typeface="TimesNewRomanPSMT"/>
              </a:rPr>
              <a:t>în</a:t>
            </a:r>
            <a:r>
              <a:rPr lang="en-US" sz="1800" b="0" i="0" u="none" strike="noStrike" baseline="0" dirty="0">
                <a:latin typeface="TimesNewRomanPSMT"/>
              </a:rPr>
              <a:t> </a:t>
            </a:r>
            <a:r>
              <a:rPr lang="en-US" sz="1800" b="0" i="0" u="none" strike="noStrike" baseline="0" dirty="0" err="1">
                <a:latin typeface="TimesNewRomanPSMT"/>
              </a:rPr>
              <a:t>partea</a:t>
            </a:r>
            <a:r>
              <a:rPr lang="en-US" sz="1800" b="0" i="0" u="none" strike="noStrike" baseline="0" dirty="0">
                <a:latin typeface="TimesNewRomanPSMT"/>
              </a:rPr>
              <a:t> </a:t>
            </a:r>
            <a:r>
              <a:rPr lang="en-US" sz="1800" b="0" i="0" u="none" strike="noStrike" baseline="0" dirty="0" err="1">
                <a:latin typeface="TimesNewRomanPSMT"/>
              </a:rPr>
              <a:t>dreaptã</a:t>
            </a:r>
            <a:r>
              <a:rPr lang="en-US" sz="1800" b="0" i="0" u="none" strike="noStrike" baseline="0" dirty="0">
                <a:latin typeface="TimesNewRomanPSMT"/>
              </a:rPr>
              <a:t> o </a:t>
            </a:r>
            <a:r>
              <a:rPr lang="en-US" sz="1800" b="0" i="0" u="none" strike="noStrike" baseline="0" dirty="0" err="1">
                <a:latin typeface="TimesNewRomanPSMT"/>
              </a:rPr>
              <a:t>pereche</a:t>
            </a:r>
            <a:r>
              <a:rPr lang="en-US" sz="1800" b="0" i="0" u="none" strike="noStrike" baseline="0" dirty="0">
                <a:latin typeface="TimesNewRomanPSMT"/>
              </a:rPr>
              <a:t> </a:t>
            </a:r>
            <a:r>
              <a:rPr lang="en-US" sz="1800" b="0" i="0" u="none" strike="noStrike" baseline="0" dirty="0" err="1">
                <a:latin typeface="TimesNewRomanPSMT"/>
              </a:rPr>
              <a:t>elctron</a:t>
            </a:r>
            <a:r>
              <a:rPr lang="en-US" sz="1800" b="0" i="0" u="none" strike="noStrike" baseline="0" dirty="0">
                <a:latin typeface="TimesNewRomanPSMT"/>
              </a:rPr>
              <a:t> – </a:t>
            </a:r>
            <a:r>
              <a:rPr lang="en-US" sz="1800" b="0" i="0" u="none" strike="noStrike" baseline="0" dirty="0" err="1">
                <a:latin typeface="Times New Roman" panose="02020603050405020304" pitchFamily="18" charset="0"/>
              </a:rPr>
              <a:t>gol</a:t>
            </a:r>
            <a:r>
              <a:rPr lang="en-US" sz="1800" b="0" i="0" u="none" strike="noStrike" baseline="0" dirty="0">
                <a:latin typeface="Times New Roman" panose="02020603050405020304" pitchFamily="18" charset="0"/>
              </a:rPr>
              <a:t>.</a:t>
            </a:r>
            <a:endParaRPr lang="en-US" dirty="0"/>
          </a:p>
        </p:txBody>
      </p:sp>
    </p:spTree>
    <p:extLst>
      <p:ext uri="{BB962C8B-B14F-4D97-AF65-F5344CB8AC3E}">
        <p14:creationId xmlns:p14="http://schemas.microsoft.com/office/powerpoint/2010/main" val="31327472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816E530-A398-8BE4-C68B-CE9636C9247A}"/>
              </a:ext>
            </a:extLst>
          </p:cNvPr>
          <p:cNvSpPr txBox="1"/>
          <p:nvPr/>
        </p:nvSpPr>
        <p:spPr>
          <a:xfrm>
            <a:off x="215020" y="141258"/>
            <a:ext cx="11976980" cy="1754326"/>
          </a:xfrm>
          <a:prstGeom prst="rect">
            <a:avLst/>
          </a:prstGeom>
          <a:noFill/>
        </p:spPr>
        <p:txBody>
          <a:bodyPr wrap="square">
            <a:spAutoFit/>
          </a:bodyPr>
          <a:lstStyle/>
          <a:p>
            <a:r>
              <a:rPr lang="en-US" dirty="0" err="1">
                <a:solidFill>
                  <a:srgbClr val="000000"/>
                </a:solidFill>
                <a:latin typeface="Times New Roman" panose="02020603050405020304" pitchFamily="18" charset="0"/>
              </a:rPr>
              <a:t>Toţi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fotonii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formeazã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perechi</a:t>
            </a:r>
            <a:r>
              <a:rPr lang="en-US" dirty="0">
                <a:solidFill>
                  <a:srgbClr val="000000"/>
                </a:solidFill>
                <a:latin typeface="Times New Roman" panose="02020603050405020304" pitchFamily="18" charset="0"/>
              </a:rPr>
              <a:t> electron – </a:t>
            </a:r>
            <a:r>
              <a:rPr lang="en-US" dirty="0" err="1">
                <a:solidFill>
                  <a:srgbClr val="000000"/>
                </a:solidFill>
                <a:latin typeface="Times New Roman" panose="02020603050405020304" pitchFamily="18" charset="0"/>
              </a:rPr>
              <a:t>gol</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în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partea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stângã</a:t>
            </a:r>
            <a:r>
              <a:rPr lang="en-US" dirty="0">
                <a:solidFill>
                  <a:srgbClr val="000000"/>
                </a:solidFill>
                <a:latin typeface="Times New Roman" panose="02020603050405020304" pitchFamily="18" charset="0"/>
              </a:rPr>
              <a:t>.</a:t>
            </a:r>
          </a:p>
          <a:p>
            <a:r>
              <a:rPr lang="en-US" dirty="0" err="1">
                <a:solidFill>
                  <a:srgbClr val="000000"/>
                </a:solidFill>
                <a:latin typeface="Times New Roman" panose="02020603050405020304" pitchFamily="18" charset="0"/>
              </a:rPr>
              <a:t>Golul</a:t>
            </a:r>
            <a:r>
              <a:rPr lang="en-US" dirty="0">
                <a:solidFill>
                  <a:srgbClr val="000000"/>
                </a:solidFill>
                <a:latin typeface="Times New Roman" panose="02020603050405020304" pitchFamily="18" charset="0"/>
              </a:rPr>
              <a:t> din </a:t>
            </a:r>
            <a:r>
              <a:rPr lang="en-US" dirty="0" err="1">
                <a:solidFill>
                  <a:srgbClr val="000000"/>
                </a:solidFill>
                <a:latin typeface="Times New Roman" panose="02020603050405020304" pitchFamily="18" charset="0"/>
              </a:rPr>
              <a:t>partea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stîngã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jos</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va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trece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în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partea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dreaptã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jos</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şi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va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compensa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încãrcãtura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unui</a:t>
            </a:r>
            <a:r>
              <a:rPr lang="en-US" dirty="0">
                <a:solidFill>
                  <a:srgbClr val="000000"/>
                </a:solidFill>
                <a:latin typeface="Times New Roman" panose="02020603050405020304" pitchFamily="18" charset="0"/>
              </a:rPr>
              <a:t> electron, </a:t>
            </a:r>
            <a:r>
              <a:rPr lang="en-US" dirty="0" err="1">
                <a:solidFill>
                  <a:srgbClr val="000000"/>
                </a:solidFill>
                <a:latin typeface="Times New Roman" panose="02020603050405020304" pitchFamily="18" charset="0"/>
              </a:rPr>
              <a:t>iar</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prin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circuitul</a:t>
            </a:r>
            <a:r>
              <a:rPr lang="en-US" dirty="0">
                <a:solidFill>
                  <a:srgbClr val="000000"/>
                </a:solidFill>
                <a:latin typeface="Times New Roman" panose="02020603050405020304" pitchFamily="18" charset="0"/>
              </a:rPr>
              <a:t> exterior </a:t>
            </a:r>
            <a:r>
              <a:rPr lang="en-US" dirty="0" err="1">
                <a:solidFill>
                  <a:srgbClr val="000000"/>
                </a:solidFill>
                <a:latin typeface="Times New Roman" panose="02020603050405020304" pitchFamily="18" charset="0"/>
              </a:rPr>
              <a:t>va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trece</a:t>
            </a:r>
            <a:r>
              <a:rPr lang="en-US" dirty="0">
                <a:solidFill>
                  <a:srgbClr val="000000"/>
                </a:solidFill>
                <a:latin typeface="Times New Roman" panose="02020603050405020304" pitchFamily="18" charset="0"/>
              </a:rPr>
              <a:t> un </a:t>
            </a:r>
            <a:r>
              <a:rPr lang="en-US" dirty="0" err="1">
                <a:solidFill>
                  <a:srgbClr val="000000"/>
                </a:solidFill>
                <a:latin typeface="Times New Roman" panose="02020603050405020304" pitchFamily="18" charset="0"/>
              </a:rPr>
              <a:t>curent</a:t>
            </a:r>
            <a:r>
              <a:rPr lang="en-US" dirty="0">
                <a:solidFill>
                  <a:srgbClr val="000000"/>
                </a:solidFill>
                <a:latin typeface="Times New Roman" panose="02020603050405020304" pitchFamily="18" charset="0"/>
              </a:rPr>
              <a:t> format </a:t>
            </a:r>
            <a:r>
              <a:rPr lang="en-US" dirty="0" err="1">
                <a:solidFill>
                  <a:srgbClr val="000000"/>
                </a:solidFill>
                <a:latin typeface="Times New Roman" panose="02020603050405020304" pitchFamily="18" charset="0"/>
              </a:rPr>
              <a:t>dintr</a:t>
            </a:r>
            <a:r>
              <a:rPr lang="en-US" dirty="0">
                <a:solidFill>
                  <a:srgbClr val="000000"/>
                </a:solidFill>
                <a:latin typeface="Times New Roman" panose="02020603050405020304" pitchFamily="18" charset="0"/>
              </a:rPr>
              <a:t>-un electron; </a:t>
            </a:r>
            <a:r>
              <a:rPr lang="en-US" dirty="0" err="1">
                <a:solidFill>
                  <a:srgbClr val="000000"/>
                </a:solidFill>
                <a:latin typeface="Times New Roman" panose="02020603050405020304" pitchFamily="18" charset="0"/>
              </a:rPr>
              <a:t>electronul</a:t>
            </a:r>
            <a:r>
              <a:rPr lang="en-US" dirty="0">
                <a:solidFill>
                  <a:srgbClr val="000000"/>
                </a:solidFill>
                <a:latin typeface="Times New Roman" panose="02020603050405020304" pitchFamily="18" charset="0"/>
              </a:rPr>
              <a:t> din </a:t>
            </a:r>
            <a:r>
              <a:rPr lang="en-US" dirty="0" err="1">
                <a:solidFill>
                  <a:srgbClr val="000000"/>
                </a:solidFill>
                <a:latin typeface="Times New Roman" panose="02020603050405020304" pitchFamily="18" charset="0"/>
              </a:rPr>
              <a:t>partea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stângã</a:t>
            </a:r>
            <a:r>
              <a:rPr lang="en-US" dirty="0">
                <a:solidFill>
                  <a:srgbClr val="000000"/>
                </a:solidFill>
                <a:latin typeface="Times New Roman" panose="02020603050405020304" pitchFamily="18" charset="0"/>
              </a:rPr>
              <a:t> sus nu </a:t>
            </a:r>
            <a:r>
              <a:rPr lang="en-US" dirty="0" err="1">
                <a:solidFill>
                  <a:srgbClr val="000000"/>
                </a:solidFill>
                <a:latin typeface="Times New Roman" panose="02020603050405020304" pitchFamily="18" charset="0"/>
              </a:rPr>
              <a:t>poate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trece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în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partea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dreaptã</a:t>
            </a:r>
            <a:r>
              <a:rPr lang="en-US" dirty="0">
                <a:solidFill>
                  <a:srgbClr val="000000"/>
                </a:solidFill>
                <a:latin typeface="Times New Roman" panose="02020603050405020304" pitchFamily="18" charset="0"/>
              </a:rPr>
              <a:t> sus </a:t>
            </a:r>
            <a:r>
              <a:rPr lang="en-US" dirty="0" err="1">
                <a:solidFill>
                  <a:srgbClr val="000000"/>
                </a:solidFill>
                <a:latin typeface="Times New Roman" panose="02020603050405020304" pitchFamily="18" charset="0"/>
              </a:rPr>
              <a:t>deoarece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el</a:t>
            </a:r>
            <a:r>
              <a:rPr lang="en-US" dirty="0">
                <a:solidFill>
                  <a:srgbClr val="000000"/>
                </a:solidFill>
                <a:latin typeface="Times New Roman" panose="02020603050405020304" pitchFamily="18" charset="0"/>
              </a:rPr>
              <a:t> nu </a:t>
            </a:r>
            <a:r>
              <a:rPr lang="en-US" dirty="0" err="1">
                <a:solidFill>
                  <a:srgbClr val="000000"/>
                </a:solidFill>
                <a:latin typeface="Times New Roman" panose="02020603050405020304" pitchFamily="18" charset="0"/>
              </a:rPr>
              <a:t>poate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trece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bariera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prin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urmare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potenţialul</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câmpului</a:t>
            </a:r>
            <a:r>
              <a:rPr lang="en-US" dirty="0">
                <a:solidFill>
                  <a:srgbClr val="000000"/>
                </a:solidFill>
                <a:latin typeface="Times New Roman" panose="02020603050405020304" pitchFamily="18" charset="0"/>
              </a:rPr>
              <a:t> electric interior s-a </a:t>
            </a:r>
            <a:r>
              <a:rPr lang="en-US" dirty="0" err="1">
                <a:solidFill>
                  <a:srgbClr val="000000"/>
                </a:solidFill>
                <a:latin typeface="Times New Roman" panose="02020603050405020304" pitchFamily="18" charset="0"/>
              </a:rPr>
              <a:t>micşorat</a:t>
            </a:r>
            <a:r>
              <a:rPr lang="en-US" dirty="0">
                <a:solidFill>
                  <a:srgbClr val="000000"/>
                </a:solidFill>
                <a:latin typeface="Times New Roman" panose="02020603050405020304" pitchFamily="18" charset="0"/>
              </a:rPr>
              <a:t>. </a:t>
            </a:r>
          </a:p>
          <a:p>
            <a:r>
              <a:rPr lang="en-US" dirty="0" err="1">
                <a:solidFill>
                  <a:srgbClr val="000000"/>
                </a:solidFill>
                <a:latin typeface="Times New Roman" panose="02020603050405020304" pitchFamily="18" charset="0"/>
              </a:rPr>
              <a:t>Acest</a:t>
            </a:r>
            <a:r>
              <a:rPr lang="en-US" dirty="0">
                <a:solidFill>
                  <a:srgbClr val="000000"/>
                </a:solidFill>
                <a:latin typeface="Times New Roman" panose="02020603050405020304" pitchFamily="18" charset="0"/>
              </a:rPr>
              <a:t> element solar </a:t>
            </a:r>
            <a:r>
              <a:rPr lang="en-US" dirty="0" err="1">
                <a:solidFill>
                  <a:srgbClr val="000000"/>
                </a:solidFill>
                <a:latin typeface="Times New Roman" panose="02020603050405020304" pitchFamily="18" charset="0"/>
              </a:rPr>
              <a:t>converteşte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în</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energie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electricã</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doar</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porţiunea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dintre</a:t>
            </a:r>
            <a:r>
              <a:rPr lang="en-US" dirty="0">
                <a:solidFill>
                  <a:srgbClr val="000000"/>
                </a:solidFill>
                <a:latin typeface="Times New Roman" panose="02020603050405020304" pitchFamily="18" charset="0"/>
              </a:rPr>
              <a:t> 1.45 </a:t>
            </a:r>
            <a:r>
              <a:rPr lang="en-US" dirty="0" err="1">
                <a:solidFill>
                  <a:srgbClr val="000000"/>
                </a:solidFill>
                <a:latin typeface="Times New Roman" panose="02020603050405020304" pitchFamily="18" charset="0"/>
              </a:rPr>
              <a:t>şi</a:t>
            </a:r>
            <a:r>
              <a:rPr lang="en-US" dirty="0">
                <a:solidFill>
                  <a:srgbClr val="000000"/>
                </a:solidFill>
                <a:latin typeface="Times New Roman" panose="02020603050405020304" pitchFamily="18" charset="0"/>
              </a:rPr>
              <a:t> 2eV. </a:t>
            </a:r>
          </a:p>
          <a:p>
            <a:r>
              <a:rPr lang="pt-BR" dirty="0">
                <a:solidFill>
                  <a:srgbClr val="000000"/>
                </a:solidFill>
                <a:latin typeface="Times New Roman" panose="02020603050405020304" pitchFamily="18" charset="0"/>
              </a:rPr>
              <a:t>Elementul solar s-ar putea realiza astfel: </a:t>
            </a:r>
            <a:r>
              <a:rPr lang="en-US" dirty="0">
                <a:solidFill>
                  <a:srgbClr val="000000"/>
                </a:solidFill>
                <a:latin typeface="Times New Roman" panose="02020603050405020304" pitchFamily="18" charset="0"/>
              </a:rPr>
              <a:t> </a:t>
            </a:r>
          </a:p>
        </p:txBody>
      </p:sp>
      <p:pic>
        <p:nvPicPr>
          <p:cNvPr id="7" name="Рисунок 6">
            <a:extLst>
              <a:ext uri="{FF2B5EF4-FFF2-40B4-BE49-F238E27FC236}">
                <a16:creationId xmlns:a16="http://schemas.microsoft.com/office/drawing/2014/main" id="{17457523-6C27-2B57-22D8-70F76F521F34}"/>
              </a:ext>
            </a:extLst>
          </p:cNvPr>
          <p:cNvPicPr>
            <a:picLocks noChangeAspect="1"/>
          </p:cNvPicPr>
          <p:nvPr/>
        </p:nvPicPr>
        <p:blipFill>
          <a:blip r:embed="rId2"/>
          <a:stretch>
            <a:fillRect/>
          </a:stretch>
        </p:blipFill>
        <p:spPr>
          <a:xfrm>
            <a:off x="431764" y="1895584"/>
            <a:ext cx="5230726" cy="1900081"/>
          </a:xfrm>
          <a:prstGeom prst="rect">
            <a:avLst/>
          </a:prstGeom>
        </p:spPr>
      </p:pic>
      <p:sp>
        <p:nvSpPr>
          <p:cNvPr id="9" name="TextBox 8">
            <a:extLst>
              <a:ext uri="{FF2B5EF4-FFF2-40B4-BE49-F238E27FC236}">
                <a16:creationId xmlns:a16="http://schemas.microsoft.com/office/drawing/2014/main" id="{09E29160-1B04-6798-8D27-186816530877}"/>
              </a:ext>
            </a:extLst>
          </p:cNvPr>
          <p:cNvSpPr txBox="1"/>
          <p:nvPr/>
        </p:nvSpPr>
        <p:spPr>
          <a:xfrm>
            <a:off x="431764" y="3943714"/>
            <a:ext cx="6097508" cy="369332"/>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Acest</a:t>
            </a:r>
            <a:r>
              <a:rPr lang="en-US" sz="1800" b="0" i="0" u="none" strike="noStrike" baseline="0" dirty="0">
                <a:solidFill>
                  <a:srgbClr val="000000"/>
                </a:solidFill>
                <a:latin typeface="Times New Roman" panose="02020603050405020304" pitchFamily="18" charset="0"/>
              </a:rPr>
              <a:t> element solar are </a:t>
            </a:r>
            <a:r>
              <a:rPr lang="en-US" sz="1800" b="0" i="0" u="none" strike="noStrike" baseline="0" dirty="0" err="1">
                <a:solidFill>
                  <a:srgbClr val="000000"/>
                </a:solidFill>
                <a:latin typeface="Times New Roman" panose="02020603050405020304" pitchFamily="18" charset="0"/>
              </a:rPr>
              <a:t>urmãtoarea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caracteristicã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spectralã</a:t>
            </a:r>
            <a:r>
              <a:rPr lang="en-US" sz="1800" b="0" i="0" u="none" strike="noStrike" baseline="0" dirty="0">
                <a:solidFill>
                  <a:srgbClr val="000000"/>
                </a:solidFill>
                <a:latin typeface="Times New Roman" panose="02020603050405020304" pitchFamily="18" charset="0"/>
              </a:rPr>
              <a:t>: </a:t>
            </a:r>
            <a:endParaRPr lang="en-US" dirty="0"/>
          </a:p>
        </p:txBody>
      </p:sp>
      <p:pic>
        <p:nvPicPr>
          <p:cNvPr id="11" name="Рисунок 10">
            <a:extLst>
              <a:ext uri="{FF2B5EF4-FFF2-40B4-BE49-F238E27FC236}">
                <a16:creationId xmlns:a16="http://schemas.microsoft.com/office/drawing/2014/main" id="{02D896B0-1F19-9CA2-11B1-5EC1190E087A}"/>
              </a:ext>
            </a:extLst>
          </p:cNvPr>
          <p:cNvPicPr>
            <a:picLocks noChangeAspect="1"/>
          </p:cNvPicPr>
          <p:nvPr/>
        </p:nvPicPr>
        <p:blipFill>
          <a:blip r:embed="rId3"/>
          <a:stretch>
            <a:fillRect/>
          </a:stretch>
        </p:blipFill>
        <p:spPr>
          <a:xfrm>
            <a:off x="7125077" y="3501427"/>
            <a:ext cx="3991070" cy="2660713"/>
          </a:xfrm>
          <a:prstGeom prst="rect">
            <a:avLst/>
          </a:prstGeom>
        </p:spPr>
      </p:pic>
    </p:spTree>
    <p:extLst>
      <p:ext uri="{BB962C8B-B14F-4D97-AF65-F5344CB8AC3E}">
        <p14:creationId xmlns:p14="http://schemas.microsoft.com/office/powerpoint/2010/main" val="38874149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A41800-77B1-1B8A-D08E-AE71A7CDF039}"/>
              </a:ext>
            </a:extLst>
          </p:cNvPr>
          <p:cNvSpPr txBox="1"/>
          <p:nvPr/>
        </p:nvSpPr>
        <p:spPr>
          <a:xfrm>
            <a:off x="350822" y="265311"/>
            <a:ext cx="10377534" cy="369332"/>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Randamentul</a:t>
            </a:r>
            <a:r>
              <a:rPr lang="en-US" sz="1800" b="0" i="0" u="none" strike="noStrike" baseline="0" dirty="0">
                <a:solidFill>
                  <a:srgbClr val="000000"/>
                </a:solidFill>
                <a:latin typeface="Times New Roman" panose="02020603050405020304" pitchFamily="18" charset="0"/>
              </a:rPr>
              <a:t>:                          </a:t>
            </a:r>
            <a:r>
              <a:rPr lang="el-GR"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unde</a:t>
            </a:r>
            <a:r>
              <a:rPr lang="en-US" sz="1800" b="0" i="0" u="none" strike="noStrike" baseline="0" dirty="0">
                <a:solidFill>
                  <a:srgbClr val="000000"/>
                </a:solidFill>
                <a:latin typeface="Times New Roman" panose="02020603050405020304" pitchFamily="18" charset="0"/>
              </a:rPr>
              <a:t> Ps = </a:t>
            </a:r>
            <a:r>
              <a:rPr lang="en-US" sz="1800" b="0" i="0" u="none" strike="noStrike" baseline="0" dirty="0" err="1">
                <a:solidFill>
                  <a:srgbClr val="000000"/>
                </a:solidFill>
                <a:latin typeface="Times New Roman" panose="02020603050405020304" pitchFamily="18" charset="0"/>
              </a:rPr>
              <a:t>puterea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sarcinã</a:t>
            </a:r>
            <a:r>
              <a:rPr lang="en-US" sz="1800" b="0" i="0" u="none" strike="noStrike" baseline="0" dirty="0">
                <a:solidFill>
                  <a:srgbClr val="000000"/>
                </a:solidFill>
                <a:latin typeface="Times New Roman" panose="02020603050405020304" pitchFamily="18" charset="0"/>
              </a:rPr>
              <a:t> , P0 = </a:t>
            </a:r>
            <a:r>
              <a:rPr lang="en-US" sz="1800" b="0" i="0" u="none" strike="noStrike" baseline="0" dirty="0" err="1">
                <a:solidFill>
                  <a:srgbClr val="000000"/>
                </a:solidFill>
                <a:latin typeface="Times New Roman" panose="02020603050405020304" pitchFamily="18" charset="0"/>
              </a:rPr>
              <a:t>puterea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incidentã</a:t>
            </a:r>
            <a:r>
              <a:rPr lang="en-US" sz="1800" b="0" i="0" u="none" strike="noStrike" baseline="0" dirty="0">
                <a:solidFill>
                  <a:srgbClr val="000000"/>
                </a:solidFill>
                <a:latin typeface="Times New Roman" panose="02020603050405020304" pitchFamily="18" charset="0"/>
              </a:rPr>
              <a:t> a </a:t>
            </a:r>
            <a:r>
              <a:rPr lang="en-US" dirty="0" err="1"/>
              <a:t>soarelui</a:t>
            </a:r>
            <a:r>
              <a:rPr lang="en-US" dirty="0"/>
              <a:t>. </a:t>
            </a:r>
          </a:p>
        </p:txBody>
      </p:sp>
      <p:pic>
        <p:nvPicPr>
          <p:cNvPr id="7" name="Рисунок 6">
            <a:extLst>
              <a:ext uri="{FF2B5EF4-FFF2-40B4-BE49-F238E27FC236}">
                <a16:creationId xmlns:a16="http://schemas.microsoft.com/office/drawing/2014/main" id="{FB5BCCBC-ED26-1C6B-3726-BC778675F4D0}"/>
              </a:ext>
            </a:extLst>
          </p:cNvPr>
          <p:cNvPicPr>
            <a:picLocks noChangeAspect="1"/>
          </p:cNvPicPr>
          <p:nvPr/>
        </p:nvPicPr>
        <p:blipFill>
          <a:blip r:embed="rId2"/>
          <a:stretch>
            <a:fillRect/>
          </a:stretch>
        </p:blipFill>
        <p:spPr>
          <a:xfrm>
            <a:off x="1952099" y="72428"/>
            <a:ext cx="926903" cy="916828"/>
          </a:xfrm>
          <a:prstGeom prst="rect">
            <a:avLst/>
          </a:prstGeom>
        </p:spPr>
      </p:pic>
      <p:sp>
        <p:nvSpPr>
          <p:cNvPr id="9" name="TextBox 8">
            <a:extLst>
              <a:ext uri="{FF2B5EF4-FFF2-40B4-BE49-F238E27FC236}">
                <a16:creationId xmlns:a16="http://schemas.microsoft.com/office/drawing/2014/main" id="{1A15FE41-83AD-3E22-202E-DAA5E5E20C82}"/>
              </a:ext>
            </a:extLst>
          </p:cNvPr>
          <p:cNvSpPr txBox="1"/>
          <p:nvPr/>
        </p:nvSpPr>
        <p:spPr>
          <a:xfrm>
            <a:off x="215020" y="989256"/>
            <a:ext cx="6097508" cy="646331"/>
          </a:xfrm>
          <a:prstGeom prst="rect">
            <a:avLst/>
          </a:prstGeom>
          <a:noFill/>
        </p:spPr>
        <p:txBody>
          <a:bodyPr wrap="square">
            <a:spAutoFit/>
          </a:bodyPr>
          <a:lstStyle/>
          <a:p>
            <a:r>
              <a:rPr lang="en-US" sz="1800" b="0" i="1" u="none" strike="noStrike" baseline="0" dirty="0" err="1">
                <a:solidFill>
                  <a:srgbClr val="000000"/>
                </a:solidFill>
                <a:latin typeface="Times New Roman" panose="02020603050405020304" pitchFamily="18" charset="0"/>
              </a:rPr>
              <a:t>Determinarea</a:t>
            </a:r>
            <a:r>
              <a:rPr lang="en-US" sz="1800" b="0" i="1" u="none" strike="noStrike" baseline="0" dirty="0">
                <a:solidFill>
                  <a:srgbClr val="000000"/>
                </a:solidFill>
                <a:latin typeface="Times New Roman" panose="02020603050405020304" pitchFamily="18" charset="0"/>
              </a:rPr>
              <a:t> </a:t>
            </a:r>
            <a:r>
              <a:rPr lang="el-GR" sz="1800" b="0" i="0" u="none" strike="noStrike" baseline="0" dirty="0">
                <a:solidFill>
                  <a:srgbClr val="000000"/>
                </a:solidFill>
                <a:latin typeface="Times New Roman" panose="02020603050405020304" pitchFamily="18" charset="0"/>
              </a:rPr>
              <a:t>η </a:t>
            </a:r>
          </a:p>
          <a:p>
            <a:r>
              <a:rPr lang="pt-BR" sz="1800" b="0" i="0" u="none" strike="noStrike" baseline="0" dirty="0">
                <a:solidFill>
                  <a:srgbClr val="000000"/>
                </a:solidFill>
                <a:latin typeface="Times New Roman" panose="02020603050405020304" pitchFamily="18" charset="0"/>
              </a:rPr>
              <a:t>Pentru a determina η se face urmãtoarea analizã: </a:t>
            </a:r>
            <a:endParaRPr lang="en-US" dirty="0"/>
          </a:p>
        </p:txBody>
      </p:sp>
      <p:pic>
        <p:nvPicPr>
          <p:cNvPr id="11" name="Рисунок 10">
            <a:extLst>
              <a:ext uri="{FF2B5EF4-FFF2-40B4-BE49-F238E27FC236}">
                <a16:creationId xmlns:a16="http://schemas.microsoft.com/office/drawing/2014/main" id="{59B675D2-71A8-089C-4C72-476E56BA6036}"/>
              </a:ext>
            </a:extLst>
          </p:cNvPr>
          <p:cNvPicPr>
            <a:picLocks noChangeAspect="1"/>
          </p:cNvPicPr>
          <p:nvPr/>
        </p:nvPicPr>
        <p:blipFill>
          <a:blip r:embed="rId3"/>
          <a:stretch>
            <a:fillRect/>
          </a:stretch>
        </p:blipFill>
        <p:spPr>
          <a:xfrm>
            <a:off x="5240338" y="989256"/>
            <a:ext cx="4111891" cy="2690606"/>
          </a:xfrm>
          <a:prstGeom prst="rect">
            <a:avLst/>
          </a:prstGeom>
        </p:spPr>
      </p:pic>
      <p:sp>
        <p:nvSpPr>
          <p:cNvPr id="13" name="TextBox 12">
            <a:extLst>
              <a:ext uri="{FF2B5EF4-FFF2-40B4-BE49-F238E27FC236}">
                <a16:creationId xmlns:a16="http://schemas.microsoft.com/office/drawing/2014/main" id="{1BC27790-F309-76C8-EEA4-3913D3E02F8A}"/>
              </a:ext>
            </a:extLst>
          </p:cNvPr>
          <p:cNvSpPr txBox="1"/>
          <p:nvPr/>
        </p:nvSpPr>
        <p:spPr>
          <a:xfrm>
            <a:off x="215020" y="3105834"/>
            <a:ext cx="6097508" cy="646331"/>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Când</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schimbãm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valoarea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rezistenţei</a:t>
            </a:r>
            <a:r>
              <a:rPr lang="en-US" sz="1800" b="0" i="0" u="none" strike="noStrike" baseline="0" dirty="0">
                <a:solidFill>
                  <a:srgbClr val="000000"/>
                </a:solidFill>
                <a:latin typeface="Times New Roman" panose="02020603050405020304" pitchFamily="18" charset="0"/>
              </a:rPr>
              <a:t> Rs </a:t>
            </a:r>
            <a:r>
              <a:rPr lang="en-US" sz="1800" b="0" i="0" u="none" strike="noStrike" baseline="0" dirty="0" err="1">
                <a:solidFill>
                  <a:srgbClr val="000000"/>
                </a:solidFill>
                <a:latin typeface="Times New Roman" panose="02020603050405020304" pitchFamily="18" charset="0"/>
              </a:rPr>
              <a:t>avem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urmãtoarea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caracteristicã</a:t>
            </a:r>
            <a:r>
              <a:rPr lang="en-US" sz="1800" b="0" i="0" u="none" strike="noStrike" baseline="0" dirty="0">
                <a:solidFill>
                  <a:srgbClr val="000000"/>
                </a:solidFill>
                <a:latin typeface="Times New Roman" panose="02020603050405020304" pitchFamily="18" charset="0"/>
              </a:rPr>
              <a:t>: </a:t>
            </a:r>
            <a:endParaRPr lang="en-US" dirty="0"/>
          </a:p>
        </p:txBody>
      </p:sp>
      <p:pic>
        <p:nvPicPr>
          <p:cNvPr id="15" name="Рисунок 14">
            <a:extLst>
              <a:ext uri="{FF2B5EF4-FFF2-40B4-BE49-F238E27FC236}">
                <a16:creationId xmlns:a16="http://schemas.microsoft.com/office/drawing/2014/main" id="{F0DD5213-CDA5-A4BC-49A1-8398F78BEE8E}"/>
              </a:ext>
            </a:extLst>
          </p:cNvPr>
          <p:cNvPicPr>
            <a:picLocks noChangeAspect="1"/>
          </p:cNvPicPr>
          <p:nvPr/>
        </p:nvPicPr>
        <p:blipFill>
          <a:blip r:embed="rId4"/>
          <a:stretch>
            <a:fillRect/>
          </a:stretch>
        </p:blipFill>
        <p:spPr>
          <a:xfrm>
            <a:off x="1338403" y="4095603"/>
            <a:ext cx="3706401" cy="2395732"/>
          </a:xfrm>
          <a:prstGeom prst="rect">
            <a:avLst/>
          </a:prstGeom>
        </p:spPr>
      </p:pic>
      <p:sp>
        <p:nvSpPr>
          <p:cNvPr id="17" name="TextBox 16">
            <a:extLst>
              <a:ext uri="{FF2B5EF4-FFF2-40B4-BE49-F238E27FC236}">
                <a16:creationId xmlns:a16="http://schemas.microsoft.com/office/drawing/2014/main" id="{5B2AA957-91AF-E40F-F9C1-CA107BA1D520}"/>
              </a:ext>
            </a:extLst>
          </p:cNvPr>
          <p:cNvSpPr txBox="1"/>
          <p:nvPr/>
        </p:nvSpPr>
        <p:spPr>
          <a:xfrm>
            <a:off x="5240338" y="4313169"/>
            <a:ext cx="6951662" cy="1477328"/>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unde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a:t>
            </a:r>
            <a:r>
              <a:rPr lang="en-US" sz="1050" b="0" i="0" u="none" strike="noStrike" baseline="0" dirty="0" err="1">
                <a:solidFill>
                  <a:srgbClr val="000000"/>
                </a:solidFill>
                <a:latin typeface="Times New Roman" panose="02020603050405020304" pitchFamily="18" charset="0"/>
              </a:rPr>
              <a:t>sc</a:t>
            </a:r>
            <a:r>
              <a:rPr lang="en-US" sz="1050" b="0" i="0"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 25 mA/</a:t>
            </a:r>
            <a:r>
              <a:rPr lang="en-US" dirty="0">
                <a:solidFill>
                  <a:srgbClr val="000000"/>
                </a:solidFill>
                <a:latin typeface="Times New Roman" panose="02020603050405020304" pitchFamily="18" charset="0"/>
              </a:rPr>
              <a:t>cm</a:t>
            </a:r>
            <a:r>
              <a:rPr lang="en-US" baseline="30000" dirty="0">
                <a:solidFill>
                  <a:srgbClr val="000000"/>
                </a:solidFill>
                <a:latin typeface="Times New Roman" panose="02020603050405020304" pitchFamily="18" charset="0"/>
              </a:rPr>
              <a:t>2</a:t>
            </a:r>
            <a:r>
              <a:rPr lang="en-US"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Mãrind</a:t>
            </a:r>
            <a:r>
              <a:rPr lang="en-US" sz="1800" b="0" i="0" u="none" strike="noStrike" baseline="0" dirty="0">
                <a:solidFill>
                  <a:srgbClr val="000000"/>
                </a:solidFill>
                <a:latin typeface="Times New Roman" panose="02020603050405020304" pitchFamily="18" charset="0"/>
              </a:rPr>
              <a:t> Rs </a:t>
            </a:r>
            <a:r>
              <a:rPr lang="en-US" sz="1800" b="0" i="0" u="none" strike="noStrike" baseline="0" dirty="0" err="1">
                <a:solidFill>
                  <a:srgbClr val="000000"/>
                </a:solidFill>
                <a:latin typeface="Times New Roman" panose="02020603050405020304" pitchFamily="18" charset="0"/>
              </a:rPr>
              <a:t>putem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micşora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curentul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pânã</a:t>
            </a:r>
            <a:r>
              <a:rPr lang="en-US" sz="1800" b="0" i="0" u="none" strike="noStrike" baseline="0" dirty="0">
                <a:solidFill>
                  <a:srgbClr val="000000"/>
                </a:solidFill>
                <a:latin typeface="Times New Roman" panose="02020603050405020304" pitchFamily="18" charset="0"/>
              </a:rPr>
              <a:t> la zero. </a:t>
            </a:r>
            <a:r>
              <a:rPr lang="en-US" sz="1800" b="0" i="0" u="none" strike="noStrike" baseline="0" dirty="0" err="1">
                <a:solidFill>
                  <a:srgbClr val="000000"/>
                </a:solidFill>
                <a:latin typeface="Times New Roman" panose="02020603050405020304" pitchFamily="18" charset="0"/>
              </a:rPr>
              <a:t>Dacã</a:t>
            </a:r>
            <a:r>
              <a:rPr lang="en-US" sz="1800" b="0" i="0" u="none" strike="noStrike" baseline="0" dirty="0">
                <a:solidFill>
                  <a:srgbClr val="000000"/>
                </a:solidFill>
                <a:latin typeface="Times New Roman" panose="02020603050405020304" pitchFamily="18" charset="0"/>
              </a:rPr>
              <a:t> Rs are </a:t>
            </a:r>
            <a:r>
              <a:rPr lang="en-US" sz="1800" b="0" i="0" u="none" strike="noStrike" baseline="0" dirty="0" err="1">
                <a:solidFill>
                  <a:srgbClr val="000000"/>
                </a:solidFill>
                <a:latin typeface="Times New Roman" panose="02020603050405020304" pitchFamily="18" charset="0"/>
              </a:rPr>
              <a:t>valoare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maximã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atunci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punctul</a:t>
            </a:r>
            <a:r>
              <a:rPr lang="en-US" sz="1800" b="0" i="0" u="none" strike="noStrike" baseline="0" dirty="0">
                <a:solidFill>
                  <a:srgbClr val="000000"/>
                </a:solidFill>
                <a:latin typeface="Times New Roman" panose="02020603050405020304" pitchFamily="18" charset="0"/>
              </a:rPr>
              <a:t> 1 se </a:t>
            </a:r>
            <a:r>
              <a:rPr lang="en-US" sz="1800" b="0" i="0" u="none" strike="noStrike" baseline="0" dirty="0" err="1">
                <a:solidFill>
                  <a:srgbClr val="000000"/>
                </a:solidFill>
                <a:latin typeface="Times New Roman" panose="02020603050405020304" pitchFamily="18" charset="0"/>
              </a:rPr>
              <a:t>numeşte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tensiunea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mersului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gol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Când</a:t>
            </a:r>
            <a:r>
              <a:rPr lang="en-US" sz="1800" b="0" i="0" u="none" strike="noStrike" baseline="0" dirty="0">
                <a:solidFill>
                  <a:srgbClr val="000000"/>
                </a:solidFill>
                <a:latin typeface="Times New Roman" panose="02020603050405020304" pitchFamily="18" charset="0"/>
              </a:rPr>
              <a:t> Rs = 0 , nu </a:t>
            </a:r>
            <a:r>
              <a:rPr lang="en-US" sz="1800" b="0" i="0" u="none" strike="noStrike" baseline="0" dirty="0" err="1">
                <a:solidFill>
                  <a:srgbClr val="000000"/>
                </a:solidFill>
                <a:latin typeface="Times New Roman" panose="02020603050405020304" pitchFamily="18" charset="0"/>
              </a:rPr>
              <a:t>existã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tensiune</a:t>
            </a:r>
            <a:r>
              <a:rPr lang="en-US" sz="1800" b="0" i="0" u="none" strike="noStrike" baseline="0" dirty="0">
                <a:solidFill>
                  <a:srgbClr val="000000"/>
                </a:solidFill>
                <a:latin typeface="Times New Roman" panose="02020603050405020304" pitchFamily="18" charset="0"/>
              </a:rPr>
              <a:t> pe Rs, </a:t>
            </a:r>
            <a:r>
              <a:rPr lang="en-US" sz="1800" b="0" i="0" u="none" strike="noStrike" baseline="0" dirty="0" err="1">
                <a:solidFill>
                  <a:srgbClr val="000000"/>
                </a:solidFill>
                <a:latin typeface="Times New Roman" panose="02020603050405020304" pitchFamily="18" charset="0"/>
              </a:rPr>
              <a:t>curentul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maxim, </a:t>
            </a:r>
            <a:r>
              <a:rPr lang="en-US" sz="1800" b="0" i="0" u="none" strike="noStrike" baseline="0" dirty="0" err="1">
                <a:solidFill>
                  <a:srgbClr val="000000"/>
                </a:solidFill>
                <a:latin typeface="Times New Roman" panose="02020603050405020304" pitchFamily="18" charset="0"/>
              </a:rPr>
              <a:t>iar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punctul</a:t>
            </a:r>
            <a:r>
              <a:rPr lang="en-US" sz="1800" b="0" i="0" u="none" strike="noStrike" baseline="0" dirty="0">
                <a:solidFill>
                  <a:srgbClr val="000000"/>
                </a:solidFill>
                <a:latin typeface="Times New Roman" panose="02020603050405020304" pitchFamily="18" charset="0"/>
              </a:rPr>
              <a:t> 2 se </a:t>
            </a:r>
            <a:r>
              <a:rPr lang="en-US" sz="1800" b="0" i="0" u="none" strike="noStrike" baseline="0" dirty="0" err="1">
                <a:solidFill>
                  <a:srgbClr val="000000"/>
                </a:solidFill>
                <a:latin typeface="Times New Roman" panose="02020603050405020304" pitchFamily="18" charset="0"/>
              </a:rPr>
              <a:t>numeşte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curent</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scurtcircuit</a:t>
            </a:r>
            <a:r>
              <a:rPr lang="en-US" sz="1800" b="0" i="0" u="none" strike="noStrike" baseline="0" dirty="0">
                <a:solidFill>
                  <a:srgbClr val="000000"/>
                </a:solidFill>
                <a:latin typeface="Times New Roman" panose="02020603050405020304" pitchFamily="18" charset="0"/>
              </a:rPr>
              <a:t>. </a:t>
            </a:r>
            <a:endParaRPr lang="en-US" dirty="0"/>
          </a:p>
        </p:txBody>
      </p:sp>
    </p:spTree>
    <p:extLst>
      <p:ext uri="{BB962C8B-B14F-4D97-AF65-F5344CB8AC3E}">
        <p14:creationId xmlns:p14="http://schemas.microsoft.com/office/powerpoint/2010/main" val="475541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DECB091-7027-8A81-297F-C1450998CEB5}"/>
              </a:ext>
            </a:extLst>
          </p:cNvPr>
          <p:cNvSpPr txBox="1"/>
          <p:nvPr/>
        </p:nvSpPr>
        <p:spPr>
          <a:xfrm>
            <a:off x="251234" y="0"/>
            <a:ext cx="6097508" cy="677108"/>
          </a:xfrm>
          <a:prstGeom prst="rect">
            <a:avLst/>
          </a:prstGeom>
          <a:noFill/>
        </p:spPr>
        <p:txBody>
          <a:bodyPr wrap="square">
            <a:spAutoFit/>
          </a:bodyPr>
          <a:lstStyle/>
          <a:p>
            <a:r>
              <a:rPr lang="en-US" sz="2000" b="1" i="0" u="none" strike="noStrike" baseline="0" dirty="0" err="1">
                <a:solidFill>
                  <a:srgbClr val="000000"/>
                </a:solidFill>
                <a:latin typeface="Times New Roman" panose="02020603050405020304" pitchFamily="18" charset="0"/>
              </a:rPr>
              <a:t>Procesele</a:t>
            </a:r>
            <a:r>
              <a:rPr lang="en-US" sz="2000" b="1" i="0" u="none" strike="noStrike" baseline="0" dirty="0">
                <a:solidFill>
                  <a:srgbClr val="000000"/>
                </a:solidFill>
                <a:latin typeface="Times New Roman" panose="02020603050405020304" pitchFamily="18" charset="0"/>
              </a:rPr>
              <a:t> de </a:t>
            </a:r>
            <a:r>
              <a:rPr lang="en-US" sz="2000" b="1" i="0" u="none" strike="noStrike" baseline="0" dirty="0" err="1">
                <a:solidFill>
                  <a:srgbClr val="000000"/>
                </a:solidFill>
                <a:latin typeface="Times New Roman" panose="02020603050405020304" pitchFamily="18" charset="0"/>
              </a:rPr>
              <a:t>creştere</a:t>
            </a:r>
            <a:r>
              <a:rPr lang="en-US" sz="2000" b="1" i="0" u="none" strike="noStrike" baseline="0" dirty="0">
                <a:solidFill>
                  <a:srgbClr val="000000"/>
                </a:solidFill>
                <a:latin typeface="Times New Roman" panose="02020603050405020304" pitchFamily="18" charset="0"/>
              </a:rPr>
              <a:t> </a:t>
            </a:r>
            <a:r>
              <a:rPr lang="en-US" sz="2000" b="1" i="0" u="none" strike="noStrike" baseline="0" dirty="0" err="1">
                <a:solidFill>
                  <a:srgbClr val="000000"/>
                </a:solidFill>
                <a:latin typeface="Times New Roman" panose="02020603050405020304" pitchFamily="18" charset="0"/>
              </a:rPr>
              <a:t>epitaxială</a:t>
            </a:r>
            <a:r>
              <a:rPr lang="en-US" sz="2000" b="1" i="0" u="none" strike="noStrike" baseline="0" dirty="0">
                <a:solidFill>
                  <a:srgbClr val="000000"/>
                </a:solidFill>
                <a:latin typeface="Times New Roman" panose="02020603050405020304" pitchFamily="18" charset="0"/>
              </a:rPr>
              <a:t> </a:t>
            </a:r>
            <a:endParaRPr lang="en-US" sz="2000" b="0" i="0" u="none" strike="noStrike" baseline="0" dirty="0">
              <a:solidFill>
                <a:srgbClr val="000000"/>
              </a:solidFill>
              <a:latin typeface="Times New Roman" panose="02020603050405020304" pitchFamily="18" charset="0"/>
            </a:endParaRPr>
          </a:p>
          <a:p>
            <a:r>
              <a:rPr lang="en-US" sz="1800" b="0" i="0" u="none" strike="noStrike" baseline="0" dirty="0" err="1">
                <a:solidFill>
                  <a:srgbClr val="000000"/>
                </a:solidFill>
                <a:latin typeface="Times New Roman" panose="02020603050405020304" pitchFamily="18" charset="0"/>
              </a:rPr>
              <a:t>Toate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procesele</a:t>
            </a:r>
            <a:r>
              <a:rPr lang="en-US" sz="1800" b="0" i="0" u="none" strike="noStrike" baseline="0" dirty="0">
                <a:solidFill>
                  <a:srgbClr val="000000"/>
                </a:solidFill>
                <a:latin typeface="Times New Roman" panose="02020603050405020304" pitchFamily="18" charset="0"/>
              </a:rPr>
              <a:t> pot fi </a:t>
            </a:r>
            <a:r>
              <a:rPr lang="en-US" sz="1800" b="0" i="0" u="none" strike="noStrike" baseline="0" dirty="0" err="1">
                <a:solidFill>
                  <a:srgbClr val="000000"/>
                </a:solidFill>
                <a:latin typeface="Times New Roman" panose="02020603050405020304" pitchFamily="18" charset="0"/>
              </a:rPr>
              <a:t>împărţite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două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grupe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mari</a:t>
            </a:r>
            <a:r>
              <a:rPr lang="en-US" sz="1800" b="0" i="0" u="none" strike="noStrike" baseline="0" dirty="0">
                <a:solidFill>
                  <a:srgbClr val="000000"/>
                </a:solidFill>
                <a:latin typeface="Times New Roman" panose="02020603050405020304" pitchFamily="18" charset="0"/>
              </a:rPr>
              <a:t>: </a:t>
            </a:r>
            <a:endParaRPr lang="en-US" dirty="0"/>
          </a:p>
        </p:txBody>
      </p:sp>
      <p:pic>
        <p:nvPicPr>
          <p:cNvPr id="7" name="Picture 6">
            <a:extLst>
              <a:ext uri="{FF2B5EF4-FFF2-40B4-BE49-F238E27FC236}">
                <a16:creationId xmlns:a16="http://schemas.microsoft.com/office/drawing/2014/main" id="{6C4B5E3D-ACAE-62AA-0DB8-51384CCA33BF}"/>
              </a:ext>
            </a:extLst>
          </p:cNvPr>
          <p:cNvPicPr>
            <a:picLocks noChangeAspect="1"/>
          </p:cNvPicPr>
          <p:nvPr/>
        </p:nvPicPr>
        <p:blipFill>
          <a:blip r:embed="rId2"/>
          <a:stretch>
            <a:fillRect/>
          </a:stretch>
        </p:blipFill>
        <p:spPr>
          <a:xfrm>
            <a:off x="802956" y="1040183"/>
            <a:ext cx="11149262" cy="3875849"/>
          </a:xfrm>
          <a:prstGeom prst="rect">
            <a:avLst/>
          </a:prstGeom>
        </p:spPr>
      </p:pic>
    </p:spTree>
    <p:extLst>
      <p:ext uri="{BB962C8B-B14F-4D97-AF65-F5344CB8AC3E}">
        <p14:creationId xmlns:p14="http://schemas.microsoft.com/office/powerpoint/2010/main" val="38081777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7952838-DC6A-FD80-4288-CE7512FF7E03}"/>
              </a:ext>
            </a:extLst>
          </p:cNvPr>
          <p:cNvSpPr txBox="1"/>
          <p:nvPr/>
        </p:nvSpPr>
        <p:spPr>
          <a:xfrm>
            <a:off x="287447" y="87899"/>
            <a:ext cx="10268893" cy="1477328"/>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determina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acest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randament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vom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construi</a:t>
            </a:r>
            <a:r>
              <a:rPr lang="en-US" sz="1800" b="0" i="0" u="none" strike="noStrike" baseline="0" dirty="0">
                <a:solidFill>
                  <a:srgbClr val="000000"/>
                </a:solidFill>
                <a:latin typeface="Times New Roman" panose="02020603050405020304" pitchFamily="18" charset="0"/>
              </a:rPr>
              <a:t> un </a:t>
            </a:r>
            <a:r>
              <a:rPr lang="en-US" sz="1800" b="0" i="0" u="none" strike="noStrike" baseline="0" dirty="0" err="1">
                <a:solidFill>
                  <a:srgbClr val="000000"/>
                </a:solidFill>
                <a:latin typeface="Times New Roman" panose="02020603050405020304" pitchFamily="18" charset="0"/>
              </a:rPr>
              <a:t>dreptunghi</a:t>
            </a:r>
            <a:r>
              <a:rPr lang="en-US" sz="1800" b="0" i="0" u="none" strike="noStrike" baseline="0" dirty="0">
                <a:solidFill>
                  <a:srgbClr val="000000"/>
                </a:solidFill>
                <a:latin typeface="Times New Roman" panose="02020603050405020304" pitchFamily="18" charset="0"/>
              </a:rPr>
              <a:t> care are </a:t>
            </a:r>
            <a:r>
              <a:rPr lang="en-US" sz="1800" b="0" i="0" u="none" strike="noStrike" baseline="0" dirty="0" err="1">
                <a:solidFill>
                  <a:srgbClr val="000000"/>
                </a:solidFill>
                <a:latin typeface="Times New Roman" panose="02020603050405020304" pitchFamily="18" charset="0"/>
              </a:rPr>
              <a:t>suprafaţa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maximã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posibilã</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I</a:t>
            </a:r>
            <a:r>
              <a:rPr lang="en-US" sz="1050" b="0" i="0" u="none" strike="noStrike" baseline="0" dirty="0">
                <a:solidFill>
                  <a:srgbClr val="000000"/>
                </a:solidFill>
                <a:latin typeface="Times New Roman" panose="02020603050405020304" pitchFamily="18" charset="0"/>
              </a:rPr>
              <a:t>l </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curent</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lucru</a:t>
            </a:r>
            <a:r>
              <a:rPr lang="en-US" sz="1800" b="0" i="0" u="none" strike="noStrike" baseline="0" dirty="0">
                <a:solidFill>
                  <a:srgbClr val="000000"/>
                </a:solidFill>
                <a:latin typeface="Times New Roman" panose="02020603050405020304" pitchFamily="18" charset="0"/>
              </a:rPr>
              <a:t> </a:t>
            </a:r>
          </a:p>
          <a:p>
            <a:endParaRPr lang="en-US" dirty="0">
              <a:solidFill>
                <a:srgbClr val="000000"/>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U</a:t>
            </a:r>
            <a:r>
              <a:rPr lang="en-US" sz="1050" b="0" i="0" u="none" strike="noStrike" baseline="0" dirty="0">
                <a:solidFill>
                  <a:srgbClr val="000000"/>
                </a:solidFill>
                <a:latin typeface="Times New Roman" panose="02020603050405020304" pitchFamily="18" charset="0"/>
              </a:rPr>
              <a:t>l </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tensiune</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lucru</a:t>
            </a:r>
            <a:r>
              <a:rPr lang="en-US" sz="1800" b="0" i="0" u="none" strike="noStrike" baseline="0" dirty="0">
                <a:solidFill>
                  <a:srgbClr val="000000"/>
                </a:solidFill>
                <a:latin typeface="Times New Roman" panose="02020603050405020304" pitchFamily="18" charset="0"/>
              </a:rPr>
              <a:t> </a:t>
            </a:r>
            <a:endParaRPr lang="en-US" dirty="0"/>
          </a:p>
        </p:txBody>
      </p:sp>
      <p:pic>
        <p:nvPicPr>
          <p:cNvPr id="7" name="Рисунок 6">
            <a:extLst>
              <a:ext uri="{FF2B5EF4-FFF2-40B4-BE49-F238E27FC236}">
                <a16:creationId xmlns:a16="http://schemas.microsoft.com/office/drawing/2014/main" id="{8F3F9D18-D22F-40A0-A85D-429E6821B073}"/>
              </a:ext>
            </a:extLst>
          </p:cNvPr>
          <p:cNvPicPr>
            <a:picLocks noChangeAspect="1"/>
          </p:cNvPicPr>
          <p:nvPr/>
        </p:nvPicPr>
        <p:blipFill>
          <a:blip r:embed="rId2"/>
          <a:stretch>
            <a:fillRect/>
          </a:stretch>
        </p:blipFill>
        <p:spPr>
          <a:xfrm>
            <a:off x="3103236" y="826563"/>
            <a:ext cx="2318657" cy="1144988"/>
          </a:xfrm>
          <a:prstGeom prst="rect">
            <a:avLst/>
          </a:prstGeom>
        </p:spPr>
      </p:pic>
      <p:sp>
        <p:nvSpPr>
          <p:cNvPr id="9" name="TextBox 8">
            <a:extLst>
              <a:ext uri="{FF2B5EF4-FFF2-40B4-BE49-F238E27FC236}">
                <a16:creationId xmlns:a16="http://schemas.microsoft.com/office/drawing/2014/main" id="{61B69526-42E8-D2B4-079D-1C9A19B71C33}"/>
              </a:ext>
            </a:extLst>
          </p:cNvPr>
          <p:cNvSpPr txBox="1"/>
          <p:nvPr/>
        </p:nvSpPr>
        <p:spPr>
          <a:xfrm>
            <a:off x="215020" y="2064252"/>
            <a:ext cx="10694406" cy="646331"/>
          </a:xfrm>
          <a:prstGeom prst="rect">
            <a:avLst/>
          </a:prstGeom>
          <a:noFill/>
        </p:spPr>
        <p:txBody>
          <a:bodyPr wrap="square">
            <a:spAutoFit/>
          </a:bodyPr>
          <a:lstStyle/>
          <a:p>
            <a:r>
              <a:rPr lang="pt-BR" sz="1800" b="0" i="0" u="none" strike="noStrike" baseline="0" dirty="0">
                <a:solidFill>
                  <a:srgbClr val="000000"/>
                </a:solidFill>
                <a:latin typeface="Times New Roman" panose="02020603050405020304" pitchFamily="18" charset="0"/>
              </a:rPr>
              <a:t>Astãzi η = 30%, iniţial era de 11%. </a:t>
            </a:r>
          </a:p>
          <a:p>
            <a:r>
              <a:rPr lang="en-US" sz="1800" b="0" i="0" u="none" strike="noStrike" baseline="0" dirty="0">
                <a:solidFill>
                  <a:srgbClr val="000000"/>
                </a:solidFill>
                <a:latin typeface="Times New Roman" panose="02020603050405020304" pitchFamily="18" charset="0"/>
              </a:rPr>
              <a:t>De </a:t>
            </a:r>
            <a:r>
              <a:rPr lang="en-US" sz="1800" b="0" i="0" u="none" strike="noStrike" baseline="0" dirty="0" err="1">
                <a:solidFill>
                  <a:srgbClr val="000000"/>
                </a:solidFill>
                <a:latin typeface="Times New Roman" panose="02020603050405020304" pitchFamily="18" charset="0"/>
              </a:rPr>
              <a:t>exemplu</a:t>
            </a:r>
            <a:r>
              <a:rPr lang="en-US" sz="1800" b="0" i="0" u="none" strike="noStrike" baseline="0" dirty="0">
                <a:solidFill>
                  <a:srgbClr val="000000"/>
                </a:solidFill>
                <a:latin typeface="Times New Roman" panose="02020603050405020304" pitchFamily="18" charset="0"/>
              </a:rPr>
              <a:t> de pe o </a:t>
            </a:r>
            <a:r>
              <a:rPr lang="en-US" sz="1800" b="0" i="0" u="none" strike="noStrike" baseline="0" dirty="0" err="1">
                <a:solidFill>
                  <a:srgbClr val="000000"/>
                </a:solidFill>
                <a:latin typeface="Times New Roman" panose="02020603050405020304" pitchFamily="18" charset="0"/>
              </a:rPr>
              <a:t>singurã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plachetã</a:t>
            </a:r>
            <a:r>
              <a:rPr lang="en-US" sz="1800" b="0" i="0" u="none" strike="noStrike" baseline="0" dirty="0">
                <a:solidFill>
                  <a:srgbClr val="000000"/>
                </a:solidFill>
                <a:latin typeface="Times New Roman" panose="02020603050405020304" pitchFamily="18" charset="0"/>
              </a:rPr>
              <a:t> se pot </a:t>
            </a:r>
            <a:r>
              <a:rPr lang="en-US" sz="1800" b="0" i="0" u="none" strike="noStrike" baseline="0" dirty="0" err="1">
                <a:solidFill>
                  <a:srgbClr val="000000"/>
                </a:solidFill>
                <a:latin typeface="Times New Roman" panose="02020603050405020304" pitchFamily="18" charset="0"/>
              </a:rPr>
              <a:t>scoate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multe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elemente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solare</a:t>
            </a:r>
            <a:r>
              <a:rPr lang="en-US" sz="1800" b="0" i="0" u="none" strike="noStrike" baseline="0" dirty="0">
                <a:solidFill>
                  <a:srgbClr val="000000"/>
                </a:solidFill>
                <a:latin typeface="Times New Roman" panose="02020603050405020304" pitchFamily="18" charset="0"/>
              </a:rPr>
              <a:t>: </a:t>
            </a:r>
            <a:endParaRPr lang="en-US" dirty="0"/>
          </a:p>
        </p:txBody>
      </p:sp>
      <p:pic>
        <p:nvPicPr>
          <p:cNvPr id="11" name="Рисунок 10">
            <a:extLst>
              <a:ext uri="{FF2B5EF4-FFF2-40B4-BE49-F238E27FC236}">
                <a16:creationId xmlns:a16="http://schemas.microsoft.com/office/drawing/2014/main" id="{13B9FD82-0B1A-F127-D320-411ECD3C58DA}"/>
              </a:ext>
            </a:extLst>
          </p:cNvPr>
          <p:cNvPicPr>
            <a:picLocks noChangeAspect="1"/>
          </p:cNvPicPr>
          <p:nvPr/>
        </p:nvPicPr>
        <p:blipFill>
          <a:blip r:embed="rId3"/>
          <a:stretch>
            <a:fillRect/>
          </a:stretch>
        </p:blipFill>
        <p:spPr>
          <a:xfrm>
            <a:off x="287447" y="2803284"/>
            <a:ext cx="5354826" cy="1469952"/>
          </a:xfrm>
          <a:prstGeom prst="rect">
            <a:avLst/>
          </a:prstGeom>
        </p:spPr>
      </p:pic>
      <p:sp>
        <p:nvSpPr>
          <p:cNvPr id="13" name="TextBox 12">
            <a:extLst>
              <a:ext uri="{FF2B5EF4-FFF2-40B4-BE49-F238E27FC236}">
                <a16:creationId xmlns:a16="http://schemas.microsoft.com/office/drawing/2014/main" id="{9CFD8B8D-C157-3E2F-9DE1-DE51BA763C88}"/>
              </a:ext>
            </a:extLst>
          </p:cNvPr>
          <p:cNvSpPr txBox="1"/>
          <p:nvPr/>
        </p:nvSpPr>
        <p:spPr>
          <a:xfrm>
            <a:off x="6549729" y="3209608"/>
            <a:ext cx="3689740" cy="369332"/>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buffer – </a:t>
            </a:r>
            <a:r>
              <a:rPr lang="en-US" sz="1800" b="0" i="0" u="none" strike="noStrike" baseline="0" dirty="0" err="1">
                <a:solidFill>
                  <a:srgbClr val="000000"/>
                </a:solidFill>
                <a:latin typeface="Times New Roman" panose="02020603050405020304" pitchFamily="18" charset="0"/>
              </a:rPr>
              <a:t>strat</a:t>
            </a:r>
            <a:r>
              <a:rPr lang="en-US" sz="1800" b="0" i="0" u="none" strike="noStrike" baseline="0" dirty="0">
                <a:solidFill>
                  <a:srgbClr val="000000"/>
                </a:solidFill>
                <a:latin typeface="Times New Roman" panose="02020603050405020304" pitchFamily="18" charset="0"/>
              </a:rPr>
              <a:t> epitaxial </a:t>
            </a:r>
            <a:r>
              <a:rPr lang="en-US" sz="1800" b="0" i="0" u="none" strike="noStrike" baseline="0" dirty="0" err="1">
                <a:solidFill>
                  <a:srgbClr val="000000"/>
                </a:solidFill>
                <a:latin typeface="Times New Roman" panose="02020603050405020304" pitchFamily="18" charset="0"/>
              </a:rPr>
              <a:t>monocristalin</a:t>
            </a:r>
            <a:r>
              <a:rPr lang="en-US" sz="1800" b="0" i="0" u="none" strike="noStrike" baseline="0" dirty="0">
                <a:solidFill>
                  <a:srgbClr val="000000"/>
                </a:solidFill>
                <a:latin typeface="Times New Roman" panose="02020603050405020304" pitchFamily="18" charset="0"/>
              </a:rPr>
              <a:t> </a:t>
            </a:r>
            <a:endParaRPr lang="en-US" dirty="0"/>
          </a:p>
        </p:txBody>
      </p:sp>
      <p:sp>
        <p:nvSpPr>
          <p:cNvPr id="15" name="TextBox 14">
            <a:extLst>
              <a:ext uri="{FF2B5EF4-FFF2-40B4-BE49-F238E27FC236}">
                <a16:creationId xmlns:a16="http://schemas.microsoft.com/office/drawing/2014/main" id="{57DDB133-703A-2F29-8DC9-E556F530B4C3}"/>
              </a:ext>
            </a:extLst>
          </p:cNvPr>
          <p:cNvSpPr txBox="1"/>
          <p:nvPr/>
        </p:nvSpPr>
        <p:spPr>
          <a:xfrm>
            <a:off x="287446" y="4365937"/>
            <a:ext cx="11807983" cy="646331"/>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Primul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strat</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corodeazã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foarte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uşor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HCl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corodeazã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pânã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când</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elementul</a:t>
            </a:r>
            <a:r>
              <a:rPr lang="en-US" sz="1800" b="0" i="0" u="none" strike="noStrike" baseline="0" dirty="0">
                <a:solidFill>
                  <a:srgbClr val="000000"/>
                </a:solidFill>
                <a:latin typeface="Times New Roman" panose="02020603050405020304" pitchFamily="18" charset="0"/>
              </a:rPr>
              <a:t> solar se </a:t>
            </a:r>
            <a:r>
              <a:rPr lang="en-US" sz="1800" b="0" i="0" u="none" strike="noStrike" baseline="0" dirty="0" err="1">
                <a:solidFill>
                  <a:srgbClr val="000000"/>
                </a:solidFill>
                <a:latin typeface="Times New Roman" panose="02020603050405020304" pitchFamily="18" charset="0"/>
              </a:rPr>
              <a:t>dezlipeşte</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înlãturã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cei</a:t>
            </a:r>
            <a:r>
              <a:rPr lang="en-US" sz="1800" b="0" i="0" u="none" strike="noStrike" baseline="0" dirty="0">
                <a:solidFill>
                  <a:srgbClr val="000000"/>
                </a:solidFill>
                <a:latin typeface="Times New Roman" panose="02020603050405020304" pitchFamily="18" charset="0"/>
              </a:rPr>
              <a:t> de 20</a:t>
            </a:r>
            <a:r>
              <a:rPr lang="el-GR" sz="1800" b="0" i="0" u="none" strike="noStrike" baseline="0" dirty="0">
                <a:solidFill>
                  <a:srgbClr val="000000"/>
                </a:solidFill>
                <a:latin typeface="Times New Roman" panose="02020603050405020304" pitchFamily="18" charset="0"/>
              </a:rPr>
              <a:t>μ</a:t>
            </a:r>
            <a:r>
              <a:rPr lang="en-US" sz="1800" b="0" i="0" u="none" strike="noStrike" baseline="0" dirty="0">
                <a:solidFill>
                  <a:srgbClr val="000000"/>
                </a:solidFill>
                <a:latin typeface="Times New Roman" panose="02020603050405020304" pitchFamily="18" charset="0"/>
              </a:rPr>
              <a:t>m de pe </a:t>
            </a:r>
            <a:r>
              <a:rPr lang="en-US" sz="1800" b="0" i="0" u="none" strike="noStrike" baseline="0" dirty="0" err="1">
                <a:solidFill>
                  <a:srgbClr val="000000"/>
                </a:solidFill>
                <a:latin typeface="Times New Roman" panose="02020603050405020304" pitchFamily="18" charset="0"/>
              </a:rPr>
              <a:t>plachetã</a:t>
            </a:r>
            <a:r>
              <a:rPr lang="en-US" sz="1800" b="0" i="0" u="none" strike="noStrike" baseline="0" dirty="0">
                <a:solidFill>
                  <a:srgbClr val="000000"/>
                </a:solidFill>
                <a:latin typeface="Times New Roman" panose="02020603050405020304" pitchFamily="18" charset="0"/>
              </a:rPr>
              <a:t>). </a:t>
            </a:r>
            <a:endParaRPr lang="en-US" dirty="0"/>
          </a:p>
        </p:txBody>
      </p:sp>
      <p:pic>
        <p:nvPicPr>
          <p:cNvPr id="17" name="Рисунок 16">
            <a:extLst>
              <a:ext uri="{FF2B5EF4-FFF2-40B4-BE49-F238E27FC236}">
                <a16:creationId xmlns:a16="http://schemas.microsoft.com/office/drawing/2014/main" id="{2FC310A0-4E65-948E-D7EB-3E744B22F1C2}"/>
              </a:ext>
            </a:extLst>
          </p:cNvPr>
          <p:cNvPicPr>
            <a:picLocks noChangeAspect="1"/>
          </p:cNvPicPr>
          <p:nvPr/>
        </p:nvPicPr>
        <p:blipFill>
          <a:blip r:embed="rId4"/>
          <a:stretch>
            <a:fillRect/>
          </a:stretch>
        </p:blipFill>
        <p:spPr>
          <a:xfrm>
            <a:off x="1958565" y="5012267"/>
            <a:ext cx="3694067" cy="786997"/>
          </a:xfrm>
          <a:prstGeom prst="rect">
            <a:avLst/>
          </a:prstGeom>
        </p:spPr>
      </p:pic>
      <p:sp>
        <p:nvSpPr>
          <p:cNvPr id="19" name="TextBox 18">
            <a:extLst>
              <a:ext uri="{FF2B5EF4-FFF2-40B4-BE49-F238E27FC236}">
                <a16:creationId xmlns:a16="http://schemas.microsoft.com/office/drawing/2014/main" id="{EB50B1C4-C6B1-0235-CA35-64228F1CAFAC}"/>
              </a:ext>
            </a:extLst>
          </p:cNvPr>
          <p:cNvSpPr txBox="1"/>
          <p:nvPr/>
        </p:nvSpPr>
        <p:spPr>
          <a:xfrm>
            <a:off x="5652632" y="5234294"/>
            <a:ext cx="6097508" cy="1200329"/>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Placheta</a:t>
            </a:r>
            <a:r>
              <a:rPr lang="en-US" sz="1800" b="0" i="0" u="none" strike="noStrike" baseline="0" dirty="0">
                <a:solidFill>
                  <a:srgbClr val="000000"/>
                </a:solidFill>
                <a:latin typeface="Times New Roman" panose="02020603050405020304" pitchFamily="18" charset="0"/>
              </a:rPr>
              <a:t> nu are </a:t>
            </a:r>
            <a:r>
              <a:rPr lang="en-US" sz="1800" b="0" i="0" u="none" strike="noStrike" baseline="0" dirty="0" err="1">
                <a:solidFill>
                  <a:srgbClr val="000000"/>
                </a:solidFill>
                <a:latin typeface="Times New Roman" panose="02020603050405020304" pitchFamily="18" charset="0"/>
              </a:rPr>
              <a:t>defecte</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ea</a:t>
            </a:r>
            <a:r>
              <a:rPr lang="en-US" sz="1800" b="0" i="0" u="none" strike="noStrike" baseline="0" dirty="0">
                <a:solidFill>
                  <a:srgbClr val="000000"/>
                </a:solidFill>
                <a:latin typeface="Times New Roman" panose="02020603050405020304" pitchFamily="18" charset="0"/>
              </a:rPr>
              <a:t> nu s-a </a:t>
            </a:r>
            <a:r>
              <a:rPr lang="en-US" sz="1800" b="0" i="0" u="none" strike="noStrike" baseline="0" dirty="0" err="1">
                <a:solidFill>
                  <a:srgbClr val="000000"/>
                </a:solidFill>
                <a:latin typeface="Times New Roman" panose="02020603050405020304" pitchFamily="18" charset="0"/>
              </a:rPr>
              <a:t>corodat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nimic</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din nou se introduce la </a:t>
            </a:r>
            <a:r>
              <a:rPr lang="en-US" sz="1800" b="0" i="0" u="none" strike="noStrike" baseline="0" dirty="0" err="1">
                <a:solidFill>
                  <a:srgbClr val="000000"/>
                </a:solidFill>
                <a:latin typeface="Times New Roman" panose="02020603050405020304" pitchFamily="18" charset="0"/>
              </a:rPr>
              <a:t>epitaxie</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creşte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iar</a:t>
            </a:r>
            <a:r>
              <a:rPr lang="en-US" sz="1800" b="0" i="0" u="none" strike="noStrike" baseline="0" dirty="0">
                <a:solidFill>
                  <a:srgbClr val="000000"/>
                </a:solidFill>
                <a:latin typeface="Times New Roman" panose="02020603050405020304" pitchFamily="18" charset="0"/>
              </a:rPr>
              <a:t> un element solar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acesta</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scoate</a:t>
            </a:r>
            <a:r>
              <a:rPr lang="en-US" sz="1800" b="0" i="0" u="none" strike="noStrike" baseline="0" dirty="0">
                <a:solidFill>
                  <a:srgbClr val="000000"/>
                </a:solidFill>
                <a:latin typeface="Times New Roman" panose="02020603050405020304" pitchFamily="18" charset="0"/>
              </a:rPr>
              <a:t> de pe </a:t>
            </a:r>
            <a:r>
              <a:rPr lang="en-US" sz="1800" b="0" i="0" u="none" strike="noStrike" baseline="0" dirty="0" err="1">
                <a:solidFill>
                  <a:srgbClr val="000000"/>
                </a:solidFill>
                <a:latin typeface="Times New Roman" panose="02020603050405020304" pitchFamily="18" charset="0"/>
              </a:rPr>
              <a:t>suprafaţa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Astfel</a:t>
            </a:r>
            <a:r>
              <a:rPr lang="en-US" sz="1800" b="0" i="0" u="none" strike="noStrike" baseline="0" dirty="0">
                <a:solidFill>
                  <a:srgbClr val="000000"/>
                </a:solidFill>
                <a:latin typeface="Times New Roman" panose="02020603050405020304" pitchFamily="18" charset="0"/>
              </a:rPr>
              <a:t> se pot </a:t>
            </a:r>
            <a:r>
              <a:rPr lang="en-US" sz="1800" b="0" i="0" u="none" strike="noStrike" baseline="0" dirty="0" err="1">
                <a:solidFill>
                  <a:srgbClr val="000000"/>
                </a:solidFill>
                <a:latin typeface="Times New Roman" panose="02020603050405020304" pitchFamily="18" charset="0"/>
              </a:rPr>
              <a:t>scoate</a:t>
            </a:r>
            <a:r>
              <a:rPr lang="en-US" sz="1800" b="0" i="0" u="none" strike="noStrike" baseline="0" dirty="0">
                <a:solidFill>
                  <a:srgbClr val="000000"/>
                </a:solidFill>
                <a:latin typeface="Times New Roman" panose="02020603050405020304" pitchFamily="18" charset="0"/>
              </a:rPr>
              <a:t> 50 – 60 </a:t>
            </a:r>
            <a:r>
              <a:rPr lang="en-US" sz="1800" b="0" i="0" u="none" strike="noStrike" baseline="0" dirty="0" err="1">
                <a:solidFill>
                  <a:srgbClr val="000000"/>
                </a:solidFill>
                <a:latin typeface="Times New Roman" panose="02020603050405020304" pitchFamily="18" charset="0"/>
              </a:rPr>
              <a:t>elemente</a:t>
            </a:r>
            <a:r>
              <a:rPr lang="en-US" sz="1800" b="0" i="0" u="none" strike="noStrike" baseline="0" dirty="0">
                <a:solidFill>
                  <a:srgbClr val="000000"/>
                </a:solidFill>
                <a:latin typeface="Times New Roman" panose="02020603050405020304" pitchFamily="18" charset="0"/>
              </a:rPr>
              <a:t>. </a:t>
            </a:r>
            <a:endParaRPr lang="en-US" dirty="0"/>
          </a:p>
        </p:txBody>
      </p:sp>
    </p:spTree>
    <p:extLst>
      <p:ext uri="{BB962C8B-B14F-4D97-AF65-F5344CB8AC3E}">
        <p14:creationId xmlns:p14="http://schemas.microsoft.com/office/powerpoint/2010/main" val="26593474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F06D124-4994-6929-3950-6BF6FC15489B}"/>
              </a:ext>
            </a:extLst>
          </p:cNvPr>
          <p:cNvSpPr txBox="1"/>
          <p:nvPr/>
        </p:nvSpPr>
        <p:spPr>
          <a:xfrm>
            <a:off x="187860" y="153970"/>
            <a:ext cx="12004140" cy="646331"/>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Elementul</a:t>
            </a:r>
            <a:r>
              <a:rPr lang="en-US" sz="1800" b="0" i="0" u="none" strike="noStrike" baseline="0" dirty="0">
                <a:solidFill>
                  <a:srgbClr val="000000"/>
                </a:solidFill>
                <a:latin typeface="Times New Roman" panose="02020603050405020304" pitchFamily="18" charset="0"/>
              </a:rPr>
              <a:t> solar </a:t>
            </a:r>
            <a:r>
              <a:rPr lang="en-US" sz="1800" b="0" i="0" u="none" strike="noStrike" baseline="0" dirty="0" err="1">
                <a:solidFill>
                  <a:srgbClr val="000000"/>
                </a:solidFill>
                <a:latin typeface="Times New Roman" panose="02020603050405020304" pitchFamily="18" charset="0"/>
              </a:rPr>
              <a:t>trebuie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aibã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douã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contacte</a:t>
            </a:r>
            <a:r>
              <a:rPr lang="en-US" sz="1800" b="0" i="0" u="none" strike="noStrike" baseline="0" dirty="0">
                <a:solidFill>
                  <a:srgbClr val="000000"/>
                </a:solidFill>
                <a:latin typeface="Times New Roman" panose="02020603050405020304" pitchFamily="18" charset="0"/>
              </a:rPr>
              <a:t>, care </a:t>
            </a:r>
            <a:r>
              <a:rPr lang="en-US" sz="1800" b="0" i="0" u="none" strike="noStrike" baseline="0" dirty="0" err="1">
                <a:solidFill>
                  <a:srgbClr val="000000"/>
                </a:solidFill>
                <a:latin typeface="Times New Roman" panose="02020603050405020304" pitchFamily="18" charset="0"/>
              </a:rPr>
              <a:t>trebuiesc</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tratate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termic</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ca </a:t>
            </a:r>
            <a:r>
              <a:rPr lang="en-US" sz="1800" b="0" i="0" u="none" strike="noStrike" baseline="0" dirty="0" err="1">
                <a:solidFill>
                  <a:srgbClr val="000000"/>
                </a:solidFill>
                <a:latin typeface="Times New Roman" panose="02020603050405020304" pitchFamily="18" charset="0"/>
              </a:rPr>
              <a:t>el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aibã</a:t>
            </a:r>
            <a:r>
              <a:rPr lang="en-US" sz="1800" b="0" i="0" u="none" strike="noStrike" baseline="0" dirty="0">
                <a:solidFill>
                  <a:srgbClr val="000000"/>
                </a:solidFill>
                <a:latin typeface="Times New Roman" panose="02020603050405020304" pitchFamily="18" charset="0"/>
              </a:rPr>
              <a:t> o </a:t>
            </a:r>
            <a:r>
              <a:rPr lang="en-US" sz="1800" b="0" i="0" u="none" strike="noStrike" baseline="0" dirty="0" err="1">
                <a:solidFill>
                  <a:srgbClr val="000000"/>
                </a:solidFill>
                <a:latin typeface="Times New Roman" panose="02020603050405020304" pitchFamily="18" charset="0"/>
              </a:rPr>
              <a:t>adeziune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bunã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semiconductor. </a:t>
            </a:r>
            <a:endParaRPr lang="en-US" dirty="0"/>
          </a:p>
        </p:txBody>
      </p:sp>
      <p:pic>
        <p:nvPicPr>
          <p:cNvPr id="7" name="Рисунок 6">
            <a:extLst>
              <a:ext uri="{FF2B5EF4-FFF2-40B4-BE49-F238E27FC236}">
                <a16:creationId xmlns:a16="http://schemas.microsoft.com/office/drawing/2014/main" id="{8E85FDA4-2DD0-7D20-9C10-849BB6096D08}"/>
              </a:ext>
            </a:extLst>
          </p:cNvPr>
          <p:cNvPicPr>
            <a:picLocks noChangeAspect="1"/>
          </p:cNvPicPr>
          <p:nvPr/>
        </p:nvPicPr>
        <p:blipFill>
          <a:blip r:embed="rId2"/>
          <a:stretch>
            <a:fillRect/>
          </a:stretch>
        </p:blipFill>
        <p:spPr>
          <a:xfrm>
            <a:off x="2108919" y="867633"/>
            <a:ext cx="3304354" cy="1028021"/>
          </a:xfrm>
          <a:prstGeom prst="rect">
            <a:avLst/>
          </a:prstGeom>
        </p:spPr>
      </p:pic>
      <p:sp>
        <p:nvSpPr>
          <p:cNvPr id="9" name="TextBox 8">
            <a:extLst>
              <a:ext uri="{FF2B5EF4-FFF2-40B4-BE49-F238E27FC236}">
                <a16:creationId xmlns:a16="http://schemas.microsoft.com/office/drawing/2014/main" id="{5B533C3B-C895-C4A4-3767-85719F5443DD}"/>
              </a:ext>
            </a:extLst>
          </p:cNvPr>
          <p:cNvSpPr txBox="1"/>
          <p:nvPr/>
        </p:nvSpPr>
        <p:spPr>
          <a:xfrm>
            <a:off x="187859" y="1962986"/>
            <a:ext cx="11880409" cy="646331"/>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Dacã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depunem</a:t>
            </a:r>
            <a:r>
              <a:rPr lang="en-US" sz="1800" b="0" i="0" u="none" strike="noStrike" baseline="0" dirty="0">
                <a:solidFill>
                  <a:srgbClr val="000000"/>
                </a:solidFill>
                <a:latin typeface="Times New Roman" panose="02020603050405020304" pitchFamily="18" charset="0"/>
              </a:rPr>
              <a:t> un contact sub </a:t>
            </a:r>
            <a:r>
              <a:rPr lang="en-US" sz="1800" b="0" i="0" u="none" strike="noStrike" baseline="0" dirty="0" err="1">
                <a:solidFill>
                  <a:srgbClr val="000000"/>
                </a:solidFill>
                <a:latin typeface="Times New Roman" panose="02020603050405020304" pitchFamily="18" charset="0"/>
              </a:rPr>
              <a:t>pelicula</a:t>
            </a:r>
            <a:r>
              <a:rPr lang="en-US" sz="1800" b="0" i="0" u="none" strike="noStrike" baseline="0" dirty="0">
                <a:solidFill>
                  <a:srgbClr val="000000"/>
                </a:solidFill>
                <a:latin typeface="Times New Roman" panose="02020603050405020304" pitchFamily="18" charset="0"/>
              </a:rPr>
              <a:t> de n GaAs, </a:t>
            </a:r>
            <a:r>
              <a:rPr lang="en-US" sz="1800" b="0" i="0" u="none" strike="noStrike" baseline="0" dirty="0" err="1">
                <a:solidFill>
                  <a:srgbClr val="000000"/>
                </a:solidFill>
                <a:latin typeface="Times New Roman" panose="02020603050405020304" pitchFamily="18" charset="0"/>
              </a:rPr>
              <a:t>aceasta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trebuie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tratatã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termic</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Tratarea</a:t>
            </a:r>
            <a:r>
              <a:rPr lang="en-US" sz="1800" b="0" i="0" u="none" strike="noStrike" baseline="0" dirty="0">
                <a:solidFill>
                  <a:srgbClr val="000000"/>
                </a:solidFill>
                <a:latin typeface="Times New Roman" panose="02020603050405020304" pitchFamily="18" charset="0"/>
              </a:rPr>
              <a:t> se face cu </a:t>
            </a:r>
            <a:r>
              <a:rPr lang="en-US" sz="1800" b="0" i="0" u="none" strike="noStrike" baseline="0" dirty="0" err="1">
                <a:solidFill>
                  <a:srgbClr val="000000"/>
                </a:solidFill>
                <a:latin typeface="Times New Roman" panose="02020603050405020304" pitchFamily="18" charset="0"/>
              </a:rPr>
              <a:t>ajutorul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laserului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infraroşu</a:t>
            </a:r>
            <a:r>
              <a:rPr lang="en-US" sz="1800" b="0" i="0" u="none" strike="noStrike" baseline="0" dirty="0">
                <a:solidFill>
                  <a:srgbClr val="000000"/>
                </a:solidFill>
                <a:latin typeface="Times New Roman" panose="02020603050405020304" pitchFamily="18" charset="0"/>
              </a:rPr>
              <a:t>, care nu </a:t>
            </a:r>
            <a:r>
              <a:rPr lang="en-US" sz="1800" b="0" i="0" u="none" strike="noStrike" baseline="0" dirty="0" err="1">
                <a:solidFill>
                  <a:srgbClr val="000000"/>
                </a:solidFill>
                <a:latin typeface="Times New Roman" panose="02020603050405020304" pitchFamily="18" charset="0"/>
              </a:rPr>
              <a:t>încãlzeşte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rãşina</a:t>
            </a:r>
            <a:r>
              <a:rPr lang="en-US" sz="1800" b="0" i="0" u="none" strike="noStrike" baseline="0" dirty="0">
                <a:solidFill>
                  <a:srgbClr val="000000"/>
                </a:solidFill>
                <a:latin typeface="Times New Roman" panose="02020603050405020304" pitchFamily="18" charset="0"/>
              </a:rPr>
              <a:t>. </a:t>
            </a:r>
            <a:endParaRPr lang="en-US" dirty="0"/>
          </a:p>
        </p:txBody>
      </p:sp>
      <p:sp>
        <p:nvSpPr>
          <p:cNvPr id="11" name="TextBox 10">
            <a:extLst>
              <a:ext uri="{FF2B5EF4-FFF2-40B4-BE49-F238E27FC236}">
                <a16:creationId xmlns:a16="http://schemas.microsoft.com/office/drawing/2014/main" id="{09F5027E-3DCC-804D-E21B-D7311F7D8AB6}"/>
              </a:ext>
            </a:extLst>
          </p:cNvPr>
          <p:cNvSpPr txBox="1"/>
          <p:nvPr/>
        </p:nvSpPr>
        <p:spPr>
          <a:xfrm>
            <a:off x="187859" y="2763226"/>
            <a:ext cx="11817033" cy="923330"/>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2. </a:t>
            </a:r>
            <a:r>
              <a:rPr lang="en-US" sz="1800" b="0" i="1" u="none" strike="noStrike" baseline="0" dirty="0" err="1">
                <a:solidFill>
                  <a:srgbClr val="000000"/>
                </a:solidFill>
                <a:latin typeface="Times New Roman" panose="02020603050405020304" pitchFamily="18" charset="0"/>
              </a:rPr>
              <a:t>Tehnologia</a:t>
            </a:r>
            <a:r>
              <a:rPr lang="en-US" sz="1800" b="0" i="1" u="none" strike="noStrike" baseline="0" dirty="0">
                <a:solidFill>
                  <a:srgbClr val="000000"/>
                </a:solidFill>
                <a:latin typeface="Times New Roman" panose="02020603050405020304" pitchFamily="18" charset="0"/>
              </a:rPr>
              <a:t> </a:t>
            </a:r>
            <a:r>
              <a:rPr lang="en-US" sz="1800" b="0" i="1" u="none" strike="noStrike" baseline="0" dirty="0" err="1">
                <a:solidFill>
                  <a:srgbClr val="000000"/>
                </a:solidFill>
                <a:latin typeface="Times New Roman" panose="02020603050405020304" pitchFamily="18" charset="0"/>
              </a:rPr>
              <a:t>laserelor</a:t>
            </a:r>
            <a:r>
              <a:rPr lang="en-US" sz="1800" b="0" i="1" u="none" strike="noStrike" baseline="0" dirty="0">
                <a:solidFill>
                  <a:srgbClr val="000000"/>
                </a:solidFill>
                <a:latin typeface="Times New Roman" panose="02020603050405020304" pitchFamily="18" charset="0"/>
              </a:rPr>
              <a:t> </a:t>
            </a:r>
            <a:endParaRPr lang="en-US" sz="1800" b="0" i="0" u="none" strike="noStrike" baseline="0" dirty="0">
              <a:solidFill>
                <a:srgbClr val="000000"/>
              </a:solidFill>
              <a:latin typeface="Times New Roman" panose="02020603050405020304" pitchFamily="18" charset="0"/>
            </a:endParaRPr>
          </a:p>
          <a:p>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realiza</a:t>
            </a:r>
            <a:r>
              <a:rPr lang="en-US" sz="1800" b="0" i="0" u="none" strike="noStrike" baseline="0" dirty="0">
                <a:solidFill>
                  <a:srgbClr val="000000"/>
                </a:solidFill>
                <a:latin typeface="Times New Roman" panose="02020603050405020304" pitchFamily="18" charset="0"/>
              </a:rPr>
              <a:t> un laser, </a:t>
            </a:r>
            <a:r>
              <a:rPr lang="en-US" sz="1800" b="0" i="0" u="none" strike="noStrike" baseline="0" dirty="0" err="1">
                <a:solidFill>
                  <a:srgbClr val="000000"/>
                </a:solidFill>
                <a:latin typeface="Times New Roman" panose="02020603050405020304" pitchFamily="18" charset="0"/>
              </a:rPr>
              <a:t>trebuie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ştim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principiu</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lucru</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acestuia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construim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diagrama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energeticã</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acestuia</a:t>
            </a:r>
            <a:r>
              <a:rPr lang="en-US" sz="1800" b="0" i="0" u="none" strike="noStrike" baseline="0" dirty="0">
                <a:solidFill>
                  <a:srgbClr val="000000"/>
                </a:solidFill>
                <a:latin typeface="Times New Roman" panose="02020603050405020304" pitchFamily="18" charset="0"/>
              </a:rPr>
              <a:t>( care a </a:t>
            </a:r>
            <a:r>
              <a:rPr lang="en-US" sz="1800" b="0" i="0" u="none" strike="noStrike" baseline="0" dirty="0" err="1">
                <a:solidFill>
                  <a:srgbClr val="000000"/>
                </a:solidFill>
                <a:latin typeface="Times New Roman" panose="02020603050405020304" pitchFamily="18" charset="0"/>
              </a:rPr>
              <a:t>fost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propusã</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savantul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rus</a:t>
            </a:r>
            <a:r>
              <a:rPr lang="en-US" sz="1800" b="0" i="0" u="none" strike="noStrike" baseline="0" dirty="0">
                <a:solidFill>
                  <a:srgbClr val="000000"/>
                </a:solidFill>
                <a:latin typeface="Times New Roman" panose="02020603050405020304" pitchFamily="18" charset="0"/>
              </a:rPr>
              <a:t> Alferov). </a:t>
            </a:r>
            <a:endParaRPr lang="en-US" dirty="0"/>
          </a:p>
        </p:txBody>
      </p:sp>
      <p:pic>
        <p:nvPicPr>
          <p:cNvPr id="13" name="Рисунок 12">
            <a:extLst>
              <a:ext uri="{FF2B5EF4-FFF2-40B4-BE49-F238E27FC236}">
                <a16:creationId xmlns:a16="http://schemas.microsoft.com/office/drawing/2014/main" id="{81A02837-612C-5093-D417-AD88C7934BF5}"/>
              </a:ext>
            </a:extLst>
          </p:cNvPr>
          <p:cNvPicPr>
            <a:picLocks noChangeAspect="1"/>
          </p:cNvPicPr>
          <p:nvPr/>
        </p:nvPicPr>
        <p:blipFill>
          <a:blip r:embed="rId3"/>
          <a:stretch>
            <a:fillRect/>
          </a:stretch>
        </p:blipFill>
        <p:spPr>
          <a:xfrm>
            <a:off x="409096" y="3686556"/>
            <a:ext cx="7720950" cy="2795725"/>
          </a:xfrm>
          <a:prstGeom prst="rect">
            <a:avLst/>
          </a:prstGeom>
        </p:spPr>
      </p:pic>
    </p:spTree>
    <p:extLst>
      <p:ext uri="{BB962C8B-B14F-4D97-AF65-F5344CB8AC3E}">
        <p14:creationId xmlns:p14="http://schemas.microsoft.com/office/powerpoint/2010/main" val="2647012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FD2E90A1-E3F4-01E6-B9FF-03F212F47607}"/>
              </a:ext>
            </a:extLst>
          </p:cNvPr>
          <p:cNvSpPr txBox="1"/>
          <p:nvPr/>
        </p:nvSpPr>
        <p:spPr>
          <a:xfrm>
            <a:off x="126783" y="80890"/>
            <a:ext cx="11959593" cy="646331"/>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creşte</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faza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lichidã</a:t>
            </a:r>
            <a:r>
              <a:rPr lang="en-US" sz="1800" b="0" i="0" u="none" strike="noStrike" baseline="0" dirty="0">
                <a:solidFill>
                  <a:srgbClr val="000000"/>
                </a:solidFill>
                <a:latin typeface="Times New Roman" panose="02020603050405020304" pitchFamily="18" charset="0"/>
              </a:rPr>
              <a:t>, pe o </a:t>
            </a:r>
            <a:r>
              <a:rPr lang="en-US" sz="1800" b="0" i="0" u="none" strike="noStrike" baseline="0" dirty="0" err="1">
                <a:solidFill>
                  <a:srgbClr val="000000"/>
                </a:solidFill>
                <a:latin typeface="Times New Roman" panose="02020603050405020304" pitchFamily="18" charset="0"/>
              </a:rPr>
              <a:t>plachetã</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creşte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întâi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primul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strat</a:t>
            </a:r>
            <a:r>
              <a:rPr lang="en-US" sz="1800" b="0" i="0" u="none" strike="noStrike" baseline="0" dirty="0">
                <a:solidFill>
                  <a:srgbClr val="000000"/>
                </a:solidFill>
                <a:latin typeface="Times New Roman" panose="02020603050405020304" pitchFamily="18" charset="0"/>
              </a:rPr>
              <a:t>, al </a:t>
            </a:r>
            <a:r>
              <a:rPr lang="en-US" sz="1800" b="0" i="0" u="none" strike="noStrike" baseline="0" dirty="0" err="1">
                <a:solidFill>
                  <a:srgbClr val="000000"/>
                </a:solidFill>
                <a:latin typeface="Times New Roman" panose="02020603050405020304" pitchFamily="18" charset="0"/>
              </a:rPr>
              <a:t>doilea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strat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apoi</a:t>
            </a:r>
            <a:r>
              <a:rPr lang="en-US" sz="1800" b="0" i="0" u="none" strike="noStrike" baseline="0" dirty="0">
                <a:solidFill>
                  <a:srgbClr val="000000"/>
                </a:solidFill>
                <a:latin typeface="Times New Roman" panose="02020603050405020304" pitchFamily="18" charset="0"/>
              </a:rPr>
              <a:t> al </a:t>
            </a:r>
            <a:r>
              <a:rPr lang="en-US" sz="1800" b="0" i="0" u="none" strike="noStrike" baseline="0" dirty="0" err="1">
                <a:solidFill>
                  <a:srgbClr val="000000"/>
                </a:solidFill>
                <a:latin typeface="Times New Roman" panose="02020603050405020304" pitchFamily="18" charset="0"/>
              </a:rPr>
              <a:t>treilea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strat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Avem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soluţii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tragem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suportul</a:t>
            </a:r>
            <a:r>
              <a:rPr lang="en-US" sz="1800" b="0" i="0" u="none" strike="noStrike" baseline="0" dirty="0">
                <a:solidFill>
                  <a:srgbClr val="000000"/>
                </a:solidFill>
                <a:latin typeface="Times New Roman" panose="02020603050405020304" pitchFamily="18" charset="0"/>
              </a:rPr>
              <a:t> ca la </a:t>
            </a:r>
            <a:r>
              <a:rPr lang="en-US" sz="1800" b="0" i="0" u="none" strike="noStrike" baseline="0" dirty="0" err="1">
                <a:solidFill>
                  <a:srgbClr val="000000"/>
                </a:solidFill>
                <a:latin typeface="Times New Roman" panose="02020603050405020304" pitchFamily="18" charset="0"/>
              </a:rPr>
              <a:t>metoda</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caseta</a:t>
            </a:r>
            <a:r>
              <a:rPr lang="en-US" sz="1800" b="0" i="0" u="none" strike="noStrike" baseline="0" dirty="0">
                <a:solidFill>
                  <a:srgbClr val="000000"/>
                </a:solidFill>
                <a:latin typeface="Times New Roman" panose="02020603050405020304" pitchFamily="18" charset="0"/>
              </a:rPr>
              <a:t> penal. </a:t>
            </a:r>
            <a:endParaRPr lang="en-US" dirty="0"/>
          </a:p>
        </p:txBody>
      </p:sp>
      <p:pic>
        <p:nvPicPr>
          <p:cNvPr id="5" name="Рисунок 4">
            <a:extLst>
              <a:ext uri="{FF2B5EF4-FFF2-40B4-BE49-F238E27FC236}">
                <a16:creationId xmlns:a16="http://schemas.microsoft.com/office/drawing/2014/main" id="{E0ADA19E-A61F-3BAA-A2B2-FE90961E624C}"/>
              </a:ext>
            </a:extLst>
          </p:cNvPr>
          <p:cNvPicPr>
            <a:picLocks noChangeAspect="1"/>
          </p:cNvPicPr>
          <p:nvPr/>
        </p:nvPicPr>
        <p:blipFill>
          <a:blip r:embed="rId2"/>
          <a:stretch>
            <a:fillRect/>
          </a:stretch>
        </p:blipFill>
        <p:spPr>
          <a:xfrm>
            <a:off x="1114814" y="820185"/>
            <a:ext cx="3012421" cy="1280219"/>
          </a:xfrm>
          <a:prstGeom prst="rect">
            <a:avLst/>
          </a:prstGeom>
        </p:spPr>
      </p:pic>
      <p:sp>
        <p:nvSpPr>
          <p:cNvPr id="7" name="TextBox 6">
            <a:extLst>
              <a:ext uri="{FF2B5EF4-FFF2-40B4-BE49-F238E27FC236}">
                <a16:creationId xmlns:a16="http://schemas.microsoft.com/office/drawing/2014/main" id="{4D5B7176-319E-08EC-4118-69AF4ACF54A8}"/>
              </a:ext>
            </a:extLst>
          </p:cNvPr>
          <p:cNvSpPr txBox="1"/>
          <p:nvPr/>
        </p:nvSpPr>
        <p:spPr>
          <a:xfrm>
            <a:off x="36334" y="2151044"/>
            <a:ext cx="12050042" cy="1754326"/>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Polarizãm</a:t>
            </a:r>
            <a:r>
              <a:rPr lang="en-US" sz="1800" b="0" i="0" u="none" strike="noStrike" baseline="0" dirty="0">
                <a:solidFill>
                  <a:srgbClr val="000000"/>
                </a:solidFill>
                <a:latin typeface="Times New Roman" panose="02020603050405020304" pitchFamily="18" charset="0"/>
              </a:rPr>
              <a:t> direct (“+”la p</a:t>
            </a:r>
            <a:r>
              <a:rPr lang="en-US" sz="105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“-”la n ). </a:t>
            </a:r>
          </a:p>
          <a:p>
            <a:r>
              <a:rPr lang="en-US" sz="1800" b="0" i="0" u="none" strike="noStrike" baseline="0" dirty="0">
                <a:solidFill>
                  <a:srgbClr val="000000"/>
                </a:solidFill>
                <a:latin typeface="Times New Roman" panose="02020603050405020304" pitchFamily="18" charset="0"/>
              </a:rPr>
              <a:t>Din </a:t>
            </a:r>
            <a:r>
              <a:rPr lang="en-US" sz="1800" b="0" i="0" u="none" strike="noStrike" baseline="0" dirty="0" err="1">
                <a:solidFill>
                  <a:srgbClr val="000000"/>
                </a:solidFill>
                <a:latin typeface="Times New Roman" panose="02020603050405020304" pitchFamily="18" charset="0"/>
              </a:rPr>
              <a:t>primul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emitor</a:t>
            </a:r>
            <a:r>
              <a:rPr lang="en-US" sz="1800" b="0" i="0" u="none" strike="noStrike" baseline="0" dirty="0">
                <a:solidFill>
                  <a:srgbClr val="000000"/>
                </a:solidFill>
                <a:latin typeface="Times New Roman" panose="02020603050405020304" pitchFamily="18" charset="0"/>
              </a:rPr>
              <a:t> are loc </a:t>
            </a:r>
            <a:r>
              <a:rPr lang="en-US" sz="1800" b="0" i="0" u="none" strike="noStrike" baseline="0" dirty="0" err="1">
                <a:solidFill>
                  <a:srgbClr val="000000"/>
                </a:solidFill>
                <a:latin typeface="Times New Roman" panose="02020603050405020304" pitchFamily="18" charset="0"/>
              </a:rPr>
              <a:t>injecţia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electronilor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regiunea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activã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sar</a:t>
            </a:r>
            <a:r>
              <a:rPr lang="en-US" sz="1800" b="0" i="0" u="none" strike="noStrike" baseline="0" dirty="0">
                <a:solidFill>
                  <a:srgbClr val="000000"/>
                </a:solidFill>
                <a:latin typeface="Times New Roman" panose="02020603050405020304" pitchFamily="18" charset="0"/>
              </a:rPr>
              <a:t> prima </a:t>
            </a:r>
            <a:r>
              <a:rPr lang="en-US" sz="1800" b="0" i="0" u="none" strike="noStrike" baseline="0" dirty="0" err="1">
                <a:solidFill>
                  <a:srgbClr val="000000"/>
                </a:solidFill>
                <a:latin typeface="Times New Roman" panose="02020603050405020304" pitchFamily="18" charset="0"/>
              </a:rPr>
              <a:t>barierã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dar</a:t>
            </a:r>
            <a:r>
              <a:rPr lang="en-US" sz="1800" b="0" i="0" u="none" strike="noStrike" baseline="0" dirty="0">
                <a:solidFill>
                  <a:srgbClr val="000000"/>
                </a:solidFill>
                <a:latin typeface="Times New Roman" panose="02020603050405020304" pitchFamily="18" charset="0"/>
              </a:rPr>
              <a:t> nu </a:t>
            </a:r>
            <a:r>
              <a:rPr lang="en-US" sz="1800" b="0" i="0" u="none" strike="noStrike" baseline="0" dirty="0" err="1">
                <a:solidFill>
                  <a:srgbClr val="000000"/>
                </a:solidFill>
                <a:latin typeface="Times New Roman" panose="02020603050405020304" pitchFamily="18" charset="0"/>
              </a:rPr>
              <a:t>sar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de a </a:t>
            </a:r>
            <a:r>
              <a:rPr lang="en-US" sz="1800" b="0" i="0" u="none" strike="noStrike" baseline="0" dirty="0" err="1">
                <a:solidFill>
                  <a:srgbClr val="000000"/>
                </a:solidFill>
                <a:latin typeface="Times New Roman" panose="02020603050405020304" pitchFamily="18" charset="0"/>
              </a:rPr>
              <a:t>doua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barierã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înaltã</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Din al </a:t>
            </a:r>
            <a:r>
              <a:rPr lang="en-US" sz="1800" b="0" i="0" u="none" strike="noStrike" baseline="0" dirty="0" err="1">
                <a:solidFill>
                  <a:srgbClr val="000000"/>
                </a:solidFill>
                <a:latin typeface="Times New Roman" panose="02020603050405020304" pitchFamily="18" charset="0"/>
              </a:rPr>
              <a:t>doilea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emitor</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injecteazã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goluri</a:t>
            </a:r>
            <a:r>
              <a:rPr lang="en-US" sz="1800" b="0" i="0" u="none" strike="noStrike" baseline="0" dirty="0">
                <a:solidFill>
                  <a:srgbClr val="000000"/>
                </a:solidFill>
                <a:latin typeface="Times New Roman" panose="02020603050405020304" pitchFamily="18" charset="0"/>
              </a:rPr>
              <a:t> care </a:t>
            </a:r>
            <a:r>
              <a:rPr lang="en-US" sz="1800" b="0" i="0" u="none" strike="noStrike" baseline="0" dirty="0" err="1">
                <a:solidFill>
                  <a:srgbClr val="000000"/>
                </a:solidFill>
                <a:latin typeface="Times New Roman" panose="02020603050405020304" pitchFamily="18" charset="0"/>
              </a:rPr>
              <a:t>vor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trece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numai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peste</a:t>
            </a:r>
            <a:r>
              <a:rPr lang="en-US" sz="1800" b="0" i="0" u="none" strike="noStrike" baseline="0" dirty="0">
                <a:solidFill>
                  <a:srgbClr val="000000"/>
                </a:solidFill>
                <a:latin typeface="Times New Roman" panose="02020603050405020304" pitchFamily="18" charset="0"/>
              </a:rPr>
              <a:t> prima </a:t>
            </a:r>
            <a:r>
              <a:rPr lang="en-US" sz="1800" b="0" i="0" u="none" strike="noStrike" baseline="0" dirty="0" err="1">
                <a:solidFill>
                  <a:srgbClr val="000000"/>
                </a:solidFill>
                <a:latin typeface="Times New Roman" panose="02020603050405020304" pitchFamily="18" charset="0"/>
              </a:rPr>
              <a:t>barierã</a:t>
            </a:r>
            <a:r>
              <a:rPr lang="en-US" sz="1800" b="0" i="0" u="none" strike="noStrike" baseline="0" dirty="0">
                <a:solidFill>
                  <a:srgbClr val="000000"/>
                </a:solidFill>
                <a:latin typeface="Times New Roman" panose="02020603050405020304" pitchFamily="18" charset="0"/>
              </a:rPr>
              <a:t>, nu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de a </a:t>
            </a:r>
            <a:r>
              <a:rPr lang="en-US" sz="1800" b="0" i="0" u="none" strike="noStrike" baseline="0" dirty="0" err="1">
                <a:solidFill>
                  <a:srgbClr val="000000"/>
                </a:solidFill>
                <a:latin typeface="Times New Roman" panose="02020603050405020304" pitchFamily="18" charset="0"/>
              </a:rPr>
              <a:t>doua</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Condiţii</a:t>
            </a:r>
            <a:r>
              <a:rPr lang="en-US" sz="1800" b="0" i="0" u="none" strike="noStrike" baseline="0" dirty="0">
                <a:solidFill>
                  <a:srgbClr val="000000"/>
                </a:solidFill>
                <a:latin typeface="Times New Roman" panose="02020603050405020304" pitchFamily="18" charset="0"/>
              </a:rPr>
              <a:t> ca </a:t>
            </a:r>
            <a:r>
              <a:rPr lang="en-US" sz="1800" b="0" i="0" u="none" strike="noStrike" baseline="0" dirty="0" err="1">
                <a:solidFill>
                  <a:srgbClr val="000000"/>
                </a:solidFill>
                <a:latin typeface="Times New Roman" panose="02020603050405020304" pitchFamily="18" charset="0"/>
              </a:rPr>
              <a:t>laserul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poatã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funcţiona</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suprapopulaţia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nivelelor</a:t>
            </a:r>
            <a:r>
              <a:rPr lang="en-US" sz="1800" b="0" i="0" u="none" strike="noStrike" baseline="0" dirty="0">
                <a:solidFill>
                  <a:srgbClr val="000000"/>
                </a:solidFill>
                <a:latin typeface="Times New Roman" panose="02020603050405020304" pitchFamily="18" charset="0"/>
              </a:rPr>
              <a:t>: </a:t>
            </a:r>
          </a:p>
        </p:txBody>
      </p:sp>
      <p:pic>
        <p:nvPicPr>
          <p:cNvPr id="9" name="Рисунок 8">
            <a:extLst>
              <a:ext uri="{FF2B5EF4-FFF2-40B4-BE49-F238E27FC236}">
                <a16:creationId xmlns:a16="http://schemas.microsoft.com/office/drawing/2014/main" id="{D3E3728D-FFD8-1017-FBCF-47E5E932A190}"/>
              </a:ext>
            </a:extLst>
          </p:cNvPr>
          <p:cNvPicPr>
            <a:picLocks noChangeAspect="1"/>
          </p:cNvPicPr>
          <p:nvPr/>
        </p:nvPicPr>
        <p:blipFill>
          <a:blip r:embed="rId3"/>
          <a:stretch>
            <a:fillRect/>
          </a:stretch>
        </p:blipFill>
        <p:spPr>
          <a:xfrm>
            <a:off x="1347395" y="4023693"/>
            <a:ext cx="2111029" cy="2530409"/>
          </a:xfrm>
          <a:prstGeom prst="rect">
            <a:avLst/>
          </a:prstGeom>
        </p:spPr>
      </p:pic>
    </p:spTree>
    <p:extLst>
      <p:ext uri="{BB962C8B-B14F-4D97-AF65-F5344CB8AC3E}">
        <p14:creationId xmlns:p14="http://schemas.microsoft.com/office/powerpoint/2010/main" val="393385150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FC2F0A2-3CF2-B1A9-7238-E6371795EC0F}"/>
              </a:ext>
            </a:extLst>
          </p:cNvPr>
          <p:cNvSpPr txBox="1"/>
          <p:nvPr/>
        </p:nvSpPr>
        <p:spPr>
          <a:xfrm>
            <a:off x="0" y="0"/>
            <a:ext cx="12192000" cy="2585323"/>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Se </a:t>
            </a:r>
            <a:r>
              <a:rPr lang="en-US" sz="1800" b="0" i="0" u="none" strike="noStrike" baseline="0" dirty="0" err="1">
                <a:solidFill>
                  <a:srgbClr val="000000"/>
                </a:solidFill>
                <a:latin typeface="Times New Roman" panose="02020603050405020304" pitchFamily="18" charset="0"/>
              </a:rPr>
              <a:t>injecteazã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electroni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banda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conducţie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goluri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banda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valenţã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Rezultã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cã</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adunã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mulţi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electroni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multe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goluri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prin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urmare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avem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suprapopulaţie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datoratã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injecţei</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rezonatorul</a:t>
            </a:r>
            <a:r>
              <a:rPr lang="en-US" sz="1800" b="0" i="0" u="none" strike="noStrike" baseline="0" dirty="0">
                <a:solidFill>
                  <a:srgbClr val="000000"/>
                </a:solidFill>
                <a:latin typeface="Times New Roman" panose="02020603050405020304" pitchFamily="18" charset="0"/>
              </a:rPr>
              <a:t> Fabri – Pero ( </a:t>
            </a:r>
            <a:r>
              <a:rPr lang="en-US" sz="1800" b="0" i="0" u="none" strike="noStrike" baseline="0" dirty="0" err="1">
                <a:solidFill>
                  <a:srgbClr val="000000"/>
                </a:solidFill>
                <a:latin typeface="Times New Roman" panose="02020603050405020304" pitchFamily="18" charset="0"/>
              </a:rPr>
              <a:t>douã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oglinzi</a:t>
            </a:r>
            <a:r>
              <a:rPr lang="en-US" sz="1800" b="0" i="0" u="none" strike="noStrike" baseline="0" dirty="0">
                <a:solidFill>
                  <a:srgbClr val="000000"/>
                </a:solidFill>
                <a:latin typeface="Times New Roman" panose="02020603050405020304" pitchFamily="18" charset="0"/>
              </a:rPr>
              <a:t> la </a:t>
            </a:r>
            <a:r>
              <a:rPr lang="en-US" sz="1800" b="0" i="0" u="none" strike="noStrike" baseline="0" dirty="0" err="1">
                <a:solidFill>
                  <a:srgbClr val="000000"/>
                </a:solidFill>
                <a:latin typeface="Times New Roman" panose="02020603050405020304" pitchFamily="18" charset="0"/>
              </a:rPr>
              <a:t>margine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una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semitransparentã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una</a:t>
            </a:r>
            <a:r>
              <a:rPr lang="en-US" sz="1800" b="0" i="0" u="none" strike="noStrike" baseline="0" dirty="0">
                <a:solidFill>
                  <a:srgbClr val="000000"/>
                </a:solidFill>
                <a:latin typeface="Times New Roman" panose="02020603050405020304" pitchFamily="18" charset="0"/>
              </a:rPr>
              <a:t> care </a:t>
            </a:r>
            <a:r>
              <a:rPr lang="en-US" sz="1800" b="0" i="0" u="none" strike="noStrike" baseline="0" dirty="0" err="1">
                <a:solidFill>
                  <a:srgbClr val="000000"/>
                </a:solidFill>
                <a:latin typeface="Times New Roman" panose="02020603050405020304" pitchFamily="18" charset="0"/>
              </a:rPr>
              <a:t>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reflecte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laserul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trebuie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emitã</a:t>
            </a:r>
            <a:r>
              <a:rPr lang="en-US" sz="1800" b="0" i="0" u="none" strike="noStrike" baseline="0" dirty="0">
                <a:solidFill>
                  <a:srgbClr val="000000"/>
                </a:solidFill>
                <a:latin typeface="Times New Roman" panose="02020603050405020304" pitchFamily="18" charset="0"/>
              </a:rPr>
              <a:t> o </a:t>
            </a:r>
            <a:r>
              <a:rPr lang="en-US" sz="1800" b="0" i="0" u="none" strike="noStrike" baseline="0" dirty="0" err="1">
                <a:solidFill>
                  <a:srgbClr val="000000"/>
                </a:solidFill>
                <a:latin typeface="Times New Roman" panose="02020603050405020304" pitchFamily="18" charset="0"/>
              </a:rPr>
              <a:t>luminã</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aceeaşi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energie</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fotonilor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aceasta</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utilizeazã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douã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oglinzi</a:t>
            </a:r>
            <a:r>
              <a:rPr lang="en-US" sz="1800" b="0" i="0" u="none" strike="noStrike" baseline="0" dirty="0">
                <a:solidFill>
                  <a:srgbClr val="000000"/>
                </a:solidFill>
                <a:latin typeface="Times New Roman" panose="02020603050405020304" pitchFamily="18" charset="0"/>
              </a:rPr>
              <a:t> la </a:t>
            </a:r>
            <a:r>
              <a:rPr lang="en-US" sz="1800" b="0" i="0" u="none" strike="noStrike" baseline="0" dirty="0" err="1">
                <a:solidFill>
                  <a:srgbClr val="000000"/>
                </a:solidFill>
                <a:latin typeface="Times New Roman" panose="02020603050405020304" pitchFamily="18" charset="0"/>
              </a:rPr>
              <a:t>margine</a:t>
            </a:r>
            <a:r>
              <a:rPr lang="en-US" sz="1800" b="0" i="0" u="none" strike="noStrike" baseline="0" dirty="0">
                <a:solidFill>
                  <a:srgbClr val="000000"/>
                </a:solidFill>
                <a:latin typeface="Times New Roman" panose="02020603050405020304" pitchFamily="18" charset="0"/>
              </a:rPr>
              <a:t> care se </a:t>
            </a:r>
            <a:r>
              <a:rPr lang="en-US" sz="1800" b="0" i="0" u="none" strike="noStrike" baseline="0" dirty="0" err="1">
                <a:solidFill>
                  <a:srgbClr val="000000"/>
                </a:solidFill>
                <a:latin typeface="Times New Roman" panose="02020603050405020304" pitchFamily="18" charset="0"/>
              </a:rPr>
              <a:t>numesc</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rezonatorul</a:t>
            </a:r>
            <a:r>
              <a:rPr lang="en-US" sz="1800" b="0" i="0" u="none" strike="noStrike" baseline="0" dirty="0">
                <a:solidFill>
                  <a:srgbClr val="000000"/>
                </a:solidFill>
                <a:latin typeface="Times New Roman" panose="02020603050405020304" pitchFamily="18" charset="0"/>
              </a:rPr>
              <a:t> Fabri – Pero. </a:t>
            </a:r>
          </a:p>
          <a:p>
            <a:endParaRPr lang="en-US"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Energia pe care o are </a:t>
            </a:r>
            <a:r>
              <a:rPr lang="en-US" sz="1800" b="0" i="0" u="none" strike="noStrike" baseline="0" dirty="0" err="1">
                <a:solidFill>
                  <a:srgbClr val="000000"/>
                </a:solidFill>
                <a:latin typeface="Times New Roman" panose="02020603050405020304" pitchFamily="18" charset="0"/>
              </a:rPr>
              <a:t>electronul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banda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conducţie</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fost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emanatã</a:t>
            </a:r>
            <a:r>
              <a:rPr lang="en-US" sz="1800" b="0" i="0" u="none" strike="noStrike" baseline="0" dirty="0">
                <a:solidFill>
                  <a:srgbClr val="000000"/>
                </a:solidFill>
                <a:latin typeface="Times New Roman" panose="02020603050405020304" pitchFamily="18" charset="0"/>
              </a:rPr>
              <a:t> sub </a:t>
            </a:r>
            <a:r>
              <a:rPr lang="en-US" sz="1800" b="0" i="0" u="none" strike="noStrike" baseline="0" dirty="0" err="1">
                <a:solidFill>
                  <a:srgbClr val="000000"/>
                </a:solidFill>
                <a:latin typeface="Times New Roman" panose="02020603050405020304" pitchFamily="18" charset="0"/>
              </a:rPr>
              <a:t>formã</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foton</a:t>
            </a:r>
            <a:r>
              <a:rPr lang="en-US" sz="1800" b="0" i="0" u="none" strike="noStrike" baseline="0" dirty="0">
                <a:solidFill>
                  <a:srgbClr val="000000"/>
                </a:solidFill>
                <a:latin typeface="Times New Roman" panose="02020603050405020304" pitchFamily="18" charset="0"/>
              </a:rPr>
              <a:t> ( lumina </a:t>
            </a:r>
            <a:r>
              <a:rPr lang="en-US" sz="1800" b="0" i="0" u="none" strike="noStrike" baseline="0" dirty="0" err="1">
                <a:solidFill>
                  <a:srgbClr val="000000"/>
                </a:solidFill>
                <a:latin typeface="Times New Roman" panose="02020603050405020304" pitchFamily="18" charset="0"/>
              </a:rPr>
              <a:t>laserului</a:t>
            </a:r>
            <a:r>
              <a:rPr lang="en-US" sz="1800" b="0" i="0" u="none" strike="noStrike" baseline="0" dirty="0">
                <a:solidFill>
                  <a:srgbClr val="000000"/>
                </a:solidFill>
                <a:latin typeface="Times New Roman" panose="02020603050405020304" pitchFamily="18" charset="0"/>
              </a:rPr>
              <a:t>). La </a:t>
            </a:r>
            <a:r>
              <a:rPr lang="en-US" sz="1800" b="0" i="0" u="none" strike="noStrike" baseline="0" dirty="0" err="1">
                <a:solidFill>
                  <a:srgbClr val="000000"/>
                </a:solidFill>
                <a:latin typeface="Times New Roman" panose="02020603050405020304" pitchFamily="18" charset="0"/>
              </a:rPr>
              <a:t>margine</a:t>
            </a:r>
            <a:r>
              <a:rPr lang="en-US" sz="1800" b="0" i="0" u="none" strike="noStrike" baseline="0" dirty="0">
                <a:solidFill>
                  <a:srgbClr val="000000"/>
                </a:solidFill>
                <a:latin typeface="Times New Roman" panose="02020603050405020304" pitchFamily="18" charset="0"/>
              </a:rPr>
              <a:t> ( </a:t>
            </a:r>
            <a:r>
              <a:rPr lang="en-US" sz="1800" b="0" i="0" u="none" strike="noStrike" baseline="0" dirty="0" err="1">
                <a:solidFill>
                  <a:srgbClr val="000000"/>
                </a:solidFill>
                <a:latin typeface="Times New Roman" panose="02020603050405020304" pitchFamily="18" charset="0"/>
              </a:rPr>
              <a:t>electronii</a:t>
            </a:r>
            <a:r>
              <a:rPr lang="en-US" sz="1800" b="0" i="0" u="none" strike="noStrike" baseline="0" dirty="0">
                <a:solidFill>
                  <a:srgbClr val="000000"/>
                </a:solidFill>
                <a:latin typeface="Times New Roman" panose="02020603050405020304" pitchFamily="18" charset="0"/>
              </a:rPr>
              <a:t> care se </a:t>
            </a:r>
            <a:r>
              <a:rPr lang="en-US" sz="1800" b="0" i="0" u="none" strike="noStrike" baseline="0" dirty="0" err="1">
                <a:solidFill>
                  <a:srgbClr val="000000"/>
                </a:solidFill>
                <a:latin typeface="Times New Roman" panose="02020603050405020304" pitchFamily="18" charset="0"/>
              </a:rPr>
              <a:t>gãsesc</a:t>
            </a:r>
            <a:r>
              <a:rPr lang="en-US" sz="1800" b="0" i="0" u="none" strike="noStrike" baseline="0" dirty="0">
                <a:solidFill>
                  <a:srgbClr val="000000"/>
                </a:solidFill>
                <a:latin typeface="Times New Roman" panose="02020603050405020304" pitchFamily="18" charset="0"/>
              </a:rPr>
              <a:t> pe </a:t>
            </a:r>
            <a:r>
              <a:rPr lang="en-US" sz="1800" b="0" i="0" u="none" strike="noStrike" baseline="0" dirty="0" err="1">
                <a:solidFill>
                  <a:srgbClr val="000000"/>
                </a:solidFill>
                <a:latin typeface="Times New Roman" panose="02020603050405020304" pitchFamily="18" charset="0"/>
              </a:rPr>
              <a:t>nivelul</a:t>
            </a:r>
            <a:r>
              <a:rPr lang="en-US" sz="1800" b="0" i="0" u="none" strike="noStrike" baseline="0" dirty="0">
                <a:solidFill>
                  <a:srgbClr val="000000"/>
                </a:solidFill>
                <a:latin typeface="Times New Roman" panose="02020603050405020304" pitchFamily="18" charset="0"/>
              </a:rPr>
              <a:t> cel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înalt</a:t>
            </a:r>
            <a:r>
              <a:rPr lang="en-US" sz="1800" b="0" i="0" u="none" strike="noStrike" baseline="0" dirty="0">
                <a:solidFill>
                  <a:srgbClr val="000000"/>
                </a:solidFill>
                <a:latin typeface="Times New Roman" panose="02020603050405020304" pitchFamily="18" charset="0"/>
              </a:rPr>
              <a:t> al </a:t>
            </a:r>
            <a:r>
              <a:rPr lang="en-US" sz="1800" b="0" i="0" u="none" strike="noStrike" baseline="0" dirty="0" err="1">
                <a:solidFill>
                  <a:srgbClr val="000000"/>
                </a:solidFill>
                <a:latin typeface="Times New Roman" panose="02020603050405020304" pitchFamily="18" charset="0"/>
              </a:rPr>
              <a:t>benzii</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conducţie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electronul</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recombinã</a:t>
            </a:r>
            <a:r>
              <a:rPr lang="en-US" sz="1800" b="0" i="0" u="none" strike="noStrike" baseline="0" dirty="0">
                <a:solidFill>
                  <a:srgbClr val="000000"/>
                </a:solidFill>
                <a:latin typeface="Times New Roman" panose="02020603050405020304" pitchFamily="18" charset="0"/>
              </a:rPr>
              <a:t> cu un </a:t>
            </a:r>
            <a:r>
              <a:rPr lang="en-US" sz="1800" b="0" i="0" u="none" strike="noStrike" baseline="0" dirty="0" err="1">
                <a:solidFill>
                  <a:srgbClr val="000000"/>
                </a:solidFill>
                <a:latin typeface="Times New Roman" panose="02020603050405020304" pitchFamily="18" charset="0"/>
              </a:rPr>
              <a:t>gol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ca </a:t>
            </a:r>
            <a:r>
              <a:rPr lang="en-US" sz="1800" b="0" i="0" u="none" strike="noStrike" baseline="0" dirty="0" err="1">
                <a:solidFill>
                  <a:srgbClr val="000000"/>
                </a:solidFill>
                <a:latin typeface="Times New Roman" panose="02020603050405020304" pitchFamily="18" charset="0"/>
              </a:rPr>
              <a:t>sã</a:t>
            </a:r>
            <a:r>
              <a:rPr lang="en-US" sz="1800" b="0" i="0" u="none" strike="noStrike" baseline="0" dirty="0">
                <a:solidFill>
                  <a:srgbClr val="000000"/>
                </a:solidFill>
                <a:latin typeface="Times New Roman" panose="02020603050405020304" pitchFamily="18" charset="0"/>
              </a:rPr>
              <a:t> nu fie </a:t>
            </a:r>
            <a:r>
              <a:rPr lang="en-US" sz="1800" b="0" i="0" u="none" strike="noStrike" baseline="0" dirty="0" err="1">
                <a:solidFill>
                  <a:srgbClr val="000000"/>
                </a:solidFill>
                <a:latin typeface="Times New Roman" panose="02020603050405020304" pitchFamily="18" charset="0"/>
              </a:rPr>
              <a:t>altã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energie</a:t>
            </a:r>
            <a:r>
              <a:rPr lang="en-US" sz="1800" b="0" i="0" u="none" strike="noStrike" baseline="0" dirty="0">
                <a:solidFill>
                  <a:srgbClr val="000000"/>
                </a:solidFill>
                <a:latin typeface="Times New Roman" panose="02020603050405020304" pitchFamily="18" charset="0"/>
              </a:rPr>
              <a:t> se pun </a:t>
            </a:r>
            <a:r>
              <a:rPr lang="en-US" sz="1800" b="0" i="0" u="none" strike="noStrike" baseline="0" dirty="0" err="1">
                <a:solidFill>
                  <a:srgbClr val="000000"/>
                </a:solidFill>
                <a:latin typeface="Times New Roman" panose="02020603050405020304" pitchFamily="18" charset="0"/>
              </a:rPr>
              <a:t>douã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oglinzi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fotonul</a:t>
            </a:r>
            <a:r>
              <a:rPr lang="en-US" sz="1800" b="0" i="0" u="none" strike="noStrike" baseline="0" dirty="0">
                <a:solidFill>
                  <a:srgbClr val="000000"/>
                </a:solidFill>
                <a:latin typeface="Times New Roman" panose="02020603050405020304" pitchFamily="18" charset="0"/>
              </a:rPr>
              <a:t> format se </a:t>
            </a:r>
            <a:r>
              <a:rPr lang="en-US" sz="1800" b="0" i="0" u="none" strike="noStrike" baseline="0" dirty="0" err="1">
                <a:solidFill>
                  <a:srgbClr val="000000"/>
                </a:solidFill>
                <a:latin typeface="Times New Roman" panose="02020603050405020304" pitchFamily="18" charset="0"/>
              </a:rPr>
              <a:t>loveşte</a:t>
            </a:r>
            <a:r>
              <a:rPr lang="en-US" sz="1800" b="0" i="0" u="none" strike="noStrike" baseline="0" dirty="0">
                <a:solidFill>
                  <a:srgbClr val="000000"/>
                </a:solidFill>
                <a:latin typeface="Times New Roman" panose="02020603050405020304" pitchFamily="18" charset="0"/>
              </a:rPr>
              <a:t> de o </a:t>
            </a:r>
            <a:r>
              <a:rPr lang="en-US" sz="1800" b="0" i="0" u="none" strike="noStrike" baseline="0" dirty="0" err="1">
                <a:solidFill>
                  <a:srgbClr val="000000"/>
                </a:solidFill>
                <a:latin typeface="Times New Roman" panose="02020603050405020304" pitchFamily="18" charset="0"/>
              </a:rPr>
              <a:t>oglindã</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alta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simuleazã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alte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perechi</a:t>
            </a:r>
            <a:r>
              <a:rPr lang="en-US" sz="1800" b="0" i="0" u="none" strike="noStrike" baseline="0" dirty="0">
                <a:solidFill>
                  <a:srgbClr val="000000"/>
                </a:solidFill>
                <a:latin typeface="Times New Roman" panose="02020603050405020304" pitchFamily="18" charset="0"/>
              </a:rPr>
              <a:t> electron-</a:t>
            </a:r>
            <a:r>
              <a:rPr lang="en-US" sz="1800" b="0" i="0" u="none" strike="noStrike" baseline="0" dirty="0" err="1">
                <a:solidFill>
                  <a:srgbClr val="000000"/>
                </a:solidFill>
                <a:latin typeface="Times New Roman" panose="02020603050405020304" pitchFamily="18" charset="0"/>
              </a:rPr>
              <a:t>gol</a:t>
            </a:r>
            <a:r>
              <a:rPr lang="en-US" sz="1800" b="0" i="0" u="none" strike="noStrike" baseline="0" dirty="0">
                <a:solidFill>
                  <a:srgbClr val="000000"/>
                </a:solidFill>
                <a:latin typeface="Times New Roman" panose="02020603050405020304" pitchFamily="18" charset="0"/>
              </a:rPr>
              <a:t> care </a:t>
            </a:r>
            <a:r>
              <a:rPr lang="en-US" sz="1800" b="0" i="0" u="none" strike="noStrike" baseline="0" dirty="0" err="1">
                <a:solidFill>
                  <a:srgbClr val="000000"/>
                </a:solidFill>
                <a:latin typeface="Times New Roman" panose="02020603050405020304" pitchFamily="18" charset="0"/>
              </a:rPr>
              <a:t>dau</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aceeaşi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energie</a:t>
            </a:r>
            <a:r>
              <a:rPr lang="en-US" sz="1800" b="0" i="0" u="none" strike="noStrike" baseline="0" dirty="0">
                <a:solidFill>
                  <a:srgbClr val="000000"/>
                </a:solidFill>
                <a:latin typeface="Times New Roman" panose="02020603050405020304" pitchFamily="18" charset="0"/>
              </a:rPr>
              <a:t>. </a:t>
            </a:r>
            <a:endParaRPr lang="en-US" dirty="0"/>
          </a:p>
        </p:txBody>
      </p:sp>
      <p:sp>
        <p:nvSpPr>
          <p:cNvPr id="7" name="TextBox 6">
            <a:extLst>
              <a:ext uri="{FF2B5EF4-FFF2-40B4-BE49-F238E27FC236}">
                <a16:creationId xmlns:a16="http://schemas.microsoft.com/office/drawing/2014/main" id="{ADAD8C54-18E4-9A6B-9192-7FBD838D7257}"/>
              </a:ext>
            </a:extLst>
          </p:cNvPr>
          <p:cNvSpPr txBox="1"/>
          <p:nvPr/>
        </p:nvSpPr>
        <p:spPr>
          <a:xfrm>
            <a:off x="174280" y="2585323"/>
            <a:ext cx="6124668" cy="369332"/>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Construcţia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laserului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pentru</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putea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lucra</a:t>
            </a:r>
            <a:r>
              <a:rPr lang="en-US" sz="1800" b="0" i="0" u="none" strike="noStrike" baseline="0" dirty="0">
                <a:solidFill>
                  <a:srgbClr val="000000"/>
                </a:solidFill>
                <a:latin typeface="Times New Roman" panose="02020603050405020304" pitchFamily="18" charset="0"/>
              </a:rPr>
              <a:t> </a:t>
            </a:r>
            <a:endParaRPr lang="en-US" dirty="0"/>
          </a:p>
        </p:txBody>
      </p:sp>
      <p:pic>
        <p:nvPicPr>
          <p:cNvPr id="9" name="Рисунок 8">
            <a:extLst>
              <a:ext uri="{FF2B5EF4-FFF2-40B4-BE49-F238E27FC236}">
                <a16:creationId xmlns:a16="http://schemas.microsoft.com/office/drawing/2014/main" id="{11FAE364-CF3A-B407-B067-9FD506BE671D}"/>
              </a:ext>
            </a:extLst>
          </p:cNvPr>
          <p:cNvPicPr>
            <a:picLocks noChangeAspect="1"/>
          </p:cNvPicPr>
          <p:nvPr/>
        </p:nvPicPr>
        <p:blipFill>
          <a:blip r:embed="rId2"/>
          <a:stretch>
            <a:fillRect/>
          </a:stretch>
        </p:blipFill>
        <p:spPr>
          <a:xfrm>
            <a:off x="317625" y="3056103"/>
            <a:ext cx="3696078" cy="2677523"/>
          </a:xfrm>
          <a:prstGeom prst="rect">
            <a:avLst/>
          </a:prstGeom>
        </p:spPr>
      </p:pic>
      <p:sp>
        <p:nvSpPr>
          <p:cNvPr id="11" name="TextBox 10">
            <a:extLst>
              <a:ext uri="{FF2B5EF4-FFF2-40B4-BE49-F238E27FC236}">
                <a16:creationId xmlns:a16="http://schemas.microsoft.com/office/drawing/2014/main" id="{9477F5EF-123C-7903-5EC7-9C8AC2E02A89}"/>
              </a:ext>
            </a:extLst>
          </p:cNvPr>
          <p:cNvSpPr txBox="1"/>
          <p:nvPr/>
        </p:nvSpPr>
        <p:spPr>
          <a:xfrm>
            <a:off x="6828577" y="2871437"/>
            <a:ext cx="6124668" cy="369332"/>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Laserul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tãiat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aratã</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astfel</a:t>
            </a:r>
            <a:r>
              <a:rPr lang="en-US" sz="1800" b="0" i="0" u="none" strike="noStrike" baseline="0" dirty="0">
                <a:solidFill>
                  <a:srgbClr val="000000"/>
                </a:solidFill>
                <a:latin typeface="Times New Roman" panose="02020603050405020304" pitchFamily="18" charset="0"/>
              </a:rPr>
              <a:t>: </a:t>
            </a:r>
            <a:endParaRPr lang="en-US" dirty="0"/>
          </a:p>
        </p:txBody>
      </p:sp>
      <p:pic>
        <p:nvPicPr>
          <p:cNvPr id="13" name="Рисунок 12">
            <a:extLst>
              <a:ext uri="{FF2B5EF4-FFF2-40B4-BE49-F238E27FC236}">
                <a16:creationId xmlns:a16="http://schemas.microsoft.com/office/drawing/2014/main" id="{07DDC99A-0C88-794E-6A7E-ECE43F426D55}"/>
              </a:ext>
            </a:extLst>
          </p:cNvPr>
          <p:cNvPicPr>
            <a:picLocks noChangeAspect="1"/>
          </p:cNvPicPr>
          <p:nvPr/>
        </p:nvPicPr>
        <p:blipFill>
          <a:blip r:embed="rId3"/>
          <a:stretch>
            <a:fillRect/>
          </a:stretch>
        </p:blipFill>
        <p:spPr>
          <a:xfrm>
            <a:off x="6096000" y="3311190"/>
            <a:ext cx="5655397" cy="3306888"/>
          </a:xfrm>
          <a:prstGeom prst="rect">
            <a:avLst/>
          </a:prstGeom>
        </p:spPr>
      </p:pic>
    </p:spTree>
    <p:extLst>
      <p:ext uri="{BB962C8B-B14F-4D97-AF65-F5344CB8AC3E}">
        <p14:creationId xmlns:p14="http://schemas.microsoft.com/office/powerpoint/2010/main" val="2827115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6D20845-F734-DC91-2DF5-7518FD77D458}"/>
              </a:ext>
            </a:extLst>
          </p:cNvPr>
          <p:cNvSpPr txBox="1"/>
          <p:nvPr/>
        </p:nvSpPr>
        <p:spPr>
          <a:xfrm>
            <a:off x="387037" y="213686"/>
            <a:ext cx="6097508" cy="369332"/>
          </a:xfrm>
          <a:prstGeom prst="rect">
            <a:avLst/>
          </a:prstGeom>
          <a:noFill/>
        </p:spPr>
        <p:txBody>
          <a:bodyPr wrap="square">
            <a:spAutoFit/>
          </a:bodyPr>
          <a:lstStyle/>
          <a:p>
            <a:r>
              <a:rPr lang="en-US" sz="1800" b="1" i="0" u="none" strike="noStrike" baseline="0" dirty="0" err="1">
                <a:solidFill>
                  <a:srgbClr val="000000"/>
                </a:solidFill>
                <a:latin typeface="Times New Roman" panose="02020603050405020304" pitchFamily="18" charset="0"/>
              </a:rPr>
              <a:t>Creşterea</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stratului</a:t>
            </a:r>
            <a:r>
              <a:rPr lang="en-US" sz="1800" b="1" i="0" u="none" strike="noStrike" baseline="0" dirty="0">
                <a:solidFill>
                  <a:srgbClr val="000000"/>
                </a:solidFill>
                <a:latin typeface="Times New Roman" panose="02020603050405020304" pitchFamily="18" charset="0"/>
              </a:rPr>
              <a:t> epitaxial de Si din </a:t>
            </a:r>
            <a:r>
              <a:rPr lang="en-US" sz="1800" b="1" i="0" u="none" strike="noStrike" baseline="0" dirty="0" err="1">
                <a:solidFill>
                  <a:srgbClr val="000000"/>
                </a:solidFill>
                <a:latin typeface="Times New Roman" panose="02020603050405020304" pitchFamily="18" charset="0"/>
              </a:rPr>
              <a:t>faza</a:t>
            </a:r>
            <a:r>
              <a:rPr lang="en-US" sz="1800" b="1" i="0" u="none" strike="noStrike" baseline="0" dirty="0">
                <a:solidFill>
                  <a:srgbClr val="000000"/>
                </a:solidFill>
                <a:latin typeface="Times New Roman" panose="02020603050405020304" pitchFamily="18" charset="0"/>
              </a:rPr>
              <a:t> </a:t>
            </a:r>
            <a:r>
              <a:rPr lang="en-US" sz="1800" b="1" i="0" u="none" strike="noStrike" baseline="0" dirty="0" err="1">
                <a:solidFill>
                  <a:srgbClr val="000000"/>
                </a:solidFill>
                <a:latin typeface="Times New Roman" panose="02020603050405020304" pitchFamily="18" charset="0"/>
              </a:rPr>
              <a:t>gazoasă</a:t>
            </a:r>
            <a:r>
              <a:rPr lang="en-US" sz="1800" b="1" i="0" u="none" strike="noStrike" baseline="0" dirty="0">
                <a:solidFill>
                  <a:srgbClr val="000000"/>
                </a:solidFill>
                <a:latin typeface="Times New Roman" panose="02020603050405020304" pitchFamily="18" charset="0"/>
              </a:rPr>
              <a:t> </a:t>
            </a:r>
            <a:endParaRPr lang="en-US" dirty="0"/>
          </a:p>
        </p:txBody>
      </p:sp>
      <p:sp>
        <p:nvSpPr>
          <p:cNvPr id="7" name="TextBox 6">
            <a:extLst>
              <a:ext uri="{FF2B5EF4-FFF2-40B4-BE49-F238E27FC236}">
                <a16:creationId xmlns:a16="http://schemas.microsoft.com/office/drawing/2014/main" id="{273CC3C0-0F88-1448-D3D8-1EFF7BC3FD0A}"/>
              </a:ext>
            </a:extLst>
          </p:cNvPr>
          <p:cNvSpPr txBox="1"/>
          <p:nvPr/>
        </p:nvSpPr>
        <p:spPr>
          <a:xfrm>
            <a:off x="387037" y="583018"/>
            <a:ext cx="6097508" cy="369332"/>
          </a:xfrm>
          <a:prstGeom prst="rect">
            <a:avLst/>
          </a:prstGeom>
          <a:noFill/>
        </p:spPr>
        <p:txBody>
          <a:bodyPr wrap="square">
            <a:spAutoFit/>
          </a:bodyPr>
          <a:lstStyle/>
          <a:p>
            <a:r>
              <a:rPr lang="pt-BR" sz="1800" b="0" i="0" u="none" strike="noStrike" baseline="0" dirty="0">
                <a:solidFill>
                  <a:srgbClr val="000000"/>
                </a:solidFill>
                <a:latin typeface="Times New Roman" panose="02020603050405020304" pitchFamily="18" charset="0"/>
              </a:rPr>
              <a:t>a) </a:t>
            </a:r>
            <a:r>
              <a:rPr lang="pt-BR" sz="1800" b="0" i="1" u="none" strike="noStrike" baseline="0" dirty="0">
                <a:solidFill>
                  <a:srgbClr val="000000"/>
                </a:solidFill>
                <a:latin typeface="Times New Roman" panose="02020603050405020304" pitchFamily="18" charset="0"/>
              </a:rPr>
              <a:t>Construcţia instalaţiei de creştere epitaxială</a:t>
            </a:r>
            <a:r>
              <a:rPr lang="pt-BR" sz="1800" b="0" i="0" u="none" strike="noStrike" baseline="0" dirty="0">
                <a:solidFill>
                  <a:srgbClr val="000000"/>
                </a:solidFill>
                <a:latin typeface="Times New Roman" panose="02020603050405020304" pitchFamily="18" charset="0"/>
              </a:rPr>
              <a:t>: </a:t>
            </a:r>
            <a:endParaRPr lang="en-US" dirty="0"/>
          </a:p>
        </p:txBody>
      </p:sp>
      <p:pic>
        <p:nvPicPr>
          <p:cNvPr id="9" name="Picture 8">
            <a:extLst>
              <a:ext uri="{FF2B5EF4-FFF2-40B4-BE49-F238E27FC236}">
                <a16:creationId xmlns:a16="http://schemas.microsoft.com/office/drawing/2014/main" id="{7A9C01AE-B02B-970A-5800-E503D51188E4}"/>
              </a:ext>
            </a:extLst>
          </p:cNvPr>
          <p:cNvPicPr>
            <a:picLocks noChangeAspect="1"/>
          </p:cNvPicPr>
          <p:nvPr/>
        </p:nvPicPr>
        <p:blipFill>
          <a:blip r:embed="rId2"/>
          <a:stretch>
            <a:fillRect/>
          </a:stretch>
        </p:blipFill>
        <p:spPr>
          <a:xfrm>
            <a:off x="387037" y="1058685"/>
            <a:ext cx="6395357" cy="3208315"/>
          </a:xfrm>
          <a:prstGeom prst="rect">
            <a:avLst/>
          </a:prstGeom>
        </p:spPr>
      </p:pic>
      <p:sp>
        <p:nvSpPr>
          <p:cNvPr id="11" name="TextBox 10">
            <a:extLst>
              <a:ext uri="{FF2B5EF4-FFF2-40B4-BE49-F238E27FC236}">
                <a16:creationId xmlns:a16="http://schemas.microsoft.com/office/drawing/2014/main" id="{871A5120-B296-FC0B-8F38-BE34870EFFCF}"/>
              </a:ext>
            </a:extLst>
          </p:cNvPr>
          <p:cNvSpPr txBox="1"/>
          <p:nvPr/>
        </p:nvSpPr>
        <p:spPr>
          <a:xfrm>
            <a:off x="6522269" y="963140"/>
            <a:ext cx="5669731" cy="1200329"/>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Instalaţia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conţine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părţi</a:t>
            </a:r>
            <a:r>
              <a:rPr lang="en-US" sz="1800" b="0" i="0" u="none" strike="noStrike" baseline="0" dirty="0">
                <a:solidFill>
                  <a:srgbClr val="000000"/>
                </a:solidFill>
                <a:latin typeface="Times New Roman" panose="02020603050405020304" pitchFamily="18" charset="0"/>
              </a:rPr>
              <a:t>: - </a:t>
            </a:r>
            <a:r>
              <a:rPr lang="en-US" sz="1800" b="0" i="0" u="none" strike="noStrike" baseline="0" dirty="0" err="1">
                <a:solidFill>
                  <a:srgbClr val="000000"/>
                </a:solidFill>
                <a:latin typeface="Times New Roman" panose="02020603050405020304" pitchFamily="18" charset="0"/>
              </a:rPr>
              <a:t>reactorul</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sistemul</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alimentare</a:t>
            </a:r>
            <a:r>
              <a:rPr lang="en-US" sz="1800" b="0" i="0" u="none" strike="noStrike" baseline="0" dirty="0">
                <a:solidFill>
                  <a:srgbClr val="000000"/>
                </a:solidFill>
                <a:latin typeface="Times New Roman" panose="02020603050405020304" pitchFamily="18" charset="0"/>
              </a:rPr>
              <a:t> cu gaze; </a:t>
            </a:r>
          </a:p>
          <a:p>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sistemul</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alimentare</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energie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elctrică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control (nu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desenat</a:t>
            </a:r>
            <a:r>
              <a:rPr lang="en-US" sz="1800" b="0" i="0" u="none" strike="noStrike" baseline="0" dirty="0">
                <a:solidFill>
                  <a:srgbClr val="000000"/>
                </a:solidFill>
                <a:latin typeface="Times New Roman" panose="02020603050405020304" pitchFamily="18" charset="0"/>
              </a:rPr>
              <a:t>). </a:t>
            </a:r>
            <a:endParaRPr lang="en-US" dirty="0"/>
          </a:p>
        </p:txBody>
      </p:sp>
      <p:sp>
        <p:nvSpPr>
          <p:cNvPr id="13" name="TextBox 12">
            <a:extLst>
              <a:ext uri="{FF2B5EF4-FFF2-40B4-BE49-F238E27FC236}">
                <a16:creationId xmlns:a16="http://schemas.microsoft.com/office/drawing/2014/main" id="{E752EE27-6B97-86D3-04AB-5F6B0F3773E0}"/>
              </a:ext>
            </a:extLst>
          </p:cNvPr>
          <p:cNvSpPr txBox="1"/>
          <p:nvPr/>
        </p:nvSpPr>
        <p:spPr>
          <a:xfrm>
            <a:off x="6989275" y="2163469"/>
            <a:ext cx="5072204" cy="3970318"/>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Pe </a:t>
            </a:r>
            <a:r>
              <a:rPr lang="en-US" sz="1800" b="0" i="1" u="none" strike="noStrike" baseline="0" dirty="0" err="1">
                <a:solidFill>
                  <a:srgbClr val="000000"/>
                </a:solidFill>
                <a:latin typeface="Times New Roman" panose="02020603050405020304" pitchFamily="18" charset="0"/>
              </a:rPr>
              <a:t>linia</a:t>
            </a:r>
            <a:r>
              <a:rPr lang="en-US" sz="1800" b="0" i="1" u="none" strike="noStrike" baseline="0" dirty="0">
                <a:solidFill>
                  <a:srgbClr val="000000"/>
                </a:solidFill>
                <a:latin typeface="Times New Roman" panose="02020603050405020304" pitchFamily="18" charset="0"/>
              </a:rPr>
              <a:t> </a:t>
            </a:r>
            <a:r>
              <a:rPr lang="en-US" sz="1800" b="0" i="1" u="none" strike="noStrike" baseline="0" dirty="0" err="1">
                <a:solidFill>
                  <a:srgbClr val="000000"/>
                </a:solidFill>
                <a:latin typeface="Times New Roman" panose="02020603050405020304" pitchFamily="18" charset="0"/>
              </a:rPr>
              <a:t>magistrală</a:t>
            </a:r>
            <a:r>
              <a:rPr lang="en-US" sz="1800" b="0" i="1"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merg</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toate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celelalte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componente</a:t>
            </a:r>
            <a:r>
              <a:rPr lang="en-US" sz="1800" b="0" i="0" u="none" strike="noStrike" baseline="0" dirty="0">
                <a:solidFill>
                  <a:srgbClr val="000000"/>
                </a:solidFill>
                <a:latin typeface="Times New Roman" panose="02020603050405020304" pitchFamily="18" charset="0"/>
              </a:rPr>
              <a:t> (HCl, N</a:t>
            </a:r>
            <a:r>
              <a:rPr lang="en-US" sz="1050" b="0" i="0" u="none" strike="noStrike" baseline="0" dirty="0">
                <a:solidFill>
                  <a:srgbClr val="000000"/>
                </a:solidFill>
                <a:latin typeface="Times New Roman" panose="02020603050405020304" pitchFamily="18" charset="0"/>
              </a:rPr>
              <a:t>2</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etc</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reactor. </a:t>
            </a:r>
          </a:p>
          <a:p>
            <a:r>
              <a:rPr lang="en-US" sz="1800" b="0" i="1" u="none" strike="noStrike" baseline="0" dirty="0" err="1">
                <a:solidFill>
                  <a:srgbClr val="000000"/>
                </a:solidFill>
                <a:latin typeface="Times New Roman" panose="02020603050405020304" pitchFamily="18" charset="0"/>
              </a:rPr>
              <a:t>Reactorul</a:t>
            </a:r>
            <a:r>
              <a:rPr lang="en-US" sz="1800" b="0" i="1"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poate</a:t>
            </a:r>
            <a:r>
              <a:rPr lang="en-US" sz="1800" b="0" i="0" u="none" strike="noStrike" baseline="0" dirty="0">
                <a:solidFill>
                  <a:srgbClr val="000000"/>
                </a:solidFill>
                <a:latin typeface="Times New Roman" panose="02020603050405020304" pitchFamily="18" charset="0"/>
              </a:rPr>
              <a:t> fi </a:t>
            </a:r>
            <a:r>
              <a:rPr lang="en-US" sz="1800" b="0" i="0" u="none" strike="noStrike" baseline="0" dirty="0" err="1">
                <a:solidFill>
                  <a:srgbClr val="000000"/>
                </a:solidFill>
                <a:latin typeface="Times New Roman" panose="02020603050405020304" pitchFamily="18" charset="0"/>
              </a:rPr>
              <a:t>realizat</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sticlă</a:t>
            </a:r>
            <a:r>
              <a:rPr lang="en-US" sz="1800" b="0" i="0" u="none" strike="noStrike" baseline="0" dirty="0">
                <a:solidFill>
                  <a:srgbClr val="000000"/>
                </a:solidFill>
                <a:latin typeface="Times New Roman" panose="02020603050405020304" pitchFamily="18" charset="0"/>
              </a:rPr>
              <a:t> de quartz cu o </a:t>
            </a:r>
            <a:r>
              <a:rPr lang="en-US" sz="1800" b="0" i="0" u="none" strike="noStrike" baseline="0" dirty="0" err="1">
                <a:solidFill>
                  <a:srgbClr val="000000"/>
                </a:solidFill>
                <a:latin typeface="Times New Roman" panose="02020603050405020304" pitchFamily="18" charset="0"/>
              </a:rPr>
              <a:t>puritate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înaltă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Reactorul</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încălzeşte</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ajutorul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generatorului</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frecvenţe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înalte</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8 – </a:t>
            </a:r>
            <a:r>
              <a:rPr lang="en-US" sz="1800" b="0" i="0" u="none" strike="noStrike" baseline="0" dirty="0" err="1">
                <a:solidFill>
                  <a:srgbClr val="000000"/>
                </a:solidFill>
                <a:latin typeface="Times New Roman" panose="02020603050405020304" pitchFamily="18" charset="0"/>
              </a:rPr>
              <a:t>reprezintă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inductorul</a:t>
            </a:r>
            <a:r>
              <a:rPr lang="en-US" sz="1800" b="0" i="0" u="none" strike="noStrike" baseline="0" dirty="0">
                <a:solidFill>
                  <a:srgbClr val="000000"/>
                </a:solidFill>
                <a:latin typeface="Times New Roman" panose="02020603050405020304" pitchFamily="18" charset="0"/>
              </a:rPr>
              <a:t> care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realizat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dintr</a:t>
            </a:r>
            <a:r>
              <a:rPr lang="en-US" sz="1800" b="0" i="0" u="none" strike="noStrike" baseline="0" dirty="0">
                <a:solidFill>
                  <a:srgbClr val="000000"/>
                </a:solidFill>
                <a:latin typeface="Times New Roman" panose="02020603050405020304" pitchFamily="18" charset="0"/>
              </a:rPr>
              <a:t>-un tub de </a:t>
            </a:r>
            <a:r>
              <a:rPr lang="en-US" sz="1800" b="0" i="0" u="none" strike="noStrike" baseline="0" dirty="0" err="1">
                <a:solidFill>
                  <a:srgbClr val="000000"/>
                </a:solidFill>
                <a:latin typeface="Times New Roman" panose="02020603050405020304" pitchFamily="18" charset="0"/>
              </a:rPr>
              <a:t>aramă</a:t>
            </a:r>
            <a:r>
              <a:rPr lang="en-US" sz="1800" b="0" i="0" u="none" strike="noStrike" baseline="0" dirty="0">
                <a:solidFill>
                  <a:srgbClr val="000000"/>
                </a:solidFill>
                <a:latin typeface="Times New Roman" panose="02020603050405020304" pitchFamily="18" charset="0"/>
              </a:rPr>
              <a:t>, care conduce bine </a:t>
            </a:r>
            <a:r>
              <a:rPr lang="en-US" sz="1800" b="0" i="0" u="none" strike="noStrike" baseline="0" dirty="0" err="1">
                <a:solidFill>
                  <a:srgbClr val="000000"/>
                </a:solidFill>
                <a:latin typeface="Times New Roman" panose="02020603050405020304" pitchFamily="18" charset="0"/>
              </a:rPr>
              <a:t>căldura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care se </a:t>
            </a:r>
            <a:r>
              <a:rPr lang="en-US" sz="1800" b="0" i="0" u="none" strike="noStrike" baseline="0" dirty="0" err="1">
                <a:solidFill>
                  <a:srgbClr val="000000"/>
                </a:solidFill>
                <a:latin typeface="Times New Roman" panose="02020603050405020304" pitchFamily="18" charset="0"/>
              </a:rPr>
              <a:t>răceşte</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apă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curgătoare</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Pt. ca </a:t>
            </a:r>
            <a:r>
              <a:rPr lang="en-US" sz="1800" b="0" i="0" u="none" strike="noStrike" baseline="0" dirty="0" err="1">
                <a:solidFill>
                  <a:srgbClr val="000000"/>
                </a:solidFill>
                <a:latin typeface="Times New Roman" panose="02020603050405020304" pitchFamily="18" charset="0"/>
              </a:rPr>
              <a:t>temperatura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să</a:t>
            </a:r>
            <a:r>
              <a:rPr lang="en-US" sz="1800" b="0" i="0" u="none" strike="noStrike" baseline="0" dirty="0">
                <a:solidFill>
                  <a:srgbClr val="000000"/>
                </a:solidFill>
                <a:latin typeface="Times New Roman" panose="02020603050405020304" pitchFamily="18" charset="0"/>
              </a:rPr>
              <a:t> fie </a:t>
            </a:r>
            <a:r>
              <a:rPr lang="en-US" sz="1800" b="0" i="0" u="none" strike="noStrike" baseline="0" dirty="0" err="1">
                <a:solidFill>
                  <a:srgbClr val="000000"/>
                </a:solidFill>
                <a:latin typeface="Times New Roman" panose="02020603050405020304" pitchFamily="18" charset="0"/>
              </a:rPr>
              <a:t>stabilă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reactorul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trebuie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încălzit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apoi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răcit</a:t>
            </a:r>
            <a:r>
              <a:rPr lang="en-US" sz="1800" b="0" i="0" u="none" strike="noStrike" baseline="0" dirty="0">
                <a:solidFill>
                  <a:srgbClr val="000000"/>
                </a:solidFill>
                <a:latin typeface="Times New Roman" panose="02020603050405020304" pitchFamily="18" charset="0"/>
              </a:rPr>
              <a:t> rapid. </a:t>
            </a:r>
          </a:p>
          <a:p>
            <a:r>
              <a:rPr lang="en-US" sz="1800" b="0" i="0" u="none" strike="noStrike" baseline="0" dirty="0">
                <a:solidFill>
                  <a:srgbClr val="000000"/>
                </a:solidFill>
                <a:latin typeface="Times New Roman" panose="02020603050405020304" pitchFamily="18" charset="0"/>
              </a:rPr>
              <a:t>11 – </a:t>
            </a:r>
            <a:r>
              <a:rPr lang="en-US" sz="1800" b="0" i="0" u="none" strike="noStrike" baseline="0" dirty="0" err="1">
                <a:solidFill>
                  <a:srgbClr val="000000"/>
                </a:solidFill>
                <a:latin typeface="Times New Roman" panose="02020603050405020304" pitchFamily="18" charset="0"/>
              </a:rPr>
              <a:t>reprezintă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plachetele</a:t>
            </a:r>
            <a:r>
              <a:rPr lang="en-US" sz="1800" b="0" i="0" u="none" strike="noStrike" baseline="0" dirty="0">
                <a:solidFill>
                  <a:srgbClr val="000000"/>
                </a:solidFill>
                <a:latin typeface="Times New Roman" panose="02020603050405020304" pitchFamily="18" charset="0"/>
              </a:rPr>
              <a:t> de Si pe care se </a:t>
            </a:r>
            <a:r>
              <a:rPr lang="en-US" sz="1800" b="0" i="0" u="none" strike="noStrike" baseline="0" dirty="0" err="1">
                <a:solidFill>
                  <a:srgbClr val="000000"/>
                </a:solidFill>
                <a:latin typeface="Times New Roman" panose="02020603050405020304" pitchFamily="18" charset="0"/>
              </a:rPr>
              <a:t>cresc</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peliculele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epitaxiale</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10 – </a:t>
            </a:r>
            <a:r>
              <a:rPr lang="en-US" sz="1800" b="0" i="0" u="none" strike="noStrike" baseline="0" dirty="0" err="1">
                <a:solidFill>
                  <a:srgbClr val="000000"/>
                </a:solidFill>
                <a:latin typeface="Times New Roman" panose="02020603050405020304" pitchFamily="18" charset="0"/>
              </a:rPr>
              <a:t>reprezintă</a:t>
            </a:r>
            <a:r>
              <a:rPr lang="en-US" sz="1800" b="0" i="0" u="none" strike="noStrike" baseline="0" dirty="0">
                <a:solidFill>
                  <a:srgbClr val="000000"/>
                </a:solidFill>
                <a:latin typeface="Times New Roman" panose="02020603050405020304" pitchFamily="18" charset="0"/>
              </a:rPr>
              <a:t> </a:t>
            </a:r>
            <a:r>
              <a:rPr lang="en-US" sz="1800" b="0" i="1" u="none" strike="noStrike" baseline="0" dirty="0" err="1">
                <a:solidFill>
                  <a:srgbClr val="000000"/>
                </a:solidFill>
                <a:latin typeface="Times New Roman" panose="02020603050405020304" pitchFamily="18" charset="0"/>
              </a:rPr>
              <a:t>piedestralul</a:t>
            </a:r>
            <a:r>
              <a:rPr lang="en-US" sz="1800" b="0" i="1"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latin typeface="Times New Roman" panose="02020603050405020304" pitchFamily="18" charset="0"/>
              </a:rPr>
              <a:t>format din </a:t>
            </a:r>
            <a:r>
              <a:rPr lang="en-US" sz="1800" b="0" i="0" u="none" strike="noStrike" baseline="0" dirty="0" err="1">
                <a:solidFill>
                  <a:srgbClr val="000000"/>
                </a:solidFill>
                <a:latin typeface="Times New Roman" panose="02020603050405020304" pitchFamily="18" charset="0"/>
              </a:rPr>
              <a:t>grafit</a:t>
            </a:r>
            <a:r>
              <a:rPr lang="en-US" sz="1800" b="0" i="0" u="none" strike="noStrike" baseline="0" dirty="0">
                <a:solidFill>
                  <a:srgbClr val="000000"/>
                </a:solidFill>
                <a:latin typeface="Times New Roman" panose="02020603050405020304" pitchFamily="18" charset="0"/>
              </a:rPr>
              <a:t> de o </a:t>
            </a:r>
            <a:r>
              <a:rPr lang="en-US" sz="1800" b="0" i="0" u="none" strike="noStrike" baseline="0" dirty="0" err="1">
                <a:solidFill>
                  <a:srgbClr val="000000"/>
                </a:solidFill>
                <a:latin typeface="Times New Roman" panose="02020603050405020304" pitchFamily="18" charset="0"/>
              </a:rPr>
              <a:t>puritate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înaltă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Acest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pidestral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poate</a:t>
            </a:r>
            <a:r>
              <a:rPr lang="en-US" sz="1800" b="0" i="0" u="none" strike="noStrike" baseline="0" dirty="0">
                <a:solidFill>
                  <a:srgbClr val="000000"/>
                </a:solidFill>
                <a:latin typeface="Times New Roman" panose="02020603050405020304" pitchFamily="18" charset="0"/>
              </a:rPr>
              <a:t> fi: </a:t>
            </a:r>
            <a:endParaRPr lang="en-US" dirty="0"/>
          </a:p>
        </p:txBody>
      </p:sp>
    </p:spTree>
    <p:extLst>
      <p:ext uri="{BB962C8B-B14F-4D97-AF65-F5344CB8AC3E}">
        <p14:creationId xmlns:p14="http://schemas.microsoft.com/office/powerpoint/2010/main" val="3442064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EBAD71F7-DAC9-94A4-5420-486605D2B6F9}"/>
              </a:ext>
            </a:extLst>
          </p:cNvPr>
          <p:cNvPicPr>
            <a:picLocks noChangeAspect="1"/>
          </p:cNvPicPr>
          <p:nvPr/>
        </p:nvPicPr>
        <p:blipFill>
          <a:blip r:embed="rId2"/>
          <a:stretch>
            <a:fillRect/>
          </a:stretch>
        </p:blipFill>
        <p:spPr>
          <a:xfrm>
            <a:off x="389299" y="114788"/>
            <a:ext cx="7444292" cy="2577811"/>
          </a:xfrm>
          <a:prstGeom prst="rect">
            <a:avLst/>
          </a:prstGeom>
        </p:spPr>
      </p:pic>
      <p:sp>
        <p:nvSpPr>
          <p:cNvPr id="5" name="TextBox 4">
            <a:extLst>
              <a:ext uri="{FF2B5EF4-FFF2-40B4-BE49-F238E27FC236}">
                <a16:creationId xmlns:a16="http://schemas.microsoft.com/office/drawing/2014/main" id="{9B656FB0-24FB-97D8-14E2-433E3367096C}"/>
              </a:ext>
            </a:extLst>
          </p:cNvPr>
          <p:cNvSpPr txBox="1"/>
          <p:nvPr/>
        </p:nvSpPr>
        <p:spPr>
          <a:xfrm>
            <a:off x="242180" y="2520583"/>
            <a:ext cx="11949820" cy="1200329"/>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Piedestralul</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roteşte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grosimea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crescute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va</a:t>
            </a:r>
            <a:r>
              <a:rPr lang="en-US" sz="1800" b="0" i="0" u="none" strike="noStrike" baseline="0" dirty="0">
                <a:solidFill>
                  <a:srgbClr val="000000"/>
                </a:solidFill>
                <a:latin typeface="Times New Roman" panose="02020603050405020304" pitchFamily="18" charset="0"/>
              </a:rPr>
              <a:t> fi </a:t>
            </a:r>
            <a:r>
              <a:rPr lang="en-US" sz="1800" b="0" i="0" u="none" strike="noStrike" baseline="0" dirty="0" err="1">
                <a:solidFill>
                  <a:srgbClr val="000000"/>
                </a:solidFill>
                <a:latin typeface="Times New Roman" panose="02020603050405020304" pitchFamily="18" charset="0"/>
              </a:rPr>
              <a:t>omogenă</a:t>
            </a:r>
            <a:r>
              <a:rPr lang="en-US" sz="1800" b="0" i="0" u="none" strike="noStrike" baseline="0" dirty="0">
                <a:solidFill>
                  <a:srgbClr val="000000"/>
                </a:solidFill>
                <a:latin typeface="Times New Roman" panose="02020603050405020304" pitchFamily="18" charset="0"/>
              </a:rPr>
              <a:t> pe </a:t>
            </a:r>
            <a:r>
              <a:rPr lang="en-US" sz="1800" b="0" i="0" u="none" strike="noStrike" baseline="0" dirty="0" err="1">
                <a:solidFill>
                  <a:srgbClr val="000000"/>
                </a:solidFill>
                <a:latin typeface="Times New Roman" panose="02020603050405020304" pitchFamily="18" charset="0"/>
              </a:rPr>
              <a:t>toate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plachetele</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Grafitul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o </a:t>
            </a:r>
            <a:r>
              <a:rPr lang="en-US" sz="1800" b="0" i="0" u="none" strike="noStrike" baseline="0" dirty="0" err="1">
                <a:solidFill>
                  <a:srgbClr val="000000"/>
                </a:solidFill>
                <a:latin typeface="Times New Roman" panose="02020603050405020304" pitchFamily="18" charset="0"/>
              </a:rPr>
              <a:t>substanţă</a:t>
            </a:r>
            <a:r>
              <a:rPr lang="en-US" sz="1800" b="0" i="0" u="none" strike="noStrike" baseline="0" dirty="0">
                <a:solidFill>
                  <a:srgbClr val="000000"/>
                </a:solidFill>
                <a:latin typeface="Times New Roman" panose="02020603050405020304" pitchFamily="18" charset="0"/>
              </a:rPr>
              <a:t> care conduce </a:t>
            </a:r>
            <a:r>
              <a:rPr lang="en-US" sz="1800" b="0" i="0" u="none" strike="noStrike" baseline="0" dirty="0" err="1">
                <a:solidFill>
                  <a:srgbClr val="000000"/>
                </a:solidFill>
                <a:latin typeface="Times New Roman" panose="02020603050405020304" pitchFamily="18" charset="0"/>
              </a:rPr>
              <a:t>curentul</a:t>
            </a:r>
            <a:r>
              <a:rPr lang="en-US" sz="1800" b="0" i="0" u="none" strike="noStrike" baseline="0" dirty="0">
                <a:solidFill>
                  <a:srgbClr val="000000"/>
                </a:solidFill>
                <a:latin typeface="Times New Roman" panose="02020603050405020304" pitchFamily="18" charset="0"/>
              </a:rPr>
              <a:t> electric, </a:t>
            </a:r>
            <a:r>
              <a:rPr lang="en-US" sz="1800" b="0" i="0" u="none" strike="noStrike" baseline="0" dirty="0" err="1">
                <a:solidFill>
                  <a:srgbClr val="000000"/>
                </a:solidFill>
                <a:latin typeface="Times New Roman" panose="02020603050405020304" pitchFamily="18" charset="0"/>
              </a:rPr>
              <a:t>rezistenţa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mică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rezistă</a:t>
            </a:r>
            <a:r>
              <a:rPr lang="en-US" sz="1800" b="0" i="0" u="none" strike="noStrike" baseline="0" dirty="0">
                <a:solidFill>
                  <a:srgbClr val="000000"/>
                </a:solidFill>
                <a:latin typeface="Times New Roman" panose="02020603050405020304" pitchFamily="18" charset="0"/>
              </a:rPr>
              <a:t> bine la </a:t>
            </a:r>
            <a:r>
              <a:rPr lang="en-US" sz="1800" b="0" i="0" u="none" strike="noStrike" baseline="0" dirty="0" err="1">
                <a:solidFill>
                  <a:srgbClr val="000000"/>
                </a:solidFill>
                <a:latin typeface="Times New Roman" panose="02020603050405020304" pitchFamily="18" charset="0"/>
              </a:rPr>
              <a:t>temperaturi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destul</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înalte</a:t>
            </a:r>
            <a:r>
              <a:rPr lang="en-US" sz="1800" b="0" i="0" u="none" strike="noStrike" baseline="0" dirty="0">
                <a:solidFill>
                  <a:srgbClr val="000000"/>
                </a:solidFill>
                <a:latin typeface="Times New Roman" panose="02020603050405020304" pitchFamily="18" charset="0"/>
              </a:rPr>
              <a:t>.</a:t>
            </a:r>
          </a:p>
          <a:p>
            <a:r>
              <a:rPr lang="en-US" dirty="0" err="1">
                <a:solidFill>
                  <a:srgbClr val="000000"/>
                </a:solidFill>
                <a:latin typeface="Times New Roman" panose="02020603050405020304" pitchFamily="18" charset="0"/>
              </a:rPr>
              <a:t>Sticla</a:t>
            </a:r>
            <a:r>
              <a:rPr lang="en-US" dirty="0">
                <a:solidFill>
                  <a:srgbClr val="000000"/>
                </a:solidFill>
                <a:latin typeface="Times New Roman" panose="02020603050405020304" pitchFamily="18" charset="0"/>
              </a:rPr>
              <a:t> de quartz nu </a:t>
            </a:r>
            <a:r>
              <a:rPr lang="en-US" dirty="0" err="1">
                <a:solidFill>
                  <a:srgbClr val="000000"/>
                </a:solidFill>
                <a:latin typeface="Times New Roman" panose="02020603050405020304" pitchFamily="18" charset="0"/>
              </a:rPr>
              <a:t>absoarbe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curentul</a:t>
            </a:r>
            <a:r>
              <a:rPr lang="en-US" dirty="0">
                <a:solidFill>
                  <a:srgbClr val="000000"/>
                </a:solidFill>
                <a:latin typeface="Times New Roman" panose="02020603050405020304" pitchFamily="18" charset="0"/>
              </a:rPr>
              <a:t> electric, ci </a:t>
            </a:r>
            <a:r>
              <a:rPr lang="en-US" dirty="0" err="1">
                <a:solidFill>
                  <a:srgbClr val="000000"/>
                </a:solidFill>
                <a:latin typeface="Times New Roman" panose="02020603050405020304" pitchFamily="18" charset="0"/>
              </a:rPr>
              <a:t>îl</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absoarbe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grafitul</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şi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condus</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mai</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departe</a:t>
            </a:r>
            <a:r>
              <a:rPr lang="en-US" dirty="0">
                <a:solidFill>
                  <a:srgbClr val="000000"/>
                </a:solidFill>
                <a:latin typeface="Times New Roman" panose="02020603050405020304" pitchFamily="18" charset="0"/>
              </a:rPr>
              <a:t>. La </a:t>
            </a:r>
            <a:r>
              <a:rPr lang="en-US" dirty="0" err="1">
                <a:solidFill>
                  <a:srgbClr val="000000"/>
                </a:solidFill>
                <a:latin typeface="Times New Roman" panose="02020603050405020304" pitchFamily="18" charset="0"/>
              </a:rPr>
              <a:t>frecvenţe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înalte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frecvenţa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industrială</a:t>
            </a:r>
            <a:r>
              <a:rPr lang="en-US" dirty="0">
                <a:solidFill>
                  <a:srgbClr val="000000"/>
                </a:solidFill>
                <a:latin typeface="Times New Roman" panose="02020603050405020304" pitchFamily="18" charset="0"/>
              </a:rPr>
              <a:t> = 13.56MHz) </a:t>
            </a:r>
            <a:r>
              <a:rPr lang="en-US" dirty="0" err="1">
                <a:solidFill>
                  <a:srgbClr val="000000"/>
                </a:solidFill>
                <a:latin typeface="Times New Roman" panose="02020603050405020304" pitchFamily="18" charset="0"/>
              </a:rPr>
              <a:t>grafitul</a:t>
            </a:r>
            <a:r>
              <a:rPr lang="en-US" dirty="0">
                <a:solidFill>
                  <a:srgbClr val="000000"/>
                </a:solidFill>
                <a:latin typeface="Times New Roman" panose="02020603050405020304" pitchFamily="18" charset="0"/>
              </a:rPr>
              <a:t> se </a:t>
            </a:r>
            <a:r>
              <a:rPr lang="en-US" dirty="0" err="1">
                <a:solidFill>
                  <a:srgbClr val="000000"/>
                </a:solidFill>
                <a:latin typeface="Times New Roman" panose="02020603050405020304" pitchFamily="18" charset="0"/>
              </a:rPr>
              <a:t>încălzeşte</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puternic</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cedând</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căldura</a:t>
            </a:r>
            <a:r>
              <a:rPr lang="en-US" dirty="0">
                <a:solidFill>
                  <a:srgbClr val="000000"/>
                </a:solidFill>
                <a:latin typeface="Times New Roman" panose="02020603050405020304" pitchFamily="18" charset="0"/>
              </a:rPr>
              <a:t> </a:t>
            </a:r>
            <a:r>
              <a:rPr lang="en-US" dirty="0" err="1">
                <a:solidFill>
                  <a:srgbClr val="000000"/>
                </a:solidFill>
                <a:latin typeface="Times New Roman" panose="02020603050405020304" pitchFamily="18" charset="0"/>
              </a:rPr>
              <a:t>plachetelor</a:t>
            </a:r>
            <a:r>
              <a:rPr lang="en-US" dirty="0">
                <a:solidFill>
                  <a:srgbClr val="000000"/>
                </a:solidFill>
                <a:latin typeface="Times New Roman" panose="02020603050405020304" pitchFamily="18" charset="0"/>
              </a:rPr>
              <a:t>.  </a:t>
            </a:r>
          </a:p>
        </p:txBody>
      </p:sp>
      <p:sp>
        <p:nvSpPr>
          <p:cNvPr id="7" name="TextBox 6">
            <a:extLst>
              <a:ext uri="{FF2B5EF4-FFF2-40B4-BE49-F238E27FC236}">
                <a16:creationId xmlns:a16="http://schemas.microsoft.com/office/drawing/2014/main" id="{F31BD745-3DDA-29F5-817A-616407DAD0CB}"/>
              </a:ext>
            </a:extLst>
          </p:cNvPr>
          <p:cNvSpPr txBox="1"/>
          <p:nvPr/>
        </p:nvSpPr>
        <p:spPr>
          <a:xfrm>
            <a:off x="242179" y="3653228"/>
            <a:ext cx="11826089" cy="1200329"/>
          </a:xfrm>
          <a:prstGeom prst="rect">
            <a:avLst/>
          </a:prstGeom>
          <a:noFill/>
        </p:spPr>
        <p:txBody>
          <a:bodyPr wrap="square">
            <a:spAutoFit/>
          </a:bodyPr>
          <a:lstStyle/>
          <a:p>
            <a:r>
              <a:rPr lang="en-US" sz="1800" b="0" i="1" u="none" strike="noStrike" baseline="0" dirty="0" err="1">
                <a:solidFill>
                  <a:srgbClr val="000000"/>
                </a:solidFill>
                <a:latin typeface="Times New Roman" panose="02020603050405020304" pitchFamily="18" charset="0"/>
              </a:rPr>
              <a:t>Sistemul</a:t>
            </a:r>
            <a:r>
              <a:rPr lang="en-US" sz="1800" b="0" i="1" u="none" strike="noStrike" baseline="0" dirty="0">
                <a:solidFill>
                  <a:srgbClr val="000000"/>
                </a:solidFill>
                <a:latin typeface="Times New Roman" panose="02020603050405020304" pitchFamily="18" charset="0"/>
              </a:rPr>
              <a:t> de gaze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gazele</a:t>
            </a:r>
            <a:r>
              <a:rPr lang="en-US" sz="1800" b="0" i="0" u="none" strike="noStrike" baseline="0" dirty="0">
                <a:solidFill>
                  <a:srgbClr val="000000"/>
                </a:solidFill>
                <a:latin typeface="Times New Roman" panose="02020603050405020304" pitchFamily="18" charset="0"/>
              </a:rPr>
              <a:t> pe care le </a:t>
            </a:r>
            <a:r>
              <a:rPr lang="en-US" sz="1800" b="0" i="0" u="none" strike="noStrike" baseline="0" dirty="0" err="1">
                <a:solidFill>
                  <a:srgbClr val="000000"/>
                </a:solidFill>
                <a:latin typeface="Times New Roman" panose="02020603050405020304" pitchFamily="18" charset="0"/>
              </a:rPr>
              <a:t>folosim</a:t>
            </a:r>
            <a:r>
              <a:rPr lang="en-US" sz="1800" b="0" i="0" u="none" strike="noStrike" baseline="0" dirty="0">
                <a:solidFill>
                  <a:srgbClr val="000000"/>
                </a:solidFill>
                <a:latin typeface="Times New Roman" panose="02020603050405020304" pitchFamily="18" charset="0"/>
              </a:rPr>
              <a:t> sunt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principiu</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nişte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substanţe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lichide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foarte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agresive</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Robinetele</a:t>
            </a:r>
            <a:r>
              <a:rPr lang="en-US" sz="1800" b="0" i="0" u="none" strike="noStrike" baseline="0" dirty="0">
                <a:solidFill>
                  <a:srgbClr val="000000"/>
                </a:solidFill>
                <a:latin typeface="Times New Roman" panose="02020603050405020304" pitchFamily="18" charset="0"/>
              </a:rPr>
              <a:t> de la 1 la 7 se </a:t>
            </a:r>
            <a:r>
              <a:rPr lang="en-US" sz="1800" b="0" i="0" u="none" strike="noStrike" baseline="0" dirty="0" err="1">
                <a:solidFill>
                  <a:srgbClr val="000000"/>
                </a:solidFill>
                <a:latin typeface="Times New Roman" panose="02020603050405020304" pitchFamily="18" charset="0"/>
              </a:rPr>
              <a:t>reglează</a:t>
            </a:r>
            <a:r>
              <a:rPr lang="en-US" sz="1800" b="0" i="0" u="none" strike="noStrike" baseline="0" dirty="0">
                <a:solidFill>
                  <a:srgbClr val="000000"/>
                </a:solidFill>
                <a:latin typeface="Times New Roman" panose="02020603050405020304" pitchFamily="18" charset="0"/>
              </a:rPr>
              <a:t> pt. </a:t>
            </a:r>
            <a:r>
              <a:rPr lang="en-US" sz="1800" b="0" i="0" u="none" strike="noStrike" baseline="0" dirty="0" err="1">
                <a:solidFill>
                  <a:srgbClr val="000000"/>
                </a:solidFill>
                <a:latin typeface="Times New Roman" panose="02020603050405020304" pitchFamily="18" charset="0"/>
              </a:rPr>
              <a:t>trecerea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gazelor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robinete</a:t>
            </a:r>
            <a:r>
              <a:rPr lang="en-US" sz="1800" b="0" i="0" u="none" strike="noStrike" baseline="0" dirty="0">
                <a:solidFill>
                  <a:srgbClr val="000000"/>
                </a:solidFill>
                <a:latin typeface="Times New Roman" panose="02020603050405020304" pitchFamily="18" charset="0"/>
              </a:rPr>
              <a:t> sunt </a:t>
            </a:r>
            <a:r>
              <a:rPr lang="en-US" sz="1800" b="0" i="0" u="none" strike="noStrike" baseline="0" dirty="0" err="1">
                <a:solidFill>
                  <a:srgbClr val="000000"/>
                </a:solidFill>
                <a:latin typeface="Times New Roman" panose="02020603050405020304" pitchFamily="18" charset="0"/>
              </a:rPr>
              <a:t>realizate</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teflon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stabil</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punct</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vedere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chimic</a:t>
            </a:r>
            <a:r>
              <a:rPr lang="en-US" sz="1800" b="0" i="0" u="none" strike="noStrike" baseline="0" dirty="0">
                <a:solidFill>
                  <a:srgbClr val="000000"/>
                </a:solidFill>
                <a:latin typeface="Times New Roman" panose="02020603050405020304" pitchFamily="18" charset="0"/>
              </a:rPr>
              <a:t>, nu </a:t>
            </a:r>
            <a:r>
              <a:rPr lang="en-US" sz="1800" b="0" i="0" u="none" strike="noStrike" baseline="0" dirty="0" err="1">
                <a:solidFill>
                  <a:srgbClr val="000000"/>
                </a:solidFill>
                <a:latin typeface="Times New Roman" panose="02020603050405020304" pitchFamily="18" charset="0"/>
              </a:rPr>
              <a:t>reacţionează</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gazele</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pot </a:t>
            </a:r>
            <a:r>
              <a:rPr lang="en-US" sz="1800" b="0" i="0" u="none" strike="noStrike" baseline="0" dirty="0" err="1">
                <a:solidFill>
                  <a:srgbClr val="000000"/>
                </a:solidFill>
                <a:latin typeface="Times New Roman" panose="02020603050405020304" pitchFamily="18" charset="0"/>
              </a:rPr>
              <a:t>realiza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oţel</a:t>
            </a:r>
            <a:r>
              <a:rPr lang="en-US" sz="1800" b="0" i="0" u="none" strike="noStrike" baseline="0" dirty="0">
                <a:solidFill>
                  <a:srgbClr val="000000"/>
                </a:solidFill>
                <a:latin typeface="Times New Roman" panose="02020603050405020304" pitchFamily="18" charset="0"/>
              </a:rPr>
              <a:t>-inox, </a:t>
            </a:r>
            <a:r>
              <a:rPr lang="en-US" sz="1800" b="0" i="0" u="none" strike="noStrike" baseline="0" dirty="0" err="1">
                <a:solidFill>
                  <a:srgbClr val="000000"/>
                </a:solidFill>
                <a:latin typeface="Times New Roman" panose="02020603050405020304" pitchFamily="18" charset="0"/>
              </a:rPr>
              <a:t>dar</a:t>
            </a:r>
            <a:r>
              <a:rPr lang="en-US" sz="1800" b="0" i="0" u="none" strike="noStrike" baseline="0" dirty="0">
                <a:solidFill>
                  <a:srgbClr val="000000"/>
                </a:solidFill>
                <a:latin typeface="Times New Roman" panose="02020603050405020304" pitchFamily="18" charset="0"/>
              </a:rPr>
              <a:t> nu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chiar</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atât</a:t>
            </a:r>
            <a:r>
              <a:rPr lang="en-US" sz="1800" b="0" i="0" u="none" strike="noStrike" baseline="0" dirty="0">
                <a:solidFill>
                  <a:srgbClr val="000000"/>
                </a:solidFill>
                <a:latin typeface="Times New Roman" panose="02020603050405020304" pitchFamily="18" charset="0"/>
              </a:rPr>
              <a:t> de dur ca </a:t>
            </a:r>
            <a:r>
              <a:rPr lang="en-US" sz="1800" b="0" i="0" u="none" strike="noStrike" baseline="0" dirty="0" err="1">
                <a:solidFill>
                  <a:srgbClr val="000000"/>
                </a:solidFill>
                <a:latin typeface="Times New Roman" panose="02020603050405020304" pitchFamily="18" charset="0"/>
              </a:rPr>
              <a:t>teflonul</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Mai </a:t>
            </a:r>
            <a:r>
              <a:rPr lang="en-US" sz="1800" b="0" i="0" u="none" strike="noStrike" baseline="0" dirty="0" err="1">
                <a:solidFill>
                  <a:srgbClr val="000000"/>
                </a:solidFill>
                <a:latin typeface="Times New Roman" panose="02020603050405020304" pitchFamily="18" charset="0"/>
              </a:rPr>
              <a:t>există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sistemul</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traductoare</a:t>
            </a:r>
            <a:r>
              <a:rPr lang="en-US" sz="1800" b="0" i="0" u="none" strike="noStrike" baseline="0" dirty="0">
                <a:solidFill>
                  <a:srgbClr val="000000"/>
                </a:solidFill>
                <a:latin typeface="Times New Roman" panose="02020603050405020304" pitchFamily="18" charset="0"/>
              </a:rPr>
              <a:t> pt. </a:t>
            </a:r>
            <a:r>
              <a:rPr lang="en-US" sz="1800" b="0" i="0" u="none" strike="noStrike" baseline="0" dirty="0" err="1">
                <a:solidFill>
                  <a:srgbClr val="000000"/>
                </a:solidFill>
                <a:latin typeface="Times New Roman" panose="02020603050405020304" pitchFamily="18" charset="0"/>
              </a:rPr>
              <a:t>măsurarea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temperaturii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interiorul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reactorului</a:t>
            </a:r>
            <a:r>
              <a:rPr lang="en-US" sz="1800" b="0" i="0" u="none" strike="noStrike" baseline="0" dirty="0">
                <a:solidFill>
                  <a:srgbClr val="000000"/>
                </a:solidFill>
                <a:latin typeface="Times New Roman" panose="02020603050405020304" pitchFamily="18" charset="0"/>
              </a:rPr>
              <a:t>. </a:t>
            </a:r>
            <a:endParaRPr lang="en-US" dirty="0"/>
          </a:p>
        </p:txBody>
      </p:sp>
    </p:spTree>
    <p:extLst>
      <p:ext uri="{BB962C8B-B14F-4D97-AF65-F5344CB8AC3E}">
        <p14:creationId xmlns:p14="http://schemas.microsoft.com/office/powerpoint/2010/main" val="2987175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A20CF5E-290A-86C1-4872-84F4F50168F9}"/>
              </a:ext>
            </a:extLst>
          </p:cNvPr>
          <p:cNvSpPr txBox="1"/>
          <p:nvPr/>
        </p:nvSpPr>
        <p:spPr>
          <a:xfrm>
            <a:off x="-1508" y="0"/>
            <a:ext cx="12193508" cy="3693319"/>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b) </a:t>
            </a:r>
            <a:r>
              <a:rPr lang="en-US" sz="1800" b="0" i="1" u="none" strike="noStrike" baseline="0" dirty="0" err="1">
                <a:solidFill>
                  <a:srgbClr val="000000"/>
                </a:solidFill>
                <a:latin typeface="Times New Roman" panose="02020603050405020304" pitchFamily="18" charset="0"/>
              </a:rPr>
              <a:t>Fişa</a:t>
            </a:r>
            <a:r>
              <a:rPr lang="en-US" sz="1800" b="0" i="1" u="none" strike="noStrike" baseline="0" dirty="0">
                <a:solidFill>
                  <a:srgbClr val="000000"/>
                </a:solidFill>
                <a:latin typeface="Times New Roman" panose="02020603050405020304" pitchFamily="18" charset="0"/>
              </a:rPr>
              <a:t> </a:t>
            </a:r>
            <a:r>
              <a:rPr lang="en-US" sz="1800" b="0" i="1" u="none" strike="noStrike" baseline="0" dirty="0" err="1">
                <a:solidFill>
                  <a:srgbClr val="000000"/>
                </a:solidFill>
                <a:latin typeface="Times New Roman" panose="02020603050405020304" pitchFamily="18" charset="0"/>
              </a:rPr>
              <a:t>tehnologică</a:t>
            </a:r>
            <a:r>
              <a:rPr lang="en-US" sz="1800" b="0" i="1" u="none" strike="noStrike" baseline="0" dirty="0">
                <a:solidFill>
                  <a:srgbClr val="000000"/>
                </a:solidFill>
                <a:latin typeface="Times New Roman" panose="02020603050405020304" pitchFamily="18" charset="0"/>
              </a:rPr>
              <a:t> a </a:t>
            </a:r>
            <a:r>
              <a:rPr lang="en-US" sz="1800" b="0" i="1" u="none" strike="noStrike" baseline="0" dirty="0" err="1">
                <a:solidFill>
                  <a:srgbClr val="000000"/>
                </a:solidFill>
                <a:latin typeface="Times New Roman" panose="02020603050405020304" pitchFamily="18" charset="0"/>
              </a:rPr>
              <a:t>procesului</a:t>
            </a:r>
            <a:r>
              <a:rPr lang="en-US" sz="1800" b="0" i="1" u="none" strike="noStrike" baseline="0" dirty="0">
                <a:solidFill>
                  <a:srgbClr val="000000"/>
                </a:solidFill>
                <a:latin typeface="Times New Roman" panose="02020603050405020304" pitchFamily="18" charset="0"/>
              </a:rPr>
              <a:t> de </a:t>
            </a:r>
            <a:r>
              <a:rPr lang="en-US" sz="1800" b="0" i="1" u="none" strike="noStrike" baseline="0" dirty="0" err="1">
                <a:solidFill>
                  <a:srgbClr val="000000"/>
                </a:solidFill>
                <a:latin typeface="Times New Roman" panose="02020603050405020304" pitchFamily="18" charset="0"/>
              </a:rPr>
              <a:t>creştere</a:t>
            </a:r>
            <a:r>
              <a:rPr lang="en-US" sz="1800" b="0" i="1" u="none" strike="noStrike" baseline="0" dirty="0">
                <a:solidFill>
                  <a:srgbClr val="000000"/>
                </a:solidFill>
                <a:latin typeface="Times New Roman" panose="02020603050405020304" pitchFamily="18" charset="0"/>
              </a:rPr>
              <a:t> </a:t>
            </a:r>
            <a:r>
              <a:rPr lang="en-US" sz="1800" b="0" i="1" u="none" strike="noStrike" baseline="0" dirty="0" err="1">
                <a:solidFill>
                  <a:srgbClr val="000000"/>
                </a:solidFill>
                <a:latin typeface="Times New Roman" panose="02020603050405020304" pitchFamily="18" charset="0"/>
              </a:rPr>
              <a:t>epitaxială</a:t>
            </a:r>
            <a:r>
              <a:rPr lang="en-US" sz="1800" b="0" i="1" u="none" strike="noStrike" baseline="0" dirty="0">
                <a:solidFill>
                  <a:srgbClr val="000000"/>
                </a:solidFill>
                <a:latin typeface="Times New Roman" panose="02020603050405020304" pitchFamily="18" charset="0"/>
              </a:rPr>
              <a:t> </a:t>
            </a:r>
            <a:endParaRPr lang="en-US"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1. </a:t>
            </a:r>
            <a:r>
              <a:rPr lang="en-US" sz="1800" b="0" i="0" u="none" strike="noStrike" baseline="0" dirty="0" err="1">
                <a:solidFill>
                  <a:srgbClr val="000000"/>
                </a:solidFill>
                <a:latin typeface="Times New Roman" panose="02020603050405020304" pitchFamily="18" charset="0"/>
              </a:rPr>
              <a:t>aşezarea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plachetelor</a:t>
            </a:r>
            <a:r>
              <a:rPr lang="en-US" sz="1800" b="0" i="0" u="none" strike="noStrike" baseline="0" dirty="0">
                <a:solidFill>
                  <a:srgbClr val="000000"/>
                </a:solidFill>
                <a:latin typeface="Times New Roman" panose="02020603050405020304" pitchFamily="18" charset="0"/>
              </a:rPr>
              <a:t> de Si pe </a:t>
            </a:r>
            <a:r>
              <a:rPr lang="en-US" sz="1800" b="0" i="0" u="none" strike="noStrike" baseline="0" dirty="0" err="1">
                <a:solidFill>
                  <a:srgbClr val="000000"/>
                </a:solidFill>
                <a:latin typeface="Times New Roman" panose="02020603050405020304" pitchFamily="18" charset="0"/>
              </a:rPr>
              <a:t>piedestral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erimetizarea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reactorului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toate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robinetele</a:t>
            </a:r>
            <a:r>
              <a:rPr lang="en-US" sz="1800" b="0" i="0" u="none" strike="noStrike" baseline="0" dirty="0">
                <a:solidFill>
                  <a:srgbClr val="000000"/>
                </a:solidFill>
                <a:latin typeface="Times New Roman" panose="02020603050405020304" pitchFamily="18" charset="0"/>
              </a:rPr>
              <a:t> sunt </a:t>
            </a:r>
            <a:r>
              <a:rPr lang="en-US" sz="1800" b="0" i="0" u="none" strike="noStrike" baseline="0" dirty="0" err="1">
                <a:solidFill>
                  <a:srgbClr val="000000"/>
                </a:solidFill>
                <a:latin typeface="Times New Roman" panose="02020603050405020304" pitchFamily="18" charset="0"/>
              </a:rPr>
              <a:t>închise</a:t>
            </a:r>
            <a:r>
              <a:rPr lang="en-US" sz="1800" b="0" i="0" u="none" strike="noStrike" baseline="0" dirty="0">
                <a:solidFill>
                  <a:srgbClr val="000000"/>
                </a:solidFill>
                <a:latin typeface="Times New Roman" panose="02020603050405020304" pitchFamily="18" charset="0"/>
              </a:rPr>
              <a:t>, ca </a:t>
            </a:r>
            <a:r>
              <a:rPr lang="en-US" sz="1800" b="0" i="0" u="none" strike="noStrike" baseline="0" dirty="0" err="1">
                <a:solidFill>
                  <a:srgbClr val="000000"/>
                </a:solidFill>
                <a:latin typeface="Times New Roman" panose="02020603050405020304" pitchFamily="18" charset="0"/>
              </a:rPr>
              <a:t>urmare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reactor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aer</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2. se </a:t>
            </a:r>
            <a:r>
              <a:rPr lang="en-US" sz="1800" b="0" i="0" u="none" strike="noStrike" baseline="0" dirty="0" err="1">
                <a:solidFill>
                  <a:srgbClr val="000000"/>
                </a:solidFill>
                <a:latin typeface="Times New Roman" panose="02020603050405020304" pitchFamily="18" charset="0"/>
              </a:rPr>
              <a:t>deschide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robinetul</a:t>
            </a:r>
            <a:r>
              <a:rPr lang="en-US" sz="1800" b="0" i="0" u="none" strike="noStrike" baseline="0" dirty="0">
                <a:solidFill>
                  <a:srgbClr val="000000"/>
                </a:solidFill>
                <a:latin typeface="Times New Roman" panose="02020603050405020304" pitchFamily="18" charset="0"/>
              </a:rPr>
              <a:t> 4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înăuntrul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reactorului</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dă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drumul</a:t>
            </a:r>
            <a:r>
              <a:rPr lang="en-US" sz="1800" b="0" i="0" u="none" strike="noStrike" baseline="0" dirty="0">
                <a:solidFill>
                  <a:srgbClr val="000000"/>
                </a:solidFill>
                <a:latin typeface="Times New Roman" panose="02020603050405020304" pitchFamily="18" charset="0"/>
              </a:rPr>
              <a:t> la N</a:t>
            </a:r>
            <a:r>
              <a:rPr lang="en-US" sz="1050" b="0" i="0" u="none" strike="noStrike" baseline="0" dirty="0">
                <a:solidFill>
                  <a:srgbClr val="000000"/>
                </a:solidFill>
                <a:latin typeface="Times New Roman" panose="02020603050405020304" pitchFamily="18" charset="0"/>
              </a:rPr>
              <a:t>2 </a:t>
            </a:r>
            <a:r>
              <a:rPr lang="en-US" sz="1800" b="0" i="0" u="none" strike="noStrike" baseline="0" dirty="0">
                <a:solidFill>
                  <a:srgbClr val="000000"/>
                </a:solidFill>
                <a:latin typeface="Times New Roman" panose="02020603050405020304" pitchFamily="18" charset="0"/>
              </a:rPr>
              <a:t>pt. a </a:t>
            </a:r>
            <a:r>
              <a:rPr lang="en-US" sz="1800" b="0" i="0" u="none" strike="noStrike" baseline="0" dirty="0" err="1">
                <a:solidFill>
                  <a:srgbClr val="000000"/>
                </a:solidFill>
                <a:latin typeface="Times New Roman" panose="02020603050405020304" pitchFamily="18" charset="0"/>
              </a:rPr>
              <a:t>dezlocui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aerul</a:t>
            </a:r>
            <a:r>
              <a:rPr lang="en-US" sz="1800" b="0" i="0" u="none" strike="noStrike" baseline="0" dirty="0">
                <a:solidFill>
                  <a:srgbClr val="000000"/>
                </a:solidFill>
                <a:latin typeface="Times New Roman" panose="02020603050405020304" pitchFamily="18" charset="0"/>
              </a:rPr>
              <a:t> care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reactor (</a:t>
            </a:r>
            <a:r>
              <a:rPr lang="en-US" sz="1800" b="0" i="0" u="none" strike="noStrike" baseline="0" dirty="0" err="1">
                <a:solidFill>
                  <a:srgbClr val="000000"/>
                </a:solidFill>
                <a:latin typeface="Times New Roman" panose="02020603050405020304" pitchFamily="18" charset="0"/>
              </a:rPr>
              <a:t>timpul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cât</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ţine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deschis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robinetul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jur</a:t>
            </a:r>
            <a:r>
              <a:rPr lang="en-US" sz="1800" b="0" i="0" u="none" strike="noStrike" baseline="0" dirty="0">
                <a:solidFill>
                  <a:srgbClr val="000000"/>
                </a:solidFill>
                <a:latin typeface="Times New Roman" panose="02020603050405020304" pitchFamily="18" charset="0"/>
              </a:rPr>
              <a:t> de 15-20min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funcţie</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viteza</a:t>
            </a:r>
            <a:r>
              <a:rPr lang="en-US" sz="1800" b="0" i="0" u="none" strike="noStrike" baseline="0" dirty="0">
                <a:solidFill>
                  <a:srgbClr val="000000"/>
                </a:solidFill>
                <a:latin typeface="Times New Roman" panose="02020603050405020304" pitchFamily="18" charset="0"/>
              </a:rPr>
              <a:t> N</a:t>
            </a:r>
            <a:r>
              <a:rPr lang="en-US" sz="1050" b="0" i="0" u="none" strike="noStrike" baseline="0" dirty="0">
                <a:solidFill>
                  <a:srgbClr val="000000"/>
                </a:solidFill>
                <a:latin typeface="Times New Roman" panose="02020603050405020304" pitchFamily="18" charset="0"/>
              </a:rPr>
              <a:t>2</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N</a:t>
            </a:r>
            <a:r>
              <a:rPr lang="en-US" sz="1050" b="0" i="0" u="none" strike="noStrike" baseline="0" dirty="0">
                <a:solidFill>
                  <a:srgbClr val="000000"/>
                </a:solidFill>
                <a:latin typeface="Times New Roman" panose="02020603050405020304" pitchFamily="18" charset="0"/>
              </a:rPr>
              <a:t>2 </a:t>
            </a:r>
            <a:r>
              <a:rPr lang="en-US" sz="1800" b="0" i="0" u="none" strike="noStrike" baseline="0" dirty="0" err="1">
                <a:solidFill>
                  <a:srgbClr val="000000"/>
                </a:solidFill>
                <a:latin typeface="Times New Roman" panose="02020603050405020304" pitchFamily="18" charset="0"/>
              </a:rPr>
              <a:t>va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ieşi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apoi</a:t>
            </a:r>
            <a:r>
              <a:rPr lang="en-US" sz="1800" b="0" i="0" u="none" strike="noStrike" baseline="0" dirty="0">
                <a:solidFill>
                  <a:srgbClr val="000000"/>
                </a:solidFill>
                <a:latin typeface="Times New Roman" panose="02020603050405020304" pitchFamily="18" charset="0"/>
              </a:rPr>
              <a:t> din reactor </a:t>
            </a:r>
            <a:r>
              <a:rPr lang="en-US" sz="1800" b="0" i="0" u="none" strike="noStrike" baseline="0" dirty="0" err="1">
                <a:solidFill>
                  <a:srgbClr val="000000"/>
                </a:solidFill>
                <a:latin typeface="Times New Roman" panose="02020603050405020304" pitchFamily="18" charset="0"/>
              </a:rPr>
              <a:t>prin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ultimul</a:t>
            </a:r>
            <a:r>
              <a:rPr lang="en-US" sz="1800" b="0" i="0" u="none" strike="noStrike" baseline="0" dirty="0">
                <a:solidFill>
                  <a:srgbClr val="000000"/>
                </a:solidFill>
                <a:latin typeface="Times New Roman" panose="02020603050405020304" pitchFamily="18" charset="0"/>
              </a:rPr>
              <a:t> vas. </a:t>
            </a:r>
          </a:p>
          <a:p>
            <a:r>
              <a:rPr lang="en-US" sz="1800" b="0" i="0" u="none" strike="noStrike" baseline="0" dirty="0">
                <a:solidFill>
                  <a:srgbClr val="000000"/>
                </a:solidFill>
                <a:latin typeface="Times New Roman" panose="02020603050405020304" pitchFamily="18" charset="0"/>
              </a:rPr>
              <a:t>3. se </a:t>
            </a:r>
            <a:r>
              <a:rPr lang="en-US" sz="1800" b="0" i="0" u="none" strike="noStrike" baseline="0" dirty="0" err="1">
                <a:solidFill>
                  <a:srgbClr val="000000"/>
                </a:solidFill>
                <a:latin typeface="Times New Roman" panose="02020603050405020304" pitchFamily="18" charset="0"/>
              </a:rPr>
              <a:t>închide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robinetul</a:t>
            </a:r>
            <a:r>
              <a:rPr lang="en-US" sz="1800" b="0" i="0" u="none" strike="noStrike" baseline="0" dirty="0">
                <a:solidFill>
                  <a:srgbClr val="000000"/>
                </a:solidFill>
                <a:latin typeface="Times New Roman" panose="02020603050405020304" pitchFamily="18" charset="0"/>
              </a:rPr>
              <a:t> 4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deschide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robinetul</a:t>
            </a:r>
            <a:r>
              <a:rPr lang="en-US" sz="1800" b="0" i="0" u="none" strike="noStrike" baseline="0" dirty="0">
                <a:solidFill>
                  <a:srgbClr val="000000"/>
                </a:solidFill>
                <a:latin typeface="Times New Roman" panose="02020603050405020304" pitchFamily="18" charset="0"/>
              </a:rPr>
              <a:t> 1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pe </a:t>
            </a:r>
            <a:r>
              <a:rPr lang="en-US" sz="1800" b="0" i="0" u="none" strike="noStrike" baseline="0" dirty="0" err="1">
                <a:solidFill>
                  <a:srgbClr val="000000"/>
                </a:solidFill>
                <a:latin typeface="Times New Roman" panose="02020603050405020304" pitchFamily="18" charset="0"/>
              </a:rPr>
              <a:t>linia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magistrală</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dă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drumul</a:t>
            </a:r>
            <a:r>
              <a:rPr lang="en-US" sz="1800" b="0" i="0" u="none" strike="noStrike" baseline="0" dirty="0">
                <a:solidFill>
                  <a:srgbClr val="000000"/>
                </a:solidFill>
                <a:latin typeface="Times New Roman" panose="02020603050405020304" pitchFamily="18" charset="0"/>
              </a:rPr>
              <a:t> la H</a:t>
            </a:r>
            <a:r>
              <a:rPr lang="en-US" sz="1050" b="0" i="0" u="none" strike="noStrike" baseline="0" dirty="0">
                <a:solidFill>
                  <a:srgbClr val="000000"/>
                </a:solidFill>
                <a:latin typeface="Times New Roman" panose="02020603050405020304" pitchFamily="18" charset="0"/>
              </a:rPr>
              <a:t>2 </a:t>
            </a:r>
            <a:r>
              <a:rPr lang="en-US" sz="1800" b="0" i="0" u="none" strike="noStrike" baseline="0" dirty="0">
                <a:solidFill>
                  <a:srgbClr val="000000"/>
                </a:solidFill>
                <a:latin typeface="Times New Roman" panose="02020603050405020304" pitchFamily="18" charset="0"/>
              </a:rPr>
              <a:t>(bine </a:t>
            </a:r>
            <a:r>
              <a:rPr lang="en-US" sz="1800" b="0" i="0" u="none" strike="noStrike" baseline="0" dirty="0" err="1">
                <a:solidFill>
                  <a:srgbClr val="000000"/>
                </a:solidFill>
                <a:latin typeface="Times New Roman" panose="02020603050405020304" pitchFamily="18" charset="0"/>
              </a:rPr>
              <a:t>purificat</a:t>
            </a:r>
            <a:r>
              <a:rPr lang="en-US" sz="1800" b="0" i="0" u="none" strike="noStrike" baseline="0" dirty="0">
                <a:solidFill>
                  <a:srgbClr val="000000"/>
                </a:solidFill>
                <a:latin typeface="Times New Roman" panose="02020603050405020304" pitchFamily="18" charset="0"/>
              </a:rPr>
              <a:t>). Nu se </a:t>
            </a:r>
            <a:r>
              <a:rPr lang="en-US" sz="1800" b="0" i="0" u="none" strike="noStrike" baseline="0" dirty="0" err="1">
                <a:solidFill>
                  <a:srgbClr val="000000"/>
                </a:solidFill>
                <a:latin typeface="Times New Roman" panose="02020603050405020304" pitchFamily="18" charset="0"/>
              </a:rPr>
              <a:t>dă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drumul</a:t>
            </a:r>
            <a:r>
              <a:rPr lang="en-US" sz="1800" b="0" i="0" u="none" strike="noStrike" baseline="0" dirty="0">
                <a:solidFill>
                  <a:srgbClr val="000000"/>
                </a:solidFill>
                <a:latin typeface="Times New Roman" panose="02020603050405020304" pitchFamily="18" charset="0"/>
              </a:rPr>
              <a:t> din prima pt. </a:t>
            </a:r>
            <a:r>
              <a:rPr lang="en-US" sz="1800" b="0" i="0" u="none" strike="noStrike" baseline="0" dirty="0" err="1">
                <a:solidFill>
                  <a:srgbClr val="000000"/>
                </a:solidFill>
                <a:latin typeface="Times New Roman" panose="02020603050405020304" pitchFamily="18" charset="0"/>
              </a:rPr>
              <a:t>că</a:t>
            </a:r>
            <a:r>
              <a:rPr lang="en-US" sz="1800" b="0" i="0" u="none" strike="noStrike" baseline="0" dirty="0">
                <a:solidFill>
                  <a:srgbClr val="000000"/>
                </a:solidFill>
                <a:latin typeface="Times New Roman" panose="02020603050405020304" pitchFamily="18" charset="0"/>
              </a:rPr>
              <a:t> face cu </a:t>
            </a:r>
            <a:r>
              <a:rPr lang="en-US" sz="1800" b="0" i="0" u="none" strike="noStrike" baseline="0" dirty="0" err="1">
                <a:solidFill>
                  <a:srgbClr val="000000"/>
                </a:solidFill>
                <a:latin typeface="Times New Roman" panose="02020603050405020304" pitchFamily="18" charset="0"/>
              </a:rPr>
              <a:t>aerul</a:t>
            </a:r>
            <a:r>
              <a:rPr lang="en-US" sz="1800" b="0" i="0" u="none" strike="noStrike" baseline="0" dirty="0">
                <a:solidFill>
                  <a:srgbClr val="000000"/>
                </a:solidFill>
                <a:latin typeface="Times New Roman" panose="02020603050405020304" pitchFamily="18" charset="0"/>
              </a:rPr>
              <a:t> un </a:t>
            </a:r>
            <a:r>
              <a:rPr lang="en-US" sz="1800" b="0" i="0" u="none" strike="noStrike" baseline="0" dirty="0" err="1">
                <a:solidFill>
                  <a:srgbClr val="000000"/>
                </a:solidFill>
                <a:latin typeface="Times New Roman" panose="02020603050405020304" pitchFamily="18" charset="0"/>
              </a:rPr>
              <a:t>amestec</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exploziv</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H</a:t>
            </a:r>
            <a:r>
              <a:rPr lang="en-US" sz="1050" b="0" i="0" u="none" strike="noStrike" baseline="0" dirty="0">
                <a:solidFill>
                  <a:srgbClr val="000000"/>
                </a:solidFill>
                <a:latin typeface="Times New Roman" panose="02020603050405020304" pitchFamily="18" charset="0"/>
              </a:rPr>
              <a:t>2 </a:t>
            </a:r>
            <a:r>
              <a:rPr lang="en-US" sz="1800" b="0" i="0" u="none" strike="noStrike" baseline="0" dirty="0" err="1">
                <a:solidFill>
                  <a:srgbClr val="000000"/>
                </a:solidFill>
                <a:latin typeface="Times New Roman" panose="02020603050405020304" pitchFamily="18" charset="0"/>
              </a:rPr>
              <a:t>purificat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trece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prin</a:t>
            </a:r>
            <a:r>
              <a:rPr lang="en-US" sz="1800" b="0" i="0" u="none" strike="noStrike" baseline="0" dirty="0">
                <a:solidFill>
                  <a:srgbClr val="000000"/>
                </a:solidFill>
                <a:latin typeface="Times New Roman" panose="02020603050405020304" pitchFamily="18" charset="0"/>
              </a:rPr>
              <a:t> reactor pt. a </a:t>
            </a:r>
            <a:r>
              <a:rPr lang="en-US" sz="1800" b="0" i="0" u="none" strike="noStrike" baseline="0" dirty="0" err="1">
                <a:solidFill>
                  <a:srgbClr val="000000"/>
                </a:solidFill>
                <a:latin typeface="Times New Roman" panose="02020603050405020304" pitchFamily="18" charset="0"/>
              </a:rPr>
              <a:t>dezlocui</a:t>
            </a:r>
            <a:r>
              <a:rPr lang="en-US" sz="1800" b="0" i="0" u="none" strike="noStrike" baseline="0" dirty="0">
                <a:solidFill>
                  <a:srgbClr val="000000"/>
                </a:solidFill>
                <a:latin typeface="Times New Roman" panose="02020603050405020304" pitchFamily="18" charset="0"/>
              </a:rPr>
              <a:t> N</a:t>
            </a:r>
            <a:r>
              <a:rPr lang="en-US" sz="1050" b="0" i="0" u="none" strike="noStrike" baseline="0" dirty="0">
                <a:solidFill>
                  <a:srgbClr val="000000"/>
                </a:solidFill>
                <a:latin typeface="Times New Roman" panose="02020603050405020304" pitchFamily="18" charset="0"/>
              </a:rPr>
              <a:t>2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apoi</a:t>
            </a:r>
            <a:r>
              <a:rPr lang="en-US" sz="1800" b="0" i="0" u="none" strike="noStrike" baseline="0" dirty="0">
                <a:solidFill>
                  <a:srgbClr val="000000"/>
                </a:solidFill>
                <a:latin typeface="Times New Roman" panose="02020603050405020304" pitchFamily="18" charset="0"/>
              </a:rPr>
              <a:t> H</a:t>
            </a:r>
            <a:r>
              <a:rPr lang="en-US" sz="1050" b="0" i="0" u="none" strike="noStrike" baseline="0" dirty="0">
                <a:solidFill>
                  <a:srgbClr val="000000"/>
                </a:solidFill>
                <a:latin typeface="Times New Roman" panose="02020603050405020304" pitchFamily="18" charset="0"/>
              </a:rPr>
              <a:t>2 </a:t>
            </a:r>
            <a:r>
              <a:rPr lang="en-US" sz="1800" b="0" i="0" u="none" strike="noStrike" baseline="0" dirty="0" err="1">
                <a:solidFill>
                  <a:srgbClr val="000000"/>
                </a:solidFill>
                <a:latin typeface="Times New Roman" panose="02020603050405020304" pitchFamily="18" charset="0"/>
              </a:rPr>
              <a:t>formează</a:t>
            </a:r>
            <a:r>
              <a:rPr lang="en-US" sz="1800" b="0" i="0" u="none" strike="noStrike" baseline="0" dirty="0">
                <a:solidFill>
                  <a:srgbClr val="000000"/>
                </a:solidFill>
                <a:latin typeface="Times New Roman" panose="02020603050405020304" pitchFamily="18" charset="0"/>
              </a:rPr>
              <a:t> un </a:t>
            </a:r>
            <a:r>
              <a:rPr lang="en-US" sz="1800" b="0" i="0" u="none" strike="noStrike" baseline="0" dirty="0" err="1">
                <a:solidFill>
                  <a:srgbClr val="000000"/>
                </a:solidFill>
                <a:latin typeface="Times New Roman" panose="02020603050405020304" pitchFamily="18" charset="0"/>
              </a:rPr>
              <a:t>gaz</a:t>
            </a:r>
            <a:r>
              <a:rPr lang="en-US" sz="1800" b="0" i="0" u="none" strike="noStrike" baseline="0" dirty="0">
                <a:solidFill>
                  <a:srgbClr val="000000"/>
                </a:solidFill>
                <a:latin typeface="Times New Roman" panose="02020603050405020304" pitchFamily="18" charset="0"/>
              </a:rPr>
              <a:t> care </a:t>
            </a:r>
            <a:r>
              <a:rPr lang="en-US" sz="1800" b="0" i="0" u="none" strike="noStrike" baseline="0" dirty="0" err="1">
                <a:solidFill>
                  <a:srgbClr val="000000"/>
                </a:solidFill>
                <a:latin typeface="Times New Roman" panose="02020603050405020304" pitchFamily="18" charset="0"/>
              </a:rPr>
              <a:t>restabileşte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suprafaţa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plachetei</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oxizi</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Din </a:t>
            </a:r>
            <a:r>
              <a:rPr lang="en-US" sz="1800" b="0" i="0" u="none" strike="noStrike" baseline="0" dirty="0" err="1">
                <a:solidFill>
                  <a:srgbClr val="000000"/>
                </a:solidFill>
                <a:latin typeface="Times New Roman" panose="02020603050405020304" pitchFamily="18" charset="0"/>
              </a:rPr>
              <a:t>culoarea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flăcării</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determină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dacă</a:t>
            </a:r>
            <a:r>
              <a:rPr lang="en-US" sz="1800" b="0" i="0" u="none" strike="noStrike" baseline="0" dirty="0">
                <a:solidFill>
                  <a:srgbClr val="000000"/>
                </a:solidFill>
                <a:latin typeface="Times New Roman" panose="02020603050405020304" pitchFamily="18" charset="0"/>
              </a:rPr>
              <a:t> H</a:t>
            </a:r>
            <a:r>
              <a:rPr lang="en-US" sz="1050" b="0" i="0" u="none" strike="noStrike" baseline="0" dirty="0">
                <a:solidFill>
                  <a:srgbClr val="000000"/>
                </a:solidFill>
                <a:latin typeface="Times New Roman" panose="02020603050405020304" pitchFamily="18" charset="0"/>
              </a:rPr>
              <a:t>2 </a:t>
            </a:r>
            <a:r>
              <a:rPr lang="en-US" sz="1800" b="0" i="0" u="none" strike="noStrike" baseline="0" dirty="0">
                <a:solidFill>
                  <a:srgbClr val="000000"/>
                </a:solidFill>
                <a:latin typeface="Times New Roman" panose="02020603050405020304" pitchFamily="18" charset="0"/>
              </a:rPr>
              <a:t>a </a:t>
            </a:r>
            <a:r>
              <a:rPr lang="en-US" sz="1800" b="0" i="0" u="none" strike="noStrike" baseline="0" dirty="0" err="1">
                <a:solidFill>
                  <a:srgbClr val="000000"/>
                </a:solidFill>
                <a:latin typeface="Times New Roman" panose="02020603050405020304" pitchFamily="18" charset="0"/>
              </a:rPr>
              <a:t>dezlocuit</a:t>
            </a:r>
            <a:r>
              <a:rPr lang="en-US" sz="1800" b="0" i="0" u="none" strike="noStrike" baseline="0" dirty="0">
                <a:solidFill>
                  <a:srgbClr val="000000"/>
                </a:solidFill>
                <a:latin typeface="Times New Roman" panose="02020603050405020304" pitchFamily="18" charset="0"/>
              </a:rPr>
              <a:t> tot N</a:t>
            </a:r>
            <a:r>
              <a:rPr lang="en-US" sz="1050" b="0" i="0" u="none" strike="noStrike" baseline="0" dirty="0">
                <a:solidFill>
                  <a:srgbClr val="000000"/>
                </a:solidFill>
                <a:latin typeface="Times New Roman" panose="02020603050405020304" pitchFamily="18" charset="0"/>
              </a:rPr>
              <a:t>2 </a:t>
            </a:r>
            <a:r>
              <a:rPr lang="en-US" sz="1800" b="0" i="0" u="none" strike="noStrike" baseline="0" dirty="0">
                <a:solidFill>
                  <a:srgbClr val="000000"/>
                </a:solidFill>
                <a:latin typeface="Times New Roman" panose="02020603050405020304" pitchFamily="18" charset="0"/>
              </a:rPr>
              <a:t>(</a:t>
            </a:r>
            <a:r>
              <a:rPr lang="en-US" sz="1800" b="0" i="0" u="none" strike="noStrike" baseline="0" dirty="0" err="1">
                <a:solidFill>
                  <a:srgbClr val="000000"/>
                </a:solidFill>
                <a:latin typeface="Times New Roman" panose="02020603050405020304" pitchFamily="18" charset="0"/>
              </a:rPr>
              <a:t>culoarea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trebuie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să</a:t>
            </a:r>
            <a:r>
              <a:rPr lang="en-US" sz="1800" b="0" i="0" u="none" strike="noStrike" baseline="0" dirty="0">
                <a:solidFill>
                  <a:srgbClr val="000000"/>
                </a:solidFill>
                <a:latin typeface="Times New Roman" panose="02020603050405020304" pitchFamily="18" charset="0"/>
              </a:rPr>
              <a:t> fie </a:t>
            </a:r>
            <a:r>
              <a:rPr lang="en-US" sz="1800" b="0" i="0" u="none" strike="noStrike" baseline="0" dirty="0" err="1">
                <a:solidFill>
                  <a:srgbClr val="000000"/>
                </a:solidFill>
                <a:latin typeface="Times New Roman" panose="02020603050405020304" pitchFamily="18" charset="0"/>
              </a:rPr>
              <a:t>albăstruie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nu </a:t>
            </a:r>
            <a:r>
              <a:rPr lang="en-US" sz="1800" b="0" i="0" u="none" strike="noStrike" baseline="0" dirty="0" err="1">
                <a:solidFill>
                  <a:srgbClr val="000000"/>
                </a:solidFill>
                <a:latin typeface="Times New Roman" panose="02020603050405020304" pitchFamily="18" charset="0"/>
              </a:rPr>
              <a:t>roşiatică</a:t>
            </a:r>
            <a:r>
              <a:rPr lang="en-US" sz="1800" b="0" i="0" u="none" strike="noStrike" baseline="0" dirty="0">
                <a:solidFill>
                  <a:srgbClr val="000000"/>
                </a:solidFill>
                <a:latin typeface="Times New Roman" panose="02020603050405020304" pitchFamily="18" charset="0"/>
              </a:rPr>
              <a:t>, ca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cazul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unui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amestec</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4. </a:t>
            </a:r>
            <a:r>
              <a:rPr lang="en-US" sz="1800" b="0" i="0" u="none" strike="noStrike" baseline="0" dirty="0" err="1">
                <a:solidFill>
                  <a:srgbClr val="000000"/>
                </a:solidFill>
                <a:latin typeface="Times New Roman" panose="02020603050405020304" pitchFamily="18" charset="0"/>
              </a:rPr>
              <a:t>dacă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interiorul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reactorului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curge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numai</a:t>
            </a:r>
            <a:r>
              <a:rPr lang="en-US" sz="1800" b="0" i="0" u="none" strike="noStrike" baseline="0" dirty="0">
                <a:solidFill>
                  <a:srgbClr val="000000"/>
                </a:solidFill>
                <a:latin typeface="Times New Roman" panose="02020603050405020304" pitchFamily="18" charset="0"/>
              </a:rPr>
              <a:t> H</a:t>
            </a:r>
            <a:r>
              <a:rPr lang="en-US" sz="1050" b="0" i="0" u="none" strike="noStrike" baseline="0" dirty="0">
                <a:solidFill>
                  <a:srgbClr val="000000"/>
                </a:solidFill>
                <a:latin typeface="Times New Roman" panose="02020603050405020304" pitchFamily="18" charset="0"/>
              </a:rPr>
              <a:t>2</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atunci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putem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conecta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inductorul</a:t>
            </a:r>
            <a:r>
              <a:rPr lang="en-US" sz="1800" b="0" i="0" u="none" strike="noStrike" baseline="0" dirty="0">
                <a:solidFill>
                  <a:srgbClr val="000000"/>
                </a:solidFill>
                <a:latin typeface="Times New Roman" panose="02020603050405020304" pitchFamily="18" charset="0"/>
              </a:rPr>
              <a:t> la generator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încălzim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reactorul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până</a:t>
            </a:r>
            <a:r>
              <a:rPr lang="en-US" sz="1800" b="0" i="0" u="none" strike="noStrike" baseline="0" dirty="0">
                <a:solidFill>
                  <a:srgbClr val="000000"/>
                </a:solidFill>
                <a:latin typeface="Times New Roman" panose="02020603050405020304" pitchFamily="18" charset="0"/>
              </a:rPr>
              <a:t> la T = 1200ºC. </a:t>
            </a:r>
          </a:p>
          <a:p>
            <a:endParaRPr lang="en-US" dirty="0"/>
          </a:p>
        </p:txBody>
      </p:sp>
      <p:sp>
        <p:nvSpPr>
          <p:cNvPr id="7" name="TextBox 6">
            <a:extLst>
              <a:ext uri="{FF2B5EF4-FFF2-40B4-BE49-F238E27FC236}">
                <a16:creationId xmlns:a16="http://schemas.microsoft.com/office/drawing/2014/main" id="{6677F705-B1A3-6955-DA7D-880242AED07C}"/>
              </a:ext>
            </a:extLst>
          </p:cNvPr>
          <p:cNvSpPr txBox="1"/>
          <p:nvPr/>
        </p:nvSpPr>
        <p:spPr>
          <a:xfrm>
            <a:off x="-1" y="3370153"/>
            <a:ext cx="8827129" cy="369332"/>
          </a:xfrm>
          <a:prstGeom prst="rect">
            <a:avLst/>
          </a:prstGeom>
          <a:noFill/>
        </p:spPr>
        <p:txBody>
          <a:bodyPr wrap="square">
            <a:spAutoFit/>
          </a:bodyPr>
          <a:lstStyle/>
          <a:p>
            <a:r>
              <a:rPr lang="en-US" sz="1800" b="0" i="0" u="none" strike="noStrike" baseline="0" dirty="0">
                <a:latin typeface="Times New Roman" panose="02020603050405020304" pitchFamily="18" charset="0"/>
              </a:rPr>
              <a:t>SiO</a:t>
            </a:r>
            <a:r>
              <a:rPr lang="en-US" sz="1050" b="0" i="0" u="none" strike="noStrike" baseline="0" dirty="0">
                <a:latin typeface="Times New Roman" panose="02020603050405020304" pitchFamily="18" charset="0"/>
              </a:rPr>
              <a:t>2 </a:t>
            </a:r>
            <a:r>
              <a:rPr lang="en-US" sz="1800" b="0" i="0" u="none" strike="noStrike" baseline="0" dirty="0">
                <a:latin typeface="TimesNewRomanPSMT"/>
              </a:rPr>
              <a:t>care </a:t>
            </a:r>
            <a:r>
              <a:rPr lang="en-US" sz="1800" b="0" i="0" u="none" strike="noStrike" baseline="0" dirty="0" err="1">
                <a:latin typeface="TimesNewRomanPSMT"/>
              </a:rPr>
              <a:t>este</a:t>
            </a:r>
            <a:r>
              <a:rPr lang="en-US" sz="1800" b="0" i="0" u="none" strike="noStrike" baseline="0" dirty="0">
                <a:latin typeface="TimesNewRomanPSMT"/>
              </a:rPr>
              <a:t> pe </a:t>
            </a:r>
            <a:r>
              <a:rPr lang="en-US" sz="1800" b="0" i="0" u="none" strike="noStrike" baseline="0" dirty="0" err="1">
                <a:latin typeface="TimesNewRomanPSMT"/>
              </a:rPr>
              <a:t>suprafaţa</a:t>
            </a:r>
            <a:r>
              <a:rPr lang="en-US" sz="1800" b="0" i="0" u="none" strike="noStrike" baseline="0" dirty="0">
                <a:latin typeface="TimesNewRomanPSMT"/>
              </a:rPr>
              <a:t> </a:t>
            </a:r>
            <a:r>
              <a:rPr lang="en-US" sz="1800" b="0" i="0" u="none" strike="noStrike" baseline="0" dirty="0" err="1">
                <a:latin typeface="TimesNewRomanPSMT"/>
              </a:rPr>
              <a:t>plachetei</a:t>
            </a:r>
            <a:r>
              <a:rPr lang="en-US" sz="1800" b="0" i="0" u="none" strike="noStrike" baseline="0" dirty="0">
                <a:latin typeface="TimesNewRomanPSMT"/>
              </a:rPr>
              <a:t> </a:t>
            </a:r>
            <a:r>
              <a:rPr lang="en-US" sz="1800" b="0" i="0" u="none" strike="noStrike" baseline="0" dirty="0" err="1">
                <a:latin typeface="TimesNewRomanPSMT"/>
              </a:rPr>
              <a:t>şi</a:t>
            </a:r>
            <a:r>
              <a:rPr lang="en-US" sz="1800" b="0" i="0" u="none" strike="noStrike" baseline="0" dirty="0">
                <a:latin typeface="TimesNewRomanPSMT"/>
              </a:rPr>
              <a:t> cu H</a:t>
            </a:r>
            <a:r>
              <a:rPr lang="en-US" sz="1050" b="0" i="0" u="none" strike="noStrike" baseline="0" dirty="0">
                <a:latin typeface="Times New Roman" panose="02020603050405020304" pitchFamily="18" charset="0"/>
              </a:rPr>
              <a:t>2 </a:t>
            </a:r>
            <a:r>
              <a:rPr lang="en-US" sz="1800" b="0" i="0" u="none" strike="noStrike" baseline="0" dirty="0">
                <a:latin typeface="TimesNewRomanPSMT"/>
              </a:rPr>
              <a:t>din reactor la 1200ºC </a:t>
            </a:r>
            <a:endParaRPr lang="en-US" dirty="0"/>
          </a:p>
        </p:txBody>
      </p:sp>
      <p:pic>
        <p:nvPicPr>
          <p:cNvPr id="9" name="Picture 8">
            <a:extLst>
              <a:ext uri="{FF2B5EF4-FFF2-40B4-BE49-F238E27FC236}">
                <a16:creationId xmlns:a16="http://schemas.microsoft.com/office/drawing/2014/main" id="{48C463AF-CB8A-F2EE-03E6-D1A154AEB4C5}"/>
              </a:ext>
            </a:extLst>
          </p:cNvPr>
          <p:cNvPicPr>
            <a:picLocks noChangeAspect="1"/>
          </p:cNvPicPr>
          <p:nvPr/>
        </p:nvPicPr>
        <p:blipFill>
          <a:blip r:embed="rId2"/>
          <a:stretch>
            <a:fillRect/>
          </a:stretch>
        </p:blipFill>
        <p:spPr>
          <a:xfrm>
            <a:off x="6229557" y="3269029"/>
            <a:ext cx="3756415" cy="421280"/>
          </a:xfrm>
          <a:prstGeom prst="rect">
            <a:avLst/>
          </a:prstGeom>
        </p:spPr>
      </p:pic>
      <p:sp>
        <p:nvSpPr>
          <p:cNvPr id="11" name="TextBox 10">
            <a:extLst>
              <a:ext uri="{FF2B5EF4-FFF2-40B4-BE49-F238E27FC236}">
                <a16:creationId xmlns:a16="http://schemas.microsoft.com/office/drawing/2014/main" id="{10B7BE93-913D-D764-9221-69B8BBA5ECB3}"/>
              </a:ext>
            </a:extLst>
          </p:cNvPr>
          <p:cNvSpPr txBox="1"/>
          <p:nvPr/>
        </p:nvSpPr>
        <p:spPr>
          <a:xfrm>
            <a:off x="9985972" y="3370153"/>
            <a:ext cx="2170568" cy="369332"/>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restabileşte</a:t>
            </a:r>
            <a:r>
              <a:rPr lang="en-US" sz="1800" b="0" i="0" u="none" strike="noStrike" baseline="0" dirty="0">
                <a:solidFill>
                  <a:srgbClr val="000000"/>
                </a:solidFill>
                <a:latin typeface="Times New Roman" panose="02020603050405020304" pitchFamily="18" charset="0"/>
              </a:rPr>
              <a:t> Si. </a:t>
            </a:r>
            <a:endParaRPr lang="en-US" dirty="0"/>
          </a:p>
        </p:txBody>
      </p:sp>
      <p:sp>
        <p:nvSpPr>
          <p:cNvPr id="13" name="TextBox 12">
            <a:extLst>
              <a:ext uri="{FF2B5EF4-FFF2-40B4-BE49-F238E27FC236}">
                <a16:creationId xmlns:a16="http://schemas.microsoft.com/office/drawing/2014/main" id="{54CC9E1E-7EE0-84C2-AB9D-A6E05E7E9585}"/>
              </a:ext>
            </a:extLst>
          </p:cNvPr>
          <p:cNvSpPr txBox="1"/>
          <p:nvPr/>
        </p:nvSpPr>
        <p:spPr>
          <a:xfrm>
            <a:off x="51690" y="3690309"/>
            <a:ext cx="12007525" cy="646331"/>
          </a:xfrm>
          <a:prstGeom prst="rect">
            <a:avLst/>
          </a:prstGeom>
          <a:noFill/>
        </p:spPr>
        <p:txBody>
          <a:bodyPr wrap="square">
            <a:spAutoFit/>
          </a:bodyPr>
          <a:lstStyle/>
          <a:p>
            <a:pPr algn="l"/>
            <a:r>
              <a:rPr lang="en-US" sz="1800" b="0" i="0" u="none" strike="noStrike" baseline="0" dirty="0">
                <a:latin typeface="TimesNewRomanPSMT"/>
              </a:rPr>
              <a:t>5. </a:t>
            </a:r>
            <a:r>
              <a:rPr lang="en-US" sz="1800" b="0" i="0" u="none" strike="noStrike" baseline="0" dirty="0" err="1">
                <a:latin typeface="TimesNewRomanPSMT"/>
              </a:rPr>
              <a:t>după</a:t>
            </a:r>
            <a:r>
              <a:rPr lang="en-US" sz="1800" b="0" i="0" u="none" strike="noStrike" baseline="0" dirty="0">
                <a:latin typeface="TimesNewRomanPSMT"/>
              </a:rPr>
              <a:t> </a:t>
            </a:r>
            <a:r>
              <a:rPr lang="en-US" sz="1800" b="0" i="0" u="none" strike="noStrike" baseline="0" dirty="0" err="1">
                <a:latin typeface="TimesNewRomanPSMT"/>
              </a:rPr>
              <a:t>prelucrarea</a:t>
            </a:r>
            <a:r>
              <a:rPr lang="en-US" sz="1800" b="0" i="0" u="none" strike="noStrike" baseline="0" dirty="0">
                <a:latin typeface="TimesNewRomanPSMT"/>
              </a:rPr>
              <a:t> </a:t>
            </a:r>
            <a:r>
              <a:rPr lang="en-US" sz="1800" b="0" i="0" u="none" strike="noStrike" baseline="0" dirty="0" err="1">
                <a:latin typeface="TimesNewRomanPSMT"/>
              </a:rPr>
              <a:t>mecanică</a:t>
            </a:r>
            <a:r>
              <a:rPr lang="en-US" sz="1800" b="0" i="0" u="none" strike="noStrike" baseline="0" dirty="0">
                <a:latin typeface="TimesNewRomanPSMT"/>
              </a:rPr>
              <a:t> a </a:t>
            </a:r>
            <a:r>
              <a:rPr lang="en-US" sz="1800" b="0" i="0" u="none" strike="noStrike" baseline="0" dirty="0" err="1">
                <a:latin typeface="TimesNewRomanPSMT"/>
              </a:rPr>
              <a:t>plachetelor</a:t>
            </a:r>
            <a:r>
              <a:rPr lang="en-US" sz="1800" b="0" i="0" u="none" strike="noStrike" baseline="0" dirty="0">
                <a:latin typeface="TimesNewRomanPSMT"/>
              </a:rPr>
              <a:t>, pe </a:t>
            </a:r>
            <a:r>
              <a:rPr lang="en-US" sz="1800" b="0" i="0" u="none" strike="noStrike" baseline="0" dirty="0" err="1">
                <a:latin typeface="TimesNewRomanPSMT"/>
              </a:rPr>
              <a:t>suprafaţa</a:t>
            </a:r>
            <a:r>
              <a:rPr lang="en-US" sz="1800" b="0" i="0" u="none" strike="noStrike" baseline="0" dirty="0">
                <a:latin typeface="TimesNewRomanPSMT"/>
              </a:rPr>
              <a:t> </a:t>
            </a:r>
            <a:r>
              <a:rPr lang="en-US" sz="1800" b="0" i="0" u="none" strike="noStrike" baseline="0" dirty="0" err="1">
                <a:latin typeface="TimesNewRomanPSMT"/>
              </a:rPr>
              <a:t>acestora</a:t>
            </a:r>
            <a:r>
              <a:rPr lang="en-US" sz="1800" b="0" i="0" u="none" strike="noStrike" baseline="0" dirty="0">
                <a:latin typeface="TimesNewRomanPSMT"/>
              </a:rPr>
              <a:t> </a:t>
            </a:r>
            <a:r>
              <a:rPr lang="en-US" sz="1800" b="0" i="0" u="none" strike="noStrike" baseline="0" dirty="0" err="1">
                <a:latin typeface="TimesNewRomanPSMT"/>
              </a:rPr>
              <a:t>mai</a:t>
            </a:r>
            <a:r>
              <a:rPr lang="en-US" sz="1800" b="0" i="0" u="none" strike="noStrike" baseline="0" dirty="0">
                <a:latin typeface="TimesNewRomanPSMT"/>
              </a:rPr>
              <a:t> </a:t>
            </a:r>
            <a:r>
              <a:rPr lang="en-US" sz="1800" b="0" i="0" u="none" strike="noStrike" baseline="0" dirty="0" err="1">
                <a:latin typeface="TimesNewRomanPSMT"/>
              </a:rPr>
              <a:t>există</a:t>
            </a:r>
            <a:r>
              <a:rPr lang="en-US" sz="1800" b="0" i="0" u="none" strike="noStrike" baseline="0" dirty="0">
                <a:latin typeface="TimesNewRomanPSMT"/>
              </a:rPr>
              <a:t> </a:t>
            </a:r>
            <a:r>
              <a:rPr lang="en-US" sz="1800" b="0" i="0" u="none" strike="noStrike" baseline="0" dirty="0" err="1">
                <a:latin typeface="TimesNewRomanPSMT"/>
              </a:rPr>
              <a:t>defecte</a:t>
            </a:r>
            <a:r>
              <a:rPr lang="en-US" sz="1800" b="0" i="0" u="none" strike="noStrike" baseline="0" dirty="0">
                <a:latin typeface="TimesNewRomanPSMT"/>
              </a:rPr>
              <a:t>. </a:t>
            </a:r>
            <a:r>
              <a:rPr lang="en-US" sz="1800" b="0" i="0" u="none" strike="noStrike" baseline="0" dirty="0" err="1">
                <a:latin typeface="TimesNewRomanPSMT"/>
              </a:rPr>
              <a:t>Acest</a:t>
            </a:r>
            <a:r>
              <a:rPr lang="en-US" sz="1800" b="0" i="0" u="none" strike="noStrike" baseline="0" dirty="0">
                <a:latin typeface="TimesNewRomanPSMT"/>
              </a:rPr>
              <a:t> </a:t>
            </a:r>
            <a:r>
              <a:rPr lang="en-US" sz="1800" b="0" i="0" u="none" strike="noStrike" baseline="0" dirty="0" err="1">
                <a:latin typeface="TimesNewRomanPSMT"/>
              </a:rPr>
              <a:t>strat</a:t>
            </a:r>
            <a:r>
              <a:rPr lang="en-US" sz="1800" b="0" i="0" u="none" strike="noStrike" baseline="0" dirty="0">
                <a:latin typeface="TimesNewRomanPSMT"/>
              </a:rPr>
              <a:t> de </a:t>
            </a:r>
            <a:r>
              <a:rPr lang="en-US" sz="1800" b="0" i="0" u="none" strike="noStrike" baseline="0" dirty="0" err="1">
                <a:latin typeface="TimesNewRomanPSMT"/>
              </a:rPr>
              <a:t>defecte</a:t>
            </a:r>
            <a:r>
              <a:rPr lang="en-US" sz="1800" b="0" i="0" u="none" strike="noStrike" baseline="0" dirty="0">
                <a:latin typeface="TimesNewRomanPSMT"/>
              </a:rPr>
              <a:t> </a:t>
            </a:r>
            <a:r>
              <a:rPr lang="en-US" sz="1800" b="0" i="0" u="none" strike="noStrike" baseline="0" dirty="0" err="1">
                <a:latin typeface="TimesNewRomanPSMT"/>
              </a:rPr>
              <a:t>trebuie</a:t>
            </a:r>
            <a:r>
              <a:rPr lang="en-US" sz="1800" b="0" i="0" u="none" strike="noStrike" baseline="0" dirty="0">
                <a:latin typeface="TimesNewRomanPSMT"/>
              </a:rPr>
              <a:t> </a:t>
            </a:r>
            <a:r>
              <a:rPr lang="en-US" sz="1800" b="0" i="0" u="none" strike="noStrike" baseline="0" dirty="0" err="1">
                <a:latin typeface="TimesNewRomanPSMT"/>
              </a:rPr>
              <a:t>înlăturat</a:t>
            </a:r>
            <a:r>
              <a:rPr lang="en-US" sz="1800" b="0" i="0" u="none" strike="noStrike" baseline="0" dirty="0">
                <a:latin typeface="TimesNewRomanPSMT"/>
              </a:rPr>
              <a:t>. </a:t>
            </a:r>
            <a:r>
              <a:rPr lang="en-US" sz="1800" b="0" i="0" u="none" strike="noStrike" baseline="0" dirty="0" err="1">
                <a:latin typeface="TimesNewRomanPSMT"/>
              </a:rPr>
              <a:t>Placheta</a:t>
            </a:r>
            <a:r>
              <a:rPr lang="en-US" sz="1800" b="0" i="0" u="none" strike="noStrike" baseline="0" dirty="0">
                <a:latin typeface="TimesNewRomanPSMT"/>
              </a:rPr>
              <a:t> se </a:t>
            </a:r>
            <a:r>
              <a:rPr lang="en-US" sz="1800" b="0" i="0" u="none" strike="noStrike" baseline="0" dirty="0" err="1">
                <a:latin typeface="TimesNewRomanPSMT"/>
              </a:rPr>
              <a:t>încălzeşte</a:t>
            </a:r>
            <a:r>
              <a:rPr lang="en-US" sz="1800" b="0" i="0" u="none" strike="noStrike" baseline="0" dirty="0">
                <a:latin typeface="TimesNewRomanPSMT"/>
              </a:rPr>
              <a:t> </a:t>
            </a:r>
            <a:r>
              <a:rPr lang="en-US" sz="1800" b="0" i="0" u="none" strike="noStrike" baseline="0" dirty="0" err="1">
                <a:latin typeface="TimesNewRomanPSMT"/>
              </a:rPr>
              <a:t>până</a:t>
            </a:r>
            <a:r>
              <a:rPr lang="en-US" sz="1800" b="0" i="0" u="none" strike="noStrike" baseline="0" dirty="0">
                <a:latin typeface="TimesNewRomanPSMT"/>
              </a:rPr>
              <a:t> la 1200ºC </a:t>
            </a:r>
            <a:r>
              <a:rPr lang="en-US" sz="1800" b="0" i="0" u="none" strike="noStrike" baseline="0" dirty="0" err="1">
                <a:latin typeface="TimesNewRomanPSMT"/>
              </a:rPr>
              <a:t>şi</a:t>
            </a:r>
            <a:r>
              <a:rPr lang="en-US" sz="1800" b="0" i="0" u="none" strike="noStrike" baseline="0" dirty="0">
                <a:latin typeface="TimesNewRomanPSMT"/>
              </a:rPr>
              <a:t> </a:t>
            </a:r>
            <a:r>
              <a:rPr lang="en-US" sz="1800" b="0" i="0" u="none" strike="noStrike" baseline="0" dirty="0">
                <a:latin typeface="Times New Roman" panose="02020603050405020304" pitchFamily="18" charset="0"/>
              </a:rPr>
              <a:t>se </a:t>
            </a:r>
            <a:r>
              <a:rPr lang="en-US" sz="1800" b="0" i="0" u="none" strike="noStrike" baseline="0" dirty="0" err="1">
                <a:latin typeface="Times New Roman" panose="02020603050405020304" pitchFamily="18" charset="0"/>
              </a:rPr>
              <a:t>deschide</a:t>
            </a:r>
            <a:r>
              <a:rPr lang="en-US" sz="1800" b="0" i="0" u="none" strike="noStrike" baseline="0" dirty="0">
                <a:latin typeface="Times New Roman" panose="02020603050405020304" pitchFamily="18" charset="0"/>
              </a:rPr>
              <a:t> </a:t>
            </a:r>
            <a:r>
              <a:rPr lang="en-US" sz="1800" b="0" i="0" u="none" strike="noStrike" baseline="0" dirty="0" err="1">
                <a:latin typeface="Times New Roman" panose="02020603050405020304" pitchFamily="18" charset="0"/>
              </a:rPr>
              <a:t>robinetul</a:t>
            </a:r>
            <a:r>
              <a:rPr lang="en-US" sz="1800" b="0" i="0" u="none" strike="noStrike" baseline="0" dirty="0">
                <a:latin typeface="Times New Roman" panose="02020603050405020304" pitchFamily="18" charset="0"/>
              </a:rPr>
              <a:t> 7 </a:t>
            </a:r>
            <a:endParaRPr lang="en-US" dirty="0"/>
          </a:p>
        </p:txBody>
      </p:sp>
      <p:pic>
        <p:nvPicPr>
          <p:cNvPr id="15" name="Picture 14">
            <a:extLst>
              <a:ext uri="{FF2B5EF4-FFF2-40B4-BE49-F238E27FC236}">
                <a16:creationId xmlns:a16="http://schemas.microsoft.com/office/drawing/2014/main" id="{B66E5FC7-28F3-C9BB-1190-78B624F66662}"/>
              </a:ext>
            </a:extLst>
          </p:cNvPr>
          <p:cNvPicPr>
            <a:picLocks noChangeAspect="1"/>
          </p:cNvPicPr>
          <p:nvPr/>
        </p:nvPicPr>
        <p:blipFill>
          <a:blip r:embed="rId3"/>
          <a:stretch>
            <a:fillRect/>
          </a:stretch>
        </p:blipFill>
        <p:spPr>
          <a:xfrm>
            <a:off x="6229557" y="4010465"/>
            <a:ext cx="4839813" cy="544879"/>
          </a:xfrm>
          <a:prstGeom prst="rect">
            <a:avLst/>
          </a:prstGeom>
        </p:spPr>
      </p:pic>
      <p:sp>
        <p:nvSpPr>
          <p:cNvPr id="17" name="TextBox 16">
            <a:extLst>
              <a:ext uri="{FF2B5EF4-FFF2-40B4-BE49-F238E27FC236}">
                <a16:creationId xmlns:a16="http://schemas.microsoft.com/office/drawing/2014/main" id="{F93D886F-FF92-C9A3-1EFE-FBB1A75B354F}"/>
              </a:ext>
            </a:extLst>
          </p:cNvPr>
          <p:cNvSpPr txBox="1"/>
          <p:nvPr/>
        </p:nvSpPr>
        <p:spPr>
          <a:xfrm>
            <a:off x="51690" y="4607620"/>
            <a:ext cx="11954326" cy="1754326"/>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Dacă</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exemplu</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grosimea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stratului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defectat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de 3</a:t>
            </a:r>
            <a:r>
              <a:rPr lang="el-GR" sz="1800" b="0" i="0" u="none" strike="noStrike" baseline="0" dirty="0">
                <a:solidFill>
                  <a:srgbClr val="000000"/>
                </a:solidFill>
                <a:latin typeface="Times New Roman" panose="02020603050405020304" pitchFamily="18" charset="0"/>
              </a:rPr>
              <a:t>μ</a:t>
            </a:r>
            <a:r>
              <a:rPr lang="en-US" sz="1800" b="0" i="0" u="none" strike="noStrike" baseline="0" dirty="0">
                <a:solidFill>
                  <a:srgbClr val="000000"/>
                </a:solidFill>
                <a:latin typeface="Times New Roman" panose="02020603050405020304" pitchFamily="18" charset="0"/>
              </a:rPr>
              <a:t>m, </a:t>
            </a:r>
            <a:r>
              <a:rPr lang="en-US" sz="1800" b="0" i="0" u="none" strike="noStrike" baseline="0" dirty="0" err="1">
                <a:solidFill>
                  <a:srgbClr val="000000"/>
                </a:solidFill>
                <a:latin typeface="Times New Roman" panose="02020603050405020304" pitchFamily="18" charset="0"/>
              </a:rPr>
              <a:t>calculăm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viteza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determinăm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timpul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cât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trebuie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ţinem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deschis</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robinetul</a:t>
            </a:r>
            <a:r>
              <a:rPr lang="en-US" sz="1800" b="0" i="0" u="none" strike="noStrike" baseline="0" dirty="0">
                <a:solidFill>
                  <a:srgbClr val="000000"/>
                </a:solidFill>
                <a:latin typeface="Times New Roman" panose="02020603050405020304" pitchFamily="18" charset="0"/>
              </a:rPr>
              <a:t> 7. </a:t>
            </a:r>
          </a:p>
          <a:p>
            <a:r>
              <a:rPr lang="en-US" sz="1800" b="0" i="0" u="none" strike="noStrike" baseline="0" dirty="0">
                <a:solidFill>
                  <a:srgbClr val="000000"/>
                </a:solidFill>
                <a:latin typeface="Times New Roman" panose="02020603050405020304" pitchFamily="18" charset="0"/>
              </a:rPr>
              <a:t>6. </a:t>
            </a:r>
            <a:r>
              <a:rPr lang="en-US" sz="1800" b="0" i="0" u="none" strike="noStrike" baseline="0" dirty="0" err="1">
                <a:solidFill>
                  <a:srgbClr val="000000"/>
                </a:solidFill>
                <a:latin typeface="Times New Roman" panose="02020603050405020304" pitchFamily="18" charset="0"/>
              </a:rPr>
              <a:t>închidem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robinetul</a:t>
            </a:r>
            <a:r>
              <a:rPr lang="en-US" sz="1800" b="0" i="0" u="none" strike="noStrike" baseline="0" dirty="0">
                <a:solidFill>
                  <a:srgbClr val="000000"/>
                </a:solidFill>
                <a:latin typeface="Times New Roman" panose="02020603050405020304" pitchFamily="18" charset="0"/>
              </a:rPr>
              <a:t> 7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deschidem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robinetele</a:t>
            </a:r>
            <a:r>
              <a:rPr lang="en-US" sz="1800" b="0" i="0" u="none" strike="noStrike" baseline="0" dirty="0">
                <a:solidFill>
                  <a:srgbClr val="000000"/>
                </a:solidFill>
                <a:latin typeface="Times New Roman" panose="02020603050405020304" pitchFamily="18" charset="0"/>
              </a:rPr>
              <a:t> 2, 3, 5, 6. </a:t>
            </a:r>
          </a:p>
          <a:p>
            <a:r>
              <a:rPr lang="en-US" sz="1800" b="0" i="0" u="none" strike="noStrike" baseline="0" dirty="0">
                <a:solidFill>
                  <a:srgbClr val="000000"/>
                </a:solidFill>
                <a:latin typeface="Times New Roman" panose="02020603050405020304" pitchFamily="18" charset="0"/>
              </a:rPr>
              <a:t>H</a:t>
            </a:r>
            <a:r>
              <a:rPr lang="en-US" sz="1050" b="0" i="0" u="none" strike="noStrike" baseline="0" dirty="0">
                <a:solidFill>
                  <a:srgbClr val="000000"/>
                </a:solidFill>
                <a:latin typeface="Times New Roman" panose="02020603050405020304" pitchFamily="18" charset="0"/>
              </a:rPr>
              <a:t>2 </a:t>
            </a:r>
            <a:r>
              <a:rPr lang="en-US" sz="1800" b="0" i="0" u="none" strike="noStrike" baseline="0" dirty="0">
                <a:solidFill>
                  <a:srgbClr val="000000"/>
                </a:solidFill>
                <a:latin typeface="Times New Roman" panose="02020603050405020304" pitchFamily="18" charset="0"/>
              </a:rPr>
              <a:t>de la </a:t>
            </a:r>
            <a:r>
              <a:rPr lang="en-US" sz="1800" b="0" i="0" u="none" strike="noStrike" baseline="0" dirty="0" err="1">
                <a:solidFill>
                  <a:srgbClr val="000000"/>
                </a:solidFill>
                <a:latin typeface="Times New Roman" panose="02020603050405020304" pitchFamily="18" charset="0"/>
              </a:rPr>
              <a:t>robinetul</a:t>
            </a:r>
            <a:r>
              <a:rPr lang="en-US" sz="1800" b="0" i="0" u="none" strike="noStrike" baseline="0" dirty="0">
                <a:solidFill>
                  <a:srgbClr val="000000"/>
                </a:solidFill>
                <a:latin typeface="Times New Roman" panose="02020603050405020304" pitchFamily="18" charset="0"/>
              </a:rPr>
              <a:t> 2 </a:t>
            </a:r>
            <a:r>
              <a:rPr lang="en-US" sz="1800" b="0" i="0" u="none" strike="noStrike" baseline="0" dirty="0" err="1">
                <a:solidFill>
                  <a:srgbClr val="000000"/>
                </a:solidFill>
                <a:latin typeface="Times New Roman" panose="02020603050405020304" pitchFamily="18" charset="0"/>
              </a:rPr>
              <a:t>tansportă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molecula</a:t>
            </a:r>
            <a:r>
              <a:rPr lang="en-US" sz="1800" b="0" i="0" u="none" strike="noStrike" baseline="0" dirty="0">
                <a:solidFill>
                  <a:srgbClr val="000000"/>
                </a:solidFill>
                <a:latin typeface="Times New Roman" panose="02020603050405020304" pitchFamily="18" charset="0"/>
              </a:rPr>
              <a:t> de SiCl</a:t>
            </a:r>
            <a:r>
              <a:rPr lang="en-US" sz="1050" b="0" i="0" u="none" strike="noStrike" baseline="0" dirty="0">
                <a:solidFill>
                  <a:srgbClr val="000000"/>
                </a:solidFill>
                <a:latin typeface="Times New Roman" panose="02020603050405020304" pitchFamily="18" charset="0"/>
              </a:rPr>
              <a:t>4 </a:t>
            </a:r>
            <a:r>
              <a:rPr lang="en-US" sz="1800" b="0" i="0" u="none" strike="noStrike" baseline="0" dirty="0">
                <a:solidFill>
                  <a:srgbClr val="000000"/>
                </a:solidFill>
                <a:latin typeface="Times New Roman" panose="02020603050405020304" pitchFamily="18" charset="0"/>
              </a:rPr>
              <a:t>pe </a:t>
            </a:r>
            <a:r>
              <a:rPr lang="en-US" sz="1800" b="0" i="0" u="none" strike="noStrike" baseline="0" dirty="0" err="1">
                <a:solidFill>
                  <a:srgbClr val="000000"/>
                </a:solidFill>
                <a:latin typeface="Times New Roman" panose="02020603050405020304" pitchFamily="18" charset="0"/>
              </a:rPr>
              <a:t>linia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magistrală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Dacă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încălzim</a:t>
            </a:r>
            <a:r>
              <a:rPr lang="en-US" sz="1800" b="0" i="0" u="none" strike="noStrike" baseline="0" dirty="0">
                <a:solidFill>
                  <a:srgbClr val="000000"/>
                </a:solidFill>
                <a:latin typeface="Times New Roman" panose="02020603050405020304" pitchFamily="18" charset="0"/>
              </a:rPr>
              <a:t> SiCl</a:t>
            </a:r>
            <a:r>
              <a:rPr lang="en-US" sz="1050" b="0" i="0" u="none" strike="noStrike" baseline="0" dirty="0">
                <a:solidFill>
                  <a:srgbClr val="000000"/>
                </a:solidFill>
                <a:latin typeface="Times New Roman" panose="02020603050405020304" pitchFamily="18" charset="0"/>
              </a:rPr>
              <a:t>4 </a:t>
            </a:r>
            <a:r>
              <a:rPr lang="en-US" sz="1800" b="0" i="0" u="none" strike="noStrike" baseline="0" dirty="0">
                <a:solidFill>
                  <a:srgbClr val="000000"/>
                </a:solidFill>
                <a:latin typeface="Times New Roman" panose="02020603050405020304" pitchFamily="18" charset="0"/>
              </a:rPr>
              <a:t>la un flux constant, </a:t>
            </a:r>
            <a:r>
              <a:rPr lang="en-US" sz="1800" b="0" i="0" u="none" strike="noStrike" baseline="0" dirty="0" err="1">
                <a:solidFill>
                  <a:srgbClr val="000000"/>
                </a:solidFill>
                <a:latin typeface="Times New Roman" panose="02020603050405020304" pitchFamily="18" charset="0"/>
              </a:rPr>
              <a:t>atunci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cantitatea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substanţă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introdusă</a:t>
            </a:r>
            <a:r>
              <a:rPr lang="en-US" sz="1800" b="0" i="0" u="none" strike="noStrike" baseline="0" dirty="0">
                <a:solidFill>
                  <a:srgbClr val="000000"/>
                </a:solidFill>
                <a:latin typeface="Times New Roman" panose="02020603050405020304" pitchFamily="18" charset="0"/>
              </a:rPr>
              <a:t> pe </a:t>
            </a:r>
            <a:r>
              <a:rPr lang="en-US" sz="1800" b="0" i="0" u="none" strike="noStrike" baseline="0" dirty="0" err="1">
                <a:solidFill>
                  <a:srgbClr val="000000"/>
                </a:solidFill>
                <a:latin typeface="Times New Roman" panose="02020603050405020304" pitchFamily="18" charset="0"/>
              </a:rPr>
              <a:t>linia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magistrală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mare. </a:t>
            </a:r>
          </a:p>
          <a:p>
            <a:r>
              <a:rPr lang="pt-BR" sz="1800" b="0" i="0" u="none" strike="noStrike" baseline="0" dirty="0">
                <a:solidFill>
                  <a:srgbClr val="000000"/>
                </a:solidFill>
                <a:latin typeface="Times New Roman" panose="02020603050405020304" pitchFamily="18" charset="0"/>
              </a:rPr>
              <a:t>Cantitatea de substanţă introdusă în reactor depinde de temperatură </a:t>
            </a:r>
            <a:endParaRPr lang="en-US" dirty="0"/>
          </a:p>
        </p:txBody>
      </p:sp>
      <p:pic>
        <p:nvPicPr>
          <p:cNvPr id="19" name="Picture 18">
            <a:extLst>
              <a:ext uri="{FF2B5EF4-FFF2-40B4-BE49-F238E27FC236}">
                <a16:creationId xmlns:a16="http://schemas.microsoft.com/office/drawing/2014/main" id="{4843E8F6-376A-063F-D660-CFFA7674D852}"/>
              </a:ext>
            </a:extLst>
          </p:cNvPr>
          <p:cNvPicPr>
            <a:picLocks noChangeAspect="1"/>
          </p:cNvPicPr>
          <p:nvPr/>
        </p:nvPicPr>
        <p:blipFill>
          <a:blip r:embed="rId4"/>
          <a:stretch>
            <a:fillRect/>
          </a:stretch>
        </p:blipFill>
        <p:spPr>
          <a:xfrm>
            <a:off x="398589" y="6272384"/>
            <a:ext cx="3693578" cy="527654"/>
          </a:xfrm>
          <a:prstGeom prst="rect">
            <a:avLst/>
          </a:prstGeom>
        </p:spPr>
      </p:pic>
      <p:sp>
        <p:nvSpPr>
          <p:cNvPr id="21" name="TextBox 20">
            <a:extLst>
              <a:ext uri="{FF2B5EF4-FFF2-40B4-BE49-F238E27FC236}">
                <a16:creationId xmlns:a16="http://schemas.microsoft.com/office/drawing/2014/main" id="{4FB0FF47-23F3-800E-29B8-7C7E23C71697}"/>
              </a:ext>
            </a:extLst>
          </p:cNvPr>
          <p:cNvSpPr txBox="1"/>
          <p:nvPr/>
        </p:nvSpPr>
        <p:spPr>
          <a:xfrm>
            <a:off x="4320766" y="6351545"/>
            <a:ext cx="3374680" cy="369332"/>
          </a:xfrm>
          <a:prstGeom prst="rect">
            <a:avLst/>
          </a:prstGeom>
          <a:noFill/>
        </p:spPr>
        <p:txBody>
          <a:bodyPr wrap="square">
            <a:spAutoFit/>
          </a:bodyPr>
          <a:lstStyle/>
          <a:p>
            <a:r>
              <a:rPr lang="it-IT" sz="1800" b="0" i="0" u="none" strike="noStrike" baseline="0" dirty="0">
                <a:solidFill>
                  <a:srgbClr val="000000"/>
                </a:solidFill>
                <a:latin typeface="Times New Roman" panose="02020603050405020304" pitchFamily="18" charset="0"/>
              </a:rPr>
              <a:t>reacţia e accelerată acolo unde </a:t>
            </a:r>
            <a:endParaRPr lang="en-US" dirty="0"/>
          </a:p>
        </p:txBody>
      </p:sp>
    </p:spTree>
    <p:extLst>
      <p:ext uri="{BB962C8B-B14F-4D97-AF65-F5344CB8AC3E}">
        <p14:creationId xmlns:p14="http://schemas.microsoft.com/office/powerpoint/2010/main" val="3111942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C21346E-E938-D6E8-555B-42D58800749B}"/>
              </a:ext>
            </a:extLst>
          </p:cNvPr>
          <p:cNvSpPr txBox="1"/>
          <p:nvPr/>
        </p:nvSpPr>
        <p:spPr>
          <a:xfrm>
            <a:off x="-1" y="0"/>
            <a:ext cx="12013949" cy="923330"/>
          </a:xfrm>
          <a:prstGeom prst="rect">
            <a:avLst/>
          </a:prstGeom>
          <a:noFill/>
        </p:spPr>
        <p:txBody>
          <a:bodyPr wrap="square">
            <a:spAutoFit/>
          </a:bodyPr>
          <a:lstStyle/>
          <a:p>
            <a:r>
              <a:rPr lang="it-IT" sz="1800" b="0" i="0" u="none" strike="noStrike" baseline="0" dirty="0">
                <a:solidFill>
                  <a:srgbClr val="000000"/>
                </a:solidFill>
                <a:latin typeface="Times New Roman" panose="02020603050405020304" pitchFamily="18" charset="0"/>
              </a:rPr>
              <a:t>temperatura e mai mare (pe piedestral) = deasupra plachtelor. </a:t>
            </a:r>
          </a:p>
          <a:p>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interiorul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reactorului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cele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două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substanţe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reacţionează</a:t>
            </a:r>
            <a:r>
              <a:rPr lang="en-US" sz="1800" b="0" i="0" u="none" strike="noStrike" baseline="0" dirty="0">
                <a:solidFill>
                  <a:srgbClr val="000000"/>
                </a:solidFill>
                <a:latin typeface="Times New Roman" panose="02020603050405020304" pitchFamily="18" charset="0"/>
              </a:rPr>
              <a:t> (SiCl</a:t>
            </a:r>
            <a:r>
              <a:rPr lang="en-US" sz="1050" b="0" i="0" u="none" strike="noStrike" baseline="0" dirty="0">
                <a:solidFill>
                  <a:srgbClr val="000000"/>
                </a:solidFill>
                <a:latin typeface="Times New Roman" panose="02020603050405020304" pitchFamily="18" charset="0"/>
              </a:rPr>
              <a:t>4</a:t>
            </a:r>
            <a:r>
              <a:rPr lang="en-US" sz="1800" b="0" i="0" u="none" strike="noStrike" baseline="0" dirty="0">
                <a:solidFill>
                  <a:srgbClr val="000000"/>
                </a:solidFill>
                <a:latin typeface="Times New Roman" panose="02020603050405020304" pitchFamily="18" charset="0"/>
              </a:rPr>
              <a:t>, H</a:t>
            </a:r>
            <a:r>
              <a:rPr lang="en-US" sz="1050" b="0" i="0" u="none" strike="noStrike" baseline="0" dirty="0">
                <a:solidFill>
                  <a:srgbClr val="000000"/>
                </a:solidFill>
                <a:latin typeface="Times New Roman" panose="02020603050405020304" pitchFamily="18" charset="0"/>
              </a:rPr>
              <a:t>2</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formează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atomi</a:t>
            </a:r>
            <a:r>
              <a:rPr lang="en-US" sz="1800" b="0" i="0" u="none" strike="noStrike" baseline="0" dirty="0">
                <a:solidFill>
                  <a:srgbClr val="000000"/>
                </a:solidFill>
                <a:latin typeface="Times New Roman" panose="02020603050405020304" pitchFamily="18" charset="0"/>
              </a:rPr>
              <a:t> de Si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stare </a:t>
            </a:r>
            <a:r>
              <a:rPr lang="en-US" sz="1800" b="0" i="0" u="none" strike="noStrike" baseline="0" dirty="0" err="1">
                <a:solidFill>
                  <a:srgbClr val="000000"/>
                </a:solidFill>
                <a:latin typeface="Times New Roman" panose="02020603050405020304" pitchFamily="18" charset="0"/>
              </a:rPr>
              <a:t>gazoasă</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Repartiţia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straturilor</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plachetă</a:t>
            </a:r>
            <a:r>
              <a:rPr lang="en-US" sz="1800" b="0" i="0" u="none" strike="noStrike" baseline="0" dirty="0">
                <a:solidFill>
                  <a:srgbClr val="000000"/>
                </a:solidFill>
                <a:latin typeface="Times New Roman" panose="02020603050405020304" pitchFamily="18" charset="0"/>
              </a:rPr>
              <a:t>: </a:t>
            </a:r>
            <a:endParaRPr lang="en-US" dirty="0"/>
          </a:p>
        </p:txBody>
      </p:sp>
      <p:pic>
        <p:nvPicPr>
          <p:cNvPr id="7" name="Picture 6">
            <a:extLst>
              <a:ext uri="{FF2B5EF4-FFF2-40B4-BE49-F238E27FC236}">
                <a16:creationId xmlns:a16="http://schemas.microsoft.com/office/drawing/2014/main" id="{5C81FCBF-722E-0083-B587-4CD8605BD148}"/>
              </a:ext>
            </a:extLst>
          </p:cNvPr>
          <p:cNvPicPr>
            <a:picLocks noChangeAspect="1"/>
          </p:cNvPicPr>
          <p:nvPr/>
        </p:nvPicPr>
        <p:blipFill>
          <a:blip r:embed="rId2"/>
          <a:stretch>
            <a:fillRect/>
          </a:stretch>
        </p:blipFill>
        <p:spPr>
          <a:xfrm>
            <a:off x="980469" y="923330"/>
            <a:ext cx="8065804" cy="1665961"/>
          </a:xfrm>
          <a:prstGeom prst="rect">
            <a:avLst/>
          </a:prstGeom>
        </p:spPr>
      </p:pic>
      <p:sp>
        <p:nvSpPr>
          <p:cNvPr id="9" name="TextBox 8">
            <a:extLst>
              <a:ext uri="{FF2B5EF4-FFF2-40B4-BE49-F238E27FC236}">
                <a16:creationId xmlns:a16="http://schemas.microsoft.com/office/drawing/2014/main" id="{E573374F-382E-56A6-324C-2EFD3619BA90}"/>
              </a:ext>
            </a:extLst>
          </p:cNvPr>
          <p:cNvSpPr txBox="1"/>
          <p:nvPr/>
        </p:nvSpPr>
        <p:spPr>
          <a:xfrm>
            <a:off x="217282" y="2509701"/>
            <a:ext cx="11974717" cy="646331"/>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AsCl</a:t>
            </a:r>
            <a:r>
              <a:rPr lang="en-US" sz="1050" b="0" i="0" u="none" strike="noStrike" baseline="0" dirty="0">
                <a:solidFill>
                  <a:srgbClr val="000000"/>
                </a:solidFill>
                <a:latin typeface="Times New Roman" panose="02020603050405020304" pitchFamily="18" charset="0"/>
              </a:rPr>
              <a:t>4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utilizat</a:t>
            </a:r>
            <a:r>
              <a:rPr lang="en-US" sz="1800" b="0" i="0" u="none" strike="noStrike" baseline="0" dirty="0">
                <a:solidFill>
                  <a:srgbClr val="000000"/>
                </a:solidFill>
                <a:latin typeface="Times New Roman" panose="02020603050405020304" pitchFamily="18" charset="0"/>
              </a:rPr>
              <a:t> pt. </a:t>
            </a:r>
            <a:r>
              <a:rPr lang="en-US" sz="1800" b="0" i="0" u="none" strike="noStrike" baseline="0" dirty="0" err="1">
                <a:solidFill>
                  <a:srgbClr val="000000"/>
                </a:solidFill>
                <a:latin typeface="Times New Roman" panose="02020603050405020304" pitchFamily="18" charset="0"/>
              </a:rPr>
              <a:t>doparea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epitaxiale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loc de AsCl</a:t>
            </a:r>
            <a:r>
              <a:rPr lang="en-US" sz="1050" b="0" i="0" u="none" strike="noStrike" baseline="0" dirty="0">
                <a:solidFill>
                  <a:srgbClr val="000000"/>
                </a:solidFill>
                <a:latin typeface="Times New Roman" panose="02020603050405020304" pitchFamily="18" charset="0"/>
              </a:rPr>
              <a:t>4 </a:t>
            </a:r>
            <a:r>
              <a:rPr lang="en-US" sz="1800" b="0" i="0" u="none" strike="noStrike" baseline="0" dirty="0">
                <a:solidFill>
                  <a:srgbClr val="000000"/>
                </a:solidFill>
                <a:latin typeface="Times New Roman" panose="02020603050405020304" pitchFamily="18" charset="0"/>
              </a:rPr>
              <a:t>se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poate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utiliza</a:t>
            </a:r>
            <a:r>
              <a:rPr lang="en-US" sz="1800" b="0" i="0" u="none" strike="noStrike" baseline="0" dirty="0">
                <a:solidFill>
                  <a:srgbClr val="000000"/>
                </a:solidFill>
                <a:latin typeface="Times New Roman" panose="02020603050405020304" pitchFamily="18" charset="0"/>
              </a:rPr>
              <a:t> PCl</a:t>
            </a:r>
            <a:r>
              <a:rPr lang="en-US" sz="1050" b="0" i="0" u="none" strike="noStrike" baseline="0" dirty="0">
                <a:solidFill>
                  <a:srgbClr val="000000"/>
                </a:solidFill>
                <a:latin typeface="Times New Roman" panose="02020603050405020304" pitchFamily="18" charset="0"/>
              </a:rPr>
              <a:t>3</a:t>
            </a:r>
            <a:r>
              <a:rPr lang="en-US" sz="1800" b="0" i="0" u="none" strike="noStrike" baseline="0" dirty="0">
                <a:solidFill>
                  <a:srgbClr val="000000"/>
                </a:solidFill>
                <a:latin typeface="Times New Roman" panose="02020603050405020304" pitchFamily="18" charset="0"/>
              </a:rPr>
              <a:t>, BBr</a:t>
            </a:r>
            <a:r>
              <a:rPr lang="en-US" sz="1050" b="0" i="0" u="none" strike="noStrike" baseline="0" dirty="0">
                <a:solidFill>
                  <a:srgbClr val="000000"/>
                </a:solidFill>
                <a:latin typeface="Times New Roman" panose="02020603050405020304" pitchFamily="18" charset="0"/>
              </a:rPr>
              <a:t>3</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Deci AsCl</a:t>
            </a:r>
            <a:r>
              <a:rPr lang="en-US" sz="1050" b="0" i="0" u="none" strike="noStrike" baseline="0" dirty="0">
                <a:solidFill>
                  <a:srgbClr val="000000"/>
                </a:solidFill>
                <a:latin typeface="Times New Roman" panose="02020603050405020304" pitchFamily="18" charset="0"/>
              </a:rPr>
              <a:t>3 </a:t>
            </a:r>
            <a:r>
              <a:rPr lang="en-US" sz="1800" b="0" i="0" u="none" strike="noStrike" baseline="0" dirty="0">
                <a:solidFill>
                  <a:srgbClr val="000000"/>
                </a:solidFill>
                <a:latin typeface="Times New Roman" panose="02020603050405020304" pitchFamily="18" charset="0"/>
              </a:rPr>
              <a:t>se </a:t>
            </a:r>
            <a:r>
              <a:rPr lang="en-US" sz="1800" b="0" i="0" u="none" strike="noStrike" baseline="0" dirty="0" err="1">
                <a:solidFill>
                  <a:srgbClr val="000000"/>
                </a:solidFill>
                <a:latin typeface="Times New Roman" panose="02020603050405020304" pitchFamily="18" charset="0"/>
              </a:rPr>
              <a:t>utilizează</a:t>
            </a:r>
            <a:r>
              <a:rPr lang="en-US" sz="1800" b="0" i="0" u="none" strike="noStrike" baseline="0" dirty="0">
                <a:solidFill>
                  <a:srgbClr val="000000"/>
                </a:solidFill>
                <a:latin typeface="Times New Roman" panose="02020603050405020304" pitchFamily="18" charset="0"/>
              </a:rPr>
              <a:t> pt. a introduce </a:t>
            </a:r>
            <a:r>
              <a:rPr lang="en-US" sz="1800" b="0" i="0" u="none" strike="noStrike" baseline="0" dirty="0" err="1">
                <a:solidFill>
                  <a:srgbClr val="000000"/>
                </a:solidFill>
                <a:latin typeface="Times New Roman" panose="02020603050405020304" pitchFamily="18" charset="0"/>
              </a:rPr>
              <a:t>atomi</a:t>
            </a:r>
            <a:r>
              <a:rPr lang="en-US" sz="1800" b="0" i="0" u="none" strike="noStrike" baseline="0" dirty="0">
                <a:solidFill>
                  <a:srgbClr val="000000"/>
                </a:solidFill>
                <a:latin typeface="Times New Roman" panose="02020603050405020304" pitchFamily="18" charset="0"/>
              </a:rPr>
              <a:t> de As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interiorul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peliculei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epitaxiale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timpul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creşterii</a:t>
            </a:r>
            <a:r>
              <a:rPr lang="en-US" sz="1800" b="0" i="0" u="none" strike="noStrike" baseline="0" dirty="0">
                <a:solidFill>
                  <a:srgbClr val="000000"/>
                </a:solidFill>
                <a:latin typeface="Times New Roman" panose="02020603050405020304" pitchFamily="18" charset="0"/>
              </a:rPr>
              <a:t>. </a:t>
            </a:r>
            <a:endParaRPr lang="en-US" dirty="0"/>
          </a:p>
        </p:txBody>
      </p:sp>
      <p:pic>
        <p:nvPicPr>
          <p:cNvPr id="11" name="Picture 10">
            <a:extLst>
              <a:ext uri="{FF2B5EF4-FFF2-40B4-BE49-F238E27FC236}">
                <a16:creationId xmlns:a16="http://schemas.microsoft.com/office/drawing/2014/main" id="{149746D8-04B6-E0D0-496A-A8E1F3789E17}"/>
              </a:ext>
            </a:extLst>
          </p:cNvPr>
          <p:cNvPicPr>
            <a:picLocks noChangeAspect="1"/>
          </p:cNvPicPr>
          <p:nvPr/>
        </p:nvPicPr>
        <p:blipFill>
          <a:blip r:embed="rId3"/>
          <a:stretch>
            <a:fillRect/>
          </a:stretch>
        </p:blipFill>
        <p:spPr>
          <a:xfrm>
            <a:off x="2812778" y="3116102"/>
            <a:ext cx="3391862" cy="585867"/>
          </a:xfrm>
          <a:prstGeom prst="rect">
            <a:avLst/>
          </a:prstGeom>
        </p:spPr>
      </p:pic>
      <p:sp>
        <p:nvSpPr>
          <p:cNvPr id="13" name="TextBox 12">
            <a:extLst>
              <a:ext uri="{FF2B5EF4-FFF2-40B4-BE49-F238E27FC236}">
                <a16:creationId xmlns:a16="http://schemas.microsoft.com/office/drawing/2014/main" id="{20041A3D-C398-124C-1685-E8BCDF5C49E5}"/>
              </a:ext>
            </a:extLst>
          </p:cNvPr>
          <p:cNvSpPr txBox="1"/>
          <p:nvPr/>
        </p:nvSpPr>
        <p:spPr>
          <a:xfrm>
            <a:off x="84497" y="3701969"/>
            <a:ext cx="12013949" cy="1477328"/>
          </a:xfrm>
          <a:prstGeom prst="rect">
            <a:avLst/>
          </a:prstGeom>
          <a:noFill/>
        </p:spPr>
        <p:txBody>
          <a:bodyPr wrap="square">
            <a:spAutoFit/>
          </a:bodyPr>
          <a:lstStyle/>
          <a:p>
            <a:r>
              <a:rPr lang="en-US" sz="1800" b="0" i="0" u="none" strike="noStrike" baseline="0" dirty="0" err="1">
                <a:solidFill>
                  <a:srgbClr val="000000"/>
                </a:solidFill>
                <a:latin typeface="Times New Roman" panose="02020603050405020304" pitchFamily="18" charset="0"/>
              </a:rPr>
              <a:t>Doparea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aceasta</a:t>
            </a:r>
            <a:r>
              <a:rPr lang="en-US" sz="1800" b="0" i="0" u="none" strike="noStrike" baseline="0" dirty="0">
                <a:solidFill>
                  <a:srgbClr val="000000"/>
                </a:solidFill>
                <a:latin typeface="Times New Roman" panose="02020603050405020304" pitchFamily="18" charset="0"/>
              </a:rPr>
              <a:t> cu AsCl</a:t>
            </a:r>
            <a:r>
              <a:rPr lang="en-US" sz="1050" b="0" i="0" u="none" strike="noStrike" baseline="0" dirty="0">
                <a:solidFill>
                  <a:srgbClr val="000000"/>
                </a:solidFill>
                <a:latin typeface="Times New Roman" panose="02020603050405020304" pitchFamily="18" charset="0"/>
              </a:rPr>
              <a:t>3 </a:t>
            </a:r>
            <a:r>
              <a:rPr lang="en-US" sz="1800" b="0" i="0" u="none" strike="noStrike" baseline="0" dirty="0">
                <a:solidFill>
                  <a:srgbClr val="000000"/>
                </a:solidFill>
                <a:latin typeface="Times New Roman" panose="02020603050405020304" pitchFamily="18" charset="0"/>
              </a:rPr>
              <a:t>are </a:t>
            </a:r>
            <a:r>
              <a:rPr lang="en-US" sz="1800" b="0" i="0" u="none" strike="noStrike" baseline="0" dirty="0" err="1">
                <a:solidFill>
                  <a:srgbClr val="000000"/>
                </a:solidFill>
                <a:latin typeface="Times New Roman" panose="02020603050405020304" pitchFamily="18" charset="0"/>
              </a:rPr>
              <a:t>cele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înalte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priorităţi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deoarece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atomii</a:t>
            </a:r>
            <a:r>
              <a:rPr lang="en-US" sz="1800" b="0" i="0" u="none" strike="noStrike" baseline="0" dirty="0">
                <a:solidFill>
                  <a:srgbClr val="000000"/>
                </a:solidFill>
                <a:latin typeface="Times New Roman" panose="02020603050405020304" pitchFamily="18" charset="0"/>
              </a:rPr>
              <a:t> de As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faza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gazoasă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ocupă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locul</a:t>
            </a:r>
            <a:r>
              <a:rPr lang="en-US" sz="1800" b="0" i="0" u="none" strike="noStrike" baseline="0" dirty="0">
                <a:solidFill>
                  <a:srgbClr val="000000"/>
                </a:solidFill>
                <a:latin typeface="Times New Roman" panose="02020603050405020304" pitchFamily="18" charset="0"/>
              </a:rPr>
              <a:t> cel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bun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reţeaua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cristalină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fără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deranjeze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alţi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atomi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acelaşi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timp</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asigură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o </a:t>
            </a:r>
            <a:r>
              <a:rPr lang="en-US" sz="1800" b="0" i="0" u="none" strike="noStrike" baseline="0" dirty="0" err="1">
                <a:solidFill>
                  <a:srgbClr val="000000"/>
                </a:solidFill>
                <a:latin typeface="Times New Roman" panose="02020603050405020304" pitchFamily="18" charset="0"/>
              </a:rPr>
              <a:t>dopare</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cele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puţine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defecte</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Pt. </a:t>
            </a:r>
            <a:r>
              <a:rPr lang="en-US" sz="1800" b="0" i="0" u="none" strike="noStrike" baseline="0" dirty="0" err="1">
                <a:solidFill>
                  <a:srgbClr val="000000"/>
                </a:solidFill>
                <a:latin typeface="Times New Roman" panose="02020603050405020304" pitchFamily="18" charset="0"/>
              </a:rPr>
              <a:t>adopa</a:t>
            </a:r>
            <a:r>
              <a:rPr lang="en-US" sz="1800" b="0" i="0" u="none" strike="noStrike" baseline="0" dirty="0">
                <a:solidFill>
                  <a:srgbClr val="000000"/>
                </a:solidFill>
                <a:latin typeface="Times New Roman" panose="02020603050405020304" pitchFamily="18" charset="0"/>
              </a:rPr>
              <a:t> cu P </a:t>
            </a:r>
            <a:r>
              <a:rPr lang="en-US" sz="1800" b="0" i="0" u="none" strike="noStrike" baseline="0" dirty="0" err="1">
                <a:solidFill>
                  <a:srgbClr val="000000"/>
                </a:solidFill>
                <a:latin typeface="Times New Roman" panose="02020603050405020304" pitchFamily="18" charset="0"/>
              </a:rPr>
              <a:t>utilizăm</a:t>
            </a:r>
            <a:r>
              <a:rPr lang="en-US" sz="1800" b="0" i="0" u="none" strike="noStrike" baseline="0" dirty="0">
                <a:solidFill>
                  <a:srgbClr val="000000"/>
                </a:solidFill>
                <a:latin typeface="Times New Roman" panose="02020603050405020304" pitchFamily="18" charset="0"/>
              </a:rPr>
              <a:t> PCl</a:t>
            </a:r>
            <a:r>
              <a:rPr lang="en-US" sz="1050" b="0" i="0" u="none" strike="noStrike" baseline="0" dirty="0">
                <a:solidFill>
                  <a:srgbClr val="000000"/>
                </a:solidFill>
                <a:latin typeface="Times New Roman" panose="02020603050405020304" pitchFamily="18" charset="0"/>
              </a:rPr>
              <a:t>3</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iar</a:t>
            </a:r>
            <a:r>
              <a:rPr lang="en-US" sz="1800" b="0" i="0" u="none" strike="noStrike" baseline="0" dirty="0">
                <a:solidFill>
                  <a:srgbClr val="000000"/>
                </a:solidFill>
                <a:latin typeface="Times New Roman" panose="02020603050405020304" pitchFamily="18" charset="0"/>
              </a:rPr>
              <a:t> pt. a dopa cu B </a:t>
            </a:r>
            <a:r>
              <a:rPr lang="en-US" sz="1800" b="0" i="0" u="none" strike="noStrike" baseline="0" dirty="0" err="1">
                <a:solidFill>
                  <a:srgbClr val="000000"/>
                </a:solidFill>
                <a:latin typeface="Times New Roman" panose="02020603050405020304" pitchFamily="18" charset="0"/>
              </a:rPr>
              <a:t>utilizăm</a:t>
            </a:r>
            <a:r>
              <a:rPr lang="en-US" sz="1800" b="0" i="0" u="none" strike="noStrike" baseline="0" dirty="0">
                <a:solidFill>
                  <a:srgbClr val="000000"/>
                </a:solidFill>
                <a:latin typeface="Times New Roman" panose="02020603050405020304" pitchFamily="18" charset="0"/>
              </a:rPr>
              <a:t> BBr</a:t>
            </a:r>
            <a:r>
              <a:rPr lang="en-US" sz="1050" b="0" i="0" u="none" strike="noStrike" baseline="0" dirty="0">
                <a:solidFill>
                  <a:srgbClr val="000000"/>
                </a:solidFill>
                <a:latin typeface="Times New Roman" panose="02020603050405020304" pitchFamily="18" charset="0"/>
              </a:rPr>
              <a:t>3</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Ştiind</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viteza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creştere</a:t>
            </a:r>
            <a:r>
              <a:rPr lang="en-US" sz="1800" b="0" i="0" u="none" strike="noStrike" baseline="0" dirty="0">
                <a:solidFill>
                  <a:srgbClr val="000000"/>
                </a:solidFill>
                <a:latin typeface="Times New Roman" panose="02020603050405020304" pitchFamily="18" charset="0"/>
              </a:rPr>
              <a:t> a </a:t>
            </a:r>
            <a:r>
              <a:rPr lang="en-US" sz="1800" b="0" i="0" u="none" strike="noStrike" baseline="0" dirty="0" err="1">
                <a:solidFill>
                  <a:srgbClr val="000000"/>
                </a:solidFill>
                <a:latin typeface="Times New Roman" panose="02020603050405020304" pitchFamily="18" charset="0"/>
              </a:rPr>
              <a:t>peliculei</a:t>
            </a:r>
            <a:r>
              <a:rPr lang="en-US" sz="1800" b="0" i="0" u="none" strike="noStrike" baseline="0" dirty="0">
                <a:solidFill>
                  <a:srgbClr val="000000"/>
                </a:solidFill>
                <a:latin typeface="Times New Roman" panose="02020603050405020304" pitchFamily="18" charset="0"/>
              </a:rPr>
              <a:t> de Si (la T=1200ºC </a:t>
            </a:r>
            <a:r>
              <a:rPr lang="en-US" sz="1800" b="0" i="0" u="none" strike="noStrike" baseline="0" dirty="0" err="1">
                <a:solidFill>
                  <a:srgbClr val="000000"/>
                </a:solidFill>
                <a:latin typeface="Times New Roman" panose="02020603050405020304" pitchFamily="18" charset="0"/>
              </a:rPr>
              <a:t>viteza</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creştere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v=1</a:t>
            </a:r>
            <a:r>
              <a:rPr lang="el-GR" sz="1800" b="0" i="0" u="none" strike="noStrike" baseline="0" dirty="0">
                <a:solidFill>
                  <a:srgbClr val="000000"/>
                </a:solidFill>
                <a:latin typeface="Times New Roman" panose="02020603050405020304" pitchFamily="18" charset="0"/>
              </a:rPr>
              <a:t>μ</a:t>
            </a:r>
            <a:r>
              <a:rPr lang="en-US" sz="1800" b="0" i="0" u="none" strike="noStrike" baseline="0" dirty="0">
                <a:solidFill>
                  <a:srgbClr val="000000"/>
                </a:solidFill>
                <a:latin typeface="Times New Roman" panose="02020603050405020304" pitchFamily="18" charset="0"/>
              </a:rPr>
              <a:t>m/min), </a:t>
            </a:r>
            <a:r>
              <a:rPr lang="en-US" sz="1800" b="0" i="0" u="none" strike="noStrike" baseline="0" dirty="0" err="1">
                <a:solidFill>
                  <a:srgbClr val="000000"/>
                </a:solidFill>
                <a:latin typeface="Times New Roman" panose="02020603050405020304" pitchFamily="18" charset="0"/>
              </a:rPr>
              <a:t>calculăm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timpul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cât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trebuie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ţinute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deschise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robinetele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apoi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închidem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robinetele</a:t>
            </a:r>
            <a:r>
              <a:rPr lang="en-US" sz="1800" b="0" i="0" u="none" strike="noStrike" baseline="0" dirty="0">
                <a:solidFill>
                  <a:srgbClr val="000000"/>
                </a:solidFill>
                <a:latin typeface="Times New Roman" panose="02020603050405020304" pitchFamily="18" charset="0"/>
              </a:rPr>
              <a:t> 2, 3, 5, 6. </a:t>
            </a:r>
            <a:endParaRPr lang="en-US" dirty="0"/>
          </a:p>
        </p:txBody>
      </p:sp>
    </p:spTree>
    <p:extLst>
      <p:ext uri="{BB962C8B-B14F-4D97-AF65-F5344CB8AC3E}">
        <p14:creationId xmlns:p14="http://schemas.microsoft.com/office/powerpoint/2010/main" val="3709078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1C1DA0B-2113-B8E0-943C-3D0FB66D3EE6}"/>
              </a:ext>
            </a:extLst>
          </p:cNvPr>
          <p:cNvPicPr>
            <a:picLocks noChangeAspect="1"/>
          </p:cNvPicPr>
          <p:nvPr/>
        </p:nvPicPr>
        <p:blipFill>
          <a:blip r:embed="rId2"/>
          <a:stretch>
            <a:fillRect/>
          </a:stretch>
        </p:blipFill>
        <p:spPr>
          <a:xfrm>
            <a:off x="2766053" y="2972731"/>
            <a:ext cx="5172334" cy="2730952"/>
          </a:xfrm>
          <a:prstGeom prst="rect">
            <a:avLst/>
          </a:prstGeom>
        </p:spPr>
      </p:pic>
      <p:sp>
        <p:nvSpPr>
          <p:cNvPr id="15" name="TextBox 14">
            <a:extLst>
              <a:ext uri="{FF2B5EF4-FFF2-40B4-BE49-F238E27FC236}">
                <a16:creationId xmlns:a16="http://schemas.microsoft.com/office/drawing/2014/main" id="{D9E79D2F-BE49-0F50-E1B4-1EA04D04D84F}"/>
              </a:ext>
            </a:extLst>
          </p:cNvPr>
          <p:cNvSpPr txBox="1"/>
          <p:nvPr/>
        </p:nvSpPr>
        <p:spPr>
          <a:xfrm>
            <a:off x="298763" y="79480"/>
            <a:ext cx="11796666" cy="1200329"/>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7. </a:t>
            </a:r>
            <a:r>
              <a:rPr lang="en-US" sz="1800" b="0" i="0" u="none" strike="noStrike" baseline="0" dirty="0" err="1">
                <a:solidFill>
                  <a:srgbClr val="000000"/>
                </a:solidFill>
                <a:latin typeface="Times New Roman" panose="02020603050405020304" pitchFamily="18" charset="0"/>
              </a:rPr>
              <a:t>apoi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răcim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reactorul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închidem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robinetele</a:t>
            </a:r>
            <a:r>
              <a:rPr lang="en-US" sz="1800" b="0" i="0" u="none" strike="noStrike" baseline="0" dirty="0">
                <a:solidFill>
                  <a:srgbClr val="000000"/>
                </a:solidFill>
                <a:latin typeface="Times New Roman" panose="02020603050405020304" pitchFamily="18" charset="0"/>
              </a:rPr>
              <a:t> cu H</a:t>
            </a:r>
            <a:r>
              <a:rPr lang="en-US" sz="1050" b="0" i="0" u="none" strike="noStrike" baseline="0" dirty="0">
                <a:solidFill>
                  <a:srgbClr val="000000"/>
                </a:solidFill>
                <a:latin typeface="Times New Roman" panose="02020603050405020304" pitchFamily="18" charset="0"/>
              </a:rPr>
              <a:t>2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deschidem</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robinetul</a:t>
            </a:r>
            <a:r>
              <a:rPr lang="en-US" sz="1800" b="0" i="0" u="none" strike="noStrike" baseline="0" dirty="0">
                <a:solidFill>
                  <a:srgbClr val="000000"/>
                </a:solidFill>
                <a:latin typeface="Times New Roman" panose="02020603050405020304" pitchFamily="18" charset="0"/>
              </a:rPr>
              <a:t> 4 pt. a </a:t>
            </a:r>
            <a:r>
              <a:rPr lang="en-US" sz="1800" b="0" i="0" u="none" strike="noStrike" baseline="0" dirty="0" err="1">
                <a:solidFill>
                  <a:srgbClr val="000000"/>
                </a:solidFill>
                <a:latin typeface="Times New Roman" panose="02020603050405020304" pitchFamily="18" charset="0"/>
              </a:rPr>
              <a:t>dezlocui</a:t>
            </a:r>
            <a:r>
              <a:rPr lang="en-US" sz="1800" b="0" i="0" u="none" strike="noStrike" baseline="0" dirty="0">
                <a:solidFill>
                  <a:srgbClr val="000000"/>
                </a:solidFill>
                <a:latin typeface="Times New Roman" panose="02020603050405020304" pitchFamily="18" charset="0"/>
              </a:rPr>
              <a:t> H</a:t>
            </a:r>
            <a:r>
              <a:rPr lang="en-US" sz="1050" b="0" i="0" u="none" strike="noStrike" baseline="0" dirty="0">
                <a:solidFill>
                  <a:srgbClr val="000000"/>
                </a:solidFill>
                <a:latin typeface="Times New Roman" panose="02020603050405020304" pitchFamily="18" charset="0"/>
              </a:rPr>
              <a:t>2 </a:t>
            </a:r>
            <a:r>
              <a:rPr lang="en-US" sz="1800" b="0" i="0" u="none" strike="noStrike" baseline="0" dirty="0">
                <a:solidFill>
                  <a:srgbClr val="000000"/>
                </a:solidFill>
                <a:latin typeface="Times New Roman" panose="02020603050405020304" pitchFamily="18" charset="0"/>
              </a:rPr>
              <a:t>cu N</a:t>
            </a:r>
            <a:r>
              <a:rPr lang="en-US" sz="1050" b="0" i="0" u="none" strike="noStrike" baseline="0" dirty="0">
                <a:solidFill>
                  <a:srgbClr val="000000"/>
                </a:solidFill>
                <a:latin typeface="Times New Roman" panose="02020603050405020304" pitchFamily="18" charset="0"/>
              </a:rPr>
              <a:t>2</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închide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robinetul</a:t>
            </a:r>
            <a:r>
              <a:rPr lang="en-US" sz="1800" b="0" i="0" u="none" strike="noStrike" baseline="0" dirty="0">
                <a:solidFill>
                  <a:srgbClr val="000000"/>
                </a:solidFill>
                <a:latin typeface="Times New Roman" panose="02020603050405020304" pitchFamily="18" charset="0"/>
              </a:rPr>
              <a:t> 4, se </a:t>
            </a:r>
            <a:r>
              <a:rPr lang="en-US" sz="1800" b="0" i="0" u="none" strike="noStrike" baseline="0" dirty="0" err="1">
                <a:solidFill>
                  <a:srgbClr val="000000"/>
                </a:solidFill>
                <a:latin typeface="Times New Roman" panose="02020603050405020304" pitchFamily="18" charset="0"/>
              </a:rPr>
              <a:t>deschide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reactorul</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scot</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plachetele</a:t>
            </a:r>
            <a:r>
              <a:rPr lang="en-US" sz="1800" b="0" i="0" u="none" strike="noStrike" baseline="0" dirty="0">
                <a:solidFill>
                  <a:srgbClr val="000000"/>
                </a:solidFill>
                <a:latin typeface="Times New Roman" panose="02020603050405020304" pitchFamily="18" charset="0"/>
              </a:rPr>
              <a:t> cu </a:t>
            </a:r>
            <a:r>
              <a:rPr lang="en-US" sz="1800" b="0" i="0" u="none" strike="noStrike" baseline="0" dirty="0" err="1">
                <a:solidFill>
                  <a:srgbClr val="000000"/>
                </a:solidFill>
                <a:latin typeface="Times New Roman" panose="02020603050405020304" pitchFamily="18" charset="0"/>
              </a:rPr>
              <a:t>peliculă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epitaxială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crescută</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err="1">
                <a:solidFill>
                  <a:srgbClr val="000000"/>
                </a:solidFill>
                <a:latin typeface="Times New Roman" panose="02020603050405020304" pitchFamily="18" charset="0"/>
              </a:rPr>
              <a:t>Altă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metodă</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creştere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epitaxială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în</a:t>
            </a:r>
            <a:r>
              <a:rPr lang="en-US" sz="1800" b="0" i="0" u="none" strike="noStrike" baseline="0" dirty="0">
                <a:solidFill>
                  <a:srgbClr val="000000"/>
                </a:solidFill>
                <a:latin typeface="Times New Roman" panose="02020603050405020304" pitchFamily="18" charset="0"/>
              </a:rPr>
              <a:t> loc de SiCl</a:t>
            </a:r>
            <a:r>
              <a:rPr lang="en-US" sz="1050" b="0" i="0" u="none" strike="noStrike" baseline="0" dirty="0">
                <a:solidFill>
                  <a:srgbClr val="000000"/>
                </a:solidFill>
                <a:latin typeface="Times New Roman" panose="02020603050405020304" pitchFamily="18" charset="0"/>
              </a:rPr>
              <a:t>4 </a:t>
            </a:r>
            <a:r>
              <a:rPr lang="en-US" sz="1800" b="0" i="0" u="none" strike="noStrike" baseline="0" dirty="0">
                <a:solidFill>
                  <a:srgbClr val="000000"/>
                </a:solidFill>
                <a:latin typeface="Times New Roman" panose="02020603050405020304" pitchFamily="18" charset="0"/>
              </a:rPr>
              <a:t>se </a:t>
            </a:r>
            <a:r>
              <a:rPr lang="en-US" sz="1800" b="0" i="0" u="none" strike="noStrike" baseline="0" dirty="0" err="1">
                <a:solidFill>
                  <a:srgbClr val="000000"/>
                </a:solidFill>
                <a:latin typeface="Times New Roman" panose="02020603050405020304" pitchFamily="18" charset="0"/>
              </a:rPr>
              <a:t>utilizează</a:t>
            </a:r>
            <a:r>
              <a:rPr lang="en-US" sz="1800" b="0" i="0" u="none" strike="noStrike" baseline="0" dirty="0">
                <a:solidFill>
                  <a:srgbClr val="000000"/>
                </a:solidFill>
                <a:latin typeface="Times New Roman" panose="02020603050405020304" pitchFamily="18" charset="0"/>
              </a:rPr>
              <a:t> SiH</a:t>
            </a:r>
            <a:r>
              <a:rPr lang="en-US" sz="1050" b="0" i="0" u="none" strike="noStrike" baseline="0" dirty="0">
                <a:solidFill>
                  <a:srgbClr val="000000"/>
                </a:solidFill>
                <a:latin typeface="Times New Roman" panose="02020603050405020304" pitchFamily="18" charset="0"/>
              </a:rPr>
              <a:t>4 </a:t>
            </a:r>
            <a:r>
              <a:rPr lang="en-US" sz="1800" b="0" i="0" u="none" strike="noStrike" baseline="0" dirty="0">
                <a:solidFill>
                  <a:srgbClr val="000000"/>
                </a:solidFill>
                <a:latin typeface="Times New Roman" panose="02020603050405020304" pitchFamily="18" charset="0"/>
              </a:rPr>
              <a:t>(</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foarte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exploziv</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şi</a:t>
            </a:r>
            <a:r>
              <a:rPr lang="en-US" sz="1800" b="0" i="0" u="none" strike="noStrike" baseline="0" dirty="0">
                <a:solidFill>
                  <a:srgbClr val="000000"/>
                </a:solidFill>
                <a:latin typeface="Times New Roman" panose="02020603050405020304" pitchFamily="18" charset="0"/>
              </a:rPr>
              <a:t> din </a:t>
            </a:r>
            <a:r>
              <a:rPr lang="en-US" sz="1800" b="0" i="0" u="none" strike="noStrike" baseline="0" dirty="0" err="1">
                <a:solidFill>
                  <a:srgbClr val="000000"/>
                </a:solidFill>
                <a:latin typeface="Times New Roman" panose="02020603050405020304" pitchFamily="18" charset="0"/>
              </a:rPr>
              <a:t>această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cauză</a:t>
            </a:r>
            <a:r>
              <a:rPr lang="en-US" sz="1800" b="0" i="0" u="none" strike="noStrike" baseline="0" dirty="0">
                <a:solidFill>
                  <a:srgbClr val="000000"/>
                </a:solidFill>
                <a:latin typeface="Times New Roman" panose="02020603050405020304" pitchFamily="18" charset="0"/>
              </a:rPr>
              <a:t> nu se </a:t>
            </a:r>
            <a:r>
              <a:rPr lang="en-US" sz="1800" b="0" i="0" u="none" strike="noStrike" baseline="0" dirty="0" err="1">
                <a:solidFill>
                  <a:srgbClr val="000000"/>
                </a:solidFill>
                <a:latin typeface="Times New Roman" panose="02020603050405020304" pitchFamily="18" charset="0"/>
              </a:rPr>
              <a:t>prea</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utilizează</a:t>
            </a:r>
            <a:r>
              <a:rPr lang="en-US" sz="1800" b="0" i="0" u="none" strike="noStrike" baseline="0" dirty="0">
                <a:solidFill>
                  <a:srgbClr val="000000"/>
                </a:solidFill>
                <a:latin typeface="Times New Roman" panose="02020603050405020304" pitchFamily="18" charset="0"/>
              </a:rPr>
              <a:t>). </a:t>
            </a:r>
            <a:endParaRPr lang="en-US" dirty="0"/>
          </a:p>
        </p:txBody>
      </p:sp>
      <p:pic>
        <p:nvPicPr>
          <p:cNvPr id="17" name="Picture 16">
            <a:extLst>
              <a:ext uri="{FF2B5EF4-FFF2-40B4-BE49-F238E27FC236}">
                <a16:creationId xmlns:a16="http://schemas.microsoft.com/office/drawing/2014/main" id="{B1A2BD2F-D5C6-1807-EDA8-C8AD4BD66E8E}"/>
              </a:ext>
            </a:extLst>
          </p:cNvPr>
          <p:cNvPicPr>
            <a:picLocks noChangeAspect="1"/>
          </p:cNvPicPr>
          <p:nvPr/>
        </p:nvPicPr>
        <p:blipFill>
          <a:blip r:embed="rId3"/>
          <a:stretch>
            <a:fillRect/>
          </a:stretch>
        </p:blipFill>
        <p:spPr>
          <a:xfrm>
            <a:off x="1023480" y="1456191"/>
            <a:ext cx="3485146" cy="517445"/>
          </a:xfrm>
          <a:prstGeom prst="rect">
            <a:avLst/>
          </a:prstGeom>
        </p:spPr>
      </p:pic>
      <p:sp>
        <p:nvSpPr>
          <p:cNvPr id="19" name="TextBox 18">
            <a:extLst>
              <a:ext uri="{FF2B5EF4-FFF2-40B4-BE49-F238E27FC236}">
                <a16:creationId xmlns:a16="http://schemas.microsoft.com/office/drawing/2014/main" id="{38C6A78A-2F9D-A9F3-DC1A-B94005BDBB52}"/>
              </a:ext>
            </a:extLst>
          </p:cNvPr>
          <p:cNvSpPr txBox="1"/>
          <p:nvPr/>
        </p:nvSpPr>
        <p:spPr>
          <a:xfrm>
            <a:off x="491905" y="2150018"/>
            <a:ext cx="11603523" cy="646331"/>
          </a:xfrm>
          <a:prstGeom prst="rect">
            <a:avLst/>
          </a:prstGeom>
          <a:noFill/>
        </p:spPr>
        <p:txBody>
          <a:bodyPr wrap="square">
            <a:spAutoFit/>
          </a:bodyPr>
          <a:lstStyle/>
          <a:p>
            <a:r>
              <a:rPr lang="en-US" sz="1800" b="0" i="0" u="none" strike="noStrike" baseline="0" dirty="0">
                <a:solidFill>
                  <a:srgbClr val="000000"/>
                </a:solidFill>
                <a:latin typeface="Times New Roman" panose="02020603050405020304" pitchFamily="18" charset="0"/>
              </a:rPr>
              <a:t>La 1000ºC </a:t>
            </a:r>
            <a:r>
              <a:rPr lang="en-US" sz="1800" b="0" i="0" u="none" strike="noStrike" baseline="0" dirty="0" err="1">
                <a:solidFill>
                  <a:srgbClr val="000000"/>
                </a:solidFill>
                <a:latin typeface="Times New Roman" panose="02020603050405020304" pitchFamily="18" charset="0"/>
              </a:rPr>
              <a:t>toată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această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substanţă</a:t>
            </a:r>
            <a:r>
              <a:rPr lang="en-US" sz="1800" b="0" i="0" u="none" strike="noStrike" baseline="0" dirty="0">
                <a:solidFill>
                  <a:srgbClr val="000000"/>
                </a:solidFill>
                <a:latin typeface="Times New Roman" panose="02020603050405020304" pitchFamily="18" charset="0"/>
              </a:rPr>
              <a:t> se </a:t>
            </a:r>
            <a:r>
              <a:rPr lang="en-US" sz="1800" b="0" i="0" u="none" strike="noStrike" baseline="0" dirty="0" err="1">
                <a:solidFill>
                  <a:srgbClr val="000000"/>
                </a:solidFill>
                <a:latin typeface="Times New Roman" panose="02020603050405020304" pitchFamily="18" charset="0"/>
              </a:rPr>
              <a:t>descompune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Coeficientul</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difuzie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dintr</a:t>
            </a:r>
            <a:r>
              <a:rPr lang="en-US" sz="1800" b="0" i="0" u="none" strike="noStrike" baseline="0" dirty="0">
                <a:solidFill>
                  <a:srgbClr val="000000"/>
                </a:solidFill>
                <a:latin typeface="Times New Roman" panose="02020603050405020304" pitchFamily="18" charset="0"/>
              </a:rPr>
              <a:t>-o </a:t>
            </a:r>
            <a:r>
              <a:rPr lang="en-US" sz="1800" b="0" i="0" u="none" strike="noStrike" baseline="0" dirty="0" err="1">
                <a:solidFill>
                  <a:srgbClr val="000000"/>
                </a:solidFill>
                <a:latin typeface="Times New Roman" panose="02020603050405020304" pitchFamily="18" charset="0"/>
              </a:rPr>
              <a:t>peliculă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mic </a:t>
            </a:r>
            <a:r>
              <a:rPr lang="en-US" sz="1800" b="0" i="0" u="none" strike="noStrike" baseline="0" dirty="0" err="1">
                <a:solidFill>
                  <a:srgbClr val="000000"/>
                </a:solidFill>
                <a:latin typeface="Times New Roman" panose="02020603050405020304" pitchFamily="18" charset="0"/>
              </a:rPr>
              <a:t>faţă</a:t>
            </a:r>
            <a:r>
              <a:rPr lang="en-US" sz="1800" b="0" i="0" u="none" strike="noStrike" baseline="0" dirty="0">
                <a:solidFill>
                  <a:srgbClr val="000000"/>
                </a:solidFill>
                <a:latin typeface="Times New Roman" panose="02020603050405020304" pitchFamily="18" charset="0"/>
              </a:rPr>
              <a:t> de </a:t>
            </a:r>
            <a:r>
              <a:rPr lang="en-US" sz="1800" b="0" i="0" u="none" strike="noStrike" baseline="0" dirty="0" err="1">
                <a:solidFill>
                  <a:srgbClr val="000000"/>
                </a:solidFill>
                <a:latin typeface="Times New Roman" panose="02020603050405020304" pitchFamily="18" charset="0"/>
              </a:rPr>
              <a:t>cealaltă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metodă</a:t>
            </a:r>
            <a:r>
              <a:rPr lang="en-US" sz="1800" b="0" i="0" u="none" strike="noStrike" baseline="0" dirty="0">
                <a:solidFill>
                  <a:srgbClr val="000000"/>
                </a:solidFill>
                <a:latin typeface="Times New Roman" panose="02020603050405020304" pitchFamily="18" charset="0"/>
              </a:rPr>
              <a:t> (pt. </a:t>
            </a:r>
            <a:r>
              <a:rPr lang="en-US" sz="1800" b="0" i="0" u="none" strike="noStrike" baseline="0" dirty="0" err="1">
                <a:solidFill>
                  <a:srgbClr val="000000"/>
                </a:solidFill>
                <a:latin typeface="Times New Roman" panose="02020603050405020304" pitchFamily="18" charset="0"/>
              </a:rPr>
              <a:t>că</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este</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mai</a:t>
            </a:r>
            <a:r>
              <a:rPr lang="en-US" sz="1800" b="0" i="0" u="none" strike="noStrike" baseline="0" dirty="0">
                <a:solidFill>
                  <a:srgbClr val="000000"/>
                </a:solidFill>
                <a:latin typeface="Times New Roman" panose="02020603050405020304" pitchFamily="18" charset="0"/>
              </a:rPr>
              <a:t> </a:t>
            </a:r>
            <a:r>
              <a:rPr lang="en-US" sz="1800" b="0" i="0" u="none" strike="noStrike" baseline="0" dirty="0" err="1">
                <a:solidFill>
                  <a:srgbClr val="000000"/>
                </a:solidFill>
                <a:latin typeface="Times New Roman" panose="02020603050405020304" pitchFamily="18" charset="0"/>
              </a:rPr>
              <a:t>mică</a:t>
            </a:r>
            <a:r>
              <a:rPr lang="en-US" sz="1800" b="0" i="0" u="none" strike="noStrike" baseline="0" dirty="0">
                <a:solidFill>
                  <a:srgbClr val="000000"/>
                </a:solidFill>
                <a:latin typeface="Times New Roman" panose="02020603050405020304" pitchFamily="18" charset="0"/>
              </a:rPr>
              <a:t>). </a:t>
            </a:r>
            <a:endParaRPr lang="en-US" dirty="0"/>
          </a:p>
        </p:txBody>
      </p:sp>
    </p:spTree>
    <p:extLst>
      <p:ext uri="{BB962C8B-B14F-4D97-AF65-F5344CB8AC3E}">
        <p14:creationId xmlns:p14="http://schemas.microsoft.com/office/powerpoint/2010/main" val="4084793375"/>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10329</TotalTime>
  <Words>5801</Words>
  <Application>Microsoft Office PowerPoint</Application>
  <PresentationFormat>Широкоэкранный</PresentationFormat>
  <Paragraphs>293</Paragraphs>
  <Slides>43</Slides>
  <Notes>1</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43</vt:i4>
      </vt:variant>
    </vt:vector>
  </HeadingPairs>
  <TitlesOfParts>
    <vt:vector size="52" baseType="lpstr">
      <vt:lpstr>Arial</vt:lpstr>
      <vt:lpstr>Calibri</vt:lpstr>
      <vt:lpstr>Calibri Light</vt:lpstr>
      <vt:lpstr>SymbolMT</vt:lpstr>
      <vt:lpstr>Times New Roman</vt:lpstr>
      <vt:lpstr>TimesNewRomanPS-BoldItalicMT</vt:lpstr>
      <vt:lpstr>TimesNewRomanPS-BoldMT</vt:lpstr>
      <vt:lpstr>TimesNewRomanPSMT</vt:lpstr>
      <vt:lpstr>Office Theme</vt:lpstr>
      <vt:lpstr>Bazele Tehnologice ale microelectronicii T.4 – Creşterea peliculelor epitaxiale. Noţiuni generale despre epitaxie. Clasificarea proceselor epitaxiale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Admin</cp:lastModifiedBy>
  <cp:revision>436</cp:revision>
  <dcterms:created xsi:type="dcterms:W3CDTF">2020-08-28T11:28:42Z</dcterms:created>
  <dcterms:modified xsi:type="dcterms:W3CDTF">2025-11-17T14:07:49Z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1018573</vt:lpwstr>
  </property>
  <property fmtid="{D5CDD505-2E9C-101B-9397-08002B2CF9AE}" pid="3" name="NXPowerLiteSettings">
    <vt:lpwstr>C7000400038000</vt:lpwstr>
  </property>
  <property fmtid="{D5CDD505-2E9C-101B-9397-08002B2CF9AE}" pid="4" name="NXPowerLiteVersion">
    <vt:lpwstr>S9.0.3</vt:lpwstr>
  </property>
</Properties>
</file>