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notesMasterIdLst>
    <p:notesMasterId r:id="rId134"/>
  </p:notesMasterIdLst>
  <p:sldIdLst>
    <p:sldId id="256" r:id="rId2"/>
    <p:sldId id="259" r:id="rId3"/>
    <p:sldId id="449" r:id="rId4"/>
    <p:sldId id="437" r:id="rId5"/>
    <p:sldId id="436" r:id="rId6"/>
    <p:sldId id="446" r:id="rId7"/>
    <p:sldId id="447" r:id="rId8"/>
    <p:sldId id="448" r:id="rId9"/>
    <p:sldId id="439" r:id="rId10"/>
    <p:sldId id="440" r:id="rId11"/>
    <p:sldId id="444" r:id="rId12"/>
    <p:sldId id="445" r:id="rId13"/>
    <p:sldId id="442" r:id="rId14"/>
    <p:sldId id="443" r:id="rId15"/>
    <p:sldId id="441" r:id="rId16"/>
    <p:sldId id="335" r:id="rId17"/>
    <p:sldId id="313" r:id="rId18"/>
    <p:sldId id="314" r:id="rId19"/>
    <p:sldId id="450" r:id="rId20"/>
    <p:sldId id="451" r:id="rId21"/>
    <p:sldId id="452" r:id="rId22"/>
    <p:sldId id="463" r:id="rId23"/>
    <p:sldId id="453" r:id="rId24"/>
    <p:sldId id="460" r:id="rId25"/>
    <p:sldId id="462" r:id="rId26"/>
    <p:sldId id="332" r:id="rId27"/>
    <p:sldId id="315" r:id="rId28"/>
    <p:sldId id="492" r:id="rId29"/>
    <p:sldId id="316" r:id="rId30"/>
    <p:sldId id="499" r:id="rId31"/>
    <p:sldId id="493" r:id="rId32"/>
    <p:sldId id="500" r:id="rId33"/>
    <p:sldId id="501" r:id="rId34"/>
    <p:sldId id="503" r:id="rId35"/>
    <p:sldId id="504" r:id="rId36"/>
    <p:sldId id="502" r:id="rId37"/>
    <p:sldId id="494" r:id="rId38"/>
    <p:sldId id="333" r:id="rId39"/>
    <p:sldId id="589" r:id="rId40"/>
    <p:sldId id="512" r:id="rId41"/>
    <p:sldId id="514" r:id="rId42"/>
    <p:sldId id="324" r:id="rId43"/>
    <p:sldId id="327" r:id="rId44"/>
    <p:sldId id="329" r:id="rId45"/>
    <p:sldId id="330" r:id="rId46"/>
    <p:sldId id="328" r:id="rId47"/>
    <p:sldId id="338" r:id="rId48"/>
    <p:sldId id="590" r:id="rId49"/>
    <p:sldId id="339" r:id="rId50"/>
    <p:sldId id="340" r:id="rId51"/>
    <p:sldId id="588" r:id="rId52"/>
    <p:sldId id="593" r:id="rId53"/>
    <p:sldId id="594" r:id="rId54"/>
    <p:sldId id="486" r:id="rId55"/>
    <p:sldId id="478" r:id="rId56"/>
    <p:sldId id="480" r:id="rId57"/>
    <p:sldId id="334" r:id="rId58"/>
    <p:sldId id="336" r:id="rId59"/>
    <p:sldId id="368" r:id="rId60"/>
    <p:sldId id="369" r:id="rId61"/>
    <p:sldId id="370" r:id="rId62"/>
    <p:sldId id="372" r:id="rId63"/>
    <p:sldId id="373" r:id="rId64"/>
    <p:sldId id="371" r:id="rId65"/>
    <p:sldId id="375" r:id="rId66"/>
    <p:sldId id="376" r:id="rId67"/>
    <p:sldId id="423" r:id="rId68"/>
    <p:sldId id="374" r:id="rId69"/>
    <p:sldId id="378" r:id="rId70"/>
    <p:sldId id="380" r:id="rId71"/>
    <p:sldId id="379" r:id="rId72"/>
    <p:sldId id="387" r:id="rId73"/>
    <p:sldId id="388" r:id="rId74"/>
    <p:sldId id="389" r:id="rId75"/>
    <p:sldId id="424" r:id="rId76"/>
    <p:sldId id="425" r:id="rId77"/>
    <p:sldId id="390" r:id="rId78"/>
    <p:sldId id="391" r:id="rId79"/>
    <p:sldId id="392" r:id="rId80"/>
    <p:sldId id="426" r:id="rId81"/>
    <p:sldId id="393" r:id="rId82"/>
    <p:sldId id="394" r:id="rId83"/>
    <p:sldId id="395" r:id="rId84"/>
    <p:sldId id="396" r:id="rId85"/>
    <p:sldId id="381" r:id="rId86"/>
    <p:sldId id="382" r:id="rId87"/>
    <p:sldId id="385" r:id="rId88"/>
    <p:sldId id="386" r:id="rId89"/>
    <p:sldId id="348" r:id="rId90"/>
    <p:sldId id="342" r:id="rId91"/>
    <p:sldId id="345" r:id="rId92"/>
    <p:sldId id="346" r:id="rId93"/>
    <p:sldId id="347" r:id="rId94"/>
    <p:sldId id="350" r:id="rId95"/>
    <p:sldId id="349" r:id="rId96"/>
    <p:sldId id="399" r:id="rId97"/>
    <p:sldId id="355" r:id="rId98"/>
    <p:sldId id="356" r:id="rId99"/>
    <p:sldId id="364" r:id="rId100"/>
    <p:sldId id="361" r:id="rId101"/>
    <p:sldId id="366" r:id="rId102"/>
    <p:sldId id="365" r:id="rId103"/>
    <p:sldId id="427" r:id="rId104"/>
    <p:sldId id="403" r:id="rId105"/>
    <p:sldId id="429" r:id="rId106"/>
    <p:sldId id="401" r:id="rId107"/>
    <p:sldId id="430" r:id="rId108"/>
    <p:sldId id="402" r:id="rId109"/>
    <p:sldId id="431" r:id="rId110"/>
    <p:sldId id="404" r:id="rId111"/>
    <p:sldId id="432" r:id="rId112"/>
    <p:sldId id="407" r:id="rId113"/>
    <p:sldId id="433" r:id="rId114"/>
    <p:sldId id="405" r:id="rId115"/>
    <p:sldId id="406" r:id="rId116"/>
    <p:sldId id="408" r:id="rId117"/>
    <p:sldId id="409" r:id="rId118"/>
    <p:sldId id="410" r:id="rId119"/>
    <p:sldId id="412" r:id="rId120"/>
    <p:sldId id="413" r:id="rId121"/>
    <p:sldId id="415" r:id="rId122"/>
    <p:sldId id="414" r:id="rId123"/>
    <p:sldId id="416" r:id="rId124"/>
    <p:sldId id="418" r:id="rId125"/>
    <p:sldId id="419" r:id="rId126"/>
    <p:sldId id="420" r:id="rId127"/>
    <p:sldId id="421" r:id="rId128"/>
    <p:sldId id="422" r:id="rId129"/>
    <p:sldId id="488" r:id="rId130"/>
    <p:sldId id="583" r:id="rId131"/>
    <p:sldId id="581" r:id="rId132"/>
    <p:sldId id="586" r:id="rId1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4386"/>
    <p:restoredTop sz="97013"/>
  </p:normalViewPr>
  <p:slideViewPr>
    <p:cSldViewPr snapToGrid="0">
      <p:cViewPr>
        <p:scale>
          <a:sx n="180" d="100"/>
          <a:sy n="180" d="100"/>
        </p:scale>
        <p:origin x="144"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008CA9-F980-3C4F-AF97-612BE8ED9997}"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DD691CDE-D900-1F4D-B0F6-37D71402D8FE}">
      <dgm:prSet phldrT="[Text]"/>
      <dgm:spPr/>
      <dgm:t>
        <a:bodyPr/>
        <a:lstStyle/>
        <a:p>
          <a:r>
            <a:rPr lang="en-US" dirty="0"/>
            <a:t>Two Stages of Training </a:t>
          </a:r>
        </a:p>
      </dgm:t>
    </dgm:pt>
    <dgm:pt modelId="{270A6610-C276-654E-83CD-51F1C3EE880D}" type="parTrans" cxnId="{AAF8EA9D-95B0-5A4C-8E2F-5B7D5BFE6519}">
      <dgm:prSet/>
      <dgm:spPr/>
      <dgm:t>
        <a:bodyPr/>
        <a:lstStyle/>
        <a:p>
          <a:endParaRPr lang="en-US"/>
        </a:p>
      </dgm:t>
    </dgm:pt>
    <dgm:pt modelId="{CF2EA695-D727-A349-A7BD-3FAA98C82F47}" type="sibTrans" cxnId="{AAF8EA9D-95B0-5A4C-8E2F-5B7D5BFE6519}">
      <dgm:prSet/>
      <dgm:spPr/>
      <dgm:t>
        <a:bodyPr/>
        <a:lstStyle/>
        <a:p>
          <a:endParaRPr lang="en-US"/>
        </a:p>
      </dgm:t>
    </dgm:pt>
    <dgm:pt modelId="{CA64E859-36C4-1342-9C10-A4EE0FABBBE3}">
      <dgm:prSet phldrT="[Text]"/>
      <dgm:spPr/>
      <dgm:t>
        <a:bodyPr/>
        <a:lstStyle/>
        <a:p>
          <a:r>
            <a:rPr lang="en-US" dirty="0"/>
            <a:t>Pre-Training</a:t>
          </a:r>
        </a:p>
        <a:p>
          <a:r>
            <a:rPr lang="en-US" dirty="0"/>
            <a:t>Unsupervised Learning</a:t>
          </a:r>
        </a:p>
      </dgm:t>
    </dgm:pt>
    <dgm:pt modelId="{1F51472B-F760-E14F-87AB-398D78C10182}" type="parTrans" cxnId="{4CCD7081-961A-094D-B125-8D3CA790874D}">
      <dgm:prSet/>
      <dgm:spPr/>
      <dgm:t>
        <a:bodyPr/>
        <a:lstStyle/>
        <a:p>
          <a:endParaRPr lang="en-US"/>
        </a:p>
      </dgm:t>
    </dgm:pt>
    <dgm:pt modelId="{ABFD545B-4D01-0345-8066-834ABDCED300}" type="sibTrans" cxnId="{4CCD7081-961A-094D-B125-8D3CA790874D}">
      <dgm:prSet/>
      <dgm:spPr/>
      <dgm:t>
        <a:bodyPr/>
        <a:lstStyle/>
        <a:p>
          <a:endParaRPr lang="en-US"/>
        </a:p>
      </dgm:t>
    </dgm:pt>
    <dgm:pt modelId="{39648F11-8371-934D-8E58-57A1E38752DB}">
      <dgm:prSet phldrT="[Text]"/>
      <dgm:spPr/>
      <dgm:t>
        <a:bodyPr/>
        <a:lstStyle/>
        <a:p>
          <a:r>
            <a:rPr lang="en-US" dirty="0"/>
            <a:t>Fine-Tuning</a:t>
          </a:r>
        </a:p>
        <a:p>
          <a:r>
            <a:rPr lang="en-US" dirty="0"/>
            <a:t>Supervised Learning</a:t>
          </a:r>
        </a:p>
      </dgm:t>
    </dgm:pt>
    <dgm:pt modelId="{20490D95-A4EB-DB42-BFF0-490E5DED48E1}" type="parTrans" cxnId="{50D581D2-954E-4340-86FE-A628EA637589}">
      <dgm:prSet/>
      <dgm:spPr/>
      <dgm:t>
        <a:bodyPr/>
        <a:lstStyle/>
        <a:p>
          <a:endParaRPr lang="en-US"/>
        </a:p>
      </dgm:t>
    </dgm:pt>
    <dgm:pt modelId="{C20E8D7E-6ADD-8144-8852-EDC060C97C3B}" type="sibTrans" cxnId="{50D581D2-954E-4340-86FE-A628EA637589}">
      <dgm:prSet/>
      <dgm:spPr/>
      <dgm:t>
        <a:bodyPr/>
        <a:lstStyle/>
        <a:p>
          <a:endParaRPr lang="en-US"/>
        </a:p>
      </dgm:t>
    </dgm:pt>
    <dgm:pt modelId="{9B19D7A8-A840-D548-9F5A-ECFF52608FDE}" type="pres">
      <dgm:prSet presAssocID="{83008CA9-F980-3C4F-AF97-612BE8ED9997}" presName="hierChild1" presStyleCnt="0">
        <dgm:presLayoutVars>
          <dgm:orgChart val="1"/>
          <dgm:chPref val="1"/>
          <dgm:dir/>
          <dgm:animOne val="branch"/>
          <dgm:animLvl val="lvl"/>
          <dgm:resizeHandles/>
        </dgm:presLayoutVars>
      </dgm:prSet>
      <dgm:spPr/>
    </dgm:pt>
    <dgm:pt modelId="{CD6FDB3F-7B0E-984C-A434-BAEC0A320BCB}" type="pres">
      <dgm:prSet presAssocID="{DD691CDE-D900-1F4D-B0F6-37D71402D8FE}" presName="hierRoot1" presStyleCnt="0">
        <dgm:presLayoutVars>
          <dgm:hierBranch val="init"/>
        </dgm:presLayoutVars>
      </dgm:prSet>
      <dgm:spPr/>
    </dgm:pt>
    <dgm:pt modelId="{1EE1F05D-1E94-9345-84C2-BF50867F7AB1}" type="pres">
      <dgm:prSet presAssocID="{DD691CDE-D900-1F4D-B0F6-37D71402D8FE}" presName="rootComposite1" presStyleCnt="0"/>
      <dgm:spPr/>
    </dgm:pt>
    <dgm:pt modelId="{C9541718-5CE8-F243-9B7F-A6D3DABBA1C9}" type="pres">
      <dgm:prSet presAssocID="{DD691CDE-D900-1F4D-B0F6-37D71402D8FE}" presName="rootText1" presStyleLbl="node0" presStyleIdx="0" presStyleCnt="1">
        <dgm:presLayoutVars>
          <dgm:chPref val="3"/>
        </dgm:presLayoutVars>
      </dgm:prSet>
      <dgm:spPr/>
    </dgm:pt>
    <dgm:pt modelId="{29D58365-9AAF-EC46-B4FB-8595D7C02675}" type="pres">
      <dgm:prSet presAssocID="{DD691CDE-D900-1F4D-B0F6-37D71402D8FE}" presName="rootConnector1" presStyleLbl="node1" presStyleIdx="0" presStyleCnt="0"/>
      <dgm:spPr/>
    </dgm:pt>
    <dgm:pt modelId="{852B1554-B0D2-3245-B5BB-B627FE3F2C07}" type="pres">
      <dgm:prSet presAssocID="{DD691CDE-D900-1F4D-B0F6-37D71402D8FE}" presName="hierChild2" presStyleCnt="0"/>
      <dgm:spPr/>
    </dgm:pt>
    <dgm:pt modelId="{D866935A-BF93-B74B-8410-0BB469852B28}" type="pres">
      <dgm:prSet presAssocID="{1F51472B-F760-E14F-87AB-398D78C10182}" presName="Name37" presStyleLbl="parChTrans1D2" presStyleIdx="0" presStyleCnt="2"/>
      <dgm:spPr/>
    </dgm:pt>
    <dgm:pt modelId="{39C9AE32-DD6B-434B-861D-8B7B65AC18DC}" type="pres">
      <dgm:prSet presAssocID="{CA64E859-36C4-1342-9C10-A4EE0FABBBE3}" presName="hierRoot2" presStyleCnt="0">
        <dgm:presLayoutVars>
          <dgm:hierBranch val="init"/>
        </dgm:presLayoutVars>
      </dgm:prSet>
      <dgm:spPr/>
    </dgm:pt>
    <dgm:pt modelId="{1EF53703-9B8C-9E4C-8908-A3D79A19860A}" type="pres">
      <dgm:prSet presAssocID="{CA64E859-36C4-1342-9C10-A4EE0FABBBE3}" presName="rootComposite" presStyleCnt="0"/>
      <dgm:spPr/>
    </dgm:pt>
    <dgm:pt modelId="{74266E60-AA68-3F42-B925-C02D98DA9BA3}" type="pres">
      <dgm:prSet presAssocID="{CA64E859-36C4-1342-9C10-A4EE0FABBBE3}" presName="rootText" presStyleLbl="node2" presStyleIdx="0" presStyleCnt="2">
        <dgm:presLayoutVars>
          <dgm:chPref val="3"/>
        </dgm:presLayoutVars>
      </dgm:prSet>
      <dgm:spPr/>
    </dgm:pt>
    <dgm:pt modelId="{7650861A-ADB0-3B40-91FC-C4A0CDAE27D7}" type="pres">
      <dgm:prSet presAssocID="{CA64E859-36C4-1342-9C10-A4EE0FABBBE3}" presName="rootConnector" presStyleLbl="node2" presStyleIdx="0" presStyleCnt="2"/>
      <dgm:spPr/>
    </dgm:pt>
    <dgm:pt modelId="{14B81596-5089-BD4A-BFBE-5EA4228EB89E}" type="pres">
      <dgm:prSet presAssocID="{CA64E859-36C4-1342-9C10-A4EE0FABBBE3}" presName="hierChild4" presStyleCnt="0"/>
      <dgm:spPr/>
    </dgm:pt>
    <dgm:pt modelId="{233B6E80-B286-E640-BFE8-D81FCC132D6B}" type="pres">
      <dgm:prSet presAssocID="{CA64E859-36C4-1342-9C10-A4EE0FABBBE3}" presName="hierChild5" presStyleCnt="0"/>
      <dgm:spPr/>
    </dgm:pt>
    <dgm:pt modelId="{21158E55-74E1-BB4B-8687-4683DDEFCE84}" type="pres">
      <dgm:prSet presAssocID="{20490D95-A4EB-DB42-BFF0-490E5DED48E1}" presName="Name37" presStyleLbl="parChTrans1D2" presStyleIdx="1" presStyleCnt="2"/>
      <dgm:spPr/>
    </dgm:pt>
    <dgm:pt modelId="{448939AA-98BA-9A44-BB62-64CD9E5C993F}" type="pres">
      <dgm:prSet presAssocID="{39648F11-8371-934D-8E58-57A1E38752DB}" presName="hierRoot2" presStyleCnt="0">
        <dgm:presLayoutVars>
          <dgm:hierBranch val="init"/>
        </dgm:presLayoutVars>
      </dgm:prSet>
      <dgm:spPr/>
    </dgm:pt>
    <dgm:pt modelId="{FABE8FC2-ED07-4C46-BC38-451856D434C5}" type="pres">
      <dgm:prSet presAssocID="{39648F11-8371-934D-8E58-57A1E38752DB}" presName="rootComposite" presStyleCnt="0"/>
      <dgm:spPr/>
    </dgm:pt>
    <dgm:pt modelId="{B5D742B5-165A-0941-8968-11C4DFBA3EC8}" type="pres">
      <dgm:prSet presAssocID="{39648F11-8371-934D-8E58-57A1E38752DB}" presName="rootText" presStyleLbl="node2" presStyleIdx="1" presStyleCnt="2">
        <dgm:presLayoutVars>
          <dgm:chPref val="3"/>
        </dgm:presLayoutVars>
      </dgm:prSet>
      <dgm:spPr/>
    </dgm:pt>
    <dgm:pt modelId="{83466ADA-6EDF-004D-86F9-C7612A8C6F7D}" type="pres">
      <dgm:prSet presAssocID="{39648F11-8371-934D-8E58-57A1E38752DB}" presName="rootConnector" presStyleLbl="node2" presStyleIdx="1" presStyleCnt="2"/>
      <dgm:spPr/>
    </dgm:pt>
    <dgm:pt modelId="{0F471713-7EE6-F440-94E3-E4C3C0A80DBB}" type="pres">
      <dgm:prSet presAssocID="{39648F11-8371-934D-8E58-57A1E38752DB}" presName="hierChild4" presStyleCnt="0"/>
      <dgm:spPr/>
    </dgm:pt>
    <dgm:pt modelId="{DAA043E6-8A1A-D945-B16B-6E924A2A75E8}" type="pres">
      <dgm:prSet presAssocID="{39648F11-8371-934D-8E58-57A1E38752DB}" presName="hierChild5" presStyleCnt="0"/>
      <dgm:spPr/>
    </dgm:pt>
    <dgm:pt modelId="{84EFA3D6-B8F8-0044-990E-EA9DEEEB0E45}" type="pres">
      <dgm:prSet presAssocID="{DD691CDE-D900-1F4D-B0F6-37D71402D8FE}" presName="hierChild3" presStyleCnt="0"/>
      <dgm:spPr/>
    </dgm:pt>
  </dgm:ptLst>
  <dgm:cxnLst>
    <dgm:cxn modelId="{BBD75806-C163-484F-AA30-1A1B50D0D931}" type="presOf" srcId="{DD691CDE-D900-1F4D-B0F6-37D71402D8FE}" destId="{29D58365-9AAF-EC46-B4FB-8595D7C02675}" srcOrd="1" destOrd="0" presId="urn:microsoft.com/office/officeart/2005/8/layout/orgChart1"/>
    <dgm:cxn modelId="{9C66FE45-F761-DE4A-8F92-574070ADA801}" type="presOf" srcId="{1F51472B-F760-E14F-87AB-398D78C10182}" destId="{D866935A-BF93-B74B-8410-0BB469852B28}" srcOrd="0" destOrd="0" presId="urn:microsoft.com/office/officeart/2005/8/layout/orgChart1"/>
    <dgm:cxn modelId="{C6D8144A-C84C-7846-9849-DCC0BCEE53DE}" type="presOf" srcId="{CA64E859-36C4-1342-9C10-A4EE0FABBBE3}" destId="{7650861A-ADB0-3B40-91FC-C4A0CDAE27D7}" srcOrd="1" destOrd="0" presId="urn:microsoft.com/office/officeart/2005/8/layout/orgChart1"/>
    <dgm:cxn modelId="{9EC2F450-FFDD-2245-970A-036DA84EE533}" type="presOf" srcId="{39648F11-8371-934D-8E58-57A1E38752DB}" destId="{B5D742B5-165A-0941-8968-11C4DFBA3EC8}" srcOrd="0" destOrd="0" presId="urn:microsoft.com/office/officeart/2005/8/layout/orgChart1"/>
    <dgm:cxn modelId="{BE11C857-B611-5A41-8824-FD48178BA2CD}" type="presOf" srcId="{83008CA9-F980-3C4F-AF97-612BE8ED9997}" destId="{9B19D7A8-A840-D548-9F5A-ECFF52608FDE}" srcOrd="0" destOrd="0" presId="urn:microsoft.com/office/officeart/2005/8/layout/orgChart1"/>
    <dgm:cxn modelId="{FDE3835F-D360-BF4E-A94D-9CC23557C623}" type="presOf" srcId="{DD691CDE-D900-1F4D-B0F6-37D71402D8FE}" destId="{C9541718-5CE8-F243-9B7F-A6D3DABBA1C9}" srcOrd="0" destOrd="0" presId="urn:microsoft.com/office/officeart/2005/8/layout/orgChart1"/>
    <dgm:cxn modelId="{4CCD7081-961A-094D-B125-8D3CA790874D}" srcId="{DD691CDE-D900-1F4D-B0F6-37D71402D8FE}" destId="{CA64E859-36C4-1342-9C10-A4EE0FABBBE3}" srcOrd="0" destOrd="0" parTransId="{1F51472B-F760-E14F-87AB-398D78C10182}" sibTransId="{ABFD545B-4D01-0345-8066-834ABDCED300}"/>
    <dgm:cxn modelId="{01BFB388-1B95-9E4D-A2F1-716E50A6F27B}" type="presOf" srcId="{39648F11-8371-934D-8E58-57A1E38752DB}" destId="{83466ADA-6EDF-004D-86F9-C7612A8C6F7D}" srcOrd="1" destOrd="0" presId="urn:microsoft.com/office/officeart/2005/8/layout/orgChart1"/>
    <dgm:cxn modelId="{AAF8EA9D-95B0-5A4C-8E2F-5B7D5BFE6519}" srcId="{83008CA9-F980-3C4F-AF97-612BE8ED9997}" destId="{DD691CDE-D900-1F4D-B0F6-37D71402D8FE}" srcOrd="0" destOrd="0" parTransId="{270A6610-C276-654E-83CD-51F1C3EE880D}" sibTransId="{CF2EA695-D727-A349-A7BD-3FAA98C82F47}"/>
    <dgm:cxn modelId="{50D581D2-954E-4340-86FE-A628EA637589}" srcId="{DD691CDE-D900-1F4D-B0F6-37D71402D8FE}" destId="{39648F11-8371-934D-8E58-57A1E38752DB}" srcOrd="1" destOrd="0" parTransId="{20490D95-A4EB-DB42-BFF0-490E5DED48E1}" sibTransId="{C20E8D7E-6ADD-8144-8852-EDC060C97C3B}"/>
    <dgm:cxn modelId="{8EF854E2-DDA3-9946-900F-D150A1B84102}" type="presOf" srcId="{20490D95-A4EB-DB42-BFF0-490E5DED48E1}" destId="{21158E55-74E1-BB4B-8687-4683DDEFCE84}" srcOrd="0" destOrd="0" presId="urn:microsoft.com/office/officeart/2005/8/layout/orgChart1"/>
    <dgm:cxn modelId="{108EDCF4-3B5A-6942-8589-81C97234BACC}" type="presOf" srcId="{CA64E859-36C4-1342-9C10-A4EE0FABBBE3}" destId="{74266E60-AA68-3F42-B925-C02D98DA9BA3}" srcOrd="0" destOrd="0" presId="urn:microsoft.com/office/officeart/2005/8/layout/orgChart1"/>
    <dgm:cxn modelId="{4C6CF885-9646-9840-B08D-1454158E8B08}" type="presParOf" srcId="{9B19D7A8-A840-D548-9F5A-ECFF52608FDE}" destId="{CD6FDB3F-7B0E-984C-A434-BAEC0A320BCB}" srcOrd="0" destOrd="0" presId="urn:microsoft.com/office/officeart/2005/8/layout/orgChart1"/>
    <dgm:cxn modelId="{FA01FD5F-24D7-DF42-8620-79BC2735A532}" type="presParOf" srcId="{CD6FDB3F-7B0E-984C-A434-BAEC0A320BCB}" destId="{1EE1F05D-1E94-9345-84C2-BF50867F7AB1}" srcOrd="0" destOrd="0" presId="urn:microsoft.com/office/officeart/2005/8/layout/orgChart1"/>
    <dgm:cxn modelId="{4F241BD0-BF38-934E-8A38-5F8EB6D1919E}" type="presParOf" srcId="{1EE1F05D-1E94-9345-84C2-BF50867F7AB1}" destId="{C9541718-5CE8-F243-9B7F-A6D3DABBA1C9}" srcOrd="0" destOrd="0" presId="urn:microsoft.com/office/officeart/2005/8/layout/orgChart1"/>
    <dgm:cxn modelId="{B32BCD5D-F9A2-7E49-8DB2-8790E7FAD1A8}" type="presParOf" srcId="{1EE1F05D-1E94-9345-84C2-BF50867F7AB1}" destId="{29D58365-9AAF-EC46-B4FB-8595D7C02675}" srcOrd="1" destOrd="0" presId="urn:microsoft.com/office/officeart/2005/8/layout/orgChart1"/>
    <dgm:cxn modelId="{A7F392AC-99E7-1049-A3CB-FFB4F49C0E81}" type="presParOf" srcId="{CD6FDB3F-7B0E-984C-A434-BAEC0A320BCB}" destId="{852B1554-B0D2-3245-B5BB-B627FE3F2C07}" srcOrd="1" destOrd="0" presId="urn:microsoft.com/office/officeart/2005/8/layout/orgChart1"/>
    <dgm:cxn modelId="{932C0BE4-EE9E-844E-9E8F-49A49491FCB0}" type="presParOf" srcId="{852B1554-B0D2-3245-B5BB-B627FE3F2C07}" destId="{D866935A-BF93-B74B-8410-0BB469852B28}" srcOrd="0" destOrd="0" presId="urn:microsoft.com/office/officeart/2005/8/layout/orgChart1"/>
    <dgm:cxn modelId="{9A5AF24C-1252-2D48-BF96-C31A3423362A}" type="presParOf" srcId="{852B1554-B0D2-3245-B5BB-B627FE3F2C07}" destId="{39C9AE32-DD6B-434B-861D-8B7B65AC18DC}" srcOrd="1" destOrd="0" presId="urn:microsoft.com/office/officeart/2005/8/layout/orgChart1"/>
    <dgm:cxn modelId="{B88BE4BE-8E56-534B-A078-6B02DC1A3694}" type="presParOf" srcId="{39C9AE32-DD6B-434B-861D-8B7B65AC18DC}" destId="{1EF53703-9B8C-9E4C-8908-A3D79A19860A}" srcOrd="0" destOrd="0" presId="urn:microsoft.com/office/officeart/2005/8/layout/orgChart1"/>
    <dgm:cxn modelId="{DE8EC873-B399-5F49-82CE-BA068AB1A12A}" type="presParOf" srcId="{1EF53703-9B8C-9E4C-8908-A3D79A19860A}" destId="{74266E60-AA68-3F42-B925-C02D98DA9BA3}" srcOrd="0" destOrd="0" presId="urn:microsoft.com/office/officeart/2005/8/layout/orgChart1"/>
    <dgm:cxn modelId="{E3BB8E7F-82F5-BD42-B291-90635736A0C8}" type="presParOf" srcId="{1EF53703-9B8C-9E4C-8908-A3D79A19860A}" destId="{7650861A-ADB0-3B40-91FC-C4A0CDAE27D7}" srcOrd="1" destOrd="0" presId="urn:microsoft.com/office/officeart/2005/8/layout/orgChart1"/>
    <dgm:cxn modelId="{7A3D3342-EA56-C14A-ACB7-F30CE62DB968}" type="presParOf" srcId="{39C9AE32-DD6B-434B-861D-8B7B65AC18DC}" destId="{14B81596-5089-BD4A-BFBE-5EA4228EB89E}" srcOrd="1" destOrd="0" presId="urn:microsoft.com/office/officeart/2005/8/layout/orgChart1"/>
    <dgm:cxn modelId="{0ED8CD85-7E15-074E-B31D-8B9F76661426}" type="presParOf" srcId="{39C9AE32-DD6B-434B-861D-8B7B65AC18DC}" destId="{233B6E80-B286-E640-BFE8-D81FCC132D6B}" srcOrd="2" destOrd="0" presId="urn:microsoft.com/office/officeart/2005/8/layout/orgChart1"/>
    <dgm:cxn modelId="{280F8A6C-463F-9F49-B010-D8A4236C63C8}" type="presParOf" srcId="{852B1554-B0D2-3245-B5BB-B627FE3F2C07}" destId="{21158E55-74E1-BB4B-8687-4683DDEFCE84}" srcOrd="2" destOrd="0" presId="urn:microsoft.com/office/officeart/2005/8/layout/orgChart1"/>
    <dgm:cxn modelId="{6B70D437-BE01-3D44-83D1-6B8DD7891D6C}" type="presParOf" srcId="{852B1554-B0D2-3245-B5BB-B627FE3F2C07}" destId="{448939AA-98BA-9A44-BB62-64CD9E5C993F}" srcOrd="3" destOrd="0" presId="urn:microsoft.com/office/officeart/2005/8/layout/orgChart1"/>
    <dgm:cxn modelId="{96D668AC-0129-6E4D-BFF8-08DF2B7CA39A}" type="presParOf" srcId="{448939AA-98BA-9A44-BB62-64CD9E5C993F}" destId="{FABE8FC2-ED07-4C46-BC38-451856D434C5}" srcOrd="0" destOrd="0" presId="urn:microsoft.com/office/officeart/2005/8/layout/orgChart1"/>
    <dgm:cxn modelId="{4137261C-281D-604A-A593-421697900CB8}" type="presParOf" srcId="{FABE8FC2-ED07-4C46-BC38-451856D434C5}" destId="{B5D742B5-165A-0941-8968-11C4DFBA3EC8}" srcOrd="0" destOrd="0" presId="urn:microsoft.com/office/officeart/2005/8/layout/orgChart1"/>
    <dgm:cxn modelId="{8CF4C776-DC42-0545-B018-619A7D8D17CF}" type="presParOf" srcId="{FABE8FC2-ED07-4C46-BC38-451856D434C5}" destId="{83466ADA-6EDF-004D-86F9-C7612A8C6F7D}" srcOrd="1" destOrd="0" presId="urn:microsoft.com/office/officeart/2005/8/layout/orgChart1"/>
    <dgm:cxn modelId="{BC0E86B9-0365-794C-8ECA-C85ECD18829C}" type="presParOf" srcId="{448939AA-98BA-9A44-BB62-64CD9E5C993F}" destId="{0F471713-7EE6-F440-94E3-E4C3C0A80DBB}" srcOrd="1" destOrd="0" presId="urn:microsoft.com/office/officeart/2005/8/layout/orgChart1"/>
    <dgm:cxn modelId="{5C4C87CE-F11D-6E47-8501-8386946325F8}" type="presParOf" srcId="{448939AA-98BA-9A44-BB62-64CD9E5C993F}" destId="{DAA043E6-8A1A-D945-B16B-6E924A2A75E8}" srcOrd="2" destOrd="0" presId="urn:microsoft.com/office/officeart/2005/8/layout/orgChart1"/>
    <dgm:cxn modelId="{7B8459BB-5D0F-8F4C-A806-B725DD558600}" type="presParOf" srcId="{CD6FDB3F-7B0E-984C-A434-BAEC0A320BCB}" destId="{84EFA3D6-B8F8-0044-990E-EA9DEEEB0E4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58E55-74E1-BB4B-8687-4683DDEFCE84}">
      <dsp:nvSpPr>
        <dsp:cNvPr id="0" name=""/>
        <dsp:cNvSpPr/>
      </dsp:nvSpPr>
      <dsp:spPr>
        <a:xfrm>
          <a:off x="5445918" y="1473537"/>
          <a:ext cx="1781723" cy="618449"/>
        </a:xfrm>
        <a:custGeom>
          <a:avLst/>
          <a:gdLst/>
          <a:ahLst/>
          <a:cxnLst/>
          <a:rect l="0" t="0" r="0" b="0"/>
          <a:pathLst>
            <a:path>
              <a:moveTo>
                <a:pt x="0" y="0"/>
              </a:moveTo>
              <a:lnTo>
                <a:pt x="0" y="309224"/>
              </a:lnTo>
              <a:lnTo>
                <a:pt x="1781723" y="309224"/>
              </a:lnTo>
              <a:lnTo>
                <a:pt x="1781723" y="6184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66935A-BF93-B74B-8410-0BB469852B28}">
      <dsp:nvSpPr>
        <dsp:cNvPr id="0" name=""/>
        <dsp:cNvSpPr/>
      </dsp:nvSpPr>
      <dsp:spPr>
        <a:xfrm>
          <a:off x="3664195" y="1473537"/>
          <a:ext cx="1781723" cy="618449"/>
        </a:xfrm>
        <a:custGeom>
          <a:avLst/>
          <a:gdLst/>
          <a:ahLst/>
          <a:cxnLst/>
          <a:rect l="0" t="0" r="0" b="0"/>
          <a:pathLst>
            <a:path>
              <a:moveTo>
                <a:pt x="1781723" y="0"/>
              </a:moveTo>
              <a:lnTo>
                <a:pt x="1781723" y="309224"/>
              </a:lnTo>
              <a:lnTo>
                <a:pt x="0" y="309224"/>
              </a:lnTo>
              <a:lnTo>
                <a:pt x="0" y="6184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541718-5CE8-F243-9B7F-A6D3DABBA1C9}">
      <dsp:nvSpPr>
        <dsp:cNvPr id="0" name=""/>
        <dsp:cNvSpPr/>
      </dsp:nvSpPr>
      <dsp:spPr>
        <a:xfrm>
          <a:off x="3973419" y="1039"/>
          <a:ext cx="2944997" cy="14724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Two Stages of Training </a:t>
          </a:r>
        </a:p>
      </dsp:txBody>
      <dsp:txXfrm>
        <a:off x="3973419" y="1039"/>
        <a:ext cx="2944997" cy="1472498"/>
      </dsp:txXfrm>
    </dsp:sp>
    <dsp:sp modelId="{74266E60-AA68-3F42-B925-C02D98DA9BA3}">
      <dsp:nvSpPr>
        <dsp:cNvPr id="0" name=""/>
        <dsp:cNvSpPr/>
      </dsp:nvSpPr>
      <dsp:spPr>
        <a:xfrm>
          <a:off x="2191696" y="2091987"/>
          <a:ext cx="2944997" cy="14724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Pre-Training</a:t>
          </a:r>
        </a:p>
        <a:p>
          <a:pPr marL="0" lvl="0" indent="0" algn="ctr" defTabSz="1333500">
            <a:lnSpc>
              <a:spcPct val="90000"/>
            </a:lnSpc>
            <a:spcBef>
              <a:spcPct val="0"/>
            </a:spcBef>
            <a:spcAft>
              <a:spcPct val="35000"/>
            </a:spcAft>
            <a:buNone/>
          </a:pPr>
          <a:r>
            <a:rPr lang="en-US" sz="3000" kern="1200" dirty="0"/>
            <a:t>Unsupervised Learning</a:t>
          </a:r>
        </a:p>
      </dsp:txBody>
      <dsp:txXfrm>
        <a:off x="2191696" y="2091987"/>
        <a:ext cx="2944997" cy="1472498"/>
      </dsp:txXfrm>
    </dsp:sp>
    <dsp:sp modelId="{B5D742B5-165A-0941-8968-11C4DFBA3EC8}">
      <dsp:nvSpPr>
        <dsp:cNvPr id="0" name=""/>
        <dsp:cNvSpPr/>
      </dsp:nvSpPr>
      <dsp:spPr>
        <a:xfrm>
          <a:off x="5755143" y="2091987"/>
          <a:ext cx="2944997" cy="14724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Fine-Tuning</a:t>
          </a:r>
        </a:p>
        <a:p>
          <a:pPr marL="0" lvl="0" indent="0" algn="ctr" defTabSz="1333500">
            <a:lnSpc>
              <a:spcPct val="90000"/>
            </a:lnSpc>
            <a:spcBef>
              <a:spcPct val="0"/>
            </a:spcBef>
            <a:spcAft>
              <a:spcPct val="35000"/>
            </a:spcAft>
            <a:buNone/>
          </a:pPr>
          <a:r>
            <a:rPr lang="en-US" sz="3000" kern="1200" dirty="0"/>
            <a:t>Supervised Learning</a:t>
          </a:r>
        </a:p>
      </dsp:txBody>
      <dsp:txXfrm>
        <a:off x="5755143" y="2091987"/>
        <a:ext cx="2944997" cy="147249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918141-89B8-C040-BD76-FC92DDC39921}" type="datetimeFigureOut">
              <a:rPr lang="en-US" smtClean="0"/>
              <a:t>4/27/26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5F6A36-24B5-0743-9F3F-927763EEB80D}" type="slidenum">
              <a:rPr lang="en-US" smtClean="0"/>
              <a:t>‹#›</a:t>
            </a:fld>
            <a:endParaRPr lang="en-US"/>
          </a:p>
        </p:txBody>
      </p:sp>
    </p:spTree>
    <p:extLst>
      <p:ext uri="{BB962C8B-B14F-4D97-AF65-F5344CB8AC3E}">
        <p14:creationId xmlns:p14="http://schemas.microsoft.com/office/powerpoint/2010/main" val="945954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F6A36-24B5-0743-9F3F-927763EEB80D}" type="slidenum">
              <a:rPr lang="en-US" smtClean="0"/>
              <a:t>1</a:t>
            </a:fld>
            <a:endParaRPr lang="en-US"/>
          </a:p>
        </p:txBody>
      </p:sp>
    </p:spTree>
    <p:extLst>
      <p:ext uri="{BB962C8B-B14F-4D97-AF65-F5344CB8AC3E}">
        <p14:creationId xmlns:p14="http://schemas.microsoft.com/office/powerpoint/2010/main" val="46597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12F17-59F9-697B-D352-D747A3BC4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09F85-1ADA-2580-0991-13C31D231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2958ED-A1F1-F8DA-0FF5-52009B8B39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B06D67-EF79-F5F5-2A6F-83B241323531}"/>
              </a:ext>
            </a:extLst>
          </p:cNvPr>
          <p:cNvSpPr>
            <a:spLocks noGrp="1"/>
          </p:cNvSpPr>
          <p:nvPr>
            <p:ph type="sldNum" sz="quarter" idx="5"/>
          </p:nvPr>
        </p:nvSpPr>
        <p:spPr/>
        <p:txBody>
          <a:bodyPr/>
          <a:lstStyle/>
          <a:p>
            <a:fld id="{9C5F6A36-24B5-0743-9F3F-927763EEB80D}" type="slidenum">
              <a:rPr lang="en-US" smtClean="0"/>
              <a:t>27</a:t>
            </a:fld>
            <a:endParaRPr lang="en-US"/>
          </a:p>
        </p:txBody>
      </p:sp>
    </p:spTree>
    <p:extLst>
      <p:ext uri="{BB962C8B-B14F-4D97-AF65-F5344CB8AC3E}">
        <p14:creationId xmlns:p14="http://schemas.microsoft.com/office/powerpoint/2010/main" val="4989061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4E6ED-E36E-DB08-6CAA-3D330F347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68A1A1-196A-D230-61A3-4FCC272423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D1C55F-3BF4-553F-CF5B-127B8DAC5F03}"/>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AEC566FF-7265-6A49-D244-D3E40EC31E38}"/>
              </a:ext>
            </a:extLst>
          </p:cNvPr>
          <p:cNvSpPr>
            <a:spLocks noGrp="1"/>
          </p:cNvSpPr>
          <p:nvPr>
            <p:ph type="sldNum" sz="quarter" idx="5"/>
          </p:nvPr>
        </p:nvSpPr>
        <p:spPr/>
        <p:txBody>
          <a:bodyPr/>
          <a:lstStyle/>
          <a:p>
            <a:fld id="{9C5F6A36-24B5-0743-9F3F-927763EEB80D}" type="slidenum">
              <a:rPr lang="en-US" smtClean="0"/>
              <a:t>118</a:t>
            </a:fld>
            <a:endParaRPr lang="en-US"/>
          </a:p>
        </p:txBody>
      </p:sp>
    </p:spTree>
    <p:extLst>
      <p:ext uri="{BB962C8B-B14F-4D97-AF65-F5344CB8AC3E}">
        <p14:creationId xmlns:p14="http://schemas.microsoft.com/office/powerpoint/2010/main" val="6164101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6F925-5B99-15D4-0515-832FAD1A7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0E58E-728D-23E6-56DA-42CF3D8FAB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9319D6-CB68-FCB8-35D3-0311F04AC95C}"/>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B4307AF6-4DCA-EA7E-AE6B-32AA418626C6}"/>
              </a:ext>
            </a:extLst>
          </p:cNvPr>
          <p:cNvSpPr>
            <a:spLocks noGrp="1"/>
          </p:cNvSpPr>
          <p:nvPr>
            <p:ph type="sldNum" sz="quarter" idx="5"/>
          </p:nvPr>
        </p:nvSpPr>
        <p:spPr/>
        <p:txBody>
          <a:bodyPr/>
          <a:lstStyle/>
          <a:p>
            <a:fld id="{9C5F6A36-24B5-0743-9F3F-927763EEB80D}" type="slidenum">
              <a:rPr lang="en-US" smtClean="0"/>
              <a:t>119</a:t>
            </a:fld>
            <a:endParaRPr lang="en-US"/>
          </a:p>
        </p:txBody>
      </p:sp>
    </p:spTree>
    <p:extLst>
      <p:ext uri="{BB962C8B-B14F-4D97-AF65-F5344CB8AC3E}">
        <p14:creationId xmlns:p14="http://schemas.microsoft.com/office/powerpoint/2010/main" val="28298337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7192C-7053-B7BF-5506-1C2BE48B5F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87CCF-3D92-6DD7-229E-A9A2A8DD28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CC7926-CE2C-5E14-89A2-047BA77F8BF4}"/>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43C6918A-041A-CB85-1A74-201A8F2EAEBA}"/>
              </a:ext>
            </a:extLst>
          </p:cNvPr>
          <p:cNvSpPr>
            <a:spLocks noGrp="1"/>
          </p:cNvSpPr>
          <p:nvPr>
            <p:ph type="sldNum" sz="quarter" idx="5"/>
          </p:nvPr>
        </p:nvSpPr>
        <p:spPr/>
        <p:txBody>
          <a:bodyPr/>
          <a:lstStyle/>
          <a:p>
            <a:fld id="{9C5F6A36-24B5-0743-9F3F-927763EEB80D}" type="slidenum">
              <a:rPr lang="en-US" smtClean="0"/>
              <a:t>120</a:t>
            </a:fld>
            <a:endParaRPr lang="en-US"/>
          </a:p>
        </p:txBody>
      </p:sp>
    </p:spTree>
    <p:extLst>
      <p:ext uri="{BB962C8B-B14F-4D97-AF65-F5344CB8AC3E}">
        <p14:creationId xmlns:p14="http://schemas.microsoft.com/office/powerpoint/2010/main" val="25503983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A217A-070F-3C91-4B09-E7174A164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CB12E-252D-2C02-A779-E38BFB66F6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DB3A27-9BF5-AEA5-F27D-7D386E1B3211}"/>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279704CA-B6C5-5BF3-0DA8-0966867364C7}"/>
              </a:ext>
            </a:extLst>
          </p:cNvPr>
          <p:cNvSpPr>
            <a:spLocks noGrp="1"/>
          </p:cNvSpPr>
          <p:nvPr>
            <p:ph type="sldNum" sz="quarter" idx="5"/>
          </p:nvPr>
        </p:nvSpPr>
        <p:spPr/>
        <p:txBody>
          <a:bodyPr/>
          <a:lstStyle/>
          <a:p>
            <a:fld id="{9C5F6A36-24B5-0743-9F3F-927763EEB80D}" type="slidenum">
              <a:rPr lang="en-US" smtClean="0"/>
              <a:t>121</a:t>
            </a:fld>
            <a:endParaRPr lang="en-US"/>
          </a:p>
        </p:txBody>
      </p:sp>
    </p:spTree>
    <p:extLst>
      <p:ext uri="{BB962C8B-B14F-4D97-AF65-F5344CB8AC3E}">
        <p14:creationId xmlns:p14="http://schemas.microsoft.com/office/powerpoint/2010/main" val="17068114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AE59C-A433-2897-60E8-DCCFBD78FF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7798B-AC5A-D449-9D06-E1705D48C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27A3DB-F57F-E81C-8158-7E7DAE0B1711}"/>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D58DA609-5111-109B-FC9F-188E788166E4}"/>
              </a:ext>
            </a:extLst>
          </p:cNvPr>
          <p:cNvSpPr>
            <a:spLocks noGrp="1"/>
          </p:cNvSpPr>
          <p:nvPr>
            <p:ph type="sldNum" sz="quarter" idx="5"/>
          </p:nvPr>
        </p:nvSpPr>
        <p:spPr/>
        <p:txBody>
          <a:bodyPr/>
          <a:lstStyle/>
          <a:p>
            <a:fld id="{9C5F6A36-24B5-0743-9F3F-927763EEB80D}" type="slidenum">
              <a:rPr lang="en-US" smtClean="0"/>
              <a:t>122</a:t>
            </a:fld>
            <a:endParaRPr lang="en-US"/>
          </a:p>
        </p:txBody>
      </p:sp>
    </p:spTree>
    <p:extLst>
      <p:ext uri="{BB962C8B-B14F-4D97-AF65-F5344CB8AC3E}">
        <p14:creationId xmlns:p14="http://schemas.microsoft.com/office/powerpoint/2010/main" val="12452653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B45B3-AB20-D79C-9D03-EB093E1BC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D647E-22C6-57FF-A7AB-AC8182181B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912881-C2F1-4167-E0BA-F883578CEB9E}"/>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DF4A04D8-F225-472A-BEAC-0E44248A382F}"/>
              </a:ext>
            </a:extLst>
          </p:cNvPr>
          <p:cNvSpPr>
            <a:spLocks noGrp="1"/>
          </p:cNvSpPr>
          <p:nvPr>
            <p:ph type="sldNum" sz="quarter" idx="5"/>
          </p:nvPr>
        </p:nvSpPr>
        <p:spPr/>
        <p:txBody>
          <a:bodyPr/>
          <a:lstStyle/>
          <a:p>
            <a:fld id="{9C5F6A36-24B5-0743-9F3F-927763EEB80D}" type="slidenum">
              <a:rPr lang="en-US" smtClean="0"/>
              <a:t>123</a:t>
            </a:fld>
            <a:endParaRPr lang="en-US"/>
          </a:p>
        </p:txBody>
      </p:sp>
    </p:spTree>
    <p:extLst>
      <p:ext uri="{BB962C8B-B14F-4D97-AF65-F5344CB8AC3E}">
        <p14:creationId xmlns:p14="http://schemas.microsoft.com/office/powerpoint/2010/main" val="412397438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02894-CCCE-BBBE-B5D2-A148CBAEAA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710CB-9201-BC7A-A85C-1A6267A830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0D2BF0-0AAC-A86D-7711-D89FA35541B6}"/>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C02C670D-DB2D-33E6-64B7-53175B5E4AAA}"/>
              </a:ext>
            </a:extLst>
          </p:cNvPr>
          <p:cNvSpPr>
            <a:spLocks noGrp="1"/>
          </p:cNvSpPr>
          <p:nvPr>
            <p:ph type="sldNum" sz="quarter" idx="5"/>
          </p:nvPr>
        </p:nvSpPr>
        <p:spPr/>
        <p:txBody>
          <a:bodyPr/>
          <a:lstStyle/>
          <a:p>
            <a:fld id="{9C5F6A36-24B5-0743-9F3F-927763EEB80D}" type="slidenum">
              <a:rPr lang="en-US" smtClean="0"/>
              <a:t>124</a:t>
            </a:fld>
            <a:endParaRPr lang="en-US"/>
          </a:p>
        </p:txBody>
      </p:sp>
    </p:spTree>
    <p:extLst>
      <p:ext uri="{BB962C8B-B14F-4D97-AF65-F5344CB8AC3E}">
        <p14:creationId xmlns:p14="http://schemas.microsoft.com/office/powerpoint/2010/main" val="56051038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9B6E4-D32B-D4FE-CFCB-64E1CC1916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C4603-79D1-3683-E910-D8D9C77908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973A7E-386D-7466-2498-E1835C1F5488}"/>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775A84E5-7DE8-C781-FDEA-EFFD730500A2}"/>
              </a:ext>
            </a:extLst>
          </p:cNvPr>
          <p:cNvSpPr>
            <a:spLocks noGrp="1"/>
          </p:cNvSpPr>
          <p:nvPr>
            <p:ph type="sldNum" sz="quarter" idx="5"/>
          </p:nvPr>
        </p:nvSpPr>
        <p:spPr/>
        <p:txBody>
          <a:bodyPr/>
          <a:lstStyle/>
          <a:p>
            <a:fld id="{9C5F6A36-24B5-0743-9F3F-927763EEB80D}" type="slidenum">
              <a:rPr lang="en-US" smtClean="0"/>
              <a:t>125</a:t>
            </a:fld>
            <a:endParaRPr lang="en-US"/>
          </a:p>
        </p:txBody>
      </p:sp>
    </p:spTree>
    <p:extLst>
      <p:ext uri="{BB962C8B-B14F-4D97-AF65-F5344CB8AC3E}">
        <p14:creationId xmlns:p14="http://schemas.microsoft.com/office/powerpoint/2010/main" val="405547702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4354B-9807-32B9-328D-9DD40D9E86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CBD1B-DEAB-3243-8B4A-AFBE2AC58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D92F56-5D60-12EB-CEC2-051CF625401B}"/>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CDC6613B-9D09-D8FE-CDEE-CF30E8FFF5C8}"/>
              </a:ext>
            </a:extLst>
          </p:cNvPr>
          <p:cNvSpPr>
            <a:spLocks noGrp="1"/>
          </p:cNvSpPr>
          <p:nvPr>
            <p:ph type="sldNum" sz="quarter" idx="5"/>
          </p:nvPr>
        </p:nvSpPr>
        <p:spPr/>
        <p:txBody>
          <a:bodyPr/>
          <a:lstStyle/>
          <a:p>
            <a:fld id="{9C5F6A36-24B5-0743-9F3F-927763EEB80D}" type="slidenum">
              <a:rPr lang="en-US" smtClean="0"/>
              <a:t>126</a:t>
            </a:fld>
            <a:endParaRPr lang="en-US"/>
          </a:p>
        </p:txBody>
      </p:sp>
    </p:spTree>
    <p:extLst>
      <p:ext uri="{BB962C8B-B14F-4D97-AF65-F5344CB8AC3E}">
        <p14:creationId xmlns:p14="http://schemas.microsoft.com/office/powerpoint/2010/main" val="89781332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15CA9-C580-CA85-2070-D84B70F801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C17DA-2728-C3A9-A398-14B60055DF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2D482B-40D1-DFC7-FF79-3E692E905E78}"/>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814EAEB3-9C6A-E713-15CF-F8FE4D851327}"/>
              </a:ext>
            </a:extLst>
          </p:cNvPr>
          <p:cNvSpPr>
            <a:spLocks noGrp="1"/>
          </p:cNvSpPr>
          <p:nvPr>
            <p:ph type="sldNum" sz="quarter" idx="5"/>
          </p:nvPr>
        </p:nvSpPr>
        <p:spPr/>
        <p:txBody>
          <a:bodyPr/>
          <a:lstStyle/>
          <a:p>
            <a:fld id="{9C5F6A36-24B5-0743-9F3F-927763EEB80D}" type="slidenum">
              <a:rPr lang="en-US" smtClean="0"/>
              <a:t>127</a:t>
            </a:fld>
            <a:endParaRPr lang="en-US"/>
          </a:p>
        </p:txBody>
      </p:sp>
    </p:spTree>
    <p:extLst>
      <p:ext uri="{BB962C8B-B14F-4D97-AF65-F5344CB8AC3E}">
        <p14:creationId xmlns:p14="http://schemas.microsoft.com/office/powerpoint/2010/main" val="2497229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CAD26-604B-DF95-A0F0-C29CDE7CB0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177C91-856D-6B61-5FFB-8C0CCB5F39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D48D08-F02E-3ECC-3819-44F89F69251D}"/>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"Let's start with the simplest idea behind tokenization. To process text data, we first need a systematic way of representing each word with a unique number, often called an </a:t>
            </a:r>
            <a:r>
              <a:rPr lang="en-US" sz="1200" b="1" i="0" u="none" strike="noStrike" kern="1200" dirty="0">
                <a:solidFill>
                  <a:schemeClr val="tx1"/>
                </a:solidFill>
                <a:effectLst/>
                <a:latin typeface="+mn-lt"/>
                <a:ea typeface="+mn-ea"/>
                <a:cs typeface="+mn-cs"/>
              </a:rPr>
              <a:t>ID</a:t>
            </a:r>
            <a:r>
              <a:rPr lang="en-US" sz="1200" b="0" i="0" u="none" strike="noStrike" kern="1200" dirty="0">
                <a:solidFill>
                  <a:schemeClr val="tx1"/>
                </a:solidFill>
                <a:effectLst/>
                <a:latin typeface="+mn-lt"/>
                <a:ea typeface="+mn-ea"/>
                <a:cs typeface="+mn-cs"/>
              </a:rPr>
              <a:t>. Why numbers? Because neural networks understand numerical data, not words themselves.</a:t>
            </a:r>
          </a:p>
          <a:p>
            <a:r>
              <a:rPr lang="en-US" sz="1200" b="0" i="0" u="none" strike="noStrike" kern="1200" dirty="0">
                <a:solidFill>
                  <a:schemeClr val="tx1"/>
                </a:solidFill>
                <a:effectLst/>
                <a:latin typeface="+mn-lt"/>
                <a:ea typeface="+mn-ea"/>
                <a:cs typeface="+mn-cs"/>
              </a:rPr>
              <a:t>For example, look at this simple sentence: </a:t>
            </a:r>
            <a:r>
              <a:rPr lang="en-US" sz="1200" b="0" i="1" u="none" strike="noStrike" kern="1200" dirty="0">
                <a:solidFill>
                  <a:schemeClr val="tx1"/>
                </a:solidFill>
                <a:effectLst/>
                <a:latin typeface="+mn-lt"/>
                <a:ea typeface="+mn-ea"/>
                <a:cs typeface="+mn-cs"/>
              </a:rPr>
              <a:t>'This is a input text.'</a:t>
            </a:r>
            <a:r>
              <a:rPr lang="en-US" sz="1200" b="0" i="0" u="none" strike="noStrike" kern="1200" dirty="0">
                <a:solidFill>
                  <a:schemeClr val="tx1"/>
                </a:solidFill>
                <a:effectLst/>
                <a:latin typeface="+mn-lt"/>
                <a:ea typeface="+mn-ea"/>
                <a:cs typeface="+mn-cs"/>
              </a:rPr>
              <a:t> Each word here—'This', 'is', 'a', 'input', and 'text'—is assigned a unique numerical ID. Notice we also have special tokens like </a:t>
            </a:r>
            <a:r>
              <a:rPr lang="en-US" sz="1200" b="1" i="0" u="none" strike="noStrike" kern="1200" dirty="0">
                <a:solidFill>
                  <a:schemeClr val="tx1"/>
                </a:solidFill>
                <a:effectLst/>
                <a:latin typeface="+mn-lt"/>
                <a:ea typeface="+mn-ea"/>
                <a:cs typeface="+mn-cs"/>
              </a:rPr>
              <a:t>[CLS]</a:t>
            </a:r>
            <a:r>
              <a:rPr lang="en-US" sz="1200" b="0" i="0" u="none" strike="noStrike" kern="1200" dirty="0">
                <a:solidFill>
                  <a:schemeClr val="tx1"/>
                </a:solidFill>
                <a:effectLst/>
                <a:latin typeface="+mn-lt"/>
                <a:ea typeface="+mn-ea"/>
                <a:cs typeface="+mn-cs"/>
              </a:rPr>
              <a:t> at the beginning and </a:t>
            </a:r>
            <a:r>
              <a:rPr lang="en-US" sz="1200" b="1" i="0" u="none" strike="noStrike" kern="1200" dirty="0">
                <a:solidFill>
                  <a:schemeClr val="tx1"/>
                </a:solidFill>
                <a:effectLst/>
                <a:latin typeface="+mn-lt"/>
                <a:ea typeface="+mn-ea"/>
                <a:cs typeface="+mn-cs"/>
              </a:rPr>
              <a:t>[SEP]</a:t>
            </a:r>
            <a:r>
              <a:rPr lang="en-US" sz="1200" b="0" i="0" u="none" strike="noStrike" kern="1200" dirty="0">
                <a:solidFill>
                  <a:schemeClr val="tx1"/>
                </a:solidFill>
                <a:effectLst/>
                <a:latin typeface="+mn-lt"/>
                <a:ea typeface="+mn-ea"/>
                <a:cs typeface="+mn-cs"/>
              </a:rPr>
              <a:t> at the end, which indicate the start and end of the sequence.</a:t>
            </a:r>
          </a:p>
          <a:p>
            <a:r>
              <a:rPr lang="en-US" sz="1200" b="0" i="0" u="none" strike="noStrike" kern="1200" dirty="0">
                <a:solidFill>
                  <a:schemeClr val="tx1"/>
                </a:solidFill>
                <a:effectLst/>
                <a:latin typeface="+mn-lt"/>
                <a:ea typeface="+mn-ea"/>
                <a:cs typeface="+mn-cs"/>
              </a:rPr>
              <a:t>For now, we’re focusing only on giving each word a unique number, because it’s straightforward and intuitive. However, tokenization doesn’t always have to happen at the word level—sometimes it's done at the level of characters or </a:t>
            </a:r>
            <a:r>
              <a:rPr lang="en-US" sz="1200" b="0" i="0" u="none" strike="noStrike" kern="1200" dirty="0" err="1">
                <a:solidFill>
                  <a:schemeClr val="tx1"/>
                </a:solidFill>
                <a:effectLst/>
                <a:latin typeface="+mn-lt"/>
                <a:ea typeface="+mn-ea"/>
                <a:cs typeface="+mn-cs"/>
              </a:rPr>
              <a:t>subword</a:t>
            </a:r>
            <a:r>
              <a:rPr lang="en-US" sz="1200" b="0" i="0" u="none" strike="noStrike" kern="1200" dirty="0">
                <a:solidFill>
                  <a:schemeClr val="tx1"/>
                </a:solidFill>
                <a:effectLst/>
                <a:latin typeface="+mn-lt"/>
                <a:ea typeface="+mn-ea"/>
                <a:cs typeface="+mn-cs"/>
              </a:rPr>
              <a:t> units. We'll discuss those details a bit later, but for now, let's keep it simple and intuitive with one number per word."</a:t>
            </a:r>
          </a:p>
          <a:p>
            <a:endParaRPr lang="en-US" dirty="0"/>
          </a:p>
        </p:txBody>
      </p:sp>
      <p:sp>
        <p:nvSpPr>
          <p:cNvPr id="4" name="Slide Number Placeholder 3">
            <a:extLst>
              <a:ext uri="{FF2B5EF4-FFF2-40B4-BE49-F238E27FC236}">
                <a16:creationId xmlns:a16="http://schemas.microsoft.com/office/drawing/2014/main" id="{10590A95-4DB1-82CF-5A56-127F8D14AA37}"/>
              </a:ext>
            </a:extLst>
          </p:cNvPr>
          <p:cNvSpPr>
            <a:spLocks noGrp="1"/>
          </p:cNvSpPr>
          <p:nvPr>
            <p:ph type="sldNum" sz="quarter" idx="5"/>
          </p:nvPr>
        </p:nvSpPr>
        <p:spPr/>
        <p:txBody>
          <a:bodyPr/>
          <a:lstStyle/>
          <a:p>
            <a:fld id="{9C5F6A36-24B5-0743-9F3F-927763EEB80D}" type="slidenum">
              <a:rPr lang="en-US" smtClean="0"/>
              <a:t>28</a:t>
            </a:fld>
            <a:endParaRPr lang="en-US"/>
          </a:p>
        </p:txBody>
      </p:sp>
    </p:spTree>
    <p:extLst>
      <p:ext uri="{BB962C8B-B14F-4D97-AF65-F5344CB8AC3E}">
        <p14:creationId xmlns:p14="http://schemas.microsoft.com/office/powerpoint/2010/main" val="36660604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E0014-8E97-4F03-8CD2-3DE9FC75C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7CDEF-9200-1801-1B39-74FA081E2C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19304C-B8D5-D7D5-01D9-F02A250A0320}"/>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964D7BFD-770E-4AEE-60D5-A5521330077F}"/>
              </a:ext>
            </a:extLst>
          </p:cNvPr>
          <p:cNvSpPr>
            <a:spLocks noGrp="1"/>
          </p:cNvSpPr>
          <p:nvPr>
            <p:ph type="sldNum" sz="quarter" idx="5"/>
          </p:nvPr>
        </p:nvSpPr>
        <p:spPr/>
        <p:txBody>
          <a:bodyPr/>
          <a:lstStyle/>
          <a:p>
            <a:fld id="{9C5F6A36-24B5-0743-9F3F-927763EEB80D}" type="slidenum">
              <a:rPr lang="en-US" smtClean="0"/>
              <a:t>128</a:t>
            </a:fld>
            <a:endParaRPr lang="en-US"/>
          </a:p>
        </p:txBody>
      </p:sp>
    </p:spTree>
    <p:extLst>
      <p:ext uri="{BB962C8B-B14F-4D97-AF65-F5344CB8AC3E}">
        <p14:creationId xmlns:p14="http://schemas.microsoft.com/office/powerpoint/2010/main" val="405153078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38E15-3EF2-F17F-0243-C7E66F0DF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3D31C-8E39-82E0-EAD6-F1A6D53ABC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F6CF8-8E99-B0D7-CC60-99083645DF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22A517-6EE2-BC44-FC57-3BCA3A44AEA6}"/>
              </a:ext>
            </a:extLst>
          </p:cNvPr>
          <p:cNvSpPr>
            <a:spLocks noGrp="1"/>
          </p:cNvSpPr>
          <p:nvPr>
            <p:ph type="sldNum" sz="quarter" idx="5"/>
          </p:nvPr>
        </p:nvSpPr>
        <p:spPr/>
        <p:txBody>
          <a:bodyPr/>
          <a:lstStyle/>
          <a:p>
            <a:fld id="{9C5F6A36-24B5-0743-9F3F-927763EEB80D}" type="slidenum">
              <a:rPr lang="en-US" smtClean="0"/>
              <a:t>129</a:t>
            </a:fld>
            <a:endParaRPr lang="en-US"/>
          </a:p>
        </p:txBody>
      </p:sp>
    </p:spTree>
    <p:extLst>
      <p:ext uri="{BB962C8B-B14F-4D97-AF65-F5344CB8AC3E}">
        <p14:creationId xmlns:p14="http://schemas.microsoft.com/office/powerpoint/2010/main" val="1526482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EBF7D-B762-B591-E297-9E72EF9BCF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EB2AEE-2452-0AB3-479F-175171B089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A4DF7B-D3F4-1DEA-0330-FC7A33413D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83DCEE-7DB0-18C1-8A79-FA5FFF6267A4}"/>
              </a:ext>
            </a:extLst>
          </p:cNvPr>
          <p:cNvSpPr>
            <a:spLocks noGrp="1"/>
          </p:cNvSpPr>
          <p:nvPr>
            <p:ph type="sldNum" sz="quarter" idx="5"/>
          </p:nvPr>
        </p:nvSpPr>
        <p:spPr/>
        <p:txBody>
          <a:bodyPr/>
          <a:lstStyle/>
          <a:p>
            <a:fld id="{9C5F6A36-24B5-0743-9F3F-927763EEB80D}" type="slidenum">
              <a:rPr lang="en-US" smtClean="0"/>
              <a:t>130</a:t>
            </a:fld>
            <a:endParaRPr lang="en-US"/>
          </a:p>
        </p:txBody>
      </p:sp>
    </p:spTree>
    <p:extLst>
      <p:ext uri="{BB962C8B-B14F-4D97-AF65-F5344CB8AC3E}">
        <p14:creationId xmlns:p14="http://schemas.microsoft.com/office/powerpoint/2010/main" val="415105868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EBBA2-388A-8A9A-16CA-944C4DFF2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2F6094-1BF3-E433-BC77-3165F9F0B4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B9066D-7DE7-5697-EF45-7AA4CEDBBA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01D1AB-F0B4-8A1C-1881-B40F4E21B500}"/>
              </a:ext>
            </a:extLst>
          </p:cNvPr>
          <p:cNvSpPr>
            <a:spLocks noGrp="1"/>
          </p:cNvSpPr>
          <p:nvPr>
            <p:ph type="sldNum" sz="quarter" idx="5"/>
          </p:nvPr>
        </p:nvSpPr>
        <p:spPr/>
        <p:txBody>
          <a:bodyPr/>
          <a:lstStyle/>
          <a:p>
            <a:fld id="{9C5F6A36-24B5-0743-9F3F-927763EEB80D}" type="slidenum">
              <a:rPr lang="en-US" smtClean="0"/>
              <a:t>131</a:t>
            </a:fld>
            <a:endParaRPr lang="en-US"/>
          </a:p>
        </p:txBody>
      </p:sp>
    </p:spTree>
    <p:extLst>
      <p:ext uri="{BB962C8B-B14F-4D97-AF65-F5344CB8AC3E}">
        <p14:creationId xmlns:p14="http://schemas.microsoft.com/office/powerpoint/2010/main" val="202306437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BAB83-9DF5-86D2-DDBE-7866E0893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8DF93-5735-4710-93BA-BA92D40AE9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9297E-558E-46CA-7ED8-19136E6968DA}"/>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6622C696-E156-26E4-144E-9A12D123D952}"/>
              </a:ext>
            </a:extLst>
          </p:cNvPr>
          <p:cNvSpPr>
            <a:spLocks noGrp="1"/>
          </p:cNvSpPr>
          <p:nvPr>
            <p:ph type="sldNum" sz="quarter" idx="5"/>
          </p:nvPr>
        </p:nvSpPr>
        <p:spPr/>
        <p:txBody>
          <a:bodyPr/>
          <a:lstStyle/>
          <a:p>
            <a:fld id="{9C5F6A36-24B5-0743-9F3F-927763EEB80D}" type="slidenum">
              <a:rPr lang="en-US" smtClean="0"/>
              <a:t>132</a:t>
            </a:fld>
            <a:endParaRPr lang="en-US"/>
          </a:p>
        </p:txBody>
      </p:sp>
    </p:spTree>
    <p:extLst>
      <p:ext uri="{BB962C8B-B14F-4D97-AF65-F5344CB8AC3E}">
        <p14:creationId xmlns:p14="http://schemas.microsoft.com/office/powerpoint/2010/main" val="3683247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91F0A-3985-3DBD-90C2-F2F8AFFE85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11C20-A97D-777F-7E7C-2257338ED8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3FECD8-F332-1A01-0247-AEDBF559246F}"/>
              </a:ext>
            </a:extLst>
          </p:cNvPr>
          <p:cNvSpPr>
            <a:spLocks noGrp="1"/>
          </p:cNvSpPr>
          <p:nvPr>
            <p:ph type="body" idx="1"/>
          </p:nvPr>
        </p:nvSpPr>
        <p:spPr/>
        <p:txBody>
          <a:bodyPr/>
          <a:lstStyle/>
          <a:p>
            <a:pPr algn="l"/>
            <a:r>
              <a:rPr lang="en-US" b="0" i="0" u="none" strike="noStrike" dirty="0">
                <a:solidFill>
                  <a:srgbClr val="2D2F31"/>
                </a:solidFill>
                <a:effectLst/>
                <a:latin typeface="Udemy Sans"/>
              </a:rPr>
              <a:t>This diagram depicts the Bert and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model architectures, and we're actually not going to be</a:t>
            </a:r>
          </a:p>
          <a:p>
            <a:pPr algn="l"/>
            <a:r>
              <a:rPr lang="en-US" b="0" i="0" u="none" strike="noStrike" dirty="0">
                <a:solidFill>
                  <a:srgbClr val="2D2F31"/>
                </a:solidFill>
                <a:effectLst/>
                <a:latin typeface="Udemy Sans"/>
              </a:rPr>
              <a:t>talking too much about the differences in this video, because there is an upcoming video where we discuss</a:t>
            </a:r>
          </a:p>
          <a:p>
            <a:pPr algn="l"/>
            <a:r>
              <a:rPr lang="en-US" b="0" i="0" u="none" strike="noStrike" dirty="0">
                <a:solidFill>
                  <a:srgbClr val="2D2F31"/>
                </a:solidFill>
                <a:effectLst/>
                <a:latin typeface="Udemy Sans"/>
              </a:rPr>
              <a:t>the main differences on the Bert and the distilled Bert model.</a:t>
            </a:r>
          </a:p>
          <a:p>
            <a:pPr algn="l"/>
            <a:r>
              <a:rPr lang="en-US" b="0" i="0" u="none" strike="noStrike" dirty="0">
                <a:solidFill>
                  <a:srgbClr val="2D2F31"/>
                </a:solidFill>
                <a:effectLst/>
                <a:latin typeface="Udemy Sans"/>
              </a:rPr>
              <a:t>Um, and you know why they're different, how they're similar.</a:t>
            </a:r>
          </a:p>
          <a:p>
            <a:pPr algn="l"/>
            <a:r>
              <a:rPr lang="en-US" b="0" i="0" u="none" strike="noStrike" dirty="0">
                <a:solidFill>
                  <a:srgbClr val="2D2F31"/>
                </a:solidFill>
                <a:effectLst/>
                <a:latin typeface="Udemy Sans"/>
              </a:rPr>
              <a:t>But what I do want to talk about is before we input anything to the models, as you can see, we have</a:t>
            </a:r>
          </a:p>
          <a:p>
            <a:pPr algn="l"/>
            <a:r>
              <a:rPr lang="en-US" b="0" i="0" u="none" strike="noStrike" dirty="0">
                <a:solidFill>
                  <a:srgbClr val="2D2F31"/>
                </a:solidFill>
                <a:effectLst/>
                <a:latin typeface="Udemy Sans"/>
              </a:rPr>
              <a:t>this step, this tokenizing, the, uh, input.</a:t>
            </a:r>
          </a:p>
          <a:p>
            <a:pPr algn="l"/>
            <a:r>
              <a:rPr lang="en-US" b="0" i="0" u="none" strike="noStrike" dirty="0">
                <a:solidFill>
                  <a:srgbClr val="2D2F31"/>
                </a:solidFill>
                <a:effectLst/>
                <a:latin typeface="Udemy Sans"/>
              </a:rPr>
              <a:t>And that's what we're going to be talking about okay.</a:t>
            </a:r>
          </a:p>
          <a:p>
            <a:pPr algn="l"/>
            <a:r>
              <a:rPr lang="en-US" b="0" i="0" u="none" strike="noStrike" dirty="0">
                <a:solidFill>
                  <a:srgbClr val="2D2F31"/>
                </a:solidFill>
                <a:effectLst/>
                <a:latin typeface="Udemy Sans"/>
              </a:rPr>
              <a:t>So first we have to tokenize the input.</a:t>
            </a:r>
          </a:p>
          <a:p>
            <a:pPr algn="l"/>
            <a:r>
              <a:rPr lang="en-US" b="0" i="0" u="none" strike="noStrike" dirty="0">
                <a:solidFill>
                  <a:srgbClr val="2D2F31"/>
                </a:solidFill>
                <a:effectLst/>
                <a:latin typeface="Udemy Sans"/>
              </a:rPr>
              <a:t>And once we have the tokenized input we have to create word embeddings okay.</a:t>
            </a:r>
          </a:p>
          <a:p>
            <a:pPr algn="l"/>
            <a:r>
              <a:rPr lang="en-US" b="0" i="0" u="none" strike="noStrike" dirty="0">
                <a:solidFill>
                  <a:srgbClr val="2D2F31"/>
                </a:solidFill>
                <a:effectLst/>
                <a:latin typeface="Udemy Sans"/>
              </a:rPr>
              <a:t>As you can see both have embedding layers.</a:t>
            </a:r>
          </a:p>
          <a:p>
            <a:pPr algn="l"/>
            <a:r>
              <a:rPr lang="en-US" b="0" i="0" u="none" strike="noStrike" dirty="0">
                <a:solidFill>
                  <a:srgbClr val="2D2F31"/>
                </a:solidFill>
                <a:effectLst/>
                <a:latin typeface="Udemy Sans"/>
              </a:rPr>
              <a:t>So that's what we're going to be talking about in this video.</a:t>
            </a:r>
          </a:p>
          <a:p>
            <a:pPr algn="l"/>
            <a:r>
              <a:rPr lang="en-US" b="0" i="0" u="none" strike="noStrike" dirty="0">
                <a:solidFill>
                  <a:srgbClr val="2D2F31"/>
                </a:solidFill>
                <a:effectLst/>
                <a:latin typeface="Udemy Sans"/>
              </a:rPr>
              <a:t>As I mentioned we're going to talk deeper into the differences and what each layer does.</a:t>
            </a:r>
          </a:p>
          <a:p>
            <a:pPr algn="l"/>
            <a:r>
              <a:rPr lang="en-US" b="0" i="0" u="none" strike="noStrike" dirty="0">
                <a:solidFill>
                  <a:srgbClr val="2D2F31"/>
                </a:solidFill>
                <a:effectLst/>
                <a:latin typeface="Udemy Sans"/>
              </a:rPr>
              <a:t>But for now just understand that for us to either to even begin doing any natural language processing</a:t>
            </a:r>
          </a:p>
          <a:p>
            <a:pPr algn="l"/>
            <a:r>
              <a:rPr lang="en-US" b="0" i="0" u="none" strike="noStrike" dirty="0">
                <a:solidFill>
                  <a:srgbClr val="2D2F31"/>
                </a:solidFill>
                <a:effectLst/>
                <a:latin typeface="Udemy Sans"/>
              </a:rPr>
              <a:t>task, we first have to convert the input or the input sentence or paragraphs into a manner so that</a:t>
            </a:r>
          </a:p>
          <a:p>
            <a:pPr algn="l"/>
            <a:r>
              <a:rPr lang="en-US" b="0" i="0" u="none" strike="noStrike" dirty="0">
                <a:solidFill>
                  <a:srgbClr val="2D2F31"/>
                </a:solidFill>
                <a:effectLst/>
                <a:latin typeface="Udemy Sans"/>
              </a:rPr>
              <a:t>the model is able to understand it.</a:t>
            </a:r>
          </a:p>
          <a:p>
            <a:pPr algn="l"/>
            <a:r>
              <a:rPr lang="en-US" b="0" i="0" u="none" strike="noStrike" dirty="0">
                <a:solidFill>
                  <a:srgbClr val="2D2F31"/>
                </a:solidFill>
                <a:effectLst/>
                <a:latin typeface="Udemy Sans"/>
              </a:rPr>
              <a:t>Okay, so I want to come over here and I want to give a shout out to </a:t>
            </a:r>
            <a:r>
              <a:rPr lang="en-US" b="0" i="0" u="none" strike="noStrike" dirty="0" err="1">
                <a:solidFill>
                  <a:srgbClr val="2D2F31"/>
                </a:solidFill>
                <a:effectLst/>
                <a:latin typeface="Udemy Sans"/>
              </a:rPr>
              <a:t>Vatsal</a:t>
            </a:r>
            <a:r>
              <a:rPr lang="en-US" b="0" i="0" u="none" strike="noStrike" dirty="0">
                <a:solidFill>
                  <a:srgbClr val="2D2F31"/>
                </a:solidFill>
                <a:effectLst/>
                <a:latin typeface="Udemy Sans"/>
              </a:rPr>
              <a:t> Kosar.</a:t>
            </a:r>
          </a:p>
          <a:p>
            <a:pPr algn="l"/>
            <a:r>
              <a:rPr lang="en-US" b="0" i="0" u="none" strike="noStrike" dirty="0">
                <a:solidFill>
                  <a:srgbClr val="2D2F31"/>
                </a:solidFill>
                <a:effectLst/>
                <a:latin typeface="Udemy Sans"/>
              </a:rPr>
              <a:t>Um, he had this great diagram which, uh, depicts this process.</a:t>
            </a:r>
          </a:p>
          <a:p>
            <a:pPr algn="l"/>
            <a:r>
              <a:rPr lang="en-US" b="0" i="0" u="none" strike="noStrike" dirty="0">
                <a:solidFill>
                  <a:srgbClr val="2D2F31"/>
                </a:solidFill>
                <a:effectLst/>
                <a:latin typeface="Udemy Sans"/>
              </a:rPr>
              <a:t>So first we have this is a input text.</a:t>
            </a:r>
          </a:p>
          <a:p>
            <a:pPr algn="l"/>
            <a:r>
              <a:rPr lang="en-US" b="0" i="0" u="none" strike="noStrike" dirty="0">
                <a:solidFill>
                  <a:srgbClr val="2D2F31"/>
                </a:solidFill>
                <a:effectLst/>
                <a:latin typeface="Udemy Sans"/>
              </a:rPr>
              <a:t>And over here we create a tokenization CLS.</a:t>
            </a:r>
          </a:p>
          <a:p>
            <a:pPr algn="l"/>
            <a:r>
              <a:rPr lang="en-US" b="0" i="0" u="none" strike="noStrike" dirty="0">
                <a:solidFill>
                  <a:srgbClr val="2D2F31"/>
                </a:solidFill>
                <a:effectLst/>
                <a:latin typeface="Udemy Sans"/>
              </a:rPr>
              <a:t>This is a input period.</a:t>
            </a:r>
          </a:p>
          <a:p>
            <a:pPr algn="l"/>
            <a:r>
              <a:rPr lang="en-US" b="0" i="0" u="none" strike="noStrike" dirty="0">
                <a:solidFill>
                  <a:srgbClr val="2D2F31"/>
                </a:solidFill>
                <a:effectLst/>
                <a:latin typeface="Udemy Sans"/>
              </a:rPr>
              <a:t>And the Sep.</a:t>
            </a:r>
          </a:p>
          <a:p>
            <a:pPr algn="l"/>
            <a:r>
              <a:rPr lang="en-US" b="0" i="0" u="none" strike="noStrike" dirty="0">
                <a:solidFill>
                  <a:srgbClr val="2D2F31"/>
                </a:solidFill>
                <a:effectLst/>
                <a:latin typeface="Udemy Sans"/>
              </a:rPr>
              <a:t>Now don't worry about the CLS and the Sep token over here because we're going to be discussing that</a:t>
            </a:r>
          </a:p>
          <a:p>
            <a:pPr algn="l"/>
            <a:r>
              <a:rPr lang="en-US" b="0" i="0" u="none" strike="noStrike" dirty="0">
                <a:solidFill>
                  <a:srgbClr val="2D2F31"/>
                </a:solidFill>
                <a:effectLst/>
                <a:latin typeface="Udemy Sans"/>
              </a:rPr>
              <a:t>later.</a:t>
            </a:r>
          </a:p>
          <a:p>
            <a:pPr algn="l"/>
            <a:r>
              <a:rPr lang="en-US" b="0" i="0" u="none" strike="noStrike" dirty="0">
                <a:solidFill>
                  <a:srgbClr val="2D2F31"/>
                </a:solidFill>
                <a:effectLst/>
                <a:latin typeface="Udemy Sans"/>
              </a:rPr>
              <a:t>But what you need to understand is all of these words.</a:t>
            </a:r>
          </a:p>
          <a:p>
            <a:pPr algn="l"/>
            <a:r>
              <a:rPr lang="en-US" b="0" i="0" u="none" strike="noStrike" dirty="0">
                <a:solidFill>
                  <a:srgbClr val="2D2F31"/>
                </a:solidFill>
                <a:effectLst/>
                <a:latin typeface="Udemy Sans"/>
              </a:rPr>
              <a:t>For example this is a input have a token ID.</a:t>
            </a:r>
          </a:p>
          <a:p>
            <a:pPr algn="l"/>
            <a:r>
              <a:rPr lang="en-US" b="0" i="0" u="none" strike="noStrike" dirty="0">
                <a:solidFill>
                  <a:srgbClr val="2D2F31"/>
                </a:solidFill>
                <a:effectLst/>
                <a:latin typeface="Udemy Sans"/>
              </a:rPr>
              <a:t>As you can see for the word input, the token ID is 7953 for is, the token ID is 2003.</a:t>
            </a:r>
          </a:p>
          <a:p>
            <a:pPr algn="l"/>
            <a:r>
              <a:rPr lang="en-US" b="0" i="0" u="none" strike="noStrike" dirty="0">
                <a:solidFill>
                  <a:srgbClr val="2D2F31"/>
                </a:solidFill>
                <a:effectLst/>
                <a:latin typeface="Udemy Sans"/>
              </a:rPr>
              <a:t>So every time this model sees the word is it's going to convert it into this token ID okay.</a:t>
            </a:r>
          </a:p>
          <a:p>
            <a:pPr algn="l"/>
            <a:r>
              <a:rPr lang="en-US" b="0" i="0" u="none" strike="noStrike" dirty="0">
                <a:solidFill>
                  <a:srgbClr val="2D2F31"/>
                </a:solidFill>
                <a:effectLst/>
                <a:latin typeface="Udemy Sans"/>
              </a:rPr>
              <a:t>And from there on you know it's going to create the embeddings.</a:t>
            </a:r>
          </a:p>
          <a:p>
            <a:pPr algn="l"/>
            <a:r>
              <a:rPr lang="en-US" b="0" i="0" u="none" strike="noStrike" dirty="0">
                <a:solidFill>
                  <a:srgbClr val="2D2F31"/>
                </a:solidFill>
                <a:effectLst/>
                <a:latin typeface="Udemy Sans"/>
              </a:rPr>
              <a:t>And the embeddings are created by if we come back over here by multiplying the, uh, tokenized text</a:t>
            </a:r>
          </a:p>
          <a:p>
            <a:pPr algn="l"/>
            <a:r>
              <a:rPr lang="en-US" b="0" i="0" u="none" strike="noStrike" dirty="0">
                <a:solidFill>
                  <a:srgbClr val="2D2F31"/>
                </a:solidFill>
                <a:effectLst/>
                <a:latin typeface="Udemy Sans"/>
              </a:rPr>
              <a:t>with an embedding function and the embedding function, we're going to talk about that.</a:t>
            </a:r>
          </a:p>
          <a:p>
            <a:pPr algn="l"/>
            <a:r>
              <a:rPr lang="en-US" b="0" i="0" u="none" strike="noStrike" dirty="0">
                <a:solidFill>
                  <a:srgbClr val="2D2F31"/>
                </a:solidFill>
                <a:effectLst/>
                <a:latin typeface="Udemy Sans"/>
              </a:rPr>
              <a:t>What it does is it has a set of learned parameters so that when you multiply it it's going to convert</a:t>
            </a:r>
          </a:p>
          <a:p>
            <a:pPr algn="l"/>
            <a:r>
              <a:rPr lang="en-US" b="0" i="0" u="none" strike="noStrike" dirty="0">
                <a:solidFill>
                  <a:srgbClr val="2D2F31"/>
                </a:solidFill>
                <a:effectLst/>
                <a:latin typeface="Udemy Sans"/>
              </a:rPr>
              <a:t>your text into these word embeddings okay.</a:t>
            </a:r>
          </a:p>
          <a:p>
            <a:pPr algn="l"/>
            <a:r>
              <a:rPr lang="en-US" b="0" i="0" u="none" strike="noStrike" dirty="0">
                <a:solidFill>
                  <a:srgbClr val="2D2F31"/>
                </a:solidFill>
                <a:effectLst/>
                <a:latin typeface="Udemy Sans"/>
              </a:rPr>
              <a:t>And these are word embeddings.</a:t>
            </a:r>
          </a:p>
          <a:p>
            <a:pPr algn="l"/>
            <a:r>
              <a:rPr lang="en-US" b="0" i="0" u="none" strike="noStrike" dirty="0">
                <a:solidFill>
                  <a:srgbClr val="2D2F31"/>
                </a:solidFill>
                <a:effectLst/>
                <a:latin typeface="Udemy Sans"/>
              </a:rPr>
              <a:t>Now over here this is only three dimensional.</a:t>
            </a:r>
          </a:p>
          <a:p>
            <a:pPr algn="l"/>
            <a:r>
              <a:rPr lang="en-US" b="0" i="0" u="none" strike="noStrike" dirty="0">
                <a:solidFill>
                  <a:srgbClr val="2D2F31"/>
                </a:solidFill>
                <a:effectLst/>
                <a:latin typeface="Udemy Sans"/>
              </a:rPr>
              <a:t>But for the Bert and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model there are actually 768 dimensional, which means you would have</a:t>
            </a:r>
          </a:p>
          <a:p>
            <a:pPr algn="l"/>
            <a:r>
              <a:rPr lang="en-US" b="0" i="0" u="none" strike="noStrike" dirty="0">
                <a:solidFill>
                  <a:srgbClr val="2D2F31"/>
                </a:solidFill>
                <a:effectLst/>
                <a:latin typeface="Udemy Sans"/>
              </a:rPr>
              <a:t>one, two, three, four, five, six, and so on 768 numbers depicting a single token.</a:t>
            </a:r>
          </a:p>
          <a:p>
            <a:pPr algn="l"/>
            <a:r>
              <a:rPr lang="en-US" b="0" i="0" u="none" strike="noStrike" dirty="0">
                <a:solidFill>
                  <a:srgbClr val="2D2F31"/>
                </a:solidFill>
                <a:effectLst/>
                <a:latin typeface="Udemy Sans"/>
              </a:rPr>
              <a:t>Okay, so that's the process.</a:t>
            </a:r>
          </a:p>
          <a:p>
            <a:pPr algn="l"/>
            <a:r>
              <a:rPr lang="en-US" b="0" i="0" u="none" strike="noStrike" dirty="0">
                <a:solidFill>
                  <a:srgbClr val="2D2F31"/>
                </a:solidFill>
                <a:effectLst/>
                <a:latin typeface="Udemy Sans"/>
              </a:rPr>
              <a:t>You first.</a:t>
            </a:r>
          </a:p>
          <a:p>
            <a:pPr algn="l"/>
            <a:r>
              <a:rPr lang="en-US" b="0" i="0" u="none" strike="noStrike" dirty="0">
                <a:solidFill>
                  <a:srgbClr val="2D2F31"/>
                </a:solidFill>
                <a:effectLst/>
                <a:latin typeface="Udemy Sans"/>
              </a:rPr>
              <a:t>Have this.</a:t>
            </a:r>
          </a:p>
          <a:p>
            <a:pPr algn="l"/>
            <a:r>
              <a:rPr lang="en-US" b="0" i="0" u="none" strike="noStrike" dirty="0">
                <a:solidFill>
                  <a:srgbClr val="2D2F31"/>
                </a:solidFill>
                <a:effectLst/>
                <a:latin typeface="Udemy Sans"/>
              </a:rPr>
              <a:t>This is input text.</a:t>
            </a:r>
          </a:p>
          <a:p>
            <a:pPr algn="l"/>
            <a:r>
              <a:rPr lang="en-US" b="0" i="0" u="none" strike="noStrike" dirty="0">
                <a:solidFill>
                  <a:srgbClr val="2D2F31"/>
                </a:solidFill>
                <a:effectLst/>
                <a:latin typeface="Udemy Sans"/>
              </a:rPr>
              <a:t>You chop it up into tokens, then you convert those tokens into token IDs.</a:t>
            </a:r>
          </a:p>
          <a:p>
            <a:pPr algn="l"/>
            <a:r>
              <a:rPr lang="en-US" b="0" i="0" u="none" strike="noStrike" dirty="0">
                <a:solidFill>
                  <a:srgbClr val="2D2F31"/>
                </a:solidFill>
                <a:effectLst/>
                <a:latin typeface="Udemy Sans"/>
              </a:rPr>
              <a:t>Once you have the token IDs, then you're going to create the word embeddings from it.</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these are the word embeddings.</a:t>
            </a:r>
          </a:p>
          <a:p>
            <a:pPr algn="l"/>
            <a:r>
              <a:rPr lang="en-US" b="0" i="0" u="none" strike="noStrike" dirty="0">
                <a:solidFill>
                  <a:srgbClr val="2D2F31"/>
                </a:solidFill>
                <a:effectLst/>
                <a:latin typeface="Udemy Sans"/>
              </a:rPr>
              <a:t>This word embeddings belongs to is a belongs to this word embedding and so on.</a:t>
            </a:r>
          </a:p>
          <a:p>
            <a:pPr algn="l"/>
            <a:r>
              <a:rPr lang="en-US" b="0" i="0" u="none" strike="noStrike" dirty="0">
                <a:solidFill>
                  <a:srgbClr val="2D2F31"/>
                </a:solidFill>
                <a:effectLst/>
                <a:latin typeface="Udemy Sans"/>
              </a:rPr>
              <a:t>But now you might have a question.</a:t>
            </a:r>
          </a:p>
          <a:p>
            <a:pPr algn="l"/>
            <a:r>
              <a:rPr lang="en-US" b="0" i="0" u="none" strike="noStrike" dirty="0">
                <a:solidFill>
                  <a:srgbClr val="2D2F31"/>
                </a:solidFill>
                <a:effectLst/>
                <a:latin typeface="Udemy Sans"/>
              </a:rPr>
              <a:t>You're like Patrick how is this 2023 formed?</a:t>
            </a:r>
          </a:p>
          <a:p>
            <a:pPr algn="l"/>
            <a:r>
              <a:rPr lang="en-US" b="0" i="0" u="none" strike="noStrike" dirty="0">
                <a:solidFill>
                  <a:srgbClr val="2D2F31"/>
                </a:solidFill>
                <a:effectLst/>
                <a:latin typeface="Udemy Sans"/>
              </a:rPr>
              <a:t>Or why is this 2003 over here?</a:t>
            </a:r>
          </a:p>
          <a:p>
            <a:pPr algn="l"/>
            <a:r>
              <a:rPr lang="en-US" b="0" i="0" u="none" strike="noStrike" dirty="0">
                <a:solidFill>
                  <a:srgbClr val="2D2F31"/>
                </a:solidFill>
                <a:effectLst/>
                <a:latin typeface="Udemy Sans"/>
              </a:rPr>
              <a:t>And that's actually something called </a:t>
            </a:r>
            <a:r>
              <a:rPr lang="en-US" b="0" i="0" u="none" strike="noStrike" dirty="0" err="1">
                <a:solidFill>
                  <a:srgbClr val="2D2F31"/>
                </a:solidFill>
                <a:effectLst/>
                <a:latin typeface="Udemy Sans"/>
              </a:rPr>
              <a:t>wordpiece</a:t>
            </a:r>
            <a:r>
              <a:rPr lang="en-US" b="0" i="0" u="none" strike="noStrike" dirty="0">
                <a:solidFill>
                  <a:srgbClr val="2D2F31"/>
                </a:solidFill>
                <a:effectLst/>
                <a:latin typeface="Udemy Sans"/>
              </a:rPr>
              <a:t> tokenization and word keys.</a:t>
            </a:r>
          </a:p>
          <a:p>
            <a:pPr algn="l"/>
            <a:r>
              <a:rPr lang="en-US" b="0" i="0" u="none" strike="noStrike" dirty="0">
                <a:solidFill>
                  <a:srgbClr val="2D2F31"/>
                </a:solidFill>
                <a:effectLst/>
                <a:latin typeface="Udemy Sans"/>
              </a:rPr>
              <a:t>Tokenization.</a:t>
            </a:r>
          </a:p>
          <a:p>
            <a:pPr algn="l"/>
            <a:r>
              <a:rPr lang="en-US" b="0" i="0" u="none" strike="noStrike" dirty="0" err="1">
                <a:solidFill>
                  <a:srgbClr val="2D2F31"/>
                </a:solidFill>
                <a:effectLst/>
                <a:latin typeface="Udemy Sans"/>
              </a:rPr>
              <a:t>Wordpiece</a:t>
            </a:r>
            <a:r>
              <a:rPr lang="en-US" b="0" i="0" u="none" strike="noStrike" dirty="0">
                <a:solidFill>
                  <a:srgbClr val="2D2F31"/>
                </a:solidFill>
                <a:effectLst/>
                <a:latin typeface="Udemy Sans"/>
              </a:rPr>
              <a:t> tokenization is an essential component of the Bert and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model that allows these</a:t>
            </a:r>
          </a:p>
          <a:p>
            <a:pPr algn="l"/>
            <a:r>
              <a:rPr lang="en-US" b="0" i="0" u="none" strike="noStrike" dirty="0">
                <a:solidFill>
                  <a:srgbClr val="2D2F31"/>
                </a:solidFill>
                <a:effectLst/>
                <a:latin typeface="Udemy Sans"/>
              </a:rPr>
              <a:t>models to effectively handle a wide variety of words, including terms which they might not have seen</a:t>
            </a:r>
          </a:p>
          <a:p>
            <a:pPr algn="l"/>
            <a:r>
              <a:rPr lang="en-US" b="0" i="0" u="none" strike="noStrike" dirty="0">
                <a:solidFill>
                  <a:srgbClr val="2D2F31"/>
                </a:solidFill>
                <a:effectLst/>
                <a:latin typeface="Udemy Sans"/>
              </a:rPr>
              <a:t>during training.</a:t>
            </a:r>
          </a:p>
          <a:p>
            <a:pPr algn="l"/>
            <a:r>
              <a:rPr lang="en-US" b="0" i="0" u="none" strike="noStrike" dirty="0">
                <a:solidFill>
                  <a:srgbClr val="2D2F31"/>
                </a:solidFill>
                <a:effectLst/>
                <a:latin typeface="Udemy Sans"/>
              </a:rPr>
              <a:t>Now, how does that work?</a:t>
            </a:r>
          </a:p>
          <a:p>
            <a:pPr algn="l"/>
            <a:r>
              <a:rPr lang="en-US" b="0" i="0" u="none" strike="noStrike" dirty="0">
                <a:solidFill>
                  <a:srgbClr val="2D2F31"/>
                </a:solidFill>
                <a:effectLst/>
                <a:latin typeface="Udemy Sans"/>
              </a:rPr>
              <a:t>Well, initially, you start with a vocabulary of individual characters and frequently used words or</a:t>
            </a:r>
          </a:p>
          <a:p>
            <a:pPr algn="l"/>
            <a:r>
              <a:rPr lang="en-US" b="0" i="0" u="none" strike="noStrike" dirty="0">
                <a:solidFill>
                  <a:srgbClr val="2D2F31"/>
                </a:solidFill>
                <a:effectLst/>
                <a:latin typeface="Udemy Sans"/>
              </a:rPr>
              <a:t>word pieces, and this initial set is often based on the frequency of appearance in a larger text corpus.</a:t>
            </a:r>
          </a:p>
          <a:p>
            <a:pPr algn="l"/>
            <a:r>
              <a:rPr lang="en-US" b="0" i="0" u="none" strike="noStrike" dirty="0">
                <a:solidFill>
                  <a:srgbClr val="2D2F31"/>
                </a:solidFill>
                <a:effectLst/>
                <a:latin typeface="Udemy Sans"/>
              </a:rPr>
              <a:t>Okay, and iteratively.</a:t>
            </a:r>
          </a:p>
          <a:p>
            <a:pPr algn="l"/>
            <a:r>
              <a:rPr lang="en-US" b="0" i="0" u="none" strike="noStrike" dirty="0">
                <a:solidFill>
                  <a:srgbClr val="2D2F31"/>
                </a:solidFill>
                <a:effectLst/>
                <a:latin typeface="Udemy Sans"/>
              </a:rPr>
              <a:t>This algorithm combines the most frequently co-occurring pairs of tokens into a single new token, and</a:t>
            </a:r>
          </a:p>
          <a:p>
            <a:pPr algn="l"/>
            <a:r>
              <a:rPr lang="en-US" b="0" i="0" u="none" strike="noStrike" dirty="0">
                <a:solidFill>
                  <a:srgbClr val="2D2F31"/>
                </a:solidFill>
                <a:effectLst/>
                <a:latin typeface="Udemy Sans"/>
              </a:rPr>
              <a:t>this process repeats until we have a vocabulary size.</a:t>
            </a:r>
          </a:p>
          <a:p>
            <a:pPr algn="l"/>
            <a:r>
              <a:rPr lang="en-US" b="0" i="0" u="none" strike="noStrike" dirty="0">
                <a:solidFill>
                  <a:srgbClr val="2D2F31"/>
                </a:solidFill>
                <a:effectLst/>
                <a:latin typeface="Udemy Sans"/>
              </a:rPr>
              <a:t>So for the distilled Bert and Bert based model, it has a vocabulary size of 30,000, which means that</a:t>
            </a:r>
          </a:p>
          <a:p>
            <a:pPr algn="l"/>
            <a:r>
              <a:rPr lang="en-US" b="0" i="0" u="none" strike="noStrike" dirty="0">
                <a:solidFill>
                  <a:srgbClr val="2D2F31"/>
                </a:solidFill>
                <a:effectLst/>
                <a:latin typeface="Udemy Sans"/>
              </a:rPr>
              <a:t>you know the maximum amount of index because these are indexes, right?</a:t>
            </a:r>
          </a:p>
          <a:p>
            <a:pPr algn="l"/>
            <a:r>
              <a:rPr lang="en-US" b="0" i="0" u="none" strike="noStrike" dirty="0">
                <a:solidFill>
                  <a:srgbClr val="2D2F31"/>
                </a:solidFill>
                <a:effectLst/>
                <a:latin typeface="Udemy Sans"/>
              </a:rPr>
              <a:t>This index belongs to this word is belongs to the index of 2003.</a:t>
            </a:r>
          </a:p>
          <a:p>
            <a:pPr algn="l"/>
            <a:r>
              <a:rPr lang="en-US" b="0" i="0" u="none" strike="noStrike" dirty="0">
                <a:solidFill>
                  <a:srgbClr val="2D2F31"/>
                </a:solidFill>
                <a:effectLst/>
                <a:latin typeface="Udemy Sans"/>
              </a:rPr>
              <a:t>So the max amount of index you see is 30,000.</a:t>
            </a:r>
          </a:p>
          <a:p>
            <a:pPr algn="l"/>
            <a:r>
              <a:rPr lang="en-US" b="0" i="0" u="none" strike="noStrike" dirty="0">
                <a:solidFill>
                  <a:srgbClr val="2D2F31"/>
                </a:solidFill>
                <a:effectLst/>
                <a:latin typeface="Udemy Sans"/>
              </a:rPr>
              <a:t>So it's the 30,000 most common words and </a:t>
            </a:r>
            <a:r>
              <a:rPr lang="en-US" b="0" i="0" u="none" strike="noStrike" dirty="0" err="1">
                <a:solidFill>
                  <a:srgbClr val="2D2F31"/>
                </a:solidFill>
                <a:effectLst/>
                <a:latin typeface="Udemy Sans"/>
              </a:rPr>
              <a:t>subtokens</a:t>
            </a:r>
            <a:r>
              <a:rPr lang="en-US" b="0" i="0" u="none" strike="noStrike" dirty="0">
                <a:solidFill>
                  <a:srgbClr val="2D2F31"/>
                </a:solidFill>
                <a:effectLst/>
                <a:latin typeface="Udemy Sans"/>
              </a:rPr>
              <a:t>.</a:t>
            </a:r>
          </a:p>
          <a:p>
            <a:pPr algn="l"/>
            <a:r>
              <a:rPr lang="en-US" b="0" i="0" u="none" strike="noStrike" dirty="0">
                <a:solidFill>
                  <a:srgbClr val="2D2F31"/>
                </a:solidFill>
                <a:effectLst/>
                <a:latin typeface="Udemy Sans"/>
              </a:rPr>
              <a:t>Now even if you don't understand what that means, I do have a LinkedIn post that I do want to read</a:t>
            </a:r>
          </a:p>
          <a:p>
            <a:pPr algn="l"/>
            <a:r>
              <a:rPr lang="en-US" b="0" i="0" u="none" strike="noStrike" dirty="0">
                <a:solidFill>
                  <a:srgbClr val="2D2F31"/>
                </a:solidFill>
                <a:effectLst/>
                <a:latin typeface="Udemy Sans"/>
              </a:rPr>
              <a:t>to you so that it might help you understand it.</a:t>
            </a:r>
          </a:p>
          <a:p>
            <a:pPr algn="l"/>
            <a:r>
              <a:rPr lang="en-US" b="0" i="0" u="none" strike="noStrike" dirty="0">
                <a:solidFill>
                  <a:srgbClr val="2D2F31"/>
                </a:solidFill>
                <a:effectLst/>
                <a:latin typeface="Udemy Sans"/>
              </a:rPr>
              <a:t>I'm on LinkedIn and usually post educational content, so let's continue.</a:t>
            </a:r>
          </a:p>
          <a:p>
            <a:pPr algn="l"/>
            <a:r>
              <a:rPr lang="en-US" b="0" i="0" u="none" strike="noStrike" dirty="0">
                <a:solidFill>
                  <a:srgbClr val="2D2F31"/>
                </a:solidFill>
                <a:effectLst/>
                <a:latin typeface="Udemy Sans"/>
              </a:rPr>
              <a:t>Have you ever wondered how tokenization algorithms can understand words they've never seen before?</a:t>
            </a:r>
          </a:p>
          <a:p>
            <a:pPr algn="l"/>
            <a:r>
              <a:rPr lang="en-US" b="0" i="0" u="none" strike="noStrike" dirty="0">
                <a:solidFill>
                  <a:srgbClr val="2D2F31"/>
                </a:solidFill>
                <a:effectLst/>
                <a:latin typeface="Udemy Sans"/>
              </a:rPr>
              <a:t>So first of all, let's take a step back.</a:t>
            </a:r>
          </a:p>
          <a:p>
            <a:pPr algn="l"/>
            <a:r>
              <a:rPr lang="en-US" b="0" i="0" u="none" strike="noStrike" dirty="0">
                <a:solidFill>
                  <a:srgbClr val="2D2F31"/>
                </a:solidFill>
                <a:effectLst/>
                <a:latin typeface="Udemy Sans"/>
              </a:rPr>
              <a:t>Why is that true?</a:t>
            </a:r>
          </a:p>
          <a:p>
            <a:pPr algn="l"/>
            <a:r>
              <a:rPr lang="en-US" b="0" i="0" u="none" strike="noStrike" dirty="0">
                <a:solidFill>
                  <a:srgbClr val="2D2F31"/>
                </a:solidFill>
                <a:effectLst/>
                <a:latin typeface="Udemy Sans"/>
              </a:rPr>
              <a:t>Well, remember I said that the Bert and Distilled Bert model has 30,000 length vocabulary, which means</a:t>
            </a:r>
          </a:p>
          <a:p>
            <a:pPr algn="l"/>
            <a:r>
              <a:rPr lang="en-US" b="0" i="0" u="none" strike="noStrike" dirty="0">
                <a:solidFill>
                  <a:srgbClr val="2D2F31"/>
                </a:solidFill>
                <a:effectLst/>
                <a:latin typeface="Udemy Sans"/>
              </a:rPr>
              <a:t>that it knows the 30,000 most common words or words that occur.</a:t>
            </a:r>
          </a:p>
          <a:p>
            <a:pPr algn="l"/>
            <a:r>
              <a:rPr lang="en-US" b="0" i="0" u="none" strike="noStrike" dirty="0">
                <a:solidFill>
                  <a:srgbClr val="2D2F31"/>
                </a:solidFill>
                <a:effectLst/>
                <a:latin typeface="Udemy Sans"/>
              </a:rPr>
              <a:t>And that's done through this </a:t>
            </a:r>
            <a:r>
              <a:rPr lang="en-US" b="0" i="0" u="none" strike="noStrike" dirty="0" err="1">
                <a:solidFill>
                  <a:srgbClr val="2D2F31"/>
                </a:solidFill>
                <a:effectLst/>
                <a:latin typeface="Udemy Sans"/>
              </a:rPr>
              <a:t>wordpiece</a:t>
            </a:r>
            <a:r>
              <a:rPr lang="en-US" b="0" i="0" u="none" strike="noStrike" dirty="0">
                <a:solidFill>
                  <a:srgbClr val="2D2F31"/>
                </a:solidFill>
                <a:effectLst/>
                <a:latin typeface="Udemy Sans"/>
              </a:rPr>
              <a:t> algorithm that we just discussed.</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So the maximum amount of, uh, you know, ID over here that you'd see is around 30,000.</a:t>
            </a:r>
          </a:p>
          <a:p>
            <a:pPr algn="l"/>
            <a:r>
              <a:rPr lang="en-US" b="0" i="0" u="none" strike="noStrike" dirty="0">
                <a:solidFill>
                  <a:srgbClr val="2D2F31"/>
                </a:solidFill>
                <a:effectLst/>
                <a:latin typeface="Udemy Sans"/>
              </a:rPr>
              <a:t>So I don't know if it's exactly 30,000 or 31,000, but it's around 30,000.</a:t>
            </a:r>
          </a:p>
          <a:p>
            <a:pPr algn="l"/>
            <a:r>
              <a:rPr lang="en-US" b="0" i="0" u="none" strike="noStrike" dirty="0">
                <a:solidFill>
                  <a:srgbClr val="2D2F31"/>
                </a:solidFill>
                <a:effectLst/>
                <a:latin typeface="Udemy Sans"/>
              </a:rPr>
              <a:t>So it's the the Bert and distilled Bert model has the tokenization vocabulary of size 30,000.</a:t>
            </a:r>
          </a:p>
          <a:p>
            <a:pPr algn="l"/>
            <a:r>
              <a:rPr lang="en-US" b="0" i="0" u="none" strike="noStrike" dirty="0">
                <a:solidFill>
                  <a:srgbClr val="2D2F31"/>
                </a:solidFill>
                <a:effectLst/>
                <a:latin typeface="Udemy Sans"/>
              </a:rPr>
              <a:t>So it knows the 30,000 most commonly occurring words and </a:t>
            </a:r>
            <a:r>
              <a:rPr lang="en-US" b="0" i="0" u="none" strike="noStrike" dirty="0" err="1">
                <a:solidFill>
                  <a:srgbClr val="2D2F31"/>
                </a:solidFill>
                <a:effectLst/>
                <a:latin typeface="Udemy Sans"/>
              </a:rPr>
              <a:t>subwords</a:t>
            </a:r>
            <a:r>
              <a:rPr lang="en-US" b="0" i="0" u="none" strike="noStrike" dirty="0">
                <a:solidFill>
                  <a:srgbClr val="2D2F31"/>
                </a:solidFill>
                <a:effectLst/>
                <a:latin typeface="Udemy Sans"/>
              </a:rPr>
              <a:t>.</a:t>
            </a:r>
          </a:p>
          <a:p>
            <a:pPr algn="l"/>
            <a:r>
              <a:rPr lang="en-US" b="0" i="0" u="none" strike="noStrike" dirty="0">
                <a:solidFill>
                  <a:srgbClr val="2D2F31"/>
                </a:solidFill>
                <a:effectLst/>
                <a:latin typeface="Udemy Sans"/>
              </a:rPr>
              <a:t>Now what is a </a:t>
            </a:r>
            <a:r>
              <a:rPr lang="en-US" b="0" i="0" u="none" strike="noStrike" dirty="0" err="1">
                <a:solidFill>
                  <a:srgbClr val="2D2F31"/>
                </a:solidFill>
                <a:effectLst/>
                <a:latin typeface="Udemy Sans"/>
              </a:rPr>
              <a:t>subword</a:t>
            </a:r>
            <a:r>
              <a:rPr lang="en-US" b="0" i="0" u="none" strike="noStrike" dirty="0">
                <a:solidFill>
                  <a:srgbClr val="2D2F31"/>
                </a:solidFill>
                <a:effectLst/>
                <a:latin typeface="Udemy Sans"/>
              </a:rPr>
              <a:t>?</a:t>
            </a:r>
          </a:p>
          <a:p>
            <a:pPr algn="l"/>
            <a:r>
              <a:rPr lang="en-US" b="0" i="0" u="none" strike="noStrike" dirty="0">
                <a:solidFill>
                  <a:srgbClr val="2D2F31"/>
                </a:solidFill>
                <a:effectLst/>
                <a:latin typeface="Udemy Sans"/>
              </a:rPr>
              <a:t>Well we're going to talk about that in this post.</a:t>
            </a:r>
          </a:p>
          <a:p>
            <a:pPr algn="l"/>
            <a:r>
              <a:rPr lang="en-US" b="0" i="0" u="none" strike="noStrike" dirty="0">
                <a:solidFill>
                  <a:srgbClr val="2D2F31"/>
                </a:solidFill>
                <a:effectLst/>
                <a:latin typeface="Udemy Sans"/>
              </a:rPr>
              <a:t>So consider the word unhappiness and this word unhappiness might not be in the vocabulary of the 30,000</a:t>
            </a:r>
          </a:p>
          <a:p>
            <a:pPr algn="l"/>
            <a:r>
              <a:rPr lang="en-US" b="0" i="0" u="none" strike="noStrike" dirty="0">
                <a:solidFill>
                  <a:srgbClr val="2D2F31"/>
                </a:solidFill>
                <a:effectLst/>
                <a:latin typeface="Udemy Sans"/>
              </a:rPr>
              <a:t>most commonly occurring words in the English language.</a:t>
            </a:r>
          </a:p>
          <a:p>
            <a:pPr algn="l"/>
            <a:r>
              <a:rPr lang="en-US" b="0" i="0" u="none" strike="noStrike" dirty="0">
                <a:solidFill>
                  <a:srgbClr val="2D2F31"/>
                </a:solidFill>
                <a:effectLst/>
                <a:latin typeface="Udemy Sans"/>
              </a:rPr>
              <a:t>But using </a:t>
            </a:r>
            <a:r>
              <a:rPr lang="en-US" b="0" i="0" u="none" strike="noStrike" dirty="0" err="1">
                <a:solidFill>
                  <a:srgbClr val="2D2F31"/>
                </a:solidFill>
                <a:effectLst/>
                <a:latin typeface="Udemy Sans"/>
              </a:rPr>
              <a:t>subword</a:t>
            </a:r>
            <a:r>
              <a:rPr lang="en-US" b="0" i="0" u="none" strike="noStrike" dirty="0">
                <a:solidFill>
                  <a:srgbClr val="2D2F31"/>
                </a:solidFill>
                <a:effectLst/>
                <a:latin typeface="Udemy Sans"/>
              </a:rPr>
              <a:t> tokenization, the Bert based model breaks this down into tokens like un and happiness,</a:t>
            </a:r>
          </a:p>
          <a:p>
            <a:pPr algn="l"/>
            <a:r>
              <a:rPr lang="en-US" b="0" i="0" u="none" strike="noStrike" dirty="0">
                <a:solidFill>
                  <a:srgbClr val="2D2F31"/>
                </a:solidFill>
                <a:effectLst/>
                <a:latin typeface="Udemy Sans"/>
              </a:rPr>
              <a:t>and un is a prefix indicating negation, and happiness is a common word where the double hashtag indicates</a:t>
            </a:r>
          </a:p>
          <a:p>
            <a:pPr algn="l"/>
            <a:r>
              <a:rPr lang="en-US" b="0" i="0" u="none" strike="noStrike" dirty="0">
                <a:solidFill>
                  <a:srgbClr val="2D2F31"/>
                </a:solidFill>
                <a:effectLst/>
                <a:latin typeface="Udemy Sans"/>
              </a:rPr>
              <a:t>that it is a continuation of a previous token, and this approach allows tokenization algorithms to</a:t>
            </a:r>
          </a:p>
          <a:p>
            <a:pPr algn="l"/>
            <a:r>
              <a:rPr lang="en-US" b="0" i="0" u="none" strike="noStrike" dirty="0">
                <a:solidFill>
                  <a:srgbClr val="2D2F31"/>
                </a:solidFill>
                <a:effectLst/>
                <a:latin typeface="Udemy Sans"/>
              </a:rPr>
              <a:t>recognize interpret new words by understanding their </a:t>
            </a:r>
            <a:r>
              <a:rPr lang="en-US" b="0" i="0" u="none" strike="noStrike" dirty="0" err="1">
                <a:solidFill>
                  <a:srgbClr val="2D2F31"/>
                </a:solidFill>
                <a:effectLst/>
                <a:latin typeface="Udemy Sans"/>
              </a:rPr>
              <a:t>subword</a:t>
            </a:r>
            <a:r>
              <a:rPr lang="en-US" b="0" i="0" u="none" strike="noStrike" dirty="0">
                <a:solidFill>
                  <a:srgbClr val="2D2F31"/>
                </a:solidFill>
                <a:effectLst/>
                <a:latin typeface="Udemy Sans"/>
              </a:rPr>
              <a:t> components.</a:t>
            </a:r>
          </a:p>
          <a:p>
            <a:pPr algn="l"/>
            <a:r>
              <a:rPr lang="en-US" b="0" i="0" u="none" strike="noStrike" dirty="0">
                <a:solidFill>
                  <a:srgbClr val="2D2F31"/>
                </a:solidFill>
                <a:effectLst/>
                <a:latin typeface="Udemy Sans"/>
              </a:rPr>
              <a:t>For instance, even if unhappiness is novel and it's not in the vocabulary.</a:t>
            </a:r>
          </a:p>
          <a:p>
            <a:pPr algn="l"/>
            <a:r>
              <a:rPr lang="en-US" b="0" i="0" u="none" strike="noStrike" dirty="0">
                <a:solidFill>
                  <a:srgbClr val="2D2F31"/>
                </a:solidFill>
                <a:effectLst/>
                <a:latin typeface="Udemy Sans"/>
              </a:rPr>
              <a:t>So, you know, let's suppose happiness is in the vocabulary of the 30,000 words.</a:t>
            </a:r>
          </a:p>
          <a:p>
            <a:pPr algn="l"/>
            <a:r>
              <a:rPr lang="en-US" b="0" i="0" u="none" strike="noStrike" dirty="0">
                <a:solidFill>
                  <a:srgbClr val="2D2F31"/>
                </a:solidFill>
                <a:effectLst/>
                <a:latin typeface="Udemy Sans"/>
              </a:rPr>
              <a:t>But un but unhappiness is not.</a:t>
            </a:r>
          </a:p>
          <a:p>
            <a:pPr algn="l"/>
            <a:r>
              <a:rPr lang="en-US" b="0" i="0" u="none" strike="noStrike" dirty="0">
                <a:solidFill>
                  <a:srgbClr val="2D2F31"/>
                </a:solidFill>
                <a:effectLst/>
                <a:latin typeface="Udemy Sans"/>
              </a:rPr>
              <a:t>Then the model can piece it together, because it knows that un un is actually a pretty common prefix.</a:t>
            </a:r>
          </a:p>
          <a:p>
            <a:pPr algn="l"/>
            <a:r>
              <a:rPr lang="en-US" b="0" i="0" u="none" strike="noStrike" dirty="0">
                <a:solidFill>
                  <a:srgbClr val="2D2F31"/>
                </a:solidFill>
                <a:effectLst/>
                <a:latin typeface="Udemy Sans"/>
              </a:rPr>
              <a:t>And, you know, as it said, it's a negation.</a:t>
            </a:r>
          </a:p>
          <a:p>
            <a:pPr algn="l"/>
            <a:r>
              <a:rPr lang="en-US" b="0" i="0" u="none" strike="noStrike" dirty="0">
                <a:solidFill>
                  <a:srgbClr val="2D2F31"/>
                </a:solidFill>
                <a:effectLst/>
                <a:latin typeface="Udemy Sans"/>
              </a:rPr>
              <a:t>So it's it's like the opposite.</a:t>
            </a:r>
          </a:p>
          <a:p>
            <a:pPr algn="l"/>
            <a:r>
              <a:rPr lang="en-US" b="0" i="0" u="none" strike="noStrike" dirty="0">
                <a:solidFill>
                  <a:srgbClr val="2D2F31"/>
                </a:solidFill>
                <a:effectLst/>
                <a:latin typeface="Udemy Sans"/>
              </a:rPr>
              <a:t>So it knows that UN means opposite and happiness means, you know, joy and and yeah, happiness.</a:t>
            </a:r>
          </a:p>
          <a:p>
            <a:pPr algn="l"/>
            <a:r>
              <a:rPr lang="en-US" b="0" i="0" u="none" strike="noStrike" dirty="0">
                <a:solidFill>
                  <a:srgbClr val="2D2F31"/>
                </a:solidFill>
                <a:effectLst/>
                <a:latin typeface="Udemy Sans"/>
              </a:rPr>
              <a:t>So it now knows that unhappiness means that it's not joyful.</a:t>
            </a:r>
          </a:p>
          <a:p>
            <a:pPr algn="l"/>
            <a:r>
              <a:rPr lang="en-US" b="0" i="0" u="none" strike="noStrike" dirty="0">
                <a:solidFill>
                  <a:srgbClr val="2D2F31"/>
                </a:solidFill>
                <a:effectLst/>
                <a:latin typeface="Udemy Sans"/>
              </a:rPr>
              <a:t>So even if it doesn't know the entire word such as unhappiness, it breaks it down into sub tokens.</a:t>
            </a:r>
          </a:p>
          <a:p>
            <a:pPr algn="l"/>
            <a:r>
              <a:rPr lang="en-US" b="0" i="0" u="none" strike="noStrike" dirty="0">
                <a:solidFill>
                  <a:srgbClr val="2D2F31"/>
                </a:solidFill>
                <a:effectLst/>
                <a:latin typeface="Udemy Sans"/>
              </a:rPr>
              <a:t>So this UN is 100% in the vocabulary of 30,000 most commonly occurring words and sub words in the vocabulary</a:t>
            </a:r>
          </a:p>
          <a:p>
            <a:pPr algn="l"/>
            <a:r>
              <a:rPr lang="en-US" b="0" i="0" u="none" strike="noStrike" dirty="0">
                <a:solidFill>
                  <a:srgbClr val="2D2F31"/>
                </a:solidFill>
                <a:effectLst/>
                <a:latin typeface="Udemy Sans"/>
              </a:rPr>
              <a:t>for the Bert and distilled Bert model, because it learns these common prefixes, suffixes and words.</a:t>
            </a:r>
          </a:p>
          <a:p>
            <a:pPr algn="l"/>
            <a:r>
              <a:rPr lang="en-US" b="0" i="0" u="none" strike="noStrike" dirty="0">
                <a:solidFill>
                  <a:srgbClr val="2D2F31"/>
                </a:solidFill>
                <a:effectLst/>
                <a:latin typeface="Udemy Sans"/>
              </a:rPr>
              <a:t>Okay, so I hope that makes sense.</a:t>
            </a:r>
          </a:p>
          <a:p>
            <a:pPr algn="l"/>
            <a:r>
              <a:rPr lang="en-US" b="0" i="0" u="none" strike="noStrike" dirty="0">
                <a:solidFill>
                  <a:srgbClr val="2D2F31"/>
                </a:solidFill>
                <a:effectLst/>
                <a:latin typeface="Udemy Sans"/>
              </a:rPr>
              <a:t>Now let's, uh, scroll down over here.</a:t>
            </a:r>
          </a:p>
          <a:p>
            <a:pPr algn="l"/>
            <a:r>
              <a:rPr lang="en-US" b="0" i="0" u="none" strike="noStrike" dirty="0">
                <a:solidFill>
                  <a:srgbClr val="2D2F31"/>
                </a:solidFill>
                <a:effectLst/>
                <a:latin typeface="Udemy Sans"/>
              </a:rPr>
              <a:t>Furthermore, the word display demonstrates how </a:t>
            </a:r>
            <a:r>
              <a:rPr lang="en-US" b="0" i="0" u="none" strike="noStrike" dirty="0" err="1">
                <a:solidFill>
                  <a:srgbClr val="2D2F31"/>
                </a:solidFill>
                <a:effectLst/>
                <a:latin typeface="Udemy Sans"/>
              </a:rPr>
              <a:t>subword</a:t>
            </a:r>
            <a:r>
              <a:rPr lang="en-US" b="0" i="0" u="none" strike="noStrike" dirty="0">
                <a:solidFill>
                  <a:srgbClr val="2D2F31"/>
                </a:solidFill>
                <a:effectLst/>
                <a:latin typeface="Udemy Sans"/>
              </a:rPr>
              <a:t> tokenization can accurately differentiate between</a:t>
            </a:r>
          </a:p>
          <a:p>
            <a:pPr algn="l"/>
            <a:r>
              <a:rPr lang="en-US" b="0" i="0" u="none" strike="noStrike" dirty="0">
                <a:solidFill>
                  <a:srgbClr val="2D2F31"/>
                </a:solidFill>
                <a:effectLst/>
                <a:latin typeface="Udemy Sans"/>
              </a:rPr>
              <a:t>words with similar sequence of characters.</a:t>
            </a:r>
          </a:p>
          <a:p>
            <a:pPr algn="l"/>
            <a:r>
              <a:rPr lang="en-US" b="0" i="0" u="none" strike="noStrike" dirty="0">
                <a:solidFill>
                  <a:srgbClr val="2D2F31"/>
                </a:solidFill>
                <a:effectLst/>
                <a:latin typeface="Udemy Sans"/>
              </a:rPr>
              <a:t>So instead of misinterpreting display as you know this and play, the algorithm recognizes it as a single</a:t>
            </a:r>
          </a:p>
          <a:p>
            <a:pPr algn="l"/>
            <a:r>
              <a:rPr lang="en-US" b="0" i="0" u="none" strike="noStrike" dirty="0">
                <a:solidFill>
                  <a:srgbClr val="2D2F31"/>
                </a:solidFill>
                <a:effectLst/>
                <a:latin typeface="Udemy Sans"/>
              </a:rPr>
              <a:t>cohesive.</a:t>
            </a:r>
          </a:p>
          <a:p>
            <a:pPr algn="l"/>
            <a:r>
              <a:rPr lang="en-US" b="0" i="0" u="none" strike="noStrike" dirty="0">
                <a:solidFill>
                  <a:srgbClr val="2D2F31"/>
                </a:solidFill>
                <a:effectLst/>
                <a:latin typeface="Udemy Sans"/>
              </a:rPr>
              <a:t>If token due to its common usage and context within the vocabulary.</a:t>
            </a:r>
          </a:p>
          <a:p>
            <a:pPr algn="l"/>
            <a:r>
              <a:rPr lang="en-US" b="0" i="0" u="none" strike="noStrike" dirty="0">
                <a:solidFill>
                  <a:srgbClr val="2D2F31"/>
                </a:solidFill>
                <a:effectLst/>
                <a:latin typeface="Udemy Sans"/>
              </a:rPr>
              <a:t>So, you know, display is is used pretty often together like this.</a:t>
            </a:r>
          </a:p>
          <a:p>
            <a:pPr algn="l"/>
            <a:r>
              <a:rPr lang="en-US" b="0" i="0" u="none" strike="noStrike" dirty="0">
                <a:solidFill>
                  <a:srgbClr val="2D2F31"/>
                </a:solidFill>
                <a:effectLst/>
                <a:latin typeface="Udemy Sans"/>
              </a:rPr>
              <a:t>But happiness is often used alone and it's not always used with unhappiness.</a:t>
            </a:r>
          </a:p>
          <a:p>
            <a:pPr algn="l"/>
            <a:r>
              <a:rPr lang="en-US" b="0" i="0" u="none" strike="noStrike" dirty="0">
                <a:solidFill>
                  <a:srgbClr val="2D2F31"/>
                </a:solidFill>
                <a:effectLst/>
                <a:latin typeface="Udemy Sans"/>
              </a:rPr>
              <a:t>So that's why the algorithm knows to distinguish between, you know, some things like display which</a:t>
            </a:r>
          </a:p>
          <a:p>
            <a:pPr algn="l"/>
            <a:r>
              <a:rPr lang="en-US" b="0" i="0" u="none" strike="noStrike" dirty="0">
                <a:solidFill>
                  <a:srgbClr val="2D2F31"/>
                </a:solidFill>
                <a:effectLst/>
                <a:latin typeface="Udemy Sans"/>
              </a:rPr>
              <a:t>could be broken down into this and play.</a:t>
            </a:r>
          </a:p>
          <a:p>
            <a:pPr algn="l"/>
            <a:r>
              <a:rPr lang="en-US" b="0" i="0" u="none" strike="noStrike" dirty="0">
                <a:solidFill>
                  <a:srgbClr val="2D2F31"/>
                </a:solidFill>
                <a:effectLst/>
                <a:latin typeface="Udemy Sans"/>
              </a:rPr>
              <a:t>But because if seen in enough it knows that okay, this is display and it's belonging to one sentence.</a:t>
            </a:r>
          </a:p>
          <a:p>
            <a:pPr algn="l"/>
            <a:r>
              <a:rPr lang="en-US" b="0" i="0" u="none" strike="noStrike" dirty="0">
                <a:solidFill>
                  <a:srgbClr val="2D2F31"/>
                </a:solidFill>
                <a:effectLst/>
                <a:latin typeface="Udemy Sans"/>
              </a:rPr>
              <a:t>So the benefit of this approach that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and Bert uses are the following efficiency.</a:t>
            </a:r>
          </a:p>
          <a:p>
            <a:pPr algn="l"/>
            <a:r>
              <a:rPr lang="en-US" b="0" i="0" u="none" strike="noStrike" dirty="0">
                <a:solidFill>
                  <a:srgbClr val="2D2F31"/>
                </a:solidFill>
                <a:effectLst/>
                <a:latin typeface="Udemy Sans"/>
              </a:rPr>
              <a:t>It reduces vocabulary size and model complexity by focusing on </a:t>
            </a:r>
            <a:r>
              <a:rPr lang="en-US" b="0" i="0" u="none" strike="noStrike" dirty="0" err="1">
                <a:solidFill>
                  <a:srgbClr val="2D2F31"/>
                </a:solidFill>
                <a:effectLst/>
                <a:latin typeface="Udemy Sans"/>
              </a:rPr>
              <a:t>subword</a:t>
            </a:r>
            <a:r>
              <a:rPr lang="en-US" b="0" i="0" u="none" strike="noStrike" dirty="0">
                <a:solidFill>
                  <a:srgbClr val="2D2F31"/>
                </a:solidFill>
                <a:effectLst/>
                <a:latin typeface="Udemy Sans"/>
              </a:rPr>
              <a:t> units rather than whole words.</a:t>
            </a:r>
          </a:p>
          <a:p>
            <a:pPr algn="l"/>
            <a:r>
              <a:rPr lang="en-US" b="0" i="0" u="none" strike="noStrike" dirty="0">
                <a:solidFill>
                  <a:srgbClr val="2D2F31"/>
                </a:solidFill>
                <a:effectLst/>
                <a:latin typeface="Udemy Sans"/>
              </a:rPr>
              <a:t>So very often, you know you're going to have a lot of these just under this, you know, and these</a:t>
            </a:r>
          </a:p>
          <a:p>
            <a:pPr algn="l"/>
            <a:r>
              <a:rPr lang="en-US" b="0" i="0" u="none" strike="noStrike" dirty="0">
                <a:solidFill>
                  <a:srgbClr val="2D2F31"/>
                </a:solidFill>
                <a:effectLst/>
                <a:latin typeface="Udemy Sans"/>
              </a:rPr>
              <a:t>prefixes and suffixes.</a:t>
            </a:r>
          </a:p>
          <a:p>
            <a:pPr algn="l"/>
            <a:r>
              <a:rPr lang="en-US" b="0" i="0" u="none" strike="noStrike" dirty="0">
                <a:solidFill>
                  <a:srgbClr val="2D2F31"/>
                </a:solidFill>
                <a:effectLst/>
                <a:latin typeface="Udemy Sans"/>
              </a:rPr>
              <a:t>And obviously you're going to have common words such as, for example, it has four in its vocabulary</a:t>
            </a:r>
          </a:p>
          <a:p>
            <a:pPr algn="l"/>
            <a:r>
              <a:rPr lang="en-US" b="0" i="0" u="none" strike="noStrike" dirty="0">
                <a:solidFill>
                  <a:srgbClr val="2D2F31"/>
                </a:solidFill>
                <a:effectLst/>
                <a:latin typeface="Udemy Sans"/>
              </a:rPr>
              <a:t>or even but some words such as, you know, for example tokenization might not be in it.</a:t>
            </a:r>
          </a:p>
          <a:p>
            <a:pPr algn="l"/>
            <a:r>
              <a:rPr lang="en-US" b="0" i="0" u="none" strike="noStrike" dirty="0">
                <a:solidFill>
                  <a:srgbClr val="2D2F31"/>
                </a:solidFill>
                <a:effectLst/>
                <a:latin typeface="Udemy Sans"/>
              </a:rPr>
              <a:t>So token is probably in it.</a:t>
            </a:r>
          </a:p>
          <a:p>
            <a:pPr algn="l"/>
            <a:r>
              <a:rPr lang="en-US" b="0" i="0" u="none" strike="noStrike" dirty="0">
                <a:solidFill>
                  <a:srgbClr val="2D2F31"/>
                </a:solidFill>
                <a:effectLst/>
                <a:latin typeface="Udemy Sans"/>
              </a:rPr>
              <a:t>And </a:t>
            </a:r>
            <a:r>
              <a:rPr lang="en-US" b="0" i="0" u="none" strike="noStrike" dirty="0" err="1">
                <a:solidFill>
                  <a:srgbClr val="2D2F31"/>
                </a:solidFill>
                <a:effectLst/>
                <a:latin typeface="Udemy Sans"/>
              </a:rPr>
              <a:t>ization</a:t>
            </a:r>
            <a:r>
              <a:rPr lang="en-US" b="0" i="0" u="none" strike="noStrike" dirty="0">
                <a:solidFill>
                  <a:srgbClr val="2D2F31"/>
                </a:solidFill>
                <a:effectLst/>
                <a:latin typeface="Udemy Sans"/>
              </a:rPr>
              <a:t> is a suffix that it has most likely seen before.</a:t>
            </a:r>
          </a:p>
          <a:p>
            <a:pPr algn="l"/>
            <a:r>
              <a:rPr lang="en-US" b="0" i="0" u="none" strike="noStrike" dirty="0">
                <a:solidFill>
                  <a:srgbClr val="2D2F31"/>
                </a:solidFill>
                <a:effectLst/>
                <a:latin typeface="Udemy Sans"/>
              </a:rPr>
              <a:t>So it's able to piece together what tokenization means.</a:t>
            </a:r>
          </a:p>
          <a:p>
            <a:pPr algn="l"/>
            <a:r>
              <a:rPr lang="en-US" b="0" i="0" u="none" strike="noStrike" dirty="0">
                <a:solidFill>
                  <a:srgbClr val="2D2F31"/>
                </a:solidFill>
                <a:effectLst/>
                <a:latin typeface="Udemy Sans"/>
              </a:rPr>
              <a:t>Now there's the flexibility, and it handles unknown words by breaking them down into familiar </a:t>
            </a:r>
            <a:r>
              <a:rPr lang="en-US" b="0" i="0" u="none" strike="noStrike" dirty="0" err="1">
                <a:solidFill>
                  <a:srgbClr val="2D2F31"/>
                </a:solidFill>
                <a:effectLst/>
                <a:latin typeface="Udemy Sans"/>
              </a:rPr>
              <a:t>subwords</a:t>
            </a:r>
            <a:r>
              <a:rPr lang="en-US" b="0" i="0" u="none" strike="noStrike" dirty="0">
                <a:solidFill>
                  <a:srgbClr val="2D2F31"/>
                </a:solidFill>
                <a:effectLst/>
                <a:latin typeface="Udemy Sans"/>
              </a:rPr>
              <a:t>,</a:t>
            </a:r>
          </a:p>
          <a:p>
            <a:pPr algn="l"/>
            <a:r>
              <a:rPr lang="en-US" b="0" i="0" u="none" strike="noStrike" dirty="0">
                <a:solidFill>
                  <a:srgbClr val="2D2F31"/>
                </a:solidFill>
                <a:effectLst/>
                <a:latin typeface="Udemy Sans"/>
              </a:rPr>
              <a:t>allowing for better generalization.</a:t>
            </a:r>
          </a:p>
          <a:p>
            <a:pPr algn="l"/>
            <a:r>
              <a:rPr lang="en-US" b="0" i="0" u="none" strike="noStrike" dirty="0">
                <a:solidFill>
                  <a:srgbClr val="2D2F31"/>
                </a:solidFill>
                <a:effectLst/>
                <a:latin typeface="Udemy Sans"/>
              </a:rPr>
              <a:t>Okay, so this is what you have to understand from this video is that this is how we can, uh, take</a:t>
            </a:r>
          </a:p>
          <a:p>
            <a:pPr algn="l"/>
            <a:r>
              <a:rPr lang="en-US" b="0" i="0" u="none" strike="noStrike" dirty="0">
                <a:solidFill>
                  <a:srgbClr val="2D2F31"/>
                </a:solidFill>
                <a:effectLst/>
                <a:latin typeface="Udemy Sans"/>
              </a:rPr>
              <a:t>these tokens and we can fit them into a fixed size vocabulary.</a:t>
            </a:r>
          </a:p>
          <a:p>
            <a:pPr algn="l"/>
            <a:r>
              <a:rPr lang="en-US" b="0" i="0" u="none" strike="noStrike" dirty="0">
                <a:solidFill>
                  <a:srgbClr val="2D2F31"/>
                </a:solidFill>
                <a:effectLst/>
                <a:latin typeface="Udemy Sans"/>
              </a:rPr>
              <a:t>So in the English language we have a lot more than 30,000 words.</a:t>
            </a:r>
          </a:p>
          <a:p>
            <a:pPr algn="l"/>
            <a:r>
              <a:rPr lang="en-US" b="0" i="0" u="none" strike="noStrike" dirty="0">
                <a:solidFill>
                  <a:srgbClr val="2D2F31"/>
                </a:solidFill>
                <a:effectLst/>
                <a:latin typeface="Udemy Sans"/>
              </a:rPr>
              <a:t>But by learning the 30,000 most common words prefixes, suffixes, it's able to piece together 99% of</a:t>
            </a:r>
          </a:p>
          <a:p>
            <a:pPr algn="l"/>
            <a:r>
              <a:rPr lang="en-US" b="0" i="0" u="none" strike="noStrike" dirty="0">
                <a:solidFill>
                  <a:srgbClr val="2D2F31"/>
                </a:solidFill>
                <a:effectLst/>
                <a:latin typeface="Udemy Sans"/>
              </a:rPr>
              <a:t>all words in the English uh, vocabulary.</a:t>
            </a:r>
          </a:p>
          <a:p>
            <a:pPr algn="l"/>
            <a:r>
              <a:rPr lang="en-US" b="0" i="0" u="none" strike="noStrike" dirty="0">
                <a:solidFill>
                  <a:srgbClr val="2D2F31"/>
                </a:solidFill>
                <a:effectLst/>
                <a:latin typeface="Udemy Sans"/>
              </a:rPr>
              <a:t>Okay, now is Bert and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multilingual?</a:t>
            </a:r>
          </a:p>
          <a:p>
            <a:pPr algn="l"/>
            <a:r>
              <a:rPr lang="en-US" b="0" i="0" u="none" strike="noStrike" dirty="0">
                <a:solidFill>
                  <a:srgbClr val="2D2F31"/>
                </a:solidFill>
                <a:effectLst/>
                <a:latin typeface="Udemy Sans"/>
              </a:rPr>
              <a:t>And the answer is no.</a:t>
            </a:r>
          </a:p>
          <a:p>
            <a:pPr algn="l"/>
            <a:r>
              <a:rPr lang="en-US" b="0" i="0" u="none" strike="noStrike" dirty="0">
                <a:solidFill>
                  <a:srgbClr val="2D2F31"/>
                </a:solidFill>
                <a:effectLst/>
                <a:latin typeface="Udemy Sans"/>
              </a:rPr>
              <a:t>The most common, um, you know, use cases are in English.</a:t>
            </a:r>
          </a:p>
          <a:p>
            <a:pPr algn="l"/>
            <a:r>
              <a:rPr lang="en-US" b="0" i="0" u="none" strike="noStrike" dirty="0">
                <a:solidFill>
                  <a:srgbClr val="2D2F31"/>
                </a:solidFill>
                <a:effectLst/>
                <a:latin typeface="Udemy Sans"/>
              </a:rPr>
              <a:t>So Bert and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were trained on English languages, which means that it's tokenization algorithm</a:t>
            </a:r>
          </a:p>
          <a:p>
            <a:pPr algn="l"/>
            <a:r>
              <a:rPr lang="en-US" b="0" i="0" u="none" strike="noStrike" dirty="0">
                <a:solidFill>
                  <a:srgbClr val="2D2F31"/>
                </a:solidFill>
                <a:effectLst/>
                <a:latin typeface="Udemy Sans"/>
              </a:rPr>
              <a:t>is also English.</a:t>
            </a:r>
          </a:p>
          <a:p>
            <a:pPr algn="l"/>
            <a:r>
              <a:rPr lang="en-US" b="0" i="0" u="none" strike="noStrike" dirty="0">
                <a:solidFill>
                  <a:srgbClr val="2D2F31"/>
                </a:solidFill>
                <a:effectLst/>
                <a:latin typeface="Udemy Sans"/>
              </a:rPr>
              <a:t>So these 30,000 words and suffixes and prefixes are from the English language.</a:t>
            </a:r>
          </a:p>
          <a:p>
            <a:pPr algn="l"/>
            <a:r>
              <a:rPr lang="en-US" b="0" i="0" u="none" strike="noStrike" dirty="0">
                <a:solidFill>
                  <a:srgbClr val="2D2F31"/>
                </a:solidFill>
                <a:effectLst/>
                <a:latin typeface="Udemy Sans"/>
              </a:rPr>
              <a:t>However, if you want to, there is something called the M Bert, which is the multilingual Bert.</a:t>
            </a:r>
          </a:p>
          <a:p>
            <a:pPr algn="l"/>
            <a:r>
              <a:rPr lang="en-US" b="0" i="0" u="none" strike="noStrike" dirty="0">
                <a:solidFill>
                  <a:srgbClr val="2D2F31"/>
                </a:solidFill>
                <a:effectLst/>
                <a:latin typeface="Udemy Sans"/>
              </a:rPr>
              <a:t>And it's designed to support and understand multiple languages, and it has a fixed vocabulary size</a:t>
            </a:r>
          </a:p>
          <a:p>
            <a:pPr algn="l"/>
            <a:r>
              <a:rPr lang="en-US" b="0" i="0" u="none" strike="noStrike" dirty="0">
                <a:solidFill>
                  <a:srgbClr val="2D2F31"/>
                </a:solidFill>
                <a:effectLst/>
                <a:latin typeface="Udemy Sans"/>
              </a:rPr>
              <a:t>of approximately 110,000 tokens, which is significantly larger.</a:t>
            </a:r>
          </a:p>
          <a:p>
            <a:pPr algn="l"/>
            <a:r>
              <a:rPr lang="en-US" b="0" i="0" u="none" strike="noStrike" dirty="0">
                <a:solidFill>
                  <a:srgbClr val="2D2F31"/>
                </a:solidFill>
                <a:effectLst/>
                <a:latin typeface="Udemy Sans"/>
              </a:rPr>
              <a:t>So by having 110,000 tokens from various languages all across the world, it's able to generalize a</a:t>
            </a:r>
          </a:p>
          <a:p>
            <a:pPr algn="l"/>
            <a:r>
              <a:rPr lang="en-US" b="0" i="0" u="none" strike="noStrike" dirty="0">
                <a:solidFill>
                  <a:srgbClr val="2D2F31"/>
                </a:solidFill>
                <a:effectLst/>
                <a:latin typeface="Udemy Sans"/>
              </a:rPr>
              <a:t>lot better.</a:t>
            </a:r>
          </a:p>
          <a:p>
            <a:pPr algn="l"/>
            <a:r>
              <a:rPr lang="en-US" b="0" i="0" u="none" strike="noStrike" dirty="0">
                <a:solidFill>
                  <a:srgbClr val="2D2F31"/>
                </a:solidFill>
                <a:effectLst/>
                <a:latin typeface="Udemy Sans"/>
              </a:rPr>
              <a:t>So just understand that Bert and Distilled Bert works best for the English language.</a:t>
            </a:r>
          </a:p>
          <a:p>
            <a:pPr algn="l"/>
            <a:r>
              <a:rPr lang="en-US" b="0" i="0" u="none" strike="noStrike" dirty="0">
                <a:solidFill>
                  <a:srgbClr val="2D2F31"/>
                </a:solidFill>
                <a:effectLst/>
                <a:latin typeface="Udemy Sans"/>
              </a:rPr>
              <a:t>If you need to use the Bert and distilled Bert model, um, you know, you should look into M Bert,</a:t>
            </a:r>
          </a:p>
          <a:p>
            <a:pPr algn="l"/>
            <a:r>
              <a:rPr lang="en-US" b="0" i="0" u="none" strike="noStrike" dirty="0">
                <a:solidFill>
                  <a:srgbClr val="2D2F31"/>
                </a:solidFill>
                <a:effectLst/>
                <a:latin typeface="Udemy Sans"/>
              </a:rPr>
              <a:t>which has a vocabulary size of not around 30,000, but 110,000.</a:t>
            </a:r>
          </a:p>
          <a:p>
            <a:pPr algn="l"/>
            <a:r>
              <a:rPr lang="en-US" b="0" i="0" u="none" strike="noStrike" dirty="0">
                <a:solidFill>
                  <a:srgbClr val="2D2F31"/>
                </a:solidFill>
                <a:effectLst/>
                <a:latin typeface="Udemy Sans"/>
              </a:rPr>
              <a:t>So it knows a lot more, uh, languages that way.</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we're going to be talking about these word embeddings and how they're created.</a:t>
            </a:r>
          </a:p>
          <a:p>
            <a:pPr algn="l"/>
            <a:r>
              <a:rPr lang="en-US" b="0" i="0" u="none" strike="noStrike" dirty="0">
                <a:solidFill>
                  <a:srgbClr val="2D2F31"/>
                </a:solidFill>
                <a:effectLst/>
                <a:latin typeface="Udemy Sans"/>
              </a:rPr>
              <a:t>So the focus is not on the embeddings in this video.</a:t>
            </a:r>
          </a:p>
          <a:p>
            <a:pPr algn="l"/>
            <a:r>
              <a:rPr lang="en-US" b="0" i="0" u="none" strike="noStrike" dirty="0">
                <a:solidFill>
                  <a:srgbClr val="2D2F31"/>
                </a:solidFill>
                <a:effectLst/>
                <a:latin typeface="Udemy Sans"/>
              </a:rPr>
              <a:t>The focus is on that.</a:t>
            </a:r>
          </a:p>
          <a:p>
            <a:pPr algn="l"/>
            <a:r>
              <a:rPr lang="en-US" b="0" i="0" u="none" strike="noStrike" dirty="0">
                <a:solidFill>
                  <a:srgbClr val="2D2F31"/>
                </a:solidFill>
                <a:effectLst/>
                <a:latin typeface="Udemy Sans"/>
              </a:rPr>
              <a:t>First you have your sentence.</a:t>
            </a:r>
          </a:p>
          <a:p>
            <a:pPr algn="l"/>
            <a:r>
              <a:rPr lang="en-US" b="0" i="0" u="none" strike="noStrike" dirty="0">
                <a:solidFill>
                  <a:srgbClr val="2D2F31"/>
                </a:solidFill>
                <a:effectLst/>
                <a:latin typeface="Udemy Sans"/>
              </a:rPr>
              <a:t>You chop that up into tokens and then you just find the token IDs.</a:t>
            </a:r>
          </a:p>
          <a:p>
            <a:pPr algn="l"/>
            <a:r>
              <a:rPr lang="en-US" b="0" i="0" u="none" strike="noStrike" dirty="0">
                <a:solidFill>
                  <a:srgbClr val="2D2F31"/>
                </a:solidFill>
                <a:effectLst/>
                <a:latin typeface="Udemy Sans"/>
              </a:rPr>
              <a:t>So these are token IDs or token indexes okay.</a:t>
            </a:r>
          </a:p>
          <a:p>
            <a:pPr algn="l"/>
            <a:r>
              <a:rPr lang="en-US" b="0" i="0" u="none" strike="noStrike" dirty="0">
                <a:solidFill>
                  <a:srgbClr val="2D2F31"/>
                </a:solidFill>
                <a:effectLst/>
                <a:latin typeface="Udemy Sans"/>
              </a:rPr>
              <a:t>And we're going to continue with another real life uh example.</a:t>
            </a:r>
          </a:p>
          <a:p>
            <a:endParaRPr lang="en-US" dirty="0"/>
          </a:p>
        </p:txBody>
      </p:sp>
      <p:sp>
        <p:nvSpPr>
          <p:cNvPr id="4" name="Slide Number Placeholder 3">
            <a:extLst>
              <a:ext uri="{FF2B5EF4-FFF2-40B4-BE49-F238E27FC236}">
                <a16:creationId xmlns:a16="http://schemas.microsoft.com/office/drawing/2014/main" id="{0CA80967-30CD-A0D1-C9E7-AA6C93CD81CF}"/>
              </a:ext>
            </a:extLst>
          </p:cNvPr>
          <p:cNvSpPr>
            <a:spLocks noGrp="1"/>
          </p:cNvSpPr>
          <p:nvPr>
            <p:ph type="sldNum" sz="quarter" idx="5"/>
          </p:nvPr>
        </p:nvSpPr>
        <p:spPr/>
        <p:txBody>
          <a:bodyPr/>
          <a:lstStyle/>
          <a:p>
            <a:fld id="{9C5F6A36-24B5-0743-9F3F-927763EEB80D}" type="slidenum">
              <a:rPr lang="en-US" smtClean="0"/>
              <a:t>29</a:t>
            </a:fld>
            <a:endParaRPr lang="en-US"/>
          </a:p>
        </p:txBody>
      </p:sp>
    </p:spTree>
    <p:extLst>
      <p:ext uri="{BB962C8B-B14F-4D97-AF65-F5344CB8AC3E}">
        <p14:creationId xmlns:p14="http://schemas.microsoft.com/office/powerpoint/2010/main" val="2202770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A207F-9E4B-EA07-3F3D-AC0E05F87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AA7B6-D80E-2642-6628-205E77E419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33E129-CBDF-E9A7-8ABC-AF5318FD8D86}"/>
              </a:ext>
            </a:extLst>
          </p:cNvPr>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example, consider words like </a:t>
            </a:r>
            <a:r>
              <a:rPr lang="en-US" sz="1200" b="0" i="1" u="none" strike="noStrike" kern="1200" dirty="0">
                <a:solidFill>
                  <a:schemeClr val="tx1"/>
                </a:solidFill>
                <a:effectLst/>
                <a:latin typeface="+mn-lt"/>
                <a:ea typeface="+mn-ea"/>
                <a:cs typeface="+mn-cs"/>
              </a:rPr>
              <a:t>'low'</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'lower'</a:t>
            </a:r>
            <a:r>
              <a:rPr lang="en-US" sz="1200" b="0" i="0" u="none" strike="noStrike" kern="1200" dirty="0">
                <a:solidFill>
                  <a:schemeClr val="tx1"/>
                </a:solidFill>
                <a:effectLst/>
                <a:latin typeface="+mn-lt"/>
                <a:ea typeface="+mn-ea"/>
                <a:cs typeface="+mn-cs"/>
              </a:rPr>
              <a:t>, and </a:t>
            </a:r>
            <a:r>
              <a:rPr lang="en-US" sz="1200" b="0" i="1" u="none" strike="noStrike" kern="1200" dirty="0">
                <a:solidFill>
                  <a:schemeClr val="tx1"/>
                </a:solidFill>
                <a:effectLst/>
                <a:latin typeface="+mn-lt"/>
                <a:ea typeface="+mn-ea"/>
                <a:cs typeface="+mn-cs"/>
              </a:rPr>
              <a:t>'fastest'</a:t>
            </a:r>
            <a:r>
              <a:rPr lang="en-US" sz="1200" b="0" i="0" u="none" strike="noStrike" kern="1200" dirty="0">
                <a:solidFill>
                  <a:schemeClr val="tx1"/>
                </a:solidFill>
                <a:effectLst/>
                <a:latin typeface="+mn-lt"/>
                <a:ea typeface="+mn-ea"/>
                <a:cs typeface="+mn-cs"/>
              </a:rPr>
              <a:t>. The tokenizer sees that the characters </a:t>
            </a:r>
            <a:r>
              <a:rPr lang="en-US" sz="1200" b="1" i="0" u="none" strike="noStrike" kern="1200" dirty="0">
                <a:solidFill>
                  <a:schemeClr val="tx1"/>
                </a:solidFill>
                <a:effectLst/>
                <a:latin typeface="+mn-lt"/>
                <a:ea typeface="+mn-ea"/>
                <a:cs typeface="+mn-cs"/>
              </a:rPr>
              <a:t>'l'</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'o'</a:t>
            </a:r>
            <a:r>
              <a:rPr lang="en-US" sz="1200" b="0" i="0" u="none" strike="noStrike" kern="1200" dirty="0">
                <a:solidFill>
                  <a:schemeClr val="tx1"/>
                </a:solidFill>
                <a:effectLst/>
                <a:latin typeface="+mn-lt"/>
                <a:ea typeface="+mn-ea"/>
                <a:cs typeface="+mn-cs"/>
              </a:rPr>
              <a:t> frequently occur side by side, so it merges them into the token </a:t>
            </a:r>
            <a:r>
              <a:rPr lang="en-US" sz="1200" b="1" i="0" u="none" strike="noStrike" kern="1200" dirty="0">
                <a:solidFill>
                  <a:schemeClr val="tx1"/>
                </a:solidFill>
                <a:effectLst/>
                <a:latin typeface="+mn-lt"/>
                <a:ea typeface="+mn-ea"/>
                <a:cs typeface="+mn-cs"/>
              </a:rPr>
              <a:t>'lo'</a:t>
            </a:r>
            <a:r>
              <a:rPr lang="en-US" sz="1200" b="0" i="0" u="none" strike="noStrike" kern="1200" dirty="0">
                <a:solidFill>
                  <a:schemeClr val="tx1"/>
                </a:solidFill>
                <a:effectLst/>
                <a:latin typeface="+mn-lt"/>
                <a:ea typeface="+mn-ea"/>
                <a:cs typeface="+mn-cs"/>
              </a:rPr>
              <a:t>. If </a:t>
            </a:r>
            <a:r>
              <a:rPr lang="en-US" sz="1200" b="1" i="0" u="none" strike="noStrike" kern="1200" dirty="0">
                <a:solidFill>
                  <a:schemeClr val="tx1"/>
                </a:solidFill>
                <a:effectLst/>
                <a:latin typeface="+mn-lt"/>
                <a:ea typeface="+mn-ea"/>
                <a:cs typeface="+mn-cs"/>
              </a:rPr>
              <a:t>'lo'</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'w'</a:t>
            </a:r>
            <a:r>
              <a:rPr lang="en-US" sz="1200" b="0" i="0" u="none" strike="noStrike" kern="1200" dirty="0">
                <a:solidFill>
                  <a:schemeClr val="tx1"/>
                </a:solidFill>
                <a:effectLst/>
                <a:latin typeface="+mn-lt"/>
                <a:ea typeface="+mn-ea"/>
                <a:cs typeface="+mn-cs"/>
              </a:rPr>
              <a:t> also frequently occur together, it further merges these into another token, </a:t>
            </a:r>
            <a:r>
              <a:rPr lang="en-US" sz="1200" b="1" i="0" u="none" strike="noStrike" kern="1200" dirty="0">
                <a:solidFill>
                  <a:schemeClr val="tx1"/>
                </a:solidFill>
                <a:effectLst/>
                <a:latin typeface="+mn-lt"/>
                <a:ea typeface="+mn-ea"/>
                <a:cs typeface="+mn-cs"/>
              </a:rPr>
              <a:t>'low'</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Each new token created this way gets assigned a unique numerical ID. By repeating this merging process, the tokenizer efficiently creates a vocabulary of tokens, capturing commonly occurring groups of characters. This helps models deal effectively with new or rare words by recognizing familiar </a:t>
            </a:r>
            <a:r>
              <a:rPr lang="en-US" sz="1200" b="0" i="0" u="none" strike="noStrike" kern="1200" dirty="0" err="1">
                <a:solidFill>
                  <a:schemeClr val="tx1"/>
                </a:solidFill>
                <a:effectLst/>
                <a:latin typeface="+mn-lt"/>
                <a:ea typeface="+mn-ea"/>
                <a:cs typeface="+mn-cs"/>
              </a:rPr>
              <a:t>subword</a:t>
            </a:r>
            <a:r>
              <a:rPr lang="en-US" sz="1200" b="0" i="0" u="none" strike="noStrike" kern="1200" dirty="0">
                <a:solidFill>
                  <a:schemeClr val="tx1"/>
                </a:solidFill>
                <a:effectLst/>
                <a:latin typeface="+mn-lt"/>
                <a:ea typeface="+mn-ea"/>
                <a:cs typeface="+mn-cs"/>
              </a:rPr>
              <a:t> patterns."</a:t>
            </a:r>
          </a:p>
          <a:p>
            <a:endParaRPr lang="en-US" dirty="0"/>
          </a:p>
        </p:txBody>
      </p:sp>
      <p:sp>
        <p:nvSpPr>
          <p:cNvPr id="4" name="Slide Number Placeholder 3">
            <a:extLst>
              <a:ext uri="{FF2B5EF4-FFF2-40B4-BE49-F238E27FC236}">
                <a16:creationId xmlns:a16="http://schemas.microsoft.com/office/drawing/2014/main" id="{613B9552-93A9-A483-D639-E17ABA046ED0}"/>
              </a:ext>
            </a:extLst>
          </p:cNvPr>
          <p:cNvSpPr>
            <a:spLocks noGrp="1"/>
          </p:cNvSpPr>
          <p:nvPr>
            <p:ph type="sldNum" sz="quarter" idx="5"/>
          </p:nvPr>
        </p:nvSpPr>
        <p:spPr/>
        <p:txBody>
          <a:bodyPr/>
          <a:lstStyle/>
          <a:p>
            <a:fld id="{AF660DAB-01C9-174D-A93C-BE10BD98701D}" type="slidenum">
              <a:rPr lang="en-DE" smtClean="0"/>
              <a:t>30</a:t>
            </a:fld>
            <a:endParaRPr lang="en-DE"/>
          </a:p>
        </p:txBody>
      </p:sp>
    </p:spTree>
    <p:extLst>
      <p:ext uri="{BB962C8B-B14F-4D97-AF65-F5344CB8AC3E}">
        <p14:creationId xmlns:p14="http://schemas.microsoft.com/office/powerpoint/2010/main" val="2219529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example, consider words like </a:t>
            </a:r>
            <a:r>
              <a:rPr lang="en-US" sz="1200" b="0" i="1" u="none" strike="noStrike" kern="1200" dirty="0">
                <a:solidFill>
                  <a:schemeClr val="tx1"/>
                </a:solidFill>
                <a:effectLst/>
                <a:latin typeface="+mn-lt"/>
                <a:ea typeface="+mn-ea"/>
                <a:cs typeface="+mn-cs"/>
              </a:rPr>
              <a:t>'low'</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'lower'</a:t>
            </a:r>
            <a:r>
              <a:rPr lang="en-US" sz="1200" b="0" i="0" u="none" strike="noStrike" kern="1200" dirty="0">
                <a:solidFill>
                  <a:schemeClr val="tx1"/>
                </a:solidFill>
                <a:effectLst/>
                <a:latin typeface="+mn-lt"/>
                <a:ea typeface="+mn-ea"/>
                <a:cs typeface="+mn-cs"/>
              </a:rPr>
              <a:t>, and </a:t>
            </a:r>
            <a:r>
              <a:rPr lang="en-US" sz="1200" b="0" i="1" u="none" strike="noStrike" kern="1200" dirty="0">
                <a:solidFill>
                  <a:schemeClr val="tx1"/>
                </a:solidFill>
                <a:effectLst/>
                <a:latin typeface="+mn-lt"/>
                <a:ea typeface="+mn-ea"/>
                <a:cs typeface="+mn-cs"/>
              </a:rPr>
              <a:t>'fastest'</a:t>
            </a:r>
            <a:r>
              <a:rPr lang="en-US" sz="1200" b="0" i="0" u="none" strike="noStrike" kern="1200" dirty="0">
                <a:solidFill>
                  <a:schemeClr val="tx1"/>
                </a:solidFill>
                <a:effectLst/>
                <a:latin typeface="+mn-lt"/>
                <a:ea typeface="+mn-ea"/>
                <a:cs typeface="+mn-cs"/>
              </a:rPr>
              <a:t>. The tokenizer sees that the characters </a:t>
            </a:r>
            <a:r>
              <a:rPr lang="en-US" sz="1200" b="1" i="0" u="none" strike="noStrike" kern="1200" dirty="0">
                <a:solidFill>
                  <a:schemeClr val="tx1"/>
                </a:solidFill>
                <a:effectLst/>
                <a:latin typeface="+mn-lt"/>
                <a:ea typeface="+mn-ea"/>
                <a:cs typeface="+mn-cs"/>
              </a:rPr>
              <a:t>'l'</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'o'</a:t>
            </a:r>
            <a:r>
              <a:rPr lang="en-US" sz="1200" b="0" i="0" u="none" strike="noStrike" kern="1200" dirty="0">
                <a:solidFill>
                  <a:schemeClr val="tx1"/>
                </a:solidFill>
                <a:effectLst/>
                <a:latin typeface="+mn-lt"/>
                <a:ea typeface="+mn-ea"/>
                <a:cs typeface="+mn-cs"/>
              </a:rPr>
              <a:t> frequently occur side by side, so it merges them into the token </a:t>
            </a:r>
            <a:r>
              <a:rPr lang="en-US" sz="1200" b="1" i="0" u="none" strike="noStrike" kern="1200" dirty="0">
                <a:solidFill>
                  <a:schemeClr val="tx1"/>
                </a:solidFill>
                <a:effectLst/>
                <a:latin typeface="+mn-lt"/>
                <a:ea typeface="+mn-ea"/>
                <a:cs typeface="+mn-cs"/>
              </a:rPr>
              <a:t>'lo'</a:t>
            </a:r>
            <a:r>
              <a:rPr lang="en-US" sz="1200" b="0" i="0" u="none" strike="noStrike" kern="1200" dirty="0">
                <a:solidFill>
                  <a:schemeClr val="tx1"/>
                </a:solidFill>
                <a:effectLst/>
                <a:latin typeface="+mn-lt"/>
                <a:ea typeface="+mn-ea"/>
                <a:cs typeface="+mn-cs"/>
              </a:rPr>
              <a:t>. If </a:t>
            </a:r>
            <a:r>
              <a:rPr lang="en-US" sz="1200" b="1" i="0" u="none" strike="noStrike" kern="1200" dirty="0">
                <a:solidFill>
                  <a:schemeClr val="tx1"/>
                </a:solidFill>
                <a:effectLst/>
                <a:latin typeface="+mn-lt"/>
                <a:ea typeface="+mn-ea"/>
                <a:cs typeface="+mn-cs"/>
              </a:rPr>
              <a:t>'lo'</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'w'</a:t>
            </a:r>
            <a:r>
              <a:rPr lang="en-US" sz="1200" b="0" i="0" u="none" strike="noStrike" kern="1200" dirty="0">
                <a:solidFill>
                  <a:schemeClr val="tx1"/>
                </a:solidFill>
                <a:effectLst/>
                <a:latin typeface="+mn-lt"/>
                <a:ea typeface="+mn-ea"/>
                <a:cs typeface="+mn-cs"/>
              </a:rPr>
              <a:t> also frequently occur together, it further merges these into another token, </a:t>
            </a:r>
            <a:r>
              <a:rPr lang="en-US" sz="1200" b="1" i="0" u="none" strike="noStrike" kern="1200" dirty="0">
                <a:solidFill>
                  <a:schemeClr val="tx1"/>
                </a:solidFill>
                <a:effectLst/>
                <a:latin typeface="+mn-lt"/>
                <a:ea typeface="+mn-ea"/>
                <a:cs typeface="+mn-cs"/>
              </a:rPr>
              <a:t>'low'</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Each new token created this way gets assigned a unique numerical ID. By repeating this merging process, the tokenizer efficiently creates a vocabulary of tokens, capturing commonly occurring groups of characters. This helps models deal effectively with new or rare words by recognizing familiar </a:t>
            </a:r>
            <a:r>
              <a:rPr lang="en-US" sz="1200" b="0" i="0" u="none" strike="noStrike" kern="1200" dirty="0" err="1">
                <a:solidFill>
                  <a:schemeClr val="tx1"/>
                </a:solidFill>
                <a:effectLst/>
                <a:latin typeface="+mn-lt"/>
                <a:ea typeface="+mn-ea"/>
                <a:cs typeface="+mn-cs"/>
              </a:rPr>
              <a:t>subword</a:t>
            </a:r>
            <a:r>
              <a:rPr lang="en-US" sz="1200" b="0" i="0" u="none" strike="noStrike" kern="1200" dirty="0">
                <a:solidFill>
                  <a:schemeClr val="tx1"/>
                </a:solidFill>
                <a:effectLst/>
                <a:latin typeface="+mn-lt"/>
                <a:ea typeface="+mn-ea"/>
                <a:cs typeface="+mn-cs"/>
              </a:rPr>
              <a:t> patterns."</a:t>
            </a:r>
          </a:p>
          <a:p>
            <a:endParaRPr lang="en-US" dirty="0"/>
          </a:p>
        </p:txBody>
      </p:sp>
      <p:sp>
        <p:nvSpPr>
          <p:cNvPr id="4" name="Slide Number Placeholder 3"/>
          <p:cNvSpPr>
            <a:spLocks noGrp="1"/>
          </p:cNvSpPr>
          <p:nvPr>
            <p:ph type="sldNum" sz="quarter" idx="5"/>
          </p:nvPr>
        </p:nvSpPr>
        <p:spPr/>
        <p:txBody>
          <a:bodyPr/>
          <a:lstStyle/>
          <a:p>
            <a:fld id="{AF660DAB-01C9-174D-A93C-BE10BD98701D}" type="slidenum">
              <a:rPr lang="en-DE" smtClean="0"/>
              <a:t>31</a:t>
            </a:fld>
            <a:endParaRPr lang="en-DE"/>
          </a:p>
        </p:txBody>
      </p:sp>
    </p:spTree>
    <p:extLst>
      <p:ext uri="{BB962C8B-B14F-4D97-AF65-F5344CB8AC3E}">
        <p14:creationId xmlns:p14="http://schemas.microsoft.com/office/powerpoint/2010/main" val="133112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EF873-1CD1-5D43-2F5E-512F25380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E0DBD-5F91-4E07-8056-D645D6F4A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77F38F-2CAD-98B6-D5D6-DE6239D17859}"/>
              </a:ext>
            </a:extLst>
          </p:cNvPr>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F1C5FB2E-4E5B-3F1A-9FF7-7F72B4B9BE9B}"/>
              </a:ext>
            </a:extLst>
          </p:cNvPr>
          <p:cNvSpPr>
            <a:spLocks noGrp="1"/>
          </p:cNvSpPr>
          <p:nvPr>
            <p:ph type="sldNum" sz="quarter" idx="5"/>
          </p:nvPr>
        </p:nvSpPr>
        <p:spPr/>
        <p:txBody>
          <a:bodyPr/>
          <a:lstStyle/>
          <a:p>
            <a:fld id="{AF660DAB-01C9-174D-A93C-BE10BD98701D}" type="slidenum">
              <a:rPr lang="en-DE" smtClean="0"/>
              <a:t>32</a:t>
            </a:fld>
            <a:endParaRPr lang="en-DE"/>
          </a:p>
        </p:txBody>
      </p:sp>
    </p:spTree>
    <p:extLst>
      <p:ext uri="{BB962C8B-B14F-4D97-AF65-F5344CB8AC3E}">
        <p14:creationId xmlns:p14="http://schemas.microsoft.com/office/powerpoint/2010/main" val="445572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9610A-325D-8D08-AD13-42ACE593E1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A5877-F6BD-EDF9-E7A2-4CB0AE6FE1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00A404-96A8-06EB-BBE9-333BFCC3A969}"/>
              </a:ext>
            </a:extLst>
          </p:cNvPr>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example, consider words like </a:t>
            </a:r>
            <a:r>
              <a:rPr lang="en-US" sz="1200" b="0" i="1" u="none" strike="noStrike" kern="1200" dirty="0">
                <a:solidFill>
                  <a:schemeClr val="tx1"/>
                </a:solidFill>
                <a:effectLst/>
                <a:latin typeface="+mn-lt"/>
                <a:ea typeface="+mn-ea"/>
                <a:cs typeface="+mn-cs"/>
              </a:rPr>
              <a:t>'low'</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'lower'</a:t>
            </a:r>
            <a:r>
              <a:rPr lang="en-US" sz="1200" b="0" i="0" u="none" strike="noStrike" kern="1200" dirty="0">
                <a:solidFill>
                  <a:schemeClr val="tx1"/>
                </a:solidFill>
                <a:effectLst/>
                <a:latin typeface="+mn-lt"/>
                <a:ea typeface="+mn-ea"/>
                <a:cs typeface="+mn-cs"/>
              </a:rPr>
              <a:t>, and </a:t>
            </a:r>
            <a:r>
              <a:rPr lang="en-US" sz="1200" b="0" i="1" u="none" strike="noStrike" kern="1200" dirty="0">
                <a:solidFill>
                  <a:schemeClr val="tx1"/>
                </a:solidFill>
                <a:effectLst/>
                <a:latin typeface="+mn-lt"/>
                <a:ea typeface="+mn-ea"/>
                <a:cs typeface="+mn-cs"/>
              </a:rPr>
              <a:t>'fastest'</a:t>
            </a:r>
            <a:r>
              <a:rPr lang="en-US" sz="1200" b="0" i="0" u="none" strike="noStrike" kern="1200" dirty="0">
                <a:solidFill>
                  <a:schemeClr val="tx1"/>
                </a:solidFill>
                <a:effectLst/>
                <a:latin typeface="+mn-lt"/>
                <a:ea typeface="+mn-ea"/>
                <a:cs typeface="+mn-cs"/>
              </a:rPr>
              <a:t>. The tokenizer sees that the characters </a:t>
            </a:r>
            <a:r>
              <a:rPr lang="en-US" sz="1200" b="1" i="0" u="none" strike="noStrike" kern="1200" dirty="0">
                <a:solidFill>
                  <a:schemeClr val="tx1"/>
                </a:solidFill>
                <a:effectLst/>
                <a:latin typeface="+mn-lt"/>
                <a:ea typeface="+mn-ea"/>
                <a:cs typeface="+mn-cs"/>
              </a:rPr>
              <a:t>'l'</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'o'</a:t>
            </a:r>
            <a:r>
              <a:rPr lang="en-US" sz="1200" b="0" i="0" u="none" strike="noStrike" kern="1200" dirty="0">
                <a:solidFill>
                  <a:schemeClr val="tx1"/>
                </a:solidFill>
                <a:effectLst/>
                <a:latin typeface="+mn-lt"/>
                <a:ea typeface="+mn-ea"/>
                <a:cs typeface="+mn-cs"/>
              </a:rPr>
              <a:t> frequently occur side by side, so it merges them into the token </a:t>
            </a:r>
            <a:r>
              <a:rPr lang="en-US" sz="1200" b="1" i="0" u="none" strike="noStrike" kern="1200" dirty="0">
                <a:solidFill>
                  <a:schemeClr val="tx1"/>
                </a:solidFill>
                <a:effectLst/>
                <a:latin typeface="+mn-lt"/>
                <a:ea typeface="+mn-ea"/>
                <a:cs typeface="+mn-cs"/>
              </a:rPr>
              <a:t>'lo'</a:t>
            </a:r>
            <a:r>
              <a:rPr lang="en-US" sz="1200" b="0" i="0" u="none" strike="noStrike" kern="1200" dirty="0">
                <a:solidFill>
                  <a:schemeClr val="tx1"/>
                </a:solidFill>
                <a:effectLst/>
                <a:latin typeface="+mn-lt"/>
                <a:ea typeface="+mn-ea"/>
                <a:cs typeface="+mn-cs"/>
              </a:rPr>
              <a:t>. If </a:t>
            </a:r>
            <a:r>
              <a:rPr lang="en-US" sz="1200" b="1" i="0" u="none" strike="noStrike" kern="1200" dirty="0">
                <a:solidFill>
                  <a:schemeClr val="tx1"/>
                </a:solidFill>
                <a:effectLst/>
                <a:latin typeface="+mn-lt"/>
                <a:ea typeface="+mn-ea"/>
                <a:cs typeface="+mn-cs"/>
              </a:rPr>
              <a:t>'lo'</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'w'</a:t>
            </a:r>
            <a:r>
              <a:rPr lang="en-US" sz="1200" b="0" i="0" u="none" strike="noStrike" kern="1200" dirty="0">
                <a:solidFill>
                  <a:schemeClr val="tx1"/>
                </a:solidFill>
                <a:effectLst/>
                <a:latin typeface="+mn-lt"/>
                <a:ea typeface="+mn-ea"/>
                <a:cs typeface="+mn-cs"/>
              </a:rPr>
              <a:t> also frequently occur together, it further merges these into another token, </a:t>
            </a:r>
            <a:r>
              <a:rPr lang="en-US" sz="1200" b="1" i="0" u="none" strike="noStrike" kern="1200" dirty="0">
                <a:solidFill>
                  <a:schemeClr val="tx1"/>
                </a:solidFill>
                <a:effectLst/>
                <a:latin typeface="+mn-lt"/>
                <a:ea typeface="+mn-ea"/>
                <a:cs typeface="+mn-cs"/>
              </a:rPr>
              <a:t>'low'</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Each new token created this way gets assigned a unique numerical ID. By repeating this merging process, the tokenizer efficiently creates a vocabulary of tokens, capturing commonly occurring groups of characters. This helps models deal effectively with new or rare words by recognizing familiar </a:t>
            </a:r>
            <a:r>
              <a:rPr lang="en-US" sz="1200" b="0" i="0" u="none" strike="noStrike" kern="1200" dirty="0" err="1">
                <a:solidFill>
                  <a:schemeClr val="tx1"/>
                </a:solidFill>
                <a:effectLst/>
                <a:latin typeface="+mn-lt"/>
                <a:ea typeface="+mn-ea"/>
                <a:cs typeface="+mn-cs"/>
              </a:rPr>
              <a:t>subword</a:t>
            </a:r>
            <a:r>
              <a:rPr lang="en-US" sz="1200" b="0" i="0" u="none" strike="noStrike" kern="1200" dirty="0">
                <a:solidFill>
                  <a:schemeClr val="tx1"/>
                </a:solidFill>
                <a:effectLst/>
                <a:latin typeface="+mn-lt"/>
                <a:ea typeface="+mn-ea"/>
                <a:cs typeface="+mn-cs"/>
              </a:rPr>
              <a:t> patterns."</a:t>
            </a:r>
          </a:p>
          <a:p>
            <a:endParaRPr lang="en-US" dirty="0"/>
          </a:p>
        </p:txBody>
      </p:sp>
      <p:sp>
        <p:nvSpPr>
          <p:cNvPr id="4" name="Slide Number Placeholder 3">
            <a:extLst>
              <a:ext uri="{FF2B5EF4-FFF2-40B4-BE49-F238E27FC236}">
                <a16:creationId xmlns:a16="http://schemas.microsoft.com/office/drawing/2014/main" id="{2206E4E1-6500-BF97-7B45-CE90E9DE3CA7}"/>
              </a:ext>
            </a:extLst>
          </p:cNvPr>
          <p:cNvSpPr>
            <a:spLocks noGrp="1"/>
          </p:cNvSpPr>
          <p:nvPr>
            <p:ph type="sldNum" sz="quarter" idx="5"/>
          </p:nvPr>
        </p:nvSpPr>
        <p:spPr/>
        <p:txBody>
          <a:bodyPr/>
          <a:lstStyle/>
          <a:p>
            <a:fld id="{AF660DAB-01C9-174D-A93C-BE10BD98701D}" type="slidenum">
              <a:rPr lang="en-DE" smtClean="0"/>
              <a:t>33</a:t>
            </a:fld>
            <a:endParaRPr lang="en-DE"/>
          </a:p>
        </p:txBody>
      </p:sp>
    </p:spTree>
    <p:extLst>
      <p:ext uri="{BB962C8B-B14F-4D97-AF65-F5344CB8AC3E}">
        <p14:creationId xmlns:p14="http://schemas.microsoft.com/office/powerpoint/2010/main" val="2221693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96E15-5193-1C2E-947C-AEBF29B90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DE8A3-464E-D8FB-0F97-67EDA52CC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C4B48B-B59D-035E-0FD5-6374CFB8DE1E}"/>
              </a:ext>
            </a:extLst>
          </p:cNvPr>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example, consider words like </a:t>
            </a:r>
            <a:r>
              <a:rPr lang="en-US" sz="1200" b="0" i="1" u="none" strike="noStrike" kern="1200" dirty="0">
                <a:solidFill>
                  <a:schemeClr val="tx1"/>
                </a:solidFill>
                <a:effectLst/>
                <a:latin typeface="+mn-lt"/>
                <a:ea typeface="+mn-ea"/>
                <a:cs typeface="+mn-cs"/>
              </a:rPr>
              <a:t>'low'</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'lower'</a:t>
            </a:r>
            <a:r>
              <a:rPr lang="en-US" sz="1200" b="0" i="0" u="none" strike="noStrike" kern="1200" dirty="0">
                <a:solidFill>
                  <a:schemeClr val="tx1"/>
                </a:solidFill>
                <a:effectLst/>
                <a:latin typeface="+mn-lt"/>
                <a:ea typeface="+mn-ea"/>
                <a:cs typeface="+mn-cs"/>
              </a:rPr>
              <a:t>, and </a:t>
            </a:r>
            <a:r>
              <a:rPr lang="en-US" sz="1200" b="0" i="1" u="none" strike="noStrike" kern="1200" dirty="0">
                <a:solidFill>
                  <a:schemeClr val="tx1"/>
                </a:solidFill>
                <a:effectLst/>
                <a:latin typeface="+mn-lt"/>
                <a:ea typeface="+mn-ea"/>
                <a:cs typeface="+mn-cs"/>
              </a:rPr>
              <a:t>'fastest'</a:t>
            </a:r>
            <a:r>
              <a:rPr lang="en-US" sz="1200" b="0" i="0" u="none" strike="noStrike" kern="1200" dirty="0">
                <a:solidFill>
                  <a:schemeClr val="tx1"/>
                </a:solidFill>
                <a:effectLst/>
                <a:latin typeface="+mn-lt"/>
                <a:ea typeface="+mn-ea"/>
                <a:cs typeface="+mn-cs"/>
              </a:rPr>
              <a:t>. The tokenizer sees that the characters </a:t>
            </a:r>
            <a:r>
              <a:rPr lang="en-US" sz="1200" b="1" i="0" u="none" strike="noStrike" kern="1200" dirty="0">
                <a:solidFill>
                  <a:schemeClr val="tx1"/>
                </a:solidFill>
                <a:effectLst/>
                <a:latin typeface="+mn-lt"/>
                <a:ea typeface="+mn-ea"/>
                <a:cs typeface="+mn-cs"/>
              </a:rPr>
              <a:t>'l'</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'o'</a:t>
            </a:r>
            <a:r>
              <a:rPr lang="en-US" sz="1200" b="0" i="0" u="none" strike="noStrike" kern="1200" dirty="0">
                <a:solidFill>
                  <a:schemeClr val="tx1"/>
                </a:solidFill>
                <a:effectLst/>
                <a:latin typeface="+mn-lt"/>
                <a:ea typeface="+mn-ea"/>
                <a:cs typeface="+mn-cs"/>
              </a:rPr>
              <a:t> frequently occur side by side, so it merges them into the token </a:t>
            </a:r>
            <a:r>
              <a:rPr lang="en-US" sz="1200" b="1" i="0" u="none" strike="noStrike" kern="1200" dirty="0">
                <a:solidFill>
                  <a:schemeClr val="tx1"/>
                </a:solidFill>
                <a:effectLst/>
                <a:latin typeface="+mn-lt"/>
                <a:ea typeface="+mn-ea"/>
                <a:cs typeface="+mn-cs"/>
              </a:rPr>
              <a:t>'lo'</a:t>
            </a:r>
            <a:r>
              <a:rPr lang="en-US" sz="1200" b="0" i="0" u="none" strike="noStrike" kern="1200" dirty="0">
                <a:solidFill>
                  <a:schemeClr val="tx1"/>
                </a:solidFill>
                <a:effectLst/>
                <a:latin typeface="+mn-lt"/>
                <a:ea typeface="+mn-ea"/>
                <a:cs typeface="+mn-cs"/>
              </a:rPr>
              <a:t>. If </a:t>
            </a:r>
            <a:r>
              <a:rPr lang="en-US" sz="1200" b="1" i="0" u="none" strike="noStrike" kern="1200" dirty="0">
                <a:solidFill>
                  <a:schemeClr val="tx1"/>
                </a:solidFill>
                <a:effectLst/>
                <a:latin typeface="+mn-lt"/>
                <a:ea typeface="+mn-ea"/>
                <a:cs typeface="+mn-cs"/>
              </a:rPr>
              <a:t>'lo'</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'w'</a:t>
            </a:r>
            <a:r>
              <a:rPr lang="en-US" sz="1200" b="0" i="0" u="none" strike="noStrike" kern="1200" dirty="0">
                <a:solidFill>
                  <a:schemeClr val="tx1"/>
                </a:solidFill>
                <a:effectLst/>
                <a:latin typeface="+mn-lt"/>
                <a:ea typeface="+mn-ea"/>
                <a:cs typeface="+mn-cs"/>
              </a:rPr>
              <a:t> also frequently occur together, it further merges these into another token, </a:t>
            </a:r>
            <a:r>
              <a:rPr lang="en-US" sz="1200" b="1" i="0" u="none" strike="noStrike" kern="1200" dirty="0">
                <a:solidFill>
                  <a:schemeClr val="tx1"/>
                </a:solidFill>
                <a:effectLst/>
                <a:latin typeface="+mn-lt"/>
                <a:ea typeface="+mn-ea"/>
                <a:cs typeface="+mn-cs"/>
              </a:rPr>
              <a:t>'low'</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Each new token created this way gets assigned a unique numerical ID. By repeating this merging process, the tokenizer efficiently creates a vocabulary of tokens, capturing commonly occurring groups of characters. This helps models deal effectively with new or rare words by recognizing familiar </a:t>
            </a:r>
            <a:r>
              <a:rPr lang="en-US" sz="1200" b="0" i="0" u="none" strike="noStrike" kern="1200" dirty="0" err="1">
                <a:solidFill>
                  <a:schemeClr val="tx1"/>
                </a:solidFill>
                <a:effectLst/>
                <a:latin typeface="+mn-lt"/>
                <a:ea typeface="+mn-ea"/>
                <a:cs typeface="+mn-cs"/>
              </a:rPr>
              <a:t>subword</a:t>
            </a:r>
            <a:r>
              <a:rPr lang="en-US" sz="1200" b="0" i="0" u="none" strike="noStrike" kern="1200" dirty="0">
                <a:solidFill>
                  <a:schemeClr val="tx1"/>
                </a:solidFill>
                <a:effectLst/>
                <a:latin typeface="+mn-lt"/>
                <a:ea typeface="+mn-ea"/>
                <a:cs typeface="+mn-cs"/>
              </a:rPr>
              <a:t> patterns."</a:t>
            </a:r>
          </a:p>
          <a:p>
            <a:endParaRPr lang="en-US" dirty="0"/>
          </a:p>
        </p:txBody>
      </p:sp>
      <p:sp>
        <p:nvSpPr>
          <p:cNvPr id="4" name="Slide Number Placeholder 3">
            <a:extLst>
              <a:ext uri="{FF2B5EF4-FFF2-40B4-BE49-F238E27FC236}">
                <a16:creationId xmlns:a16="http://schemas.microsoft.com/office/drawing/2014/main" id="{BE13AED8-F417-8D26-E8CE-BDB3450FD342}"/>
              </a:ext>
            </a:extLst>
          </p:cNvPr>
          <p:cNvSpPr>
            <a:spLocks noGrp="1"/>
          </p:cNvSpPr>
          <p:nvPr>
            <p:ph type="sldNum" sz="quarter" idx="5"/>
          </p:nvPr>
        </p:nvSpPr>
        <p:spPr/>
        <p:txBody>
          <a:bodyPr/>
          <a:lstStyle/>
          <a:p>
            <a:fld id="{AF660DAB-01C9-174D-A93C-BE10BD98701D}" type="slidenum">
              <a:rPr lang="en-DE" smtClean="0"/>
              <a:t>34</a:t>
            </a:fld>
            <a:endParaRPr lang="en-DE"/>
          </a:p>
        </p:txBody>
      </p:sp>
    </p:spTree>
    <p:extLst>
      <p:ext uri="{BB962C8B-B14F-4D97-AF65-F5344CB8AC3E}">
        <p14:creationId xmlns:p14="http://schemas.microsoft.com/office/powerpoint/2010/main" val="2974303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F9930-39AC-9BE0-74E3-4D37810A1C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2874D-42DF-A828-5BC0-93827A96F5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960B33-457D-99F1-2CAE-92DC7399603E}"/>
              </a:ext>
            </a:extLst>
          </p:cNvPr>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example, consider words like </a:t>
            </a:r>
            <a:r>
              <a:rPr lang="en-US" sz="1200" b="0" i="1" u="none" strike="noStrike" kern="1200" dirty="0">
                <a:solidFill>
                  <a:schemeClr val="tx1"/>
                </a:solidFill>
                <a:effectLst/>
                <a:latin typeface="+mn-lt"/>
                <a:ea typeface="+mn-ea"/>
                <a:cs typeface="+mn-cs"/>
              </a:rPr>
              <a:t>'low'</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'lower'</a:t>
            </a:r>
            <a:r>
              <a:rPr lang="en-US" sz="1200" b="0" i="0" u="none" strike="noStrike" kern="1200" dirty="0">
                <a:solidFill>
                  <a:schemeClr val="tx1"/>
                </a:solidFill>
                <a:effectLst/>
                <a:latin typeface="+mn-lt"/>
                <a:ea typeface="+mn-ea"/>
                <a:cs typeface="+mn-cs"/>
              </a:rPr>
              <a:t>, and </a:t>
            </a:r>
            <a:r>
              <a:rPr lang="en-US" sz="1200" b="0" i="1" u="none" strike="noStrike" kern="1200" dirty="0">
                <a:solidFill>
                  <a:schemeClr val="tx1"/>
                </a:solidFill>
                <a:effectLst/>
                <a:latin typeface="+mn-lt"/>
                <a:ea typeface="+mn-ea"/>
                <a:cs typeface="+mn-cs"/>
              </a:rPr>
              <a:t>'fastest'</a:t>
            </a:r>
            <a:r>
              <a:rPr lang="en-US" sz="1200" b="0" i="0" u="none" strike="noStrike" kern="1200" dirty="0">
                <a:solidFill>
                  <a:schemeClr val="tx1"/>
                </a:solidFill>
                <a:effectLst/>
                <a:latin typeface="+mn-lt"/>
                <a:ea typeface="+mn-ea"/>
                <a:cs typeface="+mn-cs"/>
              </a:rPr>
              <a:t>. The tokenizer sees that the characters </a:t>
            </a:r>
            <a:r>
              <a:rPr lang="en-US" sz="1200" b="1" i="0" u="none" strike="noStrike" kern="1200" dirty="0">
                <a:solidFill>
                  <a:schemeClr val="tx1"/>
                </a:solidFill>
                <a:effectLst/>
                <a:latin typeface="+mn-lt"/>
                <a:ea typeface="+mn-ea"/>
                <a:cs typeface="+mn-cs"/>
              </a:rPr>
              <a:t>'l'</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'o'</a:t>
            </a:r>
            <a:r>
              <a:rPr lang="en-US" sz="1200" b="0" i="0" u="none" strike="noStrike" kern="1200" dirty="0">
                <a:solidFill>
                  <a:schemeClr val="tx1"/>
                </a:solidFill>
                <a:effectLst/>
                <a:latin typeface="+mn-lt"/>
                <a:ea typeface="+mn-ea"/>
                <a:cs typeface="+mn-cs"/>
              </a:rPr>
              <a:t> frequently occur side by side, so it merges them into the token </a:t>
            </a:r>
            <a:r>
              <a:rPr lang="en-US" sz="1200" b="1" i="0" u="none" strike="noStrike" kern="1200" dirty="0">
                <a:solidFill>
                  <a:schemeClr val="tx1"/>
                </a:solidFill>
                <a:effectLst/>
                <a:latin typeface="+mn-lt"/>
                <a:ea typeface="+mn-ea"/>
                <a:cs typeface="+mn-cs"/>
              </a:rPr>
              <a:t>'lo'</a:t>
            </a:r>
            <a:r>
              <a:rPr lang="en-US" sz="1200" b="0" i="0" u="none" strike="noStrike" kern="1200" dirty="0">
                <a:solidFill>
                  <a:schemeClr val="tx1"/>
                </a:solidFill>
                <a:effectLst/>
                <a:latin typeface="+mn-lt"/>
                <a:ea typeface="+mn-ea"/>
                <a:cs typeface="+mn-cs"/>
              </a:rPr>
              <a:t>. If </a:t>
            </a:r>
            <a:r>
              <a:rPr lang="en-US" sz="1200" b="1" i="0" u="none" strike="noStrike" kern="1200" dirty="0">
                <a:solidFill>
                  <a:schemeClr val="tx1"/>
                </a:solidFill>
                <a:effectLst/>
                <a:latin typeface="+mn-lt"/>
                <a:ea typeface="+mn-ea"/>
                <a:cs typeface="+mn-cs"/>
              </a:rPr>
              <a:t>'lo'</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'w'</a:t>
            </a:r>
            <a:r>
              <a:rPr lang="en-US" sz="1200" b="0" i="0" u="none" strike="noStrike" kern="1200" dirty="0">
                <a:solidFill>
                  <a:schemeClr val="tx1"/>
                </a:solidFill>
                <a:effectLst/>
                <a:latin typeface="+mn-lt"/>
                <a:ea typeface="+mn-ea"/>
                <a:cs typeface="+mn-cs"/>
              </a:rPr>
              <a:t> also frequently occur together, it further merges these into another token, </a:t>
            </a:r>
            <a:r>
              <a:rPr lang="en-US" sz="1200" b="1" i="0" u="none" strike="noStrike" kern="1200" dirty="0">
                <a:solidFill>
                  <a:schemeClr val="tx1"/>
                </a:solidFill>
                <a:effectLst/>
                <a:latin typeface="+mn-lt"/>
                <a:ea typeface="+mn-ea"/>
                <a:cs typeface="+mn-cs"/>
              </a:rPr>
              <a:t>'low'</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Each new token created this way gets assigned a unique numerical ID. By repeating this merging process, the tokenizer efficiently creates a vocabulary of tokens, capturing commonly occurring groups of characters. This helps models deal effectively with new or rare words by recognizing familiar </a:t>
            </a:r>
            <a:r>
              <a:rPr lang="en-US" sz="1200" b="0" i="0" u="none" strike="noStrike" kern="1200" dirty="0" err="1">
                <a:solidFill>
                  <a:schemeClr val="tx1"/>
                </a:solidFill>
                <a:effectLst/>
                <a:latin typeface="+mn-lt"/>
                <a:ea typeface="+mn-ea"/>
                <a:cs typeface="+mn-cs"/>
              </a:rPr>
              <a:t>subword</a:t>
            </a:r>
            <a:r>
              <a:rPr lang="en-US" sz="1200" b="0" i="0" u="none" strike="noStrike" kern="1200" dirty="0">
                <a:solidFill>
                  <a:schemeClr val="tx1"/>
                </a:solidFill>
                <a:effectLst/>
                <a:latin typeface="+mn-lt"/>
                <a:ea typeface="+mn-ea"/>
                <a:cs typeface="+mn-cs"/>
              </a:rPr>
              <a:t> patterns."</a:t>
            </a:r>
          </a:p>
          <a:p>
            <a:endParaRPr lang="en-US" dirty="0"/>
          </a:p>
        </p:txBody>
      </p:sp>
      <p:sp>
        <p:nvSpPr>
          <p:cNvPr id="4" name="Slide Number Placeholder 3">
            <a:extLst>
              <a:ext uri="{FF2B5EF4-FFF2-40B4-BE49-F238E27FC236}">
                <a16:creationId xmlns:a16="http://schemas.microsoft.com/office/drawing/2014/main" id="{C4AAA322-24E2-6292-1778-DCA3346CF787}"/>
              </a:ext>
            </a:extLst>
          </p:cNvPr>
          <p:cNvSpPr>
            <a:spLocks noGrp="1"/>
          </p:cNvSpPr>
          <p:nvPr>
            <p:ph type="sldNum" sz="quarter" idx="5"/>
          </p:nvPr>
        </p:nvSpPr>
        <p:spPr/>
        <p:txBody>
          <a:bodyPr/>
          <a:lstStyle/>
          <a:p>
            <a:fld id="{AF660DAB-01C9-174D-A93C-BE10BD98701D}" type="slidenum">
              <a:rPr lang="en-DE" smtClean="0"/>
              <a:t>35</a:t>
            </a:fld>
            <a:endParaRPr lang="en-DE"/>
          </a:p>
        </p:txBody>
      </p:sp>
    </p:spTree>
    <p:extLst>
      <p:ext uri="{BB962C8B-B14F-4D97-AF65-F5344CB8AC3E}">
        <p14:creationId xmlns:p14="http://schemas.microsoft.com/office/powerpoint/2010/main" val="3114866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BFE2A-4D25-F533-171A-04DAF346D0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D004E-9F2C-C8AC-6CDC-82960E7D7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61DB71-6681-E96A-E8AA-CE14A414CEED}"/>
              </a:ext>
            </a:extLst>
          </p:cNvPr>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example, consider words like </a:t>
            </a:r>
            <a:r>
              <a:rPr lang="en-US" sz="1200" b="0" i="1" u="none" strike="noStrike" kern="1200" dirty="0">
                <a:solidFill>
                  <a:schemeClr val="tx1"/>
                </a:solidFill>
                <a:effectLst/>
                <a:latin typeface="+mn-lt"/>
                <a:ea typeface="+mn-ea"/>
                <a:cs typeface="+mn-cs"/>
              </a:rPr>
              <a:t>'low'</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'lower'</a:t>
            </a:r>
            <a:r>
              <a:rPr lang="en-US" sz="1200" b="0" i="0" u="none" strike="noStrike" kern="1200" dirty="0">
                <a:solidFill>
                  <a:schemeClr val="tx1"/>
                </a:solidFill>
                <a:effectLst/>
                <a:latin typeface="+mn-lt"/>
                <a:ea typeface="+mn-ea"/>
                <a:cs typeface="+mn-cs"/>
              </a:rPr>
              <a:t>, and </a:t>
            </a:r>
            <a:r>
              <a:rPr lang="en-US" sz="1200" b="0" i="1" u="none" strike="noStrike" kern="1200" dirty="0">
                <a:solidFill>
                  <a:schemeClr val="tx1"/>
                </a:solidFill>
                <a:effectLst/>
                <a:latin typeface="+mn-lt"/>
                <a:ea typeface="+mn-ea"/>
                <a:cs typeface="+mn-cs"/>
              </a:rPr>
              <a:t>'fastest'</a:t>
            </a:r>
            <a:r>
              <a:rPr lang="en-US" sz="1200" b="0" i="0" u="none" strike="noStrike" kern="1200" dirty="0">
                <a:solidFill>
                  <a:schemeClr val="tx1"/>
                </a:solidFill>
                <a:effectLst/>
                <a:latin typeface="+mn-lt"/>
                <a:ea typeface="+mn-ea"/>
                <a:cs typeface="+mn-cs"/>
              </a:rPr>
              <a:t>. The tokenizer sees that the characters </a:t>
            </a:r>
            <a:r>
              <a:rPr lang="en-US" sz="1200" b="1" i="0" u="none" strike="noStrike" kern="1200" dirty="0">
                <a:solidFill>
                  <a:schemeClr val="tx1"/>
                </a:solidFill>
                <a:effectLst/>
                <a:latin typeface="+mn-lt"/>
                <a:ea typeface="+mn-ea"/>
                <a:cs typeface="+mn-cs"/>
              </a:rPr>
              <a:t>'l'</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'o'</a:t>
            </a:r>
            <a:r>
              <a:rPr lang="en-US" sz="1200" b="0" i="0" u="none" strike="noStrike" kern="1200" dirty="0">
                <a:solidFill>
                  <a:schemeClr val="tx1"/>
                </a:solidFill>
                <a:effectLst/>
                <a:latin typeface="+mn-lt"/>
                <a:ea typeface="+mn-ea"/>
                <a:cs typeface="+mn-cs"/>
              </a:rPr>
              <a:t> frequently occur side by side, so it merges them into the token </a:t>
            </a:r>
            <a:r>
              <a:rPr lang="en-US" sz="1200" b="1" i="0" u="none" strike="noStrike" kern="1200" dirty="0">
                <a:solidFill>
                  <a:schemeClr val="tx1"/>
                </a:solidFill>
                <a:effectLst/>
                <a:latin typeface="+mn-lt"/>
                <a:ea typeface="+mn-ea"/>
                <a:cs typeface="+mn-cs"/>
              </a:rPr>
              <a:t>'lo'</a:t>
            </a:r>
            <a:r>
              <a:rPr lang="en-US" sz="1200" b="0" i="0" u="none" strike="noStrike" kern="1200" dirty="0">
                <a:solidFill>
                  <a:schemeClr val="tx1"/>
                </a:solidFill>
                <a:effectLst/>
                <a:latin typeface="+mn-lt"/>
                <a:ea typeface="+mn-ea"/>
                <a:cs typeface="+mn-cs"/>
              </a:rPr>
              <a:t>. If </a:t>
            </a:r>
            <a:r>
              <a:rPr lang="en-US" sz="1200" b="1" i="0" u="none" strike="noStrike" kern="1200" dirty="0">
                <a:solidFill>
                  <a:schemeClr val="tx1"/>
                </a:solidFill>
                <a:effectLst/>
                <a:latin typeface="+mn-lt"/>
                <a:ea typeface="+mn-ea"/>
                <a:cs typeface="+mn-cs"/>
              </a:rPr>
              <a:t>'lo'</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'w'</a:t>
            </a:r>
            <a:r>
              <a:rPr lang="en-US" sz="1200" b="0" i="0" u="none" strike="noStrike" kern="1200" dirty="0">
                <a:solidFill>
                  <a:schemeClr val="tx1"/>
                </a:solidFill>
                <a:effectLst/>
                <a:latin typeface="+mn-lt"/>
                <a:ea typeface="+mn-ea"/>
                <a:cs typeface="+mn-cs"/>
              </a:rPr>
              <a:t> also frequently occur together, it further merges these into another token, </a:t>
            </a:r>
            <a:r>
              <a:rPr lang="en-US" sz="1200" b="1" i="0" u="none" strike="noStrike" kern="1200" dirty="0">
                <a:solidFill>
                  <a:schemeClr val="tx1"/>
                </a:solidFill>
                <a:effectLst/>
                <a:latin typeface="+mn-lt"/>
                <a:ea typeface="+mn-ea"/>
                <a:cs typeface="+mn-cs"/>
              </a:rPr>
              <a:t>'low'</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Each new token created this way gets assigned a unique numerical ID. By repeating this merging process, the tokenizer efficiently creates a vocabulary of tokens, capturing commonly occurring groups of characters. This helps models deal effectively with new or rare words by recognizing familiar </a:t>
            </a:r>
            <a:r>
              <a:rPr lang="en-US" sz="1200" b="0" i="0" u="none" strike="noStrike" kern="1200" dirty="0" err="1">
                <a:solidFill>
                  <a:schemeClr val="tx1"/>
                </a:solidFill>
                <a:effectLst/>
                <a:latin typeface="+mn-lt"/>
                <a:ea typeface="+mn-ea"/>
                <a:cs typeface="+mn-cs"/>
              </a:rPr>
              <a:t>subword</a:t>
            </a:r>
            <a:r>
              <a:rPr lang="en-US" sz="1200" b="0" i="0" u="none" strike="noStrike" kern="1200" dirty="0">
                <a:solidFill>
                  <a:schemeClr val="tx1"/>
                </a:solidFill>
                <a:effectLst/>
                <a:latin typeface="+mn-lt"/>
                <a:ea typeface="+mn-ea"/>
                <a:cs typeface="+mn-cs"/>
              </a:rPr>
              <a:t> patterns."</a:t>
            </a:r>
          </a:p>
          <a:p>
            <a:endParaRPr lang="en-US" dirty="0"/>
          </a:p>
        </p:txBody>
      </p:sp>
      <p:sp>
        <p:nvSpPr>
          <p:cNvPr id="4" name="Slide Number Placeholder 3">
            <a:extLst>
              <a:ext uri="{FF2B5EF4-FFF2-40B4-BE49-F238E27FC236}">
                <a16:creationId xmlns:a16="http://schemas.microsoft.com/office/drawing/2014/main" id="{48EA88BF-96BE-093E-2147-0D0F350394D6}"/>
              </a:ext>
            </a:extLst>
          </p:cNvPr>
          <p:cNvSpPr>
            <a:spLocks noGrp="1"/>
          </p:cNvSpPr>
          <p:nvPr>
            <p:ph type="sldNum" sz="quarter" idx="5"/>
          </p:nvPr>
        </p:nvSpPr>
        <p:spPr/>
        <p:txBody>
          <a:bodyPr/>
          <a:lstStyle/>
          <a:p>
            <a:fld id="{AF660DAB-01C9-174D-A93C-BE10BD98701D}" type="slidenum">
              <a:rPr lang="en-DE" smtClean="0"/>
              <a:t>36</a:t>
            </a:fld>
            <a:endParaRPr lang="en-DE"/>
          </a:p>
        </p:txBody>
      </p:sp>
    </p:spTree>
    <p:extLst>
      <p:ext uri="{BB962C8B-B14F-4D97-AF65-F5344CB8AC3E}">
        <p14:creationId xmlns:p14="http://schemas.microsoft.com/office/powerpoint/2010/main" val="3889857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F6A36-24B5-0743-9F3F-927763EEB80D}" type="slidenum">
              <a:rPr lang="en-US" smtClean="0"/>
              <a:t>3</a:t>
            </a:fld>
            <a:endParaRPr lang="en-US"/>
          </a:p>
        </p:txBody>
      </p:sp>
    </p:spTree>
    <p:extLst>
      <p:ext uri="{BB962C8B-B14F-4D97-AF65-F5344CB8AC3E}">
        <p14:creationId xmlns:p14="http://schemas.microsoft.com/office/powerpoint/2010/main" val="2324331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660DAB-01C9-174D-A93C-BE10BD98701D}" type="slidenum">
              <a:rPr lang="en-DE" smtClean="0"/>
              <a:t>37</a:t>
            </a:fld>
            <a:endParaRPr lang="en-DE"/>
          </a:p>
        </p:txBody>
      </p:sp>
    </p:spTree>
    <p:extLst>
      <p:ext uri="{BB962C8B-B14F-4D97-AF65-F5344CB8AC3E}">
        <p14:creationId xmlns:p14="http://schemas.microsoft.com/office/powerpoint/2010/main" val="1604561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7C796-68F3-698C-8949-134710D671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B71B13-CC49-2A01-1848-A4322E96F1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D64C6B-5DB1-0476-6005-19860E8359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8CC1B5-C32E-2659-D37C-EEDC43920650}"/>
              </a:ext>
            </a:extLst>
          </p:cNvPr>
          <p:cNvSpPr>
            <a:spLocks noGrp="1"/>
          </p:cNvSpPr>
          <p:nvPr>
            <p:ph type="sldNum" sz="quarter" idx="5"/>
          </p:nvPr>
        </p:nvSpPr>
        <p:spPr/>
        <p:txBody>
          <a:bodyPr/>
          <a:lstStyle/>
          <a:p>
            <a:fld id="{9C5F6A36-24B5-0743-9F3F-927763EEB80D}" type="slidenum">
              <a:rPr lang="en-US" smtClean="0"/>
              <a:t>39</a:t>
            </a:fld>
            <a:endParaRPr lang="en-US"/>
          </a:p>
        </p:txBody>
      </p:sp>
    </p:spTree>
    <p:extLst>
      <p:ext uri="{BB962C8B-B14F-4D97-AF65-F5344CB8AC3E}">
        <p14:creationId xmlns:p14="http://schemas.microsoft.com/office/powerpoint/2010/main" val="1346894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So here we’re showing what happens </a:t>
            </a:r>
            <a:r>
              <a:rPr lang="en-US" sz="1200" b="0" i="1" u="none" strike="noStrike" kern="1200" dirty="0">
                <a:solidFill>
                  <a:schemeClr val="tx1"/>
                </a:solidFill>
                <a:effectLst/>
                <a:latin typeface="+mn-lt"/>
                <a:ea typeface="+mn-ea"/>
                <a:cs typeface="+mn-cs"/>
              </a:rPr>
              <a:t>after</a:t>
            </a:r>
            <a:r>
              <a:rPr lang="en-US" sz="1200" b="0" i="0" u="none" strike="noStrike" kern="1200" dirty="0">
                <a:solidFill>
                  <a:schemeClr val="tx1"/>
                </a:solidFill>
                <a:effectLst/>
                <a:latin typeface="+mn-lt"/>
                <a:ea typeface="+mn-ea"/>
                <a:cs typeface="+mn-cs"/>
              </a:rPr>
              <a:t> we tokenize a sentence—specifically, how tokens get transformed into </a:t>
            </a:r>
            <a:r>
              <a:rPr lang="en-US" sz="1200" b="1" i="0" u="none" strike="noStrike" kern="1200" dirty="0">
                <a:solidFill>
                  <a:schemeClr val="tx1"/>
                </a:solidFill>
                <a:effectLst/>
                <a:latin typeface="+mn-lt"/>
                <a:ea typeface="+mn-ea"/>
                <a:cs typeface="+mn-cs"/>
              </a:rPr>
              <a:t>embeddings</a:t>
            </a:r>
            <a:r>
              <a:rPr lang="en-US" sz="1200" b="0" i="0" u="none" strike="noStrike" kern="1200" dirty="0">
                <a:solidFill>
                  <a:schemeClr val="tx1"/>
                </a:solidFill>
                <a:effectLst/>
                <a:latin typeface="+mn-lt"/>
                <a:ea typeface="+mn-ea"/>
                <a:cs typeface="+mn-cs"/>
              </a:rPr>
              <a:t>, which are what the model actually works with.</a:t>
            </a:r>
          </a:p>
          <a:p>
            <a:r>
              <a:rPr lang="en-US" sz="1200" b="0" i="0" u="none" strike="noStrike" kern="1200" dirty="0">
                <a:solidFill>
                  <a:schemeClr val="tx1"/>
                </a:solidFill>
                <a:effectLst/>
                <a:latin typeface="+mn-lt"/>
                <a:ea typeface="+mn-ea"/>
                <a:cs typeface="+mn-cs"/>
              </a:rPr>
              <a:t>Let’s break it down step by step:</a:t>
            </a:r>
          </a:p>
          <a:p>
            <a:r>
              <a:rPr lang="en-US" sz="1200" b="1" i="0" u="none" strike="noStrike" kern="1200" dirty="0">
                <a:solidFill>
                  <a:schemeClr val="tx1"/>
                </a:solidFill>
                <a:effectLst/>
                <a:latin typeface="+mn-lt"/>
                <a:ea typeface="+mn-ea"/>
                <a:cs typeface="+mn-cs"/>
              </a:rPr>
              <a:t>🔹 Tokenization</a:t>
            </a:r>
          </a:p>
          <a:p>
            <a:r>
              <a:rPr lang="en-US" sz="1200" b="0" i="0" u="none" strike="noStrike" kern="1200" dirty="0">
                <a:solidFill>
                  <a:schemeClr val="tx1"/>
                </a:solidFill>
                <a:effectLst/>
                <a:latin typeface="+mn-lt"/>
                <a:ea typeface="+mn-ea"/>
                <a:cs typeface="+mn-cs"/>
              </a:rPr>
              <a:t>We start with a text input, like:</a:t>
            </a:r>
          </a:p>
          <a:p>
            <a:r>
              <a:rPr lang="en-US" b="1" dirty="0"/>
              <a:t>"hello, world!"</a:t>
            </a:r>
            <a:endParaRPr lang="en-US" dirty="0"/>
          </a:p>
          <a:p>
            <a:r>
              <a:rPr lang="en-US" sz="1200" b="0" i="0" u="none" strike="noStrike" kern="1200" dirty="0">
                <a:solidFill>
                  <a:schemeClr val="tx1"/>
                </a:solidFill>
                <a:effectLst/>
                <a:latin typeface="+mn-lt"/>
                <a:ea typeface="+mn-ea"/>
                <a:cs typeface="+mn-cs"/>
              </a:rPr>
              <a:t>The tokenizer breaks it down into tokens:</a:t>
            </a:r>
          </a:p>
          <a:p>
            <a:r>
              <a:rPr lang="en-US" sz="1200" b="0" i="0" u="none" strike="noStrike" kern="1200" dirty="0">
                <a:solidFill>
                  <a:schemeClr val="tx1"/>
                </a:solidFill>
                <a:effectLst/>
                <a:latin typeface="+mn-lt"/>
                <a:ea typeface="+mn-ea"/>
                <a:cs typeface="+mn-cs"/>
              </a:rPr>
              <a:t>"hello"</a:t>
            </a:r>
          </a:p>
          <a:p>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"world"</a:t>
            </a:r>
          </a:p>
          <a:p>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Each of these gets assigned a </a:t>
            </a:r>
            <a:r>
              <a:rPr lang="en-US" sz="1200" b="1" i="0" u="none" strike="noStrike" kern="1200" dirty="0">
                <a:solidFill>
                  <a:schemeClr val="tx1"/>
                </a:solidFill>
                <a:effectLst/>
                <a:latin typeface="+mn-lt"/>
                <a:ea typeface="+mn-ea"/>
                <a:cs typeface="+mn-cs"/>
              </a:rPr>
              <a:t>unique ID</a:t>
            </a:r>
            <a:r>
              <a:rPr lang="en-US" sz="1200" b="0" i="0" u="none" strike="noStrike" kern="1200" dirty="0">
                <a:solidFill>
                  <a:schemeClr val="tx1"/>
                </a:solidFill>
                <a:effectLst/>
                <a:latin typeface="+mn-lt"/>
                <a:ea typeface="+mn-ea"/>
                <a:cs typeface="+mn-cs"/>
              </a:rPr>
              <a:t> from the model’s vocabulary.</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For example:</a:t>
            </a:r>
          </a:p>
          <a:p>
            <a:r>
              <a:rPr lang="en-US" sz="1200" b="0" i="0" u="none" strike="noStrike" kern="1200" dirty="0">
                <a:solidFill>
                  <a:schemeClr val="tx1"/>
                </a:solidFill>
                <a:effectLst/>
                <a:latin typeface="+mn-lt"/>
                <a:ea typeface="+mn-ea"/>
                <a:cs typeface="+mn-cs"/>
              </a:rPr>
              <a:t>"hello" → ID 1045</a:t>
            </a:r>
          </a:p>
          <a:p>
            <a:r>
              <a:rPr lang="en-US" sz="1200" b="0" i="0" u="none" strike="noStrike" kern="1200" dirty="0">
                <a:solidFill>
                  <a:schemeClr val="tx1"/>
                </a:solidFill>
                <a:effectLst/>
                <a:latin typeface="+mn-lt"/>
                <a:ea typeface="+mn-ea"/>
                <a:cs typeface="+mn-cs"/>
              </a:rPr>
              <a:t>"," → ID 2293</a:t>
            </a:r>
          </a:p>
          <a:p>
            <a:r>
              <a:rPr lang="en-US" sz="1200" b="0" i="0" u="none" strike="noStrike" kern="1200" dirty="0">
                <a:solidFill>
                  <a:schemeClr val="tx1"/>
                </a:solidFill>
                <a:effectLst/>
                <a:latin typeface="+mn-lt"/>
                <a:ea typeface="+mn-ea"/>
                <a:cs typeface="+mn-cs"/>
              </a:rPr>
              <a:t>"world" → ID 4895</a:t>
            </a:r>
          </a:p>
          <a:p>
            <a:r>
              <a:rPr lang="en-US" sz="1200" b="0" i="0" u="none" strike="noStrike" kern="1200" dirty="0">
                <a:solidFill>
                  <a:schemeClr val="tx1"/>
                </a:solidFill>
                <a:effectLst/>
                <a:latin typeface="+mn-lt"/>
                <a:ea typeface="+mn-ea"/>
                <a:cs typeface="+mn-cs"/>
              </a:rPr>
              <a:t>"!" → ID 21072</a:t>
            </a:r>
          </a:p>
          <a:p>
            <a:r>
              <a:rPr lang="en-US" sz="1200" b="0" i="0" u="none" strike="noStrike" kern="1200" dirty="0">
                <a:solidFill>
                  <a:schemeClr val="tx1"/>
                </a:solidFill>
                <a:effectLst/>
                <a:latin typeface="+mn-lt"/>
                <a:ea typeface="+mn-ea"/>
                <a:cs typeface="+mn-cs"/>
              </a:rPr>
              <a:t>(These numbers vary based on the tokenizer and vocabulary used.)</a:t>
            </a:r>
          </a:p>
          <a:p>
            <a:r>
              <a:rPr lang="en-US" sz="1200" b="1" i="0" u="none" strike="noStrike" kern="1200" dirty="0">
                <a:solidFill>
                  <a:schemeClr val="tx1"/>
                </a:solidFill>
                <a:effectLst/>
                <a:latin typeface="+mn-lt"/>
                <a:ea typeface="+mn-ea"/>
                <a:cs typeface="+mn-cs"/>
              </a:rPr>
              <a:t>🔹 Embedding Lookup</a:t>
            </a:r>
          </a:p>
          <a:p>
            <a:r>
              <a:rPr lang="en-US" sz="1200" b="0" i="0" u="none" strike="noStrike" kern="1200" dirty="0">
                <a:solidFill>
                  <a:schemeClr val="tx1"/>
                </a:solidFill>
                <a:effectLst/>
                <a:latin typeface="+mn-lt"/>
                <a:ea typeface="+mn-ea"/>
                <a:cs typeface="+mn-cs"/>
              </a:rPr>
              <a:t>Now that we have token IDs, the model </a:t>
            </a:r>
            <a:r>
              <a:rPr lang="en-US" sz="1200" b="1" i="0" u="none" strike="noStrike" kern="1200" dirty="0">
                <a:solidFill>
                  <a:schemeClr val="tx1"/>
                </a:solidFill>
                <a:effectLst/>
                <a:latin typeface="+mn-lt"/>
                <a:ea typeface="+mn-ea"/>
                <a:cs typeface="+mn-cs"/>
              </a:rPr>
              <a:t>looks them up</a:t>
            </a:r>
            <a:r>
              <a:rPr lang="en-US" sz="1200" b="0" i="0" u="none" strike="noStrike" kern="1200" dirty="0">
                <a:solidFill>
                  <a:schemeClr val="tx1"/>
                </a:solidFill>
                <a:effectLst/>
                <a:latin typeface="+mn-lt"/>
                <a:ea typeface="+mn-ea"/>
                <a:cs typeface="+mn-cs"/>
              </a:rPr>
              <a:t> in something called the </a:t>
            </a:r>
            <a:r>
              <a:rPr lang="en-US" sz="1200" b="1" i="0" u="none" strike="noStrike" kern="1200" dirty="0">
                <a:solidFill>
                  <a:schemeClr val="tx1"/>
                </a:solidFill>
                <a:effectLst/>
                <a:latin typeface="+mn-lt"/>
                <a:ea typeface="+mn-ea"/>
                <a:cs typeface="+mn-cs"/>
              </a:rPr>
              <a:t>embedding matrix</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Think of the embedding matrix as a giant table where:</a:t>
            </a:r>
          </a:p>
          <a:p>
            <a:r>
              <a:rPr lang="en-US" sz="1200" b="0" i="0" u="none" strike="noStrike" kern="1200" dirty="0">
                <a:solidFill>
                  <a:schemeClr val="tx1"/>
                </a:solidFill>
                <a:effectLst/>
                <a:latin typeface="+mn-lt"/>
                <a:ea typeface="+mn-ea"/>
                <a:cs typeface="+mn-cs"/>
              </a:rPr>
              <a:t>Each row corresponds to a token ID</a:t>
            </a:r>
          </a:p>
          <a:p>
            <a:r>
              <a:rPr lang="en-US" sz="1200" b="0" i="0" u="none" strike="noStrike" kern="1200" dirty="0">
                <a:solidFill>
                  <a:schemeClr val="tx1"/>
                </a:solidFill>
                <a:effectLst/>
                <a:latin typeface="+mn-lt"/>
                <a:ea typeface="+mn-ea"/>
                <a:cs typeface="+mn-cs"/>
              </a:rPr>
              <a:t>Each row contains a </a:t>
            </a:r>
            <a:r>
              <a:rPr lang="en-US" sz="1200" b="1" i="0" u="none" strike="noStrike" kern="1200" dirty="0">
                <a:solidFill>
                  <a:schemeClr val="tx1"/>
                </a:solidFill>
                <a:effectLst/>
                <a:latin typeface="+mn-lt"/>
                <a:ea typeface="+mn-ea"/>
                <a:cs typeface="+mn-cs"/>
              </a:rPr>
              <a:t>vector of numbers</a:t>
            </a:r>
            <a:r>
              <a:rPr lang="en-US" sz="1200" b="0" i="0" u="none" strike="noStrike" kern="1200" dirty="0">
                <a:solidFill>
                  <a:schemeClr val="tx1"/>
                </a:solidFill>
                <a:effectLst/>
                <a:latin typeface="+mn-lt"/>
                <a:ea typeface="+mn-ea"/>
                <a:cs typeface="+mn-cs"/>
              </a:rPr>
              <a:t> that represents that token's meaning in a high-dimensional space</a:t>
            </a:r>
          </a:p>
          <a:p>
            <a:r>
              <a:rPr lang="en-US" sz="1200" b="0" i="0" u="none" strike="noStrike" kern="1200" dirty="0">
                <a:solidFill>
                  <a:schemeClr val="tx1"/>
                </a:solidFill>
                <a:effectLst/>
                <a:latin typeface="+mn-lt"/>
                <a:ea typeface="+mn-ea"/>
                <a:cs typeface="+mn-cs"/>
              </a:rPr>
              <a:t>So:</a:t>
            </a:r>
          </a:p>
          <a:p>
            <a:r>
              <a:rPr lang="en-US" sz="1200" b="0" i="0" u="none" strike="noStrike" kern="1200" dirty="0">
                <a:solidFill>
                  <a:schemeClr val="tx1"/>
                </a:solidFill>
                <a:effectLst/>
                <a:latin typeface="+mn-lt"/>
                <a:ea typeface="+mn-ea"/>
                <a:cs typeface="+mn-cs"/>
              </a:rPr>
              <a:t>ID 1045 → [0.12, 0.89, -0.45, ..., 0.34]</a:t>
            </a:r>
          </a:p>
          <a:p>
            <a:r>
              <a:rPr lang="en-US" sz="1200" b="0" i="0" u="none" strike="noStrike" kern="1200" dirty="0">
                <a:solidFill>
                  <a:schemeClr val="tx1"/>
                </a:solidFill>
                <a:effectLst/>
                <a:latin typeface="+mn-lt"/>
                <a:ea typeface="+mn-ea"/>
                <a:cs typeface="+mn-cs"/>
              </a:rPr>
              <a:t>ID 2293 → [0.02, -0.75, 0.14, ..., 0.65]</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These are typically </a:t>
            </a:r>
            <a:r>
              <a:rPr lang="en-US" sz="1200" b="1" i="0" u="none" strike="noStrike" kern="1200" dirty="0">
                <a:solidFill>
                  <a:schemeClr val="tx1"/>
                </a:solidFill>
                <a:effectLst/>
                <a:latin typeface="+mn-lt"/>
                <a:ea typeface="+mn-ea"/>
                <a:cs typeface="+mn-cs"/>
              </a:rPr>
              <a:t>768 dimensions</a:t>
            </a:r>
            <a:r>
              <a:rPr lang="en-US" sz="1200" b="0" i="0" u="none" strike="noStrike" kern="1200" dirty="0">
                <a:solidFill>
                  <a:schemeClr val="tx1"/>
                </a:solidFill>
                <a:effectLst/>
                <a:latin typeface="+mn-lt"/>
                <a:ea typeface="+mn-ea"/>
                <a:cs typeface="+mn-cs"/>
              </a:rPr>
              <a:t> long in BERT-base.</a:t>
            </a:r>
          </a:p>
          <a:p>
            <a:r>
              <a:rPr lang="en-US" sz="1200" b="1" i="0" u="none" strike="noStrike" kern="1200" dirty="0">
                <a:solidFill>
                  <a:schemeClr val="tx1"/>
                </a:solidFill>
                <a:effectLst/>
                <a:latin typeface="+mn-lt"/>
                <a:ea typeface="+mn-ea"/>
                <a:cs typeface="+mn-cs"/>
              </a:rPr>
              <a:t>🔹 Embedding Matrix (Concept)</a:t>
            </a:r>
          </a:p>
          <a:p>
            <a:r>
              <a:rPr lang="en-US" sz="1200" b="0" i="0" u="none" strike="noStrike" kern="1200" dirty="0">
                <a:solidFill>
                  <a:schemeClr val="tx1"/>
                </a:solidFill>
                <a:effectLst/>
                <a:latin typeface="+mn-lt"/>
                <a:ea typeface="+mn-ea"/>
                <a:cs typeface="+mn-cs"/>
              </a:rPr>
              <a:t>This matrix is </a:t>
            </a:r>
            <a:r>
              <a:rPr lang="en-US" sz="1200" b="1" i="0" u="none" strike="noStrike" kern="1200" dirty="0">
                <a:solidFill>
                  <a:schemeClr val="tx1"/>
                </a:solidFill>
                <a:effectLst/>
                <a:latin typeface="+mn-lt"/>
                <a:ea typeface="+mn-ea"/>
                <a:cs typeface="+mn-cs"/>
              </a:rPr>
              <a:t>learned during training</a:t>
            </a:r>
            <a:r>
              <a:rPr lang="en-US" sz="1200" b="0" i="0" u="none" strike="noStrike" kern="1200" dirty="0">
                <a:solidFill>
                  <a:schemeClr val="tx1"/>
                </a:solidFill>
                <a:effectLst/>
                <a:latin typeface="+mn-lt"/>
                <a:ea typeface="+mn-ea"/>
                <a:cs typeface="+mn-cs"/>
              </a:rPr>
              <a:t>, and it has the shape:</a:t>
            </a:r>
          </a:p>
          <a:p>
            <a:r>
              <a:rPr lang="en-US" dirty="0"/>
              <a:t>nginx</a:t>
            </a:r>
          </a:p>
          <a:p>
            <a:r>
              <a:rPr lang="en-US" dirty="0" err="1"/>
              <a:t>CopyEdit</a:t>
            </a:r>
            <a:endParaRPr lang="en-US" dirty="0"/>
          </a:p>
          <a:p>
            <a:pPr rtl="0"/>
            <a:r>
              <a:rPr lang="en-US" dirty="0" err="1"/>
              <a:t>vocab_size</a:t>
            </a:r>
            <a:r>
              <a:rPr lang="en-US" dirty="0"/>
              <a:t> × </a:t>
            </a:r>
            <a:r>
              <a:rPr lang="en-US" dirty="0" err="1"/>
              <a:t>embedding_dim</a:t>
            </a:r>
            <a:r>
              <a:rPr lang="en-US" dirty="0"/>
              <a:t> </a:t>
            </a:r>
          </a:p>
          <a:p>
            <a:r>
              <a:rPr lang="en-US" sz="1200" b="1" i="0" u="none" strike="noStrike" kern="1200" dirty="0" err="1">
                <a:solidFill>
                  <a:schemeClr val="tx1"/>
                </a:solidFill>
                <a:effectLst/>
                <a:latin typeface="+mn-lt"/>
                <a:ea typeface="+mn-ea"/>
                <a:cs typeface="+mn-cs"/>
              </a:rPr>
              <a:t>vocab_size</a:t>
            </a:r>
            <a:r>
              <a:rPr lang="en-US" sz="1200" b="0" i="0" u="none" strike="noStrike" kern="1200" dirty="0">
                <a:solidFill>
                  <a:schemeClr val="tx1"/>
                </a:solidFill>
                <a:effectLst/>
                <a:latin typeface="+mn-lt"/>
                <a:ea typeface="+mn-ea"/>
                <a:cs typeface="+mn-cs"/>
              </a:rPr>
              <a:t> is how many tokens the model knows—like 30,000 for BERT.</a:t>
            </a:r>
          </a:p>
          <a:p>
            <a:r>
              <a:rPr lang="en-US" sz="1200" b="1" i="0" u="none" strike="noStrike" kern="1200" dirty="0" err="1">
                <a:solidFill>
                  <a:schemeClr val="tx1"/>
                </a:solidFill>
                <a:effectLst/>
                <a:latin typeface="+mn-lt"/>
                <a:ea typeface="+mn-ea"/>
                <a:cs typeface="+mn-cs"/>
              </a:rPr>
              <a:t>embedding_dim</a:t>
            </a:r>
            <a:r>
              <a:rPr lang="en-US" sz="1200" b="0" i="0" u="none" strike="noStrike" kern="1200" dirty="0">
                <a:solidFill>
                  <a:schemeClr val="tx1"/>
                </a:solidFill>
                <a:effectLst/>
                <a:latin typeface="+mn-lt"/>
                <a:ea typeface="+mn-ea"/>
                <a:cs typeface="+mn-cs"/>
              </a:rPr>
              <a:t> is how long each vector is—usually 768 for BERT-base.</a:t>
            </a:r>
          </a:p>
          <a:p>
            <a:r>
              <a:rPr lang="en-US" sz="1200" b="0" i="0" u="none" strike="noStrike" kern="1200" dirty="0">
                <a:solidFill>
                  <a:schemeClr val="tx1"/>
                </a:solidFill>
                <a:effectLst/>
                <a:latin typeface="+mn-lt"/>
                <a:ea typeface="+mn-ea"/>
                <a:cs typeface="+mn-cs"/>
              </a:rPr>
              <a:t>The whole point of embeddings is to give each token a </a:t>
            </a:r>
            <a:r>
              <a:rPr lang="en-US" sz="1200" b="1" i="0" u="none" strike="noStrike" kern="1200" dirty="0">
                <a:solidFill>
                  <a:schemeClr val="tx1"/>
                </a:solidFill>
                <a:effectLst/>
                <a:latin typeface="+mn-lt"/>
                <a:ea typeface="+mn-ea"/>
                <a:cs typeface="+mn-cs"/>
              </a:rPr>
              <a:t>dense numerical representation</a:t>
            </a:r>
            <a:r>
              <a:rPr lang="en-US" sz="1200" b="0" i="0" u="none" strike="noStrike" kern="1200" dirty="0">
                <a:solidFill>
                  <a:schemeClr val="tx1"/>
                </a:solidFill>
                <a:effectLst/>
                <a:latin typeface="+mn-lt"/>
                <a:ea typeface="+mn-ea"/>
                <a:cs typeface="+mn-cs"/>
              </a:rPr>
              <a:t> that captures something about its meaning, syntax, or context.</a:t>
            </a:r>
          </a:p>
          <a:p>
            <a:endParaRPr lang="en-US" dirty="0"/>
          </a:p>
        </p:txBody>
      </p:sp>
      <p:sp>
        <p:nvSpPr>
          <p:cNvPr id="4" name="Slide Number Placeholder 3"/>
          <p:cNvSpPr>
            <a:spLocks noGrp="1"/>
          </p:cNvSpPr>
          <p:nvPr>
            <p:ph type="sldNum" sz="quarter" idx="5"/>
          </p:nvPr>
        </p:nvSpPr>
        <p:spPr/>
        <p:txBody>
          <a:bodyPr/>
          <a:lstStyle/>
          <a:p>
            <a:fld id="{9C5F6A36-24B5-0743-9F3F-927763EEB80D}" type="slidenum">
              <a:rPr lang="en-US" smtClean="0"/>
              <a:t>40</a:t>
            </a:fld>
            <a:endParaRPr lang="en-US"/>
          </a:p>
        </p:txBody>
      </p:sp>
    </p:spTree>
    <p:extLst>
      <p:ext uri="{BB962C8B-B14F-4D97-AF65-F5344CB8AC3E}">
        <p14:creationId xmlns:p14="http://schemas.microsoft.com/office/powerpoint/2010/main" val="261329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70622-0277-BDE9-277F-CE7A6B82A7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506EE-6DD5-985E-0276-290DCF1B5F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C9F30-D7F5-D96C-C64D-29D56B15A9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1040C3-412B-7CF1-646E-978C3F562B5D}"/>
              </a:ext>
            </a:extLst>
          </p:cNvPr>
          <p:cNvSpPr>
            <a:spLocks noGrp="1"/>
          </p:cNvSpPr>
          <p:nvPr>
            <p:ph type="sldNum" sz="quarter" idx="5"/>
          </p:nvPr>
        </p:nvSpPr>
        <p:spPr/>
        <p:txBody>
          <a:bodyPr/>
          <a:lstStyle/>
          <a:p>
            <a:fld id="{9C5F6A36-24B5-0743-9F3F-927763EEB80D}" type="slidenum">
              <a:rPr lang="en-US" smtClean="0"/>
              <a:t>41</a:t>
            </a:fld>
            <a:endParaRPr lang="en-US"/>
          </a:p>
        </p:txBody>
      </p:sp>
    </p:spTree>
    <p:extLst>
      <p:ext uri="{BB962C8B-B14F-4D97-AF65-F5344CB8AC3E}">
        <p14:creationId xmlns:p14="http://schemas.microsoft.com/office/powerpoint/2010/main" val="2199793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11755-A604-E6B3-76D4-45B2DFCB4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C0FC1-CB37-3787-5071-A123A5E4B6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425ADA-DA6E-DCEE-F246-7D26E65FAB83}"/>
              </a:ext>
            </a:extLst>
          </p:cNvPr>
          <p:cNvSpPr>
            <a:spLocks noGrp="1"/>
          </p:cNvSpPr>
          <p:nvPr>
            <p:ph type="body" idx="1"/>
          </p:nvPr>
        </p:nvSpPr>
        <p:spPr/>
        <p:txBody>
          <a:bodyPr/>
          <a:lstStyle/>
          <a:p>
            <a:r>
              <a:rPr lang="en-US" b="0" i="0" u="none" strike="noStrike" dirty="0">
                <a:solidFill>
                  <a:srgbClr val="111111"/>
                </a:solidFill>
                <a:effectLst/>
                <a:latin typeface="Titillium"/>
              </a:rPr>
              <a:t>Word embeddings are computational implementation of the DH. Suppose we have a mini corpus with seven words (</a:t>
            </a:r>
            <a:r>
              <a:rPr lang="en-US" b="0" i="1" u="none" strike="noStrike" dirty="0">
                <a:solidFill>
                  <a:srgbClr val="111111"/>
                </a:solidFill>
                <a:effectLst/>
                <a:latin typeface="Titillium"/>
              </a:rPr>
              <a:t>bee</a:t>
            </a:r>
            <a:r>
              <a:rPr lang="en-US" b="0" i="0" u="none" strike="noStrike" dirty="0">
                <a:solidFill>
                  <a:srgbClr val="111111"/>
                </a:solidFill>
                <a:effectLst/>
                <a:latin typeface="Titillium"/>
              </a:rPr>
              <a:t>, </a:t>
            </a:r>
            <a:r>
              <a:rPr lang="en-US" b="0" i="1" u="none" strike="noStrike" dirty="0">
                <a:solidFill>
                  <a:srgbClr val="111111"/>
                </a:solidFill>
                <a:effectLst/>
                <a:latin typeface="Titillium"/>
              </a:rPr>
              <a:t>eagle</a:t>
            </a:r>
            <a:r>
              <a:rPr lang="en-US" b="0" i="0" u="none" strike="noStrike" dirty="0">
                <a:solidFill>
                  <a:srgbClr val="111111"/>
                </a:solidFill>
                <a:effectLst/>
                <a:latin typeface="Titillium"/>
              </a:rPr>
              <a:t>, </a:t>
            </a:r>
            <a:r>
              <a:rPr lang="en-US" b="0" i="1" u="none" strike="noStrike" dirty="0">
                <a:solidFill>
                  <a:srgbClr val="111111"/>
                </a:solidFill>
                <a:effectLst/>
                <a:latin typeface="Titillium"/>
              </a:rPr>
              <a:t>goose</a:t>
            </a:r>
            <a:r>
              <a:rPr lang="en-US" b="0" i="0" u="none" strike="noStrike" dirty="0">
                <a:solidFill>
                  <a:srgbClr val="111111"/>
                </a:solidFill>
                <a:effectLst/>
                <a:latin typeface="Titillium"/>
              </a:rPr>
              <a:t>, </a:t>
            </a:r>
            <a:r>
              <a:rPr lang="en-US" b="0" i="1" u="none" strike="noStrike" dirty="0">
                <a:solidFill>
                  <a:srgbClr val="111111"/>
                </a:solidFill>
                <a:effectLst/>
                <a:latin typeface="Titillium"/>
              </a:rPr>
              <a:t>helicopter</a:t>
            </a:r>
            <a:r>
              <a:rPr lang="en-US" b="0" i="0" u="none" strike="noStrike" dirty="0">
                <a:solidFill>
                  <a:srgbClr val="111111"/>
                </a:solidFill>
                <a:effectLst/>
                <a:latin typeface="Titillium"/>
              </a:rPr>
              <a:t>, </a:t>
            </a:r>
            <a:r>
              <a:rPr lang="en-US" b="0" i="1" u="none" strike="noStrike" dirty="0">
                <a:solidFill>
                  <a:srgbClr val="111111"/>
                </a:solidFill>
                <a:effectLst/>
                <a:latin typeface="Titillium"/>
              </a:rPr>
              <a:t>drone</a:t>
            </a:r>
            <a:r>
              <a:rPr lang="en-US" b="0" i="0" u="none" strike="noStrike" dirty="0">
                <a:solidFill>
                  <a:srgbClr val="111111"/>
                </a:solidFill>
                <a:effectLst/>
                <a:latin typeface="Titillium"/>
              </a:rPr>
              <a:t>, </a:t>
            </a:r>
            <a:r>
              <a:rPr lang="en-US" b="0" i="1" u="none" strike="noStrike" dirty="0">
                <a:solidFill>
                  <a:srgbClr val="111111"/>
                </a:solidFill>
                <a:effectLst/>
                <a:latin typeface="Titillium"/>
              </a:rPr>
              <a:t>rocket</a:t>
            </a:r>
            <a:r>
              <a:rPr lang="en-US" b="0" i="0" u="none" strike="noStrike" dirty="0">
                <a:solidFill>
                  <a:srgbClr val="111111"/>
                </a:solidFill>
                <a:effectLst/>
                <a:latin typeface="Titillium"/>
              </a:rPr>
              <a:t>, and </a:t>
            </a:r>
            <a:r>
              <a:rPr lang="en-US" b="0" i="1" u="none" strike="noStrike" dirty="0">
                <a:solidFill>
                  <a:srgbClr val="111111"/>
                </a:solidFill>
                <a:effectLst/>
                <a:latin typeface="Titillium"/>
              </a:rPr>
              <a:t>jet</a:t>
            </a:r>
            <a:r>
              <a:rPr lang="en-US" b="0" i="0" u="none" strike="noStrike" dirty="0">
                <a:solidFill>
                  <a:srgbClr val="111111"/>
                </a:solidFill>
                <a:effectLst/>
                <a:latin typeface="Titillium"/>
              </a:rPr>
              <a:t>) and three contexts (</a:t>
            </a:r>
            <a:r>
              <a:rPr lang="en-US" b="0" i="1" u="none" strike="noStrike" dirty="0" err="1">
                <a:solidFill>
                  <a:srgbClr val="111111"/>
                </a:solidFill>
                <a:effectLst/>
                <a:latin typeface="Titillium"/>
              </a:rPr>
              <a:t>wings</a:t>
            </a:r>
            <a:r>
              <a:rPr lang="en-US" b="0" i="0" u="none" strike="noStrike" dirty="0" err="1">
                <a:solidFill>
                  <a:srgbClr val="111111"/>
                </a:solidFill>
                <a:effectLst/>
                <a:latin typeface="Titillium"/>
              </a:rPr>
              <a:t>,</a:t>
            </a:r>
            <a:r>
              <a:rPr lang="en-US" b="0" i="1" u="none" strike="noStrike" dirty="0" err="1">
                <a:solidFill>
                  <a:srgbClr val="111111"/>
                </a:solidFill>
                <a:effectLst/>
                <a:latin typeface="Titillium"/>
              </a:rPr>
              <a:t>engine</a:t>
            </a:r>
            <a:r>
              <a:rPr lang="en-US" b="0" i="1" u="none" strike="noStrike" dirty="0">
                <a:solidFill>
                  <a:srgbClr val="111111"/>
                </a:solidFill>
                <a:effectLst/>
                <a:latin typeface="Titillium"/>
              </a:rPr>
              <a:t>, and sky</a:t>
            </a:r>
            <a:r>
              <a:rPr lang="en-US" b="0" i="0" u="none" strike="noStrike" dirty="0">
                <a:solidFill>
                  <a:srgbClr val="111111"/>
                </a:solidFill>
                <a:effectLst/>
                <a:latin typeface="Titillium"/>
              </a:rPr>
              <a:t>). Each word is characterized by three coordinates which correspond to the number of times the word is found in each context. For example, </a:t>
            </a:r>
            <a:r>
              <a:rPr lang="en-US" b="0" i="1" u="none" strike="noStrike" dirty="0">
                <a:solidFill>
                  <a:srgbClr val="111111"/>
                </a:solidFill>
                <a:effectLst/>
                <a:latin typeface="Titillium"/>
              </a:rPr>
              <a:t>helicopter</a:t>
            </a:r>
            <a:r>
              <a:rPr lang="en-US" b="0" i="0" u="none" strike="noStrike" dirty="0">
                <a:solidFill>
                  <a:srgbClr val="111111"/>
                </a:solidFill>
                <a:effectLst/>
                <a:latin typeface="Titillium"/>
              </a:rPr>
              <a:t> is not found in the </a:t>
            </a:r>
            <a:r>
              <a:rPr lang="en-US" b="0" i="1" u="none" strike="noStrike" dirty="0">
                <a:solidFill>
                  <a:srgbClr val="111111"/>
                </a:solidFill>
                <a:effectLst/>
                <a:latin typeface="Titillium"/>
              </a:rPr>
              <a:t>wings </a:t>
            </a:r>
            <a:r>
              <a:rPr lang="en-US" b="0" i="0" u="none" strike="noStrike" dirty="0">
                <a:solidFill>
                  <a:srgbClr val="111111"/>
                </a:solidFill>
                <a:effectLst/>
                <a:latin typeface="Titillium"/>
              </a:rPr>
              <a:t>context and it occurs twice and four times in the contexts </a:t>
            </a:r>
            <a:r>
              <a:rPr lang="en-US" b="0" i="1" u="none" strike="noStrike" dirty="0">
                <a:solidFill>
                  <a:srgbClr val="111111"/>
                </a:solidFill>
                <a:effectLst/>
                <a:latin typeface="Titillium"/>
              </a:rPr>
              <a:t>engine </a:t>
            </a:r>
            <a:r>
              <a:rPr lang="en-US" b="0" i="0" u="none" strike="noStrike" dirty="0">
                <a:solidFill>
                  <a:srgbClr val="111111"/>
                </a:solidFill>
                <a:effectLst/>
                <a:latin typeface="Titillium"/>
              </a:rPr>
              <a:t>and </a:t>
            </a:r>
            <a:r>
              <a:rPr lang="en-US" b="0" i="1" u="none" strike="noStrike" dirty="0">
                <a:solidFill>
                  <a:srgbClr val="111111"/>
                </a:solidFill>
                <a:effectLst/>
                <a:latin typeface="Titillium"/>
              </a:rPr>
              <a:t>sky</a:t>
            </a:r>
            <a:r>
              <a:rPr lang="en-US" b="0" i="0" u="none" strike="noStrike" dirty="0">
                <a:solidFill>
                  <a:srgbClr val="111111"/>
                </a:solidFill>
                <a:effectLst/>
                <a:latin typeface="Titillium"/>
              </a:rPr>
              <a:t>, respectively. Its coordinates are therefore </a:t>
            </a:r>
            <a:r>
              <a:rPr lang="en-US" b="0" i="1" u="none" strike="noStrike" dirty="0">
                <a:solidFill>
                  <a:srgbClr val="111111"/>
                </a:solidFill>
                <a:effectLst/>
                <a:latin typeface="Titillium"/>
              </a:rPr>
              <a:t>(0,2,4)</a:t>
            </a:r>
            <a:r>
              <a:rPr lang="en-US" b="0" i="0" u="none" strike="noStrike" dirty="0">
                <a:solidFill>
                  <a:srgbClr val="111111"/>
                </a:solidFill>
                <a:effectLst/>
                <a:latin typeface="Titillium"/>
              </a:rPr>
              <a:t>. Each word occupies a specific position in the vector space, as represented in Fig. 1.</a:t>
            </a:r>
            <a:endParaRPr lang="en-US" b="0" i="0" u="sng" strike="noStrike" baseline="30000" dirty="0">
              <a:solidFill>
                <a:srgbClr val="3B8DBD"/>
              </a:solidFill>
              <a:effectLst/>
              <a:latin typeface="inherit"/>
            </a:endParaRPr>
          </a:p>
          <a:p>
            <a:endParaRPr lang="en-US" b="0" i="0" u="sng" strike="noStrike" baseline="30000" dirty="0">
              <a:solidFill>
                <a:srgbClr val="3B8DBD"/>
              </a:solidFill>
              <a:effectLst/>
              <a:latin typeface="inherit"/>
            </a:endParaRPr>
          </a:p>
          <a:p>
            <a:pPr algn="l" fontAlgn="base"/>
            <a:r>
              <a:rPr lang="en-US" b="0" i="0" u="none" strike="noStrike" dirty="0">
                <a:solidFill>
                  <a:srgbClr val="111111"/>
                </a:solidFill>
                <a:effectLst/>
                <a:latin typeface="Titillium"/>
              </a:rPr>
              <a:t>The word vector is the arrow from the point where all three axes intersect to the end point defined by the coordinates.</a:t>
            </a:r>
          </a:p>
          <a:p>
            <a:pPr algn="l" fontAlgn="base"/>
            <a:r>
              <a:rPr lang="en-US" b="0" i="0" u="none" strike="noStrike" dirty="0">
                <a:solidFill>
                  <a:srgbClr val="111111"/>
                </a:solidFill>
                <a:effectLst/>
                <a:latin typeface="Titillium"/>
              </a:rPr>
              <a:t>The presupposition underlying word embeddings is that semantic similarities are indexed on contextual affinities. For example, </a:t>
            </a:r>
            <a:r>
              <a:rPr lang="en-US" b="0" i="1" u="none" strike="noStrike" dirty="0">
                <a:solidFill>
                  <a:srgbClr val="111111"/>
                </a:solidFill>
                <a:effectLst/>
                <a:latin typeface="inherit"/>
              </a:rPr>
              <a:t>helicopter</a:t>
            </a:r>
            <a:r>
              <a:rPr lang="en-US" b="0" i="0" u="none" strike="noStrike" dirty="0">
                <a:solidFill>
                  <a:srgbClr val="111111"/>
                </a:solidFill>
                <a:effectLst/>
                <a:latin typeface="Titillium"/>
              </a:rPr>
              <a:t> and </a:t>
            </a:r>
            <a:r>
              <a:rPr lang="en-US" b="0" i="1" u="none" strike="noStrike" dirty="0">
                <a:solidFill>
                  <a:srgbClr val="111111"/>
                </a:solidFill>
                <a:effectLst/>
                <a:latin typeface="inherit"/>
              </a:rPr>
              <a:t>drone</a:t>
            </a:r>
            <a:r>
              <a:rPr lang="en-US" b="0" i="0" u="none" strike="noStrike" dirty="0">
                <a:solidFill>
                  <a:srgbClr val="111111"/>
                </a:solidFill>
                <a:effectLst/>
                <a:latin typeface="Titillium"/>
              </a:rPr>
              <a:t> are close because they occur in similar contexts, have similar vector profiles, and are therefore close in the vector space.</a:t>
            </a:r>
          </a:p>
          <a:p>
            <a:pPr algn="l" fontAlgn="base"/>
            <a:r>
              <a:rPr lang="en-US" b="0" i="0" u="none" strike="noStrike" dirty="0">
                <a:solidFill>
                  <a:srgbClr val="111111"/>
                </a:solidFill>
                <a:effectLst/>
                <a:latin typeface="Titillium"/>
              </a:rPr>
              <a:t>It is customary to collect all coordinates in a matrix such as the one below.</a:t>
            </a: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r>
              <a:rPr lang="en-US" b="0" i="0" u="none" strike="noStrike" dirty="0">
                <a:solidFill>
                  <a:srgbClr val="2D2F31"/>
                </a:solidFill>
                <a:effectLst/>
                <a:latin typeface="Udemy Sans"/>
              </a:rPr>
              <a:t>In this video I want to talk about embeddings and what embeddings are and why we need it.</a:t>
            </a:r>
          </a:p>
          <a:p>
            <a:pPr algn="l"/>
            <a:r>
              <a:rPr lang="en-US" b="0" i="0" u="none" strike="noStrike" dirty="0">
                <a:solidFill>
                  <a:srgbClr val="2D2F31"/>
                </a:solidFill>
                <a:effectLst/>
                <a:latin typeface="Udemy Sans"/>
              </a:rPr>
              <a:t>So over here both for the Bert base and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base models, you see that we take the tokenized</a:t>
            </a:r>
          </a:p>
          <a:p>
            <a:pPr algn="l"/>
            <a:r>
              <a:rPr lang="en-US" b="0" i="0" u="none" strike="noStrike" dirty="0">
                <a:solidFill>
                  <a:srgbClr val="2D2F31"/>
                </a:solidFill>
                <a:effectLst/>
                <a:latin typeface="Udemy Sans"/>
              </a:rPr>
              <a:t>text and we feed it through the embedding layer.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what happens over here is there is an embedding matrix that is learned via back propagation.</a:t>
            </a:r>
          </a:p>
          <a:p>
            <a:pPr algn="l"/>
            <a:r>
              <a:rPr lang="en-US" b="0" i="0" u="none" strike="noStrike" dirty="0">
                <a:solidFill>
                  <a:srgbClr val="2D2F31"/>
                </a:solidFill>
                <a:effectLst/>
                <a:latin typeface="Udemy Sans"/>
              </a:rPr>
              <a:t>And it will get an input a token.</a:t>
            </a:r>
          </a:p>
          <a:p>
            <a:pPr algn="l"/>
            <a:r>
              <a:rPr lang="en-US" b="0" i="0" u="none" strike="noStrike" dirty="0">
                <a:solidFill>
                  <a:srgbClr val="2D2F31"/>
                </a:solidFill>
                <a:effectLst/>
                <a:latin typeface="Udemy Sans"/>
              </a:rPr>
              <a:t>And it will convert that token into an embedding okay.</a:t>
            </a:r>
          </a:p>
          <a:p>
            <a:pPr algn="l"/>
            <a:r>
              <a:rPr lang="en-US" b="0" i="0" u="none" strike="noStrike" dirty="0">
                <a:solidFill>
                  <a:srgbClr val="2D2F31"/>
                </a:solidFill>
                <a:effectLst/>
                <a:latin typeface="Udemy Sans"/>
              </a:rPr>
              <a:t>And the embedding layers are also trained for, you know, whenever you fine tune a distilled Bert model</a:t>
            </a:r>
          </a:p>
          <a:p>
            <a:pPr algn="l"/>
            <a:r>
              <a:rPr lang="en-US" b="0" i="0" u="none" strike="noStrike" dirty="0">
                <a:solidFill>
                  <a:srgbClr val="2D2F31"/>
                </a:solidFill>
                <a:effectLst/>
                <a:latin typeface="Udemy Sans"/>
              </a:rPr>
              <a:t>like what we're doing, we're actually also changing the embedding layer.</a:t>
            </a:r>
          </a:p>
          <a:p>
            <a:pPr algn="l"/>
            <a:r>
              <a:rPr lang="en-US" b="0" i="0" u="none" strike="noStrike" dirty="0">
                <a:solidFill>
                  <a:srgbClr val="2D2F31"/>
                </a:solidFill>
                <a:effectLst/>
                <a:latin typeface="Udemy Sans"/>
              </a:rPr>
              <a:t>However, because distilled Bert models and Bert models have been trained on large corpus of text before.</a:t>
            </a:r>
          </a:p>
          <a:p>
            <a:pPr algn="l"/>
            <a:r>
              <a:rPr lang="en-US" b="0" i="0" u="none" strike="noStrike" dirty="0">
                <a:solidFill>
                  <a:srgbClr val="2D2F31"/>
                </a:solidFill>
                <a:effectLst/>
                <a:latin typeface="Udemy Sans"/>
              </a:rPr>
              <a:t>Um, that's a good thing for us because we don't have to train the embedding layer from scratch.</a:t>
            </a:r>
          </a:p>
          <a:p>
            <a:pPr algn="l"/>
            <a:r>
              <a:rPr lang="en-US" b="0" i="0" u="none" strike="noStrike" dirty="0">
                <a:solidFill>
                  <a:srgbClr val="2D2F31"/>
                </a:solidFill>
                <a:effectLst/>
                <a:latin typeface="Udemy Sans"/>
              </a:rPr>
              <a:t>Basically, we can fine tune it and build on top of it for our specific use case, just like how you</a:t>
            </a:r>
          </a:p>
          <a:p>
            <a:pPr algn="l"/>
            <a:r>
              <a:rPr lang="en-US" b="0" i="0" u="none" strike="noStrike" dirty="0">
                <a:solidFill>
                  <a:srgbClr val="2D2F31"/>
                </a:solidFill>
                <a:effectLst/>
                <a:latin typeface="Udemy Sans"/>
              </a:rPr>
              <a:t>would with transfer learning in computer vision.</a:t>
            </a:r>
          </a:p>
          <a:p>
            <a:pPr algn="l"/>
            <a:r>
              <a:rPr lang="en-US" b="0" i="0" u="none" strike="noStrike" dirty="0">
                <a:solidFill>
                  <a:srgbClr val="2D2F31"/>
                </a:solidFill>
                <a:effectLst/>
                <a:latin typeface="Udemy Sans"/>
              </a:rPr>
              <a:t>Okay, so we leverage the fact that, um, these models have been already trained and we just want to</a:t>
            </a:r>
          </a:p>
          <a:p>
            <a:pPr algn="l"/>
            <a:r>
              <a:rPr lang="en-US" b="0" i="0" u="none" strike="noStrike" dirty="0">
                <a:solidFill>
                  <a:srgbClr val="2D2F31"/>
                </a:solidFill>
                <a:effectLst/>
                <a:latin typeface="Udemy Sans"/>
              </a:rPr>
              <a:t>fine tune it specifically for our use case.</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when I talk about embeddings let's come back to our input.</a:t>
            </a:r>
          </a:p>
          <a:p>
            <a:pPr algn="l"/>
            <a:r>
              <a:rPr lang="en-US" b="0" i="0" u="none" strike="noStrike" dirty="0">
                <a:solidFill>
                  <a:srgbClr val="2D2F31"/>
                </a:solidFill>
                <a:effectLst/>
                <a:latin typeface="Udemy Sans"/>
              </a:rPr>
              <a:t>So we have our input text the tokenization and then the embeddings over here okay.</a:t>
            </a:r>
          </a:p>
          <a:p>
            <a:pPr algn="l"/>
            <a:r>
              <a:rPr lang="en-US" b="0" i="0" u="none" strike="noStrike" dirty="0">
                <a:solidFill>
                  <a:srgbClr val="2D2F31"/>
                </a:solidFill>
                <a:effectLst/>
                <a:latin typeface="Udemy Sans"/>
              </a:rPr>
              <a:t>So embeddings are a way to represent uh tokens you know words tokens.</a:t>
            </a:r>
          </a:p>
          <a:p>
            <a:pPr algn="l"/>
            <a:r>
              <a:rPr lang="en-US" b="0" i="0" u="none" strike="noStrike" dirty="0">
                <a:solidFill>
                  <a:srgbClr val="2D2F31"/>
                </a:solidFill>
                <a:effectLst/>
                <a:latin typeface="Udemy Sans"/>
              </a:rPr>
              <a:t>But for distilled Bert it's the token.</a:t>
            </a:r>
          </a:p>
          <a:p>
            <a:pPr algn="l"/>
            <a:r>
              <a:rPr lang="en-US" b="0" i="0" u="none" strike="noStrike" dirty="0">
                <a:solidFill>
                  <a:srgbClr val="2D2F31"/>
                </a:solidFill>
                <a:effectLst/>
                <a:latin typeface="Udemy Sans"/>
              </a:rPr>
              <a:t>So for example 101 2023.</a:t>
            </a:r>
          </a:p>
          <a:p>
            <a:pPr algn="l"/>
            <a:r>
              <a:rPr lang="en-US" b="0" i="0" u="none" strike="noStrike" dirty="0">
                <a:solidFill>
                  <a:srgbClr val="2D2F31"/>
                </a:solidFill>
                <a:effectLst/>
                <a:latin typeface="Udemy Sans"/>
              </a:rPr>
              <a:t>So it's a way to represent these tokens as vectors of numbers in a continuous vector space.</a:t>
            </a:r>
          </a:p>
          <a:p>
            <a:pPr algn="l"/>
            <a:r>
              <a:rPr lang="en-US" b="0" i="0" u="none" strike="noStrike" dirty="0">
                <a:solidFill>
                  <a:srgbClr val="2D2F31"/>
                </a:solidFill>
                <a:effectLst/>
                <a:latin typeface="Udemy Sans"/>
              </a:rPr>
              <a:t>So this allows words with similar meanings to have similar representations.</a:t>
            </a:r>
          </a:p>
          <a:p>
            <a:pPr algn="l"/>
            <a:r>
              <a:rPr lang="en-US" b="0" i="0" u="none" strike="noStrike" dirty="0">
                <a:solidFill>
                  <a:srgbClr val="2D2F31"/>
                </a:solidFill>
                <a:effectLst/>
                <a:latin typeface="Udemy Sans"/>
              </a:rPr>
              <a:t>Think of embeddings as a way to translate words into a language that computers can understand and process.</a:t>
            </a:r>
          </a:p>
          <a:p>
            <a:pPr algn="l"/>
            <a:r>
              <a:rPr lang="en-US" b="0" i="0" u="none" strike="noStrike" dirty="0">
                <a:solidFill>
                  <a:srgbClr val="2D2F31"/>
                </a:solidFill>
                <a:effectLst/>
                <a:latin typeface="Udemy Sans"/>
              </a:rPr>
              <a:t>So and we need embeddings because computers understand numbers, not text.</a:t>
            </a:r>
          </a:p>
          <a:p>
            <a:pPr algn="l"/>
            <a:r>
              <a:rPr lang="en-US" b="0" i="0" u="none" strike="noStrike" dirty="0">
                <a:solidFill>
                  <a:srgbClr val="2D2F31"/>
                </a:solidFill>
                <a:effectLst/>
                <a:latin typeface="Udemy Sans"/>
              </a:rPr>
              <a:t>And to process natural language we need to convert words into numerical form.</a:t>
            </a:r>
          </a:p>
          <a:p>
            <a:pPr algn="l"/>
            <a:r>
              <a:rPr lang="en-US" b="0" i="0" u="none" strike="noStrike" dirty="0">
                <a:solidFill>
                  <a:srgbClr val="2D2F31"/>
                </a:solidFill>
                <a:effectLst/>
                <a:latin typeface="Udemy Sans"/>
              </a:rPr>
              <a:t>And we want words with similar meanings to be close to each other in this numerical space.</a:t>
            </a:r>
          </a:p>
          <a:p>
            <a:pPr algn="l"/>
            <a:r>
              <a:rPr lang="en-US" b="0" i="0" u="none" strike="noStrike" dirty="0">
                <a:solidFill>
                  <a:srgbClr val="2D2F31"/>
                </a:solidFill>
                <a:effectLst/>
                <a:latin typeface="Udemy Sans"/>
              </a:rPr>
              <a:t>And that will make it easier for the model to understand the relationship between these words.</a:t>
            </a:r>
          </a:p>
          <a:p>
            <a:pPr algn="l"/>
            <a:r>
              <a:rPr lang="en-US" b="0" i="0" u="none" strike="noStrike" dirty="0">
                <a:solidFill>
                  <a:srgbClr val="2D2F31"/>
                </a:solidFill>
                <a:effectLst/>
                <a:latin typeface="Udemy Sans"/>
              </a:rPr>
              <a:t>Okay, so let's look at an example.</a:t>
            </a:r>
          </a:p>
          <a:p>
            <a:pPr algn="l"/>
            <a:r>
              <a:rPr lang="en-US" b="0" i="0" u="none" strike="noStrike" dirty="0">
                <a:solidFill>
                  <a:srgbClr val="2D2F31"/>
                </a:solidFill>
                <a:effectLst/>
                <a:latin typeface="Udemy Sans"/>
              </a:rPr>
              <a:t>This over here is A3D diagram.</a:t>
            </a:r>
          </a:p>
          <a:p>
            <a:pPr algn="l"/>
            <a:r>
              <a:rPr lang="en-US" b="0" i="0" u="none" strike="noStrike" dirty="0">
                <a:solidFill>
                  <a:srgbClr val="2D2F31"/>
                </a:solidFill>
                <a:effectLst/>
                <a:latin typeface="Udemy Sans"/>
              </a:rPr>
              <a:t>So we have the first um dimension which is wings.</a:t>
            </a:r>
          </a:p>
          <a:p>
            <a:pPr algn="l"/>
            <a:r>
              <a:rPr lang="en-US" b="0" i="0" u="none" strike="noStrike" dirty="0">
                <a:solidFill>
                  <a:srgbClr val="2D2F31"/>
                </a:solidFill>
                <a:effectLst/>
                <a:latin typeface="Udemy Sans"/>
              </a:rPr>
              <a:t>We have the second dimension which is engine and the third dimension which is sky.</a:t>
            </a:r>
          </a:p>
          <a:p>
            <a:pPr algn="l"/>
            <a:r>
              <a:rPr lang="en-US" b="0" i="0" u="none" strike="noStrike" dirty="0">
                <a:solidFill>
                  <a:srgbClr val="2D2F31"/>
                </a:solidFill>
                <a:effectLst/>
                <a:latin typeface="Udemy Sans"/>
              </a:rPr>
              <a:t>So this is a very, very simple representation for you to understand.</a:t>
            </a:r>
          </a:p>
          <a:p>
            <a:pPr algn="l"/>
            <a:r>
              <a:rPr lang="en-US" b="0" i="0" u="none" strike="noStrike" dirty="0">
                <a:solidFill>
                  <a:srgbClr val="2D2F31"/>
                </a:solidFill>
                <a:effectLst/>
                <a:latin typeface="Udemy Sans"/>
              </a:rPr>
              <a:t>But in real life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models are 768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Now that means that the text, um gets turned into a I mean, every single token gets turned into a</a:t>
            </a:r>
          </a:p>
          <a:p>
            <a:pPr algn="l"/>
            <a:r>
              <a:rPr lang="en-US" b="0" i="0" u="none" strike="noStrike" dirty="0">
                <a:solidFill>
                  <a:srgbClr val="2D2F31"/>
                </a:solidFill>
                <a:effectLst/>
                <a:latin typeface="Udemy Sans"/>
              </a:rPr>
              <a:t>vector of size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for example, these tokens over here or these words got converted into three dimensional first dimension,</a:t>
            </a:r>
          </a:p>
          <a:p>
            <a:pPr algn="l"/>
            <a:r>
              <a:rPr lang="en-US" b="0" i="0" u="none" strike="noStrike" dirty="0">
                <a:solidFill>
                  <a:srgbClr val="2D2F31"/>
                </a:solidFill>
                <a:effectLst/>
                <a:latin typeface="Udemy Sans"/>
              </a:rPr>
              <a:t>second dimension, third dimension, you know, first dimension, second dimension, third dimension.</a:t>
            </a:r>
          </a:p>
          <a:p>
            <a:pPr algn="l"/>
            <a:r>
              <a:rPr lang="en-US" b="0" i="0" u="none" strike="noStrike" dirty="0">
                <a:solidFill>
                  <a:srgbClr val="2D2F31"/>
                </a:solidFill>
                <a:effectLst/>
                <a:latin typeface="Udemy Sans"/>
              </a:rPr>
              <a:t>So all of these are in a three dimensional space.</a:t>
            </a:r>
          </a:p>
          <a:p>
            <a:pPr algn="l"/>
            <a:r>
              <a:rPr lang="en-US" b="0" i="0" u="none" strike="noStrike" dirty="0">
                <a:solidFill>
                  <a:srgbClr val="2D2F31"/>
                </a:solidFill>
                <a:effectLst/>
                <a:latin typeface="Udemy Sans"/>
              </a:rPr>
              <a:t>But our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base model is in 768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it's able to learn a lot of semantic meaning and relationship between words.</a:t>
            </a:r>
          </a:p>
          <a:p>
            <a:pPr algn="l"/>
            <a:r>
              <a:rPr lang="en-US" b="0" i="0" u="none" strike="noStrike" dirty="0">
                <a:solidFill>
                  <a:srgbClr val="2D2F31"/>
                </a:solidFill>
                <a:effectLst/>
                <a:latin typeface="Udemy Sans"/>
              </a:rPr>
              <a:t>The only reason I'm showing you a 3D representation is because the human brain can only visualize up</a:t>
            </a:r>
          </a:p>
          <a:p>
            <a:pPr algn="l"/>
            <a:r>
              <a:rPr lang="en-US" b="0" i="0" u="none" strike="noStrike" dirty="0">
                <a:solidFill>
                  <a:srgbClr val="2D2F31"/>
                </a:solidFill>
                <a:effectLst/>
                <a:latin typeface="Udemy Sans"/>
              </a:rPr>
              <a:t>to three dimension properly.</a:t>
            </a:r>
          </a:p>
          <a:p>
            <a:pPr algn="l"/>
            <a:r>
              <a:rPr lang="en-US" b="0" i="0" u="none" strike="noStrike" dirty="0">
                <a:solidFill>
                  <a:srgbClr val="2D2F31"/>
                </a:solidFill>
                <a:effectLst/>
                <a:latin typeface="Udemy Sans"/>
              </a:rPr>
              <a:t>Okay, so let's take a look.</a:t>
            </a:r>
          </a:p>
          <a:p>
            <a:pPr algn="l"/>
            <a:r>
              <a:rPr lang="en-US" b="0" i="0" u="none" strike="noStrike" dirty="0">
                <a:solidFill>
                  <a:srgbClr val="2D2F31"/>
                </a:solidFill>
                <a:effectLst/>
                <a:latin typeface="Udemy Sans"/>
              </a:rPr>
              <a:t>We have the first dimension.</a:t>
            </a:r>
          </a:p>
          <a:p>
            <a:pPr algn="l"/>
            <a:r>
              <a:rPr lang="en-US" b="0" i="0" u="none" strike="noStrike" dirty="0">
                <a:solidFill>
                  <a:srgbClr val="2D2F31"/>
                </a:solidFill>
                <a:effectLst/>
                <a:latin typeface="Udemy Sans"/>
              </a:rPr>
              <a:t>Here is the wings.</a:t>
            </a:r>
          </a:p>
          <a:p>
            <a:pPr algn="l"/>
            <a:r>
              <a:rPr lang="en-US" b="0" i="0" u="none" strike="noStrike" dirty="0">
                <a:solidFill>
                  <a:srgbClr val="2D2F31"/>
                </a:solidFill>
                <a:effectLst/>
                <a:latin typeface="Udemy Sans"/>
              </a:rPr>
              <a:t>And you see we have the bee and eagle and a goose.</a:t>
            </a:r>
          </a:p>
          <a:p>
            <a:pPr algn="l"/>
            <a:r>
              <a:rPr lang="en-US" b="0" i="0" u="none" strike="noStrike" dirty="0">
                <a:solidFill>
                  <a:srgbClr val="2D2F31"/>
                </a:solidFill>
                <a:effectLst/>
                <a:latin typeface="Udemy Sans"/>
              </a:rPr>
              <a:t>And on the first dimension we have values for the wings.</a:t>
            </a:r>
          </a:p>
          <a:p>
            <a:pPr algn="l"/>
            <a:r>
              <a:rPr lang="en-US" b="0" i="0" u="none" strike="noStrike" dirty="0">
                <a:solidFill>
                  <a:srgbClr val="2D2F31"/>
                </a:solidFill>
                <a:effectLst/>
                <a:latin typeface="Udemy Sans"/>
              </a:rPr>
              <a:t>So for example you see two three and three.</a:t>
            </a:r>
          </a:p>
          <a:p>
            <a:pPr algn="l"/>
            <a:r>
              <a:rPr lang="en-US" b="0" i="0" u="none" strike="noStrike" dirty="0">
                <a:solidFill>
                  <a:srgbClr val="2D2F31"/>
                </a:solidFill>
                <a:effectLst/>
                <a:latin typeface="Udemy Sans"/>
              </a:rPr>
              <a:t>So these represent that all of these words over here have wings okay.</a:t>
            </a:r>
          </a:p>
          <a:p>
            <a:pPr algn="l"/>
            <a:r>
              <a:rPr lang="en-US" b="0" i="0" u="none" strike="noStrike" dirty="0">
                <a:solidFill>
                  <a:srgbClr val="2D2F31"/>
                </a:solidFill>
                <a:effectLst/>
                <a:latin typeface="Udemy Sans"/>
              </a:rPr>
              <a:t>So you know whether it's 2 or 3 or a four it doesn't really matter.</a:t>
            </a:r>
          </a:p>
          <a:p>
            <a:pPr algn="l"/>
            <a:r>
              <a:rPr lang="en-US" b="0" i="0" u="none" strike="noStrike" dirty="0">
                <a:solidFill>
                  <a:srgbClr val="2D2F31"/>
                </a:solidFill>
                <a:effectLst/>
                <a:latin typeface="Udemy Sans"/>
              </a:rPr>
              <a:t>That's only for the sake of this example.</a:t>
            </a:r>
          </a:p>
          <a:p>
            <a:pPr algn="l"/>
            <a:r>
              <a:rPr lang="en-US" b="0" i="0" u="none" strike="noStrike" dirty="0">
                <a:solidFill>
                  <a:srgbClr val="2D2F31"/>
                </a:solidFill>
                <a:effectLst/>
                <a:latin typeface="Udemy Sans"/>
              </a:rPr>
              <a:t>Um, it just shows that these are common because they all have wings.</a:t>
            </a:r>
          </a:p>
          <a:p>
            <a:pPr algn="l"/>
            <a:r>
              <a:rPr lang="en-US" b="0" i="0" u="none" strike="noStrike" dirty="0">
                <a:solidFill>
                  <a:srgbClr val="2D2F31"/>
                </a:solidFill>
                <a:effectLst/>
                <a:latin typeface="Udemy Sans"/>
              </a:rPr>
              <a:t>So on the first dimension they all have a high value two, three and three.</a:t>
            </a:r>
          </a:p>
          <a:p>
            <a:pPr algn="l"/>
            <a:r>
              <a:rPr lang="en-US" b="0" i="0" u="none" strike="noStrike" dirty="0">
                <a:solidFill>
                  <a:srgbClr val="2D2F31"/>
                </a:solidFill>
                <a:effectLst/>
                <a:latin typeface="Udemy Sans"/>
              </a:rPr>
              <a:t>And so that means they're close together.</a:t>
            </a:r>
          </a:p>
          <a:p>
            <a:pPr algn="l"/>
            <a:r>
              <a:rPr lang="en-US" b="0" i="0" u="none" strike="noStrike" dirty="0">
                <a:solidFill>
                  <a:srgbClr val="2D2F31"/>
                </a:solidFill>
                <a:effectLst/>
                <a:latin typeface="Udemy Sans"/>
              </a:rPr>
              <a:t>Now the second dimension is engine.</a:t>
            </a:r>
          </a:p>
          <a:p>
            <a:pPr algn="l"/>
            <a:r>
              <a:rPr lang="en-US" b="0" i="0" u="none" strike="noStrike" dirty="0">
                <a:solidFill>
                  <a:srgbClr val="2D2F31"/>
                </a:solidFill>
                <a:effectLst/>
                <a:latin typeface="Udemy Sans"/>
              </a:rPr>
              <a:t>You see that it's zero for them right 000.</a:t>
            </a:r>
          </a:p>
          <a:p>
            <a:pPr algn="l"/>
            <a:r>
              <a:rPr lang="en-US" b="0" i="0" u="none" strike="noStrike" dirty="0">
                <a:solidFill>
                  <a:srgbClr val="2D2F31"/>
                </a:solidFill>
                <a:effectLst/>
                <a:latin typeface="Udemy Sans"/>
              </a:rPr>
              <a:t>That means they don't have an engine okay.</a:t>
            </a:r>
          </a:p>
          <a:p>
            <a:pPr algn="l"/>
            <a:r>
              <a:rPr lang="en-US" b="0" i="0" u="none" strike="noStrike" dirty="0">
                <a:solidFill>
                  <a:srgbClr val="2D2F31"/>
                </a:solidFill>
                <a:effectLst/>
                <a:latin typeface="Udemy Sans"/>
              </a:rPr>
              <a:t>You know obviously bees eagles and goose do not have engines.</a:t>
            </a:r>
          </a:p>
          <a:p>
            <a:pPr algn="l"/>
            <a:r>
              <a:rPr lang="en-US" b="0" i="0" u="none" strike="noStrike" dirty="0">
                <a:solidFill>
                  <a:srgbClr val="2D2F31"/>
                </a:solidFill>
                <a:effectLst/>
                <a:latin typeface="Udemy Sans"/>
              </a:rPr>
              <a:t>So it's a zero for all of them.</a:t>
            </a:r>
          </a:p>
          <a:p>
            <a:pPr algn="l"/>
            <a:r>
              <a:rPr lang="en-US" b="0" i="0" u="none" strike="noStrike" dirty="0">
                <a:solidFill>
                  <a:srgbClr val="2D2F31"/>
                </a:solidFill>
                <a:effectLst/>
                <a:latin typeface="Udemy Sans"/>
              </a:rPr>
              <a:t>And then you have the third dimension which is sky which is the four, three and two respectively.</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you see that all of these values for the sky are high, which means that these animals have unique</a:t>
            </a:r>
          </a:p>
          <a:p>
            <a:pPr algn="l"/>
            <a:r>
              <a:rPr lang="en-US" b="0" i="0" u="none" strike="noStrike" dirty="0">
                <a:solidFill>
                  <a:srgbClr val="2D2F31"/>
                </a:solidFill>
                <a:effectLst/>
                <a:latin typeface="Udemy Sans"/>
              </a:rPr>
              <a:t>characteristics.</a:t>
            </a:r>
          </a:p>
          <a:p>
            <a:pPr algn="l"/>
            <a:r>
              <a:rPr lang="en-US" b="0" i="0" u="none" strike="noStrike" dirty="0">
                <a:solidFill>
                  <a:srgbClr val="2D2F31"/>
                </a:solidFill>
                <a:effectLst/>
                <a:latin typeface="Udemy Sans"/>
              </a:rPr>
              <a:t>They have wings, they do not have engines, but they are in the sky.</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as you can see they are very close in this three dimensional space.</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that's what you have to understand is that these words are close.</a:t>
            </a:r>
          </a:p>
          <a:p>
            <a:pPr algn="l"/>
            <a:r>
              <a:rPr lang="en-US" b="0" i="0" u="none" strike="noStrike" dirty="0">
                <a:solidFill>
                  <a:srgbClr val="2D2F31"/>
                </a:solidFill>
                <a:effectLst/>
                <a:latin typeface="Udemy Sans"/>
              </a:rPr>
              <a:t>So when the model learns about, you know, these embeddings, it's.</a:t>
            </a:r>
          </a:p>
          <a:p>
            <a:pPr algn="l"/>
            <a:r>
              <a:rPr lang="en-US" b="0" i="0" u="none" strike="noStrike" dirty="0">
                <a:solidFill>
                  <a:srgbClr val="2D2F31"/>
                </a:solidFill>
                <a:effectLst/>
                <a:latin typeface="Udemy Sans"/>
              </a:rPr>
              <a:t>Going to realize that.</a:t>
            </a:r>
          </a:p>
          <a:p>
            <a:pPr algn="l"/>
            <a:r>
              <a:rPr lang="en-US" b="0" i="0" u="none" strike="noStrike" dirty="0">
                <a:solidFill>
                  <a:srgbClr val="2D2F31"/>
                </a:solidFill>
                <a:effectLst/>
                <a:latin typeface="Udemy Sans"/>
              </a:rPr>
              <a:t>Hey, goose, Eagle and bee, they're very close together, so they're probably similar.</a:t>
            </a:r>
          </a:p>
          <a:p>
            <a:pPr algn="l"/>
            <a:r>
              <a:rPr lang="en-US" b="0" i="0" u="none" strike="noStrike" dirty="0">
                <a:solidFill>
                  <a:srgbClr val="2D2F31"/>
                </a:solidFill>
                <a:effectLst/>
                <a:latin typeface="Udemy Sans"/>
              </a:rPr>
              <a:t>For example, you see the jet over here in this pink color.</a:t>
            </a:r>
          </a:p>
          <a:p>
            <a:pPr algn="l"/>
            <a:r>
              <a:rPr lang="en-US" b="0" i="0" u="none" strike="noStrike" dirty="0">
                <a:solidFill>
                  <a:srgbClr val="2D2F31"/>
                </a:solidFill>
                <a:effectLst/>
                <a:latin typeface="Udemy Sans"/>
              </a:rPr>
              <a:t>The jet has a one, one, one for all of them.</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jets have wings, they have engines and they're in the sky okay.</a:t>
            </a:r>
          </a:p>
          <a:p>
            <a:pPr algn="l"/>
            <a:r>
              <a:rPr lang="en-US" b="0" i="0" u="none" strike="noStrike" dirty="0">
                <a:solidFill>
                  <a:srgbClr val="2D2F31"/>
                </a:solidFill>
                <a:effectLst/>
                <a:latin typeface="Udemy Sans"/>
              </a:rPr>
              <a:t>But they're not, you know that close to anything over here.</a:t>
            </a:r>
          </a:p>
          <a:p>
            <a:pPr algn="l"/>
            <a:r>
              <a:rPr lang="en-US" b="0" i="0" u="none" strike="noStrike" dirty="0">
                <a:solidFill>
                  <a:srgbClr val="2D2F31"/>
                </a:solidFill>
                <a:effectLst/>
                <a:latin typeface="Udemy Sans"/>
              </a:rPr>
              <a:t>What we have is a rocket drone and a helicopter.</a:t>
            </a:r>
          </a:p>
          <a:p>
            <a:pPr algn="l"/>
            <a:r>
              <a:rPr lang="en-US" b="0" i="0" u="none" strike="noStrike" dirty="0">
                <a:solidFill>
                  <a:srgbClr val="2D2F31"/>
                </a:solidFill>
                <a:effectLst/>
                <a:latin typeface="Udemy Sans"/>
              </a:rPr>
              <a:t>Let's take a look.</a:t>
            </a:r>
          </a:p>
          <a:p>
            <a:pPr algn="l"/>
            <a:r>
              <a:rPr lang="en-US" b="0" i="0" u="none" strike="noStrike" dirty="0">
                <a:solidFill>
                  <a:srgbClr val="2D2F31"/>
                </a:solidFill>
                <a:effectLst/>
                <a:latin typeface="Udemy Sans"/>
              </a:rPr>
              <a:t>The first dimension is wings.</a:t>
            </a:r>
          </a:p>
          <a:p>
            <a:pPr algn="l"/>
            <a:r>
              <a:rPr lang="en-US" b="0" i="0" u="none" strike="noStrike" dirty="0">
                <a:solidFill>
                  <a:srgbClr val="2D2F31"/>
                </a:solidFill>
                <a:effectLst/>
                <a:latin typeface="Udemy Sans"/>
              </a:rPr>
              <a:t>Helicopters do not have wings.</a:t>
            </a:r>
          </a:p>
          <a:p>
            <a:pPr algn="l"/>
            <a:r>
              <a:rPr lang="en-US" b="0" i="0" u="none" strike="noStrike" dirty="0">
                <a:solidFill>
                  <a:srgbClr val="2D2F31"/>
                </a:solidFill>
                <a:effectLst/>
                <a:latin typeface="Udemy Sans"/>
              </a:rPr>
              <a:t>So you have a zero here.</a:t>
            </a:r>
          </a:p>
          <a:p>
            <a:pPr algn="l"/>
            <a:r>
              <a:rPr lang="en-US" b="0" i="0" u="none" strike="noStrike" dirty="0">
                <a:solidFill>
                  <a:srgbClr val="2D2F31"/>
                </a:solidFill>
                <a:effectLst/>
                <a:latin typeface="Udemy Sans"/>
              </a:rPr>
              <a:t>Drones do not have wings.</a:t>
            </a:r>
          </a:p>
          <a:p>
            <a:pPr algn="l"/>
            <a:r>
              <a:rPr lang="en-US" b="0" i="0" u="none" strike="noStrike" dirty="0">
                <a:solidFill>
                  <a:srgbClr val="2D2F31"/>
                </a:solidFill>
                <a:effectLst/>
                <a:latin typeface="Udemy Sans"/>
              </a:rPr>
              <a:t>So zero rockets do not have wings.</a:t>
            </a:r>
          </a:p>
          <a:p>
            <a:pPr algn="l"/>
            <a:r>
              <a:rPr lang="en-US" b="0" i="0" u="none" strike="noStrike" dirty="0">
                <a:solidFill>
                  <a:srgbClr val="2D2F31"/>
                </a:solidFill>
                <a:effectLst/>
                <a:latin typeface="Udemy Sans"/>
              </a:rPr>
              <a:t>So zero second dimension the engine.</a:t>
            </a:r>
          </a:p>
          <a:p>
            <a:pPr algn="l"/>
            <a:r>
              <a:rPr lang="en-US" b="0" i="0" u="none" strike="noStrike" dirty="0">
                <a:solidFill>
                  <a:srgbClr val="2D2F31"/>
                </a:solidFill>
                <a:effectLst/>
                <a:latin typeface="Udemy Sans"/>
              </a:rPr>
              <a:t>You see four, three, two.</a:t>
            </a:r>
          </a:p>
          <a:p>
            <a:pPr algn="l"/>
            <a:r>
              <a:rPr lang="en-US" b="0" i="0" u="none" strike="noStrike" dirty="0">
                <a:solidFill>
                  <a:srgbClr val="2D2F31"/>
                </a:solidFill>
                <a:effectLst/>
                <a:latin typeface="Udemy Sans"/>
              </a:rPr>
              <a:t>All of these have engines.</a:t>
            </a:r>
          </a:p>
          <a:p>
            <a:pPr algn="l"/>
            <a:r>
              <a:rPr lang="en-US" b="0" i="0" u="none" strike="noStrike" dirty="0">
                <a:solidFill>
                  <a:srgbClr val="2D2F31"/>
                </a:solidFill>
                <a:effectLst/>
                <a:latin typeface="Udemy Sans"/>
              </a:rPr>
              <a:t>So these have high values okay four three and two.</a:t>
            </a:r>
          </a:p>
          <a:p>
            <a:pPr algn="l"/>
            <a:r>
              <a:rPr lang="en-US" b="0" i="0" u="none" strike="noStrike" dirty="0">
                <a:solidFill>
                  <a:srgbClr val="2D2F31"/>
                </a:solidFill>
                <a:effectLst/>
                <a:latin typeface="Udemy Sans"/>
              </a:rPr>
              <a:t>Now let's look at the sky which is the third dimension.</a:t>
            </a:r>
          </a:p>
          <a:p>
            <a:pPr algn="l"/>
            <a:r>
              <a:rPr lang="en-US" b="0" i="0" u="none" strike="noStrike" dirty="0">
                <a:solidFill>
                  <a:srgbClr val="2D2F31"/>
                </a:solidFill>
                <a:effectLst/>
                <a:latin typeface="Udemy Sans"/>
              </a:rPr>
              <a:t>Here we have a two.</a:t>
            </a:r>
          </a:p>
          <a:p>
            <a:pPr algn="l"/>
            <a:r>
              <a:rPr lang="en-US" b="0" i="0" u="none" strike="noStrike" dirty="0">
                <a:solidFill>
                  <a:srgbClr val="2D2F31"/>
                </a:solidFill>
                <a:effectLst/>
                <a:latin typeface="Udemy Sans"/>
              </a:rPr>
              <a:t>We have a three and we have a four.</a:t>
            </a:r>
          </a:p>
          <a:p>
            <a:pPr algn="l"/>
            <a:r>
              <a:rPr lang="en-US" b="0" i="0" u="none" strike="noStrike" dirty="0">
                <a:solidFill>
                  <a:srgbClr val="2D2F31"/>
                </a:solidFill>
                <a:effectLst/>
                <a:latin typeface="Udemy Sans"/>
              </a:rPr>
              <a:t>As you can see they have all high values.</a:t>
            </a:r>
          </a:p>
          <a:p>
            <a:pPr algn="l"/>
            <a:r>
              <a:rPr lang="en-US" b="0" i="0" u="none" strike="noStrike" dirty="0">
                <a:solidFill>
                  <a:srgbClr val="2D2F31"/>
                </a:solidFill>
                <a:effectLst/>
                <a:latin typeface="Udemy Sans"/>
              </a:rPr>
              <a:t>So the distinct characteristics of these three words are that they do not have wings, they do have</a:t>
            </a:r>
          </a:p>
          <a:p>
            <a:pPr algn="l"/>
            <a:r>
              <a:rPr lang="en-US" b="0" i="0" u="none" strike="noStrike" dirty="0">
                <a:solidFill>
                  <a:srgbClr val="2D2F31"/>
                </a:solidFill>
                <a:effectLst/>
                <a:latin typeface="Udemy Sans"/>
              </a:rPr>
              <a:t>engines and they are in the sky okay.</a:t>
            </a:r>
          </a:p>
          <a:p>
            <a:pPr algn="l"/>
            <a:r>
              <a:rPr lang="en-US" b="0" i="0" u="none" strike="noStrike" dirty="0">
                <a:solidFill>
                  <a:srgbClr val="2D2F31"/>
                </a:solidFill>
                <a:effectLst/>
                <a:latin typeface="Udemy Sans"/>
              </a:rPr>
              <a:t>So this is a visual representation of word embeddings.</a:t>
            </a:r>
          </a:p>
          <a:p>
            <a:pPr algn="l"/>
            <a:r>
              <a:rPr lang="en-US" b="0" i="0" u="none" strike="noStrike" dirty="0">
                <a:solidFill>
                  <a:srgbClr val="2D2F31"/>
                </a:solidFill>
                <a:effectLst/>
                <a:latin typeface="Udemy Sans"/>
              </a:rPr>
              <a:t>So this is what our model does in a huge dimension okay.</a:t>
            </a:r>
          </a:p>
          <a:p>
            <a:pPr algn="l"/>
            <a:r>
              <a:rPr lang="en-US" b="0" i="0" u="none" strike="noStrike" dirty="0">
                <a:solidFill>
                  <a:srgbClr val="2D2F31"/>
                </a:solidFill>
                <a:effectLst/>
                <a:latin typeface="Udemy Sans"/>
              </a:rPr>
              <a:t>So this visualization I can't emphasize it enough is only three dimensional.</a:t>
            </a:r>
          </a:p>
          <a:p>
            <a:pPr algn="l"/>
            <a:r>
              <a:rPr lang="en-US" b="0" i="0" u="none" strike="noStrike" dirty="0">
                <a:solidFill>
                  <a:srgbClr val="2D2F31"/>
                </a:solidFill>
                <a:effectLst/>
                <a:latin typeface="Udemy Sans"/>
              </a:rPr>
              <a:t>But our distilled Bert based model represents every single token in 768 dimensions.</a:t>
            </a:r>
          </a:p>
          <a:p>
            <a:pPr algn="l"/>
            <a:r>
              <a:rPr lang="en-US" b="0" i="0" u="none" strike="noStrike" dirty="0">
                <a:solidFill>
                  <a:srgbClr val="2D2F31"/>
                </a:solidFill>
                <a:effectLst/>
                <a:latin typeface="Udemy Sans"/>
              </a:rPr>
              <a:t>Which means that for the helicopter we would not have three numbers, but we would have 768 numbers.</a:t>
            </a:r>
          </a:p>
          <a:p>
            <a:pPr algn="l"/>
            <a:r>
              <a:rPr lang="en-US" b="0" i="0" u="none" strike="noStrike" dirty="0">
                <a:solidFill>
                  <a:srgbClr val="2D2F31"/>
                </a:solidFill>
                <a:effectLst/>
                <a:latin typeface="Udemy Sans"/>
              </a:rPr>
              <a:t>Okay, so it's massive.</a:t>
            </a:r>
          </a:p>
          <a:p>
            <a:pPr algn="l"/>
            <a:r>
              <a:rPr lang="en-US" b="0" i="0" u="none" strike="noStrike" dirty="0">
                <a:solidFill>
                  <a:srgbClr val="2D2F31"/>
                </a:solidFill>
                <a:effectLst/>
                <a:latin typeface="Udemy Sans"/>
              </a:rPr>
              <a:t>So I hope this gave you a good or at least a better understanding of embeddings and why we need them.</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now this picture or this graph, um, I hope starts to, you know, give you more and more understanding.</a:t>
            </a:r>
          </a:p>
          <a:p>
            <a:pPr algn="l"/>
            <a:r>
              <a:rPr lang="en-US" b="0" i="0" u="none" strike="noStrike" dirty="0">
                <a:solidFill>
                  <a:srgbClr val="2D2F31"/>
                </a:solidFill>
                <a:effectLst/>
                <a:latin typeface="Udemy Sans"/>
              </a:rPr>
              <a:t>You know, we have an input text.</a:t>
            </a:r>
          </a:p>
          <a:p>
            <a:pPr algn="l"/>
            <a:r>
              <a:rPr lang="en-US" b="0" i="0" u="none" strike="noStrike" dirty="0">
                <a:solidFill>
                  <a:srgbClr val="2D2F31"/>
                </a:solidFill>
                <a:effectLst/>
                <a:latin typeface="Udemy Sans"/>
              </a:rPr>
              <a:t>We talked about the tokenization.</a:t>
            </a:r>
          </a:p>
          <a:p>
            <a:pPr algn="l"/>
            <a:r>
              <a:rPr lang="en-US" b="0" i="0" u="none" strike="noStrike" dirty="0">
                <a:solidFill>
                  <a:srgbClr val="2D2F31"/>
                </a:solidFill>
                <a:effectLst/>
                <a:latin typeface="Udemy Sans"/>
              </a:rPr>
              <a:t>Then it gets converted to the token IDs and then it gets converted to the embeddings.</a:t>
            </a:r>
          </a:p>
          <a:p>
            <a:pPr algn="l"/>
            <a:r>
              <a:rPr lang="en-US" b="0" i="0" u="none" strike="noStrike" dirty="0">
                <a:solidFill>
                  <a:srgbClr val="2D2F31"/>
                </a:solidFill>
                <a:effectLst/>
                <a:latin typeface="Udemy Sans"/>
              </a:rPr>
              <a:t>Remember, embeddings are a way to represent these tokens as vectors of numbers in a continuous vector</a:t>
            </a:r>
          </a:p>
          <a:p>
            <a:pPr algn="l"/>
            <a:r>
              <a:rPr lang="en-US" b="0" i="0" u="none" strike="noStrike" dirty="0">
                <a:solidFill>
                  <a:srgbClr val="2D2F31"/>
                </a:solidFill>
                <a:effectLst/>
                <a:latin typeface="Udemy Sans"/>
              </a:rPr>
              <a:t>space.</a:t>
            </a:r>
          </a:p>
          <a:p>
            <a:pPr algn="l"/>
            <a:r>
              <a:rPr lang="en-US" b="0" i="0" u="none" strike="noStrike" dirty="0">
                <a:solidFill>
                  <a:srgbClr val="2D2F31"/>
                </a:solidFill>
                <a:effectLst/>
                <a:latin typeface="Udemy Sans"/>
              </a:rPr>
              <a:t>And once you have these embeddings, we can come back over here to the model.</a:t>
            </a:r>
          </a:p>
          <a:p>
            <a:pPr algn="l"/>
            <a:r>
              <a:rPr lang="en-US" b="0" i="0" u="none" strike="noStrike" dirty="0">
                <a:solidFill>
                  <a:srgbClr val="2D2F31"/>
                </a:solidFill>
                <a:effectLst/>
                <a:latin typeface="Udemy Sans"/>
              </a:rPr>
              <a:t>And those, you know, this embedding layer spits out the embeddings okay.</a:t>
            </a:r>
          </a:p>
          <a:p>
            <a:pPr algn="l"/>
            <a:r>
              <a:rPr lang="en-US" b="0" i="0" u="none" strike="noStrike" dirty="0">
                <a:solidFill>
                  <a:srgbClr val="2D2F31"/>
                </a:solidFill>
                <a:effectLst/>
                <a:latin typeface="Udemy Sans"/>
              </a:rPr>
              <a:t>So this is the embedding layer that converts the tokens into these embeddings that we just talked about.</a:t>
            </a:r>
          </a:p>
          <a:p>
            <a:pPr algn="l"/>
            <a:r>
              <a:rPr lang="en-US" b="0" i="0" u="none" strike="noStrike" dirty="0">
                <a:solidFill>
                  <a:srgbClr val="2D2F31"/>
                </a:solidFill>
                <a:effectLst/>
                <a:latin typeface="Udemy Sans"/>
              </a:rPr>
              <a:t>And then from there on these embeddings go through the transformer layer.</a:t>
            </a:r>
          </a:p>
          <a:p>
            <a:pPr algn="l"/>
            <a:r>
              <a:rPr lang="en-US" b="0" i="0" u="none" strike="noStrike" dirty="0">
                <a:solidFill>
                  <a:srgbClr val="2D2F31"/>
                </a:solidFill>
                <a:effectLst/>
                <a:latin typeface="Udemy Sans"/>
              </a:rPr>
              <a:t>Now in the upcoming videos we're going to talk about, you know, these key value query and multi-head</a:t>
            </a:r>
          </a:p>
          <a:p>
            <a:pPr algn="l"/>
            <a:r>
              <a:rPr lang="en-US" b="0" i="0" u="none" strike="noStrike" dirty="0">
                <a:solidFill>
                  <a:srgbClr val="2D2F31"/>
                </a:solidFill>
                <a:effectLst/>
                <a:latin typeface="Udemy Sans"/>
              </a:rPr>
              <a:t>attention and what's inside these transformer layers okay.</a:t>
            </a:r>
          </a:p>
          <a:p>
            <a:pPr algn="l"/>
            <a:r>
              <a:rPr lang="en-US" b="0" i="0" u="none" strike="noStrike" dirty="0">
                <a:solidFill>
                  <a:srgbClr val="2D2F31"/>
                </a:solidFill>
                <a:effectLst/>
                <a:latin typeface="Udemy Sans"/>
              </a:rPr>
              <a:t>And it might be a little challenging.</a:t>
            </a:r>
          </a:p>
          <a:p>
            <a:pPr algn="l"/>
            <a:r>
              <a:rPr lang="en-US" b="0" i="0" u="none" strike="noStrike" dirty="0">
                <a:solidFill>
                  <a:srgbClr val="2D2F31"/>
                </a:solidFill>
                <a:effectLst/>
                <a:latin typeface="Udemy Sans"/>
              </a:rPr>
              <a:t>Um, but I will do my best to help you understand, you know what this key value query multi-head attention</a:t>
            </a:r>
          </a:p>
          <a:p>
            <a:pPr algn="l"/>
            <a:r>
              <a:rPr lang="en-US" b="0" i="0" u="none" strike="noStrike" dirty="0">
                <a:solidFill>
                  <a:srgbClr val="2D2F31"/>
                </a:solidFill>
                <a:effectLst/>
                <a:latin typeface="Udemy Sans"/>
              </a:rPr>
              <a:t>and what's happening inside of the transformer layer.</a:t>
            </a:r>
          </a:p>
          <a:p>
            <a:endParaRPr lang="en-US" dirty="0"/>
          </a:p>
        </p:txBody>
      </p:sp>
      <p:sp>
        <p:nvSpPr>
          <p:cNvPr id="4" name="Slide Number Placeholder 3">
            <a:extLst>
              <a:ext uri="{FF2B5EF4-FFF2-40B4-BE49-F238E27FC236}">
                <a16:creationId xmlns:a16="http://schemas.microsoft.com/office/drawing/2014/main" id="{5DCF6A44-3B71-05B2-4B1B-35E5EBF9BC8B}"/>
              </a:ext>
            </a:extLst>
          </p:cNvPr>
          <p:cNvSpPr>
            <a:spLocks noGrp="1"/>
          </p:cNvSpPr>
          <p:nvPr>
            <p:ph type="sldNum" sz="quarter" idx="5"/>
          </p:nvPr>
        </p:nvSpPr>
        <p:spPr/>
        <p:txBody>
          <a:bodyPr/>
          <a:lstStyle/>
          <a:p>
            <a:fld id="{9C5F6A36-24B5-0743-9F3F-927763EEB80D}" type="slidenum">
              <a:rPr lang="en-US" smtClean="0"/>
              <a:t>42</a:t>
            </a:fld>
            <a:endParaRPr lang="en-US"/>
          </a:p>
        </p:txBody>
      </p:sp>
    </p:spTree>
    <p:extLst>
      <p:ext uri="{BB962C8B-B14F-4D97-AF65-F5344CB8AC3E}">
        <p14:creationId xmlns:p14="http://schemas.microsoft.com/office/powerpoint/2010/main" val="2749365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F8B1E-BA02-9C26-AEDF-F73C603A6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D71184-5971-191C-5DAF-C958B2B4BE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3046BE-D871-86D6-EAD7-ACA53AD81549}"/>
              </a:ext>
            </a:extLst>
          </p:cNvPr>
          <p:cNvSpPr>
            <a:spLocks noGrp="1"/>
          </p:cNvSpPr>
          <p:nvPr>
            <p:ph type="body" idx="1"/>
          </p:nvPr>
        </p:nvSpPr>
        <p:spPr/>
        <p:txBody>
          <a:bodyPr/>
          <a:lstStyle/>
          <a:p>
            <a:pPr algn="l" fontAlgn="base"/>
            <a:r>
              <a:rPr lang="en-US" b="0" i="0" u="none" strike="noStrike" dirty="0">
                <a:solidFill>
                  <a:srgbClr val="111111"/>
                </a:solidFill>
                <a:effectLst/>
                <a:latin typeface="Titillium"/>
              </a:rPr>
              <a:t>It is customary to collect all coordinates in a matrix such as the one below.</a:t>
            </a:r>
          </a:p>
          <a:p>
            <a:pPr algn="l" fontAlgn="base"/>
            <a:endParaRPr lang="en-US" b="0" i="0" u="none" strike="noStrike" dirty="0">
              <a:solidFill>
                <a:srgbClr val="111111"/>
              </a:solidFill>
              <a:effectLst/>
              <a:latin typeface="Titillium"/>
            </a:endParaRPr>
          </a:p>
          <a:p>
            <a:pPr algn="l" fontAlgn="base"/>
            <a:r>
              <a:rPr lang="en-US" b="0" i="0" u="none" strike="noStrike" dirty="0">
                <a:solidFill>
                  <a:srgbClr val="111111"/>
                </a:solidFill>
                <a:effectLst/>
                <a:latin typeface="Titillium"/>
              </a:rPr>
              <a:t>Each line is a vector. The vectors contained in the matrix are said to be explicit because each dimension corresponds to a well-identified context. Most of the time, matrices of explicit vectors contain many “empty” cells, i.e. cells whose value is null. This matrix is deliberately simple as each vector is three-dimensional. In the real word, the matrix can easily reach several thousand lines and columns, depending on the size of the corpus.</a:t>
            </a:r>
          </a:p>
          <a:p>
            <a:endParaRPr lang="en-US" dirty="0"/>
          </a:p>
        </p:txBody>
      </p:sp>
      <p:sp>
        <p:nvSpPr>
          <p:cNvPr id="4" name="Slide Number Placeholder 3">
            <a:extLst>
              <a:ext uri="{FF2B5EF4-FFF2-40B4-BE49-F238E27FC236}">
                <a16:creationId xmlns:a16="http://schemas.microsoft.com/office/drawing/2014/main" id="{4BC5DCFD-9FCD-DE84-0561-F9C79D467C47}"/>
              </a:ext>
            </a:extLst>
          </p:cNvPr>
          <p:cNvSpPr>
            <a:spLocks noGrp="1"/>
          </p:cNvSpPr>
          <p:nvPr>
            <p:ph type="sldNum" sz="quarter" idx="5"/>
          </p:nvPr>
        </p:nvSpPr>
        <p:spPr/>
        <p:txBody>
          <a:bodyPr/>
          <a:lstStyle/>
          <a:p>
            <a:fld id="{9C5F6A36-24B5-0743-9F3F-927763EEB80D}" type="slidenum">
              <a:rPr lang="en-US" smtClean="0"/>
              <a:t>43</a:t>
            </a:fld>
            <a:endParaRPr lang="en-US"/>
          </a:p>
        </p:txBody>
      </p:sp>
    </p:spTree>
    <p:extLst>
      <p:ext uri="{BB962C8B-B14F-4D97-AF65-F5344CB8AC3E}">
        <p14:creationId xmlns:p14="http://schemas.microsoft.com/office/powerpoint/2010/main" val="4256721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0C857-A13C-2435-3751-D60CF6A227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D0C1F-F459-6C2D-9AC5-CF8D89F0E3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BA508-9286-9E03-16C5-B9BAD28F94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18FD6E-3C36-2FDD-AA45-CB98E1E4E83D}"/>
              </a:ext>
            </a:extLst>
          </p:cNvPr>
          <p:cNvSpPr>
            <a:spLocks noGrp="1"/>
          </p:cNvSpPr>
          <p:nvPr>
            <p:ph type="sldNum" sz="quarter" idx="5"/>
          </p:nvPr>
        </p:nvSpPr>
        <p:spPr/>
        <p:txBody>
          <a:bodyPr/>
          <a:lstStyle/>
          <a:p>
            <a:fld id="{9C5F6A36-24B5-0743-9F3F-927763EEB80D}" type="slidenum">
              <a:rPr lang="en-US" smtClean="0"/>
              <a:t>44</a:t>
            </a:fld>
            <a:endParaRPr lang="en-US"/>
          </a:p>
        </p:txBody>
      </p:sp>
    </p:spTree>
    <p:extLst>
      <p:ext uri="{BB962C8B-B14F-4D97-AF65-F5344CB8AC3E}">
        <p14:creationId xmlns:p14="http://schemas.microsoft.com/office/powerpoint/2010/main" val="3463720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A620D-1194-741B-01ED-DA25B80F3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245E6-3335-9679-838C-6248700C55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93835C-C9DF-E21A-C380-57A7236091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4D1074-D608-520E-E07B-036C60ACA9AA}"/>
              </a:ext>
            </a:extLst>
          </p:cNvPr>
          <p:cNvSpPr>
            <a:spLocks noGrp="1"/>
          </p:cNvSpPr>
          <p:nvPr>
            <p:ph type="sldNum" sz="quarter" idx="5"/>
          </p:nvPr>
        </p:nvSpPr>
        <p:spPr/>
        <p:txBody>
          <a:bodyPr/>
          <a:lstStyle/>
          <a:p>
            <a:fld id="{9C5F6A36-24B5-0743-9F3F-927763EEB80D}" type="slidenum">
              <a:rPr lang="en-US" smtClean="0"/>
              <a:t>45</a:t>
            </a:fld>
            <a:endParaRPr lang="en-US"/>
          </a:p>
        </p:txBody>
      </p:sp>
    </p:spTree>
    <p:extLst>
      <p:ext uri="{BB962C8B-B14F-4D97-AF65-F5344CB8AC3E}">
        <p14:creationId xmlns:p14="http://schemas.microsoft.com/office/powerpoint/2010/main" val="44922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F2F33-E1A1-3469-B201-8C9EF8032C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5F9F74-A650-8B7B-23D2-4E941705E2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06CB7-8F9E-6415-1EE8-70ED91D0CA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F574DB-F2D9-8BC0-D98A-7B57CF550134}"/>
              </a:ext>
            </a:extLst>
          </p:cNvPr>
          <p:cNvSpPr>
            <a:spLocks noGrp="1"/>
          </p:cNvSpPr>
          <p:nvPr>
            <p:ph type="sldNum" sz="quarter" idx="5"/>
          </p:nvPr>
        </p:nvSpPr>
        <p:spPr/>
        <p:txBody>
          <a:bodyPr/>
          <a:lstStyle/>
          <a:p>
            <a:fld id="{9C5F6A36-24B5-0743-9F3F-927763EEB80D}" type="slidenum">
              <a:rPr lang="en-US" smtClean="0"/>
              <a:t>46</a:t>
            </a:fld>
            <a:endParaRPr lang="en-US"/>
          </a:p>
        </p:txBody>
      </p:sp>
    </p:spTree>
    <p:extLst>
      <p:ext uri="{BB962C8B-B14F-4D97-AF65-F5344CB8AC3E}">
        <p14:creationId xmlns:p14="http://schemas.microsoft.com/office/powerpoint/2010/main" val="637295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895FE-F067-3705-F91A-ED43658CA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7C5FB8-9448-9E35-1BA5-F254A97279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FA2F58-5058-AF16-D4D6-1EA4E22C5E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05D352-1593-631C-7DB2-D0DD40EF675A}"/>
              </a:ext>
            </a:extLst>
          </p:cNvPr>
          <p:cNvSpPr>
            <a:spLocks noGrp="1"/>
          </p:cNvSpPr>
          <p:nvPr>
            <p:ph type="sldNum" sz="quarter" idx="5"/>
          </p:nvPr>
        </p:nvSpPr>
        <p:spPr/>
        <p:txBody>
          <a:bodyPr/>
          <a:lstStyle/>
          <a:p>
            <a:fld id="{9C5F6A36-24B5-0743-9F3F-927763EEB80D}" type="slidenum">
              <a:rPr lang="en-US" smtClean="0"/>
              <a:t>47</a:t>
            </a:fld>
            <a:endParaRPr lang="en-US"/>
          </a:p>
        </p:txBody>
      </p:sp>
    </p:spTree>
    <p:extLst>
      <p:ext uri="{BB962C8B-B14F-4D97-AF65-F5344CB8AC3E}">
        <p14:creationId xmlns:p14="http://schemas.microsoft.com/office/powerpoint/2010/main" val="1253305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408A8-C802-BF24-F538-E83ECB4DE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82724-7BDA-CEEE-7671-5CCB1B1873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69BFA0-951E-A29C-AB22-D61C858FE8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4CCF8F-3557-8C64-BCF5-7F5DC16CE9D2}"/>
              </a:ext>
            </a:extLst>
          </p:cNvPr>
          <p:cNvSpPr>
            <a:spLocks noGrp="1"/>
          </p:cNvSpPr>
          <p:nvPr>
            <p:ph type="sldNum" sz="quarter" idx="5"/>
          </p:nvPr>
        </p:nvSpPr>
        <p:spPr/>
        <p:txBody>
          <a:bodyPr/>
          <a:lstStyle/>
          <a:p>
            <a:fld id="{9C5F6A36-24B5-0743-9F3F-927763EEB80D}" type="slidenum">
              <a:rPr lang="en-US" smtClean="0"/>
              <a:t>17</a:t>
            </a:fld>
            <a:endParaRPr lang="en-US"/>
          </a:p>
        </p:txBody>
      </p:sp>
    </p:spTree>
    <p:extLst>
      <p:ext uri="{BB962C8B-B14F-4D97-AF65-F5344CB8AC3E}">
        <p14:creationId xmlns:p14="http://schemas.microsoft.com/office/powerpoint/2010/main" val="3916192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177A6-4C64-6C1E-6BC6-50978BED72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8203B-C1A0-47DC-1F6A-0C314E682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092DB6-CBE5-110E-EC2A-04523F6544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7BF26E-C905-D215-A734-DC0028E252B8}"/>
              </a:ext>
            </a:extLst>
          </p:cNvPr>
          <p:cNvSpPr>
            <a:spLocks noGrp="1"/>
          </p:cNvSpPr>
          <p:nvPr>
            <p:ph type="sldNum" sz="quarter" idx="5"/>
          </p:nvPr>
        </p:nvSpPr>
        <p:spPr/>
        <p:txBody>
          <a:bodyPr/>
          <a:lstStyle/>
          <a:p>
            <a:fld id="{9C5F6A36-24B5-0743-9F3F-927763EEB80D}" type="slidenum">
              <a:rPr lang="en-US" smtClean="0"/>
              <a:t>48</a:t>
            </a:fld>
            <a:endParaRPr lang="en-US"/>
          </a:p>
        </p:txBody>
      </p:sp>
    </p:spTree>
    <p:extLst>
      <p:ext uri="{BB962C8B-B14F-4D97-AF65-F5344CB8AC3E}">
        <p14:creationId xmlns:p14="http://schemas.microsoft.com/office/powerpoint/2010/main" val="2036445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B8F9C-0245-406A-0192-887F43E6C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336F0-0B37-FBC4-8FE1-B6C52F0166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E682A4-12DD-F45C-4DDF-AB6399483B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D38C1F-C306-F0D3-AB39-A8016E954540}"/>
              </a:ext>
            </a:extLst>
          </p:cNvPr>
          <p:cNvSpPr>
            <a:spLocks noGrp="1"/>
          </p:cNvSpPr>
          <p:nvPr>
            <p:ph type="sldNum" sz="quarter" idx="5"/>
          </p:nvPr>
        </p:nvSpPr>
        <p:spPr/>
        <p:txBody>
          <a:bodyPr/>
          <a:lstStyle/>
          <a:p>
            <a:fld id="{9C5F6A36-24B5-0743-9F3F-927763EEB80D}" type="slidenum">
              <a:rPr lang="en-US" smtClean="0"/>
              <a:t>49</a:t>
            </a:fld>
            <a:endParaRPr lang="en-US"/>
          </a:p>
        </p:txBody>
      </p:sp>
    </p:spTree>
    <p:extLst>
      <p:ext uri="{BB962C8B-B14F-4D97-AF65-F5344CB8AC3E}">
        <p14:creationId xmlns:p14="http://schemas.microsoft.com/office/powerpoint/2010/main" val="1105445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97E22-FD8E-4B29-0A47-EA2EB711C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9CA3F-2505-E5E5-7E9A-ED5B1A1FE2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8D217-07D0-DE75-26AE-FDEC524C5B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B303F5-0DBA-4094-90A9-DC41740D1059}"/>
              </a:ext>
            </a:extLst>
          </p:cNvPr>
          <p:cNvSpPr>
            <a:spLocks noGrp="1"/>
          </p:cNvSpPr>
          <p:nvPr>
            <p:ph type="sldNum" sz="quarter" idx="5"/>
          </p:nvPr>
        </p:nvSpPr>
        <p:spPr/>
        <p:txBody>
          <a:bodyPr/>
          <a:lstStyle/>
          <a:p>
            <a:fld id="{9C5F6A36-24B5-0743-9F3F-927763EEB80D}" type="slidenum">
              <a:rPr lang="en-US" smtClean="0"/>
              <a:t>50</a:t>
            </a:fld>
            <a:endParaRPr lang="en-US"/>
          </a:p>
        </p:txBody>
      </p:sp>
    </p:spTree>
    <p:extLst>
      <p:ext uri="{BB962C8B-B14F-4D97-AF65-F5344CB8AC3E}">
        <p14:creationId xmlns:p14="http://schemas.microsoft.com/office/powerpoint/2010/main" val="4286250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F6A36-24B5-0743-9F3F-927763EEB80D}" type="slidenum">
              <a:rPr lang="en-US" smtClean="0"/>
              <a:t>51</a:t>
            </a:fld>
            <a:endParaRPr lang="en-US"/>
          </a:p>
        </p:txBody>
      </p:sp>
    </p:spTree>
    <p:extLst>
      <p:ext uri="{BB962C8B-B14F-4D97-AF65-F5344CB8AC3E}">
        <p14:creationId xmlns:p14="http://schemas.microsoft.com/office/powerpoint/2010/main" val="526061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50266-A4C5-1C0A-AB2C-656F7A9088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0E257-1C89-299E-4535-AE747CFF6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B98AE9-9F00-C523-FCB8-CD49B274DF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FB781C-E12E-0483-2B7B-B7F179045814}"/>
              </a:ext>
            </a:extLst>
          </p:cNvPr>
          <p:cNvSpPr>
            <a:spLocks noGrp="1"/>
          </p:cNvSpPr>
          <p:nvPr>
            <p:ph type="sldNum" sz="quarter" idx="5"/>
          </p:nvPr>
        </p:nvSpPr>
        <p:spPr/>
        <p:txBody>
          <a:bodyPr/>
          <a:lstStyle/>
          <a:p>
            <a:fld id="{9C5F6A36-24B5-0743-9F3F-927763EEB80D}" type="slidenum">
              <a:rPr lang="en-US" smtClean="0"/>
              <a:t>52</a:t>
            </a:fld>
            <a:endParaRPr lang="en-US"/>
          </a:p>
        </p:txBody>
      </p:sp>
    </p:spTree>
    <p:extLst>
      <p:ext uri="{BB962C8B-B14F-4D97-AF65-F5344CB8AC3E}">
        <p14:creationId xmlns:p14="http://schemas.microsoft.com/office/powerpoint/2010/main" val="649716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57639-101E-0DDA-4341-B003677B5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E7947F-63B6-91DF-2227-ECCFCA7356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3E5DE1-1030-BBEA-411E-CA52128111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2C684C-86ED-F417-A0DC-85131E2643FE}"/>
              </a:ext>
            </a:extLst>
          </p:cNvPr>
          <p:cNvSpPr>
            <a:spLocks noGrp="1"/>
          </p:cNvSpPr>
          <p:nvPr>
            <p:ph type="sldNum" sz="quarter" idx="5"/>
          </p:nvPr>
        </p:nvSpPr>
        <p:spPr/>
        <p:txBody>
          <a:bodyPr/>
          <a:lstStyle/>
          <a:p>
            <a:fld id="{9C5F6A36-24B5-0743-9F3F-927763EEB80D}" type="slidenum">
              <a:rPr lang="en-US" smtClean="0"/>
              <a:t>53</a:t>
            </a:fld>
            <a:endParaRPr lang="en-US"/>
          </a:p>
        </p:txBody>
      </p:sp>
    </p:spTree>
    <p:extLst>
      <p:ext uri="{BB962C8B-B14F-4D97-AF65-F5344CB8AC3E}">
        <p14:creationId xmlns:p14="http://schemas.microsoft.com/office/powerpoint/2010/main" val="688060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2B4EA-6138-5EBD-05DB-B9037E3C98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8A6349-6527-47C7-2293-C5C3446E1C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1DA19-9E09-3348-E370-135B30F946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9506A9-0C6D-8735-2376-7851CB867891}"/>
              </a:ext>
            </a:extLst>
          </p:cNvPr>
          <p:cNvSpPr>
            <a:spLocks noGrp="1"/>
          </p:cNvSpPr>
          <p:nvPr>
            <p:ph type="sldNum" sz="quarter" idx="5"/>
          </p:nvPr>
        </p:nvSpPr>
        <p:spPr/>
        <p:txBody>
          <a:bodyPr/>
          <a:lstStyle/>
          <a:p>
            <a:fld id="{9C5F6A36-24B5-0743-9F3F-927763EEB80D}" type="slidenum">
              <a:rPr lang="en-US" smtClean="0"/>
              <a:t>54</a:t>
            </a:fld>
            <a:endParaRPr lang="en-US"/>
          </a:p>
        </p:txBody>
      </p:sp>
    </p:spTree>
    <p:extLst>
      <p:ext uri="{BB962C8B-B14F-4D97-AF65-F5344CB8AC3E}">
        <p14:creationId xmlns:p14="http://schemas.microsoft.com/office/powerpoint/2010/main" val="30662519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97181-5325-7EB5-173B-3286C661D3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B27E8-F9E0-7A7B-3E7C-145CAE9F8F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E85DD-41A1-0A6A-36C6-CE8C31744E2A}"/>
              </a:ext>
            </a:extLst>
          </p:cNvPr>
          <p:cNvSpPr>
            <a:spLocks noGrp="1"/>
          </p:cNvSpPr>
          <p:nvPr>
            <p:ph type="body" idx="1"/>
          </p:nvPr>
        </p:nvSpPr>
        <p:spPr/>
        <p:txBody>
          <a:bodyPr/>
          <a:lstStyle/>
          <a:p>
            <a:pPr algn="l"/>
            <a:r>
              <a:rPr lang="en-US" b="1" i="0" u="none" strike="noStrike" dirty="0">
                <a:solidFill>
                  <a:srgbClr val="000000"/>
                </a:solidFill>
                <a:effectLst/>
              </a:rPr>
              <a:t>Query</a:t>
            </a:r>
            <a:r>
              <a:rPr lang="en-US" b="0" i="0" u="none" strike="noStrike" dirty="0">
                <a:solidFill>
                  <a:srgbClr val="000000"/>
                </a:solidFill>
                <a:effectLst/>
              </a:rPr>
              <a:t>: "Find something that can fly and has good engine power."</a:t>
            </a:r>
          </a:p>
          <a:p>
            <a:pPr algn="l"/>
            <a:r>
              <a:rPr lang="en-US" b="0" i="0" u="none" strike="noStrike" dirty="0">
                <a:solidFill>
                  <a:srgbClr val="000000"/>
                </a:solidFill>
                <a:effectLst/>
              </a:rPr>
              <a:t>Here’s how this query fits the example:</a:t>
            </a:r>
          </a:p>
          <a:p>
            <a:pPr algn="l">
              <a:buFont typeface="+mj-lt"/>
              <a:buAutoNum type="arabicPeriod"/>
            </a:pPr>
            <a:r>
              <a:rPr lang="en-US" b="1" i="0" u="none" strike="noStrike" dirty="0">
                <a:solidFill>
                  <a:srgbClr val="000000"/>
                </a:solidFill>
                <a:effectLst/>
              </a:rPr>
              <a:t>Query Vector Representation</a:t>
            </a:r>
            <a:r>
              <a:rPr lang="en-US" b="0" i="0" u="none" strike="noStrike" dirty="0">
                <a:solidFill>
                  <a:srgbClr val="000000"/>
                </a:solidFill>
                <a:effectLst/>
              </a:rPr>
              <a:t>:</a:t>
            </a:r>
          </a:p>
          <a:p>
            <a:pPr marL="742950" lvl="1" indent="-285750" algn="l">
              <a:buFont typeface="+mj-lt"/>
              <a:buAutoNum type="arabicPeriod"/>
            </a:pPr>
            <a:r>
              <a:rPr lang="en-US" b="0" i="0" u="none" strike="noStrike" dirty="0">
                <a:solidFill>
                  <a:srgbClr val="000000"/>
                </a:solidFill>
                <a:effectLst/>
              </a:rPr>
              <a:t>The query would be transformed into a vector based on its features (e.g., flying capability → "sky" dimension, engine power → "engine" dimension). Assume the query vector might look like [0,3,3][0,3,3], where:</a:t>
            </a:r>
          </a:p>
          <a:p>
            <a:pPr marL="1143000" lvl="2" indent="-228600" algn="l">
              <a:buFont typeface="+mj-lt"/>
              <a:buAutoNum type="arabicPeriod"/>
            </a:pPr>
            <a:r>
              <a:rPr lang="en-US" b="0" i="0" u="none" strike="noStrike" dirty="0">
                <a:solidFill>
                  <a:srgbClr val="000000"/>
                </a:solidFill>
                <a:effectLst/>
              </a:rPr>
              <a:t>0: No relevance to "wings."</a:t>
            </a:r>
          </a:p>
          <a:p>
            <a:pPr marL="1143000" lvl="2" indent="-228600" algn="l">
              <a:buFont typeface="+mj-lt"/>
              <a:buAutoNum type="arabicPeriod"/>
            </a:pPr>
            <a:r>
              <a:rPr lang="en-US" b="0" i="0" u="none" strike="noStrike" dirty="0">
                <a:solidFill>
                  <a:srgbClr val="000000"/>
                </a:solidFill>
                <a:effectLst/>
              </a:rPr>
              <a:t>3: Moderate relevance to "sky."</a:t>
            </a:r>
          </a:p>
          <a:p>
            <a:pPr marL="1143000" lvl="2" indent="-228600" algn="l">
              <a:buFont typeface="+mj-lt"/>
              <a:buAutoNum type="arabicPeriod"/>
            </a:pPr>
            <a:r>
              <a:rPr lang="en-US" b="0" i="0" u="none" strike="noStrike" dirty="0">
                <a:solidFill>
                  <a:srgbClr val="000000"/>
                </a:solidFill>
                <a:effectLst/>
              </a:rPr>
              <a:t>3: High relevance to "engine."</a:t>
            </a:r>
          </a:p>
          <a:p>
            <a:pPr algn="l">
              <a:buFont typeface="+mj-lt"/>
              <a:buAutoNum type="arabicPeriod"/>
            </a:pPr>
            <a:r>
              <a:rPr lang="en-US" b="1" i="0" u="none" strike="noStrike" dirty="0">
                <a:solidFill>
                  <a:srgbClr val="000000"/>
                </a:solidFill>
                <a:effectLst/>
              </a:rPr>
              <a:t>Similarity Computation</a:t>
            </a:r>
            <a:r>
              <a:rPr lang="en-US" b="0" i="0" u="none" strike="noStrike" dirty="0">
                <a:solidFill>
                  <a:srgbClr val="000000"/>
                </a:solidFill>
                <a:effectLst/>
              </a:rPr>
              <a:t>:</a:t>
            </a:r>
          </a:p>
          <a:p>
            <a:pPr marL="742950" lvl="1" indent="-285750" algn="l">
              <a:buFont typeface="+mj-lt"/>
              <a:buAutoNum type="arabicPeriod"/>
            </a:pPr>
            <a:r>
              <a:rPr lang="en-US" b="0" i="0" u="none" strike="noStrike" dirty="0">
                <a:solidFill>
                  <a:srgbClr val="000000"/>
                </a:solidFill>
                <a:effectLst/>
              </a:rPr>
              <a:t>The cosine similarity between the query vector [0,3,3][0,3,3] and the database vectors would be calculated:</a:t>
            </a:r>
          </a:p>
          <a:p>
            <a:pPr marL="1143000" lvl="2" indent="-228600" algn="l">
              <a:buFont typeface="+mj-lt"/>
              <a:buAutoNum type="arabicPeriod"/>
            </a:pPr>
            <a:r>
              <a:rPr lang="en-US" b="0" i="0" u="none" strike="noStrike" dirty="0">
                <a:solidFill>
                  <a:srgbClr val="000000"/>
                </a:solidFill>
                <a:effectLst/>
              </a:rPr>
              <a:t>With "Helicopter" [0,2,4]: Cosine similarity is high because both emphasize "sky" and "engine."</a:t>
            </a:r>
          </a:p>
          <a:p>
            <a:pPr marL="1143000" lvl="2" indent="-228600" algn="l">
              <a:buFont typeface="+mj-lt"/>
              <a:buAutoNum type="arabicPeriod"/>
            </a:pPr>
            <a:r>
              <a:rPr lang="en-US" b="0" i="0" u="none" strike="noStrike" dirty="0">
                <a:solidFill>
                  <a:srgbClr val="000000"/>
                </a:solidFill>
                <a:effectLst/>
              </a:rPr>
              <a:t>With "Rocket" [0,4,2]: Cosine similarity is also high but slightly lower than with "Helicopter."</a:t>
            </a:r>
          </a:p>
          <a:p>
            <a:pPr marL="1143000" lvl="2" indent="-228600" algn="l">
              <a:buFont typeface="+mj-lt"/>
              <a:buAutoNum type="arabicPeriod"/>
            </a:pPr>
            <a:r>
              <a:rPr lang="en-US" b="0" i="0" u="none" strike="noStrike" dirty="0">
                <a:solidFill>
                  <a:srgbClr val="000000"/>
                </a:solidFill>
                <a:effectLst/>
              </a:rPr>
              <a:t>With "Drone" [0,3,3]: Cosine similarity is 1 because it's an exact match.</a:t>
            </a:r>
          </a:p>
          <a:p>
            <a:pPr algn="l">
              <a:buFont typeface="+mj-lt"/>
              <a:buAutoNum type="arabicPeriod"/>
            </a:pPr>
            <a:r>
              <a:rPr lang="en-US" b="1" i="0" u="none" strike="noStrike" dirty="0">
                <a:solidFill>
                  <a:srgbClr val="000000"/>
                </a:solidFill>
                <a:effectLst/>
              </a:rPr>
              <a:t>Results</a:t>
            </a:r>
            <a:r>
              <a:rPr lang="en-US" b="0" i="0" u="none" strike="noStrike" dirty="0">
                <a:solidFill>
                  <a:srgbClr val="000000"/>
                </a:solidFill>
                <a:effectLst/>
              </a:rPr>
              <a:t>:</a:t>
            </a:r>
          </a:p>
          <a:p>
            <a:pPr marL="742950" lvl="1" indent="-285750" algn="l">
              <a:buFont typeface="+mj-lt"/>
              <a:buAutoNum type="arabicPeriod"/>
            </a:pPr>
            <a:r>
              <a:rPr lang="en-US" b="0" i="0" u="none" strike="noStrike" dirty="0">
                <a:solidFill>
                  <a:srgbClr val="000000"/>
                </a:solidFill>
                <a:effectLst/>
              </a:rPr>
              <a:t>Based on the cosine similarity, the intelligent search system might rank the results like this:</a:t>
            </a:r>
          </a:p>
          <a:p>
            <a:pPr marL="1143000" lvl="2" indent="-228600" algn="l">
              <a:buFont typeface="+mj-lt"/>
              <a:buAutoNum type="arabicPeriod"/>
            </a:pPr>
            <a:r>
              <a:rPr lang="en-US" b="1" i="0" u="none" strike="noStrike" dirty="0">
                <a:solidFill>
                  <a:srgbClr val="000000"/>
                </a:solidFill>
                <a:effectLst/>
              </a:rPr>
              <a:t>Drone</a:t>
            </a:r>
            <a:r>
              <a:rPr lang="en-US" b="0" i="0" u="none" strike="noStrike" dirty="0">
                <a:solidFill>
                  <a:srgbClr val="000000"/>
                </a:solidFill>
                <a:effectLst/>
              </a:rPr>
              <a:t>: Exact match with cosine similarity of 1.</a:t>
            </a:r>
          </a:p>
          <a:p>
            <a:pPr marL="1143000" lvl="2" indent="-228600" algn="l">
              <a:buFont typeface="+mj-lt"/>
              <a:buAutoNum type="arabicPeriod"/>
            </a:pPr>
            <a:r>
              <a:rPr lang="en-US" b="1" i="0" u="none" strike="noStrike" dirty="0">
                <a:solidFill>
                  <a:srgbClr val="000000"/>
                </a:solidFill>
                <a:effectLst/>
              </a:rPr>
              <a:t>Helicopter</a:t>
            </a:r>
            <a:r>
              <a:rPr lang="en-US" b="0" i="0" u="none" strike="noStrike" dirty="0">
                <a:solidFill>
                  <a:srgbClr val="000000"/>
                </a:solidFill>
                <a:effectLst/>
              </a:rPr>
              <a:t>: Close match with cosine similarity (e.g., 0.9).</a:t>
            </a:r>
          </a:p>
          <a:p>
            <a:pPr marL="1143000" lvl="2" indent="-228600" algn="l">
              <a:buFont typeface="+mj-lt"/>
              <a:buAutoNum type="arabicPeriod"/>
            </a:pPr>
            <a:r>
              <a:rPr lang="en-US" b="1" i="0" u="none" strike="noStrike" dirty="0">
                <a:solidFill>
                  <a:srgbClr val="000000"/>
                </a:solidFill>
                <a:effectLst/>
              </a:rPr>
              <a:t>Rocket</a:t>
            </a:r>
            <a:r>
              <a:rPr lang="en-US" b="0" i="0" u="none" strike="noStrike" dirty="0">
                <a:solidFill>
                  <a:srgbClr val="000000"/>
                </a:solidFill>
                <a:effectLst/>
              </a:rPr>
              <a:t>: Less similar but still relevant (e.g., cosine similarity 0.8).</a:t>
            </a:r>
          </a:p>
          <a:p>
            <a:pPr algn="l"/>
            <a:r>
              <a:rPr lang="en-US" b="0" i="0" u="none" strike="noStrike" dirty="0">
                <a:solidFill>
                  <a:srgbClr val="000000"/>
                </a:solidFill>
                <a:effectLst/>
              </a:rPr>
              <a:t>This example demonstrates how a vector database interprets features in the query, matches them against stored vectors, and ranks the results based on their cosine similarity.</a:t>
            </a:r>
          </a:p>
          <a:p>
            <a:endParaRPr lang="en-US" dirty="0"/>
          </a:p>
        </p:txBody>
      </p:sp>
      <p:sp>
        <p:nvSpPr>
          <p:cNvPr id="4" name="Slide Number Placeholder 3">
            <a:extLst>
              <a:ext uri="{FF2B5EF4-FFF2-40B4-BE49-F238E27FC236}">
                <a16:creationId xmlns:a16="http://schemas.microsoft.com/office/drawing/2014/main" id="{B85573A6-1958-60FD-1D00-E265106CFB21}"/>
              </a:ext>
            </a:extLst>
          </p:cNvPr>
          <p:cNvSpPr>
            <a:spLocks noGrp="1"/>
          </p:cNvSpPr>
          <p:nvPr>
            <p:ph type="sldNum" sz="quarter" idx="5"/>
          </p:nvPr>
        </p:nvSpPr>
        <p:spPr/>
        <p:txBody>
          <a:bodyPr/>
          <a:lstStyle/>
          <a:p>
            <a:fld id="{9C5F6A36-24B5-0743-9F3F-927763EEB80D}" type="slidenum">
              <a:rPr lang="en-US" smtClean="0"/>
              <a:t>55</a:t>
            </a:fld>
            <a:endParaRPr lang="en-US"/>
          </a:p>
        </p:txBody>
      </p:sp>
    </p:spTree>
    <p:extLst>
      <p:ext uri="{BB962C8B-B14F-4D97-AF65-F5344CB8AC3E}">
        <p14:creationId xmlns:p14="http://schemas.microsoft.com/office/powerpoint/2010/main" val="186093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D09CE-1D4E-1F0A-B069-B5E2D012C9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D0C77-C5A3-BF96-C240-CBDE1554C6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39A779-8A2B-73D3-A530-95653107A7FA}"/>
              </a:ext>
            </a:extLst>
          </p:cNvPr>
          <p:cNvSpPr>
            <a:spLocks noGrp="1"/>
          </p:cNvSpPr>
          <p:nvPr>
            <p:ph type="body" idx="1"/>
          </p:nvPr>
        </p:nvSpPr>
        <p:spPr/>
        <p:txBody>
          <a:bodyPr/>
          <a:lstStyle/>
          <a:p>
            <a:pPr algn="l"/>
            <a:r>
              <a:rPr lang="en-US" b="1" i="0" u="none" strike="noStrike" dirty="0">
                <a:solidFill>
                  <a:srgbClr val="000000"/>
                </a:solidFill>
                <a:effectLst/>
              </a:rPr>
              <a:t>Query</a:t>
            </a:r>
            <a:r>
              <a:rPr lang="en-US" b="0" i="0" u="none" strike="noStrike" dirty="0">
                <a:solidFill>
                  <a:srgbClr val="000000"/>
                </a:solidFill>
                <a:effectLst/>
              </a:rPr>
              <a:t>: "Find something that can fly and has good engine power."</a:t>
            </a:r>
          </a:p>
          <a:p>
            <a:pPr algn="l"/>
            <a:r>
              <a:rPr lang="en-US" b="0" i="0" u="none" strike="noStrike" dirty="0">
                <a:solidFill>
                  <a:srgbClr val="000000"/>
                </a:solidFill>
                <a:effectLst/>
              </a:rPr>
              <a:t>Here’s how this query fits the example:</a:t>
            </a:r>
          </a:p>
          <a:p>
            <a:pPr algn="l">
              <a:buFont typeface="+mj-lt"/>
              <a:buAutoNum type="arabicPeriod"/>
            </a:pPr>
            <a:r>
              <a:rPr lang="en-US" b="1" i="0" u="none" strike="noStrike" dirty="0">
                <a:solidFill>
                  <a:srgbClr val="000000"/>
                </a:solidFill>
                <a:effectLst/>
              </a:rPr>
              <a:t>Query Vector Representation</a:t>
            </a:r>
            <a:r>
              <a:rPr lang="en-US" b="0" i="0" u="none" strike="noStrike" dirty="0">
                <a:solidFill>
                  <a:srgbClr val="000000"/>
                </a:solidFill>
                <a:effectLst/>
              </a:rPr>
              <a:t>:</a:t>
            </a:r>
          </a:p>
          <a:p>
            <a:pPr marL="742950" lvl="1" indent="-285750" algn="l">
              <a:buFont typeface="+mj-lt"/>
              <a:buAutoNum type="arabicPeriod"/>
            </a:pPr>
            <a:r>
              <a:rPr lang="en-US" b="0" i="0" u="none" strike="noStrike" dirty="0">
                <a:solidFill>
                  <a:srgbClr val="000000"/>
                </a:solidFill>
                <a:effectLst/>
              </a:rPr>
              <a:t>The query would be transformed into a vector based on its features (e.g., flying capability → "sky" dimension, engine power → "engine" dimension). Assume the query vector might look like [0,3,3], where:</a:t>
            </a:r>
          </a:p>
          <a:p>
            <a:pPr marL="1143000" lvl="2" indent="-228600" algn="l">
              <a:buFont typeface="+mj-lt"/>
              <a:buAutoNum type="arabicPeriod"/>
            </a:pPr>
            <a:r>
              <a:rPr lang="en-US" b="0" i="0" u="none" strike="noStrike" dirty="0">
                <a:solidFill>
                  <a:srgbClr val="000000"/>
                </a:solidFill>
                <a:effectLst/>
              </a:rPr>
              <a:t>0: No relevance to "wings."</a:t>
            </a:r>
          </a:p>
          <a:p>
            <a:pPr marL="1143000" lvl="2" indent="-228600" algn="l">
              <a:buFont typeface="+mj-lt"/>
              <a:buAutoNum type="arabicPeriod"/>
            </a:pPr>
            <a:r>
              <a:rPr lang="en-US" b="0" i="0" u="none" strike="noStrike" dirty="0">
                <a:solidFill>
                  <a:srgbClr val="000000"/>
                </a:solidFill>
                <a:effectLst/>
              </a:rPr>
              <a:t>3: Moderate relevance to "sky."</a:t>
            </a:r>
          </a:p>
          <a:p>
            <a:pPr marL="1143000" lvl="2" indent="-228600" algn="l">
              <a:buFont typeface="+mj-lt"/>
              <a:buAutoNum type="arabicPeriod"/>
            </a:pPr>
            <a:r>
              <a:rPr lang="en-US" b="0" i="0" u="none" strike="noStrike" dirty="0">
                <a:solidFill>
                  <a:srgbClr val="000000"/>
                </a:solidFill>
                <a:effectLst/>
              </a:rPr>
              <a:t>3: High relevance to "engine."</a:t>
            </a:r>
          </a:p>
          <a:p>
            <a:pPr algn="l">
              <a:buFont typeface="+mj-lt"/>
              <a:buAutoNum type="arabicPeriod"/>
            </a:pPr>
            <a:r>
              <a:rPr lang="en-US" b="1" i="0" u="none" strike="noStrike" dirty="0">
                <a:solidFill>
                  <a:srgbClr val="000000"/>
                </a:solidFill>
                <a:effectLst/>
              </a:rPr>
              <a:t>Similarity Computation</a:t>
            </a:r>
            <a:r>
              <a:rPr lang="en-US" b="0" i="0" u="none" strike="noStrike" dirty="0">
                <a:solidFill>
                  <a:srgbClr val="000000"/>
                </a:solidFill>
                <a:effectLst/>
              </a:rPr>
              <a:t>:</a:t>
            </a:r>
          </a:p>
          <a:p>
            <a:pPr marL="742950" lvl="1" indent="-285750" algn="l">
              <a:buFont typeface="+mj-lt"/>
              <a:buAutoNum type="arabicPeriod"/>
            </a:pPr>
            <a:r>
              <a:rPr lang="en-US" b="0" i="0" u="none" strike="noStrike" dirty="0">
                <a:solidFill>
                  <a:srgbClr val="000000"/>
                </a:solidFill>
                <a:effectLst/>
              </a:rPr>
              <a:t>The cosine similarity between the query vector [0,3,3][0,3,3] and the database vectors would be calculated:</a:t>
            </a:r>
          </a:p>
          <a:p>
            <a:pPr marL="1143000" lvl="2" indent="-228600" algn="l">
              <a:buFont typeface="+mj-lt"/>
              <a:buAutoNum type="arabicPeriod"/>
            </a:pPr>
            <a:r>
              <a:rPr lang="en-US" b="0" i="0" u="none" strike="noStrike" dirty="0">
                <a:solidFill>
                  <a:srgbClr val="000000"/>
                </a:solidFill>
                <a:effectLst/>
              </a:rPr>
              <a:t>With "Helicopter" [0,2,4]: Cosine similarity is high because both emphasize "sky" and "engine."</a:t>
            </a:r>
          </a:p>
          <a:p>
            <a:pPr marL="1143000" lvl="2" indent="-228600" algn="l">
              <a:buFont typeface="+mj-lt"/>
              <a:buAutoNum type="arabicPeriod"/>
            </a:pPr>
            <a:r>
              <a:rPr lang="en-US" b="0" i="0" u="none" strike="noStrike" dirty="0">
                <a:solidFill>
                  <a:srgbClr val="000000"/>
                </a:solidFill>
                <a:effectLst/>
              </a:rPr>
              <a:t>With "Rocket" [0,4,2]: Cosine similarity is also high but slightly lower than with "Helicopter."</a:t>
            </a:r>
          </a:p>
          <a:p>
            <a:pPr marL="1143000" lvl="2" indent="-228600" algn="l">
              <a:buFont typeface="+mj-lt"/>
              <a:buAutoNum type="arabicPeriod"/>
            </a:pPr>
            <a:r>
              <a:rPr lang="en-US" b="0" i="0" u="none" strike="noStrike" dirty="0">
                <a:solidFill>
                  <a:srgbClr val="000000"/>
                </a:solidFill>
                <a:effectLst/>
              </a:rPr>
              <a:t>With "Drone" [0,3,3]: Cosine similarity is 1 because it's an exact match.</a:t>
            </a:r>
          </a:p>
          <a:p>
            <a:pPr algn="l">
              <a:buFont typeface="+mj-lt"/>
              <a:buAutoNum type="arabicPeriod"/>
            </a:pPr>
            <a:r>
              <a:rPr lang="en-US" b="1" i="0" u="none" strike="noStrike" dirty="0">
                <a:solidFill>
                  <a:srgbClr val="000000"/>
                </a:solidFill>
                <a:effectLst/>
              </a:rPr>
              <a:t>Results</a:t>
            </a:r>
            <a:r>
              <a:rPr lang="en-US" b="0" i="0" u="none" strike="noStrike" dirty="0">
                <a:solidFill>
                  <a:srgbClr val="000000"/>
                </a:solidFill>
                <a:effectLst/>
              </a:rPr>
              <a:t>:</a:t>
            </a:r>
          </a:p>
          <a:p>
            <a:pPr marL="742950" lvl="1" indent="-285750" algn="l">
              <a:buFont typeface="+mj-lt"/>
              <a:buAutoNum type="arabicPeriod"/>
            </a:pPr>
            <a:r>
              <a:rPr lang="en-US" b="0" i="0" u="none" strike="noStrike" dirty="0">
                <a:solidFill>
                  <a:srgbClr val="000000"/>
                </a:solidFill>
                <a:effectLst/>
              </a:rPr>
              <a:t>Based on the cosine similarity, the intelligent search system might rank the results like this:</a:t>
            </a:r>
          </a:p>
          <a:p>
            <a:pPr marL="1143000" lvl="2" indent="-228600" algn="l">
              <a:buFont typeface="+mj-lt"/>
              <a:buAutoNum type="arabicPeriod"/>
            </a:pPr>
            <a:r>
              <a:rPr lang="en-US" b="1" i="0" u="none" strike="noStrike" dirty="0">
                <a:solidFill>
                  <a:srgbClr val="000000"/>
                </a:solidFill>
                <a:effectLst/>
              </a:rPr>
              <a:t>Drone</a:t>
            </a:r>
            <a:r>
              <a:rPr lang="en-US" b="0" i="0" u="none" strike="noStrike" dirty="0">
                <a:solidFill>
                  <a:srgbClr val="000000"/>
                </a:solidFill>
                <a:effectLst/>
              </a:rPr>
              <a:t>: Exact match with cosine similarity of 1.</a:t>
            </a:r>
          </a:p>
          <a:p>
            <a:pPr marL="1143000" lvl="2" indent="-228600" algn="l">
              <a:buFont typeface="+mj-lt"/>
              <a:buAutoNum type="arabicPeriod"/>
            </a:pPr>
            <a:r>
              <a:rPr lang="en-US" b="1" i="0" u="none" strike="noStrike" dirty="0">
                <a:solidFill>
                  <a:srgbClr val="000000"/>
                </a:solidFill>
                <a:effectLst/>
              </a:rPr>
              <a:t>Helicopter</a:t>
            </a:r>
            <a:r>
              <a:rPr lang="en-US" b="0" i="0" u="none" strike="noStrike" dirty="0">
                <a:solidFill>
                  <a:srgbClr val="000000"/>
                </a:solidFill>
                <a:effectLst/>
              </a:rPr>
              <a:t>: Close match with cosine similarity (e.g., 0.9).</a:t>
            </a:r>
          </a:p>
          <a:p>
            <a:pPr marL="1143000" lvl="2" indent="-228600" algn="l">
              <a:buFont typeface="+mj-lt"/>
              <a:buAutoNum type="arabicPeriod"/>
            </a:pPr>
            <a:r>
              <a:rPr lang="en-US" b="1" i="0" u="none" strike="noStrike" dirty="0">
                <a:solidFill>
                  <a:srgbClr val="000000"/>
                </a:solidFill>
                <a:effectLst/>
              </a:rPr>
              <a:t>Rocket</a:t>
            </a:r>
            <a:r>
              <a:rPr lang="en-US" b="0" i="0" u="none" strike="noStrike" dirty="0">
                <a:solidFill>
                  <a:srgbClr val="000000"/>
                </a:solidFill>
                <a:effectLst/>
              </a:rPr>
              <a:t>: Less similar but still relevant (e.g., cosine similarity 0.8).</a:t>
            </a:r>
          </a:p>
          <a:p>
            <a:pPr algn="l"/>
            <a:r>
              <a:rPr lang="en-US" b="0" i="0" u="none" strike="noStrike" dirty="0">
                <a:solidFill>
                  <a:srgbClr val="000000"/>
                </a:solidFill>
                <a:effectLst/>
              </a:rPr>
              <a:t>This example demonstrates how a vector database interprets features in the query, matches them against stored vectors, and ranks the results based on their cosine similarity.</a:t>
            </a:r>
          </a:p>
          <a:p>
            <a:endParaRPr lang="en-US" dirty="0"/>
          </a:p>
        </p:txBody>
      </p:sp>
      <p:sp>
        <p:nvSpPr>
          <p:cNvPr id="4" name="Slide Number Placeholder 3">
            <a:extLst>
              <a:ext uri="{FF2B5EF4-FFF2-40B4-BE49-F238E27FC236}">
                <a16:creationId xmlns:a16="http://schemas.microsoft.com/office/drawing/2014/main" id="{0283C996-3B08-7002-74FF-FE0D31AD7BB6}"/>
              </a:ext>
            </a:extLst>
          </p:cNvPr>
          <p:cNvSpPr>
            <a:spLocks noGrp="1"/>
          </p:cNvSpPr>
          <p:nvPr>
            <p:ph type="sldNum" sz="quarter" idx="5"/>
          </p:nvPr>
        </p:nvSpPr>
        <p:spPr/>
        <p:txBody>
          <a:bodyPr/>
          <a:lstStyle/>
          <a:p>
            <a:fld id="{9C5F6A36-24B5-0743-9F3F-927763EEB80D}" type="slidenum">
              <a:rPr lang="en-US" smtClean="0"/>
              <a:t>56</a:t>
            </a:fld>
            <a:endParaRPr lang="en-US"/>
          </a:p>
        </p:txBody>
      </p:sp>
    </p:spTree>
    <p:extLst>
      <p:ext uri="{BB962C8B-B14F-4D97-AF65-F5344CB8AC3E}">
        <p14:creationId xmlns:p14="http://schemas.microsoft.com/office/powerpoint/2010/main" val="4055948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F6A36-24B5-0743-9F3F-927763EEB80D}" type="slidenum">
              <a:rPr lang="en-US" smtClean="0"/>
              <a:t>57</a:t>
            </a:fld>
            <a:endParaRPr lang="en-US"/>
          </a:p>
        </p:txBody>
      </p:sp>
    </p:spTree>
    <p:extLst>
      <p:ext uri="{BB962C8B-B14F-4D97-AF65-F5344CB8AC3E}">
        <p14:creationId xmlns:p14="http://schemas.microsoft.com/office/powerpoint/2010/main" val="920826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ABA4D-4834-8390-F704-03794B724C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56AB71-CCE2-E80D-9907-68C6EF0073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4DE9A4-159B-5B25-B18D-69A6416CB8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36A71A-6AB7-CA8D-6309-37635CF9AB4E}"/>
              </a:ext>
            </a:extLst>
          </p:cNvPr>
          <p:cNvSpPr>
            <a:spLocks noGrp="1"/>
          </p:cNvSpPr>
          <p:nvPr>
            <p:ph type="sldNum" sz="quarter" idx="5"/>
          </p:nvPr>
        </p:nvSpPr>
        <p:spPr/>
        <p:txBody>
          <a:bodyPr/>
          <a:lstStyle/>
          <a:p>
            <a:fld id="{9C5F6A36-24B5-0743-9F3F-927763EEB80D}" type="slidenum">
              <a:rPr lang="en-US" smtClean="0"/>
              <a:t>18</a:t>
            </a:fld>
            <a:endParaRPr lang="en-US"/>
          </a:p>
        </p:txBody>
      </p:sp>
    </p:spTree>
    <p:extLst>
      <p:ext uri="{BB962C8B-B14F-4D97-AF65-F5344CB8AC3E}">
        <p14:creationId xmlns:p14="http://schemas.microsoft.com/office/powerpoint/2010/main" val="6029488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2348B-070E-899B-8C02-BAA07837DC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6015D-6855-103F-56AE-3F79107D0B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DB8680-29E9-A453-EB3B-F99ACDF66A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BD7E5E-823A-7A63-E788-7AC3A2E14980}"/>
              </a:ext>
            </a:extLst>
          </p:cNvPr>
          <p:cNvSpPr>
            <a:spLocks noGrp="1"/>
          </p:cNvSpPr>
          <p:nvPr>
            <p:ph type="sldNum" sz="quarter" idx="5"/>
          </p:nvPr>
        </p:nvSpPr>
        <p:spPr/>
        <p:txBody>
          <a:bodyPr/>
          <a:lstStyle/>
          <a:p>
            <a:fld id="{9C5F6A36-24B5-0743-9F3F-927763EEB80D}" type="slidenum">
              <a:rPr lang="en-US" smtClean="0"/>
              <a:t>58</a:t>
            </a:fld>
            <a:endParaRPr lang="en-US"/>
          </a:p>
        </p:txBody>
      </p:sp>
    </p:spTree>
    <p:extLst>
      <p:ext uri="{BB962C8B-B14F-4D97-AF65-F5344CB8AC3E}">
        <p14:creationId xmlns:p14="http://schemas.microsoft.com/office/powerpoint/2010/main" val="7256092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26491-6CA6-8FE3-8AEF-974F72250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479F78-DB9B-8FBD-D523-1F3E7F7C9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9F83E-5FD7-61FF-4FA8-5B9AE8A919FF}"/>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0B85C9C9-AAA3-DDB9-1299-6C9ED38F0BD7}"/>
              </a:ext>
            </a:extLst>
          </p:cNvPr>
          <p:cNvSpPr>
            <a:spLocks noGrp="1"/>
          </p:cNvSpPr>
          <p:nvPr>
            <p:ph type="sldNum" sz="quarter" idx="5"/>
          </p:nvPr>
        </p:nvSpPr>
        <p:spPr/>
        <p:txBody>
          <a:bodyPr/>
          <a:lstStyle/>
          <a:p>
            <a:fld id="{9C5F6A36-24B5-0743-9F3F-927763EEB80D}" type="slidenum">
              <a:rPr lang="en-US" smtClean="0"/>
              <a:t>59</a:t>
            </a:fld>
            <a:endParaRPr lang="en-US"/>
          </a:p>
        </p:txBody>
      </p:sp>
    </p:spTree>
    <p:extLst>
      <p:ext uri="{BB962C8B-B14F-4D97-AF65-F5344CB8AC3E}">
        <p14:creationId xmlns:p14="http://schemas.microsoft.com/office/powerpoint/2010/main" val="42592302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034E9-5C20-72DF-08CF-DCF025843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6C484-82C7-8286-B192-CAA7FB09E6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FBCCBF-C979-A0C4-4BF1-5A1B66696217}"/>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F655E303-91A8-F953-3616-9D1A9C29AC3C}"/>
              </a:ext>
            </a:extLst>
          </p:cNvPr>
          <p:cNvSpPr>
            <a:spLocks noGrp="1"/>
          </p:cNvSpPr>
          <p:nvPr>
            <p:ph type="sldNum" sz="quarter" idx="5"/>
          </p:nvPr>
        </p:nvSpPr>
        <p:spPr/>
        <p:txBody>
          <a:bodyPr/>
          <a:lstStyle/>
          <a:p>
            <a:fld id="{9C5F6A36-24B5-0743-9F3F-927763EEB80D}" type="slidenum">
              <a:rPr lang="en-US" smtClean="0"/>
              <a:t>60</a:t>
            </a:fld>
            <a:endParaRPr lang="en-US"/>
          </a:p>
        </p:txBody>
      </p:sp>
    </p:spTree>
    <p:extLst>
      <p:ext uri="{BB962C8B-B14F-4D97-AF65-F5344CB8AC3E}">
        <p14:creationId xmlns:p14="http://schemas.microsoft.com/office/powerpoint/2010/main" val="32969634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D9D40-FC7E-2103-C879-2A57AED1F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62C37-0D7E-5C08-C966-51501568F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801360-2838-483D-78BE-28EBFF595EC3}"/>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E5875133-D2D2-F665-E4D0-02769495E3C6}"/>
              </a:ext>
            </a:extLst>
          </p:cNvPr>
          <p:cNvSpPr>
            <a:spLocks noGrp="1"/>
          </p:cNvSpPr>
          <p:nvPr>
            <p:ph type="sldNum" sz="quarter" idx="5"/>
          </p:nvPr>
        </p:nvSpPr>
        <p:spPr/>
        <p:txBody>
          <a:bodyPr/>
          <a:lstStyle/>
          <a:p>
            <a:fld id="{9C5F6A36-24B5-0743-9F3F-927763EEB80D}" type="slidenum">
              <a:rPr lang="en-US" smtClean="0"/>
              <a:t>61</a:t>
            </a:fld>
            <a:endParaRPr lang="en-US"/>
          </a:p>
        </p:txBody>
      </p:sp>
    </p:spTree>
    <p:extLst>
      <p:ext uri="{BB962C8B-B14F-4D97-AF65-F5344CB8AC3E}">
        <p14:creationId xmlns:p14="http://schemas.microsoft.com/office/powerpoint/2010/main" val="3686008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2F701-B6FA-C994-C8E8-21B5F07F3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5AE3A-2CD9-121D-2D54-6A778A0A8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FBC38-1AF4-ADF4-A5CB-3DF33644945E}"/>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64AC5D79-8E18-E394-8ABD-E37DADB02F74}"/>
              </a:ext>
            </a:extLst>
          </p:cNvPr>
          <p:cNvSpPr>
            <a:spLocks noGrp="1"/>
          </p:cNvSpPr>
          <p:nvPr>
            <p:ph type="sldNum" sz="quarter" idx="5"/>
          </p:nvPr>
        </p:nvSpPr>
        <p:spPr/>
        <p:txBody>
          <a:bodyPr/>
          <a:lstStyle/>
          <a:p>
            <a:fld id="{9C5F6A36-24B5-0743-9F3F-927763EEB80D}" type="slidenum">
              <a:rPr lang="en-US" smtClean="0"/>
              <a:t>62</a:t>
            </a:fld>
            <a:endParaRPr lang="en-US"/>
          </a:p>
        </p:txBody>
      </p:sp>
    </p:spTree>
    <p:extLst>
      <p:ext uri="{BB962C8B-B14F-4D97-AF65-F5344CB8AC3E}">
        <p14:creationId xmlns:p14="http://schemas.microsoft.com/office/powerpoint/2010/main" val="23782350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B5F29-C71C-01B4-ABF1-3BD7C61A3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A1E50F-12CB-A2E3-C738-E67C8DCF67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CDED70-BE48-4CCD-D8F6-8C64D0ED356C}"/>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9DD9D179-28A4-79C7-E573-D6406A423B82}"/>
              </a:ext>
            </a:extLst>
          </p:cNvPr>
          <p:cNvSpPr>
            <a:spLocks noGrp="1"/>
          </p:cNvSpPr>
          <p:nvPr>
            <p:ph type="sldNum" sz="quarter" idx="5"/>
          </p:nvPr>
        </p:nvSpPr>
        <p:spPr/>
        <p:txBody>
          <a:bodyPr/>
          <a:lstStyle/>
          <a:p>
            <a:fld id="{9C5F6A36-24B5-0743-9F3F-927763EEB80D}" type="slidenum">
              <a:rPr lang="en-US" smtClean="0"/>
              <a:t>63</a:t>
            </a:fld>
            <a:endParaRPr lang="en-US"/>
          </a:p>
        </p:txBody>
      </p:sp>
    </p:spTree>
    <p:extLst>
      <p:ext uri="{BB962C8B-B14F-4D97-AF65-F5344CB8AC3E}">
        <p14:creationId xmlns:p14="http://schemas.microsoft.com/office/powerpoint/2010/main" val="37964461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B0393-FD39-CF7D-80A4-8BA35221D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AAF0B-90DE-CF55-1F59-15DF04E8E0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2D7CF8-8774-7AC2-0945-D9C86FDA8EC3}"/>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49643CDC-C629-4E07-40E2-346D6D2A7707}"/>
              </a:ext>
            </a:extLst>
          </p:cNvPr>
          <p:cNvSpPr>
            <a:spLocks noGrp="1"/>
          </p:cNvSpPr>
          <p:nvPr>
            <p:ph type="sldNum" sz="quarter" idx="5"/>
          </p:nvPr>
        </p:nvSpPr>
        <p:spPr/>
        <p:txBody>
          <a:bodyPr/>
          <a:lstStyle/>
          <a:p>
            <a:fld id="{9C5F6A36-24B5-0743-9F3F-927763EEB80D}" type="slidenum">
              <a:rPr lang="en-US" smtClean="0"/>
              <a:t>64</a:t>
            </a:fld>
            <a:endParaRPr lang="en-US"/>
          </a:p>
        </p:txBody>
      </p:sp>
    </p:spTree>
    <p:extLst>
      <p:ext uri="{BB962C8B-B14F-4D97-AF65-F5344CB8AC3E}">
        <p14:creationId xmlns:p14="http://schemas.microsoft.com/office/powerpoint/2010/main" val="518439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09D33-0A2E-896B-7839-06BBF7F3FB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D41D7-41C8-D862-4CF1-176CFB3EF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5D0D36-10C9-847B-FC96-9107C934B9A1}"/>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F38FCFE1-84BB-A33E-971D-1EEC328E9D4B}"/>
              </a:ext>
            </a:extLst>
          </p:cNvPr>
          <p:cNvSpPr>
            <a:spLocks noGrp="1"/>
          </p:cNvSpPr>
          <p:nvPr>
            <p:ph type="sldNum" sz="quarter" idx="5"/>
          </p:nvPr>
        </p:nvSpPr>
        <p:spPr/>
        <p:txBody>
          <a:bodyPr/>
          <a:lstStyle/>
          <a:p>
            <a:fld id="{9C5F6A36-24B5-0743-9F3F-927763EEB80D}" type="slidenum">
              <a:rPr lang="en-US" smtClean="0"/>
              <a:t>65</a:t>
            </a:fld>
            <a:endParaRPr lang="en-US"/>
          </a:p>
        </p:txBody>
      </p:sp>
    </p:spTree>
    <p:extLst>
      <p:ext uri="{BB962C8B-B14F-4D97-AF65-F5344CB8AC3E}">
        <p14:creationId xmlns:p14="http://schemas.microsoft.com/office/powerpoint/2010/main" val="2645044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2CE15-ED15-C766-FC90-E9BECB9E5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BC26BD-FBE7-F98F-DAD9-9C8B22A655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4F67A-0586-6CCD-DF55-CA6CC1E9E587}"/>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A5773598-484E-061A-CFA3-8BEDE8D44082}"/>
              </a:ext>
            </a:extLst>
          </p:cNvPr>
          <p:cNvSpPr>
            <a:spLocks noGrp="1"/>
          </p:cNvSpPr>
          <p:nvPr>
            <p:ph type="sldNum" sz="quarter" idx="5"/>
          </p:nvPr>
        </p:nvSpPr>
        <p:spPr/>
        <p:txBody>
          <a:bodyPr/>
          <a:lstStyle/>
          <a:p>
            <a:fld id="{9C5F6A36-24B5-0743-9F3F-927763EEB80D}" type="slidenum">
              <a:rPr lang="en-US" smtClean="0"/>
              <a:t>66</a:t>
            </a:fld>
            <a:endParaRPr lang="en-US"/>
          </a:p>
        </p:txBody>
      </p:sp>
    </p:spTree>
    <p:extLst>
      <p:ext uri="{BB962C8B-B14F-4D97-AF65-F5344CB8AC3E}">
        <p14:creationId xmlns:p14="http://schemas.microsoft.com/office/powerpoint/2010/main" val="40261200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8DAD3-B085-90DC-8DE9-866F673A95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00B95-4D43-0D6E-343E-1DABF599B0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306CB8-A0D1-3940-51C5-56296A556909}"/>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0894D720-37BE-15B8-458C-C4D7B90D8BE8}"/>
              </a:ext>
            </a:extLst>
          </p:cNvPr>
          <p:cNvSpPr>
            <a:spLocks noGrp="1"/>
          </p:cNvSpPr>
          <p:nvPr>
            <p:ph type="sldNum" sz="quarter" idx="5"/>
          </p:nvPr>
        </p:nvSpPr>
        <p:spPr/>
        <p:txBody>
          <a:bodyPr/>
          <a:lstStyle/>
          <a:p>
            <a:fld id="{9C5F6A36-24B5-0743-9F3F-927763EEB80D}" type="slidenum">
              <a:rPr lang="en-US" smtClean="0"/>
              <a:t>67</a:t>
            </a:fld>
            <a:endParaRPr lang="en-US"/>
          </a:p>
        </p:txBody>
      </p:sp>
    </p:spTree>
    <p:extLst>
      <p:ext uri="{BB962C8B-B14F-4D97-AF65-F5344CB8AC3E}">
        <p14:creationId xmlns:p14="http://schemas.microsoft.com/office/powerpoint/2010/main" val="3419221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F6A36-24B5-0743-9F3F-927763EEB80D}" type="slidenum">
              <a:rPr lang="en-US" smtClean="0"/>
              <a:t>19</a:t>
            </a:fld>
            <a:endParaRPr lang="en-US"/>
          </a:p>
        </p:txBody>
      </p:sp>
    </p:spTree>
    <p:extLst>
      <p:ext uri="{BB962C8B-B14F-4D97-AF65-F5344CB8AC3E}">
        <p14:creationId xmlns:p14="http://schemas.microsoft.com/office/powerpoint/2010/main" val="7837386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46DBF-037A-4DED-052E-92A17E305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1D6FA-FE68-FFA5-1CD6-D68139582B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AB89EA-645D-85D0-62B5-0A442FEBC573}"/>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591F0191-A074-F01B-6302-C3D9BD73556F}"/>
              </a:ext>
            </a:extLst>
          </p:cNvPr>
          <p:cNvSpPr>
            <a:spLocks noGrp="1"/>
          </p:cNvSpPr>
          <p:nvPr>
            <p:ph type="sldNum" sz="quarter" idx="5"/>
          </p:nvPr>
        </p:nvSpPr>
        <p:spPr/>
        <p:txBody>
          <a:bodyPr/>
          <a:lstStyle/>
          <a:p>
            <a:fld id="{9C5F6A36-24B5-0743-9F3F-927763EEB80D}" type="slidenum">
              <a:rPr lang="en-US" smtClean="0"/>
              <a:t>68</a:t>
            </a:fld>
            <a:endParaRPr lang="en-US"/>
          </a:p>
        </p:txBody>
      </p:sp>
    </p:spTree>
    <p:extLst>
      <p:ext uri="{BB962C8B-B14F-4D97-AF65-F5344CB8AC3E}">
        <p14:creationId xmlns:p14="http://schemas.microsoft.com/office/powerpoint/2010/main" val="34925100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05C30-D208-FD4D-E151-779E4734B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67D79-4E09-AB37-BFC5-2D9A02E97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BDAF8-FB89-8254-0190-17D6E6117FA0}"/>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7E9DDE39-127D-E439-1224-CA610ABF909F}"/>
              </a:ext>
            </a:extLst>
          </p:cNvPr>
          <p:cNvSpPr>
            <a:spLocks noGrp="1"/>
          </p:cNvSpPr>
          <p:nvPr>
            <p:ph type="sldNum" sz="quarter" idx="5"/>
          </p:nvPr>
        </p:nvSpPr>
        <p:spPr/>
        <p:txBody>
          <a:bodyPr/>
          <a:lstStyle/>
          <a:p>
            <a:fld id="{9C5F6A36-24B5-0743-9F3F-927763EEB80D}" type="slidenum">
              <a:rPr lang="en-US" smtClean="0"/>
              <a:t>69</a:t>
            </a:fld>
            <a:endParaRPr lang="en-US"/>
          </a:p>
        </p:txBody>
      </p:sp>
    </p:spTree>
    <p:extLst>
      <p:ext uri="{BB962C8B-B14F-4D97-AF65-F5344CB8AC3E}">
        <p14:creationId xmlns:p14="http://schemas.microsoft.com/office/powerpoint/2010/main" val="21258627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B4EE4-770E-1847-A84F-4E036E8314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C5634-73D0-5951-366E-E4B696FB66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35EEAF-E7F2-7C39-336C-AD287954B73E}"/>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C0C7BCB3-5F3F-FD88-8388-5C5FD25F7801}"/>
              </a:ext>
            </a:extLst>
          </p:cNvPr>
          <p:cNvSpPr>
            <a:spLocks noGrp="1"/>
          </p:cNvSpPr>
          <p:nvPr>
            <p:ph type="sldNum" sz="quarter" idx="5"/>
          </p:nvPr>
        </p:nvSpPr>
        <p:spPr/>
        <p:txBody>
          <a:bodyPr/>
          <a:lstStyle/>
          <a:p>
            <a:fld id="{9C5F6A36-24B5-0743-9F3F-927763EEB80D}" type="slidenum">
              <a:rPr lang="en-US" smtClean="0"/>
              <a:t>70</a:t>
            </a:fld>
            <a:endParaRPr lang="en-US"/>
          </a:p>
        </p:txBody>
      </p:sp>
    </p:spTree>
    <p:extLst>
      <p:ext uri="{BB962C8B-B14F-4D97-AF65-F5344CB8AC3E}">
        <p14:creationId xmlns:p14="http://schemas.microsoft.com/office/powerpoint/2010/main" val="38063933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D6719-24AF-ED9C-A034-DB4CA3BD3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CA95B-9C1F-4C02-4BF7-D7E7EAE55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439399-8BC2-8689-2CE4-44B9EAC7D618}"/>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75A06F63-CCF7-B815-9226-95C04513B65D}"/>
              </a:ext>
            </a:extLst>
          </p:cNvPr>
          <p:cNvSpPr>
            <a:spLocks noGrp="1"/>
          </p:cNvSpPr>
          <p:nvPr>
            <p:ph type="sldNum" sz="quarter" idx="5"/>
          </p:nvPr>
        </p:nvSpPr>
        <p:spPr/>
        <p:txBody>
          <a:bodyPr/>
          <a:lstStyle/>
          <a:p>
            <a:fld id="{9C5F6A36-24B5-0743-9F3F-927763EEB80D}" type="slidenum">
              <a:rPr lang="en-US" smtClean="0"/>
              <a:t>71</a:t>
            </a:fld>
            <a:endParaRPr lang="en-US"/>
          </a:p>
        </p:txBody>
      </p:sp>
    </p:spTree>
    <p:extLst>
      <p:ext uri="{BB962C8B-B14F-4D97-AF65-F5344CB8AC3E}">
        <p14:creationId xmlns:p14="http://schemas.microsoft.com/office/powerpoint/2010/main" val="35864049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8AB15-F406-6E94-789B-8EFE7C51E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BA492-0E86-AD25-A998-5FFB1B8F46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01465A-A336-93A8-1F27-93562FB12F9C}"/>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D12D6D42-D20F-9DE3-FF4B-74AA6903B41C}"/>
              </a:ext>
            </a:extLst>
          </p:cNvPr>
          <p:cNvSpPr>
            <a:spLocks noGrp="1"/>
          </p:cNvSpPr>
          <p:nvPr>
            <p:ph type="sldNum" sz="quarter" idx="5"/>
          </p:nvPr>
        </p:nvSpPr>
        <p:spPr/>
        <p:txBody>
          <a:bodyPr/>
          <a:lstStyle/>
          <a:p>
            <a:fld id="{9C5F6A36-24B5-0743-9F3F-927763EEB80D}" type="slidenum">
              <a:rPr lang="en-US" smtClean="0"/>
              <a:t>72</a:t>
            </a:fld>
            <a:endParaRPr lang="en-US"/>
          </a:p>
        </p:txBody>
      </p:sp>
    </p:spTree>
    <p:extLst>
      <p:ext uri="{BB962C8B-B14F-4D97-AF65-F5344CB8AC3E}">
        <p14:creationId xmlns:p14="http://schemas.microsoft.com/office/powerpoint/2010/main" val="42399039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D800D-0CB1-1F72-D7A4-239AE0BC9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EB0DC-A811-98CA-6708-1725C1802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CF9DFC-F7CA-72D2-2E91-D94B703A97D7}"/>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E9799C89-91BA-F156-03F3-3B8C3E7D741A}"/>
              </a:ext>
            </a:extLst>
          </p:cNvPr>
          <p:cNvSpPr>
            <a:spLocks noGrp="1"/>
          </p:cNvSpPr>
          <p:nvPr>
            <p:ph type="sldNum" sz="quarter" idx="5"/>
          </p:nvPr>
        </p:nvSpPr>
        <p:spPr/>
        <p:txBody>
          <a:bodyPr/>
          <a:lstStyle/>
          <a:p>
            <a:fld id="{9C5F6A36-24B5-0743-9F3F-927763EEB80D}" type="slidenum">
              <a:rPr lang="en-US" smtClean="0"/>
              <a:t>73</a:t>
            </a:fld>
            <a:endParaRPr lang="en-US"/>
          </a:p>
        </p:txBody>
      </p:sp>
    </p:spTree>
    <p:extLst>
      <p:ext uri="{BB962C8B-B14F-4D97-AF65-F5344CB8AC3E}">
        <p14:creationId xmlns:p14="http://schemas.microsoft.com/office/powerpoint/2010/main" val="31016660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A873D-963F-B828-EF78-5457A9A9B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6F4EB8-AB9C-1635-A815-BD29937A3D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0235E-63C6-5500-E9FC-E5E5475BF9B3}"/>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2734CDE8-ED2D-378D-0E68-A72B0308DDCA}"/>
              </a:ext>
            </a:extLst>
          </p:cNvPr>
          <p:cNvSpPr>
            <a:spLocks noGrp="1"/>
          </p:cNvSpPr>
          <p:nvPr>
            <p:ph type="sldNum" sz="quarter" idx="5"/>
          </p:nvPr>
        </p:nvSpPr>
        <p:spPr/>
        <p:txBody>
          <a:bodyPr/>
          <a:lstStyle/>
          <a:p>
            <a:fld id="{9C5F6A36-24B5-0743-9F3F-927763EEB80D}" type="slidenum">
              <a:rPr lang="en-US" smtClean="0"/>
              <a:t>74</a:t>
            </a:fld>
            <a:endParaRPr lang="en-US"/>
          </a:p>
        </p:txBody>
      </p:sp>
    </p:spTree>
    <p:extLst>
      <p:ext uri="{BB962C8B-B14F-4D97-AF65-F5344CB8AC3E}">
        <p14:creationId xmlns:p14="http://schemas.microsoft.com/office/powerpoint/2010/main" val="30995501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EF752-E809-E3A2-913C-9B32694B0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DB75C7-268E-BCFE-4395-A68F429607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DF2381-0BD0-0D26-7A00-3846EE7DC1FA}"/>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3BB70638-39EC-A6AC-115B-4514EB6BD4E2}"/>
              </a:ext>
            </a:extLst>
          </p:cNvPr>
          <p:cNvSpPr>
            <a:spLocks noGrp="1"/>
          </p:cNvSpPr>
          <p:nvPr>
            <p:ph type="sldNum" sz="quarter" idx="5"/>
          </p:nvPr>
        </p:nvSpPr>
        <p:spPr/>
        <p:txBody>
          <a:bodyPr/>
          <a:lstStyle/>
          <a:p>
            <a:fld id="{9C5F6A36-24B5-0743-9F3F-927763EEB80D}" type="slidenum">
              <a:rPr lang="en-US" smtClean="0"/>
              <a:t>75</a:t>
            </a:fld>
            <a:endParaRPr lang="en-US"/>
          </a:p>
        </p:txBody>
      </p:sp>
    </p:spTree>
    <p:extLst>
      <p:ext uri="{BB962C8B-B14F-4D97-AF65-F5344CB8AC3E}">
        <p14:creationId xmlns:p14="http://schemas.microsoft.com/office/powerpoint/2010/main" val="5817504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18001-C351-3012-192C-C6523DA6E3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30EB3-412B-C1F5-3C3F-895741D251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C110C1-BAD7-BB1A-C113-D65DF707E907}"/>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D78AD7BC-B50B-C15E-54B4-AA5AF0006A2B}"/>
              </a:ext>
            </a:extLst>
          </p:cNvPr>
          <p:cNvSpPr>
            <a:spLocks noGrp="1"/>
          </p:cNvSpPr>
          <p:nvPr>
            <p:ph type="sldNum" sz="quarter" idx="5"/>
          </p:nvPr>
        </p:nvSpPr>
        <p:spPr/>
        <p:txBody>
          <a:bodyPr/>
          <a:lstStyle/>
          <a:p>
            <a:fld id="{9C5F6A36-24B5-0743-9F3F-927763EEB80D}" type="slidenum">
              <a:rPr lang="en-US" smtClean="0"/>
              <a:t>76</a:t>
            </a:fld>
            <a:endParaRPr lang="en-US"/>
          </a:p>
        </p:txBody>
      </p:sp>
    </p:spTree>
    <p:extLst>
      <p:ext uri="{BB962C8B-B14F-4D97-AF65-F5344CB8AC3E}">
        <p14:creationId xmlns:p14="http://schemas.microsoft.com/office/powerpoint/2010/main" val="39804075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02F05-1819-5C69-B739-20BF4ED86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5FC74-763B-17B5-7389-76B436975B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50AD4B-EDE7-E963-CFB6-0D634AA30889}"/>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D55CE78E-72CD-32BB-7264-3C11F10AD644}"/>
              </a:ext>
            </a:extLst>
          </p:cNvPr>
          <p:cNvSpPr>
            <a:spLocks noGrp="1"/>
          </p:cNvSpPr>
          <p:nvPr>
            <p:ph type="sldNum" sz="quarter" idx="5"/>
          </p:nvPr>
        </p:nvSpPr>
        <p:spPr/>
        <p:txBody>
          <a:bodyPr/>
          <a:lstStyle/>
          <a:p>
            <a:fld id="{9C5F6A36-24B5-0743-9F3F-927763EEB80D}" type="slidenum">
              <a:rPr lang="en-US" smtClean="0"/>
              <a:t>77</a:t>
            </a:fld>
            <a:endParaRPr lang="en-US"/>
          </a:p>
        </p:txBody>
      </p:sp>
    </p:spTree>
    <p:extLst>
      <p:ext uri="{BB962C8B-B14F-4D97-AF65-F5344CB8AC3E}">
        <p14:creationId xmlns:p14="http://schemas.microsoft.com/office/powerpoint/2010/main" val="1967739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F6A36-24B5-0743-9F3F-927763EEB80D}" type="slidenum">
              <a:rPr lang="en-US" smtClean="0"/>
              <a:t>21</a:t>
            </a:fld>
            <a:endParaRPr lang="en-US"/>
          </a:p>
        </p:txBody>
      </p:sp>
    </p:spTree>
    <p:extLst>
      <p:ext uri="{BB962C8B-B14F-4D97-AF65-F5344CB8AC3E}">
        <p14:creationId xmlns:p14="http://schemas.microsoft.com/office/powerpoint/2010/main" val="33233705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3D7BA-35A5-C623-45D5-CB238EA2F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F5557-1E12-706D-58BE-943D64086A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6D5F7-B674-8A2D-1BC1-B728DDAE9D87}"/>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FAAFF5AB-6E07-6D1F-0CED-05B6EE38B072}"/>
              </a:ext>
            </a:extLst>
          </p:cNvPr>
          <p:cNvSpPr>
            <a:spLocks noGrp="1"/>
          </p:cNvSpPr>
          <p:nvPr>
            <p:ph type="sldNum" sz="quarter" idx="5"/>
          </p:nvPr>
        </p:nvSpPr>
        <p:spPr/>
        <p:txBody>
          <a:bodyPr/>
          <a:lstStyle/>
          <a:p>
            <a:fld id="{9C5F6A36-24B5-0743-9F3F-927763EEB80D}" type="slidenum">
              <a:rPr lang="en-US" smtClean="0"/>
              <a:t>78</a:t>
            </a:fld>
            <a:endParaRPr lang="en-US"/>
          </a:p>
        </p:txBody>
      </p:sp>
    </p:spTree>
    <p:extLst>
      <p:ext uri="{BB962C8B-B14F-4D97-AF65-F5344CB8AC3E}">
        <p14:creationId xmlns:p14="http://schemas.microsoft.com/office/powerpoint/2010/main" val="15897817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5A59B-6768-2DB6-7F95-7DE9CB427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C5BFC-59CD-4E6C-4C76-457D639914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947E2-73F9-F45D-9A9A-B7BE0FC36B03}"/>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A1946E10-1BBC-0139-BA08-2E992C095292}"/>
              </a:ext>
            </a:extLst>
          </p:cNvPr>
          <p:cNvSpPr>
            <a:spLocks noGrp="1"/>
          </p:cNvSpPr>
          <p:nvPr>
            <p:ph type="sldNum" sz="quarter" idx="5"/>
          </p:nvPr>
        </p:nvSpPr>
        <p:spPr/>
        <p:txBody>
          <a:bodyPr/>
          <a:lstStyle/>
          <a:p>
            <a:fld id="{9C5F6A36-24B5-0743-9F3F-927763EEB80D}" type="slidenum">
              <a:rPr lang="en-US" smtClean="0"/>
              <a:t>79</a:t>
            </a:fld>
            <a:endParaRPr lang="en-US"/>
          </a:p>
        </p:txBody>
      </p:sp>
    </p:spTree>
    <p:extLst>
      <p:ext uri="{BB962C8B-B14F-4D97-AF65-F5344CB8AC3E}">
        <p14:creationId xmlns:p14="http://schemas.microsoft.com/office/powerpoint/2010/main" val="10111643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5A59B-6768-2DB6-7F95-7DE9CB427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C5BFC-59CD-4E6C-4C76-457D639914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947E2-73F9-F45D-9A9A-B7BE0FC36B03}"/>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A1946E10-1BBC-0139-BA08-2E992C095292}"/>
              </a:ext>
            </a:extLst>
          </p:cNvPr>
          <p:cNvSpPr>
            <a:spLocks noGrp="1"/>
          </p:cNvSpPr>
          <p:nvPr>
            <p:ph type="sldNum" sz="quarter" idx="5"/>
          </p:nvPr>
        </p:nvSpPr>
        <p:spPr/>
        <p:txBody>
          <a:bodyPr/>
          <a:lstStyle/>
          <a:p>
            <a:fld id="{9C5F6A36-24B5-0743-9F3F-927763EEB80D}" type="slidenum">
              <a:rPr lang="en-US" smtClean="0"/>
              <a:t>80</a:t>
            </a:fld>
            <a:endParaRPr lang="en-US"/>
          </a:p>
        </p:txBody>
      </p:sp>
    </p:spTree>
    <p:extLst>
      <p:ext uri="{BB962C8B-B14F-4D97-AF65-F5344CB8AC3E}">
        <p14:creationId xmlns:p14="http://schemas.microsoft.com/office/powerpoint/2010/main" val="11762595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5A59B-6768-2DB6-7F95-7DE9CB427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C5BFC-59CD-4E6C-4C76-457D639914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947E2-73F9-F45D-9A9A-B7BE0FC36B03}"/>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A1946E10-1BBC-0139-BA08-2E992C095292}"/>
              </a:ext>
            </a:extLst>
          </p:cNvPr>
          <p:cNvSpPr>
            <a:spLocks noGrp="1"/>
          </p:cNvSpPr>
          <p:nvPr>
            <p:ph type="sldNum" sz="quarter" idx="5"/>
          </p:nvPr>
        </p:nvSpPr>
        <p:spPr/>
        <p:txBody>
          <a:bodyPr/>
          <a:lstStyle/>
          <a:p>
            <a:fld id="{9C5F6A36-24B5-0743-9F3F-927763EEB80D}" type="slidenum">
              <a:rPr lang="en-US" smtClean="0"/>
              <a:t>81</a:t>
            </a:fld>
            <a:endParaRPr lang="en-US"/>
          </a:p>
        </p:txBody>
      </p:sp>
    </p:spTree>
    <p:extLst>
      <p:ext uri="{BB962C8B-B14F-4D97-AF65-F5344CB8AC3E}">
        <p14:creationId xmlns:p14="http://schemas.microsoft.com/office/powerpoint/2010/main" val="15093242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5A59B-6768-2DB6-7F95-7DE9CB427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C5BFC-59CD-4E6C-4C76-457D639914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947E2-73F9-F45D-9A9A-B7BE0FC36B03}"/>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A1946E10-1BBC-0139-BA08-2E992C095292}"/>
              </a:ext>
            </a:extLst>
          </p:cNvPr>
          <p:cNvSpPr>
            <a:spLocks noGrp="1"/>
          </p:cNvSpPr>
          <p:nvPr>
            <p:ph type="sldNum" sz="quarter" idx="5"/>
          </p:nvPr>
        </p:nvSpPr>
        <p:spPr/>
        <p:txBody>
          <a:bodyPr/>
          <a:lstStyle/>
          <a:p>
            <a:fld id="{9C5F6A36-24B5-0743-9F3F-927763EEB80D}" type="slidenum">
              <a:rPr lang="en-US" smtClean="0"/>
              <a:t>82</a:t>
            </a:fld>
            <a:endParaRPr lang="en-US"/>
          </a:p>
        </p:txBody>
      </p:sp>
    </p:spTree>
    <p:extLst>
      <p:ext uri="{BB962C8B-B14F-4D97-AF65-F5344CB8AC3E}">
        <p14:creationId xmlns:p14="http://schemas.microsoft.com/office/powerpoint/2010/main" val="4345033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BB3F6-741E-1ECB-8CD9-5181A8770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AB2E0-1C2C-F6BB-6B57-B3361BBCC1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57B576-592D-1EBD-F4E4-DD0E9642DC85}"/>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AC323A91-DF5A-4E43-8C44-939CE11E2466}"/>
              </a:ext>
            </a:extLst>
          </p:cNvPr>
          <p:cNvSpPr>
            <a:spLocks noGrp="1"/>
          </p:cNvSpPr>
          <p:nvPr>
            <p:ph type="sldNum" sz="quarter" idx="5"/>
          </p:nvPr>
        </p:nvSpPr>
        <p:spPr/>
        <p:txBody>
          <a:bodyPr/>
          <a:lstStyle/>
          <a:p>
            <a:fld id="{9C5F6A36-24B5-0743-9F3F-927763EEB80D}" type="slidenum">
              <a:rPr lang="en-US" smtClean="0"/>
              <a:t>83</a:t>
            </a:fld>
            <a:endParaRPr lang="en-US"/>
          </a:p>
        </p:txBody>
      </p:sp>
    </p:spTree>
    <p:extLst>
      <p:ext uri="{BB962C8B-B14F-4D97-AF65-F5344CB8AC3E}">
        <p14:creationId xmlns:p14="http://schemas.microsoft.com/office/powerpoint/2010/main" val="11636458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0B39C-9EB8-8BFB-2FA3-2101E7919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1686F-1D0E-7069-0402-068A22E2A5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2A7AC-3803-B835-CCF8-8B69C3BF9283}"/>
              </a:ext>
            </a:extLst>
          </p:cNvPr>
          <p:cNvSpPr>
            <a:spLocks noGrp="1"/>
          </p:cNvSpPr>
          <p:nvPr>
            <p:ph type="body" idx="1"/>
          </p:nvPr>
        </p:nvSpPr>
        <p:spPr/>
        <p:txBody>
          <a:bodyPr/>
          <a:lstStyle/>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pPr algn="l"/>
            <a:endParaRPr lang="en-US" b="0" i="0" u="none" strike="noStrike" dirty="0">
              <a:solidFill>
                <a:srgbClr val="2D2F31"/>
              </a:solidFill>
              <a:effectLst/>
              <a:latin typeface="Udemy Sans"/>
            </a:endParaRPr>
          </a:p>
          <a:p>
            <a:endParaRPr lang="en-US" dirty="0"/>
          </a:p>
        </p:txBody>
      </p:sp>
      <p:sp>
        <p:nvSpPr>
          <p:cNvPr id="4" name="Slide Number Placeholder 3">
            <a:extLst>
              <a:ext uri="{FF2B5EF4-FFF2-40B4-BE49-F238E27FC236}">
                <a16:creationId xmlns:a16="http://schemas.microsoft.com/office/drawing/2014/main" id="{F1508609-BCE5-E191-22FA-D54F473899DC}"/>
              </a:ext>
            </a:extLst>
          </p:cNvPr>
          <p:cNvSpPr>
            <a:spLocks noGrp="1"/>
          </p:cNvSpPr>
          <p:nvPr>
            <p:ph type="sldNum" sz="quarter" idx="5"/>
          </p:nvPr>
        </p:nvSpPr>
        <p:spPr/>
        <p:txBody>
          <a:bodyPr/>
          <a:lstStyle/>
          <a:p>
            <a:fld id="{9C5F6A36-24B5-0743-9F3F-927763EEB80D}" type="slidenum">
              <a:rPr lang="en-US" smtClean="0"/>
              <a:t>84</a:t>
            </a:fld>
            <a:endParaRPr lang="en-US"/>
          </a:p>
        </p:txBody>
      </p:sp>
    </p:spTree>
    <p:extLst>
      <p:ext uri="{BB962C8B-B14F-4D97-AF65-F5344CB8AC3E}">
        <p14:creationId xmlns:p14="http://schemas.microsoft.com/office/powerpoint/2010/main" val="242414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E9B20-CE6C-2111-C6B9-018261053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83E13-6CA2-F748-6BDE-33A435B3A8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7580B-F0F6-E85B-D012-F7AA95C447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0DF981-1521-ABA4-5E10-E81C1764ED5F}"/>
              </a:ext>
            </a:extLst>
          </p:cNvPr>
          <p:cNvSpPr>
            <a:spLocks noGrp="1"/>
          </p:cNvSpPr>
          <p:nvPr>
            <p:ph type="sldNum" sz="quarter" idx="5"/>
          </p:nvPr>
        </p:nvSpPr>
        <p:spPr/>
        <p:txBody>
          <a:bodyPr/>
          <a:lstStyle/>
          <a:p>
            <a:fld id="{9C5F6A36-24B5-0743-9F3F-927763EEB80D}" type="slidenum">
              <a:rPr lang="en-US" smtClean="0"/>
              <a:t>85</a:t>
            </a:fld>
            <a:endParaRPr lang="en-US"/>
          </a:p>
        </p:txBody>
      </p:sp>
    </p:spTree>
    <p:extLst>
      <p:ext uri="{BB962C8B-B14F-4D97-AF65-F5344CB8AC3E}">
        <p14:creationId xmlns:p14="http://schemas.microsoft.com/office/powerpoint/2010/main" val="12833254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FEED1-88CD-4214-DBBE-2F4AD38F6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14A3B-A1E7-D659-9637-0315FE4FFC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7AF728-E9A6-A181-F201-399DEEF207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2E42A2-B1DD-1989-CC9F-760486E9D796}"/>
              </a:ext>
            </a:extLst>
          </p:cNvPr>
          <p:cNvSpPr>
            <a:spLocks noGrp="1"/>
          </p:cNvSpPr>
          <p:nvPr>
            <p:ph type="sldNum" sz="quarter" idx="5"/>
          </p:nvPr>
        </p:nvSpPr>
        <p:spPr/>
        <p:txBody>
          <a:bodyPr/>
          <a:lstStyle/>
          <a:p>
            <a:fld id="{9C5F6A36-24B5-0743-9F3F-927763EEB80D}" type="slidenum">
              <a:rPr lang="en-US" smtClean="0"/>
              <a:t>86</a:t>
            </a:fld>
            <a:endParaRPr lang="en-US"/>
          </a:p>
        </p:txBody>
      </p:sp>
    </p:spTree>
    <p:extLst>
      <p:ext uri="{BB962C8B-B14F-4D97-AF65-F5344CB8AC3E}">
        <p14:creationId xmlns:p14="http://schemas.microsoft.com/office/powerpoint/2010/main" val="33072097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DFA76-E599-3876-B9A0-AC7A3453DB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0A339-474A-6890-C860-92F0D0471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E5ED3-AA15-6FAC-3577-F5395F96CD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8F4688-4462-179F-3281-04787B876AB0}"/>
              </a:ext>
            </a:extLst>
          </p:cNvPr>
          <p:cNvSpPr>
            <a:spLocks noGrp="1"/>
          </p:cNvSpPr>
          <p:nvPr>
            <p:ph type="sldNum" sz="quarter" idx="5"/>
          </p:nvPr>
        </p:nvSpPr>
        <p:spPr/>
        <p:txBody>
          <a:bodyPr/>
          <a:lstStyle/>
          <a:p>
            <a:fld id="{9C5F6A36-24B5-0743-9F3F-927763EEB80D}" type="slidenum">
              <a:rPr lang="en-US" smtClean="0"/>
              <a:t>87</a:t>
            </a:fld>
            <a:endParaRPr lang="en-US"/>
          </a:p>
        </p:txBody>
      </p:sp>
    </p:spTree>
    <p:extLst>
      <p:ext uri="{BB962C8B-B14F-4D97-AF65-F5344CB8AC3E}">
        <p14:creationId xmlns:p14="http://schemas.microsoft.com/office/powerpoint/2010/main" val="3103382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F6A36-24B5-0743-9F3F-927763EEB80D}" type="slidenum">
              <a:rPr lang="en-US" smtClean="0"/>
              <a:t>23</a:t>
            </a:fld>
            <a:endParaRPr lang="en-US"/>
          </a:p>
        </p:txBody>
      </p:sp>
    </p:spTree>
    <p:extLst>
      <p:ext uri="{BB962C8B-B14F-4D97-AF65-F5344CB8AC3E}">
        <p14:creationId xmlns:p14="http://schemas.microsoft.com/office/powerpoint/2010/main" val="37670183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6E0F3-667A-688C-0E06-33B17B835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522CA-FC4F-973A-5F93-990A7E895E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66F7D9-8695-4003-107E-0D74936EC3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ABD0B4-B08F-A799-AF63-BF59DF2733AB}"/>
              </a:ext>
            </a:extLst>
          </p:cNvPr>
          <p:cNvSpPr>
            <a:spLocks noGrp="1"/>
          </p:cNvSpPr>
          <p:nvPr>
            <p:ph type="sldNum" sz="quarter" idx="5"/>
          </p:nvPr>
        </p:nvSpPr>
        <p:spPr/>
        <p:txBody>
          <a:bodyPr/>
          <a:lstStyle/>
          <a:p>
            <a:fld id="{9C5F6A36-24B5-0743-9F3F-927763EEB80D}" type="slidenum">
              <a:rPr lang="en-US" smtClean="0"/>
              <a:t>88</a:t>
            </a:fld>
            <a:endParaRPr lang="en-US"/>
          </a:p>
        </p:txBody>
      </p:sp>
    </p:spTree>
    <p:extLst>
      <p:ext uri="{BB962C8B-B14F-4D97-AF65-F5344CB8AC3E}">
        <p14:creationId xmlns:p14="http://schemas.microsoft.com/office/powerpoint/2010/main" val="10895380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E754B-010B-5186-DE6E-64D144D74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0198C5-CC93-4AF9-1E5B-6C2BFBEC19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B6B006-1ECB-BC93-8B25-F5ACF1FC7B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777B2B-E81E-398F-1440-25033FBB2382}"/>
              </a:ext>
            </a:extLst>
          </p:cNvPr>
          <p:cNvSpPr>
            <a:spLocks noGrp="1"/>
          </p:cNvSpPr>
          <p:nvPr>
            <p:ph type="sldNum" sz="quarter" idx="5"/>
          </p:nvPr>
        </p:nvSpPr>
        <p:spPr/>
        <p:txBody>
          <a:bodyPr/>
          <a:lstStyle/>
          <a:p>
            <a:fld id="{9C5F6A36-24B5-0743-9F3F-927763EEB80D}" type="slidenum">
              <a:rPr lang="en-US" smtClean="0"/>
              <a:t>89</a:t>
            </a:fld>
            <a:endParaRPr lang="en-US"/>
          </a:p>
        </p:txBody>
      </p:sp>
    </p:spTree>
    <p:extLst>
      <p:ext uri="{BB962C8B-B14F-4D97-AF65-F5344CB8AC3E}">
        <p14:creationId xmlns:p14="http://schemas.microsoft.com/office/powerpoint/2010/main" val="3927215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101BD-A022-DD33-41AD-E40CEB8B04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DE8C69-18E0-351C-B1F8-D8E821B37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9AE327-FF01-C632-6949-84796CE365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9E8E00-7C89-7E4C-829F-D8349CF1275F}"/>
              </a:ext>
            </a:extLst>
          </p:cNvPr>
          <p:cNvSpPr>
            <a:spLocks noGrp="1"/>
          </p:cNvSpPr>
          <p:nvPr>
            <p:ph type="sldNum" sz="quarter" idx="5"/>
          </p:nvPr>
        </p:nvSpPr>
        <p:spPr/>
        <p:txBody>
          <a:bodyPr/>
          <a:lstStyle/>
          <a:p>
            <a:fld id="{9C5F6A36-24B5-0743-9F3F-927763EEB80D}" type="slidenum">
              <a:rPr lang="en-US" smtClean="0"/>
              <a:t>90</a:t>
            </a:fld>
            <a:endParaRPr lang="en-US"/>
          </a:p>
        </p:txBody>
      </p:sp>
    </p:spTree>
    <p:extLst>
      <p:ext uri="{BB962C8B-B14F-4D97-AF65-F5344CB8AC3E}">
        <p14:creationId xmlns:p14="http://schemas.microsoft.com/office/powerpoint/2010/main" val="24733146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6BF05-A259-E100-8DC6-D3F2107C59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1A254-481C-62E9-54B4-788EDD6D8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44BC90-FE2F-F370-F7D1-921370916A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B78B72-6EEA-E0D6-5E92-81514A180020}"/>
              </a:ext>
            </a:extLst>
          </p:cNvPr>
          <p:cNvSpPr>
            <a:spLocks noGrp="1"/>
          </p:cNvSpPr>
          <p:nvPr>
            <p:ph type="sldNum" sz="quarter" idx="5"/>
          </p:nvPr>
        </p:nvSpPr>
        <p:spPr/>
        <p:txBody>
          <a:bodyPr/>
          <a:lstStyle/>
          <a:p>
            <a:fld id="{9C5F6A36-24B5-0743-9F3F-927763EEB80D}" type="slidenum">
              <a:rPr lang="en-US" smtClean="0"/>
              <a:t>91</a:t>
            </a:fld>
            <a:endParaRPr lang="en-US"/>
          </a:p>
        </p:txBody>
      </p:sp>
    </p:spTree>
    <p:extLst>
      <p:ext uri="{BB962C8B-B14F-4D97-AF65-F5344CB8AC3E}">
        <p14:creationId xmlns:p14="http://schemas.microsoft.com/office/powerpoint/2010/main" val="2000533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DC2F8-9436-234C-A0E1-874F00F65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46274-7118-CBE1-3BF2-E5D387A273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F94F82-9452-854C-37F5-D5234F52A6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55416E-FCCB-E505-83C4-A62D5D2E298B}"/>
              </a:ext>
            </a:extLst>
          </p:cNvPr>
          <p:cNvSpPr>
            <a:spLocks noGrp="1"/>
          </p:cNvSpPr>
          <p:nvPr>
            <p:ph type="sldNum" sz="quarter" idx="5"/>
          </p:nvPr>
        </p:nvSpPr>
        <p:spPr/>
        <p:txBody>
          <a:bodyPr/>
          <a:lstStyle/>
          <a:p>
            <a:fld id="{9C5F6A36-24B5-0743-9F3F-927763EEB80D}" type="slidenum">
              <a:rPr lang="en-US" smtClean="0"/>
              <a:t>92</a:t>
            </a:fld>
            <a:endParaRPr lang="en-US"/>
          </a:p>
        </p:txBody>
      </p:sp>
    </p:spTree>
    <p:extLst>
      <p:ext uri="{BB962C8B-B14F-4D97-AF65-F5344CB8AC3E}">
        <p14:creationId xmlns:p14="http://schemas.microsoft.com/office/powerpoint/2010/main" val="12407725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BC2B6-831E-65C8-908D-4CA204221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F2EB7-1B27-142F-FB0E-2C14BBB2FE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066C92-4F53-7E3F-0624-B9AFEBFC8150}"/>
              </a:ext>
            </a:extLst>
          </p:cNvPr>
          <p:cNvSpPr>
            <a:spLocks noGrp="1"/>
          </p:cNvSpPr>
          <p:nvPr>
            <p:ph type="body" idx="1"/>
          </p:nvPr>
        </p:nvSpPr>
        <p:spPr/>
        <p:txBody>
          <a:bodyPr/>
          <a:lstStyle/>
          <a:p>
            <a:pPr algn="l"/>
            <a:r>
              <a:rPr lang="en-US" b="0" i="0" u="none" strike="noStrike" dirty="0">
                <a:solidFill>
                  <a:srgbClr val="2D2F31"/>
                </a:solidFill>
                <a:effectLst/>
                <a:latin typeface="Udemy Sans"/>
              </a:rPr>
              <a:t>Over here we have the example I am a robot and we have the item token embeddings I am a robot.</a:t>
            </a:r>
          </a:p>
          <a:p>
            <a:pPr algn="l"/>
            <a:r>
              <a:rPr lang="en-US" b="0" i="0" u="none" strike="noStrike" dirty="0">
                <a:solidFill>
                  <a:srgbClr val="2D2F31"/>
                </a:solidFill>
                <a:effectLst/>
                <a:latin typeface="Udemy Sans"/>
              </a:rPr>
              <a:t>And just for you to see e at I equals 10.50.30.00.</a:t>
            </a:r>
          </a:p>
          <a:p>
            <a:pPr algn="l"/>
            <a:r>
              <a:rPr lang="en-US" b="0" i="0" u="none" strike="noStrike" dirty="0">
                <a:solidFill>
                  <a:srgbClr val="2D2F31"/>
                </a:solidFill>
                <a:effectLst/>
                <a:latin typeface="Udemy Sans"/>
              </a:rPr>
              <a:t>Now this means that we use four dimensions to encode a word, because it means that the word I is represented</a:t>
            </a:r>
          </a:p>
          <a:p>
            <a:pPr algn="l"/>
            <a:r>
              <a:rPr lang="en-US" b="0" i="0" u="none" strike="noStrike" dirty="0">
                <a:solidFill>
                  <a:srgbClr val="2D2F31"/>
                </a:solidFill>
                <a:effectLst/>
                <a:latin typeface="Udemy Sans"/>
              </a:rPr>
              <a:t>as this four dimensional vector.</a:t>
            </a:r>
          </a:p>
          <a:p>
            <a:pPr algn="l"/>
            <a:r>
              <a:rPr lang="en-US" b="0" i="0" u="none" strike="noStrike" dirty="0">
                <a:solidFill>
                  <a:srgbClr val="2D2F31"/>
                </a:solidFill>
                <a:effectLst/>
                <a:latin typeface="Udemy Sans"/>
              </a:rPr>
              <a:t>Remember our example?</a:t>
            </a:r>
          </a:p>
          <a:p>
            <a:pPr algn="l"/>
            <a:r>
              <a:rPr lang="en-US" b="0" i="0" u="none" strike="noStrike" dirty="0">
                <a:solidFill>
                  <a:srgbClr val="2D2F31"/>
                </a:solidFill>
                <a:effectLst/>
                <a:latin typeface="Udemy Sans"/>
              </a:rPr>
              <a:t>This was three dimensional, right?</a:t>
            </a:r>
          </a:p>
          <a:p>
            <a:pPr algn="l"/>
            <a:r>
              <a:rPr lang="en-US" b="0" i="0" u="none" strike="noStrike" dirty="0">
                <a:solidFill>
                  <a:srgbClr val="2D2F31"/>
                </a:solidFill>
                <a:effectLst/>
                <a:latin typeface="Udemy Sans"/>
              </a:rPr>
              <a:t>Because we have one dimension two dimension three dimension.</a:t>
            </a:r>
          </a:p>
          <a:p>
            <a:pPr algn="l"/>
            <a:r>
              <a:rPr lang="en-US" b="0" i="0" u="none" strike="noStrike" dirty="0">
                <a:solidFill>
                  <a:srgbClr val="2D2F31"/>
                </a:solidFill>
                <a:effectLst/>
                <a:latin typeface="Udemy Sans"/>
              </a:rPr>
              <a:t>Now for this uh example sake I'm going to use four dimensions.</a:t>
            </a:r>
          </a:p>
          <a:p>
            <a:pPr algn="l"/>
            <a:r>
              <a:rPr lang="en-US" b="0" i="0" u="none" strike="noStrike" dirty="0">
                <a:solidFill>
                  <a:srgbClr val="2D2F31"/>
                </a:solidFill>
                <a:effectLst/>
                <a:latin typeface="Udemy Sans"/>
              </a:rPr>
              <a:t>But in the original Bert and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model it's a lot larger.</a:t>
            </a:r>
          </a:p>
          <a:p>
            <a:pPr algn="l"/>
            <a:r>
              <a:rPr lang="en-US" b="0" i="0" u="none" strike="noStrike" dirty="0">
                <a:solidFill>
                  <a:srgbClr val="2D2F31"/>
                </a:solidFill>
                <a:effectLst/>
                <a:latin typeface="Udemy Sans"/>
              </a:rPr>
              <a:t>It's actually 768 dimensions, which means that the word I would have 768 numbers describing it.</a:t>
            </a:r>
          </a:p>
          <a:p>
            <a:pPr algn="l"/>
            <a:r>
              <a:rPr lang="en-US" b="0" i="0" u="none" strike="noStrike" dirty="0">
                <a:solidFill>
                  <a:srgbClr val="2D2F31"/>
                </a:solidFill>
                <a:effectLst/>
                <a:latin typeface="Udemy Sans"/>
              </a:rPr>
              <a:t>So it would have a vector of size 768.</a:t>
            </a:r>
          </a:p>
          <a:p>
            <a:pPr algn="l"/>
            <a:r>
              <a:rPr lang="en-US" b="0" i="0" u="none" strike="noStrike" dirty="0">
                <a:solidFill>
                  <a:srgbClr val="2D2F31"/>
                </a:solidFill>
                <a:effectLst/>
                <a:latin typeface="Udemy Sans"/>
              </a:rPr>
              <a:t>Now we'd have a vector of size 768 for the word m a and robot.</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you know, it has a lot more dimensions.</a:t>
            </a:r>
          </a:p>
          <a:p>
            <a:pPr algn="l"/>
            <a:r>
              <a:rPr lang="en-US" b="0" i="0" u="none" strike="noStrike" dirty="0">
                <a:solidFill>
                  <a:srgbClr val="2D2F31"/>
                </a:solidFill>
                <a:effectLst/>
                <a:latin typeface="Udemy Sans"/>
              </a:rPr>
              <a:t>Now we also have these positional encodings p0, p1, p2, p3.</a:t>
            </a:r>
          </a:p>
          <a:p>
            <a:pPr algn="l"/>
            <a:r>
              <a:rPr lang="en-US" b="0" i="0" u="none" strike="noStrike" dirty="0">
                <a:solidFill>
                  <a:srgbClr val="2D2F31"/>
                </a:solidFill>
                <a:effectLst/>
                <a:latin typeface="Udemy Sans"/>
              </a:rPr>
              <a:t>And we're going to talk about how we calculate them.</a:t>
            </a:r>
          </a:p>
          <a:p>
            <a:pPr algn="l"/>
            <a:r>
              <a:rPr lang="en-US" b="0" i="0" u="none" strike="noStrike" dirty="0">
                <a:solidFill>
                  <a:srgbClr val="2D2F31"/>
                </a:solidFill>
                <a:effectLst/>
                <a:latin typeface="Udemy Sans"/>
              </a:rPr>
              <a:t>But this is what you need to know.</a:t>
            </a:r>
          </a:p>
          <a:p>
            <a:pPr algn="l"/>
            <a:r>
              <a:rPr lang="en-US" b="0" i="0" u="none" strike="noStrike" dirty="0">
                <a:solidFill>
                  <a:srgbClr val="2D2F31"/>
                </a:solidFill>
                <a:effectLst/>
                <a:latin typeface="Udemy Sans"/>
              </a:rPr>
              <a:t>We just combine those embeddings.</a:t>
            </a:r>
          </a:p>
          <a:p>
            <a:pPr algn="l"/>
            <a:r>
              <a:rPr lang="en-US" b="0" i="0" u="none" strike="noStrike" dirty="0">
                <a:solidFill>
                  <a:srgbClr val="2D2F31"/>
                </a:solidFill>
                <a:effectLst/>
                <a:latin typeface="Udemy Sans"/>
              </a:rPr>
              <a:t>So we add positional zero encodings to the embedding of I.</a:t>
            </a:r>
          </a:p>
          <a:p>
            <a:pPr algn="l"/>
            <a:r>
              <a:rPr lang="en-US" b="0" i="0" u="none" strike="noStrike" dirty="0">
                <a:solidFill>
                  <a:srgbClr val="2D2F31"/>
                </a:solidFill>
                <a:effectLst/>
                <a:latin typeface="Udemy Sans"/>
              </a:rPr>
              <a:t>We add position one encodings to the um embedding of M and so on.</a:t>
            </a:r>
          </a:p>
          <a:p>
            <a:pPr algn="l"/>
            <a:r>
              <a:rPr lang="en-US" b="0" i="0" u="none" strike="noStrike" dirty="0">
                <a:solidFill>
                  <a:srgbClr val="2D2F31"/>
                </a:solidFill>
                <a:effectLst/>
                <a:latin typeface="Udemy Sans"/>
              </a:rPr>
              <a:t>And so this would be our final result.</a:t>
            </a:r>
          </a:p>
          <a:p>
            <a:pPr algn="l"/>
            <a:r>
              <a:rPr lang="en-US" b="0" i="0" u="none" strike="noStrike" dirty="0">
                <a:solidFill>
                  <a:srgbClr val="2D2F31"/>
                </a:solidFill>
                <a:effectLst/>
                <a:latin typeface="Udemy Sans"/>
              </a:rPr>
              <a:t>And if we come back to our picture over here, we would succeed by adding the positional encodings to</a:t>
            </a:r>
          </a:p>
          <a:p>
            <a:pPr algn="l"/>
            <a:r>
              <a:rPr lang="en-US" b="0" i="0" u="none" strike="noStrike" dirty="0">
                <a:solidFill>
                  <a:srgbClr val="2D2F31"/>
                </a:solidFill>
                <a:effectLst/>
                <a:latin typeface="Udemy Sans"/>
              </a:rPr>
              <a:t>the input embeddings.</a:t>
            </a:r>
          </a:p>
          <a:p>
            <a:pPr algn="l"/>
            <a:r>
              <a:rPr lang="en-US" b="0" i="0" u="none" strike="noStrike" dirty="0">
                <a:solidFill>
                  <a:srgbClr val="2D2F31"/>
                </a:solidFill>
                <a:effectLst/>
                <a:latin typeface="Udemy Sans"/>
              </a:rPr>
              <a:t>And then the new, uh, you know, input would be ready for the transformer layer.</a:t>
            </a:r>
          </a:p>
          <a:p>
            <a:endParaRPr lang="en-US" dirty="0"/>
          </a:p>
        </p:txBody>
      </p:sp>
      <p:sp>
        <p:nvSpPr>
          <p:cNvPr id="4" name="Slide Number Placeholder 3">
            <a:extLst>
              <a:ext uri="{FF2B5EF4-FFF2-40B4-BE49-F238E27FC236}">
                <a16:creationId xmlns:a16="http://schemas.microsoft.com/office/drawing/2014/main" id="{71EFCBE7-FC46-54A9-EA80-91A4514F8735}"/>
              </a:ext>
            </a:extLst>
          </p:cNvPr>
          <p:cNvSpPr>
            <a:spLocks noGrp="1"/>
          </p:cNvSpPr>
          <p:nvPr>
            <p:ph type="sldNum" sz="quarter" idx="5"/>
          </p:nvPr>
        </p:nvSpPr>
        <p:spPr/>
        <p:txBody>
          <a:bodyPr/>
          <a:lstStyle/>
          <a:p>
            <a:fld id="{9C5F6A36-24B5-0743-9F3F-927763EEB80D}" type="slidenum">
              <a:rPr lang="en-US" smtClean="0"/>
              <a:t>93</a:t>
            </a:fld>
            <a:endParaRPr lang="en-US"/>
          </a:p>
        </p:txBody>
      </p:sp>
    </p:spTree>
    <p:extLst>
      <p:ext uri="{BB962C8B-B14F-4D97-AF65-F5344CB8AC3E}">
        <p14:creationId xmlns:p14="http://schemas.microsoft.com/office/powerpoint/2010/main" val="32140706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1A7A6-A7D3-B589-101D-18345F89C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E7E77-EDDD-8908-4F91-1A07606C5F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F811F6-5375-1B76-71E5-0DFA1039F4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B11045-5DAE-5B2C-EE40-F87066996CA9}"/>
              </a:ext>
            </a:extLst>
          </p:cNvPr>
          <p:cNvSpPr>
            <a:spLocks noGrp="1"/>
          </p:cNvSpPr>
          <p:nvPr>
            <p:ph type="sldNum" sz="quarter" idx="5"/>
          </p:nvPr>
        </p:nvSpPr>
        <p:spPr/>
        <p:txBody>
          <a:bodyPr/>
          <a:lstStyle/>
          <a:p>
            <a:fld id="{9C5F6A36-24B5-0743-9F3F-927763EEB80D}" type="slidenum">
              <a:rPr lang="en-US" smtClean="0"/>
              <a:t>94</a:t>
            </a:fld>
            <a:endParaRPr lang="en-US"/>
          </a:p>
        </p:txBody>
      </p:sp>
    </p:spTree>
    <p:extLst>
      <p:ext uri="{BB962C8B-B14F-4D97-AF65-F5344CB8AC3E}">
        <p14:creationId xmlns:p14="http://schemas.microsoft.com/office/powerpoint/2010/main" val="42894830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2DB86-FD09-5BBA-6534-DAC6D078B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F61EC-B07B-D162-0EA7-00C00520A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3CF15E-B6F3-F859-D2B9-40F3E8481F6A}"/>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1080C1EC-5A87-322B-653D-72F3B4A843FC}"/>
              </a:ext>
            </a:extLst>
          </p:cNvPr>
          <p:cNvSpPr>
            <a:spLocks noGrp="1"/>
          </p:cNvSpPr>
          <p:nvPr>
            <p:ph type="sldNum" sz="quarter" idx="5"/>
          </p:nvPr>
        </p:nvSpPr>
        <p:spPr/>
        <p:txBody>
          <a:bodyPr/>
          <a:lstStyle/>
          <a:p>
            <a:fld id="{9C5F6A36-24B5-0743-9F3F-927763EEB80D}" type="slidenum">
              <a:rPr lang="en-US" smtClean="0"/>
              <a:t>95</a:t>
            </a:fld>
            <a:endParaRPr lang="en-US"/>
          </a:p>
        </p:txBody>
      </p:sp>
    </p:spTree>
    <p:extLst>
      <p:ext uri="{BB962C8B-B14F-4D97-AF65-F5344CB8AC3E}">
        <p14:creationId xmlns:p14="http://schemas.microsoft.com/office/powerpoint/2010/main" val="4966168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C9996-95B1-DEEA-F26F-98D9C114FA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C07A46-3314-7C68-293C-C8EB76782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105F06-7E4E-3261-EDC6-DC8431F2C452}"/>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FEF77AB6-E6B3-AD34-5DFA-A4C54772C25F}"/>
              </a:ext>
            </a:extLst>
          </p:cNvPr>
          <p:cNvSpPr>
            <a:spLocks noGrp="1"/>
          </p:cNvSpPr>
          <p:nvPr>
            <p:ph type="sldNum" sz="quarter" idx="5"/>
          </p:nvPr>
        </p:nvSpPr>
        <p:spPr/>
        <p:txBody>
          <a:bodyPr/>
          <a:lstStyle/>
          <a:p>
            <a:fld id="{9C5F6A36-24B5-0743-9F3F-927763EEB80D}" type="slidenum">
              <a:rPr lang="en-US" smtClean="0"/>
              <a:t>96</a:t>
            </a:fld>
            <a:endParaRPr lang="en-US"/>
          </a:p>
        </p:txBody>
      </p:sp>
    </p:spTree>
    <p:extLst>
      <p:ext uri="{BB962C8B-B14F-4D97-AF65-F5344CB8AC3E}">
        <p14:creationId xmlns:p14="http://schemas.microsoft.com/office/powerpoint/2010/main" val="42674620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7FB8A-4389-C478-5988-B705931614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94B98-E0AB-F86F-8D0E-23A889B1B9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B6012D-BB16-7C88-94D3-D5902D74EB85}"/>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talk about why we use sine and cosine functions for positional encodings.</a:t>
            </a:r>
          </a:p>
          <a:p>
            <a:pPr algn="l"/>
            <a:r>
              <a:rPr lang="en-US" b="0" i="0" u="none" strike="noStrike" dirty="0">
                <a:solidFill>
                  <a:srgbClr val="2D2F31"/>
                </a:solidFill>
                <a:effectLst/>
                <a:latin typeface="Udemy Sans"/>
              </a:rPr>
              <a:t>And before I continue, I want to let you know that I'm going to be reading some definitions.</a:t>
            </a:r>
          </a:p>
          <a:p>
            <a:pPr algn="l"/>
            <a:r>
              <a:rPr lang="en-US" b="0" i="0" u="none" strike="noStrike" dirty="0">
                <a:solidFill>
                  <a:srgbClr val="2D2F31"/>
                </a:solidFill>
                <a:effectLst/>
                <a:latin typeface="Udemy Sans"/>
              </a:rPr>
              <a:t>Um, but I don't expect you to understand it immediately from the definitions.</a:t>
            </a:r>
          </a:p>
          <a:p>
            <a:pPr algn="l"/>
            <a:r>
              <a:rPr lang="en-US" b="0" i="0" u="none" strike="noStrike" dirty="0">
                <a:solidFill>
                  <a:srgbClr val="2D2F31"/>
                </a:solidFill>
                <a:effectLst/>
                <a:latin typeface="Udemy Sans"/>
              </a:rPr>
              <a:t>This is one of the harder topics.</a:t>
            </a:r>
          </a:p>
          <a:p>
            <a:pPr algn="l"/>
            <a:r>
              <a:rPr lang="en-US" b="0" i="0" u="none" strike="noStrike" dirty="0">
                <a:solidFill>
                  <a:srgbClr val="2D2F31"/>
                </a:solidFill>
                <a:effectLst/>
                <a:latin typeface="Udemy Sans"/>
              </a:rPr>
              <a:t>So, you know, I need to first tell you guys some kind of definition before we can start working on</a:t>
            </a:r>
          </a:p>
          <a:p>
            <a:pPr algn="l"/>
            <a:r>
              <a:rPr lang="en-US" b="0" i="0" u="none" strike="noStrike" dirty="0">
                <a:solidFill>
                  <a:srgbClr val="2D2F31"/>
                </a:solidFill>
                <a:effectLst/>
                <a:latin typeface="Udemy Sans"/>
              </a:rPr>
              <a:t>the examples and the mathematics part.</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bear with me.</a:t>
            </a:r>
          </a:p>
          <a:p>
            <a:pPr algn="l"/>
            <a:r>
              <a:rPr lang="en-US" b="0" i="0" u="none" strike="noStrike" dirty="0">
                <a:solidFill>
                  <a:srgbClr val="2D2F31"/>
                </a:solidFill>
                <a:effectLst/>
                <a:latin typeface="Udemy Sans"/>
              </a:rPr>
              <a:t>As I know this is difficult.</a:t>
            </a:r>
          </a:p>
          <a:p>
            <a:pPr algn="l"/>
            <a:r>
              <a:rPr lang="en-US" b="0" i="0" u="none" strike="noStrike" dirty="0">
                <a:solidFill>
                  <a:srgbClr val="2D2F31"/>
                </a:solidFill>
                <a:effectLst/>
                <a:latin typeface="Udemy Sans"/>
              </a:rPr>
              <a:t>So just know that once we get to the examples and once we start talking about that, I am absolutely</a:t>
            </a:r>
          </a:p>
          <a:p>
            <a:pPr algn="l"/>
            <a:r>
              <a:rPr lang="en-US" b="0" i="0" u="none" strike="noStrike" dirty="0">
                <a:solidFill>
                  <a:srgbClr val="2D2F31"/>
                </a:solidFill>
                <a:effectLst/>
                <a:latin typeface="Udemy Sans"/>
              </a:rPr>
              <a:t>positive you will understand it.</a:t>
            </a:r>
          </a:p>
          <a:p>
            <a:pPr algn="l"/>
            <a:r>
              <a:rPr lang="en-US" b="0" i="0" u="none" strike="noStrike" dirty="0">
                <a:solidFill>
                  <a:srgbClr val="2D2F31"/>
                </a:solidFill>
                <a:effectLst/>
                <a:latin typeface="Udemy Sans"/>
              </a:rPr>
              <a:t>So even if the beginning is not as crystal clear for you, um, just don't give up and watch the video</a:t>
            </a:r>
          </a:p>
          <a:p>
            <a:pPr algn="l"/>
            <a:r>
              <a:rPr lang="en-US" b="0" i="0" u="none" strike="noStrike" dirty="0">
                <a:solidFill>
                  <a:srgbClr val="2D2F31"/>
                </a:solidFill>
                <a:effectLst/>
                <a:latin typeface="Udemy Sans"/>
              </a:rPr>
              <a:t>with me, okay?</a:t>
            </a:r>
          </a:p>
          <a:p>
            <a:pPr algn="l"/>
            <a:r>
              <a:rPr lang="en-US" b="0" i="0" u="none" strike="noStrike" dirty="0">
                <a:solidFill>
                  <a:srgbClr val="2D2F31"/>
                </a:solidFill>
                <a:effectLst/>
                <a:latin typeface="Udemy Sans"/>
              </a:rPr>
              <a:t>So why we use them so smooth and continuous?</a:t>
            </a:r>
          </a:p>
          <a:p>
            <a:pPr algn="l"/>
            <a:r>
              <a:rPr lang="en-US" b="0" i="0" u="none" strike="noStrike" dirty="0">
                <a:solidFill>
                  <a:srgbClr val="2D2F31"/>
                </a:solidFill>
                <a:effectLst/>
                <a:latin typeface="Udemy Sans"/>
              </a:rPr>
              <a:t>So sine and cosine waves create smooth, gradual changes in values.</a:t>
            </a:r>
          </a:p>
          <a:p>
            <a:pPr algn="l"/>
            <a:r>
              <a:rPr lang="en-US" b="0" i="0" u="none" strike="noStrike" dirty="0">
                <a:solidFill>
                  <a:srgbClr val="2D2F31"/>
                </a:solidFill>
                <a:effectLst/>
                <a:latin typeface="Udemy Sans"/>
              </a:rPr>
              <a:t>This is helpful for models to understand the relative positions of words.</a:t>
            </a:r>
          </a:p>
          <a:p>
            <a:pPr algn="l"/>
            <a:r>
              <a:rPr lang="en-US" b="0" i="0" u="none" strike="noStrike" dirty="0">
                <a:solidFill>
                  <a:srgbClr val="2D2F31"/>
                </a:solidFill>
                <a:effectLst/>
                <a:latin typeface="Udemy Sans"/>
              </a:rPr>
              <a:t>For example, Am is closer to I than it is to robot.</a:t>
            </a:r>
          </a:p>
          <a:p>
            <a:pPr algn="l"/>
            <a:r>
              <a:rPr lang="en-US" b="0" i="0" u="none" strike="noStrike" dirty="0">
                <a:solidFill>
                  <a:srgbClr val="2D2F31"/>
                </a:solidFill>
                <a:effectLst/>
                <a:latin typeface="Udemy Sans"/>
              </a:rPr>
              <a:t>Okay, and if you have never seen a sine or cosine wave, this is it.</a:t>
            </a:r>
          </a:p>
          <a:p>
            <a:pPr algn="l"/>
            <a:r>
              <a:rPr lang="en-US" b="0" i="0" u="none" strike="noStrike" dirty="0">
                <a:solidFill>
                  <a:srgbClr val="2D2F31"/>
                </a:solidFill>
                <a:effectLst/>
                <a:latin typeface="Udemy Sans"/>
              </a:rPr>
              <a:t>The blue is the sine and the dotted orange is the cosine.</a:t>
            </a:r>
          </a:p>
          <a:p>
            <a:pPr algn="l"/>
            <a:r>
              <a:rPr lang="en-US" b="0" i="0" u="none" strike="noStrike" dirty="0">
                <a:solidFill>
                  <a:srgbClr val="2D2F31"/>
                </a:solidFill>
                <a:effectLst/>
                <a:latin typeface="Udemy Sans"/>
              </a:rPr>
              <a:t>And as you can see, they are smooth, continuous and they gradually change okay.</a:t>
            </a:r>
          </a:p>
          <a:p>
            <a:pPr algn="l"/>
            <a:r>
              <a:rPr lang="en-US" b="0" i="0" u="none" strike="noStrike" dirty="0">
                <a:solidFill>
                  <a:srgbClr val="2D2F31"/>
                </a:solidFill>
                <a:effectLst/>
                <a:latin typeface="Udemy Sans"/>
              </a:rPr>
              <a:t>So they don't have any steep uh changes.</a:t>
            </a:r>
          </a:p>
          <a:p>
            <a:pPr algn="l"/>
            <a:r>
              <a:rPr lang="en-US" b="0" i="0" u="none" strike="noStrike" dirty="0">
                <a:solidFill>
                  <a:srgbClr val="2D2F31"/>
                </a:solidFill>
                <a:effectLst/>
                <a:latin typeface="Udemy Sans"/>
              </a:rPr>
              <a:t>Now back to point two.</a:t>
            </a:r>
          </a:p>
          <a:p>
            <a:pPr algn="l"/>
            <a:r>
              <a:rPr lang="en-US" b="0" i="0" u="none" strike="noStrike" dirty="0">
                <a:solidFill>
                  <a:srgbClr val="2D2F31"/>
                </a:solidFill>
                <a:effectLst/>
                <a:latin typeface="Udemy Sans"/>
              </a:rPr>
              <a:t>Repeating patterns.</a:t>
            </a:r>
          </a:p>
          <a:p>
            <a:pPr algn="l"/>
            <a:r>
              <a:rPr lang="en-US" b="0" i="0" u="none" strike="noStrike" dirty="0">
                <a:solidFill>
                  <a:srgbClr val="2D2F31"/>
                </a:solidFill>
                <a:effectLst/>
                <a:latin typeface="Udemy Sans"/>
              </a:rPr>
              <a:t>Both sine and cosine have repeating patterns.</a:t>
            </a:r>
          </a:p>
          <a:p>
            <a:pPr algn="l"/>
            <a:r>
              <a:rPr lang="en-US" b="0" i="0" u="none" strike="noStrike" dirty="0">
                <a:solidFill>
                  <a:srgbClr val="2D2F31"/>
                </a:solidFill>
                <a:effectLst/>
                <a:latin typeface="Udemy Sans"/>
              </a:rPr>
              <a:t>This allows the model to handle sentences of varying lengths, even if a sentence is longer than in</a:t>
            </a:r>
          </a:p>
          <a:p>
            <a:pPr algn="l"/>
            <a:r>
              <a:rPr lang="en-US" b="0" i="0" u="none" strike="noStrike" dirty="0">
                <a:solidFill>
                  <a:srgbClr val="2D2F31"/>
                </a:solidFill>
                <a:effectLst/>
                <a:latin typeface="Udemy Sans"/>
              </a:rPr>
              <a:t>any it has seen before, the pattern of the positional encoding can be extended, and this is the beauty</a:t>
            </a:r>
          </a:p>
          <a:p>
            <a:pPr algn="l"/>
            <a:r>
              <a:rPr lang="en-US" b="0" i="0" u="none" strike="noStrike" dirty="0">
                <a:solidFill>
                  <a:srgbClr val="2D2F31"/>
                </a:solidFill>
                <a:effectLst/>
                <a:latin typeface="Udemy Sans"/>
              </a:rPr>
              <a:t>of the sine and cosine functions.</a:t>
            </a:r>
          </a:p>
          <a:p>
            <a:pPr algn="l"/>
            <a:r>
              <a:rPr lang="en-US" b="0" i="0" u="none" strike="noStrike" dirty="0">
                <a:solidFill>
                  <a:srgbClr val="2D2F31"/>
                </a:solidFill>
                <a:effectLst/>
                <a:latin typeface="Udemy Sans"/>
              </a:rPr>
              <a:t>Okay, so they start over here.</a:t>
            </a:r>
          </a:p>
          <a:p>
            <a:pPr algn="l"/>
            <a:r>
              <a:rPr lang="en-US" b="0" i="0" u="none" strike="noStrike" dirty="0">
                <a:solidFill>
                  <a:srgbClr val="2D2F31"/>
                </a:solidFill>
                <a:effectLst/>
                <a:latin typeface="Udemy Sans"/>
              </a:rPr>
              <a:t>You see that at the x axis value of zero the value is one.</a:t>
            </a:r>
          </a:p>
          <a:p>
            <a:pPr algn="l"/>
            <a:r>
              <a:rPr lang="en-US" b="0" i="0" u="none" strike="noStrike" dirty="0">
                <a:solidFill>
                  <a:srgbClr val="2D2F31"/>
                </a:solidFill>
                <a:effectLst/>
                <a:latin typeface="Udemy Sans"/>
              </a:rPr>
              <a:t>And it goes goes goes goes goes.</a:t>
            </a:r>
          </a:p>
          <a:p>
            <a:pPr algn="l"/>
            <a:r>
              <a:rPr lang="en-US" b="0" i="0" u="none" strike="noStrike" dirty="0">
                <a:solidFill>
                  <a:srgbClr val="2D2F31"/>
                </a:solidFill>
                <a:effectLst/>
                <a:latin typeface="Udemy Sans"/>
              </a:rPr>
              <a:t>But again at the x axis value of 360, the value is also one for the cosine and it's the reverse for</a:t>
            </a:r>
          </a:p>
          <a:p>
            <a:pPr algn="l"/>
            <a:r>
              <a:rPr lang="en-US" b="0" i="0" u="none" strike="noStrike" dirty="0">
                <a:solidFill>
                  <a:srgbClr val="2D2F31"/>
                </a:solidFill>
                <a:effectLst/>
                <a:latin typeface="Udemy Sans"/>
              </a:rPr>
              <a:t>the sine at position zero the value is zero.</a:t>
            </a:r>
          </a:p>
          <a:p>
            <a:pPr algn="l"/>
            <a:r>
              <a:rPr lang="en-US" b="0" i="0" u="none" strike="noStrike" dirty="0">
                <a:solidFill>
                  <a:srgbClr val="2D2F31"/>
                </a:solidFill>
                <a:effectLst/>
                <a:latin typeface="Udemy Sans"/>
              </a:rPr>
              <a:t>It goes, goes goes goes goes.</a:t>
            </a:r>
          </a:p>
          <a:p>
            <a:pPr algn="l"/>
            <a:r>
              <a:rPr lang="en-US" b="0" i="0" u="none" strike="noStrike" dirty="0">
                <a:solidFill>
                  <a:srgbClr val="2D2F31"/>
                </a:solidFill>
                <a:effectLst/>
                <a:latin typeface="Udemy Sans"/>
              </a:rPr>
              <a:t>And at position 360 the value is zero again.</a:t>
            </a:r>
          </a:p>
          <a:p>
            <a:pPr algn="l"/>
            <a:r>
              <a:rPr lang="en-US" b="0" i="0" u="none" strike="noStrike" dirty="0">
                <a:solidFill>
                  <a:srgbClr val="2D2F31"/>
                </a:solidFill>
                <a:effectLst/>
                <a:latin typeface="Udemy Sans"/>
              </a:rPr>
              <a:t>So they repeat themselves okay.</a:t>
            </a:r>
          </a:p>
          <a:p>
            <a:pPr algn="l"/>
            <a:r>
              <a:rPr lang="en-US" b="0" i="0" u="none" strike="noStrike" dirty="0">
                <a:solidFill>
                  <a:srgbClr val="2D2F31"/>
                </a:solidFill>
                <a:effectLst/>
                <a:latin typeface="Udemy Sans"/>
              </a:rPr>
              <a:t>So that's why we can use them.</a:t>
            </a:r>
          </a:p>
          <a:p>
            <a:pPr algn="l"/>
            <a:r>
              <a:rPr lang="en-US" b="0" i="0" u="none" strike="noStrike" dirty="0">
                <a:solidFill>
                  <a:srgbClr val="2D2F31"/>
                </a:solidFill>
                <a:effectLst/>
                <a:latin typeface="Udemy Sans"/>
              </a:rPr>
              <a:t>They go on forever and eternity.</a:t>
            </a:r>
          </a:p>
          <a:p>
            <a:pPr algn="l"/>
            <a:r>
              <a:rPr lang="en-US" b="0" i="0" u="none" strike="noStrike" dirty="0">
                <a:solidFill>
                  <a:srgbClr val="2D2F31"/>
                </a:solidFill>
                <a:effectLst/>
                <a:latin typeface="Udemy Sans"/>
              </a:rPr>
              <a:t>So even if we have a very long sentence, we can use the sine and cosine functions to add positional</a:t>
            </a:r>
          </a:p>
          <a:p>
            <a:pPr algn="l"/>
            <a:r>
              <a:rPr lang="en-US" b="0" i="0" u="none" strike="noStrike" dirty="0">
                <a:solidFill>
                  <a:srgbClr val="2D2F31"/>
                </a:solidFill>
                <a:effectLst/>
                <a:latin typeface="Udemy Sans"/>
              </a:rPr>
              <a:t>encodings, regardless of how long the sentence is.</a:t>
            </a:r>
          </a:p>
          <a:p>
            <a:pPr algn="l"/>
            <a:r>
              <a:rPr lang="en-US" b="0" i="0" u="none" strike="noStrike" dirty="0">
                <a:solidFill>
                  <a:srgbClr val="2D2F31"/>
                </a:solidFill>
                <a:effectLst/>
                <a:latin typeface="Udemy Sans"/>
              </a:rPr>
              <a:t>Now before we continue, we I want to make sure you understand the general purpose of positional encodings.</a:t>
            </a:r>
          </a:p>
          <a:p>
            <a:pPr algn="l"/>
            <a:r>
              <a:rPr lang="en-US" b="0" i="0" u="none" strike="noStrike" dirty="0">
                <a:solidFill>
                  <a:srgbClr val="2D2F31"/>
                </a:solidFill>
                <a:effectLst/>
                <a:latin typeface="Udemy Sans"/>
              </a:rPr>
              <a:t>So we have the word am over here.</a:t>
            </a:r>
          </a:p>
          <a:p>
            <a:pPr algn="l"/>
            <a:r>
              <a:rPr lang="en-US" b="0" i="0" u="none" strike="noStrike" dirty="0">
                <a:solidFill>
                  <a:srgbClr val="2D2F31"/>
                </a:solidFill>
                <a:effectLst/>
                <a:latin typeface="Udemy Sans"/>
              </a:rPr>
              <a:t>And we have the positional encoding values 0.8, 4.5, 4.1 and 1.0.</a:t>
            </a:r>
          </a:p>
          <a:p>
            <a:pPr algn="l"/>
            <a:r>
              <a:rPr lang="en-US" b="0" i="0" u="none" strike="noStrike" dirty="0">
                <a:solidFill>
                  <a:srgbClr val="2D2F31"/>
                </a:solidFill>
                <a:effectLst/>
                <a:latin typeface="Udemy Sans"/>
              </a:rPr>
              <a:t>These represent the positional encodings for the word am.</a:t>
            </a:r>
          </a:p>
          <a:p>
            <a:pPr algn="l"/>
            <a:r>
              <a:rPr lang="en-US" b="0" i="0" u="none" strike="noStrike" dirty="0">
                <a:solidFill>
                  <a:srgbClr val="2D2F31"/>
                </a:solidFill>
                <a:effectLst/>
                <a:latin typeface="Udemy Sans"/>
              </a:rPr>
              <a:t>Okay, again, in this lesson, we're not going to talk about how we get to 0.84 or 0.54.</a:t>
            </a:r>
          </a:p>
          <a:p>
            <a:pPr algn="l"/>
            <a:r>
              <a:rPr lang="en-US" b="0" i="0" u="none" strike="noStrike" dirty="0">
                <a:solidFill>
                  <a:srgbClr val="2D2F31"/>
                </a:solidFill>
                <a:effectLst/>
                <a:latin typeface="Udemy Sans"/>
              </a:rPr>
              <a:t>That's going to be in a future lesson.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What I want you to understand is these are the positional encodings for the word m.</a:t>
            </a:r>
          </a:p>
          <a:p>
            <a:pPr algn="l"/>
            <a:r>
              <a:rPr lang="en-US" b="0" i="0" u="none" strike="noStrike" dirty="0">
                <a:solidFill>
                  <a:srgbClr val="2D2F31"/>
                </a:solidFill>
                <a:effectLst/>
                <a:latin typeface="Udemy Sans"/>
              </a:rPr>
              <a:t>Now if we scroll up a bit we see we have the word am here and the vector belonging to it which is four</a:t>
            </a:r>
          </a:p>
          <a:p>
            <a:pPr algn="l"/>
            <a:r>
              <a:rPr lang="en-US" b="0" i="0" u="none" strike="noStrike" dirty="0">
                <a:solidFill>
                  <a:srgbClr val="2D2F31"/>
                </a:solidFill>
                <a:effectLst/>
                <a:latin typeface="Udemy Sans"/>
              </a:rPr>
              <a:t>dimensional.</a:t>
            </a:r>
          </a:p>
          <a:p>
            <a:pPr algn="l"/>
            <a:r>
              <a:rPr lang="en-US" b="0" i="0" u="none" strike="noStrike" dirty="0">
                <a:solidFill>
                  <a:srgbClr val="2D2F31"/>
                </a:solidFill>
                <a:effectLst/>
                <a:latin typeface="Udemy Sans"/>
              </a:rPr>
              <a:t>That means for to 0.9 we're going to come over here and we're going to add 0.84 okay.</a:t>
            </a:r>
          </a:p>
          <a:p>
            <a:pPr algn="l"/>
            <a:r>
              <a:rPr lang="en-US" b="0" i="0" u="none" strike="noStrike" dirty="0">
                <a:solidFill>
                  <a:srgbClr val="2D2F31"/>
                </a:solidFill>
                <a:effectLst/>
                <a:latin typeface="Udemy Sans"/>
              </a:rPr>
              <a:t>So we add the positional encoding to the embedding.</a:t>
            </a:r>
          </a:p>
          <a:p>
            <a:pPr algn="l"/>
            <a:r>
              <a:rPr lang="en-US" b="0" i="0" u="none" strike="noStrike" dirty="0">
                <a:solidFill>
                  <a:srgbClr val="2D2F31"/>
                </a:solidFill>
                <a:effectLst/>
                <a:latin typeface="Udemy Sans"/>
              </a:rPr>
              <a:t>Then we continue to 0.8.</a:t>
            </a:r>
          </a:p>
          <a:p>
            <a:pPr algn="l"/>
            <a:r>
              <a:rPr lang="en-US" b="0" i="0" u="none" strike="noStrike" dirty="0">
                <a:solidFill>
                  <a:srgbClr val="2D2F31"/>
                </a:solidFill>
                <a:effectLst/>
                <a:latin typeface="Udemy Sans"/>
              </a:rPr>
              <a:t>We're going to come over here and we're going to add 0.54.</a:t>
            </a:r>
          </a:p>
          <a:p>
            <a:pPr algn="l"/>
            <a:r>
              <a:rPr lang="en-US" b="0" i="0" u="none" strike="noStrike" dirty="0">
                <a:solidFill>
                  <a:srgbClr val="2D2F31"/>
                </a:solidFill>
                <a:effectLst/>
                <a:latin typeface="Udemy Sans"/>
              </a:rPr>
              <a:t>And we continue to 0.2.</a:t>
            </a:r>
          </a:p>
          <a:p>
            <a:pPr algn="l"/>
            <a:r>
              <a:rPr lang="en-US" b="0" i="0" u="none" strike="noStrike" dirty="0">
                <a:solidFill>
                  <a:srgbClr val="2D2F31"/>
                </a:solidFill>
                <a:effectLst/>
                <a:latin typeface="Udemy Sans"/>
              </a:rPr>
              <a:t>We're going to add 0.1.</a:t>
            </a:r>
          </a:p>
          <a:p>
            <a:pPr algn="l"/>
            <a:r>
              <a:rPr lang="en-US" b="0" i="0" u="none" strike="noStrike" dirty="0">
                <a:solidFill>
                  <a:srgbClr val="2D2F31"/>
                </a:solidFill>
                <a:effectLst/>
                <a:latin typeface="Udemy Sans"/>
              </a:rPr>
              <a:t>And then for the last one for 1.0 we're going to come over here and we're going to add the 1.0.</a:t>
            </a:r>
          </a:p>
          <a:p>
            <a:pPr algn="l"/>
            <a:r>
              <a:rPr lang="en-US" b="0" i="0" u="none" strike="noStrike" dirty="0">
                <a:solidFill>
                  <a:srgbClr val="2D2F31"/>
                </a:solidFill>
                <a:effectLst/>
                <a:latin typeface="Udemy Sans"/>
              </a:rPr>
              <a:t>So essentially that's why it's so important that the dimensions of the positional encodings must match</a:t>
            </a:r>
          </a:p>
          <a:p>
            <a:pPr algn="l"/>
            <a:r>
              <a:rPr lang="en-US" b="0" i="0" u="none" strike="noStrike" dirty="0">
                <a:solidFill>
                  <a:srgbClr val="2D2F31"/>
                </a:solidFill>
                <a:effectLst/>
                <a:latin typeface="Udemy Sans"/>
              </a:rPr>
              <a:t>the dimensions of the embeddings.</a:t>
            </a:r>
          </a:p>
          <a:p>
            <a:pPr algn="l"/>
            <a:r>
              <a:rPr lang="en-US" b="0" i="0" u="none" strike="noStrike" dirty="0">
                <a:solidFill>
                  <a:srgbClr val="2D2F31"/>
                </a:solidFill>
                <a:effectLst/>
                <a:latin typeface="Udemy Sans"/>
              </a:rPr>
              <a:t>Because we're going to take each embedding and we're going to add a positional encoding to it.</a:t>
            </a:r>
          </a:p>
          <a:p>
            <a:pPr algn="l"/>
            <a:r>
              <a:rPr lang="en-US" b="0" i="0" u="none" strike="noStrike" dirty="0">
                <a:solidFill>
                  <a:srgbClr val="2D2F31"/>
                </a:solidFill>
                <a:effectLst/>
                <a:latin typeface="Udemy Sans"/>
              </a:rPr>
              <a:t>And essentially what we're doing is we're just plucking values out of the sine and cosine function,</a:t>
            </a:r>
          </a:p>
          <a:p>
            <a:pPr algn="l"/>
            <a:r>
              <a:rPr lang="en-US" b="0" i="0" u="none" strike="noStrike" dirty="0">
                <a:solidFill>
                  <a:srgbClr val="2D2F31"/>
                </a:solidFill>
                <a:effectLst/>
                <a:latin typeface="Udemy Sans"/>
              </a:rPr>
              <a:t>obviously manipulating it a little.</a:t>
            </a:r>
          </a:p>
          <a:p>
            <a:pPr algn="l"/>
            <a:r>
              <a:rPr lang="en-US" b="0" i="0" u="none" strike="noStrike" dirty="0">
                <a:solidFill>
                  <a:srgbClr val="2D2F31"/>
                </a:solidFill>
                <a:effectLst/>
                <a:latin typeface="Udemy Sans"/>
              </a:rPr>
              <a:t>But we're going in for position zero.</a:t>
            </a:r>
          </a:p>
          <a:p>
            <a:pPr algn="l"/>
            <a:r>
              <a:rPr lang="en-US" b="0" i="0" u="none" strike="noStrike" dirty="0">
                <a:solidFill>
                  <a:srgbClr val="2D2F31"/>
                </a:solidFill>
                <a:effectLst/>
                <a:latin typeface="Udemy Sans"/>
              </a:rPr>
              <a:t>We take out this value for position you know, 45.</a:t>
            </a:r>
          </a:p>
          <a:p>
            <a:pPr algn="l"/>
            <a:r>
              <a:rPr lang="en-US" b="0" i="0" u="none" strike="noStrike" dirty="0">
                <a:solidFill>
                  <a:srgbClr val="2D2F31"/>
                </a:solidFill>
                <a:effectLst/>
                <a:latin typeface="Udemy Sans"/>
              </a:rPr>
              <a:t>We take out this value for the sine function.</a:t>
            </a:r>
          </a:p>
          <a:p>
            <a:pPr algn="l"/>
            <a:r>
              <a:rPr lang="en-US" b="0" i="0" u="none" strike="noStrike" dirty="0">
                <a:solidFill>
                  <a:srgbClr val="2D2F31"/>
                </a:solidFill>
                <a:effectLst/>
                <a:latin typeface="Udemy Sans"/>
              </a:rPr>
              <a:t>For position 90, we take out this value for position 180, we take out this value.</a:t>
            </a:r>
          </a:p>
          <a:p>
            <a:pPr algn="l"/>
            <a:r>
              <a:rPr lang="en-US" b="0" i="0" u="none" strike="noStrike" dirty="0">
                <a:solidFill>
                  <a:srgbClr val="2D2F31"/>
                </a:solidFill>
                <a:effectLst/>
                <a:latin typeface="Udemy Sans"/>
              </a:rPr>
              <a:t>And same thing goes on for the cosine at position zero we take out this value at position 90 we take</a:t>
            </a:r>
          </a:p>
          <a:p>
            <a:pPr algn="l"/>
            <a:r>
              <a:rPr lang="en-US" b="0" i="0" u="none" strike="noStrike" dirty="0">
                <a:solidFill>
                  <a:srgbClr val="2D2F31"/>
                </a:solidFill>
                <a:effectLst/>
                <a:latin typeface="Udemy Sans"/>
              </a:rPr>
              <a:t>out this value and so on.</a:t>
            </a:r>
          </a:p>
          <a:p>
            <a:pPr algn="l"/>
            <a:r>
              <a:rPr lang="en-US" b="0" i="0" u="none" strike="noStrike" dirty="0">
                <a:solidFill>
                  <a:srgbClr val="2D2F31"/>
                </a:solidFill>
                <a:effectLst/>
                <a:latin typeface="Udemy Sans"/>
              </a:rPr>
              <a:t>At position 360 we take out this value.</a:t>
            </a:r>
          </a:p>
          <a:p>
            <a:pPr algn="l"/>
            <a:r>
              <a:rPr lang="en-US" b="0" i="0" u="none" strike="noStrike" dirty="0">
                <a:solidFill>
                  <a:srgbClr val="2D2F31"/>
                </a:solidFill>
                <a:effectLst/>
                <a:latin typeface="Udemy Sans"/>
              </a:rPr>
              <a:t>At position 315 we take out this value okay.</a:t>
            </a:r>
          </a:p>
          <a:p>
            <a:pPr algn="l"/>
            <a:r>
              <a:rPr lang="en-US" b="0" i="0" u="none" strike="noStrike" dirty="0">
                <a:solidFill>
                  <a:srgbClr val="2D2F31"/>
                </a:solidFill>
                <a:effectLst/>
                <a:latin typeface="Udemy Sans"/>
              </a:rPr>
              <a:t>So that's what you have to understand.</a:t>
            </a:r>
          </a:p>
          <a:p>
            <a:pPr algn="l"/>
            <a:r>
              <a:rPr lang="en-US" b="0" i="0" u="none" strike="noStrike" dirty="0">
                <a:solidFill>
                  <a:srgbClr val="2D2F31"/>
                </a:solidFill>
                <a:effectLst/>
                <a:latin typeface="Udemy Sans"/>
              </a:rPr>
              <a:t>That's what we're using the sine and cosine function for.</a:t>
            </a:r>
          </a:p>
          <a:p>
            <a:pPr algn="l"/>
            <a:r>
              <a:rPr lang="en-US" b="0" i="0" u="none" strike="noStrike" dirty="0">
                <a:solidFill>
                  <a:srgbClr val="2D2F31"/>
                </a:solidFill>
                <a:effectLst/>
                <a:latin typeface="Udemy Sans"/>
              </a:rPr>
              <a:t>We're plucking out you know numbers from it.</a:t>
            </a:r>
          </a:p>
          <a:p>
            <a:pPr algn="l"/>
            <a:r>
              <a:rPr lang="en-US" b="0" i="0" u="none" strike="noStrike" dirty="0">
                <a:solidFill>
                  <a:srgbClr val="2D2F31"/>
                </a:solidFill>
                <a:effectLst/>
                <a:latin typeface="Udemy Sans"/>
              </a:rPr>
              <a:t>And we're obviously manipulating it a little bit.</a:t>
            </a:r>
          </a:p>
          <a:p>
            <a:pPr algn="l"/>
            <a:r>
              <a:rPr lang="en-US" b="0" i="0" u="none" strike="noStrike" dirty="0">
                <a:solidFill>
                  <a:srgbClr val="2D2F31"/>
                </a:solidFill>
                <a:effectLst/>
                <a:latin typeface="Udemy Sans"/>
              </a:rPr>
              <a:t>But that's why we need the sine and cosine uh function.</a:t>
            </a:r>
          </a:p>
          <a:p>
            <a:pPr algn="l"/>
            <a:r>
              <a:rPr lang="en-US" b="0" i="0" u="none" strike="noStrike" dirty="0">
                <a:solidFill>
                  <a:srgbClr val="2D2F31"/>
                </a:solidFill>
                <a:effectLst/>
                <a:latin typeface="Udemy Sans"/>
              </a:rPr>
              <a:t>And now let's, uh, continue, uh, over here where we talk about the word am and how it works in practice.</a:t>
            </a:r>
          </a:p>
          <a:p>
            <a:endParaRPr lang="en-US" dirty="0"/>
          </a:p>
        </p:txBody>
      </p:sp>
      <p:sp>
        <p:nvSpPr>
          <p:cNvPr id="4" name="Slide Number Placeholder 3">
            <a:extLst>
              <a:ext uri="{FF2B5EF4-FFF2-40B4-BE49-F238E27FC236}">
                <a16:creationId xmlns:a16="http://schemas.microsoft.com/office/drawing/2014/main" id="{45E486BF-A3E8-1D8E-74D8-6EFA5FFDD3C3}"/>
              </a:ext>
            </a:extLst>
          </p:cNvPr>
          <p:cNvSpPr>
            <a:spLocks noGrp="1"/>
          </p:cNvSpPr>
          <p:nvPr>
            <p:ph type="sldNum" sz="quarter" idx="5"/>
          </p:nvPr>
        </p:nvSpPr>
        <p:spPr/>
        <p:txBody>
          <a:bodyPr/>
          <a:lstStyle/>
          <a:p>
            <a:fld id="{9C5F6A36-24B5-0743-9F3F-927763EEB80D}" type="slidenum">
              <a:rPr lang="en-US" smtClean="0"/>
              <a:t>97</a:t>
            </a:fld>
            <a:endParaRPr lang="en-US"/>
          </a:p>
        </p:txBody>
      </p:sp>
    </p:spTree>
    <p:extLst>
      <p:ext uri="{BB962C8B-B14F-4D97-AF65-F5344CB8AC3E}">
        <p14:creationId xmlns:p14="http://schemas.microsoft.com/office/powerpoint/2010/main" val="2715106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An </a:t>
            </a:r>
            <a:r>
              <a:rPr lang="en-US" b="1" dirty="0"/>
              <a:t>improved version of BERT</a:t>
            </a:r>
            <a:r>
              <a:rPr lang="en-US" dirty="0"/>
              <a:t> with 355M parameters. It refines BERT </a:t>
            </a:r>
            <a:r>
              <a:rPr lang="en-US" dirty="0" err="1"/>
              <a:t>by:Removing</a:t>
            </a:r>
            <a:r>
              <a:rPr lang="en-US" dirty="0"/>
              <a:t> the Next Sentence Prediction (NSP) task during training.</a:t>
            </a:r>
          </a:p>
          <a:p>
            <a:pPr>
              <a:buFont typeface="Arial" panose="020B0604020202020204" pitchFamily="34" charset="0"/>
              <a:buChar char="•"/>
            </a:pPr>
            <a:r>
              <a:rPr lang="en-US" dirty="0"/>
              <a:t>Pretraining on </a:t>
            </a:r>
            <a:r>
              <a:rPr lang="en-US" b="1" dirty="0"/>
              <a:t>more data</a:t>
            </a:r>
            <a:r>
              <a:rPr lang="en-US" dirty="0"/>
              <a:t> and for longer periods.</a:t>
            </a:r>
          </a:p>
          <a:p>
            <a:pPr>
              <a:buFont typeface="Arial" panose="020B0604020202020204" pitchFamily="34" charset="0"/>
              <a:buChar char="•"/>
            </a:pPr>
            <a:r>
              <a:rPr lang="en-US" dirty="0"/>
              <a:t>Using </a:t>
            </a:r>
            <a:r>
              <a:rPr lang="en-US" b="1" dirty="0"/>
              <a:t>larger batch sizes</a:t>
            </a:r>
            <a:r>
              <a:rPr lang="en-US" dirty="0"/>
              <a:t> and more diverse hyperparameters.</a:t>
            </a:r>
          </a:p>
          <a:p>
            <a:r>
              <a:rPr lang="en-US" b="1" dirty="0"/>
              <a:t>Key advantage</a:t>
            </a:r>
            <a:r>
              <a:rPr lang="en-US" dirty="0"/>
              <a:t>: Achieves better performance across many NLP benchmarks compared to BERT-large.</a:t>
            </a:r>
          </a:p>
        </p:txBody>
      </p:sp>
      <p:sp>
        <p:nvSpPr>
          <p:cNvPr id="4" name="Slide Number Placeholder 3"/>
          <p:cNvSpPr>
            <a:spLocks noGrp="1"/>
          </p:cNvSpPr>
          <p:nvPr>
            <p:ph type="sldNum" sz="quarter" idx="5"/>
          </p:nvPr>
        </p:nvSpPr>
        <p:spPr/>
        <p:txBody>
          <a:bodyPr/>
          <a:lstStyle/>
          <a:p>
            <a:fld id="{9C5F6A36-24B5-0743-9F3F-927763EEB80D}" type="slidenum">
              <a:rPr lang="en-US" smtClean="0"/>
              <a:t>25</a:t>
            </a:fld>
            <a:endParaRPr lang="en-US"/>
          </a:p>
        </p:txBody>
      </p:sp>
    </p:spTree>
    <p:extLst>
      <p:ext uri="{BB962C8B-B14F-4D97-AF65-F5344CB8AC3E}">
        <p14:creationId xmlns:p14="http://schemas.microsoft.com/office/powerpoint/2010/main" val="30941766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A8714-D180-984E-AE08-54C4990EA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2E866-F358-FB4F-3B04-2864D8DDA3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5B845C-CBC1-1832-A3CA-41E09C791E11}"/>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talk about why we use sine and cosine functions for positional encodings.</a:t>
            </a:r>
          </a:p>
          <a:p>
            <a:pPr algn="l"/>
            <a:r>
              <a:rPr lang="en-US" b="0" i="0" u="none" strike="noStrike" dirty="0">
                <a:solidFill>
                  <a:srgbClr val="2D2F31"/>
                </a:solidFill>
                <a:effectLst/>
                <a:latin typeface="Udemy Sans"/>
              </a:rPr>
              <a:t>And before I continue, I want to let you know that I'm going to be reading some definitions.</a:t>
            </a:r>
          </a:p>
          <a:p>
            <a:pPr algn="l"/>
            <a:r>
              <a:rPr lang="en-US" b="0" i="0" u="none" strike="noStrike" dirty="0">
                <a:solidFill>
                  <a:srgbClr val="2D2F31"/>
                </a:solidFill>
                <a:effectLst/>
                <a:latin typeface="Udemy Sans"/>
              </a:rPr>
              <a:t>Um, but I don't expect you to understand it immediately from the definitions.</a:t>
            </a:r>
          </a:p>
          <a:p>
            <a:pPr algn="l"/>
            <a:r>
              <a:rPr lang="en-US" b="0" i="0" u="none" strike="noStrike" dirty="0">
                <a:solidFill>
                  <a:srgbClr val="2D2F31"/>
                </a:solidFill>
                <a:effectLst/>
                <a:latin typeface="Udemy Sans"/>
              </a:rPr>
              <a:t>This is one of the harder topics.</a:t>
            </a:r>
          </a:p>
          <a:p>
            <a:pPr algn="l"/>
            <a:r>
              <a:rPr lang="en-US" b="0" i="0" u="none" strike="noStrike" dirty="0">
                <a:solidFill>
                  <a:srgbClr val="2D2F31"/>
                </a:solidFill>
                <a:effectLst/>
                <a:latin typeface="Udemy Sans"/>
              </a:rPr>
              <a:t>So, you know, I need to first tell you guys some kind of definition before we can start working on</a:t>
            </a:r>
          </a:p>
          <a:p>
            <a:pPr algn="l"/>
            <a:r>
              <a:rPr lang="en-US" b="0" i="0" u="none" strike="noStrike" dirty="0">
                <a:solidFill>
                  <a:srgbClr val="2D2F31"/>
                </a:solidFill>
                <a:effectLst/>
                <a:latin typeface="Udemy Sans"/>
              </a:rPr>
              <a:t>the examples and the mathematics part.</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bear with me.</a:t>
            </a:r>
          </a:p>
          <a:p>
            <a:pPr algn="l"/>
            <a:r>
              <a:rPr lang="en-US" b="0" i="0" u="none" strike="noStrike" dirty="0">
                <a:solidFill>
                  <a:srgbClr val="2D2F31"/>
                </a:solidFill>
                <a:effectLst/>
                <a:latin typeface="Udemy Sans"/>
              </a:rPr>
              <a:t>As I know this is difficult.</a:t>
            </a:r>
          </a:p>
          <a:p>
            <a:pPr algn="l"/>
            <a:r>
              <a:rPr lang="en-US" b="0" i="0" u="none" strike="noStrike" dirty="0">
                <a:solidFill>
                  <a:srgbClr val="2D2F31"/>
                </a:solidFill>
                <a:effectLst/>
                <a:latin typeface="Udemy Sans"/>
              </a:rPr>
              <a:t>So just know that once we get to the examples and once we start talking about that, I am absolutely</a:t>
            </a:r>
          </a:p>
          <a:p>
            <a:pPr algn="l"/>
            <a:r>
              <a:rPr lang="en-US" b="0" i="0" u="none" strike="noStrike" dirty="0">
                <a:solidFill>
                  <a:srgbClr val="2D2F31"/>
                </a:solidFill>
                <a:effectLst/>
                <a:latin typeface="Udemy Sans"/>
              </a:rPr>
              <a:t>positive you will understand it.</a:t>
            </a:r>
          </a:p>
          <a:p>
            <a:pPr algn="l"/>
            <a:r>
              <a:rPr lang="en-US" b="0" i="0" u="none" strike="noStrike" dirty="0">
                <a:solidFill>
                  <a:srgbClr val="2D2F31"/>
                </a:solidFill>
                <a:effectLst/>
                <a:latin typeface="Udemy Sans"/>
              </a:rPr>
              <a:t>So even if the beginning is not as crystal clear for you, um, just don't give up and watch the video</a:t>
            </a:r>
          </a:p>
          <a:p>
            <a:pPr algn="l"/>
            <a:r>
              <a:rPr lang="en-US" b="0" i="0" u="none" strike="noStrike" dirty="0">
                <a:solidFill>
                  <a:srgbClr val="2D2F31"/>
                </a:solidFill>
                <a:effectLst/>
                <a:latin typeface="Udemy Sans"/>
              </a:rPr>
              <a:t>with me, okay?</a:t>
            </a:r>
          </a:p>
          <a:p>
            <a:pPr algn="l"/>
            <a:r>
              <a:rPr lang="en-US" b="0" i="0" u="none" strike="noStrike" dirty="0">
                <a:solidFill>
                  <a:srgbClr val="2D2F31"/>
                </a:solidFill>
                <a:effectLst/>
                <a:latin typeface="Udemy Sans"/>
              </a:rPr>
              <a:t>So why we use them so smooth and continuous?</a:t>
            </a:r>
          </a:p>
          <a:p>
            <a:pPr algn="l"/>
            <a:r>
              <a:rPr lang="en-US" b="0" i="0" u="none" strike="noStrike" dirty="0">
                <a:solidFill>
                  <a:srgbClr val="2D2F31"/>
                </a:solidFill>
                <a:effectLst/>
                <a:latin typeface="Udemy Sans"/>
              </a:rPr>
              <a:t>So sine and cosine waves create smooth, gradual changes in values.</a:t>
            </a:r>
          </a:p>
          <a:p>
            <a:pPr algn="l"/>
            <a:r>
              <a:rPr lang="en-US" b="0" i="0" u="none" strike="noStrike" dirty="0">
                <a:solidFill>
                  <a:srgbClr val="2D2F31"/>
                </a:solidFill>
                <a:effectLst/>
                <a:latin typeface="Udemy Sans"/>
              </a:rPr>
              <a:t>This is helpful for models to understand the relative positions of words.</a:t>
            </a:r>
          </a:p>
          <a:p>
            <a:pPr algn="l"/>
            <a:r>
              <a:rPr lang="en-US" b="0" i="0" u="none" strike="noStrike" dirty="0">
                <a:solidFill>
                  <a:srgbClr val="2D2F31"/>
                </a:solidFill>
                <a:effectLst/>
                <a:latin typeface="Udemy Sans"/>
              </a:rPr>
              <a:t>For example, Am is closer to I than it is to robot.</a:t>
            </a:r>
          </a:p>
          <a:p>
            <a:pPr algn="l"/>
            <a:r>
              <a:rPr lang="en-US" b="0" i="0" u="none" strike="noStrike" dirty="0">
                <a:solidFill>
                  <a:srgbClr val="2D2F31"/>
                </a:solidFill>
                <a:effectLst/>
                <a:latin typeface="Udemy Sans"/>
              </a:rPr>
              <a:t>Okay, and if you have never seen a sine or cosine wave, this is it.</a:t>
            </a:r>
          </a:p>
          <a:p>
            <a:pPr algn="l"/>
            <a:r>
              <a:rPr lang="en-US" b="0" i="0" u="none" strike="noStrike" dirty="0">
                <a:solidFill>
                  <a:srgbClr val="2D2F31"/>
                </a:solidFill>
                <a:effectLst/>
                <a:latin typeface="Udemy Sans"/>
              </a:rPr>
              <a:t>The blue is the sine and the dotted orange is the cosine.</a:t>
            </a:r>
          </a:p>
          <a:p>
            <a:pPr algn="l"/>
            <a:r>
              <a:rPr lang="en-US" b="0" i="0" u="none" strike="noStrike" dirty="0">
                <a:solidFill>
                  <a:srgbClr val="2D2F31"/>
                </a:solidFill>
                <a:effectLst/>
                <a:latin typeface="Udemy Sans"/>
              </a:rPr>
              <a:t>And as you can see, they are smooth, continuous and they gradually change okay.</a:t>
            </a:r>
          </a:p>
          <a:p>
            <a:pPr algn="l"/>
            <a:r>
              <a:rPr lang="en-US" b="0" i="0" u="none" strike="noStrike" dirty="0">
                <a:solidFill>
                  <a:srgbClr val="2D2F31"/>
                </a:solidFill>
                <a:effectLst/>
                <a:latin typeface="Udemy Sans"/>
              </a:rPr>
              <a:t>So they don't have any steep uh changes.</a:t>
            </a:r>
          </a:p>
          <a:p>
            <a:pPr algn="l"/>
            <a:r>
              <a:rPr lang="en-US" b="0" i="0" u="none" strike="noStrike" dirty="0">
                <a:solidFill>
                  <a:srgbClr val="2D2F31"/>
                </a:solidFill>
                <a:effectLst/>
                <a:latin typeface="Udemy Sans"/>
              </a:rPr>
              <a:t>Now back to point two.</a:t>
            </a:r>
          </a:p>
          <a:p>
            <a:pPr algn="l"/>
            <a:r>
              <a:rPr lang="en-US" b="0" i="0" u="none" strike="noStrike" dirty="0">
                <a:solidFill>
                  <a:srgbClr val="2D2F31"/>
                </a:solidFill>
                <a:effectLst/>
                <a:latin typeface="Udemy Sans"/>
              </a:rPr>
              <a:t>Repeating patterns.</a:t>
            </a:r>
          </a:p>
          <a:p>
            <a:pPr algn="l"/>
            <a:r>
              <a:rPr lang="en-US" b="0" i="0" u="none" strike="noStrike" dirty="0">
                <a:solidFill>
                  <a:srgbClr val="2D2F31"/>
                </a:solidFill>
                <a:effectLst/>
                <a:latin typeface="Udemy Sans"/>
              </a:rPr>
              <a:t>Both sine and cosine have repeating patterns.</a:t>
            </a:r>
          </a:p>
          <a:p>
            <a:pPr algn="l"/>
            <a:r>
              <a:rPr lang="en-US" b="0" i="0" u="none" strike="noStrike" dirty="0">
                <a:solidFill>
                  <a:srgbClr val="2D2F31"/>
                </a:solidFill>
                <a:effectLst/>
                <a:latin typeface="Udemy Sans"/>
              </a:rPr>
              <a:t>This allows the model to handle sentences of varying lengths, even if a sentence is longer than in</a:t>
            </a:r>
          </a:p>
          <a:p>
            <a:pPr algn="l"/>
            <a:r>
              <a:rPr lang="en-US" b="0" i="0" u="none" strike="noStrike" dirty="0">
                <a:solidFill>
                  <a:srgbClr val="2D2F31"/>
                </a:solidFill>
                <a:effectLst/>
                <a:latin typeface="Udemy Sans"/>
              </a:rPr>
              <a:t>any it has seen before, the pattern of the positional encoding can be extended, and this is the beauty</a:t>
            </a:r>
          </a:p>
          <a:p>
            <a:pPr algn="l"/>
            <a:r>
              <a:rPr lang="en-US" b="0" i="0" u="none" strike="noStrike" dirty="0">
                <a:solidFill>
                  <a:srgbClr val="2D2F31"/>
                </a:solidFill>
                <a:effectLst/>
                <a:latin typeface="Udemy Sans"/>
              </a:rPr>
              <a:t>of the sine and cosine functions.</a:t>
            </a:r>
          </a:p>
          <a:p>
            <a:pPr algn="l"/>
            <a:r>
              <a:rPr lang="en-US" b="0" i="0" u="none" strike="noStrike" dirty="0">
                <a:solidFill>
                  <a:srgbClr val="2D2F31"/>
                </a:solidFill>
                <a:effectLst/>
                <a:latin typeface="Udemy Sans"/>
              </a:rPr>
              <a:t>Okay, so they start over here.</a:t>
            </a:r>
          </a:p>
          <a:p>
            <a:pPr algn="l"/>
            <a:r>
              <a:rPr lang="en-US" b="0" i="0" u="none" strike="noStrike" dirty="0">
                <a:solidFill>
                  <a:srgbClr val="2D2F31"/>
                </a:solidFill>
                <a:effectLst/>
                <a:latin typeface="Udemy Sans"/>
              </a:rPr>
              <a:t>You see that at the x axis value of zero the value is one.</a:t>
            </a:r>
          </a:p>
          <a:p>
            <a:pPr algn="l"/>
            <a:r>
              <a:rPr lang="en-US" b="0" i="0" u="none" strike="noStrike" dirty="0">
                <a:solidFill>
                  <a:srgbClr val="2D2F31"/>
                </a:solidFill>
                <a:effectLst/>
                <a:latin typeface="Udemy Sans"/>
              </a:rPr>
              <a:t>And it goes goes goes goes goes.</a:t>
            </a:r>
          </a:p>
          <a:p>
            <a:pPr algn="l"/>
            <a:r>
              <a:rPr lang="en-US" b="0" i="0" u="none" strike="noStrike" dirty="0">
                <a:solidFill>
                  <a:srgbClr val="2D2F31"/>
                </a:solidFill>
                <a:effectLst/>
                <a:latin typeface="Udemy Sans"/>
              </a:rPr>
              <a:t>But again at the x axis value of 360, the value is also one for the cosine and it's the reverse for</a:t>
            </a:r>
          </a:p>
          <a:p>
            <a:pPr algn="l"/>
            <a:r>
              <a:rPr lang="en-US" b="0" i="0" u="none" strike="noStrike" dirty="0">
                <a:solidFill>
                  <a:srgbClr val="2D2F31"/>
                </a:solidFill>
                <a:effectLst/>
                <a:latin typeface="Udemy Sans"/>
              </a:rPr>
              <a:t>the sine at position zero the value is zero.</a:t>
            </a:r>
          </a:p>
          <a:p>
            <a:pPr algn="l"/>
            <a:r>
              <a:rPr lang="en-US" b="0" i="0" u="none" strike="noStrike" dirty="0">
                <a:solidFill>
                  <a:srgbClr val="2D2F31"/>
                </a:solidFill>
                <a:effectLst/>
                <a:latin typeface="Udemy Sans"/>
              </a:rPr>
              <a:t>It goes, goes goes goes goes.</a:t>
            </a:r>
          </a:p>
          <a:p>
            <a:pPr algn="l"/>
            <a:r>
              <a:rPr lang="en-US" b="0" i="0" u="none" strike="noStrike" dirty="0">
                <a:solidFill>
                  <a:srgbClr val="2D2F31"/>
                </a:solidFill>
                <a:effectLst/>
                <a:latin typeface="Udemy Sans"/>
              </a:rPr>
              <a:t>And at position 360 the value is zero again.</a:t>
            </a:r>
          </a:p>
          <a:p>
            <a:pPr algn="l"/>
            <a:r>
              <a:rPr lang="en-US" b="0" i="0" u="none" strike="noStrike" dirty="0">
                <a:solidFill>
                  <a:srgbClr val="2D2F31"/>
                </a:solidFill>
                <a:effectLst/>
                <a:latin typeface="Udemy Sans"/>
              </a:rPr>
              <a:t>So they repeat themselves okay.</a:t>
            </a:r>
          </a:p>
          <a:p>
            <a:pPr algn="l"/>
            <a:r>
              <a:rPr lang="en-US" b="0" i="0" u="none" strike="noStrike" dirty="0">
                <a:solidFill>
                  <a:srgbClr val="2D2F31"/>
                </a:solidFill>
                <a:effectLst/>
                <a:latin typeface="Udemy Sans"/>
              </a:rPr>
              <a:t>So that's why we can use them.</a:t>
            </a:r>
          </a:p>
          <a:p>
            <a:pPr algn="l"/>
            <a:r>
              <a:rPr lang="en-US" b="0" i="0" u="none" strike="noStrike" dirty="0">
                <a:solidFill>
                  <a:srgbClr val="2D2F31"/>
                </a:solidFill>
                <a:effectLst/>
                <a:latin typeface="Udemy Sans"/>
              </a:rPr>
              <a:t>They go on forever and eternity.</a:t>
            </a:r>
          </a:p>
          <a:p>
            <a:pPr algn="l"/>
            <a:r>
              <a:rPr lang="en-US" b="0" i="0" u="none" strike="noStrike" dirty="0">
                <a:solidFill>
                  <a:srgbClr val="2D2F31"/>
                </a:solidFill>
                <a:effectLst/>
                <a:latin typeface="Udemy Sans"/>
              </a:rPr>
              <a:t>So even if we have a very long sentence, we can use the sine and cosine functions to add positional</a:t>
            </a:r>
          </a:p>
          <a:p>
            <a:pPr algn="l"/>
            <a:r>
              <a:rPr lang="en-US" b="0" i="0" u="none" strike="noStrike" dirty="0">
                <a:solidFill>
                  <a:srgbClr val="2D2F31"/>
                </a:solidFill>
                <a:effectLst/>
                <a:latin typeface="Udemy Sans"/>
              </a:rPr>
              <a:t>encodings, regardless of how long the sentence is.</a:t>
            </a:r>
          </a:p>
          <a:p>
            <a:pPr algn="l"/>
            <a:r>
              <a:rPr lang="en-US" b="0" i="0" u="none" strike="noStrike" dirty="0">
                <a:solidFill>
                  <a:srgbClr val="2D2F31"/>
                </a:solidFill>
                <a:effectLst/>
                <a:latin typeface="Udemy Sans"/>
              </a:rPr>
              <a:t>Now before we continue, we I want to make sure you understand the general purpose of positional encodings.</a:t>
            </a:r>
          </a:p>
          <a:p>
            <a:pPr algn="l"/>
            <a:r>
              <a:rPr lang="en-US" b="0" i="0" u="none" strike="noStrike" dirty="0">
                <a:solidFill>
                  <a:srgbClr val="2D2F31"/>
                </a:solidFill>
                <a:effectLst/>
                <a:latin typeface="Udemy Sans"/>
              </a:rPr>
              <a:t>So we have the word am over here.</a:t>
            </a:r>
          </a:p>
          <a:p>
            <a:pPr algn="l"/>
            <a:r>
              <a:rPr lang="en-US" b="0" i="0" u="none" strike="noStrike" dirty="0">
                <a:solidFill>
                  <a:srgbClr val="2D2F31"/>
                </a:solidFill>
                <a:effectLst/>
                <a:latin typeface="Udemy Sans"/>
              </a:rPr>
              <a:t>And we have the positional encoding values 0.8, 4.5, 4.1 and 1.0.</a:t>
            </a:r>
          </a:p>
          <a:p>
            <a:pPr algn="l"/>
            <a:r>
              <a:rPr lang="en-US" b="0" i="0" u="none" strike="noStrike" dirty="0">
                <a:solidFill>
                  <a:srgbClr val="2D2F31"/>
                </a:solidFill>
                <a:effectLst/>
                <a:latin typeface="Udemy Sans"/>
              </a:rPr>
              <a:t>These represent the positional encodings for the word am.</a:t>
            </a:r>
          </a:p>
          <a:p>
            <a:pPr algn="l"/>
            <a:r>
              <a:rPr lang="en-US" b="0" i="0" u="none" strike="noStrike" dirty="0">
                <a:solidFill>
                  <a:srgbClr val="2D2F31"/>
                </a:solidFill>
                <a:effectLst/>
                <a:latin typeface="Udemy Sans"/>
              </a:rPr>
              <a:t>Okay, again, in this lesson, we're not going to talk about how we get to 0.84 or 0.54.</a:t>
            </a:r>
          </a:p>
          <a:p>
            <a:pPr algn="l"/>
            <a:r>
              <a:rPr lang="en-US" b="0" i="0" u="none" strike="noStrike" dirty="0">
                <a:solidFill>
                  <a:srgbClr val="2D2F31"/>
                </a:solidFill>
                <a:effectLst/>
                <a:latin typeface="Udemy Sans"/>
              </a:rPr>
              <a:t>That's going to be in a future lesson.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What I want you to understand is these are the positional encodings for the word m.</a:t>
            </a:r>
          </a:p>
          <a:p>
            <a:pPr algn="l"/>
            <a:r>
              <a:rPr lang="en-US" b="0" i="0" u="none" strike="noStrike" dirty="0">
                <a:solidFill>
                  <a:srgbClr val="2D2F31"/>
                </a:solidFill>
                <a:effectLst/>
                <a:latin typeface="Udemy Sans"/>
              </a:rPr>
              <a:t>Now if we scroll up a bit we see we have the word am here and the vector belonging to it which is four</a:t>
            </a:r>
          </a:p>
          <a:p>
            <a:pPr algn="l"/>
            <a:r>
              <a:rPr lang="en-US" b="0" i="0" u="none" strike="noStrike" dirty="0">
                <a:solidFill>
                  <a:srgbClr val="2D2F31"/>
                </a:solidFill>
                <a:effectLst/>
                <a:latin typeface="Udemy Sans"/>
              </a:rPr>
              <a:t>dimensional.</a:t>
            </a:r>
          </a:p>
          <a:p>
            <a:pPr algn="l"/>
            <a:r>
              <a:rPr lang="en-US" b="0" i="0" u="none" strike="noStrike" dirty="0">
                <a:solidFill>
                  <a:srgbClr val="2D2F31"/>
                </a:solidFill>
                <a:effectLst/>
                <a:latin typeface="Udemy Sans"/>
              </a:rPr>
              <a:t>That means for to 0.9 we're going to come over here and we're going to add 0.84 okay.</a:t>
            </a:r>
          </a:p>
          <a:p>
            <a:pPr algn="l"/>
            <a:r>
              <a:rPr lang="en-US" b="0" i="0" u="none" strike="noStrike" dirty="0">
                <a:solidFill>
                  <a:srgbClr val="2D2F31"/>
                </a:solidFill>
                <a:effectLst/>
                <a:latin typeface="Udemy Sans"/>
              </a:rPr>
              <a:t>So we add the positional encoding to the embedding.</a:t>
            </a:r>
          </a:p>
          <a:p>
            <a:pPr algn="l"/>
            <a:r>
              <a:rPr lang="en-US" b="0" i="0" u="none" strike="noStrike" dirty="0">
                <a:solidFill>
                  <a:srgbClr val="2D2F31"/>
                </a:solidFill>
                <a:effectLst/>
                <a:latin typeface="Udemy Sans"/>
              </a:rPr>
              <a:t>Then we continue to 0.8.</a:t>
            </a:r>
          </a:p>
          <a:p>
            <a:pPr algn="l"/>
            <a:r>
              <a:rPr lang="en-US" b="0" i="0" u="none" strike="noStrike" dirty="0">
                <a:solidFill>
                  <a:srgbClr val="2D2F31"/>
                </a:solidFill>
                <a:effectLst/>
                <a:latin typeface="Udemy Sans"/>
              </a:rPr>
              <a:t>We're going to come over here and we're going to add 0.54.</a:t>
            </a:r>
          </a:p>
          <a:p>
            <a:pPr algn="l"/>
            <a:r>
              <a:rPr lang="en-US" b="0" i="0" u="none" strike="noStrike" dirty="0">
                <a:solidFill>
                  <a:srgbClr val="2D2F31"/>
                </a:solidFill>
                <a:effectLst/>
                <a:latin typeface="Udemy Sans"/>
              </a:rPr>
              <a:t>And we continue to 0.2.</a:t>
            </a:r>
          </a:p>
          <a:p>
            <a:pPr algn="l"/>
            <a:r>
              <a:rPr lang="en-US" b="0" i="0" u="none" strike="noStrike" dirty="0">
                <a:solidFill>
                  <a:srgbClr val="2D2F31"/>
                </a:solidFill>
                <a:effectLst/>
                <a:latin typeface="Udemy Sans"/>
              </a:rPr>
              <a:t>We're going to add 0.1.</a:t>
            </a:r>
          </a:p>
          <a:p>
            <a:pPr algn="l"/>
            <a:r>
              <a:rPr lang="en-US" b="0" i="0" u="none" strike="noStrike" dirty="0">
                <a:solidFill>
                  <a:srgbClr val="2D2F31"/>
                </a:solidFill>
                <a:effectLst/>
                <a:latin typeface="Udemy Sans"/>
              </a:rPr>
              <a:t>And then for the last one for 1.0 we're going to come over here and we're going to add the 1.0.</a:t>
            </a:r>
          </a:p>
          <a:p>
            <a:pPr algn="l"/>
            <a:r>
              <a:rPr lang="en-US" b="0" i="0" u="none" strike="noStrike" dirty="0">
                <a:solidFill>
                  <a:srgbClr val="2D2F31"/>
                </a:solidFill>
                <a:effectLst/>
                <a:latin typeface="Udemy Sans"/>
              </a:rPr>
              <a:t>So essentially that's why it's so important that the dimensions of the positional encodings must match</a:t>
            </a:r>
          </a:p>
          <a:p>
            <a:pPr algn="l"/>
            <a:r>
              <a:rPr lang="en-US" b="0" i="0" u="none" strike="noStrike" dirty="0">
                <a:solidFill>
                  <a:srgbClr val="2D2F31"/>
                </a:solidFill>
                <a:effectLst/>
                <a:latin typeface="Udemy Sans"/>
              </a:rPr>
              <a:t>the dimensions of the embeddings.</a:t>
            </a:r>
          </a:p>
          <a:p>
            <a:pPr algn="l"/>
            <a:r>
              <a:rPr lang="en-US" b="0" i="0" u="none" strike="noStrike" dirty="0">
                <a:solidFill>
                  <a:srgbClr val="2D2F31"/>
                </a:solidFill>
                <a:effectLst/>
                <a:latin typeface="Udemy Sans"/>
              </a:rPr>
              <a:t>Because we're going to take each embedding and we're going to add a positional encoding to it.</a:t>
            </a:r>
          </a:p>
          <a:p>
            <a:pPr algn="l"/>
            <a:r>
              <a:rPr lang="en-US" b="0" i="0" u="none" strike="noStrike" dirty="0">
                <a:solidFill>
                  <a:srgbClr val="2D2F31"/>
                </a:solidFill>
                <a:effectLst/>
                <a:latin typeface="Udemy Sans"/>
              </a:rPr>
              <a:t>And essentially what we're doing is we're just plucking values out of the sine and cosine function,</a:t>
            </a:r>
          </a:p>
          <a:p>
            <a:pPr algn="l"/>
            <a:r>
              <a:rPr lang="en-US" b="0" i="0" u="none" strike="noStrike" dirty="0">
                <a:solidFill>
                  <a:srgbClr val="2D2F31"/>
                </a:solidFill>
                <a:effectLst/>
                <a:latin typeface="Udemy Sans"/>
              </a:rPr>
              <a:t>obviously manipulating it a little.</a:t>
            </a:r>
          </a:p>
          <a:p>
            <a:pPr algn="l"/>
            <a:r>
              <a:rPr lang="en-US" b="0" i="0" u="none" strike="noStrike" dirty="0">
                <a:solidFill>
                  <a:srgbClr val="2D2F31"/>
                </a:solidFill>
                <a:effectLst/>
                <a:latin typeface="Udemy Sans"/>
              </a:rPr>
              <a:t>But we're going in for position zero.</a:t>
            </a:r>
          </a:p>
          <a:p>
            <a:pPr algn="l"/>
            <a:r>
              <a:rPr lang="en-US" b="0" i="0" u="none" strike="noStrike" dirty="0">
                <a:solidFill>
                  <a:srgbClr val="2D2F31"/>
                </a:solidFill>
                <a:effectLst/>
                <a:latin typeface="Udemy Sans"/>
              </a:rPr>
              <a:t>We take out this value for position you know, 45.</a:t>
            </a:r>
          </a:p>
          <a:p>
            <a:pPr algn="l"/>
            <a:r>
              <a:rPr lang="en-US" b="0" i="0" u="none" strike="noStrike" dirty="0">
                <a:solidFill>
                  <a:srgbClr val="2D2F31"/>
                </a:solidFill>
                <a:effectLst/>
                <a:latin typeface="Udemy Sans"/>
              </a:rPr>
              <a:t>We take out this value for the sine function.</a:t>
            </a:r>
          </a:p>
          <a:p>
            <a:pPr algn="l"/>
            <a:r>
              <a:rPr lang="en-US" b="0" i="0" u="none" strike="noStrike" dirty="0">
                <a:solidFill>
                  <a:srgbClr val="2D2F31"/>
                </a:solidFill>
                <a:effectLst/>
                <a:latin typeface="Udemy Sans"/>
              </a:rPr>
              <a:t>For position 90, we take out this value for position 180, we take out this value.</a:t>
            </a:r>
          </a:p>
          <a:p>
            <a:pPr algn="l"/>
            <a:r>
              <a:rPr lang="en-US" b="0" i="0" u="none" strike="noStrike" dirty="0">
                <a:solidFill>
                  <a:srgbClr val="2D2F31"/>
                </a:solidFill>
                <a:effectLst/>
                <a:latin typeface="Udemy Sans"/>
              </a:rPr>
              <a:t>And same thing goes on for the cosine at position zero we take out this value at position 90 we take</a:t>
            </a:r>
          </a:p>
          <a:p>
            <a:pPr algn="l"/>
            <a:r>
              <a:rPr lang="en-US" b="0" i="0" u="none" strike="noStrike" dirty="0">
                <a:solidFill>
                  <a:srgbClr val="2D2F31"/>
                </a:solidFill>
                <a:effectLst/>
                <a:latin typeface="Udemy Sans"/>
              </a:rPr>
              <a:t>out this value and so on.</a:t>
            </a:r>
          </a:p>
          <a:p>
            <a:pPr algn="l"/>
            <a:r>
              <a:rPr lang="en-US" b="0" i="0" u="none" strike="noStrike" dirty="0">
                <a:solidFill>
                  <a:srgbClr val="2D2F31"/>
                </a:solidFill>
                <a:effectLst/>
                <a:latin typeface="Udemy Sans"/>
              </a:rPr>
              <a:t>At position 360 we take out this value.</a:t>
            </a:r>
          </a:p>
          <a:p>
            <a:pPr algn="l"/>
            <a:r>
              <a:rPr lang="en-US" b="0" i="0" u="none" strike="noStrike" dirty="0">
                <a:solidFill>
                  <a:srgbClr val="2D2F31"/>
                </a:solidFill>
                <a:effectLst/>
                <a:latin typeface="Udemy Sans"/>
              </a:rPr>
              <a:t>At position 315 we take out this value okay.</a:t>
            </a:r>
          </a:p>
          <a:p>
            <a:pPr algn="l"/>
            <a:r>
              <a:rPr lang="en-US" b="0" i="0" u="none" strike="noStrike" dirty="0">
                <a:solidFill>
                  <a:srgbClr val="2D2F31"/>
                </a:solidFill>
                <a:effectLst/>
                <a:latin typeface="Udemy Sans"/>
              </a:rPr>
              <a:t>So that's what you have to understand.</a:t>
            </a:r>
          </a:p>
          <a:p>
            <a:pPr algn="l"/>
            <a:r>
              <a:rPr lang="en-US" b="0" i="0" u="none" strike="noStrike" dirty="0">
                <a:solidFill>
                  <a:srgbClr val="2D2F31"/>
                </a:solidFill>
                <a:effectLst/>
                <a:latin typeface="Udemy Sans"/>
              </a:rPr>
              <a:t>That's what we're using the sine and cosine function for.</a:t>
            </a:r>
          </a:p>
          <a:p>
            <a:pPr algn="l"/>
            <a:r>
              <a:rPr lang="en-US" b="0" i="0" u="none" strike="noStrike" dirty="0">
                <a:solidFill>
                  <a:srgbClr val="2D2F31"/>
                </a:solidFill>
                <a:effectLst/>
                <a:latin typeface="Udemy Sans"/>
              </a:rPr>
              <a:t>We're plucking out you know numbers from it.</a:t>
            </a:r>
          </a:p>
          <a:p>
            <a:pPr algn="l"/>
            <a:r>
              <a:rPr lang="en-US" b="0" i="0" u="none" strike="noStrike" dirty="0">
                <a:solidFill>
                  <a:srgbClr val="2D2F31"/>
                </a:solidFill>
                <a:effectLst/>
                <a:latin typeface="Udemy Sans"/>
              </a:rPr>
              <a:t>And we're obviously manipulating it a little bit.</a:t>
            </a:r>
          </a:p>
          <a:p>
            <a:pPr algn="l"/>
            <a:r>
              <a:rPr lang="en-US" b="0" i="0" u="none" strike="noStrike" dirty="0">
                <a:solidFill>
                  <a:srgbClr val="2D2F31"/>
                </a:solidFill>
                <a:effectLst/>
                <a:latin typeface="Udemy Sans"/>
              </a:rPr>
              <a:t>But that's why we need the sine and cosine uh function.</a:t>
            </a:r>
          </a:p>
          <a:p>
            <a:pPr algn="l"/>
            <a:r>
              <a:rPr lang="en-US" b="0" i="0" u="none" strike="noStrike" dirty="0">
                <a:solidFill>
                  <a:srgbClr val="2D2F31"/>
                </a:solidFill>
                <a:effectLst/>
                <a:latin typeface="Udemy Sans"/>
              </a:rPr>
              <a:t>And now let's, uh, continue, uh, over here where we talk about the word am and how it works in practice.</a:t>
            </a:r>
          </a:p>
          <a:p>
            <a:endParaRPr lang="en-US" dirty="0"/>
          </a:p>
        </p:txBody>
      </p:sp>
      <p:sp>
        <p:nvSpPr>
          <p:cNvPr id="4" name="Slide Number Placeholder 3">
            <a:extLst>
              <a:ext uri="{FF2B5EF4-FFF2-40B4-BE49-F238E27FC236}">
                <a16:creationId xmlns:a16="http://schemas.microsoft.com/office/drawing/2014/main" id="{2A42AC71-4C00-474A-056B-F4AD5B02E34B}"/>
              </a:ext>
            </a:extLst>
          </p:cNvPr>
          <p:cNvSpPr>
            <a:spLocks noGrp="1"/>
          </p:cNvSpPr>
          <p:nvPr>
            <p:ph type="sldNum" sz="quarter" idx="5"/>
          </p:nvPr>
        </p:nvSpPr>
        <p:spPr/>
        <p:txBody>
          <a:bodyPr/>
          <a:lstStyle/>
          <a:p>
            <a:fld id="{9C5F6A36-24B5-0743-9F3F-927763EEB80D}" type="slidenum">
              <a:rPr lang="en-US" smtClean="0"/>
              <a:t>98</a:t>
            </a:fld>
            <a:endParaRPr lang="en-US"/>
          </a:p>
        </p:txBody>
      </p:sp>
    </p:spTree>
    <p:extLst>
      <p:ext uri="{BB962C8B-B14F-4D97-AF65-F5344CB8AC3E}">
        <p14:creationId xmlns:p14="http://schemas.microsoft.com/office/powerpoint/2010/main" val="34728859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CDFF9-6F79-F54D-0E7F-80F01D6CB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20A06-7A4B-3958-CDFD-C93EBA6077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D300A-FBE1-AB72-00F4-863A0C8109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967332-145B-C5DE-94AD-D5E11F0E1E25}"/>
              </a:ext>
            </a:extLst>
          </p:cNvPr>
          <p:cNvSpPr>
            <a:spLocks noGrp="1"/>
          </p:cNvSpPr>
          <p:nvPr>
            <p:ph type="sldNum" sz="quarter" idx="5"/>
          </p:nvPr>
        </p:nvSpPr>
        <p:spPr/>
        <p:txBody>
          <a:bodyPr/>
          <a:lstStyle/>
          <a:p>
            <a:fld id="{9C5F6A36-24B5-0743-9F3F-927763EEB80D}" type="slidenum">
              <a:rPr lang="en-US" smtClean="0"/>
              <a:t>99</a:t>
            </a:fld>
            <a:endParaRPr lang="en-US"/>
          </a:p>
        </p:txBody>
      </p:sp>
    </p:spTree>
    <p:extLst>
      <p:ext uri="{BB962C8B-B14F-4D97-AF65-F5344CB8AC3E}">
        <p14:creationId xmlns:p14="http://schemas.microsoft.com/office/powerpoint/2010/main" val="20600286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D66F8-0975-2D2D-DFFA-393961C0F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1B663-9917-B18D-C381-EF6217068B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34A70C-5F58-B75B-6874-96DC06F6DB99}"/>
              </a:ext>
            </a:extLst>
          </p:cNvPr>
          <p:cNvSpPr>
            <a:spLocks noGrp="1"/>
          </p:cNvSpPr>
          <p:nvPr>
            <p:ph type="body" idx="1"/>
          </p:nvPr>
        </p:nvSpPr>
        <p:spPr/>
        <p:txBody>
          <a:bodyPr/>
          <a:lstStyle/>
          <a:p>
            <a:br>
              <a:rPr lang="en-US" dirty="0">
                <a:effectLst/>
              </a:rPr>
            </a:b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rPr>
              <a:t>The example with the word “am” was a simplified illustration to explain the concept of using sine and cosine for positional encoding.</a:t>
            </a:r>
          </a:p>
          <a:p>
            <a:pPr algn="l"/>
            <a:r>
              <a:rPr lang="en-US" dirty="0">
                <a:solidFill>
                  <a:srgbClr val="000000"/>
                </a:solidFill>
              </a:rPr>
              <a:t>T</a:t>
            </a:r>
            <a:r>
              <a:rPr lang="en-US" b="0" i="0" u="none" strike="noStrike" dirty="0">
                <a:solidFill>
                  <a:srgbClr val="000000"/>
                </a:solidFill>
                <a:effectLst/>
              </a:rPr>
              <a:t>his ensures that even if we get to the part of the sine or cosine wave that gets repeated, we will have a combination unique positional encodings. </a:t>
            </a:r>
          </a:p>
          <a:p>
            <a:pPr algn="l"/>
            <a:r>
              <a:rPr lang="en-US" dirty="0">
                <a:solidFill>
                  <a:srgbClr val="000000"/>
                </a:solidFill>
              </a:rPr>
              <a:t>This</a:t>
            </a:r>
            <a:r>
              <a:rPr lang="en-US" b="0" i="0" u="none" strike="noStrike" dirty="0">
                <a:solidFill>
                  <a:srgbClr val="000000"/>
                </a:solidFill>
                <a:effectLst/>
              </a:rPr>
              <a:t> makes it impossible for the model to mix up which word is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endParaRPr>
          </a:p>
          <a:p>
            <a:endParaRPr lang="en-US" dirty="0"/>
          </a:p>
        </p:txBody>
      </p:sp>
      <p:sp>
        <p:nvSpPr>
          <p:cNvPr id="4" name="Slide Number Placeholder 3">
            <a:extLst>
              <a:ext uri="{FF2B5EF4-FFF2-40B4-BE49-F238E27FC236}">
                <a16:creationId xmlns:a16="http://schemas.microsoft.com/office/drawing/2014/main" id="{6C61042A-FC4F-1CA2-7CEA-83C1E5C0C787}"/>
              </a:ext>
            </a:extLst>
          </p:cNvPr>
          <p:cNvSpPr>
            <a:spLocks noGrp="1"/>
          </p:cNvSpPr>
          <p:nvPr>
            <p:ph type="sldNum" sz="quarter" idx="5"/>
          </p:nvPr>
        </p:nvSpPr>
        <p:spPr/>
        <p:txBody>
          <a:bodyPr/>
          <a:lstStyle/>
          <a:p>
            <a:fld id="{9C5F6A36-24B5-0743-9F3F-927763EEB80D}" type="slidenum">
              <a:rPr lang="en-US" smtClean="0"/>
              <a:t>100</a:t>
            </a:fld>
            <a:endParaRPr lang="en-US"/>
          </a:p>
        </p:txBody>
      </p:sp>
    </p:spTree>
    <p:extLst>
      <p:ext uri="{BB962C8B-B14F-4D97-AF65-F5344CB8AC3E}">
        <p14:creationId xmlns:p14="http://schemas.microsoft.com/office/powerpoint/2010/main" val="26434475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E35C8-AE0C-54A1-26C2-FC1A52B10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F8254-A7FD-B82A-85B0-F62AEBFF0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52577-2D4F-7E8D-53C6-1E786BBDDCD1}"/>
              </a:ext>
            </a:extLst>
          </p:cNvPr>
          <p:cNvSpPr>
            <a:spLocks noGrp="1"/>
          </p:cNvSpPr>
          <p:nvPr>
            <p:ph type="body" idx="1"/>
          </p:nvPr>
        </p:nvSpPr>
        <p:spPr/>
        <p:txBody>
          <a:bodyPr/>
          <a:lstStyle/>
          <a:p>
            <a:br>
              <a:rPr lang="en-US" dirty="0">
                <a:effectLst/>
              </a:rPr>
            </a:b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rPr>
              <a:t>The example with the word “am” was a simplified illustration to explain the concept of using sine and cosine for positional encoding.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T</a:t>
            </a:r>
            <a:r>
              <a:rPr lang="en-US" b="0" i="0" u="none" strike="noStrike" dirty="0">
                <a:solidFill>
                  <a:srgbClr val="000000"/>
                </a:solidFill>
                <a:effectLst/>
              </a:rPr>
              <a:t>his ensures that even if we get to the part of the sine or cosine wave that gets repeated, we will have a combination unique positional encodings.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endParaRPr>
          </a:p>
          <a:p>
            <a:endParaRPr lang="en-US" dirty="0"/>
          </a:p>
        </p:txBody>
      </p:sp>
      <p:sp>
        <p:nvSpPr>
          <p:cNvPr id="4" name="Slide Number Placeholder 3">
            <a:extLst>
              <a:ext uri="{FF2B5EF4-FFF2-40B4-BE49-F238E27FC236}">
                <a16:creationId xmlns:a16="http://schemas.microsoft.com/office/drawing/2014/main" id="{02167743-E327-816E-10A1-B8ECF2BBF2E0}"/>
              </a:ext>
            </a:extLst>
          </p:cNvPr>
          <p:cNvSpPr>
            <a:spLocks noGrp="1"/>
          </p:cNvSpPr>
          <p:nvPr>
            <p:ph type="sldNum" sz="quarter" idx="5"/>
          </p:nvPr>
        </p:nvSpPr>
        <p:spPr/>
        <p:txBody>
          <a:bodyPr/>
          <a:lstStyle/>
          <a:p>
            <a:fld id="{9C5F6A36-24B5-0743-9F3F-927763EEB80D}" type="slidenum">
              <a:rPr lang="en-US" smtClean="0"/>
              <a:t>101</a:t>
            </a:fld>
            <a:endParaRPr lang="en-US"/>
          </a:p>
        </p:txBody>
      </p:sp>
    </p:spTree>
    <p:extLst>
      <p:ext uri="{BB962C8B-B14F-4D97-AF65-F5344CB8AC3E}">
        <p14:creationId xmlns:p14="http://schemas.microsoft.com/office/powerpoint/2010/main" val="14008028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D84EC-ED96-1B0B-6634-641CED87F8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FBED7-98E6-BF8B-F1B6-A8735646CE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47422-21C1-0073-82ED-3C17B64A59EC}"/>
              </a:ext>
            </a:extLst>
          </p:cNvPr>
          <p:cNvSpPr>
            <a:spLocks noGrp="1"/>
          </p:cNvSpPr>
          <p:nvPr>
            <p:ph type="body" idx="1"/>
          </p:nvPr>
        </p:nvSpPr>
        <p:spPr/>
        <p:txBody>
          <a:bodyPr/>
          <a:lstStyle/>
          <a:p>
            <a:br>
              <a:rPr lang="en-US" dirty="0">
                <a:effectLst/>
              </a:rPr>
            </a:b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rPr>
              <a:t>The example with the word “am” was a simplified illustration to explain the concept of using sine and cosine for positional encoding.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T</a:t>
            </a:r>
            <a:r>
              <a:rPr lang="en-US" b="0" i="0" u="none" strike="noStrike" dirty="0">
                <a:solidFill>
                  <a:srgbClr val="000000"/>
                </a:solidFill>
                <a:effectLst/>
              </a:rPr>
              <a:t>his ensures that even if we get to the part of the sine or cosine wave that gets repeated, we will have a combination unique positional encodings.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endParaRPr>
          </a:p>
          <a:p>
            <a:endParaRPr lang="en-US" dirty="0"/>
          </a:p>
        </p:txBody>
      </p:sp>
      <p:sp>
        <p:nvSpPr>
          <p:cNvPr id="4" name="Slide Number Placeholder 3">
            <a:extLst>
              <a:ext uri="{FF2B5EF4-FFF2-40B4-BE49-F238E27FC236}">
                <a16:creationId xmlns:a16="http://schemas.microsoft.com/office/drawing/2014/main" id="{08599CBD-B8F1-96EC-1408-BFA82DD35C3D}"/>
              </a:ext>
            </a:extLst>
          </p:cNvPr>
          <p:cNvSpPr>
            <a:spLocks noGrp="1"/>
          </p:cNvSpPr>
          <p:nvPr>
            <p:ph type="sldNum" sz="quarter" idx="5"/>
          </p:nvPr>
        </p:nvSpPr>
        <p:spPr/>
        <p:txBody>
          <a:bodyPr/>
          <a:lstStyle/>
          <a:p>
            <a:fld id="{9C5F6A36-24B5-0743-9F3F-927763EEB80D}" type="slidenum">
              <a:rPr lang="en-US" smtClean="0"/>
              <a:t>102</a:t>
            </a:fld>
            <a:endParaRPr lang="en-US"/>
          </a:p>
        </p:txBody>
      </p:sp>
    </p:spTree>
    <p:extLst>
      <p:ext uri="{BB962C8B-B14F-4D97-AF65-F5344CB8AC3E}">
        <p14:creationId xmlns:p14="http://schemas.microsoft.com/office/powerpoint/2010/main" val="40427559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B0F75-4B14-9777-5893-EC4E8389C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07EA8-5ADC-4948-E599-4F154E3991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B547B8-449D-2A3B-7CCB-E2A3D0D30F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58E3EA-36B4-2644-0034-8919B71DC9CE}"/>
              </a:ext>
            </a:extLst>
          </p:cNvPr>
          <p:cNvSpPr>
            <a:spLocks noGrp="1"/>
          </p:cNvSpPr>
          <p:nvPr>
            <p:ph type="sldNum" sz="quarter" idx="5"/>
          </p:nvPr>
        </p:nvSpPr>
        <p:spPr/>
        <p:txBody>
          <a:bodyPr/>
          <a:lstStyle/>
          <a:p>
            <a:fld id="{9C5F6A36-24B5-0743-9F3F-927763EEB80D}" type="slidenum">
              <a:rPr lang="en-US" smtClean="0"/>
              <a:t>103</a:t>
            </a:fld>
            <a:endParaRPr lang="en-US"/>
          </a:p>
        </p:txBody>
      </p:sp>
    </p:spTree>
    <p:extLst>
      <p:ext uri="{BB962C8B-B14F-4D97-AF65-F5344CB8AC3E}">
        <p14:creationId xmlns:p14="http://schemas.microsoft.com/office/powerpoint/2010/main" val="29488365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DDD39-8FAE-2F1B-1632-A67FA8E16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4422B3-0755-C0BD-C76B-BD9478BF73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CD593-9566-6E49-765E-4FE8DEB5E6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E488E3-3722-7608-45D3-81C1B03C1462}"/>
              </a:ext>
            </a:extLst>
          </p:cNvPr>
          <p:cNvSpPr>
            <a:spLocks noGrp="1"/>
          </p:cNvSpPr>
          <p:nvPr>
            <p:ph type="sldNum" sz="quarter" idx="5"/>
          </p:nvPr>
        </p:nvSpPr>
        <p:spPr/>
        <p:txBody>
          <a:bodyPr/>
          <a:lstStyle/>
          <a:p>
            <a:fld id="{9C5F6A36-24B5-0743-9F3F-927763EEB80D}" type="slidenum">
              <a:rPr lang="en-US" smtClean="0"/>
              <a:t>104</a:t>
            </a:fld>
            <a:endParaRPr lang="en-US"/>
          </a:p>
        </p:txBody>
      </p:sp>
    </p:spTree>
    <p:extLst>
      <p:ext uri="{BB962C8B-B14F-4D97-AF65-F5344CB8AC3E}">
        <p14:creationId xmlns:p14="http://schemas.microsoft.com/office/powerpoint/2010/main" val="3344890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9E2F1-6F52-D990-E173-DAF5F039E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ECD75-DC96-DD9F-C3CA-F086328FE0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89E06-7D76-0A81-C58D-CDBFEE06435E}"/>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8AA648C6-3FBC-1750-1264-542E3C4CE496}"/>
              </a:ext>
            </a:extLst>
          </p:cNvPr>
          <p:cNvSpPr>
            <a:spLocks noGrp="1"/>
          </p:cNvSpPr>
          <p:nvPr>
            <p:ph type="sldNum" sz="quarter" idx="5"/>
          </p:nvPr>
        </p:nvSpPr>
        <p:spPr/>
        <p:txBody>
          <a:bodyPr/>
          <a:lstStyle/>
          <a:p>
            <a:fld id="{9C5F6A36-24B5-0743-9F3F-927763EEB80D}" type="slidenum">
              <a:rPr lang="en-US" smtClean="0"/>
              <a:t>105</a:t>
            </a:fld>
            <a:endParaRPr lang="en-US"/>
          </a:p>
        </p:txBody>
      </p:sp>
    </p:spTree>
    <p:extLst>
      <p:ext uri="{BB962C8B-B14F-4D97-AF65-F5344CB8AC3E}">
        <p14:creationId xmlns:p14="http://schemas.microsoft.com/office/powerpoint/2010/main" val="10090519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BC7C3-0855-14E5-8DDE-5C81C7EB6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DC745-4043-1CAE-368D-63DEC5B19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7EC85A-95A1-58BE-6E74-0C979A1AE5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D31501-08D4-610A-536A-280C447FA626}"/>
              </a:ext>
            </a:extLst>
          </p:cNvPr>
          <p:cNvSpPr>
            <a:spLocks noGrp="1"/>
          </p:cNvSpPr>
          <p:nvPr>
            <p:ph type="sldNum" sz="quarter" idx="5"/>
          </p:nvPr>
        </p:nvSpPr>
        <p:spPr/>
        <p:txBody>
          <a:bodyPr/>
          <a:lstStyle/>
          <a:p>
            <a:fld id="{9C5F6A36-24B5-0743-9F3F-927763EEB80D}" type="slidenum">
              <a:rPr lang="en-US" smtClean="0"/>
              <a:t>106</a:t>
            </a:fld>
            <a:endParaRPr lang="en-US"/>
          </a:p>
        </p:txBody>
      </p:sp>
    </p:spTree>
    <p:extLst>
      <p:ext uri="{BB962C8B-B14F-4D97-AF65-F5344CB8AC3E}">
        <p14:creationId xmlns:p14="http://schemas.microsoft.com/office/powerpoint/2010/main" val="16580999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9F1F5-C475-E06A-A539-E30738417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A4563E-BBB5-7BC4-9413-94A6406F66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84F4BE-590B-33D3-E9BF-0D9D35D1584C}"/>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842A1EF8-D8AB-1C4B-7ACA-AFC7E9A92C07}"/>
              </a:ext>
            </a:extLst>
          </p:cNvPr>
          <p:cNvSpPr>
            <a:spLocks noGrp="1"/>
          </p:cNvSpPr>
          <p:nvPr>
            <p:ph type="sldNum" sz="quarter" idx="5"/>
          </p:nvPr>
        </p:nvSpPr>
        <p:spPr/>
        <p:txBody>
          <a:bodyPr/>
          <a:lstStyle/>
          <a:p>
            <a:fld id="{9C5F6A36-24B5-0743-9F3F-927763EEB80D}" type="slidenum">
              <a:rPr lang="en-US" smtClean="0"/>
              <a:t>107</a:t>
            </a:fld>
            <a:endParaRPr lang="en-US"/>
          </a:p>
        </p:txBody>
      </p:sp>
    </p:spTree>
    <p:extLst>
      <p:ext uri="{BB962C8B-B14F-4D97-AF65-F5344CB8AC3E}">
        <p14:creationId xmlns:p14="http://schemas.microsoft.com/office/powerpoint/2010/main" val="1488423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F6A36-24B5-0743-9F3F-927763EEB80D}" type="slidenum">
              <a:rPr lang="en-US" smtClean="0"/>
              <a:t>26</a:t>
            </a:fld>
            <a:endParaRPr lang="en-US"/>
          </a:p>
        </p:txBody>
      </p:sp>
    </p:spTree>
    <p:extLst>
      <p:ext uri="{BB962C8B-B14F-4D97-AF65-F5344CB8AC3E}">
        <p14:creationId xmlns:p14="http://schemas.microsoft.com/office/powerpoint/2010/main" val="915569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61198-7EE4-8082-7C3E-3B338E896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0815C-6E60-4F9B-5175-2D927ADEAD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CEC903-D33F-1EC5-673B-97EF81B67A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B794C6-B21A-C048-1AB9-D71CFC9943F4}"/>
              </a:ext>
            </a:extLst>
          </p:cNvPr>
          <p:cNvSpPr>
            <a:spLocks noGrp="1"/>
          </p:cNvSpPr>
          <p:nvPr>
            <p:ph type="sldNum" sz="quarter" idx="5"/>
          </p:nvPr>
        </p:nvSpPr>
        <p:spPr/>
        <p:txBody>
          <a:bodyPr/>
          <a:lstStyle/>
          <a:p>
            <a:fld id="{9C5F6A36-24B5-0743-9F3F-927763EEB80D}" type="slidenum">
              <a:rPr lang="en-US" smtClean="0"/>
              <a:t>108</a:t>
            </a:fld>
            <a:endParaRPr lang="en-US"/>
          </a:p>
        </p:txBody>
      </p:sp>
    </p:spTree>
    <p:extLst>
      <p:ext uri="{BB962C8B-B14F-4D97-AF65-F5344CB8AC3E}">
        <p14:creationId xmlns:p14="http://schemas.microsoft.com/office/powerpoint/2010/main" val="25607241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34218-D003-9BCF-9BB2-1B005BC56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54373-7595-7358-6935-D007FA599C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187199-BEFD-2B97-E9D8-3E0B930C3766}"/>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91635A6A-5276-D875-A383-84EA712CBBB2}"/>
              </a:ext>
            </a:extLst>
          </p:cNvPr>
          <p:cNvSpPr>
            <a:spLocks noGrp="1"/>
          </p:cNvSpPr>
          <p:nvPr>
            <p:ph type="sldNum" sz="quarter" idx="5"/>
          </p:nvPr>
        </p:nvSpPr>
        <p:spPr/>
        <p:txBody>
          <a:bodyPr/>
          <a:lstStyle/>
          <a:p>
            <a:fld id="{9C5F6A36-24B5-0743-9F3F-927763EEB80D}" type="slidenum">
              <a:rPr lang="en-US" smtClean="0"/>
              <a:t>109</a:t>
            </a:fld>
            <a:endParaRPr lang="en-US"/>
          </a:p>
        </p:txBody>
      </p:sp>
    </p:spTree>
    <p:extLst>
      <p:ext uri="{BB962C8B-B14F-4D97-AF65-F5344CB8AC3E}">
        <p14:creationId xmlns:p14="http://schemas.microsoft.com/office/powerpoint/2010/main" val="34690129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9C79E-AFE9-D87A-0E71-DF672F15C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8C4DB-2A0F-2BDB-B568-99DF62591C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92CF4-E5E2-EFB7-AE67-E83052D6A6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FC5DE0-4938-9AF0-9EA4-3053B7735E68}"/>
              </a:ext>
            </a:extLst>
          </p:cNvPr>
          <p:cNvSpPr>
            <a:spLocks noGrp="1"/>
          </p:cNvSpPr>
          <p:nvPr>
            <p:ph type="sldNum" sz="quarter" idx="5"/>
          </p:nvPr>
        </p:nvSpPr>
        <p:spPr/>
        <p:txBody>
          <a:bodyPr/>
          <a:lstStyle/>
          <a:p>
            <a:fld id="{9C5F6A36-24B5-0743-9F3F-927763EEB80D}" type="slidenum">
              <a:rPr lang="en-US" smtClean="0"/>
              <a:t>110</a:t>
            </a:fld>
            <a:endParaRPr lang="en-US"/>
          </a:p>
        </p:txBody>
      </p:sp>
    </p:spTree>
    <p:extLst>
      <p:ext uri="{BB962C8B-B14F-4D97-AF65-F5344CB8AC3E}">
        <p14:creationId xmlns:p14="http://schemas.microsoft.com/office/powerpoint/2010/main" val="35615033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0FC19-358D-C309-1331-937644AC9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2ADDD-F5B0-0F2F-A1DD-1CECAEFA9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CDF9F-D1F0-206B-14DA-7C8F1AC426BD}"/>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905D166B-0907-F545-4A24-E4C11A4047CB}"/>
              </a:ext>
            </a:extLst>
          </p:cNvPr>
          <p:cNvSpPr>
            <a:spLocks noGrp="1"/>
          </p:cNvSpPr>
          <p:nvPr>
            <p:ph type="sldNum" sz="quarter" idx="5"/>
          </p:nvPr>
        </p:nvSpPr>
        <p:spPr/>
        <p:txBody>
          <a:bodyPr/>
          <a:lstStyle/>
          <a:p>
            <a:fld id="{9C5F6A36-24B5-0743-9F3F-927763EEB80D}" type="slidenum">
              <a:rPr lang="en-US" smtClean="0"/>
              <a:t>111</a:t>
            </a:fld>
            <a:endParaRPr lang="en-US"/>
          </a:p>
        </p:txBody>
      </p:sp>
    </p:spTree>
    <p:extLst>
      <p:ext uri="{BB962C8B-B14F-4D97-AF65-F5344CB8AC3E}">
        <p14:creationId xmlns:p14="http://schemas.microsoft.com/office/powerpoint/2010/main" val="34862834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6388E-96E6-A81E-55EF-68B88EEF5F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3A50F-FEFD-0986-BC66-21DAF1052F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4F4C1-1A6E-7FCF-D8D1-CCCC3992A9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667FB6-566B-4492-EE62-971D51C66EC7}"/>
              </a:ext>
            </a:extLst>
          </p:cNvPr>
          <p:cNvSpPr>
            <a:spLocks noGrp="1"/>
          </p:cNvSpPr>
          <p:nvPr>
            <p:ph type="sldNum" sz="quarter" idx="5"/>
          </p:nvPr>
        </p:nvSpPr>
        <p:spPr/>
        <p:txBody>
          <a:bodyPr/>
          <a:lstStyle/>
          <a:p>
            <a:fld id="{9C5F6A36-24B5-0743-9F3F-927763EEB80D}" type="slidenum">
              <a:rPr lang="en-US" smtClean="0"/>
              <a:t>112</a:t>
            </a:fld>
            <a:endParaRPr lang="en-US"/>
          </a:p>
        </p:txBody>
      </p:sp>
    </p:spTree>
    <p:extLst>
      <p:ext uri="{BB962C8B-B14F-4D97-AF65-F5344CB8AC3E}">
        <p14:creationId xmlns:p14="http://schemas.microsoft.com/office/powerpoint/2010/main" val="42327832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51F41-9544-3835-B781-BD74B56E3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57A18C-8BC7-DD89-AD53-A06DEC9E2C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662B2-AC7B-4445-19E7-24D0093600D9}"/>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4292467B-65EA-D626-F8D7-F0C07D512589}"/>
              </a:ext>
            </a:extLst>
          </p:cNvPr>
          <p:cNvSpPr>
            <a:spLocks noGrp="1"/>
          </p:cNvSpPr>
          <p:nvPr>
            <p:ph type="sldNum" sz="quarter" idx="5"/>
          </p:nvPr>
        </p:nvSpPr>
        <p:spPr/>
        <p:txBody>
          <a:bodyPr/>
          <a:lstStyle/>
          <a:p>
            <a:fld id="{9C5F6A36-24B5-0743-9F3F-927763EEB80D}" type="slidenum">
              <a:rPr lang="en-US" smtClean="0"/>
              <a:t>113</a:t>
            </a:fld>
            <a:endParaRPr lang="en-US"/>
          </a:p>
        </p:txBody>
      </p:sp>
    </p:spTree>
    <p:extLst>
      <p:ext uri="{BB962C8B-B14F-4D97-AF65-F5344CB8AC3E}">
        <p14:creationId xmlns:p14="http://schemas.microsoft.com/office/powerpoint/2010/main" val="25335839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7637A-E0FC-0DFB-C914-9CCC23D77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C4EEF-2E20-ABAB-53EE-B40B5A2931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B1349B-4E11-BD48-EE58-469AE8A340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4C6D8F-CBAB-AE25-6FB2-37941495B047}"/>
              </a:ext>
            </a:extLst>
          </p:cNvPr>
          <p:cNvSpPr>
            <a:spLocks noGrp="1"/>
          </p:cNvSpPr>
          <p:nvPr>
            <p:ph type="sldNum" sz="quarter" idx="5"/>
          </p:nvPr>
        </p:nvSpPr>
        <p:spPr/>
        <p:txBody>
          <a:bodyPr/>
          <a:lstStyle/>
          <a:p>
            <a:fld id="{9C5F6A36-24B5-0743-9F3F-927763EEB80D}" type="slidenum">
              <a:rPr lang="en-US" smtClean="0"/>
              <a:t>114</a:t>
            </a:fld>
            <a:endParaRPr lang="en-US"/>
          </a:p>
        </p:txBody>
      </p:sp>
    </p:spTree>
    <p:extLst>
      <p:ext uri="{BB962C8B-B14F-4D97-AF65-F5344CB8AC3E}">
        <p14:creationId xmlns:p14="http://schemas.microsoft.com/office/powerpoint/2010/main" val="36389250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AD362-2FDB-99A8-98D2-0A08E17E2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054EDE-BDA3-0E20-1D6C-569C8CA4DE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B50FD3-7390-8DE0-92BA-6F6AFE8306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BDE355-B17F-A0CD-23C6-D817D2F625C6}"/>
              </a:ext>
            </a:extLst>
          </p:cNvPr>
          <p:cNvSpPr>
            <a:spLocks noGrp="1"/>
          </p:cNvSpPr>
          <p:nvPr>
            <p:ph type="sldNum" sz="quarter" idx="5"/>
          </p:nvPr>
        </p:nvSpPr>
        <p:spPr/>
        <p:txBody>
          <a:bodyPr/>
          <a:lstStyle/>
          <a:p>
            <a:fld id="{9C5F6A36-24B5-0743-9F3F-927763EEB80D}" type="slidenum">
              <a:rPr lang="en-US" smtClean="0"/>
              <a:t>115</a:t>
            </a:fld>
            <a:endParaRPr lang="en-US"/>
          </a:p>
        </p:txBody>
      </p:sp>
    </p:spTree>
    <p:extLst>
      <p:ext uri="{BB962C8B-B14F-4D97-AF65-F5344CB8AC3E}">
        <p14:creationId xmlns:p14="http://schemas.microsoft.com/office/powerpoint/2010/main" val="331678418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DB4A7-67E5-5E5F-9FDB-7E03D4040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0CE95-94AD-E2AF-9FA8-A1D9EED23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268380-CD72-BB28-49C7-A416B44AC8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8D987D-105D-96D1-1861-66CD52780FD2}"/>
              </a:ext>
            </a:extLst>
          </p:cNvPr>
          <p:cNvSpPr>
            <a:spLocks noGrp="1"/>
          </p:cNvSpPr>
          <p:nvPr>
            <p:ph type="sldNum" sz="quarter" idx="5"/>
          </p:nvPr>
        </p:nvSpPr>
        <p:spPr/>
        <p:txBody>
          <a:bodyPr/>
          <a:lstStyle/>
          <a:p>
            <a:fld id="{9C5F6A36-24B5-0743-9F3F-927763EEB80D}" type="slidenum">
              <a:rPr lang="en-US" smtClean="0"/>
              <a:t>116</a:t>
            </a:fld>
            <a:endParaRPr lang="en-US"/>
          </a:p>
        </p:txBody>
      </p:sp>
    </p:spTree>
    <p:extLst>
      <p:ext uri="{BB962C8B-B14F-4D97-AF65-F5344CB8AC3E}">
        <p14:creationId xmlns:p14="http://schemas.microsoft.com/office/powerpoint/2010/main" val="8179128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19C0D-25A4-5A1F-C3F3-1F506D3B38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3B5FF-6AD9-4F8B-629B-F67098D66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32CE7E-C991-18DB-D399-8A766D2DC4A8}"/>
              </a:ext>
            </a:extLst>
          </p:cNvPr>
          <p:cNvSpPr>
            <a:spLocks noGrp="1"/>
          </p:cNvSpPr>
          <p:nvPr>
            <p:ph type="body" idx="1"/>
          </p:nvPr>
        </p:nvSpPr>
        <p:spPr/>
        <p:txBody>
          <a:bodyPr/>
          <a:lstStyle/>
          <a:p>
            <a:pPr algn="l"/>
            <a:r>
              <a:rPr lang="en-US" b="0" i="0" u="none" strike="noStrike" dirty="0">
                <a:solidFill>
                  <a:srgbClr val="2D2F31"/>
                </a:solidFill>
                <a:effectLst/>
                <a:latin typeface="Udemy Sans"/>
              </a:rPr>
              <a:t>In this video we're going to start looking at the mathematics behind positional encoding calculation</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Keep in mind that we are going to be using the same IMA robot.</a:t>
            </a:r>
          </a:p>
          <a:p>
            <a:pPr algn="l"/>
            <a:r>
              <a:rPr lang="en-US" b="0" i="0" u="none" strike="noStrike" dirty="0">
                <a:solidFill>
                  <a:srgbClr val="2D2F31"/>
                </a:solidFill>
                <a:effectLst/>
                <a:latin typeface="Udemy Sans"/>
              </a:rPr>
              <a:t>Uh sentence okay.</a:t>
            </a:r>
          </a:p>
          <a:p>
            <a:pPr algn="l"/>
            <a:r>
              <a:rPr lang="en-US" b="0" i="0" u="none" strike="noStrike" dirty="0">
                <a:solidFill>
                  <a:srgbClr val="2D2F31"/>
                </a:solidFill>
                <a:effectLst/>
                <a:latin typeface="Udemy Sans"/>
              </a:rPr>
              <a:t>And we're going to do detailed calculations for position zero which is I, and position one which is</a:t>
            </a:r>
          </a:p>
          <a:p>
            <a:pPr algn="l"/>
            <a:r>
              <a:rPr lang="en-US" b="0" i="0" u="none" strike="noStrike" dirty="0">
                <a:solidFill>
                  <a:srgbClr val="2D2F31"/>
                </a:solidFill>
                <a:effectLst/>
                <a:latin typeface="Udemy Sans"/>
              </a:rPr>
              <a:t>M.</a:t>
            </a:r>
          </a:p>
          <a:p>
            <a:pPr algn="l"/>
            <a:r>
              <a:rPr lang="en-US" b="0" i="0" u="none" strike="noStrike" dirty="0">
                <a:solidFill>
                  <a:srgbClr val="2D2F31"/>
                </a:solidFill>
                <a:effectLst/>
                <a:latin typeface="Udemy Sans"/>
              </a:rPr>
              <a:t>And the reason only the reason we're only going to do it for I and M is because it would be tedious</a:t>
            </a:r>
          </a:p>
          <a:p>
            <a:pPr algn="l"/>
            <a:r>
              <a:rPr lang="en-US" b="0" i="0" u="none" strike="noStrike" dirty="0">
                <a:solidFill>
                  <a:srgbClr val="2D2F31"/>
                </a:solidFill>
                <a:effectLst/>
                <a:latin typeface="Udemy Sans"/>
              </a:rPr>
              <a:t>to do it for A and a robot.</a:t>
            </a:r>
          </a:p>
          <a:p>
            <a:pPr algn="l"/>
            <a:r>
              <a:rPr lang="en-US" b="0" i="0" u="none" strike="noStrike" dirty="0">
                <a:solidFill>
                  <a:srgbClr val="2D2F31"/>
                </a:solidFill>
                <a:effectLst/>
                <a:latin typeface="Udemy Sans"/>
              </a:rPr>
              <a:t>Okay, we're going to do the math for I mean for the positional encodings for I am a robot, but the</a:t>
            </a:r>
          </a:p>
          <a:p>
            <a:pPr algn="l"/>
            <a:r>
              <a:rPr lang="en-US" b="0" i="0" u="none" strike="noStrike" dirty="0">
                <a:solidFill>
                  <a:srgbClr val="2D2F31"/>
                </a:solidFill>
                <a:effectLst/>
                <a:latin typeface="Udemy Sans"/>
              </a:rPr>
              <a:t>detailed calculations will only be for I and M, okay.</a:t>
            </a:r>
          </a:p>
          <a:p>
            <a:pPr algn="l"/>
            <a:r>
              <a:rPr lang="en-US" b="0" i="0" u="none" strike="noStrike" dirty="0">
                <a:solidFill>
                  <a:srgbClr val="2D2F31"/>
                </a:solidFill>
                <a:effectLst/>
                <a:latin typeface="Udemy Sans"/>
              </a:rPr>
              <a:t>And you can do the rest of the sentence a and robot for homework.</a:t>
            </a:r>
          </a:p>
          <a:p>
            <a:pPr algn="l"/>
            <a:r>
              <a:rPr lang="en-US" b="0" i="0" u="none" strike="noStrike" dirty="0">
                <a:solidFill>
                  <a:srgbClr val="2D2F31"/>
                </a:solidFill>
                <a:effectLst/>
                <a:latin typeface="Udemy Sans"/>
              </a:rPr>
              <a:t>But once you get the hang of it, there's no need to do it for other words as well.</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we're going to be using the specified formulas for positional encoding.</a:t>
            </a:r>
          </a:p>
          <a:p>
            <a:pPr algn="l"/>
            <a:r>
              <a:rPr lang="en-US" b="0" i="0" u="none" strike="noStrike" dirty="0">
                <a:solidFill>
                  <a:srgbClr val="2D2F31"/>
                </a:solidFill>
                <a:effectLst/>
                <a:latin typeface="Udemy Sans"/>
              </a:rPr>
              <a:t>Assuming D equals four and using n equals 100 for simplification.</a:t>
            </a:r>
          </a:p>
          <a:p>
            <a:pPr algn="l"/>
            <a:r>
              <a:rPr lang="en-US" b="0" i="0" u="none" strike="noStrike" dirty="0">
                <a:solidFill>
                  <a:srgbClr val="2D2F31"/>
                </a:solidFill>
                <a:effectLst/>
                <a:latin typeface="Udemy Sans"/>
              </a:rPr>
              <a:t>Now what does d equal four means.</a:t>
            </a:r>
          </a:p>
          <a:p>
            <a:pPr algn="l"/>
            <a:r>
              <a:rPr lang="en-US" b="0" i="0" u="none" strike="noStrike" dirty="0">
                <a:solidFill>
                  <a:srgbClr val="2D2F31"/>
                </a:solidFill>
                <a:effectLst/>
                <a:latin typeface="Udemy Sans"/>
              </a:rPr>
              <a:t>Well that means the dimensions of the positional encodings have to be four.</a:t>
            </a:r>
          </a:p>
          <a:p>
            <a:pPr algn="l"/>
            <a:r>
              <a:rPr lang="en-US" b="0" i="0" u="none" strike="noStrike" dirty="0">
                <a:solidFill>
                  <a:srgbClr val="2D2F31"/>
                </a:solidFill>
                <a:effectLst/>
                <a:latin typeface="Udemy Sans"/>
              </a:rPr>
              <a:t>Now why is that.</a:t>
            </a:r>
          </a:p>
          <a:p>
            <a:pPr algn="l"/>
            <a:r>
              <a:rPr lang="en-US" b="0" i="0" u="none" strike="noStrike" dirty="0">
                <a:solidFill>
                  <a:srgbClr val="2D2F31"/>
                </a:solidFill>
                <a:effectLst/>
                <a:latin typeface="Udemy Sans"/>
              </a:rPr>
              <a:t>Well it's very easy.</a:t>
            </a:r>
          </a:p>
          <a:p>
            <a:pPr algn="l"/>
            <a:r>
              <a:rPr lang="en-US" b="0" i="0" u="none" strike="noStrike" dirty="0">
                <a:solidFill>
                  <a:srgbClr val="2D2F31"/>
                </a:solidFill>
                <a:effectLst/>
                <a:latin typeface="Udemy Sans"/>
              </a:rPr>
              <a:t>The dimensions for the embedding of all the words is four dimensional.</a:t>
            </a:r>
          </a:p>
          <a:p>
            <a:pPr algn="l"/>
            <a:r>
              <a:rPr lang="en-US" b="0" i="0" u="none" strike="noStrike" dirty="0">
                <a:solidFill>
                  <a:srgbClr val="2D2F31"/>
                </a:solidFill>
                <a:effectLst/>
                <a:latin typeface="Udemy Sans"/>
              </a:rPr>
              <a:t>So we have four dimensions here four dimensions in the second one and so on.</a:t>
            </a:r>
          </a:p>
          <a:p>
            <a:pPr algn="l"/>
            <a:r>
              <a:rPr lang="en-US" b="0" i="0" u="none" strike="noStrike" dirty="0">
                <a:solidFill>
                  <a:srgbClr val="2D2F31"/>
                </a:solidFill>
                <a:effectLst/>
                <a:latin typeface="Udemy Sans"/>
              </a:rPr>
              <a:t>For dimensions four dimensions, that means, you know, we have to have positional encodings that match</a:t>
            </a:r>
          </a:p>
          <a:p>
            <a:pPr algn="l"/>
            <a:r>
              <a:rPr lang="en-US" b="0" i="0" u="none" strike="noStrike" dirty="0">
                <a:solidFill>
                  <a:srgbClr val="2D2F31"/>
                </a:solidFill>
                <a:effectLst/>
                <a:latin typeface="Udemy Sans"/>
              </a:rPr>
              <a:t>the dimensions of these embeddings.</a:t>
            </a:r>
          </a:p>
          <a:p>
            <a:pPr algn="l"/>
            <a:r>
              <a:rPr lang="en-US" b="0" i="0" u="none" strike="noStrike" dirty="0">
                <a:solidFill>
                  <a:srgbClr val="2D2F31"/>
                </a:solidFill>
                <a:effectLst/>
                <a:latin typeface="Udemy Sans"/>
              </a:rPr>
              <a:t>Because remember we have to add a positional encoding to every single value.</a:t>
            </a:r>
          </a:p>
          <a:p>
            <a:pPr algn="l"/>
            <a:r>
              <a:rPr lang="en-US" b="0" i="0" u="none" strike="noStrike" dirty="0">
                <a:solidFill>
                  <a:srgbClr val="2D2F31"/>
                </a:solidFill>
                <a:effectLst/>
                <a:latin typeface="Udemy Sans"/>
              </a:rPr>
              <a:t>So we have to add a positional encoding to this value, to this value, this value, this value and</a:t>
            </a:r>
          </a:p>
          <a:p>
            <a:pPr algn="l"/>
            <a:r>
              <a:rPr lang="en-US" b="0" i="0" u="none" strike="noStrike" dirty="0">
                <a:solidFill>
                  <a:srgbClr val="2D2F31"/>
                </a:solidFill>
                <a:effectLst/>
                <a:latin typeface="Udemy Sans"/>
              </a:rPr>
              <a:t>so on for all the other values.</a:t>
            </a:r>
          </a:p>
          <a:p>
            <a:pPr algn="l"/>
            <a:r>
              <a:rPr lang="en-US" b="0" i="0" u="none" strike="noStrike" dirty="0">
                <a:solidFill>
                  <a:srgbClr val="2D2F31"/>
                </a:solidFill>
                <a:effectLst/>
                <a:latin typeface="Udemy Sans"/>
              </a:rPr>
              <a:t>So that means we're going to have the same amount of positional encodings as we have embeddings okay.</a:t>
            </a:r>
          </a:p>
          <a:p>
            <a:pPr algn="l"/>
            <a:r>
              <a:rPr lang="en-US" b="0" i="0" u="none" strike="noStrike" dirty="0">
                <a:solidFill>
                  <a:srgbClr val="2D2F31"/>
                </a:solidFill>
                <a:effectLst/>
                <a:latin typeface="Udemy Sans"/>
              </a:rPr>
              <a:t>And we use d equals four for simplicity.</a:t>
            </a:r>
          </a:p>
          <a:p>
            <a:pPr algn="l"/>
            <a:r>
              <a:rPr lang="en-US" b="0" i="0" u="none" strike="noStrike" dirty="0">
                <a:solidFill>
                  <a:srgbClr val="2D2F31"/>
                </a:solidFill>
                <a:effectLst/>
                <a:latin typeface="Udemy Sans"/>
              </a:rPr>
              <a:t>Um the actual Bert and distilled Bert models has 768.</a:t>
            </a:r>
          </a:p>
          <a:p>
            <a:pPr algn="l"/>
            <a:r>
              <a:rPr lang="en-US" b="0" i="0" u="none" strike="noStrike" dirty="0">
                <a:solidFill>
                  <a:srgbClr val="2D2F31"/>
                </a:solidFill>
                <a:effectLst/>
                <a:latin typeface="Udemy Sans"/>
              </a:rPr>
              <a:t>And it's because when you embed and encode, you know, a word in the Bert and distilled Bert model,</a:t>
            </a:r>
          </a:p>
          <a:p>
            <a:pPr algn="l"/>
            <a:r>
              <a:rPr lang="en-US" b="0" i="0" u="none" strike="noStrike" dirty="0">
                <a:solidFill>
                  <a:srgbClr val="2D2F31"/>
                </a:solidFill>
                <a:effectLst/>
                <a:latin typeface="Udemy Sans"/>
              </a:rPr>
              <a:t>it means that this array is 768 long, not just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because this would be 768 in the actual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that would mean that D would have to be 768.</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the positional encoding, um, matrix or vector has to be the same size as the embedding.</a:t>
            </a:r>
          </a:p>
          <a:p>
            <a:pPr algn="l"/>
            <a:r>
              <a:rPr lang="en-US" b="0" i="0" u="none" strike="noStrike" dirty="0">
                <a:solidFill>
                  <a:srgbClr val="2D2F31"/>
                </a:solidFill>
                <a:effectLst/>
                <a:latin typeface="Udemy Sans"/>
              </a:rPr>
              <a:t>And that's very simple because we're going to be adding a positional encoding to every single embedding.</a:t>
            </a:r>
          </a:p>
          <a:p>
            <a:pPr algn="l"/>
            <a:r>
              <a:rPr lang="en-US" b="0" i="0" u="none" strike="noStrike" dirty="0">
                <a:solidFill>
                  <a:srgbClr val="2D2F31"/>
                </a:solidFill>
                <a:effectLst/>
                <a:latin typeface="Udemy Sans"/>
              </a:rPr>
              <a:t>As you saw over here we have the embedding.</a:t>
            </a:r>
          </a:p>
          <a:p>
            <a:pPr algn="l"/>
            <a:r>
              <a:rPr lang="en-US" b="0" i="0" u="none" strike="noStrike" dirty="0">
                <a:solidFill>
                  <a:srgbClr val="2D2F31"/>
                </a:solidFill>
                <a:effectLst/>
                <a:latin typeface="Udemy Sans"/>
              </a:rPr>
              <a:t>We have a positional encoding for it.</a:t>
            </a:r>
          </a:p>
          <a:p>
            <a:pPr algn="l"/>
            <a:r>
              <a:rPr lang="en-US" b="0" i="0" u="none" strike="noStrike" dirty="0">
                <a:solidFill>
                  <a:srgbClr val="2D2F31"/>
                </a:solidFill>
                <a:effectLst/>
                <a:latin typeface="Udemy Sans"/>
              </a:rPr>
              <a:t>We have an embedding.</a:t>
            </a:r>
          </a:p>
          <a:p>
            <a:pPr algn="l"/>
            <a:r>
              <a:rPr lang="en-US" b="0" i="0" u="none" strike="noStrike" dirty="0">
                <a:solidFill>
                  <a:srgbClr val="2D2F31"/>
                </a:solidFill>
                <a:effectLst/>
                <a:latin typeface="Udemy Sans"/>
              </a:rPr>
              <a:t>We have the positional encoding for it and so on.</a:t>
            </a:r>
          </a:p>
          <a:p>
            <a:pPr algn="l"/>
            <a:r>
              <a:rPr lang="en-US" b="0" i="0" u="none" strike="noStrike" dirty="0">
                <a:solidFill>
                  <a:srgbClr val="2D2F31"/>
                </a:solidFill>
                <a:effectLst/>
                <a:latin typeface="Udemy Sans"/>
              </a:rPr>
              <a:t>So I hope that makes sense.</a:t>
            </a:r>
          </a:p>
          <a:p>
            <a:pPr algn="l"/>
            <a:r>
              <a:rPr lang="en-US" b="0" i="0" u="none" strike="noStrike" dirty="0">
                <a:solidFill>
                  <a:srgbClr val="2D2F31"/>
                </a:solidFill>
                <a:effectLst/>
                <a:latin typeface="Udemy Sans"/>
              </a:rPr>
              <a:t>And you know right now this is four dimensional.</a:t>
            </a:r>
          </a:p>
          <a:p>
            <a:pPr algn="l"/>
            <a:r>
              <a:rPr lang="en-US" b="0" i="0" u="none" strike="noStrike" dirty="0">
                <a:solidFill>
                  <a:srgbClr val="2D2F31"/>
                </a:solidFill>
                <a:effectLst/>
                <a:latin typeface="Udemy Sans"/>
              </a:rPr>
              <a:t>Um it should be 768.</a:t>
            </a:r>
          </a:p>
          <a:p>
            <a:pPr algn="l"/>
            <a:r>
              <a:rPr lang="en-US" b="0" i="0" u="none" strike="noStrike" dirty="0">
                <a:solidFill>
                  <a:srgbClr val="2D2F31"/>
                </a:solidFill>
                <a:effectLst/>
                <a:latin typeface="Udemy Sans"/>
              </a:rPr>
              <a:t>But that would be too long for us to do anything with, uh, mathematically.</a:t>
            </a:r>
          </a:p>
          <a:p>
            <a:pPr algn="l"/>
            <a:r>
              <a:rPr lang="en-US" b="0" i="0" u="none" strike="noStrike" dirty="0">
                <a:solidFill>
                  <a:srgbClr val="2D2F31"/>
                </a:solidFill>
                <a:effectLst/>
                <a:latin typeface="Udemy Sans"/>
              </a:rPr>
              <a:t>You know, computers can do that.</a:t>
            </a:r>
          </a:p>
          <a:p>
            <a:pPr algn="l"/>
            <a:r>
              <a:rPr lang="en-US" b="0" i="0" u="none" strike="noStrike" dirty="0">
                <a:solidFill>
                  <a:srgbClr val="2D2F31"/>
                </a:solidFill>
                <a:effectLst/>
                <a:latin typeface="Udemy Sans"/>
              </a:rPr>
              <a:t>And if you go back to our example, this was three dimensional, right?</a:t>
            </a:r>
          </a:p>
          <a:p>
            <a:pPr algn="l"/>
            <a:r>
              <a:rPr lang="en-US" b="0" i="0" u="none" strike="noStrike" dirty="0">
                <a:solidFill>
                  <a:srgbClr val="2D2F31"/>
                </a:solidFill>
                <a:effectLst/>
                <a:latin typeface="Udemy Sans"/>
              </a:rPr>
              <a:t>First dimension, second dimension, third dimension, first dimension, second dimension, third dimension.</a:t>
            </a:r>
          </a:p>
          <a:p>
            <a:pPr algn="l"/>
            <a:r>
              <a:rPr lang="en-US" b="0" i="0" u="none" strike="noStrike" dirty="0">
                <a:solidFill>
                  <a:srgbClr val="2D2F31"/>
                </a:solidFill>
                <a:effectLst/>
                <a:latin typeface="Udemy Sans"/>
              </a:rPr>
              <a:t>Right engine is one of the dimensions, wings is another and sky is another.</a:t>
            </a:r>
          </a:p>
          <a:p>
            <a:pPr algn="l"/>
            <a:r>
              <a:rPr lang="en-US" b="0" i="0" u="none" strike="noStrike" dirty="0">
                <a:solidFill>
                  <a:srgbClr val="2D2F31"/>
                </a:solidFill>
                <a:effectLst/>
                <a:latin typeface="Udemy Sans"/>
              </a:rPr>
              <a:t>So that's three dimensions.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The original distilled Bert has 768 and we're going to be using it with four.</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now let's get to the formula for even indices such as zero, two four and so on.</a:t>
            </a:r>
          </a:p>
          <a:p>
            <a:pPr algn="l"/>
            <a:r>
              <a:rPr lang="en-US" b="0" i="0" u="none" strike="noStrike" dirty="0">
                <a:solidFill>
                  <a:srgbClr val="2D2F31"/>
                </a:solidFill>
                <a:effectLst/>
                <a:latin typeface="Udemy Sans"/>
              </a:rPr>
              <a:t>We use the sine function.</a:t>
            </a:r>
          </a:p>
          <a:p>
            <a:pPr algn="l"/>
            <a:r>
              <a:rPr lang="en-US" b="0" i="0" u="none" strike="noStrike" dirty="0">
                <a:solidFill>
                  <a:srgbClr val="2D2F31"/>
                </a:solidFill>
                <a:effectLst/>
                <a:latin typeface="Udemy Sans"/>
              </a:rPr>
              <a:t>We use this equation to come up with positional encodings for odd indices such as one, three, and</a:t>
            </a:r>
          </a:p>
          <a:p>
            <a:pPr algn="l"/>
            <a:r>
              <a:rPr lang="en-US" b="0" i="0" u="none" strike="noStrike" dirty="0">
                <a:solidFill>
                  <a:srgbClr val="2D2F31"/>
                </a:solidFill>
                <a:effectLst/>
                <a:latin typeface="Udemy Sans"/>
              </a:rPr>
              <a:t>five we use this equation and the only difference in the equations is.</a:t>
            </a:r>
          </a:p>
          <a:p>
            <a:pPr algn="l"/>
            <a:r>
              <a:rPr lang="en-US" b="0" i="0" u="none" strike="noStrike" dirty="0">
                <a:solidFill>
                  <a:srgbClr val="2D2F31"/>
                </a:solidFill>
                <a:effectLst/>
                <a:latin typeface="Udemy Sans"/>
              </a:rPr>
              <a:t>This uses sine and this uses cosine okay.</a:t>
            </a:r>
          </a:p>
          <a:p>
            <a:pPr algn="l"/>
            <a:r>
              <a:rPr lang="en-US" b="0" i="0" u="none" strike="noStrike" dirty="0">
                <a:solidFill>
                  <a:srgbClr val="2D2F31"/>
                </a:solidFill>
                <a:effectLst/>
                <a:latin typeface="Udemy Sans"/>
              </a:rPr>
              <a:t>And we're going to talk about why we use sine and cosine a little later.</a:t>
            </a:r>
          </a:p>
          <a:p>
            <a:pPr algn="l"/>
            <a:r>
              <a:rPr lang="en-US" b="0" i="0" u="none" strike="noStrike" dirty="0">
                <a:solidFill>
                  <a:srgbClr val="2D2F31"/>
                </a:solidFill>
                <a:effectLst/>
                <a:latin typeface="Udemy Sans"/>
              </a:rPr>
              <a:t>But first I want you to understand what even and odd indices mean and what we're referring to okay.</a:t>
            </a:r>
          </a:p>
          <a:p>
            <a:pPr algn="l"/>
            <a:r>
              <a:rPr lang="en-US" b="0" i="0" u="none" strike="noStrike" dirty="0">
                <a:solidFill>
                  <a:srgbClr val="2D2F31"/>
                </a:solidFill>
                <a:effectLst/>
                <a:latin typeface="Udemy Sans"/>
              </a:rPr>
              <a:t>So let's look at this example for I.</a:t>
            </a:r>
          </a:p>
          <a:p>
            <a:pPr algn="l"/>
            <a:r>
              <a:rPr lang="en-US" b="0" i="0" u="none" strike="noStrike" dirty="0">
                <a:solidFill>
                  <a:srgbClr val="2D2F31"/>
                </a:solidFill>
                <a:effectLst/>
                <a:latin typeface="Udemy Sans"/>
              </a:rPr>
              <a:t>So this 1.0 is in position zero right.</a:t>
            </a:r>
          </a:p>
          <a:p>
            <a:pPr algn="l"/>
            <a:r>
              <a:rPr lang="en-US" b="0" i="0" u="none" strike="noStrike" dirty="0">
                <a:solidFill>
                  <a:srgbClr val="2D2F31"/>
                </a:solidFill>
                <a:effectLst/>
                <a:latin typeface="Udemy Sans"/>
              </a:rPr>
              <a:t>Because arrays are zero based.</a:t>
            </a:r>
          </a:p>
          <a:p>
            <a:pPr algn="l"/>
            <a:r>
              <a:rPr lang="en-US" b="0" i="0" u="none" strike="noStrike" dirty="0">
                <a:solidFill>
                  <a:srgbClr val="2D2F31"/>
                </a:solidFill>
                <a:effectLst/>
                <a:latin typeface="Udemy Sans"/>
              </a:rPr>
              <a:t>So for this value the positional encoding we'd have to add a positional encoding to it.</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since it's an even value because it's zero we use this function okay.</a:t>
            </a:r>
          </a:p>
          <a:p>
            <a:pPr algn="l"/>
            <a:r>
              <a:rPr lang="en-US" b="0" i="0" u="none" strike="noStrike" dirty="0">
                <a:solidFill>
                  <a:srgbClr val="2D2F31"/>
                </a:solidFill>
                <a:effectLst/>
                <a:latin typeface="Udemy Sans"/>
              </a:rPr>
              <a:t>Now this 0.5 is in index one.</a:t>
            </a:r>
          </a:p>
          <a:p>
            <a:pPr algn="l"/>
            <a:r>
              <a:rPr lang="en-US" b="0" i="0" u="none" strike="noStrike" dirty="0">
                <a:solidFill>
                  <a:srgbClr val="2D2F31"/>
                </a:solidFill>
                <a:effectLst/>
                <a:latin typeface="Udemy Sans"/>
              </a:rPr>
              <a:t>And index one is an odd number.</a:t>
            </a:r>
          </a:p>
          <a:p>
            <a:pPr algn="l"/>
            <a:r>
              <a:rPr lang="en-US" b="0" i="0" u="none" strike="noStrike" dirty="0">
                <a:solidFill>
                  <a:srgbClr val="2D2F31"/>
                </a:solidFill>
                <a:effectLst/>
                <a:latin typeface="Udemy Sans"/>
              </a:rPr>
              <a:t>So we use this function.</a:t>
            </a:r>
          </a:p>
          <a:p>
            <a:pPr algn="l"/>
            <a:r>
              <a:rPr lang="en-US" b="0" i="0" u="none" strike="noStrike" dirty="0">
                <a:solidFill>
                  <a:srgbClr val="2D2F31"/>
                </a:solidFill>
                <a:effectLst/>
                <a:latin typeface="Udemy Sans"/>
              </a:rPr>
              <a:t>Cosine 0.3 is an index 012 and two is an even number.</a:t>
            </a:r>
          </a:p>
          <a:p>
            <a:pPr algn="l"/>
            <a:r>
              <a:rPr lang="en-US" b="0" i="0" u="none" strike="noStrike" dirty="0">
                <a:solidFill>
                  <a:srgbClr val="2D2F31"/>
                </a:solidFill>
                <a:effectLst/>
                <a:latin typeface="Udemy Sans"/>
              </a:rPr>
              <a:t>That means we use the sine function.</a:t>
            </a:r>
          </a:p>
          <a:p>
            <a:pPr algn="l"/>
            <a:r>
              <a:rPr lang="en-US" b="0" i="0" u="none" strike="noStrike" dirty="0">
                <a:solidFill>
                  <a:srgbClr val="2D2F31"/>
                </a:solidFill>
                <a:effectLst/>
                <a:latin typeface="Udemy Sans"/>
              </a:rPr>
              <a:t>Now 0.0 is again this is the zeroth first second third element and three is an odd value.</a:t>
            </a:r>
          </a:p>
          <a:p>
            <a:pPr algn="l"/>
            <a:r>
              <a:rPr lang="en-US" b="0" i="0" u="none" strike="noStrike" dirty="0">
                <a:solidFill>
                  <a:srgbClr val="2D2F31"/>
                </a:solidFill>
                <a:effectLst/>
                <a:latin typeface="Udemy Sans"/>
              </a:rPr>
              <a:t>So we use the this equation the cosine equation.</a:t>
            </a:r>
          </a:p>
          <a:p>
            <a:pPr algn="l"/>
            <a:r>
              <a:rPr lang="en-US" b="0" i="0" u="none" strike="noStrike" dirty="0">
                <a:solidFill>
                  <a:srgbClr val="2D2F31"/>
                </a:solidFill>
                <a:effectLst/>
                <a:latin typeface="Udemy Sans"/>
              </a:rPr>
              <a:t>And we do this for every single other word 0.9 is in position zero.</a:t>
            </a:r>
          </a:p>
          <a:p>
            <a:pPr algn="l"/>
            <a:r>
              <a:rPr lang="en-US" b="0" i="0" u="none" strike="noStrike" dirty="0">
                <a:solidFill>
                  <a:srgbClr val="2D2F31"/>
                </a:solidFill>
                <a:effectLst/>
                <a:latin typeface="Udemy Sans"/>
              </a:rPr>
              <a:t>So it's an even number right.</a:t>
            </a:r>
          </a:p>
          <a:p>
            <a:pPr algn="l"/>
            <a:r>
              <a:rPr lang="en-US" b="0" i="0" u="none" strike="noStrike" dirty="0">
                <a:solidFill>
                  <a:srgbClr val="2D2F31"/>
                </a:solidFill>
                <a:effectLst/>
                <a:latin typeface="Udemy Sans"/>
              </a:rPr>
              <a:t>So we use.</a:t>
            </a:r>
          </a:p>
          <a:p>
            <a:pPr algn="l"/>
            <a:r>
              <a:rPr lang="en-US" b="0" i="0" u="none" strike="noStrike" dirty="0">
                <a:solidFill>
                  <a:srgbClr val="2D2F31"/>
                </a:solidFill>
                <a:effectLst/>
                <a:latin typeface="Udemy Sans"/>
              </a:rPr>
              <a:t>Sine function.</a:t>
            </a:r>
          </a:p>
          <a:p>
            <a:pPr algn="l"/>
            <a:r>
              <a:rPr lang="en-US" b="0" i="0" u="none" strike="noStrike" dirty="0">
                <a:solidFill>
                  <a:srgbClr val="2D2F31"/>
                </a:solidFill>
                <a:effectLst/>
                <a:latin typeface="Udemy Sans"/>
              </a:rPr>
              <a:t>And this goes on for all the embeddings.</a:t>
            </a:r>
          </a:p>
          <a:p>
            <a:pPr algn="l"/>
            <a:r>
              <a:rPr lang="en-US" b="0" i="0" u="none" strike="noStrike" dirty="0">
                <a:solidFill>
                  <a:srgbClr val="2D2F31"/>
                </a:solidFill>
                <a:effectLst/>
                <a:latin typeface="Udemy Sans"/>
              </a:rPr>
              <a:t>So I hope this makes sense.</a:t>
            </a:r>
          </a:p>
          <a:p>
            <a:pPr algn="l"/>
            <a:r>
              <a:rPr lang="en-US" b="0" i="0" u="none" strike="noStrike" dirty="0">
                <a:solidFill>
                  <a:srgbClr val="2D2F31"/>
                </a:solidFill>
                <a:effectLst/>
                <a:latin typeface="Udemy Sans"/>
              </a:rPr>
              <a:t>And you know as to what we're referring to when we say even and odd indices, right.</a:t>
            </a:r>
          </a:p>
          <a:p>
            <a:pPr algn="l"/>
            <a:r>
              <a:rPr lang="en-US" b="0" i="0" u="none" strike="noStrike" dirty="0">
                <a:solidFill>
                  <a:srgbClr val="2D2F31"/>
                </a:solidFill>
                <a:effectLst/>
                <a:latin typeface="Udemy Sans"/>
              </a:rPr>
              <a:t>Um, because we have to add positional encodings to every single one of these values.</a:t>
            </a:r>
          </a:p>
          <a:p>
            <a:pPr algn="l"/>
            <a:r>
              <a:rPr lang="en-US" b="0" i="0" u="none" strike="noStrike" dirty="0">
                <a:solidFill>
                  <a:srgbClr val="2D2F31"/>
                </a:solidFill>
                <a:effectLst/>
                <a:latin typeface="Udemy Sans"/>
              </a:rPr>
              <a:t>For this value, the positional um encoding will be added with the sine function.</a:t>
            </a:r>
          </a:p>
          <a:p>
            <a:pPr algn="l"/>
            <a:r>
              <a:rPr lang="en-US" b="0" i="0" u="none" strike="noStrike" dirty="0">
                <a:solidFill>
                  <a:srgbClr val="2D2F31"/>
                </a:solidFill>
                <a:effectLst/>
                <a:latin typeface="Udemy Sans"/>
              </a:rPr>
              <a:t>For this, it will be added with a cosine function, and so on.</a:t>
            </a:r>
          </a:p>
          <a:p>
            <a:pPr algn="l"/>
            <a:r>
              <a:rPr lang="en-US" b="0" i="0" u="none" strike="noStrike" dirty="0">
                <a:solidFill>
                  <a:srgbClr val="2D2F31"/>
                </a:solidFill>
                <a:effectLst/>
                <a:latin typeface="Udemy Sans"/>
              </a:rPr>
              <a:t>Now don't be alarmed by this diagram.</a:t>
            </a:r>
          </a:p>
          <a:p>
            <a:pPr algn="l"/>
            <a:r>
              <a:rPr lang="en-US" b="0" i="0" u="none" strike="noStrike" dirty="0">
                <a:solidFill>
                  <a:srgbClr val="2D2F31"/>
                </a:solidFill>
                <a:effectLst/>
                <a:latin typeface="Udemy Sans"/>
              </a:rPr>
              <a:t>We're going to be coming back to it a lot.</a:t>
            </a:r>
          </a:p>
          <a:p>
            <a:pPr algn="l"/>
            <a:r>
              <a:rPr lang="en-US" b="0" i="0" u="none" strike="noStrike" dirty="0">
                <a:solidFill>
                  <a:srgbClr val="2D2F31"/>
                </a:solidFill>
                <a:effectLst/>
                <a:latin typeface="Udemy Sans"/>
              </a:rPr>
              <a:t>And I just want to show you guys, um, you know, the positional encoding matrix for the sequence.</a:t>
            </a:r>
          </a:p>
          <a:p>
            <a:pPr algn="l"/>
            <a:r>
              <a:rPr lang="en-US" b="0" i="0" u="none" strike="noStrike" dirty="0">
                <a:solidFill>
                  <a:srgbClr val="2D2F31"/>
                </a:solidFill>
                <a:effectLst/>
                <a:latin typeface="Udemy Sans"/>
              </a:rPr>
              <a:t>I am a robot.</a:t>
            </a:r>
          </a:p>
          <a:p>
            <a:pPr algn="l"/>
            <a:r>
              <a:rPr lang="en-US" b="0" i="0" u="none" strike="noStrike" dirty="0">
                <a:solidFill>
                  <a:srgbClr val="2D2F31"/>
                </a:solidFill>
                <a:effectLst/>
                <a:latin typeface="Udemy Sans"/>
              </a:rPr>
              <a:t>So we have the sequence I am a robot.</a:t>
            </a:r>
          </a:p>
          <a:p>
            <a:pPr algn="l"/>
            <a:r>
              <a:rPr lang="en-US" b="0" i="0" u="none" strike="noStrike" dirty="0">
                <a:solidFill>
                  <a:srgbClr val="2D2F31"/>
                </a:solidFill>
                <a:effectLst/>
                <a:latin typeface="Udemy Sans"/>
              </a:rPr>
              <a:t>Now we have the index of the tokens, which is zero, one, two and three in this case.</a:t>
            </a:r>
          </a:p>
          <a:p>
            <a:pPr algn="l"/>
            <a:r>
              <a:rPr lang="en-US" b="0" i="0" u="none" strike="noStrike" dirty="0">
                <a:solidFill>
                  <a:srgbClr val="2D2F31"/>
                </a:solidFill>
                <a:effectLst/>
                <a:latin typeface="Udemy Sans"/>
              </a:rPr>
              <a:t>Now this is for simplicity obviously.</a:t>
            </a:r>
          </a:p>
          <a:p>
            <a:pPr algn="l"/>
            <a:r>
              <a:rPr lang="en-US" b="0" i="0" u="none" strike="noStrike" dirty="0">
                <a:solidFill>
                  <a:srgbClr val="2D2F31"/>
                </a:solidFill>
                <a:effectLst/>
                <a:latin typeface="Udemy Sans"/>
              </a:rPr>
              <a:t>Um, it's the I is probably not the index.</a:t>
            </a:r>
          </a:p>
          <a:p>
            <a:pPr algn="l"/>
            <a:r>
              <a:rPr lang="en-US" b="0" i="0" u="none" strike="noStrike" dirty="0">
                <a:solidFill>
                  <a:srgbClr val="2D2F31"/>
                </a:solidFill>
                <a:effectLst/>
                <a:latin typeface="Udemy Sans"/>
              </a:rPr>
              <a:t>You know, zero and am is probably not one.</a:t>
            </a:r>
          </a:p>
          <a:p>
            <a:pPr algn="l"/>
            <a:r>
              <a:rPr lang="en-US" b="0" i="0" u="none" strike="noStrike" dirty="0">
                <a:solidFill>
                  <a:srgbClr val="2D2F31"/>
                </a:solidFill>
                <a:effectLst/>
                <a:latin typeface="Udemy Sans"/>
              </a:rPr>
              <a:t>Remember this is what we're looking at.</a:t>
            </a:r>
          </a:p>
          <a:p>
            <a:pPr algn="l"/>
            <a:r>
              <a:rPr lang="en-US" b="0" i="0" u="none" strike="noStrike" dirty="0">
                <a:solidFill>
                  <a:srgbClr val="2D2F31"/>
                </a:solidFill>
                <a:effectLst/>
                <a:latin typeface="Udemy Sans"/>
              </a:rPr>
              <a:t>These are the token IDs right?</a:t>
            </a:r>
          </a:p>
          <a:p>
            <a:pPr algn="l"/>
            <a:r>
              <a:rPr lang="en-US" b="0" i="0" u="none" strike="noStrike" dirty="0">
                <a:solidFill>
                  <a:srgbClr val="2D2F31"/>
                </a:solidFill>
                <a:effectLst/>
                <a:latin typeface="Udemy Sans"/>
              </a:rPr>
              <a:t>101 2023 2003.</a:t>
            </a:r>
          </a:p>
          <a:p>
            <a:pPr algn="l"/>
            <a:r>
              <a:rPr lang="en-US" b="0" i="0" u="none" strike="noStrike" dirty="0">
                <a:solidFill>
                  <a:srgbClr val="2D2F31"/>
                </a:solidFill>
                <a:effectLst/>
                <a:latin typeface="Udemy Sans"/>
              </a:rPr>
              <a:t>So on.</a:t>
            </a:r>
          </a:p>
          <a:p>
            <a:pPr algn="l"/>
            <a:r>
              <a:rPr lang="en-US" b="0" i="0" u="none" strike="noStrike" dirty="0">
                <a:solidFill>
                  <a:srgbClr val="2D2F31"/>
                </a:solidFill>
                <a:effectLst/>
                <a:latin typeface="Udemy Sans"/>
              </a:rPr>
              <a:t>So over here, this picture just just telling us what the token IDs are.</a:t>
            </a:r>
          </a:p>
          <a:p>
            <a:pPr algn="l"/>
            <a:r>
              <a:rPr lang="en-US" b="0" i="0" u="none" strike="noStrike" dirty="0">
                <a:solidFill>
                  <a:srgbClr val="2D2F31"/>
                </a:solidFill>
                <a:effectLst/>
                <a:latin typeface="Udemy Sans"/>
              </a:rPr>
              <a:t>And for simplicity it goes in order.</a:t>
            </a:r>
          </a:p>
          <a:p>
            <a:pPr algn="l"/>
            <a:r>
              <a:rPr lang="en-US" b="0" i="0" u="none" strike="noStrike" dirty="0">
                <a:solidFill>
                  <a:srgbClr val="2D2F31"/>
                </a:solidFill>
                <a:effectLst/>
                <a:latin typeface="Udemy Sans"/>
              </a:rPr>
              <a:t>But in real life, you know I would probably not be 0 a.m. would probably not be one.</a:t>
            </a:r>
          </a:p>
          <a:p>
            <a:pPr algn="l"/>
            <a:r>
              <a:rPr lang="en-US" b="0" i="0" u="none" strike="noStrike" dirty="0">
                <a:solidFill>
                  <a:srgbClr val="2D2F31"/>
                </a:solidFill>
                <a:effectLst/>
                <a:latin typeface="Udemy Sans"/>
              </a:rPr>
              <a:t>It would be some other value between 1 and 32,000.</a:t>
            </a:r>
          </a:p>
          <a:p>
            <a:pPr algn="l"/>
            <a:r>
              <a:rPr lang="en-US" b="0" i="0" u="none" strike="noStrike" dirty="0">
                <a:solidFill>
                  <a:srgbClr val="2D2F31"/>
                </a:solidFill>
                <a:effectLst/>
                <a:latin typeface="Udemy Sans"/>
              </a:rPr>
              <a:t>Because remember the </a:t>
            </a:r>
            <a:r>
              <a:rPr lang="en-US" b="0" i="0" u="none" strike="noStrike" dirty="0" err="1">
                <a:solidFill>
                  <a:srgbClr val="2D2F31"/>
                </a:solidFill>
                <a:effectLst/>
                <a:latin typeface="Udemy Sans"/>
              </a:rPr>
              <a:t>Distilbert</a:t>
            </a:r>
            <a:r>
              <a:rPr lang="en-US" b="0" i="0" u="none" strike="noStrike" dirty="0">
                <a:solidFill>
                  <a:srgbClr val="2D2F31"/>
                </a:solidFill>
                <a:effectLst/>
                <a:latin typeface="Udemy Sans"/>
              </a:rPr>
              <a:t> has a vocabulary size of 32,000.</a:t>
            </a:r>
          </a:p>
          <a:p>
            <a:pPr algn="l"/>
            <a:r>
              <a:rPr lang="en-US" b="0" i="0" u="none" strike="noStrike" dirty="0">
                <a:solidFill>
                  <a:srgbClr val="2D2F31"/>
                </a:solidFill>
                <a:effectLst/>
                <a:latin typeface="Udemy Sans"/>
              </a:rPr>
              <a:t>And so, you know, these are just the indexes that we talked about.</a:t>
            </a:r>
          </a:p>
          <a:p>
            <a:pPr algn="l"/>
            <a:r>
              <a:rPr lang="en-US" b="0" i="0" u="none" strike="noStrike" dirty="0">
                <a:solidFill>
                  <a:srgbClr val="2D2F31"/>
                </a:solidFill>
                <a:effectLst/>
                <a:latin typeface="Udemy Sans"/>
              </a:rPr>
              <a:t>And now this is confusing to you.</a:t>
            </a:r>
          </a:p>
          <a:p>
            <a:pPr algn="l"/>
            <a:r>
              <a:rPr lang="en-US" b="0" i="0" u="none" strike="noStrike" dirty="0">
                <a:solidFill>
                  <a:srgbClr val="2D2F31"/>
                </a:solidFill>
                <a:effectLst/>
                <a:latin typeface="Udemy Sans"/>
              </a:rPr>
              <a:t>I would recommend you go back to the lecture where we talked about, uh, you know, tokenization,</a:t>
            </a:r>
          </a:p>
          <a:p>
            <a:pPr algn="l"/>
            <a:r>
              <a:rPr lang="en-US" b="0" i="0" u="none" strike="noStrike" dirty="0">
                <a:solidFill>
                  <a:srgbClr val="2D2F31"/>
                </a:solidFill>
                <a:effectLst/>
                <a:latin typeface="Udemy Sans"/>
              </a:rPr>
              <a:t>attention masks and those kind of things.</a:t>
            </a:r>
          </a:p>
          <a:p>
            <a:pPr algn="l"/>
            <a:r>
              <a:rPr lang="en-US" b="0" i="0" u="none" strike="noStrike" dirty="0">
                <a:solidFill>
                  <a:srgbClr val="2D2F31"/>
                </a:solidFill>
                <a:effectLst/>
                <a:latin typeface="Udemy Sans"/>
              </a:rPr>
              <a:t>Now as you can see, we're doing positional encoding with the matrix D equals four and n equals 100.</a:t>
            </a:r>
          </a:p>
          <a:p>
            <a:pPr algn="l"/>
            <a:r>
              <a:rPr lang="en-US" b="0" i="0" u="none" strike="noStrike" dirty="0">
                <a:solidFill>
                  <a:srgbClr val="2D2F31"/>
                </a:solidFill>
                <a:effectLst/>
                <a:latin typeface="Udemy Sans"/>
              </a:rPr>
              <a:t>And we discussed that right over here.</a:t>
            </a:r>
          </a:p>
          <a:p>
            <a:pPr algn="l"/>
            <a:r>
              <a:rPr lang="en-US" b="0" i="0" u="none" strike="noStrike" dirty="0">
                <a:solidFill>
                  <a:srgbClr val="2D2F31"/>
                </a:solidFill>
                <a:effectLst/>
                <a:latin typeface="Udemy Sans"/>
              </a:rPr>
              <a:t>What you need to understand is this is if we come over here and we look at our example, this is the</a:t>
            </a:r>
          </a:p>
          <a:p>
            <a:pPr algn="l"/>
            <a:r>
              <a:rPr lang="en-US" b="0" i="0" u="none" strike="noStrike" dirty="0">
                <a:solidFill>
                  <a:srgbClr val="2D2F31"/>
                </a:solidFill>
                <a:effectLst/>
                <a:latin typeface="Udemy Sans"/>
              </a:rPr>
              <a:t>word I.</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And it has four dimensions</a:t>
            </a:r>
          </a:p>
          <a:p>
            <a:pPr algn="l"/>
            <a:r>
              <a:rPr lang="en-US" b="0" i="0" u="none" strike="noStrike" dirty="0">
                <a:solidFill>
                  <a:srgbClr val="2D2F31"/>
                </a:solidFill>
                <a:effectLst/>
                <a:latin typeface="Udemy Sans"/>
              </a:rPr>
              <a:t>12341234.</a:t>
            </a:r>
          </a:p>
          <a:p>
            <a:pPr algn="l"/>
            <a:r>
              <a:rPr lang="en-US" b="0" i="0" u="none" strike="noStrike" dirty="0">
                <a:solidFill>
                  <a:srgbClr val="2D2F31"/>
                </a:solidFill>
                <a:effectLst/>
                <a:latin typeface="Udemy Sans"/>
              </a:rPr>
              <a:t>So these are the positional encoding values that we're going to add to our embeddings.</a:t>
            </a:r>
          </a:p>
          <a:p>
            <a:pPr algn="l"/>
            <a:r>
              <a:rPr lang="en-US" b="0" i="0" u="none" strike="noStrike" dirty="0">
                <a:solidFill>
                  <a:srgbClr val="2D2F31"/>
                </a:solidFill>
                <a:effectLst/>
                <a:latin typeface="Udemy Sans"/>
              </a:rPr>
              <a:t>Remember this is index zero index one index two index three.</a:t>
            </a:r>
          </a:p>
          <a:p>
            <a:pPr algn="l"/>
            <a:r>
              <a:rPr lang="en-US" b="0" i="0" u="none" strike="noStrike" dirty="0">
                <a:solidFill>
                  <a:srgbClr val="2D2F31"/>
                </a:solidFill>
                <a:effectLst/>
                <a:latin typeface="Udemy Sans"/>
              </a:rPr>
              <a:t>So we use sine cosine sine cosine because this is an even number.</a:t>
            </a:r>
          </a:p>
          <a:p>
            <a:pPr algn="l"/>
            <a:r>
              <a:rPr lang="en-US" b="0" i="0" u="none" strike="noStrike" dirty="0">
                <a:solidFill>
                  <a:srgbClr val="2D2F31"/>
                </a:solidFill>
                <a:effectLst/>
                <a:latin typeface="Udemy Sans"/>
              </a:rPr>
              <a:t>All of these are even numbers right.</a:t>
            </a:r>
          </a:p>
          <a:p>
            <a:pPr algn="l"/>
            <a:r>
              <a:rPr lang="en-US" b="0" i="0" u="none" strike="noStrike" dirty="0">
                <a:solidFill>
                  <a:srgbClr val="2D2F31"/>
                </a:solidFill>
                <a:effectLst/>
                <a:latin typeface="Udemy Sans"/>
              </a:rPr>
              <a:t>Because they are in the position zero.</a:t>
            </a:r>
          </a:p>
          <a:p>
            <a:pPr algn="l"/>
            <a:r>
              <a:rPr lang="en-US" b="0" i="0" u="none" strike="noStrike" dirty="0">
                <a:solidFill>
                  <a:srgbClr val="2D2F31"/>
                </a:solidFill>
                <a:effectLst/>
                <a:latin typeface="Udemy Sans"/>
              </a:rPr>
              <a:t>So that's why you see sign sign sign sign.</a:t>
            </a:r>
          </a:p>
          <a:p>
            <a:pPr algn="l"/>
            <a:r>
              <a:rPr lang="en-US" b="0" i="0" u="none" strike="noStrike" dirty="0">
                <a:solidFill>
                  <a:srgbClr val="2D2F31"/>
                </a:solidFill>
                <a:effectLst/>
                <a:latin typeface="Udemy Sans"/>
              </a:rPr>
              <a:t>These are an index one.</a:t>
            </a:r>
          </a:p>
          <a:p>
            <a:pPr algn="l"/>
            <a:r>
              <a:rPr lang="en-US" b="0" i="0" u="none" strike="noStrike" dirty="0">
                <a:solidFill>
                  <a:srgbClr val="2D2F31"/>
                </a:solidFill>
                <a:effectLst/>
                <a:latin typeface="Udemy Sans"/>
              </a:rPr>
              <a:t>So they're cosine cosine cosine cosine.</a:t>
            </a:r>
          </a:p>
          <a:p>
            <a:pPr algn="l"/>
            <a:r>
              <a:rPr lang="en-US" b="0" i="0" u="none" strike="noStrike" dirty="0">
                <a:solidFill>
                  <a:srgbClr val="2D2F31"/>
                </a:solidFill>
                <a:effectLst/>
                <a:latin typeface="Udemy Sans"/>
              </a:rPr>
              <a:t>Again these are in position 012.</a:t>
            </a:r>
          </a:p>
          <a:p>
            <a:pPr algn="l"/>
            <a:r>
              <a:rPr lang="en-US" b="0" i="0" u="none" strike="noStrike" dirty="0">
                <a:solidFill>
                  <a:srgbClr val="2D2F31"/>
                </a:solidFill>
                <a:effectLst/>
                <a:latin typeface="Udemy Sans"/>
              </a:rPr>
              <a:t>So they're even numbers.</a:t>
            </a:r>
          </a:p>
          <a:p>
            <a:pPr algn="l"/>
            <a:r>
              <a:rPr lang="en-US" b="0" i="0" u="none" strike="noStrike" dirty="0">
                <a:solidFill>
                  <a:srgbClr val="2D2F31"/>
                </a:solidFill>
                <a:effectLst/>
                <a:latin typeface="Udemy Sans"/>
              </a:rPr>
              <a:t>So we use sine and these are in position three.</a:t>
            </a:r>
          </a:p>
          <a:p>
            <a:pPr algn="l"/>
            <a:r>
              <a:rPr lang="en-US" b="0" i="0" u="none" strike="noStrike" dirty="0">
                <a:solidFill>
                  <a:srgbClr val="2D2F31"/>
                </a:solidFill>
                <a:effectLst/>
                <a:latin typeface="Udemy Sans"/>
              </a:rPr>
              <a:t>So we use cosine okay.</a:t>
            </a:r>
          </a:p>
          <a:p>
            <a:pPr algn="l"/>
            <a:r>
              <a:rPr lang="en-US" b="0" i="0" u="none" strike="noStrike" dirty="0">
                <a:solidFill>
                  <a:srgbClr val="2D2F31"/>
                </a:solidFill>
                <a:effectLst/>
                <a:latin typeface="Udemy Sans"/>
              </a:rPr>
              <a:t>And now you see this P00.</a:t>
            </a:r>
          </a:p>
          <a:p>
            <a:pPr algn="l"/>
            <a:r>
              <a:rPr lang="en-US" b="0" i="0" u="none" strike="noStrike" dirty="0">
                <a:solidFill>
                  <a:srgbClr val="2D2F31"/>
                </a:solidFill>
                <a:effectLst/>
                <a:latin typeface="Udemy Sans"/>
              </a:rPr>
              <a:t>Um this just means that you know.</a:t>
            </a:r>
          </a:p>
          <a:p>
            <a:pPr algn="l"/>
            <a:r>
              <a:rPr lang="en-US" b="0" i="0" u="none" strike="noStrike" dirty="0">
                <a:solidFill>
                  <a:srgbClr val="2D2F31"/>
                </a:solidFill>
                <a:effectLst/>
                <a:latin typeface="Udemy Sans"/>
              </a:rPr>
              <a:t>All.</a:t>
            </a:r>
          </a:p>
          <a:p>
            <a:pPr algn="l"/>
            <a:r>
              <a:rPr lang="en-US" b="0" i="0" u="none" strike="noStrike" dirty="0">
                <a:solidFill>
                  <a:srgbClr val="2D2F31"/>
                </a:solidFill>
                <a:effectLst/>
                <a:latin typeface="Udemy Sans"/>
              </a:rPr>
              <a:t>This first row, as you can see, has p zero as its starting, which means that it belongs to the token</a:t>
            </a:r>
          </a:p>
          <a:p>
            <a:pPr algn="l"/>
            <a:r>
              <a:rPr lang="en-US" b="0" i="0" u="none" strike="noStrike" dirty="0">
                <a:solidFill>
                  <a:srgbClr val="2D2F31"/>
                </a:solidFill>
                <a:effectLst/>
                <a:latin typeface="Udemy Sans"/>
              </a:rPr>
              <a:t>zero and the zero.</a:t>
            </a:r>
          </a:p>
          <a:p>
            <a:pPr algn="l"/>
            <a:r>
              <a:rPr lang="en-US" b="0" i="0" u="none" strike="noStrike" dirty="0">
                <a:solidFill>
                  <a:srgbClr val="2D2F31"/>
                </a:solidFill>
                <a:effectLst/>
                <a:latin typeface="Udemy Sans"/>
              </a:rPr>
              <a:t>The second zero over here means it's an index zero, index one, index two, index three okay.</a:t>
            </a:r>
          </a:p>
          <a:p>
            <a:pPr algn="l"/>
            <a:r>
              <a:rPr lang="en-US" b="0" i="0" u="none" strike="noStrike" dirty="0">
                <a:solidFill>
                  <a:srgbClr val="2D2F31"/>
                </a:solidFill>
                <a:effectLst/>
                <a:latin typeface="Udemy Sans"/>
              </a:rPr>
              <a:t>So even values as you can see based on the second zero here it's even.</a:t>
            </a:r>
          </a:p>
          <a:p>
            <a:pPr algn="l"/>
            <a:r>
              <a:rPr lang="en-US" b="0" i="0" u="none" strike="noStrike" dirty="0">
                <a:solidFill>
                  <a:srgbClr val="2D2F31"/>
                </a:solidFill>
                <a:effectLst/>
                <a:latin typeface="Udemy Sans"/>
              </a:rPr>
              <a:t>Right.</a:t>
            </a:r>
          </a:p>
          <a:p>
            <a:pPr algn="l"/>
            <a:r>
              <a:rPr lang="en-US" b="0" i="0" u="none" strike="noStrike" dirty="0">
                <a:solidFill>
                  <a:srgbClr val="2D2F31"/>
                </a:solidFill>
                <a:effectLst/>
                <a:latin typeface="Udemy Sans"/>
              </a:rPr>
              <a:t>Because it's a zero.</a:t>
            </a:r>
          </a:p>
          <a:p>
            <a:pPr algn="l"/>
            <a:r>
              <a:rPr lang="en-US" b="0" i="0" u="none" strike="noStrike" dirty="0">
                <a:solidFill>
                  <a:srgbClr val="2D2F31"/>
                </a:solidFill>
                <a:effectLst/>
                <a:latin typeface="Udemy Sans"/>
              </a:rPr>
              <a:t>This is a one.</a:t>
            </a:r>
          </a:p>
          <a:p>
            <a:pPr algn="l"/>
            <a:r>
              <a:rPr lang="en-US" b="0" i="0" u="none" strike="noStrike" dirty="0">
                <a:solidFill>
                  <a:srgbClr val="2D2F31"/>
                </a:solidFill>
                <a:effectLst/>
                <a:latin typeface="Udemy Sans"/>
              </a:rPr>
              <a:t>So it's an odd value.</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This is again even so we use sine.</a:t>
            </a:r>
          </a:p>
          <a:p>
            <a:pPr algn="l"/>
            <a:r>
              <a:rPr lang="en-US" b="0" i="0" u="none" strike="noStrike" dirty="0">
                <a:solidFill>
                  <a:srgbClr val="2D2F31"/>
                </a:solidFill>
                <a:effectLst/>
                <a:latin typeface="Udemy Sans"/>
              </a:rPr>
              <a:t>And three is odd.</a:t>
            </a:r>
          </a:p>
          <a:p>
            <a:pPr algn="l"/>
            <a:r>
              <a:rPr lang="en-US" b="0" i="0" u="none" strike="noStrike" dirty="0">
                <a:solidFill>
                  <a:srgbClr val="2D2F31"/>
                </a:solidFill>
                <a:effectLst/>
                <a:latin typeface="Udemy Sans"/>
              </a:rPr>
              <a:t>So we use cosine.</a:t>
            </a:r>
          </a:p>
          <a:p>
            <a:pPr algn="l"/>
            <a:r>
              <a:rPr lang="en-US" b="0" i="0" u="none" strike="noStrike" dirty="0">
                <a:solidFill>
                  <a:srgbClr val="2D2F31"/>
                </a:solidFill>
                <a:effectLst/>
                <a:latin typeface="Udemy Sans"/>
              </a:rPr>
              <a:t>So I hope this makes sense that these are the even odd even odd okay.</a:t>
            </a:r>
          </a:p>
          <a:p>
            <a:pPr algn="l"/>
            <a:r>
              <a:rPr lang="en-US" b="0" i="0" u="none" strike="noStrike" dirty="0">
                <a:solidFill>
                  <a:srgbClr val="2D2F31"/>
                </a:solidFill>
                <a:effectLst/>
                <a:latin typeface="Udemy Sans"/>
              </a:rPr>
              <a:t>And this is for d equals four.</a:t>
            </a:r>
          </a:p>
          <a:p>
            <a:pPr algn="l"/>
            <a:r>
              <a:rPr lang="en-US" b="0" i="0" u="none" strike="noStrike" dirty="0">
                <a:solidFill>
                  <a:srgbClr val="2D2F31"/>
                </a:solidFill>
                <a:effectLst/>
                <a:latin typeface="Udemy Sans"/>
              </a:rPr>
              <a:t>If we did this for the original distilled Bert or Bert model then we would have, you know, not just</a:t>
            </a:r>
          </a:p>
          <a:p>
            <a:pPr algn="l"/>
            <a:r>
              <a:rPr lang="en-US" b="0" i="0" u="none" strike="noStrike" dirty="0">
                <a:solidFill>
                  <a:srgbClr val="2D2F31"/>
                </a:solidFill>
                <a:effectLst/>
                <a:latin typeface="Udemy Sans"/>
              </a:rPr>
              <a:t>four values here but 768 values.</a:t>
            </a:r>
          </a:p>
          <a:p>
            <a:pPr algn="l"/>
            <a:r>
              <a:rPr lang="en-US" b="0" i="0" u="none" strike="noStrike" dirty="0">
                <a:solidFill>
                  <a:srgbClr val="2D2F31"/>
                </a:solidFill>
                <a:effectLst/>
                <a:latin typeface="Udemy Sans"/>
              </a:rPr>
              <a:t>So we had one, two, three, four and so on to 768.</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So just for you to understand that now if you start plugging the numbers into the equation that you</a:t>
            </a:r>
          </a:p>
          <a:p>
            <a:pPr algn="l"/>
            <a:r>
              <a:rPr lang="en-US" b="0" i="0" u="none" strike="noStrike" dirty="0">
                <a:solidFill>
                  <a:srgbClr val="2D2F31"/>
                </a:solidFill>
                <a:effectLst/>
                <a:latin typeface="Udemy Sans"/>
              </a:rPr>
              <a:t>saw over here, you're not going to come up with these right answers.</a:t>
            </a:r>
          </a:p>
          <a:p>
            <a:pPr algn="l"/>
            <a:r>
              <a:rPr lang="en-US" b="0" i="0" u="none" strike="noStrike" dirty="0">
                <a:solidFill>
                  <a:srgbClr val="2D2F31"/>
                </a:solidFill>
                <a:effectLst/>
                <a:latin typeface="Udemy Sans"/>
              </a:rPr>
              <a:t>And that's because there is a caveat.</a:t>
            </a:r>
          </a:p>
          <a:p>
            <a:pPr algn="l"/>
            <a:r>
              <a:rPr lang="en-US" b="0" i="0" u="none" strike="noStrike" dirty="0">
                <a:solidFill>
                  <a:srgbClr val="2D2F31"/>
                </a:solidFill>
                <a:effectLst/>
                <a:latin typeface="Udemy Sans"/>
              </a:rPr>
              <a:t>And we're going to discuss oh sorry.</a:t>
            </a:r>
          </a:p>
          <a:p>
            <a:pPr algn="l"/>
            <a:r>
              <a:rPr lang="en-US" b="0" i="0" u="none" strike="noStrike" dirty="0">
                <a:solidFill>
                  <a:srgbClr val="2D2F31"/>
                </a:solidFill>
                <a:effectLst/>
                <a:latin typeface="Udemy Sans"/>
              </a:rPr>
              <a:t>By the way this text over here is not meant to be here.</a:t>
            </a:r>
          </a:p>
          <a:p>
            <a:pPr algn="l"/>
            <a:r>
              <a:rPr lang="en-US" b="0" i="0" u="none" strike="noStrike" dirty="0">
                <a:solidFill>
                  <a:srgbClr val="2D2F31"/>
                </a:solidFill>
                <a:effectLst/>
                <a:latin typeface="Udemy Sans"/>
              </a:rPr>
              <a:t>I just left that in accidentally.</a:t>
            </a:r>
          </a:p>
          <a:p>
            <a:pPr algn="l"/>
            <a:r>
              <a:rPr lang="en-US" b="0" i="0" u="none" strike="noStrike" dirty="0">
                <a:solidFill>
                  <a:srgbClr val="2D2F31"/>
                </a:solidFill>
                <a:effectLst/>
                <a:latin typeface="Udemy Sans"/>
              </a:rPr>
              <a:t>So back to what I was saying.</a:t>
            </a:r>
          </a:p>
          <a:p>
            <a:pPr algn="l"/>
            <a:r>
              <a:rPr lang="en-US" b="0" i="0" u="none" strike="noStrike" dirty="0">
                <a:solidFill>
                  <a:srgbClr val="2D2F31"/>
                </a:solidFill>
                <a:effectLst/>
                <a:latin typeface="Udemy Sans"/>
              </a:rPr>
              <a:t>Um, don't try and putting and start putting the, um, you know, or calculating the positional encodings</a:t>
            </a:r>
          </a:p>
          <a:p>
            <a:pPr algn="l"/>
            <a:r>
              <a:rPr lang="en-US" b="0" i="0" u="none" strike="noStrike" dirty="0">
                <a:solidFill>
                  <a:srgbClr val="2D2F31"/>
                </a:solidFill>
                <a:effectLst/>
                <a:latin typeface="Udemy Sans"/>
              </a:rPr>
              <a:t>with this formula for these values.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Because there's a small catch that we haven't talked about and we're going to discuss in the future,</a:t>
            </a:r>
          </a:p>
          <a:p>
            <a:pPr algn="l"/>
            <a:r>
              <a:rPr lang="en-US" b="0" i="0" u="none" strike="noStrike" dirty="0">
                <a:solidFill>
                  <a:srgbClr val="2D2F31"/>
                </a:solidFill>
                <a:effectLst/>
                <a:latin typeface="Udemy Sans"/>
              </a:rPr>
              <a:t>uh, lesson.</a:t>
            </a:r>
          </a:p>
          <a:p>
            <a:pPr algn="l"/>
            <a:r>
              <a:rPr lang="en-US" b="0" i="0" u="none" strike="noStrike" dirty="0">
                <a:solidFill>
                  <a:srgbClr val="2D2F31"/>
                </a:solidFill>
                <a:effectLst/>
                <a:latin typeface="Udemy Sans"/>
              </a:rPr>
              <a:t>Um, these are the right equations.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But the I over here, for example, you see.</a:t>
            </a:r>
          </a:p>
          <a:p>
            <a:pPr algn="l"/>
            <a:r>
              <a:rPr lang="en-US" b="0" i="0" u="none" strike="noStrike" dirty="0">
                <a:solidFill>
                  <a:srgbClr val="2D2F31"/>
                </a:solidFill>
                <a:effectLst/>
                <a:latin typeface="Udemy Sans"/>
              </a:rPr>
              <a:t>The eye over here is a bit tricky, and it's not referring to the exact indices that you might be referring</a:t>
            </a:r>
          </a:p>
          <a:p>
            <a:pPr algn="l"/>
            <a:r>
              <a:rPr lang="en-US" b="0" i="0" u="none" strike="noStrike" dirty="0">
                <a:solidFill>
                  <a:srgbClr val="2D2F31"/>
                </a:solidFill>
                <a:effectLst/>
                <a:latin typeface="Udemy Sans"/>
              </a:rPr>
              <a:t>to.</a:t>
            </a:r>
          </a:p>
          <a:p>
            <a:pPr algn="l"/>
            <a:r>
              <a:rPr lang="en-US" b="0" i="0" u="none" strike="noStrike" dirty="0">
                <a:solidFill>
                  <a:srgbClr val="2D2F31"/>
                </a:solidFill>
                <a:effectLst/>
                <a:latin typeface="Udemy Sans"/>
              </a:rPr>
              <a:t>Okay, so that's why I'm telling you not to do the math beforehand, because we're going to do the math</a:t>
            </a:r>
          </a:p>
          <a:p>
            <a:pPr algn="l"/>
            <a:r>
              <a:rPr lang="en-US" b="0" i="0" u="none" strike="noStrike" dirty="0">
                <a:solidFill>
                  <a:srgbClr val="2D2F31"/>
                </a:solidFill>
                <a:effectLst/>
                <a:latin typeface="Udemy Sans"/>
              </a:rPr>
              <a:t>together, and you'll see that there's a small catch when it comes to calculating these indices.</a:t>
            </a:r>
          </a:p>
          <a:p>
            <a:pPr algn="l"/>
            <a:r>
              <a:rPr lang="en-US" b="0" i="0" u="none" strike="noStrike" dirty="0">
                <a:solidFill>
                  <a:srgbClr val="2D2F31"/>
                </a:solidFill>
                <a:effectLst/>
                <a:latin typeface="Udemy Sans"/>
              </a:rPr>
              <a:t>Okay.</a:t>
            </a:r>
          </a:p>
          <a:p>
            <a:pPr algn="l"/>
            <a:r>
              <a:rPr lang="en-US" b="0" i="0" u="none" strike="noStrike" dirty="0">
                <a:solidFill>
                  <a:srgbClr val="2D2F31"/>
                </a:solidFill>
                <a:effectLst/>
                <a:latin typeface="Udemy Sans"/>
              </a:rPr>
              <a:t>And the purpose of this lecture was you to understand that for even indices we use sine for odd indices</a:t>
            </a:r>
          </a:p>
          <a:p>
            <a:pPr algn="l"/>
            <a:r>
              <a:rPr lang="en-US" b="0" i="0" u="none" strike="noStrike" dirty="0">
                <a:solidFill>
                  <a:srgbClr val="2D2F31"/>
                </a:solidFill>
                <a:effectLst/>
                <a:latin typeface="Udemy Sans"/>
              </a:rPr>
              <a:t>we use cosine functions for these encodings okay.</a:t>
            </a:r>
          </a:p>
          <a:p>
            <a:pPr algn="l"/>
            <a:r>
              <a:rPr lang="en-US" b="0" i="0" u="none" strike="noStrike" dirty="0">
                <a:solidFill>
                  <a:srgbClr val="2D2F31"/>
                </a:solidFill>
                <a:effectLst/>
                <a:latin typeface="Udemy Sans"/>
              </a:rPr>
              <a:t>So I will see you in the next lesson where we are going to discuss why we use sine and cosine.</a:t>
            </a:r>
          </a:p>
          <a:p>
            <a:pPr algn="l"/>
            <a:r>
              <a:rPr lang="en-US" b="0" i="0" u="none" strike="noStrike" dirty="0">
                <a:solidFill>
                  <a:srgbClr val="2D2F31"/>
                </a:solidFill>
                <a:effectLst/>
                <a:latin typeface="Udemy Sans"/>
              </a:rPr>
              <a:t>And once we learn about that we're going to do the math.</a:t>
            </a:r>
          </a:p>
          <a:p>
            <a:pPr algn="l"/>
            <a:r>
              <a:rPr lang="en-US" b="0" i="0" u="none" strike="noStrike" dirty="0">
                <a:solidFill>
                  <a:srgbClr val="2D2F31"/>
                </a:solidFill>
                <a:effectLst/>
                <a:latin typeface="Udemy Sans"/>
              </a:rPr>
              <a:t>And we're going to calculate how we got, you know, 0.84 for this value or 0.1 for this value.</a:t>
            </a:r>
          </a:p>
          <a:p>
            <a:endParaRPr lang="en-US" dirty="0"/>
          </a:p>
        </p:txBody>
      </p:sp>
      <p:sp>
        <p:nvSpPr>
          <p:cNvPr id="4" name="Slide Number Placeholder 3">
            <a:extLst>
              <a:ext uri="{FF2B5EF4-FFF2-40B4-BE49-F238E27FC236}">
                <a16:creationId xmlns:a16="http://schemas.microsoft.com/office/drawing/2014/main" id="{4A96C1A4-BD29-FD21-87BC-A6CF3971953E}"/>
              </a:ext>
            </a:extLst>
          </p:cNvPr>
          <p:cNvSpPr>
            <a:spLocks noGrp="1"/>
          </p:cNvSpPr>
          <p:nvPr>
            <p:ph type="sldNum" sz="quarter" idx="5"/>
          </p:nvPr>
        </p:nvSpPr>
        <p:spPr/>
        <p:txBody>
          <a:bodyPr/>
          <a:lstStyle/>
          <a:p>
            <a:fld id="{9C5F6A36-24B5-0743-9F3F-927763EEB80D}" type="slidenum">
              <a:rPr lang="en-US" smtClean="0"/>
              <a:t>117</a:t>
            </a:fld>
            <a:endParaRPr lang="en-US"/>
          </a:p>
        </p:txBody>
      </p:sp>
    </p:spTree>
    <p:extLst>
      <p:ext uri="{BB962C8B-B14F-4D97-AF65-F5344CB8AC3E}">
        <p14:creationId xmlns:p14="http://schemas.microsoft.com/office/powerpoint/2010/main" val="3995097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4/27/26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91180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4/27/26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22052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4/27/26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484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4/27/26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143010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4/27/26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534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4/27/26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101984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4/27/26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83988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4/27/26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35323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4/27/26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10886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4/27/26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394947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4/27/26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5824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4/27/26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90271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61" r:id="rId6"/>
    <p:sldLayoutId id="2147483756" r:id="rId7"/>
    <p:sldLayoutId id="2147483757" r:id="rId8"/>
    <p:sldLayoutId id="2147483758" r:id="rId9"/>
    <p:sldLayoutId id="2147483760" r:id="rId10"/>
    <p:sldLayoutId id="2147483759"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65.png"/></Relationships>
</file>

<file path=ppt/slides/_rels/slide1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65.png"/></Relationships>
</file>

<file path=ppt/slides/_rels/slide1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65.png"/></Relationships>
</file>

<file path=ppt/slides/_rels/slide1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65.png"/></Relationships>
</file>

<file path=ppt/slides/_rels/slide1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65.png"/></Relationships>
</file>

<file path=ppt/slides/_rels/slide1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65.png"/></Relationships>
</file>

<file path=ppt/slides/_rels/slide1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65.png"/></Relationships>
</file>

<file path=ppt/slides/_rels/slide1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65.png"/></Relationships>
</file>

<file path=ppt/slides/_rels/slide1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linkedin.com/feed/hashtag/?keywords=happiness&amp;highlightedUpdateUrns=urn%3Ali%3Aactivity%3A7200897355125002243"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arxiv.org/pdf/1706.03762"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50.png"/><Relationship Id="rId4" Type="http://schemas.openxmlformats.org/officeDocument/2006/relationships/notesSlide" Target="../notesSlides/notesSlide59.xml"/></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51.png"/><Relationship Id="rId4" Type="http://schemas.openxmlformats.org/officeDocument/2006/relationships/notesSlide" Target="../notesSlides/notesSlide6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51.png"/><Relationship Id="rId4" Type="http://schemas.openxmlformats.org/officeDocument/2006/relationships/notesSlide" Target="../notesSlides/notesSlide62.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52.png"/><Relationship Id="rId4" Type="http://schemas.openxmlformats.org/officeDocument/2006/relationships/notesSlide" Target="../notesSlides/notesSlide63.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47" name="Rectangle 46">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4" name="Picture 3" descr="Network connection abstract against a white background">
            <a:extLst>
              <a:ext uri="{FF2B5EF4-FFF2-40B4-BE49-F238E27FC236}">
                <a16:creationId xmlns:a16="http://schemas.microsoft.com/office/drawing/2014/main" id="{BD9A107B-A178-FD0A-90F1-A1BAB1B6673D}"/>
              </a:ext>
            </a:extLst>
          </p:cNvPr>
          <p:cNvPicPr>
            <a:picLocks noChangeAspect="1"/>
          </p:cNvPicPr>
          <p:nvPr/>
        </p:nvPicPr>
        <p:blipFill>
          <a:blip r:embed="rId3">
            <a:alphaModFix/>
          </a:blip>
          <a:srcRect r="44552" b="-1"/>
          <a:stretch/>
        </p:blipFill>
        <p:spPr>
          <a:xfrm>
            <a:off x="-4704" y="10"/>
            <a:ext cx="5696712" cy="6857990"/>
          </a:xfrm>
          <a:prstGeom prst="rect">
            <a:avLst/>
          </a:prstGeom>
        </p:spPr>
      </p:pic>
      <p:sp>
        <p:nvSpPr>
          <p:cNvPr id="48" name="Rectangle 47">
            <a:extLst>
              <a:ext uri="{FF2B5EF4-FFF2-40B4-BE49-F238E27FC236}">
                <a16:creationId xmlns:a16="http://schemas.microsoft.com/office/drawing/2014/main" id="{F7017262-EEEC-4F5E-917D-A55E68A11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0375" y="-480370"/>
            <a:ext cx="4735963" cy="5696712"/>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29414C5F-A9BC-C883-5F34-36540CC0BD2F}"/>
              </a:ext>
            </a:extLst>
          </p:cNvPr>
          <p:cNvSpPr>
            <a:spLocks noGrp="1"/>
          </p:cNvSpPr>
          <p:nvPr>
            <p:ph type="ctrTitle"/>
          </p:nvPr>
        </p:nvSpPr>
        <p:spPr>
          <a:xfrm>
            <a:off x="642518" y="1371601"/>
            <a:ext cx="4361967" cy="2671482"/>
          </a:xfrm>
        </p:spPr>
        <p:txBody>
          <a:bodyPr vert="horz" lIns="91440" tIns="45720" rIns="91440" bIns="45720" rtlCol="0" anchor="t">
            <a:normAutofit/>
          </a:bodyPr>
          <a:lstStyle/>
          <a:p>
            <a:r>
              <a:rPr lang="en-US" sz="4800" dirty="0">
                <a:solidFill>
                  <a:srgbClr val="FFFFFF"/>
                </a:solidFill>
              </a:rPr>
              <a:t>Large Language Models</a:t>
            </a:r>
          </a:p>
        </p:txBody>
      </p:sp>
      <p:sp>
        <p:nvSpPr>
          <p:cNvPr id="3" name="Subtitle 2">
            <a:extLst>
              <a:ext uri="{FF2B5EF4-FFF2-40B4-BE49-F238E27FC236}">
                <a16:creationId xmlns:a16="http://schemas.microsoft.com/office/drawing/2014/main" id="{32F18463-C82C-8FE8-D3B2-A4BC121BAE6C}"/>
              </a:ext>
            </a:extLst>
          </p:cNvPr>
          <p:cNvSpPr>
            <a:spLocks noGrp="1"/>
          </p:cNvSpPr>
          <p:nvPr>
            <p:ph type="subTitle" idx="1"/>
          </p:nvPr>
        </p:nvSpPr>
        <p:spPr>
          <a:xfrm>
            <a:off x="5968314" y="1031002"/>
            <a:ext cx="5562695" cy="5266922"/>
          </a:xfrm>
        </p:spPr>
        <p:txBody>
          <a:bodyPr vert="horz" lIns="91440" tIns="45720" rIns="91440" bIns="45720" rtlCol="0">
            <a:normAutofit fontScale="77500" lnSpcReduction="20000"/>
          </a:bodyPr>
          <a:lstStyle/>
          <a:p>
            <a:pPr>
              <a:lnSpc>
                <a:spcPct val="120000"/>
              </a:lnSpc>
            </a:pPr>
            <a:r>
              <a:rPr lang="en-US" sz="3000" u="sng" dirty="0"/>
              <a:t>Lecture 2: </a:t>
            </a:r>
          </a:p>
          <a:p>
            <a:pPr>
              <a:lnSpc>
                <a:spcPct val="120000"/>
              </a:lnSpc>
            </a:pPr>
            <a:r>
              <a:rPr lang="en-US" sz="3000" dirty="0"/>
              <a:t>Transformers: Architecture of Encoders</a:t>
            </a:r>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r>
              <a:rPr lang="en-US" sz="1600" dirty="0"/>
              <a:t>Corina Besliu, PhD</a:t>
            </a:r>
          </a:p>
          <a:p>
            <a:pPr>
              <a:lnSpc>
                <a:spcPct val="120000"/>
              </a:lnSpc>
            </a:pPr>
            <a:r>
              <a:rPr lang="en-US" sz="1600" dirty="0"/>
              <a:t>Technical University of Moldova</a:t>
            </a:r>
          </a:p>
        </p:txBody>
      </p:sp>
      <p:cxnSp>
        <p:nvCxnSpPr>
          <p:cNvPr id="49" name="Straight Connector 48">
            <a:extLst>
              <a:ext uri="{FF2B5EF4-FFF2-40B4-BE49-F238E27FC236}">
                <a16:creationId xmlns:a16="http://schemas.microsoft.com/office/drawing/2014/main" id="{9A3EDAAA-869E-4AA2-A7CE-BF2C02596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8718"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561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C65D-107F-4D7A-4D6B-80A5BBB3BF37}"/>
              </a:ext>
            </a:extLst>
          </p:cNvPr>
          <p:cNvSpPr>
            <a:spLocks noGrp="1"/>
          </p:cNvSpPr>
          <p:nvPr>
            <p:ph type="title"/>
          </p:nvPr>
        </p:nvSpPr>
        <p:spPr/>
        <p:txBody>
          <a:bodyPr/>
          <a:lstStyle/>
          <a:p>
            <a:r>
              <a:rPr lang="en-US" dirty="0"/>
              <a:t>Pre-training Transforms is Not Advisable</a:t>
            </a:r>
          </a:p>
        </p:txBody>
      </p:sp>
      <p:pic>
        <p:nvPicPr>
          <p:cNvPr id="9" name="Content Placeholder 8" descr="A calculator and a calculator&#10;&#10;Description automatically generated">
            <a:extLst>
              <a:ext uri="{FF2B5EF4-FFF2-40B4-BE49-F238E27FC236}">
                <a16:creationId xmlns:a16="http://schemas.microsoft.com/office/drawing/2014/main" id="{89BBC85A-BF60-8FE4-5098-CB11FF02909F}"/>
              </a:ext>
            </a:extLst>
          </p:cNvPr>
          <p:cNvPicPr>
            <a:picLocks noGrp="1" noChangeAspect="1"/>
          </p:cNvPicPr>
          <p:nvPr>
            <p:ph idx="1"/>
          </p:nvPr>
        </p:nvPicPr>
        <p:blipFill>
          <a:blip r:embed="rId2"/>
          <a:stretch>
            <a:fillRect/>
          </a:stretch>
        </p:blipFill>
        <p:spPr>
          <a:xfrm>
            <a:off x="1711422" y="2090057"/>
            <a:ext cx="8769156" cy="4767943"/>
          </a:xfrm>
        </p:spPr>
      </p:pic>
      <p:sp>
        <p:nvSpPr>
          <p:cNvPr id="11" name="Rectangle 10">
            <a:extLst>
              <a:ext uri="{FF2B5EF4-FFF2-40B4-BE49-F238E27FC236}">
                <a16:creationId xmlns:a16="http://schemas.microsoft.com/office/drawing/2014/main" id="{4656FF32-25F4-0840-EFDD-EF47E5018AC0}"/>
              </a:ext>
            </a:extLst>
          </p:cNvPr>
          <p:cNvSpPr/>
          <p:nvPr/>
        </p:nvSpPr>
        <p:spPr>
          <a:xfrm>
            <a:off x="5208814" y="3886201"/>
            <a:ext cx="6564086" cy="2971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1991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9DAE6-930D-98F2-E041-73F2CABBA9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62A47B-B46A-A99A-BB45-D7DFED828203}"/>
              </a:ext>
            </a:extLst>
          </p:cNvPr>
          <p:cNvSpPr>
            <a:spLocks noGrp="1"/>
          </p:cNvSpPr>
          <p:nvPr>
            <p:ph type="title"/>
          </p:nvPr>
        </p:nvSpPr>
        <p:spPr/>
        <p:txBody>
          <a:bodyPr>
            <a:normAutofit/>
          </a:bodyPr>
          <a:lstStyle/>
          <a:p>
            <a:r>
              <a:rPr lang="en-US" dirty="0"/>
              <a:t>Positional Encodings Calculation</a:t>
            </a:r>
          </a:p>
        </p:txBody>
      </p:sp>
      <p:sp>
        <p:nvSpPr>
          <p:cNvPr id="3" name="TextBox 2">
            <a:extLst>
              <a:ext uri="{FF2B5EF4-FFF2-40B4-BE49-F238E27FC236}">
                <a16:creationId xmlns:a16="http://schemas.microsoft.com/office/drawing/2014/main" id="{E761F379-35C0-30B6-AC92-CC2DE5492DE6}"/>
              </a:ext>
            </a:extLst>
          </p:cNvPr>
          <p:cNvSpPr txBox="1"/>
          <p:nvPr/>
        </p:nvSpPr>
        <p:spPr>
          <a:xfrm>
            <a:off x="660992" y="2284215"/>
            <a:ext cx="10901385" cy="876458"/>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en-US" b="0" i="0" u="none" strike="noStrike" dirty="0">
                <a:solidFill>
                  <a:srgbClr val="000000"/>
                </a:solidFill>
                <a:effectLst/>
              </a:rPr>
              <a:t>The example with the word “am” </a:t>
            </a:r>
            <a:r>
              <a:rPr lang="en-US" dirty="0">
                <a:solidFill>
                  <a:srgbClr val="000000"/>
                </a:solidFill>
              </a:rPr>
              <a:t>- </a:t>
            </a:r>
            <a:r>
              <a:rPr lang="en-US" b="0" i="0" u="none" strike="noStrike" dirty="0">
                <a:solidFill>
                  <a:srgbClr val="000000"/>
                </a:solidFill>
                <a:effectLst/>
              </a:rPr>
              <a:t>a simplified illustration.</a:t>
            </a:r>
          </a:p>
          <a:p>
            <a:pPr marL="285750" indent="-285750" algn="l">
              <a:lnSpc>
                <a:spcPct val="150000"/>
              </a:lnSpc>
              <a:buFont typeface="Arial" panose="020B0604020202020204" pitchFamily="34" charset="0"/>
              <a:buChar char="•"/>
            </a:pPr>
            <a:r>
              <a:rPr lang="en-US" dirty="0">
                <a:solidFill>
                  <a:srgbClr val="000000"/>
                </a:solidFill>
              </a:rPr>
              <a:t>M</a:t>
            </a:r>
            <a:r>
              <a:rPr lang="en-US" b="0" i="0" u="none" strike="noStrike" dirty="0">
                <a:solidFill>
                  <a:srgbClr val="000000"/>
                </a:solidFill>
                <a:effectLst/>
              </a:rPr>
              <a:t>odern transformers use much higher dimensional positional encodings (e.g., BERT 768 dimensions).</a:t>
            </a:r>
          </a:p>
        </p:txBody>
      </p:sp>
    </p:spTree>
    <p:extLst>
      <p:ext uri="{BB962C8B-B14F-4D97-AF65-F5344CB8AC3E}">
        <p14:creationId xmlns:p14="http://schemas.microsoft.com/office/powerpoint/2010/main" val="229112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DB838-70B9-E63E-FFB8-1F9B268F1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158FA-0E6F-D11D-B8F4-822431608001}"/>
              </a:ext>
            </a:extLst>
          </p:cNvPr>
          <p:cNvSpPr>
            <a:spLocks noGrp="1"/>
          </p:cNvSpPr>
          <p:nvPr>
            <p:ph type="title"/>
          </p:nvPr>
        </p:nvSpPr>
        <p:spPr/>
        <p:txBody>
          <a:bodyPr>
            <a:normAutofit/>
          </a:bodyPr>
          <a:lstStyle/>
          <a:p>
            <a:r>
              <a:rPr lang="en-US" dirty="0"/>
              <a:t>Positional Encodings Calculation</a:t>
            </a:r>
          </a:p>
        </p:txBody>
      </p:sp>
      <p:sp>
        <p:nvSpPr>
          <p:cNvPr id="3" name="TextBox 2">
            <a:extLst>
              <a:ext uri="{FF2B5EF4-FFF2-40B4-BE49-F238E27FC236}">
                <a16:creationId xmlns:a16="http://schemas.microsoft.com/office/drawing/2014/main" id="{16AA0B2D-705D-7B07-7811-EC05A1DD1F35}"/>
              </a:ext>
            </a:extLst>
          </p:cNvPr>
          <p:cNvSpPr txBox="1"/>
          <p:nvPr/>
        </p:nvSpPr>
        <p:spPr>
          <a:xfrm>
            <a:off x="660992" y="2284215"/>
            <a:ext cx="10901385" cy="2139047"/>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en-US" b="0" i="0" u="none" strike="noStrike" dirty="0">
                <a:solidFill>
                  <a:srgbClr val="000000"/>
                </a:solidFill>
                <a:effectLst/>
              </a:rPr>
              <a:t>The example with the word “am” </a:t>
            </a:r>
            <a:r>
              <a:rPr lang="en-US" dirty="0">
                <a:solidFill>
                  <a:srgbClr val="000000"/>
                </a:solidFill>
              </a:rPr>
              <a:t>- </a:t>
            </a:r>
            <a:r>
              <a:rPr lang="en-US" b="0" i="0" u="none" strike="noStrike" dirty="0">
                <a:solidFill>
                  <a:srgbClr val="000000"/>
                </a:solidFill>
                <a:effectLst/>
              </a:rPr>
              <a:t>a simplified illustration.</a:t>
            </a:r>
          </a:p>
          <a:p>
            <a:pPr marL="285750" indent="-285750" algn="l">
              <a:lnSpc>
                <a:spcPct val="150000"/>
              </a:lnSpc>
              <a:buFont typeface="Arial" panose="020B0604020202020204" pitchFamily="34" charset="0"/>
              <a:buChar char="•"/>
            </a:pPr>
            <a:r>
              <a:rPr lang="en-US" dirty="0">
                <a:solidFill>
                  <a:srgbClr val="000000"/>
                </a:solidFill>
              </a:rPr>
              <a:t>M</a:t>
            </a:r>
            <a:r>
              <a:rPr lang="en-US" b="0" i="0" u="none" strike="noStrike" dirty="0">
                <a:solidFill>
                  <a:srgbClr val="000000"/>
                </a:solidFill>
                <a:effectLst/>
              </a:rPr>
              <a:t>odern transformers use much higher dimensional positional encodings (e.g., BERT 768 dimensions).</a:t>
            </a:r>
          </a:p>
          <a:p>
            <a:pPr algn="l">
              <a:lnSpc>
                <a:spcPct val="150000"/>
              </a:lnSpc>
            </a:pPr>
            <a:endParaRPr lang="en-US" sz="1000" b="0" i="0" u="none" strike="noStrike" dirty="0">
              <a:solidFill>
                <a:srgbClr val="000000"/>
              </a:solidFill>
              <a:effectLst/>
            </a:endParaRPr>
          </a:p>
          <a:p>
            <a:pPr algn="l">
              <a:spcAft>
                <a:spcPts val="1200"/>
              </a:spcAft>
            </a:pPr>
            <a:r>
              <a:rPr lang="en-US" b="1" i="0" u="none" strike="noStrike" dirty="0">
                <a:solidFill>
                  <a:srgbClr val="000000"/>
                </a:solidFill>
                <a:effectLst/>
              </a:rPr>
              <a:t>Why So Many Dimensions?</a:t>
            </a:r>
          </a:p>
          <a:p>
            <a:pPr marL="285750" indent="-285750" algn="l">
              <a:spcAft>
                <a:spcPts val="1200"/>
              </a:spcAft>
              <a:buFont typeface="Arial" panose="020B0604020202020204" pitchFamily="34" charset="0"/>
              <a:buChar char="•"/>
            </a:pPr>
            <a:r>
              <a:rPr lang="en-US" b="1" i="0" u="none" strike="noStrike" dirty="0">
                <a:solidFill>
                  <a:srgbClr val="000000"/>
                </a:solidFill>
                <a:effectLst/>
              </a:rPr>
              <a:t>Uniqueness</a:t>
            </a:r>
            <a:r>
              <a:rPr lang="en-US" dirty="0">
                <a:solidFill>
                  <a:srgbClr val="000000"/>
                </a:solidFill>
              </a:rPr>
              <a:t> - e</a:t>
            </a:r>
            <a:r>
              <a:rPr lang="en-US" b="0" i="0" u="none" strike="noStrike" dirty="0">
                <a:solidFill>
                  <a:srgbClr val="000000"/>
                </a:solidFill>
                <a:effectLst/>
              </a:rPr>
              <a:t>ven if one or two wave patterns repeat, the combination of many different frequencies virtually eliminates the chance of two words having the same positional encoding.</a:t>
            </a:r>
          </a:p>
        </p:txBody>
      </p:sp>
    </p:spTree>
    <p:extLst>
      <p:ext uri="{BB962C8B-B14F-4D97-AF65-F5344CB8AC3E}">
        <p14:creationId xmlns:p14="http://schemas.microsoft.com/office/powerpoint/2010/main" val="8288140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45A3B-4D85-A804-0BEE-D1A8DCFA04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AD24E-0ECD-F9E9-A754-8CD97BD4D756}"/>
              </a:ext>
            </a:extLst>
          </p:cNvPr>
          <p:cNvSpPr>
            <a:spLocks noGrp="1"/>
          </p:cNvSpPr>
          <p:nvPr>
            <p:ph type="title"/>
          </p:nvPr>
        </p:nvSpPr>
        <p:spPr/>
        <p:txBody>
          <a:bodyPr>
            <a:normAutofit/>
          </a:bodyPr>
          <a:lstStyle/>
          <a:p>
            <a:r>
              <a:rPr lang="en-US" dirty="0"/>
              <a:t>Positional Encodings Calculation</a:t>
            </a:r>
          </a:p>
        </p:txBody>
      </p:sp>
      <p:sp>
        <p:nvSpPr>
          <p:cNvPr id="3" name="TextBox 2">
            <a:extLst>
              <a:ext uri="{FF2B5EF4-FFF2-40B4-BE49-F238E27FC236}">
                <a16:creationId xmlns:a16="http://schemas.microsoft.com/office/drawing/2014/main" id="{46AE2D86-5923-C012-5EDF-2AF2F9535164}"/>
              </a:ext>
            </a:extLst>
          </p:cNvPr>
          <p:cNvSpPr txBox="1"/>
          <p:nvPr/>
        </p:nvSpPr>
        <p:spPr>
          <a:xfrm>
            <a:off x="660992" y="2284215"/>
            <a:ext cx="10901385" cy="3985706"/>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en-US" b="0" i="0" u="none" strike="noStrike" dirty="0">
                <a:solidFill>
                  <a:srgbClr val="000000"/>
                </a:solidFill>
                <a:effectLst/>
              </a:rPr>
              <a:t>The example with the word “am” </a:t>
            </a:r>
            <a:r>
              <a:rPr lang="en-US" dirty="0">
                <a:solidFill>
                  <a:srgbClr val="000000"/>
                </a:solidFill>
              </a:rPr>
              <a:t>- </a:t>
            </a:r>
            <a:r>
              <a:rPr lang="en-US" b="0" i="0" u="none" strike="noStrike" dirty="0">
                <a:solidFill>
                  <a:srgbClr val="000000"/>
                </a:solidFill>
                <a:effectLst/>
              </a:rPr>
              <a:t>a simplified illustration.</a:t>
            </a:r>
          </a:p>
          <a:p>
            <a:pPr marL="285750" indent="-285750" algn="l">
              <a:lnSpc>
                <a:spcPct val="150000"/>
              </a:lnSpc>
              <a:buFont typeface="Arial" panose="020B0604020202020204" pitchFamily="34" charset="0"/>
              <a:buChar char="•"/>
            </a:pPr>
            <a:r>
              <a:rPr lang="en-US" dirty="0">
                <a:solidFill>
                  <a:srgbClr val="000000"/>
                </a:solidFill>
              </a:rPr>
              <a:t>M</a:t>
            </a:r>
            <a:r>
              <a:rPr lang="en-US" b="0" i="0" u="none" strike="noStrike" dirty="0">
                <a:solidFill>
                  <a:srgbClr val="000000"/>
                </a:solidFill>
                <a:effectLst/>
              </a:rPr>
              <a:t>odern transformers use much higher dimensional positional encodings (e.g., BERT 768 dimensions).</a:t>
            </a:r>
          </a:p>
          <a:p>
            <a:pPr algn="l">
              <a:lnSpc>
                <a:spcPct val="150000"/>
              </a:lnSpc>
            </a:pPr>
            <a:endParaRPr lang="en-US" sz="1000" b="0" i="0" u="none" strike="noStrike" dirty="0">
              <a:solidFill>
                <a:srgbClr val="000000"/>
              </a:solidFill>
              <a:effectLst/>
            </a:endParaRPr>
          </a:p>
          <a:p>
            <a:pPr algn="l">
              <a:spcAft>
                <a:spcPts val="1200"/>
              </a:spcAft>
            </a:pPr>
            <a:r>
              <a:rPr lang="en-US" b="1" i="0" u="none" strike="noStrike" dirty="0">
                <a:solidFill>
                  <a:srgbClr val="000000"/>
                </a:solidFill>
                <a:effectLst/>
              </a:rPr>
              <a:t>Why So Many Dimensions?</a:t>
            </a:r>
          </a:p>
          <a:p>
            <a:pPr marL="285750" indent="-285750" algn="l">
              <a:spcAft>
                <a:spcPts val="1200"/>
              </a:spcAft>
              <a:buFont typeface="Arial" panose="020B0604020202020204" pitchFamily="34" charset="0"/>
              <a:buChar char="•"/>
            </a:pPr>
            <a:r>
              <a:rPr lang="en-US" b="1" i="0" u="none" strike="noStrike" dirty="0">
                <a:solidFill>
                  <a:srgbClr val="000000"/>
                </a:solidFill>
                <a:effectLst/>
              </a:rPr>
              <a:t>Uniqueness</a:t>
            </a:r>
            <a:r>
              <a:rPr lang="en-US" dirty="0">
                <a:solidFill>
                  <a:srgbClr val="000000"/>
                </a:solidFill>
              </a:rPr>
              <a:t> - e</a:t>
            </a:r>
            <a:r>
              <a:rPr lang="en-US" b="0" i="0" u="none" strike="noStrike" dirty="0">
                <a:solidFill>
                  <a:srgbClr val="000000"/>
                </a:solidFill>
                <a:effectLst/>
              </a:rPr>
              <a:t>ven if one or two wave patterns repeat, the combination of many different frequencies virtually eliminates the chance of two words having the same positional encoding.</a:t>
            </a:r>
          </a:p>
          <a:p>
            <a:pPr marL="285750" indent="-285750" algn="l">
              <a:spcAft>
                <a:spcPts val="1200"/>
              </a:spcAft>
              <a:buFont typeface="Arial" panose="020B0604020202020204" pitchFamily="34" charset="0"/>
              <a:buChar char="•"/>
            </a:pPr>
            <a:r>
              <a:rPr lang="en-US" b="1" i="0" u="none" strike="noStrike" dirty="0">
                <a:solidFill>
                  <a:srgbClr val="000000"/>
                </a:solidFill>
                <a:effectLst/>
              </a:rPr>
              <a:t>Expressiveness</a:t>
            </a:r>
            <a:r>
              <a:rPr lang="en-US" dirty="0">
                <a:solidFill>
                  <a:srgbClr val="000000"/>
                </a:solidFill>
              </a:rPr>
              <a:t> - w</a:t>
            </a:r>
            <a:r>
              <a:rPr lang="en-US" b="0" i="0" u="none" strike="noStrike" dirty="0">
                <a:solidFill>
                  <a:srgbClr val="000000"/>
                </a:solidFill>
                <a:effectLst/>
              </a:rPr>
              <a:t>ith more dimensions, the model can capture subtle nuances of word order, such as the difference between “a big red ball” and “a red big ball.”</a:t>
            </a:r>
          </a:p>
          <a:p>
            <a:pPr marL="285750" indent="-285750" algn="l">
              <a:spcAft>
                <a:spcPts val="1200"/>
              </a:spcAft>
              <a:buFont typeface="Arial" panose="020B0604020202020204" pitchFamily="34" charset="0"/>
              <a:buChar char="•"/>
            </a:pPr>
            <a:r>
              <a:rPr lang="en-US" b="1" i="0" u="none" strike="noStrike" dirty="0">
                <a:solidFill>
                  <a:srgbClr val="000000"/>
                </a:solidFill>
                <a:effectLst/>
              </a:rPr>
              <a:t>Robustness</a:t>
            </a:r>
            <a:r>
              <a:rPr lang="en-US" dirty="0">
                <a:solidFill>
                  <a:srgbClr val="000000"/>
                </a:solidFill>
              </a:rPr>
              <a:t> - h</a:t>
            </a:r>
            <a:r>
              <a:rPr lang="en-US" b="0" i="0" u="none" strike="noStrike" dirty="0">
                <a:solidFill>
                  <a:srgbClr val="000000"/>
                </a:solidFill>
                <a:effectLst/>
              </a:rPr>
              <a:t>igh-dimensional encodings are less prone to confusion when dealing with long and complex sentences.</a:t>
            </a:r>
          </a:p>
          <a:p>
            <a:endParaRPr lang="en-US" b="1" dirty="0">
              <a:solidFill>
                <a:srgbClr val="000000"/>
              </a:solidFill>
            </a:endParaRPr>
          </a:p>
        </p:txBody>
      </p:sp>
    </p:spTree>
    <p:extLst>
      <p:ext uri="{BB962C8B-B14F-4D97-AF65-F5344CB8AC3E}">
        <p14:creationId xmlns:p14="http://schemas.microsoft.com/office/powerpoint/2010/main" val="89801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D371F-C8E0-7D13-ACAF-C13C4A7806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D1E08E-8512-175A-EDCE-ED732E1AAD5B}"/>
              </a:ext>
            </a:extLst>
          </p:cNvPr>
          <p:cNvSpPr>
            <a:spLocks noGrp="1"/>
          </p:cNvSpPr>
          <p:nvPr>
            <p:ph type="title"/>
          </p:nvPr>
        </p:nvSpPr>
        <p:spPr/>
        <p:txBody>
          <a:bodyPr>
            <a:normAutofit/>
          </a:bodyPr>
          <a:lstStyle/>
          <a:p>
            <a:r>
              <a:rPr lang="en-US" dirty="0"/>
              <a:t>Positional Encodings Graphics</a:t>
            </a:r>
          </a:p>
        </p:txBody>
      </p:sp>
      <p:pic>
        <p:nvPicPr>
          <p:cNvPr id="7" name="Picture 6" descr="A graph of a graph&#10;&#10;Description automatically generated with medium confidence">
            <a:extLst>
              <a:ext uri="{FF2B5EF4-FFF2-40B4-BE49-F238E27FC236}">
                <a16:creationId xmlns:a16="http://schemas.microsoft.com/office/drawing/2014/main" id="{C4165281-A46D-6EE3-89BC-117E1F695E83}"/>
              </a:ext>
            </a:extLst>
          </p:cNvPr>
          <p:cNvPicPr>
            <a:picLocks noChangeAspect="1"/>
          </p:cNvPicPr>
          <p:nvPr/>
        </p:nvPicPr>
        <p:blipFill>
          <a:blip r:embed="rId3"/>
          <a:stretch>
            <a:fillRect/>
          </a:stretch>
        </p:blipFill>
        <p:spPr>
          <a:xfrm>
            <a:off x="2199343" y="2468881"/>
            <a:ext cx="7772400" cy="4143990"/>
          </a:xfrm>
          <a:prstGeom prst="rect">
            <a:avLst/>
          </a:prstGeom>
        </p:spPr>
      </p:pic>
    </p:spTree>
    <p:extLst>
      <p:ext uri="{BB962C8B-B14F-4D97-AF65-F5344CB8AC3E}">
        <p14:creationId xmlns:p14="http://schemas.microsoft.com/office/powerpoint/2010/main" val="37148619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26665-4966-2C6A-32FD-A1E4EEE355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B14F07-0B1D-F5CE-974E-2C6D82C1604F}"/>
              </a:ext>
            </a:extLst>
          </p:cNvPr>
          <p:cNvSpPr>
            <a:spLocks noGrp="1"/>
          </p:cNvSpPr>
          <p:nvPr>
            <p:ph type="title"/>
          </p:nvPr>
        </p:nvSpPr>
        <p:spPr/>
        <p:txBody>
          <a:bodyPr>
            <a:normAutofit/>
          </a:bodyPr>
          <a:lstStyle/>
          <a:p>
            <a:r>
              <a:rPr lang="en-US" dirty="0"/>
              <a:t>Positional Encodings Graphics</a:t>
            </a:r>
          </a:p>
        </p:txBody>
      </p:sp>
      <p:pic>
        <p:nvPicPr>
          <p:cNvPr id="4" name="Picture 3" descr="A graph with lines and numbers&#10;&#10;Description automatically generated with medium confidence">
            <a:extLst>
              <a:ext uri="{FF2B5EF4-FFF2-40B4-BE49-F238E27FC236}">
                <a16:creationId xmlns:a16="http://schemas.microsoft.com/office/drawing/2014/main" id="{C289E601-E6BD-B058-9B35-3CA9D5DACBA7}"/>
              </a:ext>
            </a:extLst>
          </p:cNvPr>
          <p:cNvPicPr>
            <a:picLocks noChangeAspect="1"/>
          </p:cNvPicPr>
          <p:nvPr/>
        </p:nvPicPr>
        <p:blipFill>
          <a:blip r:embed="rId3"/>
          <a:stretch>
            <a:fillRect/>
          </a:stretch>
        </p:blipFill>
        <p:spPr>
          <a:xfrm>
            <a:off x="2209800" y="2612815"/>
            <a:ext cx="7772400" cy="3795081"/>
          </a:xfrm>
          <a:prstGeom prst="rect">
            <a:avLst/>
          </a:prstGeom>
        </p:spPr>
      </p:pic>
      <p:sp>
        <p:nvSpPr>
          <p:cNvPr id="6" name="TextBox 5">
            <a:extLst>
              <a:ext uri="{FF2B5EF4-FFF2-40B4-BE49-F238E27FC236}">
                <a16:creationId xmlns:a16="http://schemas.microsoft.com/office/drawing/2014/main" id="{19C351BD-C0E4-DAD9-68E2-7FEF8D6DC72E}"/>
              </a:ext>
            </a:extLst>
          </p:cNvPr>
          <p:cNvSpPr txBox="1"/>
          <p:nvPr/>
        </p:nvSpPr>
        <p:spPr>
          <a:xfrm>
            <a:off x="3894667" y="2243483"/>
            <a:ext cx="4859866" cy="369332"/>
          </a:xfrm>
          <a:prstGeom prst="rect">
            <a:avLst/>
          </a:prstGeom>
          <a:noFill/>
        </p:spPr>
        <p:txBody>
          <a:bodyPr wrap="square" rtlCol="0">
            <a:spAutoFit/>
          </a:bodyPr>
          <a:lstStyle/>
          <a:p>
            <a:r>
              <a:rPr lang="en-US" b="1" dirty="0"/>
              <a:t>Position 1 – Word: “am” – Dimension 0 </a:t>
            </a:r>
          </a:p>
        </p:txBody>
      </p:sp>
    </p:spTree>
    <p:extLst>
      <p:ext uri="{BB962C8B-B14F-4D97-AF65-F5344CB8AC3E}">
        <p14:creationId xmlns:p14="http://schemas.microsoft.com/office/powerpoint/2010/main" val="34123069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5E91F-E11B-62B6-5838-12F286523E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354240-F777-6C1B-EE88-7FF5247E1290}"/>
              </a:ext>
            </a:extLst>
          </p:cNvPr>
          <p:cNvSpPr>
            <a:spLocks noGrp="1"/>
          </p:cNvSpPr>
          <p:nvPr>
            <p:ph type="title"/>
          </p:nvPr>
        </p:nvSpPr>
        <p:spPr/>
        <p:txBody>
          <a:bodyPr>
            <a:normAutofit/>
          </a:bodyPr>
          <a:lstStyle/>
          <a:p>
            <a:r>
              <a:rPr lang="en-US" dirty="0"/>
              <a:t>Positional Encodings Calculation</a:t>
            </a:r>
          </a:p>
        </p:txBody>
      </p:sp>
      <p:sp>
        <p:nvSpPr>
          <p:cNvPr id="8" name="TextBox 7">
            <a:extLst>
              <a:ext uri="{FF2B5EF4-FFF2-40B4-BE49-F238E27FC236}">
                <a16:creationId xmlns:a16="http://schemas.microsoft.com/office/drawing/2014/main" id="{FEC411A7-D8BA-00D6-969E-604DB6852BB6}"/>
              </a:ext>
            </a:extLst>
          </p:cNvPr>
          <p:cNvSpPr txBox="1"/>
          <p:nvPr/>
        </p:nvSpPr>
        <p:spPr>
          <a:xfrm>
            <a:off x="3147504" y="2382344"/>
            <a:ext cx="1136755" cy="1200329"/>
          </a:xfrm>
          <a:prstGeom prst="rect">
            <a:avLst/>
          </a:prstGeom>
          <a:noFill/>
        </p:spPr>
        <p:txBody>
          <a:bodyPr wrap="square" rtlCol="0">
            <a:spAutoFit/>
          </a:bodyPr>
          <a:lstStyle/>
          <a:p>
            <a:pPr algn="ctr"/>
            <a:r>
              <a:rPr lang="en-US" b="1" dirty="0">
                <a:solidFill>
                  <a:srgbClr val="000000"/>
                </a:solidFill>
              </a:rPr>
              <a:t>Index</a:t>
            </a:r>
          </a:p>
          <a:p>
            <a:pPr algn="ctr"/>
            <a:r>
              <a:rPr lang="en-US" b="1" dirty="0">
                <a:solidFill>
                  <a:srgbClr val="000000"/>
                </a:solidFill>
              </a:rPr>
              <a:t>of token,</a:t>
            </a:r>
          </a:p>
          <a:p>
            <a:pPr algn="ctr"/>
            <a:r>
              <a:rPr lang="en-US" b="1" dirty="0">
                <a:solidFill>
                  <a:srgbClr val="000000"/>
                </a:solidFill>
              </a:rPr>
              <a:t>k</a:t>
            </a:r>
          </a:p>
          <a:p>
            <a:pPr algn="ctr"/>
            <a:r>
              <a:rPr lang="en-US" dirty="0">
                <a:solidFill>
                  <a:srgbClr val="000000"/>
                </a:solidFill>
                <a:latin typeface="-webkit-standard"/>
              </a:rPr>
              <a:t>	</a:t>
            </a:r>
            <a:endParaRPr lang="en-US" dirty="0"/>
          </a:p>
        </p:txBody>
      </p:sp>
      <p:sp>
        <p:nvSpPr>
          <p:cNvPr id="9" name="TextBox 8">
            <a:extLst>
              <a:ext uri="{FF2B5EF4-FFF2-40B4-BE49-F238E27FC236}">
                <a16:creationId xmlns:a16="http://schemas.microsoft.com/office/drawing/2014/main" id="{DBE3518F-A8FD-4ADC-C0E8-3EE138539FB9}"/>
              </a:ext>
            </a:extLst>
          </p:cNvPr>
          <p:cNvSpPr txBox="1"/>
          <p:nvPr/>
        </p:nvSpPr>
        <p:spPr>
          <a:xfrm>
            <a:off x="5252803" y="2407458"/>
            <a:ext cx="2609860" cy="923330"/>
          </a:xfrm>
          <a:prstGeom prst="rect">
            <a:avLst/>
          </a:prstGeom>
          <a:noFill/>
        </p:spPr>
        <p:txBody>
          <a:bodyPr wrap="square" rtlCol="0">
            <a:spAutoFit/>
          </a:bodyPr>
          <a:lstStyle/>
          <a:p>
            <a:pPr algn="ctr"/>
            <a:r>
              <a:rPr lang="en-US" b="1" dirty="0">
                <a:solidFill>
                  <a:srgbClr val="000000"/>
                </a:solidFill>
              </a:rPr>
              <a:t>Positional Encoding</a:t>
            </a:r>
          </a:p>
          <a:p>
            <a:pPr algn="ctr"/>
            <a:r>
              <a:rPr lang="en-US" b="1" dirty="0">
                <a:solidFill>
                  <a:srgbClr val="000000"/>
                </a:solidFill>
              </a:rPr>
              <a:t>Matrix with d=4, n=100</a:t>
            </a:r>
            <a:r>
              <a:rPr lang="en-US" dirty="0">
                <a:solidFill>
                  <a:srgbClr val="000000"/>
                </a:solidFill>
                <a:latin typeface="-webkit-standard"/>
              </a:rPr>
              <a:t>	</a:t>
            </a:r>
            <a:endParaRPr lang="en-US" dirty="0"/>
          </a:p>
        </p:txBody>
      </p:sp>
      <p:sp>
        <p:nvSpPr>
          <p:cNvPr id="11" name="TextBox 10">
            <a:extLst>
              <a:ext uri="{FF2B5EF4-FFF2-40B4-BE49-F238E27FC236}">
                <a16:creationId xmlns:a16="http://schemas.microsoft.com/office/drawing/2014/main" id="{29D044D1-8485-ACDB-397C-3DF153F486B2}"/>
              </a:ext>
            </a:extLst>
          </p:cNvPr>
          <p:cNvSpPr txBox="1"/>
          <p:nvPr/>
        </p:nvSpPr>
        <p:spPr>
          <a:xfrm>
            <a:off x="2278041" y="6240821"/>
            <a:ext cx="8559384" cy="369332"/>
          </a:xfrm>
          <a:prstGeom prst="rect">
            <a:avLst/>
          </a:prstGeom>
          <a:noFill/>
        </p:spPr>
        <p:txBody>
          <a:bodyPr wrap="square" rtlCol="0">
            <a:spAutoFit/>
          </a:bodyPr>
          <a:lstStyle/>
          <a:p>
            <a:pPr algn="ctr"/>
            <a:r>
              <a:rPr lang="en-US" b="1" dirty="0">
                <a:solidFill>
                  <a:srgbClr val="000000"/>
                </a:solidFill>
              </a:rPr>
              <a:t>Positional Encoding Matrix with for the sentence “I am a Robot”</a:t>
            </a:r>
            <a:r>
              <a:rPr lang="en-US" dirty="0">
                <a:solidFill>
                  <a:srgbClr val="000000"/>
                </a:solidFill>
                <a:latin typeface="-webkit-standard"/>
              </a:rPr>
              <a:t>	</a:t>
            </a:r>
            <a:endParaRPr lang="en-US" dirty="0"/>
          </a:p>
        </p:txBody>
      </p:sp>
      <p:pic>
        <p:nvPicPr>
          <p:cNvPr id="13" name="Picture 12" descr="A table with numbers and symbols&#10;&#10;Description automatically generated">
            <a:extLst>
              <a:ext uri="{FF2B5EF4-FFF2-40B4-BE49-F238E27FC236}">
                <a16:creationId xmlns:a16="http://schemas.microsoft.com/office/drawing/2014/main" id="{B3C7A18F-7A7B-5FB9-55C8-1378FC864356}"/>
              </a:ext>
            </a:extLst>
          </p:cNvPr>
          <p:cNvPicPr>
            <a:picLocks noChangeAspect="1"/>
          </p:cNvPicPr>
          <p:nvPr/>
        </p:nvPicPr>
        <p:blipFill>
          <a:blip r:embed="rId3"/>
          <a:stretch>
            <a:fillRect/>
          </a:stretch>
        </p:blipFill>
        <p:spPr>
          <a:xfrm>
            <a:off x="2482976" y="3240577"/>
            <a:ext cx="7205133" cy="3065341"/>
          </a:xfrm>
          <a:prstGeom prst="rect">
            <a:avLst/>
          </a:prstGeom>
        </p:spPr>
      </p:pic>
    </p:spTree>
    <p:extLst>
      <p:ext uri="{BB962C8B-B14F-4D97-AF65-F5344CB8AC3E}">
        <p14:creationId xmlns:p14="http://schemas.microsoft.com/office/powerpoint/2010/main" val="40731797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8461D-A74E-32C8-2779-31BA12B9A2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70E95E-8175-B119-ADB5-23592573EA93}"/>
              </a:ext>
            </a:extLst>
          </p:cNvPr>
          <p:cNvSpPr>
            <a:spLocks noGrp="1"/>
          </p:cNvSpPr>
          <p:nvPr>
            <p:ph type="title"/>
          </p:nvPr>
        </p:nvSpPr>
        <p:spPr/>
        <p:txBody>
          <a:bodyPr>
            <a:normAutofit/>
          </a:bodyPr>
          <a:lstStyle/>
          <a:p>
            <a:r>
              <a:rPr lang="en-US" dirty="0"/>
              <a:t>Positional Encodings Graphics</a:t>
            </a:r>
          </a:p>
        </p:txBody>
      </p:sp>
      <p:pic>
        <p:nvPicPr>
          <p:cNvPr id="4" name="Picture 3" descr="A graph with lines and numbers&#10;&#10;Description automatically generated">
            <a:extLst>
              <a:ext uri="{FF2B5EF4-FFF2-40B4-BE49-F238E27FC236}">
                <a16:creationId xmlns:a16="http://schemas.microsoft.com/office/drawing/2014/main" id="{706B8AAE-0FEA-24C8-64F0-9A9C8CAA4A1D}"/>
              </a:ext>
            </a:extLst>
          </p:cNvPr>
          <p:cNvPicPr>
            <a:picLocks noChangeAspect="1"/>
          </p:cNvPicPr>
          <p:nvPr/>
        </p:nvPicPr>
        <p:blipFill>
          <a:blip r:embed="rId3"/>
          <a:stretch>
            <a:fillRect/>
          </a:stretch>
        </p:blipFill>
        <p:spPr>
          <a:xfrm>
            <a:off x="2199343" y="2612815"/>
            <a:ext cx="7772400" cy="3786087"/>
          </a:xfrm>
          <a:prstGeom prst="rect">
            <a:avLst/>
          </a:prstGeom>
        </p:spPr>
      </p:pic>
      <p:sp>
        <p:nvSpPr>
          <p:cNvPr id="5" name="TextBox 4">
            <a:extLst>
              <a:ext uri="{FF2B5EF4-FFF2-40B4-BE49-F238E27FC236}">
                <a16:creationId xmlns:a16="http://schemas.microsoft.com/office/drawing/2014/main" id="{6905F229-E790-942E-1320-FC8CD18B97DF}"/>
              </a:ext>
            </a:extLst>
          </p:cNvPr>
          <p:cNvSpPr txBox="1"/>
          <p:nvPr/>
        </p:nvSpPr>
        <p:spPr>
          <a:xfrm>
            <a:off x="3894667" y="2243483"/>
            <a:ext cx="4859866" cy="369332"/>
          </a:xfrm>
          <a:prstGeom prst="rect">
            <a:avLst/>
          </a:prstGeom>
          <a:noFill/>
        </p:spPr>
        <p:txBody>
          <a:bodyPr wrap="square" rtlCol="0">
            <a:spAutoFit/>
          </a:bodyPr>
          <a:lstStyle/>
          <a:p>
            <a:r>
              <a:rPr lang="en-US" b="1" dirty="0"/>
              <a:t>Position 1 – Word: “am” – Dimension 1 </a:t>
            </a:r>
          </a:p>
        </p:txBody>
      </p:sp>
    </p:spTree>
    <p:extLst>
      <p:ext uri="{BB962C8B-B14F-4D97-AF65-F5344CB8AC3E}">
        <p14:creationId xmlns:p14="http://schemas.microsoft.com/office/powerpoint/2010/main" val="14903067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5B1E1-AE1F-F557-9C81-58A91B6F1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3CC11C-DA31-FEEA-F637-68B097A6B310}"/>
              </a:ext>
            </a:extLst>
          </p:cNvPr>
          <p:cNvSpPr>
            <a:spLocks noGrp="1"/>
          </p:cNvSpPr>
          <p:nvPr>
            <p:ph type="title"/>
          </p:nvPr>
        </p:nvSpPr>
        <p:spPr/>
        <p:txBody>
          <a:bodyPr>
            <a:normAutofit/>
          </a:bodyPr>
          <a:lstStyle/>
          <a:p>
            <a:r>
              <a:rPr lang="en-US" dirty="0"/>
              <a:t>Positional Encodings Calculation</a:t>
            </a:r>
          </a:p>
        </p:txBody>
      </p:sp>
      <p:sp>
        <p:nvSpPr>
          <p:cNvPr id="8" name="TextBox 7">
            <a:extLst>
              <a:ext uri="{FF2B5EF4-FFF2-40B4-BE49-F238E27FC236}">
                <a16:creationId xmlns:a16="http://schemas.microsoft.com/office/drawing/2014/main" id="{1929CB70-8305-F627-F316-DFFBCF7A2DFA}"/>
              </a:ext>
            </a:extLst>
          </p:cNvPr>
          <p:cNvSpPr txBox="1"/>
          <p:nvPr/>
        </p:nvSpPr>
        <p:spPr>
          <a:xfrm>
            <a:off x="3147504" y="2382344"/>
            <a:ext cx="1136755" cy="1200329"/>
          </a:xfrm>
          <a:prstGeom prst="rect">
            <a:avLst/>
          </a:prstGeom>
          <a:noFill/>
        </p:spPr>
        <p:txBody>
          <a:bodyPr wrap="square" rtlCol="0">
            <a:spAutoFit/>
          </a:bodyPr>
          <a:lstStyle/>
          <a:p>
            <a:pPr algn="ctr"/>
            <a:r>
              <a:rPr lang="en-US" b="1" dirty="0">
                <a:solidFill>
                  <a:srgbClr val="000000"/>
                </a:solidFill>
              </a:rPr>
              <a:t>Index</a:t>
            </a:r>
          </a:p>
          <a:p>
            <a:pPr algn="ctr"/>
            <a:r>
              <a:rPr lang="en-US" b="1" dirty="0">
                <a:solidFill>
                  <a:srgbClr val="000000"/>
                </a:solidFill>
              </a:rPr>
              <a:t>of token,</a:t>
            </a:r>
          </a:p>
          <a:p>
            <a:pPr algn="ctr"/>
            <a:r>
              <a:rPr lang="en-US" b="1" dirty="0">
                <a:solidFill>
                  <a:srgbClr val="000000"/>
                </a:solidFill>
              </a:rPr>
              <a:t>k</a:t>
            </a:r>
          </a:p>
          <a:p>
            <a:pPr algn="ctr"/>
            <a:r>
              <a:rPr lang="en-US" dirty="0">
                <a:solidFill>
                  <a:srgbClr val="000000"/>
                </a:solidFill>
                <a:latin typeface="-webkit-standard"/>
              </a:rPr>
              <a:t>	</a:t>
            </a:r>
            <a:endParaRPr lang="en-US" dirty="0"/>
          </a:p>
        </p:txBody>
      </p:sp>
      <p:sp>
        <p:nvSpPr>
          <p:cNvPr id="9" name="TextBox 8">
            <a:extLst>
              <a:ext uri="{FF2B5EF4-FFF2-40B4-BE49-F238E27FC236}">
                <a16:creationId xmlns:a16="http://schemas.microsoft.com/office/drawing/2014/main" id="{2888DF0C-4746-D306-B80D-272C95885ED6}"/>
              </a:ext>
            </a:extLst>
          </p:cNvPr>
          <p:cNvSpPr txBox="1"/>
          <p:nvPr/>
        </p:nvSpPr>
        <p:spPr>
          <a:xfrm>
            <a:off x="5252803" y="2407458"/>
            <a:ext cx="2609860" cy="923330"/>
          </a:xfrm>
          <a:prstGeom prst="rect">
            <a:avLst/>
          </a:prstGeom>
          <a:noFill/>
        </p:spPr>
        <p:txBody>
          <a:bodyPr wrap="square" rtlCol="0">
            <a:spAutoFit/>
          </a:bodyPr>
          <a:lstStyle/>
          <a:p>
            <a:pPr algn="ctr"/>
            <a:r>
              <a:rPr lang="en-US" b="1" dirty="0">
                <a:solidFill>
                  <a:srgbClr val="000000"/>
                </a:solidFill>
              </a:rPr>
              <a:t>Positional Encoding</a:t>
            </a:r>
          </a:p>
          <a:p>
            <a:pPr algn="ctr"/>
            <a:r>
              <a:rPr lang="en-US" b="1" dirty="0">
                <a:solidFill>
                  <a:srgbClr val="000000"/>
                </a:solidFill>
              </a:rPr>
              <a:t>Matrix with d=4, n=100</a:t>
            </a:r>
            <a:r>
              <a:rPr lang="en-US" dirty="0">
                <a:solidFill>
                  <a:srgbClr val="000000"/>
                </a:solidFill>
                <a:latin typeface="-webkit-standard"/>
              </a:rPr>
              <a:t>	</a:t>
            </a:r>
            <a:endParaRPr lang="en-US" dirty="0"/>
          </a:p>
        </p:txBody>
      </p:sp>
      <p:sp>
        <p:nvSpPr>
          <p:cNvPr id="11" name="TextBox 10">
            <a:extLst>
              <a:ext uri="{FF2B5EF4-FFF2-40B4-BE49-F238E27FC236}">
                <a16:creationId xmlns:a16="http://schemas.microsoft.com/office/drawing/2014/main" id="{F7AC98AE-933B-2980-2663-411B8E9F3047}"/>
              </a:ext>
            </a:extLst>
          </p:cNvPr>
          <p:cNvSpPr txBox="1"/>
          <p:nvPr/>
        </p:nvSpPr>
        <p:spPr>
          <a:xfrm>
            <a:off x="2278041" y="6240821"/>
            <a:ext cx="8559384" cy="369332"/>
          </a:xfrm>
          <a:prstGeom prst="rect">
            <a:avLst/>
          </a:prstGeom>
          <a:noFill/>
        </p:spPr>
        <p:txBody>
          <a:bodyPr wrap="square" rtlCol="0">
            <a:spAutoFit/>
          </a:bodyPr>
          <a:lstStyle/>
          <a:p>
            <a:pPr algn="ctr"/>
            <a:r>
              <a:rPr lang="en-US" b="1" dirty="0">
                <a:solidFill>
                  <a:srgbClr val="000000"/>
                </a:solidFill>
              </a:rPr>
              <a:t>Positional Encoding Matrix with for the sentence “I am a Robot”</a:t>
            </a:r>
            <a:r>
              <a:rPr lang="en-US" dirty="0">
                <a:solidFill>
                  <a:srgbClr val="000000"/>
                </a:solidFill>
                <a:latin typeface="-webkit-standard"/>
              </a:rPr>
              <a:t>	</a:t>
            </a:r>
            <a:endParaRPr lang="en-US" dirty="0"/>
          </a:p>
        </p:txBody>
      </p:sp>
      <p:pic>
        <p:nvPicPr>
          <p:cNvPr id="13" name="Picture 12" descr="A table with numbers and symbols&#10;&#10;Description automatically generated">
            <a:extLst>
              <a:ext uri="{FF2B5EF4-FFF2-40B4-BE49-F238E27FC236}">
                <a16:creationId xmlns:a16="http://schemas.microsoft.com/office/drawing/2014/main" id="{3624B0FF-EE33-9F28-69E8-1F5F150B1ABD}"/>
              </a:ext>
            </a:extLst>
          </p:cNvPr>
          <p:cNvPicPr>
            <a:picLocks noChangeAspect="1"/>
          </p:cNvPicPr>
          <p:nvPr/>
        </p:nvPicPr>
        <p:blipFill>
          <a:blip r:embed="rId3"/>
          <a:stretch>
            <a:fillRect/>
          </a:stretch>
        </p:blipFill>
        <p:spPr>
          <a:xfrm>
            <a:off x="2482976" y="3240577"/>
            <a:ext cx="7205133" cy="3065341"/>
          </a:xfrm>
          <a:prstGeom prst="rect">
            <a:avLst/>
          </a:prstGeom>
        </p:spPr>
      </p:pic>
    </p:spTree>
    <p:extLst>
      <p:ext uri="{BB962C8B-B14F-4D97-AF65-F5344CB8AC3E}">
        <p14:creationId xmlns:p14="http://schemas.microsoft.com/office/powerpoint/2010/main" val="22456635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3EC14-D27E-E35A-9747-74EF51FA1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C92A5D-E7D7-3CAB-93DD-ED520569F4C6}"/>
              </a:ext>
            </a:extLst>
          </p:cNvPr>
          <p:cNvSpPr>
            <a:spLocks noGrp="1"/>
          </p:cNvSpPr>
          <p:nvPr>
            <p:ph type="title"/>
          </p:nvPr>
        </p:nvSpPr>
        <p:spPr/>
        <p:txBody>
          <a:bodyPr>
            <a:normAutofit/>
          </a:bodyPr>
          <a:lstStyle/>
          <a:p>
            <a:r>
              <a:rPr lang="en-US" dirty="0"/>
              <a:t>Positional Encodings Graphics</a:t>
            </a:r>
          </a:p>
        </p:txBody>
      </p:sp>
      <p:pic>
        <p:nvPicPr>
          <p:cNvPr id="5" name="Picture 4" descr="A graph with lines and numbers&#10;&#10;Description automatically generated">
            <a:extLst>
              <a:ext uri="{FF2B5EF4-FFF2-40B4-BE49-F238E27FC236}">
                <a16:creationId xmlns:a16="http://schemas.microsoft.com/office/drawing/2014/main" id="{74816A75-D8C7-B274-C6EB-B339E60B874E}"/>
              </a:ext>
            </a:extLst>
          </p:cNvPr>
          <p:cNvPicPr>
            <a:picLocks noChangeAspect="1"/>
          </p:cNvPicPr>
          <p:nvPr/>
        </p:nvPicPr>
        <p:blipFill>
          <a:blip r:embed="rId3"/>
          <a:stretch>
            <a:fillRect/>
          </a:stretch>
        </p:blipFill>
        <p:spPr>
          <a:xfrm>
            <a:off x="2199343" y="2612815"/>
            <a:ext cx="7772400" cy="3790637"/>
          </a:xfrm>
          <a:prstGeom prst="rect">
            <a:avLst/>
          </a:prstGeom>
        </p:spPr>
      </p:pic>
      <p:sp>
        <p:nvSpPr>
          <p:cNvPr id="6" name="TextBox 5">
            <a:extLst>
              <a:ext uri="{FF2B5EF4-FFF2-40B4-BE49-F238E27FC236}">
                <a16:creationId xmlns:a16="http://schemas.microsoft.com/office/drawing/2014/main" id="{B0DC23E5-C762-CEF7-17D7-1F8648D915F9}"/>
              </a:ext>
            </a:extLst>
          </p:cNvPr>
          <p:cNvSpPr txBox="1"/>
          <p:nvPr/>
        </p:nvSpPr>
        <p:spPr>
          <a:xfrm>
            <a:off x="3894667" y="2243483"/>
            <a:ext cx="4859866" cy="369332"/>
          </a:xfrm>
          <a:prstGeom prst="rect">
            <a:avLst/>
          </a:prstGeom>
          <a:noFill/>
        </p:spPr>
        <p:txBody>
          <a:bodyPr wrap="square" rtlCol="0">
            <a:spAutoFit/>
          </a:bodyPr>
          <a:lstStyle/>
          <a:p>
            <a:r>
              <a:rPr lang="en-US" b="1" dirty="0"/>
              <a:t>Position 1 – Word: “am” – Dimension 2 </a:t>
            </a:r>
          </a:p>
        </p:txBody>
      </p:sp>
    </p:spTree>
    <p:extLst>
      <p:ext uri="{BB962C8B-B14F-4D97-AF65-F5344CB8AC3E}">
        <p14:creationId xmlns:p14="http://schemas.microsoft.com/office/powerpoint/2010/main" val="23841494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E0F26-0E08-9F00-9B9C-599FA5ECFE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FEA387-9418-1517-F627-9BEDFB83EE38}"/>
              </a:ext>
            </a:extLst>
          </p:cNvPr>
          <p:cNvSpPr>
            <a:spLocks noGrp="1"/>
          </p:cNvSpPr>
          <p:nvPr>
            <p:ph type="title"/>
          </p:nvPr>
        </p:nvSpPr>
        <p:spPr/>
        <p:txBody>
          <a:bodyPr>
            <a:normAutofit/>
          </a:bodyPr>
          <a:lstStyle/>
          <a:p>
            <a:r>
              <a:rPr lang="en-US" dirty="0"/>
              <a:t>Positional Encodings Calculation</a:t>
            </a:r>
          </a:p>
        </p:txBody>
      </p:sp>
      <p:sp>
        <p:nvSpPr>
          <p:cNvPr id="8" name="TextBox 7">
            <a:extLst>
              <a:ext uri="{FF2B5EF4-FFF2-40B4-BE49-F238E27FC236}">
                <a16:creationId xmlns:a16="http://schemas.microsoft.com/office/drawing/2014/main" id="{E8863DE6-C4E4-9756-2637-AD20888C5FA3}"/>
              </a:ext>
            </a:extLst>
          </p:cNvPr>
          <p:cNvSpPr txBox="1"/>
          <p:nvPr/>
        </p:nvSpPr>
        <p:spPr>
          <a:xfrm>
            <a:off x="3147504" y="2382344"/>
            <a:ext cx="1136755" cy="1200329"/>
          </a:xfrm>
          <a:prstGeom prst="rect">
            <a:avLst/>
          </a:prstGeom>
          <a:noFill/>
        </p:spPr>
        <p:txBody>
          <a:bodyPr wrap="square" rtlCol="0">
            <a:spAutoFit/>
          </a:bodyPr>
          <a:lstStyle/>
          <a:p>
            <a:pPr algn="ctr"/>
            <a:r>
              <a:rPr lang="en-US" b="1" dirty="0">
                <a:solidFill>
                  <a:srgbClr val="000000"/>
                </a:solidFill>
              </a:rPr>
              <a:t>Index</a:t>
            </a:r>
          </a:p>
          <a:p>
            <a:pPr algn="ctr"/>
            <a:r>
              <a:rPr lang="en-US" b="1" dirty="0">
                <a:solidFill>
                  <a:srgbClr val="000000"/>
                </a:solidFill>
              </a:rPr>
              <a:t>of token,</a:t>
            </a:r>
          </a:p>
          <a:p>
            <a:pPr algn="ctr"/>
            <a:r>
              <a:rPr lang="en-US" b="1" dirty="0">
                <a:solidFill>
                  <a:srgbClr val="000000"/>
                </a:solidFill>
              </a:rPr>
              <a:t>k</a:t>
            </a:r>
          </a:p>
          <a:p>
            <a:pPr algn="ctr"/>
            <a:r>
              <a:rPr lang="en-US" dirty="0">
                <a:solidFill>
                  <a:srgbClr val="000000"/>
                </a:solidFill>
                <a:latin typeface="-webkit-standard"/>
              </a:rPr>
              <a:t>	</a:t>
            </a:r>
            <a:endParaRPr lang="en-US" dirty="0"/>
          </a:p>
        </p:txBody>
      </p:sp>
      <p:sp>
        <p:nvSpPr>
          <p:cNvPr id="9" name="TextBox 8">
            <a:extLst>
              <a:ext uri="{FF2B5EF4-FFF2-40B4-BE49-F238E27FC236}">
                <a16:creationId xmlns:a16="http://schemas.microsoft.com/office/drawing/2014/main" id="{8E7FF1B1-0CC9-DB90-F7E9-3A1EFDE4F650}"/>
              </a:ext>
            </a:extLst>
          </p:cNvPr>
          <p:cNvSpPr txBox="1"/>
          <p:nvPr/>
        </p:nvSpPr>
        <p:spPr>
          <a:xfrm>
            <a:off x="5252803" y="2407458"/>
            <a:ext cx="2609860" cy="923330"/>
          </a:xfrm>
          <a:prstGeom prst="rect">
            <a:avLst/>
          </a:prstGeom>
          <a:noFill/>
        </p:spPr>
        <p:txBody>
          <a:bodyPr wrap="square" rtlCol="0">
            <a:spAutoFit/>
          </a:bodyPr>
          <a:lstStyle/>
          <a:p>
            <a:pPr algn="ctr"/>
            <a:r>
              <a:rPr lang="en-US" b="1" dirty="0">
                <a:solidFill>
                  <a:srgbClr val="000000"/>
                </a:solidFill>
              </a:rPr>
              <a:t>Positional Encoding</a:t>
            </a:r>
          </a:p>
          <a:p>
            <a:pPr algn="ctr"/>
            <a:r>
              <a:rPr lang="en-US" b="1" dirty="0">
                <a:solidFill>
                  <a:srgbClr val="000000"/>
                </a:solidFill>
              </a:rPr>
              <a:t>Matrix with d=4, n=100</a:t>
            </a:r>
            <a:r>
              <a:rPr lang="en-US" dirty="0">
                <a:solidFill>
                  <a:srgbClr val="000000"/>
                </a:solidFill>
                <a:latin typeface="-webkit-standard"/>
              </a:rPr>
              <a:t>	</a:t>
            </a:r>
            <a:endParaRPr lang="en-US" dirty="0"/>
          </a:p>
        </p:txBody>
      </p:sp>
      <p:sp>
        <p:nvSpPr>
          <p:cNvPr id="11" name="TextBox 10">
            <a:extLst>
              <a:ext uri="{FF2B5EF4-FFF2-40B4-BE49-F238E27FC236}">
                <a16:creationId xmlns:a16="http://schemas.microsoft.com/office/drawing/2014/main" id="{022973DF-70DA-7916-0C0F-BFB66092E385}"/>
              </a:ext>
            </a:extLst>
          </p:cNvPr>
          <p:cNvSpPr txBox="1"/>
          <p:nvPr/>
        </p:nvSpPr>
        <p:spPr>
          <a:xfrm>
            <a:off x="2278041" y="6240821"/>
            <a:ext cx="8559384" cy="369332"/>
          </a:xfrm>
          <a:prstGeom prst="rect">
            <a:avLst/>
          </a:prstGeom>
          <a:noFill/>
        </p:spPr>
        <p:txBody>
          <a:bodyPr wrap="square" rtlCol="0">
            <a:spAutoFit/>
          </a:bodyPr>
          <a:lstStyle/>
          <a:p>
            <a:pPr algn="ctr"/>
            <a:r>
              <a:rPr lang="en-US" b="1" dirty="0">
                <a:solidFill>
                  <a:srgbClr val="000000"/>
                </a:solidFill>
              </a:rPr>
              <a:t>Positional Encoding Matrix with for the sentence “I am a Robot”</a:t>
            </a:r>
            <a:r>
              <a:rPr lang="en-US" dirty="0">
                <a:solidFill>
                  <a:srgbClr val="000000"/>
                </a:solidFill>
                <a:latin typeface="-webkit-standard"/>
              </a:rPr>
              <a:t>	</a:t>
            </a:r>
            <a:endParaRPr lang="en-US" dirty="0"/>
          </a:p>
        </p:txBody>
      </p:sp>
      <p:pic>
        <p:nvPicPr>
          <p:cNvPr id="13" name="Picture 12" descr="A table with numbers and symbols&#10;&#10;Description automatically generated">
            <a:extLst>
              <a:ext uri="{FF2B5EF4-FFF2-40B4-BE49-F238E27FC236}">
                <a16:creationId xmlns:a16="http://schemas.microsoft.com/office/drawing/2014/main" id="{B2AEE940-417F-4F90-F4E0-79757909DCE1}"/>
              </a:ext>
            </a:extLst>
          </p:cNvPr>
          <p:cNvPicPr>
            <a:picLocks noChangeAspect="1"/>
          </p:cNvPicPr>
          <p:nvPr/>
        </p:nvPicPr>
        <p:blipFill>
          <a:blip r:embed="rId3"/>
          <a:stretch>
            <a:fillRect/>
          </a:stretch>
        </p:blipFill>
        <p:spPr>
          <a:xfrm>
            <a:off x="2482976" y="3240577"/>
            <a:ext cx="7205133" cy="3065341"/>
          </a:xfrm>
          <a:prstGeom prst="rect">
            <a:avLst/>
          </a:prstGeom>
        </p:spPr>
      </p:pic>
    </p:spTree>
    <p:extLst>
      <p:ext uri="{BB962C8B-B14F-4D97-AF65-F5344CB8AC3E}">
        <p14:creationId xmlns:p14="http://schemas.microsoft.com/office/powerpoint/2010/main" val="719513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ED4EB-CF00-3B3D-45D2-091506C71C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EA99D1-BD79-16D5-F438-3A83AB057ED7}"/>
              </a:ext>
            </a:extLst>
          </p:cNvPr>
          <p:cNvSpPr>
            <a:spLocks noGrp="1"/>
          </p:cNvSpPr>
          <p:nvPr>
            <p:ph type="title"/>
          </p:nvPr>
        </p:nvSpPr>
        <p:spPr/>
        <p:txBody>
          <a:bodyPr/>
          <a:lstStyle/>
          <a:p>
            <a:r>
              <a:rPr lang="en-US" dirty="0"/>
              <a:t>Pre-training Transforms is Not Advisable</a:t>
            </a:r>
          </a:p>
        </p:txBody>
      </p:sp>
      <p:pic>
        <p:nvPicPr>
          <p:cNvPr id="9" name="Content Placeholder 8" descr="A calculator and a calculator&#10;&#10;Description automatically generated">
            <a:extLst>
              <a:ext uri="{FF2B5EF4-FFF2-40B4-BE49-F238E27FC236}">
                <a16:creationId xmlns:a16="http://schemas.microsoft.com/office/drawing/2014/main" id="{67B97520-E9C3-8297-7233-852DDAE81893}"/>
              </a:ext>
            </a:extLst>
          </p:cNvPr>
          <p:cNvPicPr>
            <a:picLocks noGrp="1" noChangeAspect="1"/>
          </p:cNvPicPr>
          <p:nvPr>
            <p:ph idx="1"/>
          </p:nvPr>
        </p:nvPicPr>
        <p:blipFill>
          <a:blip r:embed="rId2"/>
          <a:stretch>
            <a:fillRect/>
          </a:stretch>
        </p:blipFill>
        <p:spPr>
          <a:xfrm>
            <a:off x="1711422" y="2090057"/>
            <a:ext cx="8769156" cy="4767943"/>
          </a:xfrm>
        </p:spPr>
      </p:pic>
      <p:sp>
        <p:nvSpPr>
          <p:cNvPr id="3" name="Rectangle 2">
            <a:extLst>
              <a:ext uri="{FF2B5EF4-FFF2-40B4-BE49-F238E27FC236}">
                <a16:creationId xmlns:a16="http://schemas.microsoft.com/office/drawing/2014/main" id="{1F3E199B-81AD-2E06-6104-28DE995BE982}"/>
              </a:ext>
            </a:extLst>
          </p:cNvPr>
          <p:cNvSpPr/>
          <p:nvPr/>
        </p:nvSpPr>
        <p:spPr>
          <a:xfrm>
            <a:off x="5208814" y="4931229"/>
            <a:ext cx="6564086" cy="1926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7748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0E2B7-53FD-9AEA-2D9E-7755C7A0DC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A08C01-F33C-F302-6CBA-5371DE2B7488}"/>
              </a:ext>
            </a:extLst>
          </p:cNvPr>
          <p:cNvSpPr>
            <a:spLocks noGrp="1"/>
          </p:cNvSpPr>
          <p:nvPr>
            <p:ph type="title"/>
          </p:nvPr>
        </p:nvSpPr>
        <p:spPr/>
        <p:txBody>
          <a:bodyPr>
            <a:normAutofit/>
          </a:bodyPr>
          <a:lstStyle/>
          <a:p>
            <a:r>
              <a:rPr lang="en-US" dirty="0"/>
              <a:t>Positional Encodings Graphics</a:t>
            </a:r>
          </a:p>
        </p:txBody>
      </p:sp>
      <p:pic>
        <p:nvPicPr>
          <p:cNvPr id="5" name="Picture 4" descr="A graph with lines and numbers&#10;&#10;Description automatically generated">
            <a:extLst>
              <a:ext uri="{FF2B5EF4-FFF2-40B4-BE49-F238E27FC236}">
                <a16:creationId xmlns:a16="http://schemas.microsoft.com/office/drawing/2014/main" id="{BE1483FC-3598-9EAA-79B8-C9CF12415A03}"/>
              </a:ext>
            </a:extLst>
          </p:cNvPr>
          <p:cNvPicPr>
            <a:picLocks noChangeAspect="1"/>
          </p:cNvPicPr>
          <p:nvPr/>
        </p:nvPicPr>
        <p:blipFill>
          <a:blip r:embed="rId3"/>
          <a:stretch>
            <a:fillRect/>
          </a:stretch>
        </p:blipFill>
        <p:spPr>
          <a:xfrm>
            <a:off x="2199343" y="2612815"/>
            <a:ext cx="7772400" cy="3806518"/>
          </a:xfrm>
          <a:prstGeom prst="rect">
            <a:avLst/>
          </a:prstGeom>
        </p:spPr>
      </p:pic>
      <p:sp>
        <p:nvSpPr>
          <p:cNvPr id="6" name="TextBox 5">
            <a:extLst>
              <a:ext uri="{FF2B5EF4-FFF2-40B4-BE49-F238E27FC236}">
                <a16:creationId xmlns:a16="http://schemas.microsoft.com/office/drawing/2014/main" id="{0724E25A-BFF1-89F2-CBD2-3E5E0F886C00}"/>
              </a:ext>
            </a:extLst>
          </p:cNvPr>
          <p:cNvSpPr txBox="1"/>
          <p:nvPr/>
        </p:nvSpPr>
        <p:spPr>
          <a:xfrm>
            <a:off x="3894667" y="2243483"/>
            <a:ext cx="4859866" cy="369332"/>
          </a:xfrm>
          <a:prstGeom prst="rect">
            <a:avLst/>
          </a:prstGeom>
          <a:noFill/>
        </p:spPr>
        <p:txBody>
          <a:bodyPr wrap="square" rtlCol="0">
            <a:spAutoFit/>
          </a:bodyPr>
          <a:lstStyle/>
          <a:p>
            <a:r>
              <a:rPr lang="en-US" b="1" dirty="0"/>
              <a:t>Position 1 – Word: “am” – Dimension 3 </a:t>
            </a:r>
          </a:p>
        </p:txBody>
      </p:sp>
    </p:spTree>
    <p:extLst>
      <p:ext uri="{BB962C8B-B14F-4D97-AF65-F5344CB8AC3E}">
        <p14:creationId xmlns:p14="http://schemas.microsoft.com/office/powerpoint/2010/main" val="9441491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4F3EB-1341-4AB5-FD58-48B3E1A6E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B614A-B0AC-389E-5326-385B8FA2C0A5}"/>
              </a:ext>
            </a:extLst>
          </p:cNvPr>
          <p:cNvSpPr>
            <a:spLocks noGrp="1"/>
          </p:cNvSpPr>
          <p:nvPr>
            <p:ph type="title"/>
          </p:nvPr>
        </p:nvSpPr>
        <p:spPr/>
        <p:txBody>
          <a:bodyPr>
            <a:normAutofit/>
          </a:bodyPr>
          <a:lstStyle/>
          <a:p>
            <a:r>
              <a:rPr lang="en-US" dirty="0"/>
              <a:t>Positional Encodings Calculation</a:t>
            </a:r>
          </a:p>
        </p:txBody>
      </p:sp>
      <p:sp>
        <p:nvSpPr>
          <p:cNvPr id="8" name="TextBox 7">
            <a:extLst>
              <a:ext uri="{FF2B5EF4-FFF2-40B4-BE49-F238E27FC236}">
                <a16:creationId xmlns:a16="http://schemas.microsoft.com/office/drawing/2014/main" id="{EDCD4CF7-C2C9-C900-3C65-59F7D2564F5E}"/>
              </a:ext>
            </a:extLst>
          </p:cNvPr>
          <p:cNvSpPr txBox="1"/>
          <p:nvPr/>
        </p:nvSpPr>
        <p:spPr>
          <a:xfrm>
            <a:off x="3147504" y="2382344"/>
            <a:ext cx="1136755" cy="1200329"/>
          </a:xfrm>
          <a:prstGeom prst="rect">
            <a:avLst/>
          </a:prstGeom>
          <a:noFill/>
        </p:spPr>
        <p:txBody>
          <a:bodyPr wrap="square" rtlCol="0">
            <a:spAutoFit/>
          </a:bodyPr>
          <a:lstStyle/>
          <a:p>
            <a:pPr algn="ctr"/>
            <a:r>
              <a:rPr lang="en-US" b="1" dirty="0">
                <a:solidFill>
                  <a:srgbClr val="000000"/>
                </a:solidFill>
              </a:rPr>
              <a:t>Index</a:t>
            </a:r>
          </a:p>
          <a:p>
            <a:pPr algn="ctr"/>
            <a:r>
              <a:rPr lang="en-US" b="1" dirty="0">
                <a:solidFill>
                  <a:srgbClr val="000000"/>
                </a:solidFill>
              </a:rPr>
              <a:t>of token,</a:t>
            </a:r>
          </a:p>
          <a:p>
            <a:pPr algn="ctr"/>
            <a:r>
              <a:rPr lang="en-US" b="1" dirty="0">
                <a:solidFill>
                  <a:srgbClr val="000000"/>
                </a:solidFill>
              </a:rPr>
              <a:t>k</a:t>
            </a:r>
          </a:p>
          <a:p>
            <a:pPr algn="ctr"/>
            <a:r>
              <a:rPr lang="en-US" dirty="0">
                <a:solidFill>
                  <a:srgbClr val="000000"/>
                </a:solidFill>
                <a:latin typeface="-webkit-standard"/>
              </a:rPr>
              <a:t>	</a:t>
            </a:r>
            <a:endParaRPr lang="en-US" dirty="0"/>
          </a:p>
        </p:txBody>
      </p:sp>
      <p:sp>
        <p:nvSpPr>
          <p:cNvPr id="9" name="TextBox 8">
            <a:extLst>
              <a:ext uri="{FF2B5EF4-FFF2-40B4-BE49-F238E27FC236}">
                <a16:creationId xmlns:a16="http://schemas.microsoft.com/office/drawing/2014/main" id="{3C385409-DFCD-B013-C10A-C1845ACD7668}"/>
              </a:ext>
            </a:extLst>
          </p:cNvPr>
          <p:cNvSpPr txBox="1"/>
          <p:nvPr/>
        </p:nvSpPr>
        <p:spPr>
          <a:xfrm>
            <a:off x="5252803" y="2407458"/>
            <a:ext cx="2609860" cy="923330"/>
          </a:xfrm>
          <a:prstGeom prst="rect">
            <a:avLst/>
          </a:prstGeom>
          <a:noFill/>
        </p:spPr>
        <p:txBody>
          <a:bodyPr wrap="square" rtlCol="0">
            <a:spAutoFit/>
          </a:bodyPr>
          <a:lstStyle/>
          <a:p>
            <a:pPr algn="ctr"/>
            <a:r>
              <a:rPr lang="en-US" b="1" dirty="0">
                <a:solidFill>
                  <a:srgbClr val="000000"/>
                </a:solidFill>
              </a:rPr>
              <a:t>Positional Encoding</a:t>
            </a:r>
          </a:p>
          <a:p>
            <a:pPr algn="ctr"/>
            <a:r>
              <a:rPr lang="en-US" b="1" dirty="0">
                <a:solidFill>
                  <a:srgbClr val="000000"/>
                </a:solidFill>
              </a:rPr>
              <a:t>Matrix with d=4, n=100</a:t>
            </a:r>
            <a:r>
              <a:rPr lang="en-US" dirty="0">
                <a:solidFill>
                  <a:srgbClr val="000000"/>
                </a:solidFill>
                <a:latin typeface="-webkit-standard"/>
              </a:rPr>
              <a:t>	</a:t>
            </a:r>
            <a:endParaRPr lang="en-US" dirty="0"/>
          </a:p>
        </p:txBody>
      </p:sp>
      <p:sp>
        <p:nvSpPr>
          <p:cNvPr id="11" name="TextBox 10">
            <a:extLst>
              <a:ext uri="{FF2B5EF4-FFF2-40B4-BE49-F238E27FC236}">
                <a16:creationId xmlns:a16="http://schemas.microsoft.com/office/drawing/2014/main" id="{0F7AE0D8-E4F6-7080-55D3-5B1B9DCF2EF1}"/>
              </a:ext>
            </a:extLst>
          </p:cNvPr>
          <p:cNvSpPr txBox="1"/>
          <p:nvPr/>
        </p:nvSpPr>
        <p:spPr>
          <a:xfrm>
            <a:off x="2278041" y="6240821"/>
            <a:ext cx="8559384" cy="369332"/>
          </a:xfrm>
          <a:prstGeom prst="rect">
            <a:avLst/>
          </a:prstGeom>
          <a:noFill/>
        </p:spPr>
        <p:txBody>
          <a:bodyPr wrap="square" rtlCol="0">
            <a:spAutoFit/>
          </a:bodyPr>
          <a:lstStyle/>
          <a:p>
            <a:pPr algn="ctr"/>
            <a:r>
              <a:rPr lang="en-US" b="1" dirty="0">
                <a:solidFill>
                  <a:srgbClr val="000000"/>
                </a:solidFill>
              </a:rPr>
              <a:t>Positional Encoding Matrix with for the sentence “I am a Robot”</a:t>
            </a:r>
            <a:r>
              <a:rPr lang="en-US" dirty="0">
                <a:solidFill>
                  <a:srgbClr val="000000"/>
                </a:solidFill>
                <a:latin typeface="-webkit-standard"/>
              </a:rPr>
              <a:t>	</a:t>
            </a:r>
            <a:endParaRPr lang="en-US" dirty="0"/>
          </a:p>
        </p:txBody>
      </p:sp>
      <p:pic>
        <p:nvPicPr>
          <p:cNvPr id="13" name="Picture 12" descr="A table with numbers and symbols&#10;&#10;Description automatically generated">
            <a:extLst>
              <a:ext uri="{FF2B5EF4-FFF2-40B4-BE49-F238E27FC236}">
                <a16:creationId xmlns:a16="http://schemas.microsoft.com/office/drawing/2014/main" id="{52F855F7-8559-5E19-6152-A304071B0E38}"/>
              </a:ext>
            </a:extLst>
          </p:cNvPr>
          <p:cNvPicPr>
            <a:picLocks noChangeAspect="1"/>
          </p:cNvPicPr>
          <p:nvPr/>
        </p:nvPicPr>
        <p:blipFill>
          <a:blip r:embed="rId3"/>
          <a:stretch>
            <a:fillRect/>
          </a:stretch>
        </p:blipFill>
        <p:spPr>
          <a:xfrm>
            <a:off x="2482976" y="3240577"/>
            <a:ext cx="7205133" cy="3065341"/>
          </a:xfrm>
          <a:prstGeom prst="rect">
            <a:avLst/>
          </a:prstGeom>
        </p:spPr>
      </p:pic>
    </p:spTree>
    <p:extLst>
      <p:ext uri="{BB962C8B-B14F-4D97-AF65-F5344CB8AC3E}">
        <p14:creationId xmlns:p14="http://schemas.microsoft.com/office/powerpoint/2010/main" val="18672551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E14BE-8B84-35EB-36DC-EA40ED5516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D95F69-659B-C7AA-0835-E0A167F9914B}"/>
              </a:ext>
            </a:extLst>
          </p:cNvPr>
          <p:cNvSpPr>
            <a:spLocks noGrp="1"/>
          </p:cNvSpPr>
          <p:nvPr>
            <p:ph type="title"/>
          </p:nvPr>
        </p:nvSpPr>
        <p:spPr/>
        <p:txBody>
          <a:bodyPr>
            <a:normAutofit/>
          </a:bodyPr>
          <a:lstStyle/>
          <a:p>
            <a:r>
              <a:rPr lang="en-US" dirty="0"/>
              <a:t>Positional Encodings Graphics</a:t>
            </a:r>
          </a:p>
        </p:txBody>
      </p:sp>
      <p:pic>
        <p:nvPicPr>
          <p:cNvPr id="4" name="Picture 3" descr="A graph with lines and lines on a black background&#10;&#10;Description automatically generated">
            <a:extLst>
              <a:ext uri="{FF2B5EF4-FFF2-40B4-BE49-F238E27FC236}">
                <a16:creationId xmlns:a16="http://schemas.microsoft.com/office/drawing/2014/main" id="{77C0A010-DB03-1374-6D0F-A57C8A3F6D03}"/>
              </a:ext>
            </a:extLst>
          </p:cNvPr>
          <p:cNvPicPr>
            <a:picLocks noChangeAspect="1"/>
          </p:cNvPicPr>
          <p:nvPr/>
        </p:nvPicPr>
        <p:blipFill>
          <a:blip r:embed="rId3"/>
          <a:stretch>
            <a:fillRect/>
          </a:stretch>
        </p:blipFill>
        <p:spPr>
          <a:xfrm>
            <a:off x="2199343" y="2612815"/>
            <a:ext cx="7772400" cy="3822416"/>
          </a:xfrm>
          <a:prstGeom prst="rect">
            <a:avLst/>
          </a:prstGeom>
        </p:spPr>
      </p:pic>
      <p:sp>
        <p:nvSpPr>
          <p:cNvPr id="5" name="TextBox 4">
            <a:extLst>
              <a:ext uri="{FF2B5EF4-FFF2-40B4-BE49-F238E27FC236}">
                <a16:creationId xmlns:a16="http://schemas.microsoft.com/office/drawing/2014/main" id="{B8B49CDC-E869-1C3B-8CAA-4051CA5D290D}"/>
              </a:ext>
            </a:extLst>
          </p:cNvPr>
          <p:cNvSpPr txBox="1"/>
          <p:nvPr/>
        </p:nvSpPr>
        <p:spPr>
          <a:xfrm>
            <a:off x="3894667" y="2243483"/>
            <a:ext cx="4859866" cy="369332"/>
          </a:xfrm>
          <a:prstGeom prst="rect">
            <a:avLst/>
          </a:prstGeom>
          <a:noFill/>
        </p:spPr>
        <p:txBody>
          <a:bodyPr wrap="square" rtlCol="0">
            <a:spAutoFit/>
          </a:bodyPr>
          <a:lstStyle/>
          <a:p>
            <a:r>
              <a:rPr lang="en-US" b="1" dirty="0"/>
              <a:t>Position 2 – Word: “a” – Dimension 0 </a:t>
            </a:r>
          </a:p>
        </p:txBody>
      </p:sp>
    </p:spTree>
    <p:extLst>
      <p:ext uri="{BB962C8B-B14F-4D97-AF65-F5344CB8AC3E}">
        <p14:creationId xmlns:p14="http://schemas.microsoft.com/office/powerpoint/2010/main" val="2199743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855D0-BB62-40C3-FF2B-FC1209B214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CE9EB3-41F8-B1AF-47DB-D18B564D7795}"/>
              </a:ext>
            </a:extLst>
          </p:cNvPr>
          <p:cNvSpPr>
            <a:spLocks noGrp="1"/>
          </p:cNvSpPr>
          <p:nvPr>
            <p:ph type="title"/>
          </p:nvPr>
        </p:nvSpPr>
        <p:spPr/>
        <p:txBody>
          <a:bodyPr>
            <a:normAutofit/>
          </a:bodyPr>
          <a:lstStyle/>
          <a:p>
            <a:r>
              <a:rPr lang="en-US" dirty="0"/>
              <a:t>Positional Encodings Calculation</a:t>
            </a:r>
          </a:p>
        </p:txBody>
      </p:sp>
      <p:sp>
        <p:nvSpPr>
          <p:cNvPr id="8" name="TextBox 7">
            <a:extLst>
              <a:ext uri="{FF2B5EF4-FFF2-40B4-BE49-F238E27FC236}">
                <a16:creationId xmlns:a16="http://schemas.microsoft.com/office/drawing/2014/main" id="{12AF06B7-346C-52AB-47B9-419BB5695C9A}"/>
              </a:ext>
            </a:extLst>
          </p:cNvPr>
          <p:cNvSpPr txBox="1"/>
          <p:nvPr/>
        </p:nvSpPr>
        <p:spPr>
          <a:xfrm>
            <a:off x="3147504" y="2382344"/>
            <a:ext cx="1136755" cy="1200329"/>
          </a:xfrm>
          <a:prstGeom prst="rect">
            <a:avLst/>
          </a:prstGeom>
          <a:noFill/>
        </p:spPr>
        <p:txBody>
          <a:bodyPr wrap="square" rtlCol="0">
            <a:spAutoFit/>
          </a:bodyPr>
          <a:lstStyle/>
          <a:p>
            <a:pPr algn="ctr"/>
            <a:r>
              <a:rPr lang="en-US" b="1" dirty="0">
                <a:solidFill>
                  <a:srgbClr val="000000"/>
                </a:solidFill>
              </a:rPr>
              <a:t>Index</a:t>
            </a:r>
          </a:p>
          <a:p>
            <a:pPr algn="ctr"/>
            <a:r>
              <a:rPr lang="en-US" b="1" dirty="0">
                <a:solidFill>
                  <a:srgbClr val="000000"/>
                </a:solidFill>
              </a:rPr>
              <a:t>of token,</a:t>
            </a:r>
          </a:p>
          <a:p>
            <a:pPr algn="ctr"/>
            <a:r>
              <a:rPr lang="en-US" b="1" dirty="0">
                <a:solidFill>
                  <a:srgbClr val="000000"/>
                </a:solidFill>
              </a:rPr>
              <a:t>k</a:t>
            </a:r>
          </a:p>
          <a:p>
            <a:pPr algn="ctr"/>
            <a:r>
              <a:rPr lang="en-US" dirty="0">
                <a:solidFill>
                  <a:srgbClr val="000000"/>
                </a:solidFill>
                <a:latin typeface="-webkit-standard"/>
              </a:rPr>
              <a:t>	</a:t>
            </a:r>
            <a:endParaRPr lang="en-US" dirty="0"/>
          </a:p>
        </p:txBody>
      </p:sp>
      <p:sp>
        <p:nvSpPr>
          <p:cNvPr id="9" name="TextBox 8">
            <a:extLst>
              <a:ext uri="{FF2B5EF4-FFF2-40B4-BE49-F238E27FC236}">
                <a16:creationId xmlns:a16="http://schemas.microsoft.com/office/drawing/2014/main" id="{73CD2A6F-D594-D0AB-E0F2-F148A712587E}"/>
              </a:ext>
            </a:extLst>
          </p:cNvPr>
          <p:cNvSpPr txBox="1"/>
          <p:nvPr/>
        </p:nvSpPr>
        <p:spPr>
          <a:xfrm>
            <a:off x="5252803" y="2407458"/>
            <a:ext cx="2609860" cy="923330"/>
          </a:xfrm>
          <a:prstGeom prst="rect">
            <a:avLst/>
          </a:prstGeom>
          <a:noFill/>
        </p:spPr>
        <p:txBody>
          <a:bodyPr wrap="square" rtlCol="0">
            <a:spAutoFit/>
          </a:bodyPr>
          <a:lstStyle/>
          <a:p>
            <a:pPr algn="ctr"/>
            <a:r>
              <a:rPr lang="en-US" b="1" dirty="0">
                <a:solidFill>
                  <a:srgbClr val="000000"/>
                </a:solidFill>
              </a:rPr>
              <a:t>Positional Encoding</a:t>
            </a:r>
          </a:p>
          <a:p>
            <a:pPr algn="ctr"/>
            <a:r>
              <a:rPr lang="en-US" b="1" dirty="0">
                <a:solidFill>
                  <a:srgbClr val="000000"/>
                </a:solidFill>
              </a:rPr>
              <a:t>Matrix with d=4, n=100</a:t>
            </a:r>
            <a:r>
              <a:rPr lang="en-US" dirty="0">
                <a:solidFill>
                  <a:srgbClr val="000000"/>
                </a:solidFill>
                <a:latin typeface="-webkit-standard"/>
              </a:rPr>
              <a:t>	</a:t>
            </a:r>
            <a:endParaRPr lang="en-US" dirty="0"/>
          </a:p>
        </p:txBody>
      </p:sp>
      <p:sp>
        <p:nvSpPr>
          <p:cNvPr id="11" name="TextBox 10">
            <a:extLst>
              <a:ext uri="{FF2B5EF4-FFF2-40B4-BE49-F238E27FC236}">
                <a16:creationId xmlns:a16="http://schemas.microsoft.com/office/drawing/2014/main" id="{59CD9823-86B7-7888-7EEA-5DAB49F97478}"/>
              </a:ext>
            </a:extLst>
          </p:cNvPr>
          <p:cNvSpPr txBox="1"/>
          <p:nvPr/>
        </p:nvSpPr>
        <p:spPr>
          <a:xfrm>
            <a:off x="2278041" y="6240821"/>
            <a:ext cx="8559384" cy="369332"/>
          </a:xfrm>
          <a:prstGeom prst="rect">
            <a:avLst/>
          </a:prstGeom>
          <a:noFill/>
        </p:spPr>
        <p:txBody>
          <a:bodyPr wrap="square" rtlCol="0">
            <a:spAutoFit/>
          </a:bodyPr>
          <a:lstStyle/>
          <a:p>
            <a:pPr algn="ctr"/>
            <a:r>
              <a:rPr lang="en-US" b="1" dirty="0">
                <a:solidFill>
                  <a:srgbClr val="000000"/>
                </a:solidFill>
              </a:rPr>
              <a:t>Positional Encoding Matrix with for the sentence “I am a Robot”</a:t>
            </a:r>
            <a:r>
              <a:rPr lang="en-US" dirty="0">
                <a:solidFill>
                  <a:srgbClr val="000000"/>
                </a:solidFill>
                <a:latin typeface="-webkit-standard"/>
              </a:rPr>
              <a:t>	</a:t>
            </a:r>
            <a:endParaRPr lang="en-US" dirty="0"/>
          </a:p>
        </p:txBody>
      </p:sp>
      <p:pic>
        <p:nvPicPr>
          <p:cNvPr id="13" name="Picture 12" descr="A table with numbers and symbols&#10;&#10;Description automatically generated">
            <a:extLst>
              <a:ext uri="{FF2B5EF4-FFF2-40B4-BE49-F238E27FC236}">
                <a16:creationId xmlns:a16="http://schemas.microsoft.com/office/drawing/2014/main" id="{F4EAB609-095D-DF0C-4643-418325CCBB8A}"/>
              </a:ext>
            </a:extLst>
          </p:cNvPr>
          <p:cNvPicPr>
            <a:picLocks noChangeAspect="1"/>
          </p:cNvPicPr>
          <p:nvPr/>
        </p:nvPicPr>
        <p:blipFill>
          <a:blip r:embed="rId3"/>
          <a:stretch>
            <a:fillRect/>
          </a:stretch>
        </p:blipFill>
        <p:spPr>
          <a:xfrm>
            <a:off x="2482976" y="3240577"/>
            <a:ext cx="7205133" cy="3065341"/>
          </a:xfrm>
          <a:prstGeom prst="rect">
            <a:avLst/>
          </a:prstGeom>
        </p:spPr>
      </p:pic>
    </p:spTree>
    <p:extLst>
      <p:ext uri="{BB962C8B-B14F-4D97-AF65-F5344CB8AC3E}">
        <p14:creationId xmlns:p14="http://schemas.microsoft.com/office/powerpoint/2010/main" val="6636646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A4CD8-E0E7-18C5-BAF4-F2FD7DA69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5C3DB8-F068-7772-0BA0-0D1F68A15713}"/>
              </a:ext>
            </a:extLst>
          </p:cNvPr>
          <p:cNvSpPr>
            <a:spLocks noGrp="1"/>
          </p:cNvSpPr>
          <p:nvPr>
            <p:ph type="title"/>
          </p:nvPr>
        </p:nvSpPr>
        <p:spPr/>
        <p:txBody>
          <a:bodyPr>
            <a:normAutofit/>
          </a:bodyPr>
          <a:lstStyle/>
          <a:p>
            <a:r>
              <a:rPr lang="en-US" dirty="0"/>
              <a:t>Positional Encodings Graphics</a:t>
            </a:r>
          </a:p>
        </p:txBody>
      </p:sp>
      <p:pic>
        <p:nvPicPr>
          <p:cNvPr id="4" name="Picture 3" descr="A graph with lines and numbers&#10;&#10;Description automatically generated">
            <a:extLst>
              <a:ext uri="{FF2B5EF4-FFF2-40B4-BE49-F238E27FC236}">
                <a16:creationId xmlns:a16="http://schemas.microsoft.com/office/drawing/2014/main" id="{0EAD3E1D-BB40-D79F-DD64-0EA3B89E15A0}"/>
              </a:ext>
            </a:extLst>
          </p:cNvPr>
          <p:cNvPicPr>
            <a:picLocks noChangeAspect="1"/>
          </p:cNvPicPr>
          <p:nvPr/>
        </p:nvPicPr>
        <p:blipFill>
          <a:blip r:embed="rId3"/>
          <a:stretch>
            <a:fillRect/>
          </a:stretch>
        </p:blipFill>
        <p:spPr>
          <a:xfrm>
            <a:off x="2209800" y="2612815"/>
            <a:ext cx="7772400" cy="3801964"/>
          </a:xfrm>
          <a:prstGeom prst="rect">
            <a:avLst/>
          </a:prstGeom>
        </p:spPr>
      </p:pic>
      <p:sp>
        <p:nvSpPr>
          <p:cNvPr id="6" name="TextBox 5">
            <a:extLst>
              <a:ext uri="{FF2B5EF4-FFF2-40B4-BE49-F238E27FC236}">
                <a16:creationId xmlns:a16="http://schemas.microsoft.com/office/drawing/2014/main" id="{204CC71A-D607-198C-D800-55BE13AE55F5}"/>
              </a:ext>
            </a:extLst>
          </p:cNvPr>
          <p:cNvSpPr txBox="1"/>
          <p:nvPr/>
        </p:nvSpPr>
        <p:spPr>
          <a:xfrm>
            <a:off x="3894667" y="2243483"/>
            <a:ext cx="4859866" cy="369332"/>
          </a:xfrm>
          <a:prstGeom prst="rect">
            <a:avLst/>
          </a:prstGeom>
          <a:noFill/>
        </p:spPr>
        <p:txBody>
          <a:bodyPr wrap="square" rtlCol="0">
            <a:spAutoFit/>
          </a:bodyPr>
          <a:lstStyle/>
          <a:p>
            <a:r>
              <a:rPr lang="en-US" b="1" dirty="0"/>
              <a:t>Position 2 – Word: “a” – Dimension 1 </a:t>
            </a:r>
          </a:p>
        </p:txBody>
      </p:sp>
    </p:spTree>
    <p:extLst>
      <p:ext uri="{BB962C8B-B14F-4D97-AF65-F5344CB8AC3E}">
        <p14:creationId xmlns:p14="http://schemas.microsoft.com/office/powerpoint/2010/main" val="36232145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115CA-2F30-A2ED-B6FE-0114C7F35C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E476F3-C789-96E1-1F33-64491EE1586D}"/>
              </a:ext>
            </a:extLst>
          </p:cNvPr>
          <p:cNvSpPr>
            <a:spLocks noGrp="1"/>
          </p:cNvSpPr>
          <p:nvPr>
            <p:ph type="title"/>
          </p:nvPr>
        </p:nvSpPr>
        <p:spPr/>
        <p:txBody>
          <a:bodyPr>
            <a:normAutofit/>
          </a:bodyPr>
          <a:lstStyle/>
          <a:p>
            <a:r>
              <a:rPr lang="en-US" dirty="0"/>
              <a:t>Positional Encodings Graphics</a:t>
            </a:r>
          </a:p>
        </p:txBody>
      </p:sp>
      <p:pic>
        <p:nvPicPr>
          <p:cNvPr id="5" name="Picture 4" descr="A graph with lines and numbers&#10;&#10;Description automatically generated with medium confidence">
            <a:extLst>
              <a:ext uri="{FF2B5EF4-FFF2-40B4-BE49-F238E27FC236}">
                <a16:creationId xmlns:a16="http://schemas.microsoft.com/office/drawing/2014/main" id="{2428568F-21E8-E6EA-C27E-498690C8CF8E}"/>
              </a:ext>
            </a:extLst>
          </p:cNvPr>
          <p:cNvPicPr>
            <a:picLocks noChangeAspect="1"/>
          </p:cNvPicPr>
          <p:nvPr/>
        </p:nvPicPr>
        <p:blipFill>
          <a:blip r:embed="rId3"/>
          <a:stretch>
            <a:fillRect/>
          </a:stretch>
        </p:blipFill>
        <p:spPr>
          <a:xfrm>
            <a:off x="2199343" y="2612815"/>
            <a:ext cx="7772400" cy="3813390"/>
          </a:xfrm>
          <a:prstGeom prst="rect">
            <a:avLst/>
          </a:prstGeom>
        </p:spPr>
      </p:pic>
      <p:sp>
        <p:nvSpPr>
          <p:cNvPr id="6" name="TextBox 5">
            <a:extLst>
              <a:ext uri="{FF2B5EF4-FFF2-40B4-BE49-F238E27FC236}">
                <a16:creationId xmlns:a16="http://schemas.microsoft.com/office/drawing/2014/main" id="{36D47CA9-B606-8774-7056-A9B899289C12}"/>
              </a:ext>
            </a:extLst>
          </p:cNvPr>
          <p:cNvSpPr txBox="1"/>
          <p:nvPr/>
        </p:nvSpPr>
        <p:spPr>
          <a:xfrm>
            <a:off x="3894667" y="2243483"/>
            <a:ext cx="4859866" cy="369332"/>
          </a:xfrm>
          <a:prstGeom prst="rect">
            <a:avLst/>
          </a:prstGeom>
          <a:noFill/>
        </p:spPr>
        <p:txBody>
          <a:bodyPr wrap="square" rtlCol="0">
            <a:spAutoFit/>
          </a:bodyPr>
          <a:lstStyle/>
          <a:p>
            <a:r>
              <a:rPr lang="en-US" b="1" dirty="0"/>
              <a:t>Position 2 – Word: “a” – Dimension 2 </a:t>
            </a:r>
          </a:p>
        </p:txBody>
      </p:sp>
    </p:spTree>
    <p:extLst>
      <p:ext uri="{BB962C8B-B14F-4D97-AF65-F5344CB8AC3E}">
        <p14:creationId xmlns:p14="http://schemas.microsoft.com/office/powerpoint/2010/main" val="11873495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28584-11F8-65EB-DE43-E537B71AC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EEF2DF-63AE-6215-F4FD-A4BA317C1658}"/>
              </a:ext>
            </a:extLst>
          </p:cNvPr>
          <p:cNvSpPr>
            <a:spLocks noGrp="1"/>
          </p:cNvSpPr>
          <p:nvPr>
            <p:ph type="title"/>
          </p:nvPr>
        </p:nvSpPr>
        <p:spPr/>
        <p:txBody>
          <a:bodyPr>
            <a:normAutofit/>
          </a:bodyPr>
          <a:lstStyle/>
          <a:p>
            <a:r>
              <a:rPr lang="en-US" dirty="0"/>
              <a:t>Positional Encodings Graphics</a:t>
            </a:r>
          </a:p>
        </p:txBody>
      </p:sp>
      <p:pic>
        <p:nvPicPr>
          <p:cNvPr id="4" name="Picture 3" descr="A graph with lines and numbers&#10;&#10;Description automatically generated with medium confidence">
            <a:extLst>
              <a:ext uri="{FF2B5EF4-FFF2-40B4-BE49-F238E27FC236}">
                <a16:creationId xmlns:a16="http://schemas.microsoft.com/office/drawing/2014/main" id="{6EAB137F-49A3-8A1B-982D-06467E1E8185}"/>
              </a:ext>
            </a:extLst>
          </p:cNvPr>
          <p:cNvPicPr>
            <a:picLocks noChangeAspect="1"/>
          </p:cNvPicPr>
          <p:nvPr/>
        </p:nvPicPr>
        <p:blipFill>
          <a:blip r:embed="rId3"/>
          <a:stretch>
            <a:fillRect/>
          </a:stretch>
        </p:blipFill>
        <p:spPr>
          <a:xfrm>
            <a:off x="2199343" y="2612815"/>
            <a:ext cx="7772400" cy="3806518"/>
          </a:xfrm>
          <a:prstGeom prst="rect">
            <a:avLst/>
          </a:prstGeom>
        </p:spPr>
      </p:pic>
      <p:sp>
        <p:nvSpPr>
          <p:cNvPr id="5" name="TextBox 4">
            <a:extLst>
              <a:ext uri="{FF2B5EF4-FFF2-40B4-BE49-F238E27FC236}">
                <a16:creationId xmlns:a16="http://schemas.microsoft.com/office/drawing/2014/main" id="{0243BAB4-0B6A-137B-3EEE-10C68A5BEDD8}"/>
              </a:ext>
            </a:extLst>
          </p:cNvPr>
          <p:cNvSpPr txBox="1"/>
          <p:nvPr/>
        </p:nvSpPr>
        <p:spPr>
          <a:xfrm>
            <a:off x="3894667" y="2243483"/>
            <a:ext cx="4859866" cy="369332"/>
          </a:xfrm>
          <a:prstGeom prst="rect">
            <a:avLst/>
          </a:prstGeom>
          <a:noFill/>
        </p:spPr>
        <p:txBody>
          <a:bodyPr wrap="square" rtlCol="0">
            <a:spAutoFit/>
          </a:bodyPr>
          <a:lstStyle/>
          <a:p>
            <a:r>
              <a:rPr lang="en-US" b="1" dirty="0"/>
              <a:t>Position 2 – Word: “a” – Dimension 3 </a:t>
            </a:r>
          </a:p>
        </p:txBody>
      </p:sp>
    </p:spTree>
    <p:extLst>
      <p:ext uri="{BB962C8B-B14F-4D97-AF65-F5344CB8AC3E}">
        <p14:creationId xmlns:p14="http://schemas.microsoft.com/office/powerpoint/2010/main" val="11861226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0FBE5-84FD-7505-5808-34B1E7D53B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6F628D-6265-8F45-BCAF-09B88FDF2C87}"/>
              </a:ext>
            </a:extLst>
          </p:cNvPr>
          <p:cNvSpPr>
            <a:spLocks noGrp="1"/>
          </p:cNvSpPr>
          <p:nvPr>
            <p:ph type="title"/>
          </p:nvPr>
        </p:nvSpPr>
        <p:spPr/>
        <p:txBody>
          <a:bodyPr>
            <a:normAutofit/>
          </a:bodyPr>
          <a:lstStyle/>
          <a:p>
            <a:r>
              <a:rPr lang="en-US" dirty="0"/>
              <a:t>Positional Encodings Calculation</a:t>
            </a:r>
          </a:p>
        </p:txBody>
      </p:sp>
      <p:sp>
        <p:nvSpPr>
          <p:cNvPr id="8" name="TextBox 7">
            <a:extLst>
              <a:ext uri="{FF2B5EF4-FFF2-40B4-BE49-F238E27FC236}">
                <a16:creationId xmlns:a16="http://schemas.microsoft.com/office/drawing/2014/main" id="{5CA09212-FBC2-9E33-259B-DA66BD4E9B67}"/>
              </a:ext>
            </a:extLst>
          </p:cNvPr>
          <p:cNvSpPr txBox="1"/>
          <p:nvPr/>
        </p:nvSpPr>
        <p:spPr>
          <a:xfrm>
            <a:off x="3147504" y="2382344"/>
            <a:ext cx="1136755" cy="1200329"/>
          </a:xfrm>
          <a:prstGeom prst="rect">
            <a:avLst/>
          </a:prstGeom>
          <a:noFill/>
        </p:spPr>
        <p:txBody>
          <a:bodyPr wrap="square" rtlCol="0">
            <a:spAutoFit/>
          </a:bodyPr>
          <a:lstStyle/>
          <a:p>
            <a:pPr algn="ctr"/>
            <a:r>
              <a:rPr lang="en-US" b="1" dirty="0">
                <a:solidFill>
                  <a:schemeClr val="accent3">
                    <a:lumMod val="75000"/>
                  </a:schemeClr>
                </a:solidFill>
              </a:rPr>
              <a:t>Index</a:t>
            </a:r>
          </a:p>
          <a:p>
            <a:pPr algn="ctr"/>
            <a:r>
              <a:rPr lang="en-US" b="1" dirty="0">
                <a:solidFill>
                  <a:schemeClr val="accent3">
                    <a:lumMod val="75000"/>
                  </a:schemeClr>
                </a:solidFill>
              </a:rPr>
              <a:t>of token</a:t>
            </a:r>
            <a:r>
              <a:rPr lang="en-US" b="1" dirty="0">
                <a:solidFill>
                  <a:srgbClr val="000000"/>
                </a:solidFill>
              </a:rPr>
              <a:t>,</a:t>
            </a:r>
          </a:p>
          <a:p>
            <a:pPr algn="ctr"/>
            <a:r>
              <a:rPr lang="en-US" b="1" dirty="0">
                <a:solidFill>
                  <a:schemeClr val="accent3">
                    <a:lumMod val="75000"/>
                  </a:schemeClr>
                </a:solidFill>
              </a:rPr>
              <a:t>k</a:t>
            </a:r>
          </a:p>
          <a:p>
            <a:pPr algn="ctr"/>
            <a:r>
              <a:rPr lang="en-US" dirty="0">
                <a:solidFill>
                  <a:srgbClr val="000000"/>
                </a:solidFill>
                <a:latin typeface="-webkit-standard"/>
              </a:rPr>
              <a:t>	</a:t>
            </a:r>
            <a:endParaRPr lang="en-US" dirty="0"/>
          </a:p>
        </p:txBody>
      </p:sp>
      <p:sp>
        <p:nvSpPr>
          <p:cNvPr id="9" name="TextBox 8">
            <a:extLst>
              <a:ext uri="{FF2B5EF4-FFF2-40B4-BE49-F238E27FC236}">
                <a16:creationId xmlns:a16="http://schemas.microsoft.com/office/drawing/2014/main" id="{DCDC82B1-7108-5462-A80A-450F4BDECCEC}"/>
              </a:ext>
            </a:extLst>
          </p:cNvPr>
          <p:cNvSpPr txBox="1"/>
          <p:nvPr/>
        </p:nvSpPr>
        <p:spPr>
          <a:xfrm>
            <a:off x="5252803" y="2407458"/>
            <a:ext cx="2609860" cy="923330"/>
          </a:xfrm>
          <a:prstGeom prst="rect">
            <a:avLst/>
          </a:prstGeom>
          <a:noFill/>
        </p:spPr>
        <p:txBody>
          <a:bodyPr wrap="square" rtlCol="0">
            <a:spAutoFit/>
          </a:bodyPr>
          <a:lstStyle/>
          <a:p>
            <a:pPr algn="ctr"/>
            <a:r>
              <a:rPr lang="en-US" b="1" dirty="0">
                <a:solidFill>
                  <a:schemeClr val="accent3">
                    <a:lumMod val="75000"/>
                  </a:schemeClr>
                </a:solidFill>
              </a:rPr>
              <a:t>Positional Encoding</a:t>
            </a:r>
          </a:p>
          <a:p>
            <a:pPr algn="ctr"/>
            <a:r>
              <a:rPr lang="en-US" b="1" dirty="0">
                <a:solidFill>
                  <a:schemeClr val="accent3">
                    <a:lumMod val="75000"/>
                  </a:schemeClr>
                </a:solidFill>
              </a:rPr>
              <a:t>Matrix with d=4, n=100</a:t>
            </a:r>
            <a:r>
              <a:rPr lang="en-US" dirty="0">
                <a:solidFill>
                  <a:srgbClr val="000000"/>
                </a:solidFill>
                <a:latin typeface="-webkit-standard"/>
              </a:rPr>
              <a:t>	</a:t>
            </a:r>
            <a:endParaRPr lang="en-US" dirty="0"/>
          </a:p>
        </p:txBody>
      </p:sp>
      <p:sp>
        <p:nvSpPr>
          <p:cNvPr id="11" name="TextBox 10">
            <a:extLst>
              <a:ext uri="{FF2B5EF4-FFF2-40B4-BE49-F238E27FC236}">
                <a16:creationId xmlns:a16="http://schemas.microsoft.com/office/drawing/2014/main" id="{4449629A-002A-C824-552C-17F38419EAA0}"/>
              </a:ext>
            </a:extLst>
          </p:cNvPr>
          <p:cNvSpPr txBox="1"/>
          <p:nvPr/>
        </p:nvSpPr>
        <p:spPr>
          <a:xfrm>
            <a:off x="2278041" y="6240821"/>
            <a:ext cx="8559384" cy="369332"/>
          </a:xfrm>
          <a:prstGeom prst="rect">
            <a:avLst/>
          </a:prstGeom>
          <a:noFill/>
        </p:spPr>
        <p:txBody>
          <a:bodyPr wrap="square" rtlCol="0">
            <a:spAutoFit/>
          </a:bodyPr>
          <a:lstStyle/>
          <a:p>
            <a:pPr algn="ctr"/>
            <a:r>
              <a:rPr lang="en-US" b="1" dirty="0">
                <a:solidFill>
                  <a:schemeClr val="accent3">
                    <a:lumMod val="75000"/>
                  </a:schemeClr>
                </a:solidFill>
              </a:rPr>
              <a:t>Positional Encoding Matrix with for the sentence “I am a Robot”</a:t>
            </a:r>
            <a:r>
              <a:rPr lang="en-US" dirty="0">
                <a:solidFill>
                  <a:schemeClr val="accent3">
                    <a:lumMod val="75000"/>
                  </a:schemeClr>
                </a:solidFill>
                <a:latin typeface="-webkit-standard"/>
              </a:rPr>
              <a:t>	</a:t>
            </a:r>
            <a:endParaRPr lang="en-US" dirty="0">
              <a:solidFill>
                <a:schemeClr val="accent3">
                  <a:lumMod val="75000"/>
                </a:schemeClr>
              </a:solidFill>
            </a:endParaRPr>
          </a:p>
        </p:txBody>
      </p:sp>
      <p:pic>
        <p:nvPicPr>
          <p:cNvPr id="13" name="Picture 12" descr="A table with numbers and symbols&#10;&#10;Description automatically generated">
            <a:extLst>
              <a:ext uri="{FF2B5EF4-FFF2-40B4-BE49-F238E27FC236}">
                <a16:creationId xmlns:a16="http://schemas.microsoft.com/office/drawing/2014/main" id="{ED45985D-0436-FBA8-8DC4-60BF491AC277}"/>
              </a:ext>
            </a:extLst>
          </p:cNvPr>
          <p:cNvPicPr>
            <a:picLocks noChangeAspect="1"/>
          </p:cNvPicPr>
          <p:nvPr/>
        </p:nvPicPr>
        <p:blipFill>
          <a:blip r:embed="rId3"/>
          <a:stretch>
            <a:fillRect/>
          </a:stretch>
        </p:blipFill>
        <p:spPr>
          <a:xfrm>
            <a:off x="2482976" y="3240577"/>
            <a:ext cx="7205133" cy="3065341"/>
          </a:xfrm>
          <a:prstGeom prst="rect">
            <a:avLst/>
          </a:prstGeom>
        </p:spPr>
      </p:pic>
      <p:sp>
        <p:nvSpPr>
          <p:cNvPr id="3" name="TextBox 2">
            <a:extLst>
              <a:ext uri="{FF2B5EF4-FFF2-40B4-BE49-F238E27FC236}">
                <a16:creationId xmlns:a16="http://schemas.microsoft.com/office/drawing/2014/main" id="{1C4BF93D-216C-13BE-08CE-8ADCF0A90450}"/>
              </a:ext>
            </a:extLst>
          </p:cNvPr>
          <p:cNvSpPr txBox="1"/>
          <p:nvPr/>
        </p:nvSpPr>
        <p:spPr>
          <a:xfrm>
            <a:off x="4284259" y="2997200"/>
            <a:ext cx="4758141" cy="369332"/>
          </a:xfrm>
          <a:prstGeom prst="rect">
            <a:avLst/>
          </a:prstGeom>
          <a:noFill/>
        </p:spPr>
        <p:txBody>
          <a:bodyPr wrap="square" rtlCol="0">
            <a:spAutoFit/>
          </a:bodyPr>
          <a:lstStyle/>
          <a:p>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 = 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a:t>
            </a:r>
          </a:p>
        </p:txBody>
      </p:sp>
    </p:spTree>
    <p:extLst>
      <p:ext uri="{BB962C8B-B14F-4D97-AF65-F5344CB8AC3E}">
        <p14:creationId xmlns:p14="http://schemas.microsoft.com/office/powerpoint/2010/main" val="31524323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DFBE6-E77B-3CCC-BA53-4066ED6EA1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C59198-02FB-9140-E392-DA948BC73627}"/>
              </a:ext>
            </a:extLst>
          </p:cNvPr>
          <p:cNvSpPr>
            <a:spLocks noGrp="1"/>
          </p:cNvSpPr>
          <p:nvPr>
            <p:ph type="title"/>
          </p:nvPr>
        </p:nvSpPr>
        <p:spPr/>
        <p:txBody>
          <a:bodyPr>
            <a:normAutofit/>
          </a:bodyPr>
          <a:lstStyle/>
          <a:p>
            <a:r>
              <a:rPr lang="en-US" dirty="0"/>
              <a:t>Positional Encodings Calculation</a:t>
            </a:r>
          </a:p>
        </p:txBody>
      </p:sp>
      <p:sp>
        <p:nvSpPr>
          <p:cNvPr id="8" name="TextBox 7">
            <a:extLst>
              <a:ext uri="{FF2B5EF4-FFF2-40B4-BE49-F238E27FC236}">
                <a16:creationId xmlns:a16="http://schemas.microsoft.com/office/drawing/2014/main" id="{DB0A13BB-582F-F159-AD65-2925885F9A46}"/>
              </a:ext>
            </a:extLst>
          </p:cNvPr>
          <p:cNvSpPr txBox="1"/>
          <p:nvPr/>
        </p:nvSpPr>
        <p:spPr>
          <a:xfrm>
            <a:off x="3147504" y="2382344"/>
            <a:ext cx="1136755" cy="1200329"/>
          </a:xfrm>
          <a:prstGeom prst="rect">
            <a:avLst/>
          </a:prstGeom>
          <a:noFill/>
        </p:spPr>
        <p:txBody>
          <a:bodyPr wrap="square" rtlCol="0">
            <a:spAutoFit/>
          </a:bodyPr>
          <a:lstStyle/>
          <a:p>
            <a:pPr algn="ctr"/>
            <a:r>
              <a:rPr lang="en-US" b="1" dirty="0">
                <a:solidFill>
                  <a:schemeClr val="accent3">
                    <a:lumMod val="60000"/>
                    <a:lumOff val="40000"/>
                  </a:schemeClr>
                </a:solidFill>
              </a:rPr>
              <a:t>Index</a:t>
            </a:r>
          </a:p>
          <a:p>
            <a:pPr algn="ctr"/>
            <a:r>
              <a:rPr lang="en-US" b="1" dirty="0">
                <a:solidFill>
                  <a:schemeClr val="accent3">
                    <a:lumMod val="60000"/>
                    <a:lumOff val="40000"/>
                  </a:schemeClr>
                </a:solidFill>
              </a:rPr>
              <a:t>of token,</a:t>
            </a:r>
          </a:p>
          <a:p>
            <a:pPr algn="ctr"/>
            <a:r>
              <a:rPr lang="en-US" b="1" dirty="0">
                <a:solidFill>
                  <a:schemeClr val="accent3">
                    <a:lumMod val="60000"/>
                    <a:lumOff val="40000"/>
                  </a:schemeClr>
                </a:solidFill>
              </a:rPr>
              <a:t>k</a:t>
            </a:r>
          </a:p>
          <a:p>
            <a:pPr algn="ctr"/>
            <a:r>
              <a:rPr lang="en-US" dirty="0">
                <a:solidFill>
                  <a:schemeClr val="accent3">
                    <a:lumMod val="60000"/>
                    <a:lumOff val="40000"/>
                  </a:schemeClr>
                </a:solidFill>
                <a:latin typeface="-webkit-standard"/>
              </a:rPr>
              <a:t>	</a:t>
            </a:r>
            <a:endParaRPr lang="en-US" dirty="0">
              <a:solidFill>
                <a:schemeClr val="accent3">
                  <a:lumMod val="60000"/>
                  <a:lumOff val="40000"/>
                </a:schemeClr>
              </a:solidFill>
            </a:endParaRPr>
          </a:p>
        </p:txBody>
      </p:sp>
      <p:sp>
        <p:nvSpPr>
          <p:cNvPr id="9" name="TextBox 8">
            <a:extLst>
              <a:ext uri="{FF2B5EF4-FFF2-40B4-BE49-F238E27FC236}">
                <a16:creationId xmlns:a16="http://schemas.microsoft.com/office/drawing/2014/main" id="{A1F86683-A732-4C0E-4DCE-1F4FDAF1C31B}"/>
              </a:ext>
            </a:extLst>
          </p:cNvPr>
          <p:cNvSpPr txBox="1"/>
          <p:nvPr/>
        </p:nvSpPr>
        <p:spPr>
          <a:xfrm>
            <a:off x="5252803" y="2407458"/>
            <a:ext cx="2609860" cy="923330"/>
          </a:xfrm>
          <a:prstGeom prst="rect">
            <a:avLst/>
          </a:prstGeom>
          <a:noFill/>
        </p:spPr>
        <p:txBody>
          <a:bodyPr wrap="square" rtlCol="0">
            <a:spAutoFit/>
          </a:bodyPr>
          <a:lstStyle/>
          <a:p>
            <a:pPr algn="ctr"/>
            <a:r>
              <a:rPr lang="en-US" b="1" dirty="0">
                <a:solidFill>
                  <a:schemeClr val="accent3">
                    <a:lumMod val="60000"/>
                    <a:lumOff val="40000"/>
                  </a:schemeClr>
                </a:solidFill>
              </a:rPr>
              <a:t>Positional Encoding</a:t>
            </a:r>
          </a:p>
          <a:p>
            <a:pPr algn="ctr"/>
            <a:r>
              <a:rPr lang="en-US" b="1" dirty="0">
                <a:solidFill>
                  <a:schemeClr val="accent3">
                    <a:lumMod val="60000"/>
                    <a:lumOff val="40000"/>
                  </a:schemeClr>
                </a:solidFill>
              </a:rPr>
              <a:t>Matrix with d=4, n=100</a:t>
            </a:r>
            <a:r>
              <a:rPr lang="en-US" dirty="0">
                <a:solidFill>
                  <a:srgbClr val="000000"/>
                </a:solidFill>
                <a:latin typeface="-webkit-standard"/>
              </a:rPr>
              <a:t>	</a:t>
            </a:r>
            <a:endParaRPr lang="en-US" dirty="0"/>
          </a:p>
        </p:txBody>
      </p:sp>
      <p:sp>
        <p:nvSpPr>
          <p:cNvPr id="11" name="TextBox 10">
            <a:extLst>
              <a:ext uri="{FF2B5EF4-FFF2-40B4-BE49-F238E27FC236}">
                <a16:creationId xmlns:a16="http://schemas.microsoft.com/office/drawing/2014/main" id="{9ACE8D28-450E-6535-ECE1-1A074205043F}"/>
              </a:ext>
            </a:extLst>
          </p:cNvPr>
          <p:cNvSpPr txBox="1"/>
          <p:nvPr/>
        </p:nvSpPr>
        <p:spPr>
          <a:xfrm>
            <a:off x="2278041" y="6240821"/>
            <a:ext cx="8559384" cy="369332"/>
          </a:xfrm>
          <a:prstGeom prst="rect">
            <a:avLst/>
          </a:prstGeom>
          <a:noFill/>
        </p:spPr>
        <p:txBody>
          <a:bodyPr wrap="square" rtlCol="0">
            <a:spAutoFit/>
          </a:bodyPr>
          <a:lstStyle/>
          <a:p>
            <a:pPr algn="ctr"/>
            <a:r>
              <a:rPr lang="en-US" b="1" dirty="0">
                <a:solidFill>
                  <a:schemeClr val="accent3">
                    <a:lumMod val="60000"/>
                    <a:lumOff val="40000"/>
                  </a:schemeClr>
                </a:solidFill>
              </a:rPr>
              <a:t>Positional Encoding Matrix with for the sentence “I am a Robot”</a:t>
            </a:r>
            <a:r>
              <a:rPr lang="en-US" dirty="0">
                <a:solidFill>
                  <a:schemeClr val="accent3">
                    <a:lumMod val="60000"/>
                    <a:lumOff val="40000"/>
                  </a:schemeClr>
                </a:solidFill>
                <a:latin typeface="-webkit-standard"/>
              </a:rPr>
              <a:t>	</a:t>
            </a:r>
            <a:endParaRPr lang="en-US" dirty="0">
              <a:solidFill>
                <a:schemeClr val="accent3">
                  <a:lumMod val="60000"/>
                  <a:lumOff val="40000"/>
                </a:schemeClr>
              </a:solidFill>
            </a:endParaRPr>
          </a:p>
        </p:txBody>
      </p:sp>
      <p:pic>
        <p:nvPicPr>
          <p:cNvPr id="13" name="Picture 12" descr="A table with numbers and symbols&#10;&#10;Description automatically generated">
            <a:extLst>
              <a:ext uri="{FF2B5EF4-FFF2-40B4-BE49-F238E27FC236}">
                <a16:creationId xmlns:a16="http://schemas.microsoft.com/office/drawing/2014/main" id="{8406F73E-9FB3-6DAF-6077-2AF8CE5C433A}"/>
              </a:ext>
            </a:extLst>
          </p:cNvPr>
          <p:cNvPicPr>
            <a:picLocks noChangeAspect="1"/>
          </p:cNvPicPr>
          <p:nvPr/>
        </p:nvPicPr>
        <p:blipFill>
          <a:blip r:embed="rId3"/>
          <a:stretch>
            <a:fillRect/>
          </a:stretch>
        </p:blipFill>
        <p:spPr>
          <a:xfrm>
            <a:off x="2482976" y="3240577"/>
            <a:ext cx="7205133" cy="3065341"/>
          </a:xfrm>
          <a:prstGeom prst="rect">
            <a:avLst/>
          </a:prstGeom>
        </p:spPr>
      </p:pic>
      <p:sp>
        <p:nvSpPr>
          <p:cNvPr id="3" name="TextBox 2">
            <a:extLst>
              <a:ext uri="{FF2B5EF4-FFF2-40B4-BE49-F238E27FC236}">
                <a16:creationId xmlns:a16="http://schemas.microsoft.com/office/drawing/2014/main" id="{5BD2E08A-489E-C9FB-ACC1-BF68DAD9345F}"/>
              </a:ext>
            </a:extLst>
          </p:cNvPr>
          <p:cNvSpPr txBox="1"/>
          <p:nvPr/>
        </p:nvSpPr>
        <p:spPr>
          <a:xfrm>
            <a:off x="4284259" y="2997200"/>
            <a:ext cx="4758141" cy="369332"/>
          </a:xfrm>
          <a:prstGeom prst="rect">
            <a:avLst/>
          </a:prstGeom>
          <a:noFill/>
        </p:spPr>
        <p:txBody>
          <a:bodyPr wrap="square" rtlCol="0">
            <a:spAutoFit/>
          </a:bodyPr>
          <a:lstStyle/>
          <a:p>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 = 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a:t>
            </a:r>
          </a:p>
        </p:txBody>
      </p:sp>
      <p:sp>
        <p:nvSpPr>
          <p:cNvPr id="4" name="TextBox 3">
            <a:extLst>
              <a:ext uri="{FF2B5EF4-FFF2-40B4-BE49-F238E27FC236}">
                <a16:creationId xmlns:a16="http://schemas.microsoft.com/office/drawing/2014/main" id="{405A4F37-E711-3BB9-ADB1-9FAE1DA2157A}"/>
              </a:ext>
            </a:extLst>
          </p:cNvPr>
          <p:cNvSpPr txBox="1"/>
          <p:nvPr/>
        </p:nvSpPr>
        <p:spPr>
          <a:xfrm>
            <a:off x="9657467" y="4773247"/>
            <a:ext cx="2207122" cy="1754326"/>
          </a:xfrm>
          <a:prstGeom prst="rect">
            <a:avLst/>
          </a:prstGeom>
          <a:noFill/>
        </p:spPr>
        <p:txBody>
          <a:bodyPr wrap="square" rtlCol="0">
            <a:spAutoFit/>
          </a:bodyPr>
          <a:lstStyle/>
          <a:p>
            <a:r>
              <a:rPr lang="en-US" dirty="0"/>
              <a:t>The </a:t>
            </a:r>
            <a:r>
              <a:rPr lang="en-US" b="1" dirty="0"/>
              <a:t>2</a:t>
            </a:r>
            <a:r>
              <a:rPr lang="en-US" b="1" baseline="30000" dirty="0"/>
              <a:t>nd</a:t>
            </a:r>
            <a:r>
              <a:rPr lang="en-US" dirty="0"/>
              <a:t> </a:t>
            </a:r>
            <a:r>
              <a:rPr lang="en-US" b="1" i="1" dirty="0"/>
              <a:t>cos </a:t>
            </a:r>
            <a:r>
              <a:rPr lang="en-US" dirty="0"/>
              <a:t>function</a:t>
            </a:r>
          </a:p>
          <a:p>
            <a:r>
              <a:rPr lang="en-US" dirty="0"/>
              <a:t>(dimension 2)</a:t>
            </a:r>
          </a:p>
          <a:p>
            <a:endParaRPr lang="en-US" dirty="0"/>
          </a:p>
          <a:p>
            <a:r>
              <a:rPr lang="en-US" dirty="0"/>
              <a:t>The </a:t>
            </a:r>
            <a:r>
              <a:rPr lang="en-US" b="1" dirty="0"/>
              <a:t>2</a:t>
            </a:r>
            <a:r>
              <a:rPr lang="en-US" b="1" baseline="30000" dirty="0"/>
              <a:t>nd</a:t>
            </a:r>
            <a:r>
              <a:rPr lang="en-US" dirty="0"/>
              <a:t> </a:t>
            </a:r>
            <a:r>
              <a:rPr lang="en-US" b="1" i="1" dirty="0"/>
              <a:t>sin</a:t>
            </a:r>
            <a:r>
              <a:rPr lang="en-US" dirty="0"/>
              <a:t> function</a:t>
            </a:r>
          </a:p>
          <a:p>
            <a:r>
              <a:rPr lang="en-US" dirty="0"/>
              <a:t>(dimension 3)</a:t>
            </a:r>
          </a:p>
          <a:p>
            <a:endParaRPr lang="en-US" dirty="0"/>
          </a:p>
        </p:txBody>
      </p:sp>
      <p:sp>
        <p:nvSpPr>
          <p:cNvPr id="7" name="Rectangle 6">
            <a:extLst>
              <a:ext uri="{FF2B5EF4-FFF2-40B4-BE49-F238E27FC236}">
                <a16:creationId xmlns:a16="http://schemas.microsoft.com/office/drawing/2014/main" id="{704B30F6-D676-9315-5853-AF3570D1B07D}"/>
              </a:ext>
            </a:extLst>
          </p:cNvPr>
          <p:cNvSpPr/>
          <p:nvPr/>
        </p:nvSpPr>
        <p:spPr>
          <a:xfrm>
            <a:off x="9612480" y="4728720"/>
            <a:ext cx="2207121" cy="661504"/>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BD2E9F-6B0A-6CD1-A93C-C165149B5AF9}"/>
              </a:ext>
            </a:extLst>
          </p:cNvPr>
          <p:cNvSpPr/>
          <p:nvPr/>
        </p:nvSpPr>
        <p:spPr>
          <a:xfrm>
            <a:off x="9612481" y="5553643"/>
            <a:ext cx="2207120" cy="661504"/>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FBBEC59-0357-03E2-2DEC-C7215F4B8776}"/>
              </a:ext>
            </a:extLst>
          </p:cNvPr>
          <p:cNvSpPr txBox="1"/>
          <p:nvPr/>
        </p:nvSpPr>
        <p:spPr>
          <a:xfrm>
            <a:off x="538757" y="4828590"/>
            <a:ext cx="2207122" cy="1477328"/>
          </a:xfrm>
          <a:prstGeom prst="rect">
            <a:avLst/>
          </a:prstGeom>
          <a:noFill/>
        </p:spPr>
        <p:txBody>
          <a:bodyPr wrap="square" rtlCol="0">
            <a:spAutoFit/>
          </a:bodyPr>
          <a:lstStyle/>
          <a:p>
            <a:r>
              <a:rPr lang="en-US" dirty="0"/>
              <a:t>The </a:t>
            </a:r>
            <a:r>
              <a:rPr lang="en-US" b="1" dirty="0"/>
              <a:t>1</a:t>
            </a:r>
            <a:r>
              <a:rPr lang="en-US" b="1" baseline="30000" dirty="0"/>
              <a:t>st</a:t>
            </a:r>
            <a:r>
              <a:rPr lang="en-US" dirty="0"/>
              <a:t> </a:t>
            </a:r>
            <a:r>
              <a:rPr lang="en-US" b="1" i="1" dirty="0"/>
              <a:t>sin </a:t>
            </a:r>
            <a:r>
              <a:rPr lang="en-US" i="1" dirty="0"/>
              <a:t>function</a:t>
            </a:r>
            <a:r>
              <a:rPr lang="en-US" dirty="0"/>
              <a:t> (dimension 0)</a:t>
            </a:r>
          </a:p>
          <a:p>
            <a:endParaRPr lang="en-US" dirty="0"/>
          </a:p>
          <a:p>
            <a:r>
              <a:rPr lang="en-US" dirty="0"/>
              <a:t>The </a:t>
            </a:r>
            <a:r>
              <a:rPr lang="en-US" b="1" dirty="0"/>
              <a:t>1</a:t>
            </a:r>
            <a:r>
              <a:rPr lang="en-US" b="1" baseline="30000" dirty="0"/>
              <a:t>st</a:t>
            </a:r>
            <a:r>
              <a:rPr lang="en-US" dirty="0"/>
              <a:t> </a:t>
            </a:r>
            <a:r>
              <a:rPr lang="en-US" b="1" i="1" dirty="0"/>
              <a:t>cos </a:t>
            </a:r>
            <a:r>
              <a:rPr lang="en-US" i="1" dirty="0"/>
              <a:t>function</a:t>
            </a:r>
          </a:p>
          <a:p>
            <a:r>
              <a:rPr lang="en-US" i="1" dirty="0"/>
              <a:t>(dimension 1)</a:t>
            </a:r>
            <a:endParaRPr lang="en-US" dirty="0"/>
          </a:p>
        </p:txBody>
      </p:sp>
      <p:sp>
        <p:nvSpPr>
          <p:cNvPr id="25" name="Rectangle 24">
            <a:extLst>
              <a:ext uri="{FF2B5EF4-FFF2-40B4-BE49-F238E27FC236}">
                <a16:creationId xmlns:a16="http://schemas.microsoft.com/office/drawing/2014/main" id="{E281CAED-DA03-6FA6-B979-37D6D095B045}"/>
              </a:ext>
            </a:extLst>
          </p:cNvPr>
          <p:cNvSpPr/>
          <p:nvPr/>
        </p:nvSpPr>
        <p:spPr>
          <a:xfrm>
            <a:off x="504548" y="4807621"/>
            <a:ext cx="2111698" cy="661504"/>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4B07F585-D60E-D017-6D3C-A040FC406A37}"/>
              </a:ext>
            </a:extLst>
          </p:cNvPr>
          <p:cNvCxnSpPr>
            <a:cxnSpLocks/>
            <a:stCxn id="25" idx="3"/>
          </p:cNvCxnSpPr>
          <p:nvPr/>
        </p:nvCxnSpPr>
        <p:spPr>
          <a:xfrm flipV="1">
            <a:off x="2616246" y="3330788"/>
            <a:ext cx="1803354" cy="180758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5451AA6-97A6-0314-D215-235F0D823834}"/>
              </a:ext>
            </a:extLst>
          </p:cNvPr>
          <p:cNvCxnSpPr>
            <a:cxnSpLocks/>
          </p:cNvCxnSpPr>
          <p:nvPr/>
        </p:nvCxnSpPr>
        <p:spPr>
          <a:xfrm flipV="1">
            <a:off x="2638738" y="3319078"/>
            <a:ext cx="2917617" cy="28859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7350677-605A-6326-6DAF-17DEA1F6D66A}"/>
              </a:ext>
            </a:extLst>
          </p:cNvPr>
          <p:cNvCxnSpPr>
            <a:cxnSpLocks/>
          </p:cNvCxnSpPr>
          <p:nvPr/>
        </p:nvCxnSpPr>
        <p:spPr>
          <a:xfrm flipH="1" flipV="1">
            <a:off x="8546310" y="3353811"/>
            <a:ext cx="1043679" cy="14747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CF3D9F3-B1FD-D342-DB29-17CE9348E73B}"/>
              </a:ext>
            </a:extLst>
          </p:cNvPr>
          <p:cNvCxnSpPr>
            <a:cxnSpLocks/>
          </p:cNvCxnSpPr>
          <p:nvPr/>
        </p:nvCxnSpPr>
        <p:spPr>
          <a:xfrm flipH="1" flipV="1">
            <a:off x="7368632" y="3366532"/>
            <a:ext cx="2207122" cy="283854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B79FDAE2-FF46-147F-F337-58A5B389F44E}"/>
              </a:ext>
            </a:extLst>
          </p:cNvPr>
          <p:cNvSpPr/>
          <p:nvPr/>
        </p:nvSpPr>
        <p:spPr>
          <a:xfrm>
            <a:off x="533038" y="5644414"/>
            <a:ext cx="2111698" cy="661504"/>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2196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16192-8F9F-58C2-5867-EE13E6061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BA6303-AC66-7B29-2D1D-8AAEB329A6AB}"/>
              </a:ext>
            </a:extLst>
          </p:cNvPr>
          <p:cNvSpPr>
            <a:spLocks noGrp="1"/>
          </p:cNvSpPr>
          <p:nvPr>
            <p:ph type="title"/>
          </p:nvPr>
        </p:nvSpPr>
        <p:spPr/>
        <p:txBody>
          <a:bodyPr>
            <a:normAutofit/>
          </a:bodyPr>
          <a:lstStyle/>
          <a:p>
            <a:r>
              <a:rPr lang="en-US" dirty="0"/>
              <a:t>Positional Encodings Calculation</a:t>
            </a:r>
          </a:p>
        </p:txBody>
      </p:sp>
      <p:sp>
        <p:nvSpPr>
          <p:cNvPr id="8" name="TextBox 7">
            <a:extLst>
              <a:ext uri="{FF2B5EF4-FFF2-40B4-BE49-F238E27FC236}">
                <a16:creationId xmlns:a16="http://schemas.microsoft.com/office/drawing/2014/main" id="{7F6C9A42-8F3B-EF8E-6465-479E081D583D}"/>
              </a:ext>
            </a:extLst>
          </p:cNvPr>
          <p:cNvSpPr txBox="1"/>
          <p:nvPr/>
        </p:nvSpPr>
        <p:spPr>
          <a:xfrm>
            <a:off x="3147504" y="2382344"/>
            <a:ext cx="1136755" cy="1200329"/>
          </a:xfrm>
          <a:prstGeom prst="rect">
            <a:avLst/>
          </a:prstGeom>
          <a:noFill/>
        </p:spPr>
        <p:txBody>
          <a:bodyPr wrap="square" rtlCol="0">
            <a:spAutoFit/>
          </a:bodyPr>
          <a:lstStyle/>
          <a:p>
            <a:pPr algn="ctr"/>
            <a:r>
              <a:rPr lang="en-US" b="1" dirty="0">
                <a:solidFill>
                  <a:schemeClr val="accent3">
                    <a:lumMod val="75000"/>
                  </a:schemeClr>
                </a:solidFill>
              </a:rPr>
              <a:t>Index</a:t>
            </a:r>
          </a:p>
          <a:p>
            <a:pPr algn="ctr"/>
            <a:r>
              <a:rPr lang="en-US" b="1" dirty="0">
                <a:solidFill>
                  <a:schemeClr val="accent3">
                    <a:lumMod val="75000"/>
                  </a:schemeClr>
                </a:solidFill>
              </a:rPr>
              <a:t>of token</a:t>
            </a:r>
            <a:r>
              <a:rPr lang="en-US" b="1" dirty="0">
                <a:solidFill>
                  <a:srgbClr val="000000"/>
                </a:solidFill>
              </a:rPr>
              <a:t>,</a:t>
            </a:r>
          </a:p>
          <a:p>
            <a:pPr algn="ctr"/>
            <a:r>
              <a:rPr lang="en-US" b="1" dirty="0">
                <a:solidFill>
                  <a:schemeClr val="accent3">
                    <a:lumMod val="75000"/>
                  </a:schemeClr>
                </a:solidFill>
              </a:rPr>
              <a:t>k</a:t>
            </a:r>
          </a:p>
          <a:p>
            <a:pPr algn="ctr"/>
            <a:r>
              <a:rPr lang="en-US" dirty="0">
                <a:solidFill>
                  <a:srgbClr val="000000"/>
                </a:solidFill>
                <a:latin typeface="-webkit-standard"/>
              </a:rPr>
              <a:t>	</a:t>
            </a:r>
            <a:endParaRPr lang="en-US" dirty="0"/>
          </a:p>
        </p:txBody>
      </p:sp>
      <p:sp>
        <p:nvSpPr>
          <p:cNvPr id="9" name="TextBox 8">
            <a:extLst>
              <a:ext uri="{FF2B5EF4-FFF2-40B4-BE49-F238E27FC236}">
                <a16:creationId xmlns:a16="http://schemas.microsoft.com/office/drawing/2014/main" id="{BD2F85E7-B1B0-9540-A297-2FF635E9644D}"/>
              </a:ext>
            </a:extLst>
          </p:cNvPr>
          <p:cNvSpPr txBox="1"/>
          <p:nvPr/>
        </p:nvSpPr>
        <p:spPr>
          <a:xfrm>
            <a:off x="5252803" y="2407458"/>
            <a:ext cx="2609860" cy="923330"/>
          </a:xfrm>
          <a:prstGeom prst="rect">
            <a:avLst/>
          </a:prstGeom>
          <a:noFill/>
        </p:spPr>
        <p:txBody>
          <a:bodyPr wrap="square" rtlCol="0">
            <a:spAutoFit/>
          </a:bodyPr>
          <a:lstStyle/>
          <a:p>
            <a:pPr algn="ctr"/>
            <a:r>
              <a:rPr lang="en-US" b="1" dirty="0">
                <a:solidFill>
                  <a:schemeClr val="accent3">
                    <a:lumMod val="75000"/>
                  </a:schemeClr>
                </a:solidFill>
              </a:rPr>
              <a:t>Positional Encoding</a:t>
            </a:r>
          </a:p>
          <a:p>
            <a:pPr algn="ctr"/>
            <a:r>
              <a:rPr lang="en-US" b="1" dirty="0">
                <a:solidFill>
                  <a:schemeClr val="accent3">
                    <a:lumMod val="75000"/>
                  </a:schemeClr>
                </a:solidFill>
              </a:rPr>
              <a:t>Matrix with d=4, n=100</a:t>
            </a:r>
            <a:r>
              <a:rPr lang="en-US" dirty="0">
                <a:solidFill>
                  <a:srgbClr val="000000"/>
                </a:solidFill>
                <a:latin typeface="-webkit-standard"/>
              </a:rPr>
              <a:t>	</a:t>
            </a:r>
            <a:endParaRPr lang="en-US" dirty="0"/>
          </a:p>
        </p:txBody>
      </p:sp>
      <p:sp>
        <p:nvSpPr>
          <p:cNvPr id="11" name="TextBox 10">
            <a:extLst>
              <a:ext uri="{FF2B5EF4-FFF2-40B4-BE49-F238E27FC236}">
                <a16:creationId xmlns:a16="http://schemas.microsoft.com/office/drawing/2014/main" id="{CB3BE563-7D84-56E8-DE3B-25D8BEA6AB99}"/>
              </a:ext>
            </a:extLst>
          </p:cNvPr>
          <p:cNvSpPr txBox="1"/>
          <p:nvPr/>
        </p:nvSpPr>
        <p:spPr>
          <a:xfrm>
            <a:off x="2278041" y="6240821"/>
            <a:ext cx="8559384" cy="369332"/>
          </a:xfrm>
          <a:prstGeom prst="rect">
            <a:avLst/>
          </a:prstGeom>
          <a:noFill/>
        </p:spPr>
        <p:txBody>
          <a:bodyPr wrap="square" rtlCol="0">
            <a:spAutoFit/>
          </a:bodyPr>
          <a:lstStyle/>
          <a:p>
            <a:pPr algn="ctr"/>
            <a:r>
              <a:rPr lang="en-US" b="1" dirty="0">
                <a:solidFill>
                  <a:schemeClr val="accent3">
                    <a:lumMod val="75000"/>
                  </a:schemeClr>
                </a:solidFill>
              </a:rPr>
              <a:t>Positional Encoding Matrix with for the sentence “I am a Robot”</a:t>
            </a:r>
            <a:r>
              <a:rPr lang="en-US" dirty="0">
                <a:solidFill>
                  <a:schemeClr val="accent3">
                    <a:lumMod val="75000"/>
                  </a:schemeClr>
                </a:solidFill>
                <a:latin typeface="-webkit-standard"/>
              </a:rPr>
              <a:t>	</a:t>
            </a:r>
            <a:endParaRPr lang="en-US" dirty="0">
              <a:solidFill>
                <a:schemeClr val="accent3">
                  <a:lumMod val="75000"/>
                </a:schemeClr>
              </a:solidFill>
            </a:endParaRPr>
          </a:p>
        </p:txBody>
      </p:sp>
      <p:pic>
        <p:nvPicPr>
          <p:cNvPr id="13" name="Picture 12" descr="A table with numbers and symbols&#10;&#10;Description automatically generated">
            <a:extLst>
              <a:ext uri="{FF2B5EF4-FFF2-40B4-BE49-F238E27FC236}">
                <a16:creationId xmlns:a16="http://schemas.microsoft.com/office/drawing/2014/main" id="{CAC1531E-1026-91B6-4860-726EB0CDCC79}"/>
              </a:ext>
            </a:extLst>
          </p:cNvPr>
          <p:cNvPicPr>
            <a:picLocks noChangeAspect="1"/>
          </p:cNvPicPr>
          <p:nvPr/>
        </p:nvPicPr>
        <p:blipFill>
          <a:blip r:embed="rId3"/>
          <a:stretch>
            <a:fillRect/>
          </a:stretch>
        </p:blipFill>
        <p:spPr>
          <a:xfrm>
            <a:off x="2482976" y="3240577"/>
            <a:ext cx="7205133" cy="3065341"/>
          </a:xfrm>
          <a:prstGeom prst="rect">
            <a:avLst/>
          </a:prstGeom>
        </p:spPr>
      </p:pic>
      <p:sp>
        <p:nvSpPr>
          <p:cNvPr id="3" name="TextBox 2">
            <a:extLst>
              <a:ext uri="{FF2B5EF4-FFF2-40B4-BE49-F238E27FC236}">
                <a16:creationId xmlns:a16="http://schemas.microsoft.com/office/drawing/2014/main" id="{A9967B78-D196-DEBA-9471-FBFC9057C44C}"/>
              </a:ext>
            </a:extLst>
          </p:cNvPr>
          <p:cNvSpPr txBox="1"/>
          <p:nvPr/>
        </p:nvSpPr>
        <p:spPr>
          <a:xfrm>
            <a:off x="4284259" y="2997200"/>
            <a:ext cx="4758141" cy="369332"/>
          </a:xfrm>
          <a:prstGeom prst="rect">
            <a:avLst/>
          </a:prstGeom>
          <a:noFill/>
        </p:spPr>
        <p:txBody>
          <a:bodyPr wrap="square" rtlCol="0">
            <a:spAutoFit/>
          </a:bodyPr>
          <a:lstStyle/>
          <a:p>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 = 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a:t>
            </a:r>
          </a:p>
        </p:txBody>
      </p:sp>
      <p:pic>
        <p:nvPicPr>
          <p:cNvPr id="4" name="Picture 3" descr="A math equations on a white background&#10;&#10;Description automatically generated">
            <a:extLst>
              <a:ext uri="{FF2B5EF4-FFF2-40B4-BE49-F238E27FC236}">
                <a16:creationId xmlns:a16="http://schemas.microsoft.com/office/drawing/2014/main" id="{4C5B1780-F042-5ECB-B835-E110183358C3}"/>
              </a:ext>
            </a:extLst>
          </p:cNvPr>
          <p:cNvPicPr>
            <a:picLocks noChangeAspect="1"/>
          </p:cNvPicPr>
          <p:nvPr/>
        </p:nvPicPr>
        <p:blipFill>
          <a:blip r:embed="rId4"/>
          <a:srcRect l="38134" r="19793"/>
          <a:stretch/>
        </p:blipFill>
        <p:spPr>
          <a:xfrm>
            <a:off x="220134" y="3779961"/>
            <a:ext cx="2525330" cy="2263573"/>
          </a:xfrm>
          <a:prstGeom prst="rect">
            <a:avLst/>
          </a:prstGeom>
        </p:spPr>
      </p:pic>
    </p:spTree>
    <p:extLst>
      <p:ext uri="{BB962C8B-B14F-4D97-AF65-F5344CB8AC3E}">
        <p14:creationId xmlns:p14="http://schemas.microsoft.com/office/powerpoint/2010/main" val="2704658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40A16-F4D1-3007-3454-946C8576B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577F30-C127-AB3C-3DBF-EE048485469F}"/>
              </a:ext>
            </a:extLst>
          </p:cNvPr>
          <p:cNvSpPr>
            <a:spLocks noGrp="1"/>
          </p:cNvSpPr>
          <p:nvPr>
            <p:ph type="title"/>
          </p:nvPr>
        </p:nvSpPr>
        <p:spPr/>
        <p:txBody>
          <a:bodyPr/>
          <a:lstStyle/>
          <a:p>
            <a:r>
              <a:rPr lang="en-US" dirty="0"/>
              <a:t>Pre-training Transforms is Not Advisable</a:t>
            </a:r>
          </a:p>
        </p:txBody>
      </p:sp>
      <p:pic>
        <p:nvPicPr>
          <p:cNvPr id="9" name="Content Placeholder 8" descr="A calculator and a calculator&#10;&#10;Description automatically generated">
            <a:extLst>
              <a:ext uri="{FF2B5EF4-FFF2-40B4-BE49-F238E27FC236}">
                <a16:creationId xmlns:a16="http://schemas.microsoft.com/office/drawing/2014/main" id="{B81DF7E3-B5C7-CBD0-FDD5-778CFCB84F59}"/>
              </a:ext>
            </a:extLst>
          </p:cNvPr>
          <p:cNvPicPr>
            <a:picLocks noGrp="1" noChangeAspect="1"/>
          </p:cNvPicPr>
          <p:nvPr>
            <p:ph idx="1"/>
          </p:nvPr>
        </p:nvPicPr>
        <p:blipFill>
          <a:blip r:embed="rId2"/>
          <a:stretch>
            <a:fillRect/>
          </a:stretch>
        </p:blipFill>
        <p:spPr>
          <a:xfrm>
            <a:off x="1711422" y="2090057"/>
            <a:ext cx="8769156" cy="4767943"/>
          </a:xfrm>
        </p:spPr>
      </p:pic>
    </p:spTree>
    <p:extLst>
      <p:ext uri="{BB962C8B-B14F-4D97-AF65-F5344CB8AC3E}">
        <p14:creationId xmlns:p14="http://schemas.microsoft.com/office/powerpoint/2010/main" val="28876079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8BE3F-F666-E2B3-640E-7898D0FECF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BFBC1C-7468-7962-2614-46C7F0E8A0AA}"/>
              </a:ext>
            </a:extLst>
          </p:cNvPr>
          <p:cNvSpPr>
            <a:spLocks noGrp="1"/>
          </p:cNvSpPr>
          <p:nvPr>
            <p:ph type="title"/>
          </p:nvPr>
        </p:nvSpPr>
        <p:spPr/>
        <p:txBody>
          <a:bodyPr>
            <a:normAutofit/>
          </a:bodyPr>
          <a:lstStyle/>
          <a:p>
            <a:r>
              <a:rPr lang="en-US" dirty="0"/>
              <a:t>Positional Encodings Calculation</a:t>
            </a:r>
          </a:p>
        </p:txBody>
      </p:sp>
      <p:sp>
        <p:nvSpPr>
          <p:cNvPr id="8" name="TextBox 7">
            <a:extLst>
              <a:ext uri="{FF2B5EF4-FFF2-40B4-BE49-F238E27FC236}">
                <a16:creationId xmlns:a16="http://schemas.microsoft.com/office/drawing/2014/main" id="{4932FB13-DB4B-11FE-8BD5-A3D2A0CE6656}"/>
              </a:ext>
            </a:extLst>
          </p:cNvPr>
          <p:cNvSpPr txBox="1"/>
          <p:nvPr/>
        </p:nvSpPr>
        <p:spPr>
          <a:xfrm>
            <a:off x="3147504" y="2382344"/>
            <a:ext cx="1136755" cy="1200329"/>
          </a:xfrm>
          <a:prstGeom prst="rect">
            <a:avLst/>
          </a:prstGeom>
          <a:noFill/>
        </p:spPr>
        <p:txBody>
          <a:bodyPr wrap="square" rtlCol="0">
            <a:spAutoFit/>
          </a:bodyPr>
          <a:lstStyle/>
          <a:p>
            <a:pPr algn="ctr"/>
            <a:r>
              <a:rPr lang="en-US" b="1" dirty="0">
                <a:solidFill>
                  <a:schemeClr val="accent3">
                    <a:lumMod val="75000"/>
                  </a:schemeClr>
                </a:solidFill>
              </a:rPr>
              <a:t>Index</a:t>
            </a:r>
          </a:p>
          <a:p>
            <a:pPr algn="ctr"/>
            <a:r>
              <a:rPr lang="en-US" b="1" dirty="0">
                <a:solidFill>
                  <a:schemeClr val="accent3">
                    <a:lumMod val="75000"/>
                  </a:schemeClr>
                </a:solidFill>
              </a:rPr>
              <a:t>of token</a:t>
            </a:r>
            <a:r>
              <a:rPr lang="en-US" b="1" dirty="0">
                <a:solidFill>
                  <a:srgbClr val="000000"/>
                </a:solidFill>
              </a:rPr>
              <a:t>,</a:t>
            </a:r>
          </a:p>
          <a:p>
            <a:pPr algn="ctr"/>
            <a:r>
              <a:rPr lang="en-US" b="1" dirty="0">
                <a:solidFill>
                  <a:schemeClr val="accent3">
                    <a:lumMod val="75000"/>
                  </a:schemeClr>
                </a:solidFill>
              </a:rPr>
              <a:t>k</a:t>
            </a:r>
          </a:p>
          <a:p>
            <a:pPr algn="ctr"/>
            <a:r>
              <a:rPr lang="en-US" dirty="0">
                <a:solidFill>
                  <a:srgbClr val="000000"/>
                </a:solidFill>
                <a:latin typeface="-webkit-standard"/>
              </a:rPr>
              <a:t>	</a:t>
            </a:r>
            <a:endParaRPr lang="en-US" dirty="0"/>
          </a:p>
        </p:txBody>
      </p:sp>
      <p:sp>
        <p:nvSpPr>
          <p:cNvPr id="9" name="TextBox 8">
            <a:extLst>
              <a:ext uri="{FF2B5EF4-FFF2-40B4-BE49-F238E27FC236}">
                <a16:creationId xmlns:a16="http://schemas.microsoft.com/office/drawing/2014/main" id="{1AE7052F-9851-404D-7F1B-163FF6EA68DA}"/>
              </a:ext>
            </a:extLst>
          </p:cNvPr>
          <p:cNvSpPr txBox="1"/>
          <p:nvPr/>
        </p:nvSpPr>
        <p:spPr>
          <a:xfrm>
            <a:off x="5252803" y="2407458"/>
            <a:ext cx="2609860" cy="923330"/>
          </a:xfrm>
          <a:prstGeom prst="rect">
            <a:avLst/>
          </a:prstGeom>
          <a:noFill/>
        </p:spPr>
        <p:txBody>
          <a:bodyPr wrap="square" rtlCol="0">
            <a:spAutoFit/>
          </a:bodyPr>
          <a:lstStyle/>
          <a:p>
            <a:pPr algn="ctr"/>
            <a:r>
              <a:rPr lang="en-US" b="1" dirty="0">
                <a:solidFill>
                  <a:schemeClr val="accent3">
                    <a:lumMod val="75000"/>
                  </a:schemeClr>
                </a:solidFill>
              </a:rPr>
              <a:t>Positional Encoding</a:t>
            </a:r>
          </a:p>
          <a:p>
            <a:pPr algn="ctr"/>
            <a:r>
              <a:rPr lang="en-US" b="1" dirty="0">
                <a:solidFill>
                  <a:schemeClr val="accent3">
                    <a:lumMod val="75000"/>
                  </a:schemeClr>
                </a:solidFill>
              </a:rPr>
              <a:t>Matrix with d=4, n=100</a:t>
            </a:r>
            <a:r>
              <a:rPr lang="en-US" dirty="0">
                <a:solidFill>
                  <a:srgbClr val="000000"/>
                </a:solidFill>
                <a:latin typeface="-webkit-standard"/>
              </a:rPr>
              <a:t>	</a:t>
            </a:r>
            <a:endParaRPr lang="en-US" dirty="0"/>
          </a:p>
        </p:txBody>
      </p:sp>
      <p:sp>
        <p:nvSpPr>
          <p:cNvPr id="11" name="TextBox 10">
            <a:extLst>
              <a:ext uri="{FF2B5EF4-FFF2-40B4-BE49-F238E27FC236}">
                <a16:creationId xmlns:a16="http://schemas.microsoft.com/office/drawing/2014/main" id="{E8DD84D5-B430-B3D8-1032-81E030BD0A4C}"/>
              </a:ext>
            </a:extLst>
          </p:cNvPr>
          <p:cNvSpPr txBox="1"/>
          <p:nvPr/>
        </p:nvSpPr>
        <p:spPr>
          <a:xfrm>
            <a:off x="2278041" y="6240821"/>
            <a:ext cx="8559384" cy="369332"/>
          </a:xfrm>
          <a:prstGeom prst="rect">
            <a:avLst/>
          </a:prstGeom>
          <a:noFill/>
        </p:spPr>
        <p:txBody>
          <a:bodyPr wrap="square" rtlCol="0">
            <a:spAutoFit/>
          </a:bodyPr>
          <a:lstStyle/>
          <a:p>
            <a:pPr algn="ctr"/>
            <a:r>
              <a:rPr lang="en-US" b="1" dirty="0">
                <a:solidFill>
                  <a:schemeClr val="accent3">
                    <a:lumMod val="75000"/>
                  </a:schemeClr>
                </a:solidFill>
              </a:rPr>
              <a:t>Positional Encoding Matrix with for the sentence “I am a Robot”</a:t>
            </a:r>
            <a:r>
              <a:rPr lang="en-US" dirty="0">
                <a:solidFill>
                  <a:schemeClr val="accent3">
                    <a:lumMod val="75000"/>
                  </a:schemeClr>
                </a:solidFill>
                <a:latin typeface="-webkit-standard"/>
              </a:rPr>
              <a:t>	</a:t>
            </a:r>
            <a:endParaRPr lang="en-US" dirty="0">
              <a:solidFill>
                <a:schemeClr val="accent3">
                  <a:lumMod val="75000"/>
                </a:schemeClr>
              </a:solidFill>
            </a:endParaRPr>
          </a:p>
        </p:txBody>
      </p:sp>
      <p:pic>
        <p:nvPicPr>
          <p:cNvPr id="13" name="Picture 12" descr="A table with numbers and symbols&#10;&#10;Description automatically generated">
            <a:extLst>
              <a:ext uri="{FF2B5EF4-FFF2-40B4-BE49-F238E27FC236}">
                <a16:creationId xmlns:a16="http://schemas.microsoft.com/office/drawing/2014/main" id="{ED64759D-63EA-520C-9F09-6351B9FAEF41}"/>
              </a:ext>
            </a:extLst>
          </p:cNvPr>
          <p:cNvPicPr>
            <a:picLocks noChangeAspect="1"/>
          </p:cNvPicPr>
          <p:nvPr/>
        </p:nvPicPr>
        <p:blipFill>
          <a:blip r:embed="rId3"/>
          <a:stretch>
            <a:fillRect/>
          </a:stretch>
        </p:blipFill>
        <p:spPr>
          <a:xfrm>
            <a:off x="2482976" y="3240577"/>
            <a:ext cx="7205133" cy="3065341"/>
          </a:xfrm>
          <a:prstGeom prst="rect">
            <a:avLst/>
          </a:prstGeom>
        </p:spPr>
      </p:pic>
      <p:sp>
        <p:nvSpPr>
          <p:cNvPr id="3" name="TextBox 2">
            <a:extLst>
              <a:ext uri="{FF2B5EF4-FFF2-40B4-BE49-F238E27FC236}">
                <a16:creationId xmlns:a16="http://schemas.microsoft.com/office/drawing/2014/main" id="{2C3F1304-49BA-26E1-B66E-61A5CA08CBFC}"/>
              </a:ext>
            </a:extLst>
          </p:cNvPr>
          <p:cNvSpPr txBox="1"/>
          <p:nvPr/>
        </p:nvSpPr>
        <p:spPr>
          <a:xfrm>
            <a:off x="4284259" y="2997200"/>
            <a:ext cx="4758141" cy="369332"/>
          </a:xfrm>
          <a:prstGeom prst="rect">
            <a:avLst/>
          </a:prstGeom>
          <a:noFill/>
        </p:spPr>
        <p:txBody>
          <a:bodyPr wrap="square" rtlCol="0">
            <a:spAutoFit/>
          </a:bodyPr>
          <a:lstStyle/>
          <a:p>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 = 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a:t>
            </a:r>
          </a:p>
        </p:txBody>
      </p:sp>
      <p:pic>
        <p:nvPicPr>
          <p:cNvPr id="4" name="Picture 3" descr="A math equations on a white background&#10;&#10;Description automatically generated">
            <a:extLst>
              <a:ext uri="{FF2B5EF4-FFF2-40B4-BE49-F238E27FC236}">
                <a16:creationId xmlns:a16="http://schemas.microsoft.com/office/drawing/2014/main" id="{8D32684B-2B2F-534F-BA03-15877836894A}"/>
              </a:ext>
            </a:extLst>
          </p:cNvPr>
          <p:cNvPicPr>
            <a:picLocks noChangeAspect="1"/>
          </p:cNvPicPr>
          <p:nvPr/>
        </p:nvPicPr>
        <p:blipFill>
          <a:blip r:embed="rId4"/>
          <a:srcRect l="38134" r="19793"/>
          <a:stretch/>
        </p:blipFill>
        <p:spPr>
          <a:xfrm>
            <a:off x="220134" y="3779961"/>
            <a:ext cx="2525330" cy="2263573"/>
          </a:xfrm>
          <a:prstGeom prst="rect">
            <a:avLst/>
          </a:prstGeom>
        </p:spPr>
      </p:pic>
      <p:pic>
        <p:nvPicPr>
          <p:cNvPr id="6" name="Picture 5" descr="A table of mathematical equations&#10;&#10;Description automatically generated">
            <a:extLst>
              <a:ext uri="{FF2B5EF4-FFF2-40B4-BE49-F238E27FC236}">
                <a16:creationId xmlns:a16="http://schemas.microsoft.com/office/drawing/2014/main" id="{D1376940-623F-E347-740C-4E67EE44ADAA}"/>
              </a:ext>
            </a:extLst>
          </p:cNvPr>
          <p:cNvPicPr>
            <a:picLocks noChangeAspect="1"/>
          </p:cNvPicPr>
          <p:nvPr/>
        </p:nvPicPr>
        <p:blipFill>
          <a:blip r:embed="rId5"/>
          <a:stretch>
            <a:fillRect/>
          </a:stretch>
        </p:blipFill>
        <p:spPr>
          <a:xfrm>
            <a:off x="9304681" y="3779961"/>
            <a:ext cx="2391464" cy="2460860"/>
          </a:xfrm>
          <a:prstGeom prst="rect">
            <a:avLst/>
          </a:prstGeom>
        </p:spPr>
      </p:pic>
      <p:sp>
        <p:nvSpPr>
          <p:cNvPr id="5" name="Rectangle 4">
            <a:extLst>
              <a:ext uri="{FF2B5EF4-FFF2-40B4-BE49-F238E27FC236}">
                <a16:creationId xmlns:a16="http://schemas.microsoft.com/office/drawing/2014/main" id="{5DDF1A20-6897-D697-9611-DA81CF348B89}"/>
              </a:ext>
            </a:extLst>
          </p:cNvPr>
          <p:cNvSpPr/>
          <p:nvPr/>
        </p:nvSpPr>
        <p:spPr>
          <a:xfrm>
            <a:off x="9304681" y="4301067"/>
            <a:ext cx="2650252" cy="1939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5489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EE3D6-E0FC-D0EE-0F97-1E6BD1E6F3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AF238C-ADC9-6287-AFA7-67C3678483A9}"/>
              </a:ext>
            </a:extLst>
          </p:cNvPr>
          <p:cNvSpPr>
            <a:spLocks noGrp="1"/>
          </p:cNvSpPr>
          <p:nvPr>
            <p:ph type="title"/>
          </p:nvPr>
        </p:nvSpPr>
        <p:spPr/>
        <p:txBody>
          <a:bodyPr>
            <a:normAutofit/>
          </a:bodyPr>
          <a:lstStyle/>
          <a:p>
            <a:r>
              <a:rPr lang="en-US" dirty="0"/>
              <a:t>Positional Encodings Calculation</a:t>
            </a:r>
          </a:p>
        </p:txBody>
      </p:sp>
      <p:sp>
        <p:nvSpPr>
          <p:cNvPr id="8" name="TextBox 7">
            <a:extLst>
              <a:ext uri="{FF2B5EF4-FFF2-40B4-BE49-F238E27FC236}">
                <a16:creationId xmlns:a16="http://schemas.microsoft.com/office/drawing/2014/main" id="{AC7C9675-6DAE-580A-0D89-ED3B37CC0C6B}"/>
              </a:ext>
            </a:extLst>
          </p:cNvPr>
          <p:cNvSpPr txBox="1"/>
          <p:nvPr/>
        </p:nvSpPr>
        <p:spPr>
          <a:xfrm>
            <a:off x="3147504" y="2382344"/>
            <a:ext cx="1136755" cy="1200329"/>
          </a:xfrm>
          <a:prstGeom prst="rect">
            <a:avLst/>
          </a:prstGeom>
          <a:noFill/>
        </p:spPr>
        <p:txBody>
          <a:bodyPr wrap="square" rtlCol="0">
            <a:spAutoFit/>
          </a:bodyPr>
          <a:lstStyle/>
          <a:p>
            <a:pPr algn="ctr"/>
            <a:r>
              <a:rPr lang="en-US" b="1" dirty="0">
                <a:solidFill>
                  <a:schemeClr val="accent3">
                    <a:lumMod val="75000"/>
                  </a:schemeClr>
                </a:solidFill>
              </a:rPr>
              <a:t>Index</a:t>
            </a:r>
          </a:p>
          <a:p>
            <a:pPr algn="ctr"/>
            <a:r>
              <a:rPr lang="en-US" b="1" dirty="0">
                <a:solidFill>
                  <a:schemeClr val="accent3">
                    <a:lumMod val="75000"/>
                  </a:schemeClr>
                </a:solidFill>
              </a:rPr>
              <a:t>of token</a:t>
            </a:r>
            <a:r>
              <a:rPr lang="en-US" b="1" dirty="0">
                <a:solidFill>
                  <a:srgbClr val="000000"/>
                </a:solidFill>
              </a:rPr>
              <a:t>,</a:t>
            </a:r>
          </a:p>
          <a:p>
            <a:pPr algn="ctr"/>
            <a:r>
              <a:rPr lang="en-US" b="1" dirty="0">
                <a:solidFill>
                  <a:schemeClr val="accent3">
                    <a:lumMod val="75000"/>
                  </a:schemeClr>
                </a:solidFill>
              </a:rPr>
              <a:t>k</a:t>
            </a:r>
          </a:p>
          <a:p>
            <a:pPr algn="ctr"/>
            <a:r>
              <a:rPr lang="en-US" dirty="0">
                <a:solidFill>
                  <a:srgbClr val="000000"/>
                </a:solidFill>
                <a:latin typeface="-webkit-standard"/>
              </a:rPr>
              <a:t>	</a:t>
            </a:r>
            <a:endParaRPr lang="en-US" dirty="0"/>
          </a:p>
        </p:txBody>
      </p:sp>
      <p:sp>
        <p:nvSpPr>
          <p:cNvPr id="9" name="TextBox 8">
            <a:extLst>
              <a:ext uri="{FF2B5EF4-FFF2-40B4-BE49-F238E27FC236}">
                <a16:creationId xmlns:a16="http://schemas.microsoft.com/office/drawing/2014/main" id="{6AAE06E3-E4B2-B875-266E-E62755646695}"/>
              </a:ext>
            </a:extLst>
          </p:cNvPr>
          <p:cNvSpPr txBox="1"/>
          <p:nvPr/>
        </p:nvSpPr>
        <p:spPr>
          <a:xfrm>
            <a:off x="5252803" y="2407458"/>
            <a:ext cx="2609860" cy="923330"/>
          </a:xfrm>
          <a:prstGeom prst="rect">
            <a:avLst/>
          </a:prstGeom>
          <a:noFill/>
        </p:spPr>
        <p:txBody>
          <a:bodyPr wrap="square" rtlCol="0">
            <a:spAutoFit/>
          </a:bodyPr>
          <a:lstStyle/>
          <a:p>
            <a:pPr algn="ctr"/>
            <a:r>
              <a:rPr lang="en-US" b="1" dirty="0">
                <a:solidFill>
                  <a:schemeClr val="accent3">
                    <a:lumMod val="75000"/>
                  </a:schemeClr>
                </a:solidFill>
              </a:rPr>
              <a:t>Positional Encoding</a:t>
            </a:r>
          </a:p>
          <a:p>
            <a:pPr algn="ctr"/>
            <a:r>
              <a:rPr lang="en-US" b="1" dirty="0">
                <a:solidFill>
                  <a:schemeClr val="accent3">
                    <a:lumMod val="75000"/>
                  </a:schemeClr>
                </a:solidFill>
              </a:rPr>
              <a:t>Matrix with d=4, n=100</a:t>
            </a:r>
            <a:r>
              <a:rPr lang="en-US" dirty="0">
                <a:solidFill>
                  <a:srgbClr val="000000"/>
                </a:solidFill>
                <a:latin typeface="-webkit-standard"/>
              </a:rPr>
              <a:t>	</a:t>
            </a:r>
            <a:endParaRPr lang="en-US" dirty="0"/>
          </a:p>
        </p:txBody>
      </p:sp>
      <p:sp>
        <p:nvSpPr>
          <p:cNvPr id="11" name="TextBox 10">
            <a:extLst>
              <a:ext uri="{FF2B5EF4-FFF2-40B4-BE49-F238E27FC236}">
                <a16:creationId xmlns:a16="http://schemas.microsoft.com/office/drawing/2014/main" id="{644176E0-C203-300D-CD92-46F7E16ED90B}"/>
              </a:ext>
            </a:extLst>
          </p:cNvPr>
          <p:cNvSpPr txBox="1"/>
          <p:nvPr/>
        </p:nvSpPr>
        <p:spPr>
          <a:xfrm>
            <a:off x="2278041" y="6240821"/>
            <a:ext cx="8559384" cy="369332"/>
          </a:xfrm>
          <a:prstGeom prst="rect">
            <a:avLst/>
          </a:prstGeom>
          <a:noFill/>
        </p:spPr>
        <p:txBody>
          <a:bodyPr wrap="square" rtlCol="0">
            <a:spAutoFit/>
          </a:bodyPr>
          <a:lstStyle/>
          <a:p>
            <a:pPr algn="ctr"/>
            <a:r>
              <a:rPr lang="en-US" b="1" dirty="0">
                <a:solidFill>
                  <a:schemeClr val="accent3">
                    <a:lumMod val="75000"/>
                  </a:schemeClr>
                </a:solidFill>
              </a:rPr>
              <a:t>Positional Encoding Matrix with for the sentence “I am a Robot”</a:t>
            </a:r>
            <a:r>
              <a:rPr lang="en-US" dirty="0">
                <a:solidFill>
                  <a:schemeClr val="accent3">
                    <a:lumMod val="75000"/>
                  </a:schemeClr>
                </a:solidFill>
                <a:latin typeface="-webkit-standard"/>
              </a:rPr>
              <a:t>	</a:t>
            </a:r>
            <a:endParaRPr lang="en-US" dirty="0">
              <a:solidFill>
                <a:schemeClr val="accent3">
                  <a:lumMod val="75000"/>
                </a:schemeClr>
              </a:solidFill>
            </a:endParaRPr>
          </a:p>
        </p:txBody>
      </p:sp>
      <p:pic>
        <p:nvPicPr>
          <p:cNvPr id="13" name="Picture 12" descr="A table with numbers and symbols&#10;&#10;Description automatically generated">
            <a:extLst>
              <a:ext uri="{FF2B5EF4-FFF2-40B4-BE49-F238E27FC236}">
                <a16:creationId xmlns:a16="http://schemas.microsoft.com/office/drawing/2014/main" id="{65689501-8EAA-447D-7BB4-73E4162809EB}"/>
              </a:ext>
            </a:extLst>
          </p:cNvPr>
          <p:cNvPicPr>
            <a:picLocks noChangeAspect="1"/>
          </p:cNvPicPr>
          <p:nvPr/>
        </p:nvPicPr>
        <p:blipFill>
          <a:blip r:embed="rId3"/>
          <a:stretch>
            <a:fillRect/>
          </a:stretch>
        </p:blipFill>
        <p:spPr>
          <a:xfrm>
            <a:off x="2482976" y="3240577"/>
            <a:ext cx="7205133" cy="3065341"/>
          </a:xfrm>
          <a:prstGeom prst="rect">
            <a:avLst/>
          </a:prstGeom>
        </p:spPr>
      </p:pic>
      <p:sp>
        <p:nvSpPr>
          <p:cNvPr id="3" name="TextBox 2">
            <a:extLst>
              <a:ext uri="{FF2B5EF4-FFF2-40B4-BE49-F238E27FC236}">
                <a16:creationId xmlns:a16="http://schemas.microsoft.com/office/drawing/2014/main" id="{806C31AE-98D8-1F25-A0AC-6EA79A7A4289}"/>
              </a:ext>
            </a:extLst>
          </p:cNvPr>
          <p:cNvSpPr txBox="1"/>
          <p:nvPr/>
        </p:nvSpPr>
        <p:spPr>
          <a:xfrm>
            <a:off x="4284259" y="2997200"/>
            <a:ext cx="4758141" cy="369332"/>
          </a:xfrm>
          <a:prstGeom prst="rect">
            <a:avLst/>
          </a:prstGeom>
          <a:noFill/>
        </p:spPr>
        <p:txBody>
          <a:bodyPr wrap="square" rtlCol="0">
            <a:spAutoFit/>
          </a:bodyPr>
          <a:lstStyle/>
          <a:p>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 = 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a:t>
            </a:r>
          </a:p>
        </p:txBody>
      </p:sp>
      <p:pic>
        <p:nvPicPr>
          <p:cNvPr id="4" name="Picture 3" descr="A math equations on a white background&#10;&#10;Description automatically generated">
            <a:extLst>
              <a:ext uri="{FF2B5EF4-FFF2-40B4-BE49-F238E27FC236}">
                <a16:creationId xmlns:a16="http://schemas.microsoft.com/office/drawing/2014/main" id="{25472E41-6905-46FB-64C4-8591F40CB978}"/>
              </a:ext>
            </a:extLst>
          </p:cNvPr>
          <p:cNvPicPr>
            <a:picLocks noChangeAspect="1"/>
          </p:cNvPicPr>
          <p:nvPr/>
        </p:nvPicPr>
        <p:blipFill>
          <a:blip r:embed="rId4"/>
          <a:srcRect l="38134" r="19793"/>
          <a:stretch/>
        </p:blipFill>
        <p:spPr>
          <a:xfrm>
            <a:off x="220134" y="3779961"/>
            <a:ext cx="2525330" cy="2263573"/>
          </a:xfrm>
          <a:prstGeom prst="rect">
            <a:avLst/>
          </a:prstGeom>
        </p:spPr>
      </p:pic>
      <p:pic>
        <p:nvPicPr>
          <p:cNvPr id="6" name="Picture 5" descr="A table of mathematical equations&#10;&#10;Description automatically generated">
            <a:extLst>
              <a:ext uri="{FF2B5EF4-FFF2-40B4-BE49-F238E27FC236}">
                <a16:creationId xmlns:a16="http://schemas.microsoft.com/office/drawing/2014/main" id="{0F22A64E-B551-7C49-061D-5331342D7A56}"/>
              </a:ext>
            </a:extLst>
          </p:cNvPr>
          <p:cNvPicPr>
            <a:picLocks noChangeAspect="1"/>
          </p:cNvPicPr>
          <p:nvPr/>
        </p:nvPicPr>
        <p:blipFill>
          <a:blip r:embed="rId5"/>
          <a:stretch>
            <a:fillRect/>
          </a:stretch>
        </p:blipFill>
        <p:spPr>
          <a:xfrm>
            <a:off x="9304681" y="3779961"/>
            <a:ext cx="2391464" cy="2460860"/>
          </a:xfrm>
          <a:prstGeom prst="rect">
            <a:avLst/>
          </a:prstGeom>
        </p:spPr>
      </p:pic>
      <p:sp>
        <p:nvSpPr>
          <p:cNvPr id="5" name="Rectangle 4">
            <a:extLst>
              <a:ext uri="{FF2B5EF4-FFF2-40B4-BE49-F238E27FC236}">
                <a16:creationId xmlns:a16="http://schemas.microsoft.com/office/drawing/2014/main" id="{8420F88B-786B-E1A4-7D46-86DF02A0953D}"/>
              </a:ext>
            </a:extLst>
          </p:cNvPr>
          <p:cNvSpPr/>
          <p:nvPr/>
        </p:nvSpPr>
        <p:spPr>
          <a:xfrm>
            <a:off x="9304681" y="5046133"/>
            <a:ext cx="2650252" cy="1194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4861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E2883-9916-CB75-32B3-9E22997B5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5E7381-723C-2A2C-9BF1-BD00508AE3FF}"/>
              </a:ext>
            </a:extLst>
          </p:cNvPr>
          <p:cNvSpPr>
            <a:spLocks noGrp="1"/>
          </p:cNvSpPr>
          <p:nvPr>
            <p:ph type="title"/>
          </p:nvPr>
        </p:nvSpPr>
        <p:spPr/>
        <p:txBody>
          <a:bodyPr>
            <a:normAutofit/>
          </a:bodyPr>
          <a:lstStyle/>
          <a:p>
            <a:r>
              <a:rPr lang="en-US" dirty="0"/>
              <a:t>Positional Encodings Calculation</a:t>
            </a:r>
          </a:p>
        </p:txBody>
      </p:sp>
      <p:sp>
        <p:nvSpPr>
          <p:cNvPr id="8" name="TextBox 7">
            <a:extLst>
              <a:ext uri="{FF2B5EF4-FFF2-40B4-BE49-F238E27FC236}">
                <a16:creationId xmlns:a16="http://schemas.microsoft.com/office/drawing/2014/main" id="{1A89844A-20B3-F980-E752-50920D9E3601}"/>
              </a:ext>
            </a:extLst>
          </p:cNvPr>
          <p:cNvSpPr txBox="1"/>
          <p:nvPr/>
        </p:nvSpPr>
        <p:spPr>
          <a:xfrm>
            <a:off x="3147504" y="2382344"/>
            <a:ext cx="1136755" cy="1200329"/>
          </a:xfrm>
          <a:prstGeom prst="rect">
            <a:avLst/>
          </a:prstGeom>
          <a:noFill/>
        </p:spPr>
        <p:txBody>
          <a:bodyPr wrap="square" rtlCol="0">
            <a:spAutoFit/>
          </a:bodyPr>
          <a:lstStyle/>
          <a:p>
            <a:pPr algn="ctr"/>
            <a:r>
              <a:rPr lang="en-US" b="1" dirty="0">
                <a:solidFill>
                  <a:schemeClr val="accent3">
                    <a:lumMod val="75000"/>
                  </a:schemeClr>
                </a:solidFill>
              </a:rPr>
              <a:t>Index</a:t>
            </a:r>
          </a:p>
          <a:p>
            <a:pPr algn="ctr"/>
            <a:r>
              <a:rPr lang="en-US" b="1" dirty="0">
                <a:solidFill>
                  <a:schemeClr val="accent3">
                    <a:lumMod val="75000"/>
                  </a:schemeClr>
                </a:solidFill>
              </a:rPr>
              <a:t>of token</a:t>
            </a:r>
            <a:r>
              <a:rPr lang="en-US" b="1" dirty="0">
                <a:solidFill>
                  <a:srgbClr val="000000"/>
                </a:solidFill>
              </a:rPr>
              <a:t>,</a:t>
            </a:r>
          </a:p>
          <a:p>
            <a:pPr algn="ctr"/>
            <a:r>
              <a:rPr lang="en-US" b="1" dirty="0">
                <a:solidFill>
                  <a:schemeClr val="accent3">
                    <a:lumMod val="75000"/>
                  </a:schemeClr>
                </a:solidFill>
              </a:rPr>
              <a:t>k</a:t>
            </a:r>
          </a:p>
          <a:p>
            <a:pPr algn="ctr"/>
            <a:r>
              <a:rPr lang="en-US" dirty="0">
                <a:solidFill>
                  <a:srgbClr val="000000"/>
                </a:solidFill>
                <a:latin typeface="-webkit-standard"/>
              </a:rPr>
              <a:t>	</a:t>
            </a:r>
            <a:endParaRPr lang="en-US" dirty="0"/>
          </a:p>
        </p:txBody>
      </p:sp>
      <p:sp>
        <p:nvSpPr>
          <p:cNvPr id="9" name="TextBox 8">
            <a:extLst>
              <a:ext uri="{FF2B5EF4-FFF2-40B4-BE49-F238E27FC236}">
                <a16:creationId xmlns:a16="http://schemas.microsoft.com/office/drawing/2014/main" id="{7DB909DA-8937-1D50-5B28-0913EB0A60F8}"/>
              </a:ext>
            </a:extLst>
          </p:cNvPr>
          <p:cNvSpPr txBox="1"/>
          <p:nvPr/>
        </p:nvSpPr>
        <p:spPr>
          <a:xfrm>
            <a:off x="5252803" y="2407458"/>
            <a:ext cx="2609860" cy="923330"/>
          </a:xfrm>
          <a:prstGeom prst="rect">
            <a:avLst/>
          </a:prstGeom>
          <a:noFill/>
        </p:spPr>
        <p:txBody>
          <a:bodyPr wrap="square" rtlCol="0">
            <a:spAutoFit/>
          </a:bodyPr>
          <a:lstStyle/>
          <a:p>
            <a:pPr algn="ctr"/>
            <a:r>
              <a:rPr lang="en-US" b="1" dirty="0">
                <a:solidFill>
                  <a:schemeClr val="accent3">
                    <a:lumMod val="75000"/>
                  </a:schemeClr>
                </a:solidFill>
              </a:rPr>
              <a:t>Positional Encoding</a:t>
            </a:r>
          </a:p>
          <a:p>
            <a:pPr algn="ctr"/>
            <a:r>
              <a:rPr lang="en-US" b="1" dirty="0">
                <a:solidFill>
                  <a:schemeClr val="accent3">
                    <a:lumMod val="75000"/>
                  </a:schemeClr>
                </a:solidFill>
              </a:rPr>
              <a:t>Matrix with d=4, n=100</a:t>
            </a:r>
            <a:r>
              <a:rPr lang="en-US" dirty="0">
                <a:solidFill>
                  <a:srgbClr val="000000"/>
                </a:solidFill>
                <a:latin typeface="-webkit-standard"/>
              </a:rPr>
              <a:t>	</a:t>
            </a:r>
            <a:endParaRPr lang="en-US" dirty="0"/>
          </a:p>
        </p:txBody>
      </p:sp>
      <p:sp>
        <p:nvSpPr>
          <p:cNvPr id="11" name="TextBox 10">
            <a:extLst>
              <a:ext uri="{FF2B5EF4-FFF2-40B4-BE49-F238E27FC236}">
                <a16:creationId xmlns:a16="http://schemas.microsoft.com/office/drawing/2014/main" id="{52FA2FBF-AB87-8701-4170-49FA6D67C33A}"/>
              </a:ext>
            </a:extLst>
          </p:cNvPr>
          <p:cNvSpPr txBox="1"/>
          <p:nvPr/>
        </p:nvSpPr>
        <p:spPr>
          <a:xfrm>
            <a:off x="2278041" y="6240821"/>
            <a:ext cx="8559384" cy="369332"/>
          </a:xfrm>
          <a:prstGeom prst="rect">
            <a:avLst/>
          </a:prstGeom>
          <a:noFill/>
        </p:spPr>
        <p:txBody>
          <a:bodyPr wrap="square" rtlCol="0">
            <a:spAutoFit/>
          </a:bodyPr>
          <a:lstStyle/>
          <a:p>
            <a:pPr algn="ctr"/>
            <a:r>
              <a:rPr lang="en-US" b="1" dirty="0">
                <a:solidFill>
                  <a:schemeClr val="accent3">
                    <a:lumMod val="75000"/>
                  </a:schemeClr>
                </a:solidFill>
              </a:rPr>
              <a:t>Positional Encoding Matrix with for the sentence “I am a Robot”</a:t>
            </a:r>
            <a:r>
              <a:rPr lang="en-US" dirty="0">
                <a:solidFill>
                  <a:schemeClr val="accent3">
                    <a:lumMod val="75000"/>
                  </a:schemeClr>
                </a:solidFill>
                <a:latin typeface="-webkit-standard"/>
              </a:rPr>
              <a:t>	</a:t>
            </a:r>
            <a:endParaRPr lang="en-US" dirty="0">
              <a:solidFill>
                <a:schemeClr val="accent3">
                  <a:lumMod val="75000"/>
                </a:schemeClr>
              </a:solidFill>
            </a:endParaRPr>
          </a:p>
        </p:txBody>
      </p:sp>
      <p:pic>
        <p:nvPicPr>
          <p:cNvPr id="13" name="Picture 12" descr="A table with numbers and symbols&#10;&#10;Description automatically generated">
            <a:extLst>
              <a:ext uri="{FF2B5EF4-FFF2-40B4-BE49-F238E27FC236}">
                <a16:creationId xmlns:a16="http://schemas.microsoft.com/office/drawing/2014/main" id="{393D959B-64B0-B1F5-8800-7F8DDE89005B}"/>
              </a:ext>
            </a:extLst>
          </p:cNvPr>
          <p:cNvPicPr>
            <a:picLocks noChangeAspect="1"/>
          </p:cNvPicPr>
          <p:nvPr/>
        </p:nvPicPr>
        <p:blipFill>
          <a:blip r:embed="rId3"/>
          <a:stretch>
            <a:fillRect/>
          </a:stretch>
        </p:blipFill>
        <p:spPr>
          <a:xfrm>
            <a:off x="2482976" y="3240577"/>
            <a:ext cx="7205133" cy="3065341"/>
          </a:xfrm>
          <a:prstGeom prst="rect">
            <a:avLst/>
          </a:prstGeom>
        </p:spPr>
      </p:pic>
      <p:sp>
        <p:nvSpPr>
          <p:cNvPr id="3" name="TextBox 2">
            <a:extLst>
              <a:ext uri="{FF2B5EF4-FFF2-40B4-BE49-F238E27FC236}">
                <a16:creationId xmlns:a16="http://schemas.microsoft.com/office/drawing/2014/main" id="{530DB8F3-E799-0AD6-9A3A-B6032F0FB24C}"/>
              </a:ext>
            </a:extLst>
          </p:cNvPr>
          <p:cNvSpPr txBox="1"/>
          <p:nvPr/>
        </p:nvSpPr>
        <p:spPr>
          <a:xfrm>
            <a:off x="4284259" y="2997200"/>
            <a:ext cx="4758141" cy="369332"/>
          </a:xfrm>
          <a:prstGeom prst="rect">
            <a:avLst/>
          </a:prstGeom>
          <a:noFill/>
        </p:spPr>
        <p:txBody>
          <a:bodyPr wrap="square" rtlCol="0">
            <a:spAutoFit/>
          </a:bodyPr>
          <a:lstStyle/>
          <a:p>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 = 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a:t>
            </a:r>
          </a:p>
        </p:txBody>
      </p:sp>
      <p:pic>
        <p:nvPicPr>
          <p:cNvPr id="4" name="Picture 3" descr="A math equations on a white background&#10;&#10;Description automatically generated">
            <a:extLst>
              <a:ext uri="{FF2B5EF4-FFF2-40B4-BE49-F238E27FC236}">
                <a16:creationId xmlns:a16="http://schemas.microsoft.com/office/drawing/2014/main" id="{F4107DC3-0C68-2F0B-CFD0-B29C81F9F189}"/>
              </a:ext>
            </a:extLst>
          </p:cNvPr>
          <p:cNvPicPr>
            <a:picLocks noChangeAspect="1"/>
          </p:cNvPicPr>
          <p:nvPr/>
        </p:nvPicPr>
        <p:blipFill>
          <a:blip r:embed="rId4"/>
          <a:srcRect l="38134" r="19793"/>
          <a:stretch/>
        </p:blipFill>
        <p:spPr>
          <a:xfrm>
            <a:off x="220134" y="3779961"/>
            <a:ext cx="2525330" cy="2263573"/>
          </a:xfrm>
          <a:prstGeom prst="rect">
            <a:avLst/>
          </a:prstGeom>
        </p:spPr>
      </p:pic>
      <p:pic>
        <p:nvPicPr>
          <p:cNvPr id="6" name="Picture 5" descr="A table of mathematical equations&#10;&#10;Description automatically generated">
            <a:extLst>
              <a:ext uri="{FF2B5EF4-FFF2-40B4-BE49-F238E27FC236}">
                <a16:creationId xmlns:a16="http://schemas.microsoft.com/office/drawing/2014/main" id="{6B498A82-C142-DE8E-0D04-129E6209E021}"/>
              </a:ext>
            </a:extLst>
          </p:cNvPr>
          <p:cNvPicPr>
            <a:picLocks noChangeAspect="1"/>
          </p:cNvPicPr>
          <p:nvPr/>
        </p:nvPicPr>
        <p:blipFill>
          <a:blip r:embed="rId5"/>
          <a:stretch>
            <a:fillRect/>
          </a:stretch>
        </p:blipFill>
        <p:spPr>
          <a:xfrm>
            <a:off x="9304681" y="3779961"/>
            <a:ext cx="2391464" cy="2460860"/>
          </a:xfrm>
          <a:prstGeom prst="rect">
            <a:avLst/>
          </a:prstGeom>
        </p:spPr>
      </p:pic>
      <p:sp>
        <p:nvSpPr>
          <p:cNvPr id="5" name="Rectangle 4">
            <a:extLst>
              <a:ext uri="{FF2B5EF4-FFF2-40B4-BE49-F238E27FC236}">
                <a16:creationId xmlns:a16="http://schemas.microsoft.com/office/drawing/2014/main" id="{9DA9D7D5-38E0-8D97-3023-65E3F6018885}"/>
              </a:ext>
            </a:extLst>
          </p:cNvPr>
          <p:cNvSpPr/>
          <p:nvPr/>
        </p:nvSpPr>
        <p:spPr>
          <a:xfrm>
            <a:off x="9304681" y="5655733"/>
            <a:ext cx="2650252" cy="5850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44635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2EF1B-38CE-6EB3-FD5A-E25803536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D649DC-1A0E-B047-8FF1-75E535080E7A}"/>
              </a:ext>
            </a:extLst>
          </p:cNvPr>
          <p:cNvSpPr>
            <a:spLocks noGrp="1"/>
          </p:cNvSpPr>
          <p:nvPr>
            <p:ph type="title"/>
          </p:nvPr>
        </p:nvSpPr>
        <p:spPr/>
        <p:txBody>
          <a:bodyPr>
            <a:normAutofit/>
          </a:bodyPr>
          <a:lstStyle/>
          <a:p>
            <a:r>
              <a:rPr lang="en-US" dirty="0"/>
              <a:t>Positional Encodings Calculation</a:t>
            </a:r>
          </a:p>
        </p:txBody>
      </p:sp>
      <p:sp>
        <p:nvSpPr>
          <p:cNvPr id="8" name="TextBox 7">
            <a:extLst>
              <a:ext uri="{FF2B5EF4-FFF2-40B4-BE49-F238E27FC236}">
                <a16:creationId xmlns:a16="http://schemas.microsoft.com/office/drawing/2014/main" id="{3826DC65-F36E-CF5D-32CC-1F058EE83049}"/>
              </a:ext>
            </a:extLst>
          </p:cNvPr>
          <p:cNvSpPr txBox="1"/>
          <p:nvPr/>
        </p:nvSpPr>
        <p:spPr>
          <a:xfrm>
            <a:off x="3147504" y="2382344"/>
            <a:ext cx="1136755" cy="1200329"/>
          </a:xfrm>
          <a:prstGeom prst="rect">
            <a:avLst/>
          </a:prstGeom>
          <a:noFill/>
        </p:spPr>
        <p:txBody>
          <a:bodyPr wrap="square" rtlCol="0">
            <a:spAutoFit/>
          </a:bodyPr>
          <a:lstStyle/>
          <a:p>
            <a:pPr algn="ctr"/>
            <a:r>
              <a:rPr lang="en-US" b="1" dirty="0">
                <a:solidFill>
                  <a:schemeClr val="accent3">
                    <a:lumMod val="75000"/>
                  </a:schemeClr>
                </a:solidFill>
              </a:rPr>
              <a:t>Index</a:t>
            </a:r>
          </a:p>
          <a:p>
            <a:pPr algn="ctr"/>
            <a:r>
              <a:rPr lang="en-US" b="1" dirty="0">
                <a:solidFill>
                  <a:schemeClr val="accent3">
                    <a:lumMod val="75000"/>
                  </a:schemeClr>
                </a:solidFill>
              </a:rPr>
              <a:t>of token</a:t>
            </a:r>
            <a:r>
              <a:rPr lang="en-US" b="1" dirty="0">
                <a:solidFill>
                  <a:srgbClr val="000000"/>
                </a:solidFill>
              </a:rPr>
              <a:t>,</a:t>
            </a:r>
          </a:p>
          <a:p>
            <a:pPr algn="ctr"/>
            <a:r>
              <a:rPr lang="en-US" b="1" dirty="0">
                <a:solidFill>
                  <a:schemeClr val="accent3">
                    <a:lumMod val="75000"/>
                  </a:schemeClr>
                </a:solidFill>
              </a:rPr>
              <a:t>k</a:t>
            </a:r>
          </a:p>
          <a:p>
            <a:pPr algn="ctr"/>
            <a:r>
              <a:rPr lang="en-US" dirty="0">
                <a:solidFill>
                  <a:srgbClr val="000000"/>
                </a:solidFill>
                <a:latin typeface="-webkit-standard"/>
              </a:rPr>
              <a:t>	</a:t>
            </a:r>
            <a:endParaRPr lang="en-US" dirty="0"/>
          </a:p>
        </p:txBody>
      </p:sp>
      <p:sp>
        <p:nvSpPr>
          <p:cNvPr id="9" name="TextBox 8">
            <a:extLst>
              <a:ext uri="{FF2B5EF4-FFF2-40B4-BE49-F238E27FC236}">
                <a16:creationId xmlns:a16="http://schemas.microsoft.com/office/drawing/2014/main" id="{B044ECDB-922B-5026-DB48-E8591559D673}"/>
              </a:ext>
            </a:extLst>
          </p:cNvPr>
          <p:cNvSpPr txBox="1"/>
          <p:nvPr/>
        </p:nvSpPr>
        <p:spPr>
          <a:xfrm>
            <a:off x="5252803" y="2407458"/>
            <a:ext cx="2609860" cy="923330"/>
          </a:xfrm>
          <a:prstGeom prst="rect">
            <a:avLst/>
          </a:prstGeom>
          <a:noFill/>
        </p:spPr>
        <p:txBody>
          <a:bodyPr wrap="square" rtlCol="0">
            <a:spAutoFit/>
          </a:bodyPr>
          <a:lstStyle/>
          <a:p>
            <a:pPr algn="ctr"/>
            <a:r>
              <a:rPr lang="en-US" b="1" dirty="0">
                <a:solidFill>
                  <a:schemeClr val="accent3">
                    <a:lumMod val="75000"/>
                  </a:schemeClr>
                </a:solidFill>
              </a:rPr>
              <a:t>Positional Encoding</a:t>
            </a:r>
          </a:p>
          <a:p>
            <a:pPr algn="ctr"/>
            <a:r>
              <a:rPr lang="en-US" b="1" dirty="0">
                <a:solidFill>
                  <a:schemeClr val="accent3">
                    <a:lumMod val="75000"/>
                  </a:schemeClr>
                </a:solidFill>
              </a:rPr>
              <a:t>Matrix with d=4, n=100</a:t>
            </a:r>
            <a:r>
              <a:rPr lang="en-US" dirty="0">
                <a:solidFill>
                  <a:srgbClr val="000000"/>
                </a:solidFill>
                <a:latin typeface="-webkit-standard"/>
              </a:rPr>
              <a:t>	</a:t>
            </a:r>
            <a:endParaRPr lang="en-US" dirty="0"/>
          </a:p>
        </p:txBody>
      </p:sp>
      <p:sp>
        <p:nvSpPr>
          <p:cNvPr id="11" name="TextBox 10">
            <a:extLst>
              <a:ext uri="{FF2B5EF4-FFF2-40B4-BE49-F238E27FC236}">
                <a16:creationId xmlns:a16="http://schemas.microsoft.com/office/drawing/2014/main" id="{2FC06E18-DC02-3FB8-161E-AA5512CF3FD4}"/>
              </a:ext>
            </a:extLst>
          </p:cNvPr>
          <p:cNvSpPr txBox="1"/>
          <p:nvPr/>
        </p:nvSpPr>
        <p:spPr>
          <a:xfrm>
            <a:off x="2278041" y="6240821"/>
            <a:ext cx="8559384" cy="369332"/>
          </a:xfrm>
          <a:prstGeom prst="rect">
            <a:avLst/>
          </a:prstGeom>
          <a:noFill/>
        </p:spPr>
        <p:txBody>
          <a:bodyPr wrap="square" rtlCol="0">
            <a:spAutoFit/>
          </a:bodyPr>
          <a:lstStyle/>
          <a:p>
            <a:pPr algn="ctr"/>
            <a:r>
              <a:rPr lang="en-US" b="1" dirty="0">
                <a:solidFill>
                  <a:schemeClr val="accent3">
                    <a:lumMod val="75000"/>
                  </a:schemeClr>
                </a:solidFill>
              </a:rPr>
              <a:t>Positional Encoding Matrix with for the sentence “I am a Robot”</a:t>
            </a:r>
            <a:r>
              <a:rPr lang="en-US" dirty="0">
                <a:solidFill>
                  <a:schemeClr val="accent3">
                    <a:lumMod val="75000"/>
                  </a:schemeClr>
                </a:solidFill>
                <a:latin typeface="-webkit-standard"/>
              </a:rPr>
              <a:t>	</a:t>
            </a:r>
            <a:endParaRPr lang="en-US" dirty="0">
              <a:solidFill>
                <a:schemeClr val="accent3">
                  <a:lumMod val="75000"/>
                </a:schemeClr>
              </a:solidFill>
            </a:endParaRPr>
          </a:p>
        </p:txBody>
      </p:sp>
      <p:pic>
        <p:nvPicPr>
          <p:cNvPr id="13" name="Picture 12" descr="A table with numbers and symbols&#10;&#10;Description automatically generated">
            <a:extLst>
              <a:ext uri="{FF2B5EF4-FFF2-40B4-BE49-F238E27FC236}">
                <a16:creationId xmlns:a16="http://schemas.microsoft.com/office/drawing/2014/main" id="{A067C975-FE81-F478-9C4A-8352B9151596}"/>
              </a:ext>
            </a:extLst>
          </p:cNvPr>
          <p:cNvPicPr>
            <a:picLocks noChangeAspect="1"/>
          </p:cNvPicPr>
          <p:nvPr/>
        </p:nvPicPr>
        <p:blipFill>
          <a:blip r:embed="rId3"/>
          <a:stretch>
            <a:fillRect/>
          </a:stretch>
        </p:blipFill>
        <p:spPr>
          <a:xfrm>
            <a:off x="2482976" y="3240577"/>
            <a:ext cx="7205133" cy="3065341"/>
          </a:xfrm>
          <a:prstGeom prst="rect">
            <a:avLst/>
          </a:prstGeom>
        </p:spPr>
      </p:pic>
      <p:sp>
        <p:nvSpPr>
          <p:cNvPr id="3" name="TextBox 2">
            <a:extLst>
              <a:ext uri="{FF2B5EF4-FFF2-40B4-BE49-F238E27FC236}">
                <a16:creationId xmlns:a16="http://schemas.microsoft.com/office/drawing/2014/main" id="{16CFFC8E-66DA-CF6E-5EE7-E33DB25A3D90}"/>
              </a:ext>
            </a:extLst>
          </p:cNvPr>
          <p:cNvSpPr txBox="1"/>
          <p:nvPr/>
        </p:nvSpPr>
        <p:spPr>
          <a:xfrm>
            <a:off x="4284259" y="2997200"/>
            <a:ext cx="4758141" cy="369332"/>
          </a:xfrm>
          <a:prstGeom prst="rect">
            <a:avLst/>
          </a:prstGeom>
          <a:noFill/>
        </p:spPr>
        <p:txBody>
          <a:bodyPr wrap="square" rtlCol="0">
            <a:spAutoFit/>
          </a:bodyPr>
          <a:lstStyle/>
          <a:p>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 = 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a:t>
            </a:r>
          </a:p>
        </p:txBody>
      </p:sp>
      <p:pic>
        <p:nvPicPr>
          <p:cNvPr id="4" name="Picture 3" descr="A math equations on a white background&#10;&#10;Description automatically generated">
            <a:extLst>
              <a:ext uri="{FF2B5EF4-FFF2-40B4-BE49-F238E27FC236}">
                <a16:creationId xmlns:a16="http://schemas.microsoft.com/office/drawing/2014/main" id="{F681EAA7-A4D7-0315-BFD9-214FE0637D0B}"/>
              </a:ext>
            </a:extLst>
          </p:cNvPr>
          <p:cNvPicPr>
            <a:picLocks noChangeAspect="1"/>
          </p:cNvPicPr>
          <p:nvPr/>
        </p:nvPicPr>
        <p:blipFill>
          <a:blip r:embed="rId4"/>
          <a:srcRect l="38134" r="19793"/>
          <a:stretch/>
        </p:blipFill>
        <p:spPr>
          <a:xfrm>
            <a:off x="220134" y="3779961"/>
            <a:ext cx="2525330" cy="2263573"/>
          </a:xfrm>
          <a:prstGeom prst="rect">
            <a:avLst/>
          </a:prstGeom>
        </p:spPr>
      </p:pic>
      <p:pic>
        <p:nvPicPr>
          <p:cNvPr id="6" name="Picture 5" descr="A table of mathematical equations&#10;&#10;Description automatically generated">
            <a:extLst>
              <a:ext uri="{FF2B5EF4-FFF2-40B4-BE49-F238E27FC236}">
                <a16:creationId xmlns:a16="http://schemas.microsoft.com/office/drawing/2014/main" id="{117D9E33-99DC-ED3C-29F8-7C3722624BF2}"/>
              </a:ext>
            </a:extLst>
          </p:cNvPr>
          <p:cNvPicPr>
            <a:picLocks noChangeAspect="1"/>
          </p:cNvPicPr>
          <p:nvPr/>
        </p:nvPicPr>
        <p:blipFill>
          <a:blip r:embed="rId5"/>
          <a:stretch>
            <a:fillRect/>
          </a:stretch>
        </p:blipFill>
        <p:spPr>
          <a:xfrm>
            <a:off x="9304681" y="3779961"/>
            <a:ext cx="2391464" cy="2460860"/>
          </a:xfrm>
          <a:prstGeom prst="rect">
            <a:avLst/>
          </a:prstGeom>
        </p:spPr>
      </p:pic>
    </p:spTree>
    <p:extLst>
      <p:ext uri="{BB962C8B-B14F-4D97-AF65-F5344CB8AC3E}">
        <p14:creationId xmlns:p14="http://schemas.microsoft.com/office/powerpoint/2010/main" val="28446244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75F09-2D8A-1786-FD83-1E904B19E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8FFE5-A1EA-7840-A02B-C56C7ED2A0B8}"/>
              </a:ext>
            </a:extLst>
          </p:cNvPr>
          <p:cNvSpPr>
            <a:spLocks noGrp="1"/>
          </p:cNvSpPr>
          <p:nvPr>
            <p:ph type="title"/>
          </p:nvPr>
        </p:nvSpPr>
        <p:spPr/>
        <p:txBody>
          <a:bodyPr>
            <a:normAutofit/>
          </a:bodyPr>
          <a:lstStyle/>
          <a:p>
            <a:r>
              <a:rPr lang="en-US" dirty="0"/>
              <a:t>Positional Encodings Calculation</a:t>
            </a:r>
          </a:p>
        </p:txBody>
      </p:sp>
      <p:sp>
        <p:nvSpPr>
          <p:cNvPr id="8" name="TextBox 7">
            <a:extLst>
              <a:ext uri="{FF2B5EF4-FFF2-40B4-BE49-F238E27FC236}">
                <a16:creationId xmlns:a16="http://schemas.microsoft.com/office/drawing/2014/main" id="{130C03BE-E49B-1927-6D2D-AF7FB1536309}"/>
              </a:ext>
            </a:extLst>
          </p:cNvPr>
          <p:cNvSpPr txBox="1"/>
          <p:nvPr/>
        </p:nvSpPr>
        <p:spPr>
          <a:xfrm>
            <a:off x="3147504" y="2382344"/>
            <a:ext cx="1136755" cy="1200329"/>
          </a:xfrm>
          <a:prstGeom prst="rect">
            <a:avLst/>
          </a:prstGeom>
          <a:noFill/>
        </p:spPr>
        <p:txBody>
          <a:bodyPr wrap="square" rtlCol="0">
            <a:spAutoFit/>
          </a:bodyPr>
          <a:lstStyle/>
          <a:p>
            <a:pPr algn="ctr"/>
            <a:r>
              <a:rPr lang="en-US" b="1" dirty="0">
                <a:solidFill>
                  <a:schemeClr val="accent3">
                    <a:lumMod val="75000"/>
                  </a:schemeClr>
                </a:solidFill>
              </a:rPr>
              <a:t>Index</a:t>
            </a:r>
          </a:p>
          <a:p>
            <a:pPr algn="ctr"/>
            <a:r>
              <a:rPr lang="en-US" b="1" dirty="0">
                <a:solidFill>
                  <a:schemeClr val="accent3">
                    <a:lumMod val="75000"/>
                  </a:schemeClr>
                </a:solidFill>
              </a:rPr>
              <a:t>of token</a:t>
            </a:r>
            <a:r>
              <a:rPr lang="en-US" b="1" dirty="0">
                <a:solidFill>
                  <a:srgbClr val="000000"/>
                </a:solidFill>
              </a:rPr>
              <a:t>,</a:t>
            </a:r>
          </a:p>
          <a:p>
            <a:pPr algn="ctr"/>
            <a:r>
              <a:rPr lang="en-US" b="1" dirty="0">
                <a:solidFill>
                  <a:schemeClr val="accent3">
                    <a:lumMod val="75000"/>
                  </a:schemeClr>
                </a:solidFill>
              </a:rPr>
              <a:t>k</a:t>
            </a:r>
          </a:p>
          <a:p>
            <a:pPr algn="ctr"/>
            <a:r>
              <a:rPr lang="en-US" dirty="0">
                <a:solidFill>
                  <a:srgbClr val="000000"/>
                </a:solidFill>
                <a:latin typeface="-webkit-standard"/>
              </a:rPr>
              <a:t>	</a:t>
            </a:r>
            <a:endParaRPr lang="en-US" dirty="0"/>
          </a:p>
        </p:txBody>
      </p:sp>
      <p:sp>
        <p:nvSpPr>
          <p:cNvPr id="9" name="TextBox 8">
            <a:extLst>
              <a:ext uri="{FF2B5EF4-FFF2-40B4-BE49-F238E27FC236}">
                <a16:creationId xmlns:a16="http://schemas.microsoft.com/office/drawing/2014/main" id="{4C852D8A-82AB-DA5F-65B6-75096D9EC293}"/>
              </a:ext>
            </a:extLst>
          </p:cNvPr>
          <p:cNvSpPr txBox="1"/>
          <p:nvPr/>
        </p:nvSpPr>
        <p:spPr>
          <a:xfrm>
            <a:off x="5252803" y="2407458"/>
            <a:ext cx="2609860" cy="923330"/>
          </a:xfrm>
          <a:prstGeom prst="rect">
            <a:avLst/>
          </a:prstGeom>
          <a:noFill/>
        </p:spPr>
        <p:txBody>
          <a:bodyPr wrap="square" rtlCol="0">
            <a:spAutoFit/>
          </a:bodyPr>
          <a:lstStyle/>
          <a:p>
            <a:pPr algn="ctr"/>
            <a:r>
              <a:rPr lang="en-US" b="1" dirty="0">
                <a:solidFill>
                  <a:schemeClr val="accent3">
                    <a:lumMod val="75000"/>
                  </a:schemeClr>
                </a:solidFill>
              </a:rPr>
              <a:t>Positional Encoding</a:t>
            </a:r>
          </a:p>
          <a:p>
            <a:pPr algn="ctr"/>
            <a:r>
              <a:rPr lang="en-US" b="1" dirty="0">
                <a:solidFill>
                  <a:schemeClr val="accent3">
                    <a:lumMod val="75000"/>
                  </a:schemeClr>
                </a:solidFill>
              </a:rPr>
              <a:t>Matrix with d=4, n=100</a:t>
            </a:r>
            <a:r>
              <a:rPr lang="en-US" dirty="0">
                <a:solidFill>
                  <a:srgbClr val="000000"/>
                </a:solidFill>
                <a:latin typeface="-webkit-standard"/>
              </a:rPr>
              <a:t>	</a:t>
            </a:r>
            <a:endParaRPr lang="en-US" dirty="0"/>
          </a:p>
        </p:txBody>
      </p:sp>
      <p:sp>
        <p:nvSpPr>
          <p:cNvPr id="11" name="TextBox 10">
            <a:extLst>
              <a:ext uri="{FF2B5EF4-FFF2-40B4-BE49-F238E27FC236}">
                <a16:creationId xmlns:a16="http://schemas.microsoft.com/office/drawing/2014/main" id="{53364BF1-45CF-A7F8-EEED-E64189562F1F}"/>
              </a:ext>
            </a:extLst>
          </p:cNvPr>
          <p:cNvSpPr txBox="1"/>
          <p:nvPr/>
        </p:nvSpPr>
        <p:spPr>
          <a:xfrm>
            <a:off x="2278041" y="6240821"/>
            <a:ext cx="8559384" cy="369332"/>
          </a:xfrm>
          <a:prstGeom prst="rect">
            <a:avLst/>
          </a:prstGeom>
          <a:noFill/>
        </p:spPr>
        <p:txBody>
          <a:bodyPr wrap="square" rtlCol="0">
            <a:spAutoFit/>
          </a:bodyPr>
          <a:lstStyle/>
          <a:p>
            <a:pPr algn="ctr"/>
            <a:r>
              <a:rPr lang="en-US" b="1" dirty="0">
                <a:solidFill>
                  <a:schemeClr val="accent3">
                    <a:lumMod val="75000"/>
                  </a:schemeClr>
                </a:solidFill>
              </a:rPr>
              <a:t>Positional Encoding Matrix with for the sentence “I am a Robot”</a:t>
            </a:r>
            <a:r>
              <a:rPr lang="en-US" dirty="0">
                <a:solidFill>
                  <a:schemeClr val="accent3">
                    <a:lumMod val="75000"/>
                  </a:schemeClr>
                </a:solidFill>
                <a:latin typeface="-webkit-standard"/>
              </a:rPr>
              <a:t>	</a:t>
            </a:r>
            <a:endParaRPr lang="en-US" dirty="0">
              <a:solidFill>
                <a:schemeClr val="accent3">
                  <a:lumMod val="75000"/>
                </a:schemeClr>
              </a:solidFill>
            </a:endParaRPr>
          </a:p>
        </p:txBody>
      </p:sp>
      <p:pic>
        <p:nvPicPr>
          <p:cNvPr id="13" name="Picture 12" descr="A table with numbers and symbols&#10;&#10;Description automatically generated">
            <a:extLst>
              <a:ext uri="{FF2B5EF4-FFF2-40B4-BE49-F238E27FC236}">
                <a16:creationId xmlns:a16="http://schemas.microsoft.com/office/drawing/2014/main" id="{F7380826-A5B5-556D-B407-0D61ADB615C0}"/>
              </a:ext>
            </a:extLst>
          </p:cNvPr>
          <p:cNvPicPr>
            <a:picLocks noChangeAspect="1"/>
          </p:cNvPicPr>
          <p:nvPr/>
        </p:nvPicPr>
        <p:blipFill>
          <a:blip r:embed="rId3"/>
          <a:stretch>
            <a:fillRect/>
          </a:stretch>
        </p:blipFill>
        <p:spPr>
          <a:xfrm>
            <a:off x="2482976" y="3240577"/>
            <a:ext cx="7205133" cy="3065341"/>
          </a:xfrm>
          <a:prstGeom prst="rect">
            <a:avLst/>
          </a:prstGeom>
        </p:spPr>
      </p:pic>
      <p:sp>
        <p:nvSpPr>
          <p:cNvPr id="3" name="TextBox 2">
            <a:extLst>
              <a:ext uri="{FF2B5EF4-FFF2-40B4-BE49-F238E27FC236}">
                <a16:creationId xmlns:a16="http://schemas.microsoft.com/office/drawing/2014/main" id="{67F50BA1-0648-AD3B-1BD1-AB1D5DE377FC}"/>
              </a:ext>
            </a:extLst>
          </p:cNvPr>
          <p:cNvSpPr txBox="1"/>
          <p:nvPr/>
        </p:nvSpPr>
        <p:spPr>
          <a:xfrm>
            <a:off x="4284259" y="2997200"/>
            <a:ext cx="4758141" cy="369332"/>
          </a:xfrm>
          <a:prstGeom prst="rect">
            <a:avLst/>
          </a:prstGeom>
          <a:noFill/>
        </p:spPr>
        <p:txBody>
          <a:bodyPr wrap="square" rtlCol="0">
            <a:spAutoFit/>
          </a:bodyPr>
          <a:lstStyle/>
          <a:p>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 = 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a:t>
            </a:r>
          </a:p>
        </p:txBody>
      </p:sp>
      <p:pic>
        <p:nvPicPr>
          <p:cNvPr id="4" name="Picture 3" descr="A math equations on a white background&#10;&#10;Description automatically generated">
            <a:extLst>
              <a:ext uri="{FF2B5EF4-FFF2-40B4-BE49-F238E27FC236}">
                <a16:creationId xmlns:a16="http://schemas.microsoft.com/office/drawing/2014/main" id="{ADD8017F-DAB4-DFC4-529B-C4112D27917B}"/>
              </a:ext>
            </a:extLst>
          </p:cNvPr>
          <p:cNvPicPr>
            <a:picLocks noChangeAspect="1"/>
          </p:cNvPicPr>
          <p:nvPr/>
        </p:nvPicPr>
        <p:blipFill>
          <a:blip r:embed="rId4"/>
          <a:srcRect l="38134" r="19793"/>
          <a:stretch/>
        </p:blipFill>
        <p:spPr>
          <a:xfrm>
            <a:off x="242897" y="3687144"/>
            <a:ext cx="2395311" cy="2147031"/>
          </a:xfrm>
          <a:prstGeom prst="rect">
            <a:avLst/>
          </a:prstGeom>
        </p:spPr>
      </p:pic>
      <p:sp>
        <p:nvSpPr>
          <p:cNvPr id="5" name="Rectangle 4">
            <a:extLst>
              <a:ext uri="{FF2B5EF4-FFF2-40B4-BE49-F238E27FC236}">
                <a16:creationId xmlns:a16="http://schemas.microsoft.com/office/drawing/2014/main" id="{E0F56B86-94D7-7707-5D49-20CF8FE3147C}"/>
              </a:ext>
            </a:extLst>
          </p:cNvPr>
          <p:cNvSpPr/>
          <p:nvPr/>
        </p:nvSpPr>
        <p:spPr>
          <a:xfrm>
            <a:off x="4085167" y="4573196"/>
            <a:ext cx="1032933" cy="38946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6D65FE-B920-57BD-5591-4F7D4C2E3E5E}"/>
              </a:ext>
            </a:extLst>
          </p:cNvPr>
          <p:cNvSpPr/>
          <p:nvPr/>
        </p:nvSpPr>
        <p:spPr>
          <a:xfrm>
            <a:off x="8036548" y="4573197"/>
            <a:ext cx="1032933" cy="38946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D34853-058E-F4D4-9EFC-07141439F0EC}"/>
              </a:ext>
            </a:extLst>
          </p:cNvPr>
          <p:cNvSpPr/>
          <p:nvPr/>
        </p:nvSpPr>
        <p:spPr>
          <a:xfrm>
            <a:off x="5376894" y="4573198"/>
            <a:ext cx="1032933" cy="38946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5AEF11-3ED6-FA45-524D-DE4CCB7E5BB5}"/>
              </a:ext>
            </a:extLst>
          </p:cNvPr>
          <p:cNvSpPr/>
          <p:nvPr/>
        </p:nvSpPr>
        <p:spPr>
          <a:xfrm>
            <a:off x="6706721" y="4565927"/>
            <a:ext cx="1032933" cy="38946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09499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717B6-7345-EBA8-1286-DDD5D8398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C8AD3-16EB-02CB-2DC4-338D2496F554}"/>
              </a:ext>
            </a:extLst>
          </p:cNvPr>
          <p:cNvSpPr>
            <a:spLocks noGrp="1"/>
          </p:cNvSpPr>
          <p:nvPr>
            <p:ph type="title"/>
          </p:nvPr>
        </p:nvSpPr>
        <p:spPr/>
        <p:txBody>
          <a:bodyPr>
            <a:normAutofit/>
          </a:bodyPr>
          <a:lstStyle/>
          <a:p>
            <a:r>
              <a:rPr lang="en-US" dirty="0"/>
              <a:t>Positional Encodings Calculation</a:t>
            </a:r>
          </a:p>
        </p:txBody>
      </p:sp>
      <p:sp>
        <p:nvSpPr>
          <p:cNvPr id="8" name="TextBox 7">
            <a:extLst>
              <a:ext uri="{FF2B5EF4-FFF2-40B4-BE49-F238E27FC236}">
                <a16:creationId xmlns:a16="http://schemas.microsoft.com/office/drawing/2014/main" id="{5E46D241-F9D0-35CA-1870-B46601F672E7}"/>
              </a:ext>
            </a:extLst>
          </p:cNvPr>
          <p:cNvSpPr txBox="1"/>
          <p:nvPr/>
        </p:nvSpPr>
        <p:spPr>
          <a:xfrm>
            <a:off x="3147504" y="2382344"/>
            <a:ext cx="1136755" cy="1200329"/>
          </a:xfrm>
          <a:prstGeom prst="rect">
            <a:avLst/>
          </a:prstGeom>
          <a:noFill/>
        </p:spPr>
        <p:txBody>
          <a:bodyPr wrap="square" rtlCol="0">
            <a:spAutoFit/>
          </a:bodyPr>
          <a:lstStyle/>
          <a:p>
            <a:pPr algn="ctr"/>
            <a:r>
              <a:rPr lang="en-US" b="1" dirty="0">
                <a:solidFill>
                  <a:schemeClr val="accent3">
                    <a:lumMod val="75000"/>
                  </a:schemeClr>
                </a:solidFill>
              </a:rPr>
              <a:t>Index</a:t>
            </a:r>
          </a:p>
          <a:p>
            <a:pPr algn="ctr"/>
            <a:r>
              <a:rPr lang="en-US" b="1" dirty="0">
                <a:solidFill>
                  <a:schemeClr val="accent3">
                    <a:lumMod val="75000"/>
                  </a:schemeClr>
                </a:solidFill>
              </a:rPr>
              <a:t>of token</a:t>
            </a:r>
            <a:r>
              <a:rPr lang="en-US" b="1" dirty="0">
                <a:solidFill>
                  <a:srgbClr val="000000"/>
                </a:solidFill>
              </a:rPr>
              <a:t>,</a:t>
            </a:r>
          </a:p>
          <a:p>
            <a:pPr algn="ctr"/>
            <a:r>
              <a:rPr lang="en-US" b="1" dirty="0">
                <a:solidFill>
                  <a:schemeClr val="accent3">
                    <a:lumMod val="75000"/>
                  </a:schemeClr>
                </a:solidFill>
              </a:rPr>
              <a:t>k</a:t>
            </a:r>
          </a:p>
          <a:p>
            <a:pPr algn="ctr"/>
            <a:r>
              <a:rPr lang="en-US" dirty="0">
                <a:solidFill>
                  <a:srgbClr val="000000"/>
                </a:solidFill>
                <a:latin typeface="-webkit-standard"/>
              </a:rPr>
              <a:t>	</a:t>
            </a:r>
            <a:endParaRPr lang="en-US" dirty="0"/>
          </a:p>
        </p:txBody>
      </p:sp>
      <p:sp>
        <p:nvSpPr>
          <p:cNvPr id="9" name="TextBox 8">
            <a:extLst>
              <a:ext uri="{FF2B5EF4-FFF2-40B4-BE49-F238E27FC236}">
                <a16:creationId xmlns:a16="http://schemas.microsoft.com/office/drawing/2014/main" id="{6DD00C5E-9D61-54C5-A53A-F7C5254F46C3}"/>
              </a:ext>
            </a:extLst>
          </p:cNvPr>
          <p:cNvSpPr txBox="1"/>
          <p:nvPr/>
        </p:nvSpPr>
        <p:spPr>
          <a:xfrm>
            <a:off x="5252803" y="2407458"/>
            <a:ext cx="2609860" cy="923330"/>
          </a:xfrm>
          <a:prstGeom prst="rect">
            <a:avLst/>
          </a:prstGeom>
          <a:noFill/>
        </p:spPr>
        <p:txBody>
          <a:bodyPr wrap="square" rtlCol="0">
            <a:spAutoFit/>
          </a:bodyPr>
          <a:lstStyle/>
          <a:p>
            <a:pPr algn="ctr"/>
            <a:r>
              <a:rPr lang="en-US" b="1" dirty="0">
                <a:solidFill>
                  <a:schemeClr val="accent3">
                    <a:lumMod val="75000"/>
                  </a:schemeClr>
                </a:solidFill>
              </a:rPr>
              <a:t>Positional Encoding</a:t>
            </a:r>
          </a:p>
          <a:p>
            <a:pPr algn="ctr"/>
            <a:r>
              <a:rPr lang="en-US" b="1" dirty="0">
                <a:solidFill>
                  <a:schemeClr val="accent3">
                    <a:lumMod val="75000"/>
                  </a:schemeClr>
                </a:solidFill>
              </a:rPr>
              <a:t>Matrix with d=4, n=100</a:t>
            </a:r>
            <a:r>
              <a:rPr lang="en-US" dirty="0">
                <a:solidFill>
                  <a:srgbClr val="000000"/>
                </a:solidFill>
                <a:latin typeface="-webkit-standard"/>
              </a:rPr>
              <a:t>	</a:t>
            </a:r>
            <a:endParaRPr lang="en-US" dirty="0"/>
          </a:p>
        </p:txBody>
      </p:sp>
      <p:sp>
        <p:nvSpPr>
          <p:cNvPr id="11" name="TextBox 10">
            <a:extLst>
              <a:ext uri="{FF2B5EF4-FFF2-40B4-BE49-F238E27FC236}">
                <a16:creationId xmlns:a16="http://schemas.microsoft.com/office/drawing/2014/main" id="{7AF19180-9995-CD83-8CC6-819B0EBF3C80}"/>
              </a:ext>
            </a:extLst>
          </p:cNvPr>
          <p:cNvSpPr txBox="1"/>
          <p:nvPr/>
        </p:nvSpPr>
        <p:spPr>
          <a:xfrm>
            <a:off x="2278041" y="6240821"/>
            <a:ext cx="8559384" cy="369332"/>
          </a:xfrm>
          <a:prstGeom prst="rect">
            <a:avLst/>
          </a:prstGeom>
          <a:noFill/>
        </p:spPr>
        <p:txBody>
          <a:bodyPr wrap="square" rtlCol="0">
            <a:spAutoFit/>
          </a:bodyPr>
          <a:lstStyle/>
          <a:p>
            <a:pPr algn="ctr"/>
            <a:r>
              <a:rPr lang="en-US" b="1" dirty="0">
                <a:solidFill>
                  <a:schemeClr val="accent3">
                    <a:lumMod val="75000"/>
                  </a:schemeClr>
                </a:solidFill>
              </a:rPr>
              <a:t>Positional Encoding Matrix with for the sentence “I am a Robot”</a:t>
            </a:r>
            <a:r>
              <a:rPr lang="en-US" dirty="0">
                <a:solidFill>
                  <a:schemeClr val="accent3">
                    <a:lumMod val="75000"/>
                  </a:schemeClr>
                </a:solidFill>
                <a:latin typeface="-webkit-standard"/>
              </a:rPr>
              <a:t>	</a:t>
            </a:r>
            <a:endParaRPr lang="en-US" dirty="0">
              <a:solidFill>
                <a:schemeClr val="accent3">
                  <a:lumMod val="75000"/>
                </a:schemeClr>
              </a:solidFill>
            </a:endParaRPr>
          </a:p>
        </p:txBody>
      </p:sp>
      <p:pic>
        <p:nvPicPr>
          <p:cNvPr id="13" name="Picture 12" descr="A table with numbers and symbols&#10;&#10;Description automatically generated">
            <a:extLst>
              <a:ext uri="{FF2B5EF4-FFF2-40B4-BE49-F238E27FC236}">
                <a16:creationId xmlns:a16="http://schemas.microsoft.com/office/drawing/2014/main" id="{ABEEC8C9-4978-A45B-0B4E-A10BBC76C459}"/>
              </a:ext>
            </a:extLst>
          </p:cNvPr>
          <p:cNvPicPr>
            <a:picLocks noChangeAspect="1"/>
          </p:cNvPicPr>
          <p:nvPr/>
        </p:nvPicPr>
        <p:blipFill>
          <a:blip r:embed="rId3"/>
          <a:stretch>
            <a:fillRect/>
          </a:stretch>
        </p:blipFill>
        <p:spPr>
          <a:xfrm>
            <a:off x="2482976" y="3240577"/>
            <a:ext cx="7205133" cy="3065341"/>
          </a:xfrm>
          <a:prstGeom prst="rect">
            <a:avLst/>
          </a:prstGeom>
        </p:spPr>
      </p:pic>
      <p:sp>
        <p:nvSpPr>
          <p:cNvPr id="3" name="TextBox 2">
            <a:extLst>
              <a:ext uri="{FF2B5EF4-FFF2-40B4-BE49-F238E27FC236}">
                <a16:creationId xmlns:a16="http://schemas.microsoft.com/office/drawing/2014/main" id="{292D8D45-FD97-DBB3-FABF-EB52B097FC37}"/>
              </a:ext>
            </a:extLst>
          </p:cNvPr>
          <p:cNvSpPr txBox="1"/>
          <p:nvPr/>
        </p:nvSpPr>
        <p:spPr>
          <a:xfrm>
            <a:off x="4284259" y="2997200"/>
            <a:ext cx="4758141" cy="369332"/>
          </a:xfrm>
          <a:prstGeom prst="rect">
            <a:avLst/>
          </a:prstGeom>
          <a:noFill/>
        </p:spPr>
        <p:txBody>
          <a:bodyPr wrap="square" rtlCol="0">
            <a:spAutoFit/>
          </a:bodyPr>
          <a:lstStyle/>
          <a:p>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 = 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a:t>
            </a:r>
          </a:p>
        </p:txBody>
      </p:sp>
      <p:pic>
        <p:nvPicPr>
          <p:cNvPr id="4" name="Picture 3" descr="A math equations on a white background&#10;&#10;Description automatically generated">
            <a:extLst>
              <a:ext uri="{FF2B5EF4-FFF2-40B4-BE49-F238E27FC236}">
                <a16:creationId xmlns:a16="http://schemas.microsoft.com/office/drawing/2014/main" id="{98C0D4E8-2500-5025-2E90-D393F0281C64}"/>
              </a:ext>
            </a:extLst>
          </p:cNvPr>
          <p:cNvPicPr>
            <a:picLocks noChangeAspect="1"/>
          </p:cNvPicPr>
          <p:nvPr/>
        </p:nvPicPr>
        <p:blipFill>
          <a:blip r:embed="rId4"/>
          <a:srcRect l="38134" r="19793"/>
          <a:stretch/>
        </p:blipFill>
        <p:spPr>
          <a:xfrm>
            <a:off x="220134" y="3779961"/>
            <a:ext cx="2525330" cy="2263573"/>
          </a:xfrm>
          <a:prstGeom prst="rect">
            <a:avLst/>
          </a:prstGeom>
        </p:spPr>
      </p:pic>
      <p:sp>
        <p:nvSpPr>
          <p:cNvPr id="7" name="Rectangle 6">
            <a:extLst>
              <a:ext uri="{FF2B5EF4-FFF2-40B4-BE49-F238E27FC236}">
                <a16:creationId xmlns:a16="http://schemas.microsoft.com/office/drawing/2014/main" id="{3EAEA47E-49AB-132B-0CC9-943C2DF8D17A}"/>
              </a:ext>
            </a:extLst>
          </p:cNvPr>
          <p:cNvSpPr/>
          <p:nvPr/>
        </p:nvSpPr>
        <p:spPr>
          <a:xfrm>
            <a:off x="8036548" y="4573197"/>
            <a:ext cx="1032933" cy="38946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EE8B6E-96AB-0E87-170D-1048984D948C}"/>
              </a:ext>
            </a:extLst>
          </p:cNvPr>
          <p:cNvSpPr/>
          <p:nvPr/>
        </p:nvSpPr>
        <p:spPr>
          <a:xfrm>
            <a:off x="5376894" y="4573198"/>
            <a:ext cx="1032933" cy="38946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A91B59-7AF0-A9B2-634B-A4F18B9EDBFD}"/>
              </a:ext>
            </a:extLst>
          </p:cNvPr>
          <p:cNvSpPr/>
          <p:nvPr/>
        </p:nvSpPr>
        <p:spPr>
          <a:xfrm>
            <a:off x="6706721" y="4565927"/>
            <a:ext cx="1032933" cy="38946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table of mathematical equations&#10;&#10;Description automatically generated">
            <a:extLst>
              <a:ext uri="{FF2B5EF4-FFF2-40B4-BE49-F238E27FC236}">
                <a16:creationId xmlns:a16="http://schemas.microsoft.com/office/drawing/2014/main" id="{BFBAD305-B9D3-E898-5750-305AB9669262}"/>
              </a:ext>
            </a:extLst>
          </p:cNvPr>
          <p:cNvPicPr>
            <a:picLocks noChangeAspect="1"/>
          </p:cNvPicPr>
          <p:nvPr/>
        </p:nvPicPr>
        <p:blipFill>
          <a:blip r:embed="rId5"/>
          <a:stretch>
            <a:fillRect/>
          </a:stretch>
        </p:blipFill>
        <p:spPr>
          <a:xfrm>
            <a:off x="9284453" y="3696266"/>
            <a:ext cx="2823498" cy="2518255"/>
          </a:xfrm>
          <a:prstGeom prst="rect">
            <a:avLst/>
          </a:prstGeom>
        </p:spPr>
      </p:pic>
      <p:sp>
        <p:nvSpPr>
          <p:cNvPr id="15" name="Rectangle 14">
            <a:extLst>
              <a:ext uri="{FF2B5EF4-FFF2-40B4-BE49-F238E27FC236}">
                <a16:creationId xmlns:a16="http://schemas.microsoft.com/office/drawing/2014/main" id="{4A734E02-23AF-7D56-80F5-A6650F4D5B47}"/>
              </a:ext>
            </a:extLst>
          </p:cNvPr>
          <p:cNvSpPr/>
          <p:nvPr/>
        </p:nvSpPr>
        <p:spPr>
          <a:xfrm>
            <a:off x="9304680" y="4351867"/>
            <a:ext cx="2887319" cy="18889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7429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54D89-64F6-E590-FB49-117FE67937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2F45F7-9A64-73DC-BEFA-75009736FCA9}"/>
              </a:ext>
            </a:extLst>
          </p:cNvPr>
          <p:cNvSpPr>
            <a:spLocks noGrp="1"/>
          </p:cNvSpPr>
          <p:nvPr>
            <p:ph type="title"/>
          </p:nvPr>
        </p:nvSpPr>
        <p:spPr/>
        <p:txBody>
          <a:bodyPr>
            <a:normAutofit/>
          </a:bodyPr>
          <a:lstStyle/>
          <a:p>
            <a:r>
              <a:rPr lang="en-US" dirty="0"/>
              <a:t>Positional Encodings Calculation</a:t>
            </a:r>
          </a:p>
        </p:txBody>
      </p:sp>
      <p:sp>
        <p:nvSpPr>
          <p:cNvPr id="8" name="TextBox 7">
            <a:extLst>
              <a:ext uri="{FF2B5EF4-FFF2-40B4-BE49-F238E27FC236}">
                <a16:creationId xmlns:a16="http://schemas.microsoft.com/office/drawing/2014/main" id="{698DD8DA-A5DE-9FB5-8A5C-64A8BDCDD88B}"/>
              </a:ext>
            </a:extLst>
          </p:cNvPr>
          <p:cNvSpPr txBox="1"/>
          <p:nvPr/>
        </p:nvSpPr>
        <p:spPr>
          <a:xfrm>
            <a:off x="3147504" y="2382344"/>
            <a:ext cx="1136755" cy="1200329"/>
          </a:xfrm>
          <a:prstGeom prst="rect">
            <a:avLst/>
          </a:prstGeom>
          <a:noFill/>
        </p:spPr>
        <p:txBody>
          <a:bodyPr wrap="square" rtlCol="0">
            <a:spAutoFit/>
          </a:bodyPr>
          <a:lstStyle/>
          <a:p>
            <a:pPr algn="ctr"/>
            <a:r>
              <a:rPr lang="en-US" b="1" dirty="0">
                <a:solidFill>
                  <a:schemeClr val="accent3">
                    <a:lumMod val="75000"/>
                  </a:schemeClr>
                </a:solidFill>
              </a:rPr>
              <a:t>Index</a:t>
            </a:r>
          </a:p>
          <a:p>
            <a:pPr algn="ctr"/>
            <a:r>
              <a:rPr lang="en-US" b="1" dirty="0">
                <a:solidFill>
                  <a:schemeClr val="accent3">
                    <a:lumMod val="75000"/>
                  </a:schemeClr>
                </a:solidFill>
              </a:rPr>
              <a:t>of token</a:t>
            </a:r>
            <a:r>
              <a:rPr lang="en-US" b="1" dirty="0">
                <a:solidFill>
                  <a:srgbClr val="000000"/>
                </a:solidFill>
              </a:rPr>
              <a:t>,</a:t>
            </a:r>
          </a:p>
          <a:p>
            <a:pPr algn="ctr"/>
            <a:r>
              <a:rPr lang="en-US" b="1" dirty="0">
                <a:solidFill>
                  <a:schemeClr val="accent3">
                    <a:lumMod val="75000"/>
                  </a:schemeClr>
                </a:solidFill>
              </a:rPr>
              <a:t>k</a:t>
            </a:r>
          </a:p>
          <a:p>
            <a:pPr algn="ctr"/>
            <a:r>
              <a:rPr lang="en-US" dirty="0">
                <a:solidFill>
                  <a:srgbClr val="000000"/>
                </a:solidFill>
                <a:latin typeface="-webkit-standard"/>
              </a:rPr>
              <a:t>	</a:t>
            </a:r>
            <a:endParaRPr lang="en-US" dirty="0"/>
          </a:p>
        </p:txBody>
      </p:sp>
      <p:sp>
        <p:nvSpPr>
          <p:cNvPr id="9" name="TextBox 8">
            <a:extLst>
              <a:ext uri="{FF2B5EF4-FFF2-40B4-BE49-F238E27FC236}">
                <a16:creationId xmlns:a16="http://schemas.microsoft.com/office/drawing/2014/main" id="{140B6579-9D00-4EF8-9709-C79A629A354A}"/>
              </a:ext>
            </a:extLst>
          </p:cNvPr>
          <p:cNvSpPr txBox="1"/>
          <p:nvPr/>
        </p:nvSpPr>
        <p:spPr>
          <a:xfrm>
            <a:off x="5252803" y="2407458"/>
            <a:ext cx="2609860" cy="923330"/>
          </a:xfrm>
          <a:prstGeom prst="rect">
            <a:avLst/>
          </a:prstGeom>
          <a:noFill/>
        </p:spPr>
        <p:txBody>
          <a:bodyPr wrap="square" rtlCol="0">
            <a:spAutoFit/>
          </a:bodyPr>
          <a:lstStyle/>
          <a:p>
            <a:pPr algn="ctr"/>
            <a:r>
              <a:rPr lang="en-US" b="1" dirty="0">
                <a:solidFill>
                  <a:schemeClr val="accent3">
                    <a:lumMod val="75000"/>
                  </a:schemeClr>
                </a:solidFill>
              </a:rPr>
              <a:t>Positional Encoding</a:t>
            </a:r>
          </a:p>
          <a:p>
            <a:pPr algn="ctr"/>
            <a:r>
              <a:rPr lang="en-US" b="1" dirty="0">
                <a:solidFill>
                  <a:schemeClr val="accent3">
                    <a:lumMod val="75000"/>
                  </a:schemeClr>
                </a:solidFill>
              </a:rPr>
              <a:t>Matrix with d=4, n=100</a:t>
            </a:r>
            <a:r>
              <a:rPr lang="en-US" dirty="0">
                <a:solidFill>
                  <a:srgbClr val="000000"/>
                </a:solidFill>
                <a:latin typeface="-webkit-standard"/>
              </a:rPr>
              <a:t>	</a:t>
            </a:r>
            <a:endParaRPr lang="en-US" dirty="0"/>
          </a:p>
        </p:txBody>
      </p:sp>
      <p:sp>
        <p:nvSpPr>
          <p:cNvPr id="11" name="TextBox 10">
            <a:extLst>
              <a:ext uri="{FF2B5EF4-FFF2-40B4-BE49-F238E27FC236}">
                <a16:creationId xmlns:a16="http://schemas.microsoft.com/office/drawing/2014/main" id="{6341289E-A1A9-E42F-10E5-78DD4C22ED8F}"/>
              </a:ext>
            </a:extLst>
          </p:cNvPr>
          <p:cNvSpPr txBox="1"/>
          <p:nvPr/>
        </p:nvSpPr>
        <p:spPr>
          <a:xfrm>
            <a:off x="2278041" y="6240821"/>
            <a:ext cx="8559384" cy="369332"/>
          </a:xfrm>
          <a:prstGeom prst="rect">
            <a:avLst/>
          </a:prstGeom>
          <a:noFill/>
        </p:spPr>
        <p:txBody>
          <a:bodyPr wrap="square" rtlCol="0">
            <a:spAutoFit/>
          </a:bodyPr>
          <a:lstStyle/>
          <a:p>
            <a:pPr algn="ctr"/>
            <a:r>
              <a:rPr lang="en-US" b="1" dirty="0">
                <a:solidFill>
                  <a:schemeClr val="accent3">
                    <a:lumMod val="75000"/>
                  </a:schemeClr>
                </a:solidFill>
              </a:rPr>
              <a:t>Positional Encoding Matrix with for the sentence “I am a Robot”</a:t>
            </a:r>
            <a:r>
              <a:rPr lang="en-US" dirty="0">
                <a:solidFill>
                  <a:schemeClr val="accent3">
                    <a:lumMod val="75000"/>
                  </a:schemeClr>
                </a:solidFill>
                <a:latin typeface="-webkit-standard"/>
              </a:rPr>
              <a:t>	</a:t>
            </a:r>
            <a:endParaRPr lang="en-US" dirty="0">
              <a:solidFill>
                <a:schemeClr val="accent3">
                  <a:lumMod val="75000"/>
                </a:schemeClr>
              </a:solidFill>
            </a:endParaRPr>
          </a:p>
        </p:txBody>
      </p:sp>
      <p:pic>
        <p:nvPicPr>
          <p:cNvPr id="13" name="Picture 12" descr="A table with numbers and symbols&#10;&#10;Description automatically generated">
            <a:extLst>
              <a:ext uri="{FF2B5EF4-FFF2-40B4-BE49-F238E27FC236}">
                <a16:creationId xmlns:a16="http://schemas.microsoft.com/office/drawing/2014/main" id="{00526A30-51A4-4A19-0F0A-FDAAA5FE8568}"/>
              </a:ext>
            </a:extLst>
          </p:cNvPr>
          <p:cNvPicPr>
            <a:picLocks noChangeAspect="1"/>
          </p:cNvPicPr>
          <p:nvPr/>
        </p:nvPicPr>
        <p:blipFill>
          <a:blip r:embed="rId3"/>
          <a:stretch>
            <a:fillRect/>
          </a:stretch>
        </p:blipFill>
        <p:spPr>
          <a:xfrm>
            <a:off x="2482976" y="3240577"/>
            <a:ext cx="7205133" cy="3065341"/>
          </a:xfrm>
          <a:prstGeom prst="rect">
            <a:avLst/>
          </a:prstGeom>
        </p:spPr>
      </p:pic>
      <p:sp>
        <p:nvSpPr>
          <p:cNvPr id="3" name="TextBox 2">
            <a:extLst>
              <a:ext uri="{FF2B5EF4-FFF2-40B4-BE49-F238E27FC236}">
                <a16:creationId xmlns:a16="http://schemas.microsoft.com/office/drawing/2014/main" id="{16ACDD31-9317-039B-989B-0B749DB6A4D7}"/>
              </a:ext>
            </a:extLst>
          </p:cNvPr>
          <p:cNvSpPr txBox="1"/>
          <p:nvPr/>
        </p:nvSpPr>
        <p:spPr>
          <a:xfrm>
            <a:off x="4284259" y="2997200"/>
            <a:ext cx="4758141" cy="369332"/>
          </a:xfrm>
          <a:prstGeom prst="rect">
            <a:avLst/>
          </a:prstGeom>
          <a:noFill/>
        </p:spPr>
        <p:txBody>
          <a:bodyPr wrap="square" rtlCol="0">
            <a:spAutoFit/>
          </a:bodyPr>
          <a:lstStyle/>
          <a:p>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 = 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a:t>
            </a:r>
          </a:p>
        </p:txBody>
      </p:sp>
      <p:pic>
        <p:nvPicPr>
          <p:cNvPr id="4" name="Picture 3" descr="A math equations on a white background&#10;&#10;Description automatically generated">
            <a:extLst>
              <a:ext uri="{FF2B5EF4-FFF2-40B4-BE49-F238E27FC236}">
                <a16:creationId xmlns:a16="http://schemas.microsoft.com/office/drawing/2014/main" id="{79BE425B-47B4-FE5F-48C3-730B9728F1A1}"/>
              </a:ext>
            </a:extLst>
          </p:cNvPr>
          <p:cNvPicPr>
            <a:picLocks noChangeAspect="1"/>
          </p:cNvPicPr>
          <p:nvPr/>
        </p:nvPicPr>
        <p:blipFill>
          <a:blip r:embed="rId4"/>
          <a:srcRect l="38134" r="19793"/>
          <a:stretch/>
        </p:blipFill>
        <p:spPr>
          <a:xfrm>
            <a:off x="220134" y="3779961"/>
            <a:ext cx="2525330" cy="2263573"/>
          </a:xfrm>
          <a:prstGeom prst="rect">
            <a:avLst/>
          </a:prstGeom>
        </p:spPr>
      </p:pic>
      <p:sp>
        <p:nvSpPr>
          <p:cNvPr id="7" name="Rectangle 6">
            <a:extLst>
              <a:ext uri="{FF2B5EF4-FFF2-40B4-BE49-F238E27FC236}">
                <a16:creationId xmlns:a16="http://schemas.microsoft.com/office/drawing/2014/main" id="{C3D65F98-E324-44A7-244D-FD2BB4771820}"/>
              </a:ext>
            </a:extLst>
          </p:cNvPr>
          <p:cNvSpPr/>
          <p:nvPr/>
        </p:nvSpPr>
        <p:spPr>
          <a:xfrm>
            <a:off x="8036548" y="4573197"/>
            <a:ext cx="1032933" cy="38946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F8B703A-7785-CC73-A84E-CB5371A28B5E}"/>
              </a:ext>
            </a:extLst>
          </p:cNvPr>
          <p:cNvSpPr/>
          <p:nvPr/>
        </p:nvSpPr>
        <p:spPr>
          <a:xfrm>
            <a:off x="6706721" y="4565927"/>
            <a:ext cx="1032933" cy="38946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table of mathematical equations&#10;&#10;Description automatically generated">
            <a:extLst>
              <a:ext uri="{FF2B5EF4-FFF2-40B4-BE49-F238E27FC236}">
                <a16:creationId xmlns:a16="http://schemas.microsoft.com/office/drawing/2014/main" id="{316AE644-E82A-212B-B26E-0561C0F020EC}"/>
              </a:ext>
            </a:extLst>
          </p:cNvPr>
          <p:cNvPicPr>
            <a:picLocks noChangeAspect="1"/>
          </p:cNvPicPr>
          <p:nvPr/>
        </p:nvPicPr>
        <p:blipFill>
          <a:blip r:embed="rId5"/>
          <a:stretch>
            <a:fillRect/>
          </a:stretch>
        </p:blipFill>
        <p:spPr>
          <a:xfrm>
            <a:off x="9284453" y="3696266"/>
            <a:ext cx="2823498" cy="2518255"/>
          </a:xfrm>
          <a:prstGeom prst="rect">
            <a:avLst/>
          </a:prstGeom>
        </p:spPr>
      </p:pic>
      <p:sp>
        <p:nvSpPr>
          <p:cNvPr id="18" name="Rectangle 17">
            <a:extLst>
              <a:ext uri="{FF2B5EF4-FFF2-40B4-BE49-F238E27FC236}">
                <a16:creationId xmlns:a16="http://schemas.microsoft.com/office/drawing/2014/main" id="{1299BD60-8C02-90D6-ADC8-2276EF8EF720}"/>
              </a:ext>
            </a:extLst>
          </p:cNvPr>
          <p:cNvSpPr/>
          <p:nvPr/>
        </p:nvSpPr>
        <p:spPr>
          <a:xfrm>
            <a:off x="9304680" y="4962663"/>
            <a:ext cx="2887319" cy="12781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6205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07BEF-412C-551C-2AA7-ADFDE0443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66BA01-9CE9-112A-D188-224C9CE36C0E}"/>
              </a:ext>
            </a:extLst>
          </p:cNvPr>
          <p:cNvSpPr>
            <a:spLocks noGrp="1"/>
          </p:cNvSpPr>
          <p:nvPr>
            <p:ph type="title"/>
          </p:nvPr>
        </p:nvSpPr>
        <p:spPr/>
        <p:txBody>
          <a:bodyPr>
            <a:normAutofit/>
          </a:bodyPr>
          <a:lstStyle/>
          <a:p>
            <a:r>
              <a:rPr lang="en-US" dirty="0"/>
              <a:t>Positional Encodings Calculation</a:t>
            </a:r>
          </a:p>
        </p:txBody>
      </p:sp>
      <p:sp>
        <p:nvSpPr>
          <p:cNvPr id="8" name="TextBox 7">
            <a:extLst>
              <a:ext uri="{FF2B5EF4-FFF2-40B4-BE49-F238E27FC236}">
                <a16:creationId xmlns:a16="http://schemas.microsoft.com/office/drawing/2014/main" id="{07B3E334-C346-EAAD-9D14-54B5DAB05D72}"/>
              </a:ext>
            </a:extLst>
          </p:cNvPr>
          <p:cNvSpPr txBox="1"/>
          <p:nvPr/>
        </p:nvSpPr>
        <p:spPr>
          <a:xfrm>
            <a:off x="3147504" y="2382344"/>
            <a:ext cx="1136755" cy="1200329"/>
          </a:xfrm>
          <a:prstGeom prst="rect">
            <a:avLst/>
          </a:prstGeom>
          <a:noFill/>
        </p:spPr>
        <p:txBody>
          <a:bodyPr wrap="square" rtlCol="0">
            <a:spAutoFit/>
          </a:bodyPr>
          <a:lstStyle/>
          <a:p>
            <a:pPr algn="ctr"/>
            <a:r>
              <a:rPr lang="en-US" b="1" dirty="0">
                <a:solidFill>
                  <a:schemeClr val="accent3">
                    <a:lumMod val="75000"/>
                  </a:schemeClr>
                </a:solidFill>
              </a:rPr>
              <a:t>Index</a:t>
            </a:r>
          </a:p>
          <a:p>
            <a:pPr algn="ctr"/>
            <a:r>
              <a:rPr lang="en-US" b="1" dirty="0">
                <a:solidFill>
                  <a:schemeClr val="accent3">
                    <a:lumMod val="75000"/>
                  </a:schemeClr>
                </a:solidFill>
              </a:rPr>
              <a:t>of token</a:t>
            </a:r>
            <a:r>
              <a:rPr lang="en-US" b="1" dirty="0">
                <a:solidFill>
                  <a:srgbClr val="000000"/>
                </a:solidFill>
              </a:rPr>
              <a:t>,</a:t>
            </a:r>
          </a:p>
          <a:p>
            <a:pPr algn="ctr"/>
            <a:r>
              <a:rPr lang="en-US" b="1" dirty="0">
                <a:solidFill>
                  <a:schemeClr val="accent3">
                    <a:lumMod val="75000"/>
                  </a:schemeClr>
                </a:solidFill>
              </a:rPr>
              <a:t>k</a:t>
            </a:r>
          </a:p>
          <a:p>
            <a:pPr algn="ctr"/>
            <a:r>
              <a:rPr lang="en-US" dirty="0">
                <a:solidFill>
                  <a:srgbClr val="000000"/>
                </a:solidFill>
                <a:latin typeface="-webkit-standard"/>
              </a:rPr>
              <a:t>	</a:t>
            </a:r>
            <a:endParaRPr lang="en-US" dirty="0"/>
          </a:p>
        </p:txBody>
      </p:sp>
      <p:sp>
        <p:nvSpPr>
          <p:cNvPr id="9" name="TextBox 8">
            <a:extLst>
              <a:ext uri="{FF2B5EF4-FFF2-40B4-BE49-F238E27FC236}">
                <a16:creationId xmlns:a16="http://schemas.microsoft.com/office/drawing/2014/main" id="{881B6FB4-8B43-ECE2-57CF-09075F9E9F26}"/>
              </a:ext>
            </a:extLst>
          </p:cNvPr>
          <p:cNvSpPr txBox="1"/>
          <p:nvPr/>
        </p:nvSpPr>
        <p:spPr>
          <a:xfrm>
            <a:off x="5252803" y="2407458"/>
            <a:ext cx="2609860" cy="923330"/>
          </a:xfrm>
          <a:prstGeom prst="rect">
            <a:avLst/>
          </a:prstGeom>
          <a:noFill/>
        </p:spPr>
        <p:txBody>
          <a:bodyPr wrap="square" rtlCol="0">
            <a:spAutoFit/>
          </a:bodyPr>
          <a:lstStyle/>
          <a:p>
            <a:pPr algn="ctr"/>
            <a:r>
              <a:rPr lang="en-US" b="1" dirty="0">
                <a:solidFill>
                  <a:schemeClr val="accent3">
                    <a:lumMod val="75000"/>
                  </a:schemeClr>
                </a:solidFill>
              </a:rPr>
              <a:t>Positional Encoding</a:t>
            </a:r>
          </a:p>
          <a:p>
            <a:pPr algn="ctr"/>
            <a:r>
              <a:rPr lang="en-US" b="1" dirty="0">
                <a:solidFill>
                  <a:schemeClr val="accent3">
                    <a:lumMod val="75000"/>
                  </a:schemeClr>
                </a:solidFill>
              </a:rPr>
              <a:t>Matrix with d=4, n=100</a:t>
            </a:r>
            <a:r>
              <a:rPr lang="en-US" dirty="0">
                <a:solidFill>
                  <a:srgbClr val="000000"/>
                </a:solidFill>
                <a:latin typeface="-webkit-standard"/>
              </a:rPr>
              <a:t>	</a:t>
            </a:r>
            <a:endParaRPr lang="en-US" dirty="0"/>
          </a:p>
        </p:txBody>
      </p:sp>
      <p:sp>
        <p:nvSpPr>
          <p:cNvPr id="11" name="TextBox 10">
            <a:extLst>
              <a:ext uri="{FF2B5EF4-FFF2-40B4-BE49-F238E27FC236}">
                <a16:creationId xmlns:a16="http://schemas.microsoft.com/office/drawing/2014/main" id="{AA687419-1D0E-2DFE-B1C7-FCFB41F2D738}"/>
              </a:ext>
            </a:extLst>
          </p:cNvPr>
          <p:cNvSpPr txBox="1"/>
          <p:nvPr/>
        </p:nvSpPr>
        <p:spPr>
          <a:xfrm>
            <a:off x="2278041" y="6240821"/>
            <a:ext cx="8559384" cy="369332"/>
          </a:xfrm>
          <a:prstGeom prst="rect">
            <a:avLst/>
          </a:prstGeom>
          <a:noFill/>
        </p:spPr>
        <p:txBody>
          <a:bodyPr wrap="square" rtlCol="0">
            <a:spAutoFit/>
          </a:bodyPr>
          <a:lstStyle/>
          <a:p>
            <a:pPr algn="ctr"/>
            <a:r>
              <a:rPr lang="en-US" b="1" dirty="0">
                <a:solidFill>
                  <a:schemeClr val="accent3">
                    <a:lumMod val="75000"/>
                  </a:schemeClr>
                </a:solidFill>
              </a:rPr>
              <a:t>Positional Encoding Matrix with for the sentence “I am a Robot”</a:t>
            </a:r>
            <a:r>
              <a:rPr lang="en-US" dirty="0">
                <a:solidFill>
                  <a:schemeClr val="accent3">
                    <a:lumMod val="75000"/>
                  </a:schemeClr>
                </a:solidFill>
                <a:latin typeface="-webkit-standard"/>
              </a:rPr>
              <a:t>	</a:t>
            </a:r>
            <a:endParaRPr lang="en-US" dirty="0">
              <a:solidFill>
                <a:schemeClr val="accent3">
                  <a:lumMod val="75000"/>
                </a:schemeClr>
              </a:solidFill>
            </a:endParaRPr>
          </a:p>
        </p:txBody>
      </p:sp>
      <p:pic>
        <p:nvPicPr>
          <p:cNvPr id="13" name="Picture 12" descr="A table with numbers and symbols&#10;&#10;Description automatically generated">
            <a:extLst>
              <a:ext uri="{FF2B5EF4-FFF2-40B4-BE49-F238E27FC236}">
                <a16:creationId xmlns:a16="http://schemas.microsoft.com/office/drawing/2014/main" id="{B5C645E6-E058-AB64-1349-77D614442126}"/>
              </a:ext>
            </a:extLst>
          </p:cNvPr>
          <p:cNvPicPr>
            <a:picLocks noChangeAspect="1"/>
          </p:cNvPicPr>
          <p:nvPr/>
        </p:nvPicPr>
        <p:blipFill>
          <a:blip r:embed="rId3"/>
          <a:stretch>
            <a:fillRect/>
          </a:stretch>
        </p:blipFill>
        <p:spPr>
          <a:xfrm>
            <a:off x="2482976" y="3240577"/>
            <a:ext cx="7205133" cy="3065341"/>
          </a:xfrm>
          <a:prstGeom prst="rect">
            <a:avLst/>
          </a:prstGeom>
        </p:spPr>
      </p:pic>
      <p:sp>
        <p:nvSpPr>
          <p:cNvPr id="3" name="TextBox 2">
            <a:extLst>
              <a:ext uri="{FF2B5EF4-FFF2-40B4-BE49-F238E27FC236}">
                <a16:creationId xmlns:a16="http://schemas.microsoft.com/office/drawing/2014/main" id="{79F296B2-9188-3CED-7CCC-3D804348ACB8}"/>
              </a:ext>
            </a:extLst>
          </p:cNvPr>
          <p:cNvSpPr txBox="1"/>
          <p:nvPr/>
        </p:nvSpPr>
        <p:spPr>
          <a:xfrm>
            <a:off x="4284259" y="2997200"/>
            <a:ext cx="4758141" cy="369332"/>
          </a:xfrm>
          <a:prstGeom prst="rect">
            <a:avLst/>
          </a:prstGeom>
          <a:noFill/>
        </p:spPr>
        <p:txBody>
          <a:bodyPr wrap="square" rtlCol="0">
            <a:spAutoFit/>
          </a:bodyPr>
          <a:lstStyle/>
          <a:p>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 = 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a:t>
            </a:r>
          </a:p>
        </p:txBody>
      </p:sp>
      <p:pic>
        <p:nvPicPr>
          <p:cNvPr id="4" name="Picture 3" descr="A math equations on a white background&#10;&#10;Description automatically generated">
            <a:extLst>
              <a:ext uri="{FF2B5EF4-FFF2-40B4-BE49-F238E27FC236}">
                <a16:creationId xmlns:a16="http://schemas.microsoft.com/office/drawing/2014/main" id="{2B72F588-D2EC-E95F-72ED-EAD893BC6533}"/>
              </a:ext>
            </a:extLst>
          </p:cNvPr>
          <p:cNvPicPr>
            <a:picLocks noChangeAspect="1"/>
          </p:cNvPicPr>
          <p:nvPr/>
        </p:nvPicPr>
        <p:blipFill>
          <a:blip r:embed="rId4"/>
          <a:srcRect l="38134" r="19793"/>
          <a:stretch/>
        </p:blipFill>
        <p:spPr>
          <a:xfrm>
            <a:off x="220134" y="3779961"/>
            <a:ext cx="2525330" cy="2263573"/>
          </a:xfrm>
          <a:prstGeom prst="rect">
            <a:avLst/>
          </a:prstGeom>
        </p:spPr>
      </p:pic>
      <p:sp>
        <p:nvSpPr>
          <p:cNvPr id="7" name="Rectangle 6">
            <a:extLst>
              <a:ext uri="{FF2B5EF4-FFF2-40B4-BE49-F238E27FC236}">
                <a16:creationId xmlns:a16="http://schemas.microsoft.com/office/drawing/2014/main" id="{F1B638E3-CAD7-149F-17ED-3B8A2EF200E7}"/>
              </a:ext>
            </a:extLst>
          </p:cNvPr>
          <p:cNvSpPr/>
          <p:nvPr/>
        </p:nvSpPr>
        <p:spPr>
          <a:xfrm>
            <a:off x="8036548" y="4573197"/>
            <a:ext cx="1032933" cy="38946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table of mathematical equations&#10;&#10;Description automatically generated">
            <a:extLst>
              <a:ext uri="{FF2B5EF4-FFF2-40B4-BE49-F238E27FC236}">
                <a16:creationId xmlns:a16="http://schemas.microsoft.com/office/drawing/2014/main" id="{38E45A85-6F90-0E11-04B4-CCAD9C172F63}"/>
              </a:ext>
            </a:extLst>
          </p:cNvPr>
          <p:cNvPicPr>
            <a:picLocks noChangeAspect="1"/>
          </p:cNvPicPr>
          <p:nvPr/>
        </p:nvPicPr>
        <p:blipFill>
          <a:blip r:embed="rId5"/>
          <a:stretch>
            <a:fillRect/>
          </a:stretch>
        </p:blipFill>
        <p:spPr>
          <a:xfrm>
            <a:off x="9284453" y="3696266"/>
            <a:ext cx="2823498" cy="2518255"/>
          </a:xfrm>
          <a:prstGeom prst="rect">
            <a:avLst/>
          </a:prstGeom>
        </p:spPr>
      </p:pic>
      <p:sp>
        <p:nvSpPr>
          <p:cNvPr id="15" name="Rectangle 14">
            <a:extLst>
              <a:ext uri="{FF2B5EF4-FFF2-40B4-BE49-F238E27FC236}">
                <a16:creationId xmlns:a16="http://schemas.microsoft.com/office/drawing/2014/main" id="{2BA797E4-2F7A-49CC-4FD1-B87E0250A395}"/>
              </a:ext>
            </a:extLst>
          </p:cNvPr>
          <p:cNvSpPr/>
          <p:nvPr/>
        </p:nvSpPr>
        <p:spPr>
          <a:xfrm>
            <a:off x="9304680" y="5706533"/>
            <a:ext cx="2887319" cy="534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623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C5E98-1ACE-B106-6EF1-0B18E9498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F6F19E-4528-2C72-6AE1-18B9E256C4AA}"/>
              </a:ext>
            </a:extLst>
          </p:cNvPr>
          <p:cNvSpPr>
            <a:spLocks noGrp="1"/>
          </p:cNvSpPr>
          <p:nvPr>
            <p:ph type="title"/>
          </p:nvPr>
        </p:nvSpPr>
        <p:spPr/>
        <p:txBody>
          <a:bodyPr>
            <a:normAutofit/>
          </a:bodyPr>
          <a:lstStyle/>
          <a:p>
            <a:r>
              <a:rPr lang="en-US" dirty="0"/>
              <a:t>Positional Encodings Calculation</a:t>
            </a:r>
          </a:p>
        </p:txBody>
      </p:sp>
      <p:sp>
        <p:nvSpPr>
          <p:cNvPr id="8" name="TextBox 7">
            <a:extLst>
              <a:ext uri="{FF2B5EF4-FFF2-40B4-BE49-F238E27FC236}">
                <a16:creationId xmlns:a16="http://schemas.microsoft.com/office/drawing/2014/main" id="{1A00C287-4186-3135-7358-6ACD587D139E}"/>
              </a:ext>
            </a:extLst>
          </p:cNvPr>
          <p:cNvSpPr txBox="1"/>
          <p:nvPr/>
        </p:nvSpPr>
        <p:spPr>
          <a:xfrm>
            <a:off x="3147504" y="2382344"/>
            <a:ext cx="1136755" cy="1200329"/>
          </a:xfrm>
          <a:prstGeom prst="rect">
            <a:avLst/>
          </a:prstGeom>
          <a:noFill/>
        </p:spPr>
        <p:txBody>
          <a:bodyPr wrap="square" rtlCol="0">
            <a:spAutoFit/>
          </a:bodyPr>
          <a:lstStyle/>
          <a:p>
            <a:pPr algn="ctr"/>
            <a:r>
              <a:rPr lang="en-US" b="1" dirty="0">
                <a:solidFill>
                  <a:schemeClr val="accent3">
                    <a:lumMod val="75000"/>
                  </a:schemeClr>
                </a:solidFill>
              </a:rPr>
              <a:t>Index</a:t>
            </a:r>
          </a:p>
          <a:p>
            <a:pPr algn="ctr"/>
            <a:r>
              <a:rPr lang="en-US" b="1" dirty="0">
                <a:solidFill>
                  <a:schemeClr val="accent3">
                    <a:lumMod val="75000"/>
                  </a:schemeClr>
                </a:solidFill>
              </a:rPr>
              <a:t>of token</a:t>
            </a:r>
            <a:r>
              <a:rPr lang="en-US" b="1" dirty="0">
                <a:solidFill>
                  <a:srgbClr val="000000"/>
                </a:solidFill>
              </a:rPr>
              <a:t>,</a:t>
            </a:r>
          </a:p>
          <a:p>
            <a:pPr algn="ctr"/>
            <a:r>
              <a:rPr lang="en-US" b="1" dirty="0">
                <a:solidFill>
                  <a:schemeClr val="accent3">
                    <a:lumMod val="75000"/>
                  </a:schemeClr>
                </a:solidFill>
              </a:rPr>
              <a:t>k</a:t>
            </a:r>
          </a:p>
          <a:p>
            <a:pPr algn="ctr"/>
            <a:r>
              <a:rPr lang="en-US" dirty="0">
                <a:solidFill>
                  <a:srgbClr val="000000"/>
                </a:solidFill>
                <a:latin typeface="-webkit-standard"/>
              </a:rPr>
              <a:t>	</a:t>
            </a:r>
            <a:endParaRPr lang="en-US" dirty="0"/>
          </a:p>
        </p:txBody>
      </p:sp>
      <p:sp>
        <p:nvSpPr>
          <p:cNvPr id="9" name="TextBox 8">
            <a:extLst>
              <a:ext uri="{FF2B5EF4-FFF2-40B4-BE49-F238E27FC236}">
                <a16:creationId xmlns:a16="http://schemas.microsoft.com/office/drawing/2014/main" id="{86D09CDD-BA7B-D518-D1B2-9E66196BD47B}"/>
              </a:ext>
            </a:extLst>
          </p:cNvPr>
          <p:cNvSpPr txBox="1"/>
          <p:nvPr/>
        </p:nvSpPr>
        <p:spPr>
          <a:xfrm>
            <a:off x="5252803" y="2407458"/>
            <a:ext cx="2609860" cy="923330"/>
          </a:xfrm>
          <a:prstGeom prst="rect">
            <a:avLst/>
          </a:prstGeom>
          <a:noFill/>
        </p:spPr>
        <p:txBody>
          <a:bodyPr wrap="square" rtlCol="0">
            <a:spAutoFit/>
          </a:bodyPr>
          <a:lstStyle/>
          <a:p>
            <a:pPr algn="ctr"/>
            <a:r>
              <a:rPr lang="en-US" b="1" dirty="0">
                <a:solidFill>
                  <a:schemeClr val="accent3">
                    <a:lumMod val="75000"/>
                  </a:schemeClr>
                </a:solidFill>
              </a:rPr>
              <a:t>Positional Encoding</a:t>
            </a:r>
          </a:p>
          <a:p>
            <a:pPr algn="ctr"/>
            <a:r>
              <a:rPr lang="en-US" b="1" dirty="0">
                <a:solidFill>
                  <a:schemeClr val="accent3">
                    <a:lumMod val="75000"/>
                  </a:schemeClr>
                </a:solidFill>
              </a:rPr>
              <a:t>Matrix with d=4, n=100</a:t>
            </a:r>
            <a:r>
              <a:rPr lang="en-US" dirty="0">
                <a:solidFill>
                  <a:srgbClr val="000000"/>
                </a:solidFill>
                <a:latin typeface="-webkit-standard"/>
              </a:rPr>
              <a:t>	</a:t>
            </a:r>
            <a:endParaRPr lang="en-US" dirty="0"/>
          </a:p>
        </p:txBody>
      </p:sp>
      <p:sp>
        <p:nvSpPr>
          <p:cNvPr id="11" name="TextBox 10">
            <a:extLst>
              <a:ext uri="{FF2B5EF4-FFF2-40B4-BE49-F238E27FC236}">
                <a16:creationId xmlns:a16="http://schemas.microsoft.com/office/drawing/2014/main" id="{4D013282-BAF7-23B3-1E06-DCC55C4698A3}"/>
              </a:ext>
            </a:extLst>
          </p:cNvPr>
          <p:cNvSpPr txBox="1"/>
          <p:nvPr/>
        </p:nvSpPr>
        <p:spPr>
          <a:xfrm>
            <a:off x="2278041" y="6240821"/>
            <a:ext cx="8559384" cy="369332"/>
          </a:xfrm>
          <a:prstGeom prst="rect">
            <a:avLst/>
          </a:prstGeom>
          <a:noFill/>
        </p:spPr>
        <p:txBody>
          <a:bodyPr wrap="square" rtlCol="0">
            <a:spAutoFit/>
          </a:bodyPr>
          <a:lstStyle/>
          <a:p>
            <a:pPr algn="ctr"/>
            <a:r>
              <a:rPr lang="en-US" b="1" dirty="0">
                <a:solidFill>
                  <a:schemeClr val="accent3">
                    <a:lumMod val="75000"/>
                  </a:schemeClr>
                </a:solidFill>
              </a:rPr>
              <a:t>Positional Encoding Matrix with for the sentence “I am a Robot”</a:t>
            </a:r>
            <a:r>
              <a:rPr lang="en-US" dirty="0">
                <a:solidFill>
                  <a:schemeClr val="accent3">
                    <a:lumMod val="75000"/>
                  </a:schemeClr>
                </a:solidFill>
                <a:latin typeface="-webkit-standard"/>
              </a:rPr>
              <a:t>	</a:t>
            </a:r>
            <a:endParaRPr lang="en-US" dirty="0">
              <a:solidFill>
                <a:schemeClr val="accent3">
                  <a:lumMod val="75000"/>
                </a:schemeClr>
              </a:solidFill>
            </a:endParaRPr>
          </a:p>
        </p:txBody>
      </p:sp>
      <p:pic>
        <p:nvPicPr>
          <p:cNvPr id="13" name="Picture 12" descr="A table with numbers and symbols&#10;&#10;Description automatically generated">
            <a:extLst>
              <a:ext uri="{FF2B5EF4-FFF2-40B4-BE49-F238E27FC236}">
                <a16:creationId xmlns:a16="http://schemas.microsoft.com/office/drawing/2014/main" id="{B7570793-5875-F6DD-1F42-01B967961C9D}"/>
              </a:ext>
            </a:extLst>
          </p:cNvPr>
          <p:cNvPicPr>
            <a:picLocks noChangeAspect="1"/>
          </p:cNvPicPr>
          <p:nvPr/>
        </p:nvPicPr>
        <p:blipFill>
          <a:blip r:embed="rId3"/>
          <a:stretch>
            <a:fillRect/>
          </a:stretch>
        </p:blipFill>
        <p:spPr>
          <a:xfrm>
            <a:off x="2482976" y="3240577"/>
            <a:ext cx="7205133" cy="3065341"/>
          </a:xfrm>
          <a:prstGeom prst="rect">
            <a:avLst/>
          </a:prstGeom>
        </p:spPr>
      </p:pic>
      <p:sp>
        <p:nvSpPr>
          <p:cNvPr id="3" name="TextBox 2">
            <a:extLst>
              <a:ext uri="{FF2B5EF4-FFF2-40B4-BE49-F238E27FC236}">
                <a16:creationId xmlns:a16="http://schemas.microsoft.com/office/drawing/2014/main" id="{94D297AC-2371-2CE1-E739-8CC81F527309}"/>
              </a:ext>
            </a:extLst>
          </p:cNvPr>
          <p:cNvSpPr txBox="1"/>
          <p:nvPr/>
        </p:nvSpPr>
        <p:spPr>
          <a:xfrm>
            <a:off x="4284259" y="2997200"/>
            <a:ext cx="4758141" cy="369332"/>
          </a:xfrm>
          <a:prstGeom prst="rect">
            <a:avLst/>
          </a:prstGeom>
          <a:noFill/>
        </p:spPr>
        <p:txBody>
          <a:bodyPr wrap="square" rtlCol="0">
            <a:spAutoFit/>
          </a:bodyPr>
          <a:lstStyle/>
          <a:p>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 = 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=0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	        </a:t>
            </a:r>
            <a:r>
              <a:rPr lang="en-US" b="1" i="1" dirty="0" err="1">
                <a:latin typeface="Baguet Script" panose="020F0502020204030204" pitchFamily="34" charset="0"/>
                <a:cs typeface="Baguet Script" panose="020F0502020204030204" pitchFamily="34" charset="0"/>
              </a:rPr>
              <a:t>i</a:t>
            </a:r>
            <a:r>
              <a:rPr lang="en-US" b="1" i="1" dirty="0">
                <a:latin typeface="Baguet Script" panose="020F0502020204030204" pitchFamily="34" charset="0"/>
                <a:cs typeface="Baguet Script" panose="020F0502020204030204" pitchFamily="34" charset="0"/>
              </a:rPr>
              <a:t>=1</a:t>
            </a:r>
          </a:p>
        </p:txBody>
      </p:sp>
      <p:pic>
        <p:nvPicPr>
          <p:cNvPr id="4" name="Picture 3" descr="A math equations on a white background&#10;&#10;Description automatically generated">
            <a:extLst>
              <a:ext uri="{FF2B5EF4-FFF2-40B4-BE49-F238E27FC236}">
                <a16:creationId xmlns:a16="http://schemas.microsoft.com/office/drawing/2014/main" id="{9E9CDCFA-5448-41E5-0460-40684D96B1CA}"/>
              </a:ext>
            </a:extLst>
          </p:cNvPr>
          <p:cNvPicPr>
            <a:picLocks noChangeAspect="1"/>
          </p:cNvPicPr>
          <p:nvPr/>
        </p:nvPicPr>
        <p:blipFill>
          <a:blip r:embed="rId4"/>
          <a:srcRect l="38134" r="19793"/>
          <a:stretch/>
        </p:blipFill>
        <p:spPr>
          <a:xfrm>
            <a:off x="220134" y="3779961"/>
            <a:ext cx="2525330" cy="2263573"/>
          </a:xfrm>
          <a:prstGeom prst="rect">
            <a:avLst/>
          </a:prstGeom>
        </p:spPr>
      </p:pic>
      <p:pic>
        <p:nvPicPr>
          <p:cNvPr id="14" name="Picture 13" descr="A table of mathematical equations&#10;&#10;Description automatically generated">
            <a:extLst>
              <a:ext uri="{FF2B5EF4-FFF2-40B4-BE49-F238E27FC236}">
                <a16:creationId xmlns:a16="http://schemas.microsoft.com/office/drawing/2014/main" id="{852FB3E5-20F0-31A9-0C50-22CAF0FA5C50}"/>
              </a:ext>
            </a:extLst>
          </p:cNvPr>
          <p:cNvPicPr>
            <a:picLocks noChangeAspect="1"/>
          </p:cNvPicPr>
          <p:nvPr/>
        </p:nvPicPr>
        <p:blipFill>
          <a:blip r:embed="rId5"/>
          <a:stretch>
            <a:fillRect/>
          </a:stretch>
        </p:blipFill>
        <p:spPr>
          <a:xfrm>
            <a:off x="9284453" y="3696266"/>
            <a:ext cx="2823498" cy="2518255"/>
          </a:xfrm>
          <a:prstGeom prst="rect">
            <a:avLst/>
          </a:prstGeom>
        </p:spPr>
      </p:pic>
    </p:spTree>
    <p:extLst>
      <p:ext uri="{BB962C8B-B14F-4D97-AF65-F5344CB8AC3E}">
        <p14:creationId xmlns:p14="http://schemas.microsoft.com/office/powerpoint/2010/main" val="6455080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3919E-7DC6-792F-93FF-9DF20A6AF4E0}"/>
            </a:ext>
          </a:extLst>
        </p:cNvPr>
        <p:cNvGrpSpPr/>
        <p:nvPr/>
      </p:nvGrpSpPr>
      <p:grpSpPr>
        <a:xfrm>
          <a:off x="0" y="0"/>
          <a:ext cx="0" cy="0"/>
          <a:chOff x="0" y="0"/>
          <a:chExt cx="0" cy="0"/>
        </a:xfrm>
      </p:grpSpPr>
      <p:pic>
        <p:nvPicPr>
          <p:cNvPr id="5" name="Content Placeholder 4" descr="A screenshot of a spreadsheet&#10;&#10;Description automatically generated">
            <a:extLst>
              <a:ext uri="{FF2B5EF4-FFF2-40B4-BE49-F238E27FC236}">
                <a16:creationId xmlns:a16="http://schemas.microsoft.com/office/drawing/2014/main" id="{5ADB0137-9B36-A1D7-7E50-B44243284A13}"/>
              </a:ext>
            </a:extLst>
          </p:cNvPr>
          <p:cNvPicPr>
            <a:picLocks noGrp="1" noChangeAspect="1"/>
          </p:cNvPicPr>
          <p:nvPr>
            <p:ph idx="1"/>
          </p:nvPr>
        </p:nvPicPr>
        <p:blipFill>
          <a:blip r:embed="rId3"/>
          <a:stretch>
            <a:fillRect/>
          </a:stretch>
        </p:blipFill>
        <p:spPr>
          <a:xfrm>
            <a:off x="1753883" y="1909599"/>
            <a:ext cx="8684237" cy="3916294"/>
          </a:xfrm>
        </p:spPr>
      </p:pic>
    </p:spTree>
    <p:extLst>
      <p:ext uri="{BB962C8B-B14F-4D97-AF65-F5344CB8AC3E}">
        <p14:creationId xmlns:p14="http://schemas.microsoft.com/office/powerpoint/2010/main" val="3395849350"/>
      </p:ext>
    </p:extLst>
  </p:cSld>
  <p:clrMapOvr>
    <a:masterClrMapping/>
  </p:clrMapOvr>
  <mc:AlternateContent xmlns:mc="http://schemas.openxmlformats.org/markup-compatibility/2006" xmlns:p14="http://schemas.microsoft.com/office/powerpoint/2010/main">
    <mc:Choice Requires="p14">
      <p:transition spd="slow" p14:dur="2000" advTm="222804"/>
    </mc:Choice>
    <mc:Fallback xmlns="">
      <p:transition spd="slow" advTm="222804"/>
    </mc:Fallback>
  </mc:AlternateContent>
  <p:extLst>
    <p:ext uri="{3A86A75C-4F4B-4683-9AE1-C65F6400EC91}">
      <p14:laserTraceLst xmlns:p14="http://schemas.microsoft.com/office/powerpoint/2010/main">
        <p14:tracePtLst>
          <p14:tracePt t="531" x="6843713" y="3521075"/>
          <p14:tracePt t="539" x="6799263" y="3521075"/>
          <p14:tracePt t="547" x="6754813" y="3533775"/>
          <p14:tracePt t="1568" x="6881813" y="4500563"/>
          <p14:tracePt t="1581" x="6742113" y="4248150"/>
          <p14:tracePt t="1584" x="6521450" y="3590925"/>
          <p14:tracePt t="1594" x="6438900" y="3243263"/>
          <p14:tracePt t="1603" x="6438900" y="3078163"/>
          <p14:tracePt t="1610" x="6413500" y="2774950"/>
          <p14:tracePt t="1619" x="6413500" y="2528888"/>
          <p14:tracePt t="1630" x="6413500" y="2287588"/>
          <p14:tracePt t="1634" x="6413500" y="2085975"/>
          <p14:tracePt t="1644" x="6483350" y="1901825"/>
          <p14:tracePt t="1653" x="6565900" y="1738313"/>
          <p14:tracePt t="1661" x="6648450" y="1585913"/>
          <p14:tracePt t="1669" x="6754813" y="1422400"/>
          <p14:tracePt t="1678" x="6869113" y="1270000"/>
          <p14:tracePt t="1686" x="6964363" y="1119188"/>
          <p14:tracePt t="1696" x="7077075" y="966788"/>
          <p14:tracePt t="1702" x="7172325" y="815975"/>
          <p14:tracePt t="1714" x="7267575" y="676275"/>
          <p14:tracePt t="1718" x="7312025" y="619125"/>
          <p14:tracePt t="1728" x="7392988" y="500063"/>
          <p14:tracePt t="1736" x="7475538" y="385763"/>
          <p14:tracePt t="1745" x="7558088" y="290513"/>
          <p14:tracePt t="1751" x="7627938" y="220663"/>
          <p14:tracePt t="1761" x="7696200" y="152400"/>
          <p14:tracePt t="1769" x="7766050" y="95250"/>
          <p14:tracePt t="1777" x="7816850" y="57150"/>
          <p14:tracePt t="1788" x="7886700" y="25400"/>
          <p14:tracePt t="1794" x="7918450" y="12700"/>
          <p14:tracePt t="1826" x="8139113" y="127000"/>
          <p14:tracePt t="1832" x="8164513" y="290513"/>
          <p14:tracePt t="1840" x="8164513" y="398463"/>
          <p14:tracePt t="1849" x="8164513" y="650875"/>
          <p14:tracePt t="1856" x="8069263" y="884238"/>
          <p14:tracePt t="1865" x="7956550" y="1119188"/>
          <p14:tracePt t="1872" x="7874000" y="1225550"/>
          <p14:tracePt t="1881" x="7721600" y="1422400"/>
          <p14:tracePt t="1893" x="7545388" y="1611313"/>
          <p14:tracePt t="1902" x="7210425" y="1958975"/>
          <p14:tracePt t="1910" x="7115175" y="2028825"/>
          <p14:tracePt t="1921" x="6894513" y="2181225"/>
          <p14:tracePt t="1926" x="6716713" y="2306638"/>
          <p14:tracePt t="1936" x="6648450" y="2344738"/>
          <p14:tracePt t="1945" x="6591300" y="2370138"/>
          <p14:tracePt t="1952" x="6496050" y="2427288"/>
          <p14:tracePt t="1963" x="6426200" y="2459038"/>
          <p14:tracePt t="1968" x="6369050" y="2471738"/>
          <p14:tracePt t="1979" x="6345238" y="2471738"/>
          <p14:tracePt t="1986" x="6300788" y="2484438"/>
          <p14:tracePt t="1993" x="6288088" y="2484438"/>
          <p14:tracePt t="2003" x="6275388" y="2484438"/>
          <p14:tracePt t="2012" x="6262688" y="2484438"/>
          <p14:tracePt t="2018" x="6249988" y="2471738"/>
          <p14:tracePt t="2026" x="6249988" y="2459038"/>
          <p14:tracePt t="2038" x="6230938" y="2439988"/>
          <p14:tracePt t="2044" x="6230938" y="2427288"/>
          <p14:tracePt t="2051" x="6218238" y="2414588"/>
          <p14:tracePt t="2060" x="6218238" y="2401888"/>
          <p14:tracePt t="2068" x="6205538" y="2389188"/>
          <p14:tracePt t="2077" x="6205538" y="2370138"/>
          <p14:tracePt t="2096" x="6205538" y="2357438"/>
          <p14:tracePt t="2102" x="6192838" y="2357438"/>
          <p14:tracePt t="2129" x="6192838" y="2344738"/>
          <p14:tracePt t="2228" x="6192838" y="2332038"/>
          <p14:tracePt t="2244" x="6180138" y="2332038"/>
          <p14:tracePt t="2253" x="6180138" y="2319338"/>
          <p14:tracePt t="2262" x="6167438" y="2287588"/>
          <p14:tracePt t="2268" x="6135688" y="2262188"/>
          <p14:tracePt t="2278" x="6097588" y="2219325"/>
          <p14:tracePt t="2285" x="6042025" y="2155825"/>
          <p14:tracePt t="2296" x="5997575" y="2111375"/>
          <p14:tracePt t="2301" x="5927725" y="2041525"/>
          <p14:tracePt t="2312" x="5819775" y="1914525"/>
          <p14:tracePt t="2318" x="5775325" y="1878013"/>
          <p14:tracePt t="2329" x="5713413" y="1808163"/>
          <p14:tracePt t="2336" x="5656263" y="1738313"/>
          <p14:tracePt t="2345" x="5586413" y="1681163"/>
          <p14:tracePt t="2351" x="5529263" y="1643063"/>
          <p14:tracePt t="2360" x="5503863" y="1611313"/>
          <p14:tracePt t="2368" x="5472113" y="1585913"/>
          <p14:tracePt t="2377" x="5434013" y="1573213"/>
          <p14:tracePt t="2385" x="5421313" y="1560513"/>
          <p14:tracePt t="2393" x="5389563" y="1560513"/>
          <p14:tracePt t="2401" x="5378450" y="1547813"/>
          <p14:tracePt t="2411" x="5365750" y="1547813"/>
          <p14:tracePt t="2418" x="5353050" y="1547813"/>
          <p14:tracePt t="2427" x="5340350" y="1530350"/>
          <p14:tracePt t="2444" x="5321300" y="1530350"/>
          <p14:tracePt t="2454" x="5308600" y="1517650"/>
          <p14:tracePt t="2460" x="5308600" y="1504950"/>
          <p14:tracePt t="2468" x="5295900" y="1504950"/>
          <p14:tracePt t="2477" x="5295900" y="1492250"/>
          <p14:tracePt t="2493" x="5283200" y="1479550"/>
          <p14:tracePt t="2510" x="5283200" y="1460500"/>
          <p14:tracePt t="2511" x="5270500" y="1460500"/>
          <p14:tracePt t="2519" x="5270500" y="1447800"/>
          <p14:tracePt t="2535" x="5257800" y="1435100"/>
          <p14:tracePt t="2543" x="5238750" y="1422400"/>
          <p14:tracePt t="2552" x="5226050" y="1409700"/>
          <p14:tracePt t="2562" x="5226050" y="1390650"/>
          <p14:tracePt t="2568" x="5200650" y="1365250"/>
          <p14:tracePt t="2576" x="5187950" y="1352550"/>
          <p14:tracePt t="2587" x="5168900" y="1327150"/>
          <p14:tracePt t="2593" x="5156200" y="1308100"/>
          <p14:tracePt t="2605" x="5143500" y="1295400"/>
          <p14:tracePt t="2609" x="5130800" y="1282700"/>
          <p14:tracePt t="2618" x="5130800" y="1270000"/>
          <p14:tracePt t="2643" x="5118100" y="1270000"/>
          <p14:tracePt t="2654" x="5118100" y="1257300"/>
          <p14:tracePt t="9199" x="5049838" y="1257300"/>
          <p14:tracePt t="9207" x="4922838" y="1295400"/>
          <p14:tracePt t="9215" x="4783138" y="1352550"/>
          <p14:tracePt t="9223" x="4664075" y="1390650"/>
          <p14:tracePt t="9232" x="4511675" y="1447800"/>
          <p14:tracePt t="9240" x="4360863" y="1517650"/>
          <p14:tracePt t="9249" x="4189413" y="1585913"/>
          <p14:tracePt t="9256" x="4013200" y="1668463"/>
          <p14:tracePt t="9264" x="3652838" y="1833563"/>
          <p14:tracePt t="9273" x="3311525" y="2016125"/>
          <p14:tracePt t="9282" x="2925763" y="2206625"/>
          <p14:tracePt t="9286" x="2578100" y="2389188"/>
          <p14:tracePt t="9295" x="2427288" y="2471738"/>
          <p14:tracePt t="9304" x="2135188" y="2622550"/>
          <p14:tracePt t="9310" x="1863725" y="2774950"/>
          <p14:tracePt t="9318" x="1630363" y="2895600"/>
          <p14:tracePt t="9327" x="1541463" y="2938463"/>
          <p14:tracePt t="9335" x="1377950" y="3033713"/>
          <p14:tracePt t="9344" x="1339850" y="3046413"/>
          <p14:tracePt t="9352" x="1225550" y="3103563"/>
          <p14:tracePt t="9361" x="1174750" y="3135313"/>
          <p14:tracePt t="9373" x="1131888" y="3160713"/>
          <p14:tracePt t="9379" x="1106488" y="3173413"/>
          <p14:tracePt t="9385" x="1087438" y="3173413"/>
          <p14:tracePt t="9394" x="1074738" y="3173413"/>
          <p14:tracePt t="9402" x="1074738" y="3186113"/>
          <p14:tracePt t="9540" x="1074738" y="3173413"/>
          <p14:tracePt t="9573" x="1062038" y="3173413"/>
          <p14:tracePt t="9581" x="1062038" y="3160713"/>
          <p14:tracePt t="9605" x="1062038" y="3148013"/>
          <p14:tracePt t="9613" x="1062038" y="3135313"/>
          <p14:tracePt t="9621" x="1062038" y="3116263"/>
          <p14:tracePt t="9629" x="1062038" y="3103563"/>
          <p14:tracePt t="9637" x="1062038" y="3090863"/>
          <p14:tracePt t="9654" x="1062038" y="3078163"/>
          <p14:tracePt t="9662" x="1062038" y="3065463"/>
          <p14:tracePt t="9670" x="1062038" y="3033713"/>
          <p14:tracePt t="9678" x="1062038" y="3021013"/>
          <p14:tracePt t="9686" x="1062038" y="2995613"/>
          <p14:tracePt t="9694" x="1074738" y="2982913"/>
          <p14:tracePt t="9702" x="1106488" y="2938463"/>
          <p14:tracePt t="9710" x="1119188" y="2914650"/>
          <p14:tracePt t="9720" x="1143000" y="2870200"/>
          <p14:tracePt t="9728" x="1174750" y="2832100"/>
          <p14:tracePt t="9734" x="1200150" y="2813050"/>
          <p14:tracePt t="9743" x="1212850" y="2774950"/>
          <p14:tracePt t="9751" x="1238250" y="2743200"/>
          <p14:tracePt t="9760" x="1257300" y="2730500"/>
          <p14:tracePt t="9768" x="1270000" y="2705100"/>
          <p14:tracePt t="9777" x="1282700" y="2705100"/>
          <p14:tracePt t="9788" x="1282700" y="2692400"/>
          <p14:tracePt t="9804" x="1295400" y="2679700"/>
          <p14:tracePt t="9847" x="1295400" y="2660650"/>
          <p14:tracePt t="9879" x="1295400" y="2647950"/>
          <p14:tracePt t="9894" x="1295400" y="2635250"/>
          <p14:tracePt t="9904" x="1282700" y="2635250"/>
          <p14:tracePt t="9910" x="1282700" y="2622550"/>
          <p14:tracePt t="9918" x="1270000" y="2622550"/>
          <p14:tracePt t="9927" x="1270000" y="2609850"/>
          <p14:tracePt t="9938" x="1257300" y="2609850"/>
          <p14:tracePt t="9943" x="1257300" y="2590800"/>
          <p14:tracePt t="9952" x="1238250" y="2578100"/>
          <p14:tracePt t="9962" x="1225550" y="2566988"/>
          <p14:tracePt t="9977" x="1212850" y="2554288"/>
          <p14:tracePt t="9985" x="1212850" y="2541588"/>
          <p14:tracePt t="9996" x="1200150" y="2528888"/>
          <p14:tracePt t="10001" x="1187450" y="2528888"/>
          <p14:tracePt t="10013" x="1187450" y="2509838"/>
          <p14:tracePt t="10018" x="1174750" y="2497138"/>
          <p14:tracePt t="10035" x="1155700" y="2484438"/>
          <p14:tracePt t="10052" x="1143000" y="2471738"/>
          <p14:tracePt t="10062" x="1143000" y="2459038"/>
          <p14:tracePt t="10078" x="1131888" y="2459038"/>
          <p14:tracePt t="10085" x="1131888" y="2439988"/>
          <p14:tracePt t="10094" x="1131888" y="2427288"/>
          <p14:tracePt t="10120" x="1131888" y="2414588"/>
          <p14:tracePt t="10131" x="1119188" y="2414588"/>
          <p14:tracePt t="10132" x="1119188" y="2401888"/>
          <p14:tracePt t="10147" x="1119188" y="2389188"/>
          <p14:tracePt t="10163" x="1119188" y="2370138"/>
          <p14:tracePt t="10179" x="1119188" y="2357438"/>
          <p14:tracePt t="10193" x="1119188" y="2344738"/>
          <p14:tracePt t="10202" x="1119188" y="2332038"/>
          <p14:tracePt t="10213" x="1119188" y="2306638"/>
          <p14:tracePt t="10219" x="1119188" y="2287588"/>
          <p14:tracePt t="10229" x="1119188" y="2274888"/>
          <p14:tracePt t="10235" x="1119188" y="2249488"/>
          <p14:tracePt t="10244" x="1119188" y="2236788"/>
          <p14:tracePt t="10255" x="1119188" y="2219325"/>
          <p14:tracePt t="10260" x="1119188" y="2206625"/>
          <p14:tracePt t="10278" x="1119188" y="2193925"/>
          <p14:tracePt t="10285" x="1119188" y="2181225"/>
          <p14:tracePt t="10293" x="1119188" y="2168525"/>
          <p14:tracePt t="10304" x="1106488" y="2168525"/>
          <p14:tracePt t="10311" x="1106488" y="2155825"/>
          <p14:tracePt t="10318" x="1106488" y="2136775"/>
          <p14:tracePt t="10326" x="1087438" y="2136775"/>
          <p14:tracePt t="10335" x="1087438" y="2124075"/>
          <p14:tracePt t="10354" x="1074738" y="2111375"/>
          <p14:tracePt t="10380" x="1062038" y="2098675"/>
          <p14:tracePt t="10494" x="1062038" y="2111375"/>
          <p14:tracePt t="10526" x="1049338" y="2111375"/>
          <p14:tracePt t="10591" x="1036638" y="2111375"/>
          <p14:tracePt t="10607" x="1023938" y="2111375"/>
          <p14:tracePt t="10638" x="1004888" y="2111375"/>
          <p14:tracePt t="10652" x="979488" y="2111375"/>
          <p14:tracePt t="10660" x="966788" y="2111375"/>
          <p14:tracePt t="10672" x="954088" y="2111375"/>
          <p14:tracePt t="10677" x="909638" y="2111375"/>
          <p14:tracePt t="10685" x="896938" y="2111375"/>
          <p14:tracePt t="10695" x="865188" y="2111375"/>
          <p14:tracePt t="10702" x="839788" y="2111375"/>
          <p14:tracePt t="10710" x="815975" y="2111375"/>
          <p14:tracePt t="10719" x="784225" y="2111375"/>
          <p14:tracePt t="10727" x="771525" y="2111375"/>
          <p14:tracePt t="10737" x="758825" y="2111375"/>
          <p14:tracePt t="10743" x="746125" y="2111375"/>
          <p14:tracePt t="10760" x="733425" y="2111375"/>
          <p14:tracePt t="10771" x="733425" y="2124075"/>
          <p14:tracePt t="10817" x="733425" y="2136775"/>
          <p14:tracePt t="11019" x="733425" y="2155825"/>
          <p14:tracePt t="11067" x="714375" y="2168525"/>
          <p14:tracePt t="11092" x="701675" y="2168525"/>
          <p14:tracePt t="11100" x="688975" y="2168525"/>
          <p14:tracePt t="11124" x="676275" y="2168525"/>
          <p14:tracePt t="11140" x="663575" y="2168525"/>
          <p14:tracePt t="11164" x="650875" y="2168525"/>
          <p14:tracePt t="11221" x="631825" y="2168525"/>
          <p14:tracePt t="11253" x="619125" y="2168525"/>
          <p14:tracePt t="11285" x="606425" y="2168525"/>
          <p14:tracePt t="11303" x="593725" y="2168525"/>
          <p14:tracePt t="11320" x="581025" y="2168525"/>
          <p14:tracePt t="11326" x="561975" y="2168525"/>
          <p14:tracePt t="11338" x="549275" y="2168525"/>
          <p14:tracePt t="11343" x="536575" y="2168525"/>
          <p14:tracePt t="11354" x="523875" y="2168525"/>
          <p14:tracePt t="11359" x="511175" y="2168525"/>
          <p14:tracePt t="11368" x="498475" y="2168525"/>
          <p14:tracePt t="11385" x="481013" y="2168525"/>
          <p14:tracePt t="11592" x="498475" y="2168525"/>
          <p14:tracePt t="11601" x="511175" y="2168525"/>
          <p14:tracePt t="11617" x="536575" y="2168525"/>
          <p14:tracePt t="11625" x="549275" y="2168525"/>
          <p14:tracePt t="11633" x="593725" y="2168525"/>
          <p14:tracePt t="11641" x="606425" y="2168525"/>
          <p14:tracePt t="11649" x="631825" y="2168525"/>
          <p14:tracePt t="11657" x="663575" y="2168525"/>
          <p14:tracePt t="11665" x="688975" y="2168525"/>
          <p14:tracePt t="11673" x="714375" y="2168525"/>
          <p14:tracePt t="11687" x="746125" y="2168525"/>
          <p14:tracePt t="11693" x="771525" y="2168525"/>
          <p14:tracePt t="11702" x="784225" y="2168525"/>
          <p14:tracePt t="11710" x="803275" y="2168525"/>
          <p14:tracePt t="11718" x="815975" y="2168525"/>
          <p14:tracePt t="11727" x="827088" y="2168525"/>
          <p14:tracePt t="11737" x="839788" y="2168525"/>
          <p14:tracePt t="11743" x="852488" y="2168525"/>
          <p14:tracePt t="11760" x="865188" y="2168525"/>
          <p14:tracePt t="11768" x="884238" y="2181225"/>
          <p14:tracePt t="11785" x="896938" y="2181225"/>
          <p14:tracePt t="11795" x="909638" y="2181225"/>
          <p14:tracePt t="11801" x="909638" y="2193925"/>
          <p14:tracePt t="11811" x="922338" y="2193925"/>
          <p14:tracePt t="11818" x="935038" y="2193925"/>
          <p14:tracePt t="11835" x="954088" y="2193925"/>
          <p14:tracePt t="11843" x="966788" y="2206625"/>
          <p14:tracePt t="11859" x="979488" y="2206625"/>
          <p14:tracePt t="11899" x="992188" y="2206625"/>
          <p14:tracePt t="11940" x="992188" y="2219325"/>
          <p14:tracePt t="12478" x="992188" y="2206625"/>
          <p14:tracePt t="12485" x="992188" y="2193925"/>
          <p14:tracePt t="12493" x="1004888" y="2168525"/>
          <p14:tracePt t="12502" x="1036638" y="2155825"/>
          <p14:tracePt t="12509" x="1049338" y="2136775"/>
          <p14:tracePt t="12518" x="1074738" y="2111375"/>
          <p14:tracePt t="12526" x="1106488" y="2098675"/>
          <p14:tracePt t="12534" x="1155700" y="2085975"/>
          <p14:tracePt t="12542" x="1174750" y="2066925"/>
          <p14:tracePt t="12550" x="1225550" y="2054225"/>
          <p14:tracePt t="12558" x="1238250" y="2054225"/>
          <p14:tracePt t="12566" x="1270000" y="2054225"/>
          <p14:tracePt t="12574" x="1295400" y="2054225"/>
          <p14:tracePt t="12585" x="1308100" y="2054225"/>
          <p14:tracePt t="12595" x="1339850" y="2054225"/>
          <p14:tracePt t="12601" x="1365250" y="2054225"/>
          <p14:tracePt t="12610" x="1377950" y="2054225"/>
          <p14:tracePt t="12618" x="1409700" y="2054225"/>
          <p14:tracePt t="12627" x="1422400" y="2054225"/>
          <p14:tracePt t="12638" x="1447800" y="2054225"/>
          <p14:tracePt t="12646" x="1460500" y="2054225"/>
          <p14:tracePt t="12651" x="1490663" y="2066925"/>
          <p14:tracePt t="12661" x="1503363" y="2066925"/>
          <p14:tracePt t="12668" x="1516063" y="2066925"/>
          <p14:tracePt t="12680" x="1528763" y="2066925"/>
          <p14:tracePt t="12685" x="1560513" y="2085975"/>
          <p14:tracePt t="12693" x="1573213" y="2085975"/>
          <p14:tracePt t="12702" x="1598613" y="2085975"/>
          <p14:tracePt t="12710" x="1611313" y="2085975"/>
          <p14:tracePt t="12721" x="1643063" y="2098675"/>
          <p14:tracePt t="12727" x="1655763" y="2098675"/>
          <p14:tracePt t="12735" x="1681163" y="2111375"/>
          <p14:tracePt t="12746" x="1712913" y="2111375"/>
          <p14:tracePt t="12751" x="1738313" y="2124075"/>
          <p14:tracePt t="12760" x="1751013" y="2124075"/>
          <p14:tracePt t="12770" x="1763713" y="2136775"/>
          <p14:tracePt t="12776" x="1782763" y="2136775"/>
          <p14:tracePt t="12787" x="1795463" y="2136775"/>
          <p14:tracePt t="12793" x="1806575" y="2155825"/>
          <p14:tracePt t="12810" x="1819275" y="2155825"/>
          <p14:tracePt t="13067" x="1806575" y="2155825"/>
          <p14:tracePt t="13115" x="1795463" y="2155825"/>
          <p14:tracePt t="13924" x="1782763" y="2155825"/>
          <p14:tracePt t="13931" x="1763713" y="2136775"/>
          <p14:tracePt t="13939" x="1738313" y="2124075"/>
          <p14:tracePt t="13948" x="1725613" y="2124075"/>
          <p14:tracePt t="13956" x="1693863" y="2111375"/>
          <p14:tracePt t="13964" x="1681163" y="2098675"/>
          <p14:tracePt t="13972" x="1655763" y="2098675"/>
          <p14:tracePt t="13980" x="1643063" y="2085975"/>
          <p14:tracePt t="13988" x="1630363" y="2085975"/>
          <p14:tracePt t="13996" x="1598613" y="2085975"/>
          <p14:tracePt t="14004" x="1585913" y="2066925"/>
          <p14:tracePt t="14012" x="1573213" y="2066925"/>
          <p14:tracePt t="14028" x="1560513" y="2066925"/>
          <p14:tracePt t="14053" x="1541463" y="2066925"/>
          <p14:tracePt t="14077" x="1528763" y="2066925"/>
          <p14:tracePt t="14101" x="1516063" y="2066925"/>
          <p14:tracePt t="14117" x="1503363" y="2066925"/>
          <p14:tracePt t="14158" x="1490663" y="2066925"/>
          <p14:tracePt t="14327" x="1477963" y="2066925"/>
          <p14:tracePt t="14343" x="1460500" y="2066925"/>
          <p14:tracePt t="14360" x="1447800" y="2066925"/>
          <p14:tracePt t="14368" x="1422400" y="2066925"/>
          <p14:tracePt t="14376" x="1409700" y="2066925"/>
          <p14:tracePt t="14384" x="1390650" y="2066925"/>
          <p14:tracePt t="14402" x="1377950" y="2066925"/>
          <p14:tracePt t="14410" x="1365250" y="2066925"/>
          <p14:tracePt t="14418" x="1352550" y="2066925"/>
          <p14:tracePt t="14439" x="1339850" y="2066925"/>
          <p14:tracePt t="14465" x="1327150" y="2066925"/>
          <p14:tracePt t="14877" x="1295400" y="2066925"/>
          <p14:tracePt t="14885" x="1257300" y="2066925"/>
          <p14:tracePt t="14893" x="1225550" y="2066925"/>
          <p14:tracePt t="14901" x="1187450" y="2066925"/>
          <p14:tracePt t="14909" x="1155700" y="2085975"/>
          <p14:tracePt t="14917" x="1131888" y="2098675"/>
          <p14:tracePt t="14925" x="1087438" y="2098675"/>
          <p14:tracePt t="14933" x="1023938" y="2111375"/>
          <p14:tracePt t="14941" x="966788" y="2124075"/>
          <p14:tracePt t="14949" x="896938" y="2136775"/>
          <p14:tracePt t="14958" x="827088" y="2155825"/>
          <p14:tracePt t="14966" x="758825" y="2168525"/>
          <p14:tracePt t="14974" x="733425" y="2168525"/>
          <p14:tracePt t="14985" x="663575" y="2181225"/>
          <p14:tracePt t="14995" x="593725" y="2181225"/>
          <p14:tracePt t="15001" x="561975" y="2193925"/>
          <p14:tracePt t="15010" x="523875" y="2193925"/>
          <p14:tracePt t="15019" x="498475" y="2193925"/>
          <p14:tracePt t="15028" x="468313" y="2193925"/>
          <p14:tracePt t="15035" x="455613" y="2193925"/>
          <p14:tracePt t="15043" x="442913" y="2193925"/>
          <p14:tracePt t="15052" x="430213" y="2193925"/>
          <p14:tracePt t="15060" x="411163" y="2193925"/>
          <p14:tracePt t="15071" x="398463" y="2193925"/>
          <p14:tracePt t="15103" x="385763" y="2193925"/>
          <p14:tracePt t="15127" x="373063" y="2193925"/>
          <p14:tracePt t="15159" x="360363" y="2193925"/>
          <p14:tracePt t="15184" x="347663" y="2193925"/>
          <p14:tracePt t="15321" x="360363" y="2193925"/>
          <p14:tracePt t="15337" x="360363" y="2206625"/>
          <p14:tracePt t="15345" x="373063" y="2206625"/>
          <p14:tracePt t="15353" x="385763" y="2206625"/>
          <p14:tracePt t="15361" x="398463" y="2206625"/>
          <p14:tracePt t="15370" x="430213" y="2219325"/>
          <p14:tracePt t="15378" x="442913" y="2219325"/>
          <p14:tracePt t="15387" x="468313" y="2219325"/>
          <p14:tracePt t="15394" x="498475" y="2219325"/>
          <p14:tracePt t="15402" x="523875" y="2236788"/>
          <p14:tracePt t="15419" x="536575" y="2236788"/>
          <p14:tracePt t="15426" x="561975" y="2236788"/>
          <p14:tracePt t="15435" x="581025" y="2236788"/>
          <p14:tracePt t="15444" x="593725" y="2236788"/>
          <p14:tracePt t="15452" x="606425" y="2236788"/>
          <p14:tracePt t="15460" x="619125" y="2236788"/>
          <p14:tracePt t="15468" x="631825" y="2236788"/>
          <p14:tracePt t="15493" x="650875" y="2236788"/>
          <p14:tracePt t="15878" x="663575" y="2236788"/>
          <p14:tracePt t="15894" x="676275" y="2236788"/>
          <p14:tracePt t="15902" x="701675" y="2236788"/>
          <p14:tracePt t="15910" x="746125" y="2236788"/>
          <p14:tracePt t="15919" x="803275" y="2236788"/>
          <p14:tracePt t="15927" x="852488" y="2236788"/>
          <p14:tracePt t="15935" x="979488" y="2236788"/>
          <p14:tracePt t="15944" x="1074738" y="2236788"/>
          <p14:tracePt t="15954" x="1143000" y="2236788"/>
          <p14:tracePt t="15960" x="1238250" y="2236788"/>
          <p14:tracePt t="15969" x="1352550" y="2236788"/>
          <p14:tracePt t="15981" x="1447800" y="2236788"/>
          <p14:tracePt t="15985" x="1541463" y="2236788"/>
          <p14:tracePt t="15993" x="1585913" y="2219325"/>
          <p14:tracePt t="16002" x="1643063" y="2219325"/>
          <p14:tracePt t="16010" x="1693863" y="2219325"/>
          <p14:tracePt t="16019" x="1725613" y="2219325"/>
          <p14:tracePt t="16027" x="1751013" y="2219325"/>
          <p14:tracePt t="16041" x="1763713" y="2219325"/>
          <p14:tracePt t="16045" x="1782763" y="2219325"/>
          <p14:tracePt t="16594" x="1782763" y="2206625"/>
          <p14:tracePt t="16602" x="1763713" y="2206625"/>
          <p14:tracePt t="16610" x="1751013" y="2181225"/>
          <p14:tracePt t="16620" x="1725613" y="2168525"/>
          <p14:tracePt t="16626" x="1693863" y="2155825"/>
          <p14:tracePt t="16635" x="1681163" y="2136775"/>
          <p14:tracePt t="16643" x="1655763" y="2124075"/>
          <p14:tracePt t="16651" x="1643063" y="2111375"/>
          <p14:tracePt t="16660" x="1630363" y="2111375"/>
          <p14:tracePt t="16669" x="1611313" y="2098675"/>
          <p14:tracePt t="16686" x="1611313" y="2085975"/>
          <p14:tracePt t="16694" x="1598613" y="2085975"/>
          <p14:tracePt t="16723" x="1585913" y="2085975"/>
          <p14:tracePt t="16997" x="1598613" y="2085975"/>
          <p14:tracePt t="17127" x="1598613" y="2066925"/>
          <p14:tracePt t="17159" x="1598613" y="2054225"/>
          <p14:tracePt t="17199" x="1598613" y="2041525"/>
          <p14:tracePt t="18080" x="1611313" y="2041525"/>
          <p14:tracePt t="18096" x="1630363" y="2041525"/>
          <p14:tracePt t="18104" x="1643063" y="2041525"/>
          <p14:tracePt t="18120" x="1655763" y="2041525"/>
          <p14:tracePt t="18129" x="1681163" y="2041525"/>
          <p14:tracePt t="18137" x="1693863" y="2041525"/>
          <p14:tracePt t="18145" x="1712913" y="2041525"/>
          <p14:tracePt t="18153" x="1738313" y="2054225"/>
          <p14:tracePt t="18161" x="1763713" y="2054225"/>
          <p14:tracePt t="18169" x="1782763" y="2054225"/>
          <p14:tracePt t="18179" x="1806575" y="2054225"/>
          <p14:tracePt t="18185" x="1819275" y="2054225"/>
          <p14:tracePt t="18193" x="1844675" y="2054225"/>
          <p14:tracePt t="18203" x="1863725" y="2054225"/>
          <p14:tracePt t="18210" x="1889125" y="2054225"/>
          <p14:tracePt t="18218" x="1901825" y="2066925"/>
          <p14:tracePt t="18227" x="1914525" y="2066925"/>
          <p14:tracePt t="18237" x="1933575" y="2066925"/>
          <p14:tracePt t="18243" x="1946275" y="2066925"/>
          <p14:tracePt t="18260" x="1958975" y="2066925"/>
          <p14:tracePt t="18269" x="1971675" y="2066925"/>
          <p14:tracePt t="18277" x="1971675" y="2085975"/>
          <p14:tracePt t="18286" x="1984375" y="2085975"/>
          <p14:tracePt t="18306" x="1997075" y="2085975"/>
          <p14:tracePt t="18363" x="2016125" y="2085975"/>
          <p14:tracePt t="22387" x="2028825" y="2085975"/>
          <p14:tracePt t="22422" x="2028825" y="2098675"/>
          <p14:tracePt t="22446" x="2028825" y="2111375"/>
          <p14:tracePt t="22454" x="2016125" y="2124075"/>
          <p14:tracePt t="22462" x="1971675" y="2136775"/>
          <p14:tracePt t="22470" x="1933575" y="2155825"/>
          <p14:tracePt t="22478" x="1889125" y="2168525"/>
          <p14:tracePt t="22493" x="1831975" y="2181225"/>
          <p14:tracePt t="22503" x="1782763" y="2193925"/>
          <p14:tracePt t="22513" x="1725613" y="2206625"/>
          <p14:tracePt t="22520" x="1668463" y="2219325"/>
          <p14:tracePt t="22527" x="1611313" y="2236788"/>
          <p14:tracePt t="22535" x="1573213" y="2236788"/>
          <p14:tracePt t="22545" x="1516063" y="2249488"/>
          <p14:tracePt t="22551" x="1490663" y="2249488"/>
          <p14:tracePt t="22560" x="1422400" y="2249488"/>
          <p14:tracePt t="22570" x="1390650" y="2249488"/>
          <p14:tracePt t="22576" x="1352550" y="2249488"/>
          <p14:tracePt t="22579" x="1327150" y="2249488"/>
          <p14:tracePt t="22587" x="1295400" y="2249488"/>
          <p14:tracePt t="22593" x="1270000" y="2249488"/>
          <p14:tracePt t="22604" x="1238250" y="2249488"/>
          <p14:tracePt t="22610" x="1225550" y="2249488"/>
          <p14:tracePt t="22619" x="1212850" y="2249488"/>
          <p14:tracePt t="22636" x="1200150" y="2249488"/>
          <p14:tracePt t="22652" x="1187450" y="2249488"/>
          <p14:tracePt t="22672" x="1174750" y="2249488"/>
          <p14:tracePt t="22694" x="1155700" y="2249488"/>
          <p14:tracePt t="22710" x="1143000" y="2249488"/>
          <p14:tracePt t="22727" x="1131888" y="2249488"/>
          <p14:tracePt t="22743" x="1119188" y="2249488"/>
          <p14:tracePt t="22760" x="1106488" y="2249488"/>
          <p14:tracePt t="22777" x="1087438" y="2262188"/>
          <p14:tracePt t="22787" x="1074738" y="2262188"/>
          <p14:tracePt t="22794" x="1062038" y="2262188"/>
          <p14:tracePt t="22813" x="1049338" y="2262188"/>
          <p14:tracePt t="22820" x="1036638" y="2262188"/>
          <p14:tracePt t="22837" x="1023938" y="2262188"/>
          <p14:tracePt t="22843" x="1004888" y="2262188"/>
          <p14:tracePt t="22874" x="992188" y="2262188"/>
          <p14:tracePt t="22995" x="979488" y="2262188"/>
          <p14:tracePt t="23020" x="979488" y="2249488"/>
          <p14:tracePt t="23044" x="966788" y="2249488"/>
          <p14:tracePt t="23052" x="954088" y="2249488"/>
          <p14:tracePt t="23060" x="954088" y="2236788"/>
          <p14:tracePt t="23068" x="935038" y="2236788"/>
          <p14:tracePt t="23076" x="922338" y="2236788"/>
          <p14:tracePt t="23084" x="909638" y="2236788"/>
          <p14:tracePt t="23093" x="909638" y="2219325"/>
          <p14:tracePt t="23101" x="896938" y="2219325"/>
          <p14:tracePt t="23110" x="884238" y="2219325"/>
          <p14:tracePt t="23126" x="865188" y="2219325"/>
          <p14:tracePt t="23165" x="852488" y="2219325"/>
          <p14:tracePt t="23189" x="852488" y="2206625"/>
          <p14:tracePt t="23496" x="865188" y="2206625"/>
          <p14:tracePt t="23698" x="852488" y="2206625"/>
          <p14:tracePt t="23715" x="839788" y="2206625"/>
          <p14:tracePt t="23731" x="827088" y="2206625"/>
          <p14:tracePt t="23739" x="815975" y="2206625"/>
          <p14:tracePt t="23747" x="784225" y="2206625"/>
          <p14:tracePt t="23755" x="758825" y="2206625"/>
          <p14:tracePt t="23763" x="746125" y="2206625"/>
          <p14:tracePt t="23771" x="714375" y="2219325"/>
          <p14:tracePt t="23779" x="688975" y="2219325"/>
          <p14:tracePt t="23787" x="663575" y="2219325"/>
          <p14:tracePt t="23795" x="631825" y="2219325"/>
          <p14:tracePt t="23809" x="619125" y="2219325"/>
          <p14:tracePt t="23820" x="606425" y="2236788"/>
          <p14:tracePt t="23827" x="593725" y="2236788"/>
          <p14:tracePt t="23837" x="581025" y="2236788"/>
          <p14:tracePt t="23860" x="561975" y="2236788"/>
          <p14:tracePt t="24102" x="561975" y="2219325"/>
          <p14:tracePt t="24134" x="549275" y="2219325"/>
          <p14:tracePt t="24143" x="549275" y="2206625"/>
          <p14:tracePt t="24167" x="536575" y="2193925"/>
          <p14:tracePt t="24215" x="536575" y="2181225"/>
          <p14:tracePt t="24256" x="536575" y="2168525"/>
          <p14:tracePt t="24288" x="523875" y="2168525"/>
          <p14:tracePt t="24320" x="523875" y="2155825"/>
          <p14:tracePt t="24692" x="523875" y="2136775"/>
          <p14:tracePt t="24716" x="523875" y="2124075"/>
          <p14:tracePt t="24740" x="523875" y="2111375"/>
          <p14:tracePt t="24781" x="523875" y="2098675"/>
          <p14:tracePt t="24805" x="536575" y="2098675"/>
          <p14:tracePt t="24821" x="536575" y="2085975"/>
          <p14:tracePt t="24862" x="536575" y="2066925"/>
          <p14:tracePt t="24910" x="536575" y="2054225"/>
          <p14:tracePt t="24918" x="523875" y="2054225"/>
          <p14:tracePt t="24951" x="511175" y="2054225"/>
          <p14:tracePt t="24967" x="498475" y="2054225"/>
          <p14:tracePt t="24975" x="481013" y="2054225"/>
          <p14:tracePt t="24991" x="468313" y="2066925"/>
          <p14:tracePt t="25007" x="455613" y="2066925"/>
          <p14:tracePt t="25018" x="442913" y="2085975"/>
          <p14:tracePt t="25051" x="430213" y="2098675"/>
          <p14:tracePt t="25088" x="430213" y="2111375"/>
          <p14:tracePt t="25120" x="430213" y="2124075"/>
          <p14:tracePt t="25153" x="430213" y="2136775"/>
          <p14:tracePt t="25185" x="430213" y="2155825"/>
          <p14:tracePt t="25201" x="430213" y="2168525"/>
          <p14:tracePt t="25209" x="430213" y="2181225"/>
          <p14:tracePt t="25217" x="430213" y="2193925"/>
          <p14:tracePt t="25225" x="411163" y="2206625"/>
          <p14:tracePt t="25233" x="411163" y="2236788"/>
          <p14:tracePt t="25242" x="411163" y="2249488"/>
          <p14:tracePt t="25251" x="411163" y="2274888"/>
          <p14:tracePt t="25262" x="398463" y="2287588"/>
          <p14:tracePt t="25268" x="398463" y="2319338"/>
          <p14:tracePt t="25276" x="398463" y="2344738"/>
          <p14:tracePt t="25285" x="398463" y="2357438"/>
          <p14:tracePt t="25294" x="398463" y="2389188"/>
          <p14:tracePt t="25304" x="398463" y="2401888"/>
          <p14:tracePt t="25310" x="385763" y="2427288"/>
          <p14:tracePt t="25318" x="385763" y="2439988"/>
          <p14:tracePt t="25329" x="385763" y="2471738"/>
          <p14:tracePt t="25335" x="385763" y="2484438"/>
          <p14:tracePt t="25343" x="385763" y="2497138"/>
          <p14:tracePt t="25353" x="373063" y="2528888"/>
          <p14:tracePt t="25361" x="373063" y="2541588"/>
          <p14:tracePt t="25369" x="373063" y="2566988"/>
          <p14:tracePt t="25387" x="373063" y="2578100"/>
          <p14:tracePt t="25393" x="360363" y="2590800"/>
          <p14:tracePt t="25402" x="360363" y="2609850"/>
          <p14:tracePt t="25410" x="360363" y="2622550"/>
          <p14:tracePt t="25419" x="360363" y="2647950"/>
          <p14:tracePt t="25429" x="360363" y="2660650"/>
          <p14:tracePt t="25436" x="347663" y="2679700"/>
          <p14:tracePt t="25443" x="347663" y="2705100"/>
          <p14:tracePt t="25452" x="328613" y="2730500"/>
          <p14:tracePt t="25460" x="328613" y="2743200"/>
          <p14:tracePt t="25468" x="315913" y="2774950"/>
          <p14:tracePt t="25480" x="315913" y="2800350"/>
          <p14:tracePt t="25484" x="315913" y="2813050"/>
          <p14:tracePt t="25494" x="303213" y="2832100"/>
          <p14:tracePt t="25503" x="303213" y="2844800"/>
          <p14:tracePt t="25512" x="303213" y="2870200"/>
          <p14:tracePt t="25518" x="290513" y="2882900"/>
          <p14:tracePt t="25527" x="290513" y="2895600"/>
          <p14:tracePt t="25537" x="290513" y="2914650"/>
          <p14:tracePt t="25543" x="290513" y="2938463"/>
          <p14:tracePt t="25553" x="277813" y="2951163"/>
          <p14:tracePt t="25562" x="277813" y="2982913"/>
          <p14:tracePt t="25570" x="277813" y="3008313"/>
          <p14:tracePt t="25577" x="277813" y="3021013"/>
          <p14:tracePt t="25586" x="258763" y="3065463"/>
          <p14:tracePt t="25596" x="258763" y="3078163"/>
          <p14:tracePt t="25602" x="246063" y="3135313"/>
          <p14:tracePt t="25614" x="233363" y="3173413"/>
          <p14:tracePt t="25622" x="233363" y="3186113"/>
          <p14:tracePt t="25630" x="220663" y="3198813"/>
          <p14:tracePt t="25638" x="220663" y="3217863"/>
          <p14:tracePt t="25646" x="220663" y="3230563"/>
          <p14:tracePt t="25654" x="220663" y="3243263"/>
          <p14:tracePt t="25662" x="207963" y="3243263"/>
          <p14:tracePt t="25670" x="207963" y="3255963"/>
          <p14:tracePt t="25678" x="207963" y="3267075"/>
          <p14:tracePt t="25686" x="207963" y="3286125"/>
          <p14:tracePt t="25694" x="207963" y="3298825"/>
          <p14:tracePt t="25703" x="207963" y="3311525"/>
          <p14:tracePt t="25710" x="207963" y="3324225"/>
          <p14:tracePt t="25718" x="207963" y="3336925"/>
          <p14:tracePt t="25726" x="207963" y="3349625"/>
          <p14:tracePt t="25736" x="207963" y="3381375"/>
          <p14:tracePt t="25747" x="207963" y="3394075"/>
          <p14:tracePt t="25751" x="207963" y="3406775"/>
          <p14:tracePt t="25760" x="207963" y="3419475"/>
          <p14:tracePt t="25770" x="207963" y="3438525"/>
          <p14:tracePt t="25776" x="207963" y="3451225"/>
          <p14:tracePt t="25795" x="207963" y="3463925"/>
          <p14:tracePt t="25801" x="207963" y="3476625"/>
          <p14:tracePt t="25810" x="207963" y="3489325"/>
          <p14:tracePt t="25829" x="207963" y="3508375"/>
          <p14:tracePt t="25843" x="207963" y="3521075"/>
          <p14:tracePt t="25853" x="207963" y="3533775"/>
          <p14:tracePt t="25860" x="207963" y="3546475"/>
          <p14:tracePt t="25877" x="207963" y="3559175"/>
          <p14:tracePt t="25888" x="207963" y="3571875"/>
          <p14:tracePt t="25896" x="207963" y="3590925"/>
          <p14:tracePt t="25901" x="207963" y="3602038"/>
          <p14:tracePt t="25910" x="207963" y="3614738"/>
          <p14:tracePt t="25918" x="207963" y="3627438"/>
          <p14:tracePt t="25935" x="207963" y="3640138"/>
          <p14:tracePt t="25944" x="207963" y="3659188"/>
          <p14:tracePt t="25953" x="220663" y="3671888"/>
          <p14:tracePt t="25960" x="220663" y="3684588"/>
          <p14:tracePt t="25971" x="220663" y="3697288"/>
          <p14:tracePt t="25977" x="233363" y="3709988"/>
          <p14:tracePt t="25985" x="233363" y="3722688"/>
          <p14:tracePt t="25998" x="233363" y="3741738"/>
          <p14:tracePt t="26001" x="246063" y="3754438"/>
          <p14:tracePt t="26010" x="246063" y="3767138"/>
          <p14:tracePt t="26018" x="258763" y="3767138"/>
          <p14:tracePt t="26027" x="258763" y="3779838"/>
          <p14:tracePt t="26035" x="258763" y="3792538"/>
          <p14:tracePt t="26044" x="258763" y="3811588"/>
          <p14:tracePt t="26052" x="277813" y="3811588"/>
          <p14:tracePt t="26060" x="277813" y="3824288"/>
          <p14:tracePt t="26077" x="290513" y="3836988"/>
          <p14:tracePt t="26095" x="303213" y="3849688"/>
          <p14:tracePt t="26102" x="315913" y="3849688"/>
          <p14:tracePt t="26111" x="315913" y="3862388"/>
          <p14:tracePt t="26119" x="328613" y="3862388"/>
          <p14:tracePt t="26140" x="347663" y="3862388"/>
          <p14:tracePt t="26143" x="360363" y="3875088"/>
          <p14:tracePt t="26159" x="373063" y="3875088"/>
          <p14:tracePt t="26168" x="385763" y="3894138"/>
          <p14:tracePt t="26184" x="398463" y="3894138"/>
          <p14:tracePt t="26193" x="411163" y="3894138"/>
          <p14:tracePt t="26212" x="430213" y="3894138"/>
          <p14:tracePt t="26218" x="442913" y="3894138"/>
          <p14:tracePt t="26228" x="455613" y="3894138"/>
          <p14:tracePt t="26248" x="468313" y="3894138"/>
          <p14:tracePt t="26251" x="481013" y="3894138"/>
          <p14:tracePt t="26269" x="498475" y="3894138"/>
          <p14:tracePt t="26278" x="511175" y="3894138"/>
          <p14:tracePt t="26295" x="523875" y="3894138"/>
          <p14:tracePt t="26302" x="536575" y="3894138"/>
          <p14:tracePt t="26321" x="549275" y="3875088"/>
          <p14:tracePt t="26338" x="561975" y="3875088"/>
          <p14:tracePt t="26352" x="581025" y="3875088"/>
          <p14:tracePt t="26353" x="581025" y="3862388"/>
          <p14:tracePt t="26373" x="593725" y="3849688"/>
          <p14:tracePt t="26401" x="593725" y="3836988"/>
          <p14:tracePt t="26412" x="593725" y="3824288"/>
          <p14:tracePt t="26419" x="593725" y="3811588"/>
          <p14:tracePt t="26427" x="593725" y="3792538"/>
          <p14:tracePt t="26435" x="606425" y="3779838"/>
          <p14:tracePt t="26445" x="606425" y="3754438"/>
          <p14:tracePt t="26453" x="606425" y="3722688"/>
          <p14:tracePt t="26461" x="606425" y="3684588"/>
          <p14:tracePt t="26469" x="606425" y="3659188"/>
          <p14:tracePt t="26480" x="619125" y="3614738"/>
          <p14:tracePt t="26486" x="619125" y="3559175"/>
          <p14:tracePt t="26493" x="631825" y="3521075"/>
          <p14:tracePt t="26507" x="631825" y="3508375"/>
          <p14:tracePt t="26518" x="631825" y="3463925"/>
          <p14:tracePt t="26526" x="650875" y="3381375"/>
          <p14:tracePt t="26535" x="650875" y="3349625"/>
          <p14:tracePt t="26544" x="663575" y="3336925"/>
          <p14:tracePt t="26551" x="663575" y="3324225"/>
          <p14:tracePt t="26561" x="663575" y="3298825"/>
          <p14:tracePt t="26572" x="663575" y="3286125"/>
          <p14:tracePt t="26578" x="663575" y="3267075"/>
          <p14:tracePt t="26581" x="663575" y="3243263"/>
          <p14:tracePt t="26589" x="663575" y="3217863"/>
          <p14:tracePt t="26593" x="663575" y="3186113"/>
          <p14:tracePt t="26601" x="663575" y="3160713"/>
          <p14:tracePt t="26611" x="663575" y="3135313"/>
          <p14:tracePt t="26621" x="663575" y="3090863"/>
          <p14:tracePt t="26626" x="663575" y="3078163"/>
          <p14:tracePt t="26637" x="650875" y="3021013"/>
          <p14:tracePt t="26643" x="631825" y="2982913"/>
          <p14:tracePt t="26653" x="631825" y="2963863"/>
          <p14:tracePt t="26661" x="619125" y="2925763"/>
          <p14:tracePt t="26669" x="606425" y="2870200"/>
          <p14:tracePt t="26678" x="606425" y="2857500"/>
          <p14:tracePt t="26686" x="593725" y="2800350"/>
          <p14:tracePt t="26695" x="581025" y="2774950"/>
          <p14:tracePt t="26701" x="581025" y="2730500"/>
          <p14:tracePt t="26710" x="561975" y="2692400"/>
          <p14:tracePt t="26719" x="561975" y="2647950"/>
          <p14:tracePt t="26726" x="561975" y="2609850"/>
          <p14:tracePt t="26735" x="561975" y="2566988"/>
          <p14:tracePt t="26744" x="561975" y="2541588"/>
          <p14:tracePt t="26751" x="561975" y="2497138"/>
          <p14:tracePt t="26760" x="561975" y="2471738"/>
          <p14:tracePt t="26772" x="561975" y="2427288"/>
          <p14:tracePt t="26777" x="561975" y="2389188"/>
          <p14:tracePt t="26785" x="561975" y="2357438"/>
          <p14:tracePt t="26796" x="561975" y="2319338"/>
          <p14:tracePt t="26801" x="561975" y="2306638"/>
          <p14:tracePt t="26810" x="561975" y="2274888"/>
          <p14:tracePt t="26820" x="561975" y="2249488"/>
          <p14:tracePt t="26828" x="561975" y="2219325"/>
          <p14:tracePt t="26836" x="561975" y="2206625"/>
          <p14:tracePt t="26843" x="561975" y="2193925"/>
          <p14:tracePt t="26853" x="561975" y="2181225"/>
          <p14:tracePt t="26860" x="561975" y="2168525"/>
          <p14:tracePt t="26873" x="561975" y="2155825"/>
          <p14:tracePt t="26886" x="549275" y="2155825"/>
          <p14:tracePt t="26895" x="549275" y="2136775"/>
          <p14:tracePt t="26918" x="549275" y="2124075"/>
          <p14:tracePt t="26934" x="549275" y="2111375"/>
          <p14:tracePt t="26954" x="536575" y="2098675"/>
          <p14:tracePt t="26968" x="536575" y="2085975"/>
          <p14:tracePt t="26991" x="523875" y="2066925"/>
          <p14:tracePt t="27011" x="523875" y="2054225"/>
          <p14:tracePt t="27031" x="511175" y="2041525"/>
          <p14:tracePt t="27044" x="498475" y="2028825"/>
          <p14:tracePt t="27052" x="498475" y="2016125"/>
          <p14:tracePt t="27061" x="481013" y="2016125"/>
          <p14:tracePt t="27069" x="481013" y="2003425"/>
          <p14:tracePt t="27082" x="468313" y="1984375"/>
          <p14:tracePt t="27093" x="455613" y="1971675"/>
          <p14:tracePt t="27109" x="442913" y="1958975"/>
          <p14:tracePt t="27135" x="430213" y="1946275"/>
          <p14:tracePt t="27172" x="411163" y="1946275"/>
          <p14:tracePt t="27188" x="411163" y="1958975"/>
          <p14:tracePt t="27205" x="411163" y="1971675"/>
          <p14:tracePt t="27213" x="411163" y="1984375"/>
          <p14:tracePt t="27221" x="398463" y="1984375"/>
          <p14:tracePt t="27229" x="398463" y="2003425"/>
          <p14:tracePt t="27237" x="398463" y="2016125"/>
          <p14:tracePt t="27260" x="398463" y="2028825"/>
          <p14:tracePt t="27269" x="385763" y="2041525"/>
          <p14:tracePt t="27294" x="385763" y="2054225"/>
          <p14:tracePt t="27304" x="385763" y="2066925"/>
          <p14:tracePt t="27320" x="373063" y="2085975"/>
          <p14:tracePt t="27326" x="373063" y="2098675"/>
          <p14:tracePt t="27335" x="373063" y="2111375"/>
          <p14:tracePt t="27343" x="360363" y="2136775"/>
          <p14:tracePt t="27352" x="360363" y="2181225"/>
          <p14:tracePt t="27360" x="347663" y="2219325"/>
          <p14:tracePt t="27370" x="347663" y="2249488"/>
          <p14:tracePt t="27376" x="328613" y="2306638"/>
          <p14:tracePt t="27385" x="328613" y="2344738"/>
          <p14:tracePt t="27393" x="328613" y="2357438"/>
          <p14:tracePt t="27402" x="315913" y="2401888"/>
          <p14:tracePt t="27412" x="315913" y="2439988"/>
          <p14:tracePt t="27418" x="315913" y="2471738"/>
          <p14:tracePt t="27426" x="303213" y="2497138"/>
          <p14:tracePt t="27434" x="303213" y="2528888"/>
          <p14:tracePt t="27444" x="303213" y="2541588"/>
          <p14:tracePt t="27452" x="290513" y="2566988"/>
          <p14:tracePt t="27463" x="290513" y="2590800"/>
          <p14:tracePt t="27469" x="290513" y="2635250"/>
          <p14:tracePt t="27479" x="277813" y="2679700"/>
          <p14:tracePt t="27486" x="277813" y="2705100"/>
          <p14:tracePt t="27497" x="277813" y="2743200"/>
          <p14:tracePt t="27501" x="277813" y="2774950"/>
          <p14:tracePt t="27512" x="277813" y="2800350"/>
          <p14:tracePt t="27519" x="258763" y="2832100"/>
          <p14:tracePt t="27527" x="258763" y="2870200"/>
          <p14:tracePt t="27537" x="258763" y="2895600"/>
          <p14:tracePt t="27543" x="258763" y="2951163"/>
          <p14:tracePt t="27551" x="258763" y="2995613"/>
          <p14:tracePt t="27562" x="258763" y="3008313"/>
          <p14:tracePt t="27570" x="258763" y="3078163"/>
          <p14:tracePt t="27577" x="258763" y="3103563"/>
          <p14:tracePt t="27586" x="258763" y="3148013"/>
          <p14:tracePt t="27601" x="258763" y="3186113"/>
          <p14:tracePt t="27610" x="258763" y="3243263"/>
          <p14:tracePt t="27618" x="258763" y="3267075"/>
          <p14:tracePt t="27627" x="258763" y="3298825"/>
          <p14:tracePt t="27639" x="258763" y="3324225"/>
          <p14:tracePt t="27650" x="258763" y="3349625"/>
          <p14:tracePt t="27653" x="258763" y="3394075"/>
          <p14:tracePt t="27660" x="258763" y="3419475"/>
          <p14:tracePt t="27669" x="258763" y="3438525"/>
          <p14:tracePt t="27676" x="258763" y="3463925"/>
          <p14:tracePt t="27686" x="258763" y="3476625"/>
          <p14:tracePt t="27693" x="258763" y="3489325"/>
          <p14:tracePt t="27702" x="258763" y="3521075"/>
          <p14:tracePt t="27712" x="258763" y="3546475"/>
          <p14:tracePt t="27719" x="258763" y="3559175"/>
          <p14:tracePt t="27727" x="258763" y="3571875"/>
          <p14:tracePt t="27735" x="258763" y="3590925"/>
          <p14:tracePt t="27744" x="258763" y="3602038"/>
          <p14:tracePt t="27761" x="258763" y="3614738"/>
          <p14:tracePt t="27785" x="258763" y="3627438"/>
          <p14:tracePt t="27803" x="258763" y="3640138"/>
          <p14:tracePt t="27811" x="277813" y="3659188"/>
          <p14:tracePt t="27819" x="277813" y="3671888"/>
          <p14:tracePt t="27826" x="290513" y="3684588"/>
          <p14:tracePt t="27838" x="290513" y="3697288"/>
          <p14:tracePt t="27844" x="303213" y="3709988"/>
          <p14:tracePt t="27852" x="303213" y="3741738"/>
          <p14:tracePt t="27865" x="315913" y="3754438"/>
          <p14:tracePt t="27868" x="315913" y="3767138"/>
          <p14:tracePt t="27886" x="315913" y="3779838"/>
          <p14:tracePt t="27896" x="328613" y="3779838"/>
          <p14:tracePt t="27901" x="328613" y="3792538"/>
          <p14:tracePt t="27972" x="347663" y="3792538"/>
          <p14:tracePt t="28004" x="360363" y="3792538"/>
          <p14:tracePt t="28021" x="373063" y="3792538"/>
          <p14:tracePt t="28029" x="385763" y="3792538"/>
          <p14:tracePt t="28045" x="398463" y="3792538"/>
          <p14:tracePt t="28053" x="411163" y="3792538"/>
          <p14:tracePt t="28061" x="430213" y="3792538"/>
          <p14:tracePt t="28069" x="442913" y="3792538"/>
          <p14:tracePt t="28077" x="455613" y="3792538"/>
          <p14:tracePt t="28085" x="468313" y="3792538"/>
          <p14:tracePt t="28094" x="468313" y="3779838"/>
          <p14:tracePt t="28102" x="481013" y="3779838"/>
          <p14:tracePt t="28112" x="498475" y="3779838"/>
          <p14:tracePt t="28118" x="511175" y="3767138"/>
          <p14:tracePt t="28128" x="523875" y="3754438"/>
          <p14:tracePt t="28135" x="536575" y="3754438"/>
          <p14:tracePt t="28143" x="536575" y="3741738"/>
          <p14:tracePt t="28152" x="549275" y="3722688"/>
          <p14:tracePt t="28161" x="561975" y="3722688"/>
          <p14:tracePt t="28168" x="561975" y="3709988"/>
          <p14:tracePt t="28187" x="581025" y="3697288"/>
          <p14:tracePt t="28193" x="581025" y="3684588"/>
          <p14:tracePt t="28204" x="593725" y="3684588"/>
          <p14:tracePt t="28210" x="593725" y="3671888"/>
          <p14:tracePt t="28219" x="593725" y="3659188"/>
          <p14:tracePt t="28230" x="593725" y="3640138"/>
          <p14:tracePt t="28236" x="593725" y="3614738"/>
          <p14:tracePt t="28244" x="606425" y="3590925"/>
          <p14:tracePt t="28251" x="606425" y="3559175"/>
          <p14:tracePt t="28260" x="606425" y="3521075"/>
          <p14:tracePt t="28271" x="606425" y="3463925"/>
          <p14:tracePt t="28277" x="606425" y="3394075"/>
          <p14:tracePt t="28286" x="619125" y="3324225"/>
          <p14:tracePt t="28294" x="619125" y="3255963"/>
          <p14:tracePt t="28302" x="619125" y="3186113"/>
          <p14:tracePt t="28310" x="631825" y="3116263"/>
          <p14:tracePt t="28319" x="631825" y="3046413"/>
          <p14:tracePt t="28327" x="631825" y="2982913"/>
          <p14:tracePt t="28338" x="650875" y="2925763"/>
          <p14:tracePt t="28345" x="650875" y="2870200"/>
          <p14:tracePt t="28351" x="663575" y="2800350"/>
          <p14:tracePt t="28361" x="663575" y="2743200"/>
          <p14:tracePt t="28369" x="663575" y="2679700"/>
          <p14:tracePt t="28377" x="663575" y="2609850"/>
          <p14:tracePt t="28385" x="676275" y="2541588"/>
          <p14:tracePt t="28397" x="676275" y="2459038"/>
          <p14:tracePt t="28403" x="676275" y="2370138"/>
          <p14:tracePt t="28409" x="676275" y="2306638"/>
          <p14:tracePt t="28420" x="688975" y="2236788"/>
          <p14:tracePt t="28430" x="688975" y="2193925"/>
          <p14:tracePt t="28435" x="688975" y="2155825"/>
          <p14:tracePt t="28443" x="688975" y="2111375"/>
          <p14:tracePt t="28454" x="688975" y="2066925"/>
          <p14:tracePt t="28459" x="688975" y="2041525"/>
          <p14:tracePt t="28468" x="688975" y="2028825"/>
          <p14:tracePt t="28479" x="688975" y="2016125"/>
          <p14:tracePt t="28484" x="688975" y="2003425"/>
          <p14:tracePt t="28504" x="688975" y="1984375"/>
          <p14:tracePt t="28520" x="676275" y="1984375"/>
          <p14:tracePt t="28528" x="676275" y="1971675"/>
          <p14:tracePt t="28530" x="663575" y="1971675"/>
          <p14:tracePt t="28548" x="650875" y="1971675"/>
          <p14:tracePt t="28562" x="631825" y="1971675"/>
          <p14:tracePt t="28586" x="619125" y="1971675"/>
          <p14:tracePt t="28594" x="606425" y="1971675"/>
          <p14:tracePt t="28612" x="606425" y="1958975"/>
          <p14:tracePt t="28620" x="593725" y="1958975"/>
          <p14:tracePt t="28626" x="593725" y="1946275"/>
          <p14:tracePt t="28636" x="581025" y="1946275"/>
          <p14:tracePt t="28643" x="561975" y="1933575"/>
          <p14:tracePt t="28652" x="549275" y="1914525"/>
          <p14:tracePt t="28660" x="536575" y="1901825"/>
          <p14:tracePt t="28668" x="511175" y="1878013"/>
          <p14:tracePt t="28676" x="498475" y="1865313"/>
          <p14:tracePt t="28687" x="498475" y="1852613"/>
          <p14:tracePt t="28693" x="468313" y="1820863"/>
          <p14:tracePt t="28702" x="468313" y="1808163"/>
          <p14:tracePt t="28714" x="455613" y="1808163"/>
          <p14:tracePt t="28720" x="455613" y="1795463"/>
          <p14:tracePt t="28796" x="455613" y="1808163"/>
          <p14:tracePt t="28812" x="455613" y="1820863"/>
          <p14:tracePt t="28827" x="455613" y="1833563"/>
          <p14:tracePt t="28839" x="455613" y="1852613"/>
          <p14:tracePt t="28843" x="442913" y="1865313"/>
          <p14:tracePt t="28861" x="442913" y="1878013"/>
          <p14:tracePt t="28869" x="442913" y="1889125"/>
          <p14:tracePt t="28877" x="442913" y="1901825"/>
          <p14:tracePt t="28887" x="442913" y="1914525"/>
          <p14:tracePt t="28893" x="430213" y="1933575"/>
          <p14:tracePt t="28914" x="430213" y="1946275"/>
          <p14:tracePt t="28918" x="411163" y="1958975"/>
          <p14:tracePt t="28943" x="398463" y="1971675"/>
          <p14:tracePt t="28953" x="398463" y="1984375"/>
          <p14:tracePt t="28970" x="398463" y="2003425"/>
          <p14:tracePt t="28977" x="385763" y="2003425"/>
          <p14:tracePt t="28985" x="385763" y="2016125"/>
          <p14:tracePt t="28995" x="385763" y="2028825"/>
          <p14:tracePt t="29004" x="373063" y="2028825"/>
          <p14:tracePt t="29010" x="373063" y="2041525"/>
          <p14:tracePt t="29019" x="373063" y="2054225"/>
          <p14:tracePt t="29028" x="373063" y="2085975"/>
          <p14:tracePt t="29038" x="360363" y="2111375"/>
          <p14:tracePt t="29046" x="347663" y="2181225"/>
          <p14:tracePt t="29052" x="347663" y="2219325"/>
          <p14:tracePt t="29060" x="347663" y="2274888"/>
          <p14:tracePt t="29070" x="328613" y="2332038"/>
          <p14:tracePt t="29077" x="328613" y="2389188"/>
          <p14:tracePt t="29086" x="315913" y="2439988"/>
          <p14:tracePt t="29094" x="315913" y="2509838"/>
          <p14:tracePt t="29102" x="303213" y="2541588"/>
          <p14:tracePt t="29111" x="303213" y="2578100"/>
          <p14:tracePt t="29119" x="303213" y="2622550"/>
          <p14:tracePt t="29129" x="290513" y="2647950"/>
          <p14:tracePt t="29138" x="290513" y="2679700"/>
          <p14:tracePt t="29142" x="290513" y="2730500"/>
          <p14:tracePt t="29152" x="290513" y="2774950"/>
          <p14:tracePt t="29162" x="290513" y="2800350"/>
          <p14:tracePt t="29169" x="277813" y="2832100"/>
          <p14:tracePt t="29177" x="277813" y="2882900"/>
          <p14:tracePt t="29188" x="277813" y="2895600"/>
          <p14:tracePt t="29194" x="258763" y="2938463"/>
          <p14:tracePt t="29202" x="258763" y="2963863"/>
          <p14:tracePt t="29214" x="258763" y="2982913"/>
          <p14:tracePt t="29222" x="258763" y="3008313"/>
          <p14:tracePt t="29227" x="246063" y="3021013"/>
          <p14:tracePt t="29237" x="246063" y="3033713"/>
          <p14:tracePt t="29243" x="246063" y="3046413"/>
          <p14:tracePt t="29265" x="246063" y="3065463"/>
          <p14:tracePt t="29279" x="246063" y="3078163"/>
          <p14:tracePt t="29306" x="246063" y="3090863"/>
          <p14:tracePt t="29356" x="246063" y="3103563"/>
          <p14:tracePt t="29410" x="246063" y="3116263"/>
          <p14:tracePt t="29436" x="246063" y="3135313"/>
          <p14:tracePt t="29443" x="246063" y="3148013"/>
          <p14:tracePt t="29452" x="246063" y="3160713"/>
          <p14:tracePt t="29460" x="246063" y="3173413"/>
          <p14:tracePt t="29468" x="246063" y="3186113"/>
          <p14:tracePt t="29479" x="246063" y="3198813"/>
          <p14:tracePt t="29487" x="246063" y="3230563"/>
          <p14:tracePt t="29493" x="246063" y="3243263"/>
          <p14:tracePt t="29504" x="246063" y="3267075"/>
          <p14:tracePt t="29512" x="246063" y="3311525"/>
          <p14:tracePt t="29518" x="246063" y="3324225"/>
          <p14:tracePt t="29527" x="246063" y="3349625"/>
          <p14:tracePt t="29535" x="246063" y="3381375"/>
          <p14:tracePt t="29543" x="246063" y="3406775"/>
          <p14:tracePt t="29551" x="246063" y="3438525"/>
          <p14:tracePt t="29560" x="246063" y="3451225"/>
          <p14:tracePt t="29572" x="246063" y="3476625"/>
          <p14:tracePt t="29577" x="246063" y="3489325"/>
          <p14:tracePt t="29598" x="246063" y="3508375"/>
          <p14:tracePt t="29604" x="246063" y="3521075"/>
          <p14:tracePt t="29612" x="258763" y="3521075"/>
          <p14:tracePt t="29628" x="258763" y="3533775"/>
          <p14:tracePt t="29645" x="258763" y="3546475"/>
          <p14:tracePt t="29661" x="258763" y="3559175"/>
          <p14:tracePt t="29670" x="277813" y="3571875"/>
          <p14:tracePt t="29693" x="277813" y="3590925"/>
          <p14:tracePt t="29701" x="277813" y="3602038"/>
          <p14:tracePt t="29710" x="290513" y="3602038"/>
          <p14:tracePt t="29726" x="290513" y="3614738"/>
          <p14:tracePt t="29743" x="303213" y="3627438"/>
          <p14:tracePt t="29759" x="303213" y="3640138"/>
          <p14:tracePt t="29768" x="315913" y="3640138"/>
          <p14:tracePt t="29776" x="315913" y="3659188"/>
          <p14:tracePt t="29785" x="328613" y="3671888"/>
          <p14:tracePt t="29795" x="328613" y="3684588"/>
          <p14:tracePt t="29801" x="347663" y="3684588"/>
          <p14:tracePt t="29814" x="360363" y="3697288"/>
          <p14:tracePt t="29829" x="360363" y="3709988"/>
          <p14:tracePt t="29834" x="373063" y="3709988"/>
          <p14:tracePt t="29839" x="373063" y="3722688"/>
          <p14:tracePt t="29855" x="385763" y="3741738"/>
          <p14:tracePt t="29880" x="398463" y="3741738"/>
          <p14:tracePt t="29887" x="398463" y="3754438"/>
          <p14:tracePt t="29911" x="411163" y="3754438"/>
          <p14:tracePt t="29919" x="411163" y="3767138"/>
          <p14:tracePt t="29944" x="430213" y="3767138"/>
          <p14:tracePt t="30000" x="442913" y="3767138"/>
          <p14:tracePt t="30041" x="455613" y="3767138"/>
          <p14:tracePt t="30073" x="468313" y="3767138"/>
          <p14:tracePt t="30097" x="481013" y="3767138"/>
          <p14:tracePt t="30105" x="498475" y="3754438"/>
          <p14:tracePt t="30121" x="511175" y="3741738"/>
          <p14:tracePt t="30129" x="511175" y="3722688"/>
          <p14:tracePt t="30137" x="523875" y="3722688"/>
          <p14:tracePt t="30145" x="523875" y="3709988"/>
          <p14:tracePt t="30154" x="536575" y="3709988"/>
          <p14:tracePt t="30162" x="549275" y="3697288"/>
          <p14:tracePt t="30170" x="549275" y="3684588"/>
          <p14:tracePt t="30178" x="561975" y="3684588"/>
          <p14:tracePt t="30186" x="561975" y="3671888"/>
          <p14:tracePt t="30204" x="561975" y="3659188"/>
          <p14:tracePt t="30211" x="581025" y="3640138"/>
          <p14:tracePt t="30219" x="581025" y="3627438"/>
          <p14:tracePt t="30226" x="581025" y="3614738"/>
          <p14:tracePt t="30235" x="593725" y="3590925"/>
          <p14:tracePt t="30245" x="593725" y="3571875"/>
          <p14:tracePt t="30251" x="593725" y="3546475"/>
          <p14:tracePt t="30260" x="593725" y="3521075"/>
          <p14:tracePt t="30268" x="593725" y="3489325"/>
          <p14:tracePt t="30277" x="593725" y="3476625"/>
          <p14:tracePt t="30285" x="593725" y="3463925"/>
          <p14:tracePt t="30296" x="606425" y="3438525"/>
          <p14:tracePt t="30301" x="606425" y="3419475"/>
          <p14:tracePt t="30310" x="606425" y="3406775"/>
          <p14:tracePt t="30321" x="606425" y="3394075"/>
          <p14:tracePt t="30326" x="606425" y="3381375"/>
          <p14:tracePt t="30335" x="606425" y="3368675"/>
          <p14:tracePt t="30343" x="606425" y="3336925"/>
          <p14:tracePt t="30354" x="606425" y="3298825"/>
          <p14:tracePt t="30360" x="606425" y="3255963"/>
          <p14:tracePt t="30370" x="606425" y="3217863"/>
          <p14:tracePt t="30377" x="606425" y="3173413"/>
          <p14:tracePt t="30385" x="606425" y="3148013"/>
          <p14:tracePt t="30395" x="606425" y="3116263"/>
          <p14:tracePt t="30402" x="606425" y="3078163"/>
          <p14:tracePt t="30410" x="606425" y="3046413"/>
          <p14:tracePt t="30418" x="606425" y="3021013"/>
          <p14:tracePt t="30427" x="606425" y="3008313"/>
          <p14:tracePt t="30435" x="606425" y="2982913"/>
          <p14:tracePt t="30446" x="606425" y="2951163"/>
          <p14:tracePt t="30452" x="619125" y="2938463"/>
          <p14:tracePt t="30461" x="619125" y="2895600"/>
          <p14:tracePt t="30469" x="619125" y="2857500"/>
          <p14:tracePt t="30477" x="631825" y="2813050"/>
          <p14:tracePt t="30488" x="631825" y="2787650"/>
          <p14:tracePt t="30493" x="631825" y="2743200"/>
          <p14:tracePt t="30501" x="631825" y="2717800"/>
          <p14:tracePt t="30510" x="631825" y="2692400"/>
          <p14:tracePt t="30518" x="631825" y="2660650"/>
          <p14:tracePt t="30527" x="631825" y="2635250"/>
          <p14:tracePt t="30543" x="631825" y="2622550"/>
          <p14:tracePt t="30552" x="631825" y="2609850"/>
          <p14:tracePt t="30562" x="631825" y="2590800"/>
          <p14:tracePt t="30564" x="631825" y="2566988"/>
          <p14:tracePt t="30572" x="631825" y="2541588"/>
          <p14:tracePt t="30577" x="631825" y="2528888"/>
          <p14:tracePt t="30584" x="631825" y="2484438"/>
          <p14:tracePt t="30594" x="631825" y="2459038"/>
          <p14:tracePt t="30602" x="631825" y="2427288"/>
          <p14:tracePt t="30610" x="631825" y="2401888"/>
          <p14:tracePt t="30622" x="631825" y="2370138"/>
          <p14:tracePt t="30629" x="631825" y="2357438"/>
          <p14:tracePt t="30636" x="631825" y="2332038"/>
          <p14:tracePt t="30653" x="631825" y="2319338"/>
          <p14:tracePt t="30660" x="631825" y="2306638"/>
          <p14:tracePt t="30676" x="631825" y="2274888"/>
          <p14:tracePt t="30694" x="631825" y="2236788"/>
          <p14:tracePt t="30702" x="631825" y="2219325"/>
          <p14:tracePt t="30710" x="631825" y="2206625"/>
          <p14:tracePt t="30719" x="631825" y="2168525"/>
          <p14:tracePt t="30728" x="631825" y="2155825"/>
          <p14:tracePt t="30735" x="631825" y="2124075"/>
          <p14:tracePt t="30744" x="619125" y="2111375"/>
          <p14:tracePt t="30754" x="619125" y="2098675"/>
          <p14:tracePt t="30759" x="619125" y="2085975"/>
          <p14:tracePt t="30768" x="619125" y="2066925"/>
          <p14:tracePt t="30776" x="619125" y="2054225"/>
          <p14:tracePt t="30784" x="606425" y="2041525"/>
          <p14:tracePt t="30802" x="606425" y="2016125"/>
          <p14:tracePt t="30811" x="606425" y="2003425"/>
          <p14:tracePt t="30823" x="606425" y="1984375"/>
          <p14:tracePt t="30828" x="593725" y="1971675"/>
          <p14:tracePt t="30843" x="593725" y="1958975"/>
          <p14:tracePt t="30854" x="581025" y="1958975"/>
          <p14:tracePt t="30897" x="581025" y="1971675"/>
          <p14:tracePt t="30905" x="561975" y="1971675"/>
          <p14:tracePt t="30921" x="561975" y="1984375"/>
          <p14:tracePt t="30954" x="549275" y="1984375"/>
          <p14:tracePt t="30986" x="536575" y="1984375"/>
          <p14:tracePt t="31002" x="523875" y="1984375"/>
          <p14:tracePt t="31018" x="511175" y="1971675"/>
          <p14:tracePt t="31026" x="498475" y="1971675"/>
          <p14:tracePt t="31042" x="481013" y="1958975"/>
          <p14:tracePt t="31051" x="468313" y="1958975"/>
          <p14:tracePt t="31059" x="468313" y="1946275"/>
          <p14:tracePt t="31068" x="455613" y="1946275"/>
          <p14:tracePt t="31083" x="442913" y="1946275"/>
          <p14:tracePt t="31107" x="442913" y="1958975"/>
          <p14:tracePt t="31123" x="430213" y="1971675"/>
          <p14:tracePt t="31131" x="430213" y="1984375"/>
          <p14:tracePt t="31147" x="430213" y="2003425"/>
          <p14:tracePt t="31164" x="430213" y="2016125"/>
          <p14:tracePt t="31172" x="430213" y="2028825"/>
          <p14:tracePt t="31196" x="430213" y="2041525"/>
          <p14:tracePt t="31204" x="411163" y="2054225"/>
          <p14:tracePt t="31212" x="411163" y="2066925"/>
          <p14:tracePt t="31220" x="398463" y="2098675"/>
          <p14:tracePt t="31228" x="385763" y="2124075"/>
          <p14:tracePt t="31236" x="373063" y="2136775"/>
          <p14:tracePt t="31245" x="373063" y="2168525"/>
          <p14:tracePt t="31253" x="360363" y="2193925"/>
          <p14:tracePt t="31261" x="347663" y="2219325"/>
          <p14:tracePt t="31269" x="347663" y="2249488"/>
          <p14:tracePt t="31277" x="328613" y="2262188"/>
          <p14:tracePt t="31286" x="315913" y="2274888"/>
          <p14:tracePt t="31296" x="315913" y="2287588"/>
          <p14:tracePt t="31301" x="315913" y="2306638"/>
          <p14:tracePt t="31311" x="315913" y="2319338"/>
          <p14:tracePt t="31318" x="315913" y="2332038"/>
          <p14:tracePt t="31329" x="315913" y="2344738"/>
          <p14:tracePt t="31335" x="315913" y="2357438"/>
          <p14:tracePt t="31343" x="315913" y="2370138"/>
          <p14:tracePt t="31352" x="315913" y="2389188"/>
          <p14:tracePt t="31360" x="315913" y="2401888"/>
          <p14:tracePt t="31368" x="315913" y="2414588"/>
          <p14:tracePt t="31379" x="315913" y="2427288"/>
          <p14:tracePt t="31388" x="315913" y="2459038"/>
          <p14:tracePt t="31393" x="315913" y="2471738"/>
          <p14:tracePt t="31402" x="315913" y="2484438"/>
          <p14:tracePt t="31411" x="303213" y="2509838"/>
          <p14:tracePt t="31418" x="303213" y="2528888"/>
          <p14:tracePt t="31427" x="303213" y="2541588"/>
          <p14:tracePt t="31437" x="303213" y="2554288"/>
          <p14:tracePt t="31443" x="303213" y="2566988"/>
          <p14:tracePt t="31452" x="303213" y="2590800"/>
          <p14:tracePt t="31461" x="303213" y="2609850"/>
          <p14:tracePt t="31471" x="303213" y="2635250"/>
          <p14:tracePt t="31477" x="303213" y="2647950"/>
          <p14:tracePt t="31488" x="303213" y="2679700"/>
          <p14:tracePt t="31493" x="303213" y="2717800"/>
          <p14:tracePt t="31502" x="303213" y="2730500"/>
          <p14:tracePt t="31510" x="290513" y="2787650"/>
          <p14:tracePt t="31520" x="290513" y="2800350"/>
          <p14:tracePt t="31526" x="290513" y="2832100"/>
          <p14:tracePt t="31537" x="290513" y="2857500"/>
          <p14:tracePt t="31543" x="290513" y="2882900"/>
          <p14:tracePt t="31553" x="290513" y="2914650"/>
          <p14:tracePt t="31560" x="290513" y="2925763"/>
          <p14:tracePt t="31570" x="290513" y="2951163"/>
          <p14:tracePt t="31588" x="290513" y="2963863"/>
          <p14:tracePt t="31593" x="290513" y="2982913"/>
          <p14:tracePt t="31603" x="290513" y="2995613"/>
          <p14:tracePt t="31610" x="290513" y="3008313"/>
          <p14:tracePt t="31618" x="290513" y="3021013"/>
          <p14:tracePt t="31621" x="290513" y="3033713"/>
          <p14:tracePt t="31627" x="290513" y="3046413"/>
          <p14:tracePt t="31638" x="290513" y="3065463"/>
          <p14:tracePt t="31643" x="290513" y="3078163"/>
          <p14:tracePt t="31655" x="290513" y="3090863"/>
          <p14:tracePt t="31664" x="290513" y="3103563"/>
          <p14:tracePt t="31668" x="290513" y="3135313"/>
          <p14:tracePt t="31680" x="290513" y="3148013"/>
          <p14:tracePt t="31684" x="290513" y="3173413"/>
          <p14:tracePt t="31694" x="290513" y="3198813"/>
          <p14:tracePt t="31702" x="290513" y="3217863"/>
          <p14:tracePt t="31711" x="290513" y="3230563"/>
          <p14:tracePt t="31718" x="290513" y="3255963"/>
          <p14:tracePt t="31728" x="290513" y="3267075"/>
          <p14:tracePt t="31735" x="290513" y="3286125"/>
          <p14:tracePt t="31744" x="290513" y="3298825"/>
          <p14:tracePt t="31753" x="290513" y="3311525"/>
          <p14:tracePt t="31764" x="290513" y="3324225"/>
          <p14:tracePt t="31768" x="290513" y="3336925"/>
          <p14:tracePt t="31779" x="290513" y="3381375"/>
          <p14:tracePt t="31786" x="290513" y="3394075"/>
          <p14:tracePt t="31795" x="290513" y="3406775"/>
          <p14:tracePt t="31802" x="290513" y="3438525"/>
          <p14:tracePt t="31811" x="290513" y="3463925"/>
          <p14:tracePt t="31818" x="290513" y="3476625"/>
          <p14:tracePt t="31826" x="290513" y="3508375"/>
          <p14:tracePt t="31836" x="290513" y="3521075"/>
          <p14:tracePt t="31843" x="290513" y="3533775"/>
          <p14:tracePt t="31851" x="290513" y="3546475"/>
          <p14:tracePt t="31865" x="290513" y="3559175"/>
          <p14:tracePt t="31877" x="290513" y="3571875"/>
          <p14:tracePt t="31895" x="290513" y="3590925"/>
          <p14:tracePt t="31931" x="290513" y="3602038"/>
          <p14:tracePt t="31963" x="290513" y="3614738"/>
          <p14:tracePt t="31988" x="290513" y="3627438"/>
          <p14:tracePt t="32001" x="303213" y="3640138"/>
          <p14:tracePt t="32019" x="303213" y="3659188"/>
          <p14:tracePt t="32030" x="303213" y="3671888"/>
          <p14:tracePt t="32034" x="303213" y="3684588"/>
          <p14:tracePt t="32044" x="303213" y="3697288"/>
          <p14:tracePt t="32052" x="315913" y="3697288"/>
          <p14:tracePt t="32061" x="315913" y="3709988"/>
          <p14:tracePt t="32071" x="315913" y="3722688"/>
          <p14:tracePt t="32076" x="315913" y="3741738"/>
          <p14:tracePt t="32093" x="315913" y="3754438"/>
          <p14:tracePt t="32101" x="328613" y="3767138"/>
          <p14:tracePt t="32112" x="328613" y="3779838"/>
          <p14:tracePt t="32137" x="328613" y="3792538"/>
          <p14:tracePt t="32166" x="328613" y="3811588"/>
          <p14:tracePt t="32214" x="347663" y="3811588"/>
          <p14:tracePt t="32262" x="360363" y="3811588"/>
          <p14:tracePt t="32295" x="373063" y="3811588"/>
          <p14:tracePt t="32311" x="385763" y="3811588"/>
          <p14:tracePt t="32336" x="398463" y="3811588"/>
          <p14:tracePt t="32356" x="411163" y="3811588"/>
          <p14:tracePt t="32375" x="430213" y="3811588"/>
          <p14:tracePt t="32408" x="442913" y="3811588"/>
          <p14:tracePt t="32513" x="442913" y="3792538"/>
          <p14:tracePt t="32529" x="455613" y="3792538"/>
          <p14:tracePt t="32570" x="455613" y="3779838"/>
          <p14:tracePt t="32593" x="468313" y="3779838"/>
          <p14:tracePt t="32618" x="468313" y="3767138"/>
          <p14:tracePt t="32650" x="481013" y="3767138"/>
          <p14:tracePt t="32699" x="481013" y="3754438"/>
          <p14:tracePt t="32715" x="498475" y="3754438"/>
          <p14:tracePt t="32763" x="511175" y="3754438"/>
          <p14:tracePt t="39162" x="511175" y="3722688"/>
          <p14:tracePt t="39169" x="511175" y="3697288"/>
          <p14:tracePt t="39180" x="523875" y="3684588"/>
          <p14:tracePt t="39187" x="536575" y="3659188"/>
          <p14:tracePt t="39195" x="536575" y="3627438"/>
          <p14:tracePt t="39203" x="561975" y="3590925"/>
          <p14:tracePt t="39211" x="561975" y="3571875"/>
          <p14:tracePt t="39219" x="561975" y="3559175"/>
          <p14:tracePt t="39228" x="581025" y="3533775"/>
          <p14:tracePt t="39236" x="581025" y="3508375"/>
          <p14:tracePt t="39245" x="581025" y="3489325"/>
          <p14:tracePt t="39253" x="581025" y="3463925"/>
          <p14:tracePt t="39262" x="581025" y="3451225"/>
          <p14:tracePt t="39270" x="581025" y="3438525"/>
          <p14:tracePt t="39276" x="581025" y="3406775"/>
          <p14:tracePt t="39294" x="581025" y="3394075"/>
          <p14:tracePt t="39305" x="581025" y="3381375"/>
          <p14:tracePt t="39310" x="581025" y="3368675"/>
          <p14:tracePt t="39321" x="581025" y="3349625"/>
          <p14:tracePt t="39327" x="581025" y="3324225"/>
          <p14:tracePt t="39336" x="581025" y="3311525"/>
          <p14:tracePt t="39343" x="581025" y="3298825"/>
          <p14:tracePt t="39353" x="581025" y="3286125"/>
          <p14:tracePt t="39362" x="581025" y="3255963"/>
          <p14:tracePt t="39368" x="581025" y="3243263"/>
          <p14:tracePt t="39379" x="581025" y="3230563"/>
          <p14:tracePt t="39397" x="581025" y="3217863"/>
          <p14:tracePt t="39404" x="581025" y="3198813"/>
          <p14:tracePt t="39413" x="581025" y="3186113"/>
          <p14:tracePt t="39428" x="581025" y="3173413"/>
          <p14:tracePt t="39447" x="581025" y="3160713"/>
          <p14:tracePt t="39453" x="581025" y="3135313"/>
          <p14:tracePt t="39462" x="581025" y="3116263"/>
          <p14:tracePt t="39467" x="581025" y="3103563"/>
          <p14:tracePt t="39477" x="581025" y="3090863"/>
          <p14:tracePt t="39486" x="581025" y="3078163"/>
          <p14:tracePt t="39497" x="581025" y="3046413"/>
          <p14:tracePt t="39501" x="581025" y="3033713"/>
          <p14:tracePt t="39511" x="581025" y="3008313"/>
          <p14:tracePt t="39522" x="581025" y="2982913"/>
          <p14:tracePt t="39526" x="593725" y="2938463"/>
          <p14:tracePt t="39535" x="593725" y="2914650"/>
          <p14:tracePt t="39545" x="606425" y="2870200"/>
          <p14:tracePt t="39551" x="606425" y="2832100"/>
          <p14:tracePt t="39561" x="619125" y="2787650"/>
          <p14:tracePt t="39569" x="619125" y="2730500"/>
          <p14:tracePt t="39578" x="631825" y="2692400"/>
          <p14:tracePt t="39586" x="650875" y="2660650"/>
          <p14:tracePt t="39596" x="650875" y="2622550"/>
          <p14:tracePt t="39602" x="650875" y="2578100"/>
          <p14:tracePt t="39609" x="663575" y="2566988"/>
          <p14:tracePt t="39619" x="663575" y="2541588"/>
          <p14:tracePt t="39630" x="676275" y="2528888"/>
          <p14:tracePt t="39636" x="676275" y="2509838"/>
          <p14:tracePt t="39643" x="676275" y="2497138"/>
          <p14:tracePt t="39656" x="676275" y="2471738"/>
          <p14:tracePt t="39659" x="676275" y="2459038"/>
          <p14:tracePt t="39673" x="676275" y="2439988"/>
          <p14:tracePt t="39680" x="676275" y="2414588"/>
          <p14:tracePt t="39694" x="676275" y="2401888"/>
          <p14:tracePt t="39722" x="676275" y="2389188"/>
          <p14:tracePt t="39747" x="676275" y="2370138"/>
          <p14:tracePt t="39771" x="663575" y="2370138"/>
          <p14:tracePt t="39778" x="663575" y="2357438"/>
          <p14:tracePt t="39794" x="663575" y="2344738"/>
          <p14:tracePt t="39811" x="650875" y="2332038"/>
          <p14:tracePt t="39820" x="650875" y="2319338"/>
          <p14:tracePt t="39827" x="650875" y="2306638"/>
          <p14:tracePt t="39838" x="650875" y="2287588"/>
          <p14:tracePt t="39844" x="650875" y="2274888"/>
          <p14:tracePt t="39851" x="650875" y="2249488"/>
          <p14:tracePt t="39860" x="650875" y="2236788"/>
          <p14:tracePt t="39868" x="650875" y="2219325"/>
          <p14:tracePt t="39878" x="631825" y="2193925"/>
          <p14:tracePt t="39885" x="631825" y="2168525"/>
          <p14:tracePt t="39894" x="631825" y="2155825"/>
          <p14:tracePt t="39902" x="631825" y="2136775"/>
          <p14:tracePt t="39910" x="631825" y="2124075"/>
          <p14:tracePt t="39921" x="631825" y="2111375"/>
          <p14:tracePt t="39926" x="631825" y="2098675"/>
          <p14:tracePt t="39935" x="619125" y="2085975"/>
          <p14:tracePt t="39951" x="619125" y="2066925"/>
          <p14:tracePt t="39956" x="619125" y="2054225"/>
          <p14:tracePt t="39972" x="606425" y="2054225"/>
          <p14:tracePt t="39988" x="606425" y="2041525"/>
          <p14:tracePt t="40002" x="593725" y="2041525"/>
          <p14:tracePt t="40020" x="581025" y="2041525"/>
          <p14:tracePt t="40053" x="561975" y="2041525"/>
          <p14:tracePt t="40069" x="549275" y="2041525"/>
          <p14:tracePt t="40086" x="536575" y="2041525"/>
          <p14:tracePt t="40093" x="523875" y="2041525"/>
          <p14:tracePt t="40112" x="511175" y="2041525"/>
          <p14:tracePt t="40118" x="498475" y="2054225"/>
          <p14:tracePt t="40134" x="481013" y="2054225"/>
          <p14:tracePt t="40158" x="468313" y="2066925"/>
          <p14:tracePt t="40190" x="468313" y="2085975"/>
          <p14:tracePt t="40223" x="468313" y="2098675"/>
          <p14:tracePt t="40231" x="455613" y="2098675"/>
          <p14:tracePt t="40239" x="455613" y="2111375"/>
          <p14:tracePt t="40255" x="455613" y="2124075"/>
          <p14:tracePt t="40271" x="455613" y="2136775"/>
          <p14:tracePt t="40279" x="442913" y="2136775"/>
          <p14:tracePt t="40287" x="442913" y="2155825"/>
          <p14:tracePt t="40295" x="430213" y="2168525"/>
          <p14:tracePt t="40304" x="411163" y="2181225"/>
          <p14:tracePt t="40311" x="411163" y="2193925"/>
          <p14:tracePt t="40320" x="398463" y="2206625"/>
          <p14:tracePt t="40328" x="385763" y="2219325"/>
          <p14:tracePt t="40336" x="373063" y="2249488"/>
          <p14:tracePt t="40352" x="360363" y="2262188"/>
          <p14:tracePt t="40361" x="347663" y="2287588"/>
          <p14:tracePt t="40371" x="347663" y="2306638"/>
          <p14:tracePt t="40378" x="328613" y="2319338"/>
          <p14:tracePt t="40385" x="315913" y="2332038"/>
          <p14:tracePt t="40402" x="315913" y="2344738"/>
          <p14:tracePt t="40410" x="315913" y="2357438"/>
          <p14:tracePt t="40420" x="303213" y="2370138"/>
          <p14:tracePt t="40436" x="303213" y="2389188"/>
          <p14:tracePt t="40444" x="303213" y="2401888"/>
          <p14:tracePt t="40452" x="290513" y="2414588"/>
          <p14:tracePt t="40462" x="290513" y="2439988"/>
          <p14:tracePt t="40468" x="290513" y="2471738"/>
          <p14:tracePt t="40477" x="290513" y="2484438"/>
          <p14:tracePt t="40485" x="277813" y="2509838"/>
          <p14:tracePt t="40497" x="277813" y="2541588"/>
          <p14:tracePt t="40501" x="277813" y="2566988"/>
          <p14:tracePt t="40511" x="277813" y="2590800"/>
          <p14:tracePt t="40520" x="277813" y="2609850"/>
          <p14:tracePt t="40527" x="258763" y="2635250"/>
          <p14:tracePt t="40538" x="258763" y="2660650"/>
          <p14:tracePt t="40543" x="258763" y="2679700"/>
          <p14:tracePt t="40552" x="258763" y="2705100"/>
          <p14:tracePt t="40561" x="258763" y="2730500"/>
          <p14:tracePt t="40570" x="258763" y="2774950"/>
          <p14:tracePt t="40577" x="258763" y="2787650"/>
          <p14:tracePt t="40585" x="258763" y="2800350"/>
          <p14:tracePt t="40595" x="258763" y="2832100"/>
          <p14:tracePt t="40602" x="258763" y="2857500"/>
          <p14:tracePt t="40610" x="258763" y="2882900"/>
          <p14:tracePt t="40618" x="258763" y="2895600"/>
          <p14:tracePt t="40630" x="258763" y="2925763"/>
          <p14:tracePt t="40635" x="258763" y="2938463"/>
          <p14:tracePt t="40645" x="258763" y="2951163"/>
          <p14:tracePt t="40651" x="258763" y="2982913"/>
          <p14:tracePt t="40660" x="258763" y="2995613"/>
          <p14:tracePt t="40668" x="258763" y="3008313"/>
          <p14:tracePt t="40678" x="258763" y="3021013"/>
          <p14:tracePt t="40685" x="258763" y="3033713"/>
          <p14:tracePt t="40694" x="258763" y="3046413"/>
          <p14:tracePt t="40702" x="258763" y="3065463"/>
          <p14:tracePt t="40712" x="258763" y="3078163"/>
          <p14:tracePt t="40718" x="258763" y="3090863"/>
          <p14:tracePt t="40728" x="258763" y="3103563"/>
          <p14:tracePt t="40739" x="258763" y="3116263"/>
          <p14:tracePt t="40746" x="258763" y="3135313"/>
          <p14:tracePt t="40754" x="258763" y="3148013"/>
          <p14:tracePt t="40761" x="258763" y="3173413"/>
          <p14:tracePt t="40769" x="258763" y="3186113"/>
          <p14:tracePt t="40779" x="258763" y="3198813"/>
          <p14:tracePt t="40786" x="258763" y="3230563"/>
          <p14:tracePt t="40793" x="258763" y="3243263"/>
          <p14:tracePt t="40804" x="258763" y="3267075"/>
          <p14:tracePt t="40811" x="258763" y="3286125"/>
          <p14:tracePt t="40823" x="258763" y="3298825"/>
          <p14:tracePt t="40827" x="258763" y="3336925"/>
          <p14:tracePt t="40839" x="258763" y="3368675"/>
          <p14:tracePt t="40843" x="258763" y="3394075"/>
          <p14:tracePt t="40854" x="258763" y="3406775"/>
          <p14:tracePt t="40859" x="258763" y="3419475"/>
          <p14:tracePt t="40869" x="258763" y="3451225"/>
          <p14:tracePt t="40880" x="258763" y="3463925"/>
          <p14:tracePt t="40884" x="258763" y="3476625"/>
          <p14:tracePt t="40893" x="258763" y="3508375"/>
          <p14:tracePt t="40904" x="258763" y="3521075"/>
          <p14:tracePt t="40913" x="258763" y="3546475"/>
          <p14:tracePt t="40918" x="258763" y="3559175"/>
          <p14:tracePt t="40928" x="258763" y="3590925"/>
          <p14:tracePt t="40935" x="258763" y="3614738"/>
          <p14:tracePt t="40947" x="246063" y="3627438"/>
          <p14:tracePt t="40951" x="246063" y="3659188"/>
          <p14:tracePt t="40966" x="246063" y="3671888"/>
          <p14:tracePt t="40971" x="246063" y="3697288"/>
          <p14:tracePt t="40977" x="246063" y="3709988"/>
          <p14:tracePt t="40993" x="246063" y="3722688"/>
          <p14:tracePt t="41003" x="246063" y="3741738"/>
          <p14:tracePt t="41009" x="246063" y="3754438"/>
          <p14:tracePt t="41019" x="246063" y="3767138"/>
          <p14:tracePt t="41029" x="246063" y="3779838"/>
          <p14:tracePt t="41035" x="246063" y="3792538"/>
          <p14:tracePt t="41045" x="246063" y="3811588"/>
          <p14:tracePt t="41053" x="246063" y="3824288"/>
          <p14:tracePt t="41071" x="246063" y="3836988"/>
          <p14:tracePt t="41086" x="258763" y="3849688"/>
          <p14:tracePt t="41112" x="258763" y="3862388"/>
          <p14:tracePt t="41168" x="277813" y="3862388"/>
          <p14:tracePt t="41184" x="277813" y="3875088"/>
          <p14:tracePt t="41192" x="290513" y="3875088"/>
          <p14:tracePt t="41224" x="303213" y="3875088"/>
          <p14:tracePt t="41262" x="315913" y="3875088"/>
          <p14:tracePt t="41289" x="328613" y="3875088"/>
          <p14:tracePt t="41313" x="347663" y="3875088"/>
          <p14:tracePt t="41329" x="360363" y="3875088"/>
          <p14:tracePt t="41338" x="360363" y="3862388"/>
          <p14:tracePt t="41346" x="373063" y="3862388"/>
          <p14:tracePt t="41354" x="385763" y="3849688"/>
          <p14:tracePt t="41376" x="398463" y="3836988"/>
          <p14:tracePt t="41388" x="411163" y="3824288"/>
          <p14:tracePt t="41393" x="430213" y="3824288"/>
          <p14:tracePt t="41402" x="442913" y="3811588"/>
          <p14:tracePt t="41410" x="455613" y="3792538"/>
          <p14:tracePt t="41421" x="468313" y="3779838"/>
          <p14:tracePt t="41435" x="481013" y="3779838"/>
          <p14:tracePt t="41445" x="498475" y="3767138"/>
          <p14:tracePt t="41464" x="498475" y="3754438"/>
          <p14:tracePt t="41476" x="511175" y="3754438"/>
          <p14:tracePt t="41478" x="511175" y="3741738"/>
          <p14:tracePt t="41507" x="511175" y="3722688"/>
          <p14:tracePt t="41515" x="523875" y="3722688"/>
          <p14:tracePt t="41532" x="523875" y="3709988"/>
          <p14:tracePt t="41548" x="523875" y="3697288"/>
          <p14:tracePt t="41564" x="536575" y="3684588"/>
          <p14:tracePt t="41572" x="536575" y="3659188"/>
          <p14:tracePt t="41587" x="536575" y="3640138"/>
          <p14:tracePt t="41593" x="549275" y="3602038"/>
          <p14:tracePt t="41602" x="549275" y="3559175"/>
          <p14:tracePt t="41610" x="561975" y="3533775"/>
          <p14:tracePt t="41622" x="561975" y="3508375"/>
          <p14:tracePt t="41626" x="561975" y="3476625"/>
          <p14:tracePt t="41637" x="581025" y="3438525"/>
          <p14:tracePt t="41643" x="581025" y="3406775"/>
          <p14:tracePt t="41654" x="593725" y="3381375"/>
          <p14:tracePt t="41660" x="593725" y="3336925"/>
          <p14:tracePt t="41670" x="593725" y="3298825"/>
          <p14:tracePt t="41679" x="606425" y="3286125"/>
          <p14:tracePt t="41685" x="606425" y="3243263"/>
          <p14:tracePt t="41696" x="619125" y="3217863"/>
          <p14:tracePt t="41702" x="619125" y="3173413"/>
          <p14:tracePt t="41711" x="619125" y="3135313"/>
          <p14:tracePt t="41718" x="619125" y="3103563"/>
          <p14:tracePt t="41727" x="631825" y="3046413"/>
          <p14:tracePt t="41735" x="631825" y="3008313"/>
          <p14:tracePt t="41744" x="631825" y="2995613"/>
          <p14:tracePt t="41753" x="631825" y="2951163"/>
          <p14:tracePt t="41760" x="631825" y="2914650"/>
          <p14:tracePt t="41769" x="631825" y="2882900"/>
          <p14:tracePt t="41777" x="631825" y="2857500"/>
          <p14:tracePt t="41788" x="631825" y="2832100"/>
          <p14:tracePt t="41793" x="631825" y="2800350"/>
          <p14:tracePt t="41802" x="631825" y="2774950"/>
          <p14:tracePt t="41810" x="631825" y="2762250"/>
          <p14:tracePt t="41819" x="631825" y="2730500"/>
          <p14:tracePt t="41831" x="631825" y="2717800"/>
          <p14:tracePt t="41839" x="631825" y="2660650"/>
          <p14:tracePt t="41845" x="631825" y="2635250"/>
          <p14:tracePt t="41851" x="631825" y="2622550"/>
          <p14:tracePt t="41861" x="631825" y="2578100"/>
          <p14:tracePt t="41868" x="631825" y="2566988"/>
          <p14:tracePt t="41878" x="631825" y="2541588"/>
          <p14:tracePt t="41886" x="631825" y="2484438"/>
          <p14:tracePt t="41894" x="631825" y="2471738"/>
          <p14:tracePt t="41903" x="631825" y="2439988"/>
          <p14:tracePt t="41911" x="631825" y="2427288"/>
          <p14:tracePt t="41920" x="631825" y="2414588"/>
          <p14:tracePt t="41927" x="631825" y="2401888"/>
          <p14:tracePt t="41940" x="619125" y="2389188"/>
          <p14:tracePt t="41944" x="619125" y="2370138"/>
          <p14:tracePt t="41952" x="619125" y="2357438"/>
          <p14:tracePt t="41962" x="619125" y="2332038"/>
          <p14:tracePt t="41976" x="606425" y="2287588"/>
          <p14:tracePt t="41987" x="606425" y="2262188"/>
          <p14:tracePt t="41997" x="606425" y="2249488"/>
          <p14:tracePt t="42002" x="593725" y="2219325"/>
          <p14:tracePt t="42011" x="593725" y="2193925"/>
          <p14:tracePt t="42022" x="581025" y="2181225"/>
          <p14:tracePt t="42026" x="581025" y="2168525"/>
          <p14:tracePt t="42036" x="581025" y="2155825"/>
          <p14:tracePt t="42050" x="561975" y="2136775"/>
          <p14:tracePt t="42053" x="561975" y="2124075"/>
          <p14:tracePt t="42082" x="561975" y="2111375"/>
          <p14:tracePt t="42116" x="549275" y="2111375"/>
          <p14:tracePt t="42170" x="536575" y="2111375"/>
          <p14:tracePt t="42202" x="536575" y="2124075"/>
          <p14:tracePt t="42210" x="523875" y="2124075"/>
          <p14:tracePt t="42235" x="511175" y="2124075"/>
          <p14:tracePt t="42267" x="498475" y="2124075"/>
          <p14:tracePt t="42291" x="481013" y="2124075"/>
          <p14:tracePt t="42332" x="468313" y="2124075"/>
          <p14:tracePt t="42340" x="468313" y="2136775"/>
          <p14:tracePt t="42364" x="455613" y="2136775"/>
          <p14:tracePt t="42396" x="442913" y="2155825"/>
          <p14:tracePt t="42420" x="442913" y="2168525"/>
          <p14:tracePt t="42439" x="442913" y="2181225"/>
          <p14:tracePt t="42453" x="430213" y="2193925"/>
          <p14:tracePt t="42461" x="430213" y="2206625"/>
          <p14:tracePt t="42469" x="430213" y="2219325"/>
          <p14:tracePt t="42485" x="411163" y="2219325"/>
          <p14:tracePt t="42493" x="411163" y="2236788"/>
          <p14:tracePt t="42509" x="411163" y="2249488"/>
          <p14:tracePt t="42526" x="398463" y="2274888"/>
          <p14:tracePt t="42534" x="385763" y="2306638"/>
          <p14:tracePt t="42542" x="385763" y="2332038"/>
          <p14:tracePt t="42551" x="373063" y="2370138"/>
          <p14:tracePt t="42560" x="360363" y="2414588"/>
          <p14:tracePt t="42569" x="360363" y="2439988"/>
          <p14:tracePt t="42577" x="347663" y="2471738"/>
          <p14:tracePt t="42587" x="347663" y="2509838"/>
          <p14:tracePt t="42593" x="328613" y="2541588"/>
          <p14:tracePt t="42602" x="328613" y="2566988"/>
          <p14:tracePt t="42612" x="328613" y="2590800"/>
          <p14:tracePt t="42618" x="328613" y="2609850"/>
          <p14:tracePt t="42628" x="328613" y="2622550"/>
          <p14:tracePt t="42635" x="328613" y="2647950"/>
          <p14:tracePt t="42645" x="328613" y="2660650"/>
          <p14:tracePt t="42652" x="328613" y="2692400"/>
          <p14:tracePt t="42660" x="328613" y="2705100"/>
          <p14:tracePt t="42668" x="328613" y="2730500"/>
          <p14:tracePt t="42677" x="328613" y="2743200"/>
          <p14:tracePt t="42689" x="328613" y="2774950"/>
          <p14:tracePt t="42693" x="328613" y="2800350"/>
          <p14:tracePt t="42702" x="328613" y="2813050"/>
          <p14:tracePt t="42711" x="328613" y="2832100"/>
          <p14:tracePt t="42719" x="328613" y="2857500"/>
          <p14:tracePt t="42727" x="328613" y="2882900"/>
          <p14:tracePt t="42736" x="328613" y="2895600"/>
          <p14:tracePt t="42743" x="328613" y="2925763"/>
          <p14:tracePt t="42752" x="328613" y="2951163"/>
          <p14:tracePt t="42762" x="328613" y="2963863"/>
          <p14:tracePt t="42768" x="328613" y="2995613"/>
          <p14:tracePt t="42776" x="328613" y="3021013"/>
          <p14:tracePt t="42785" x="328613" y="3046413"/>
          <p14:tracePt t="42793" x="328613" y="3065463"/>
          <p14:tracePt t="42802" x="328613" y="3090863"/>
          <p14:tracePt t="42814" x="328613" y="3116263"/>
          <p14:tracePt t="42818" x="328613" y="3148013"/>
          <p14:tracePt t="42827" x="328613" y="3160713"/>
          <p14:tracePt t="42835" x="328613" y="3186113"/>
          <p14:tracePt t="42843" x="328613" y="3198813"/>
          <p14:tracePt t="42852" x="328613" y="3230563"/>
          <p14:tracePt t="42862" x="328613" y="3243263"/>
          <p14:tracePt t="42868" x="328613" y="3267075"/>
          <p14:tracePt t="42879" x="328613" y="3286125"/>
          <p14:tracePt t="42888" x="328613" y="3298825"/>
          <p14:tracePt t="42893" x="328613" y="3336925"/>
          <p14:tracePt t="42902" x="328613" y="3349625"/>
          <p14:tracePt t="42913" x="328613" y="3381375"/>
          <p14:tracePt t="42918" x="315913" y="3406775"/>
          <p14:tracePt t="42927" x="315913" y="3451225"/>
          <p14:tracePt t="42937" x="315913" y="3463925"/>
          <p14:tracePt t="42943" x="315913" y="3476625"/>
          <p14:tracePt t="42954" x="315913" y="3521075"/>
          <p14:tracePt t="42960" x="315913" y="3546475"/>
          <p14:tracePt t="42969" x="315913" y="3571875"/>
          <p14:tracePt t="42982" x="315913" y="3590925"/>
          <p14:tracePt t="42985" x="303213" y="3614738"/>
          <p14:tracePt t="42994" x="303213" y="3640138"/>
          <p14:tracePt t="43001" x="303213" y="3659188"/>
          <p14:tracePt t="43013" x="303213" y="3684588"/>
          <p14:tracePt t="43019" x="303213" y="3697288"/>
          <p14:tracePt t="43027" x="303213" y="3722688"/>
          <p14:tracePt t="43038" x="303213" y="3741738"/>
          <p14:tracePt t="43043" x="303213" y="3754438"/>
          <p14:tracePt t="43051" x="303213" y="3779838"/>
          <p14:tracePt t="43060" x="303213" y="3792538"/>
          <p14:tracePt t="43076" x="303213" y="3811588"/>
          <p14:tracePt t="43087" x="303213" y="3824288"/>
          <p14:tracePt t="43111" x="303213" y="3836988"/>
          <p14:tracePt t="43140" x="303213" y="3849688"/>
          <p14:tracePt t="43317" x="315913" y="3849688"/>
          <p14:tracePt t="43341" x="328613" y="3836988"/>
          <p14:tracePt t="43350" x="347663" y="3836988"/>
          <p14:tracePt t="43366" x="360363" y="3824288"/>
          <p14:tracePt t="43374" x="360363" y="3811588"/>
          <p14:tracePt t="43382" x="373063" y="3792538"/>
          <p14:tracePt t="43390" x="385763" y="3779838"/>
          <p14:tracePt t="43398" x="385763" y="3767138"/>
          <p14:tracePt t="43406" x="398463" y="3741738"/>
          <p14:tracePt t="43414" x="398463" y="3722688"/>
          <p14:tracePt t="43427" x="398463" y="3697288"/>
          <p14:tracePt t="43435" x="411163" y="3659188"/>
          <p14:tracePt t="43446" x="430213" y="3614738"/>
          <p14:tracePt t="43452" x="430213" y="3571875"/>
          <p14:tracePt t="43460" x="442913" y="3533775"/>
          <p14:tracePt t="43469" x="442913" y="3489325"/>
          <p14:tracePt t="43477" x="455613" y="3438525"/>
          <p14:tracePt t="43486" x="455613" y="3381375"/>
          <p14:tracePt t="43494" x="468313" y="3324225"/>
          <p14:tracePt t="43505" x="468313" y="3267075"/>
          <p14:tracePt t="43510" x="481013" y="3217863"/>
          <p14:tracePt t="43519" x="481013" y="3148013"/>
          <p14:tracePt t="43530" x="498475" y="3116263"/>
          <p14:tracePt t="43535" x="498475" y="3046413"/>
          <p14:tracePt t="43543" x="498475" y="2995613"/>
          <p14:tracePt t="43551" x="498475" y="2951163"/>
          <p14:tracePt t="43562" x="498475" y="2925763"/>
          <p14:tracePt t="43568" x="498475" y="2857500"/>
          <p14:tracePt t="43577" x="498475" y="2844800"/>
          <p14:tracePt t="43585" x="498475" y="2800350"/>
          <p14:tracePt t="43593" x="498475" y="2762250"/>
          <p14:tracePt t="43602" x="498475" y="2730500"/>
          <p14:tracePt t="43610" x="498475" y="2692400"/>
          <p14:tracePt t="43618" x="498475" y="2679700"/>
          <p14:tracePt t="43629" x="498475" y="2647950"/>
          <p14:tracePt t="43635" x="498475" y="2622550"/>
          <p14:tracePt t="43643" x="498475" y="2609850"/>
          <p14:tracePt t="43654" x="498475" y="2578100"/>
          <p14:tracePt t="43660" x="498475" y="2541588"/>
          <p14:tracePt t="43668" x="498475" y="2509838"/>
          <p14:tracePt t="43679" x="498475" y="2471738"/>
          <p14:tracePt t="43685" x="498475" y="2427288"/>
          <p14:tracePt t="43693" x="498475" y="2401888"/>
          <p14:tracePt t="43704" x="498475" y="2357438"/>
          <p14:tracePt t="43713" x="498475" y="2332038"/>
          <p14:tracePt t="43718" x="498475" y="2274888"/>
          <p14:tracePt t="43730" x="498475" y="2262188"/>
          <p14:tracePt t="43735" x="498475" y="2236788"/>
          <p14:tracePt t="43745" x="498475" y="2219325"/>
          <p14:tracePt t="43755" x="498475" y="2206625"/>
          <p14:tracePt t="43794" x="498475" y="2193925"/>
          <p14:tracePt t="43867" x="498475" y="2181225"/>
          <p14:tracePt t="43891" x="498475" y="2168525"/>
          <p14:tracePt t="43907" x="498475" y="2155825"/>
          <p14:tracePt t="43923" x="498475" y="2136775"/>
          <p14:tracePt t="43931" x="498475" y="2124075"/>
          <p14:tracePt t="43939" x="481013" y="2124075"/>
          <p14:tracePt t="43948" x="481013" y="2111375"/>
          <p14:tracePt t="43956" x="481013" y="2098675"/>
          <p14:tracePt t="43968" x="481013" y="2085975"/>
          <p14:tracePt t="43978" x="468313" y="2066925"/>
          <p14:tracePt t="43995" x="468313" y="2054225"/>
          <p14:tracePt t="44002" x="468313" y="2041525"/>
          <p14:tracePt t="44022" x="455613" y="2041525"/>
          <p14:tracePt t="44069" x="455613" y="2054225"/>
          <p14:tracePt t="44094" x="455613" y="2066925"/>
          <p14:tracePt t="44109" x="455613" y="2085975"/>
          <p14:tracePt t="44133" x="455613" y="2098675"/>
          <p14:tracePt t="44157" x="455613" y="2111375"/>
          <p14:tracePt t="44182" x="455613" y="2124075"/>
          <p14:tracePt t="44206" x="455613" y="2136775"/>
          <p14:tracePt t="44238" x="442913" y="2155825"/>
          <p14:tracePt t="44271" x="442913" y="2168525"/>
          <p14:tracePt t="44295" x="430213" y="2168525"/>
          <p14:tracePt t="44319" x="411163" y="2168525"/>
          <p14:tracePt t="44335" x="398463" y="2168525"/>
          <p14:tracePt t="44351" x="385763" y="2168525"/>
          <p14:tracePt t="44376" x="373063" y="2155825"/>
          <p14:tracePt t="44408" x="360363" y="2155825"/>
          <p14:tracePt t="44497" x="347663" y="2155825"/>
          <p14:tracePt t="44578" x="347663" y="2168525"/>
          <p14:tracePt t="44626" x="347663" y="2181225"/>
          <p14:tracePt t="44683" x="360363" y="2181225"/>
          <p14:tracePt t="44715" x="373063" y="2181225"/>
          <p14:tracePt t="44723" x="385763" y="2181225"/>
          <p14:tracePt t="44739" x="411163" y="2181225"/>
          <p14:tracePt t="44747" x="430213" y="2181225"/>
          <p14:tracePt t="44755" x="442913" y="2181225"/>
          <p14:tracePt t="44764" x="455613" y="2181225"/>
          <p14:tracePt t="44772" x="481013" y="2181225"/>
          <p14:tracePt t="44780" x="498475" y="2181225"/>
          <p14:tracePt t="44788" x="523875" y="2181225"/>
          <p14:tracePt t="44796" x="536575" y="2181225"/>
          <p14:tracePt t="44812" x="549275" y="2181225"/>
          <p14:tracePt t="44820" x="561975" y="2181225"/>
          <p14:tracePt t="44844" x="581025" y="2181225"/>
          <p14:tracePt t="44852" x="581025" y="2168525"/>
          <p14:tracePt t="44868" x="593725" y="2168525"/>
          <p14:tracePt t="44877" x="593725" y="2155825"/>
          <p14:tracePt t="44893" x="593725" y="2136775"/>
          <p14:tracePt t="44913" x="593725" y="2124075"/>
          <p14:tracePt t="44918" x="593725" y="2111375"/>
          <p14:tracePt t="44945" x="593725" y="2098675"/>
          <p14:tracePt t="44952" x="593725" y="2085975"/>
          <p14:tracePt t="44961" x="581025" y="2085975"/>
          <p14:tracePt t="44969" x="561975" y="2066925"/>
          <p14:tracePt t="44977" x="549275" y="2066925"/>
          <p14:tracePt t="44985" x="536575" y="2066925"/>
          <p14:tracePt t="44993" x="511175" y="2054225"/>
          <p14:tracePt t="45004" x="498475" y="2054225"/>
          <p14:tracePt t="45013" x="481013" y="2054225"/>
          <p14:tracePt t="45019" x="468313" y="2054225"/>
          <p14:tracePt t="45026" x="442913" y="2054225"/>
          <p14:tracePt t="45035" x="430213" y="2054225"/>
          <p14:tracePt t="45044" x="411163" y="2054225"/>
          <p14:tracePt t="45051" x="398463" y="2054225"/>
          <p14:tracePt t="45062" x="385763" y="2054225"/>
          <p14:tracePt t="45071" x="373063" y="2066925"/>
          <p14:tracePt t="45076" x="360363" y="2066925"/>
          <p14:tracePt t="45096" x="347663" y="2066925"/>
          <p14:tracePt t="45101" x="328613" y="2085975"/>
          <p14:tracePt t="45121" x="328613" y="2098675"/>
          <p14:tracePt t="45136" x="328613" y="2111375"/>
          <p14:tracePt t="45159" x="328613" y="2124075"/>
          <p14:tracePt t="45176" x="328613" y="2136775"/>
          <p14:tracePt t="45208" x="328613" y="2155825"/>
          <p14:tracePt t="45256" x="328613" y="2168525"/>
          <p14:tracePt t="45289" x="328613" y="2181225"/>
          <p14:tracePt t="45305" x="347663" y="2193925"/>
          <p14:tracePt t="45313" x="360363" y="2193925"/>
          <p14:tracePt t="45321" x="360363" y="2206625"/>
          <p14:tracePt t="45329" x="373063" y="2219325"/>
          <p14:tracePt t="45345" x="385763" y="2236788"/>
          <p14:tracePt t="45353" x="385763" y="2249488"/>
          <p14:tracePt t="45361" x="398463" y="2249488"/>
          <p14:tracePt t="45369" x="398463" y="2262188"/>
          <p14:tracePt t="45377" x="398463" y="2274888"/>
          <p14:tracePt t="45396" x="411163" y="2274888"/>
          <p14:tracePt t="45410" x="411163" y="2287588"/>
          <p14:tracePt t="45450" x="430213" y="2287588"/>
          <p14:tracePt t="45474" x="442913" y="2306638"/>
          <p14:tracePt t="45491" x="455613" y="2306638"/>
          <p14:tracePt t="45499" x="468313" y="2306638"/>
          <p14:tracePt t="45515" x="481013" y="2306638"/>
          <p14:tracePt t="45523" x="498475" y="2306638"/>
          <p14:tracePt t="45543" x="511175" y="2306638"/>
          <p14:tracePt t="45555" x="523875" y="2306638"/>
          <p14:tracePt t="45562" x="536575" y="2306638"/>
          <p14:tracePt t="45585" x="549275" y="2306638"/>
          <p14:tracePt t="45604" x="561975" y="2306638"/>
          <p14:tracePt t="45636" x="581025" y="2306638"/>
          <p14:tracePt t="45660" x="581025" y="2287588"/>
          <p14:tracePt t="45709" x="581025" y="2274888"/>
          <p14:tracePt t="45765" x="581025" y="2262188"/>
          <p14:tracePt t="45773" x="561975" y="2262188"/>
          <p14:tracePt t="45790" x="549275" y="2262188"/>
          <p14:tracePt t="45798" x="536575" y="2262188"/>
          <p14:tracePt t="45806" x="523875" y="2262188"/>
          <p14:tracePt t="45814" x="498475" y="2262188"/>
          <p14:tracePt t="45822" x="468313" y="2262188"/>
          <p14:tracePt t="45830" x="455613" y="2262188"/>
          <p14:tracePt t="45838" x="430213" y="2262188"/>
          <p14:tracePt t="45846" x="411163" y="2262188"/>
          <p14:tracePt t="45854" x="385763" y="2262188"/>
          <p14:tracePt t="45870" x="373063" y="2262188"/>
          <p14:tracePt t="45878" x="360363" y="2262188"/>
          <p14:tracePt t="45887" x="347663" y="2262188"/>
          <p14:tracePt t="45895" x="347663" y="2274888"/>
          <p14:tracePt t="45911" x="328613" y="2274888"/>
          <p14:tracePt t="45935" x="328613" y="2287588"/>
          <p14:tracePt t="45983" x="328613" y="2306638"/>
          <p14:tracePt t="46016" x="328613" y="2319338"/>
          <p14:tracePt t="46048" x="328613" y="2332038"/>
          <p14:tracePt t="46072" x="328613" y="2344738"/>
          <p14:tracePt t="46105" x="347663" y="2344738"/>
          <p14:tracePt t="46129" x="360363" y="2344738"/>
          <p14:tracePt t="46137" x="373063" y="2344738"/>
          <p14:tracePt t="46145" x="385763" y="2357438"/>
          <p14:tracePt t="46153" x="398463" y="2357438"/>
          <p14:tracePt t="46161" x="411163" y="2357438"/>
          <p14:tracePt t="46169" x="430213" y="2357438"/>
          <p14:tracePt t="46178" x="455613" y="2357438"/>
          <p14:tracePt t="46186" x="468313" y="2357438"/>
          <p14:tracePt t="46194" x="498475" y="2357438"/>
          <p14:tracePt t="46203" x="511175" y="2357438"/>
          <p14:tracePt t="46210" x="523875" y="2357438"/>
          <p14:tracePt t="46220" x="536575" y="2357438"/>
          <p14:tracePt t="46226" x="549275" y="2357438"/>
          <p14:tracePt t="46237" x="561975" y="2344738"/>
          <p14:tracePt t="46251" x="581025" y="2344738"/>
          <p14:tracePt t="46260" x="581025" y="2332038"/>
          <p14:tracePt t="46277" x="593725" y="2332038"/>
          <p14:tracePt t="46286" x="593725" y="2319338"/>
          <p14:tracePt t="46310" x="606425" y="2306638"/>
          <p14:tracePt t="46323" x="606425" y="2287588"/>
          <p14:tracePt t="46347" x="606425" y="2274888"/>
          <p14:tracePt t="46363" x="606425" y="2262188"/>
          <p14:tracePt t="46371" x="593725" y="2262188"/>
          <p14:tracePt t="46379" x="581025" y="2249488"/>
          <p14:tracePt t="46387" x="549275" y="2236788"/>
          <p14:tracePt t="46396" x="549275" y="2219325"/>
          <p14:tracePt t="46404" x="523875" y="2206625"/>
          <p14:tracePt t="46420" x="511175" y="2206625"/>
          <p14:tracePt t="46427" x="481013" y="2206625"/>
          <p14:tracePt t="46437" x="468313" y="2193925"/>
          <p14:tracePt t="46444" x="442913" y="2193925"/>
          <p14:tracePt t="46452" x="430213" y="2193925"/>
          <p14:tracePt t="46461" x="411163" y="2193925"/>
          <p14:tracePt t="46468" x="398463" y="2193925"/>
          <p14:tracePt t="46485" x="385763" y="2193925"/>
          <p14:tracePt t="46495" x="373063" y="2206625"/>
          <p14:tracePt t="46502" x="373063" y="2219325"/>
          <p14:tracePt t="46520" x="373063" y="2236788"/>
          <p14:tracePt t="46526" x="360363" y="2236788"/>
          <p14:tracePt t="46535" x="360363" y="2249488"/>
          <p14:tracePt t="46545" x="347663" y="2249488"/>
          <p14:tracePt t="46551" x="347663" y="2262188"/>
          <p14:tracePt t="46565" x="347663" y="2274888"/>
          <p14:tracePt t="46579" x="328613" y="2287588"/>
          <p14:tracePt t="46593" x="328613" y="2306638"/>
          <p14:tracePt t="46614" x="328613" y="2319338"/>
          <p14:tracePt t="46638" x="328613" y="2332038"/>
          <p14:tracePt t="46643" x="328613" y="2344738"/>
          <p14:tracePt t="46654" x="328613" y="2357438"/>
          <p14:tracePt t="46660" x="328613" y="2370138"/>
          <p14:tracePt t="46668" x="328613" y="2389188"/>
          <p14:tracePt t="46677" x="328613" y="2414588"/>
          <p14:tracePt t="46685" x="328613" y="2427288"/>
          <p14:tracePt t="46694" x="328613" y="2439988"/>
          <p14:tracePt t="46706" x="347663" y="2459038"/>
          <p14:tracePt t="46710" x="347663" y="2484438"/>
          <p14:tracePt t="46721" x="360363" y="2497138"/>
          <p14:tracePt t="46735" x="360363" y="2509838"/>
          <p14:tracePt t="46749" x="373063" y="2509838"/>
          <p14:tracePt t="46759" x="385763" y="2528888"/>
          <p14:tracePt t="46771" x="385763" y="2541588"/>
          <p14:tracePt t="46776" x="398463" y="2541588"/>
          <p14:tracePt t="46786" x="411163" y="2541588"/>
          <p14:tracePt t="46793" x="430213" y="2541588"/>
          <p14:tracePt t="46810" x="442913" y="2541588"/>
          <p14:tracePt t="46819" x="455613" y="2541588"/>
          <p14:tracePt t="46827" x="468313" y="2541588"/>
          <p14:tracePt t="46835" x="481013" y="2541588"/>
          <p14:tracePt t="46844" x="498475" y="2541588"/>
          <p14:tracePt t="46857" x="511175" y="2541588"/>
          <p14:tracePt t="46862" x="536575" y="2541588"/>
          <p14:tracePt t="46869" x="549275" y="2541588"/>
          <p14:tracePt t="46879" x="549275" y="2528888"/>
          <p14:tracePt t="46888" x="561975" y="2528888"/>
          <p14:tracePt t="46904" x="581025" y="2509838"/>
          <p14:tracePt t="46936" x="593725" y="2497138"/>
          <p14:tracePt t="46954" x="593725" y="2484438"/>
          <p14:tracePt t="46977" x="593725" y="2471738"/>
          <p14:tracePt t="46994" x="593725" y="2459038"/>
          <p14:tracePt t="47018" x="593725" y="2439988"/>
          <p14:tracePt t="47026" x="581025" y="2439988"/>
          <p14:tracePt t="47042" x="561975" y="2427288"/>
          <p14:tracePt t="47058" x="549275" y="2427288"/>
          <p14:tracePt t="47068" x="536575" y="2427288"/>
          <p14:tracePt t="47081" x="523875" y="2427288"/>
          <p14:tracePt t="47084" x="511175" y="2427288"/>
          <p14:tracePt t="47095" x="498475" y="2427288"/>
          <p14:tracePt t="47101" x="481013" y="2427288"/>
          <p14:tracePt t="47113" x="468313" y="2427288"/>
          <p14:tracePt t="47118" x="455613" y="2427288"/>
          <p14:tracePt t="47127" x="442913" y="2439988"/>
          <p14:tracePt t="47135" x="430213" y="2459038"/>
          <p14:tracePt t="47152" x="411163" y="2459038"/>
          <p14:tracePt t="47162" x="411163" y="2471738"/>
          <p14:tracePt t="47177" x="398463" y="2471738"/>
          <p14:tracePt t="47179" x="398463" y="2484438"/>
          <p14:tracePt t="47284" x="411163" y="2484438"/>
          <p14:tracePt t="47292" x="430213" y="2484438"/>
          <p14:tracePt t="47301" x="442913" y="2484438"/>
          <p14:tracePt t="47309" x="455613" y="2484438"/>
          <p14:tracePt t="47317" x="468313" y="2484438"/>
          <p14:tracePt t="47325" x="498475" y="2484438"/>
          <p14:tracePt t="47333" x="511175" y="2484438"/>
          <p14:tracePt t="47341" x="523875" y="2484438"/>
          <p14:tracePt t="47349" x="536575" y="2484438"/>
          <p14:tracePt t="47357" x="549275" y="2484438"/>
          <p14:tracePt t="47365" x="561975" y="2471738"/>
          <p14:tracePt t="47381" x="581025" y="2459038"/>
          <p14:tracePt t="47402" x="593725" y="2439988"/>
          <p14:tracePt t="47422" x="593725" y="2427288"/>
          <p14:tracePt t="47428" x="593725" y="2414588"/>
          <p14:tracePt t="47442" x="593725" y="2401888"/>
          <p14:tracePt t="47452" x="593725" y="2389188"/>
          <p14:tracePt t="47460" x="593725" y="2370138"/>
          <p14:tracePt t="47468" x="581025" y="2357438"/>
          <p14:tracePt t="47477" x="561975" y="2344738"/>
          <p14:tracePt t="47485" x="549275" y="2332038"/>
          <p14:tracePt t="47494" x="536575" y="2332038"/>
          <p14:tracePt t="47502" x="523875" y="2319338"/>
          <p14:tracePt t="47512" x="511175" y="2319338"/>
          <p14:tracePt t="47518" x="498475" y="2319338"/>
          <p14:tracePt t="47535" x="481013" y="2319338"/>
          <p14:tracePt t="47552" x="468313" y="2319338"/>
          <p14:tracePt t="47564" x="468313" y="2332038"/>
          <p14:tracePt t="47568" x="455613" y="2332038"/>
          <p14:tracePt t="47577" x="455613" y="2344738"/>
          <p14:tracePt t="47594" x="442913" y="2357438"/>
          <p14:tracePt t="47619" x="442913" y="2370138"/>
          <p14:tracePt t="47664" x="442913" y="2389188"/>
          <p14:tracePt t="47777" x="442913" y="2401888"/>
          <p14:tracePt t="47826" x="442913" y="2414588"/>
          <p14:tracePt t="47834" x="430213" y="2414588"/>
          <p14:tracePt t="47851" x="430213" y="2427288"/>
          <p14:tracePt t="47860" x="411163" y="2427288"/>
          <p14:tracePt t="47871" x="398463" y="2439988"/>
          <p14:tracePt t="47890" x="385763" y="2439988"/>
          <p14:tracePt t="47902" x="373063" y="2459038"/>
          <p14:tracePt t="47923" x="360363" y="2459038"/>
          <p14:tracePt t="48124" x="360363" y="2439988"/>
          <p14:tracePt t="48133" x="373063" y="2439988"/>
          <p14:tracePt t="48165" x="385763" y="2439988"/>
          <p14:tracePt t="48197" x="398463" y="2439988"/>
          <p14:tracePt t="48230" x="411163" y="2439988"/>
          <p14:tracePt t="48270" x="430213" y="2439988"/>
          <p14:tracePt t="48310" x="430213" y="2459038"/>
          <p14:tracePt t="48318" x="442913" y="2459038"/>
          <p14:tracePt t="48351" x="455613" y="2459038"/>
          <p14:tracePt t="48359" x="455613" y="2471738"/>
          <p14:tracePt t="48415" x="455613" y="2484438"/>
          <p14:tracePt t="48504" x="455613" y="2497138"/>
          <p14:tracePt t="48682" x="442913" y="2497138"/>
          <p14:tracePt t="48698" x="430213" y="2497138"/>
          <p14:tracePt t="48714" x="411163" y="2497138"/>
          <p14:tracePt t="48731" x="398463" y="2497138"/>
          <p14:tracePt t="48739" x="385763" y="2497138"/>
          <p14:tracePt t="48747" x="360363" y="2497138"/>
          <p14:tracePt t="48763" x="328613" y="2497138"/>
          <p14:tracePt t="48777" x="315913" y="2497138"/>
          <p14:tracePt t="48787" x="303213" y="2497138"/>
          <p14:tracePt t="48793" x="290513" y="2509838"/>
          <p14:tracePt t="48802" x="277813" y="2509838"/>
          <p14:tracePt t="48818" x="258763" y="2509838"/>
          <p14:tracePt t="48852" x="246063" y="2509838"/>
          <p14:tracePt t="48868" x="246063" y="2528888"/>
          <p14:tracePt t="48924" x="246063" y="2541588"/>
          <p14:tracePt t="49005" x="246063" y="2554288"/>
          <p14:tracePt t="49014" x="258763" y="2554288"/>
          <p14:tracePt t="49046" x="258763" y="2566988"/>
          <p14:tracePt t="49054" x="277813" y="2566988"/>
          <p14:tracePt t="49062" x="290513" y="2566988"/>
          <p14:tracePt t="49070" x="303213" y="2566988"/>
          <p14:tracePt t="49078" x="303213" y="2578100"/>
          <p14:tracePt t="49086" x="315913" y="2578100"/>
          <p14:tracePt t="49094" x="328613" y="2590800"/>
          <p14:tracePt t="49103" x="347663" y="2590800"/>
          <p14:tracePt t="49110" x="360363" y="2590800"/>
          <p14:tracePt t="49127" x="373063" y="2590800"/>
          <p14:tracePt t="49137" x="385763" y="2590800"/>
          <p14:tracePt t="49143" x="398463" y="2590800"/>
          <p14:tracePt t="49152" x="411163" y="2590800"/>
          <p14:tracePt t="49161" x="430213" y="2590800"/>
          <p14:tracePt t="49177" x="442913" y="2590800"/>
          <p14:tracePt t="49184" x="455613" y="2590800"/>
          <p14:tracePt t="49199" x="468313" y="2590800"/>
          <p14:tracePt t="49203" x="481013" y="2590800"/>
          <p14:tracePt t="49209" x="498475" y="2590800"/>
          <p14:tracePt t="49219" x="511175" y="2590800"/>
          <p14:tracePt t="49235" x="523875" y="2590800"/>
          <p14:tracePt t="49243" x="536575" y="2578100"/>
          <p14:tracePt t="49272" x="549275" y="2578100"/>
          <p14:tracePt t="49280" x="561975" y="2578100"/>
          <p14:tracePt t="49312" x="581025" y="2578100"/>
          <p14:tracePt t="49361" x="593725" y="2578100"/>
          <p14:tracePt t="49401" x="606425" y="2578100"/>
          <p14:tracePt t="49450" x="619125" y="2578100"/>
          <p14:tracePt t="52916" x="619125" y="2566988"/>
          <p14:tracePt t="52923" x="606425" y="2554288"/>
          <p14:tracePt t="52931" x="593725" y="2541588"/>
          <p14:tracePt t="52939" x="581025" y="2528888"/>
          <p14:tracePt t="52949" x="561975" y="2509838"/>
          <p14:tracePt t="52956" x="549275" y="2509838"/>
          <p14:tracePt t="52964" x="549275" y="2497138"/>
          <p14:tracePt t="52973" x="536575" y="2497138"/>
          <p14:tracePt t="52982" x="536575" y="2484438"/>
          <p14:tracePt t="53009" x="523875" y="2484438"/>
          <p14:tracePt t="53041" x="523875" y="2471738"/>
          <p14:tracePt t="53130" x="511175" y="2471738"/>
          <p14:tracePt t="53163" x="498475" y="2471738"/>
          <p14:tracePt t="53187" x="481013" y="2471738"/>
          <p14:tracePt t="53211" x="468313" y="2471738"/>
          <p14:tracePt t="53243" x="455613" y="2471738"/>
          <p14:tracePt t="53260" x="442913" y="2471738"/>
          <p14:tracePt t="53276" x="430213" y="2471738"/>
          <p14:tracePt t="53292" x="411163" y="2471738"/>
          <p14:tracePt t="53308" x="398463" y="2471738"/>
          <p14:tracePt t="53316" x="385763" y="2471738"/>
          <p14:tracePt t="53340" x="373063" y="2471738"/>
          <p14:tracePt t="53360" x="373063" y="2484438"/>
          <p14:tracePt t="53369" x="360363" y="2484438"/>
          <p14:tracePt t="53381" x="347663" y="2484438"/>
          <p14:tracePt t="53397" x="328613" y="2484438"/>
          <p14:tracePt t="53421" x="328613" y="2497138"/>
          <p14:tracePt t="53429" x="315913" y="2497138"/>
          <p14:tracePt t="53462" x="315913" y="2509838"/>
          <p14:tracePt t="53518" x="315913" y="2528888"/>
          <p14:tracePt t="53599" x="315913" y="2541588"/>
          <p14:tracePt t="53688" x="315913" y="2554288"/>
          <p14:tracePt t="53736" x="328613" y="2566988"/>
          <p14:tracePt t="53807" x="328613" y="2578100"/>
          <p14:tracePt t="53810" x="347663" y="2578100"/>
          <p14:tracePt t="53833" x="360363" y="2578100"/>
          <p14:tracePt t="53841" x="360363" y="2590800"/>
          <p14:tracePt t="53849" x="373063" y="2590800"/>
          <p14:tracePt t="53866" x="385763" y="2590800"/>
          <p14:tracePt t="53882" x="398463" y="2590800"/>
          <p14:tracePt t="53898" x="411163" y="2590800"/>
          <p14:tracePt t="53918" x="430213" y="2590800"/>
          <p14:tracePt t="53935" x="442913" y="2590800"/>
          <p14:tracePt t="53954" x="455613" y="2590800"/>
          <p14:tracePt t="53971" x="468313" y="2590800"/>
          <p14:tracePt t="54003" x="481013" y="2590800"/>
          <p14:tracePt t="54084" x="498475" y="2590800"/>
          <p14:tracePt t="59578" x="481013" y="2590800"/>
          <p14:tracePt t="59587" x="468313" y="2590800"/>
          <p14:tracePt t="59603" x="455613" y="2578100"/>
          <p14:tracePt t="59612" x="442913" y="2578100"/>
          <p14:tracePt t="59629" x="430213" y="2578100"/>
          <p14:tracePt t="59635" x="411163" y="2566988"/>
          <p14:tracePt t="59664" x="411163" y="2554288"/>
          <p14:tracePt t="59672" x="398463" y="2554288"/>
          <p14:tracePt t="59697" x="398463" y="2541588"/>
          <p14:tracePt t="59745" x="398463" y="2528888"/>
          <p14:tracePt t="59794" x="398463" y="2509838"/>
          <p14:tracePt t="59810" x="411163" y="2509838"/>
          <p14:tracePt t="59850" x="411163" y="2497138"/>
          <p14:tracePt t="59890" x="430213" y="2497138"/>
          <p14:tracePt t="59899" x="430213" y="2484438"/>
          <p14:tracePt t="59935" x="430213" y="2471738"/>
          <p14:tracePt t="59945" x="411163" y="2459038"/>
          <p14:tracePt t="59960" x="398463" y="2439988"/>
          <p14:tracePt t="59968" x="385763" y="2439988"/>
          <p14:tracePt t="59979" x="373063" y="2439988"/>
          <p14:tracePt t="59985" x="360363" y="2439988"/>
          <p14:tracePt t="59995" x="347663" y="2439988"/>
          <p14:tracePt t="60012" x="328613" y="2439988"/>
          <p14:tracePt t="60027" x="315913" y="2439988"/>
          <p14:tracePt t="60038" x="303213" y="2439988"/>
          <p14:tracePt t="60060" x="303213" y="2459038"/>
          <p14:tracePt t="60069" x="303213" y="2471738"/>
          <p14:tracePt t="60095" x="303213" y="2484438"/>
          <p14:tracePt t="60110" x="303213" y="2497138"/>
          <p14:tracePt t="60133" x="303213" y="2509838"/>
          <p14:tracePt t="60157" x="303213" y="2528888"/>
          <p14:tracePt t="60189" x="303213" y="2541588"/>
          <p14:tracePt t="60214" x="303213" y="2554288"/>
          <p14:tracePt t="60222" x="315913" y="2554288"/>
          <p14:tracePt t="60230" x="328613" y="2566988"/>
          <p14:tracePt t="60238" x="347663" y="2566988"/>
          <p14:tracePt t="60246" x="360363" y="2566988"/>
          <p14:tracePt t="60254" x="373063" y="2578100"/>
          <p14:tracePt t="60262" x="385763" y="2578100"/>
          <p14:tracePt t="60270" x="398463" y="2578100"/>
          <p14:tracePt t="60278" x="411163" y="2578100"/>
          <p14:tracePt t="60286" x="442913" y="2578100"/>
          <p14:tracePt t="60295" x="455613" y="2578100"/>
          <p14:tracePt t="60303" x="481013" y="2578100"/>
          <p14:tracePt t="60320" x="511175" y="2578100"/>
          <p14:tracePt t="60335" x="523875" y="2566988"/>
          <p14:tracePt t="60346" x="536575" y="2566988"/>
          <p14:tracePt t="60351" x="536575" y="2554288"/>
          <p14:tracePt t="60362" x="549275" y="2554288"/>
          <p14:tracePt t="60375" x="561975" y="2554288"/>
          <p14:tracePt t="60400" x="561975" y="2541588"/>
          <p14:tracePt t="60456" x="561975" y="2528888"/>
          <p14:tracePt t="61305" x="581025" y="2528888"/>
          <p14:tracePt t="61321" x="593725" y="2528888"/>
          <p14:tracePt t="61329" x="606425" y="2509838"/>
          <p14:tracePt t="61353" x="606425" y="2497138"/>
          <p14:tracePt t="61361" x="619125" y="2497138"/>
          <p14:tracePt t="61378" x="619125" y="2484438"/>
          <p14:tracePt t="61393" x="619125" y="2471738"/>
          <p14:tracePt t="61401" x="619125" y="2459038"/>
          <p14:tracePt t="61410" x="619125" y="2439988"/>
          <p14:tracePt t="61418" x="619125" y="2427288"/>
          <p14:tracePt t="61426" x="619125" y="2401888"/>
          <p14:tracePt t="61435" x="619125" y="2389188"/>
          <p14:tracePt t="61445" x="619125" y="2357438"/>
          <p14:tracePt t="61452" x="619125" y="2332038"/>
          <p14:tracePt t="61460" x="619125" y="2306638"/>
          <p14:tracePt t="61468" x="619125" y="2287588"/>
          <p14:tracePt t="61479" x="606425" y="2262188"/>
          <p14:tracePt t="61487" x="606425" y="2249488"/>
          <p14:tracePt t="61493" x="606425" y="2236788"/>
          <p14:tracePt t="61512" x="593725" y="2219325"/>
          <p14:tracePt t="61522" x="593725" y="2206625"/>
          <p14:tracePt t="61547" x="581025" y="2193925"/>
          <p14:tracePt t="61579" x="581025" y="2181225"/>
          <p14:tracePt t="61587" x="561975" y="2181225"/>
          <p14:tracePt t="61611" x="561975" y="2168525"/>
          <p14:tracePt t="61628" x="549275" y="2168525"/>
          <p14:tracePt t="61655" x="536575" y="2155825"/>
          <p14:tracePt t="61677" x="523875" y="2155825"/>
          <p14:tracePt t="61701" x="511175" y="2155825"/>
          <p14:tracePt t="61719" x="498475" y="2155825"/>
          <p14:tracePt t="61735" x="481013" y="2155825"/>
          <p14:tracePt t="61749" x="468313" y="2155825"/>
          <p14:tracePt t="61773" x="455613" y="2155825"/>
          <p14:tracePt t="61822" x="442913" y="2155825"/>
          <p14:tracePt t="61894" x="430213" y="2155825"/>
          <p14:tracePt t="61999" x="411163" y="2155825"/>
          <p14:tracePt t="62080" x="398463" y="2155825"/>
          <p14:tracePt t="62088" x="398463" y="2136775"/>
          <p14:tracePt t="62128" x="398463" y="2124075"/>
          <p14:tracePt t="62161" x="398463" y="2111375"/>
          <p14:tracePt t="62201" x="398463" y="2098675"/>
          <p14:tracePt t="62225" x="385763" y="2098675"/>
          <p14:tracePt t="62258" x="373063" y="2085975"/>
          <p14:tracePt t="62282" x="360363" y="2085975"/>
          <p14:tracePt t="62306" x="347663" y="2085975"/>
          <p14:tracePt t="62314" x="347663" y="2098675"/>
          <p14:tracePt t="62335" x="347663" y="2111375"/>
          <p14:tracePt t="62343" x="347663" y="2124075"/>
          <p14:tracePt t="62360" x="347663" y="2136775"/>
          <p14:tracePt t="62377" x="347663" y="2155825"/>
          <p14:tracePt t="62393" x="347663" y="2168525"/>
          <p14:tracePt t="62403" x="347663" y="2193925"/>
          <p14:tracePt t="62410" x="347663" y="2219325"/>
          <p14:tracePt t="62418" x="347663" y="2262188"/>
          <p14:tracePt t="62429" x="347663" y="2306638"/>
          <p14:tracePt t="62436" x="347663" y="2344738"/>
          <p14:tracePt t="62443" x="347663" y="2414588"/>
          <p14:tracePt t="62452" x="347663" y="2484438"/>
          <p14:tracePt t="62462" x="347663" y="2554288"/>
          <p14:tracePt t="62468" x="347663" y="2609850"/>
          <p14:tracePt t="62477" x="347663" y="2635250"/>
          <p14:tracePt t="62485" x="347663" y="2692400"/>
          <p14:tracePt t="62494" x="347663" y="2730500"/>
          <p14:tracePt t="62504" x="347663" y="2762250"/>
          <p14:tracePt t="62510" x="347663" y="2787650"/>
          <p14:tracePt t="62520" x="347663" y="2813050"/>
          <p14:tracePt t="62527" x="347663" y="2844800"/>
          <p14:tracePt t="62535" x="347663" y="2870200"/>
          <p14:tracePt t="62543" x="347663" y="2895600"/>
          <p14:tracePt t="62552" x="347663" y="2925763"/>
          <p14:tracePt t="62562" x="347663" y="2951163"/>
          <p14:tracePt t="62568" x="328613" y="2982913"/>
          <p14:tracePt t="62577" x="328613" y="3021013"/>
          <p14:tracePt t="62587" x="328613" y="3065463"/>
          <p14:tracePt t="62594" x="328613" y="3090863"/>
          <p14:tracePt t="62603" x="315913" y="3135313"/>
          <p14:tracePt t="62611" x="315913" y="3173413"/>
          <p14:tracePt t="62621" x="315913" y="3217863"/>
          <p14:tracePt t="62626" x="303213" y="3267075"/>
          <p14:tracePt t="62637" x="303213" y="3311525"/>
          <p14:tracePt t="62646" x="303213" y="3324225"/>
          <p14:tracePt t="62652" x="303213" y="3349625"/>
          <p14:tracePt t="62660" x="303213" y="3381375"/>
          <p14:tracePt t="62669" x="303213" y="3406775"/>
          <p14:tracePt t="62678" x="303213" y="3451225"/>
          <p14:tracePt t="62684" x="303213" y="3463925"/>
          <p14:tracePt t="62694" x="303213" y="3508375"/>
          <p14:tracePt t="62701" x="290513" y="3546475"/>
          <p14:tracePt t="62712" x="290513" y="3571875"/>
          <p14:tracePt t="62718" x="290513" y="3602038"/>
          <p14:tracePt t="62730" x="290513" y="3627438"/>
          <p14:tracePt t="62734" x="290513" y="3659188"/>
          <p14:tracePt t="62744" x="290513" y="3697288"/>
          <p14:tracePt t="62752" x="290513" y="3722688"/>
          <p14:tracePt t="62761" x="290513" y="3741738"/>
          <p14:tracePt t="62769" x="290513" y="3754438"/>
          <p14:tracePt t="62779" x="290513" y="3779838"/>
          <p14:tracePt t="62787" x="290513" y="3792538"/>
          <p14:tracePt t="62804" x="290513" y="3811588"/>
          <p14:tracePt t="62811" x="290513" y="3824288"/>
          <p14:tracePt t="62828" x="290513" y="3836988"/>
          <p14:tracePt t="62845" x="290513" y="3849688"/>
          <p14:tracePt t="62852" x="290513" y="3862388"/>
          <p14:tracePt t="62862" x="303213" y="3875088"/>
          <p14:tracePt t="62877" x="303213" y="3906838"/>
          <p14:tracePt t="62896" x="303213" y="3919538"/>
          <p14:tracePt t="62910" x="315913" y="3919538"/>
          <p14:tracePt t="62920" x="315913" y="3932238"/>
          <p14:tracePt t="62953" x="328613" y="3932238"/>
          <p14:tracePt t="62979" x="347663" y="3932238"/>
          <p14:tracePt t="62985" x="360363" y="3932238"/>
          <p14:tracePt t="62993" x="373063" y="3932238"/>
          <p14:tracePt t="63003" x="385763" y="3932238"/>
          <p14:tracePt t="63009" x="398463" y="3932238"/>
          <p14:tracePt t="63018" x="411163" y="3932238"/>
          <p14:tracePt t="63027" x="430213" y="3932238"/>
          <p14:tracePt t="63035" x="442913" y="3932238"/>
          <p14:tracePt t="63052" x="455613" y="3932238"/>
          <p14:tracePt t="63071" x="468313" y="3932238"/>
          <p14:tracePt t="63082" x="481013" y="3932238"/>
          <p14:tracePt t="63098" x="498475" y="3932238"/>
          <p14:tracePt t="63122" x="511175" y="3932238"/>
          <p14:tracePt t="63139" x="523875" y="3932238"/>
          <p14:tracePt t="63155" x="536575" y="3919538"/>
          <p14:tracePt t="63163" x="549275" y="3906838"/>
          <p14:tracePt t="63171" x="549275" y="3894138"/>
          <p14:tracePt t="63179" x="561975" y="3862388"/>
          <p14:tracePt t="63187" x="581025" y="3849688"/>
          <p14:tracePt t="63195" x="593725" y="3836988"/>
          <p14:tracePt t="63203" x="593725" y="3811588"/>
          <p14:tracePt t="63211" x="606425" y="3779838"/>
          <p14:tracePt t="63219" x="619125" y="3754438"/>
          <p14:tracePt t="63227" x="619125" y="3709988"/>
          <p14:tracePt t="63236" x="631825" y="3684588"/>
          <p14:tracePt t="63244" x="631825" y="3640138"/>
          <p14:tracePt t="63252" x="631825" y="3590925"/>
          <p14:tracePt t="63263" x="631825" y="3533775"/>
          <p14:tracePt t="63268" x="631825" y="3476625"/>
          <p14:tracePt t="63278" x="631825" y="3451225"/>
          <p14:tracePt t="63285" x="631825" y="3406775"/>
          <p14:tracePt t="63293" x="631825" y="3368675"/>
          <p14:tracePt t="63303" x="631825" y="3336925"/>
          <p14:tracePt t="63310" x="631825" y="3311525"/>
          <p14:tracePt t="63322" x="631825" y="3298825"/>
          <p14:tracePt t="63326" x="631825" y="3267075"/>
          <p14:tracePt t="63335" x="631825" y="3255963"/>
          <p14:tracePt t="63343" x="631825" y="3243263"/>
          <p14:tracePt t="63352" x="619125" y="3217863"/>
          <p14:tracePt t="63360" x="619125" y="3186113"/>
          <p14:tracePt t="63368" x="619125" y="3148013"/>
          <p14:tracePt t="63379" x="619125" y="3103563"/>
          <p14:tracePt t="63385" x="619125" y="3065463"/>
          <p14:tracePt t="63393" x="619125" y="3033713"/>
          <p14:tracePt t="63404" x="619125" y="2995613"/>
          <p14:tracePt t="63410" x="619125" y="2963863"/>
          <p14:tracePt t="63419" x="619125" y="2938463"/>
          <p14:tracePt t="63428" x="619125" y="2914650"/>
          <p14:tracePt t="63435" x="619125" y="2895600"/>
          <p14:tracePt t="63444" x="619125" y="2870200"/>
          <p14:tracePt t="63452" x="619125" y="2844800"/>
          <p14:tracePt t="63460" x="606425" y="2844800"/>
          <p14:tracePt t="63469" x="606425" y="2800350"/>
          <p14:tracePt t="63479" x="606425" y="2774950"/>
          <p14:tracePt t="63485" x="606425" y="2743200"/>
          <p14:tracePt t="63494" x="606425" y="2705100"/>
          <p14:tracePt t="63501" x="606425" y="2692400"/>
          <p14:tracePt t="63511" x="606425" y="2647950"/>
          <p14:tracePt t="63518" x="606425" y="2622550"/>
          <p14:tracePt t="63528" x="606425" y="2590800"/>
          <p14:tracePt t="63535" x="606425" y="2566988"/>
          <p14:tracePt t="63544" x="606425" y="2554288"/>
          <p14:tracePt t="63552" x="606425" y="2541588"/>
          <p14:tracePt t="63563" x="593725" y="2528888"/>
          <p14:tracePt t="63577" x="593725" y="2509838"/>
          <p14:tracePt t="63585" x="593725" y="2497138"/>
          <p14:tracePt t="63602" x="593725" y="2484438"/>
          <p14:tracePt t="63612" x="581025" y="2484438"/>
          <p14:tracePt t="63618" x="581025" y="2471738"/>
          <p14:tracePt t="63627" x="581025" y="2459038"/>
          <p14:tracePt t="63635" x="561975" y="2439988"/>
          <p14:tracePt t="63644" x="561975" y="2427288"/>
          <p14:tracePt t="63646" x="561975" y="2414588"/>
          <p14:tracePt t="63654" x="549275" y="2401888"/>
          <p14:tracePt t="63662" x="549275" y="2389188"/>
          <p14:tracePt t="63669" x="536575" y="2389188"/>
          <p14:tracePt t="63677" x="536575" y="2370138"/>
          <p14:tracePt t="63685" x="536575" y="2357438"/>
          <p14:tracePt t="63703" x="536575" y="2344738"/>
          <p14:tracePt t="63714" x="523875" y="2332038"/>
          <p14:tracePt t="63718" x="523875" y="2319338"/>
          <p14:tracePt t="63728" x="511175" y="2306638"/>
          <p14:tracePt t="63734" x="511175" y="2274888"/>
          <p14:tracePt t="63745" x="498475" y="2249488"/>
          <p14:tracePt t="63752" x="481013" y="2219325"/>
          <p14:tracePt t="63764" x="481013" y="2206625"/>
          <p14:tracePt t="63768" x="468313" y="2181225"/>
          <p14:tracePt t="63776" x="468313" y="2155825"/>
          <p14:tracePt t="63787" x="455613" y="2136775"/>
          <p14:tracePt t="63796" x="455613" y="2124075"/>
          <p14:tracePt t="63802" x="442913" y="2124075"/>
          <p14:tracePt t="63810" x="442913" y="2111375"/>
          <p14:tracePt t="63820" x="442913" y="2098675"/>
          <p14:tracePt t="63844" x="442913" y="2085975"/>
          <p14:tracePt t="63857" x="442913" y="2066925"/>
          <p14:tracePt t="63877" x="442913" y="2054225"/>
          <p14:tracePt t="63900" x="430213" y="2054225"/>
          <p14:tracePt t="63963" x="411163" y="2066925"/>
          <p14:tracePt t="63995" x="398463" y="2085975"/>
          <p14:tracePt t="64011" x="385763" y="2098675"/>
          <p14:tracePt t="64027" x="373063" y="2098675"/>
          <p14:tracePt t="64035" x="373063" y="2111375"/>
          <p14:tracePt t="64045" x="360363" y="2111375"/>
          <p14:tracePt t="64051" x="360363" y="2124075"/>
          <p14:tracePt t="64062" x="347663" y="2124075"/>
          <p14:tracePt t="64068" x="347663" y="2136775"/>
          <p14:tracePt t="64076" x="347663" y="2155825"/>
          <p14:tracePt t="64086" x="328613" y="2168525"/>
          <p14:tracePt t="64104" x="315913" y="2193925"/>
          <p14:tracePt t="64110" x="315913" y="2219325"/>
          <p14:tracePt t="64118" x="303213" y="2262188"/>
          <p14:tracePt t="64128" x="290513" y="2287588"/>
          <p14:tracePt t="64135" x="290513" y="2332038"/>
          <p14:tracePt t="64144" x="277813" y="2389188"/>
          <p14:tracePt t="64152" x="277813" y="2439988"/>
          <p14:tracePt t="64160" x="277813" y="2471738"/>
          <p14:tracePt t="64170" x="258763" y="2509838"/>
          <p14:tracePt t="64176" x="258763" y="2554288"/>
          <p14:tracePt t="64189" x="258763" y="2590800"/>
          <p14:tracePt t="64192" x="258763" y="2622550"/>
          <p14:tracePt t="64202" x="258763" y="2660650"/>
          <p14:tracePt t="64210" x="258763" y="2692400"/>
          <p14:tracePt t="64218" x="258763" y="2717800"/>
          <p14:tracePt t="64227" x="258763" y="2743200"/>
          <p14:tracePt t="64239" x="258763" y="2762250"/>
          <p14:tracePt t="64243" x="258763" y="2787650"/>
          <p14:tracePt t="64252" x="258763" y="2800350"/>
          <p14:tracePt t="64260" x="258763" y="2813050"/>
          <p14:tracePt t="64269" x="258763" y="2832100"/>
          <p14:tracePt t="64279" x="258763" y="2844800"/>
          <p14:tracePt t="64285" x="258763" y="2857500"/>
          <p14:tracePt t="64295" x="258763" y="2870200"/>
          <p14:tracePt t="64304" x="258763" y="2882900"/>
          <p14:tracePt t="64310" x="258763" y="2914650"/>
          <p14:tracePt t="64320" x="277813" y="2925763"/>
          <p14:tracePt t="64326" x="277813" y="2951163"/>
          <p14:tracePt t="64334" x="277813" y="2963863"/>
          <p14:tracePt t="64343" x="277813" y="2982913"/>
          <p14:tracePt t="64353" x="277813" y="3008313"/>
          <p14:tracePt t="64360" x="290513" y="3021013"/>
          <p14:tracePt t="64370" x="290513" y="3065463"/>
          <p14:tracePt t="64377" x="303213" y="3078163"/>
          <p14:tracePt t="64385" x="303213" y="3103563"/>
          <p14:tracePt t="64393" x="303213" y="3135313"/>
          <p14:tracePt t="64403" x="315913" y="3148013"/>
          <p14:tracePt t="64410" x="315913" y="3173413"/>
          <p14:tracePt t="64419" x="315913" y="3198813"/>
          <p14:tracePt t="64429" x="328613" y="3217863"/>
          <p14:tracePt t="64436" x="328613" y="3230563"/>
          <p14:tracePt t="64445" x="328613" y="3243263"/>
          <p14:tracePt t="64453" x="347663" y="3255963"/>
          <p14:tracePt t="64461" x="347663" y="3267075"/>
          <p14:tracePt t="64472" x="347663" y="3286125"/>
          <p14:tracePt t="64480" x="360363" y="3311525"/>
          <p14:tracePt t="64485" x="360363" y="3324225"/>
          <p14:tracePt t="64495" x="360363" y="3336925"/>
          <p14:tracePt t="64502" x="373063" y="3349625"/>
          <p14:tracePt t="64517" x="373063" y="3368675"/>
          <p14:tracePt t="64529" x="373063" y="3381375"/>
          <p14:tracePt t="64536" x="385763" y="3394075"/>
          <p14:tracePt t="64551" x="398463" y="3406775"/>
          <p14:tracePt t="64561" x="398463" y="3419475"/>
          <p14:tracePt t="64577" x="398463" y="3438525"/>
          <p14:tracePt t="64586" x="411163" y="3451225"/>
          <p14:tracePt t="64604" x="430213" y="3463925"/>
          <p14:tracePt t="64610" x="430213" y="3476625"/>
          <p14:tracePt t="64631" x="442913" y="3489325"/>
          <p14:tracePt t="64636" x="455613" y="3508375"/>
          <p14:tracePt t="64653" x="468313" y="3521075"/>
          <p14:tracePt t="64665" x="468313" y="3533775"/>
          <p14:tracePt t="64668" x="481013" y="3533775"/>
          <p14:tracePt t="64677" x="481013" y="3546475"/>
          <p14:tracePt t="64678" x="498475" y="3546475"/>
          <p14:tracePt t="64696" x="511175" y="3559175"/>
          <p14:tracePt t="64714" x="523875" y="3559175"/>
          <p14:tracePt t="64722" x="523875" y="3571875"/>
          <p14:tracePt t="64730" x="536575" y="3571875"/>
          <p14:tracePt t="64756" x="549275" y="3571875"/>
          <p14:tracePt t="64779" x="561975" y="3571875"/>
          <p14:tracePt t="64795" x="581025" y="3571875"/>
          <p14:tracePt t="64811" x="593725" y="3571875"/>
          <p14:tracePt t="64827" x="606425" y="3571875"/>
          <p14:tracePt t="64843" x="619125" y="3571875"/>
          <p14:tracePt t="64862" x="631825" y="3571875"/>
          <p14:tracePt t="64877" x="650875" y="3571875"/>
          <p14:tracePt t="64886" x="650875" y="3559175"/>
          <p14:tracePt t="64893" x="663575" y="3559175"/>
          <p14:tracePt t="64901" x="676275" y="3546475"/>
          <p14:tracePt t="64912" x="688975" y="3533775"/>
          <p14:tracePt t="64918" x="688975" y="3521075"/>
          <p14:tracePt t="64928" x="714375" y="3489325"/>
          <p14:tracePt t="64936" x="733425" y="3463925"/>
          <p14:tracePt t="64943" x="746125" y="3438525"/>
          <p14:tracePt t="64952" x="758825" y="3419475"/>
          <p14:tracePt t="64960" x="771525" y="3394075"/>
          <p14:tracePt t="64969" x="784225" y="3336925"/>
          <p14:tracePt t="64977" x="803275" y="3311525"/>
          <p14:tracePt t="64986" x="815975" y="3267075"/>
          <p14:tracePt t="64993" x="815975" y="3230563"/>
          <p14:tracePt t="65002" x="827088" y="3173413"/>
          <p14:tracePt t="65010" x="839788" y="3116263"/>
          <p14:tracePt t="65022" x="839788" y="3065463"/>
          <p14:tracePt t="65027" x="852488" y="2982913"/>
          <p14:tracePt t="65035" x="852488" y="2914650"/>
          <p14:tracePt t="65043" x="865188" y="2857500"/>
          <p14:tracePt t="65052" x="865188" y="2800350"/>
          <p14:tracePt t="65061" x="865188" y="2762250"/>
          <p14:tracePt t="65069" x="865188" y="2717800"/>
          <p14:tracePt t="65079" x="865188" y="2679700"/>
          <p14:tracePt t="65085" x="865188" y="2647950"/>
          <p14:tracePt t="65094" x="865188" y="2609850"/>
          <p14:tracePt t="65103" x="865188" y="2554288"/>
          <p14:tracePt t="65110" x="865188" y="2528888"/>
          <p14:tracePt t="65121" x="865188" y="2484438"/>
          <p14:tracePt t="65126" x="852488" y="2427288"/>
          <p14:tracePt t="65135" x="852488" y="2389188"/>
          <p14:tracePt t="65144" x="839788" y="2344738"/>
          <p14:tracePt t="65152" x="827088" y="2319338"/>
          <p14:tracePt t="65160" x="815975" y="2274888"/>
          <p14:tracePt t="65168" x="815975" y="2249488"/>
          <p14:tracePt t="65177" x="803275" y="2206625"/>
          <p14:tracePt t="65189" x="784225" y="2181225"/>
          <p14:tracePt t="65195" x="771525" y="2168525"/>
          <p14:tracePt t="65202" x="758825" y="2136775"/>
          <p14:tracePt t="65212" x="758825" y="2124075"/>
          <p14:tracePt t="65219" x="746125" y="2111375"/>
          <p14:tracePt t="65227" x="714375" y="2085975"/>
          <p14:tracePt t="65238" x="701675" y="2066925"/>
          <p14:tracePt t="65243" x="688975" y="2054225"/>
          <p14:tracePt t="65254" x="663575" y="2041525"/>
          <p14:tracePt t="65261" x="663575" y="2028825"/>
          <p14:tracePt t="65269" x="631825" y="2028825"/>
          <p14:tracePt t="65278" x="619125" y="2016125"/>
          <p14:tracePt t="65287" x="606425" y="2016125"/>
          <p14:tracePt t="65295" x="581025" y="2016125"/>
          <p14:tracePt t="65315" x="561975" y="2028825"/>
          <p14:tracePt t="65320" x="549275" y="2028825"/>
          <p14:tracePt t="65328" x="549275" y="2041525"/>
          <p14:tracePt t="65345" x="549275" y="2054225"/>
          <p14:tracePt t="65361" x="549275" y="2066925"/>
          <p14:tracePt t="65378" x="536575" y="2066925"/>
          <p14:tracePt t="65385" x="536575" y="2085975"/>
          <p14:tracePt t="65401" x="523875" y="2098675"/>
          <p14:tracePt t="65433" x="523875" y="2111375"/>
          <p14:tracePt t="65449" x="511175" y="2111375"/>
          <p14:tracePt t="65530" x="511175" y="2098675"/>
          <p14:tracePt t="65578" x="511175" y="2085975"/>
          <p14:tracePt t="65587" x="523875" y="2085975"/>
          <p14:tracePt t="65603" x="536575" y="2085975"/>
          <p14:tracePt t="65611" x="549275" y="2085975"/>
          <p14:tracePt t="65619" x="581025" y="2085975"/>
          <p14:tracePt t="65627" x="593725" y="2066925"/>
          <p14:tracePt t="65635" x="619125" y="2066925"/>
          <p14:tracePt t="65643" x="663575" y="2066925"/>
          <p14:tracePt t="65651" x="676275" y="2066925"/>
          <p14:tracePt t="65659" x="701675" y="2066925"/>
          <p14:tracePt t="65667" x="733425" y="2054225"/>
          <p14:tracePt t="65677" x="758825" y="2054225"/>
          <p14:tracePt t="65685" x="784225" y="2054225"/>
          <p14:tracePt t="65693" x="803275" y="2041525"/>
          <p14:tracePt t="65702" x="815975" y="2041525"/>
          <p14:tracePt t="65718" x="827088" y="2028825"/>
          <p14:tracePt t="65735" x="839788" y="2028825"/>
          <p14:tracePt t="65805" x="839788" y="2016125"/>
          <p14:tracePt t="65837" x="827088" y="2016125"/>
          <p14:tracePt t="65853" x="815975" y="2016125"/>
          <p14:tracePt t="65877" x="803275" y="2016125"/>
          <p14:tracePt t="65893" x="784225" y="2016125"/>
          <p14:tracePt t="65911" x="771525" y="2016125"/>
          <p14:tracePt t="65918" x="771525" y="2028825"/>
          <p14:tracePt t="65929" x="758825" y="2028825"/>
          <p14:tracePt t="65944" x="733425" y="2054225"/>
          <p14:tracePt t="65952" x="714375" y="2066925"/>
          <p14:tracePt t="65961" x="714375" y="2085975"/>
          <p14:tracePt t="65969" x="701675" y="2098675"/>
          <p14:tracePt t="65976" x="688975" y="2111375"/>
          <p14:tracePt t="65985" x="676275" y="2136775"/>
          <p14:tracePt t="65994" x="663575" y="2155825"/>
          <p14:tracePt t="66005" x="650875" y="2168525"/>
          <p14:tracePt t="66010" x="631825" y="2181225"/>
          <p14:tracePt t="66019" x="631825" y="2193925"/>
          <p14:tracePt t="66028" x="619125" y="2206625"/>
          <p14:tracePt t="66044" x="619125" y="2219325"/>
          <p14:tracePt t="66053" x="619125" y="2236788"/>
          <p14:tracePt t="66068" x="619125" y="2249488"/>
          <p14:tracePt t="66077" x="619125" y="2274888"/>
          <p14:tracePt t="66086" x="619125" y="2287588"/>
          <p14:tracePt t="66099" x="619125" y="2319338"/>
          <p14:tracePt t="66103" x="619125" y="2370138"/>
          <p14:tracePt t="66114" x="619125" y="2401888"/>
          <p14:tracePt t="66118" x="619125" y="2414588"/>
          <p14:tracePt t="66127" x="619125" y="2439988"/>
          <p14:tracePt t="66137" x="619125" y="2471738"/>
          <p14:tracePt t="66145" x="619125" y="2484438"/>
          <p14:tracePt t="66155" x="631825" y="2509838"/>
          <p14:tracePt t="66159" x="631825" y="2528888"/>
          <p14:tracePt t="66174" x="631825" y="2554288"/>
          <p14:tracePt t="66179" x="631825" y="2578100"/>
          <p14:tracePt t="66186" x="650875" y="2609850"/>
          <p14:tracePt t="66194" x="650875" y="2622550"/>
          <p14:tracePt t="66203" x="650875" y="2647950"/>
          <p14:tracePt t="66211" x="650875" y="2679700"/>
          <p14:tracePt t="66220" x="650875" y="2692400"/>
          <p14:tracePt t="66227" x="650875" y="2717800"/>
          <p14:tracePt t="66237" x="663575" y="2730500"/>
          <p14:tracePt t="66244" x="663575" y="2762250"/>
          <p14:tracePt t="66256" x="663575" y="2774950"/>
          <p14:tracePt t="66261" x="663575" y="2800350"/>
          <p14:tracePt t="66270" x="663575" y="2813050"/>
          <p14:tracePt t="66278" x="663575" y="2832100"/>
          <p14:tracePt t="66285" x="663575" y="2844800"/>
          <p14:tracePt t="66298" x="663575" y="2857500"/>
          <p14:tracePt t="66304" x="663575" y="2882900"/>
          <p14:tracePt t="66310" x="663575" y="2895600"/>
          <p14:tracePt t="66320" x="663575" y="2914650"/>
          <p14:tracePt t="66326" x="663575" y="2925763"/>
          <p14:tracePt t="66336" x="663575" y="2938463"/>
          <p14:tracePt t="66344" x="663575" y="2951163"/>
          <p14:tracePt t="66351" x="663575" y="2963863"/>
          <p14:tracePt t="66368" x="663575" y="2982913"/>
          <p14:tracePt t="66380" x="663575" y="2995613"/>
          <p14:tracePt t="66396" x="663575" y="3008313"/>
          <p14:tracePt t="66411" x="663575" y="3021013"/>
          <p14:tracePt t="66419" x="663575" y="3033713"/>
          <p14:tracePt t="66428" x="663575" y="3046413"/>
          <p14:tracePt t="66435" x="663575" y="3065463"/>
          <p14:tracePt t="66446" x="663575" y="3078163"/>
          <p14:tracePt t="66452" x="663575" y="3103563"/>
          <p14:tracePt t="66460" x="663575" y="3116263"/>
          <p14:tracePt t="66469" x="676275" y="3148013"/>
          <p14:tracePt t="66477" x="676275" y="3160713"/>
          <p14:tracePt t="66485" x="676275" y="3173413"/>
          <p14:tracePt t="66495" x="676275" y="3186113"/>
          <p14:tracePt t="66502" x="676275" y="3198813"/>
          <p14:tracePt t="66510" x="676275" y="3217863"/>
          <p14:tracePt t="66523" x="676275" y="3230563"/>
          <p14:tracePt t="66526" x="688975" y="3243263"/>
          <p14:tracePt t="66535" x="688975" y="3255963"/>
          <p14:tracePt t="66552" x="688975" y="3267075"/>
          <p14:tracePt t="66561" x="688975" y="3286125"/>
          <p14:tracePt t="66570" x="688975" y="3298825"/>
          <p14:tracePt t="66585" x="688975" y="3311525"/>
          <p14:tracePt t="66596" x="701675" y="3324225"/>
          <p14:tracePt t="66601" x="701675" y="3336925"/>
          <p14:tracePt t="66612" x="701675" y="3349625"/>
          <p14:tracePt t="66621" x="701675" y="3381375"/>
          <p14:tracePt t="66627" x="701675" y="3406775"/>
          <p14:tracePt t="66637" x="714375" y="3419475"/>
          <p14:tracePt t="66644" x="714375" y="3438525"/>
          <p14:tracePt t="66654" x="714375" y="3451225"/>
          <p14:tracePt t="66660" x="714375" y="3476625"/>
          <p14:tracePt t="66668" x="714375" y="3489325"/>
          <p14:tracePt t="66681" x="714375" y="3508375"/>
          <p14:tracePt t="66684" x="733425" y="3508375"/>
          <p14:tracePt t="66695" x="733425" y="3521075"/>
          <p14:tracePt t="66703" x="733425" y="3533775"/>
          <p14:tracePt t="66710" x="733425" y="3546475"/>
          <p14:tracePt t="66720" x="733425" y="3559175"/>
          <p14:tracePt t="66727" x="733425" y="3571875"/>
          <p14:tracePt t="66747" x="733425" y="3590925"/>
          <p14:tracePt t="66758" x="733425" y="3602038"/>
          <p14:tracePt t="66767" x="746125" y="3602038"/>
          <p14:tracePt t="66782" x="746125" y="3614738"/>
          <p14:tracePt t="66791" x="746125" y="3627438"/>
          <p14:tracePt t="66799" x="758825" y="3640138"/>
          <p14:tracePt t="66807" x="758825" y="3659188"/>
          <p14:tracePt t="66815" x="771525" y="3659188"/>
          <p14:tracePt t="66829" x="771525" y="3671888"/>
          <p14:tracePt t="66834" x="771525" y="3684588"/>
          <p14:tracePt t="66843" x="784225" y="3697288"/>
          <p14:tracePt t="66861" x="803275" y="3697288"/>
          <p14:tracePt t="66868" x="803275" y="3709988"/>
          <p14:tracePt t="66886" x="815975" y="3709988"/>
          <p14:tracePt t="66912" x="827088" y="3709988"/>
          <p14:tracePt t="66936" x="839788" y="3709988"/>
          <p14:tracePt t="66954" x="852488" y="3709988"/>
          <p14:tracePt t="66970" x="865188" y="3709988"/>
          <p14:tracePt t="66987" x="884238" y="3709988"/>
          <p14:tracePt t="67003" x="896938" y="3709988"/>
          <p14:tracePt t="67010" x="909638" y="3709988"/>
          <p14:tracePt t="67027" x="922338" y="3709988"/>
          <p14:tracePt t="67037" x="935038" y="3709988"/>
          <p14:tracePt t="67052" x="954088" y="3697288"/>
          <p14:tracePt t="67065" x="966788" y="3684588"/>
          <p14:tracePt t="67081" x="979488" y="3671888"/>
          <p14:tracePt t="67089" x="979488" y="3659188"/>
          <p14:tracePt t="67097" x="992188" y="3640138"/>
          <p14:tracePt t="67106" x="1004888" y="3627438"/>
          <p14:tracePt t="67114" x="1004888" y="3614738"/>
          <p14:tracePt t="67122" x="1023938" y="3590925"/>
          <p14:tracePt t="67130" x="1023938" y="3559175"/>
          <p14:tracePt t="67138" x="1036638" y="3546475"/>
          <p14:tracePt t="67146" x="1036638" y="3521075"/>
          <p14:tracePt t="67154" x="1049338" y="3489325"/>
          <p14:tracePt t="67170" x="1049338" y="3438525"/>
          <p14:tracePt t="67177" x="1049338" y="3406775"/>
          <p14:tracePt t="67185" x="1049338" y="3381375"/>
          <p14:tracePt t="67194" x="1049338" y="3336925"/>
          <p14:tracePt t="67202" x="1049338" y="3298825"/>
          <p14:tracePt t="67210" x="1049338" y="3243263"/>
          <p14:tracePt t="67219" x="1049338" y="3198813"/>
          <p14:tracePt t="67227" x="1049338" y="3148013"/>
          <p14:tracePt t="67235" x="1049338" y="3090863"/>
          <p14:tracePt t="67245" x="1036638" y="3033713"/>
          <p14:tracePt t="67251" x="1036638" y="2963863"/>
          <p14:tracePt t="67264" x="1036638" y="2951163"/>
          <p14:tracePt t="67268" x="1036638" y="2914650"/>
          <p14:tracePt t="67277" x="1036638" y="2870200"/>
          <p14:tracePt t="67285" x="1023938" y="2832100"/>
          <p14:tracePt t="67294" x="1023938" y="2800350"/>
          <p14:tracePt t="67302" x="1023938" y="2774950"/>
          <p14:tracePt t="67311" x="1023938" y="2743200"/>
          <p14:tracePt t="67318" x="1023938" y="2717800"/>
          <p14:tracePt t="67327" x="1004888" y="2692400"/>
          <p14:tracePt t="67335" x="1004888" y="2647950"/>
          <p14:tracePt t="67344" x="1004888" y="2622550"/>
          <p14:tracePt t="67352" x="1004888" y="2590800"/>
          <p14:tracePt t="67360" x="992188" y="2566988"/>
          <p14:tracePt t="67370" x="979488" y="2541588"/>
          <p14:tracePt t="67377" x="979488" y="2509838"/>
          <p14:tracePt t="67387" x="979488" y="2497138"/>
          <p14:tracePt t="67395" x="966788" y="2471738"/>
          <p14:tracePt t="67401" x="954088" y="2439988"/>
          <p14:tracePt t="67421" x="954088" y="2427288"/>
          <p14:tracePt t="67427" x="935038" y="2427288"/>
          <p14:tracePt t="67438" x="935038" y="2414588"/>
          <p14:tracePt t="67443" x="922338" y="2414588"/>
          <p14:tracePt t="67454" x="922338" y="2401888"/>
          <p14:tracePt t="67462" x="909638" y="2401888"/>
          <p14:tracePt t="67477" x="896938" y="2401888"/>
          <p14:tracePt t="67495" x="884238" y="2389188"/>
          <p14:tracePt t="67510" x="865188" y="2389188"/>
          <p14:tracePt t="67527" x="852488" y="2389188"/>
          <p14:tracePt t="67535" x="839788" y="2370138"/>
          <p14:tracePt t="67552" x="827088" y="2370138"/>
          <p14:tracePt t="67570" x="815975" y="2370138"/>
          <p14:tracePt t="67585" x="803275" y="2370138"/>
          <p14:tracePt t="67601" x="784225" y="2370138"/>
          <p14:tracePt t="67612" x="771525" y="2370138"/>
          <p14:tracePt t="67627" x="758825" y="2370138"/>
          <p14:tracePt t="67635" x="746125" y="2357438"/>
          <p14:tracePt t="67644" x="733425" y="2357438"/>
          <p14:tracePt t="67652" x="733425" y="2344738"/>
          <p14:tracePt t="67660" x="714375" y="2344738"/>
          <p14:tracePt t="67669" x="701675" y="2332038"/>
          <p14:tracePt t="67677" x="688975" y="2332038"/>
          <p14:tracePt t="67686" x="688975" y="2319338"/>
          <p14:tracePt t="67704" x="676275" y="2319338"/>
          <p14:tracePt t="67865" x="676275" y="2332038"/>
          <p14:tracePt t="67954" x="676275" y="2344738"/>
          <p14:tracePt t="68002" x="688975" y="2357438"/>
          <p14:tracePt t="68010" x="701675" y="2357438"/>
          <p14:tracePt t="68018" x="701675" y="2370138"/>
          <p14:tracePt t="68026" x="714375" y="2370138"/>
          <p14:tracePt t="68035" x="733425" y="2401888"/>
          <p14:tracePt t="68043" x="746125" y="2401888"/>
          <p14:tracePt t="68051" x="771525" y="2414588"/>
          <p14:tracePt t="68059" x="784225" y="2414588"/>
          <p14:tracePt t="68067" x="803275" y="2439988"/>
          <p14:tracePt t="68075" x="815975" y="2439988"/>
          <p14:tracePt t="68083" x="839788" y="2459038"/>
          <p14:tracePt t="68094" x="852488" y="2459038"/>
          <p14:tracePt t="68102" x="865188" y="2471738"/>
          <p14:tracePt t="68110" x="884238" y="2484438"/>
          <p14:tracePt t="68119" x="896938" y="2484438"/>
          <p14:tracePt t="68127" x="896938" y="2497138"/>
          <p14:tracePt t="68135" x="909638" y="2497138"/>
          <p14:tracePt t="68145" x="922338" y="2509838"/>
          <p14:tracePt t="68156" x="935038" y="2509838"/>
          <p14:tracePt t="68172" x="935038" y="2528888"/>
          <p14:tracePt t="68204" x="954088" y="2528888"/>
          <p14:tracePt t="68725" x="966788" y="2528888"/>
          <p14:tracePt t="68734" x="992188" y="2528888"/>
          <p14:tracePt t="68742" x="1004888" y="2509838"/>
          <p14:tracePt t="68750" x="1036638" y="2509838"/>
          <p14:tracePt t="68758" x="1049338" y="2497138"/>
          <p14:tracePt t="68766" x="1074738" y="2497138"/>
          <p14:tracePt t="68774" x="1087438" y="2484438"/>
          <p14:tracePt t="68782" x="1106488" y="2471738"/>
          <p14:tracePt t="68790" x="1119188" y="2471738"/>
          <p14:tracePt t="68798" x="1131888" y="2459038"/>
          <p14:tracePt t="68806" x="1143000" y="2439988"/>
          <p14:tracePt t="68814" x="1143000" y="2427288"/>
          <p14:tracePt t="68822" x="1155700" y="2427288"/>
          <p14:tracePt t="68834" x="1155700" y="2414588"/>
          <p14:tracePt t="68853" x="1174750" y="2401888"/>
          <p14:tracePt t="68877" x="1174750" y="2389188"/>
          <p14:tracePt t="68887" x="1174750" y="2370138"/>
          <p14:tracePt t="68903" x="1174750" y="2357438"/>
          <p14:tracePt t="68919" x="1187450" y="2357438"/>
          <p14:tracePt t="68927" x="1187450" y="2344738"/>
          <p14:tracePt t="68968" x="1187450" y="2332038"/>
          <p14:tracePt t="69024" x="1187450" y="2319338"/>
          <p14:tracePt t="69048" x="1187450" y="2306638"/>
          <p14:tracePt t="69065" x="1187450" y="2287588"/>
          <p14:tracePt t="69081" x="1187450" y="2274888"/>
          <p14:tracePt t="69089" x="1187450" y="2249488"/>
          <p14:tracePt t="69097" x="1187450" y="2236788"/>
          <p14:tracePt t="69105" x="1174750" y="2219325"/>
          <p14:tracePt t="69113" x="1174750" y="2206625"/>
          <p14:tracePt t="69121" x="1155700" y="2193925"/>
          <p14:tracePt t="69129" x="1155700" y="2181225"/>
          <p14:tracePt t="69137" x="1143000" y="2181225"/>
          <p14:tracePt t="69154" x="1131888" y="2181225"/>
          <p14:tracePt t="69169" x="1119188" y="2181225"/>
          <p14:tracePt t="69186" x="1119188" y="2193925"/>
          <p14:tracePt t="69202" x="1119188" y="2206625"/>
          <p14:tracePt t="69210" x="1119188" y="2219325"/>
          <p14:tracePt t="69218" x="1119188" y="2236788"/>
          <p14:tracePt t="69226" x="1119188" y="2249488"/>
          <p14:tracePt t="69235" x="1119188" y="2287588"/>
          <p14:tracePt t="69243" x="1119188" y="2306638"/>
          <p14:tracePt t="69251" x="1106488" y="2344738"/>
          <p14:tracePt t="69262" x="1106488" y="2401888"/>
          <p14:tracePt t="69268" x="1106488" y="2459038"/>
          <p14:tracePt t="69276" x="1087438" y="2528888"/>
          <p14:tracePt t="69285" x="1087438" y="2578100"/>
          <p14:tracePt t="69294" x="1087438" y="2609850"/>
          <p14:tracePt t="69303" x="1087438" y="2660650"/>
          <p14:tracePt t="69312" x="1074738" y="2717800"/>
          <p14:tracePt t="69318" x="1074738" y="2762250"/>
          <p14:tracePt t="69327" x="1074738" y="2800350"/>
          <p14:tracePt t="69335" x="1074738" y="2844800"/>
          <p14:tracePt t="69343" x="1074738" y="2870200"/>
          <p14:tracePt t="69353" x="1074738" y="2925763"/>
          <p14:tracePt t="69360" x="1074738" y="2951163"/>
          <p14:tracePt t="69369" x="1074738" y="2963863"/>
          <p14:tracePt t="69377" x="1074738" y="3008313"/>
          <p14:tracePt t="69387" x="1074738" y="3033713"/>
          <p14:tracePt t="69393" x="1074738" y="3065463"/>
          <p14:tracePt t="69405" x="1074738" y="3090863"/>
          <p14:tracePt t="69411" x="1074738" y="3116263"/>
          <p14:tracePt t="69419" x="1074738" y="3148013"/>
          <p14:tracePt t="69427" x="1087438" y="3160713"/>
          <p14:tracePt t="69435" x="1087438" y="3186113"/>
          <p14:tracePt t="69445" x="1087438" y="3217863"/>
          <p14:tracePt t="69452" x="1087438" y="3243263"/>
          <p14:tracePt t="69462" x="1106488" y="3267075"/>
          <p14:tracePt t="69468" x="1106488" y="3298825"/>
          <p14:tracePt t="69477" x="1106488" y="3311525"/>
          <p14:tracePt t="69485" x="1106488" y="3336925"/>
          <p14:tracePt t="69493" x="1106488" y="3368675"/>
          <p14:tracePt t="69503" x="1119188" y="3394075"/>
          <p14:tracePt t="69510" x="1119188" y="3406775"/>
          <p14:tracePt t="69520" x="1119188" y="3438525"/>
          <p14:tracePt t="69526" x="1119188" y="3463925"/>
          <p14:tracePt t="69537" x="1119188" y="3476625"/>
          <p14:tracePt t="69543" x="1119188" y="3489325"/>
          <p14:tracePt t="69552" x="1119188" y="3521075"/>
          <p14:tracePt t="69560" x="1119188" y="3533775"/>
          <p14:tracePt t="69570" x="1119188" y="3546475"/>
          <p14:tracePt t="69577" x="1119188" y="3559175"/>
          <p14:tracePt t="69585" x="1119188" y="3571875"/>
          <p14:tracePt t="69596" x="1119188" y="3590925"/>
          <p14:tracePt t="69610" x="1119188" y="3602038"/>
          <p14:tracePt t="69623" x="1119188" y="3614738"/>
          <p14:tracePt t="69629" x="1119188" y="3640138"/>
          <p14:tracePt t="69638" x="1131888" y="3640138"/>
          <p14:tracePt t="69643" x="1131888" y="3659188"/>
          <p14:tracePt t="69653" x="1131888" y="3671888"/>
          <p14:tracePt t="69660" x="1143000" y="3684588"/>
          <p14:tracePt t="69678" x="1143000" y="3697288"/>
          <p14:tracePt t="69702" x="1143000" y="3709988"/>
          <p14:tracePt t="69705" x="1155700" y="3709988"/>
          <p14:tracePt t="69720" x="1155700" y="3722688"/>
          <p14:tracePt t="69736" x="1174750" y="3722688"/>
          <p14:tracePt t="69744" x="1174750" y="3741738"/>
          <p14:tracePt t="69768" x="1187450" y="3754438"/>
          <p14:tracePt t="69777" x="1200150" y="3754438"/>
          <p14:tracePt t="69785" x="1200150" y="3767138"/>
          <p14:tracePt t="69801" x="1212850" y="3767138"/>
          <p14:tracePt t="69812" x="1225550" y="3779838"/>
          <p14:tracePt t="69829" x="1238250" y="3792538"/>
          <p14:tracePt t="69840" x="1257300" y="3792538"/>
          <p14:tracePt t="69848" x="1257300" y="3811588"/>
          <p14:tracePt t="69865" x="1270000" y="3811588"/>
          <p14:tracePt t="69889" x="1282700" y="3824288"/>
          <p14:tracePt t="69905" x="1295400" y="3824288"/>
          <p14:tracePt t="69929" x="1308100" y="3824288"/>
          <p14:tracePt t="69937" x="1327150" y="3824288"/>
          <p14:tracePt t="69961" x="1339850" y="3824288"/>
          <p14:tracePt t="69969" x="1352550" y="3811588"/>
          <p14:tracePt t="69978" x="1352550" y="3792538"/>
          <p14:tracePt t="69986" x="1365250" y="3767138"/>
          <p14:tracePt t="69995" x="1377950" y="3754438"/>
          <p14:tracePt t="70002" x="1377950" y="3722688"/>
          <p14:tracePt t="70010" x="1390650" y="3684588"/>
          <p14:tracePt t="70020" x="1390650" y="3671888"/>
          <p14:tracePt t="70027" x="1390650" y="3640138"/>
          <p14:tracePt t="70037" x="1409700" y="3590925"/>
          <p14:tracePt t="70043" x="1409700" y="3546475"/>
          <p14:tracePt t="70052" x="1422400" y="3489325"/>
          <p14:tracePt t="70062" x="1422400" y="3451225"/>
          <p14:tracePt t="70069" x="1422400" y="3394075"/>
          <p14:tracePt t="70076" x="1422400" y="3336925"/>
          <p14:tracePt t="70087" x="1422400" y="3267075"/>
          <p14:tracePt t="70093" x="1422400" y="3217863"/>
          <p14:tracePt t="70102" x="1422400" y="3160713"/>
          <p14:tracePt t="70110" x="1422400" y="3135313"/>
          <p14:tracePt t="70119" x="1422400" y="3090863"/>
          <p14:tracePt t="70129" x="1422400" y="3046413"/>
          <p14:tracePt t="70135" x="1422400" y="3008313"/>
          <p14:tracePt t="70146" x="1422400" y="2982913"/>
          <p14:tracePt t="70152" x="1422400" y="2951163"/>
          <p14:tracePt t="70161" x="1422400" y="2914650"/>
          <p14:tracePt t="70169" x="1422400" y="2870200"/>
          <p14:tracePt t="70177" x="1422400" y="2832100"/>
          <p14:tracePt t="70185" x="1422400" y="2800350"/>
          <p14:tracePt t="70195" x="1422400" y="2762250"/>
          <p14:tracePt t="70202" x="1422400" y="2717800"/>
          <p14:tracePt t="70212" x="1422400" y="2679700"/>
          <p14:tracePt t="70219" x="1422400" y="2622550"/>
          <p14:tracePt t="70227" x="1422400" y="2578100"/>
          <p14:tracePt t="70235" x="1422400" y="2528888"/>
          <p14:tracePt t="70244" x="1422400" y="2484438"/>
          <p14:tracePt t="70253" x="1422400" y="2471738"/>
          <p14:tracePt t="70260" x="1422400" y="2389188"/>
          <p14:tracePt t="70269" x="1422400" y="2370138"/>
          <p14:tracePt t="70281" x="1409700" y="2344738"/>
          <p14:tracePt t="70284" x="1409700" y="2306638"/>
          <p14:tracePt t="70294" x="1409700" y="2274888"/>
          <p14:tracePt t="70302" x="1409700" y="2262188"/>
          <p14:tracePt t="70312" x="1409700" y="2236788"/>
          <p14:tracePt t="70318" x="1390650" y="2206625"/>
          <p14:tracePt t="70328" x="1390650" y="2193925"/>
          <p14:tracePt t="70335" x="1390650" y="2168525"/>
          <p14:tracePt t="70346" x="1390650" y="2136775"/>
          <p14:tracePt t="70353" x="1390650" y="2111375"/>
          <p14:tracePt t="70360" x="1390650" y="2098675"/>
          <p14:tracePt t="70369" x="1390650" y="2066925"/>
          <p14:tracePt t="70377" x="1377950" y="2041525"/>
          <p14:tracePt t="70387" x="1377950" y="2028825"/>
          <p14:tracePt t="70393" x="1377950" y="2016125"/>
          <p14:tracePt t="70414" x="1365250" y="2003425"/>
          <p14:tracePt t="70419" x="1365250" y="1984375"/>
          <p14:tracePt t="70447" x="1352550" y="1984375"/>
          <p14:tracePt t="70463" x="1339850" y="1984375"/>
          <p14:tracePt t="70487" x="1327150" y="1984375"/>
          <p14:tracePt t="70503" x="1308100" y="1984375"/>
          <p14:tracePt t="70527" x="1295400" y="1984375"/>
          <p14:tracePt t="70559" x="1282700" y="1984375"/>
          <p14:tracePt t="70583" x="1270000" y="1984375"/>
          <p14:tracePt t="70592" x="1257300" y="1971675"/>
          <p14:tracePt t="70608" x="1238250" y="1971675"/>
          <p14:tracePt t="70616" x="1238250" y="1958975"/>
          <p14:tracePt t="70624" x="1225550" y="1958975"/>
          <p14:tracePt t="70640" x="1212850" y="1958975"/>
          <p14:tracePt t="70656" x="1200150" y="1958975"/>
          <p14:tracePt t="70689" x="1200150" y="1971675"/>
          <p14:tracePt t="70705" x="1200150" y="1984375"/>
          <p14:tracePt t="70721" x="1200150" y="2003425"/>
          <p14:tracePt t="70737" x="1200150" y="2016125"/>
          <p14:tracePt t="70752" x="1200150" y="2028825"/>
          <p14:tracePt t="70761" x="1200150" y="2041525"/>
          <p14:tracePt t="70770" x="1200150" y="2054225"/>
          <p14:tracePt t="70777" x="1200150" y="2066925"/>
          <p14:tracePt t="70787" x="1187450" y="2098675"/>
          <p14:tracePt t="70793" x="1174750" y="2111375"/>
          <p14:tracePt t="70802" x="1174750" y="2155825"/>
          <p14:tracePt t="70811" x="1155700" y="2181225"/>
          <p14:tracePt t="70818" x="1143000" y="2219325"/>
          <p14:tracePt t="70827" x="1143000" y="2236788"/>
          <p14:tracePt t="70836" x="1143000" y="2262188"/>
          <p14:tracePt t="70844" x="1143000" y="2306638"/>
          <p14:tracePt t="70852" x="1131888" y="2319338"/>
          <p14:tracePt t="70862" x="1131888" y="2344738"/>
          <p14:tracePt t="70868" x="1131888" y="2370138"/>
          <p14:tracePt t="70877" x="1131888" y="2389188"/>
          <p14:tracePt t="70885" x="1131888" y="2401888"/>
          <p14:tracePt t="70894" x="1131888" y="2414588"/>
          <p14:tracePt t="70902" x="1131888" y="2427288"/>
          <p14:tracePt t="70911" x="1131888" y="2439988"/>
          <p14:tracePt t="70932" x="1131888" y="2459038"/>
          <p14:tracePt t="70936" x="1131888" y="2497138"/>
          <p14:tracePt t="70944" x="1143000" y="2509838"/>
          <p14:tracePt t="70951" x="1143000" y="2528888"/>
          <p14:tracePt t="70961" x="1155700" y="2541588"/>
          <p14:tracePt t="70969" x="1155700" y="2554288"/>
          <p14:tracePt t="70977" x="1174750" y="2566988"/>
          <p14:tracePt t="70985" x="1174750" y="2578100"/>
          <p14:tracePt t="71002" x="1187450" y="2590800"/>
          <p14:tracePt t="71013" x="1187450" y="2609850"/>
          <p14:tracePt t="71027" x="1200150" y="2622550"/>
          <p14:tracePt t="71049" x="1200150" y="2635250"/>
          <p14:tracePt t="71052" x="1200150" y="2647950"/>
          <p14:tracePt t="71059" x="1200150" y="2660650"/>
          <p14:tracePt t="71070" x="1200150" y="2679700"/>
          <p14:tracePt t="71079" x="1212850" y="2679700"/>
          <p14:tracePt t="71085" x="1212850" y="2692400"/>
          <p14:tracePt t="71106" x="1212850" y="2705100"/>
          <p14:tracePt t="71118" x="1212850" y="2717800"/>
          <p14:tracePt t="71135" x="1212850" y="2730500"/>
          <p14:tracePt t="71145" x="1225550" y="2743200"/>
          <p14:tracePt t="71159" x="1225550" y="2762250"/>
          <p14:tracePt t="71181" x="1225550" y="2774950"/>
          <p14:tracePt t="71186" x="1225550" y="2787650"/>
          <p14:tracePt t="71204" x="1225550" y="2800350"/>
          <p14:tracePt t="71212" x="1225550" y="2832100"/>
          <p14:tracePt t="71222" x="1225550" y="2844800"/>
          <p14:tracePt t="71226" x="1225550" y="2857500"/>
          <p14:tracePt t="71237" x="1225550" y="2870200"/>
          <p14:tracePt t="71245" x="1225550" y="2895600"/>
          <p14:tracePt t="71251" x="1225550" y="2914650"/>
          <p14:tracePt t="71261" x="1225550" y="2925763"/>
          <p14:tracePt t="71272" x="1225550" y="2938463"/>
          <p14:tracePt t="71286" x="1225550" y="2963863"/>
          <p14:tracePt t="71301" x="1225550" y="2995613"/>
          <p14:tracePt t="71314" x="1225550" y="3008313"/>
          <p14:tracePt t="71320" x="1225550" y="3021013"/>
          <p14:tracePt t="71327" x="1212850" y="3046413"/>
          <p14:tracePt t="71345" x="1212850" y="3065463"/>
          <p14:tracePt t="71354" x="1212850" y="3090863"/>
          <p14:tracePt t="71361" x="1200150" y="3103563"/>
          <p14:tracePt t="71370" x="1200150" y="3116263"/>
          <p14:tracePt t="71376" x="1200150" y="3135313"/>
          <p14:tracePt t="71396" x="1187450" y="3148013"/>
          <p14:tracePt t="71401" x="1187450" y="3160713"/>
          <p14:tracePt t="71413" x="1187450" y="3173413"/>
          <p14:tracePt t="71420" x="1187450" y="3186113"/>
          <p14:tracePt t="71427" x="1187450" y="3198813"/>
          <p14:tracePt t="71438" x="1174750" y="3217863"/>
          <p14:tracePt t="71447" x="1174750" y="3230563"/>
          <p14:tracePt t="71461" x="1174750" y="3243263"/>
          <p14:tracePt t="71486" x="1174750" y="3267075"/>
          <p14:tracePt t="71507" x="1174750" y="3286125"/>
          <p14:tracePt t="79190" x="1155700" y="3286125"/>
          <p14:tracePt t="79207" x="1143000" y="3286125"/>
          <p14:tracePt t="79216" x="1143000" y="3267075"/>
          <p14:tracePt t="79232" x="1131888" y="3267075"/>
          <p14:tracePt t="79248" x="1119188" y="3267075"/>
          <p14:tracePt t="79281" x="1119188" y="3255963"/>
          <p14:tracePt t="79364" x="1119188" y="3267075"/>
          <p14:tracePt t="79396" x="1119188" y="3286125"/>
          <p14:tracePt t="79412" x="1119188" y="3298825"/>
          <p14:tracePt t="79420" x="1119188" y="3311525"/>
          <p14:tracePt t="79428" x="1119188" y="3324225"/>
          <p14:tracePt t="79436" x="1119188" y="3336925"/>
          <p14:tracePt t="79444" x="1106488" y="3349625"/>
          <p14:tracePt t="79452" x="1106488" y="3368675"/>
          <p14:tracePt t="79462" x="1106488" y="3394075"/>
          <p14:tracePt t="79468" x="1087438" y="3394075"/>
          <p14:tracePt t="79477" x="1087438" y="3419475"/>
          <p14:tracePt t="79487" x="1087438" y="3438525"/>
          <p14:tracePt t="79493" x="1087438" y="3463925"/>
          <p14:tracePt t="79503" x="1074738" y="3476625"/>
          <p14:tracePt t="79509" x="1074738" y="3508375"/>
          <p14:tracePt t="79520" x="1074738" y="3521075"/>
          <p14:tracePt t="79526" x="1074738" y="3546475"/>
          <p14:tracePt t="79536" x="1062038" y="3559175"/>
          <p14:tracePt t="79544" x="1062038" y="3590925"/>
          <p14:tracePt t="79554" x="1062038" y="3614738"/>
          <p14:tracePt t="79560" x="1062038" y="3627438"/>
          <p14:tracePt t="79571" x="1049338" y="3640138"/>
          <p14:tracePt t="79577" x="1049338" y="3659188"/>
          <p14:tracePt t="79585" x="1049338" y="3671888"/>
          <p14:tracePt t="79596" x="1049338" y="3684588"/>
          <p14:tracePt t="79602" x="1049338" y="3697288"/>
          <p14:tracePt t="79622" x="1049338" y="3709988"/>
          <p14:tracePt t="79646" x="1049338" y="3722688"/>
          <p14:tracePt t="79727" x="1049338" y="3741738"/>
          <p14:tracePt t="79751" x="1062038" y="3754438"/>
          <p14:tracePt t="79767" x="1074738" y="3754438"/>
          <p14:tracePt t="79775" x="1074738" y="3767138"/>
          <p14:tracePt t="79784" x="1074738" y="3779838"/>
          <p14:tracePt t="79792" x="1087438" y="3779838"/>
          <p14:tracePt t="79802" x="1106488" y="3779838"/>
          <p14:tracePt t="79811" x="1106488" y="3792538"/>
          <p14:tracePt t="79818" x="1119188" y="3792538"/>
          <p14:tracePt t="79829" x="1119188" y="3811588"/>
          <p14:tracePt t="79835" x="1131888" y="3811588"/>
          <p14:tracePt t="79852" x="1143000" y="3811588"/>
          <p14:tracePt t="79860" x="1155700" y="3811588"/>
          <p14:tracePt t="79868" x="1174750" y="3811588"/>
          <p14:tracePt t="79879" x="1200150" y="3811588"/>
          <p14:tracePt t="79885" x="1212850" y="3811588"/>
          <p14:tracePt t="79894" x="1225550" y="3811588"/>
          <p14:tracePt t="79903" x="1238250" y="3811588"/>
          <p14:tracePt t="79910" x="1270000" y="3811588"/>
          <p14:tracePt t="79919" x="1282700" y="3811588"/>
          <p14:tracePt t="79927" x="1295400" y="3811588"/>
          <p14:tracePt t="79935" x="1308100" y="3811588"/>
          <p14:tracePt t="79945" x="1327150" y="3811588"/>
          <p14:tracePt t="79951" x="1339850" y="3792538"/>
          <p14:tracePt t="79961" x="1352550" y="3792538"/>
          <p14:tracePt t="79969" x="1365250" y="3779838"/>
          <p14:tracePt t="79985" x="1377950" y="3779838"/>
          <p14:tracePt t="79994" x="1377950" y="3767138"/>
          <p14:tracePt t="80006" x="1390650" y="3754438"/>
          <p14:tracePt t="80010" x="1409700" y="3754438"/>
          <p14:tracePt t="80018" x="1422400" y="3722688"/>
          <p14:tracePt t="80027" x="1435100" y="3697288"/>
          <p14:tracePt t="80036" x="1447800" y="3671888"/>
          <p14:tracePt t="80043" x="1460500" y="3627438"/>
          <p14:tracePt t="80053" x="1477963" y="3590925"/>
          <p14:tracePt t="80060" x="1503363" y="3546475"/>
          <p14:tracePt t="80069" x="1516063" y="3508375"/>
          <p14:tracePt t="80077" x="1528763" y="3476625"/>
          <p14:tracePt t="80085" x="1541463" y="3419475"/>
          <p14:tracePt t="80095" x="1560513" y="3368675"/>
          <p14:tracePt t="80104" x="1560513" y="3324225"/>
          <p14:tracePt t="80110" x="1573213" y="3286125"/>
          <p14:tracePt t="80121" x="1585913" y="3230563"/>
          <p14:tracePt t="80128" x="1585913" y="3173413"/>
          <p14:tracePt t="80135" x="1598613" y="3103563"/>
          <p14:tracePt t="80143" x="1611313" y="3046413"/>
          <p14:tracePt t="80155" x="1611313" y="2995613"/>
          <p14:tracePt t="80163" x="1630363" y="2914650"/>
          <p14:tracePt t="80170" x="1630363" y="2857500"/>
          <p14:tracePt t="80186" x="1643063" y="2832100"/>
          <p14:tracePt t="80191" x="1643063" y="2787650"/>
          <p14:tracePt t="80197" x="1643063" y="2743200"/>
          <p14:tracePt t="80201" x="1643063" y="2705100"/>
          <p14:tracePt t="80211" x="1655763" y="2692400"/>
          <p14:tracePt t="80219" x="1655763" y="2635250"/>
          <p14:tracePt t="80228" x="1655763" y="2609850"/>
          <p14:tracePt t="80235" x="1668463" y="2566988"/>
          <p14:tracePt t="80246" x="1668463" y="2528888"/>
          <p14:tracePt t="80251" x="1668463" y="2497138"/>
          <p14:tracePt t="80262" x="1668463" y="2459038"/>
          <p14:tracePt t="80272" x="1668463" y="2427288"/>
          <p14:tracePt t="80277" x="1681163" y="2389188"/>
          <p14:tracePt t="80285" x="1681163" y="2370138"/>
          <p14:tracePt t="80293" x="1681163" y="2357438"/>
          <p14:tracePt t="80305" x="1681163" y="2332038"/>
          <p14:tracePt t="80309" x="1681163" y="2306638"/>
          <p14:tracePt t="80319" x="1681163" y="2287588"/>
          <p14:tracePt t="80330" x="1693863" y="2262188"/>
          <p14:tracePt t="80337" x="1693863" y="2236788"/>
          <p14:tracePt t="80343" x="1712913" y="2193925"/>
          <p14:tracePt t="80355" x="1712913" y="2168525"/>
          <p14:tracePt t="80360" x="1712913" y="2136775"/>
          <p14:tracePt t="80368" x="1712913" y="2111375"/>
          <p14:tracePt t="80382" x="1725613" y="2085975"/>
          <p14:tracePt t="80388" x="1725613" y="2041525"/>
          <p14:tracePt t="80394" x="1725613" y="2028825"/>
          <p14:tracePt t="80412" x="1725613" y="2016125"/>
          <p14:tracePt t="80419" x="1725613" y="2003425"/>
          <p14:tracePt t="80439" x="1725613" y="1984375"/>
          <p14:tracePt t="80455" x="1712913" y="1984375"/>
          <p14:tracePt t="80468" x="1693863" y="1971675"/>
          <p14:tracePt t="80486" x="1681163" y="1971675"/>
          <p14:tracePt t="80494" x="1681163" y="1958975"/>
          <p14:tracePt t="80505" x="1668463" y="1958975"/>
          <p14:tracePt t="80512" x="1655763" y="1946275"/>
          <p14:tracePt t="80526" x="1643063" y="1946275"/>
          <p14:tracePt t="80537" x="1630363" y="1933575"/>
          <p14:tracePt t="80544" x="1598613" y="1914525"/>
          <p14:tracePt t="80552" x="1585913" y="1901825"/>
          <p14:tracePt t="80561" x="1573213" y="1901825"/>
          <p14:tracePt t="80574" x="1560513" y="1889125"/>
          <p14:tracePt t="80586" x="1541463" y="1878013"/>
          <p14:tracePt t="80593" x="1516063" y="1865313"/>
          <p14:tracePt t="80596" x="1503363" y="1852613"/>
          <p14:tracePt t="80610" x="1490663" y="1852613"/>
          <p14:tracePt t="80618" x="1477963" y="1833563"/>
          <p14:tracePt t="80626" x="1460500" y="1833563"/>
          <p14:tracePt t="80635" x="1460500" y="1820863"/>
          <p14:tracePt t="80646" x="1447800" y="1820863"/>
          <p14:tracePt t="80653" x="1447800" y="1808163"/>
          <p14:tracePt t="80660" x="1435100" y="1808163"/>
          <p14:tracePt t="80678" x="1422400" y="1808163"/>
          <p14:tracePt t="80693" x="1409700" y="1808163"/>
          <p14:tracePt t="80721" x="1409700" y="1820863"/>
          <p14:tracePt t="80737" x="1409700" y="1833563"/>
          <p14:tracePt t="80745" x="1390650" y="1833563"/>
          <p14:tracePt t="80753" x="1390650" y="1852613"/>
          <p14:tracePt t="80769" x="1377950" y="1865313"/>
          <p14:tracePt t="80777" x="1377950" y="1878013"/>
          <p14:tracePt t="80785" x="1365250" y="1878013"/>
          <p14:tracePt t="80795" x="1365250" y="1889125"/>
          <p14:tracePt t="80802" x="1352550" y="1889125"/>
          <p14:tracePt t="80812" x="1339850" y="1901825"/>
          <p14:tracePt t="80818" x="1327150" y="1914525"/>
          <p14:tracePt t="80827" x="1308100" y="1933575"/>
          <p14:tracePt t="80836" x="1295400" y="1946275"/>
          <p14:tracePt t="80844" x="1282700" y="1958975"/>
          <p14:tracePt t="80852" x="1270000" y="1971675"/>
          <p14:tracePt t="80860" x="1270000" y="1984375"/>
          <p14:tracePt t="80868" x="1257300" y="2003425"/>
          <p14:tracePt t="80879" x="1238250" y="2003425"/>
          <p14:tracePt t="80886" x="1238250" y="2016125"/>
          <p14:tracePt t="80895" x="1238250" y="2028825"/>
          <p14:tracePt t="80902" x="1225550" y="2041525"/>
          <p14:tracePt t="80918" x="1225550" y="2054225"/>
          <p14:tracePt t="80927" x="1212850" y="2066925"/>
          <p14:tracePt t="80935" x="1212850" y="2098675"/>
          <p14:tracePt t="80943" x="1212850" y="2111375"/>
          <p14:tracePt t="80954" x="1200150" y="2124075"/>
          <p14:tracePt t="80960" x="1200150" y="2155825"/>
          <p14:tracePt t="80969" x="1200150" y="2168525"/>
          <p14:tracePt t="80977" x="1187450" y="2181225"/>
          <p14:tracePt t="80989" x="1187450" y="2193925"/>
          <p14:tracePt t="81001" x="1187450" y="2206625"/>
          <p14:tracePt t="81019" x="1174750" y="2219325"/>
          <p14:tracePt t="81043" x="1174750" y="2236788"/>
          <p14:tracePt t="81060" x="1174750" y="2249488"/>
          <p14:tracePt t="81070" x="1174750" y="2262188"/>
          <p14:tracePt t="81076" x="1174750" y="2287588"/>
          <p14:tracePt t="81085" x="1174750" y="2306638"/>
          <p14:tracePt t="81095" x="1155700" y="2332038"/>
          <p14:tracePt t="81102" x="1155700" y="2344738"/>
          <p14:tracePt t="81110" x="1155700" y="2357438"/>
          <p14:tracePt t="81119" x="1155700" y="2389188"/>
          <p14:tracePt t="81127" x="1155700" y="2414588"/>
          <p14:tracePt t="81138" x="1155700" y="2427288"/>
          <p14:tracePt t="81145" x="1155700" y="2439988"/>
          <p14:tracePt t="81152" x="1155700" y="2471738"/>
          <p14:tracePt t="81163" x="1155700" y="2484438"/>
          <p14:tracePt t="81168" x="1155700" y="2497138"/>
          <p14:tracePt t="81178" x="1155700" y="2509838"/>
          <p14:tracePt t="81185" x="1155700" y="2528888"/>
          <p14:tracePt t="81194" x="1143000" y="2554288"/>
          <p14:tracePt t="81204" x="1143000" y="2566988"/>
          <p14:tracePt t="81212" x="1143000" y="2578100"/>
          <p14:tracePt t="81220" x="1143000" y="2609850"/>
          <p14:tracePt t="81227" x="1143000" y="2635250"/>
          <p14:tracePt t="81236" x="1143000" y="2660650"/>
          <p14:tracePt t="81244" x="1143000" y="2679700"/>
          <p14:tracePt t="81253" x="1143000" y="2705100"/>
          <p14:tracePt t="81264" x="1143000" y="2730500"/>
          <p14:tracePt t="81269" x="1143000" y="2787650"/>
          <p14:tracePt t="81281" x="1143000" y="2800350"/>
          <p14:tracePt t="81288" x="1131888" y="2813050"/>
          <p14:tracePt t="81293" x="1131888" y="2844800"/>
          <p14:tracePt t="81306" x="1131888" y="2870200"/>
          <p14:tracePt t="81310" x="1119188" y="2914650"/>
          <p14:tracePt t="81318" x="1119188" y="2925763"/>
          <p14:tracePt t="81328" x="1119188" y="2963863"/>
          <p14:tracePt t="81338" x="1106488" y="3008313"/>
          <p14:tracePt t="81344" x="1106488" y="3033713"/>
          <p14:tracePt t="81352" x="1087438" y="3065463"/>
          <p14:tracePt t="81360" x="1087438" y="3090863"/>
          <p14:tracePt t="81372" x="1087438" y="3135313"/>
          <p14:tracePt t="81378" x="1074738" y="3160713"/>
          <p14:tracePt t="81386" x="1074738" y="3186113"/>
          <p14:tracePt t="81395" x="1074738" y="3217863"/>
          <p14:tracePt t="81405" x="1062038" y="3230563"/>
          <p14:tracePt t="81410" x="1062038" y="3255963"/>
          <p14:tracePt t="81419" x="1049338" y="3298825"/>
          <p14:tracePt t="81428" x="1049338" y="3311525"/>
          <p14:tracePt t="81435" x="1049338" y="3349625"/>
          <p14:tracePt t="81445" x="1049338" y="3381375"/>
          <p14:tracePt t="81453" x="1036638" y="3406775"/>
          <p14:tracePt t="81464" x="1036638" y="3438525"/>
          <p14:tracePt t="81472" x="1036638" y="3489325"/>
          <p14:tracePt t="81477" x="1036638" y="3521075"/>
          <p14:tracePt t="81486" x="1036638" y="3533775"/>
          <p14:tracePt t="81499" x="1036638" y="3546475"/>
          <p14:tracePt t="81502" x="1036638" y="3559175"/>
          <p14:tracePt t="81513" x="1036638" y="3571875"/>
          <p14:tracePt t="81527" x="1036638" y="3590925"/>
          <p14:tracePt t="81539" x="1036638" y="3602038"/>
          <p14:tracePt t="81555" x="1036638" y="3614738"/>
          <p14:tracePt t="81570" x="1036638" y="3627438"/>
          <p14:tracePt t="81580" x="1036638" y="3640138"/>
          <p14:tracePt t="81585" x="1036638" y="3671888"/>
          <p14:tracePt t="81595" x="1036638" y="3684588"/>
          <p14:tracePt t="81602" x="1036638" y="3697288"/>
          <p14:tracePt t="81610" x="1036638" y="3709988"/>
          <p14:tracePt t="81618" x="1036638" y="3722688"/>
          <p14:tracePt t="81627" x="1036638" y="3741738"/>
          <p14:tracePt t="81635" x="1036638" y="3754438"/>
          <p14:tracePt t="81643" x="1036638" y="3779838"/>
          <p14:tracePt t="81651" x="1036638" y="3792538"/>
          <p14:tracePt t="81662" x="1036638" y="3824288"/>
          <p14:tracePt t="81668" x="1036638" y="3836988"/>
          <p14:tracePt t="81677" x="1036638" y="3862388"/>
          <p14:tracePt t="81685" x="1036638" y="3894138"/>
          <p14:tracePt t="81693" x="1036638" y="3919538"/>
          <p14:tracePt t="81706" x="1036638" y="3932238"/>
          <p14:tracePt t="81712" x="1036638" y="3943350"/>
          <p14:tracePt t="81718" x="1036638" y="3962400"/>
          <p14:tracePt t="81728" x="1036638" y="3975100"/>
          <p14:tracePt t="81739" x="1036638" y="3987800"/>
          <p14:tracePt t="81820" x="1049338" y="3987800"/>
          <p14:tracePt t="81836" x="1062038" y="3987800"/>
          <p14:tracePt t="81844" x="1074738" y="3987800"/>
          <p14:tracePt t="81860" x="1087438" y="3987800"/>
          <p14:tracePt t="81871" x="1106488" y="3987800"/>
          <p14:tracePt t="81876" x="1119188" y="3975100"/>
          <p14:tracePt t="81885" x="1131888" y="3975100"/>
          <p14:tracePt t="81894" x="1143000" y="3975100"/>
          <p14:tracePt t="81904" x="1155700" y="3962400"/>
          <p14:tracePt t="81910" x="1155700" y="3943350"/>
          <p14:tracePt t="81919" x="1174750" y="3932238"/>
          <p14:tracePt t="81927" x="1187450" y="3919538"/>
          <p14:tracePt t="81936" x="1200150" y="3906838"/>
          <p14:tracePt t="81943" x="1212850" y="3894138"/>
          <p14:tracePt t="81953" x="1225550" y="3894138"/>
          <p14:tracePt t="81960" x="1225550" y="3862388"/>
          <p14:tracePt t="81969" x="1238250" y="3849688"/>
          <p14:tracePt t="81979" x="1257300" y="3836988"/>
          <p14:tracePt t="81985" x="1270000" y="3824288"/>
          <p14:tracePt t="82002" x="1282700" y="3792538"/>
          <p14:tracePt t="82010" x="1295400" y="3779838"/>
          <p14:tracePt t="82018" x="1295400" y="3767138"/>
          <p14:tracePt t="82027" x="1308100" y="3741738"/>
          <p14:tracePt t="82043" x="1327150" y="3709988"/>
          <p14:tracePt t="82052" x="1327150" y="3697288"/>
          <p14:tracePt t="82060" x="1327150" y="3671888"/>
          <p14:tracePt t="82070" x="1339850" y="3640138"/>
          <p14:tracePt t="82077" x="1339850" y="3602038"/>
          <p14:tracePt t="82086" x="1352550" y="3571875"/>
          <p14:tracePt t="82097" x="1352550" y="3533775"/>
          <p14:tracePt t="82101" x="1365250" y="3489325"/>
          <p14:tracePt t="82111" x="1365250" y="3476625"/>
          <p14:tracePt t="82120" x="1365250" y="3438525"/>
          <p14:tracePt t="82129" x="1365250" y="3394075"/>
          <p14:tracePt t="82135" x="1365250" y="3349625"/>
          <p14:tracePt t="82145" x="1365250" y="3324225"/>
          <p14:tracePt t="82151" x="1365250" y="3267075"/>
          <p14:tracePt t="82160" x="1365250" y="3243263"/>
          <p14:tracePt t="82168" x="1365250" y="3173413"/>
          <p14:tracePt t="82178" x="1365250" y="3135313"/>
          <p14:tracePt t="82185" x="1365250" y="3078163"/>
          <p14:tracePt t="82194" x="1365250" y="3033713"/>
          <p14:tracePt t="82202" x="1365250" y="2982913"/>
          <p14:tracePt t="82210" x="1365250" y="2938463"/>
          <p14:tracePt t="82220" x="1365250" y="2870200"/>
          <p14:tracePt t="82228" x="1365250" y="2832100"/>
          <p14:tracePt t="82235" x="1352550" y="2800350"/>
          <p14:tracePt t="82243" x="1352550" y="2762250"/>
          <p14:tracePt t="82252" x="1339850" y="2730500"/>
          <p14:tracePt t="82262" x="1339850" y="2705100"/>
          <p14:tracePt t="82271" x="1339850" y="2679700"/>
          <p14:tracePt t="82276" x="1327150" y="2635250"/>
          <p14:tracePt t="82288" x="1327150" y="2609850"/>
          <p14:tracePt t="82294" x="1308100" y="2554288"/>
          <p14:tracePt t="82302" x="1308100" y="2509838"/>
          <p14:tracePt t="82311" x="1308100" y="2497138"/>
          <p14:tracePt t="82319" x="1308100" y="2471738"/>
          <p14:tracePt t="82330" x="1295400" y="2459038"/>
          <p14:tracePt t="82334" x="1295400" y="2427288"/>
          <p14:tracePt t="82345" x="1295400" y="2414588"/>
          <p14:tracePt t="82361" x="1282700" y="2401888"/>
          <p14:tracePt t="82378" x="1282700" y="2389188"/>
          <p14:tracePt t="82394" x="1270000" y="2389188"/>
          <p14:tracePt t="82402" x="1270000" y="2370138"/>
          <p14:tracePt t="82412" x="1270000" y="2357438"/>
          <p14:tracePt t="82419" x="1257300" y="2344738"/>
          <p14:tracePt t="82428" x="1238250" y="2332038"/>
          <p14:tracePt t="82435" x="1225550" y="2319338"/>
          <p14:tracePt t="82444" x="1225550" y="2306638"/>
          <p14:tracePt t="82452" x="1212850" y="2287588"/>
          <p14:tracePt t="82461" x="1200150" y="2274888"/>
          <p14:tracePt t="82471" x="1187450" y="2262188"/>
          <p14:tracePt t="82485" x="1174750" y="2249488"/>
          <p14:tracePt t="82505" x="1155700" y="2249488"/>
          <p14:tracePt t="82511" x="1155700" y="2236788"/>
          <p14:tracePt t="82529" x="1143000" y="2236788"/>
          <p14:tracePt t="82576" x="1131888" y="2236788"/>
          <p14:tracePt t="82644" x="1119188" y="2236788"/>
          <p14:tracePt t="82684" x="1106488" y="2236788"/>
          <p14:tracePt t="82693" x="1087438" y="2236788"/>
          <p14:tracePt t="82704" x="1074738" y="2236788"/>
          <p14:tracePt t="82718" x="1049338" y="2236788"/>
          <p14:tracePt t="82728" x="1036638" y="2236788"/>
          <p14:tracePt t="82745" x="1023938" y="2236788"/>
          <p14:tracePt t="82751" x="1004888" y="2236788"/>
          <p14:tracePt t="82789" x="1004888" y="2249488"/>
          <p14:tracePt t="82814" x="1004888" y="2262188"/>
          <p14:tracePt t="82830" x="1004888" y="2274888"/>
          <p14:tracePt t="82838" x="1004888" y="2306638"/>
          <p14:tracePt t="82846" x="1004888" y="2319338"/>
          <p14:tracePt t="82854" x="1004888" y="2344738"/>
          <p14:tracePt t="82862" x="1004888" y="2370138"/>
          <p14:tracePt t="82870" x="1023938" y="2414588"/>
          <p14:tracePt t="82878" x="1023938" y="2459038"/>
          <p14:tracePt t="82886" x="1036638" y="2497138"/>
          <p14:tracePt t="82894" x="1036638" y="2554288"/>
          <p14:tracePt t="82910" x="1036638" y="2578100"/>
          <p14:tracePt t="82918" x="1049338" y="2622550"/>
          <p14:tracePt t="82927" x="1049338" y="2647950"/>
          <p14:tracePt t="82936" x="1062038" y="2679700"/>
          <p14:tracePt t="82943" x="1062038" y="2717800"/>
          <p14:tracePt t="82951" x="1074738" y="2743200"/>
          <p14:tracePt t="82962" x="1074738" y="2762250"/>
          <p14:tracePt t="82970" x="1087438" y="2787650"/>
          <p14:tracePt t="82977" x="1087438" y="2800350"/>
          <p14:tracePt t="82985" x="1087438" y="2832100"/>
          <p14:tracePt t="82993" x="1106488" y="2857500"/>
          <p14:tracePt t="83003" x="1106488" y="2870200"/>
          <p14:tracePt t="83010" x="1119188" y="2914650"/>
          <p14:tracePt t="83019" x="1119188" y="2938463"/>
          <p14:tracePt t="83027" x="1119188" y="2963863"/>
          <p14:tracePt t="83035" x="1131888" y="2995613"/>
          <p14:tracePt t="83044" x="1143000" y="3021013"/>
          <p14:tracePt t="83052" x="1143000" y="3046413"/>
          <p14:tracePt t="83062" x="1143000" y="3065463"/>
          <p14:tracePt t="83068" x="1155700" y="3090863"/>
          <p14:tracePt t="83077" x="1155700" y="3103563"/>
          <p14:tracePt t="83085" x="1155700" y="3135313"/>
          <p14:tracePt t="83095" x="1155700" y="3148013"/>
          <p14:tracePt t="83102" x="1155700" y="3186113"/>
          <p14:tracePt t="83110" x="1155700" y="3217863"/>
          <p14:tracePt t="83120" x="1155700" y="3243263"/>
          <p14:tracePt t="83128" x="1155700" y="3324225"/>
          <p14:tracePt t="83139" x="1174750" y="3368675"/>
          <p14:tracePt t="83144" x="1174750" y="3406775"/>
          <p14:tracePt t="83154" x="1174750" y="3463925"/>
          <p14:tracePt t="83161" x="1174750" y="3476625"/>
          <p14:tracePt t="83171" x="1174750" y="3521075"/>
          <p14:tracePt t="83177" x="1174750" y="3546475"/>
          <p14:tracePt t="83186" x="1174750" y="3571875"/>
          <p14:tracePt t="83195" x="1174750" y="3602038"/>
          <p14:tracePt t="83207" x="1174750" y="3627438"/>
          <p14:tracePt t="83213" x="1174750" y="3640138"/>
          <p14:tracePt t="83220" x="1174750" y="3659188"/>
          <p14:tracePt t="83228" x="1174750" y="3671888"/>
          <p14:tracePt t="83236" x="1174750" y="3684588"/>
          <p14:tracePt t="83245" x="1174750" y="3697288"/>
          <p14:tracePt t="83261" x="1174750" y="3709988"/>
          <p14:tracePt t="83272" x="1174750" y="3722688"/>
          <p14:tracePt t="83278" x="1174750" y="3741738"/>
          <p14:tracePt t="83286" x="1174750" y="3754438"/>
          <p14:tracePt t="83294" x="1174750" y="3767138"/>
          <p14:tracePt t="83303" x="1174750" y="3792538"/>
          <p14:tracePt t="83314" x="1174750" y="3811588"/>
          <p14:tracePt t="83319" x="1174750" y="3836988"/>
          <p14:tracePt t="83328" x="1187450" y="3849688"/>
          <p14:tracePt t="83335" x="1187450" y="3875088"/>
          <p14:tracePt t="83349" x="1187450" y="3894138"/>
          <p14:tracePt t="83352" x="1187450" y="3906838"/>
          <p14:tracePt t="83363" x="1187450" y="3919538"/>
          <p14:tracePt t="83369" x="1187450" y="3932238"/>
          <p14:tracePt t="83388" x="1187450" y="3943350"/>
          <p14:tracePt t="83412" x="1200150" y="3943350"/>
          <p14:tracePt t="83420" x="1200150" y="3962400"/>
          <p14:tracePt t="83452" x="1212850" y="3975100"/>
          <p14:tracePt t="83460" x="1212850" y="3987800"/>
          <p14:tracePt t="83468" x="1225550" y="3987800"/>
          <p14:tracePt t="83485" x="1225550" y="4000500"/>
          <p14:tracePt t="83492" x="1238250" y="4000500"/>
          <p14:tracePt t="83624" x="1257300" y="4000500"/>
          <p14:tracePt t="84611" x="1282700" y="4000500"/>
          <p14:tracePt t="84619" x="1308100" y="4000500"/>
          <p14:tracePt t="84628" x="1327150" y="4000500"/>
          <p14:tracePt t="84636" x="1365250" y="4000500"/>
          <p14:tracePt t="84644" x="1390650" y="4000500"/>
          <p14:tracePt t="84652" x="1422400" y="4000500"/>
          <p14:tracePt t="84660" x="1447800" y="4000500"/>
          <p14:tracePt t="84668" x="1477963" y="4000500"/>
          <p14:tracePt t="84679" x="1503363" y="4000500"/>
          <p14:tracePt t="84684" x="1528763" y="4000500"/>
          <p14:tracePt t="84693" x="1560513" y="4000500"/>
          <p14:tracePt t="84703" x="1573213" y="4000500"/>
          <p14:tracePt t="84709" x="1598613" y="4000500"/>
          <p14:tracePt t="84720" x="1611313" y="4000500"/>
          <p14:tracePt t="84726" x="1643063" y="4000500"/>
          <p14:tracePt t="84735" x="1655763" y="4000500"/>
          <p14:tracePt t="84743" x="1668463" y="4000500"/>
          <p14:tracePt t="84752" x="1681163" y="4000500"/>
          <p14:tracePt t="84768" x="1693863" y="4000500"/>
          <p14:tracePt t="84781" x="1712913" y="4000500"/>
          <p14:tracePt t="84805" x="1725613" y="4000500"/>
          <p14:tracePt t="84983" x="1725613" y="3987800"/>
          <p14:tracePt t="85015" x="1693863" y="3975100"/>
          <p14:tracePt t="85023" x="1681163" y="3975100"/>
          <p14:tracePt t="85031" x="1655763" y="3962400"/>
          <p14:tracePt t="85040" x="1611313" y="3943350"/>
          <p14:tracePt t="85048" x="1573213" y="3932238"/>
          <p14:tracePt t="85059" x="1516063" y="3919538"/>
          <p14:tracePt t="85069" x="1490663" y="3919538"/>
          <p14:tracePt t="85077" x="1447800" y="3906838"/>
          <p14:tracePt t="85085" x="1409700" y="3894138"/>
          <p14:tracePt t="85096" x="1377950" y="3894138"/>
          <p14:tracePt t="85102" x="1352550" y="3894138"/>
          <p14:tracePt t="85110" x="1327150" y="3894138"/>
          <p14:tracePt t="85120" x="1308100" y="3894138"/>
          <p14:tracePt t="85137" x="1295400" y="3894138"/>
          <p14:tracePt t="85274" x="1295400" y="3906838"/>
          <p14:tracePt t="85354" x="1282700" y="3906838"/>
          <p14:tracePt t="85371" x="1282700" y="3919538"/>
          <p14:tracePt t="85403" x="1282700" y="3932238"/>
          <p14:tracePt t="85435" x="1282700" y="3943350"/>
          <p14:tracePt t="85459" x="1282700" y="3962400"/>
          <p14:tracePt t="85484" x="1282700" y="3975100"/>
          <p14:tracePt t="85500" x="1282700" y="3987800"/>
          <p14:tracePt t="85516" x="1270000" y="4000500"/>
          <p14:tracePt t="85532" x="1270000" y="4013200"/>
          <p14:tracePt t="85556" x="1257300" y="4013200"/>
          <p14:tracePt t="85565" x="1257300" y="4025900"/>
          <p14:tracePt t="85597" x="1257300" y="4044950"/>
          <p14:tracePt t="85670" x="1257300" y="4057650"/>
          <p14:tracePt t="85694" x="1257300" y="4070350"/>
          <p14:tracePt t="85718" x="1270000" y="4070350"/>
          <p14:tracePt t="85727" x="1270000" y="4083050"/>
          <p14:tracePt t="85745" x="1282700" y="4083050"/>
          <p14:tracePt t="85775" x="1295400" y="4083050"/>
          <p14:tracePt t="85783" x="1295400" y="4095750"/>
          <p14:tracePt t="85823" x="1308100" y="4095750"/>
          <p14:tracePt t="85880" x="1327150" y="4095750"/>
          <p14:tracePt t="86712" x="1339850" y="4095750"/>
          <p14:tracePt t="86720" x="1352550" y="4095750"/>
          <p14:tracePt t="86728" x="1365250" y="4095750"/>
          <p14:tracePt t="86736" x="1377950" y="4095750"/>
          <p14:tracePt t="86752" x="1390650" y="4095750"/>
          <p14:tracePt t="86760" x="1409700" y="4095750"/>
          <p14:tracePt t="86768" x="1422400" y="4095750"/>
          <p14:tracePt t="86778" x="1435100" y="4095750"/>
          <p14:tracePt t="86786" x="1460500" y="4095750"/>
          <p14:tracePt t="86804" x="1477963" y="4095750"/>
          <p14:tracePt t="86809" x="1490663" y="4095750"/>
          <p14:tracePt t="86820" x="1503363" y="4095750"/>
          <p14:tracePt t="86828" x="1516063" y="4095750"/>
          <p14:tracePt t="86843" x="1528763" y="4095750"/>
          <p14:tracePt t="86860" x="1541463" y="4095750"/>
          <p14:tracePt t="86869" x="1560513" y="4095750"/>
          <p14:tracePt t="86885" x="1573213" y="4095750"/>
          <p14:tracePt t="86901" x="1585913" y="4095750"/>
          <p14:tracePt t="86912" x="1598613" y="4095750"/>
          <p14:tracePt t="86918" x="1611313" y="4095750"/>
          <p14:tracePt t="86935" x="1630363" y="4095750"/>
          <p14:tracePt t="86954" x="1643063" y="4095750"/>
          <p14:tracePt t="86968" x="1655763" y="4095750"/>
          <p14:tracePt t="86979" x="1668463" y="4095750"/>
          <p14:tracePt t="86985" x="1681163" y="4095750"/>
          <p14:tracePt t="86994" x="1693863" y="4095750"/>
          <p14:tracePt t="87002" x="1712913" y="4095750"/>
          <p14:tracePt t="87011" x="1725613" y="4095750"/>
          <p14:tracePt t="87021" x="1751013" y="4095750"/>
          <p14:tracePt t="87028" x="1763713" y="4095750"/>
          <p14:tracePt t="87036" x="1795463" y="4095750"/>
          <p14:tracePt t="87043" x="1806575" y="4095750"/>
          <p14:tracePt t="87052" x="1819275" y="4095750"/>
          <p14:tracePt t="87062" x="1844675" y="4095750"/>
          <p14:tracePt t="87068" x="1863725" y="4095750"/>
          <p14:tracePt t="87078" x="1876425" y="4095750"/>
          <p14:tracePt t="87093" x="1889125" y="4095750"/>
          <p14:tracePt t="87102" x="1901825" y="4095750"/>
          <p14:tracePt t="87110" x="1914525" y="4095750"/>
          <p14:tracePt t="87119" x="1933575" y="4095750"/>
          <p14:tracePt t="87135" x="1946275" y="4095750"/>
          <p14:tracePt t="87144" x="1958975" y="4095750"/>
          <p14:tracePt t="87165" x="1971675" y="4095750"/>
          <p14:tracePt t="87169" x="1984375" y="4095750"/>
          <p14:tracePt t="87188" x="1997075" y="4095750"/>
          <p14:tracePt t="87193" x="2016125" y="4095750"/>
          <p14:tracePt t="87211" x="2028825" y="4095750"/>
          <p14:tracePt t="87227" x="2041525" y="4095750"/>
          <p14:tracePt t="87243" x="2054225" y="4095750"/>
          <p14:tracePt t="87271" x="2066925" y="4095750"/>
          <p14:tracePt t="87278" x="2085975" y="4095750"/>
          <p14:tracePt t="87302" x="2098675" y="4095750"/>
          <p14:tracePt t="87321" x="2111375" y="4083050"/>
          <p14:tracePt t="87338" x="2122488" y="4083050"/>
          <p14:tracePt t="87366" x="2135188" y="4083050"/>
          <p14:tracePt t="87973" x="2135188" y="4070350"/>
          <p14:tracePt t="88037" x="2135188" y="4057650"/>
          <p14:tracePt t="88093" x="2135188" y="4044950"/>
          <p14:tracePt t="88142" x="2135188" y="4025900"/>
          <p14:tracePt t="88187" x="2135188" y="4013200"/>
          <p14:tracePt t="88202" x="2122488" y="4000500"/>
          <p14:tracePt t="88218" x="2122488" y="3987800"/>
          <p14:tracePt t="88235" x="2122488" y="3975100"/>
          <p14:tracePt t="88243" x="2122488" y="3962400"/>
          <p14:tracePt t="88262" x="2122488" y="3943350"/>
          <p14:tracePt t="88268" x="2122488" y="3932238"/>
          <p14:tracePt t="88287" x="2122488" y="3919538"/>
          <p14:tracePt t="88302" x="2122488" y="3906838"/>
          <p14:tracePt t="88311" x="2122488" y="3894138"/>
          <p14:tracePt t="88319" x="2111375" y="3894138"/>
          <p14:tracePt t="88335" x="2111375" y="3875088"/>
          <p14:tracePt t="88346" x="2111375" y="3862388"/>
          <p14:tracePt t="88369" x="2098675" y="3862388"/>
          <p14:tracePt t="88376" x="2098675" y="3849688"/>
          <p14:tracePt t="88417" x="2098675" y="3836988"/>
          <p14:tracePt t="88425" x="2085975" y="3836988"/>
          <p14:tracePt t="88505" x="2085975" y="3849688"/>
          <p14:tracePt t="90497" x="2054225" y="3849688"/>
          <p14:tracePt t="90505" x="2028825" y="3875088"/>
          <p14:tracePt t="90513" x="1984375" y="3894138"/>
          <p14:tracePt t="90521" x="1933575" y="3919538"/>
          <p14:tracePt t="90529" x="1889125" y="3932238"/>
          <p14:tracePt t="90538" x="1844675" y="3962400"/>
          <p14:tracePt t="90547" x="1806575" y="3987800"/>
          <p14:tracePt t="90554" x="1693863" y="4044950"/>
          <p14:tracePt t="90562" x="1573213" y="4095750"/>
          <p14:tracePt t="90570" x="1447800" y="4152900"/>
          <p14:tracePt t="90578" x="1377950" y="4178300"/>
          <p14:tracePt t="90586" x="1257300" y="4222750"/>
          <p14:tracePt t="90595" x="1143000" y="4267200"/>
          <p14:tracePt t="90602" x="1049338" y="4303713"/>
          <p14:tracePt t="90610" x="935038" y="4329113"/>
          <p14:tracePt t="90619" x="852488" y="4348163"/>
          <p14:tracePt t="90627" x="827088" y="4360863"/>
          <p14:tracePt t="90637" x="758825" y="4360863"/>
          <p14:tracePt t="90643" x="701675" y="4373563"/>
          <p14:tracePt t="90652" x="676275" y="4373563"/>
          <p14:tracePt t="90660" x="650875" y="4386263"/>
          <p14:tracePt t="90668" x="631825" y="4386263"/>
          <p14:tracePt t="90677" x="619125" y="4386263"/>
          <p14:tracePt t="90684" x="606425" y="4386263"/>
          <p14:tracePt t="90694" x="593725" y="4386263"/>
          <p14:tracePt t="90723" x="581025" y="4386263"/>
          <p14:tracePt t="90747" x="561975" y="4386263"/>
          <p14:tracePt t="90772" x="549275" y="4386263"/>
          <p14:tracePt t="90796" x="536575" y="4373563"/>
          <p14:tracePt t="90821" x="523875" y="4373563"/>
          <p14:tracePt t="90835" x="523875" y="4360863"/>
          <p14:tracePt t="90844" x="511175" y="4360863"/>
          <p14:tracePt t="90860" x="511175" y="4348163"/>
          <p14:tracePt t="90868" x="498475" y="4329113"/>
          <p14:tracePt t="90885" x="498475" y="4316413"/>
          <p14:tracePt t="90894" x="481013" y="4316413"/>
          <p14:tracePt t="90901" x="481013" y="4303713"/>
          <p14:tracePt t="90910" x="468313" y="4291013"/>
          <p14:tracePt t="90920" x="468313" y="4279900"/>
          <p14:tracePt t="90930" x="468313" y="4267200"/>
          <p14:tracePt t="90934" x="468313" y="4248150"/>
          <p14:tracePt t="90944" x="455613" y="4235450"/>
          <p14:tracePt t="90952" x="455613" y="4222750"/>
          <p14:tracePt t="90960" x="455613" y="4210050"/>
          <p14:tracePt t="90968" x="455613" y="4197350"/>
          <p14:tracePt t="90977" x="455613" y="4165600"/>
          <p14:tracePt t="90985" x="455613" y="4152900"/>
          <p14:tracePt t="90995" x="455613" y="4140200"/>
          <p14:tracePt t="91002" x="455613" y="4127500"/>
          <p14:tracePt t="91012" x="455613" y="4114800"/>
          <p14:tracePt t="91018" x="455613" y="4095750"/>
          <p14:tracePt t="91035" x="455613" y="4083050"/>
          <p14:tracePt t="91061" x="455613" y="4070350"/>
          <p14:tracePt t="91071" x="455613" y="4057650"/>
          <p14:tracePt t="91087" x="442913" y="4057650"/>
          <p14:tracePt t="91102" x="442913" y="4044950"/>
          <p14:tracePt t="91121" x="442913" y="4025900"/>
          <p14:tracePt t="91137" x="442913" y="4013200"/>
          <p14:tracePt t="91144" x="430213" y="4013200"/>
          <p14:tracePt t="91160" x="430213" y="4000500"/>
          <p14:tracePt t="91192" x="430213" y="3987800"/>
          <p14:tracePt t="91208" x="430213" y="3975100"/>
          <p14:tracePt t="91232" x="430213" y="3962400"/>
          <p14:tracePt t="91252" x="430213" y="3943350"/>
          <p14:tracePt t="91270" x="430213" y="3932238"/>
          <p14:tracePt t="91277" x="430213" y="3919538"/>
          <p14:tracePt t="91297" x="411163" y="3906838"/>
          <p14:tracePt t="91410" x="411163" y="3919538"/>
          <p14:tracePt t="91434" x="411163" y="3932238"/>
          <p14:tracePt t="91450" x="411163" y="3943350"/>
          <p14:tracePt t="91483" x="411163" y="3962400"/>
          <p14:tracePt t="91507" x="411163" y="3975100"/>
          <p14:tracePt t="91539" x="411163" y="3987800"/>
          <p14:tracePt t="91572" x="411163" y="4000500"/>
          <p14:tracePt t="91620" x="411163" y="4013200"/>
          <p14:tracePt t="91660" x="411163" y="4025900"/>
          <p14:tracePt t="91701" x="411163" y="4044950"/>
          <p14:tracePt t="91725" x="411163" y="4057650"/>
          <p14:tracePt t="91757" x="411163" y="4070350"/>
          <p14:tracePt t="91782" x="411163" y="4083050"/>
          <p14:tracePt t="91806" x="411163" y="4095750"/>
          <p14:tracePt t="91838" x="411163" y="4114800"/>
          <p14:tracePt t="92832" x="411163" y="4095750"/>
          <p14:tracePt t="92848" x="411163" y="4083050"/>
          <p14:tracePt t="92873" x="411163" y="4070350"/>
          <p14:tracePt t="92881" x="411163" y="4057650"/>
          <p14:tracePt t="92897" x="411163" y="4044950"/>
          <p14:tracePt t="92913" x="411163" y="4025900"/>
          <p14:tracePt t="92929" x="430213" y="4013200"/>
          <p14:tracePt t="92945" x="430213" y="4000500"/>
          <p14:tracePt t="92969" x="430213" y="3987800"/>
          <p14:tracePt t="93010" x="430213" y="3975100"/>
          <p14:tracePt t="93091" x="411163" y="3975100"/>
          <p14:tracePt t="93139" x="398463" y="3975100"/>
          <p14:tracePt t="93147" x="398463" y="3987800"/>
          <p14:tracePt t="93180" x="398463" y="4000500"/>
          <p14:tracePt t="93212" x="398463" y="4013200"/>
          <p14:tracePt t="93244" x="385763" y="4025900"/>
          <p14:tracePt t="93268" x="385763" y="4044950"/>
          <p14:tracePt t="93292" x="385763" y="4057650"/>
          <p14:tracePt t="93317" x="385763" y="4070350"/>
          <p14:tracePt t="93349" x="385763" y="4083050"/>
          <p14:tracePt t="93381" x="385763" y="4095750"/>
          <p14:tracePt t="93406" x="385763" y="4114800"/>
          <p14:tracePt t="93422" x="385763" y="4127500"/>
          <p14:tracePt t="93438" x="373063" y="4140200"/>
          <p14:tracePt t="93446" x="373063" y="4152900"/>
          <p14:tracePt t="93470" x="373063" y="4165600"/>
          <p14:tracePt t="93487" x="360363" y="4165600"/>
          <p14:tracePt t="93503" x="360363" y="4178300"/>
          <p14:tracePt t="93551" x="360363" y="4197350"/>
          <p14:tracePt t="93583" x="360363" y="4210050"/>
          <p14:tracePt t="93600" x="360363" y="4222750"/>
          <p14:tracePt t="93608" x="360363" y="4235450"/>
          <p14:tracePt t="93624" x="360363" y="4248150"/>
          <p14:tracePt t="93632" x="360363" y="4267200"/>
          <p14:tracePt t="93640" x="360363" y="4279900"/>
          <p14:tracePt t="93656" x="360363" y="4291013"/>
          <p14:tracePt t="93664" x="360363" y="4303713"/>
          <p14:tracePt t="93672" x="360363" y="4316413"/>
          <p14:tracePt t="93681" x="347663" y="4329113"/>
          <p14:tracePt t="93697" x="347663" y="4348163"/>
          <p14:tracePt t="93705" x="347663" y="4360863"/>
          <p14:tracePt t="93713" x="347663" y="4373563"/>
          <p14:tracePt t="93721" x="347663" y="4398963"/>
          <p14:tracePt t="93729" x="328613" y="4398963"/>
          <p14:tracePt t="93737" x="328613" y="4430713"/>
          <p14:tracePt t="93745" x="328613" y="4443413"/>
          <p14:tracePt t="93753" x="328613" y="4456113"/>
          <p14:tracePt t="93761" x="315913" y="4487863"/>
          <p14:tracePt t="93777" x="315913" y="4513263"/>
          <p14:tracePt t="93786" x="315913" y="4525963"/>
          <p14:tracePt t="93795" x="315913" y="4538663"/>
          <p14:tracePt t="93811" x="303213" y="4551363"/>
          <p14:tracePt t="93819" x="303213" y="4570413"/>
          <p14:tracePt t="93835" x="303213" y="4583113"/>
          <p14:tracePt t="93852" x="303213" y="4595813"/>
          <p14:tracePt t="93862" x="303213" y="4608513"/>
          <p14:tracePt t="93868" x="290513" y="4621213"/>
          <p14:tracePt t="93885" x="290513" y="4638675"/>
          <p14:tracePt t="93902" x="290513" y="4651375"/>
          <p14:tracePt t="93912" x="290513" y="4664075"/>
          <p14:tracePt t="93919" x="290513" y="4676775"/>
          <p14:tracePt t="93927" x="290513" y="4689475"/>
          <p14:tracePt t="93935" x="290513" y="4702175"/>
          <p14:tracePt t="93943" x="277813" y="4721225"/>
          <p14:tracePt t="93960" x="277813" y="4733925"/>
          <p14:tracePt t="93970" x="277813" y="4746625"/>
          <p14:tracePt t="93977" x="277813" y="4759325"/>
          <p14:tracePt t="93986" x="258763" y="4759325"/>
          <p14:tracePt t="93996" x="258763" y="4772025"/>
          <p14:tracePt t="94003" x="258763" y="4791075"/>
          <p14:tracePt t="94010" x="258763" y="4803775"/>
          <p14:tracePt t="94027" x="258763" y="4816475"/>
          <p14:tracePt t="94035" x="246063" y="4829175"/>
          <p14:tracePt t="94045" x="246063" y="4841875"/>
          <p14:tracePt t="94052" x="246063" y="4854575"/>
          <p14:tracePt t="94060" x="246063" y="4873625"/>
          <p14:tracePt t="94069" x="246063" y="4886325"/>
          <p14:tracePt t="94085" x="246063" y="4899025"/>
          <p14:tracePt t="94094" x="246063" y="4924425"/>
          <p14:tracePt t="94104" x="246063" y="4943475"/>
          <p14:tracePt t="94112" x="246063" y="4956175"/>
          <p14:tracePt t="94120" x="233363" y="4968875"/>
          <p14:tracePt t="94127" x="233363" y="4979988"/>
          <p14:tracePt t="94135" x="233363" y="5005388"/>
          <p14:tracePt t="94144" x="233363" y="5024438"/>
          <p14:tracePt t="94152" x="233363" y="5037138"/>
          <p14:tracePt t="94162" x="233363" y="5049838"/>
          <p14:tracePt t="94168" x="233363" y="5062538"/>
          <p14:tracePt t="94179" x="233363" y="5075238"/>
          <p14:tracePt t="94188" x="220663" y="5094288"/>
          <p14:tracePt t="94193" x="220663" y="5106988"/>
          <p14:tracePt t="94203" x="220663" y="5119688"/>
          <p14:tracePt t="94213" x="220663" y="5132388"/>
          <p14:tracePt t="94219" x="220663" y="5176838"/>
          <p14:tracePt t="94227" x="220663" y="5189538"/>
          <p14:tracePt t="94236" x="220663" y="5202238"/>
          <p14:tracePt t="94247" x="220663" y="5214938"/>
          <p14:tracePt t="94253" x="220663" y="5227638"/>
          <p14:tracePt t="94263" x="220663" y="5246688"/>
          <p14:tracePt t="94268" x="220663" y="5259388"/>
          <p14:tracePt t="94280" x="220663" y="5272088"/>
          <p14:tracePt t="94285" x="220663" y="5284788"/>
          <p14:tracePt t="94295" x="220663" y="5297488"/>
          <p14:tracePt t="94309" x="220663" y="5310188"/>
          <p14:tracePt t="94319" x="220663" y="5327650"/>
          <p14:tracePt t="94327" x="220663" y="5340350"/>
          <p14:tracePt t="94345" x="220663" y="5353050"/>
          <p14:tracePt t="94352" x="220663" y="5365750"/>
          <p14:tracePt t="94364" x="220663" y="5378450"/>
          <p14:tracePt t="94370" x="220663" y="5397500"/>
          <p14:tracePt t="94388" x="220663" y="5410200"/>
          <p14:tracePt t="94394" x="220663" y="5422900"/>
          <p14:tracePt t="94414" x="220663" y="5435600"/>
          <p14:tracePt t="94429" x="220663" y="5448300"/>
          <p14:tracePt t="94443" x="220663" y="5467350"/>
          <p14:tracePt t="94461" x="220663" y="5480050"/>
          <p14:tracePt t="94487" x="220663" y="5492750"/>
          <p14:tracePt t="94505" x="220663" y="5505450"/>
          <p14:tracePt t="94561" x="220663" y="5518150"/>
          <p14:tracePt t="94577" x="233363" y="5518150"/>
          <p14:tracePt t="94601" x="233363" y="5530850"/>
          <p14:tracePt t="94610" x="233363" y="5549900"/>
          <p14:tracePt t="94634" x="246063" y="5562600"/>
          <p14:tracePt t="94642" x="246063" y="5575300"/>
          <p14:tracePt t="94662" x="246063" y="5588000"/>
          <p14:tracePt t="94679" x="246063" y="5600700"/>
          <p14:tracePt t="94682" x="258763" y="5600700"/>
          <p14:tracePt t="94698" x="258763" y="5619750"/>
          <p14:tracePt t="94731" x="258763" y="5632450"/>
          <p14:tracePt t="94739" x="277813" y="5632450"/>
          <p14:tracePt t="94747" x="277813" y="5645150"/>
          <p14:tracePt t="94766" x="277813" y="5657850"/>
          <p14:tracePt t="94772" x="277813" y="5668963"/>
          <p14:tracePt t="94779" x="290513" y="5668963"/>
          <p14:tracePt t="94787" x="290513" y="5681663"/>
          <p14:tracePt t="94795" x="290513" y="5700713"/>
          <p14:tracePt t="94803" x="303213" y="5713413"/>
          <p14:tracePt t="94820" x="303213" y="5726113"/>
          <p14:tracePt t="94828" x="315913" y="5726113"/>
          <p14:tracePt t="94836" x="315913" y="5738813"/>
          <p14:tracePt t="94852" x="328613" y="5738813"/>
          <p14:tracePt t="94860" x="328613" y="5751513"/>
          <p14:tracePt t="94893" x="347663" y="5770563"/>
          <p14:tracePt t="94933" x="360363" y="5783263"/>
          <p14:tracePt t="94965" x="373063" y="5783263"/>
          <p14:tracePt t="94981" x="373063" y="5795963"/>
          <p14:tracePt t="94993" x="385763" y="5795963"/>
          <p14:tracePt t="95002" x="398463" y="5795963"/>
          <p14:tracePt t="95027" x="411163" y="5808663"/>
          <p14:tracePt t="95046" x="430213" y="5808663"/>
          <p14:tracePt t="95062" x="442913" y="5808663"/>
          <p14:tracePt t="95086" x="455613" y="5808663"/>
          <p14:tracePt t="95108" x="468313" y="5808663"/>
          <p14:tracePt t="95119" x="481013" y="5808663"/>
          <p14:tracePt t="95135" x="498475" y="5808663"/>
          <p14:tracePt t="95143" x="498475" y="5795963"/>
          <p14:tracePt t="95151" x="511175" y="5783263"/>
          <p14:tracePt t="95167" x="523875" y="5770563"/>
          <p14:tracePt t="95175" x="523875" y="5751513"/>
          <p14:tracePt t="95183" x="536575" y="5738813"/>
          <p14:tracePt t="95199" x="549275" y="5726113"/>
          <p14:tracePt t="95207" x="549275" y="5713413"/>
          <p14:tracePt t="95229" x="549275" y="5700713"/>
          <p14:tracePt t="95235" x="561975" y="5700713"/>
          <p14:tracePt t="95254" x="561975" y="5681663"/>
          <p14:tracePt t="95260" x="561975" y="5668963"/>
          <p14:tracePt t="95268" x="581025" y="5645150"/>
          <p14:tracePt t="95279" x="581025" y="5632450"/>
          <p14:tracePt t="95285" x="581025" y="5600700"/>
          <p14:tracePt t="95295" x="581025" y="5588000"/>
          <p14:tracePt t="95302" x="593725" y="5562600"/>
          <p14:tracePt t="95310" x="593725" y="5530850"/>
          <p14:tracePt t="95320" x="593725" y="5518150"/>
          <p14:tracePt t="95326" x="593725" y="5492750"/>
          <p14:tracePt t="95335" x="593725" y="5467350"/>
          <p14:tracePt t="95345" x="593725" y="5422900"/>
          <p14:tracePt t="95353" x="593725" y="5410200"/>
          <p14:tracePt t="95362" x="606425" y="5365750"/>
          <p14:tracePt t="95368" x="606425" y="5340350"/>
          <p14:tracePt t="95379" x="606425" y="5297488"/>
          <p14:tracePt t="95385" x="606425" y="5272088"/>
          <p14:tracePt t="95396" x="606425" y="5246688"/>
          <p14:tracePt t="95401" x="606425" y="5214938"/>
          <p14:tracePt t="95412" x="606425" y="5189538"/>
          <p14:tracePt t="95418" x="606425" y="5157788"/>
          <p14:tracePt t="95429" x="606425" y="5132388"/>
          <p14:tracePt t="95434" x="606425" y="5094288"/>
          <p14:tracePt t="95443" x="606425" y="5062538"/>
          <p14:tracePt t="95453" x="606425" y="5037138"/>
          <p14:tracePt t="95462" x="606425" y="5024438"/>
          <p14:tracePt t="95468" x="606425" y="4979988"/>
          <p14:tracePt t="95477" x="606425" y="4956175"/>
          <p14:tracePt t="95485" x="606425" y="4924425"/>
          <p14:tracePt t="95497" x="606425" y="4899025"/>
          <p14:tracePt t="95502" x="606425" y="4873625"/>
          <p14:tracePt t="95510" x="593725" y="4841875"/>
          <p14:tracePt t="95519" x="593725" y="4829175"/>
          <p14:tracePt t="95531" x="593725" y="4816475"/>
          <p14:tracePt t="95536" x="581025" y="4772025"/>
          <p14:tracePt t="95544" x="581025" y="4733925"/>
          <p14:tracePt t="95553" x="581025" y="4721225"/>
          <p14:tracePt t="95563" x="581025" y="4676775"/>
          <p14:tracePt t="95568" x="581025" y="4638675"/>
          <p14:tracePt t="95578" x="581025" y="4608513"/>
          <p14:tracePt t="95587" x="581025" y="4583113"/>
          <p14:tracePt t="95595" x="581025" y="4551363"/>
          <p14:tracePt t="95603" x="581025" y="4525963"/>
          <p14:tracePt t="95610" x="581025" y="4500563"/>
          <p14:tracePt t="95618" x="581025" y="4487863"/>
          <p14:tracePt t="95626" x="581025" y="4468813"/>
          <p14:tracePt t="95636" x="581025" y="4456113"/>
          <p14:tracePt t="95652" x="581025" y="4443413"/>
          <p14:tracePt t="95664" x="581025" y="4430713"/>
          <p14:tracePt t="95677" x="581025" y="4418013"/>
          <p14:tracePt t="95686" x="581025" y="4398963"/>
          <p14:tracePt t="95693" x="581025" y="4386263"/>
          <p14:tracePt t="95705" x="581025" y="4373563"/>
          <p14:tracePt t="95710" x="581025" y="4360863"/>
          <p14:tracePt t="95720" x="581025" y="4329113"/>
          <p14:tracePt t="95727" x="581025" y="4316413"/>
          <p14:tracePt t="95735" x="581025" y="4303713"/>
          <p14:tracePt t="95746" x="581025" y="4291013"/>
          <p14:tracePt t="95754" x="581025" y="4279900"/>
          <p14:tracePt t="95762" x="581025" y="4248150"/>
          <p14:tracePt t="95768" x="581025" y="4235450"/>
          <p14:tracePt t="95780" x="581025" y="4222750"/>
          <p14:tracePt t="95788" x="581025" y="4210050"/>
          <p14:tracePt t="95793" x="581025" y="4197350"/>
          <p14:tracePt t="95803" x="581025" y="4178300"/>
          <p14:tracePt t="95811" x="581025" y="4165600"/>
          <p14:tracePt t="95828" x="581025" y="4152900"/>
          <p14:tracePt t="95837" x="561975" y="4152900"/>
          <p14:tracePt t="95846" x="561975" y="4140200"/>
          <p14:tracePt t="95879" x="561975" y="4127500"/>
          <p14:tracePt t="95887" x="561975" y="4114800"/>
          <p14:tracePt t="95895" x="549275" y="4114800"/>
          <p14:tracePt t="95903" x="549275" y="4095750"/>
          <p14:tracePt t="95911" x="549275" y="4083050"/>
          <p14:tracePt t="95919" x="549275" y="4070350"/>
          <p14:tracePt t="95930" x="536575" y="4057650"/>
          <p14:tracePt t="95945" x="536575" y="4044950"/>
          <p14:tracePt t="95951" x="523875" y="4025900"/>
          <p14:tracePt t="95961" x="523875" y="4000500"/>
          <p14:tracePt t="95968" x="523875" y="3987800"/>
          <p14:tracePt t="95977" x="511175" y="3975100"/>
          <p14:tracePt t="95985" x="511175" y="3962400"/>
          <p14:tracePt t="95994" x="498475" y="3943350"/>
          <p14:tracePt t="96002" x="498475" y="3919538"/>
          <p14:tracePt t="96012" x="498475" y="3906838"/>
          <p14:tracePt t="96019" x="481013" y="3894138"/>
          <p14:tracePt t="96027" x="481013" y="3875088"/>
          <p14:tracePt t="96052" x="468313" y="3862388"/>
          <p14:tracePt t="96120" x="455613" y="3862388"/>
          <p14:tracePt t="96153" x="442913" y="3862388"/>
          <p14:tracePt t="96161" x="442913" y="3875088"/>
          <p14:tracePt t="96193" x="430213" y="3894138"/>
          <p14:tracePt t="96210" x="430213" y="3906838"/>
          <p14:tracePt t="96226" x="411163" y="3919538"/>
          <p14:tracePt t="96245" x="411163" y="3932238"/>
          <p14:tracePt t="96260" x="411163" y="3943350"/>
          <p14:tracePt t="96269" x="411163" y="3962400"/>
          <p14:tracePt t="96270" x="398463" y="3962400"/>
          <p14:tracePt t="96285" x="398463" y="3975100"/>
          <p14:tracePt t="96298" x="398463" y="3987800"/>
          <p14:tracePt t="96314" x="385763" y="4000500"/>
          <p14:tracePt t="96331" x="385763" y="4013200"/>
          <p14:tracePt t="96339" x="385763" y="4025900"/>
          <p14:tracePt t="96347" x="373063" y="4044950"/>
          <p14:tracePt t="96355" x="373063" y="4057650"/>
          <p14:tracePt t="96363" x="373063" y="4070350"/>
          <p14:tracePt t="96371" x="373063" y="4083050"/>
          <p14:tracePt t="96379" x="360363" y="4095750"/>
          <p14:tracePt t="96393" x="360363" y="4114800"/>
          <p14:tracePt t="96402" x="360363" y="4127500"/>
          <p14:tracePt t="96412" x="347663" y="4152900"/>
          <p14:tracePt t="96418" x="347663" y="4178300"/>
          <p14:tracePt t="96428" x="328613" y="4197350"/>
          <p14:tracePt t="96436" x="328613" y="4222750"/>
          <p14:tracePt t="96444" x="315913" y="4267200"/>
          <p14:tracePt t="96452" x="315913" y="4279900"/>
          <p14:tracePt t="96462" x="315913" y="4303713"/>
          <p14:tracePt t="96469" x="303213" y="4329113"/>
          <p14:tracePt t="96476" x="290513" y="4360863"/>
          <p14:tracePt t="96486" x="290513" y="4386263"/>
          <p14:tracePt t="96494" x="290513" y="4398963"/>
          <p14:tracePt t="96502" x="277813" y="4430713"/>
          <p14:tracePt t="96510" x="277813" y="4456113"/>
          <p14:tracePt t="96518" x="277813" y="4487863"/>
          <p14:tracePt t="96528" x="258763" y="4500563"/>
          <p14:tracePt t="96535" x="258763" y="4525963"/>
          <p14:tracePt t="96543" x="246063" y="4551363"/>
          <p14:tracePt t="96552" x="246063" y="4570413"/>
          <p14:tracePt t="96561" x="246063" y="4595813"/>
          <p14:tracePt t="96569" x="246063" y="4621213"/>
          <p14:tracePt t="96577" x="246063" y="4638675"/>
          <p14:tracePt t="96587" x="233363" y="4664075"/>
          <p14:tracePt t="96593" x="233363" y="4702175"/>
          <p14:tracePt t="96602" x="233363" y="4733925"/>
          <p14:tracePt t="96610" x="233363" y="4746625"/>
          <p14:tracePt t="96621" x="233363" y="4772025"/>
          <p14:tracePt t="96627" x="220663" y="4829175"/>
          <p14:tracePt t="96639" x="220663" y="4854575"/>
          <p14:tracePt t="96644" x="220663" y="4886325"/>
          <p14:tracePt t="96654" x="220663" y="4911725"/>
          <p14:tracePt t="96660" x="207963" y="4924425"/>
          <p14:tracePt t="96669" x="207963" y="4956175"/>
          <p14:tracePt t="96677" x="207963" y="4979988"/>
          <p14:tracePt t="96687" x="207963" y="4992688"/>
          <p14:tracePt t="96693" x="207963" y="5024438"/>
          <p14:tracePt t="96702" x="207963" y="5049838"/>
          <p14:tracePt t="96711" x="207963" y="5075238"/>
          <p14:tracePt t="96719" x="207963" y="5094288"/>
          <p14:tracePt t="96728" x="207963" y="5119688"/>
          <p14:tracePt t="96735" x="207963" y="5145088"/>
          <p14:tracePt t="96745" x="207963" y="5176838"/>
          <p14:tracePt t="96753" x="207963" y="5189538"/>
          <p14:tracePt t="96764" x="207963" y="5214938"/>
          <p14:tracePt t="96771" x="207963" y="5246688"/>
          <p14:tracePt t="96779" x="207963" y="5272088"/>
          <p14:tracePt t="96786" x="207963" y="5297488"/>
          <p14:tracePt t="96794" x="207963" y="5310188"/>
          <p14:tracePt t="96803" x="207963" y="5340350"/>
          <p14:tracePt t="96811" x="207963" y="5365750"/>
          <p14:tracePt t="96819" x="207963" y="5397500"/>
          <p14:tracePt t="96828" x="207963" y="5410200"/>
          <p14:tracePt t="96838" x="207963" y="5422900"/>
          <p14:tracePt t="96846" x="207963" y="5448300"/>
          <p14:tracePt t="96851" x="207963" y="5467350"/>
          <p14:tracePt t="96868" x="207963" y="5480050"/>
          <p14:tracePt t="96881" x="207963" y="5492750"/>
          <p14:tracePt t="96887" x="207963" y="5505450"/>
          <p14:tracePt t="96906" x="207963" y="5518150"/>
          <p14:tracePt t="96932" x="207963" y="5530850"/>
          <p14:tracePt t="96945" x="207963" y="5549900"/>
          <p14:tracePt t="96953" x="220663" y="5549900"/>
          <p14:tracePt t="96962" x="220663" y="5562600"/>
          <p14:tracePt t="96969" x="233363" y="5575300"/>
          <p14:tracePt t="96977" x="233363" y="5588000"/>
          <p14:tracePt t="96985" x="246063" y="5588000"/>
          <p14:tracePt t="96993" x="258763" y="5600700"/>
          <p14:tracePt t="97004" x="277813" y="5619750"/>
          <p14:tracePt t="97011" x="290513" y="5632450"/>
          <p14:tracePt t="97018" x="290513" y="5645150"/>
          <p14:tracePt t="97027" x="303213" y="5645150"/>
          <p14:tracePt t="97035" x="303213" y="5657850"/>
          <p14:tracePt t="97043" x="315913" y="5668963"/>
          <p14:tracePt t="97053" x="315913" y="5681663"/>
          <p14:tracePt t="97060" x="328613" y="5681663"/>
          <p14:tracePt t="97068" x="328613" y="5700713"/>
          <p14:tracePt t="97080" x="328613" y="5713413"/>
          <p14:tracePt t="97085" x="347663" y="5713413"/>
          <p14:tracePt t="97093" x="347663" y="5726113"/>
          <p14:tracePt t="97102" x="360363" y="5726113"/>
          <p14:tracePt t="97122" x="360363" y="5738813"/>
          <p14:tracePt t="97130" x="373063" y="5738813"/>
          <p14:tracePt t="97219" x="385763" y="5738813"/>
          <p14:tracePt t="97276" x="398463" y="5726113"/>
          <p14:tracePt t="97310" x="411163" y="5713413"/>
          <p14:tracePt t="97335" x="430213" y="5700713"/>
          <p14:tracePt t="97351" x="442913" y="5681663"/>
          <p14:tracePt t="97368" x="455613" y="5668963"/>
          <p14:tracePt t="97385" x="468313" y="5668963"/>
          <p14:tracePt t="97393" x="468313" y="5657850"/>
          <p14:tracePt t="97397" x="481013" y="5657850"/>
          <p14:tracePt t="97405" x="481013" y="5645150"/>
          <p14:tracePt t="97429" x="498475" y="5645150"/>
          <p14:tracePt t="97445" x="498475" y="5632450"/>
          <p14:tracePt t="98249" x="498475" y="5600700"/>
          <p14:tracePt t="98257" x="498475" y="5562600"/>
          <p14:tracePt t="98265" x="481013" y="5492750"/>
          <p14:tracePt t="98274" x="468313" y="5422900"/>
          <p14:tracePt t="98282" x="468313" y="5340350"/>
          <p14:tracePt t="98290" x="455613" y="5272088"/>
          <p14:tracePt t="98298" x="442913" y="5189538"/>
          <p14:tracePt t="98306" x="430213" y="5119688"/>
          <p14:tracePt t="98314" x="430213" y="5049838"/>
          <p14:tracePt t="98322" x="411163" y="5024438"/>
          <p14:tracePt t="98330" x="411163" y="4968875"/>
          <p14:tracePt t="98338" x="398463" y="4911725"/>
          <p14:tracePt t="98346" x="398463" y="4873625"/>
          <p14:tracePt t="98359" x="398463" y="4829175"/>
          <p14:tracePt t="98369" x="398463" y="4791075"/>
          <p14:tracePt t="98379" x="398463" y="4759325"/>
          <p14:tracePt t="98386" x="398463" y="4733925"/>
          <p14:tracePt t="98395" x="398463" y="4702175"/>
          <p14:tracePt t="98401" x="398463" y="4676775"/>
          <p14:tracePt t="98411" x="398463" y="4651375"/>
          <p14:tracePt t="98418" x="398463" y="4621213"/>
          <p14:tracePt t="98427" x="398463" y="4608513"/>
          <p14:tracePt t="98437" x="398463" y="4583113"/>
          <p14:tracePt t="98443" x="398463" y="4551363"/>
          <p14:tracePt t="98453" x="398463" y="4525963"/>
          <p14:tracePt t="98460" x="398463" y="4513263"/>
          <p14:tracePt t="98468" x="398463" y="4487863"/>
          <p14:tracePt t="98476" x="398463" y="4456113"/>
          <p14:tracePt t="98485" x="398463" y="4443413"/>
          <p14:tracePt t="98493" x="398463" y="4430713"/>
          <p14:tracePt t="98505" x="398463" y="4418013"/>
          <p14:tracePt t="98510" x="398463" y="4398963"/>
          <p14:tracePt t="98519" x="398463" y="4386263"/>
          <p14:tracePt t="98528" x="398463" y="4373563"/>
          <p14:tracePt t="98543" x="398463" y="4360863"/>
          <p14:tracePt t="98552" x="398463" y="4348163"/>
          <p14:tracePt t="98568" x="398463" y="4329113"/>
          <p14:tracePt t="98578" x="411163" y="4329113"/>
          <p14:tracePt t="98587" x="411163" y="4316413"/>
          <p14:tracePt t="98605" x="411163" y="4303713"/>
          <p14:tracePt t="98612" x="411163" y="4291013"/>
          <p14:tracePt t="98630" x="411163" y="4279900"/>
          <p14:tracePt t="98635" x="411163" y="4267200"/>
          <p14:tracePt t="98646" x="411163" y="4248150"/>
          <p14:tracePt t="98663" x="430213" y="4235450"/>
          <p14:tracePt t="98668" x="430213" y="4222750"/>
          <p14:tracePt t="98681" x="430213" y="4210050"/>
          <p14:tracePt t="98685" x="430213" y="4197350"/>
          <p14:tracePt t="98694" x="430213" y="4178300"/>
          <p14:tracePt t="98701" x="442913" y="4165600"/>
          <p14:tracePt t="98712" x="442913" y="4152900"/>
          <p14:tracePt t="98718" x="442913" y="4127500"/>
          <p14:tracePt t="98729" x="442913" y="4114800"/>
          <p14:tracePt t="98735" x="442913" y="4095750"/>
          <p14:tracePt t="98744" x="455613" y="4070350"/>
          <p14:tracePt t="98754" x="455613" y="4057650"/>
          <p14:tracePt t="98760" x="455613" y="4044950"/>
          <p14:tracePt t="98774" x="455613" y="4013200"/>
          <p14:tracePt t="98781" x="468313" y="4000500"/>
          <p14:tracePt t="98785" x="468313" y="3987800"/>
          <p14:tracePt t="98805" x="468313" y="3975100"/>
          <p14:tracePt t="98813" x="468313" y="3962400"/>
          <p14:tracePt t="98820" x="481013" y="3962400"/>
          <p14:tracePt t="98864" x="481013" y="3943350"/>
          <p14:tracePt t="99081" x="481013" y="3962400"/>
          <p14:tracePt t="99130" x="481013" y="3975100"/>
          <p14:tracePt t="99162" x="481013" y="3987800"/>
          <p14:tracePt t="99178" x="481013" y="4000500"/>
          <p14:tracePt t="99195" x="481013" y="4013200"/>
          <p14:tracePt t="99222" x="481013" y="4025900"/>
          <p14:tracePt t="99228" x="481013" y="4044950"/>
          <p14:tracePt t="99251" x="481013" y="4057650"/>
          <p14:tracePt t="99267" x="481013" y="4070350"/>
          <p14:tracePt t="99291" x="481013" y="4083050"/>
          <p14:tracePt t="99316" x="481013" y="4095750"/>
          <p14:tracePt t="99332" x="481013" y="4114800"/>
          <p14:tracePt t="99364" x="481013" y="4127500"/>
          <p14:tracePt t="99396" x="481013" y="4140200"/>
          <p14:tracePt t="99509" x="481013" y="4127500"/>
          <p14:tracePt t="100003" x="498475" y="4127500"/>
          <p14:tracePt t="100010" x="536575" y="4127500"/>
          <p14:tracePt t="100018" x="581025" y="4114800"/>
          <p14:tracePt t="100027" x="631825" y="4083050"/>
          <p14:tracePt t="100036" x="676275" y="4070350"/>
          <p14:tracePt t="100043" x="746125" y="4057650"/>
          <p14:tracePt t="100051" x="803275" y="4044950"/>
          <p14:tracePt t="100062" x="852488" y="4025900"/>
          <p14:tracePt t="100069" x="922338" y="4013200"/>
          <p14:tracePt t="100078" x="979488" y="4000500"/>
          <p14:tracePt t="100085" x="1036638" y="3987800"/>
          <p14:tracePt t="100093" x="1074738" y="3975100"/>
          <p14:tracePt t="100101" x="1106488" y="3975100"/>
          <p14:tracePt t="100112" x="1143000" y="3962400"/>
          <p14:tracePt t="100119" x="1187450" y="3962400"/>
          <p14:tracePt t="100127" x="1225550" y="3962400"/>
          <p14:tracePt t="100135" x="1257300" y="3962400"/>
          <p14:tracePt t="100145" x="1308100" y="3943350"/>
          <p14:tracePt t="100152" x="1339850" y="3943350"/>
          <p14:tracePt t="100160" x="1377950" y="3943350"/>
          <p14:tracePt t="100170" x="1422400" y="3932238"/>
          <p14:tracePt t="100176" x="1460500" y="3932238"/>
          <p14:tracePt t="100185" x="1503363" y="3919538"/>
          <p14:tracePt t="100193" x="1541463" y="3919538"/>
          <p14:tracePt t="100204" x="1573213" y="3919538"/>
          <p14:tracePt t="100211" x="1598613" y="3919538"/>
          <p14:tracePt t="100219" x="1643063" y="3919538"/>
          <p14:tracePt t="100227" x="1668463" y="3906838"/>
          <p14:tracePt t="100235" x="1693863" y="3906838"/>
          <p14:tracePt t="100245" x="1725613" y="3906838"/>
          <p14:tracePt t="100252" x="1751013" y="3906838"/>
          <p14:tracePt t="100261" x="1763713" y="3906838"/>
          <p14:tracePt t="100269" x="1782763" y="3906838"/>
          <p14:tracePt t="100277" x="1795463" y="3906838"/>
          <p14:tracePt t="100286" x="1806575" y="3906838"/>
          <p14:tracePt t="100293" x="1819275" y="3906838"/>
          <p14:tracePt t="100303" x="1831975" y="3906838"/>
          <p14:tracePt t="100325" x="1844675" y="3906838"/>
          <p14:tracePt t="100422" x="1844675" y="3919538"/>
          <p14:tracePt t="100431" x="1819275" y="3932238"/>
          <p14:tracePt t="100439" x="1782763" y="3943350"/>
          <p14:tracePt t="100447" x="1725613" y="3962400"/>
          <p14:tracePt t="100455" x="1668463" y="3975100"/>
          <p14:tracePt t="100463" x="1598613" y="3987800"/>
          <p14:tracePt t="100471" x="1528763" y="4000500"/>
          <p14:tracePt t="100479" x="1447800" y="4013200"/>
          <p14:tracePt t="100487" x="1365250" y="4025900"/>
          <p14:tracePt t="100495" x="1282700" y="4057650"/>
          <p14:tracePt t="100503" x="1200150" y="4070350"/>
          <p14:tracePt t="100511" x="1119188" y="4083050"/>
          <p14:tracePt t="100520" x="1036638" y="4095750"/>
          <p14:tracePt t="100528" x="966788" y="4114800"/>
          <p14:tracePt t="100536" x="935038" y="4114800"/>
          <p14:tracePt t="100545" x="865188" y="4127500"/>
          <p14:tracePt t="100552" x="827088" y="4127500"/>
          <p14:tracePt t="100561" x="784225" y="4127500"/>
          <p14:tracePt t="100568" x="758825" y="4140200"/>
          <p14:tracePt t="100577" x="746125" y="4140200"/>
          <p14:tracePt t="100585" x="714375" y="4140200"/>
          <p14:tracePt t="100602" x="701675" y="4140200"/>
          <p14:tracePt t="100610" x="688975" y="4152900"/>
          <p14:tracePt t="100618" x="676275" y="4152900"/>
          <p14:tracePt t="100631" x="663575" y="4152900"/>
          <p14:tracePt t="100635" x="650875" y="4152900"/>
          <p14:tracePt t="100643" x="631825" y="4165600"/>
          <p14:tracePt t="100652" x="619125" y="4165600"/>
          <p14:tracePt t="100660" x="593725" y="4165600"/>
          <p14:tracePt t="100668" x="581025" y="4165600"/>
          <p14:tracePt t="100676" x="561975" y="4165600"/>
          <p14:tracePt t="100687" x="549275" y="4165600"/>
          <p14:tracePt t="100693" x="536575" y="4165600"/>
          <p14:tracePt t="100704" x="523875" y="4165600"/>
          <p14:tracePt t="100710" x="511175" y="4165600"/>
          <p14:tracePt t="100727" x="498475" y="4165600"/>
          <p14:tracePt t="100735" x="481013" y="4165600"/>
          <p14:tracePt t="100754" x="468313" y="4165600"/>
          <p14:tracePt t="100760" x="468313" y="4152900"/>
          <p14:tracePt t="100770" x="455613" y="4140200"/>
          <p14:tracePt t="100786" x="442913" y="4127500"/>
          <p14:tracePt t="100804" x="430213" y="4114800"/>
          <p14:tracePt t="100810" x="430213" y="4095750"/>
          <p14:tracePt t="100821" x="411163" y="4095750"/>
          <p14:tracePt t="100827" x="411163" y="4083050"/>
          <p14:tracePt t="100859" x="411163" y="4070350"/>
          <p14:tracePt t="100891" x="411163" y="4057650"/>
          <p14:tracePt t="100923" x="411163" y="4044950"/>
          <p14:tracePt t="101069" x="430213" y="4044950"/>
          <p14:tracePt t="101085" x="430213" y="4057650"/>
          <p14:tracePt t="101109" x="442913" y="4070350"/>
          <p14:tracePt t="101117" x="455613" y="4070350"/>
          <p14:tracePt t="101126" x="498475" y="4083050"/>
          <p14:tracePt t="101135" x="536575" y="4083050"/>
          <p14:tracePt t="101145" x="619125" y="4095750"/>
          <p14:tracePt t="101151" x="714375" y="4114800"/>
          <p14:tracePt t="101161" x="827088" y="4127500"/>
          <p14:tracePt t="101170" x="954088" y="4140200"/>
          <p14:tracePt t="101177" x="1087438" y="4140200"/>
          <p14:tracePt t="101187" x="1225550" y="4140200"/>
          <p14:tracePt t="101193" x="1377950" y="4140200"/>
          <p14:tracePt t="101202" x="1435100" y="4140200"/>
          <p14:tracePt t="101212" x="1573213" y="4140200"/>
          <p14:tracePt t="101221" x="1668463" y="4114800"/>
          <p14:tracePt t="101227" x="1782763" y="4095750"/>
          <p14:tracePt t="101237" x="1806575" y="4095750"/>
          <p14:tracePt t="101244" x="1876425" y="4083050"/>
          <p14:tracePt t="101252" x="1946275" y="4083050"/>
          <p14:tracePt t="101260" x="1984375" y="4083050"/>
          <p14:tracePt t="101268" x="2028825" y="4083050"/>
          <p14:tracePt t="101276" x="2054225" y="4083050"/>
          <p14:tracePt t="101287" x="2085975" y="4083050"/>
          <p14:tracePt t="101302" x="2098675" y="4083050"/>
          <p14:tracePt t="101312" x="2111375" y="4083050"/>
          <p14:tracePt t="101319" x="2122488" y="4083050"/>
          <p14:tracePt t="101336" x="2135188" y="4083050"/>
          <p14:tracePt t="101344" x="2147888" y="4083050"/>
          <p14:tracePt t="101352" x="2166938" y="4083050"/>
          <p14:tracePt t="101362" x="2179638" y="4083050"/>
          <p14:tracePt t="101368" x="2205038" y="4083050"/>
          <p14:tracePt t="101378" x="2217738" y="4083050"/>
          <p14:tracePt t="101385" x="2236788" y="4083050"/>
          <p14:tracePt t="101395" x="2262188" y="4083050"/>
          <p14:tracePt t="101403" x="2274888" y="4083050"/>
          <p14:tracePt t="101410" x="2287588" y="4083050"/>
          <p14:tracePt t="101418" x="2300288" y="4083050"/>
          <p14:tracePt t="101427" x="2319338" y="4083050"/>
          <p14:tracePt t="101435" x="2332038" y="4083050"/>
          <p14:tracePt t="101444" x="2344738" y="4083050"/>
          <p14:tracePt t="101453" x="2357438" y="4083050"/>
          <p14:tracePt t="101462" x="2370138" y="4083050"/>
          <p14:tracePt t="101486" x="2389188" y="4083050"/>
          <p14:tracePt t="101497" x="2401888" y="4083050"/>
          <p14:tracePt t="101529" x="2414588" y="4083050"/>
          <p14:tracePt t="101578" x="2414588" y="4070350"/>
          <p14:tracePt t="101659" x="2401888" y="4070350"/>
          <p14:tracePt t="101675" x="2389188" y="4070350"/>
          <p14:tracePt t="101699" x="2370138" y="4070350"/>
          <p14:tracePt t="101715" x="2357438" y="4057650"/>
          <p14:tracePt t="101739" x="2344738" y="4057650"/>
          <p14:tracePt t="101780" x="2332038" y="4057650"/>
          <p14:tracePt t="101812" x="2319338" y="4057650"/>
          <p14:tracePt t="101828" x="2319338" y="4044950"/>
          <p14:tracePt t="101844" x="2300288" y="4044950"/>
          <p14:tracePt t="101901" x="2287588" y="4044950"/>
          <p14:tracePt t="102143" x="2300288" y="4044950"/>
          <p14:tracePt t="102192" x="2319338" y="4044950"/>
          <p14:tracePt t="102345" x="2332038" y="4044950"/>
          <p14:tracePt t="102426" x="2344738" y="4044950"/>
          <p14:tracePt t="102507" x="2357438" y="4044950"/>
          <p14:tracePt t="102571" x="2370138" y="4044950"/>
          <p14:tracePt t="103105" x="2389188" y="4044950"/>
          <p14:tracePt t="103121" x="2401888" y="4044950"/>
          <p14:tracePt t="103137" x="2414588" y="4044950"/>
          <p14:tracePt t="103153" x="2427288" y="4044950"/>
          <p14:tracePt t="103177" x="2439988" y="4044950"/>
          <p14:tracePt t="103186" x="2439988" y="4025900"/>
          <p14:tracePt t="103210" x="2451100" y="4025900"/>
          <p14:tracePt t="103404" x="2439988" y="4025900"/>
          <p14:tracePt t="103755" x="2389188" y="4025900"/>
          <p14:tracePt t="103763" x="2319338" y="4025900"/>
          <p14:tracePt t="103771" x="2236788" y="4025900"/>
          <p14:tracePt t="103779" x="2135188" y="4025900"/>
          <p14:tracePt t="103787" x="2041525" y="4025900"/>
          <p14:tracePt t="103796" x="1946275" y="4025900"/>
          <p14:tracePt t="103804" x="1831975" y="4000500"/>
          <p14:tracePt t="103812" x="1655763" y="3943350"/>
          <p14:tracePt t="103820" x="1460500" y="3875088"/>
          <p14:tracePt t="103828" x="1282700" y="3811588"/>
          <p14:tracePt t="103836" x="1119188" y="3722688"/>
          <p14:tracePt t="103844" x="966788" y="3627438"/>
          <p14:tracePt t="103860" x="827088" y="3533775"/>
          <p14:tracePt t="103868" x="688975" y="3419475"/>
          <p14:tracePt t="103876" x="650875" y="3368675"/>
          <p14:tracePt t="103886" x="549275" y="3267075"/>
          <p14:tracePt t="103893" x="468313" y="3173413"/>
          <p14:tracePt t="103902" x="398463" y="3103563"/>
          <p14:tracePt t="103910" x="347663" y="3033713"/>
          <p14:tracePt t="103919" x="303213" y="2982913"/>
          <p14:tracePt t="103927" x="290513" y="2951163"/>
          <p14:tracePt t="103935" x="246063" y="2870200"/>
          <p14:tracePt t="103946" x="233363" y="2857500"/>
          <p14:tracePt t="103954" x="220663" y="2813050"/>
          <p14:tracePt t="103960" x="207963" y="2774950"/>
          <p14:tracePt t="103969" x="207963" y="2743200"/>
          <p14:tracePt t="103977" x="207963" y="2717800"/>
          <p14:tracePt t="103985" x="207963" y="2705100"/>
          <p14:tracePt t="103996" x="207963" y="2679700"/>
          <p14:tracePt t="104003" x="207963" y="2647950"/>
          <p14:tracePt t="104011" x="207963" y="2635250"/>
          <p14:tracePt t="104018" x="207963" y="2622550"/>
          <p14:tracePt t="104036" x="207963" y="2609850"/>
          <p14:tracePt t="104043" x="207963" y="2590800"/>
          <p14:tracePt t="104052" x="207963" y="2578100"/>
          <p14:tracePt t="104076" x="207963" y="2554288"/>
          <p14:tracePt t="104088" x="207963" y="2528888"/>
          <p14:tracePt t="104095" x="207963" y="2497138"/>
          <p14:tracePt t="104103" x="220663" y="2484438"/>
          <p14:tracePt t="104111" x="220663" y="2459038"/>
          <p14:tracePt t="104119" x="220663" y="2427288"/>
          <p14:tracePt t="104127" x="220663" y="2401888"/>
          <p14:tracePt t="104135" x="220663" y="2370138"/>
          <p14:tracePt t="104143" x="220663" y="2344738"/>
          <p14:tracePt t="104153" x="220663" y="2332038"/>
          <p14:tracePt t="104160" x="220663" y="2306638"/>
          <p14:tracePt t="104168" x="220663" y="2262188"/>
          <p14:tracePt t="104177" x="220663" y="2236788"/>
          <p14:tracePt t="104186" x="220663" y="2219325"/>
          <p14:tracePt t="104193" x="220663" y="2193925"/>
          <p14:tracePt t="104204" x="220663" y="2168525"/>
          <p14:tracePt t="104210" x="220663" y="2136775"/>
          <p14:tracePt t="104220" x="207963" y="2111375"/>
          <p14:tracePt t="104226" x="207963" y="2085975"/>
          <p14:tracePt t="104235" x="195263" y="2066925"/>
          <p14:tracePt t="104243" x="195263" y="2041525"/>
          <p14:tracePt t="104252" x="176213" y="2028825"/>
          <p14:tracePt t="104270" x="176213" y="2016125"/>
          <p14:tracePt t="104277" x="163513" y="2003425"/>
          <p14:tracePt t="104285" x="163513" y="1984375"/>
          <p14:tracePt t="104295" x="152400" y="1984375"/>
          <p14:tracePt t="104310" x="152400" y="1971675"/>
          <p14:tracePt t="104329" x="139700" y="1971675"/>
          <p14:tracePt t="104389" x="139700" y="1984375"/>
          <p14:tracePt t="104410" x="139700" y="2003425"/>
          <p14:tracePt t="104426" x="152400" y="2003425"/>
          <p14:tracePt t="104434" x="163513" y="2003425"/>
          <p14:tracePt t="104442" x="163513" y="2016125"/>
          <p14:tracePt t="104450" x="176213" y="2016125"/>
          <p14:tracePt t="104458" x="195263" y="2016125"/>
          <p14:tracePt t="104466" x="207963" y="2016125"/>
          <p14:tracePt t="104474" x="220663" y="2016125"/>
          <p14:tracePt t="104482" x="233363" y="2016125"/>
          <p14:tracePt t="104490" x="246063" y="2016125"/>
          <p14:tracePt t="104502" x="258763" y="2016125"/>
          <p14:tracePt t="104510" x="277813" y="2016125"/>
          <p14:tracePt t="104521" x="290513" y="2028825"/>
          <p14:tracePt t="104527" x="303213" y="2028825"/>
          <p14:tracePt t="104537" x="315913" y="2028825"/>
          <p14:tracePt t="104551" x="328613" y="2028825"/>
          <p14:tracePt t="104561" x="328613" y="2041525"/>
          <p14:tracePt t="104564" x="347663" y="2041525"/>
          <p14:tracePt t="104597" x="360363" y="2041525"/>
          <p14:tracePt t="104644" x="373063" y="2041525"/>
          <p14:tracePt t="104781" x="360363" y="2041525"/>
          <p14:tracePt t="104789" x="360363" y="2054225"/>
          <p14:tracePt t="104814" x="347663" y="2066925"/>
          <p14:tracePt t="104830" x="347663" y="2085975"/>
          <p14:tracePt t="104854" x="328613" y="2098675"/>
          <p14:tracePt t="104882" x="328613" y="2111375"/>
          <p14:tracePt t="104894" x="328613" y="2124075"/>
          <p14:tracePt t="104911" x="315913" y="2124075"/>
          <p14:tracePt t="104919" x="315913" y="2136775"/>
          <p14:tracePt t="104935" x="315913" y="2155825"/>
          <p14:tracePt t="104944" x="315913" y="2168525"/>
          <p14:tracePt t="104960" x="303213" y="2181225"/>
          <p14:tracePt t="104968" x="303213" y="2193925"/>
          <p14:tracePt t="104979" x="303213" y="2206625"/>
          <p14:tracePt t="104986" x="290513" y="2219325"/>
          <p14:tracePt t="104993" x="290513" y="2236788"/>
          <p14:tracePt t="105001" x="290513" y="2249488"/>
          <p14:tracePt t="105010" x="277813" y="2274888"/>
          <p14:tracePt t="105020" x="277813" y="2287588"/>
          <p14:tracePt t="105026" x="277813" y="2319338"/>
          <p14:tracePt t="105035" x="258763" y="2332038"/>
          <p14:tracePt t="105043" x="258763" y="2344738"/>
          <p14:tracePt t="105051" x="258763" y="2357438"/>
          <p14:tracePt t="105062" x="258763" y="2370138"/>
          <p14:tracePt t="105069" x="258763" y="2389188"/>
          <p14:tracePt t="105077" x="258763" y="2401888"/>
          <p14:tracePt t="105087" x="258763" y="2427288"/>
          <p14:tracePt t="105093" x="258763" y="2439988"/>
          <p14:tracePt t="105102" x="258763" y="2459038"/>
          <p14:tracePt t="105110" x="246063" y="2484438"/>
          <p14:tracePt t="105121" x="246063" y="2497138"/>
          <p14:tracePt t="105127" x="246063" y="2528888"/>
          <p14:tracePt t="105135" x="246063" y="2554288"/>
          <p14:tracePt t="105144" x="246063" y="2578100"/>
          <p14:tracePt t="105153" x="246063" y="2590800"/>
          <p14:tracePt t="105161" x="246063" y="2609850"/>
          <p14:tracePt t="105170" x="246063" y="2635250"/>
          <p14:tracePt t="105177" x="246063" y="2647950"/>
          <p14:tracePt t="105185" x="246063" y="2660650"/>
          <p14:tracePt t="105193" x="246063" y="2692400"/>
          <p14:tracePt t="105210" x="246063" y="2717800"/>
          <p14:tracePt t="105220" x="246063" y="2730500"/>
          <p14:tracePt t="105226" x="246063" y="2762250"/>
          <p14:tracePt t="105235" x="246063" y="2774950"/>
          <p14:tracePt t="105244" x="246063" y="2800350"/>
          <p14:tracePt t="105253" x="246063" y="2813050"/>
          <p14:tracePt t="105260" x="246063" y="2832100"/>
          <p14:tracePt t="105270" x="246063" y="2857500"/>
          <p14:tracePt t="105277" x="246063" y="2870200"/>
          <p14:tracePt t="105287" x="246063" y="2895600"/>
          <p14:tracePt t="105295" x="246063" y="2914650"/>
          <p14:tracePt t="105302" x="246063" y="2938463"/>
          <p14:tracePt t="105311" x="246063" y="2963863"/>
          <p14:tracePt t="105322" x="246063" y="2982913"/>
          <p14:tracePt t="105328" x="246063" y="3008313"/>
          <p14:tracePt t="105336" x="246063" y="3021013"/>
          <p14:tracePt t="105344" x="246063" y="3046413"/>
          <p14:tracePt t="105352" x="246063" y="3065463"/>
          <p14:tracePt t="105362" x="246063" y="3078163"/>
          <p14:tracePt t="105372" x="246063" y="3090863"/>
          <p14:tracePt t="105378" x="246063" y="3160713"/>
          <p14:tracePt t="105388" x="246063" y="3186113"/>
          <p14:tracePt t="105395" x="246063" y="3230563"/>
          <p14:tracePt t="105404" x="246063" y="3255963"/>
          <p14:tracePt t="105413" x="246063" y="3286125"/>
          <p14:tracePt t="105419" x="246063" y="3311525"/>
          <p14:tracePt t="105427" x="246063" y="3349625"/>
          <p14:tracePt t="105437" x="246063" y="3381375"/>
          <p14:tracePt t="105443" x="246063" y="3406775"/>
          <p14:tracePt t="105454" x="246063" y="3438525"/>
          <p14:tracePt t="105462" x="246063" y="3476625"/>
          <p14:tracePt t="105468" x="246063" y="3508375"/>
          <p14:tracePt t="105479" x="246063" y="3521075"/>
          <p14:tracePt t="105485" x="246063" y="3546475"/>
          <p14:tracePt t="105493" x="258763" y="3571875"/>
          <p14:tracePt t="105505" x="258763" y="3602038"/>
          <p14:tracePt t="105513" x="258763" y="3627438"/>
          <p14:tracePt t="105528" x="258763" y="3640138"/>
          <p14:tracePt t="105535" x="277813" y="3684588"/>
          <p14:tracePt t="105548" x="277813" y="3697288"/>
          <p14:tracePt t="105552" x="277813" y="3709988"/>
          <p14:tracePt t="105561" x="290513" y="3722688"/>
          <p14:tracePt t="105568" x="290513" y="3741738"/>
          <p14:tracePt t="105582" x="303213" y="3754438"/>
          <p14:tracePt t="105594" x="303213" y="3767138"/>
          <p14:tracePt t="105611" x="315913" y="3767138"/>
          <p14:tracePt t="105627" x="315913" y="3779838"/>
          <p14:tracePt t="105727" x="328613" y="3779838"/>
          <p14:tracePt t="105751" x="328613" y="3792538"/>
          <p14:tracePt t="105783" x="328613" y="3811588"/>
          <p14:tracePt t="105799" x="347663" y="3811588"/>
          <p14:tracePt t="105815" x="347663" y="3824288"/>
          <p14:tracePt t="105848" x="347663" y="3836988"/>
          <p14:tracePt t="105921" x="360363" y="3836988"/>
          <p14:tracePt t="105953" x="373063" y="3836988"/>
          <p14:tracePt t="105969" x="385763" y="3836988"/>
          <p14:tracePt t="105977" x="398463" y="3836988"/>
          <p14:tracePt t="105985" x="430213" y="3824288"/>
          <p14:tracePt t="105993" x="442913" y="3824288"/>
          <p14:tracePt t="106001" x="455613" y="3811588"/>
          <p14:tracePt t="106009" x="468313" y="3792538"/>
          <p14:tracePt t="106017" x="498475" y="3792538"/>
          <p14:tracePt t="106025" x="511175" y="3779838"/>
          <p14:tracePt t="106034" x="523875" y="3767138"/>
          <p14:tracePt t="106042" x="536575" y="3767138"/>
          <p14:tracePt t="106052" x="536575" y="3754438"/>
          <p14:tracePt t="106060" x="549275" y="3754438"/>
          <p14:tracePt t="106069" x="549275" y="3741738"/>
          <p14:tracePt t="106077" x="549275" y="3722688"/>
          <p14:tracePt t="106096" x="561975" y="3722688"/>
          <p14:tracePt t="106103" x="561975" y="3709988"/>
          <p14:tracePt t="106110" x="561975" y="3697288"/>
          <p14:tracePt t="106127" x="561975" y="3684588"/>
          <p14:tracePt t="106135" x="581025" y="3671888"/>
          <p14:tracePt t="106146" x="581025" y="3659188"/>
          <p14:tracePt t="106151" x="581025" y="3627438"/>
          <p14:tracePt t="106162" x="581025" y="3602038"/>
          <p14:tracePt t="106168" x="581025" y="3571875"/>
          <p14:tracePt t="106177" x="593725" y="3559175"/>
          <p14:tracePt t="106185" x="593725" y="3533775"/>
          <p14:tracePt t="106196" x="593725" y="3508375"/>
          <p14:tracePt t="106201" x="593725" y="3489325"/>
          <p14:tracePt t="106212" x="593725" y="3438525"/>
          <p14:tracePt t="106219" x="593725" y="3406775"/>
          <p14:tracePt t="106229" x="593725" y="3368675"/>
          <p14:tracePt t="106235" x="606425" y="3336925"/>
          <p14:tracePt t="106245" x="606425" y="3311525"/>
          <p14:tracePt t="106252" x="606425" y="3267075"/>
          <p14:tracePt t="106260" x="606425" y="3243263"/>
          <p14:tracePt t="106268" x="606425" y="3198813"/>
          <p14:tracePt t="106278" x="606425" y="3173413"/>
          <p14:tracePt t="106285" x="606425" y="3148013"/>
          <p14:tracePt t="106296" x="606425" y="3116263"/>
          <p14:tracePt t="106301" x="606425" y="3090863"/>
          <p14:tracePt t="106312" x="606425" y="3065463"/>
          <p14:tracePt t="106318" x="606425" y="3021013"/>
          <p14:tracePt t="106335" x="606425" y="2995613"/>
          <p14:tracePt t="106345" x="606425" y="2938463"/>
          <p14:tracePt t="106354" x="606425" y="2925763"/>
          <p14:tracePt t="106360" x="606425" y="2895600"/>
          <p14:tracePt t="106371" x="606425" y="2857500"/>
          <p14:tracePt t="106377" x="606425" y="2844800"/>
          <p14:tracePt t="106388" x="606425" y="2813050"/>
          <p14:tracePt t="106394" x="606425" y="2787650"/>
          <p14:tracePt t="106407" x="606425" y="2774950"/>
          <p14:tracePt t="106412" x="606425" y="2743200"/>
          <p14:tracePt t="106418" x="606425" y="2730500"/>
          <p14:tracePt t="106428" x="606425" y="2705100"/>
          <p14:tracePt t="106436" x="606425" y="2679700"/>
          <p14:tracePt t="106443" x="619125" y="2635250"/>
          <p14:tracePt t="106455" x="619125" y="2609850"/>
          <p14:tracePt t="106459" x="631825" y="2566988"/>
          <p14:tracePt t="106468" x="631825" y="2541588"/>
          <p14:tracePt t="106477" x="631825" y="2497138"/>
          <p14:tracePt t="106485" x="650875" y="2459038"/>
          <p14:tracePt t="106495" x="650875" y="2427288"/>
          <p14:tracePt t="106504" x="663575" y="2389188"/>
          <p14:tracePt t="106510" x="663575" y="2357438"/>
          <p14:tracePt t="106521" x="663575" y="2344738"/>
          <p14:tracePt t="106527" x="663575" y="2332038"/>
          <p14:tracePt t="106539" x="663575" y="2306638"/>
          <p14:tracePt t="106544" x="663575" y="2287588"/>
          <p14:tracePt t="106553" x="676275" y="2274888"/>
          <p14:tracePt t="106561" x="676275" y="2262188"/>
          <p14:tracePt t="106571" x="676275" y="2249488"/>
          <p14:tracePt t="106577" x="676275" y="2236788"/>
          <p14:tracePt t="106588" x="676275" y="2219325"/>
          <p14:tracePt t="106603" x="676275" y="2206625"/>
          <p14:tracePt t="106609" x="676275" y="2193925"/>
          <p14:tracePt t="106632" x="676275" y="2181225"/>
          <p14:tracePt t="106720" x="676275" y="2168525"/>
          <p14:tracePt t="106761" x="676275" y="2155825"/>
          <p14:tracePt t="106769" x="663575" y="2155825"/>
          <p14:tracePt t="106777" x="663575" y="2136775"/>
          <p14:tracePt t="106785" x="650875" y="2124075"/>
          <p14:tracePt t="106794" x="650875" y="2111375"/>
          <p14:tracePt t="106801" x="650875" y="2098675"/>
          <p14:tracePt t="106812" x="631825" y="2098675"/>
          <p14:tracePt t="106818" x="631825" y="2085975"/>
          <p14:tracePt t="106827" x="619125" y="2066925"/>
          <p14:tracePt t="106846" x="606425" y="2054225"/>
          <p14:tracePt t="106868" x="606425" y="2041525"/>
          <p14:tracePt t="106874" x="593725" y="2041525"/>
          <p14:tracePt t="106906" x="593725" y="2028825"/>
          <p14:tracePt t="106930" x="581025" y="2028825"/>
          <p14:tracePt t="106954" x="561975" y="2016125"/>
          <p14:tracePt t="106963" x="549275" y="2016125"/>
          <p14:tracePt t="106979" x="536575" y="2003425"/>
          <p14:tracePt t="106993" x="523875" y="2003425"/>
          <p14:tracePt t="107002" x="511175" y="2003425"/>
          <p14:tracePt t="107010" x="498475" y="2003425"/>
          <p14:tracePt t="107028" x="481013" y="2003425"/>
          <p14:tracePt t="107043" x="468313" y="2003425"/>
          <p14:tracePt t="107060" x="455613" y="2003425"/>
          <p14:tracePt t="107070" x="455613" y="2016125"/>
          <p14:tracePt t="107087" x="455613" y="2028825"/>
          <p14:tracePt t="107093" x="455613" y="2041525"/>
          <p14:tracePt t="107104" x="455613" y="2054225"/>
          <p14:tracePt t="107110" x="455613" y="2066925"/>
          <p14:tracePt t="107119" x="442913" y="2085975"/>
          <p14:tracePt t="107135" x="430213" y="2098675"/>
          <p14:tracePt t="107143" x="411163" y="2124075"/>
          <p14:tracePt t="107151" x="398463" y="2136775"/>
          <p14:tracePt t="107162" x="398463" y="2155825"/>
          <p14:tracePt t="107168" x="385763" y="2168525"/>
          <p14:tracePt t="107177" x="373063" y="2181225"/>
          <p14:tracePt t="107185" x="373063" y="2193925"/>
          <p14:tracePt t="107194" x="360363" y="2193925"/>
          <p14:tracePt t="107204" x="347663" y="2206625"/>
          <p14:tracePt t="107218" x="328613" y="2219325"/>
          <p14:tracePt t="107229" x="328613" y="2236788"/>
          <p14:tracePt t="107245" x="328613" y="2249488"/>
          <p14:tracePt t="107262" x="328613" y="2262188"/>
          <p14:tracePt t="107278" x="328613" y="2274888"/>
          <p14:tracePt t="107286" x="315913" y="2274888"/>
          <p14:tracePt t="107294" x="315913" y="2287588"/>
          <p14:tracePt t="107303" x="315913" y="2319338"/>
          <p14:tracePt t="107310" x="315913" y="2332038"/>
          <p14:tracePt t="107319" x="303213" y="2357438"/>
          <p14:tracePt t="107327" x="303213" y="2389188"/>
          <p14:tracePt t="107337" x="290513" y="2427288"/>
          <p14:tracePt t="107344" x="290513" y="2439988"/>
          <p14:tracePt t="107351" x="290513" y="2471738"/>
          <p14:tracePt t="107360" x="277813" y="2509838"/>
          <p14:tracePt t="107370" x="277813" y="2541588"/>
          <p14:tracePt t="107376" x="277813" y="2554288"/>
          <p14:tracePt t="107385" x="277813" y="2566988"/>
          <p14:tracePt t="107393" x="277813" y="2578100"/>
          <p14:tracePt t="107404" x="258763" y="2590800"/>
          <p14:tracePt t="107411" x="258763" y="2609850"/>
          <p14:tracePt t="107423" x="258763" y="2622550"/>
          <p14:tracePt t="107439" x="258763" y="2635250"/>
          <p14:tracePt t="107456" x="258763" y="2647950"/>
          <p14:tracePt t="107464" x="258763" y="2660650"/>
          <p14:tracePt t="107472" x="258763" y="2679700"/>
          <p14:tracePt t="107480" x="258763" y="2692400"/>
          <p14:tracePt t="107488" x="258763" y="2705100"/>
          <p14:tracePt t="107496" x="258763" y="2717800"/>
          <p14:tracePt t="107520" x="258763" y="2730500"/>
          <p14:tracePt t="107536" x="258763" y="2743200"/>
          <p14:tracePt t="107551" x="258763" y="2762250"/>
          <p14:tracePt t="107562" x="258763" y="2774950"/>
          <p14:tracePt t="107577" x="258763" y="2787650"/>
          <p14:tracePt t="107585" x="258763" y="2800350"/>
          <p14:tracePt t="107593" x="258763" y="2813050"/>
          <p14:tracePt t="107606" x="258763" y="2832100"/>
          <p14:tracePt t="107609" x="258763" y="2844800"/>
          <p14:tracePt t="107618" x="258763" y="2870200"/>
          <p14:tracePt t="107630" x="258763" y="2882900"/>
          <p14:tracePt t="107634" x="258763" y="2895600"/>
          <p14:tracePt t="107644" x="258763" y="2914650"/>
          <p14:tracePt t="107652" x="258763" y="2925763"/>
          <p14:tracePt t="107660" x="258763" y="2938463"/>
          <p14:tracePt t="107668" x="258763" y="2951163"/>
          <p14:tracePt t="107678" x="258763" y="2963863"/>
          <p14:tracePt t="107685" x="258763" y="2982913"/>
          <p14:tracePt t="107694" x="258763" y="2995613"/>
          <p14:tracePt t="107702" x="258763" y="3021013"/>
          <p14:tracePt t="107712" x="258763" y="3033713"/>
          <p14:tracePt t="107718" x="258763" y="3046413"/>
          <p14:tracePt t="107727" x="258763" y="3078163"/>
          <p14:tracePt t="107739" x="258763" y="3103563"/>
          <p14:tracePt t="107754" x="258763" y="3148013"/>
          <p14:tracePt t="107761" x="258763" y="3198813"/>
          <p14:tracePt t="107769" x="258763" y="3217863"/>
          <p14:tracePt t="107778" x="258763" y="3230563"/>
          <p14:tracePt t="107786" x="258763" y="3243263"/>
          <p14:tracePt t="107797" x="258763" y="3267075"/>
          <p14:tracePt t="107810" x="258763" y="3286125"/>
          <p14:tracePt t="107821" x="258763" y="3298825"/>
          <p14:tracePt t="107827" x="258763" y="3311525"/>
          <p14:tracePt t="107843" x="258763" y="3324225"/>
          <p14:tracePt t="107852" x="258763" y="3336925"/>
          <p14:tracePt t="107865" x="258763" y="3349625"/>
          <p14:tracePt t="107877" x="258763" y="3368675"/>
          <p14:tracePt t="107889" x="258763" y="3381375"/>
          <p14:tracePt t="107902" x="258763" y="3394075"/>
          <p14:tracePt t="107913" x="258763" y="3406775"/>
          <p14:tracePt t="107918" x="258763" y="3419475"/>
          <p14:tracePt t="107938" x="258763" y="3438525"/>
          <p14:tracePt t="107944" x="258763" y="3451225"/>
          <p14:tracePt t="107954" x="258763" y="3463925"/>
          <p14:tracePt t="107962" x="258763" y="3476625"/>
          <p14:tracePt t="107968" x="258763" y="3489325"/>
          <p14:tracePt t="107978" x="258763" y="3508375"/>
          <p14:tracePt t="107984" x="258763" y="3521075"/>
          <p14:tracePt t="107996" x="258763" y="3533775"/>
          <p14:tracePt t="108002" x="258763" y="3546475"/>
          <p14:tracePt t="108014" x="258763" y="3559175"/>
          <p14:tracePt t="108020" x="258763" y="3571875"/>
          <p14:tracePt t="108035" x="258763" y="3590925"/>
          <p14:tracePt t="108062" x="258763" y="3602038"/>
          <p14:tracePt t="108094" x="258763" y="3614738"/>
          <p14:tracePt t="108110" x="258763" y="3627438"/>
          <p14:tracePt t="108129" x="277813" y="3640138"/>
          <p14:tracePt t="108153" x="277813" y="3659188"/>
          <p14:tracePt t="108169" x="277813" y="3671888"/>
          <p14:tracePt t="108191" x="277813" y="3684588"/>
          <p14:tracePt t="109399" x="290513" y="3697288"/>
          <p14:tracePt t="109407" x="303213" y="3709988"/>
          <p14:tracePt t="109423" x="315913" y="3722688"/>
          <p14:tracePt t="109431" x="315913" y="3741738"/>
          <p14:tracePt t="109439" x="328613" y="3741738"/>
          <p14:tracePt t="109447" x="328613" y="3754438"/>
          <p14:tracePt t="109463" x="347663" y="3754438"/>
          <p14:tracePt t="109471" x="347663" y="3767138"/>
          <p14:tracePt t="109496" x="360363" y="3767138"/>
          <p14:tracePt t="109536" x="360363" y="3779838"/>
          <p14:tracePt t="109552" x="373063" y="3779838"/>
          <p14:tracePt t="109592" x="385763" y="3779838"/>
          <p14:tracePt t="109609" x="385763" y="3792538"/>
          <p14:tracePt t="109625" x="398463" y="3792538"/>
          <p14:tracePt t="109657" x="411163" y="3792538"/>
          <p14:tracePt t="109722" x="430213" y="3792538"/>
          <p14:tracePt t="109786" x="442913" y="3792538"/>
          <p14:tracePt t="123529" x="498475" y="3754438"/>
          <p14:tracePt t="123536" x="549275" y="3709988"/>
          <p14:tracePt t="123546" x="606425" y="3671888"/>
          <p14:tracePt t="123555" x="663575" y="3627438"/>
          <p14:tracePt t="123562" x="714375" y="3590925"/>
          <p14:tracePt t="123569" x="758825" y="3533775"/>
          <p14:tracePt t="123578" x="852488" y="3463925"/>
          <p14:tracePt t="123586" x="966788" y="3368675"/>
          <p14:tracePt t="123594" x="1062038" y="3267075"/>
          <p14:tracePt t="123602" x="1155700" y="3173413"/>
          <p14:tracePt t="123612" x="1257300" y="3078163"/>
          <p14:tracePt t="123620" x="1365250" y="2963863"/>
          <p14:tracePt t="123628" x="1409700" y="2914650"/>
          <p14:tracePt t="123636" x="1490663" y="2813050"/>
          <p14:tracePt t="123644" x="1573213" y="2717800"/>
          <p14:tracePt t="123653" x="1643063" y="2635250"/>
          <p14:tracePt t="123661" x="1693863" y="2566988"/>
          <p14:tracePt t="123669" x="1751013" y="2497138"/>
          <p14:tracePt t="123677" x="1782763" y="2471738"/>
          <p14:tracePt t="123687" x="1806575" y="2414588"/>
          <p14:tracePt t="123695" x="1844675" y="2389188"/>
          <p14:tracePt t="123703" x="1863725" y="2357438"/>
          <p14:tracePt t="123711" x="1889125" y="2332038"/>
          <p14:tracePt t="123720" x="1901825" y="2319338"/>
          <p14:tracePt t="123728" x="1901825" y="2306638"/>
          <p14:tracePt t="123736" x="1933575" y="2274888"/>
          <p14:tracePt t="123744" x="1946275" y="2262188"/>
          <p14:tracePt t="123753" x="1946275" y="2249488"/>
          <p14:tracePt t="123761" x="1958975" y="2236788"/>
          <p14:tracePt t="123770" x="1971675" y="2219325"/>
          <p14:tracePt t="123777" x="1984375" y="2206625"/>
          <p14:tracePt t="123786" x="1984375" y="2193925"/>
          <p14:tracePt t="123805" x="1997075" y="2181225"/>
          <p14:tracePt t="123811" x="1997075" y="2168525"/>
          <p14:tracePt t="123835" x="2016125" y="2168525"/>
          <p14:tracePt t="123843" x="2016125" y="2136775"/>
          <p14:tracePt t="123851" x="2028825" y="2124075"/>
          <p14:tracePt t="123860" x="2054225" y="2085975"/>
          <p14:tracePt t="123870" x="2066925" y="2066925"/>
          <p14:tracePt t="123878" x="2085975" y="2041525"/>
          <p14:tracePt t="123885" x="2098675" y="2016125"/>
          <p14:tracePt t="123895" x="2111375" y="2003425"/>
          <p14:tracePt t="123901" x="2111375" y="1984375"/>
          <p14:tracePt t="123910" x="2122488" y="1971675"/>
          <p14:tracePt t="123926" x="2135188" y="1971675"/>
          <p14:tracePt t="124004" x="2135188" y="1984375"/>
          <p14:tracePt t="124020" x="2147888" y="2016125"/>
          <p14:tracePt t="124028" x="2166938" y="2028825"/>
          <p14:tracePt t="124037" x="2179638" y="2028825"/>
          <p14:tracePt t="124045" x="2205038" y="2041525"/>
          <p14:tracePt t="124053" x="2217738" y="2054225"/>
          <p14:tracePt t="124061" x="2249488" y="2066925"/>
          <p14:tracePt t="124070" x="2274888" y="2085975"/>
          <p14:tracePt t="124077" x="2300288" y="2098675"/>
          <p14:tracePt t="124088" x="2319338" y="2098675"/>
          <p14:tracePt t="124093" x="2332038" y="2111375"/>
          <p14:tracePt t="124103" x="2344738" y="2111375"/>
          <p14:tracePt t="124110" x="2357438" y="2124075"/>
          <p14:tracePt t="124118" x="2370138" y="2124075"/>
          <p14:tracePt t="124150" x="2389188" y="2136775"/>
          <p14:tracePt t="124182" x="2401888" y="2136775"/>
          <p14:tracePt t="124190" x="2401888" y="2155825"/>
          <p14:tracePt t="124198" x="2414588" y="2155825"/>
          <p14:tracePt t="124210" x="2414588" y="2168525"/>
          <p14:tracePt t="124220" x="2427288" y="2168525"/>
          <p14:tracePt t="124226" x="2439988" y="2168525"/>
          <p14:tracePt t="124237" x="2451100" y="2181225"/>
          <p14:tracePt t="124252" x="2470150" y="2181225"/>
          <p14:tracePt t="124261" x="2482850" y="2181225"/>
          <p14:tracePt t="124271" x="2495550" y="2181225"/>
          <p14:tracePt t="124311" x="2508250" y="2181225"/>
          <p14:tracePt t="124368" x="2520950" y="2181225"/>
          <p14:tracePt t="124400" x="2540000" y="2181225"/>
          <p14:tracePt t="124408" x="2540000" y="2168525"/>
          <p14:tracePt t="124424" x="2552700" y="2168525"/>
          <p14:tracePt t="124448" x="2565400" y="2155825"/>
          <p14:tracePt t="124481" x="2578100" y="2155825"/>
          <p14:tracePt t="124505" x="2578100" y="2136775"/>
          <p14:tracePt t="124573" x="2590800" y="2136775"/>
          <p14:tracePt t="124594" x="2603500" y="2136775"/>
          <p14:tracePt t="124602" x="2603500" y="2124075"/>
          <p14:tracePt t="124618" x="2622550" y="2124075"/>
          <p14:tracePt t="124642" x="2635250" y="2124075"/>
          <p14:tracePt t="124675" x="2647950" y="2124075"/>
          <p14:tracePt t="124699" x="2647950" y="2111375"/>
          <p14:tracePt t="125301" x="2578100" y="2124075"/>
          <p14:tracePt t="125309" x="2482850" y="2193925"/>
          <p14:tracePt t="125317" x="2427288" y="2219325"/>
          <p14:tracePt t="125325" x="2332038" y="2262188"/>
          <p14:tracePt t="125333" x="2249488" y="2306638"/>
          <p14:tracePt t="125341" x="2147888" y="2344738"/>
          <p14:tracePt t="125350" x="2054225" y="2389188"/>
          <p14:tracePt t="125358" x="1844675" y="2459038"/>
          <p14:tracePt t="125366" x="1643063" y="2509838"/>
          <p14:tracePt t="125374" x="1447800" y="2578100"/>
          <p14:tracePt t="125382" x="1257300" y="2609850"/>
          <p14:tracePt t="125390" x="1155700" y="2622550"/>
          <p14:tracePt t="125403" x="992188" y="2635250"/>
          <p14:tracePt t="125410" x="839788" y="2647950"/>
          <p14:tracePt t="125418" x="714375" y="2660650"/>
          <p14:tracePt t="125428" x="631825" y="2660650"/>
          <p14:tracePt t="125435" x="593725" y="2660650"/>
          <p14:tracePt t="125444" x="523875" y="2660650"/>
          <p14:tracePt t="125452" x="481013" y="2647950"/>
          <p14:tracePt t="125462" x="442913" y="2635250"/>
          <p14:tracePt t="125470" x="411163" y="2622550"/>
          <p14:tracePt t="125477" x="385763" y="2609850"/>
          <p14:tracePt t="125486" x="373063" y="2590800"/>
          <p14:tracePt t="125493" x="373063" y="2578100"/>
          <p14:tracePt t="125502" x="360363" y="2578100"/>
          <p14:tracePt t="125510" x="347663" y="2566988"/>
          <p14:tracePt t="125519" x="347663" y="2554288"/>
          <p14:tracePt t="125528" x="328613" y="2541588"/>
          <p14:tracePt t="125535" x="315913" y="2528888"/>
          <p14:tracePt t="125543" x="303213" y="2497138"/>
          <p14:tracePt t="125552" x="290513" y="2484438"/>
          <p14:tracePt t="125562" x="290513" y="2471738"/>
          <p14:tracePt t="125568" x="277813" y="2439988"/>
          <p14:tracePt t="125580" x="258763" y="2427288"/>
          <p14:tracePt t="125583" x="246063" y="2414588"/>
          <p14:tracePt t="125587" x="246063" y="2401888"/>
          <p14:tracePt t="125594" x="233363" y="2389188"/>
          <p14:tracePt t="125610" x="233363" y="2370138"/>
          <p14:tracePt t="125616" x="220663" y="2370138"/>
          <p14:tracePt t="125632" x="220663" y="2357438"/>
          <p14:tracePt t="125729" x="233363" y="2357438"/>
          <p14:tracePt t="125745" x="233363" y="2344738"/>
          <p14:tracePt t="125762" x="246063" y="2344738"/>
          <p14:tracePt t="125770" x="258763" y="2332038"/>
          <p14:tracePt t="125778" x="277813" y="2319338"/>
          <p14:tracePt t="125786" x="290513" y="2306638"/>
          <p14:tracePt t="125794" x="303213" y="2287588"/>
          <p14:tracePt t="125802" x="315913" y="2274888"/>
          <p14:tracePt t="125811" x="347663" y="2262188"/>
          <p14:tracePt t="125819" x="360363" y="2249488"/>
          <p14:tracePt t="125827" x="385763" y="2236788"/>
          <p14:tracePt t="125838" x="398463" y="2219325"/>
          <p14:tracePt t="125843" x="398463" y="2206625"/>
          <p14:tracePt t="125852" x="411163" y="2206625"/>
          <p14:tracePt t="125862" x="430213" y="2193925"/>
          <p14:tracePt t="125923" x="430213" y="2206625"/>
          <p14:tracePt t="125939" x="430213" y="2219325"/>
          <p14:tracePt t="125947" x="430213" y="2262188"/>
          <p14:tracePt t="125960" x="411163" y="2306638"/>
          <p14:tracePt t="125970" x="385763" y="2344738"/>
          <p14:tracePt t="125977" x="373063" y="2389188"/>
          <p14:tracePt t="125985" x="347663" y="2427288"/>
          <p14:tracePt t="125994" x="328613" y="2459038"/>
          <p14:tracePt t="126002" x="290513" y="2497138"/>
          <p14:tracePt t="126014" x="277813" y="2528888"/>
          <p14:tracePt t="126018" x="258763" y="2566988"/>
          <p14:tracePt t="126027" x="233363" y="2590800"/>
          <p14:tracePt t="126036" x="220663" y="2609850"/>
          <p14:tracePt t="126044" x="207963" y="2635250"/>
          <p14:tracePt t="126054" x="195263" y="2660650"/>
          <p14:tracePt t="126061" x="176213" y="2692400"/>
          <p14:tracePt t="126068" x="163513" y="2730500"/>
          <p14:tracePt t="126077" x="163513" y="2762250"/>
          <p14:tracePt t="126087" x="163513" y="2800350"/>
          <p14:tracePt t="126093" x="152400" y="2844800"/>
          <p14:tracePt t="126104" x="152400" y="2895600"/>
          <p14:tracePt t="126110" x="152400" y="2951163"/>
          <p14:tracePt t="126119" x="152400" y="3008313"/>
          <p14:tracePt t="126127" x="152400" y="3065463"/>
          <p14:tracePt t="126136" x="152400" y="3135313"/>
          <p14:tracePt t="126143" x="152400" y="3173413"/>
          <p14:tracePt t="126152" x="152400" y="3198813"/>
          <p14:tracePt t="126162" x="152400" y="3255963"/>
          <p14:tracePt t="126169" x="152400" y="3324225"/>
          <p14:tracePt t="126177" x="152400" y="3336925"/>
          <p14:tracePt t="126186" x="152400" y="3381375"/>
          <p14:tracePt t="126194" x="152400" y="3438525"/>
          <p14:tracePt t="126205" x="152400" y="3451225"/>
          <p14:tracePt t="126210" x="152400" y="3476625"/>
          <p14:tracePt t="126220" x="152400" y="3533775"/>
          <p14:tracePt t="126228" x="163513" y="3546475"/>
          <p14:tracePt t="126238" x="176213" y="3571875"/>
          <p14:tracePt t="126578" x="176213" y="3590925"/>
          <p14:tracePt t="126586" x="176213" y="3602038"/>
          <p14:tracePt t="126594" x="176213" y="3627438"/>
          <p14:tracePt t="126602" x="176213" y="3671888"/>
          <p14:tracePt t="126610" x="176213" y="3684588"/>
          <p14:tracePt t="126618" x="195263" y="3709988"/>
          <p14:tracePt t="126626" x="207963" y="3754438"/>
          <p14:tracePt t="126634" x="207963" y="3779838"/>
          <p14:tracePt t="126642" x="207963" y="3792538"/>
          <p14:tracePt t="126650" x="220663" y="3824288"/>
          <p14:tracePt t="126658" x="220663" y="3836988"/>
          <p14:tracePt t="126666" x="233363" y="3849688"/>
          <p14:tracePt t="126683" x="233363" y="3862388"/>
          <p14:tracePt t="126702" x="233363" y="3875088"/>
          <p14:tracePt t="126715" x="246063" y="3875088"/>
          <p14:tracePt t="126723" x="246063" y="3894138"/>
          <p14:tracePt t="126739" x="246063" y="3906838"/>
          <p14:tracePt t="126747" x="258763" y="3906838"/>
          <p14:tracePt t="126763" x="258763" y="3919538"/>
          <p14:tracePt t="126771" x="277813" y="3919538"/>
          <p14:tracePt t="126796" x="277813" y="3932238"/>
          <p14:tracePt t="126844" x="290513" y="3932238"/>
          <p14:tracePt t="126868" x="290513" y="3943350"/>
          <p14:tracePt t="126949" x="290513" y="3962400"/>
          <p14:tracePt t="127054" x="290513" y="3943350"/>
          <p14:tracePt t="127135" x="290513" y="3932238"/>
          <p14:tracePt t="127927" x="290513" y="3943350"/>
          <p14:tracePt t="127943" x="290513" y="3962400"/>
          <p14:tracePt t="127959" x="290513" y="3975100"/>
          <p14:tracePt t="127991" x="290513" y="3987800"/>
          <p14:tracePt t="128008" x="290513" y="4000500"/>
          <p14:tracePt t="128024" x="290513" y="4013200"/>
          <p14:tracePt t="128040" x="290513" y="4025900"/>
          <p14:tracePt t="128056" x="290513" y="4044950"/>
          <p14:tracePt t="128080" x="290513" y="4057650"/>
          <p14:tracePt t="128129" x="290513" y="4070350"/>
          <p14:tracePt t="128202" x="290513" y="4083050"/>
          <p14:tracePt t="133290" x="290513" y="4070350"/>
          <p14:tracePt t="133299" x="290513" y="4057650"/>
          <p14:tracePt t="133307" x="290513" y="4013200"/>
          <p14:tracePt t="133316" x="290513" y="4000500"/>
          <p14:tracePt t="133324" x="290513" y="3975100"/>
          <p14:tracePt t="133333" x="290513" y="3943350"/>
          <p14:tracePt t="133340" x="303213" y="3919538"/>
          <p14:tracePt t="133349" x="303213" y="3894138"/>
          <p14:tracePt t="133357" x="303213" y="3862388"/>
          <p14:tracePt t="133366" x="303213" y="3836988"/>
          <p14:tracePt t="133373" x="303213" y="3824288"/>
          <p14:tracePt t="133383" x="303213" y="3792538"/>
          <p14:tracePt t="133390" x="315913" y="3754438"/>
          <p14:tracePt t="133399" x="315913" y="3722688"/>
          <p14:tracePt t="133411" x="315913" y="3684588"/>
          <p14:tracePt t="133419" x="328613" y="3671888"/>
          <p14:tracePt t="133427" x="328613" y="3640138"/>
          <p14:tracePt t="133436" x="328613" y="3614738"/>
          <p14:tracePt t="133445" x="347663" y="3602038"/>
          <p14:tracePt t="133453" x="347663" y="3571875"/>
          <p14:tracePt t="133460" x="347663" y="3559175"/>
          <p14:tracePt t="133470" x="347663" y="3546475"/>
          <p14:tracePt t="133477" x="360363" y="3533775"/>
          <p14:tracePt t="133486" x="360363" y="3521075"/>
          <p14:tracePt t="133494" x="360363" y="3508375"/>
          <p14:tracePt t="133502" x="373063" y="3476625"/>
          <p14:tracePt t="133512" x="373063" y="3463925"/>
          <p14:tracePt t="133523" x="385763" y="3438525"/>
          <p14:tracePt t="133536" x="385763" y="3406775"/>
          <p14:tracePt t="133546" x="385763" y="3394075"/>
          <p14:tracePt t="133552" x="398463" y="3381375"/>
          <p14:tracePt t="133665" x="398463" y="3394075"/>
          <p14:tracePt t="133690" x="385763" y="3394075"/>
          <p14:tracePt t="133706" x="385763" y="3406775"/>
          <p14:tracePt t="133851" x="385763" y="3419475"/>
          <p14:tracePt t="133924" x="385763" y="3438525"/>
          <p14:tracePt t="133932" x="373063" y="3438525"/>
          <p14:tracePt t="133956" x="373063" y="3451225"/>
          <p14:tracePt t="133980" x="373063" y="3463925"/>
          <p14:tracePt t="133988" x="373063" y="3476625"/>
          <p14:tracePt t="133997" x="373063" y="3489325"/>
          <p14:tracePt t="134005" x="373063" y="3508375"/>
          <p14:tracePt t="134020" x="373063" y="3533775"/>
          <p14:tracePt t="134027" x="373063" y="3559175"/>
          <p14:tracePt t="134035" x="360363" y="3571875"/>
          <p14:tracePt t="134044" x="360363" y="3614738"/>
          <p14:tracePt t="134052" x="360363" y="3640138"/>
          <p14:tracePt t="134062" x="347663" y="3671888"/>
          <p14:tracePt t="134069" x="347663" y="3697288"/>
          <p14:tracePt t="134077" x="347663" y="3709988"/>
          <p14:tracePt t="134085" x="328613" y="3741738"/>
          <p14:tracePt t="134094" x="328613" y="3754438"/>
          <p14:tracePt t="134103" x="328613" y="3767138"/>
          <p14:tracePt t="134110" x="315913" y="3779838"/>
          <p14:tracePt t="134118" x="315913" y="3792538"/>
          <p14:tracePt t="134129" x="315913" y="3811588"/>
          <p14:tracePt t="134136" x="315913" y="3824288"/>
          <p14:tracePt t="134151" x="315913" y="3836988"/>
          <p14:tracePt t="134160" x="315913" y="3849688"/>
          <p14:tracePt t="134169" x="303213" y="3849688"/>
          <p14:tracePt t="134177" x="303213" y="3862388"/>
          <p14:tracePt t="134185" x="303213" y="3875088"/>
          <p14:tracePt t="134193" x="303213" y="3894138"/>
          <p14:tracePt t="134210" x="290513" y="3906838"/>
          <p14:tracePt t="134228" x="290513" y="3919538"/>
          <p14:tracePt t="134239" x="290513" y="3932238"/>
          <p14:tracePt t="134255" x="290513" y="3943350"/>
          <p14:tracePt t="134263" x="277813" y="3962400"/>
          <p14:tracePt t="134272" x="277813" y="3975100"/>
          <p14:tracePt t="134280" x="277813" y="3987800"/>
          <p14:tracePt t="134288" x="258763" y="4013200"/>
          <p14:tracePt t="134296" x="258763" y="4025900"/>
          <p14:tracePt t="134304" x="246063" y="4044950"/>
          <p14:tracePt t="134312" x="233363" y="4070350"/>
          <p14:tracePt t="134320" x="233363" y="4083050"/>
          <p14:tracePt t="134328" x="233363" y="4095750"/>
          <p14:tracePt t="134345" x="233363" y="4114800"/>
          <p14:tracePt t="134351" x="220663" y="4127500"/>
          <p14:tracePt t="134368" x="220663" y="4140200"/>
          <p14:tracePt t="134384" x="220663" y="4152900"/>
          <p14:tracePt t="134417" x="220663" y="4165600"/>
          <p14:tracePt t="134619" x="220663" y="4152900"/>
          <p14:tracePt t="134675" x="220663" y="4140200"/>
          <p14:tracePt t="134740" x="220663" y="4127500"/>
          <p14:tracePt t="134813" x="220663" y="4114800"/>
          <p14:tracePt t="134860" x="220663" y="4095750"/>
          <p14:tracePt t="134870" x="220663" y="4083050"/>
          <p14:tracePt t="134886" x="220663" y="4070350"/>
          <p14:tracePt t="134894" x="220663" y="4057650"/>
          <p14:tracePt t="134903" x="220663" y="4044950"/>
          <p14:tracePt t="134910" x="220663" y="3975100"/>
          <p14:tracePt t="134919" x="233363" y="3932238"/>
          <p14:tracePt t="134926" x="233363" y="3875088"/>
          <p14:tracePt t="134937" x="246063" y="3792538"/>
          <p14:tracePt t="134943" x="246063" y="3709988"/>
          <p14:tracePt t="134953" x="258763" y="3627438"/>
          <p14:tracePt t="134962" x="258763" y="3546475"/>
          <p14:tracePt t="134970" x="258763" y="3521075"/>
          <p14:tracePt t="134977" x="258763" y="3463925"/>
          <p14:tracePt t="134985" x="258763" y="3419475"/>
          <p14:tracePt t="134993" x="258763" y="3381375"/>
          <p14:tracePt t="135001" x="258763" y="3349625"/>
          <p14:tracePt t="135013" x="258763" y="3336925"/>
          <p14:tracePt t="135018" x="258763" y="3311525"/>
          <p14:tracePt t="135027" x="258763" y="3298825"/>
          <p14:tracePt t="135035" x="258763" y="3286125"/>
          <p14:tracePt t="135044" x="258763" y="3267075"/>
          <p14:tracePt t="135052" x="277813" y="3255963"/>
          <p14:tracePt t="135063" x="277813" y="3243263"/>
          <p14:tracePt t="135069" x="277813" y="3230563"/>
          <p14:tracePt t="135077" x="277813" y="3217863"/>
          <p14:tracePt t="135087" x="277813" y="3198813"/>
          <p14:tracePt t="135095" x="277813" y="3186113"/>
          <p14:tracePt t="135104" x="277813" y="3173413"/>
          <p14:tracePt t="135110" x="277813" y="3160713"/>
          <p14:tracePt t="135126" x="277813" y="3148013"/>
          <p14:tracePt t="135136" x="277813" y="3135313"/>
          <p14:tracePt t="135151" x="277813" y="3116263"/>
          <p14:tracePt t="135162" x="277813" y="3103563"/>
          <p14:tracePt t="135168" x="277813" y="3090863"/>
          <p14:tracePt t="135176" x="277813" y="3078163"/>
          <p14:tracePt t="135184" x="277813" y="3065463"/>
          <p14:tracePt t="135194" x="277813" y="3033713"/>
          <p14:tracePt t="135202" x="277813" y="3021013"/>
          <p14:tracePt t="135218" x="277813" y="3008313"/>
          <p14:tracePt t="135661" x="277813" y="2995613"/>
          <p14:tracePt t="135669" x="303213" y="2963863"/>
          <p14:tracePt t="135677" x="328613" y="2925763"/>
          <p14:tracePt t="135685" x="360363" y="2882900"/>
          <p14:tracePt t="135693" x="398463" y="2813050"/>
          <p14:tracePt t="135702" x="442913" y="2743200"/>
          <p14:tracePt t="135710" x="481013" y="2679700"/>
          <p14:tracePt t="135718" x="523875" y="2590800"/>
          <p14:tracePt t="135727" x="581025" y="2497138"/>
          <p14:tracePt t="135735" x="606425" y="2401888"/>
          <p14:tracePt t="135744" x="650875" y="2319338"/>
          <p14:tracePt t="135754" x="676275" y="2249488"/>
          <p14:tracePt t="135760" x="688975" y="2206625"/>
          <p14:tracePt t="135768" x="701675" y="2155825"/>
          <p14:tracePt t="135777" x="714375" y="2098675"/>
          <p14:tracePt t="135787" x="714375" y="2066925"/>
          <p14:tracePt t="135793" x="733425" y="2041525"/>
          <p14:tracePt t="135802" x="733425" y="2028825"/>
          <p14:tracePt t="135811" x="733425" y="2016125"/>
          <p14:tracePt t="135821" x="733425" y="1984375"/>
          <p14:tracePt t="135827" x="733425" y="1971675"/>
          <p14:tracePt t="135837" x="733425" y="1946275"/>
          <p14:tracePt t="135843" x="733425" y="1933575"/>
          <p14:tracePt t="135852" x="733425" y="1901825"/>
          <p14:tracePt t="135861" x="714375" y="1878013"/>
          <p14:tracePt t="135868" x="714375" y="1852613"/>
          <p14:tracePt t="135879" x="701675" y="1833563"/>
          <p14:tracePt t="135887" x="701675" y="1820863"/>
          <p14:tracePt t="135895" x="701675" y="1808163"/>
          <p14:tracePt t="135902" x="688975" y="1808163"/>
          <p14:tracePt t="135911" x="688975" y="1795463"/>
          <p14:tracePt t="135920" x="676275" y="1795463"/>
          <p14:tracePt t="135968" x="663575" y="1795463"/>
          <p14:tracePt t="136000" x="650875" y="1795463"/>
          <p14:tracePt t="136017" x="631825" y="1795463"/>
          <p14:tracePt t="136025" x="619125" y="1795463"/>
          <p14:tracePt t="136033" x="606425" y="1795463"/>
          <p14:tracePt t="136041" x="606425" y="1808163"/>
          <p14:tracePt t="136049" x="593725" y="1808163"/>
          <p14:tracePt t="136057" x="581025" y="1820863"/>
          <p14:tracePt t="136065" x="561975" y="1833563"/>
          <p14:tracePt t="136073" x="549275" y="1833563"/>
          <p14:tracePt t="136081" x="549275" y="1852613"/>
          <p14:tracePt t="136095" x="536575" y="1852613"/>
          <p14:tracePt t="136102" x="523875" y="1865313"/>
          <p14:tracePt t="136110" x="511175" y="1865313"/>
          <p14:tracePt t="136127" x="498475" y="1878013"/>
          <p14:tracePt t="136137" x="481013" y="1889125"/>
          <p14:tracePt t="136144" x="468313" y="1901825"/>
          <p14:tracePt t="136152" x="455613" y="1914525"/>
          <p14:tracePt t="136161" x="442913" y="1933575"/>
          <p14:tracePt t="136170" x="430213" y="1946275"/>
          <p14:tracePt t="136177" x="411163" y="1971675"/>
          <p14:tracePt t="136186" x="398463" y="1984375"/>
          <p14:tracePt t="136194" x="373063" y="2016125"/>
          <p14:tracePt t="136202" x="360363" y="2028825"/>
          <p14:tracePt t="136211" x="360363" y="2041525"/>
          <p14:tracePt t="136220" x="347663" y="2066925"/>
          <p14:tracePt t="136227" x="328613" y="2085975"/>
          <p14:tracePt t="136235" x="315913" y="2111375"/>
          <p14:tracePt t="136245" x="315913" y="2136775"/>
          <p14:tracePt t="136251" x="303213" y="2155825"/>
          <p14:tracePt t="136264" x="303213" y="2168525"/>
          <p14:tracePt t="136268" x="303213" y="2193925"/>
          <p14:tracePt t="136277" x="290513" y="2206625"/>
          <p14:tracePt t="136285" x="290513" y="2219325"/>
          <p14:tracePt t="136293" x="290513" y="2236788"/>
          <p14:tracePt t="136302" x="290513" y="2249488"/>
          <p14:tracePt t="136312" x="290513" y="2262188"/>
          <p14:tracePt t="136319" x="290513" y="2274888"/>
          <p14:tracePt t="136327" x="290513" y="2287588"/>
          <p14:tracePt t="136344" x="290513" y="2306638"/>
          <p14:tracePt t="136352" x="277813" y="2332038"/>
          <p14:tracePt t="136375" x="277813" y="2357438"/>
          <p14:tracePt t="136383" x="277813" y="2389188"/>
          <p14:tracePt t="136387" x="277813" y="2401888"/>
          <p14:tracePt t="136394" x="277813" y="2414588"/>
          <p14:tracePt t="136402" x="258763" y="2427288"/>
          <p14:tracePt t="136412" x="258763" y="2439988"/>
          <p14:tracePt t="136430" x="258763" y="2459038"/>
          <p14:tracePt t="136446" x="258763" y="2471738"/>
          <p14:tracePt t="136460" x="258763" y="2484438"/>
          <p14:tracePt t="136471" x="258763" y="2497138"/>
          <p14:tracePt t="136476" x="258763" y="2509838"/>
          <p14:tracePt t="136485" x="258763" y="2541588"/>
          <p14:tracePt t="136494" x="258763" y="2554288"/>
          <p14:tracePt t="136504" x="258763" y="2566988"/>
          <p14:tracePt t="136509" x="246063" y="2578100"/>
          <p14:tracePt t="136519" x="246063" y="2609850"/>
          <p14:tracePt t="136528" x="246063" y="2622550"/>
          <p14:tracePt t="136538" x="246063" y="2635250"/>
          <p14:tracePt t="136544" x="246063" y="2660650"/>
          <p14:tracePt t="136555" x="246063" y="2679700"/>
          <p14:tracePt t="136560" x="233363" y="2705100"/>
          <p14:tracePt t="136570" x="233363" y="2717800"/>
          <p14:tracePt t="136580" x="233363" y="2743200"/>
          <p14:tracePt t="136583" x="233363" y="2762250"/>
          <p14:tracePt t="136590" x="233363" y="2787650"/>
          <p14:tracePt t="136595" x="220663" y="2813050"/>
          <p14:tracePt t="136605" x="220663" y="2832100"/>
          <p14:tracePt t="136611" x="220663" y="2857500"/>
          <p14:tracePt t="136622" x="220663" y="2882900"/>
          <p14:tracePt t="136626" x="220663" y="2914650"/>
          <p14:tracePt t="136635" x="220663" y="2925763"/>
          <p14:tracePt t="136645" x="220663" y="2938463"/>
          <p14:tracePt t="136652" x="207963" y="2963863"/>
          <p14:tracePt t="136661" x="207963" y="2982913"/>
          <p14:tracePt t="136677" x="207963" y="2995613"/>
          <p14:tracePt t="136686" x="207963" y="3008313"/>
          <p14:tracePt t="136701" x="207963" y="3021013"/>
          <p14:tracePt t="136720" x="207963" y="3033713"/>
          <p14:tracePt t="136726" x="207963" y="3046413"/>
          <p14:tracePt t="136736" x="207963" y="3065463"/>
          <p14:tracePt t="136745" x="207963" y="3090863"/>
          <p14:tracePt t="136756" x="207963" y="3103563"/>
          <p14:tracePt t="136759" x="207963" y="3135313"/>
          <p14:tracePt t="136770" x="207963" y="3160713"/>
          <p14:tracePt t="136776" x="207963" y="3186113"/>
          <p14:tracePt t="136787" x="207963" y="3198813"/>
          <p14:tracePt t="136794" x="207963" y="3230563"/>
          <p14:tracePt t="136803" x="207963" y="3255963"/>
          <p14:tracePt t="136813" x="207963" y="3267075"/>
          <p14:tracePt t="136818" x="207963" y="3298825"/>
          <p14:tracePt t="136830" x="207963" y="3311525"/>
          <p14:tracePt t="136834" x="207963" y="3324225"/>
          <p14:tracePt t="136844" x="207963" y="3349625"/>
          <p14:tracePt t="136855" x="207963" y="3381375"/>
          <p14:tracePt t="136861" x="207963" y="3394075"/>
          <p14:tracePt t="136868" x="207963" y="3406775"/>
          <p14:tracePt t="136878" x="207963" y="3419475"/>
          <p14:tracePt t="136886" x="207963" y="3451225"/>
          <p14:tracePt t="136894" x="207963" y="3463925"/>
          <p14:tracePt t="136902" x="220663" y="3463925"/>
          <p14:tracePt t="136911" x="220663" y="3476625"/>
          <p14:tracePt t="136920" x="220663" y="3489325"/>
          <p14:tracePt t="136927" x="220663" y="3508375"/>
          <p14:tracePt t="136939" x="220663" y="3521075"/>
          <p14:tracePt t="136943" x="220663" y="3546475"/>
          <p14:tracePt t="136953" x="220663" y="3559175"/>
          <p14:tracePt t="136964" x="220663" y="3590925"/>
          <p14:tracePt t="136967" x="233363" y="3602038"/>
          <p14:tracePt t="136979" x="233363" y="3614738"/>
          <p14:tracePt t="136985" x="246063" y="3640138"/>
          <p14:tracePt t="136995" x="246063" y="3659188"/>
          <p14:tracePt t="137005" x="246063" y="3684588"/>
          <p14:tracePt t="137020" x="258763" y="3697288"/>
          <p14:tracePt t="137029" x="258763" y="3709988"/>
          <p14:tracePt t="137035" x="277813" y="3722688"/>
          <p14:tracePt t="137047" x="277813" y="3741738"/>
          <p14:tracePt t="137052" x="290513" y="3754438"/>
          <p14:tracePt t="137062" x="290513" y="3767138"/>
          <p14:tracePt t="137073" x="303213" y="3779838"/>
          <p14:tracePt t="137077" x="303213" y="3792538"/>
          <p14:tracePt t="137088" x="315913" y="3811588"/>
          <p14:tracePt t="137106" x="315913" y="3824288"/>
          <p14:tracePt t="137110" x="328613" y="3824288"/>
          <p14:tracePt t="137120" x="328613" y="3836988"/>
          <p14:tracePt t="137128" x="347663" y="3836988"/>
          <p14:tracePt t="137136" x="347663" y="3849688"/>
          <p14:tracePt t="137165" x="360363" y="3849688"/>
          <p14:tracePt t="137171" x="360363" y="3862388"/>
          <p14:tracePt t="137181" x="373063" y="3862388"/>
          <p14:tracePt t="137229" x="385763" y="3862388"/>
          <p14:tracePt t="137261" x="398463" y="3862388"/>
          <p14:tracePt t="137269" x="411163" y="3849688"/>
          <p14:tracePt t="137285" x="430213" y="3849688"/>
          <p14:tracePt t="137295" x="442913" y="3849688"/>
          <p14:tracePt t="137303" x="455613" y="3836988"/>
          <p14:tracePt t="137318" x="468313" y="3824288"/>
          <p14:tracePt t="137328" x="481013" y="3824288"/>
          <p14:tracePt t="137335" x="498475" y="3824288"/>
          <p14:tracePt t="137344" x="511175" y="3811588"/>
          <p14:tracePt t="137352" x="523875" y="3811588"/>
          <p14:tracePt t="137368" x="536575" y="3792538"/>
          <p14:tracePt t="137377" x="549275" y="3792538"/>
          <p14:tracePt t="137393" x="561975" y="3792538"/>
          <p14:tracePt t="137403" x="581025" y="3779838"/>
          <p14:tracePt t="137410" x="593725" y="3779838"/>
          <p14:tracePt t="137419" x="606425" y="3767138"/>
          <p14:tracePt t="137427" x="606425" y="3754438"/>
          <p14:tracePt t="137437" x="631825" y="3709988"/>
          <p14:tracePt t="137444" x="650875" y="3684588"/>
          <p14:tracePt t="137452" x="663575" y="3659188"/>
          <p14:tracePt t="137460" x="676275" y="3627438"/>
          <p14:tracePt t="137468" x="676275" y="3602038"/>
          <p14:tracePt t="137477" x="676275" y="3571875"/>
          <p14:tracePt t="137486" x="688975" y="3521075"/>
          <p14:tracePt t="137495" x="688975" y="3508375"/>
          <p14:tracePt t="137502" x="688975" y="3438525"/>
          <p14:tracePt t="137511" x="688975" y="3406775"/>
          <p14:tracePt t="137522" x="688975" y="3368675"/>
          <p14:tracePt t="137526" x="688975" y="3324225"/>
          <p14:tracePt t="137535" x="688975" y="3267075"/>
          <p14:tracePt t="137544" x="688975" y="3230563"/>
          <p14:tracePt t="137552" x="676275" y="3186113"/>
          <p14:tracePt t="137561" x="676275" y="3160713"/>
          <p14:tracePt t="137563" x="663575" y="3090863"/>
          <p14:tracePt t="137577" x="663575" y="3046413"/>
          <p14:tracePt t="137585" x="663575" y="3033713"/>
          <p14:tracePt t="137594" x="650875" y="2963863"/>
          <p14:tracePt t="137602" x="650875" y="2925763"/>
          <p14:tracePt t="137612" x="650875" y="2882900"/>
          <p14:tracePt t="137619" x="631825" y="2832100"/>
          <p14:tracePt t="137628" x="631825" y="2774950"/>
          <p14:tracePt t="137635" x="631825" y="2717800"/>
          <p14:tracePt t="137644" x="631825" y="2647950"/>
          <p14:tracePt t="137654" x="631825" y="2578100"/>
          <p14:tracePt t="137660" x="631825" y="2509838"/>
          <p14:tracePt t="137668" x="631825" y="2439988"/>
          <p14:tracePt t="137677" x="631825" y="2370138"/>
          <p14:tracePt t="137685" x="631825" y="2319338"/>
          <p14:tracePt t="137695" x="619125" y="2287588"/>
          <p14:tracePt t="137704" x="619125" y="2249488"/>
          <p14:tracePt t="137713" x="619125" y="2206625"/>
          <p14:tracePt t="137718" x="619125" y="2155825"/>
          <p14:tracePt t="137728" x="619125" y="2136775"/>
          <p14:tracePt t="137736" x="606425" y="2111375"/>
          <p14:tracePt t="137747" x="606425" y="2085975"/>
          <p14:tracePt t="137751" x="606425" y="2066925"/>
          <p14:tracePt t="137762" x="606425" y="2054225"/>
          <p14:tracePt t="137772" x="593725" y="2041525"/>
          <p14:tracePt t="137776" x="593725" y="2028825"/>
          <p14:tracePt t="137797" x="593725" y="2016125"/>
          <p14:tracePt t="137819" x="581025" y="2016125"/>
          <p14:tracePt t="137907" x="561975" y="2016125"/>
          <p14:tracePt t="137923" x="561975" y="2003425"/>
          <p14:tracePt t="137940" x="549275" y="1984375"/>
          <p14:tracePt t="137956" x="536575" y="1971675"/>
          <p14:tracePt t="137972" x="523875" y="1971675"/>
          <p14:tracePt t="137980" x="523875" y="1958975"/>
          <p14:tracePt t="138004" x="511175" y="1958975"/>
          <p14:tracePt t="138053" x="498475" y="1958975"/>
          <p14:tracePt t="138061" x="498475" y="1971675"/>
          <p14:tracePt t="138077" x="481013" y="1971675"/>
          <p14:tracePt t="138085" x="481013" y="1984375"/>
          <p14:tracePt t="138093" x="481013" y="2003425"/>
          <p14:tracePt t="138101" x="468313" y="2003425"/>
          <p14:tracePt t="138109" x="455613" y="2016125"/>
          <p14:tracePt t="138117" x="442913" y="2028825"/>
          <p14:tracePt t="138125" x="430213" y="2054225"/>
          <p14:tracePt t="138133" x="398463" y="2066925"/>
          <p14:tracePt t="138142" x="373063" y="2111375"/>
          <p14:tracePt t="138152" x="347663" y="2136775"/>
          <p14:tracePt t="138160" x="315913" y="2181225"/>
          <p14:tracePt t="138168" x="303213" y="2193925"/>
          <p14:tracePt t="138177" x="277813" y="2219325"/>
          <p14:tracePt t="138186" x="258763" y="2262188"/>
          <p14:tracePt t="138193" x="233363" y="2274888"/>
          <p14:tracePt t="138201" x="220663" y="2306638"/>
          <p14:tracePt t="138219" x="207963" y="2319338"/>
          <p14:tracePt t="138222" x="207963" y="2332038"/>
          <p14:tracePt t="138230" x="207963" y="2344738"/>
          <p14:tracePt t="138238" x="207963" y="2357438"/>
          <p14:tracePt t="138246" x="207963" y="2389188"/>
          <p14:tracePt t="138255" x="207963" y="2427288"/>
          <p14:tracePt t="138263" x="207963" y="2459038"/>
          <p14:tracePt t="138271" x="207963" y="2497138"/>
          <p14:tracePt t="138279" x="207963" y="2554288"/>
          <p14:tracePt t="138287" x="207963" y="2566988"/>
          <p14:tracePt t="138295" x="207963" y="2609850"/>
          <p14:tracePt t="138303" x="207963" y="2635250"/>
          <p14:tracePt t="138311" x="207963" y="2660650"/>
          <p14:tracePt t="138319" x="207963" y="2679700"/>
          <p14:tracePt t="138327" x="207963" y="2692400"/>
          <p14:tracePt t="138335" x="207963" y="2705100"/>
          <p14:tracePt t="138344" x="207963" y="2717800"/>
          <p14:tracePt t="138352" x="207963" y="2730500"/>
          <p14:tracePt t="138362" x="207963" y="2762250"/>
          <p14:tracePt t="138369" x="220663" y="2774950"/>
          <p14:tracePt t="138377" x="220663" y="2813050"/>
          <p14:tracePt t="138387" x="220663" y="2857500"/>
          <p14:tracePt t="138393" x="220663" y="2895600"/>
          <p14:tracePt t="138403" x="220663" y="2963863"/>
          <p14:tracePt t="138410" x="220663" y="3021013"/>
          <p14:tracePt t="138420" x="220663" y="3046413"/>
          <p14:tracePt t="138427" x="220663" y="3103563"/>
          <p14:tracePt t="138436" x="233363" y="3148013"/>
          <p14:tracePt t="138445" x="233363" y="3173413"/>
          <p14:tracePt t="138452" x="233363" y="3198813"/>
          <p14:tracePt t="138462" x="233363" y="3230563"/>
          <p14:tracePt t="138469" x="233363" y="3243263"/>
          <p14:tracePt t="138485" x="233363" y="3255963"/>
          <p14:tracePt t="138494" x="233363" y="3267075"/>
          <p14:tracePt t="138503" x="233363" y="3286125"/>
          <p14:tracePt t="138510" x="233363" y="3324225"/>
          <p14:tracePt t="138518" x="233363" y="3336925"/>
          <p14:tracePt t="138527" x="233363" y="3381375"/>
          <p14:tracePt t="138537" x="233363" y="3419475"/>
          <p14:tracePt t="138544" x="233363" y="3451225"/>
          <p14:tracePt t="138552" x="233363" y="3476625"/>
          <p14:tracePt t="138561" x="233363" y="3508375"/>
          <p14:tracePt t="138571" x="233363" y="3546475"/>
          <p14:tracePt t="138578" x="233363" y="3571875"/>
          <p14:tracePt t="138585" x="233363" y="3602038"/>
          <p14:tracePt t="138596" x="233363" y="3627438"/>
          <p14:tracePt t="138602" x="233363" y="3640138"/>
          <p14:tracePt t="138610" x="233363" y="3671888"/>
          <p14:tracePt t="138618" x="233363" y="3684588"/>
          <p14:tracePt t="138629" x="246063" y="3709988"/>
          <p14:tracePt t="138635" x="246063" y="3722688"/>
          <p14:tracePt t="138646" x="246063" y="3741738"/>
          <p14:tracePt t="138651" x="246063" y="3754438"/>
          <p14:tracePt t="138660" x="246063" y="3767138"/>
          <p14:tracePt t="138685" x="246063" y="3779838"/>
          <p14:tracePt t="138715" x="258763" y="3792538"/>
          <p14:tracePt t="138739" x="277813" y="3811588"/>
          <p14:tracePt t="138756" x="290513" y="3811588"/>
          <p14:tracePt t="138769" x="303213" y="3824288"/>
          <p14:tracePt t="138778" x="315913" y="3824288"/>
          <p14:tracePt t="138786" x="315913" y="3836988"/>
          <p14:tracePt t="138793" x="328613" y="3836988"/>
          <p14:tracePt t="138801" x="347663" y="3836988"/>
          <p14:tracePt t="138813" x="373063" y="3849688"/>
          <p14:tracePt t="138817" x="385763" y="3849688"/>
          <p14:tracePt t="138828" x="398463" y="3849688"/>
          <p14:tracePt t="138837" x="430213" y="3849688"/>
          <p14:tracePt t="138845" x="455613" y="3849688"/>
          <p14:tracePt t="138852" x="468313" y="3849688"/>
          <p14:tracePt t="138861" x="498475" y="3849688"/>
          <p14:tracePt t="138867" x="523875" y="3849688"/>
          <p14:tracePt t="138877" x="549275" y="3849688"/>
          <p14:tracePt t="138885" x="561975" y="3836988"/>
          <p14:tracePt t="138893" x="606425" y="3824288"/>
          <p14:tracePt t="138903" x="619125" y="3811588"/>
          <p14:tracePt t="138910" x="650875" y="3792538"/>
          <p14:tracePt t="138918" x="676275" y="3779838"/>
          <p14:tracePt t="138927" x="688975" y="3767138"/>
          <p14:tracePt t="138935" x="701675" y="3741738"/>
          <p14:tracePt t="138944" x="714375" y="3722688"/>
          <p14:tracePt t="138952" x="733425" y="3697288"/>
          <p14:tracePt t="138960" x="746125" y="3684588"/>
          <p14:tracePt t="138971" x="746125" y="3659188"/>
          <p14:tracePt t="138977" x="758825" y="3627438"/>
          <p14:tracePt t="138985" x="758825" y="3590925"/>
          <p14:tracePt t="138994" x="758825" y="3559175"/>
          <p14:tracePt t="139002" x="758825" y="3521075"/>
          <p14:tracePt t="139012" x="758825" y="3476625"/>
          <p14:tracePt t="139020" x="758825" y="3451225"/>
          <p14:tracePt t="139031" x="758825" y="3406775"/>
          <p14:tracePt t="139037" x="758825" y="3311525"/>
          <p14:tracePt t="139049" x="746125" y="3243263"/>
          <p14:tracePt t="139054" x="733425" y="3173413"/>
          <p14:tracePt t="139063" x="714375" y="3103563"/>
          <p14:tracePt t="139069" x="701675" y="3008313"/>
          <p14:tracePt t="139078" x="688975" y="2925763"/>
          <p14:tracePt t="139088" x="676275" y="2857500"/>
          <p14:tracePt t="139097" x="663575" y="2813050"/>
          <p14:tracePt t="139101" x="650875" y="2762250"/>
          <p14:tracePt t="139110" x="631825" y="2705100"/>
          <p14:tracePt t="139119" x="631825" y="2679700"/>
          <p14:tracePt t="139130" x="619125" y="2635250"/>
          <p14:tracePt t="139135" x="619125" y="2622550"/>
          <p14:tracePt t="139144" x="619125" y="2590800"/>
          <p14:tracePt t="139152" x="606425" y="2578100"/>
          <p14:tracePt t="139163" x="606425" y="2541588"/>
          <p14:tracePt t="139170" x="606425" y="2528888"/>
          <p14:tracePt t="139180" x="593725" y="2484438"/>
          <p14:tracePt t="139185" x="593725" y="2439988"/>
          <p14:tracePt t="139194" x="581025" y="2401888"/>
          <p14:tracePt t="139205" x="581025" y="2370138"/>
          <p14:tracePt t="139210" x="581025" y="2332038"/>
          <p14:tracePt t="139221" x="561975" y="2287588"/>
          <p14:tracePt t="139227" x="561975" y="2274888"/>
          <p14:tracePt t="139236" x="549275" y="2249488"/>
          <p14:tracePt t="139245" x="549275" y="2236788"/>
          <p14:tracePt t="139262" x="549275" y="2219325"/>
          <p14:tracePt t="139278" x="549275" y="2206625"/>
          <p14:tracePt t="139311" x="536575" y="2206625"/>
          <p14:tracePt t="139329" x="536575" y="2193925"/>
          <p14:tracePt t="139353" x="523875" y="2193925"/>
          <p14:tracePt t="139394" x="511175" y="2193925"/>
          <p14:tracePt t="139402" x="498475" y="2193925"/>
          <p14:tracePt t="139410" x="498475" y="2181225"/>
          <p14:tracePt t="139418" x="481013" y="2181225"/>
          <p14:tracePt t="139426" x="468313" y="2168525"/>
          <p14:tracePt t="139435" x="468313" y="2155825"/>
          <p14:tracePt t="139445" x="455613" y="2155825"/>
          <p14:tracePt t="139451" x="442913" y="2136775"/>
          <p14:tracePt t="139460" x="442913" y="2124075"/>
          <p14:tracePt t="139468" x="430213" y="2111375"/>
          <p14:tracePt t="139477" x="430213" y="2098675"/>
          <p14:tracePt t="139485" x="411163" y="2085975"/>
          <p14:tracePt t="139495" x="411163" y="2066925"/>
          <p14:tracePt t="139502" x="398463" y="2054225"/>
          <p14:tracePt t="139515" x="398463" y="2041525"/>
          <p14:tracePt t="139539" x="385763" y="2041525"/>
          <p14:tracePt t="139588" x="385763" y="2054225"/>
          <p14:tracePt t="139604" x="385763" y="2066925"/>
          <p14:tracePt t="139620" x="385763" y="2085975"/>
          <p14:tracePt t="139636" x="385763" y="2098675"/>
          <p14:tracePt t="139644" x="385763" y="2111375"/>
          <p14:tracePt t="139652" x="385763" y="2124075"/>
          <p14:tracePt t="139668" x="385763" y="2136775"/>
          <p14:tracePt t="139677" x="385763" y="2155825"/>
          <p14:tracePt t="139686" x="373063" y="2181225"/>
          <p14:tracePt t="139702" x="360363" y="2206625"/>
          <p14:tracePt t="139710" x="360363" y="2236788"/>
          <p14:tracePt t="139720" x="347663" y="2274888"/>
          <p14:tracePt t="139726" x="328613" y="2306638"/>
          <p14:tracePt t="139735" x="315913" y="2344738"/>
          <p14:tracePt t="139745" x="315913" y="2370138"/>
          <p14:tracePt t="139751" x="303213" y="2414588"/>
          <p14:tracePt t="139760" x="303213" y="2439988"/>
          <p14:tracePt t="139770" x="303213" y="2471738"/>
          <p14:tracePt t="139777" x="303213" y="2497138"/>
          <p14:tracePt t="139785" x="303213" y="2541588"/>
          <p14:tracePt t="139793" x="303213" y="2566988"/>
          <p14:tracePt t="139802" x="303213" y="2622550"/>
          <p14:tracePt t="139810" x="303213" y="2635250"/>
          <p14:tracePt t="139818" x="303213" y="2660650"/>
          <p14:tracePt t="139829" x="303213" y="2717800"/>
          <p14:tracePt t="139835" x="303213" y="2762250"/>
          <p14:tracePt t="139843" x="303213" y="2800350"/>
          <p14:tracePt t="139852" x="303213" y="2844800"/>
          <p14:tracePt t="139860" x="303213" y="2870200"/>
          <p14:tracePt t="139868" x="315913" y="2938463"/>
          <p14:tracePt t="139877" x="315913" y="2951163"/>
          <p14:tracePt t="139887" x="315913" y="2982913"/>
          <p14:tracePt t="139893" x="328613" y="3021013"/>
          <p14:tracePt t="139902" x="347663" y="3046413"/>
          <p14:tracePt t="139910" x="347663" y="3065463"/>
          <p14:tracePt t="139919" x="360363" y="3090863"/>
          <p14:tracePt t="139927" x="360363" y="3116263"/>
          <p14:tracePt t="139937" x="385763" y="3148013"/>
          <p14:tracePt t="140327" x="385763" y="3160713"/>
          <p14:tracePt t="140335" x="385763" y="3186113"/>
          <p14:tracePt t="140343" x="385763" y="3230563"/>
          <p14:tracePt t="140351" x="385763" y="3255963"/>
          <p14:tracePt t="140359" x="385763" y="3286125"/>
          <p14:tracePt t="140367" x="385763" y="3324225"/>
          <p14:tracePt t="140376" x="385763" y="3349625"/>
          <p14:tracePt t="140384" x="385763" y="3381375"/>
          <p14:tracePt t="140392" x="385763" y="3419475"/>
          <p14:tracePt t="140400" x="385763" y="3438525"/>
          <p14:tracePt t="140408" x="385763" y="3463925"/>
          <p14:tracePt t="140416" x="385763" y="3489325"/>
          <p14:tracePt t="140424" x="385763" y="3508375"/>
          <p14:tracePt t="140432" x="385763" y="3521075"/>
          <p14:tracePt t="140443" x="385763" y="3546475"/>
          <p14:tracePt t="140451" x="385763" y="3559175"/>
          <p14:tracePt t="140461" x="385763" y="3590925"/>
          <p14:tracePt t="140477" x="385763" y="3602038"/>
          <p14:tracePt t="140485" x="385763" y="3614738"/>
          <p14:tracePt t="140505" x="385763" y="3627438"/>
          <p14:tracePt t="140650" x="385763" y="3640138"/>
          <p14:tracePt t="140699" x="398463" y="3640138"/>
          <p14:tracePt t="140707" x="398463" y="3659188"/>
          <p14:tracePt t="140735" x="398463" y="3671888"/>
          <p14:tracePt t="140744" x="398463" y="3684588"/>
          <p14:tracePt t="140760" x="398463" y="3697288"/>
          <p14:tracePt t="140777" x="398463" y="3709988"/>
          <p14:tracePt t="140785" x="398463" y="3722688"/>
          <p14:tracePt t="140793" x="411163" y="3722688"/>
          <p14:tracePt t="140802" x="411163" y="3741738"/>
          <p14:tracePt t="140818" x="411163" y="3754438"/>
          <p14:tracePt t="140836" x="411163" y="3767138"/>
          <p14:tracePt t="140847" x="411163" y="3779838"/>
          <p14:tracePt t="140860" x="411163" y="3792538"/>
          <p14:tracePt t="140869" x="411163" y="3811588"/>
          <p14:tracePt t="140892" x="411163" y="3824288"/>
          <p14:tracePt t="141014" x="411163" y="3811588"/>
          <p14:tracePt t="141022" x="411163" y="3792538"/>
          <p14:tracePt t="141030" x="411163" y="3779838"/>
          <p14:tracePt t="141038" x="411163" y="3767138"/>
          <p14:tracePt t="141046" x="411163" y="3709988"/>
          <p14:tracePt t="141054" x="411163" y="3627438"/>
          <p14:tracePt t="141062" x="411163" y="3546475"/>
          <p14:tracePt t="141070" x="430213" y="3406775"/>
          <p14:tracePt t="141078" x="430213" y="3336925"/>
          <p14:tracePt t="141086" x="430213" y="3198813"/>
          <p14:tracePt t="141095" x="430213" y="3090863"/>
          <p14:tracePt t="141103" x="430213" y="3046413"/>
          <p14:tracePt t="141111" x="430213" y="2995613"/>
          <p14:tracePt t="141119" x="430213" y="2938463"/>
          <p14:tracePt t="141127" x="430213" y="2895600"/>
          <p14:tracePt t="141136" x="430213" y="2882900"/>
          <p14:tracePt t="141143" x="430213" y="2870200"/>
          <p14:tracePt t="141152" x="430213" y="2857500"/>
          <p14:tracePt t="141175" x="430213" y="2844800"/>
          <p14:tracePt t="141183" x="430213" y="2832100"/>
          <p14:tracePt t="141192" x="430213" y="2813050"/>
          <p14:tracePt t="141200" x="430213" y="2787650"/>
          <p14:tracePt t="141220" x="411163" y="2762250"/>
          <p14:tracePt t="141227" x="411163" y="2743200"/>
          <p14:tracePt t="141236" x="411163" y="2730500"/>
          <p14:tracePt t="141245" x="398463" y="2705100"/>
          <p14:tracePt t="141252" x="398463" y="2692400"/>
          <p14:tracePt t="141262" x="398463" y="2679700"/>
          <p14:tracePt t="141268" x="398463" y="2647950"/>
          <p14:tracePt t="141277" x="385763" y="2635250"/>
          <p14:tracePt t="141285" x="385763" y="2609850"/>
          <p14:tracePt t="141293" x="373063" y="2590800"/>
          <p14:tracePt t="141301" x="373063" y="2566988"/>
          <p14:tracePt t="141310" x="373063" y="2541588"/>
          <p14:tracePt t="141320" x="373063" y="2528888"/>
          <p14:tracePt t="141327" x="360363" y="2497138"/>
          <p14:tracePt t="141338" x="360363" y="2484438"/>
          <p14:tracePt t="141343" x="360363" y="2471738"/>
          <p14:tracePt t="141352" x="360363" y="2459038"/>
          <p14:tracePt t="141363" x="360363" y="2439988"/>
          <p14:tracePt t="141434" x="360363" y="2427288"/>
          <p14:tracePt t="141515" x="360363" y="2414588"/>
          <p14:tracePt t="141523" x="360363" y="2401888"/>
          <p14:tracePt t="141531" x="360363" y="2370138"/>
          <p14:tracePt t="141539" x="360363" y="2357438"/>
          <p14:tracePt t="141547" x="360363" y="2344738"/>
          <p14:tracePt t="141555" x="347663" y="2319338"/>
          <p14:tracePt t="141563" x="347663" y="2287588"/>
          <p14:tracePt t="141571" x="347663" y="2274888"/>
          <p14:tracePt t="141579" x="347663" y="2262188"/>
          <p14:tracePt t="141587" x="328613" y="2249488"/>
          <p14:tracePt t="141595" x="328613" y="2236788"/>
          <p14:tracePt t="141612" x="328613" y="2219325"/>
          <p14:tracePt t="141959" x="328613" y="2236788"/>
          <p14:tracePt t="142315" x="328613" y="2249488"/>
          <p14:tracePt t="142323" x="328613" y="2262188"/>
          <p14:tracePt t="142331" x="328613" y="2274888"/>
          <p14:tracePt t="142339" x="328613" y="2287588"/>
          <p14:tracePt t="142347" x="328613" y="2306638"/>
          <p14:tracePt t="142355" x="328613" y="2332038"/>
          <p14:tracePt t="142363" x="328613" y="2357438"/>
          <p14:tracePt t="142371" x="328613" y="2389188"/>
          <p14:tracePt t="142379" x="328613" y="2401888"/>
          <p14:tracePt t="142387" x="347663" y="2427288"/>
          <p14:tracePt t="142395" x="347663" y="2459038"/>
          <p14:tracePt t="142403" x="347663" y="2471738"/>
          <p14:tracePt t="142411" x="360363" y="2497138"/>
          <p14:tracePt t="142420" x="360363" y="2509838"/>
          <p14:tracePt t="142428" x="360363" y="2541588"/>
          <p14:tracePt t="142444" x="360363" y="2554288"/>
          <p14:tracePt t="142456" x="360363" y="2566988"/>
          <p14:tracePt t="142460" x="360363" y="2578100"/>
          <p14:tracePt t="142470" x="360363" y="2590800"/>
          <p14:tracePt t="142476" x="360363" y="2622550"/>
          <p14:tracePt t="142485" x="360363" y="2647950"/>
          <p14:tracePt t="142493" x="360363" y="2679700"/>
          <p14:tracePt t="142502" x="360363" y="2717800"/>
          <p14:tracePt t="142510" x="360363" y="2743200"/>
          <p14:tracePt t="142520" x="347663" y="2787650"/>
          <p14:tracePt t="142526" x="347663" y="2813050"/>
          <p14:tracePt t="142536" x="328613" y="2844800"/>
          <p14:tracePt t="142543" x="328613" y="2870200"/>
          <p14:tracePt t="142552" x="328613" y="2895600"/>
          <p14:tracePt t="142560" x="315913" y="2914650"/>
          <p14:tracePt t="142571" x="315913" y="2925763"/>
          <p14:tracePt t="142576" x="315913" y="2951163"/>
          <p14:tracePt t="142585" x="303213" y="2982913"/>
          <p14:tracePt t="142594" x="290513" y="3008313"/>
          <p14:tracePt t="142602" x="290513" y="3065463"/>
          <p14:tracePt t="142610" x="277813" y="3116263"/>
          <p14:tracePt t="142618" x="277813" y="3186113"/>
          <p14:tracePt t="142629" x="258763" y="3243263"/>
          <p14:tracePt t="142635" x="246063" y="3311525"/>
          <p14:tracePt t="142644" x="233363" y="3336925"/>
          <p14:tracePt t="142652" x="220663" y="3394075"/>
          <p14:tracePt t="142663" x="220663" y="3438525"/>
          <p14:tracePt t="142670" x="207963" y="3508375"/>
          <p14:tracePt t="142676" x="195263" y="3546475"/>
          <p14:tracePt t="142685" x="195263" y="3590925"/>
          <p14:tracePt t="142694" x="195263" y="3640138"/>
          <p14:tracePt t="142702" x="176213" y="3684588"/>
          <p14:tracePt t="142712" x="176213" y="3741738"/>
          <p14:tracePt t="142720" x="163513" y="3792538"/>
          <p14:tracePt t="142727" x="163513" y="3849688"/>
          <p14:tracePt t="142736" x="163513" y="3919538"/>
          <p14:tracePt t="142743" x="152400" y="3975100"/>
          <p14:tracePt t="142752" x="152400" y="4000500"/>
          <p14:tracePt t="142760" x="152400" y="4044950"/>
          <p14:tracePt t="142768" x="152400" y="4083050"/>
          <p14:tracePt t="142777" x="152400" y="4127500"/>
          <p14:tracePt t="142788" x="152400" y="4152900"/>
          <p14:tracePt t="142796" x="152400" y="4165600"/>
          <p14:tracePt t="142804" x="152400" y="4178300"/>
          <p14:tracePt t="143260" x="163513" y="4165600"/>
          <p14:tracePt t="143268" x="195263" y="4140200"/>
          <p14:tracePt t="143276" x="220663" y="4114800"/>
          <p14:tracePt t="143284" x="246063" y="4083050"/>
          <p14:tracePt t="143292" x="258763" y="4057650"/>
          <p14:tracePt t="143300" x="290513" y="4025900"/>
          <p14:tracePt t="143308" x="303213" y="4000500"/>
          <p14:tracePt t="143316" x="328613" y="3987800"/>
          <p14:tracePt t="143325" x="347663" y="3975100"/>
          <p14:tracePt t="143333" x="347663" y="3962400"/>
          <p14:tracePt t="143341" x="360363" y="3962400"/>
          <p14:tracePt t="143349" x="360363" y="3943350"/>
          <p14:tracePt t="143365" x="373063" y="3943350"/>
          <p14:tracePt t="143518" x="360363" y="3943350"/>
          <p14:tracePt t="143543" x="360363" y="3962400"/>
          <p14:tracePt t="143567" x="347663" y="3962400"/>
          <p14:tracePt t="143615" x="328613" y="3962400"/>
          <p14:tracePt t="143623" x="328613" y="3975100"/>
          <p14:tracePt t="143654" x="315913" y="3975100"/>
          <p14:tracePt t="143677" x="303213" y="3975100"/>
          <p14:tracePt t="143696" x="290513" y="3987800"/>
          <p14:tracePt t="143720" x="277813" y="3987800"/>
          <p14:tracePt t="143736" x="277813" y="4000500"/>
          <p14:tracePt t="143777" x="277813" y="4013200"/>
          <p14:tracePt t="143817" x="277813" y="4025900"/>
          <p14:tracePt t="143842" x="277813" y="4044950"/>
          <p14:tracePt t="143850" x="277813" y="4057650"/>
          <p14:tracePt t="143860" x="277813" y="4070350"/>
          <p14:tracePt t="143868" x="277813" y="4083050"/>
          <p14:tracePt t="143876" x="277813" y="4114800"/>
          <p14:tracePt t="143887" x="277813" y="4140200"/>
          <p14:tracePt t="143893" x="277813" y="4152900"/>
          <p14:tracePt t="143902" x="277813" y="4178300"/>
          <p14:tracePt t="143911" x="277813" y="4197350"/>
          <p14:tracePt t="143919" x="277813" y="4222750"/>
          <p14:tracePt t="143935" x="277813" y="4235450"/>
          <p14:tracePt t="143945" x="277813" y="4248150"/>
          <p14:tracePt t="143952" x="277813" y="4267200"/>
          <p14:tracePt t="143960" x="277813" y="4279900"/>
          <p14:tracePt t="143970" x="277813" y="4291013"/>
          <p14:tracePt t="143977" x="277813" y="4316413"/>
          <p14:tracePt t="143987" x="277813" y="4329113"/>
          <p14:tracePt t="143993" x="277813" y="4360863"/>
          <p14:tracePt t="144002" x="277813" y="4386263"/>
          <p14:tracePt t="144010" x="277813" y="4398963"/>
          <p14:tracePt t="144020" x="277813" y="4443413"/>
          <p14:tracePt t="144026" x="258763" y="4468813"/>
          <p14:tracePt t="144037" x="258763" y="4513263"/>
          <p14:tracePt t="144044" x="258763" y="4525963"/>
          <p14:tracePt t="144054" x="258763" y="4570413"/>
          <p14:tracePt t="144060" x="246063" y="4595813"/>
          <p14:tracePt t="144070" x="246063" y="4621213"/>
          <p14:tracePt t="144078" x="246063" y="4651375"/>
          <p14:tracePt t="144085" x="233363" y="4689475"/>
          <p14:tracePt t="144094" x="233363" y="4721225"/>
          <p14:tracePt t="144101" x="233363" y="4746625"/>
          <p14:tracePt t="144110" x="220663" y="4791075"/>
          <p14:tracePt t="144120" x="220663" y="4816475"/>
          <p14:tracePt t="144127" x="220663" y="4841875"/>
          <p14:tracePt t="144135" x="220663" y="4873625"/>
          <p14:tracePt t="144146" x="207963" y="4899025"/>
          <p14:tracePt t="144152" x="207963" y="4911725"/>
          <p14:tracePt t="144162" x="207963" y="4943475"/>
          <p14:tracePt t="144168" x="195263" y="4968875"/>
          <p14:tracePt t="144180" x="195263" y="4979988"/>
          <p14:tracePt t="144185" x="195263" y="5005388"/>
          <p14:tracePt t="144195" x="195263" y="5024438"/>
          <p14:tracePt t="144203" x="195263" y="5049838"/>
          <p14:tracePt t="144211" x="195263" y="5062538"/>
          <p14:tracePt t="144223" x="176213" y="5094288"/>
          <p14:tracePt t="144228" x="176213" y="5119688"/>
          <p14:tracePt t="144237" x="176213" y="5132388"/>
          <p14:tracePt t="144244" x="176213" y="5157788"/>
          <p14:tracePt t="144253" x="176213" y="5176838"/>
          <p14:tracePt t="144261" x="176213" y="5189538"/>
          <p14:tracePt t="144269" x="176213" y="5202238"/>
          <p14:tracePt t="144277" x="176213" y="5227638"/>
          <p14:tracePt t="144288" x="176213" y="5246688"/>
          <p14:tracePt t="144296" x="176213" y="5259388"/>
          <p14:tracePt t="144302" x="176213" y="5272088"/>
          <p14:tracePt t="144310" x="176213" y="5284788"/>
          <p14:tracePt t="144321" x="176213" y="5310188"/>
          <p14:tracePt t="144337" x="176213" y="5327650"/>
          <p14:tracePt t="144345" x="176213" y="5353050"/>
          <p14:tracePt t="144361" x="176213" y="5378450"/>
          <p14:tracePt t="144369" x="176213" y="5397500"/>
          <p14:tracePt t="144377" x="163513" y="5435600"/>
          <p14:tracePt t="144390" x="163513" y="5448300"/>
          <p14:tracePt t="144401" x="163513" y="5480050"/>
          <p14:tracePt t="144409" x="163513" y="5518150"/>
          <p14:tracePt t="144418" x="163513" y="5549900"/>
          <p14:tracePt t="144428" x="163513" y="5575300"/>
          <p14:tracePt t="144437" x="163513" y="5588000"/>
          <p14:tracePt t="144445" x="163513" y="5600700"/>
          <p14:tracePt t="144453" x="163513" y="5619750"/>
          <p14:tracePt t="144461" x="163513" y="5632450"/>
          <p14:tracePt t="144480" x="163513" y="5645150"/>
          <p14:tracePt t="144505" x="163513" y="5657850"/>
          <p14:tracePt t="144577" x="163513" y="5668963"/>
          <p14:tracePt t="144585" x="176213" y="5668963"/>
          <p14:tracePt t="144601" x="176213" y="5681663"/>
          <p14:tracePt t="144618" x="195263" y="5700713"/>
          <p14:tracePt t="144633" x="195263" y="5713413"/>
          <p14:tracePt t="144641" x="207963" y="5713413"/>
          <p14:tracePt t="144650" x="207963" y="5726113"/>
          <p14:tracePt t="144658" x="207963" y="5738813"/>
          <p14:tracePt t="144674" x="207963" y="5751513"/>
          <p14:tracePt t="144682" x="207963" y="5770563"/>
          <p14:tracePt t="144698" x="207963" y="5783263"/>
          <p14:tracePt t="144711" x="220663" y="5783263"/>
          <p14:tracePt t="144727" x="220663" y="5795963"/>
          <p14:tracePt t="144738" x="220663" y="5808663"/>
          <p14:tracePt t="144763" x="233363" y="5821363"/>
          <p14:tracePt t="144779" x="233363" y="5834063"/>
          <p14:tracePt t="144787" x="246063" y="5834063"/>
          <p14:tracePt t="144795" x="246063" y="5853113"/>
          <p14:tracePt t="144810" x="246063" y="5865813"/>
          <p14:tracePt t="144818" x="258763" y="5865813"/>
          <p14:tracePt t="144829" x="258763" y="5878513"/>
          <p14:tracePt t="144835" x="277813" y="5878513"/>
          <p14:tracePt t="144845" x="277813" y="5891213"/>
          <p14:tracePt t="144851" x="290513" y="5903913"/>
          <p14:tracePt t="144870" x="303213" y="5922963"/>
          <p14:tracePt t="144885" x="315913" y="5935663"/>
          <p14:tracePt t="144897" x="328613" y="5935663"/>
          <p14:tracePt t="144910" x="328613" y="5948363"/>
          <p14:tracePt t="144920" x="347663" y="5948363"/>
          <p14:tracePt t="144941" x="360363" y="5948363"/>
          <p14:tracePt t="144956" x="373063" y="5948363"/>
          <p14:tracePt t="144981" x="385763" y="5948363"/>
          <p14:tracePt t="144997" x="398463" y="5935663"/>
          <p14:tracePt t="145005" x="411163" y="5935663"/>
          <p14:tracePt t="145018" x="430213" y="5922963"/>
          <p14:tracePt t="145027" x="442913" y="5903913"/>
          <p14:tracePt t="145037" x="455613" y="5891213"/>
          <p14:tracePt t="145043" x="468313" y="5878513"/>
          <p14:tracePt t="145052" x="498475" y="5865813"/>
          <p14:tracePt t="145069" x="511175" y="5853113"/>
          <p14:tracePt t="145077" x="523875" y="5834063"/>
          <p14:tracePt t="145088" x="536575" y="5834063"/>
          <p14:tracePt t="145093" x="536575" y="5821363"/>
          <p14:tracePt t="145104" x="549275" y="5821363"/>
          <p14:tracePt t="145118" x="561975" y="5808663"/>
          <p14:tracePt t="145144" x="581025" y="5795963"/>
          <p14:tracePt t="145170" x="581025" y="5783263"/>
          <p14:tracePt t="145185" x="593725" y="5770563"/>
          <p14:tracePt t="145193" x="593725" y="5751513"/>
          <p14:tracePt t="145213" x="593725" y="5738813"/>
          <p14:tracePt t="145220" x="593725" y="5726113"/>
          <p14:tracePt t="145227" x="606425" y="5713413"/>
          <p14:tracePt t="145243" x="606425" y="5700713"/>
          <p14:tracePt t="145252" x="606425" y="5681663"/>
          <p14:tracePt t="145260" x="606425" y="5668963"/>
          <p14:tracePt t="145270" x="606425" y="5645150"/>
          <p14:tracePt t="145277" x="606425" y="5632450"/>
          <p14:tracePt t="145285" x="619125" y="5600700"/>
          <p14:tracePt t="145294" x="619125" y="5575300"/>
          <p14:tracePt t="145302" x="619125" y="5549900"/>
          <p14:tracePt t="145310" x="619125" y="5518150"/>
          <p14:tracePt t="145321" x="619125" y="5505450"/>
          <p14:tracePt t="145327" x="619125" y="5480050"/>
          <p14:tracePt t="145336" x="619125" y="5467350"/>
          <p14:tracePt t="145344" x="619125" y="5435600"/>
          <p14:tracePt t="145352" x="619125" y="5410200"/>
          <p14:tracePt t="145363" x="619125" y="5397500"/>
          <p14:tracePt t="145370" x="619125" y="5365750"/>
          <p14:tracePt t="145377" x="619125" y="5340350"/>
          <p14:tracePt t="145387" x="619125" y="5327650"/>
          <p14:tracePt t="145393" x="619125" y="5297488"/>
          <p14:tracePt t="145401" x="619125" y="5259388"/>
          <p14:tracePt t="145412" x="619125" y="5246688"/>
          <p14:tracePt t="145418" x="619125" y="5214938"/>
          <p14:tracePt t="145426" x="619125" y="5202238"/>
          <p14:tracePt t="145435" x="619125" y="5176838"/>
          <p14:tracePt t="145452" x="619125" y="5157788"/>
          <p14:tracePt t="145462" x="619125" y="5145088"/>
          <p14:tracePt t="145477" x="619125" y="5119688"/>
          <p14:tracePt t="145489" x="619125" y="5106988"/>
          <p14:tracePt t="145494" x="619125" y="5094288"/>
          <p14:tracePt t="145503" x="606425" y="5062538"/>
          <p14:tracePt t="145513" x="606425" y="5049838"/>
          <p14:tracePt t="145519" x="606425" y="5037138"/>
          <p14:tracePt t="145528" x="606425" y="5005388"/>
          <p14:tracePt t="145535" x="606425" y="4992688"/>
          <p14:tracePt t="145553" x="606425" y="4979988"/>
          <p14:tracePt t="145562" x="606425" y="4968875"/>
          <p14:tracePt t="145571" x="606425" y="4943475"/>
          <p14:tracePt t="145578" x="606425" y="4911725"/>
          <p14:tracePt t="145587" x="606425" y="4899025"/>
          <p14:tracePt t="145594" x="606425" y="4854575"/>
          <p14:tracePt t="145605" x="606425" y="4841875"/>
          <p14:tracePt t="145612" x="606425" y="4803775"/>
          <p14:tracePt t="145618" x="606425" y="4772025"/>
          <p14:tracePt t="145628" x="606425" y="4746625"/>
          <p14:tracePt t="145637" x="606425" y="4721225"/>
          <p14:tracePt t="145647" x="606425" y="4689475"/>
          <p14:tracePt t="145651" x="606425" y="4676775"/>
          <p14:tracePt t="145661" x="606425" y="4651375"/>
          <p14:tracePt t="145670" x="606425" y="4621213"/>
          <p14:tracePt t="145680" x="606425" y="4583113"/>
          <p14:tracePt t="145684" x="606425" y="4551363"/>
          <p14:tracePt t="145695" x="606425" y="4513263"/>
          <p14:tracePt t="145705" x="606425" y="4456113"/>
          <p14:tracePt t="145711" x="606425" y="4418013"/>
          <p14:tracePt t="145720" x="606425" y="4373563"/>
          <p14:tracePt t="145727" x="606425" y="4329113"/>
          <p14:tracePt t="145737" x="606425" y="4303713"/>
          <p14:tracePt t="145744" x="606425" y="4267200"/>
          <p14:tracePt t="145753" x="606425" y="4248150"/>
          <p14:tracePt t="145764" x="606425" y="4235450"/>
          <p14:tracePt t="145771" x="606425" y="4222750"/>
          <p14:tracePt t="145777" x="606425" y="4210050"/>
          <p14:tracePt t="145796" x="606425" y="4197350"/>
          <p14:tracePt t="145812" x="593725" y="4197350"/>
          <p14:tracePt t="145819" x="593725" y="4178300"/>
          <p14:tracePt t="145827" x="593725" y="4165600"/>
          <p14:tracePt t="145837" x="593725" y="4152900"/>
          <p14:tracePt t="145846" x="581025" y="4152900"/>
          <p14:tracePt t="145852" x="581025" y="4140200"/>
          <p14:tracePt t="145860" x="581025" y="4127500"/>
          <p14:tracePt t="145871" x="561975" y="4127500"/>
          <p14:tracePt t="145894" x="561975" y="4114800"/>
          <p14:tracePt t="145910" x="561975" y="4095750"/>
          <p14:tracePt t="145918" x="561975" y="4083050"/>
          <p14:tracePt t="145926" x="561975" y="4070350"/>
          <p14:tracePt t="145935" x="561975" y="4057650"/>
          <p14:tracePt t="145942" x="561975" y="4025900"/>
          <p14:tracePt t="145950" x="561975" y="4000500"/>
          <p14:tracePt t="145959" x="561975" y="3987800"/>
          <p14:tracePt t="145967" x="561975" y="3975100"/>
          <p14:tracePt t="145975" x="561975" y="3962400"/>
          <p14:tracePt t="145994" x="561975" y="3943350"/>
          <p14:tracePt t="146015" x="561975" y="3932238"/>
          <p14:tracePt t="146063" x="561975" y="3919538"/>
          <p14:tracePt t="146120" x="549275" y="3919538"/>
          <p14:tracePt t="146128" x="549275" y="3906838"/>
          <p14:tracePt t="146225" x="536575" y="3906838"/>
          <p14:tracePt t="146306" x="523875" y="3919538"/>
          <p14:tracePt t="146362" x="523875" y="3932238"/>
          <p14:tracePt t="146451" x="523875" y="3943350"/>
          <p14:tracePt t="146548" x="523875" y="3932238"/>
          <p14:tracePt t="146564" x="523875" y="3919538"/>
          <p14:tracePt t="146580" x="523875" y="3906838"/>
          <p14:tracePt t="146589" x="536575" y="3875088"/>
          <p14:tracePt t="146597" x="536575" y="3862388"/>
          <p14:tracePt t="146605" x="536575" y="3836988"/>
          <p14:tracePt t="146613" x="549275" y="3792538"/>
          <p14:tracePt t="146621" x="561975" y="3767138"/>
          <p14:tracePt t="146629" x="561975" y="3741738"/>
          <p14:tracePt t="146637" x="581025" y="3684588"/>
          <p14:tracePt t="146645" x="593725" y="3659188"/>
          <p14:tracePt t="146653" x="593725" y="3614738"/>
          <p14:tracePt t="146669" x="593725" y="3590925"/>
          <p14:tracePt t="146676" x="606425" y="3546475"/>
          <p14:tracePt t="146685" x="606425" y="3521075"/>
          <p14:tracePt t="146695" x="619125" y="3489325"/>
          <p14:tracePt t="146702" x="619125" y="3476625"/>
          <p14:tracePt t="146710" x="619125" y="3451225"/>
          <p14:tracePt t="146720" x="619125" y="3438525"/>
          <p14:tracePt t="146726" x="619125" y="3406775"/>
          <p14:tracePt t="146735" x="619125" y="3381375"/>
          <p14:tracePt t="146743" x="619125" y="3349625"/>
          <p14:tracePt t="146754" x="631825" y="3311525"/>
          <p14:tracePt t="146760" x="631825" y="3286125"/>
          <p14:tracePt t="146771" x="631825" y="3267075"/>
          <p14:tracePt t="146776" x="650875" y="3198813"/>
          <p14:tracePt t="146785" x="650875" y="3186113"/>
          <p14:tracePt t="146794" x="650875" y="3160713"/>
          <p14:tracePt t="146802" x="650875" y="3135313"/>
          <p14:tracePt t="146812" x="650875" y="3103563"/>
          <p14:tracePt t="146820" x="650875" y="3078163"/>
          <p14:tracePt t="146827" x="650875" y="3065463"/>
          <p14:tracePt t="146837" x="650875" y="3021013"/>
          <p14:tracePt t="146843" x="650875" y="2995613"/>
          <p14:tracePt t="146852" x="650875" y="2963863"/>
          <p14:tracePt t="146861" x="650875" y="2925763"/>
          <p14:tracePt t="146868" x="663575" y="2882900"/>
          <p14:tracePt t="146877" x="663575" y="2844800"/>
          <p14:tracePt t="146886" x="676275" y="2787650"/>
          <p14:tracePt t="146895" x="676275" y="2774950"/>
          <p14:tracePt t="146903" x="688975" y="2705100"/>
          <p14:tracePt t="146911" x="688975" y="2679700"/>
          <p14:tracePt t="146918" x="688975" y="2660650"/>
          <p14:tracePt t="146927" x="688975" y="2635250"/>
          <p14:tracePt t="146936" x="688975" y="2622550"/>
          <p14:tracePt t="146948" x="688975" y="2609850"/>
          <p14:tracePt t="146952" x="688975" y="2590800"/>
          <p14:tracePt t="146959" x="688975" y="2566988"/>
          <p14:tracePt t="146969" x="688975" y="2554288"/>
          <p14:tracePt t="146980" x="688975" y="2541588"/>
          <p14:tracePt t="146984" x="688975" y="2509838"/>
          <p14:tracePt t="146995" x="688975" y="2484438"/>
          <p14:tracePt t="147002" x="688975" y="2471738"/>
          <p14:tracePt t="147011" x="688975" y="2439988"/>
          <p14:tracePt t="147019" x="688975" y="2427288"/>
          <p14:tracePt t="147028" x="676275" y="2414588"/>
          <p14:tracePt t="147037" x="676275" y="2401888"/>
          <p14:tracePt t="147044" x="676275" y="2370138"/>
          <p14:tracePt t="147056" x="663575" y="2370138"/>
          <p14:tracePt t="147063" x="663575" y="2357438"/>
          <p14:tracePt t="147068" x="663575" y="2344738"/>
          <p14:tracePt t="147079" x="663575" y="2332038"/>
          <p14:tracePt t="147086" x="663575" y="2319338"/>
          <p14:tracePt t="147096" x="663575" y="2306638"/>
          <p14:tracePt t="147102" x="663575" y="2287588"/>
          <p14:tracePt t="147110" x="650875" y="2274888"/>
          <p14:tracePt t="147129" x="650875" y="2262188"/>
          <p14:tracePt t="147154" x="631825" y="2249488"/>
          <p14:tracePt t="147227" x="619125" y="2249488"/>
          <p14:tracePt t="147251" x="619125" y="2236788"/>
          <p14:tracePt t="147267" x="619125" y="2219325"/>
          <p14:tracePt t="147284" x="619125" y="2206625"/>
          <p14:tracePt t="147292" x="619125" y="2193925"/>
          <p14:tracePt t="147300" x="619125" y="2181225"/>
          <p14:tracePt t="147308" x="619125" y="2168525"/>
          <p14:tracePt t="147316" x="619125" y="2155825"/>
          <p14:tracePt t="147324" x="606425" y="2124075"/>
          <p14:tracePt t="147334" x="606425" y="2111375"/>
          <p14:tracePt t="147344" x="606425" y="2098675"/>
          <p14:tracePt t="147351" x="606425" y="2066925"/>
          <p14:tracePt t="147360" x="606425" y="2054225"/>
          <p14:tracePt t="147370" x="593725" y="2041525"/>
          <p14:tracePt t="147385" x="593725" y="2028825"/>
          <p14:tracePt t="147412" x="581025" y="2016125"/>
          <p14:tracePt t="147452" x="561975" y="2016125"/>
          <p14:tracePt t="147469" x="549275" y="2016125"/>
          <p14:tracePt t="147485" x="536575" y="2016125"/>
          <p14:tracePt t="147513" x="523875" y="2016125"/>
          <p14:tracePt t="147527" x="511175" y="2016125"/>
          <p14:tracePt t="147535" x="498475" y="2016125"/>
          <p14:tracePt t="147560" x="481013" y="2016125"/>
          <p14:tracePt t="147570" x="468313" y="2016125"/>
          <p14:tracePt t="147587" x="468313" y="2028825"/>
          <p14:tracePt t="147593" x="455613" y="2028825"/>
          <p14:tracePt t="147602" x="442913" y="2028825"/>
          <p14:tracePt t="147610" x="430213" y="2041525"/>
          <p14:tracePt t="147627" x="411163" y="2054225"/>
          <p14:tracePt t="147635" x="398463" y="2054225"/>
          <p14:tracePt t="147643" x="398463" y="2066925"/>
          <p14:tracePt t="147652" x="385763" y="2066925"/>
          <p14:tracePt t="147660" x="385763" y="2085975"/>
          <p14:tracePt t="147670" x="373063" y="2085975"/>
          <p14:tracePt t="147678" x="373063" y="2098675"/>
          <p14:tracePt t="147688" x="360363" y="2098675"/>
          <p14:tracePt t="147695" x="360363" y="2111375"/>
          <p14:tracePt t="147720" x="360363" y="2124075"/>
          <p14:tracePt t="147728" x="347663" y="2124075"/>
          <p14:tracePt t="147752" x="347663" y="2136775"/>
          <p14:tracePt t="147760" x="347663" y="2155825"/>
          <p14:tracePt t="147768" x="328613" y="2168525"/>
          <p14:tracePt t="147776" x="328613" y="2181225"/>
          <p14:tracePt t="147785" x="315913" y="2206625"/>
          <p14:tracePt t="147793" x="303213" y="2219325"/>
          <p14:tracePt t="147803" x="290513" y="2249488"/>
          <p14:tracePt t="147811" x="290513" y="2262188"/>
          <p14:tracePt t="147818" x="277813" y="2287588"/>
          <p14:tracePt t="147828" x="277813" y="2306638"/>
          <p14:tracePt t="147835" x="258763" y="2332038"/>
          <p14:tracePt t="147844" x="258763" y="2344738"/>
          <p14:tracePt t="147852" x="258763" y="2370138"/>
          <p14:tracePt t="147860" x="246063" y="2389188"/>
          <p14:tracePt t="147868" x="246063" y="2414588"/>
          <p14:tracePt t="147881" x="246063" y="2427288"/>
          <p14:tracePt t="147886" x="246063" y="2459038"/>
          <p14:tracePt t="147893" x="246063" y="2471738"/>
          <p14:tracePt t="147902" x="246063" y="2497138"/>
          <p14:tracePt t="147910" x="246063" y="2509838"/>
          <p14:tracePt t="147919" x="246063" y="2541588"/>
          <p14:tracePt t="147928" x="246063" y="2554288"/>
          <p14:tracePt t="147935" x="246063" y="2578100"/>
          <p14:tracePt t="147943" x="246063" y="2590800"/>
          <p14:tracePt t="147955" x="246063" y="2622550"/>
          <p14:tracePt t="147962" x="246063" y="2635250"/>
          <p14:tracePt t="147968" x="246063" y="2647950"/>
          <p14:tracePt t="147977" x="246063" y="2660650"/>
          <p14:tracePt t="147985" x="246063" y="2679700"/>
          <p14:tracePt t="147995" x="246063" y="2705100"/>
          <p14:tracePt t="148001" x="233363" y="2705100"/>
          <p14:tracePt t="148013" x="233363" y="2717800"/>
          <p14:tracePt t="148018" x="233363" y="2730500"/>
          <p14:tracePt t="148029" x="233363" y="2743200"/>
          <p14:tracePt t="148035" x="233363" y="2762250"/>
          <p14:tracePt t="148045" x="233363" y="2774950"/>
          <p14:tracePt t="148051" x="233363" y="2800350"/>
          <p14:tracePt t="148062" x="233363" y="2813050"/>
          <p14:tracePt t="148068" x="233363" y="2844800"/>
          <p14:tracePt t="148077" x="233363" y="2870200"/>
          <p14:tracePt t="148087" x="233363" y="2895600"/>
          <p14:tracePt t="148093" x="233363" y="2914650"/>
          <p14:tracePt t="148103" x="233363" y="2938463"/>
          <p14:tracePt t="148111" x="233363" y="2982913"/>
          <p14:tracePt t="148118" x="233363" y="3008313"/>
          <p14:tracePt t="148127" x="233363" y="3033713"/>
          <p14:tracePt t="148135" x="233363" y="3065463"/>
          <p14:tracePt t="148143" x="233363" y="3103563"/>
          <p14:tracePt t="148154" x="233363" y="3116263"/>
          <p14:tracePt t="148160" x="220663" y="3160713"/>
          <p14:tracePt t="148170" x="220663" y="3186113"/>
          <p14:tracePt t="148176" x="220663" y="3198813"/>
          <p14:tracePt t="148187" x="220663" y="3217863"/>
          <p14:tracePt t="148195" x="220663" y="3243263"/>
          <p14:tracePt t="148205" x="220663" y="3255963"/>
          <p14:tracePt t="148215" x="207963" y="3267075"/>
          <p14:tracePt t="148219" x="207963" y="3286125"/>
          <p14:tracePt t="148227" x="207963" y="3311525"/>
          <p14:tracePt t="148238" x="207963" y="3324225"/>
          <p14:tracePt t="148243" x="207963" y="3336925"/>
          <p14:tracePt t="148253" x="207963" y="3368675"/>
          <p14:tracePt t="148261" x="207963" y="3394075"/>
          <p14:tracePt t="148268" x="207963" y="3438525"/>
          <p14:tracePt t="148280" x="207963" y="3451225"/>
          <p14:tracePt t="148284" x="207963" y="3489325"/>
          <p14:tracePt t="148295" x="207963" y="3508375"/>
          <p14:tracePt t="148302" x="207963" y="3546475"/>
          <p14:tracePt t="148310" x="207963" y="3571875"/>
          <p14:tracePt t="148322" x="207963" y="3590925"/>
          <p14:tracePt t="148327" x="207963" y="3614738"/>
          <p14:tracePt t="148336" x="207963" y="3627438"/>
          <p14:tracePt t="148344" x="207963" y="3659188"/>
          <p14:tracePt t="148358" x="207963" y="3671888"/>
          <p14:tracePt t="148365" x="207963" y="3709988"/>
          <p14:tracePt t="148370" x="207963" y="3722688"/>
          <p14:tracePt t="148379" x="207963" y="3741738"/>
          <p14:tracePt t="148384" x="207963" y="3754438"/>
          <p14:tracePt t="148395" x="207963" y="3767138"/>
          <p14:tracePt t="148402" x="207963" y="3779838"/>
          <p14:tracePt t="148412" x="207963" y="3792538"/>
          <p14:tracePt t="148419" x="207963" y="3811588"/>
          <p14:tracePt t="148437" x="220663" y="3811588"/>
          <p14:tracePt t="148444" x="220663" y="3824288"/>
          <p14:tracePt t="148456" x="220663" y="3836988"/>
          <p14:tracePt t="148480" x="220663" y="3849688"/>
          <p14:tracePt t="148496" x="233363" y="3849688"/>
          <p14:tracePt t="148510" x="233363" y="3862388"/>
          <p14:tracePt t="148536" x="233363" y="3875088"/>
          <p14:tracePt t="148556" x="246063" y="3875088"/>
          <p14:tracePt t="148609" x="258763" y="3875088"/>
          <p14:tracePt t="148641" x="277813" y="3875088"/>
          <p14:tracePt t="148657" x="290513" y="3875088"/>
          <p14:tracePt t="148665" x="303213" y="3875088"/>
          <p14:tracePt t="148673" x="315913" y="3875088"/>
          <p14:tracePt t="148681" x="328613" y="3862388"/>
          <p14:tracePt t="148690" x="347663" y="3849688"/>
          <p14:tracePt t="148698" x="373063" y="3849688"/>
          <p14:tracePt t="148706" x="373063" y="3836988"/>
          <p14:tracePt t="148714" x="385763" y="3836988"/>
          <p14:tracePt t="148722" x="398463" y="3824288"/>
          <p14:tracePt t="148730" x="411163" y="3824288"/>
          <p14:tracePt t="148744" x="411163" y="3811588"/>
          <p14:tracePt t="148752" x="430213" y="3811588"/>
          <p14:tracePt t="148754" x="430213" y="3792538"/>
          <p14:tracePt t="148762" x="442913" y="3792538"/>
          <p14:tracePt t="148778" x="442913" y="3779838"/>
          <p14:tracePt t="148786" x="455613" y="3779838"/>
          <p14:tracePt t="148795" x="455613" y="3767138"/>
          <p14:tracePt t="148812" x="468313" y="3754438"/>
          <p14:tracePt t="148828" x="468313" y="3741738"/>
          <p14:tracePt t="148835" x="481013" y="3741738"/>
          <p14:tracePt t="148844" x="481013" y="3722688"/>
          <p14:tracePt t="148852" x="481013" y="3709988"/>
          <p14:tracePt t="148860" x="498475" y="3684588"/>
          <p14:tracePt t="148871" x="511175" y="3671888"/>
          <p14:tracePt t="148876" x="511175" y="3640138"/>
          <p14:tracePt t="148885" x="523875" y="3602038"/>
          <p14:tracePt t="148893" x="536575" y="3559175"/>
          <p14:tracePt t="148904" x="549275" y="3521075"/>
          <p14:tracePt t="148913" x="581025" y="3476625"/>
          <p14:tracePt t="148918" x="593725" y="3419475"/>
          <p14:tracePt t="148927" x="593725" y="3394075"/>
          <p14:tracePt t="148935" x="606425" y="3349625"/>
          <p14:tracePt t="148945" x="619125" y="3311525"/>
          <p14:tracePt t="148952" x="631825" y="3286125"/>
          <p14:tracePt t="148960" x="631825" y="3255963"/>
          <p14:tracePt t="148968" x="650875" y="3198813"/>
          <p14:tracePt t="148977" x="650875" y="3186113"/>
          <p14:tracePt t="148987" x="650875" y="3148013"/>
          <p14:tracePt t="148993" x="663575" y="3103563"/>
          <p14:tracePt t="149004" x="663575" y="3078163"/>
          <p14:tracePt t="149010" x="663575" y="3046413"/>
          <p14:tracePt t="149018" x="663575" y="3021013"/>
          <p14:tracePt t="149027" x="663575" y="2982913"/>
          <p14:tracePt t="149036" x="663575" y="2963863"/>
          <p14:tracePt t="149044" x="663575" y="2938463"/>
          <p14:tracePt t="149053" x="663575" y="2914650"/>
          <p14:tracePt t="149062" x="663575" y="2895600"/>
          <p14:tracePt t="149070" x="663575" y="2882900"/>
          <p14:tracePt t="149076" x="663575" y="2870200"/>
          <p14:tracePt t="149095" x="663575" y="2857500"/>
          <p14:tracePt t="149102" x="663575" y="2844800"/>
          <p14:tracePt t="149111" x="663575" y="2813050"/>
          <p14:tracePt t="149118" x="663575" y="2787650"/>
          <p14:tracePt t="149127" x="663575" y="2774950"/>
          <p14:tracePt t="149136" x="663575" y="2743200"/>
          <p14:tracePt t="149143" x="663575" y="2730500"/>
          <p14:tracePt t="149153" x="663575" y="2705100"/>
          <p14:tracePt t="149160" x="663575" y="2692400"/>
          <p14:tracePt t="149170" x="663575" y="2679700"/>
          <p14:tracePt t="149185" x="663575" y="2660650"/>
          <p14:tracePt t="149193" x="663575" y="2647950"/>
          <p14:tracePt t="149202" x="663575" y="2635250"/>
          <p14:tracePt t="149215" x="663575" y="2622550"/>
          <p14:tracePt t="149220" x="663575" y="2578100"/>
          <p14:tracePt t="149227" x="663575" y="2566988"/>
          <p14:tracePt t="149235" x="663575" y="2541588"/>
          <p14:tracePt t="149244" x="650875" y="2509838"/>
          <p14:tracePt t="149252" x="650875" y="2497138"/>
          <p14:tracePt t="149264" x="650875" y="2484438"/>
          <p14:tracePt t="149268" x="650875" y="2471738"/>
          <p14:tracePt t="149279" x="631825" y="2459038"/>
          <p14:tracePt t="149295" x="631825" y="2439988"/>
          <p14:tracePt t="149312" x="619125" y="2427288"/>
          <p14:tracePt t="149318" x="619125" y="2414588"/>
          <p14:tracePt t="149334" x="606425" y="2389188"/>
          <p14:tracePt t="149346" x="606425" y="2370138"/>
          <p14:tracePt t="149352" x="593725" y="2357438"/>
          <p14:tracePt t="149362" x="593725" y="2332038"/>
          <p14:tracePt t="149372" x="593725" y="2319338"/>
          <p14:tracePt t="149376" x="581025" y="2287588"/>
          <p14:tracePt t="149388" x="561975" y="2274888"/>
          <p14:tracePt t="149394" x="561975" y="2249488"/>
          <p14:tracePt t="149401" x="549275" y="2219325"/>
          <p14:tracePt t="149412" x="536575" y="2206625"/>
          <p14:tracePt t="149419" x="536575" y="2193925"/>
          <p14:tracePt t="149428" x="523875" y="2181225"/>
          <p14:tracePt t="149436" x="523875" y="2168525"/>
          <p14:tracePt t="149443" x="511175" y="2155825"/>
          <p14:tracePt t="149453" x="511175" y="2136775"/>
          <p14:tracePt t="149463" x="498475" y="2124075"/>
          <p14:tracePt t="149469" x="498475" y="2111375"/>
          <p14:tracePt t="149477" x="481013" y="2111375"/>
          <p14:tracePt t="149496" x="468313" y="2098675"/>
          <p14:tracePt t="149508" x="455613" y="2098675"/>
          <p14:tracePt t="149530" x="442913" y="2098675"/>
          <p14:tracePt t="149562" x="430213" y="2098675"/>
          <p14:tracePt t="149586" x="411163" y="2098675"/>
          <p14:tracePt t="149627" x="398463" y="2098675"/>
          <p14:tracePt t="149659" x="385763" y="2098675"/>
          <p14:tracePt t="149683" x="373063" y="2098675"/>
          <p14:tracePt t="149691" x="373063" y="2085975"/>
          <p14:tracePt t="149699" x="360363" y="2085975"/>
          <p14:tracePt t="149724" x="347663" y="2085975"/>
          <p14:tracePt t="149796" x="347663" y="2098675"/>
          <p14:tracePt t="149829" x="347663" y="2111375"/>
          <p14:tracePt t="149853" x="347663" y="2124075"/>
          <p14:tracePt t="149869" x="347663" y="2136775"/>
          <p14:tracePt t="149893" x="347663" y="2155825"/>
          <p14:tracePt t="149926" x="347663" y="2168525"/>
          <p14:tracePt t="150293" x="347663" y="2181225"/>
          <p14:tracePt t="150301" x="347663" y="2206625"/>
          <p14:tracePt t="150310" x="347663" y="2219325"/>
          <p14:tracePt t="150318" x="360363" y="2249488"/>
          <p14:tracePt t="150326" x="360363" y="2274888"/>
          <p14:tracePt t="150334" x="360363" y="2306638"/>
          <p14:tracePt t="150342" x="373063" y="2357438"/>
          <p14:tracePt t="150350" x="373063" y="2414588"/>
          <p14:tracePt t="150358" x="385763" y="2484438"/>
          <p14:tracePt t="150366" x="385763" y="2566988"/>
          <p14:tracePt t="150374" x="385763" y="2647950"/>
          <p14:tracePt t="150382" x="398463" y="2743200"/>
          <p14:tracePt t="150393" x="398463" y="2813050"/>
          <p14:tracePt t="150403" x="398463" y="2895600"/>
          <p14:tracePt t="150410" x="398463" y="2963863"/>
          <p14:tracePt t="150418" x="398463" y="3046413"/>
          <p14:tracePt t="150427" x="398463" y="3078163"/>
          <p14:tracePt t="150435" x="398463" y="3135313"/>
          <p14:tracePt t="150445" x="398463" y="3198813"/>
          <p14:tracePt t="150452" x="398463" y="3255963"/>
          <p14:tracePt t="150460" x="398463" y="3298825"/>
          <p14:tracePt t="150468" x="398463" y="3349625"/>
          <p14:tracePt t="150477" x="398463" y="3394075"/>
          <p14:tracePt t="150485" x="398463" y="3451225"/>
          <p14:tracePt t="150495" x="398463" y="3489325"/>
          <p14:tracePt t="150502" x="398463" y="3521075"/>
          <p14:tracePt t="150513" x="398463" y="3559175"/>
          <p14:tracePt t="150520" x="385763" y="3590925"/>
          <p14:tracePt t="150526" x="385763" y="3614738"/>
          <p14:tracePt t="150537" x="385763" y="3640138"/>
          <p14:tracePt t="150544" x="385763" y="3659188"/>
          <p14:tracePt t="150552" x="385763" y="3671888"/>
          <p14:tracePt t="150568" x="385763" y="3684588"/>
          <p14:tracePt t="150585" x="385763" y="3697288"/>
          <p14:tracePt t="150602" x="385763" y="3709988"/>
          <p14:tracePt t="150610" x="385763" y="3722688"/>
          <p14:tracePt t="150626" x="385763" y="3741738"/>
          <p14:tracePt t="150657" x="385763" y="3754438"/>
          <p14:tracePt t="150770" x="385763" y="3767138"/>
          <p14:tracePt t="150810" x="385763" y="3792538"/>
          <p14:tracePt t="150818" x="385763" y="3824288"/>
          <p14:tracePt t="150828" x="373063" y="3862388"/>
          <p14:tracePt t="150835" x="360363" y="3919538"/>
          <p14:tracePt t="150843" x="328613" y="3987800"/>
          <p14:tracePt t="150853" x="315913" y="4013200"/>
          <p14:tracePt t="150860" x="303213" y="4070350"/>
          <p14:tracePt t="150870" x="290513" y="4114800"/>
          <p14:tracePt t="150878" x="277813" y="4152900"/>
          <p14:tracePt t="150885" x="277813" y="4165600"/>
          <p14:tracePt t="150896" x="258763" y="4197350"/>
          <p14:tracePt t="150902" x="258763" y="4210050"/>
          <p14:tracePt t="150915" x="246063" y="4210050"/>
          <p14:tracePt t="151004" x="246063" y="4197350"/>
          <p14:tracePt t="151053" x="246063" y="4178300"/>
          <p14:tracePt t="151077" x="246063" y="4165600"/>
          <p14:tracePt t="151110" x="246063" y="4152900"/>
          <p14:tracePt t="151126" x="246063" y="4140200"/>
          <p14:tracePt t="151150" x="246063" y="4127500"/>
          <p14:tracePt t="151174" x="246063" y="4114800"/>
          <p14:tracePt t="151190" x="246063" y="4095750"/>
          <p14:tracePt t="151214" x="246063" y="4083050"/>
          <p14:tracePt t="151222" x="258763" y="4083050"/>
          <p14:tracePt t="151238" x="258763" y="4070350"/>
          <p14:tracePt t="151263" x="258763" y="4057650"/>
          <p14:tracePt t="151618" x="258763" y="4070350"/>
          <p14:tracePt t="151626" x="258763" y="4095750"/>
          <p14:tracePt t="151635" x="258763" y="4127500"/>
          <p14:tracePt t="151642" x="258763" y="4178300"/>
          <p14:tracePt t="151651" x="258763" y="4210050"/>
          <p14:tracePt t="151659" x="258763" y="4248150"/>
          <p14:tracePt t="151667" x="258763" y="4291013"/>
          <p14:tracePt t="151675" x="258763" y="4316413"/>
          <p14:tracePt t="151683" x="258763" y="4348163"/>
          <p14:tracePt t="151691" x="258763" y="4373563"/>
          <p14:tracePt t="151699" x="258763" y="4386263"/>
          <p14:tracePt t="151707" x="258763" y="4398963"/>
          <p14:tracePt t="151715" x="258763" y="4430713"/>
          <p14:tracePt t="151726" x="258763" y="4456113"/>
          <p14:tracePt t="151737" x="258763" y="4487863"/>
          <p14:tracePt t="151743" x="258763" y="4513263"/>
          <p14:tracePt t="151752" x="246063" y="4551363"/>
          <p14:tracePt t="151760" x="246063" y="4595813"/>
          <p14:tracePt t="151768" x="246063" y="4608513"/>
          <p14:tracePt t="151777" x="233363" y="4651375"/>
          <p14:tracePt t="151786" x="233363" y="4676775"/>
          <p14:tracePt t="151793" x="233363" y="4702175"/>
          <p14:tracePt t="151801" x="220663" y="4733925"/>
          <p14:tracePt t="151810" x="220663" y="4746625"/>
          <p14:tracePt t="151818" x="220663" y="4759325"/>
          <p14:tracePt t="151835" x="220663" y="4772025"/>
          <p14:tracePt t="151845" x="220663" y="4791075"/>
          <p14:tracePt t="151852" x="220663" y="4803775"/>
          <p14:tracePt t="151862" x="207963" y="4829175"/>
          <p14:tracePt t="151869" x="207963" y="4841875"/>
          <p14:tracePt t="151878" x="207963" y="4886325"/>
          <p14:tracePt t="151885" x="207963" y="4899025"/>
          <p14:tracePt t="151893" x="207963" y="4924425"/>
          <p14:tracePt t="151904" x="195263" y="4956175"/>
          <p14:tracePt t="151911" x="195263" y="4968875"/>
          <p14:tracePt t="151918" x="195263" y="4992688"/>
          <p14:tracePt t="151927" x="195263" y="5005388"/>
          <p14:tracePt t="151945" x="195263" y="5024438"/>
          <p14:tracePt t="151951" x="195263" y="5037138"/>
          <p14:tracePt t="151960" x="195263" y="5049838"/>
          <p14:tracePt t="151971" x="176213" y="5062538"/>
          <p14:tracePt t="151976" x="176213" y="5075238"/>
          <p14:tracePt t="151985" x="176213" y="5106988"/>
          <p14:tracePt t="151993" x="176213" y="5132388"/>
          <p14:tracePt t="152003" x="176213" y="5145088"/>
          <p14:tracePt t="152012" x="176213" y="5176838"/>
          <p14:tracePt t="152018" x="176213" y="5202238"/>
          <p14:tracePt t="152028" x="176213" y="5227638"/>
          <p14:tracePt t="152036" x="176213" y="5259388"/>
          <p14:tracePt t="152044" x="176213" y="5272088"/>
          <p14:tracePt t="152055" x="176213" y="5284788"/>
          <p14:tracePt t="152060" x="176213" y="5310188"/>
          <p14:tracePt t="152068" x="176213" y="5327650"/>
          <p14:tracePt t="152077" x="176213" y="5340350"/>
          <p14:tracePt t="152087" x="176213" y="5365750"/>
          <p14:tracePt t="152094" x="176213" y="5378450"/>
          <p14:tracePt t="152104" x="176213" y="5410200"/>
          <p14:tracePt t="152110" x="176213" y="5422900"/>
          <p14:tracePt t="152122" x="176213" y="5467350"/>
          <p14:tracePt t="152128" x="176213" y="5492750"/>
          <p14:tracePt t="152136" x="176213" y="5518150"/>
          <p14:tracePt t="152145" x="176213" y="5549900"/>
          <p14:tracePt t="152155" x="176213" y="5575300"/>
          <p14:tracePt t="152161" x="176213" y="5588000"/>
          <p14:tracePt t="152168" x="195263" y="5600700"/>
          <p14:tracePt t="152185" x="195263" y="5619750"/>
          <p14:tracePt t="152194" x="195263" y="5632450"/>
          <p14:tracePt t="152211" x="195263" y="5645150"/>
          <p14:tracePt t="152219" x="207963" y="5657850"/>
          <p14:tracePt t="152228" x="207963" y="5668963"/>
          <p14:tracePt t="152238" x="207963" y="5681663"/>
          <p14:tracePt t="152248" x="220663" y="5700713"/>
          <p14:tracePt t="152253" x="220663" y="5713413"/>
          <p14:tracePt t="152260" x="220663" y="5738813"/>
          <p14:tracePt t="152270" x="233363" y="5751513"/>
          <p14:tracePt t="152277" x="233363" y="5770563"/>
          <p14:tracePt t="152288" x="246063" y="5783263"/>
          <p14:tracePt t="152295" x="246063" y="5795963"/>
          <p14:tracePt t="152310" x="258763" y="5808663"/>
          <p14:tracePt t="152331" x="258763" y="5821363"/>
          <p14:tracePt t="152335" x="277813" y="5821363"/>
          <p14:tracePt t="152352" x="277813" y="5834063"/>
          <p14:tracePt t="152365" x="290513" y="5834063"/>
          <p14:tracePt t="152393" x="315913" y="5853113"/>
          <p14:tracePt t="152403" x="328613" y="5865813"/>
          <p14:tracePt t="152410" x="347663" y="5865813"/>
          <p14:tracePt t="152423" x="360363" y="5878513"/>
          <p14:tracePt t="152426" x="385763" y="5891213"/>
          <p14:tracePt t="152437" x="398463" y="5891213"/>
          <p14:tracePt t="152443" x="411163" y="5903913"/>
          <p14:tracePt t="152453" x="442913" y="5903913"/>
          <p14:tracePt t="152462" x="468313" y="5922963"/>
          <p14:tracePt t="152468" x="481013" y="5922963"/>
          <p14:tracePt t="152482" x="498475" y="5935663"/>
          <p14:tracePt t="152485" x="511175" y="5935663"/>
          <p14:tracePt t="152494" x="536575" y="5948363"/>
          <p14:tracePt t="152511" x="549275" y="5948363"/>
          <p14:tracePt t="152519" x="561975" y="5961063"/>
          <p14:tracePt t="152531" x="581025" y="5961063"/>
          <p14:tracePt t="152538" x="593725" y="5961063"/>
          <p14:tracePt t="152549" x="606425" y="5961063"/>
          <p14:tracePt t="152572" x="619125" y="5961063"/>
          <p14:tracePt t="152604" x="631825" y="5961063"/>
          <p14:tracePt t="152620" x="631825" y="5948363"/>
          <p14:tracePt t="152628" x="650875" y="5948363"/>
          <p14:tracePt t="152636" x="650875" y="5935663"/>
          <p14:tracePt t="152652" x="650875" y="5922963"/>
          <p14:tracePt t="152660" x="650875" y="5903913"/>
          <p14:tracePt t="152678" x="663575" y="5891213"/>
          <p14:tracePt t="152695" x="663575" y="5878513"/>
          <p14:tracePt t="152701" x="663575" y="5865813"/>
          <p14:tracePt t="152713" x="676275" y="5853113"/>
          <p14:tracePt t="152718" x="676275" y="5834063"/>
          <p14:tracePt t="152727" x="676275" y="5808663"/>
          <p14:tracePt t="152735" x="688975" y="5795963"/>
          <p14:tracePt t="152743" x="688975" y="5770563"/>
          <p14:tracePt t="152752" x="701675" y="5751513"/>
          <p14:tracePt t="152760" x="714375" y="5713413"/>
          <p14:tracePt t="152770" x="714375" y="5668963"/>
          <p14:tracePt t="152777" x="714375" y="5645150"/>
          <p14:tracePt t="152785" x="733425" y="5632450"/>
          <p14:tracePt t="152794" x="733425" y="5600700"/>
          <p14:tracePt t="152803" x="733425" y="5575300"/>
          <p14:tracePt t="152811" x="733425" y="5530850"/>
          <p14:tracePt t="152819" x="733425" y="5518150"/>
          <p14:tracePt t="152827" x="733425" y="5480050"/>
          <p14:tracePt t="152835" x="733425" y="5448300"/>
          <p14:tracePt t="152844" x="733425" y="5410200"/>
          <p14:tracePt t="152853" x="733425" y="5378450"/>
          <p14:tracePt t="152860" x="733425" y="5340350"/>
          <p14:tracePt t="152868" x="733425" y="5284788"/>
          <p14:tracePt t="152877" x="733425" y="5227638"/>
          <p14:tracePt t="152885" x="733425" y="5157788"/>
          <p14:tracePt t="152895" x="714375" y="5094288"/>
          <p14:tracePt t="152906" x="701675" y="4943475"/>
          <p14:tracePt t="152912" x="688975" y="4854575"/>
          <p14:tracePt t="152920" x="676275" y="4803775"/>
          <p14:tracePt t="152928" x="676275" y="4733925"/>
          <p14:tracePt t="152936" x="663575" y="4721225"/>
          <p14:tracePt t="152945" x="650875" y="4664075"/>
          <p14:tracePt t="152955" x="650875" y="4638675"/>
          <p14:tracePt t="152961" x="650875" y="4551363"/>
          <p14:tracePt t="152972" x="650875" y="4525963"/>
          <p14:tracePt t="152977" x="650875" y="4500563"/>
          <p14:tracePt t="152986" x="650875" y="4456113"/>
          <p14:tracePt t="152996" x="650875" y="4398963"/>
          <p14:tracePt t="153002" x="650875" y="4373563"/>
          <p14:tracePt t="153013" x="650875" y="4329113"/>
          <p14:tracePt t="153021" x="650875" y="4303713"/>
          <p14:tracePt t="153028" x="650875" y="4279900"/>
          <p14:tracePt t="153035" x="650875" y="4267200"/>
          <p14:tracePt t="153047" x="650875" y="4235450"/>
          <p14:tracePt t="153060" x="650875" y="4222750"/>
          <p14:tracePt t="153079" x="650875" y="4210050"/>
          <p14:tracePt t="153085" x="650875" y="4197350"/>
          <p14:tracePt t="153103" x="650875" y="4165600"/>
          <p14:tracePt t="153115" x="650875" y="4152900"/>
          <p14:tracePt t="153127" x="650875" y="4140200"/>
          <p14:tracePt t="153143" x="650875" y="4127500"/>
          <p14:tracePt t="153154" x="650875" y="4114800"/>
          <p14:tracePt t="153170" x="650875" y="4095750"/>
          <p14:tracePt t="153178" x="650875" y="4083050"/>
          <p14:tracePt t="153186" x="631825" y="4057650"/>
          <p14:tracePt t="153195" x="631825" y="4044950"/>
          <p14:tracePt t="153203" x="631825" y="4013200"/>
          <p14:tracePt t="153210" x="631825" y="3987800"/>
          <p14:tracePt t="153220" x="619125" y="3975100"/>
          <p14:tracePt t="153228" x="619125" y="3943350"/>
          <p14:tracePt t="153235" x="606425" y="3932238"/>
          <p14:tracePt t="153243" x="606425" y="3906838"/>
          <p14:tracePt t="153253" x="593725" y="3906838"/>
          <p14:tracePt t="153260" x="593725" y="3894138"/>
          <p14:tracePt t="153268" x="593725" y="3875088"/>
          <p14:tracePt t="153295" x="593725" y="3862388"/>
          <p14:tracePt t="153310" x="581025" y="3849688"/>
          <p14:tracePt t="153318" x="581025" y="3836988"/>
          <p14:tracePt t="153327" x="581025" y="3824288"/>
          <p14:tracePt t="153337" x="581025" y="3811588"/>
          <p14:tracePt t="153343" x="561975" y="3811588"/>
          <p14:tracePt t="153352" x="561975" y="3792538"/>
          <p14:tracePt t="153371" x="561975" y="3779838"/>
          <p14:tracePt t="153380" x="549275" y="3767138"/>
          <p14:tracePt t="153460" x="536575" y="3779838"/>
          <p14:tracePt t="153477" x="536575" y="3792538"/>
          <p14:tracePt t="153493" x="536575" y="3811588"/>
          <p14:tracePt t="153501" x="523875" y="3811588"/>
          <p14:tracePt t="153509" x="523875" y="3824288"/>
          <p14:tracePt t="153525" x="511175" y="3824288"/>
          <p14:tracePt t="153533" x="511175" y="3836988"/>
          <p14:tracePt t="153550" x="498475" y="3836988"/>
          <p14:tracePt t="153565" x="481013" y="3849688"/>
          <p14:tracePt t="153597" x="468313" y="3849688"/>
          <p14:tracePt t="153606" x="468313" y="3862388"/>
          <p14:tracePt t="153622" x="468313" y="3875088"/>
          <p14:tracePt t="153630" x="455613" y="3875088"/>
          <p14:tracePt t="153638" x="455613" y="3894138"/>
          <p14:tracePt t="153646" x="442913" y="3906838"/>
          <p14:tracePt t="153654" x="430213" y="3919538"/>
          <p14:tracePt t="153671" x="411163" y="3943350"/>
          <p14:tracePt t="153676" x="398463" y="3962400"/>
          <p14:tracePt t="153687" x="385763" y="3987800"/>
          <p14:tracePt t="153693" x="360363" y="4013200"/>
          <p14:tracePt t="153702" x="347663" y="4044950"/>
          <p14:tracePt t="153713" x="315913" y="4083050"/>
          <p14:tracePt t="153719" x="315913" y="4095750"/>
          <p14:tracePt t="153729" x="290513" y="4140200"/>
          <p14:tracePt t="153735" x="277813" y="4152900"/>
          <p14:tracePt t="153744" x="277813" y="4178300"/>
          <p14:tracePt t="153751" x="258763" y="4197350"/>
          <p14:tracePt t="153770" x="246063" y="4210050"/>
          <p14:tracePt t="153786" x="246063" y="4222750"/>
          <p14:tracePt t="153880" x="246063" y="4235450"/>
          <p14:tracePt t="153901" x="246063" y="4248150"/>
          <p14:tracePt t="153910" x="246063" y="4267200"/>
          <p14:tracePt t="153920" x="246063" y="4279900"/>
          <p14:tracePt t="153927" x="246063" y="4291013"/>
          <p14:tracePt t="153935" x="246063" y="4303713"/>
          <p14:tracePt t="153944" x="246063" y="4329113"/>
          <p14:tracePt t="153954" x="246063" y="4348163"/>
          <p14:tracePt t="153960" x="246063" y="4360863"/>
          <p14:tracePt t="153977" x="246063" y="4373563"/>
          <p14:tracePt t="153985" x="246063" y="4386263"/>
          <p14:tracePt t="153993" x="246063" y="4398963"/>
          <p14:tracePt t="154002" x="246063" y="4418013"/>
          <p14:tracePt t="154014" x="246063" y="4443413"/>
          <p14:tracePt t="154018" x="246063" y="4456113"/>
          <p14:tracePt t="154029" x="246063" y="4500563"/>
          <p14:tracePt t="154035" x="246063" y="4525963"/>
          <p14:tracePt t="154044" x="246063" y="4551363"/>
          <p14:tracePt t="154051" x="246063" y="4583113"/>
          <p14:tracePt t="154060" x="246063" y="4608513"/>
          <p14:tracePt t="154071" x="246063" y="4651375"/>
          <p14:tracePt t="154077" x="246063" y="4676775"/>
          <p14:tracePt t="154085" x="246063" y="4702175"/>
          <p14:tracePt t="154095" x="246063" y="4733925"/>
          <p14:tracePt t="154102" x="246063" y="4759325"/>
          <p14:tracePt t="154110" x="246063" y="4791075"/>
          <p14:tracePt t="154119" x="246063" y="4829175"/>
          <p14:tracePt t="154127" x="246063" y="4854575"/>
          <p14:tracePt t="154137" x="246063" y="4873625"/>
          <p14:tracePt t="154145" x="233363" y="4924425"/>
          <p14:tracePt t="154154" x="233363" y="4943475"/>
          <p14:tracePt t="154161" x="233363" y="4979988"/>
          <p14:tracePt t="154170" x="233363" y="5024438"/>
          <p14:tracePt t="154180" x="220663" y="5049838"/>
          <p14:tracePt t="154186" x="220663" y="5119688"/>
          <p14:tracePt t="154193" x="207963" y="5157788"/>
          <p14:tracePt t="154206" x="207963" y="5189538"/>
          <p14:tracePt t="154223" x="195263" y="5214938"/>
          <p14:tracePt t="154226" x="195263" y="5259388"/>
          <p14:tracePt t="154237" x="195263" y="5284788"/>
          <p14:tracePt t="154244" x="195263" y="5297488"/>
          <p14:tracePt t="154269" x="195263" y="5310188"/>
          <p14:tracePt t="154274" x="176213" y="5327650"/>
          <p14:tracePt t="154280" x="176213" y="5340350"/>
          <p14:tracePt t="154286" x="176213" y="5353050"/>
          <p14:tracePt t="154294" x="176213" y="5365750"/>
          <p14:tracePt t="154304" x="176213" y="5378450"/>
          <p14:tracePt t="154310" x="176213" y="5397500"/>
          <p14:tracePt t="154318" x="176213" y="5422900"/>
          <p14:tracePt t="154327" x="176213" y="5435600"/>
          <p14:tracePt t="154335" x="176213" y="5448300"/>
          <p14:tracePt t="154344" x="176213" y="5467350"/>
          <p14:tracePt t="154352" x="176213" y="5480050"/>
          <p14:tracePt t="154371" x="176213" y="5492750"/>
          <p14:tracePt t="154396" x="176213" y="5505450"/>
          <p14:tracePt t="154418" x="176213" y="5518150"/>
          <p14:tracePt t="154446" x="176213" y="5530850"/>
          <p14:tracePt t="154514" x="176213" y="5549900"/>
          <p14:tracePt t="154546" x="195263" y="5562600"/>
          <p14:tracePt t="154562" x="195263" y="5575300"/>
          <p14:tracePt t="154568" x="207963" y="5575300"/>
          <p14:tracePt t="154579" x="207963" y="5588000"/>
          <p14:tracePt t="154595" x="220663" y="5588000"/>
          <p14:tracePt t="154602" x="220663" y="5600700"/>
          <p14:tracePt t="154628" x="233363" y="5619750"/>
          <p14:tracePt t="154645" x="233363" y="5632450"/>
          <p14:tracePt t="154668" x="246063" y="5645150"/>
          <p14:tracePt t="154677" x="246063" y="5657850"/>
          <p14:tracePt t="154694" x="258763" y="5668963"/>
          <p14:tracePt t="154704" x="258763" y="5681663"/>
          <p14:tracePt t="154710" x="258763" y="5700713"/>
          <p14:tracePt t="154719" x="277813" y="5700713"/>
          <p14:tracePt t="154727" x="277813" y="5713413"/>
          <p14:tracePt t="154737" x="290513" y="5713413"/>
          <p14:tracePt t="154743" x="290513" y="5726113"/>
          <p14:tracePt t="154760" x="303213" y="5738813"/>
          <p14:tracePt t="154793" x="303213" y="5751513"/>
          <p14:tracePt t="154804" x="315913" y="5751513"/>
          <p14:tracePt t="154827" x="328613" y="5770563"/>
          <p14:tracePt t="154846" x="347663" y="5770563"/>
          <p14:tracePt t="154852" x="347663" y="5783263"/>
          <p14:tracePt t="154860" x="360363" y="5783263"/>
          <p14:tracePt t="154877" x="373063" y="5783263"/>
          <p14:tracePt t="154885" x="385763" y="5783263"/>
          <p14:tracePt t="154902" x="398463" y="5783263"/>
          <p14:tracePt t="154914" x="398463" y="5795963"/>
          <p14:tracePt t="154920" x="430213" y="5795963"/>
          <p14:tracePt t="154938" x="442913" y="5795963"/>
          <p14:tracePt t="154946" x="455613" y="5795963"/>
          <p14:tracePt t="154952" x="468313" y="5795963"/>
          <p14:tracePt t="154970" x="481013" y="5795963"/>
          <p14:tracePt t="154986" x="498475" y="5795963"/>
          <p14:tracePt t="155007" x="511175" y="5795963"/>
          <p14:tracePt t="155020" x="523875" y="5783263"/>
          <p14:tracePt t="155044" x="536575" y="5783263"/>
          <p14:tracePt t="155052" x="536575" y="5770563"/>
          <p14:tracePt t="155070" x="549275" y="5770563"/>
          <p14:tracePt t="155077" x="549275" y="5751513"/>
          <p14:tracePt t="155095" x="561975" y="5738813"/>
          <p14:tracePt t="155117" x="581025" y="5726113"/>
          <p14:tracePt t="155127" x="581025" y="5713413"/>
          <p14:tracePt t="155135" x="593725" y="5700713"/>
          <p14:tracePt t="155145" x="593725" y="5681663"/>
          <p14:tracePt t="155152" x="606425" y="5657850"/>
          <p14:tracePt t="155160" x="606425" y="5645150"/>
          <p14:tracePt t="155169" x="619125" y="5619750"/>
          <p14:tracePt t="155177" x="619125" y="5600700"/>
          <p14:tracePt t="155185" x="619125" y="5562600"/>
          <p14:tracePt t="155194" x="631825" y="5518150"/>
          <p14:tracePt t="155201" x="631825" y="5480050"/>
          <p14:tracePt t="155210" x="650875" y="5435600"/>
          <p14:tracePt t="155220" x="650875" y="5422900"/>
          <p14:tracePt t="155227" x="663575" y="5378450"/>
          <p14:tracePt t="155235" x="663575" y="5340350"/>
          <p14:tracePt t="155246" x="663575" y="5297488"/>
          <p14:tracePt t="155252" x="663575" y="5272088"/>
          <p14:tracePt t="155260" x="663575" y="5246688"/>
          <p14:tracePt t="155269" x="663575" y="5214938"/>
          <p14:tracePt t="155280" x="663575" y="5202238"/>
          <p14:tracePt t="155284" x="663575" y="5176838"/>
          <p14:tracePt t="155295" x="663575" y="5157788"/>
          <p14:tracePt t="155303" x="663575" y="5132388"/>
          <p14:tracePt t="155310" x="663575" y="5094288"/>
          <p14:tracePt t="155319" x="663575" y="5062538"/>
          <p14:tracePt t="155329" x="663575" y="5024438"/>
          <p14:tracePt t="155335" x="663575" y="4979988"/>
          <p14:tracePt t="155343" x="663575" y="4956175"/>
          <p14:tracePt t="155352" x="663575" y="4924425"/>
          <p14:tracePt t="155362" x="663575" y="4899025"/>
          <p14:tracePt t="155368" x="663575" y="4886325"/>
          <p14:tracePt t="155378" x="663575" y="4854575"/>
          <p14:tracePt t="155385" x="663575" y="4841875"/>
          <p14:tracePt t="155403" x="663575" y="4829175"/>
          <p14:tracePt t="155410" x="663575" y="4803775"/>
          <p14:tracePt t="155418" x="663575" y="4791075"/>
          <p14:tracePt t="155428" x="663575" y="4746625"/>
          <p14:tracePt t="155435" x="663575" y="4689475"/>
          <p14:tracePt t="155444" x="663575" y="4638675"/>
          <p14:tracePt t="155455" x="663575" y="4570413"/>
          <p14:tracePt t="155460" x="663575" y="4525963"/>
          <p14:tracePt t="155470" x="663575" y="4468813"/>
          <p14:tracePt t="155478" x="663575" y="4430713"/>
          <p14:tracePt t="155486" x="663575" y="4386263"/>
          <p14:tracePt t="155495" x="663575" y="4360863"/>
          <p14:tracePt t="155511" x="663575" y="4329113"/>
          <p14:tracePt t="155521" x="663575" y="4316413"/>
          <p14:tracePt t="155527" x="663575" y="4303713"/>
          <p14:tracePt t="155536" x="663575" y="4291013"/>
          <p14:tracePt t="155544" x="663575" y="4279900"/>
          <p14:tracePt t="155552" x="663575" y="4235450"/>
          <p14:tracePt t="155563" x="663575" y="4222750"/>
          <p14:tracePt t="155567" x="663575" y="4197350"/>
          <p14:tracePt t="155580" x="663575" y="4165600"/>
          <p14:tracePt t="155584" x="650875" y="4152900"/>
          <p14:tracePt t="155597" x="650875" y="4140200"/>
          <p14:tracePt t="155603" x="650875" y="4127500"/>
          <p14:tracePt t="155619" x="650875" y="4114800"/>
          <p14:tracePt t="155629" x="631825" y="4114800"/>
          <p14:tracePt t="155876" x="631825" y="4127500"/>
          <p14:tracePt t="155957" x="631825" y="4140200"/>
          <p14:tracePt t="156535" x="631825" y="4127500"/>
          <p14:tracePt t="156551" x="631825" y="4114800"/>
          <p14:tracePt t="156559" x="619125" y="4095750"/>
          <p14:tracePt t="156567" x="619125" y="4070350"/>
          <p14:tracePt t="156575" x="606425" y="4057650"/>
          <p14:tracePt t="156583" x="606425" y="4044950"/>
          <p14:tracePt t="156591" x="593725" y="4025900"/>
          <p14:tracePt t="156599" x="581025" y="4013200"/>
          <p14:tracePt t="156607" x="581025" y="4000500"/>
          <p14:tracePt t="157520" x="581025" y="3987800"/>
          <p14:tracePt t="157528" x="581025" y="3943350"/>
          <p14:tracePt t="157536" x="581025" y="3919538"/>
          <p14:tracePt t="157546" x="581025" y="3894138"/>
          <p14:tracePt t="157552" x="581025" y="3862388"/>
          <p14:tracePt t="157561" x="581025" y="3824288"/>
          <p14:tracePt t="157569" x="593725" y="3792538"/>
          <p14:tracePt t="157578" x="593725" y="3767138"/>
          <p14:tracePt t="157585" x="593725" y="3754438"/>
          <p14:tracePt t="157593" x="593725" y="3722688"/>
          <p14:tracePt t="157610" x="593725" y="3709988"/>
          <p14:tracePt t="157633" x="593725" y="3697288"/>
          <p14:tracePt t="157690" x="593725" y="3684588"/>
          <p14:tracePt t="157706" x="593725" y="3671888"/>
          <p14:tracePt t="157726" x="593725" y="3659188"/>
          <p14:tracePt t="157737" x="593725" y="3627438"/>
          <p14:tracePt t="157743" x="593725" y="3602038"/>
          <p14:tracePt t="157754" x="606425" y="3571875"/>
          <p14:tracePt t="157760" x="606425" y="3546475"/>
          <p14:tracePt t="157770" x="606425" y="3533775"/>
          <p14:tracePt t="157777" x="606425" y="3489325"/>
          <p14:tracePt t="157788" x="606425" y="3463925"/>
          <p14:tracePt t="157795" x="619125" y="3419475"/>
          <p14:tracePt t="157802" x="619125" y="3381375"/>
          <p14:tracePt t="157811" x="631825" y="3336925"/>
          <p14:tracePt t="157820" x="631825" y="3298825"/>
          <p14:tracePt t="157827" x="631825" y="3243263"/>
          <p14:tracePt t="157837" x="650875" y="3198813"/>
          <p14:tracePt t="157843" x="650875" y="3135313"/>
          <p14:tracePt t="157853" x="663575" y="3078163"/>
          <p14:tracePt t="157860" x="663575" y="3046413"/>
          <p14:tracePt t="157869" x="676275" y="3008313"/>
          <p14:tracePt t="157876" x="676275" y="2963863"/>
          <p14:tracePt t="157885" x="676275" y="2938463"/>
          <p14:tracePt t="157894" x="676275" y="2925763"/>
          <p14:tracePt t="157902" x="676275" y="2914650"/>
          <p14:tracePt t="157910" x="688975" y="2895600"/>
          <p14:tracePt t="157920" x="688975" y="2882900"/>
          <p14:tracePt t="157935" x="688975" y="2857500"/>
          <p14:tracePt t="157944" x="688975" y="2844800"/>
          <p14:tracePt t="157952" x="688975" y="2800350"/>
          <p14:tracePt t="157964" x="688975" y="2762250"/>
          <p14:tracePt t="157968" x="688975" y="2705100"/>
          <p14:tracePt t="157980" x="688975" y="2660650"/>
          <p14:tracePt t="157985" x="688975" y="2622550"/>
          <p14:tracePt t="157995" x="688975" y="2590800"/>
          <p14:tracePt t="158002" x="688975" y="2578100"/>
          <p14:tracePt t="158013" x="688975" y="2566988"/>
          <p14:tracePt t="158017" x="688975" y="2554288"/>
          <p14:tracePt t="158035" x="688975" y="2541588"/>
          <p14:tracePt t="158043" x="688975" y="2528888"/>
          <p14:tracePt t="158054" x="688975" y="2509838"/>
          <p14:tracePt t="158060" x="688975" y="2497138"/>
          <p14:tracePt t="158070" x="688975" y="2471738"/>
          <p14:tracePt t="158078" x="688975" y="2459038"/>
          <p14:tracePt t="158090" x="676275" y="2439988"/>
          <p14:tracePt t="158093" x="676275" y="2414588"/>
          <p14:tracePt t="158102" x="663575" y="2389188"/>
          <p14:tracePt t="158110" x="663575" y="2370138"/>
          <p14:tracePt t="158119" x="650875" y="2357438"/>
          <p14:tracePt t="158127" x="650875" y="2344738"/>
          <p14:tracePt t="158135" x="631825" y="2332038"/>
          <p14:tracePt t="158147" x="631825" y="2319338"/>
          <p14:tracePt t="158163" x="619125" y="2306638"/>
          <p14:tracePt t="158171" x="619125" y="2287588"/>
          <p14:tracePt t="158184" x="606425" y="2287588"/>
          <p14:tracePt t="158223" x="593725" y="2287588"/>
          <p14:tracePt t="158255" x="581025" y="2274888"/>
          <p14:tracePt t="158280" x="561975" y="2274888"/>
          <p14:tracePt t="158296" x="549275" y="2262188"/>
          <p14:tracePt t="158304" x="549275" y="2249488"/>
          <p14:tracePt t="158312" x="536575" y="2249488"/>
          <p14:tracePt t="158320" x="523875" y="2236788"/>
          <p14:tracePt t="158328" x="523875" y="2219325"/>
          <p14:tracePt t="158336" x="511175" y="2219325"/>
          <p14:tracePt t="158352" x="511175" y="2206625"/>
          <p14:tracePt t="158360" x="498475" y="2206625"/>
          <p14:tracePt t="158370" x="481013" y="2193925"/>
          <p14:tracePt t="158393" x="468313" y="2193925"/>
          <p14:tracePt t="158404" x="468313" y="2181225"/>
          <p14:tracePt t="158449" x="455613" y="2181225"/>
          <p14:tracePt t="158506" x="442913" y="2193925"/>
          <p14:tracePt t="158538" x="442913" y="2206625"/>
          <p14:tracePt t="158569" x="442913" y="2219325"/>
          <p14:tracePt t="158577" x="442913" y="2236788"/>
          <p14:tracePt t="158594" x="442913" y="2262188"/>
          <p14:tracePt t="158604" x="442913" y="2287588"/>
          <p14:tracePt t="158610" x="430213" y="2332038"/>
          <p14:tracePt t="158621" x="411163" y="2389188"/>
          <p14:tracePt t="158626" x="398463" y="2439988"/>
          <p14:tracePt t="158635" x="398463" y="2509838"/>
          <p14:tracePt t="158643" x="385763" y="2566988"/>
          <p14:tracePt t="158654" x="373063" y="2590800"/>
          <p14:tracePt t="158660" x="373063" y="2647950"/>
          <p14:tracePt t="158670" x="360363" y="2705100"/>
          <p14:tracePt t="158678" x="360363" y="2743200"/>
          <p14:tracePt t="158684" x="347663" y="2774950"/>
          <p14:tracePt t="158693" x="347663" y="2800350"/>
          <p14:tracePt t="158702" x="347663" y="2832100"/>
          <p14:tracePt t="158710" x="347663" y="2857500"/>
          <p14:tracePt t="158721" x="347663" y="2870200"/>
          <p14:tracePt t="158728" x="347663" y="2895600"/>
          <p14:tracePt t="158735" x="347663" y="2925763"/>
          <p14:tracePt t="158744" x="347663" y="2938463"/>
          <p14:tracePt t="158753" x="347663" y="2963863"/>
          <p14:tracePt t="158760" x="347663" y="2995613"/>
          <p14:tracePt t="158769" x="347663" y="3021013"/>
          <p14:tracePt t="158777" x="347663" y="3046413"/>
          <p14:tracePt t="158787" x="347663" y="3090863"/>
          <p14:tracePt t="158793" x="347663" y="3116263"/>
          <p14:tracePt t="158804" x="347663" y="3148013"/>
          <p14:tracePt t="158810" x="347663" y="3173413"/>
          <p14:tracePt t="158820" x="347663" y="3230563"/>
          <p14:tracePt t="158832" x="347663" y="3255963"/>
          <p14:tracePt t="158838" x="347663" y="3336925"/>
          <p14:tracePt t="158843" x="360363" y="3368675"/>
          <p14:tracePt t="158852" x="373063" y="3419475"/>
          <p14:tracePt t="158866" x="385763" y="3463925"/>
          <p14:tracePt t="158878" x="398463" y="3521075"/>
          <p14:tracePt t="158885" x="430213" y="3590925"/>
          <p14:tracePt t="158895" x="442913" y="3640138"/>
          <p14:tracePt t="158904" x="455613" y="3671888"/>
          <p14:tracePt t="158910" x="468313" y="3709988"/>
          <p14:tracePt t="158919" x="481013" y="3741738"/>
          <p14:tracePt t="158927" x="498475" y="3767138"/>
          <p14:tracePt t="158938" x="511175" y="3779838"/>
          <p14:tracePt t="158948" x="523875" y="3792538"/>
          <p14:tracePt t="158951" x="536575" y="3811588"/>
          <p14:tracePt t="158963" x="549275" y="3811588"/>
          <p14:tracePt t="158970" x="561975" y="3824288"/>
          <p14:tracePt t="159177" x="581025" y="3824288"/>
          <p14:tracePt t="159185" x="619125" y="3824288"/>
          <p14:tracePt t="159193" x="663575" y="3824288"/>
          <p14:tracePt t="159201" x="733425" y="3824288"/>
          <p14:tracePt t="159209" x="815975" y="3824288"/>
          <p14:tracePt t="159217" x="884238" y="3824288"/>
          <p14:tracePt t="159225" x="1036638" y="3824288"/>
          <p14:tracePt t="159233" x="1200150" y="3824288"/>
          <p14:tracePt t="159241" x="1365250" y="3824288"/>
          <p14:tracePt t="159249" x="1435100" y="3824288"/>
          <p14:tracePt t="159257" x="1585913" y="3824288"/>
          <p14:tracePt t="159265" x="1712913" y="3824288"/>
          <p14:tracePt t="159273" x="1806575" y="3836988"/>
          <p14:tracePt t="159282" x="1844675" y="3836988"/>
          <p14:tracePt t="159293" x="1914525" y="3849688"/>
          <p14:tracePt t="159303" x="1958975" y="3849688"/>
          <p14:tracePt t="159310" x="1997075" y="3849688"/>
          <p14:tracePt t="159320" x="2028825" y="3849688"/>
          <p14:tracePt t="159327" x="2054225" y="3849688"/>
          <p14:tracePt t="159343" x="2066925" y="3849688"/>
          <p14:tracePt t="159354" x="2085975" y="3862388"/>
          <p14:tracePt t="159368" x="2098675" y="3862388"/>
          <p14:tracePt t="159378" x="2111375" y="3862388"/>
          <p14:tracePt t="159387" x="2122488" y="3862388"/>
          <p14:tracePt t="159393" x="2135188" y="3862388"/>
          <p14:tracePt t="159403" x="2166938" y="3862388"/>
          <p14:tracePt t="159411" x="2192338" y="3862388"/>
          <p14:tracePt t="159419" x="2205038" y="3875088"/>
          <p14:tracePt t="159429" x="2236788" y="3875088"/>
          <p14:tracePt t="159437" x="2249488" y="3875088"/>
          <p14:tracePt t="159445" x="2262188" y="3875088"/>
          <p14:tracePt t="159451" x="2287588" y="3875088"/>
          <p14:tracePt t="159460" x="2300288" y="3894138"/>
          <p14:tracePt t="159468" x="2332038" y="3894138"/>
          <p14:tracePt t="159477" x="2344738" y="3894138"/>
          <p14:tracePt t="159488" x="2344738" y="3906838"/>
          <p14:tracePt t="159493" x="2357438" y="3906838"/>
          <p14:tracePt t="159502" x="2370138" y="3906838"/>
          <p14:tracePt t="159520" x="2389188" y="3919538"/>
          <p14:tracePt t="159532" x="2401888" y="3919538"/>
          <p14:tracePt t="159540" x="2401888" y="3932238"/>
          <p14:tracePt t="159580" x="2401888" y="3943350"/>
          <p14:tracePt t="159602" x="2401888" y="3962400"/>
          <p14:tracePt t="159610" x="2401888" y="3975100"/>
          <p14:tracePt t="159621" x="2401888" y="4000500"/>
          <p14:tracePt t="159627" x="2401888" y="4013200"/>
          <p14:tracePt t="159636" x="2401888" y="4025900"/>
          <p14:tracePt t="159652" x="2401888" y="4044950"/>
          <p14:tracePt t="159668" x="2401888" y="4057650"/>
          <p14:tracePt t="159685" x="2401888" y="4070350"/>
          <p14:tracePt t="159734" x="2401888" y="4083050"/>
          <p14:tracePt t="159871" x="2401888" y="4070350"/>
          <p14:tracePt t="159887" x="2389188" y="4070350"/>
          <p14:tracePt t="159903" x="2370138" y="4057650"/>
          <p14:tracePt t="159920" x="2357438" y="4057650"/>
          <p14:tracePt t="159936" x="2344738" y="4044950"/>
          <p14:tracePt t="159960" x="2332038" y="4044950"/>
          <p14:tracePt t="160000" x="2319338" y="4044950"/>
          <p14:tracePt t="160275" x="2332038" y="4044950"/>
          <p14:tracePt t="160348" x="2344738" y="4044950"/>
          <p14:tracePt t="160429" x="2357438" y="4044950"/>
          <p14:tracePt t="160485" x="2370138" y="4044950"/>
          <p14:tracePt t="160558" x="2389188" y="4044950"/>
          <p14:tracePt t="160647" x="2389188" y="4025900"/>
          <p14:tracePt t="160663" x="2401888" y="4025900"/>
          <p14:tracePt t="160720" x="2401888" y="4013200"/>
          <p14:tracePt t="160889" x="2389188" y="4013200"/>
          <p14:tracePt t="160897" x="2370138" y="4013200"/>
          <p14:tracePt t="160905" x="2357438" y="4013200"/>
          <p14:tracePt t="160913" x="2300288" y="4044950"/>
          <p14:tracePt t="160922" x="2249488" y="4070350"/>
          <p14:tracePt t="160930" x="2166938" y="4095750"/>
          <p14:tracePt t="160938" x="2122488" y="4114800"/>
          <p14:tracePt t="160946" x="2028825" y="4140200"/>
          <p14:tracePt t="160954" x="1933575" y="4165600"/>
          <p14:tracePt t="160962" x="1844675" y="4197350"/>
          <p14:tracePt t="160970" x="1763713" y="4222750"/>
          <p14:tracePt t="160978" x="1693863" y="4235450"/>
          <p14:tracePt t="160986" x="1611313" y="4267200"/>
          <p14:tracePt t="161002" x="1560513" y="4279900"/>
          <p14:tracePt t="161010" x="1528763" y="4291013"/>
          <p14:tracePt t="161018" x="1447800" y="4303713"/>
          <p14:tracePt t="161027" x="1409700" y="4316413"/>
          <p14:tracePt t="161035" x="1365250" y="4329113"/>
          <p14:tracePt t="161043" x="1308100" y="4348163"/>
          <p14:tracePt t="161051" x="1270000" y="4360863"/>
          <p14:tracePt t="161060" x="1225550" y="4386263"/>
          <p14:tracePt t="161068" x="1187450" y="4398963"/>
          <p14:tracePt t="161077" x="1143000" y="4418013"/>
          <p14:tracePt t="161086" x="1074738" y="4443413"/>
          <p14:tracePt t="161093" x="1023938" y="4456113"/>
          <p14:tracePt t="161103" x="935038" y="4487863"/>
          <p14:tracePt t="161110" x="865188" y="4513263"/>
          <p14:tracePt t="161119" x="803275" y="4525963"/>
          <p14:tracePt t="161127" x="758825" y="4538663"/>
          <p14:tracePt t="161137" x="701675" y="4551363"/>
          <p14:tracePt t="161143" x="663575" y="4570413"/>
          <p14:tracePt t="161155" x="619125" y="4583113"/>
          <p14:tracePt t="161160" x="593725" y="4583113"/>
          <p14:tracePt t="161170" x="561975" y="4583113"/>
          <p14:tracePt t="161178" x="536575" y="4583113"/>
          <p14:tracePt t="161193" x="523875" y="4583113"/>
          <p14:tracePt t="161202" x="523875" y="4570413"/>
          <p14:tracePt t="161213" x="511175" y="4551363"/>
          <p14:tracePt t="161219" x="511175" y="4525963"/>
          <p14:tracePt t="161234" x="498475" y="4500563"/>
          <p14:tracePt t="161239" x="498475" y="4468813"/>
          <p14:tracePt t="161245" x="498475" y="4456113"/>
          <p14:tracePt t="161253" x="498475" y="4430713"/>
          <p14:tracePt t="161261" x="498475" y="4398963"/>
          <p14:tracePt t="161269" x="498475" y="4373563"/>
          <p14:tracePt t="161277" x="498475" y="4360863"/>
          <p14:tracePt t="161286" x="498475" y="4329113"/>
          <p14:tracePt t="161294" x="498475" y="4303713"/>
          <p14:tracePt t="161305" x="498475" y="4291013"/>
          <p14:tracePt t="161311" x="498475" y="4279900"/>
          <p14:tracePt t="161318" x="498475" y="4267200"/>
          <p14:tracePt t="161327" x="498475" y="4235450"/>
          <p14:tracePt t="161335" x="498475" y="4222750"/>
          <p14:tracePt t="161345" x="498475" y="4197350"/>
          <p14:tracePt t="161353" x="498475" y="4178300"/>
          <p14:tracePt t="161360" x="498475" y="4152900"/>
          <p14:tracePt t="161369" x="498475" y="4140200"/>
          <p14:tracePt t="161377" x="511175" y="4127500"/>
          <p14:tracePt t="161385" x="511175" y="4114800"/>
          <p14:tracePt t="161395" x="511175" y="4095750"/>
          <p14:tracePt t="161402" x="511175" y="4083050"/>
          <p14:tracePt t="161410" x="511175" y="4070350"/>
          <p14:tracePt t="161429" x="511175" y="4057650"/>
          <p14:tracePt t="161455" x="511175" y="4044950"/>
          <p14:tracePt t="161479" x="511175" y="4025900"/>
          <p14:tracePt t="161487" x="498475" y="4025900"/>
          <p14:tracePt t="161495" x="498475" y="4013200"/>
          <p14:tracePt t="161503" x="481013" y="4013200"/>
          <p14:tracePt t="161546" x="468313" y="4013200"/>
          <p14:tracePt t="161560" x="468313" y="4025900"/>
          <p14:tracePt t="161568" x="468313" y="4044950"/>
          <p14:tracePt t="161576" x="468313" y="4057650"/>
          <p14:tracePt t="161592" x="468313" y="4070350"/>
          <p14:tracePt t="161600" x="468313" y="4083050"/>
          <p14:tracePt t="161608" x="468313" y="4095750"/>
          <p14:tracePt t="161641" x="468313" y="4114800"/>
          <p14:tracePt t="161673" x="455613" y="4127500"/>
          <p14:tracePt t="161681" x="455613" y="4140200"/>
          <p14:tracePt t="161689" x="442913" y="4152900"/>
          <p14:tracePt t="161697" x="430213" y="4165600"/>
          <p14:tracePt t="161705" x="430213" y="4178300"/>
          <p14:tracePt t="161713" x="411163" y="4210050"/>
          <p14:tracePt t="161721" x="398463" y="4222750"/>
          <p14:tracePt t="161729" x="398463" y="4235450"/>
          <p14:tracePt t="161738" x="385763" y="4235450"/>
          <p14:tracePt t="161746" x="385763" y="4248150"/>
          <p14:tracePt t="161754" x="385763" y="4267200"/>
          <p14:tracePt t="161762" x="385763" y="4291013"/>
          <p14:tracePt t="161770" x="385763" y="4303713"/>
          <p14:tracePt t="161778" x="385763" y="4329113"/>
          <p14:tracePt t="161786" x="385763" y="4360863"/>
          <p14:tracePt t="161795" x="385763" y="4398963"/>
          <p14:tracePt t="161803" x="385763" y="4456113"/>
          <p14:tracePt t="161810" x="385763" y="4500563"/>
          <p14:tracePt t="161819" x="385763" y="4551363"/>
          <p14:tracePt t="161826" x="385763" y="4570413"/>
          <p14:tracePt t="161836" x="385763" y="4608513"/>
          <p14:tracePt t="161843" x="373063" y="4638675"/>
          <p14:tracePt t="161855" x="373063" y="4664075"/>
          <p14:tracePt t="161859" x="373063" y="4676775"/>
          <p14:tracePt t="161868" x="373063" y="4702175"/>
          <p14:tracePt t="161877" x="373063" y="4733925"/>
          <p14:tracePt t="161885" x="373063" y="4746625"/>
          <p14:tracePt t="161894" x="373063" y="4759325"/>
          <p14:tracePt t="161901" x="373063" y="4791075"/>
          <p14:tracePt t="161910" x="373063" y="4816475"/>
          <p14:tracePt t="161918" x="360363" y="4841875"/>
          <p14:tracePt t="161926" x="360363" y="4854575"/>
          <p14:tracePt t="161937" x="360363" y="4899025"/>
          <p14:tracePt t="161943" x="360363" y="4924425"/>
          <p14:tracePt t="161952" x="360363" y="4956175"/>
          <p14:tracePt t="161960" x="360363" y="4979988"/>
          <p14:tracePt t="161970" x="360363" y="5005388"/>
          <p14:tracePt t="161977" x="347663" y="5049838"/>
          <p14:tracePt t="161985" x="347663" y="5062538"/>
          <p14:tracePt t="161993" x="347663" y="5094288"/>
          <p14:tracePt t="162002" x="347663" y="5119688"/>
          <p14:tracePt t="162012" x="347663" y="5145088"/>
          <p14:tracePt t="162020" x="347663" y="5176838"/>
          <p14:tracePt t="162027" x="347663" y="5214938"/>
          <p14:tracePt t="162036" x="347663" y="5227638"/>
          <p14:tracePt t="162044" x="347663" y="5272088"/>
          <p14:tracePt t="162052" x="347663" y="5284788"/>
          <p14:tracePt t="162060" x="347663" y="5340350"/>
          <p14:tracePt t="162068" x="347663" y="5353050"/>
          <p14:tracePt t="162079" x="347663" y="5397500"/>
          <p14:tracePt t="162085" x="347663" y="5422900"/>
          <p14:tracePt t="162095" x="347663" y="5448300"/>
          <p14:tracePt t="162102" x="347663" y="5467350"/>
          <p14:tracePt t="162113" x="347663" y="5480050"/>
          <p14:tracePt t="162118" x="347663" y="5505450"/>
          <p14:tracePt t="162129" x="347663" y="5518150"/>
          <p14:tracePt t="162135" x="347663" y="5530850"/>
          <p14:tracePt t="162153" x="347663" y="5549900"/>
          <p14:tracePt t="162169" x="347663" y="5562600"/>
          <p14:tracePt t="162177" x="347663" y="5575300"/>
          <p14:tracePt t="162186" x="347663" y="5588000"/>
          <p14:tracePt t="162195" x="347663" y="5600700"/>
          <p14:tracePt t="162201" x="347663" y="5619750"/>
          <p14:tracePt t="162219" x="347663" y="5632450"/>
          <p14:tracePt t="162229" x="347663" y="5645150"/>
          <p14:tracePt t="162239" x="347663" y="5657850"/>
          <p14:tracePt t="162244" x="347663" y="5668963"/>
          <p14:tracePt t="162260" x="347663" y="5681663"/>
          <p14:tracePt t="162271" x="347663" y="5700713"/>
          <p14:tracePt t="162287" x="347663" y="5713413"/>
          <p14:tracePt t="162295" x="360363" y="5726113"/>
          <p14:tracePt t="162311" x="360363" y="5738813"/>
          <p14:tracePt t="162319" x="360363" y="5751513"/>
          <p14:tracePt t="162327" x="373063" y="5770563"/>
          <p14:tracePt t="162343" x="373063" y="5783263"/>
          <p14:tracePt t="162353" x="373063" y="5795963"/>
          <p14:tracePt t="162361" x="385763" y="5795963"/>
          <p14:tracePt t="162368" x="385763" y="5808663"/>
          <p14:tracePt t="162392" x="385763" y="5821363"/>
          <p14:tracePt t="162400" x="398463" y="5821363"/>
          <p14:tracePt t="162408" x="398463" y="5834063"/>
          <p14:tracePt t="162424" x="411163" y="5853113"/>
          <p14:tracePt t="162432" x="411163" y="5865813"/>
          <p14:tracePt t="162440" x="430213" y="5878513"/>
          <p14:tracePt t="162448" x="430213" y="5891213"/>
          <p14:tracePt t="162457" x="442913" y="5903913"/>
          <p14:tracePt t="162465" x="442913" y="5922963"/>
          <p14:tracePt t="162473" x="455613" y="5922963"/>
          <p14:tracePt t="162486" x="455613" y="5935663"/>
          <p14:tracePt t="162586" x="468313" y="5935663"/>
          <p14:tracePt t="162598" x="468313" y="5922963"/>
          <p14:tracePt t="162604" x="481013" y="5903913"/>
          <p14:tracePt t="162610" x="498475" y="5878513"/>
          <p14:tracePt t="162618" x="511175" y="5853113"/>
          <p14:tracePt t="162627" x="536575" y="5821363"/>
          <p14:tracePt t="162635" x="561975" y="5783263"/>
          <p14:tracePt t="162644" x="581025" y="5751513"/>
          <p14:tracePt t="162651" x="593725" y="5726113"/>
          <p14:tracePt t="162660" x="606425" y="5700713"/>
          <p14:tracePt t="162669" x="619125" y="5681663"/>
          <p14:tracePt t="162678" x="619125" y="5657850"/>
          <p14:tracePt t="162686" x="631825" y="5645150"/>
          <p14:tracePt t="162693" x="631825" y="5632450"/>
          <p14:tracePt t="162704" x="650875" y="5619750"/>
          <p14:tracePt t="162718" x="650875" y="5600700"/>
          <p14:tracePt t="162727" x="650875" y="5588000"/>
          <p14:tracePt t="162735" x="650875" y="5575300"/>
          <p14:tracePt t="162744" x="650875" y="5549900"/>
          <p14:tracePt t="162754" x="650875" y="5518150"/>
          <p14:tracePt t="162760" x="650875" y="5492750"/>
          <p14:tracePt t="162771" x="650875" y="5448300"/>
          <p14:tracePt t="162777" x="650875" y="5410200"/>
          <p14:tracePt t="162785" x="650875" y="5365750"/>
          <p14:tracePt t="162793" x="650875" y="5340350"/>
          <p14:tracePt t="162802" x="650875" y="5297488"/>
          <p14:tracePt t="162814" x="650875" y="5272088"/>
          <p14:tracePt t="162818" x="650875" y="5227638"/>
          <p14:tracePt t="162827" x="650875" y="5202238"/>
          <p14:tracePt t="162837" x="650875" y="5157788"/>
          <p14:tracePt t="162844" x="650875" y="5132388"/>
          <p14:tracePt t="162854" x="650875" y="5075238"/>
          <p14:tracePt t="162860" x="631825" y="5037138"/>
          <p14:tracePt t="162870" x="631825" y="4992688"/>
          <p14:tracePt t="162876" x="631825" y="4956175"/>
          <p14:tracePt t="162886" x="631825" y="4911725"/>
          <p14:tracePt t="162893" x="631825" y="4899025"/>
          <p14:tracePt t="162903" x="619125" y="4873625"/>
          <p14:tracePt t="162911" x="619125" y="4829175"/>
          <p14:tracePt t="162921" x="606425" y="4772025"/>
          <p14:tracePt t="162926" x="606425" y="4759325"/>
          <p14:tracePt t="162935" x="606425" y="4721225"/>
          <p14:tracePt t="162945" x="593725" y="4664075"/>
          <p14:tracePt t="162954" x="581025" y="4621213"/>
          <p14:tracePt t="162960" x="561975" y="4595813"/>
          <p14:tracePt t="162969" x="561975" y="4551363"/>
          <p14:tracePt t="162977" x="561975" y="4500563"/>
          <p14:tracePt t="162986" x="561975" y="4443413"/>
          <p14:tracePt t="162994" x="549275" y="4418013"/>
          <p14:tracePt t="163008" x="549275" y="4386263"/>
          <p14:tracePt t="163013" x="549275" y="4329113"/>
          <p14:tracePt t="163023" x="549275" y="4303713"/>
          <p14:tracePt t="163035" x="549275" y="4291013"/>
          <p14:tracePt t="163052" x="549275" y="4279900"/>
          <p14:tracePt t="163061" x="549275" y="4267200"/>
          <p14:tracePt t="163072" x="549275" y="4248150"/>
          <p14:tracePt t="163077" x="549275" y="4222750"/>
          <p14:tracePt t="163086" x="549275" y="4197350"/>
          <p14:tracePt t="163097" x="549275" y="4178300"/>
          <p14:tracePt t="163102" x="549275" y="4152900"/>
          <p14:tracePt t="163110" x="549275" y="4114800"/>
          <p14:tracePt t="163120" x="561975" y="4083050"/>
          <p14:tracePt t="163129" x="561975" y="4070350"/>
          <p14:tracePt t="163139" x="561975" y="4044950"/>
          <p14:tracePt t="163143" x="561975" y="4025900"/>
          <p14:tracePt t="163154" x="561975" y="4013200"/>
          <p14:tracePt t="163162" x="561975" y="4000500"/>
          <p14:tracePt t="163177" x="561975" y="3987800"/>
          <p14:tracePt t="163192" x="561975" y="3975100"/>
          <p14:tracePt t="163208" x="561975" y="3962400"/>
          <p14:tracePt t="163216" x="561975" y="3943350"/>
          <p14:tracePt t="163224" x="561975" y="3932238"/>
          <p14:tracePt t="163235" x="561975" y="3919538"/>
          <p14:tracePt t="163244" x="549275" y="3906838"/>
          <p14:tracePt t="163254" x="549275" y="3894138"/>
          <p14:tracePt t="163259" x="536575" y="3875088"/>
          <p14:tracePt t="163271" x="536575" y="3862388"/>
          <p14:tracePt t="163276" x="523875" y="3862388"/>
          <p14:tracePt t="163285" x="523875" y="3849688"/>
          <p14:tracePt t="163313" x="511175" y="3849688"/>
          <p14:tracePt t="163350" x="511175" y="3862388"/>
          <p14:tracePt t="163368" x="511175" y="3875088"/>
          <p14:tracePt t="163377" x="498475" y="3875088"/>
          <p14:tracePt t="163386" x="498475" y="3894138"/>
          <p14:tracePt t="163401" x="498475" y="3906838"/>
          <p14:tracePt t="163410" x="481013" y="3906838"/>
          <p14:tracePt t="163428" x="481013" y="3919538"/>
          <p14:tracePt t="163436" x="468313" y="3919538"/>
          <p14:tracePt t="163443" x="468313" y="3932238"/>
          <p14:tracePt t="163470" x="468313" y="3943350"/>
          <p14:tracePt t="163477" x="455613" y="3943350"/>
          <p14:tracePt t="163494" x="455613" y="3962400"/>
          <p14:tracePt t="163504" x="455613" y="3975100"/>
          <p14:tracePt t="163518" x="455613" y="3987800"/>
          <p14:tracePt t="163528" x="442913" y="4000500"/>
          <p14:tracePt t="163535" x="430213" y="4025900"/>
          <p14:tracePt t="163546" x="430213" y="4057650"/>
          <p14:tracePt t="163552" x="411163" y="4083050"/>
          <p14:tracePt t="163562" x="398463" y="4127500"/>
          <p14:tracePt t="163569" x="385763" y="4165600"/>
          <p14:tracePt t="163580" x="373063" y="4210050"/>
          <p14:tracePt t="163595" x="347663" y="4279900"/>
          <p14:tracePt t="163604" x="328613" y="4303713"/>
          <p14:tracePt t="163610" x="315913" y="4360863"/>
          <p14:tracePt t="163620" x="315913" y="4373563"/>
          <p14:tracePt t="163629" x="303213" y="4386263"/>
          <p14:tracePt t="163636" x="303213" y="4398963"/>
          <p14:tracePt t="163646" x="303213" y="4418013"/>
          <p14:tracePt t="163655" x="303213" y="4430713"/>
          <p14:tracePt t="163660" x="303213" y="4443413"/>
          <p14:tracePt t="163668" x="303213" y="4468813"/>
          <p14:tracePt t="163677" x="303213" y="4487863"/>
          <p14:tracePt t="163686" x="303213" y="4513263"/>
          <p14:tracePt t="163699" x="303213" y="4538663"/>
          <p14:tracePt t="163705" x="303213" y="4551363"/>
          <p14:tracePt t="163710" x="303213" y="4583113"/>
          <p14:tracePt t="163720" x="303213" y="4608513"/>
          <p14:tracePt t="163727" x="303213" y="4621213"/>
          <p14:tracePt t="163736" x="303213" y="4651375"/>
          <p14:tracePt t="163744" x="303213" y="4664075"/>
          <p14:tracePt t="163755" x="303213" y="4676775"/>
          <p14:tracePt t="163761" x="303213" y="4689475"/>
          <p14:tracePt t="163768" x="303213" y="4702175"/>
          <p14:tracePt t="163778" x="303213" y="4721225"/>
          <p14:tracePt t="163796" x="303213" y="4746625"/>
          <p14:tracePt t="163802" x="303213" y="4772025"/>
          <p14:tracePt t="163810" x="303213" y="4791075"/>
          <p14:tracePt t="163820" x="303213" y="4816475"/>
          <p14:tracePt t="163829" x="303213" y="4841875"/>
          <p14:tracePt t="163834" x="303213" y="4854575"/>
          <p14:tracePt t="163845" x="303213" y="4886325"/>
          <p14:tracePt t="163855" x="303213" y="4899025"/>
          <p14:tracePt t="163860" x="303213" y="4924425"/>
          <p14:tracePt t="163870" x="303213" y="4943475"/>
          <p14:tracePt t="163878" x="303213" y="4956175"/>
          <p14:tracePt t="163887" x="303213" y="4979988"/>
          <p14:tracePt t="163894" x="303213" y="5005388"/>
          <p14:tracePt t="163904" x="303213" y="5024438"/>
          <p14:tracePt t="163911" x="303213" y="5049838"/>
          <p14:tracePt t="163918" x="303213" y="5062538"/>
          <p14:tracePt t="163929" x="303213" y="5106988"/>
          <p14:tracePt t="163936" x="303213" y="5119688"/>
          <p14:tracePt t="163944" x="303213" y="5145088"/>
          <p14:tracePt t="163954" x="315913" y="5176838"/>
          <p14:tracePt t="163960" x="315913" y="5202238"/>
          <p14:tracePt t="163969" x="315913" y="5214938"/>
          <p14:tracePt t="163977" x="315913" y="5227638"/>
          <p14:tracePt t="163986" x="315913" y="5259388"/>
          <p14:tracePt t="163996" x="315913" y="5272088"/>
          <p14:tracePt t="164002" x="328613" y="5284788"/>
          <p14:tracePt t="164023" x="328613" y="5297488"/>
          <p14:tracePt t="164027" x="328613" y="5310188"/>
          <p14:tracePt t="164038" x="328613" y="5327650"/>
          <p14:tracePt t="164044" x="328613" y="5340350"/>
          <p14:tracePt t="164053" x="347663" y="5353050"/>
          <p14:tracePt t="164061" x="347663" y="5365750"/>
          <p14:tracePt t="164070" x="347663" y="5397500"/>
          <p14:tracePt t="164079" x="347663" y="5410200"/>
          <p14:tracePt t="164086" x="347663" y="5422900"/>
          <p14:tracePt t="164096" x="360363" y="5435600"/>
          <p14:tracePt t="164104" x="360363" y="5480050"/>
          <p14:tracePt t="164111" x="360363" y="5492750"/>
          <p14:tracePt t="164118" x="360363" y="5505450"/>
          <p14:tracePt t="164131" x="373063" y="5518150"/>
          <p14:tracePt t="164134" x="373063" y="5530850"/>
          <p14:tracePt t="164148" x="373063" y="5549900"/>
          <p14:tracePt t="164151" x="373063" y="5562600"/>
          <p14:tracePt t="164161" x="373063" y="5588000"/>
          <p14:tracePt t="164170" x="373063" y="5600700"/>
          <p14:tracePt t="164187" x="373063" y="5619750"/>
          <p14:tracePt t="164194" x="373063" y="5632450"/>
          <p14:tracePt t="164211" x="373063" y="5645150"/>
          <p14:tracePt t="164232" x="385763" y="5657850"/>
          <p14:tracePt t="164243" x="385763" y="5668963"/>
          <p14:tracePt t="164266" x="398463" y="5681663"/>
          <p14:tracePt t="164283" x="398463" y="5700713"/>
          <p14:tracePt t="164299" x="398463" y="5713413"/>
          <p14:tracePt t="164307" x="411163" y="5713413"/>
          <p14:tracePt t="164331" x="411163" y="5726113"/>
          <p14:tracePt t="164355" x="430213" y="5726113"/>
          <p14:tracePt t="164379" x="430213" y="5738813"/>
          <p14:tracePt t="164387" x="442913" y="5738813"/>
          <p14:tracePt t="164420" x="455613" y="5738813"/>
          <p14:tracePt t="164452" x="468313" y="5738813"/>
          <p14:tracePt t="164484" x="481013" y="5738813"/>
          <p14:tracePt t="164500" x="481013" y="5726113"/>
          <p14:tracePt t="164516" x="498475" y="5726113"/>
          <p14:tracePt t="164533" x="498475" y="5713413"/>
          <p14:tracePt t="164551" x="511175" y="5700713"/>
          <p14:tracePt t="164573" x="511175" y="5681663"/>
          <p14:tracePt t="164589" x="511175" y="5668963"/>
          <p14:tracePt t="164606" x="511175" y="5645150"/>
          <p14:tracePt t="164614" x="511175" y="5632450"/>
          <p14:tracePt t="164622" x="511175" y="5600700"/>
          <p14:tracePt t="164630" x="511175" y="5575300"/>
          <p14:tracePt t="164638" x="523875" y="5530850"/>
          <p14:tracePt t="164651" x="523875" y="5505450"/>
          <p14:tracePt t="164660" x="523875" y="5467350"/>
          <p14:tracePt t="164669" x="523875" y="5410200"/>
          <p14:tracePt t="164679" x="523875" y="5365750"/>
          <p14:tracePt t="164686" x="523875" y="5327650"/>
          <p14:tracePt t="164695" x="523875" y="5297488"/>
          <p14:tracePt t="164701" x="523875" y="5227638"/>
          <p14:tracePt t="164713" x="523875" y="5189538"/>
          <p14:tracePt t="164717" x="536575" y="5132388"/>
          <p14:tracePt t="164728" x="536575" y="5094288"/>
          <p14:tracePt t="164735" x="536575" y="5037138"/>
          <p14:tracePt t="164743" x="536575" y="4979988"/>
          <p14:tracePt t="164753" x="536575" y="4943475"/>
          <p14:tracePt t="164760" x="536575" y="4886325"/>
          <p14:tracePt t="164770" x="536575" y="4854575"/>
          <p14:tracePt t="164777" x="536575" y="4816475"/>
          <p14:tracePt t="164785" x="536575" y="4791075"/>
          <p14:tracePt t="164794" x="536575" y="4746625"/>
          <p14:tracePt t="164802" x="536575" y="4733925"/>
          <p14:tracePt t="164810" x="536575" y="4689475"/>
          <p14:tracePt t="164818" x="536575" y="4664075"/>
          <p14:tracePt t="164829" x="536575" y="4638675"/>
          <p14:tracePt t="164835" x="536575" y="4608513"/>
          <p14:tracePt t="164844" x="536575" y="4583113"/>
          <p14:tracePt t="164852" x="536575" y="4551363"/>
          <p14:tracePt t="164861" x="536575" y="4525963"/>
          <p14:tracePt t="164869" x="536575" y="4513263"/>
          <p14:tracePt t="164878" x="536575" y="4487863"/>
          <p14:tracePt t="164885" x="536575" y="4468813"/>
          <p14:tracePt t="164896" x="536575" y="4456113"/>
          <p14:tracePt t="164903" x="536575" y="4443413"/>
          <p14:tracePt t="164919" x="536575" y="4430713"/>
          <p14:tracePt t="164930" x="536575" y="4418013"/>
          <p14:tracePt t="164935" x="536575" y="4386263"/>
          <p14:tracePt t="164947" x="536575" y="4373563"/>
          <p14:tracePt t="164953" x="523875" y="4360863"/>
          <p14:tracePt t="164962" x="523875" y="4329113"/>
          <p14:tracePt t="164970" x="523875" y="4303713"/>
          <p14:tracePt t="164977" x="523875" y="4291013"/>
          <p14:tracePt t="164987" x="523875" y="4279900"/>
          <p14:tracePt t="164993" x="511175" y="4248150"/>
          <p14:tracePt t="165003" x="511175" y="4235450"/>
          <p14:tracePt t="165020" x="511175" y="4222750"/>
          <p14:tracePt t="165026" x="511175" y="4210050"/>
          <p14:tracePt t="165044" x="511175" y="4197350"/>
          <p14:tracePt t="165053" x="498475" y="4178300"/>
          <p14:tracePt t="165060" x="498475" y="4165600"/>
          <p14:tracePt t="165069" x="498475" y="4152900"/>
          <p14:tracePt t="165080" x="498475" y="4140200"/>
          <p14:tracePt t="165088" x="498475" y="4127500"/>
          <p14:tracePt t="165093" x="498475" y="4114800"/>
          <p14:tracePt t="165104" x="498475" y="4095750"/>
          <p14:tracePt t="165128" x="498475" y="4083050"/>
          <p14:tracePt t="165152" x="498475" y="4070350"/>
          <p14:tracePt t="165195" x="481013" y="4057650"/>
          <p14:tracePt t="165268" x="468313" y="4057650"/>
          <p14:tracePt t="165293" x="455613" y="4057650"/>
          <p14:tracePt t="165302" x="442913" y="4057650"/>
          <p14:tracePt t="165318" x="430213" y="4057650"/>
          <p14:tracePt t="165337" x="411163" y="4057650"/>
          <p14:tracePt t="165352" x="411163" y="4070350"/>
          <p14:tracePt t="165361" x="398463" y="4070350"/>
          <p14:tracePt t="165369" x="398463" y="4083050"/>
          <p14:tracePt t="165387" x="398463" y="4095750"/>
          <p14:tracePt t="165404" x="398463" y="4114800"/>
          <p14:tracePt t="165418" x="398463" y="4127500"/>
          <p14:tracePt t="165444" x="398463" y="4140200"/>
          <p14:tracePt t="165462" x="398463" y="4165600"/>
          <p14:tracePt t="165472" x="398463" y="4178300"/>
          <p14:tracePt t="165476" x="398463" y="4210050"/>
          <p14:tracePt t="165486" x="385763" y="4248150"/>
          <p14:tracePt t="165495" x="385763" y="4291013"/>
          <p14:tracePt t="165503" x="373063" y="4329113"/>
          <p14:tracePt t="165511" x="373063" y="4360863"/>
          <p14:tracePt t="165519" x="360363" y="4398963"/>
          <p14:tracePt t="165527" x="347663" y="4430713"/>
          <p14:tracePt t="165535" x="347663" y="4468813"/>
          <p14:tracePt t="165543" x="347663" y="4487863"/>
          <p14:tracePt t="165552" x="328613" y="4513263"/>
          <p14:tracePt t="165560" x="328613" y="4538663"/>
          <p14:tracePt t="165569" x="328613" y="4551363"/>
          <p14:tracePt t="165579" x="328613" y="4570413"/>
          <p14:tracePt t="165589" x="328613" y="4595813"/>
          <p14:tracePt t="165596" x="328613" y="4608513"/>
          <p14:tracePt t="165604" x="328613" y="4621213"/>
          <p14:tracePt t="165610" x="328613" y="4638675"/>
          <p14:tracePt t="165619" x="328613" y="4651375"/>
          <p14:tracePt t="165626" x="328613" y="4664075"/>
          <p14:tracePt t="165636" x="347663" y="4689475"/>
          <p14:tracePt t="165643" x="347663" y="4702175"/>
          <p14:tracePt t="165652" x="347663" y="4733925"/>
          <p14:tracePt t="165663" x="347663" y="4746625"/>
          <p14:tracePt t="165670" x="360363" y="4772025"/>
          <p14:tracePt t="165677" x="360363" y="4803775"/>
          <p14:tracePt t="165687" x="360363" y="4816475"/>
          <p14:tracePt t="165693" x="360363" y="4841875"/>
          <p14:tracePt t="165701" x="373063" y="4873625"/>
          <p14:tracePt t="165713" x="373063" y="4899025"/>
          <p14:tracePt t="165717" x="373063" y="4911725"/>
          <p14:tracePt t="165728" x="373063" y="4943475"/>
          <p14:tracePt t="165736" x="385763" y="4968875"/>
          <p14:tracePt t="165743" x="385763" y="4992688"/>
          <p14:tracePt t="165755" x="385763" y="5024438"/>
          <p14:tracePt t="165759" x="385763" y="5049838"/>
          <p14:tracePt t="165770" x="385763" y="5075238"/>
          <p14:tracePt t="165777" x="385763" y="5106988"/>
          <p14:tracePt t="165785" x="385763" y="5119688"/>
          <p14:tracePt t="165794" x="385763" y="5132388"/>
          <p14:tracePt t="165803" x="385763" y="5157788"/>
          <p14:tracePt t="165809" x="385763" y="5176838"/>
          <p14:tracePt t="165819" x="385763" y="5189538"/>
          <p14:tracePt t="165827" x="385763" y="5202238"/>
          <p14:tracePt t="165835" x="385763" y="5214938"/>
          <p14:tracePt t="165847" x="385763" y="5227638"/>
          <p14:tracePt t="165851" x="385763" y="5259388"/>
          <p14:tracePt t="165861" x="385763" y="5272088"/>
          <p14:tracePt t="165872" x="385763" y="5297488"/>
          <p14:tracePt t="165876" x="385763" y="5310188"/>
          <p14:tracePt t="165884" x="385763" y="5340350"/>
          <p14:tracePt t="165895" x="385763" y="5353050"/>
          <p14:tracePt t="165904" x="385763" y="5365750"/>
          <p14:tracePt t="165912" x="385763" y="5378450"/>
          <p14:tracePt t="165922" x="385763" y="5397500"/>
          <p14:tracePt t="165927" x="385763" y="5410200"/>
          <p14:tracePt t="165935" x="385763" y="5422900"/>
          <p14:tracePt t="165946" x="385763" y="5435600"/>
          <p14:tracePt t="165951" x="385763" y="5448300"/>
          <p14:tracePt t="165968" x="385763" y="5467350"/>
          <p14:tracePt t="165978" x="385763" y="5480050"/>
          <p14:tracePt t="165986" x="385763" y="5492750"/>
          <p14:tracePt t="165997" x="385763" y="5505450"/>
          <p14:tracePt t="166004" x="385763" y="5518150"/>
          <p14:tracePt t="166020" x="385763" y="5530850"/>
          <p14:tracePt t="166028" x="398463" y="5530850"/>
          <p14:tracePt t="166038" x="398463" y="5549900"/>
          <p14:tracePt t="166043" x="398463" y="5562600"/>
          <p14:tracePt t="166054" x="398463" y="5575300"/>
          <p14:tracePt t="166060" x="398463" y="5588000"/>
          <p14:tracePt t="166070" x="398463" y="5600700"/>
          <p14:tracePt t="166084" x="398463" y="5632450"/>
          <p14:tracePt t="166088" x="411163" y="5657850"/>
          <p14:tracePt t="166093" x="411163" y="5668963"/>
          <p14:tracePt t="166102" x="411163" y="5681663"/>
          <p14:tracePt t="166112" x="411163" y="5700713"/>
          <p14:tracePt t="166118" x="411163" y="5713413"/>
          <p14:tracePt t="166136" x="411163" y="5726113"/>
          <p14:tracePt t="166144" x="430213" y="5726113"/>
          <p14:tracePt t="166155" x="430213" y="5738813"/>
          <p14:tracePt t="166173" x="430213" y="5751513"/>
          <p14:tracePt t="166213" x="430213" y="5770563"/>
          <p14:tracePt t="167138" x="430213" y="5738813"/>
          <p14:tracePt t="167146" x="430213" y="5668963"/>
          <p14:tracePt t="167154" x="430213" y="5600700"/>
          <p14:tracePt t="167162" x="430213" y="5492750"/>
          <p14:tracePt t="167171" x="430213" y="5327650"/>
          <p14:tracePt t="167179" x="430213" y="5024438"/>
          <p14:tracePt t="167187" x="430213" y="4886325"/>
          <p14:tracePt t="167195" x="430213" y="4651375"/>
          <p14:tracePt t="167203" x="430213" y="4430713"/>
          <p14:tracePt t="167211" x="430213" y="4222750"/>
          <p14:tracePt t="167219" x="430213" y="4140200"/>
          <p14:tracePt t="167227" x="442913" y="3975100"/>
          <p14:tracePt t="167235" x="442913" y="3849688"/>
          <p14:tracePt t="167244" x="442913" y="3741738"/>
          <p14:tracePt t="167252" x="442913" y="3640138"/>
          <p14:tracePt t="167262" x="442913" y="3546475"/>
          <p14:tracePt t="167268" x="442913" y="3463925"/>
          <p14:tracePt t="167277" x="442913" y="3368675"/>
          <p14:tracePt t="167285" x="442913" y="3286125"/>
          <p14:tracePt t="167295" x="442913" y="3198813"/>
          <p14:tracePt t="167301" x="442913" y="3135313"/>
          <p14:tracePt t="167312" x="442913" y="3090863"/>
          <p14:tracePt t="167318" x="442913" y="3021013"/>
          <p14:tracePt t="167327" x="442913" y="2982913"/>
          <p14:tracePt t="167335" x="442913" y="2938463"/>
          <p14:tracePt t="167345" x="442913" y="2914650"/>
          <p14:tracePt t="167351" x="442913" y="2895600"/>
          <p14:tracePt t="167363" x="442913" y="2870200"/>
          <p14:tracePt t="167368" x="442913" y="2844800"/>
          <p14:tracePt t="167377" x="442913" y="2813050"/>
          <p14:tracePt t="167385" x="442913" y="2800350"/>
          <p14:tracePt t="167395" x="442913" y="2774950"/>
          <p14:tracePt t="167402" x="442913" y="2743200"/>
          <p14:tracePt t="167410" x="442913" y="2717800"/>
          <p14:tracePt t="167418" x="455613" y="2692400"/>
          <p14:tracePt t="167429" x="455613" y="2679700"/>
          <p14:tracePt t="167437" x="455613" y="2647950"/>
          <p14:tracePt t="167443" x="468313" y="2647950"/>
          <p14:tracePt t="167454" x="468313" y="2635250"/>
          <p14:tracePt t="167462" x="468313" y="2622550"/>
          <p14:tracePt t="167479" x="468313" y="2609850"/>
          <p14:tracePt t="167487" x="468313" y="2590800"/>
          <p14:tracePt t="167494" x="468313" y="2578100"/>
          <p14:tracePt t="167502" x="481013" y="2566988"/>
          <p14:tracePt t="167512" x="481013" y="2528888"/>
          <p14:tracePt t="167518" x="498475" y="2509838"/>
          <p14:tracePt t="167527" x="498475" y="2484438"/>
          <p14:tracePt t="167535" x="511175" y="2459038"/>
          <p14:tracePt t="167544" x="511175" y="2439988"/>
          <p14:tracePt t="167552" x="511175" y="2414588"/>
          <p14:tracePt t="167562" x="523875" y="2401888"/>
          <p14:tracePt t="167576" x="523875" y="2389188"/>
          <p14:tracePt t="167586" x="523875" y="2370138"/>
          <p14:tracePt t="167593" x="523875" y="2357438"/>
          <p14:tracePt t="167611" x="523875" y="2332038"/>
          <p14:tracePt t="167619" x="523875" y="2306638"/>
          <p14:tracePt t="167629" x="523875" y="2287588"/>
          <p14:tracePt t="167635" x="523875" y="2262188"/>
          <p14:tracePt t="167643" x="523875" y="2236788"/>
          <p14:tracePt t="167652" x="523875" y="2219325"/>
          <p14:tracePt t="167662" x="511175" y="2206625"/>
          <p14:tracePt t="167670" x="511175" y="2193925"/>
          <p14:tracePt t="167677" x="511175" y="2181225"/>
          <p14:tracePt t="167688" x="511175" y="2168525"/>
          <p14:tracePt t="167702" x="498475" y="2168525"/>
          <p14:tracePt t="167720" x="498475" y="2155825"/>
          <p14:tracePt t="167752" x="481013" y="2155825"/>
          <p14:tracePt t="167776" x="468313" y="2155825"/>
          <p14:tracePt t="167793" x="455613" y="2168525"/>
          <p14:tracePt t="167817" x="442913" y="2168525"/>
          <p14:tracePt t="167841" x="430213" y="2168525"/>
          <p14:tracePt t="167865" x="411163" y="2168525"/>
          <p14:tracePt t="167890" x="398463" y="2168525"/>
          <p14:tracePt t="167898" x="398463" y="2181225"/>
          <p14:tracePt t="167922" x="398463" y="2193925"/>
          <p14:tracePt t="167946" x="398463" y="2206625"/>
          <p14:tracePt t="167962" x="398463" y="2219325"/>
          <p14:tracePt t="167978" x="398463" y="2236788"/>
          <p14:tracePt t="167996" x="398463" y="2249488"/>
          <p14:tracePt t="168001" x="398463" y="2274888"/>
          <p14:tracePt t="168012" x="398463" y="2306638"/>
          <p14:tracePt t="168018" x="385763" y="2332038"/>
          <p14:tracePt t="168029" x="373063" y="2370138"/>
          <p14:tracePt t="168037" x="360363" y="2427288"/>
          <p14:tracePt t="168043" x="347663" y="2484438"/>
          <p14:tracePt t="168053" x="315913" y="2554288"/>
          <p14:tracePt t="168060" x="303213" y="2609850"/>
          <p14:tracePt t="168070" x="290513" y="2635250"/>
          <p14:tracePt t="168076" x="290513" y="2692400"/>
          <p14:tracePt t="168085" x="277813" y="2717800"/>
          <p14:tracePt t="168095" x="258763" y="2762250"/>
          <p14:tracePt t="168103" x="258763" y="2787650"/>
          <p14:tracePt t="168110" x="246063" y="2832100"/>
          <p14:tracePt t="168120" x="246063" y="2844800"/>
          <p14:tracePt t="168127" x="246063" y="2870200"/>
          <p14:tracePt t="168136" x="246063" y="2914650"/>
          <p14:tracePt t="168143" x="246063" y="2938463"/>
          <p14:tracePt t="168152" x="246063" y="2963863"/>
          <p14:tracePt t="168160" x="246063" y="3008313"/>
          <p14:tracePt t="168169" x="246063" y="3046413"/>
          <p14:tracePt t="168177" x="246063" y="3078163"/>
          <p14:tracePt t="168186" x="246063" y="3116263"/>
          <p14:tracePt t="168193" x="246063" y="3148013"/>
          <p14:tracePt t="168202" x="246063" y="3186113"/>
          <p14:tracePt t="168212" x="233363" y="3217863"/>
          <p14:tracePt t="168218" x="233363" y="3267075"/>
          <p14:tracePt t="168229" x="233363" y="3349625"/>
          <p14:tracePt t="168237" x="233363" y="3368675"/>
          <p14:tracePt t="168245" x="233363" y="3419475"/>
          <p14:tracePt t="168253" x="233363" y="3438525"/>
          <p14:tracePt t="168262" x="233363" y="3489325"/>
          <p14:tracePt t="168270" x="233363" y="3508375"/>
          <p14:tracePt t="168278" x="233363" y="3559175"/>
          <p14:tracePt t="168286" x="233363" y="3590925"/>
          <p14:tracePt t="168294" x="246063" y="3640138"/>
          <p14:tracePt t="168302" x="246063" y="3659188"/>
          <p14:tracePt t="168312" x="246063" y="3697288"/>
          <p14:tracePt t="168318" x="258763" y="3741738"/>
          <p14:tracePt t="168328" x="258763" y="3767138"/>
          <p14:tracePt t="168335" x="258763" y="3779838"/>
          <p14:tracePt t="168344" x="277813" y="3811588"/>
          <p14:tracePt t="168352" x="277813" y="3824288"/>
          <p14:tracePt t="168360" x="277813" y="3836988"/>
          <p14:tracePt t="168382" x="277813" y="3849688"/>
          <p14:tracePt t="168407" x="290513" y="3862388"/>
          <p14:tracePt t="168447" x="290513" y="3875088"/>
          <p14:tracePt t="168463" x="303213" y="3875088"/>
          <p14:tracePt t="168528" x="315913" y="3875088"/>
          <p14:tracePt t="168536" x="315913" y="3862388"/>
          <p14:tracePt t="168546" x="328613" y="3862388"/>
          <p14:tracePt t="168552" x="328613" y="3849688"/>
          <p14:tracePt t="168560" x="347663" y="3849688"/>
          <p14:tracePt t="168568" x="373063" y="3836988"/>
          <p14:tracePt t="168578" x="398463" y="3824288"/>
          <p14:tracePt t="168585" x="411163" y="3811588"/>
          <p14:tracePt t="168593" x="430213" y="3792538"/>
          <p14:tracePt t="168602" x="455613" y="3779838"/>
          <p14:tracePt t="168613" x="481013" y="3767138"/>
          <p14:tracePt t="168618" x="498475" y="3754438"/>
          <p14:tracePt t="168629" x="523875" y="3722688"/>
          <p14:tracePt t="168637" x="536575" y="3709988"/>
          <p14:tracePt t="168654" x="549275" y="3697288"/>
          <p14:tracePt t="168668" x="549275" y="3684588"/>
          <p14:tracePt t="168678" x="561975" y="3684588"/>
          <p14:tracePt t="168685" x="561975" y="3671888"/>
          <p14:tracePt t="168696" x="561975" y="3659188"/>
          <p14:tracePt t="168702" x="561975" y="3627438"/>
          <p14:tracePt t="168710" x="561975" y="3571875"/>
          <p14:tracePt t="168721" x="561975" y="3521075"/>
          <p14:tracePt t="168728" x="549275" y="3451225"/>
          <p14:tracePt t="168735" x="536575" y="3368675"/>
          <p14:tracePt t="168746" x="523875" y="3298825"/>
          <p14:tracePt t="168751" x="511175" y="3217863"/>
          <p14:tracePt t="168762" x="511175" y="3186113"/>
          <p14:tracePt t="168768" x="498475" y="3135313"/>
          <p14:tracePt t="168777" x="498475" y="3078163"/>
          <p14:tracePt t="168785" x="481013" y="3046413"/>
          <p14:tracePt t="168794" x="481013" y="3008313"/>
          <p14:tracePt t="168802" x="481013" y="2963863"/>
          <p14:tracePt t="168812" x="481013" y="2938463"/>
          <p14:tracePt t="168818" x="481013" y="2914650"/>
          <p14:tracePt t="168828" x="481013" y="2870200"/>
          <p14:tracePt t="168835" x="481013" y="2813050"/>
          <p14:tracePt t="168844" x="481013" y="2762250"/>
          <p14:tracePt t="168852" x="481013" y="2692400"/>
          <p14:tracePt t="168860" x="481013" y="2609850"/>
          <p14:tracePt t="168869" x="498475" y="2578100"/>
          <p14:tracePt t="168877" x="498475" y="2528888"/>
          <p14:tracePt t="168885" x="511175" y="2497138"/>
          <p14:tracePt t="168893" x="511175" y="2471738"/>
          <p14:tracePt t="168906" x="511175" y="2439988"/>
          <p14:tracePt t="168910" x="511175" y="2427288"/>
          <p14:tracePt t="168919" x="511175" y="2414588"/>
          <p14:tracePt t="168935" x="511175" y="2389188"/>
          <p14:tracePt t="168947" x="511175" y="2370138"/>
          <p14:tracePt t="168952" x="511175" y="2344738"/>
          <p14:tracePt t="168963" x="511175" y="2319338"/>
          <p14:tracePt t="168972" x="511175" y="2262188"/>
          <p14:tracePt t="168978" x="511175" y="2219325"/>
          <p14:tracePt t="168985" x="511175" y="2193925"/>
          <p14:tracePt t="168994" x="511175" y="2168525"/>
          <p14:tracePt t="169003" x="511175" y="2155825"/>
          <p14:tracePt t="169011" x="511175" y="2136775"/>
          <p14:tracePt t="169019" x="511175" y="2124075"/>
          <p14:tracePt t="169040" x="511175" y="2111375"/>
          <p14:tracePt t="169044" x="498475" y="2111375"/>
          <p14:tracePt t="169053" x="498475" y="2098675"/>
          <p14:tracePt t="169086" x="498475" y="2085975"/>
          <p14:tracePt t="169094" x="481013" y="2085975"/>
          <p14:tracePt t="169118" x="481013" y="2066925"/>
          <p14:tracePt t="169134" x="468313" y="2066925"/>
          <p14:tracePt t="169158" x="468313" y="2054225"/>
          <p14:tracePt t="169174" x="455613" y="2054225"/>
          <p14:tracePt t="169194" x="455613" y="2041525"/>
          <p14:tracePt t="169202" x="442913" y="2041525"/>
          <p14:tracePt t="169212" x="442913" y="2028825"/>
          <p14:tracePt t="169222" x="442913" y="2016125"/>
          <p14:tracePt t="169231" x="430213" y="2016125"/>
          <p14:tracePt t="169271" x="411163" y="2016125"/>
          <p14:tracePt t="169295" x="411163" y="2028825"/>
          <p14:tracePt t="169311" x="411163" y="2041525"/>
          <p14:tracePt t="169320" x="411163" y="2054225"/>
          <p14:tracePt t="169328" x="398463" y="2054225"/>
          <p14:tracePt t="169345" x="398463" y="2066925"/>
          <p14:tracePt t="169352" x="398463" y="2085975"/>
          <p14:tracePt t="169376" x="398463" y="2098675"/>
          <p14:tracePt t="169393" x="398463" y="2111375"/>
          <p14:tracePt t="169410" x="398463" y="2136775"/>
          <p14:tracePt t="169418" x="398463" y="2155825"/>
          <p14:tracePt t="169427" x="385763" y="2193925"/>
          <p14:tracePt t="169436" x="385763" y="2219325"/>
          <p14:tracePt t="169446" x="385763" y="2262188"/>
          <p14:tracePt t="169452" x="373063" y="2306638"/>
          <p14:tracePt t="169460" x="373063" y="2344738"/>
          <p14:tracePt t="169468" x="373063" y="2370138"/>
          <p14:tracePt t="169477" x="360363" y="2414588"/>
          <p14:tracePt t="169485" x="360363" y="2459038"/>
          <p14:tracePt t="169494" x="360363" y="2497138"/>
          <p14:tracePt t="169503" x="360363" y="2528888"/>
          <p14:tracePt t="169511" x="360363" y="2541588"/>
          <p14:tracePt t="169521" x="360363" y="2566988"/>
          <p14:tracePt t="169527" x="360363" y="2578100"/>
          <p14:tracePt t="169535" x="360363" y="2590800"/>
          <p14:tracePt t="169543" x="360363" y="2609850"/>
          <p14:tracePt t="169556" x="360363" y="2635250"/>
          <p14:tracePt t="169559" x="360363" y="2660650"/>
          <p14:tracePt t="169569" x="360363" y="2679700"/>
          <p14:tracePt t="169577" x="360363" y="2692400"/>
          <p14:tracePt t="169586" x="360363" y="2717800"/>
          <p14:tracePt t="169594" x="360363" y="2743200"/>
          <p14:tracePt t="169603" x="360363" y="2762250"/>
          <p14:tracePt t="169610" x="360363" y="2787650"/>
          <p14:tracePt t="169622" x="360363" y="2800350"/>
          <p14:tracePt t="169626" x="360363" y="2832100"/>
          <p14:tracePt t="169635" x="373063" y="2844800"/>
          <p14:tracePt t="169652" x="373063" y="2857500"/>
          <p14:tracePt t="169660" x="385763" y="2882900"/>
          <p14:tracePt t="169668" x="385763" y="2895600"/>
          <p14:tracePt t="169677" x="385763" y="2925763"/>
          <p14:tracePt t="169685" x="398463" y="2938463"/>
          <p14:tracePt t="169694" x="398463" y="2963863"/>
          <p14:tracePt t="169702" x="398463" y="2995613"/>
          <p14:tracePt t="169711" x="411163" y="3008313"/>
          <p14:tracePt t="169719" x="411163" y="3033713"/>
          <p14:tracePt t="169729" x="411163" y="3065463"/>
          <p14:tracePt t="169738" x="430213" y="3078163"/>
          <p14:tracePt t="169743" x="430213" y="3103563"/>
          <p14:tracePt t="169754" x="430213" y="3116263"/>
          <p14:tracePt t="169763" x="430213" y="3135313"/>
          <p14:tracePt t="169768" x="442913" y="3148013"/>
          <p14:tracePt t="169786" x="442913" y="3160713"/>
          <p14:tracePt t="169794" x="442913" y="3173413"/>
          <p14:tracePt t="169803" x="442913" y="3186113"/>
          <p14:tracePt t="169823" x="442913" y="3198813"/>
          <p14:tracePt t="169827" x="455613" y="3230563"/>
          <p14:tracePt t="169837" x="455613" y="3243263"/>
          <p14:tracePt t="169843" x="468313" y="3267075"/>
          <p14:tracePt t="169853" x="468313" y="3286125"/>
          <p14:tracePt t="169860" x="468313" y="3311525"/>
          <p14:tracePt t="169870" x="468313" y="3324225"/>
          <p14:tracePt t="169877" x="468313" y="3336925"/>
          <p14:tracePt t="169885" x="481013" y="3349625"/>
          <p14:tracePt t="169903" x="481013" y="3368675"/>
          <p14:tracePt t="169918" x="481013" y="3381375"/>
          <p14:tracePt t="169935" x="481013" y="3394075"/>
          <p14:tracePt t="169947" x="481013" y="3406775"/>
          <p14:tracePt t="169952" x="481013" y="3419475"/>
          <p14:tracePt t="169961" x="481013" y="3451225"/>
          <p14:tracePt t="169970" x="481013" y="3463925"/>
          <p14:tracePt t="169977" x="481013" y="3489325"/>
          <p14:tracePt t="169998" x="481013" y="3508375"/>
          <p14:tracePt t="170004" x="481013" y="3521075"/>
          <p14:tracePt t="170007" x="481013" y="3533775"/>
          <p14:tracePt t="170027" x="481013" y="3546475"/>
          <p14:tracePt t="170047" x="481013" y="3559175"/>
          <p14:tracePt t="170063" x="481013" y="3571875"/>
          <p14:tracePt t="170079" x="481013" y="3590925"/>
          <p14:tracePt t="170087" x="481013" y="3602038"/>
          <p14:tracePt t="170111" x="481013" y="3614738"/>
          <p14:tracePt t="170128" x="481013" y="3627438"/>
          <p14:tracePt t="170152" x="481013" y="3640138"/>
          <p14:tracePt t="170176" x="498475" y="3640138"/>
          <p14:tracePt t="170184" x="498475" y="3659188"/>
          <p14:tracePt t="170208" x="498475" y="3671888"/>
          <p14:tracePt t="170224" x="498475" y="3684588"/>
          <p14:tracePt t="170240" x="498475" y="3697288"/>
          <p14:tracePt t="170281" x="511175" y="3709988"/>
          <p14:tracePt t="172754" x="511175" y="3741738"/>
          <p14:tracePt t="172762" x="511175" y="3754438"/>
          <p14:tracePt t="172770" x="511175" y="3767138"/>
          <p14:tracePt t="172778" x="511175" y="3792538"/>
          <p14:tracePt t="172787" x="523875" y="3811588"/>
          <p14:tracePt t="172794" x="523875" y="3824288"/>
          <p14:tracePt t="172803" x="536575" y="3836988"/>
          <p14:tracePt t="172810" x="536575" y="3849688"/>
          <p14:tracePt t="172818" x="536575" y="3862388"/>
          <p14:tracePt t="172828" x="549275" y="3875088"/>
          <p14:tracePt t="172843" x="561975" y="3894138"/>
          <p14:tracePt t="172852" x="561975" y="3906838"/>
          <p14:tracePt t="172860" x="581025" y="3919538"/>
          <p14:tracePt t="172876" x="593725" y="3932238"/>
          <p14:tracePt t="172893" x="606425" y="3943350"/>
          <p14:tracePt t="172915" x="619125" y="3943350"/>
          <p14:tracePt t="172923" x="619125" y="3962400"/>
          <p14:tracePt t="172939" x="631825" y="3962400"/>
          <p14:tracePt t="180095" x="619125" y="3962400"/>
          <p14:tracePt t="180104" x="606425" y="3962400"/>
          <p14:tracePt t="180112" x="593725" y="3975100"/>
          <p14:tracePt t="180128" x="581025" y="3975100"/>
          <p14:tracePt t="180137" x="561975" y="3987800"/>
          <p14:tracePt t="180163" x="549275" y="3987800"/>
          <p14:tracePt t="180195" x="549275" y="4000500"/>
          <p14:tracePt t="180227" x="536575" y="4013200"/>
          <p14:tracePt t="180244" x="523875" y="4025900"/>
          <p14:tracePt t="180259" x="523875" y="4044950"/>
          <p14:tracePt t="180267" x="511175" y="4044950"/>
          <p14:tracePt t="180284" x="498475" y="4057650"/>
          <p14:tracePt t="180397" x="498475" y="4044950"/>
          <p14:tracePt t="180405" x="498475" y="4025900"/>
          <p14:tracePt t="180428" x="498475" y="4013200"/>
          <p14:tracePt t="180435" x="498475" y="4000500"/>
          <p14:tracePt t="180443" x="498475" y="3987800"/>
          <p14:tracePt t="180452" x="498475" y="3962400"/>
          <p14:tracePt t="180462" x="498475" y="3932238"/>
          <p14:tracePt t="180468" x="498475" y="3894138"/>
          <p14:tracePt t="180477" x="498475" y="3836988"/>
          <p14:tracePt t="180486" x="498475" y="3779838"/>
          <p14:tracePt t="180496" x="498475" y="3709988"/>
          <p14:tracePt t="180501" x="511175" y="3640138"/>
          <p14:tracePt t="180510" x="511175" y="3571875"/>
          <p14:tracePt t="180518" x="523875" y="3508375"/>
          <p14:tracePt t="180527" x="523875" y="3451225"/>
          <p14:tracePt t="180535" x="523875" y="3419475"/>
          <p14:tracePt t="180544" x="523875" y="3381375"/>
          <p14:tracePt t="180552" x="523875" y="3336925"/>
          <p14:tracePt t="180562" x="523875" y="3311525"/>
          <p14:tracePt t="180568" x="523875" y="3286125"/>
          <p14:tracePt t="180570" x="523875" y="3267075"/>
          <p14:tracePt t="180579" x="523875" y="3243263"/>
          <p14:tracePt t="180586" x="523875" y="3217863"/>
          <p14:tracePt t="180596" x="523875" y="3198813"/>
          <p14:tracePt t="180601" x="523875" y="3173413"/>
          <p14:tracePt t="180613" x="523875" y="3160713"/>
          <p14:tracePt t="180619" x="523875" y="3135313"/>
          <p14:tracePt t="180629" x="523875" y="3116263"/>
          <p14:tracePt t="180637" x="523875" y="3090863"/>
          <p14:tracePt t="180643" x="523875" y="3046413"/>
          <p14:tracePt t="180652" x="536575" y="3021013"/>
          <p14:tracePt t="180661" x="536575" y="3008313"/>
          <p14:tracePt t="180669" x="536575" y="2951163"/>
          <p14:tracePt t="180677" x="549275" y="2914650"/>
          <p14:tracePt t="180687" x="561975" y="2882900"/>
          <p14:tracePt t="180693" x="581025" y="2832100"/>
          <p14:tracePt t="180702" x="593725" y="2787650"/>
          <p14:tracePt t="180710" x="606425" y="2730500"/>
          <p14:tracePt t="180722" x="606425" y="2717800"/>
          <p14:tracePt t="180726" x="619125" y="2647950"/>
          <p14:tracePt t="180735" x="631825" y="2622550"/>
          <p14:tracePt t="180744" x="650875" y="2578100"/>
          <p14:tracePt t="180753" x="650875" y="2541588"/>
          <p14:tracePt t="180759" x="663575" y="2497138"/>
          <p14:tracePt t="180771" x="676275" y="2459038"/>
          <p14:tracePt t="180776" x="676275" y="2414588"/>
          <p14:tracePt t="180787" x="688975" y="2370138"/>
          <p14:tracePt t="180796" x="688975" y="2332038"/>
          <p14:tracePt t="180801" x="701675" y="2319338"/>
          <p14:tracePt t="180813" x="701675" y="2287588"/>
          <p14:tracePt t="180818" x="701675" y="2249488"/>
          <p14:tracePt t="180828" x="701675" y="2219325"/>
          <p14:tracePt t="180834" x="701675" y="2206625"/>
          <p14:tracePt t="180846" x="701675" y="2193925"/>
          <p14:tracePt t="180851" x="701675" y="2181225"/>
          <p14:tracePt t="180890" x="688975" y="2181225"/>
          <p14:tracePt t="180954" x="676275" y="2181225"/>
          <p14:tracePt t="181003" x="663575" y="2181225"/>
          <p14:tracePt t="181051" x="650875" y="2181225"/>
          <p14:tracePt t="181100" x="631825" y="2181225"/>
          <p14:tracePt t="181164" x="619125" y="2181225"/>
          <p14:tracePt t="181202" x="606425" y="2181225"/>
          <p14:tracePt t="181219" x="593725" y="2181225"/>
          <p14:tracePt t="181235" x="581025" y="2181225"/>
          <p14:tracePt t="181243" x="561975" y="2181225"/>
          <p14:tracePt t="181252" x="549275" y="2181225"/>
          <p14:tracePt t="181268" x="536575" y="2168525"/>
          <p14:tracePt t="181280" x="523875" y="2168525"/>
          <p14:tracePt t="181311" x="511175" y="2168525"/>
          <p14:tracePt t="181350" x="511175" y="2155825"/>
          <p14:tracePt t="181439" x="511175" y="2136775"/>
          <p14:tracePt t="181479" x="498475" y="2136775"/>
          <p14:tracePt t="181488" x="498475" y="2124075"/>
          <p14:tracePt t="181496" x="481013" y="2124075"/>
          <p14:tracePt t="181520" x="468313" y="2124075"/>
          <p14:tracePt t="181536" x="455613" y="2124075"/>
          <p14:tracePt t="181553" x="442913" y="2124075"/>
          <p14:tracePt t="181560" x="430213" y="2124075"/>
          <p14:tracePt t="181577" x="411163" y="2124075"/>
          <p14:tracePt t="181587" x="398463" y="2111375"/>
          <p14:tracePt t="181603" x="385763" y="2111375"/>
          <p14:tracePt t="181620" x="373063" y="2111375"/>
          <p14:tracePt t="181626" x="360363" y="2111375"/>
          <p14:tracePt t="181644" x="347663" y="2111375"/>
          <p14:tracePt t="181660" x="328613" y="2111375"/>
          <p14:tracePt t="181714" x="328613" y="2124075"/>
          <p14:tracePt t="181786" x="328613" y="2136775"/>
          <p14:tracePt t="181819" x="328613" y="2155825"/>
          <p14:tracePt t="181835" x="347663" y="2168525"/>
          <p14:tracePt t="181851" x="360363" y="2168525"/>
          <p14:tracePt t="181859" x="373063" y="2168525"/>
          <p14:tracePt t="181869" x="385763" y="2181225"/>
          <p14:tracePt t="181877" x="398463" y="2181225"/>
          <p14:tracePt t="181885" x="411163" y="2181225"/>
          <p14:tracePt t="181895" x="430213" y="2181225"/>
          <p14:tracePt t="181901" x="442913" y="2181225"/>
          <p14:tracePt t="181912" x="455613" y="2181225"/>
          <p14:tracePt t="181918" x="468313" y="2181225"/>
          <p14:tracePt t="181927" x="481013" y="2181225"/>
          <p14:tracePt t="181935" x="498475" y="2181225"/>
          <p14:tracePt t="181945" x="511175" y="2181225"/>
          <p14:tracePt t="181951" x="523875" y="2181225"/>
          <p14:tracePt t="181968" x="536575" y="2181225"/>
          <p14:tracePt t="181972" x="536575" y="2168525"/>
          <p14:tracePt t="181989" x="549275" y="2168525"/>
          <p14:tracePt t="182102" x="536575" y="2168525"/>
          <p14:tracePt t="182110" x="523875" y="2168525"/>
          <p14:tracePt t="182118" x="511175" y="2168525"/>
          <p14:tracePt t="182126" x="498475" y="2168525"/>
          <p14:tracePt t="182134" x="481013" y="2168525"/>
          <p14:tracePt t="182142" x="468313" y="2168525"/>
          <p14:tracePt t="182150" x="455613" y="2168525"/>
          <p14:tracePt t="182158" x="442913" y="2168525"/>
          <p14:tracePt t="182182" x="430213" y="2168525"/>
          <p14:tracePt t="182287" x="430213" y="2193925"/>
          <p14:tracePt t="182473" x="411163" y="2236788"/>
          <p14:tracePt t="182481" x="398463" y="2274888"/>
          <p14:tracePt t="182489" x="398463" y="2332038"/>
          <p14:tracePt t="182498" x="385763" y="2389188"/>
          <p14:tracePt t="182506" x="385763" y="2439988"/>
          <p14:tracePt t="182514" x="385763" y="2528888"/>
          <p14:tracePt t="182522" x="385763" y="2660650"/>
          <p14:tracePt t="182530" x="373063" y="2832100"/>
          <p14:tracePt t="182538" x="373063" y="3008313"/>
          <p14:tracePt t="182546" x="373063" y="3198813"/>
          <p14:tracePt t="182554" x="360363" y="3438525"/>
          <p14:tracePt t="182562" x="360363" y="3659188"/>
          <p14:tracePt t="182570" x="360363" y="3875088"/>
          <p14:tracePt t="182578" x="347663" y="3987800"/>
          <p14:tracePt t="182586" x="328613" y="4152900"/>
          <p14:tracePt t="182594" x="303213" y="4279900"/>
          <p14:tracePt t="182603" x="303213" y="4316413"/>
          <p14:tracePt t="182611" x="303213" y="4398963"/>
          <p14:tracePt t="182619" x="290513" y="4456113"/>
          <p14:tracePt t="182627" x="290513" y="4487863"/>
          <p14:tracePt t="182635" x="290513" y="4513263"/>
          <p14:tracePt t="182644" x="290513" y="4525963"/>
          <p14:tracePt t="182651" x="290513" y="4538663"/>
          <p14:tracePt t="182837" x="290513" y="4525963"/>
          <p14:tracePt t="182861" x="290513" y="4513263"/>
          <p14:tracePt t="182869" x="290513" y="4500563"/>
          <p14:tracePt t="182877" x="290513" y="4487863"/>
          <p14:tracePt t="182895" x="290513" y="4468813"/>
          <p14:tracePt t="182902" x="290513" y="4443413"/>
          <p14:tracePt t="182913" x="290513" y="4418013"/>
          <p14:tracePt t="182918" x="290513" y="4398963"/>
          <p14:tracePt t="182928" x="303213" y="4360863"/>
          <p14:tracePt t="182934" x="303213" y="4348163"/>
          <p14:tracePt t="182943" x="303213" y="4316413"/>
          <p14:tracePt t="182954" x="303213" y="4279900"/>
          <p14:tracePt t="182959" x="303213" y="4267200"/>
          <p14:tracePt t="182969" x="303213" y="4235450"/>
          <p14:tracePt t="182977" x="303213" y="4222750"/>
          <p14:tracePt t="182985" x="303213" y="4210050"/>
          <p14:tracePt t="183003" x="303213" y="4197350"/>
          <p14:tracePt t="183023" x="303213" y="4178300"/>
          <p14:tracePt t="183031" x="303213" y="4165600"/>
          <p14:tracePt t="183052" x="303213" y="4152900"/>
          <p14:tracePt t="183068" x="303213" y="4140200"/>
          <p14:tracePt t="183095" x="290513" y="4127500"/>
          <p14:tracePt t="183160" x="277813" y="4114800"/>
          <p14:tracePt t="183192" x="258763" y="4114800"/>
          <p14:tracePt t="183208" x="246063" y="4114800"/>
          <p14:tracePt t="183279" x="246063" y="4127500"/>
          <p14:tracePt t="183297" x="246063" y="4140200"/>
          <p14:tracePt t="183314" x="246063" y="4152900"/>
          <p14:tracePt t="183321" x="277813" y="4152900"/>
          <p14:tracePt t="183330" x="290513" y="4165600"/>
          <p14:tracePt t="183338" x="328613" y="4178300"/>
          <p14:tracePt t="183346" x="373063" y="4197350"/>
          <p14:tracePt t="183354" x="411163" y="4197350"/>
          <p14:tracePt t="183362" x="455613" y="4210050"/>
          <p14:tracePt t="183370" x="498475" y="4210050"/>
          <p14:tracePt t="183378" x="536575" y="4210050"/>
          <p14:tracePt t="183386" x="561975" y="4210050"/>
          <p14:tracePt t="183394" x="593725" y="4210050"/>
          <p14:tracePt t="183402" x="619125" y="4210050"/>
          <p14:tracePt t="183410" x="650875" y="4210050"/>
          <p14:tracePt t="183419" x="663575" y="4210050"/>
          <p14:tracePt t="183427" x="676275" y="4197350"/>
          <p14:tracePt t="183444" x="676275" y="4178300"/>
          <p14:tracePt t="183451" x="688975" y="4178300"/>
          <p14:tracePt t="183459" x="688975" y="4165600"/>
          <p14:tracePt t="183483" x="688975" y="4152900"/>
          <p14:tracePt t="183494" x="688975" y="4140200"/>
          <p14:tracePt t="183510" x="676275" y="4114800"/>
          <p14:tracePt t="183518" x="676275" y="4095750"/>
          <p14:tracePt t="183527" x="663575" y="4070350"/>
          <p14:tracePt t="183536" x="650875" y="4057650"/>
          <p14:tracePt t="183546" x="650875" y="4044950"/>
          <p14:tracePt t="183552" x="631825" y="4025900"/>
          <p14:tracePt t="183560" x="619125" y="4000500"/>
          <p14:tracePt t="183579" x="606425" y="3987800"/>
          <p14:tracePt t="183602" x="593725" y="3975100"/>
          <p14:tracePt t="183621" x="581025" y="3975100"/>
          <p14:tracePt t="183637" x="561975" y="3975100"/>
          <p14:tracePt t="183653" x="549275" y="3975100"/>
          <p14:tracePt t="183661" x="536575" y="3987800"/>
          <p14:tracePt t="183669" x="523875" y="3987800"/>
          <p14:tracePt t="183679" x="511175" y="3987800"/>
          <p14:tracePt t="183685" x="498475" y="4000500"/>
          <p14:tracePt t="183695" x="481013" y="4013200"/>
          <p14:tracePt t="183701" x="455613" y="4013200"/>
          <p14:tracePt t="183711" x="442913" y="4025900"/>
          <p14:tracePt t="183718" x="430213" y="4025900"/>
          <p14:tracePt t="183728" x="411163" y="4044950"/>
          <p14:tracePt t="183743" x="398463" y="4044950"/>
          <p14:tracePt t="183760" x="385763" y="4057650"/>
          <p14:tracePt t="184126" x="398463" y="3962400"/>
          <p14:tracePt t="184134" x="442913" y="3836988"/>
          <p14:tracePt t="184142" x="498475" y="3709988"/>
          <p14:tracePt t="184150" x="549275" y="3571875"/>
          <p14:tracePt t="184158" x="593725" y="3419475"/>
          <p14:tracePt t="184166" x="619125" y="3267075"/>
          <p14:tracePt t="184174" x="688975" y="3033713"/>
          <p14:tracePt t="184182" x="746125" y="2800350"/>
          <p14:tracePt t="184190" x="771525" y="2717800"/>
          <p14:tracePt t="184198" x="771525" y="2647950"/>
          <p14:tracePt t="184206" x="803275" y="2541588"/>
          <p14:tracePt t="184214" x="803275" y="2471738"/>
          <p14:tracePt t="184226" x="815975" y="2427288"/>
          <p14:tracePt t="184237" x="815975" y="2389188"/>
          <p14:tracePt t="184244" x="815975" y="2357438"/>
          <p14:tracePt t="184252" x="815975" y="2344738"/>
          <p14:tracePt t="184269" x="803275" y="2332038"/>
          <p14:tracePt t="184279" x="771525" y="2319338"/>
          <p14:tracePt t="184286" x="758825" y="2306638"/>
          <p14:tracePt t="184295" x="746125" y="2306638"/>
          <p14:tracePt t="184301" x="733425" y="2287588"/>
          <p14:tracePt t="184311" x="714375" y="2274888"/>
          <p14:tracePt t="184319" x="701675" y="2262188"/>
          <p14:tracePt t="184328" x="688975" y="2262188"/>
          <p14:tracePt t="184336" x="676275" y="2249488"/>
          <p14:tracePt t="184362" x="663575" y="2249488"/>
          <p14:tracePt t="184368" x="663575" y="2236788"/>
          <p14:tracePt t="184441" x="650875" y="2236788"/>
          <p14:tracePt t="184489" x="631825" y="2236788"/>
          <p14:tracePt t="184497" x="619125" y="2236788"/>
          <p14:tracePt t="184513" x="606425" y="2236788"/>
          <p14:tracePt t="184521" x="593725" y="2236788"/>
          <p14:tracePt t="184529" x="581025" y="2236788"/>
          <p14:tracePt t="184538" x="561975" y="2236788"/>
          <p14:tracePt t="184551" x="549275" y="2236788"/>
          <p14:tracePt t="184563" x="523875" y="2236788"/>
          <p14:tracePt t="184568" x="511175" y="2236788"/>
          <p14:tracePt t="184577" x="481013" y="2236788"/>
          <p14:tracePt t="184586" x="468313" y="2236788"/>
          <p14:tracePt t="184594" x="442913" y="2236788"/>
          <p14:tracePt t="184604" x="430213" y="2236788"/>
          <p14:tracePt t="184618" x="411163" y="2236788"/>
          <p14:tracePt t="184637" x="398463" y="2236788"/>
          <p14:tracePt t="184756" x="398463" y="2249488"/>
          <p14:tracePt t="184829" x="398463" y="2262188"/>
          <p14:tracePt t="184877" x="411163" y="2262188"/>
          <p14:tracePt t="184885" x="430213" y="2274888"/>
          <p14:tracePt t="184893" x="442913" y="2274888"/>
          <p14:tracePt t="184901" x="455613" y="2274888"/>
          <p14:tracePt t="184909" x="468313" y="2274888"/>
          <p14:tracePt t="184917" x="481013" y="2274888"/>
          <p14:tracePt t="184926" x="498475" y="2274888"/>
          <p14:tracePt t="184934" x="511175" y="2274888"/>
          <p14:tracePt t="184954" x="523875" y="2274888"/>
          <p14:tracePt t="184960" x="536575" y="2274888"/>
          <p14:tracePt t="185006" x="536575" y="2262188"/>
          <p14:tracePt t="185047" x="523875" y="2262188"/>
          <p14:tracePt t="185055" x="511175" y="2262188"/>
          <p14:tracePt t="185071" x="498475" y="2262188"/>
          <p14:tracePt t="185079" x="481013" y="2262188"/>
          <p14:tracePt t="185095" x="468313" y="2262188"/>
          <p14:tracePt t="185119" x="455613" y="2262188"/>
          <p14:tracePt t="185144" x="455613" y="2274888"/>
          <p14:tracePt t="185192" x="455613" y="2287588"/>
          <p14:tracePt t="185216" x="455613" y="2306638"/>
          <p14:tracePt t="185224" x="442913" y="2332038"/>
          <p14:tracePt t="185232" x="442913" y="2370138"/>
          <p14:tracePt t="185241" x="411163" y="2427288"/>
          <p14:tracePt t="185249" x="385763" y="2541588"/>
          <p14:tracePt t="185260" x="373063" y="2622550"/>
          <p14:tracePt t="185268" x="360363" y="2730500"/>
          <p14:tracePt t="185279" x="328613" y="2857500"/>
          <p14:tracePt t="185287" x="303213" y="2995613"/>
          <p14:tracePt t="185293" x="290513" y="3065463"/>
          <p14:tracePt t="185302" x="290513" y="3173413"/>
          <p14:tracePt t="185312" x="277813" y="3286125"/>
          <p14:tracePt t="185318" x="277813" y="3381375"/>
          <p14:tracePt t="185327" x="277813" y="3476625"/>
          <p14:tracePt t="185337" x="277813" y="3546475"/>
          <p14:tracePt t="185343" x="277813" y="3614738"/>
          <p14:tracePt t="185352" x="277813" y="3671888"/>
          <p14:tracePt t="185362" x="277813" y="3722688"/>
          <p14:tracePt t="185368" x="277813" y="3792538"/>
          <p14:tracePt t="185377" x="290513" y="3836988"/>
          <p14:tracePt t="185386" x="303213" y="3894138"/>
          <p14:tracePt t="185396" x="315913" y="3919538"/>
          <p14:tracePt t="185403" x="328613" y="3987800"/>
          <p14:tracePt t="185410" x="347663" y="4013200"/>
          <p14:tracePt t="185418" x="347663" y="4044950"/>
          <p14:tracePt t="185429" x="360363" y="4083050"/>
          <p14:tracePt t="185436" x="360363" y="4114800"/>
          <p14:tracePt t="185443" x="360363" y="4127500"/>
          <p14:tracePt t="185452" x="373063" y="4152900"/>
          <p14:tracePt t="185460" x="373063" y="4165600"/>
          <p14:tracePt t="185469" x="373063" y="4178300"/>
          <p14:tracePt t="185485" x="373063" y="4197350"/>
          <p14:tracePt t="185495" x="373063" y="4222750"/>
          <p14:tracePt t="185502" x="373063" y="4235450"/>
          <p14:tracePt t="185511" x="373063" y="4248150"/>
          <p14:tracePt t="185520" x="373063" y="4279900"/>
          <p14:tracePt t="185527" x="373063" y="4291013"/>
          <p14:tracePt t="185537" x="373063" y="4316413"/>
          <p14:tracePt t="185543" x="373063" y="4329113"/>
          <p14:tracePt t="185553" x="373063" y="4360863"/>
          <p14:tracePt t="185564" x="373063" y="4373563"/>
          <p14:tracePt t="185570" x="373063" y="4386263"/>
          <p14:tracePt t="185579" x="373063" y="4398963"/>
          <p14:tracePt t="185653" x="373063" y="4418013"/>
          <p14:tracePt t="185685" x="373063" y="4430713"/>
          <p14:tracePt t="185701" x="373063" y="4443413"/>
          <p14:tracePt t="185712" x="373063" y="4456113"/>
          <p14:tracePt t="185718" x="373063" y="4468813"/>
          <p14:tracePt t="185735" x="373063" y="4487863"/>
          <p14:tracePt t="185744" x="373063" y="4513263"/>
          <p14:tracePt t="185753" x="373063" y="4538663"/>
          <p14:tracePt t="185760" x="373063" y="4551363"/>
          <p14:tracePt t="185768" x="373063" y="4583113"/>
          <p14:tracePt t="185778" x="373063" y="4608513"/>
          <p14:tracePt t="185785" x="373063" y="4621213"/>
          <p14:tracePt t="185794" x="373063" y="4638675"/>
          <p14:tracePt t="185802" x="373063" y="4651375"/>
          <p14:tracePt t="185820" x="373063" y="4664075"/>
          <p14:tracePt t="185883" x="373063" y="4651375"/>
          <p14:tracePt t="185895" x="385763" y="4638675"/>
          <p14:tracePt t="185903" x="385763" y="4621213"/>
          <p14:tracePt t="185911" x="398463" y="4608513"/>
          <p14:tracePt t="185919" x="411163" y="4595813"/>
          <p14:tracePt t="185928" x="442913" y="4570413"/>
          <p14:tracePt t="185935" x="455613" y="4551363"/>
          <p14:tracePt t="185944" x="481013" y="4513263"/>
          <p14:tracePt t="185953" x="481013" y="4500563"/>
          <p14:tracePt t="185960" x="511175" y="4468813"/>
          <p14:tracePt t="185970" x="523875" y="4443413"/>
          <p14:tracePt t="185976" x="523875" y="4430713"/>
          <p14:tracePt t="185985" x="536575" y="4418013"/>
          <p14:tracePt t="185993" x="536575" y="4398963"/>
          <p14:tracePt t="186011" x="549275" y="4386263"/>
          <p14:tracePt t="186024" x="549275" y="4373563"/>
          <p14:tracePt t="186040" x="549275" y="4360863"/>
          <p14:tracePt t="186048" x="549275" y="4348163"/>
          <p14:tracePt t="186065" x="549275" y="4316413"/>
          <p14:tracePt t="186073" x="549275" y="4303713"/>
          <p14:tracePt t="186089" x="549275" y="4291013"/>
          <p14:tracePt t="186104" x="536575" y="4279900"/>
          <p14:tracePt t="186110" x="536575" y="4267200"/>
          <p14:tracePt t="186161" x="523875" y="4267200"/>
          <p14:tracePt t="186234" x="511175" y="4267200"/>
          <p14:tracePt t="186654" x="561975" y="4235450"/>
          <p14:tracePt t="186663" x="631825" y="4210050"/>
          <p14:tracePt t="186671" x="733425" y="4178300"/>
          <p14:tracePt t="186679" x="909638" y="4114800"/>
          <p14:tracePt t="186687" x="1119188" y="4044950"/>
          <p14:tracePt t="186695" x="1409700" y="3962400"/>
          <p14:tracePt t="186703" x="1693863" y="3862388"/>
          <p14:tracePt t="186711" x="2016125" y="3767138"/>
          <p14:tracePt t="186719" x="2357438" y="3671888"/>
          <p14:tracePt t="186727" x="2520950" y="3627438"/>
          <p14:tracePt t="186735" x="2824163" y="3546475"/>
          <p14:tracePt t="186744" x="3127375" y="3476625"/>
          <p14:tracePt t="186752" x="3394075" y="3438525"/>
          <p14:tracePt t="186762" x="3487738" y="3419475"/>
          <p14:tracePt t="186768" x="3671888" y="3381375"/>
          <p14:tracePt t="186779" x="3822700" y="3368675"/>
          <p14:tracePt t="186784" x="3873500" y="3349625"/>
          <p14:tracePt t="186794" x="3975100" y="3349625"/>
          <p14:tracePt t="186802" x="4057650" y="3349625"/>
          <p14:tracePt t="186812" x="4106863" y="3336925"/>
          <p14:tracePt t="186818" x="4138613" y="3336925"/>
          <p14:tracePt t="186827" x="4176713" y="3336925"/>
          <p14:tracePt t="186835" x="4189413" y="3336925"/>
          <p14:tracePt t="186845" x="4221163" y="3336925"/>
          <p14:tracePt t="186852" x="4233863" y="3336925"/>
          <p14:tracePt t="186862" x="4246563" y="3336925"/>
          <p14:tracePt t="186868" x="4259263" y="3336925"/>
          <p14:tracePt t="186877" x="4278313" y="3336925"/>
          <p14:tracePt t="186887" x="4303713" y="3336925"/>
          <p14:tracePt t="186893" x="4316413" y="3336925"/>
          <p14:tracePt t="186903" x="4329113" y="3349625"/>
          <p14:tracePt t="186910" x="4341813" y="3349625"/>
          <p14:tracePt t="186918" x="4373563" y="3349625"/>
          <p14:tracePt t="186927" x="4386263" y="3368675"/>
          <p14:tracePt t="186935" x="4398963" y="3368675"/>
          <p14:tracePt t="186944" x="4410075" y="3368675"/>
          <p14:tracePt t="186953" x="4429125" y="3381375"/>
          <p14:tracePt t="186964" x="4441825" y="3381375"/>
          <p14:tracePt t="186977" x="4454525" y="3394075"/>
          <p14:tracePt t="186985" x="4467225" y="3394075"/>
          <p14:tracePt t="187002" x="4479925" y="3394075"/>
          <p14:tracePt t="187013" x="4479925" y="3406775"/>
          <p14:tracePt t="187018" x="4492625" y="3406775"/>
          <p14:tracePt t="187027" x="4524375" y="3419475"/>
          <p14:tracePt t="187036" x="4537075" y="3419475"/>
          <p14:tracePt t="187045" x="4562475" y="3451225"/>
          <p14:tracePt t="187052" x="4594225" y="3451225"/>
          <p14:tracePt t="187062" x="4619625" y="3463925"/>
          <p14:tracePt t="187068" x="4632325" y="3463925"/>
          <p14:tracePt t="187077" x="4676775" y="3476625"/>
          <p14:tracePt t="187085" x="4702175" y="3489325"/>
          <p14:tracePt t="187094" x="4745038" y="3489325"/>
          <p14:tracePt t="187103" x="4770438" y="3508375"/>
          <p14:tracePt t="187110" x="4802188" y="3508375"/>
          <p14:tracePt t="187119" x="4840288" y="3508375"/>
          <p14:tracePt t="187127" x="4884738" y="3521075"/>
          <p14:tracePt t="187137" x="4910138" y="3521075"/>
          <p14:tracePt t="187144" x="4935538" y="3521075"/>
          <p14:tracePt t="187153" x="4967288" y="3521075"/>
          <p14:tracePt t="187160" x="4992688" y="3521075"/>
          <p14:tracePt t="187171" x="5018088" y="3521075"/>
          <p14:tracePt t="187181" x="5037138" y="3521075"/>
          <p14:tracePt t="187195" x="5062538" y="3521075"/>
          <p14:tracePt t="187201" x="5073650" y="3521075"/>
          <p14:tracePt t="187213" x="5086350" y="3521075"/>
          <p14:tracePt t="187600" x="5086350" y="3533775"/>
          <p14:tracePt t="187608" x="5086350" y="3546475"/>
          <p14:tracePt t="187624" x="5086350" y="3559175"/>
          <p14:tracePt t="187632" x="5086350" y="3571875"/>
          <p14:tracePt t="187640" x="5073650" y="3571875"/>
          <p14:tracePt t="187648" x="5062538" y="3590925"/>
          <p14:tracePt t="187656" x="5049838" y="3590925"/>
          <p14:tracePt t="187664" x="5037138" y="3590925"/>
          <p14:tracePt t="187673" x="5018088" y="3590925"/>
          <p14:tracePt t="187681" x="4992688" y="3590925"/>
          <p14:tracePt t="187689" x="4979988" y="3590925"/>
          <p14:tracePt t="187697" x="4967288" y="3590925"/>
          <p14:tracePt t="187705" x="4954588" y="3590925"/>
          <p14:tracePt t="187713" x="4935538" y="3590925"/>
          <p14:tracePt t="187721" x="4910138" y="3590925"/>
          <p14:tracePt t="187737" x="4897438" y="3571875"/>
          <p14:tracePt t="187745" x="4884738" y="3571875"/>
          <p14:tracePt t="187761" x="4865688" y="3571875"/>
          <p14:tracePt t="187987" x="4884738" y="3571875"/>
          <p14:tracePt t="188064" x="4897438" y="3571875"/>
          <p14:tracePt t="188384" x="4910138" y="3571875"/>
          <p14:tracePt t="188416" x="4922838" y="3571875"/>
          <p14:tracePt t="188448" x="4935538" y="3571875"/>
          <p14:tracePt t="188464" x="4954588" y="3571875"/>
          <p14:tracePt t="188480" x="4967288" y="3571875"/>
          <p14:tracePt t="188502" x="4979988" y="3571875"/>
          <p14:tracePt t="188519" x="4992688" y="3571875"/>
          <p14:tracePt t="188535" x="5005388" y="3571875"/>
          <p14:tracePt t="188553" x="5018088" y="3571875"/>
          <p14:tracePt t="188593" x="5037138" y="3571875"/>
          <p14:tracePt t="189187" x="5062538" y="3571875"/>
          <p14:tracePt t="189195" x="5073650" y="3571875"/>
          <p14:tracePt t="189203" x="5086350" y="3571875"/>
          <p14:tracePt t="189212" x="5118100" y="3571875"/>
          <p14:tracePt t="189220" x="5143500" y="3571875"/>
          <p14:tracePt t="189228" x="5156200" y="3571875"/>
          <p14:tracePt t="189236" x="5187950" y="3571875"/>
          <p14:tracePt t="189244" x="5213350" y="3571875"/>
          <p14:tracePt t="189252" x="5238750" y="3571875"/>
          <p14:tracePt t="189260" x="5257800" y="3571875"/>
          <p14:tracePt t="189270" x="5270500" y="3571875"/>
          <p14:tracePt t="189277" x="5283200" y="3571875"/>
          <p14:tracePt t="189293" x="5295900" y="3571875"/>
          <p14:tracePt t="189312" x="5308600" y="3571875"/>
          <p14:tracePt t="189327" x="5321300" y="3571875"/>
          <p14:tracePt t="189343" x="5340350" y="3571875"/>
          <p14:tracePt t="189361" x="5353050" y="3571875"/>
          <p14:tracePt t="189371" x="5365750" y="3571875"/>
          <p14:tracePt t="189381" x="5378450" y="3571875"/>
          <p14:tracePt t="189404" x="5389563" y="3571875"/>
          <p14:tracePt t="189422" x="5408613" y="3571875"/>
          <p14:tracePt t="189438" x="5408613" y="3590925"/>
          <p14:tracePt t="189454" x="5421313" y="3590925"/>
          <p14:tracePt t="189511" x="5434013" y="3590925"/>
          <p14:tracePt t="189624" x="5446713" y="3590925"/>
          <p14:tracePt t="189656" x="5459413" y="3590925"/>
          <p14:tracePt t="189664" x="5491163" y="3571875"/>
          <p14:tracePt t="189672" x="5516563" y="3559175"/>
          <p14:tracePt t="189680" x="5541963" y="3546475"/>
          <p14:tracePt t="189688" x="5573713" y="3533775"/>
          <p14:tracePt t="189696" x="5611813" y="3508375"/>
          <p14:tracePt t="189704" x="5656263" y="3489325"/>
          <p14:tracePt t="189713" x="5713413" y="3463925"/>
          <p14:tracePt t="189721" x="5749925" y="3451225"/>
          <p14:tracePt t="189735" x="5762625" y="3438525"/>
          <p14:tracePt t="189744" x="5807075" y="3406775"/>
          <p14:tracePt t="189752" x="5845175" y="3394075"/>
          <p14:tracePt t="189762" x="5876925" y="3381375"/>
          <p14:tracePt t="189768" x="5889625" y="3368675"/>
          <p14:tracePt t="189778" x="5915025" y="3349625"/>
          <p14:tracePt t="189785" x="5915025" y="3336925"/>
          <p14:tracePt t="189795" x="5927725" y="3336925"/>
          <p14:tracePt t="189801" x="5946775" y="3324225"/>
          <p14:tracePt t="189826" x="5946775" y="3311525"/>
          <p14:tracePt t="189836" x="5959475" y="3311525"/>
          <p14:tracePt t="189843" x="5959475" y="3298825"/>
          <p14:tracePt t="189861" x="5959475" y="3286125"/>
          <p14:tracePt t="189874" x="5972175" y="3286125"/>
          <p14:tracePt t="189882" x="5972175" y="3267075"/>
          <p14:tracePt t="189898" x="5972175" y="3255963"/>
          <p14:tracePt t="189914" x="5984875" y="3255963"/>
          <p14:tracePt t="189923" x="5984875" y="3243263"/>
          <p14:tracePt t="189931" x="5997575" y="3217863"/>
          <p14:tracePt t="189939" x="5997575" y="3198813"/>
          <p14:tracePt t="189947" x="6016625" y="3186113"/>
          <p14:tracePt t="189960" x="6029325" y="3173413"/>
          <p14:tracePt t="189968" x="6029325" y="3160713"/>
          <p14:tracePt t="189979" x="6042025" y="3148013"/>
          <p14:tracePt t="189985" x="6053138" y="3116263"/>
          <p14:tracePt t="189994" x="6065838" y="3090863"/>
          <p14:tracePt t="190002" x="6065838" y="3078163"/>
          <p14:tracePt t="190012" x="6078538" y="3065463"/>
          <p14:tracePt t="190019" x="6097588" y="3046413"/>
          <p14:tracePt t="190027" x="6097588" y="3033713"/>
          <p14:tracePt t="190036" x="6110288" y="2995613"/>
          <p14:tracePt t="190046" x="6122988" y="2951163"/>
          <p14:tracePt t="190051" x="6122988" y="2914650"/>
          <p14:tracePt t="190062" x="6122988" y="2870200"/>
          <p14:tracePt t="190068" x="6135688" y="2857500"/>
          <p14:tracePt t="190077" x="6135688" y="2787650"/>
          <p14:tracePt t="190085" x="6135688" y="2743200"/>
          <p14:tracePt t="190095" x="6135688" y="2705100"/>
          <p14:tracePt t="190101" x="6135688" y="2660650"/>
          <p14:tracePt t="190110" x="6135688" y="2609850"/>
          <p14:tracePt t="190121" x="6135688" y="2590800"/>
          <p14:tracePt t="190126" x="6122988" y="2554288"/>
          <p14:tracePt t="190136" x="6110288" y="2528888"/>
          <p14:tracePt t="190143" x="6078538" y="2497138"/>
          <p14:tracePt t="190154" x="6065838" y="2471738"/>
          <p14:tracePt t="190162" x="6053138" y="2439988"/>
          <p14:tracePt t="190168" x="6029325" y="2427288"/>
          <p14:tracePt t="190177" x="6016625" y="2414588"/>
          <p14:tracePt t="190185" x="5984875" y="2401888"/>
          <p14:tracePt t="190194" x="5959475" y="2389188"/>
          <p14:tracePt t="190206" x="5927725" y="2370138"/>
          <p14:tracePt t="190213" x="5889625" y="2357438"/>
          <p14:tracePt t="190218" x="5876925" y="2357438"/>
          <p14:tracePt t="190231" x="5845175" y="2344738"/>
          <p14:tracePt t="190238" x="5819775" y="2332038"/>
          <p14:tracePt t="190246" x="5807075" y="2332038"/>
          <p14:tracePt t="190254" x="5794375" y="2332038"/>
          <p14:tracePt t="190262" x="5775325" y="2319338"/>
          <p14:tracePt t="190276" x="5762625" y="2319338"/>
          <p14:tracePt t="190286" x="5749925" y="2319338"/>
          <p14:tracePt t="190293" x="5737225" y="2319338"/>
          <p14:tracePt t="190303" x="5724525" y="2306638"/>
          <p14:tracePt t="190321" x="5713413" y="2306638"/>
          <p14:tracePt t="190326" x="5694363" y="2287588"/>
          <p14:tracePt t="190343" x="5681663" y="2287588"/>
          <p14:tracePt t="190352" x="5668963" y="2287588"/>
          <p14:tracePt t="190380" x="5656263" y="2287588"/>
          <p14:tracePt t="190385" x="5643563" y="2287588"/>
          <p14:tracePt t="190394" x="5643563" y="2274888"/>
          <p14:tracePt t="190413" x="5624513" y="2274888"/>
          <p14:tracePt t="190421" x="5611813" y="2274888"/>
          <p14:tracePt t="190443" x="5599113" y="2262188"/>
          <p14:tracePt t="190464" x="5586413" y="2262188"/>
          <p14:tracePt t="190481" x="5573713" y="2262188"/>
          <p14:tracePt t="190521" x="5561013" y="2262188"/>
          <p14:tracePt t="190529" x="5561013" y="2274888"/>
          <p14:tracePt t="190537" x="5541963" y="2287588"/>
          <p14:tracePt t="190553" x="5529263" y="2306638"/>
          <p14:tracePt t="190561" x="5503863" y="2319338"/>
          <p14:tracePt t="190569" x="5491163" y="2332038"/>
          <p14:tracePt t="190577" x="5459413" y="2357438"/>
          <p14:tracePt t="190585" x="5446713" y="2370138"/>
          <p14:tracePt t="190595" x="5421313" y="2370138"/>
          <p14:tracePt t="190601" x="5408613" y="2389188"/>
          <p14:tracePt t="190612" x="5389563" y="2401888"/>
          <p14:tracePt t="190618" x="5378450" y="2401888"/>
          <p14:tracePt t="190628" x="5365750" y="2414588"/>
          <p14:tracePt t="190651" x="5353050" y="2414588"/>
          <p14:tracePt t="190693" x="5353050" y="2427288"/>
          <p14:tracePt t="190755" x="5353050" y="2439988"/>
          <p14:tracePt t="190763" x="5340350" y="2459038"/>
          <p14:tracePt t="190771" x="5340350" y="2471738"/>
          <p14:tracePt t="190779" x="5321300" y="2509838"/>
          <p14:tracePt t="190793" x="5308600" y="2541588"/>
          <p14:tracePt t="190804" x="5308600" y="2566988"/>
          <p14:tracePt t="190812" x="5295900" y="2590800"/>
          <p14:tracePt t="190818" x="5283200" y="2622550"/>
          <p14:tracePt t="190828" x="5270500" y="2660650"/>
          <p14:tracePt t="190837" x="5270500" y="2679700"/>
          <p14:tracePt t="190843" x="5257800" y="2692400"/>
          <p14:tracePt t="190853" x="5238750" y="2717800"/>
          <p14:tracePt t="190870" x="5238750" y="2730500"/>
          <p14:tracePt t="190876" x="5238750" y="2743200"/>
          <p14:tracePt t="190886" x="5238750" y="2762250"/>
          <p14:tracePt t="190893" x="5238750" y="2774950"/>
          <p14:tracePt t="190903" x="5238750" y="2800350"/>
          <p14:tracePt t="190910" x="5238750" y="2832100"/>
          <p14:tracePt t="190919" x="5238750" y="2857500"/>
          <p14:tracePt t="190927" x="5238750" y="2895600"/>
          <p14:tracePt t="190937" x="5238750" y="2925763"/>
          <p14:tracePt t="190943" x="5238750" y="2951163"/>
          <p14:tracePt t="190952" x="5238750" y="2982913"/>
          <p14:tracePt t="190961" x="5238750" y="3008313"/>
          <p14:tracePt t="190969" x="5238750" y="3021013"/>
          <p14:tracePt t="190977" x="5238750" y="3033713"/>
          <p14:tracePt t="190986" x="5238750" y="3046413"/>
          <p14:tracePt t="191001" x="5238750" y="3065463"/>
          <p14:tracePt t="191010" x="5238750" y="3078163"/>
          <p14:tracePt t="191021" x="5238750" y="3090863"/>
          <p14:tracePt t="191027" x="5238750" y="3135313"/>
          <p14:tracePt t="191037" x="5238750" y="3160713"/>
          <p14:tracePt t="191047" x="5238750" y="3186113"/>
          <p14:tracePt t="191054" x="5238750" y="3217863"/>
          <p14:tracePt t="191063" x="5238750" y="3243263"/>
          <p14:tracePt t="191069" x="5238750" y="3267075"/>
          <p14:tracePt t="191083" x="5238750" y="3298825"/>
          <p14:tracePt t="191089" x="5238750" y="3324225"/>
          <p14:tracePt t="191094" x="5238750" y="3349625"/>
          <p14:tracePt t="191104" x="5238750" y="3368675"/>
          <p14:tracePt t="191112" x="5238750" y="3381375"/>
          <p14:tracePt t="191119" x="5238750" y="3394075"/>
          <p14:tracePt t="191126" x="5238750" y="3406775"/>
          <p14:tracePt t="191137" x="5238750" y="3438525"/>
          <p14:tracePt t="191155" x="5238750" y="3451225"/>
          <p14:tracePt t="191164" x="5238750" y="3463925"/>
          <p14:tracePt t="191169" x="5257800" y="3476625"/>
          <p14:tracePt t="191181" x="5257800" y="3489325"/>
          <p14:tracePt t="191186" x="5257800" y="3508375"/>
          <p14:tracePt t="191194" x="5257800" y="3533775"/>
          <p14:tracePt t="191209" x="5270500" y="3559175"/>
          <p14:tracePt t="191219" x="5270500" y="3571875"/>
          <p14:tracePt t="191226" x="5270500" y="3590925"/>
          <p14:tracePt t="191237" x="5283200" y="3602038"/>
          <p14:tracePt t="191245" x="5283200" y="3614738"/>
          <p14:tracePt t="191253" x="5283200" y="3627438"/>
          <p14:tracePt t="191263" x="5283200" y="3640138"/>
          <p14:tracePt t="191269" x="5283200" y="3659188"/>
          <p14:tracePt t="191279" x="5295900" y="3659188"/>
          <p14:tracePt t="191285" x="5295900" y="3671888"/>
          <p14:tracePt t="191294" x="5295900" y="3684588"/>
          <p14:tracePt t="191303" x="5295900" y="3697288"/>
          <p14:tracePt t="191313" x="5308600" y="3697288"/>
          <p14:tracePt t="191319" x="5308600" y="3722688"/>
          <p14:tracePt t="191327" x="5308600" y="3741738"/>
          <p14:tracePt t="191337" x="5321300" y="3754438"/>
          <p14:tracePt t="191347" x="5321300" y="3779838"/>
          <p14:tracePt t="191354" x="5321300" y="3792538"/>
          <p14:tracePt t="191360" x="5340350" y="3792538"/>
          <p14:tracePt t="191371" x="5340350" y="3811588"/>
          <p14:tracePt t="191376" x="5340350" y="3824288"/>
          <p14:tracePt t="191387" x="5353050" y="3849688"/>
          <p14:tracePt t="191393" x="5353050" y="3862388"/>
          <p14:tracePt t="191405" x="5353050" y="3875088"/>
          <p14:tracePt t="191409" x="5365750" y="3894138"/>
          <p14:tracePt t="191420" x="5365750" y="3919538"/>
          <p14:tracePt t="191428" x="5365750" y="3932238"/>
          <p14:tracePt t="191435" x="5378450" y="3943350"/>
          <p14:tracePt t="191444" x="5378450" y="3962400"/>
          <p14:tracePt t="191452" x="5378450" y="3975100"/>
          <p14:tracePt t="191461" x="5389563" y="3987800"/>
          <p14:tracePt t="191469" x="5389563" y="4000500"/>
          <p14:tracePt t="191482" x="5389563" y="4013200"/>
          <p14:tracePt t="191485" x="5408613" y="4044950"/>
          <p14:tracePt t="191502" x="5421313" y="4057650"/>
          <p14:tracePt t="191511" x="5421313" y="4070350"/>
          <p14:tracePt t="191521" x="5421313" y="4083050"/>
          <p14:tracePt t="191528" x="5421313" y="4095750"/>
          <p14:tracePt t="191540" x="5434013" y="4114800"/>
          <p14:tracePt t="191543" x="5434013" y="4127500"/>
          <p14:tracePt t="191553" x="5446713" y="4127500"/>
          <p14:tracePt t="191560" x="5446713" y="4140200"/>
          <p14:tracePt t="191570" x="5459413" y="4152900"/>
          <p14:tracePt t="191579" x="5472113" y="4165600"/>
          <p14:tracePt t="191585" x="5491163" y="4178300"/>
          <p14:tracePt t="191593" x="5491163" y="4197350"/>
          <p14:tracePt t="191605" x="5503863" y="4210050"/>
          <p14:tracePt t="191612" x="5516563" y="4222750"/>
          <p14:tracePt t="191618" x="5529263" y="4235450"/>
          <p14:tracePt t="191631" x="5541963" y="4235450"/>
          <p14:tracePt t="191644" x="5561013" y="4248150"/>
          <p14:tracePt t="191652" x="5586413" y="4279900"/>
          <p14:tracePt t="191660" x="5599113" y="4291013"/>
          <p14:tracePt t="191668" x="5611813" y="4303713"/>
          <p14:tracePt t="191678" x="5643563" y="4316413"/>
          <p14:tracePt t="191686" x="5656263" y="4329113"/>
          <p14:tracePt t="191694" x="5681663" y="4348163"/>
          <p14:tracePt t="191702" x="5694363" y="4360863"/>
          <p14:tracePt t="191711" x="5724525" y="4373563"/>
          <p14:tracePt t="191719" x="5737225" y="4386263"/>
          <p14:tracePt t="191726" x="5762625" y="4386263"/>
          <p14:tracePt t="191736" x="5775325" y="4398963"/>
          <p14:tracePt t="191743" x="5794375" y="4398963"/>
          <p14:tracePt t="191753" x="5819775" y="4418013"/>
          <p14:tracePt t="191760" x="5832475" y="4418013"/>
          <p14:tracePt t="191769" x="5845175" y="4418013"/>
          <p14:tracePt t="191779" x="5889625" y="4430713"/>
          <p14:tracePt t="191787" x="5927725" y="4430713"/>
          <p14:tracePt t="191794" x="5959475" y="4443413"/>
          <p14:tracePt t="191805" x="5997575" y="4443413"/>
          <p14:tracePt t="191810" x="6078538" y="4456113"/>
          <p14:tracePt t="191823" x="6180138" y="4456113"/>
          <p14:tracePt t="191833" x="6218238" y="4456113"/>
          <p14:tracePt t="191846" x="6275388" y="4456113"/>
          <p14:tracePt t="191851" x="6332538" y="4456113"/>
          <p14:tracePt t="191864" x="6369050" y="4456113"/>
          <p14:tracePt t="191868" x="6438900" y="4456113"/>
          <p14:tracePt t="191876" x="6496050" y="4456113"/>
          <p14:tracePt t="191887" x="6553200" y="4456113"/>
          <p14:tracePt t="191894" x="6604000" y="4456113"/>
          <p14:tracePt t="191903" x="6661150" y="4456113"/>
          <p14:tracePt t="191911" x="6716713" y="4456113"/>
          <p14:tracePt t="191919" x="6742113" y="4456113"/>
          <p14:tracePt t="191927" x="6786563" y="4456113"/>
          <p14:tracePt t="191935" x="6824663" y="4456113"/>
          <p14:tracePt t="191944" x="6869113" y="4443413"/>
          <p14:tracePt t="191955" x="6894513" y="4443413"/>
          <p14:tracePt t="191963" x="6926263" y="4443413"/>
          <p14:tracePt t="191968" x="6977063" y="4443413"/>
          <p14:tracePt t="191981" x="6996113" y="4443413"/>
          <p14:tracePt t="191984" x="7021513" y="4430713"/>
          <p14:tracePt t="191994" x="7045325" y="4430713"/>
          <p14:tracePt t="192004" x="7077075" y="4430713"/>
          <p14:tracePt t="192010" x="7089775" y="4430713"/>
          <p14:tracePt t="192023" x="7115175" y="4430713"/>
          <p14:tracePt t="192030" x="7146925" y="4430713"/>
          <p14:tracePt t="192035" x="7172325" y="4430713"/>
          <p14:tracePt t="192045" x="7197725" y="4418013"/>
          <p14:tracePt t="192053" x="7210425" y="4418013"/>
          <p14:tracePt t="192060" x="7242175" y="4418013"/>
          <p14:tracePt t="192070" x="7267575" y="4418013"/>
          <p14:tracePt t="192078" x="7280275" y="4398963"/>
          <p14:tracePt t="192086" x="7312025" y="4398963"/>
          <p14:tracePt t="192093" x="7337425" y="4398963"/>
          <p14:tracePt t="192104" x="7361238" y="4398963"/>
          <p14:tracePt t="192111" x="7418388" y="4398963"/>
          <p14:tracePt t="192119" x="7450138" y="4386263"/>
          <p14:tracePt t="192129" x="7475538" y="4386263"/>
          <p14:tracePt t="192135" x="7500938" y="4386263"/>
          <p14:tracePt t="192146" x="7545388" y="4373563"/>
          <p14:tracePt t="192152" x="7570788" y="4373563"/>
          <p14:tracePt t="192162" x="7615238" y="4360863"/>
          <p14:tracePt t="192169" x="7653338" y="4360863"/>
          <p14:tracePt t="192180" x="7708900" y="4348163"/>
          <p14:tracePt t="192184" x="7734300" y="4348163"/>
          <p14:tracePt t="192194" x="7804150" y="4348163"/>
          <p14:tracePt t="192203" x="7848600" y="4348163"/>
          <p14:tracePt t="192210" x="7874000" y="4348163"/>
          <p14:tracePt t="192222" x="7918450" y="4348163"/>
          <p14:tracePt t="192226" x="7943850" y="4348163"/>
          <p14:tracePt t="192240" x="7969250" y="4348163"/>
          <p14:tracePt t="192244" x="8012113" y="4348163"/>
          <p14:tracePt t="192255" x="8037513" y="4329113"/>
          <p14:tracePt t="192261" x="8081963" y="4329113"/>
          <p14:tracePt t="192270" x="8094663" y="4329113"/>
          <p14:tracePt t="192279" x="8120063" y="4329113"/>
          <p14:tracePt t="192285" x="8177213" y="4329113"/>
          <p14:tracePt t="192294" x="8208963" y="4329113"/>
          <p14:tracePt t="192303" x="8247063" y="4316413"/>
          <p14:tracePt t="192310" x="8291513" y="4316413"/>
          <p14:tracePt t="192321" x="8304213" y="4316413"/>
          <p14:tracePt t="192331" x="8340725" y="4303713"/>
          <p14:tracePt t="192334" x="8397875" y="4303713"/>
          <p14:tracePt t="192346" x="8429625" y="4291013"/>
          <p14:tracePt t="192352" x="8442325" y="4291013"/>
          <p14:tracePt t="192360" x="8467725" y="4279900"/>
          <p14:tracePt t="192370" x="8480425" y="4279900"/>
          <p14:tracePt t="192378" x="8480425" y="4267200"/>
          <p14:tracePt t="192385" x="8493125" y="4267200"/>
          <p14:tracePt t="192393" x="8512175" y="4267200"/>
          <p14:tracePt t="192409" x="8524875" y="4267200"/>
          <p14:tracePt t="192419" x="8524875" y="4248150"/>
          <p14:tracePt t="192428" x="8537575" y="4248150"/>
          <p14:tracePt t="192436" x="8550275" y="4248150"/>
          <p14:tracePt t="192443" x="8562975" y="4248150"/>
          <p14:tracePt t="192453" x="8582025" y="4248150"/>
          <p14:tracePt t="192464" x="8607425" y="4235450"/>
          <p14:tracePt t="192469" x="8620125" y="4235450"/>
          <p14:tracePt t="192477" x="8645525" y="4235450"/>
          <p14:tracePt t="192488" x="8662988" y="4222750"/>
          <p14:tracePt t="192493" x="8688388" y="4222750"/>
          <p14:tracePt t="192505" x="8701088" y="4222750"/>
          <p14:tracePt t="192515" x="8732838" y="4210050"/>
          <p14:tracePt t="192518" x="8745538" y="4210050"/>
          <p14:tracePt t="192529" x="8770938" y="4210050"/>
          <p14:tracePt t="192538" x="8783638" y="4210050"/>
          <p14:tracePt t="192543" x="8796338" y="4197350"/>
          <p14:tracePt t="192556" x="8815388" y="4197350"/>
          <p14:tracePt t="192560" x="8840788" y="4178300"/>
          <p14:tracePt t="192581" x="8853488" y="4178300"/>
          <p14:tracePt t="192585" x="8853488" y="4165600"/>
          <p14:tracePt t="192593" x="8866188" y="4152900"/>
          <p14:tracePt t="192603" x="8866188" y="4140200"/>
          <p14:tracePt t="192613" x="8885238" y="4127500"/>
          <p14:tracePt t="192617" x="8885238" y="4114800"/>
          <p14:tracePt t="192628" x="8885238" y="4083050"/>
          <p14:tracePt t="192637" x="8885238" y="4070350"/>
          <p14:tracePt t="192643" x="8885238" y="4025900"/>
          <p14:tracePt t="192654" x="8885238" y="4013200"/>
          <p14:tracePt t="192661" x="8885238" y="3987800"/>
          <p14:tracePt t="192672" x="8885238" y="3962400"/>
          <p14:tracePt t="192677" x="8885238" y="3943350"/>
          <p14:tracePt t="192686" x="8885238" y="3932238"/>
          <p14:tracePt t="192694" x="8885238" y="3919538"/>
          <p14:tracePt t="192704" x="8885238" y="3906838"/>
          <p14:tracePt t="192711" x="8885238" y="3894138"/>
          <p14:tracePt t="192722" x="8885238" y="3862388"/>
          <p14:tracePt t="192727" x="8885238" y="3849688"/>
          <p14:tracePt t="192735" x="8885238" y="3836988"/>
          <p14:tracePt t="192745" x="8866188" y="3792538"/>
          <p14:tracePt t="192751" x="8866188" y="3779838"/>
          <p14:tracePt t="192760" x="8866188" y="3767138"/>
          <p14:tracePt t="192771" x="8853488" y="3741738"/>
          <p14:tracePt t="192777" x="8853488" y="3722688"/>
          <p14:tracePt t="192785" x="8853488" y="3709988"/>
          <p14:tracePt t="192808" x="8853488" y="3697288"/>
          <p14:tracePt t="192819" x="8853488" y="3684588"/>
          <p14:tracePt t="192827" x="8853488" y="3671888"/>
          <p14:tracePt t="192836" x="8853488" y="3659188"/>
          <p14:tracePt t="192844" x="8840788" y="3627438"/>
          <p14:tracePt t="192852" x="8840788" y="3614738"/>
          <p14:tracePt t="192860" x="8840788" y="3590925"/>
          <p14:tracePt t="192869" x="8828088" y="3533775"/>
          <p14:tracePt t="192878" x="8828088" y="3508375"/>
          <p14:tracePt t="192886" x="8815388" y="3476625"/>
          <p14:tracePt t="192897" x="8796338" y="3451225"/>
          <p14:tracePt t="192910" x="8783638" y="3419475"/>
          <p14:tracePt t="192919" x="8770938" y="3381375"/>
          <p14:tracePt t="192926" x="8770938" y="3349625"/>
          <p14:tracePt t="192936" x="8758238" y="3324225"/>
          <p14:tracePt t="192944" x="8745538" y="3298825"/>
          <p14:tracePt t="192952" x="8732838" y="3267075"/>
          <p14:tracePt t="192962" x="8713788" y="3230563"/>
          <p14:tracePt t="192972" x="8662988" y="3160713"/>
          <p14:tracePt t="192977" x="8632825" y="3116263"/>
          <p14:tracePt t="192988" x="8607425" y="3090863"/>
          <p14:tracePt t="192993" x="8582025" y="3046413"/>
          <p14:tracePt t="193002" x="8537575" y="3008313"/>
          <p14:tracePt t="193012" x="8493125" y="2963863"/>
          <p14:tracePt t="193020" x="8467725" y="2925763"/>
          <p14:tracePt t="193031" x="8442325" y="2914650"/>
          <p14:tracePt t="193035" x="8410575" y="2882900"/>
          <p14:tracePt t="193044" x="8385175" y="2870200"/>
          <p14:tracePt t="193055" x="8340725" y="2844800"/>
          <p14:tracePt t="193060" x="8291513" y="2813050"/>
          <p14:tracePt t="193072" x="8259763" y="2800350"/>
          <p14:tracePt t="193082" x="8221663" y="2787650"/>
          <p14:tracePt t="193086" x="8120063" y="2743200"/>
          <p14:tracePt t="193104" x="8024813" y="2705100"/>
          <p14:tracePt t="193121" x="7969250" y="2692400"/>
          <p14:tracePt t="193126" x="7918450" y="2660650"/>
          <p14:tracePt t="193137" x="7848600" y="2647950"/>
          <p14:tracePt t="193144" x="7791450" y="2635250"/>
          <p14:tracePt t="193152" x="7734300" y="2622550"/>
          <p14:tracePt t="193161" x="7666038" y="2609850"/>
          <p14:tracePt t="193173" x="7583488" y="2590800"/>
          <p14:tracePt t="193177" x="7431088" y="2578100"/>
          <p14:tracePt t="193187" x="7361238" y="2578100"/>
          <p14:tracePt t="193194" x="7280275" y="2566988"/>
          <p14:tracePt t="193202" x="7210425" y="2566988"/>
          <p14:tracePt t="193210" x="7127875" y="2566988"/>
          <p14:tracePt t="193220" x="7077075" y="2566988"/>
          <p14:tracePt t="193228" x="7021513" y="2566988"/>
          <p14:tracePt t="193237" x="6996113" y="2566988"/>
          <p14:tracePt t="193244" x="6938963" y="2566988"/>
          <p14:tracePt t="193251" x="6894513" y="2566988"/>
          <p14:tracePt t="193263" x="6856413" y="2566988"/>
          <p14:tracePt t="193268" x="6811963" y="2578100"/>
          <p14:tracePt t="193278" x="6786563" y="2590800"/>
          <p14:tracePt t="193286" x="6773863" y="2609850"/>
          <p14:tracePt t="193298" x="6742113" y="2635250"/>
          <p14:tracePt t="193305" x="6716713" y="2647950"/>
          <p14:tracePt t="193310" x="6692900" y="2660650"/>
          <p14:tracePt t="193319" x="6673850" y="2679700"/>
          <p14:tracePt t="193330" x="6648450" y="2705100"/>
          <p14:tracePt t="193335" x="6635750" y="2717800"/>
          <p14:tracePt t="193345" x="6623050" y="2730500"/>
          <p14:tracePt t="193355" x="6591300" y="2762250"/>
          <p14:tracePt t="193359" x="6578600" y="2774950"/>
          <p14:tracePt t="193369" x="6565900" y="2787650"/>
          <p14:tracePt t="193377" x="6553200" y="2800350"/>
          <p14:tracePt t="193388" x="6540500" y="2813050"/>
          <p14:tracePt t="193395" x="6521450" y="2832100"/>
          <p14:tracePt t="193406" x="6521450" y="2844800"/>
          <p14:tracePt t="193410" x="6508750" y="2857500"/>
          <p14:tracePt t="193425" x="6508750" y="2870200"/>
          <p14:tracePt t="193443" x="6496050" y="2882900"/>
          <p14:tracePt t="193462" x="6496050" y="2895600"/>
          <p14:tracePt t="193486" x="6496050" y="2914650"/>
          <p14:tracePt t="193526" x="6496050" y="2925763"/>
          <p14:tracePt t="194055" x="6496050" y="2914650"/>
          <p14:tracePt t="194063" x="6483350" y="2914650"/>
          <p14:tracePt t="194071" x="6470650" y="2895600"/>
          <p14:tracePt t="194079" x="6470650" y="2882900"/>
          <p14:tracePt t="194087" x="6451600" y="2870200"/>
          <p14:tracePt t="194096" x="6426200" y="2844800"/>
          <p14:tracePt t="194104" x="6400800" y="2813050"/>
          <p14:tracePt t="194112" x="6369050" y="2787650"/>
          <p14:tracePt t="194120" x="6357938" y="2762250"/>
          <p14:tracePt t="194128" x="6332538" y="2743200"/>
          <p14:tracePt t="194136" x="6300788" y="2705100"/>
          <p14:tracePt t="194144" x="6288088" y="2679700"/>
          <p14:tracePt t="194153" x="6262688" y="2660650"/>
          <p14:tracePt t="194160" x="6230938" y="2635250"/>
          <p14:tracePt t="194169" x="6218238" y="2635250"/>
          <p14:tracePt t="194176" x="6205538" y="2622550"/>
          <p14:tracePt t="194185" x="6192838" y="2609850"/>
          <p14:tracePt t="194193" x="6180138" y="2609850"/>
          <p14:tracePt t="194210" x="6167438" y="2609850"/>
          <p14:tracePt t="194218" x="6148388" y="2609850"/>
          <p14:tracePt t="194235" x="6135688" y="2590800"/>
          <p14:tracePt t="194243" x="6122988" y="2590800"/>
          <p14:tracePt t="194262" x="6110288" y="2590800"/>
          <p14:tracePt t="194268" x="6097588" y="2578100"/>
          <p14:tracePt t="194285" x="6078538" y="2578100"/>
          <p14:tracePt t="194311" x="6065838" y="2578100"/>
          <p14:tracePt t="194322" x="6053138" y="2578100"/>
          <p14:tracePt t="194354" x="6053138" y="2566988"/>
          <p14:tracePt t="194362" x="6042025" y="2566988"/>
          <p14:tracePt t="194403" x="6029325" y="2566988"/>
          <p14:tracePt t="194435" x="6016625" y="2566988"/>
          <p14:tracePt t="194443" x="5997575" y="2566988"/>
          <p14:tracePt t="194451" x="5997575" y="2554288"/>
          <p14:tracePt t="194459" x="5984875" y="2554288"/>
          <p14:tracePt t="194467" x="5972175" y="2554288"/>
          <p14:tracePt t="194475" x="5959475" y="2554288"/>
          <p14:tracePt t="194493" x="5946775" y="2554288"/>
          <p14:tracePt t="194512" x="5927725" y="2554288"/>
          <p14:tracePt t="194524" x="5915025" y="2554288"/>
          <p14:tracePt t="194540" x="5902325" y="2554288"/>
          <p14:tracePt t="194596" x="5889625" y="2554288"/>
          <p14:tracePt t="194669" x="5876925" y="2554288"/>
          <p14:tracePt t="194815" x="5864225" y="2554288"/>
          <p14:tracePt t="194860" x="5845175" y="2541588"/>
          <p14:tracePt t="194887" x="5832475" y="2541588"/>
          <p14:tracePt t="194928" x="5819775" y="2541588"/>
          <p14:tracePt t="195065" x="5807075" y="2541588"/>
          <p14:tracePt t="195089" x="5807075" y="2554288"/>
          <p14:tracePt t="195146" x="5807075" y="2566988"/>
          <p14:tracePt t="196148" x="5807075" y="2554288"/>
          <p14:tracePt t="196172" x="5807075" y="2541588"/>
          <p14:tracePt t="196196" x="5807075" y="2528888"/>
          <p14:tracePt t="196212" x="5807075" y="2509838"/>
          <p14:tracePt t="196220" x="5794375" y="2509838"/>
          <p14:tracePt t="196228" x="5794375" y="2497138"/>
          <p14:tracePt t="196245" x="5775325" y="2484438"/>
          <p14:tracePt t="196261" x="5775325" y="2471738"/>
          <p14:tracePt t="196269" x="5762625" y="2471738"/>
          <p14:tracePt t="196285" x="5762625" y="2459038"/>
          <p14:tracePt t="196325" x="5749925" y="2459038"/>
          <p14:tracePt t="196414" x="5737225" y="2471738"/>
          <p14:tracePt t="196439" x="5737225" y="2484438"/>
          <p14:tracePt t="196468" x="5737225" y="2497138"/>
          <p14:tracePt t="196495" x="5737225" y="2509838"/>
          <p14:tracePt t="196527" x="5737225" y="2528888"/>
          <p14:tracePt t="196552" x="5737225" y="2541588"/>
          <p14:tracePt t="196576" x="5737225" y="2554288"/>
          <p14:tracePt t="196608" x="5737225" y="2566988"/>
          <p14:tracePt t="196640" x="5737225" y="2578100"/>
          <p14:tracePt t="196673" x="5724525" y="2590800"/>
          <p14:tracePt t="196705" x="5724525" y="2609850"/>
          <p14:tracePt t="196737" x="5724525" y="2622550"/>
          <p14:tracePt t="196770" x="5713413" y="2635250"/>
          <p14:tracePt t="196806" x="5713413" y="2647950"/>
          <p14:tracePt t="196851" x="5713413" y="2660650"/>
          <p14:tracePt t="196899" x="5694363" y="2679700"/>
          <p14:tracePt t="196947" x="5694363" y="2692400"/>
          <p14:tracePt t="196972" x="5694363" y="2705100"/>
          <p14:tracePt t="197012" x="5694363" y="2717800"/>
          <p14:tracePt t="197044" x="5694363" y="2730500"/>
          <p14:tracePt t="197069" x="5694363" y="2743200"/>
          <p14:tracePt t="197093" x="5694363" y="2762250"/>
          <p14:tracePt t="197109" x="5694363" y="2774950"/>
          <p14:tracePt t="197125" x="5694363" y="2787650"/>
          <p14:tracePt t="197158" x="5694363" y="2800350"/>
          <p14:tracePt t="197174" x="5694363" y="2813050"/>
          <p14:tracePt t="197198" x="5694363" y="2832100"/>
          <p14:tracePt t="197206" x="5694363" y="2844800"/>
          <p14:tracePt t="197222" x="5694363" y="2857500"/>
          <p14:tracePt t="197230" x="5694363" y="2870200"/>
          <p14:tracePt t="197239" x="5694363" y="2895600"/>
          <p14:tracePt t="197246" x="5694363" y="2914650"/>
          <p14:tracePt t="197260" x="5694363" y="2925763"/>
          <p14:tracePt t="197269" x="5681663" y="2938463"/>
          <p14:tracePt t="197278" x="5681663" y="2951163"/>
          <p14:tracePt t="197287" x="5681663" y="2963863"/>
          <p14:tracePt t="197302" x="5681663" y="2982913"/>
          <p14:tracePt t="197310" x="5681663" y="2995613"/>
          <p14:tracePt t="197337" x="5681663" y="3008313"/>
          <p14:tracePt t="197343" x="5668963" y="3008313"/>
          <p14:tracePt t="197354" x="5668963" y="3021013"/>
          <p14:tracePt t="197368" x="5668963" y="3033713"/>
          <p14:tracePt t="197377" x="5668963" y="3046413"/>
          <p14:tracePt t="197385" x="5668963" y="3065463"/>
          <p14:tracePt t="197393" x="5668963" y="3078163"/>
          <p14:tracePt t="197401" x="5668963" y="3090863"/>
          <p14:tracePt t="197419" x="5668963" y="3103563"/>
          <p14:tracePt t="197427" x="5668963" y="3116263"/>
          <p14:tracePt t="197445" x="5668963" y="3135313"/>
          <p14:tracePt t="197460" x="5656263" y="3148013"/>
          <p14:tracePt t="197471" x="5656263" y="3160713"/>
          <p14:tracePt t="197477" x="5656263" y="3173413"/>
          <p14:tracePt t="197485" x="5656263" y="3186113"/>
          <p14:tracePt t="197494" x="5656263" y="3198813"/>
          <p14:tracePt t="197504" x="5656263" y="3230563"/>
          <p14:tracePt t="197519" x="5656263" y="3243263"/>
          <p14:tracePt t="197527" x="5656263" y="3267075"/>
          <p14:tracePt t="197544" x="5656263" y="3286125"/>
          <p14:tracePt t="197557" x="5656263" y="3298825"/>
          <p14:tracePt t="197563" x="5656263" y="3324225"/>
          <p14:tracePt t="197568" x="5656263" y="3336925"/>
          <p14:tracePt t="197577" x="5656263" y="3349625"/>
          <p14:tracePt t="197602" x="5656263" y="3368675"/>
          <p14:tracePt t="197613" x="5643563" y="3381375"/>
          <p14:tracePt t="197615" x="5643563" y="3406775"/>
          <p14:tracePt t="197628" x="5643563" y="3419475"/>
          <p14:tracePt t="197643" x="5643563" y="3438525"/>
          <p14:tracePt t="197660" x="5643563" y="3451225"/>
          <p14:tracePt t="197678" x="5643563" y="3463925"/>
          <p14:tracePt t="197685" x="5643563" y="3476625"/>
          <p14:tracePt t="197694" x="5643563" y="3489325"/>
          <p14:tracePt t="197702" x="5643563" y="3508375"/>
          <p14:tracePt t="197719" x="5643563" y="3533775"/>
          <p14:tracePt t="197735" x="5643563" y="3546475"/>
          <p14:tracePt t="197748" x="5643563" y="3559175"/>
          <p14:tracePt t="197753" x="5643563" y="3571875"/>
          <p14:tracePt t="197760" x="5643563" y="3602038"/>
          <p14:tracePt t="197769" x="5643563" y="3614738"/>
          <p14:tracePt t="197777" x="5643563" y="3627438"/>
          <p14:tracePt t="197794" x="5643563" y="3640138"/>
          <p14:tracePt t="197802" x="5643563" y="3659188"/>
          <p14:tracePt t="197819" x="5643563" y="3671888"/>
          <p14:tracePt t="197827" x="5643563" y="3684588"/>
          <p14:tracePt t="197838" x="5643563" y="3697288"/>
          <p14:tracePt t="197846" x="5643563" y="3709988"/>
          <p14:tracePt t="197854" x="5643563" y="3722688"/>
          <p14:tracePt t="197859" x="5643563" y="3741738"/>
          <p14:tracePt t="197870" x="5643563" y="3754438"/>
          <p14:tracePt t="197880" x="5643563" y="3767138"/>
          <p14:tracePt t="197885" x="5643563" y="3779838"/>
          <p14:tracePt t="197895" x="5643563" y="3792538"/>
          <p14:tracePt t="197902" x="5643563" y="3811588"/>
          <p14:tracePt t="197909" x="5643563" y="3824288"/>
          <p14:tracePt t="197921" x="5643563" y="3836988"/>
          <p14:tracePt t="197935" x="5643563" y="3849688"/>
          <p14:tracePt t="197943" x="5643563" y="3862388"/>
          <p14:tracePt t="197951" x="5643563" y="3875088"/>
          <p14:tracePt t="197961" x="5643563" y="3894138"/>
          <p14:tracePt t="197968" x="5643563" y="3906838"/>
          <p14:tracePt t="197977" x="5643563" y="3919538"/>
          <p14:tracePt t="197986" x="5643563" y="3932238"/>
          <p14:tracePt t="198001" x="5643563" y="3943350"/>
          <p14:tracePt t="198008" x="5643563" y="3975100"/>
          <p14:tracePt t="198011" x="5643563" y="3987800"/>
          <p14:tracePt t="198019" x="5643563" y="4000500"/>
          <p14:tracePt t="198027" x="5643563" y="4013200"/>
          <p14:tracePt t="198036" x="5643563" y="4025900"/>
          <p14:tracePt t="198045" x="5643563" y="4044950"/>
          <p14:tracePt t="198053" x="5643563" y="4070350"/>
          <p14:tracePt t="198060" x="5643563" y="4083050"/>
          <p14:tracePt t="198070" x="5643563" y="4114800"/>
          <p14:tracePt t="198080" x="5643563" y="4127500"/>
          <p14:tracePt t="198084" x="5643563" y="4140200"/>
          <p14:tracePt t="198093" x="5643563" y="4165600"/>
          <p14:tracePt t="198104" x="5643563" y="4178300"/>
          <p14:tracePt t="198110" x="5643563" y="4197350"/>
          <p14:tracePt t="198121" x="5643563" y="4210050"/>
          <p14:tracePt t="198135" x="5643563" y="4222750"/>
          <p14:tracePt t="198145" x="5643563" y="4235450"/>
          <p14:tracePt t="198163" x="5643563" y="4248150"/>
          <p14:tracePt t="198178" x="5643563" y="4267200"/>
          <p14:tracePt t="198193" x="5643563" y="4279900"/>
          <p14:tracePt t="198204" x="5643563" y="4291013"/>
          <p14:tracePt t="198210" x="5643563" y="4303713"/>
          <p14:tracePt t="198220" x="5643563" y="4316413"/>
          <p14:tracePt t="198244" x="5643563" y="4348163"/>
          <p14:tracePt t="198257" x="5643563" y="4360863"/>
          <p14:tracePt t="198361" x="5643563" y="4373563"/>
          <p14:tracePt t="198394" x="5656263" y="4373563"/>
          <p14:tracePt t="198410" x="5668963" y="4386263"/>
          <p14:tracePt t="198426" x="5681663" y="4386263"/>
          <p14:tracePt t="198442" x="5694363" y="4398963"/>
          <p14:tracePt t="198458" x="5713413" y="4398963"/>
          <p14:tracePt t="198466" x="5724525" y="4418013"/>
          <p14:tracePt t="198486" x="5737225" y="4418013"/>
          <p14:tracePt t="198507" x="5749925" y="4418013"/>
          <p14:tracePt t="198523" x="5762625" y="4418013"/>
          <p14:tracePt t="198547" x="5775325" y="4418013"/>
          <p14:tracePt t="198571" x="5794375" y="4418013"/>
          <p14:tracePt t="198580" x="5807075" y="4418013"/>
          <p14:tracePt t="198602" x="5819775" y="4418013"/>
          <p14:tracePt t="198610" x="5832475" y="4418013"/>
          <p14:tracePt t="198629" x="5845175" y="4418013"/>
          <p14:tracePt t="198645" x="5864225" y="4418013"/>
          <p14:tracePt t="198662" x="5876925" y="4418013"/>
          <p14:tracePt t="198678" x="5889625" y="4418013"/>
          <p14:tracePt t="198693" x="5889625" y="4398963"/>
          <p14:tracePt t="198733" x="5902325" y="4398963"/>
          <p14:tracePt t="198741" x="5902325" y="4386263"/>
          <p14:tracePt t="198765" x="5915025" y="4373563"/>
          <p14:tracePt t="198782" x="5927725" y="4360863"/>
          <p14:tracePt t="198798" x="5946775" y="4360863"/>
          <p14:tracePt t="198806" x="5946775" y="4348163"/>
          <p14:tracePt t="198818" x="5959475" y="4348163"/>
          <p14:tracePt t="198827" x="5959475" y="4329113"/>
          <p14:tracePt t="198844" x="5972175" y="4329113"/>
          <p14:tracePt t="198854" x="5972175" y="4316413"/>
          <p14:tracePt t="198870" x="5984875" y="4316413"/>
          <p14:tracePt t="198887" x="5984875" y="4303713"/>
          <p14:tracePt t="198919" x="5984875" y="4291013"/>
          <p14:tracePt t="198933" x="5997575" y="4291013"/>
          <p14:tracePt t="198944" x="5997575" y="4279900"/>
          <p14:tracePt t="198952" x="5997575" y="4267200"/>
          <p14:tracePt t="198959" x="6016625" y="4267200"/>
          <p14:tracePt t="198967" x="6016625" y="4248150"/>
          <p14:tracePt t="198984" x="6016625" y="4235450"/>
          <p14:tracePt t="198992" x="6016625" y="4222750"/>
          <p14:tracePt t="199008" x="6016625" y="4197350"/>
          <p14:tracePt t="199016" x="6029325" y="4178300"/>
          <p14:tracePt t="199024" x="6029325" y="4152900"/>
          <p14:tracePt t="199032" x="6029325" y="4140200"/>
          <p14:tracePt t="199040" x="6029325" y="4114800"/>
          <p14:tracePt t="199052" x="6029325" y="4095750"/>
          <p14:tracePt t="199061" x="6029325" y="4083050"/>
          <p14:tracePt t="199068" x="6029325" y="4057650"/>
          <p14:tracePt t="199078" x="6029325" y="4044950"/>
          <p14:tracePt t="199085" x="6029325" y="4025900"/>
          <p14:tracePt t="199095" x="6029325" y="4013200"/>
          <p14:tracePt t="199102" x="6029325" y="3987800"/>
          <p14:tracePt t="199111" x="6029325" y="3962400"/>
          <p14:tracePt t="199119" x="6029325" y="3943350"/>
          <p14:tracePt t="199127" x="6029325" y="3932238"/>
          <p14:tracePt t="199135" x="6029325" y="3894138"/>
          <p14:tracePt t="199144" x="6029325" y="3862388"/>
          <p14:tracePt t="199154" x="6029325" y="3836988"/>
          <p14:tracePt t="199160" x="6029325" y="3811588"/>
          <p14:tracePt t="199169" x="6029325" y="3779838"/>
          <p14:tracePt t="199179" x="6029325" y="3754438"/>
          <p14:tracePt t="199186" x="6029325" y="3722688"/>
          <p14:tracePt t="199193" x="6029325" y="3671888"/>
          <p14:tracePt t="199203" x="6029325" y="3640138"/>
          <p14:tracePt t="199210" x="6029325" y="3614738"/>
          <p14:tracePt t="199220" x="6029325" y="3559175"/>
          <p14:tracePt t="199228" x="6042025" y="3521075"/>
          <p14:tracePt t="199235" x="6042025" y="3463925"/>
          <p14:tracePt t="199243" x="6042025" y="3438525"/>
          <p14:tracePt t="199253" x="6053138" y="3394075"/>
          <p14:tracePt t="199260" x="6053138" y="3349625"/>
          <p14:tracePt t="199268" x="6053138" y="3324225"/>
          <p14:tracePt t="199277" x="6053138" y="3298825"/>
          <p14:tracePt t="199285" x="6053138" y="3286125"/>
          <p14:tracePt t="199295" x="6053138" y="3267075"/>
          <p14:tracePt t="199302" x="6053138" y="3243263"/>
          <p14:tracePt t="199310" x="6053138" y="3230563"/>
          <p14:tracePt t="199319" x="6053138" y="3198813"/>
          <p14:tracePt t="199332" x="6053138" y="3173413"/>
          <p14:tracePt t="199337" x="6065838" y="3116263"/>
          <p14:tracePt t="199346" x="6065838" y="3078163"/>
          <p14:tracePt t="199354" x="6065838" y="3046413"/>
          <p14:tracePt t="199361" x="6065838" y="3021013"/>
          <p14:tracePt t="199368" x="6065838" y="2995613"/>
          <p14:tracePt t="199379" x="6065838" y="2982913"/>
          <p14:tracePt t="199384" x="6065838" y="2951163"/>
          <p14:tracePt t="199393" x="6065838" y="2938463"/>
          <p14:tracePt t="199403" x="6065838" y="2925763"/>
          <p14:tracePt t="199410" x="6065838" y="2914650"/>
          <p14:tracePt t="199420" x="6065838" y="2882900"/>
          <p14:tracePt t="199428" x="6065838" y="2870200"/>
          <p14:tracePt t="199435" x="6065838" y="2857500"/>
          <p14:tracePt t="199444" x="6065838" y="2832100"/>
          <p14:tracePt t="199452" x="6065838" y="2800350"/>
          <p14:tracePt t="199463" x="6065838" y="2774950"/>
          <p14:tracePt t="199470" x="6053138" y="2743200"/>
          <p14:tracePt t="199477" x="6053138" y="2717800"/>
          <p14:tracePt t="199488" x="6053138" y="2705100"/>
          <p14:tracePt t="199493" x="6053138" y="2692400"/>
          <p14:tracePt t="199505" x="6042025" y="2679700"/>
          <p14:tracePt t="199519" x="6042025" y="2660650"/>
          <p14:tracePt t="199536" x="6042025" y="2647950"/>
          <p14:tracePt t="199554" x="6042025" y="2635250"/>
          <p14:tracePt t="199565" x="6029325" y="2635250"/>
          <p14:tracePt t="199568" x="6029325" y="2622550"/>
          <p14:tracePt t="199579" x="6029325" y="2609850"/>
          <p14:tracePt t="199593" x="6029325" y="2590800"/>
          <p14:tracePt t="199611" x="6016625" y="2578100"/>
          <p14:tracePt t="199637" x="5997575" y="2566988"/>
          <p14:tracePt t="199655" x="5984875" y="2566988"/>
          <p14:tracePt t="199671" x="5972175" y="2554288"/>
          <p14:tracePt t="199687" x="5959475" y="2541588"/>
          <p14:tracePt t="199704" x="5946775" y="2541588"/>
          <p14:tracePt t="199710" x="5946775" y="2528888"/>
          <p14:tracePt t="199719" x="5927725" y="2528888"/>
          <p14:tracePt t="199728" x="5927725" y="2509838"/>
          <p14:tracePt t="199736" x="5915025" y="2509838"/>
          <p14:tracePt t="199754" x="5902325" y="2497138"/>
          <p14:tracePt t="199769" x="5889625" y="2484438"/>
          <p14:tracePt t="199785" x="5889625" y="2471738"/>
          <p14:tracePt t="199793" x="5876925" y="2471738"/>
          <p14:tracePt t="199802" x="5876925" y="2459038"/>
          <p14:tracePt t="199811" x="5876925" y="2439988"/>
          <p14:tracePt t="199819" x="5864225" y="2439988"/>
          <p14:tracePt t="199828" x="5864225" y="2427288"/>
          <p14:tracePt t="199841" x="5845175" y="2427288"/>
          <p14:tracePt t="199873" x="5845175" y="2414588"/>
          <p14:tracePt t="199881" x="5832475" y="2414588"/>
          <p14:tracePt t="199913" x="5819775" y="2414588"/>
          <p14:tracePt t="199929" x="5807075" y="2414588"/>
          <p14:tracePt t="199937" x="5794375" y="2414588"/>
          <p14:tracePt t="199957" x="5775325" y="2414588"/>
          <p14:tracePt t="199961" x="5749925" y="2414588"/>
          <p14:tracePt t="199969" x="5737225" y="2414588"/>
          <p14:tracePt t="199977" x="5724525" y="2414588"/>
          <p14:tracePt t="199985" x="5713413" y="2414588"/>
          <p14:tracePt t="199995" x="5694363" y="2401888"/>
          <p14:tracePt t="200002" x="5668963" y="2401888"/>
          <p14:tracePt t="200018" x="5656263" y="2401888"/>
          <p14:tracePt t="200027" x="5643563" y="2401888"/>
          <p14:tracePt t="200044" x="5624513" y="2401888"/>
          <p14:tracePt t="200053" x="5611813" y="2401888"/>
          <p14:tracePt t="200147" x="5611813" y="2414588"/>
          <p14:tracePt t="200179" x="5624513" y="2427288"/>
          <p14:tracePt t="200196" x="5624513" y="2439988"/>
          <p14:tracePt t="200204" x="5624513" y="2459038"/>
          <p14:tracePt t="200220" x="5624513" y="2471738"/>
          <p14:tracePt t="200236" x="5624513" y="2484438"/>
          <p14:tracePt t="200244" x="5624513" y="2497138"/>
          <p14:tracePt t="200252" x="5624513" y="2509838"/>
          <p14:tracePt t="200261" x="5624513" y="2541588"/>
          <p14:tracePt t="200268" x="5624513" y="2554288"/>
          <p14:tracePt t="200277" x="5624513" y="2578100"/>
          <p14:tracePt t="200285" x="5624513" y="2622550"/>
          <p14:tracePt t="200293" x="5624513" y="2635250"/>
          <p14:tracePt t="200302" x="5624513" y="2660650"/>
          <p14:tracePt t="200312" x="5624513" y="2692400"/>
          <p14:tracePt t="200319" x="5624513" y="2730500"/>
          <p14:tracePt t="200327" x="5624513" y="2762250"/>
          <p14:tracePt t="200335" x="5624513" y="2787650"/>
          <p14:tracePt t="200344" x="5624513" y="2813050"/>
          <p14:tracePt t="200352" x="5624513" y="2857500"/>
          <p14:tracePt t="200360" x="5624513" y="2882900"/>
          <p14:tracePt t="200370" x="5624513" y="2925763"/>
          <p14:tracePt t="200378" x="5624513" y="2951163"/>
          <p14:tracePt t="200385" x="5624513" y="2995613"/>
          <p14:tracePt t="200393" x="5624513" y="3021013"/>
          <p14:tracePt t="200402" x="5624513" y="3065463"/>
          <p14:tracePt t="200410" x="5624513" y="3090863"/>
          <p14:tracePt t="200421" x="5624513" y="3116263"/>
          <p14:tracePt t="200428" x="5624513" y="3148013"/>
          <p14:tracePt t="200435" x="5624513" y="3160713"/>
          <p14:tracePt t="200444" x="5624513" y="3173413"/>
          <p14:tracePt t="200452" x="5624513" y="3198813"/>
          <p14:tracePt t="200462" x="5624513" y="3217863"/>
          <p14:tracePt t="200470" x="5624513" y="3230563"/>
          <p14:tracePt t="200476" x="5624513" y="3243263"/>
          <p14:tracePt t="200487" x="5643563" y="3255963"/>
          <p14:tracePt t="200493" x="5643563" y="3267075"/>
          <p14:tracePt t="200502" x="5643563" y="3286125"/>
          <p14:tracePt t="200511" x="5643563" y="3311525"/>
          <p14:tracePt t="200518" x="5656263" y="3336925"/>
          <p14:tracePt t="200527" x="5656263" y="3349625"/>
          <p14:tracePt t="200535" x="5656263" y="3381375"/>
          <p14:tracePt t="200546" x="5656263" y="3406775"/>
          <p14:tracePt t="200551" x="5668963" y="3451225"/>
          <p14:tracePt t="200562" x="5668963" y="3463925"/>
          <p14:tracePt t="200568" x="5668963" y="3508375"/>
          <p14:tracePt t="200577" x="5668963" y="3521075"/>
          <p14:tracePt t="200588" x="5668963" y="3571875"/>
          <p14:tracePt t="200593" x="5668963" y="3602038"/>
          <p14:tracePt t="200604" x="5668963" y="3627438"/>
          <p14:tracePt t="200610" x="5668963" y="3684588"/>
          <p14:tracePt t="200620" x="5668963" y="3709988"/>
          <p14:tracePt t="200622" x="5668963" y="3741738"/>
          <p14:tracePt t="200629" x="5668963" y="3767138"/>
          <p14:tracePt t="200635" x="5668963" y="3792538"/>
          <p14:tracePt t="200646" x="5668963" y="3824288"/>
          <p14:tracePt t="200652" x="5668963" y="3849688"/>
          <p14:tracePt t="200662" x="5668963" y="3862388"/>
          <p14:tracePt t="200669" x="5668963" y="3894138"/>
          <p14:tracePt t="200679" x="5668963" y="3919538"/>
          <p14:tracePt t="200685" x="5668963" y="3932238"/>
          <p14:tracePt t="200696" x="5668963" y="3943350"/>
          <p14:tracePt t="200702" x="5668963" y="3975100"/>
          <p14:tracePt t="200711" x="5668963" y="3987800"/>
          <p14:tracePt t="200723" x="5668963" y="4000500"/>
          <p14:tracePt t="200735" x="5668963" y="4013200"/>
          <p14:tracePt t="200983" x="5599113" y="4013200"/>
          <p14:tracePt t="200991" x="5541963" y="4013200"/>
          <p14:tracePt t="200999" x="5472113" y="4013200"/>
          <p14:tracePt t="201007" x="5389563" y="4013200"/>
          <p14:tracePt t="201015" x="5295900" y="4013200"/>
          <p14:tracePt t="201024" x="5187950" y="4013200"/>
          <p14:tracePt t="201032" x="4922838" y="3975100"/>
          <p14:tracePt t="201040" x="4651375" y="3932238"/>
          <p14:tracePt t="201048" x="4303713" y="3875088"/>
          <p14:tracePt t="201056" x="3917950" y="3779838"/>
          <p14:tracePt t="201064" x="3500438" y="3640138"/>
          <p14:tracePt t="201072" x="3090863" y="3463925"/>
          <p14:tracePt t="201085" x="2692400" y="3255963"/>
          <p14:tracePt t="201095" x="2344738" y="3065463"/>
          <p14:tracePt t="201101" x="2192338" y="2963863"/>
          <p14:tracePt t="201110" x="1901825" y="2774950"/>
          <p14:tracePt t="201118" x="1668463" y="2622550"/>
          <p14:tracePt t="201129" x="1598613" y="2578100"/>
          <p14:tracePt t="201135" x="1528763" y="2541588"/>
          <p14:tracePt t="201146" x="1435100" y="2471738"/>
          <p14:tracePt t="201152" x="1352550" y="2414588"/>
          <p14:tracePt t="201160" x="1295400" y="2370138"/>
          <p14:tracePt t="201172" x="1270000" y="2344738"/>
          <p14:tracePt t="201178" x="1257300" y="2332038"/>
          <p14:tracePt t="201185" x="1238250" y="2319338"/>
          <p14:tracePt t="201193" x="1225550" y="2306638"/>
          <p14:tracePt t="201202" x="1225550" y="2287588"/>
          <p14:tracePt t="201210" x="1212850" y="2274888"/>
          <p14:tracePt t="201226" x="1212850" y="2262188"/>
          <p14:tracePt t="201236" x="1200150" y="2249488"/>
          <p14:tracePt t="201244" x="1200150" y="2236788"/>
          <p14:tracePt t="201252" x="1187450" y="2236788"/>
          <p14:tracePt t="201261" x="1174750" y="2219325"/>
          <p14:tracePt t="201268" x="1174750" y="2206625"/>
          <p14:tracePt t="201279" x="1155700" y="2193925"/>
          <p14:tracePt t="201295" x="1143000" y="2181225"/>
          <p14:tracePt t="201302" x="1143000" y="2168525"/>
          <p14:tracePt t="201311" x="1143000" y="2155825"/>
          <p14:tracePt t="201319" x="1131888" y="2155825"/>
          <p14:tracePt t="201327" x="1131888" y="2124075"/>
          <p14:tracePt t="201337" x="1119188" y="2111375"/>
          <p14:tracePt t="201344" x="1119188" y="2085975"/>
          <p14:tracePt t="201353" x="1106488" y="2066925"/>
          <p14:tracePt t="201363" x="1106488" y="2054225"/>
          <p14:tracePt t="201370" x="1074738" y="2041525"/>
          <p14:tracePt t="201383" x="1062038" y="2028825"/>
          <p14:tracePt t="201393" x="1049338" y="2028825"/>
          <p14:tracePt t="201402" x="1036638" y="2016125"/>
          <p14:tracePt t="201410" x="1004888" y="2016125"/>
          <p14:tracePt t="201422" x="979488" y="2003425"/>
          <p14:tracePt t="201428" x="935038" y="2003425"/>
          <p14:tracePt t="201435" x="884238" y="1984375"/>
          <p14:tracePt t="201447" x="839788" y="1971675"/>
          <p14:tracePt t="201452" x="827088" y="1971675"/>
          <p14:tracePt t="201461" x="784225" y="1958975"/>
          <p14:tracePt t="201471" x="758825" y="1946275"/>
          <p14:tracePt t="201477" x="714375" y="1933575"/>
          <p14:tracePt t="201488" x="688975" y="1933575"/>
          <p14:tracePt t="201495" x="631825" y="1914525"/>
          <p14:tracePt t="201501" x="619125" y="1914525"/>
          <p14:tracePt t="201512" x="561975" y="1901825"/>
          <p14:tracePt t="201519" x="549275" y="1901825"/>
          <p14:tracePt t="201530" x="523875" y="1889125"/>
          <p14:tracePt t="201536" x="498475" y="1889125"/>
          <p14:tracePt t="201544" x="468313" y="1878013"/>
          <p14:tracePt t="201552" x="442913" y="1878013"/>
          <p14:tracePt t="201559" x="430213" y="1878013"/>
          <p14:tracePt t="201571" x="398463" y="1878013"/>
          <p14:tracePt t="201579" x="385763" y="1878013"/>
          <p14:tracePt t="201582" x="360363" y="1878013"/>
          <p14:tracePt t="201591" x="347663" y="1878013"/>
          <p14:tracePt t="201594" x="328613" y="1878013"/>
          <p14:tracePt t="201605" x="315913" y="1878013"/>
          <p14:tracePt t="201611" x="303213" y="1878013"/>
          <p14:tracePt t="201626" x="290513" y="1878013"/>
          <p14:tracePt t="201642" x="277813" y="1878013"/>
          <p14:tracePt t="201662" x="258763" y="1878013"/>
          <p14:tracePt t="201670" x="246063" y="1878013"/>
          <p14:tracePt t="201678" x="246063" y="1889125"/>
          <p14:tracePt t="201686" x="233363" y="1901825"/>
          <p14:tracePt t="201694" x="220663" y="1901825"/>
          <p14:tracePt t="201703" x="207963" y="1914525"/>
          <p14:tracePt t="201720" x="195263" y="1933575"/>
          <p14:tracePt t="201727" x="176213" y="1933575"/>
          <p14:tracePt t="201737" x="163513" y="1946275"/>
          <p14:tracePt t="201759" x="152400" y="1958975"/>
          <p14:tracePt t="201799" x="152400" y="1971675"/>
          <p14:tracePt t="201823" x="139700" y="1984375"/>
          <p14:tracePt t="201832" x="139700" y="2003425"/>
          <p14:tracePt t="201851" x="139700" y="2016125"/>
          <p14:tracePt t="201862" x="127000" y="2016125"/>
          <p14:tracePt t="201868" x="127000" y="2028825"/>
          <p14:tracePt t="201885" x="127000" y="2054225"/>
          <p14:tracePt t="201893" x="127000" y="2085975"/>
          <p14:tracePt t="201902" x="127000" y="2111375"/>
          <p14:tracePt t="201910" x="127000" y="2136775"/>
          <p14:tracePt t="201920" x="127000" y="2181225"/>
          <p14:tracePt t="201929" x="127000" y="2206625"/>
          <p14:tracePt t="201934" x="127000" y="2249488"/>
          <p14:tracePt t="201944" x="139700" y="2274888"/>
          <p14:tracePt t="201955" x="139700" y="2319338"/>
          <p14:tracePt t="201961" x="152400" y="2370138"/>
          <p14:tracePt t="201969" x="163513" y="2414588"/>
          <p14:tracePt t="201978" x="163513" y="2427288"/>
          <p14:tracePt t="201985" x="176213" y="2484438"/>
          <p14:tracePt t="201993" x="195263" y="2528888"/>
          <p14:tracePt t="202004" x="195263" y="2566988"/>
          <p14:tracePt t="202010" x="207963" y="2622550"/>
          <p14:tracePt t="202018" x="220663" y="2679700"/>
          <p14:tracePt t="202026" x="220663" y="2730500"/>
          <p14:tracePt t="202035" x="233363" y="2787650"/>
          <p14:tracePt t="202044" x="233363" y="2857500"/>
          <p14:tracePt t="202054" x="246063" y="2914650"/>
          <p14:tracePt t="202063" x="246063" y="2938463"/>
          <p14:tracePt t="202068" x="246063" y="2982913"/>
          <p14:tracePt t="202079" x="258763" y="3021013"/>
          <p14:tracePt t="202085" x="258763" y="3065463"/>
          <p14:tracePt t="202095" x="258763" y="3103563"/>
          <p14:tracePt t="202102" x="258763" y="3148013"/>
          <p14:tracePt t="202110" x="258763" y="3160713"/>
          <p14:tracePt t="202120" x="277813" y="3186113"/>
          <p14:tracePt t="202128" x="277813" y="3217863"/>
          <p14:tracePt t="202137" x="277813" y="3243263"/>
          <p14:tracePt t="202144" x="277813" y="3255963"/>
          <p14:tracePt t="202152" x="290513" y="3267075"/>
          <p14:tracePt t="202162" x="290513" y="3286125"/>
          <p14:tracePt t="202168" x="290513" y="3298825"/>
          <p14:tracePt t="202180" x="303213" y="3311525"/>
          <p14:tracePt t="202191" x="315913" y="3336925"/>
          <p14:tracePt t="202201" x="328613" y="3368675"/>
          <p14:tracePt t="202215" x="347663" y="3394075"/>
          <p14:tracePt t="202219" x="360363" y="3438525"/>
          <p14:tracePt t="202232" x="373063" y="3451225"/>
          <p14:tracePt t="202238" x="385763" y="3463925"/>
          <p14:tracePt t="202243" x="411163" y="3489325"/>
          <p14:tracePt t="202258" x="430213" y="3508375"/>
          <p14:tracePt t="202261" x="442913" y="3521075"/>
          <p14:tracePt t="202269" x="455613" y="3533775"/>
          <p14:tracePt t="202286" x="468313" y="3533775"/>
          <p14:tracePt t="202304" x="468313" y="3546475"/>
          <p14:tracePt t="202320" x="481013" y="3546475"/>
          <p14:tracePt t="202632" x="498475" y="3546475"/>
          <p14:tracePt t="202640" x="549275" y="3533775"/>
          <p14:tracePt t="202647" x="631825" y="3508375"/>
          <p14:tracePt t="202656" x="701675" y="3489325"/>
          <p14:tracePt t="202664" x="784225" y="3476625"/>
          <p14:tracePt t="202672" x="966788" y="3438525"/>
          <p14:tracePt t="202680" x="1308100" y="3349625"/>
          <p14:tracePt t="202688" x="1573213" y="3298825"/>
          <p14:tracePt t="202696" x="1889125" y="3255963"/>
          <p14:tracePt t="202704" x="2205038" y="3198813"/>
          <p14:tracePt t="202712" x="2578100" y="3135313"/>
          <p14:tracePt t="202720" x="2951163" y="3046413"/>
          <p14:tracePt t="202728" x="3311525" y="2982913"/>
          <p14:tracePt t="202736" x="3684588" y="2882900"/>
          <p14:tracePt t="202745" x="4057650" y="2800350"/>
          <p14:tracePt t="202753" x="4221163" y="2774950"/>
          <p14:tracePt t="202761" x="4511675" y="2692400"/>
          <p14:tracePt t="202769" x="4783138" y="2647950"/>
          <p14:tracePt t="202777" x="5005388" y="2609850"/>
          <p14:tracePt t="202786" x="5086350" y="2590800"/>
          <p14:tracePt t="202794" x="5257800" y="2578100"/>
          <p14:tracePt t="202803" x="5308600" y="2578100"/>
          <p14:tracePt t="202811" x="5408613" y="2566988"/>
          <p14:tracePt t="202819" x="5472113" y="2566988"/>
          <p14:tracePt t="202828" x="5529263" y="2566988"/>
          <p14:tracePt t="202835" x="5561013" y="2566988"/>
          <p14:tracePt t="202844" x="5586413" y="2566988"/>
          <p14:tracePt t="202853" x="5599113" y="2566988"/>
          <p14:tracePt t="202866" x="5611813" y="2566988"/>
          <p14:tracePt t="202890" x="5586413" y="2590800"/>
          <p14:tracePt t="202898" x="5516563" y="2622550"/>
          <p14:tracePt t="202906" x="5459413" y="2647950"/>
          <p14:tracePt t="202914" x="5389563" y="2692400"/>
          <p14:tracePt t="202922" x="5226050" y="2743200"/>
          <p14:tracePt t="202930" x="5105400" y="2800350"/>
          <p14:tracePt t="202938" x="4954588" y="2857500"/>
          <p14:tracePt t="202947" x="4664075" y="2963863"/>
          <p14:tracePt t="202960" x="4441825" y="3033713"/>
          <p14:tracePt t="202970" x="4208463" y="3103563"/>
          <p14:tracePt t="202977" x="3943350" y="3186113"/>
          <p14:tracePt t="202987" x="3803650" y="3243263"/>
          <p14:tracePt t="202995" x="3544888" y="3324225"/>
          <p14:tracePt t="203004" x="3298825" y="3406775"/>
          <p14:tracePt t="203010" x="3184525" y="3419475"/>
          <p14:tracePt t="203019" x="3008313" y="3476625"/>
          <p14:tracePt t="203027" x="2843213" y="3521075"/>
          <p14:tracePt t="203037" x="2717800" y="3546475"/>
          <p14:tracePt t="203045" x="2622550" y="3571875"/>
          <p14:tracePt t="203052" x="2540000" y="3602038"/>
          <p14:tracePt t="203060" x="2451100" y="3614738"/>
          <p14:tracePt t="203069" x="2370138" y="3627438"/>
          <p14:tracePt t="203077" x="2300288" y="3659188"/>
          <p14:tracePt t="203085" x="2236788" y="3671888"/>
          <p14:tracePt t="203093" x="2192338" y="3684588"/>
          <p14:tracePt t="203102" x="2135188" y="3697288"/>
          <p14:tracePt t="203111" x="2111375" y="3697288"/>
          <p14:tracePt t="203118" x="2066925" y="3709988"/>
          <p14:tracePt t="203130" x="2028825" y="3722688"/>
          <p14:tracePt t="203138" x="1971675" y="3722688"/>
          <p14:tracePt t="203142" x="1958975" y="3741738"/>
          <p14:tracePt t="203154" x="1889125" y="3741738"/>
          <p14:tracePt t="203161" x="1876425" y="3741738"/>
          <p14:tracePt t="203168" x="1844675" y="3741738"/>
          <p14:tracePt t="203177" x="1806575" y="3741738"/>
          <p14:tracePt t="203189" x="1782763" y="3741738"/>
          <p14:tracePt t="203203" x="1725613" y="3741738"/>
          <p14:tracePt t="203212" x="1693863" y="3741738"/>
          <p14:tracePt t="203218" x="1655763" y="3741738"/>
          <p14:tracePt t="203228" x="1630363" y="3741738"/>
          <p14:tracePt t="203240" x="1598613" y="3741738"/>
          <p14:tracePt t="203246" x="1541463" y="3741738"/>
          <p14:tracePt t="203251" x="1503363" y="3741738"/>
          <p14:tracePt t="203263" x="1447800" y="3741738"/>
          <p14:tracePt t="203270" x="1422400" y="3741738"/>
          <p14:tracePt t="203278" x="1390650" y="3741738"/>
          <p14:tracePt t="203286" x="1352550" y="3741738"/>
          <p14:tracePt t="203294" x="1327150" y="3741738"/>
          <p14:tracePt t="203305" x="1270000" y="3741738"/>
          <p14:tracePt t="203310" x="1225550" y="3754438"/>
          <p14:tracePt t="203318" x="1155700" y="3779838"/>
          <p14:tracePt t="203327" x="1106488" y="3811588"/>
          <p14:tracePt t="203335" x="1036638" y="3836988"/>
          <p14:tracePt t="203343" x="966788" y="3862388"/>
          <p14:tracePt t="203352" x="935038" y="3875088"/>
          <p14:tracePt t="203364" x="884238" y="3894138"/>
          <p14:tracePt t="203368" x="839788" y="3906838"/>
          <p14:tracePt t="203379" x="803275" y="3906838"/>
          <p14:tracePt t="203385" x="784225" y="3919538"/>
          <p14:tracePt t="203393" x="758825" y="3919538"/>
          <p14:tracePt t="203403" x="746125" y="3932238"/>
          <p14:tracePt t="203410" x="733425" y="3932238"/>
          <p14:tracePt t="203428" x="714375" y="3932238"/>
          <p14:tracePt t="203443" x="701675" y="3932238"/>
          <p14:tracePt t="203463" x="688975" y="3932238"/>
          <p14:tracePt t="203472" x="676275" y="3932238"/>
          <p14:tracePt t="203779" x="650875" y="3932238"/>
          <p14:tracePt t="203787" x="631825" y="3932238"/>
          <p14:tracePt t="203795" x="619125" y="3932238"/>
          <p14:tracePt t="203803" x="593725" y="3932238"/>
          <p14:tracePt t="203811" x="561975" y="3932238"/>
          <p14:tracePt t="203819" x="549275" y="3932238"/>
          <p14:tracePt t="203828" x="536575" y="3932238"/>
          <p14:tracePt t="203835" x="523875" y="3932238"/>
          <p14:tracePt t="203845" x="511175" y="3932238"/>
          <p14:tracePt t="203852" x="498475" y="3932238"/>
          <p14:tracePt t="203885" x="481013" y="3919538"/>
          <p14:tracePt t="203948" x="468313" y="3919538"/>
          <p14:tracePt t="203956" x="455613" y="3932238"/>
          <p14:tracePt t="203973" x="442913" y="3932238"/>
          <p14:tracePt t="203985" x="430213" y="3943350"/>
          <p14:tracePt t="204002" x="411163" y="3943350"/>
          <p14:tracePt t="204018" x="398463" y="3962400"/>
          <p14:tracePt t="204035" x="398463" y="3975100"/>
          <p14:tracePt t="204045" x="385763" y="3987800"/>
          <p14:tracePt t="204052" x="385763" y="4013200"/>
          <p14:tracePt t="204060" x="373063" y="4025900"/>
          <p14:tracePt t="204069" x="360363" y="4057650"/>
          <p14:tracePt t="204077" x="360363" y="4083050"/>
          <p14:tracePt t="204085" x="328613" y="4095750"/>
          <p14:tracePt t="204093" x="328613" y="4127500"/>
          <p14:tracePt t="204103" x="315913" y="4152900"/>
          <p14:tracePt t="204110" x="303213" y="4165600"/>
          <p14:tracePt t="204118" x="290513" y="4178300"/>
          <p14:tracePt t="204126" x="290513" y="4197350"/>
          <p14:tracePt t="204143" x="277813" y="4210050"/>
          <p14:tracePt t="204155" x="277813" y="4222750"/>
          <p14:tracePt t="204170" x="277813" y="4248150"/>
          <p14:tracePt t="204185" x="277813" y="4267200"/>
          <p14:tracePt t="204193" x="277813" y="4291013"/>
          <p14:tracePt t="204205" x="277813" y="4303713"/>
          <p14:tracePt t="204210" x="277813" y="4329113"/>
          <p14:tracePt t="204227" x="277813" y="4360863"/>
          <p14:tracePt t="204238" x="277813" y="4373563"/>
          <p14:tracePt t="204243" x="258763" y="4398963"/>
          <p14:tracePt t="204252" x="258763" y="4430713"/>
          <p14:tracePt t="204260" x="258763" y="4456113"/>
          <p14:tracePt t="204272" x="258763" y="4487863"/>
          <p14:tracePt t="204277" x="258763" y="4538663"/>
          <p14:tracePt t="204285" x="258763" y="4595813"/>
          <p14:tracePt t="204294" x="258763" y="4638675"/>
          <p14:tracePt t="204303" x="258763" y="4676775"/>
          <p14:tracePt t="204315" x="258763" y="4721225"/>
          <p14:tracePt t="204318" x="258763" y="4759325"/>
          <p14:tracePt t="204328" x="258763" y="4803775"/>
          <p14:tracePt t="204334" x="258763" y="4829175"/>
          <p14:tracePt t="204344" x="258763" y="4873625"/>
          <p14:tracePt t="204353" x="258763" y="4899025"/>
          <p14:tracePt t="204360" x="258763" y="4943475"/>
          <p14:tracePt t="204369" x="258763" y="4956175"/>
          <p14:tracePt t="204377" x="258763" y="4979988"/>
          <p14:tracePt t="204385" x="258763" y="5024438"/>
          <p14:tracePt t="204393" x="258763" y="5049838"/>
          <p14:tracePt t="204402" x="258763" y="5062538"/>
          <p14:tracePt t="204413" x="258763" y="5094288"/>
          <p14:tracePt t="204418" x="258763" y="5106988"/>
          <p14:tracePt t="204427" x="258763" y="5119688"/>
          <p14:tracePt t="204438" x="258763" y="5132388"/>
          <p14:tracePt t="204442" x="258763" y="5145088"/>
          <p14:tracePt t="204454" x="258763" y="5157788"/>
          <p14:tracePt t="204460" x="258763" y="5176838"/>
          <p14:tracePt t="204468" x="258763" y="5189538"/>
          <p14:tracePt t="204478" x="258763" y="5202238"/>
          <p14:tracePt t="204487" x="258763" y="5227638"/>
          <p14:tracePt t="204495" x="258763" y="5246688"/>
          <p14:tracePt t="204501" x="258763" y="5272088"/>
          <p14:tracePt t="204512" x="258763" y="5310188"/>
          <p14:tracePt t="204520" x="277813" y="5365750"/>
          <p14:tracePt t="204527" x="277813" y="5397500"/>
          <p14:tracePt t="204537" x="277813" y="5435600"/>
          <p14:tracePt t="204544" x="277813" y="5467350"/>
          <p14:tracePt t="204553" x="277813" y="5492750"/>
          <p14:tracePt t="204561" x="290513" y="5518150"/>
          <p14:tracePt t="204572" x="290513" y="5530850"/>
          <p14:tracePt t="204578" x="290513" y="5562600"/>
          <p14:tracePt t="204585" x="290513" y="5588000"/>
          <p14:tracePt t="204593" x="290513" y="5619750"/>
          <p14:tracePt t="204605" x="290513" y="5632450"/>
          <p14:tracePt t="204611" x="290513" y="5657850"/>
          <p14:tracePt t="204619" x="303213" y="5681663"/>
          <p14:tracePt t="204627" x="303213" y="5713413"/>
          <p14:tracePt t="204635" x="303213" y="5738813"/>
          <p14:tracePt t="204643" x="303213" y="5770563"/>
          <p14:tracePt t="204655" x="315913" y="5783263"/>
          <p14:tracePt t="204659" x="315913" y="5795963"/>
          <p14:tracePt t="204671" x="315913" y="5808663"/>
          <p14:tracePt t="204676" x="315913" y="5821363"/>
          <p14:tracePt t="204695" x="328613" y="5834063"/>
          <p14:tracePt t="204702" x="328613" y="5853113"/>
          <p14:tracePt t="204730" x="328613" y="5865813"/>
          <p14:tracePt t="204743" x="347663" y="5865813"/>
          <p14:tracePt t="204813" x="360363" y="5865813"/>
          <p14:tracePt t="204837" x="373063" y="5853113"/>
          <p14:tracePt t="204845" x="385763" y="5853113"/>
          <p14:tracePt t="204853" x="411163" y="5834063"/>
          <p14:tracePt t="204862" x="442913" y="5821363"/>
          <p14:tracePt t="204870" x="455613" y="5808663"/>
          <p14:tracePt t="204878" x="481013" y="5808663"/>
          <p14:tracePt t="204886" x="511175" y="5795963"/>
          <p14:tracePt t="204896" x="523875" y="5783263"/>
          <p14:tracePt t="204902" x="549275" y="5783263"/>
          <p14:tracePt t="204910" x="581025" y="5770563"/>
          <p14:tracePt t="204920" x="593725" y="5751513"/>
          <p14:tracePt t="204934" x="606425" y="5738813"/>
          <p14:tracePt t="204943" x="619125" y="5738813"/>
          <p14:tracePt t="204951" x="619125" y="5726113"/>
          <p14:tracePt t="204974" x="631825" y="5726113"/>
          <p14:tracePt t="204991" x="631825" y="5713413"/>
          <p14:tracePt t="205015" x="631825" y="5700713"/>
          <p14:tracePt t="205023" x="631825" y="5681663"/>
          <p14:tracePt t="205035" x="631825" y="5668963"/>
          <p14:tracePt t="205045" x="631825" y="5657850"/>
          <p14:tracePt t="205052" x="631825" y="5645150"/>
          <p14:tracePt t="205060" x="631825" y="5619750"/>
          <p14:tracePt t="205069" x="631825" y="5600700"/>
          <p14:tracePt t="205077" x="631825" y="5562600"/>
          <p14:tracePt t="205085" x="631825" y="5518150"/>
          <p14:tracePt t="205095" x="631825" y="5480050"/>
          <p14:tracePt t="205104" x="631825" y="5467350"/>
          <p14:tracePt t="205112" x="631825" y="5410200"/>
          <p14:tracePt t="205118" x="631825" y="5397500"/>
          <p14:tracePt t="205128" x="631825" y="5340350"/>
          <p14:tracePt t="205135" x="631825" y="5297488"/>
          <p14:tracePt t="205146" x="631825" y="5259388"/>
          <p14:tracePt t="205151" x="631825" y="5214938"/>
          <p14:tracePt t="205160" x="619125" y="5176838"/>
          <p14:tracePt t="205170" x="619125" y="5119688"/>
          <p14:tracePt t="205176" x="606425" y="5062538"/>
          <p14:tracePt t="205185" x="606425" y="5024438"/>
          <p14:tracePt t="205195" x="606425" y="4968875"/>
          <p14:tracePt t="205201" x="606425" y="4924425"/>
          <p14:tracePt t="205213" x="606425" y="4899025"/>
          <p14:tracePt t="205218" x="606425" y="4854575"/>
          <p14:tracePt t="205227" x="606425" y="4816475"/>
          <p14:tracePt t="205235" x="606425" y="4772025"/>
          <p14:tracePt t="205244" x="606425" y="4746625"/>
          <p14:tracePt t="205252" x="606425" y="4721225"/>
          <p14:tracePt t="205264" x="606425" y="4676775"/>
          <p14:tracePt t="205268" x="606425" y="4651375"/>
          <p14:tracePt t="205278" x="606425" y="4621213"/>
          <p14:tracePt t="205284" x="606425" y="4608513"/>
          <p14:tracePt t="205297" x="593725" y="4583113"/>
          <p14:tracePt t="205304" x="593725" y="4525963"/>
          <p14:tracePt t="205310" x="593725" y="4500563"/>
          <p14:tracePt t="205323" x="581025" y="4468813"/>
          <p14:tracePt t="205327" x="581025" y="4418013"/>
          <p14:tracePt t="205336" x="581025" y="4398963"/>
          <p14:tracePt t="205345" x="581025" y="4348163"/>
          <p14:tracePt t="205353" x="581025" y="4329113"/>
          <p14:tracePt t="205364" x="561975" y="4279900"/>
          <p14:tracePt t="205367" x="561975" y="4248150"/>
          <p14:tracePt t="205379" x="561975" y="4222750"/>
          <p14:tracePt t="205385" x="561975" y="4178300"/>
          <p14:tracePt t="205398" x="561975" y="4152900"/>
          <p14:tracePt t="205402" x="549275" y="4127500"/>
          <p14:tracePt t="205410" x="549275" y="4095750"/>
          <p14:tracePt t="205419" x="549275" y="4070350"/>
          <p14:tracePt t="205428" x="536575" y="4070350"/>
          <p14:tracePt t="205435" x="536575" y="4057650"/>
          <p14:tracePt t="205447" x="536575" y="4044950"/>
          <p14:tracePt t="205455" x="536575" y="4025900"/>
          <p14:tracePt t="205468" x="523875" y="4025900"/>
          <p14:tracePt t="205478" x="523875" y="4013200"/>
          <p14:tracePt t="205493" x="523875" y="4000500"/>
          <p14:tracePt t="205503" x="511175" y="4000500"/>
          <p14:tracePt t="205511" x="511175" y="3987800"/>
          <p14:tracePt t="205519" x="511175" y="3975100"/>
          <p14:tracePt t="205530" x="498475" y="3975100"/>
          <p14:tracePt t="205535" x="498475" y="3962400"/>
          <p14:tracePt t="205557" x="481013" y="3943350"/>
          <p14:tracePt t="205621" x="481013" y="3962400"/>
          <p14:tracePt t="205629" x="468313" y="3962400"/>
          <p14:tracePt t="205645" x="455613" y="3962400"/>
          <p14:tracePt t="205664" x="442913" y="3975100"/>
          <p14:tracePt t="205669" x="430213" y="3975100"/>
          <p14:tracePt t="205677" x="411163" y="3975100"/>
          <p14:tracePt t="205686" x="398463" y="3975100"/>
          <p14:tracePt t="205695" x="385763" y="3975100"/>
          <p14:tracePt t="205702" x="373063" y="3975100"/>
          <p14:tracePt t="205710" x="360363" y="3975100"/>
          <p14:tracePt t="205719" x="347663" y="3987800"/>
          <p14:tracePt t="205735" x="328613" y="4000500"/>
          <p14:tracePt t="205753" x="328613" y="4013200"/>
          <p14:tracePt t="205760" x="315913" y="4044950"/>
          <p14:tracePt t="205769" x="303213" y="4057650"/>
          <p14:tracePt t="205778" x="290513" y="4095750"/>
          <p14:tracePt t="205785" x="277813" y="4140200"/>
          <p14:tracePt t="205794" x="258763" y="4178300"/>
          <p14:tracePt t="205802" x="246063" y="4235450"/>
          <p14:tracePt t="205810" x="220663" y="4291013"/>
          <p14:tracePt t="205820" x="207963" y="4348163"/>
          <p14:tracePt t="205827" x="207963" y="4360863"/>
          <p14:tracePt t="205837" x="176213" y="4398963"/>
          <p14:tracePt t="205844" x="176213" y="4443413"/>
          <p14:tracePt t="205852" x="176213" y="4468813"/>
          <p14:tracePt t="205863" x="163513" y="4500563"/>
          <p14:tracePt t="205870" x="163513" y="4525963"/>
          <p14:tracePt t="205877" x="163513" y="4570413"/>
          <p14:tracePt t="205885" x="163513" y="4595813"/>
          <p14:tracePt t="205893" x="163513" y="4621213"/>
          <p14:tracePt t="205904" x="163513" y="4651375"/>
          <p14:tracePt t="205910" x="163513" y="4676775"/>
          <p14:tracePt t="205919" x="176213" y="4721225"/>
          <p14:tracePt t="205927" x="176213" y="4746625"/>
          <p14:tracePt t="205935" x="195263" y="4791075"/>
          <p14:tracePt t="205944" x="207963" y="4816475"/>
          <p14:tracePt t="205953" x="220663" y="4841875"/>
          <p14:tracePt t="205960" x="233363" y="4886325"/>
          <p14:tracePt t="205968" x="246063" y="4943475"/>
          <p14:tracePt t="205977" x="246063" y="4968875"/>
          <p14:tracePt t="205985" x="258763" y="5005388"/>
          <p14:tracePt t="205995" x="277813" y="5049838"/>
          <p14:tracePt t="206003" x="277813" y="5062538"/>
          <p14:tracePt t="206010" x="290513" y="5119688"/>
          <p14:tracePt t="206021" x="303213" y="5145088"/>
          <p14:tracePt t="206026" x="315913" y="5176838"/>
          <p14:tracePt t="206036" x="315913" y="5214938"/>
          <p14:tracePt t="206043" x="315913" y="5246688"/>
          <p14:tracePt t="206052" x="328613" y="5272088"/>
          <p14:tracePt t="206060" x="328613" y="5297488"/>
          <p14:tracePt t="206069" x="328613" y="5327650"/>
          <p14:tracePt t="206078" x="347663" y="5340350"/>
          <p14:tracePt t="206088" x="347663" y="5365750"/>
          <p14:tracePt t="206103" x="360363" y="5410200"/>
          <p14:tracePt t="206113" x="360363" y="5435600"/>
          <p14:tracePt t="206119" x="373063" y="5480050"/>
          <p14:tracePt t="206132" x="385763" y="5518150"/>
          <p14:tracePt t="206138" x="385763" y="5562600"/>
          <p14:tracePt t="206146" x="385763" y="5575300"/>
          <p14:tracePt t="206154" x="398463" y="5600700"/>
          <p14:tracePt t="206162" x="398463" y="5632450"/>
          <p14:tracePt t="206170" x="398463" y="5657850"/>
          <p14:tracePt t="206178" x="411163" y="5668963"/>
          <p14:tracePt t="206186" x="411163" y="5700713"/>
          <p14:tracePt t="206197" x="430213" y="5713413"/>
          <p14:tracePt t="206202" x="430213" y="5726113"/>
          <p14:tracePt t="206210" x="430213" y="5738813"/>
          <p14:tracePt t="206219" x="442913" y="5751513"/>
          <p14:tracePt t="206227" x="442913" y="5783263"/>
          <p14:tracePt t="206244" x="442913" y="5795963"/>
          <p14:tracePt t="206251" x="455613" y="5795963"/>
          <p14:tracePt t="206260" x="455613" y="5808663"/>
          <p14:tracePt t="206278" x="468313" y="5821363"/>
          <p14:tracePt t="206364" x="481013" y="5821363"/>
          <p14:tracePt t="206404" x="498475" y="5821363"/>
          <p14:tracePt t="206461" x="498475" y="5808663"/>
          <p14:tracePt t="206477" x="511175" y="5808663"/>
          <p14:tracePt t="206485" x="511175" y="5795963"/>
          <p14:tracePt t="206501" x="511175" y="5783263"/>
          <p14:tracePt t="206510" x="523875" y="5770563"/>
          <p14:tracePt t="206518" x="523875" y="5751513"/>
          <p14:tracePt t="206526" x="536575" y="5738813"/>
          <p14:tracePt t="206534" x="561975" y="5713413"/>
          <p14:tracePt t="206542" x="581025" y="5668963"/>
          <p14:tracePt t="206550" x="593725" y="5645150"/>
          <p14:tracePt t="206561" x="606425" y="5600700"/>
          <p14:tracePt t="206570" x="619125" y="5562600"/>
          <p14:tracePt t="206579" x="631825" y="5505450"/>
          <p14:tracePt t="206585" x="650875" y="5448300"/>
          <p14:tracePt t="206595" x="663575" y="5378450"/>
          <p14:tracePt t="206601" x="676275" y="5310188"/>
          <p14:tracePt t="206610" x="688975" y="5227638"/>
          <p14:tracePt t="206618" x="688975" y="5157788"/>
          <p14:tracePt t="206627" x="701675" y="5119688"/>
          <p14:tracePt t="206635" x="701675" y="5075238"/>
          <p14:tracePt t="206643" x="701675" y="5037138"/>
          <p14:tracePt t="206654" x="701675" y="4992688"/>
          <p14:tracePt t="206660" x="701675" y="4956175"/>
          <p14:tracePt t="206669" x="701675" y="4924425"/>
          <p14:tracePt t="206677" x="701675" y="4886325"/>
          <p14:tracePt t="206687" x="688975" y="4854575"/>
          <p14:tracePt t="206693" x="688975" y="4829175"/>
          <p14:tracePt t="206702" x="676275" y="4791075"/>
          <p14:tracePt t="206711" x="676275" y="4759325"/>
          <p14:tracePt t="206720" x="663575" y="4733925"/>
          <p14:tracePt t="206727" x="650875" y="4689475"/>
          <p14:tracePt t="206736" x="650875" y="4676775"/>
          <p14:tracePt t="206744" x="631825" y="4651375"/>
          <p14:tracePt t="206753" x="619125" y="4608513"/>
          <p14:tracePt t="206760" x="619125" y="4595813"/>
          <p14:tracePt t="206768" x="619125" y="4570413"/>
          <p14:tracePt t="206777" x="606425" y="4525963"/>
          <p14:tracePt t="206785" x="606425" y="4487863"/>
          <p14:tracePt t="206793" x="593725" y="4456113"/>
          <p14:tracePt t="206804" x="593725" y="4443413"/>
          <p14:tracePt t="206810" x="593725" y="4418013"/>
          <p14:tracePt t="206820" x="593725" y="4386263"/>
          <p14:tracePt t="206826" x="593725" y="4360863"/>
          <p14:tracePt t="206835" x="593725" y="4348163"/>
          <p14:tracePt t="206844" x="593725" y="4329113"/>
          <p14:tracePt t="206852" x="593725" y="4316413"/>
          <p14:tracePt t="206860" x="581025" y="4303713"/>
          <p14:tracePt t="206877" x="581025" y="4291013"/>
          <p14:tracePt t="206902" x="581025" y="4279900"/>
          <p14:tracePt t="206911" x="581025" y="4267200"/>
          <p14:tracePt t="206919" x="581025" y="4248150"/>
          <p14:tracePt t="206928" x="581025" y="4235450"/>
          <p14:tracePt t="206935" x="561975" y="4222750"/>
          <p14:tracePt t="206948" x="561975" y="4197350"/>
          <p14:tracePt t="206955" x="549275" y="4178300"/>
          <p14:tracePt t="206961" x="549275" y="4165600"/>
          <p14:tracePt t="206970" x="549275" y="4152900"/>
          <p14:tracePt t="206976" x="536575" y="4140200"/>
          <p14:tracePt t="207003" x="523875" y="4127500"/>
          <p14:tracePt t="207013" x="523875" y="4114800"/>
          <p14:tracePt t="207019" x="511175" y="4083050"/>
          <p14:tracePt t="207028" x="498475" y="4070350"/>
          <p14:tracePt t="207037" x="498475" y="4057650"/>
          <p14:tracePt t="207044" x="481013" y="4044950"/>
          <p14:tracePt t="207052" x="468313" y="4013200"/>
          <p14:tracePt t="207062" x="455613" y="4000500"/>
          <p14:tracePt t="207070" x="442913" y="3975100"/>
          <p14:tracePt t="207080" x="442913" y="3962400"/>
          <p14:tracePt t="207093" x="430213" y="3943350"/>
          <p14:tracePt t="207122" x="430213" y="3932238"/>
          <p14:tracePt t="207164" x="430213" y="3919538"/>
          <p14:tracePt t="207172" x="411163" y="3919538"/>
          <p14:tracePt t="207301" x="398463" y="3919538"/>
          <p14:tracePt t="207325" x="385763" y="3919538"/>
          <p14:tracePt t="207350" x="373063" y="3919538"/>
          <p14:tracePt t="207366" x="360363" y="3932238"/>
          <p14:tracePt t="207382" x="360363" y="3943350"/>
          <p14:tracePt t="207390" x="347663" y="3943350"/>
          <p14:tracePt t="207406" x="347663" y="3962400"/>
          <p14:tracePt t="207414" x="347663" y="3975100"/>
          <p14:tracePt t="207437" x="347663" y="3987800"/>
          <p14:tracePt t="207443" x="347663" y="4000500"/>
          <p14:tracePt t="207452" x="347663" y="4013200"/>
          <p14:tracePt t="207462" x="347663" y="4025900"/>
          <p14:tracePt t="207469" x="347663" y="4044950"/>
          <p14:tracePt t="207477" x="347663" y="4070350"/>
          <p14:tracePt t="207485" x="347663" y="4095750"/>
          <p14:tracePt t="207496" x="347663" y="4114800"/>
          <p14:tracePt t="207504" x="328613" y="4140200"/>
          <p14:tracePt t="207510" x="315913" y="4165600"/>
          <p14:tracePt t="207519" x="315913" y="4197350"/>
          <p14:tracePt t="207529" x="303213" y="4222750"/>
          <p14:tracePt t="207535" x="303213" y="4235450"/>
          <p14:tracePt t="207544" x="290513" y="4267200"/>
          <p14:tracePt t="207552" x="290513" y="4279900"/>
          <p14:tracePt t="207562" x="290513" y="4291013"/>
          <p14:tracePt t="207564" x="277813" y="4316413"/>
          <p14:tracePt t="207572" x="277813" y="4329113"/>
          <p14:tracePt t="207578" x="277813" y="4348163"/>
          <p14:tracePt t="207585" x="277813" y="4373563"/>
          <p14:tracePt t="207595" x="277813" y="4398963"/>
          <p14:tracePt t="207601" x="277813" y="4430713"/>
          <p14:tracePt t="207610" x="277813" y="4456113"/>
          <p14:tracePt t="207618" x="277813" y="4487863"/>
          <p14:tracePt t="207627" x="277813" y="4525963"/>
          <p14:tracePt t="207635" x="277813" y="4570413"/>
          <p14:tracePt t="207643" x="277813" y="4583113"/>
          <p14:tracePt t="207652" x="277813" y="4608513"/>
          <p14:tracePt t="207662" x="277813" y="4651375"/>
          <p14:tracePt t="207668" x="277813" y="4676775"/>
          <p14:tracePt t="207677" x="290513" y="4702175"/>
          <p14:tracePt t="207685" x="290513" y="4746625"/>
          <p14:tracePt t="207696" x="303213" y="4772025"/>
          <p14:tracePt t="207702" x="303213" y="4803775"/>
          <p14:tracePt t="207710" x="303213" y="4829175"/>
          <p14:tracePt t="207719" x="315913" y="4854575"/>
          <p14:tracePt t="207729" x="315913" y="4886325"/>
          <p14:tracePt t="207737" x="315913" y="4924425"/>
          <p14:tracePt t="207744" x="315913" y="4943475"/>
          <p14:tracePt t="207752" x="328613" y="4979988"/>
          <p14:tracePt t="207769" x="328613" y="5005388"/>
          <p14:tracePt t="207778" x="328613" y="5037138"/>
          <p14:tracePt t="207785" x="347663" y="5062538"/>
          <p14:tracePt t="207796" x="347663" y="5075238"/>
          <p14:tracePt t="207802" x="347663" y="5094288"/>
          <p14:tracePt t="207812" x="347663" y="5119688"/>
          <p14:tracePt t="207818" x="347663" y="5132388"/>
          <p14:tracePt t="207827" x="347663" y="5157788"/>
          <p14:tracePt t="207837" x="347663" y="5176838"/>
          <p14:tracePt t="207843" x="347663" y="5189538"/>
          <p14:tracePt t="207853" x="347663" y="5202238"/>
          <p14:tracePt t="207860" x="347663" y="5214938"/>
          <p14:tracePt t="207870" x="347663" y="5227638"/>
          <p14:tracePt t="207887" x="347663" y="5246688"/>
          <p14:tracePt t="207893" x="347663" y="5259388"/>
          <p14:tracePt t="207911" x="347663" y="5272088"/>
          <p14:tracePt t="207918" x="347663" y="5297488"/>
          <p14:tracePt t="207935" x="347663" y="5327650"/>
          <p14:tracePt t="207945" x="360363" y="5340350"/>
          <p14:tracePt t="207953" x="360363" y="5365750"/>
          <p14:tracePt t="207961" x="360363" y="5378450"/>
          <p14:tracePt t="207970" x="360363" y="5397500"/>
          <p14:tracePt t="207978" x="360363" y="5410200"/>
          <p14:tracePt t="207987" x="360363" y="5422900"/>
          <p14:tracePt t="207994" x="360363" y="5435600"/>
          <p14:tracePt t="208007" x="360363" y="5448300"/>
          <p14:tracePt t="208020" x="360363" y="5467350"/>
          <p14:tracePt t="208038" x="360363" y="5480050"/>
          <p14:tracePt t="208053" x="373063" y="5492750"/>
          <p14:tracePt t="208077" x="373063" y="5505450"/>
          <p14:tracePt t="208087" x="373063" y="5518150"/>
          <p14:tracePt t="208102" x="373063" y="5530850"/>
          <p14:tracePt t="208119" x="373063" y="5549900"/>
          <p14:tracePt t="208130" x="373063" y="5562600"/>
          <p14:tracePt t="208143" x="385763" y="5562600"/>
          <p14:tracePt t="208158" x="385763" y="5575300"/>
          <p14:tracePt t="208190" x="385763" y="5588000"/>
          <p14:tracePt t="208214" x="385763" y="5600700"/>
          <p14:tracePt t="208222" x="398463" y="5600700"/>
          <p14:tracePt t="208246" x="398463" y="5619750"/>
          <p14:tracePt t="208359" x="411163" y="5619750"/>
          <p14:tracePt t="208537" x="430213" y="5619750"/>
          <p14:tracePt t="208586" x="430213" y="5632450"/>
          <p14:tracePt t="209859" x="430213" y="5619750"/>
          <p14:tracePt t="209866" x="430213" y="5588000"/>
          <p14:tracePt t="209874" x="430213" y="5575300"/>
          <p14:tracePt t="209882" x="430213" y="5530850"/>
          <p14:tracePt t="209890" x="430213" y="5492750"/>
          <p14:tracePt t="209899" x="430213" y="5467350"/>
          <p14:tracePt t="209907" x="430213" y="5422900"/>
          <p14:tracePt t="209915" x="430213" y="5378450"/>
          <p14:tracePt t="209923" x="430213" y="5340350"/>
          <p14:tracePt t="209931" x="430213" y="5327650"/>
          <p14:tracePt t="209939" x="430213" y="5284788"/>
          <p14:tracePt t="209947" x="430213" y="5259388"/>
          <p14:tracePt t="209955" x="430213" y="5214938"/>
          <p14:tracePt t="209963" x="430213" y="5176838"/>
          <p14:tracePt t="209971" x="430213" y="5132388"/>
          <p14:tracePt t="209979" x="430213" y="5094288"/>
          <p14:tracePt t="209987" x="430213" y="5024438"/>
          <p14:tracePt t="209996" x="430213" y="4968875"/>
          <p14:tracePt t="210004" x="430213" y="4943475"/>
          <p14:tracePt t="210012" x="430213" y="4886325"/>
          <p14:tracePt t="210020" x="430213" y="4854575"/>
          <p14:tracePt t="210028" x="430213" y="4816475"/>
          <p14:tracePt t="210036" x="430213" y="4803775"/>
          <p14:tracePt t="210044" x="430213" y="4791075"/>
          <p14:tracePt t="210052" x="430213" y="4772025"/>
          <p14:tracePt t="210061" x="430213" y="4759325"/>
          <p14:tracePt t="210092" x="430213" y="4746625"/>
          <p14:tracePt t="212622" x="455613" y="4746625"/>
          <p14:tracePt t="212630" x="481013" y="4746625"/>
          <p14:tracePt t="212638" x="536575" y="4733925"/>
          <p14:tracePt t="212646" x="631825" y="4721225"/>
          <p14:tracePt t="212654" x="733425" y="4689475"/>
          <p14:tracePt t="212662" x="884238" y="4664075"/>
          <p14:tracePt t="212670" x="1049338" y="4608513"/>
          <p14:tracePt t="212678" x="1352550" y="4525963"/>
          <p14:tracePt t="212686" x="1598613" y="4456113"/>
          <p14:tracePt t="212694" x="1863725" y="4360863"/>
          <p14:tracePt t="212703" x="2166938" y="4267200"/>
          <p14:tracePt t="212711" x="2470150" y="4165600"/>
          <p14:tracePt t="212719" x="2798763" y="4044950"/>
          <p14:tracePt t="212727" x="3127375" y="3932238"/>
          <p14:tracePt t="212735" x="3298825" y="3894138"/>
          <p14:tracePt t="212743" x="3614738" y="3792538"/>
          <p14:tracePt t="212753" x="3886200" y="3709988"/>
          <p14:tracePt t="212759" x="4151313" y="3640138"/>
          <p14:tracePt t="212770" x="4246563" y="3614738"/>
          <p14:tracePt t="212776" x="4441825" y="3571875"/>
          <p14:tracePt t="212785" x="4594225" y="3546475"/>
          <p14:tracePt t="212793" x="4714875" y="3521075"/>
          <p14:tracePt t="212804" x="4802188" y="3521075"/>
          <p14:tracePt t="212812" x="4827588" y="3508375"/>
          <p14:tracePt t="212818" x="4897438" y="3508375"/>
          <p14:tracePt t="212827" x="4935538" y="3489325"/>
          <p14:tracePt t="212835" x="4979988" y="3489325"/>
          <p14:tracePt t="212843" x="5005388" y="3489325"/>
          <p14:tracePt t="212853" x="5037138" y="3489325"/>
          <p14:tracePt t="212860" x="5049838" y="3489325"/>
          <p14:tracePt t="212868" x="5073650" y="3489325"/>
          <p14:tracePt t="212876" x="5086350" y="3489325"/>
          <p14:tracePt t="212885" x="5105400" y="3489325"/>
          <p14:tracePt t="212893" x="5130800" y="3489325"/>
          <p14:tracePt t="212904" x="5143500" y="3489325"/>
          <p14:tracePt t="212912" x="5156200" y="3489325"/>
          <p14:tracePt t="212919" x="5168900" y="3489325"/>
          <p14:tracePt t="212929" x="5187950" y="3489325"/>
          <p14:tracePt t="212935" x="5200650" y="3489325"/>
          <p14:tracePt t="212952" x="5213350" y="3489325"/>
          <p14:tracePt t="212970" x="5226050" y="3489325"/>
          <p14:tracePt t="212986" x="5238750" y="3489325"/>
          <p14:tracePt t="212995" x="5270500" y="3489325"/>
          <p14:tracePt t="213001" x="5295900" y="3489325"/>
          <p14:tracePt t="213010" x="5308600" y="3489325"/>
          <p14:tracePt t="213021" x="5353050" y="3508375"/>
          <p14:tracePt t="213027" x="5378450" y="3508375"/>
          <p14:tracePt t="213036" x="5421313" y="3521075"/>
          <p14:tracePt t="213043" x="5434013" y="3521075"/>
          <p14:tracePt t="213052" x="5472113" y="3521075"/>
          <p14:tracePt t="213060" x="5516563" y="3521075"/>
          <p14:tracePt t="213068" x="5541963" y="3533775"/>
          <p14:tracePt t="213077" x="5573713" y="3533775"/>
          <p14:tracePt t="213085" x="5599113" y="3546475"/>
          <p14:tracePt t="213094" x="5624513" y="3546475"/>
          <p14:tracePt t="213103" x="5681663" y="3546475"/>
          <p14:tracePt t="213112" x="5694363" y="3559175"/>
          <p14:tracePt t="213118" x="5737225" y="3571875"/>
          <p14:tracePt t="213130" x="5749925" y="3571875"/>
          <p14:tracePt t="213136" x="5819775" y="3602038"/>
          <p14:tracePt t="213147" x="5845175" y="3614738"/>
          <p14:tracePt t="213155" x="5876925" y="3614738"/>
          <p14:tracePt t="213159" x="5902325" y="3627438"/>
          <p14:tracePt t="213169" x="5915025" y="3627438"/>
          <p14:tracePt t="213179" x="5927725" y="3627438"/>
          <p14:tracePt t="213184" x="5946775" y="3640138"/>
          <p14:tracePt t="213196" x="5959475" y="3640138"/>
          <p14:tracePt t="213220" x="5972175" y="3640138"/>
          <p14:tracePt t="213292" x="5972175" y="3659188"/>
          <p14:tracePt t="213308" x="5984875" y="3659188"/>
          <p14:tracePt t="213333" x="5984875" y="3671888"/>
          <p14:tracePt t="213814" x="5972175" y="3684588"/>
          <p14:tracePt t="213821" x="5889625" y="3811588"/>
          <p14:tracePt t="213829" x="5819775" y="3919538"/>
          <p14:tracePt t="213838" x="5724525" y="4057650"/>
          <p14:tracePt t="213846" x="5643563" y="4197350"/>
          <p14:tracePt t="213854" x="5421313" y="4525963"/>
          <p14:tracePt t="213862" x="5200650" y="4854575"/>
          <p14:tracePt t="213870" x="4922838" y="5227638"/>
          <p14:tracePt t="213878" x="4664075" y="5619750"/>
          <p14:tracePt t="213886" x="4373563" y="6003925"/>
          <p14:tracePt t="213895" x="4081463" y="6415088"/>
          <p14:tracePt t="213903" x="3790950" y="68326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AD1EB-F0DD-3275-B852-0FB9B093F4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15C809-E40A-B8FC-F45E-6FA70042E71F}"/>
              </a:ext>
            </a:extLst>
          </p:cNvPr>
          <p:cNvSpPr>
            <a:spLocks noGrp="1"/>
          </p:cNvSpPr>
          <p:nvPr>
            <p:ph type="title"/>
          </p:nvPr>
        </p:nvSpPr>
        <p:spPr/>
        <p:txBody>
          <a:bodyPr/>
          <a:lstStyle/>
          <a:p>
            <a:r>
              <a:rPr lang="en-US" dirty="0"/>
              <a:t>Pre-Training Is Sometimes Necessary </a:t>
            </a:r>
          </a:p>
        </p:txBody>
      </p:sp>
      <p:pic>
        <p:nvPicPr>
          <p:cNvPr id="5" name="Content Placeholder 4" descr="A close-up of a web page&#10;&#10;Description automatically generated">
            <a:extLst>
              <a:ext uri="{FF2B5EF4-FFF2-40B4-BE49-F238E27FC236}">
                <a16:creationId xmlns:a16="http://schemas.microsoft.com/office/drawing/2014/main" id="{7A534884-6496-93D3-2FBE-0E4D03CB124A}"/>
              </a:ext>
            </a:extLst>
          </p:cNvPr>
          <p:cNvPicPr>
            <a:picLocks noGrp="1" noChangeAspect="1"/>
          </p:cNvPicPr>
          <p:nvPr>
            <p:ph idx="1"/>
          </p:nvPr>
        </p:nvPicPr>
        <p:blipFill>
          <a:blip r:embed="rId2"/>
          <a:stretch>
            <a:fillRect/>
          </a:stretch>
        </p:blipFill>
        <p:spPr>
          <a:xfrm>
            <a:off x="1715070" y="2073729"/>
            <a:ext cx="8761859" cy="4784271"/>
          </a:xfrm>
        </p:spPr>
      </p:pic>
      <p:sp>
        <p:nvSpPr>
          <p:cNvPr id="3" name="Rectangle 2">
            <a:extLst>
              <a:ext uri="{FF2B5EF4-FFF2-40B4-BE49-F238E27FC236}">
                <a16:creationId xmlns:a16="http://schemas.microsoft.com/office/drawing/2014/main" id="{C917F9B3-0B2B-0462-9016-3DB6DA57FDA3}"/>
              </a:ext>
            </a:extLst>
          </p:cNvPr>
          <p:cNvSpPr/>
          <p:nvPr/>
        </p:nvSpPr>
        <p:spPr>
          <a:xfrm>
            <a:off x="4816928" y="3948248"/>
            <a:ext cx="6564086" cy="29097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8867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0E09F-3F04-FC08-CC33-5F68145952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30BBBA-E5A5-719E-F3A0-80E047077411}"/>
              </a:ext>
            </a:extLst>
          </p:cNvPr>
          <p:cNvSpPr>
            <a:spLocks noGrp="1"/>
          </p:cNvSpPr>
          <p:nvPr>
            <p:ph type="title"/>
          </p:nvPr>
        </p:nvSpPr>
        <p:spPr/>
        <p:txBody>
          <a:bodyPr>
            <a:normAutofit/>
          </a:bodyPr>
          <a:lstStyle/>
          <a:p>
            <a:r>
              <a:rPr lang="en-US" dirty="0">
                <a:solidFill>
                  <a:srgbClr val="000000"/>
                </a:solidFill>
              </a:rPr>
              <a:t>Positional Encodings Layer</a:t>
            </a:r>
            <a:endParaRPr lang="en-US" dirty="0"/>
          </a:p>
        </p:txBody>
      </p:sp>
      <p:pic>
        <p:nvPicPr>
          <p:cNvPr id="9" name="Picture 8" descr="A diagram of a software algorithm&#10;&#10;Description automatically generated">
            <a:extLst>
              <a:ext uri="{FF2B5EF4-FFF2-40B4-BE49-F238E27FC236}">
                <a16:creationId xmlns:a16="http://schemas.microsoft.com/office/drawing/2014/main" id="{371C6F70-1C0A-7B69-1BAE-C486A570BE30}"/>
              </a:ext>
            </a:extLst>
          </p:cNvPr>
          <p:cNvPicPr>
            <a:picLocks noChangeAspect="1"/>
          </p:cNvPicPr>
          <p:nvPr/>
        </p:nvPicPr>
        <p:blipFill>
          <a:blip r:embed="rId3"/>
          <a:stretch>
            <a:fillRect/>
          </a:stretch>
        </p:blipFill>
        <p:spPr>
          <a:xfrm>
            <a:off x="2884757" y="2615761"/>
            <a:ext cx="6406803" cy="3362366"/>
          </a:xfrm>
          <a:prstGeom prst="rect">
            <a:avLst/>
          </a:prstGeom>
        </p:spPr>
      </p:pic>
      <p:sp>
        <p:nvSpPr>
          <p:cNvPr id="3" name="Rectangle 2">
            <a:extLst>
              <a:ext uri="{FF2B5EF4-FFF2-40B4-BE49-F238E27FC236}">
                <a16:creationId xmlns:a16="http://schemas.microsoft.com/office/drawing/2014/main" id="{D1FAA9F6-E7E4-A971-6131-417E2F30C13A}"/>
              </a:ext>
            </a:extLst>
          </p:cNvPr>
          <p:cNvSpPr/>
          <p:nvPr/>
        </p:nvSpPr>
        <p:spPr>
          <a:xfrm>
            <a:off x="4740124" y="5132786"/>
            <a:ext cx="2711752" cy="2678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4" name="Rectangle 3">
            <a:extLst>
              <a:ext uri="{FF2B5EF4-FFF2-40B4-BE49-F238E27FC236}">
                <a16:creationId xmlns:a16="http://schemas.microsoft.com/office/drawing/2014/main" id="{3560425D-7A88-58B4-37AF-277D8EA8BFFE}"/>
              </a:ext>
            </a:extLst>
          </p:cNvPr>
          <p:cNvSpPr/>
          <p:nvPr/>
        </p:nvSpPr>
        <p:spPr>
          <a:xfrm>
            <a:off x="3152777" y="3429001"/>
            <a:ext cx="1393031" cy="1468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569F43C5-9346-9F58-F170-BEA2C8812987}"/>
              </a:ext>
            </a:extLst>
          </p:cNvPr>
          <p:cNvSpPr/>
          <p:nvPr/>
        </p:nvSpPr>
        <p:spPr>
          <a:xfrm>
            <a:off x="8836614" y="2297432"/>
            <a:ext cx="1393031" cy="1468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 name="Curved Connector 9">
            <a:extLst>
              <a:ext uri="{FF2B5EF4-FFF2-40B4-BE49-F238E27FC236}">
                <a16:creationId xmlns:a16="http://schemas.microsoft.com/office/drawing/2014/main" id="{6A0FB596-1440-E620-1BB4-C2A425A03175}"/>
              </a:ext>
            </a:extLst>
          </p:cNvPr>
          <p:cNvCxnSpPr>
            <a:cxnSpLocks/>
          </p:cNvCxnSpPr>
          <p:nvPr/>
        </p:nvCxnSpPr>
        <p:spPr>
          <a:xfrm flipV="1">
            <a:off x="4740124" y="5620283"/>
            <a:ext cx="568061" cy="224761"/>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A table with numbers and symbols&#10;&#10;AI-generated content may be incorrect.">
            <a:extLst>
              <a:ext uri="{FF2B5EF4-FFF2-40B4-BE49-F238E27FC236}">
                <a16:creationId xmlns:a16="http://schemas.microsoft.com/office/drawing/2014/main" id="{4FA791AF-C06F-13AF-426A-8B08D77EC2BB}"/>
              </a:ext>
            </a:extLst>
          </p:cNvPr>
          <p:cNvPicPr>
            <a:picLocks noChangeAspect="1"/>
          </p:cNvPicPr>
          <p:nvPr/>
        </p:nvPicPr>
        <p:blipFill>
          <a:blip r:embed="rId4"/>
          <a:stretch>
            <a:fillRect/>
          </a:stretch>
        </p:blipFill>
        <p:spPr>
          <a:xfrm>
            <a:off x="1488924" y="5118100"/>
            <a:ext cx="3251200" cy="1524000"/>
          </a:xfrm>
          <a:prstGeom prst="rect">
            <a:avLst/>
          </a:prstGeom>
        </p:spPr>
      </p:pic>
    </p:spTree>
    <p:extLst>
      <p:ext uri="{BB962C8B-B14F-4D97-AF65-F5344CB8AC3E}">
        <p14:creationId xmlns:p14="http://schemas.microsoft.com/office/powerpoint/2010/main" val="635705880"/>
      </p:ext>
    </p:extLst>
  </p:cSld>
  <p:clrMapOvr>
    <a:masterClrMapping/>
  </p:clrMapOvr>
  <mc:AlternateContent xmlns:mc="http://schemas.openxmlformats.org/markup-compatibility/2006" xmlns:p14="http://schemas.microsoft.com/office/powerpoint/2010/main">
    <mc:Choice Requires="p14">
      <p:transition spd="slow" p14:dur="2000" advTm="25652"/>
    </mc:Choice>
    <mc:Fallback xmlns="">
      <p:transition spd="slow" advTm="25652"/>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16EF9-D7D7-3415-F9AD-F6DD0F7FC2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7966AB-0986-32A2-9697-8DA5D87D2500}"/>
              </a:ext>
            </a:extLst>
          </p:cNvPr>
          <p:cNvSpPr>
            <a:spLocks noGrp="1"/>
          </p:cNvSpPr>
          <p:nvPr>
            <p:ph type="title"/>
          </p:nvPr>
        </p:nvSpPr>
        <p:spPr/>
        <p:txBody>
          <a:bodyPr>
            <a:normAutofit/>
          </a:bodyPr>
          <a:lstStyle/>
          <a:p>
            <a:r>
              <a:rPr lang="en-US" dirty="0">
                <a:solidFill>
                  <a:srgbClr val="000000"/>
                </a:solidFill>
              </a:rPr>
              <a:t>Positional Encodings Layer</a:t>
            </a:r>
            <a:endParaRPr lang="en-US" dirty="0"/>
          </a:p>
        </p:txBody>
      </p:sp>
      <p:pic>
        <p:nvPicPr>
          <p:cNvPr id="9" name="Picture 8" descr="A diagram of a software algorithm&#10;&#10;Description automatically generated">
            <a:extLst>
              <a:ext uri="{FF2B5EF4-FFF2-40B4-BE49-F238E27FC236}">
                <a16:creationId xmlns:a16="http://schemas.microsoft.com/office/drawing/2014/main" id="{BBC1D8EA-43DC-CF31-F23C-9F7E3B69FDC6}"/>
              </a:ext>
            </a:extLst>
          </p:cNvPr>
          <p:cNvPicPr>
            <a:picLocks noChangeAspect="1"/>
          </p:cNvPicPr>
          <p:nvPr/>
        </p:nvPicPr>
        <p:blipFill>
          <a:blip r:embed="rId3"/>
          <a:stretch>
            <a:fillRect/>
          </a:stretch>
        </p:blipFill>
        <p:spPr>
          <a:xfrm>
            <a:off x="2884757" y="2615761"/>
            <a:ext cx="6406803" cy="3362366"/>
          </a:xfrm>
          <a:prstGeom prst="rect">
            <a:avLst/>
          </a:prstGeom>
        </p:spPr>
      </p:pic>
      <p:sp>
        <p:nvSpPr>
          <p:cNvPr id="3" name="Rectangle 2">
            <a:extLst>
              <a:ext uri="{FF2B5EF4-FFF2-40B4-BE49-F238E27FC236}">
                <a16:creationId xmlns:a16="http://schemas.microsoft.com/office/drawing/2014/main" id="{70BA9534-D418-355E-B1C2-1C11369578A8}"/>
              </a:ext>
            </a:extLst>
          </p:cNvPr>
          <p:cNvSpPr/>
          <p:nvPr/>
        </p:nvSpPr>
        <p:spPr>
          <a:xfrm>
            <a:off x="4740124" y="5132786"/>
            <a:ext cx="2711752" cy="2678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4" name="Rectangle 3">
            <a:extLst>
              <a:ext uri="{FF2B5EF4-FFF2-40B4-BE49-F238E27FC236}">
                <a16:creationId xmlns:a16="http://schemas.microsoft.com/office/drawing/2014/main" id="{F30E36DF-A814-2B3D-C1E7-7822C62F58B2}"/>
              </a:ext>
            </a:extLst>
          </p:cNvPr>
          <p:cNvSpPr/>
          <p:nvPr/>
        </p:nvSpPr>
        <p:spPr>
          <a:xfrm>
            <a:off x="3152777" y="3429001"/>
            <a:ext cx="1393031" cy="1468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70619769-5A35-47E8-B232-0378E2558BC9}"/>
              </a:ext>
            </a:extLst>
          </p:cNvPr>
          <p:cNvSpPr/>
          <p:nvPr/>
        </p:nvSpPr>
        <p:spPr>
          <a:xfrm>
            <a:off x="8836614" y="2297432"/>
            <a:ext cx="1393031" cy="1468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 name="Curved Connector 9">
            <a:extLst>
              <a:ext uri="{FF2B5EF4-FFF2-40B4-BE49-F238E27FC236}">
                <a16:creationId xmlns:a16="http://schemas.microsoft.com/office/drawing/2014/main" id="{C3478478-CF40-55F6-B08D-B5AE948C4B46}"/>
              </a:ext>
            </a:extLst>
          </p:cNvPr>
          <p:cNvCxnSpPr>
            <a:cxnSpLocks/>
          </p:cNvCxnSpPr>
          <p:nvPr/>
        </p:nvCxnSpPr>
        <p:spPr>
          <a:xfrm flipV="1">
            <a:off x="3589867" y="5266730"/>
            <a:ext cx="1099808" cy="203396"/>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descr="A table with numbers and lines&#10;&#10;AI-generated content may be incorrect.">
            <a:extLst>
              <a:ext uri="{FF2B5EF4-FFF2-40B4-BE49-F238E27FC236}">
                <a16:creationId xmlns:a16="http://schemas.microsoft.com/office/drawing/2014/main" id="{6D42F2EB-4A68-5F75-3A58-991537DA22CE}"/>
              </a:ext>
            </a:extLst>
          </p:cNvPr>
          <p:cNvPicPr>
            <a:picLocks noChangeAspect="1"/>
          </p:cNvPicPr>
          <p:nvPr/>
        </p:nvPicPr>
        <p:blipFill>
          <a:blip r:embed="rId4"/>
          <a:stretch>
            <a:fillRect/>
          </a:stretch>
        </p:blipFill>
        <p:spPr>
          <a:xfrm>
            <a:off x="434241" y="5207000"/>
            <a:ext cx="3378200" cy="1435100"/>
          </a:xfrm>
          <a:prstGeom prst="rect">
            <a:avLst/>
          </a:prstGeom>
        </p:spPr>
      </p:pic>
    </p:spTree>
    <p:extLst>
      <p:ext uri="{BB962C8B-B14F-4D97-AF65-F5344CB8AC3E}">
        <p14:creationId xmlns:p14="http://schemas.microsoft.com/office/powerpoint/2010/main" val="3747743440"/>
      </p:ext>
    </p:extLst>
  </p:cSld>
  <p:clrMapOvr>
    <a:masterClrMapping/>
  </p:clrMapOvr>
  <mc:AlternateContent xmlns:mc="http://schemas.openxmlformats.org/markup-compatibility/2006" xmlns:p14="http://schemas.microsoft.com/office/powerpoint/2010/main">
    <mc:Choice Requires="p14">
      <p:transition spd="slow" p14:dur="2000" advTm="13449"/>
    </mc:Choice>
    <mc:Fallback xmlns="">
      <p:transition spd="slow" advTm="13449"/>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0108F-6F52-413C-D740-7CBB391BF4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133704-1AAE-AEC3-CD80-D1F7AC298435}"/>
              </a:ext>
            </a:extLst>
          </p:cNvPr>
          <p:cNvSpPr>
            <a:spLocks noGrp="1"/>
          </p:cNvSpPr>
          <p:nvPr>
            <p:ph type="title"/>
          </p:nvPr>
        </p:nvSpPr>
        <p:spPr/>
        <p:txBody>
          <a:bodyPr>
            <a:normAutofit/>
          </a:bodyPr>
          <a:lstStyle/>
          <a:p>
            <a:r>
              <a:rPr lang="en-US" dirty="0">
                <a:solidFill>
                  <a:srgbClr val="000000"/>
                </a:solidFill>
              </a:rPr>
              <a:t>Positional Encodings Layer</a:t>
            </a:r>
            <a:endParaRPr lang="en-US" dirty="0"/>
          </a:p>
        </p:txBody>
      </p:sp>
      <p:pic>
        <p:nvPicPr>
          <p:cNvPr id="9" name="Picture 8" descr="A diagram of a software algorithm&#10;&#10;Description automatically generated">
            <a:extLst>
              <a:ext uri="{FF2B5EF4-FFF2-40B4-BE49-F238E27FC236}">
                <a16:creationId xmlns:a16="http://schemas.microsoft.com/office/drawing/2014/main" id="{9B0747AA-7F6C-D5F7-1874-01D9CC710A80}"/>
              </a:ext>
            </a:extLst>
          </p:cNvPr>
          <p:cNvPicPr>
            <a:picLocks noChangeAspect="1"/>
          </p:cNvPicPr>
          <p:nvPr/>
        </p:nvPicPr>
        <p:blipFill>
          <a:blip r:embed="rId3"/>
          <a:stretch>
            <a:fillRect/>
          </a:stretch>
        </p:blipFill>
        <p:spPr>
          <a:xfrm>
            <a:off x="2884757" y="2615761"/>
            <a:ext cx="6406803" cy="3362366"/>
          </a:xfrm>
          <a:prstGeom prst="rect">
            <a:avLst/>
          </a:prstGeom>
        </p:spPr>
      </p:pic>
      <p:sp>
        <p:nvSpPr>
          <p:cNvPr id="3" name="Rectangle 2">
            <a:extLst>
              <a:ext uri="{FF2B5EF4-FFF2-40B4-BE49-F238E27FC236}">
                <a16:creationId xmlns:a16="http://schemas.microsoft.com/office/drawing/2014/main" id="{EC5578F1-4BF9-A910-392B-6BB55EFA1D53}"/>
              </a:ext>
            </a:extLst>
          </p:cNvPr>
          <p:cNvSpPr/>
          <p:nvPr/>
        </p:nvSpPr>
        <p:spPr>
          <a:xfrm>
            <a:off x="4740124" y="5132786"/>
            <a:ext cx="2711752" cy="2678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4" name="Rectangle 3">
            <a:extLst>
              <a:ext uri="{FF2B5EF4-FFF2-40B4-BE49-F238E27FC236}">
                <a16:creationId xmlns:a16="http://schemas.microsoft.com/office/drawing/2014/main" id="{00713E40-5CC7-4770-17BC-20C9EE299731}"/>
              </a:ext>
            </a:extLst>
          </p:cNvPr>
          <p:cNvSpPr/>
          <p:nvPr/>
        </p:nvSpPr>
        <p:spPr>
          <a:xfrm>
            <a:off x="3152777" y="3429001"/>
            <a:ext cx="1393031" cy="1468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6F7A5ADB-AA74-FCB9-8F32-166FE4DF0C0C}"/>
              </a:ext>
            </a:extLst>
          </p:cNvPr>
          <p:cNvSpPr/>
          <p:nvPr/>
        </p:nvSpPr>
        <p:spPr>
          <a:xfrm>
            <a:off x="8836614" y="2297432"/>
            <a:ext cx="1393031" cy="1468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 name="Curved Connector 9">
            <a:extLst>
              <a:ext uri="{FF2B5EF4-FFF2-40B4-BE49-F238E27FC236}">
                <a16:creationId xmlns:a16="http://schemas.microsoft.com/office/drawing/2014/main" id="{7D83A160-E95F-1AE1-6FAC-D09C78CF138A}"/>
              </a:ext>
            </a:extLst>
          </p:cNvPr>
          <p:cNvCxnSpPr>
            <a:cxnSpLocks/>
          </p:cNvCxnSpPr>
          <p:nvPr/>
        </p:nvCxnSpPr>
        <p:spPr>
          <a:xfrm>
            <a:off x="4472433" y="4279104"/>
            <a:ext cx="641435" cy="505272"/>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table with numbers and a number of digits&#10;&#10;AI-generated content may be incorrect.">
            <a:extLst>
              <a:ext uri="{FF2B5EF4-FFF2-40B4-BE49-F238E27FC236}">
                <a16:creationId xmlns:a16="http://schemas.microsoft.com/office/drawing/2014/main" id="{3538548A-2490-514B-31D9-F2D3D0E4A282}"/>
              </a:ext>
            </a:extLst>
          </p:cNvPr>
          <p:cNvPicPr>
            <a:picLocks noChangeAspect="1"/>
          </p:cNvPicPr>
          <p:nvPr/>
        </p:nvPicPr>
        <p:blipFill>
          <a:blip r:embed="rId4"/>
          <a:stretch>
            <a:fillRect/>
          </a:stretch>
        </p:blipFill>
        <p:spPr>
          <a:xfrm>
            <a:off x="1548607" y="3628430"/>
            <a:ext cx="2997200" cy="1638300"/>
          </a:xfrm>
          <a:prstGeom prst="rect">
            <a:avLst/>
          </a:prstGeom>
        </p:spPr>
      </p:pic>
    </p:spTree>
    <p:extLst>
      <p:ext uri="{BB962C8B-B14F-4D97-AF65-F5344CB8AC3E}">
        <p14:creationId xmlns:p14="http://schemas.microsoft.com/office/powerpoint/2010/main" val="3985643132"/>
      </p:ext>
    </p:extLst>
  </p:cSld>
  <p:clrMapOvr>
    <a:masterClrMapping/>
  </p:clrMapOvr>
  <mc:AlternateContent xmlns:mc="http://schemas.openxmlformats.org/markup-compatibility/2006" xmlns:p14="http://schemas.microsoft.com/office/powerpoint/2010/main">
    <mc:Choice Requires="p14">
      <p:transition spd="slow" p14:dur="2000" advTm="67573"/>
    </mc:Choice>
    <mc:Fallback xmlns="">
      <p:transition spd="slow" advTm="6757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E5CD2-A209-622A-E5BB-10FE6CE9B7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CA118C-0329-298A-BD05-BAFEB130AF6A}"/>
              </a:ext>
            </a:extLst>
          </p:cNvPr>
          <p:cNvSpPr>
            <a:spLocks noGrp="1"/>
          </p:cNvSpPr>
          <p:nvPr>
            <p:ph type="title"/>
          </p:nvPr>
        </p:nvSpPr>
        <p:spPr/>
        <p:txBody>
          <a:bodyPr/>
          <a:lstStyle/>
          <a:p>
            <a:r>
              <a:rPr lang="en-US" dirty="0"/>
              <a:t>Pre-Training Is Sometimes Necessary </a:t>
            </a:r>
          </a:p>
        </p:txBody>
      </p:sp>
      <p:pic>
        <p:nvPicPr>
          <p:cNvPr id="5" name="Content Placeholder 4" descr="A close-up of a web page&#10;&#10;Description automatically generated">
            <a:extLst>
              <a:ext uri="{FF2B5EF4-FFF2-40B4-BE49-F238E27FC236}">
                <a16:creationId xmlns:a16="http://schemas.microsoft.com/office/drawing/2014/main" id="{6F78986D-EAEA-0454-92B0-ECA7B6F3EF12}"/>
              </a:ext>
            </a:extLst>
          </p:cNvPr>
          <p:cNvPicPr>
            <a:picLocks noGrp="1" noChangeAspect="1"/>
          </p:cNvPicPr>
          <p:nvPr>
            <p:ph idx="1"/>
          </p:nvPr>
        </p:nvPicPr>
        <p:blipFill>
          <a:blip r:embed="rId2"/>
          <a:stretch>
            <a:fillRect/>
          </a:stretch>
        </p:blipFill>
        <p:spPr>
          <a:xfrm>
            <a:off x="1715070" y="2073729"/>
            <a:ext cx="8761859" cy="4784271"/>
          </a:xfrm>
        </p:spPr>
      </p:pic>
      <p:sp>
        <p:nvSpPr>
          <p:cNvPr id="3" name="Rectangle 2">
            <a:extLst>
              <a:ext uri="{FF2B5EF4-FFF2-40B4-BE49-F238E27FC236}">
                <a16:creationId xmlns:a16="http://schemas.microsoft.com/office/drawing/2014/main" id="{889FC0DB-3EA8-6E80-3416-D2C6CED90F16}"/>
              </a:ext>
            </a:extLst>
          </p:cNvPr>
          <p:cNvSpPr/>
          <p:nvPr/>
        </p:nvSpPr>
        <p:spPr>
          <a:xfrm>
            <a:off x="4816928" y="4963886"/>
            <a:ext cx="6564086" cy="1894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926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ABE2A-8C3F-17C2-A698-9BCEE66E3F5D}"/>
              </a:ext>
            </a:extLst>
          </p:cNvPr>
          <p:cNvSpPr>
            <a:spLocks noGrp="1"/>
          </p:cNvSpPr>
          <p:nvPr>
            <p:ph type="title"/>
          </p:nvPr>
        </p:nvSpPr>
        <p:spPr/>
        <p:txBody>
          <a:bodyPr/>
          <a:lstStyle/>
          <a:p>
            <a:r>
              <a:rPr lang="en-US" dirty="0"/>
              <a:t>Pre-Training Is Sometimes Necessary </a:t>
            </a:r>
          </a:p>
        </p:txBody>
      </p:sp>
      <p:pic>
        <p:nvPicPr>
          <p:cNvPr id="5" name="Content Placeholder 4" descr="A close-up of a web page&#10;&#10;Description automatically generated">
            <a:extLst>
              <a:ext uri="{FF2B5EF4-FFF2-40B4-BE49-F238E27FC236}">
                <a16:creationId xmlns:a16="http://schemas.microsoft.com/office/drawing/2014/main" id="{F87A32E9-D6C2-76F8-F8C0-8EF20151DAB9}"/>
              </a:ext>
            </a:extLst>
          </p:cNvPr>
          <p:cNvPicPr>
            <a:picLocks noGrp="1" noChangeAspect="1"/>
          </p:cNvPicPr>
          <p:nvPr>
            <p:ph idx="1"/>
          </p:nvPr>
        </p:nvPicPr>
        <p:blipFill>
          <a:blip r:embed="rId2"/>
          <a:stretch>
            <a:fillRect/>
          </a:stretch>
        </p:blipFill>
        <p:spPr>
          <a:xfrm>
            <a:off x="1715070" y="2073729"/>
            <a:ext cx="8761859" cy="4784271"/>
          </a:xfrm>
        </p:spPr>
      </p:pic>
      <p:sp>
        <p:nvSpPr>
          <p:cNvPr id="6" name="Rectangle 5">
            <a:extLst>
              <a:ext uri="{FF2B5EF4-FFF2-40B4-BE49-F238E27FC236}">
                <a16:creationId xmlns:a16="http://schemas.microsoft.com/office/drawing/2014/main" id="{A4646988-6346-90EE-6399-554AAEB7304B}"/>
              </a:ext>
            </a:extLst>
          </p:cNvPr>
          <p:cNvSpPr/>
          <p:nvPr/>
        </p:nvSpPr>
        <p:spPr>
          <a:xfrm>
            <a:off x="4816928" y="6172200"/>
            <a:ext cx="6564086" cy="6857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133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DC195-4A4A-83BF-AFCB-A5809E81C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C39439-54F1-99DE-68B4-1DAFA52067BA}"/>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6680117C-9591-CCCA-F4F8-04BF0E79D837}"/>
              </a:ext>
            </a:extLst>
          </p:cNvPr>
          <p:cNvSpPr>
            <a:spLocks noGrp="1"/>
          </p:cNvSpPr>
          <p:nvPr>
            <p:ph idx="1"/>
          </p:nvPr>
        </p:nvSpPr>
        <p:spPr/>
        <p:txBody>
          <a:bodyPr>
            <a:normAutofit/>
          </a:bodyPr>
          <a:lstStyle/>
          <a:p>
            <a:pPr>
              <a:buClr>
                <a:schemeClr val="accent1">
                  <a:lumMod val="75000"/>
                </a:schemeClr>
              </a:buClr>
              <a:buFont typeface="Wingdings" pitchFamily="2" charset="2"/>
              <a:buChar char="Ø"/>
            </a:pPr>
            <a:r>
              <a:rPr lang="en-US" sz="2400" dirty="0"/>
              <a:t>Transformers Architecture</a:t>
            </a:r>
          </a:p>
          <a:p>
            <a:pPr>
              <a:buClr>
                <a:schemeClr val="accent1">
                  <a:lumMod val="75000"/>
                </a:schemeClr>
              </a:buClr>
              <a:buFont typeface="Wingdings" pitchFamily="2" charset="2"/>
              <a:buChar char="Ø"/>
            </a:pPr>
            <a:r>
              <a:rPr lang="en-US" sz="2400" dirty="0"/>
              <a:t>Tokenization</a:t>
            </a:r>
          </a:p>
          <a:p>
            <a:pPr>
              <a:buClr>
                <a:schemeClr val="accent1">
                  <a:lumMod val="75000"/>
                </a:schemeClr>
              </a:buClr>
              <a:buFont typeface="Wingdings" pitchFamily="2" charset="2"/>
              <a:buChar char="Ø"/>
            </a:pPr>
            <a:r>
              <a:rPr lang="en-US" sz="2400" dirty="0"/>
              <a:t>Embeddings Layer</a:t>
            </a:r>
          </a:p>
          <a:p>
            <a:pPr>
              <a:buClr>
                <a:schemeClr val="accent1">
                  <a:lumMod val="75000"/>
                </a:schemeClr>
              </a:buClr>
              <a:buFont typeface="Wingdings" pitchFamily="2" charset="2"/>
              <a:buChar char="Ø"/>
            </a:pPr>
            <a:r>
              <a:rPr lang="en-US" sz="2400" dirty="0"/>
              <a:t>Positional Encoding Layer</a:t>
            </a:r>
          </a:p>
        </p:txBody>
      </p:sp>
    </p:spTree>
    <p:extLst>
      <p:ext uri="{BB962C8B-B14F-4D97-AF65-F5344CB8AC3E}">
        <p14:creationId xmlns:p14="http://schemas.microsoft.com/office/powerpoint/2010/main" val="41929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C49A0-D811-63C7-2BB5-FA81BDCFC8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30A783-EF14-9676-079E-1A5B1EAA67B6}"/>
              </a:ext>
            </a:extLst>
          </p:cNvPr>
          <p:cNvSpPr>
            <a:spLocks noGrp="1"/>
          </p:cNvSpPr>
          <p:nvPr>
            <p:ph type="title"/>
          </p:nvPr>
        </p:nvSpPr>
        <p:spPr/>
        <p:txBody>
          <a:bodyPr>
            <a:normAutofit/>
          </a:bodyPr>
          <a:lstStyle/>
          <a:p>
            <a:r>
              <a:rPr lang="en-US" dirty="0">
                <a:solidFill>
                  <a:srgbClr val="000000"/>
                </a:solidFill>
              </a:rPr>
              <a:t>Transformers Architecture</a:t>
            </a:r>
            <a:endParaRPr lang="en-US" dirty="0"/>
          </a:p>
        </p:txBody>
      </p:sp>
      <p:pic>
        <p:nvPicPr>
          <p:cNvPr id="9" name="Picture 8" descr="A diagram of a software algorithm&#10;&#10;Description automatically generated">
            <a:extLst>
              <a:ext uri="{FF2B5EF4-FFF2-40B4-BE49-F238E27FC236}">
                <a16:creationId xmlns:a16="http://schemas.microsoft.com/office/drawing/2014/main" id="{8D35764F-75C8-F364-4A5F-6865264EEF3F}"/>
              </a:ext>
            </a:extLst>
          </p:cNvPr>
          <p:cNvPicPr>
            <a:picLocks noChangeAspect="1"/>
          </p:cNvPicPr>
          <p:nvPr/>
        </p:nvPicPr>
        <p:blipFill>
          <a:blip r:embed="rId3"/>
          <a:stretch>
            <a:fillRect/>
          </a:stretch>
        </p:blipFill>
        <p:spPr>
          <a:xfrm>
            <a:off x="1824798" y="2147542"/>
            <a:ext cx="8542404" cy="4483155"/>
          </a:xfrm>
          <a:prstGeom prst="rect">
            <a:avLst/>
          </a:prstGeom>
        </p:spPr>
      </p:pic>
    </p:spTree>
    <p:extLst>
      <p:ext uri="{BB962C8B-B14F-4D97-AF65-F5344CB8AC3E}">
        <p14:creationId xmlns:p14="http://schemas.microsoft.com/office/powerpoint/2010/main" val="4526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FE002-52BB-3FC2-DE77-F067AAEFDA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5C3711-43EB-0B78-DB46-CCF6D149F74B}"/>
              </a:ext>
            </a:extLst>
          </p:cNvPr>
          <p:cNvSpPr>
            <a:spLocks noGrp="1"/>
          </p:cNvSpPr>
          <p:nvPr>
            <p:ph type="title"/>
          </p:nvPr>
        </p:nvSpPr>
        <p:spPr/>
        <p:txBody>
          <a:bodyPr>
            <a:normAutofit/>
          </a:bodyPr>
          <a:lstStyle/>
          <a:p>
            <a:r>
              <a:rPr lang="en-US" dirty="0">
                <a:solidFill>
                  <a:srgbClr val="000000"/>
                </a:solidFill>
              </a:rPr>
              <a:t>Transformers Architecture</a:t>
            </a:r>
            <a:endParaRPr lang="en-US" dirty="0"/>
          </a:p>
        </p:txBody>
      </p:sp>
      <p:pic>
        <p:nvPicPr>
          <p:cNvPr id="9" name="Picture 8" descr="A diagram of a software algorithm&#10;&#10;Description automatically generated">
            <a:extLst>
              <a:ext uri="{FF2B5EF4-FFF2-40B4-BE49-F238E27FC236}">
                <a16:creationId xmlns:a16="http://schemas.microsoft.com/office/drawing/2014/main" id="{2EDCCFF2-28D1-A670-6A6A-1C2B6209B41B}"/>
              </a:ext>
            </a:extLst>
          </p:cNvPr>
          <p:cNvPicPr>
            <a:picLocks noChangeAspect="1"/>
          </p:cNvPicPr>
          <p:nvPr/>
        </p:nvPicPr>
        <p:blipFill>
          <a:blip r:embed="rId3"/>
          <a:stretch>
            <a:fillRect/>
          </a:stretch>
        </p:blipFill>
        <p:spPr>
          <a:xfrm>
            <a:off x="1824798" y="2147542"/>
            <a:ext cx="8542404" cy="4483155"/>
          </a:xfrm>
          <a:prstGeom prst="rect">
            <a:avLst/>
          </a:prstGeom>
        </p:spPr>
      </p:pic>
      <p:sp>
        <p:nvSpPr>
          <p:cNvPr id="4" name="Rectangle 3">
            <a:extLst>
              <a:ext uri="{FF2B5EF4-FFF2-40B4-BE49-F238E27FC236}">
                <a16:creationId xmlns:a16="http://schemas.microsoft.com/office/drawing/2014/main" id="{71726A01-3B63-D269-08BD-B9A35F9CCCE0}"/>
              </a:ext>
            </a:extLst>
          </p:cNvPr>
          <p:cNvSpPr/>
          <p:nvPr/>
        </p:nvSpPr>
        <p:spPr>
          <a:xfrm>
            <a:off x="4429125" y="3429000"/>
            <a:ext cx="1666875" cy="3201697"/>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2581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E8B3-D6E6-D9AF-92DC-D9964BBF15CD}"/>
              </a:ext>
            </a:extLst>
          </p:cNvPr>
          <p:cNvSpPr>
            <a:spLocks noGrp="1"/>
          </p:cNvSpPr>
          <p:nvPr>
            <p:ph type="title"/>
          </p:nvPr>
        </p:nvSpPr>
        <p:spPr/>
        <p:txBody>
          <a:bodyPr>
            <a:normAutofit fontScale="90000"/>
          </a:bodyPr>
          <a:lstStyle/>
          <a:p>
            <a:r>
              <a:rPr lang="en-US" b="1" i="0" u="none" strike="noStrike" dirty="0">
                <a:solidFill>
                  <a:srgbClr val="000000"/>
                </a:solidFill>
                <a:effectLst/>
              </a:rPr>
              <a:t>BERT: Bidirectional Encoder Representations from Transformers</a:t>
            </a:r>
            <a:br>
              <a:rPr lang="en-US" b="0" i="0" u="none" strike="noStrike" dirty="0">
                <a:solidFill>
                  <a:srgbClr val="000000"/>
                </a:solidFill>
                <a:effectLst/>
              </a:rPr>
            </a:br>
            <a:endParaRPr lang="en-US" dirty="0"/>
          </a:p>
        </p:txBody>
      </p:sp>
      <p:sp>
        <p:nvSpPr>
          <p:cNvPr id="3" name="Content Placeholder 2">
            <a:extLst>
              <a:ext uri="{FF2B5EF4-FFF2-40B4-BE49-F238E27FC236}">
                <a16:creationId xmlns:a16="http://schemas.microsoft.com/office/drawing/2014/main" id="{C029B75B-A5CD-75F5-401B-6CCC97CA34A0}"/>
              </a:ext>
            </a:extLst>
          </p:cNvPr>
          <p:cNvSpPr>
            <a:spLocks noGrp="1"/>
          </p:cNvSpPr>
          <p:nvPr>
            <p:ph idx="1"/>
          </p:nvPr>
        </p:nvSpPr>
        <p:spPr>
          <a:xfrm>
            <a:off x="640080" y="3233530"/>
            <a:ext cx="10890928" cy="2966102"/>
          </a:xfrm>
        </p:spPr>
        <p:txBody>
          <a:bodyPr/>
          <a:lstStyle/>
          <a:p>
            <a:pPr algn="l">
              <a:buFont typeface="Arial" panose="020B0604020202020204" pitchFamily="34" charset="0"/>
              <a:buChar char="•"/>
            </a:pPr>
            <a:r>
              <a:rPr lang="en-US" b="0" i="0" u="none" strike="noStrike" dirty="0">
                <a:solidFill>
                  <a:srgbClr val="000000"/>
                </a:solidFill>
                <a:effectLst/>
              </a:rPr>
              <a:t>Revolutionary language model in natural language processing</a:t>
            </a:r>
          </a:p>
          <a:p>
            <a:pPr algn="l">
              <a:buFont typeface="Arial" panose="020B0604020202020204" pitchFamily="34" charset="0"/>
              <a:buChar char="•"/>
            </a:pPr>
            <a:r>
              <a:rPr lang="en-US" b="0" i="0" u="none" strike="noStrike" dirty="0">
                <a:solidFill>
                  <a:srgbClr val="000000"/>
                </a:solidFill>
                <a:effectLst/>
              </a:rPr>
              <a:t>Achieved state-of-the-art results upon release</a:t>
            </a:r>
          </a:p>
          <a:p>
            <a:pPr algn="l">
              <a:buFont typeface="Arial" panose="020B0604020202020204" pitchFamily="34" charset="0"/>
              <a:buChar char="•"/>
            </a:pPr>
            <a:r>
              <a:rPr lang="en-US" b="0" i="0" u="none" strike="noStrike" dirty="0">
                <a:solidFill>
                  <a:srgbClr val="000000"/>
                </a:solidFill>
                <a:effectLst/>
              </a:rPr>
              <a:t>Now considered a baseline in the NLP field</a:t>
            </a:r>
          </a:p>
        </p:txBody>
      </p:sp>
    </p:spTree>
    <p:extLst>
      <p:ext uri="{BB962C8B-B14F-4D97-AF65-F5344CB8AC3E}">
        <p14:creationId xmlns:p14="http://schemas.microsoft.com/office/powerpoint/2010/main" val="3906076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5106A-47D4-33AC-7F04-6087F5C7C4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0124E4-6BB5-6791-2651-BD77F0356FEA}"/>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0E33E0F0-EE6A-480F-A096-B11BCC6E704D}"/>
              </a:ext>
            </a:extLst>
          </p:cNvPr>
          <p:cNvSpPr>
            <a:spLocks noGrp="1"/>
          </p:cNvSpPr>
          <p:nvPr>
            <p:ph idx="1"/>
          </p:nvPr>
        </p:nvSpPr>
        <p:spPr/>
        <p:txBody>
          <a:bodyPr>
            <a:normAutofit/>
          </a:bodyPr>
          <a:lstStyle/>
          <a:p>
            <a:pPr>
              <a:buClr>
                <a:schemeClr val="accent1">
                  <a:lumMod val="75000"/>
                </a:schemeClr>
              </a:buClr>
              <a:buFont typeface="Wingdings" pitchFamily="2" charset="2"/>
              <a:buChar char="Ø"/>
            </a:pPr>
            <a:r>
              <a:rPr lang="en-US" sz="2400" dirty="0"/>
              <a:t>Intro to Transformers</a:t>
            </a:r>
          </a:p>
          <a:p>
            <a:pPr>
              <a:buClr>
                <a:schemeClr val="accent1">
                  <a:lumMod val="75000"/>
                </a:schemeClr>
              </a:buClr>
              <a:buFont typeface="Wingdings" pitchFamily="2" charset="2"/>
              <a:buChar char="Ø"/>
            </a:pPr>
            <a:r>
              <a:rPr lang="en-US" sz="2400" dirty="0"/>
              <a:t>Transformers Architecture</a:t>
            </a:r>
          </a:p>
          <a:p>
            <a:pPr>
              <a:buClr>
                <a:schemeClr val="accent1">
                  <a:lumMod val="75000"/>
                </a:schemeClr>
              </a:buClr>
              <a:buFont typeface="Wingdings" pitchFamily="2" charset="2"/>
              <a:buChar char="Ø"/>
            </a:pPr>
            <a:r>
              <a:rPr lang="en-US" sz="2400" dirty="0"/>
              <a:t>Tokenization</a:t>
            </a:r>
          </a:p>
          <a:p>
            <a:pPr>
              <a:buClr>
                <a:schemeClr val="accent1">
                  <a:lumMod val="75000"/>
                </a:schemeClr>
              </a:buClr>
              <a:buFont typeface="Wingdings" pitchFamily="2" charset="2"/>
              <a:buChar char="Ø"/>
            </a:pPr>
            <a:r>
              <a:rPr lang="en-US" sz="2400" dirty="0"/>
              <a:t>Embeddings Layer</a:t>
            </a:r>
          </a:p>
          <a:p>
            <a:pPr>
              <a:buClr>
                <a:schemeClr val="accent1">
                  <a:lumMod val="75000"/>
                </a:schemeClr>
              </a:buClr>
              <a:buFont typeface="Wingdings" pitchFamily="2" charset="2"/>
              <a:buChar char="Ø"/>
            </a:pPr>
            <a:r>
              <a:rPr lang="en-US" sz="2400" dirty="0"/>
              <a:t>Positional Encoding Layer</a:t>
            </a:r>
          </a:p>
        </p:txBody>
      </p:sp>
    </p:spTree>
    <p:extLst>
      <p:ext uri="{BB962C8B-B14F-4D97-AF65-F5344CB8AC3E}">
        <p14:creationId xmlns:p14="http://schemas.microsoft.com/office/powerpoint/2010/main" val="519939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B5A61-3704-87C5-DF87-7A1517D7EAAD}"/>
              </a:ext>
            </a:extLst>
          </p:cNvPr>
          <p:cNvSpPr>
            <a:spLocks noGrp="1"/>
          </p:cNvSpPr>
          <p:nvPr>
            <p:ph type="title"/>
          </p:nvPr>
        </p:nvSpPr>
        <p:spPr/>
        <p:txBody>
          <a:bodyPr/>
          <a:lstStyle/>
          <a:p>
            <a:r>
              <a:rPr lang="en-US" dirty="0"/>
              <a:t>Name BERT</a:t>
            </a:r>
          </a:p>
        </p:txBody>
      </p:sp>
      <p:sp>
        <p:nvSpPr>
          <p:cNvPr id="3" name="Content Placeholder 2">
            <a:extLst>
              <a:ext uri="{FF2B5EF4-FFF2-40B4-BE49-F238E27FC236}">
                <a16:creationId xmlns:a16="http://schemas.microsoft.com/office/drawing/2014/main" id="{A7E3DAC3-FDEB-E26A-0A4D-58C94792C307}"/>
              </a:ext>
            </a:extLst>
          </p:cNvPr>
          <p:cNvSpPr>
            <a:spLocks noGrp="1"/>
          </p:cNvSpPr>
          <p:nvPr>
            <p:ph idx="1"/>
          </p:nvPr>
        </p:nvSpPr>
        <p:spPr>
          <a:xfrm>
            <a:off x="640080" y="3008242"/>
            <a:ext cx="10890928" cy="3191389"/>
          </a:xfrm>
        </p:spPr>
        <p:txBody>
          <a:bodyPr/>
          <a:lstStyle/>
          <a:p>
            <a:r>
              <a:rPr lang="en-US" b="1" dirty="0"/>
              <a:t>Bidirectional</a:t>
            </a:r>
            <a:r>
              <a:rPr lang="en-US" dirty="0"/>
              <a:t>: Reads text in both directions for better context.</a:t>
            </a:r>
          </a:p>
          <a:p>
            <a:r>
              <a:rPr lang="en-US" b="1" dirty="0"/>
              <a:t>Encoder</a:t>
            </a:r>
            <a:r>
              <a:rPr lang="en-US" dirty="0"/>
              <a:t>: Built only on Encoder layers.</a:t>
            </a:r>
          </a:p>
          <a:p>
            <a:r>
              <a:rPr lang="en-US" b="1" dirty="0"/>
              <a:t>Representations</a:t>
            </a:r>
            <a:r>
              <a:rPr lang="en-US" dirty="0"/>
              <a:t>: Creates meaningful word representations.</a:t>
            </a:r>
          </a:p>
          <a:p>
            <a:r>
              <a:rPr lang="en-US" b="1" dirty="0"/>
              <a:t>Transformers</a:t>
            </a:r>
            <a:r>
              <a:rPr lang="en-US" dirty="0"/>
              <a:t>: Based on the Transformer architecture.</a:t>
            </a:r>
          </a:p>
        </p:txBody>
      </p:sp>
      <p:sp>
        <p:nvSpPr>
          <p:cNvPr id="4" name="Rectangle 3">
            <a:extLst>
              <a:ext uri="{FF2B5EF4-FFF2-40B4-BE49-F238E27FC236}">
                <a16:creationId xmlns:a16="http://schemas.microsoft.com/office/drawing/2014/main" id="{B69A2CDE-76CA-8BE6-DADC-B515F534E5B9}"/>
              </a:ext>
            </a:extLst>
          </p:cNvPr>
          <p:cNvSpPr/>
          <p:nvPr/>
        </p:nvSpPr>
        <p:spPr>
          <a:xfrm>
            <a:off x="503583" y="4545496"/>
            <a:ext cx="7156174" cy="5963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785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B5A40-5486-6952-03D4-0EF821E23361}"/>
              </a:ext>
            </a:extLst>
          </p:cNvPr>
          <p:cNvSpPr>
            <a:spLocks noGrp="1"/>
          </p:cNvSpPr>
          <p:nvPr>
            <p:ph type="title"/>
          </p:nvPr>
        </p:nvSpPr>
        <p:spPr/>
        <p:txBody>
          <a:bodyPr/>
          <a:lstStyle/>
          <a:p>
            <a:r>
              <a:rPr lang="en-US" dirty="0"/>
              <a:t>Meaningful Word Representations</a:t>
            </a:r>
          </a:p>
        </p:txBody>
      </p:sp>
      <p:pic>
        <p:nvPicPr>
          <p:cNvPr id="4" name="Untitled xx">
            <a:hlinkClick r:id="" action="ppaction://media"/>
            <a:extLst>
              <a:ext uri="{FF2B5EF4-FFF2-40B4-BE49-F238E27FC236}">
                <a16:creationId xmlns:a16="http://schemas.microsoft.com/office/drawing/2014/main" id="{A1B30BAE-188D-DBAD-928D-7B966C08E40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21813" y="2633663"/>
            <a:ext cx="7948374" cy="4224337"/>
          </a:xfrm>
        </p:spPr>
      </p:pic>
    </p:spTree>
    <p:extLst>
      <p:ext uri="{BB962C8B-B14F-4D97-AF65-F5344CB8AC3E}">
        <p14:creationId xmlns:p14="http://schemas.microsoft.com/office/powerpoint/2010/main" val="364897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2BD46-F9A7-036B-CF31-DA70BCDE6F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417D86-7DDE-7E0A-2B2A-91E7BE97B608}"/>
              </a:ext>
            </a:extLst>
          </p:cNvPr>
          <p:cNvSpPr>
            <a:spLocks noGrp="1"/>
          </p:cNvSpPr>
          <p:nvPr>
            <p:ph type="title"/>
          </p:nvPr>
        </p:nvSpPr>
        <p:spPr/>
        <p:txBody>
          <a:bodyPr/>
          <a:lstStyle/>
          <a:p>
            <a:r>
              <a:rPr lang="en-US" dirty="0"/>
              <a:t>Name BERT</a:t>
            </a:r>
          </a:p>
        </p:txBody>
      </p:sp>
      <p:sp>
        <p:nvSpPr>
          <p:cNvPr id="3" name="Content Placeholder 2">
            <a:extLst>
              <a:ext uri="{FF2B5EF4-FFF2-40B4-BE49-F238E27FC236}">
                <a16:creationId xmlns:a16="http://schemas.microsoft.com/office/drawing/2014/main" id="{696AC6C7-09CB-E126-7492-FF74319D7BF8}"/>
              </a:ext>
            </a:extLst>
          </p:cNvPr>
          <p:cNvSpPr>
            <a:spLocks noGrp="1"/>
          </p:cNvSpPr>
          <p:nvPr>
            <p:ph idx="1"/>
          </p:nvPr>
        </p:nvSpPr>
        <p:spPr>
          <a:xfrm>
            <a:off x="640080" y="3008242"/>
            <a:ext cx="10890928" cy="3191389"/>
          </a:xfrm>
        </p:spPr>
        <p:txBody>
          <a:bodyPr/>
          <a:lstStyle/>
          <a:p>
            <a:r>
              <a:rPr lang="en-US" b="1" dirty="0"/>
              <a:t>Bidirectional</a:t>
            </a:r>
            <a:r>
              <a:rPr lang="en-US" dirty="0"/>
              <a:t>: Reads text in both directions for better context.</a:t>
            </a:r>
          </a:p>
          <a:p>
            <a:r>
              <a:rPr lang="en-US" b="1" dirty="0"/>
              <a:t>Encoder</a:t>
            </a:r>
            <a:r>
              <a:rPr lang="en-US" dirty="0"/>
              <a:t>: Built only with Encoder layers.</a:t>
            </a:r>
          </a:p>
          <a:p>
            <a:r>
              <a:rPr lang="en-US" b="1" dirty="0"/>
              <a:t>Representations</a:t>
            </a:r>
            <a:r>
              <a:rPr lang="en-US" dirty="0"/>
              <a:t>: Creates meaningful word representations.</a:t>
            </a:r>
          </a:p>
          <a:p>
            <a:r>
              <a:rPr lang="en-US" b="1" dirty="0"/>
              <a:t>Transformers</a:t>
            </a:r>
            <a:r>
              <a:rPr lang="en-US" dirty="0"/>
              <a:t>: Based on the Transformer architecture.</a:t>
            </a:r>
          </a:p>
        </p:txBody>
      </p:sp>
    </p:spTree>
    <p:extLst>
      <p:ext uri="{BB962C8B-B14F-4D97-AF65-F5344CB8AC3E}">
        <p14:creationId xmlns:p14="http://schemas.microsoft.com/office/powerpoint/2010/main" val="307439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B5A40-5486-6952-03D4-0EF821E23361}"/>
              </a:ext>
            </a:extLst>
          </p:cNvPr>
          <p:cNvSpPr>
            <a:spLocks noGrp="1"/>
          </p:cNvSpPr>
          <p:nvPr>
            <p:ph type="title"/>
          </p:nvPr>
        </p:nvSpPr>
        <p:spPr>
          <a:xfrm>
            <a:off x="272143" y="1322615"/>
            <a:ext cx="11919857" cy="1097280"/>
          </a:xfrm>
        </p:spPr>
        <p:txBody>
          <a:bodyPr>
            <a:normAutofit/>
          </a:bodyPr>
          <a:lstStyle/>
          <a:p>
            <a:r>
              <a:rPr lang="en-US" sz="2800" dirty="0"/>
              <a:t>Pretrained or Large &amp; Relatively Clean Set of Data (approx. 3 bill. words)</a:t>
            </a:r>
          </a:p>
        </p:txBody>
      </p:sp>
      <p:pic>
        <p:nvPicPr>
          <p:cNvPr id="7" name="Content Placeholder 6" descr="A close up of a book&#10;&#10;Description automatically generated">
            <a:extLst>
              <a:ext uri="{FF2B5EF4-FFF2-40B4-BE49-F238E27FC236}">
                <a16:creationId xmlns:a16="http://schemas.microsoft.com/office/drawing/2014/main" id="{9B3732DD-326D-7631-94BF-66A6849FCA25}"/>
              </a:ext>
            </a:extLst>
          </p:cNvPr>
          <p:cNvPicPr>
            <a:picLocks noGrp="1" noChangeAspect="1"/>
          </p:cNvPicPr>
          <p:nvPr>
            <p:ph idx="1"/>
          </p:nvPr>
        </p:nvPicPr>
        <p:blipFill>
          <a:blip r:embed="rId3"/>
          <a:stretch>
            <a:fillRect/>
          </a:stretch>
        </p:blipFill>
        <p:spPr>
          <a:xfrm>
            <a:off x="1442929" y="2008414"/>
            <a:ext cx="9306141" cy="4849586"/>
          </a:xfrm>
        </p:spPr>
      </p:pic>
    </p:spTree>
    <p:extLst>
      <p:ext uri="{BB962C8B-B14F-4D97-AF65-F5344CB8AC3E}">
        <p14:creationId xmlns:p14="http://schemas.microsoft.com/office/powerpoint/2010/main" val="3155842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ADDAC-619D-33A8-BB79-5BD9B9EFB7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30F364-0BD8-B1E0-1252-B7655CF0FE96}"/>
              </a:ext>
            </a:extLst>
          </p:cNvPr>
          <p:cNvSpPr>
            <a:spLocks noGrp="1"/>
          </p:cNvSpPr>
          <p:nvPr>
            <p:ph type="title"/>
          </p:nvPr>
        </p:nvSpPr>
        <p:spPr/>
        <p:txBody>
          <a:bodyPr/>
          <a:lstStyle/>
          <a:p>
            <a:r>
              <a:rPr lang="en-US" dirty="0"/>
              <a:t>BERT Use Cases</a:t>
            </a:r>
          </a:p>
        </p:txBody>
      </p:sp>
      <p:pic>
        <p:nvPicPr>
          <p:cNvPr id="6" name="Content Placeholder 5" descr="A screenshot of a white page&#10;&#10;Description automatically generated">
            <a:extLst>
              <a:ext uri="{FF2B5EF4-FFF2-40B4-BE49-F238E27FC236}">
                <a16:creationId xmlns:a16="http://schemas.microsoft.com/office/drawing/2014/main" id="{AF7EB9C7-B65B-3D8E-330C-5B380FECC882}"/>
              </a:ext>
            </a:extLst>
          </p:cNvPr>
          <p:cNvPicPr>
            <a:picLocks noGrp="1" noChangeAspect="1"/>
          </p:cNvPicPr>
          <p:nvPr>
            <p:ph idx="1"/>
          </p:nvPr>
        </p:nvPicPr>
        <p:blipFill>
          <a:blip r:embed="rId2"/>
          <a:stretch>
            <a:fillRect/>
          </a:stretch>
        </p:blipFill>
        <p:spPr>
          <a:xfrm>
            <a:off x="606355" y="2143806"/>
            <a:ext cx="10958376" cy="4714194"/>
          </a:xfrm>
        </p:spPr>
      </p:pic>
      <p:sp>
        <p:nvSpPr>
          <p:cNvPr id="3" name="Rectangle 2">
            <a:extLst>
              <a:ext uri="{FF2B5EF4-FFF2-40B4-BE49-F238E27FC236}">
                <a16:creationId xmlns:a16="http://schemas.microsoft.com/office/drawing/2014/main" id="{E5FF5ABD-F1BB-20AC-7B41-DF79DDE48146}"/>
              </a:ext>
            </a:extLst>
          </p:cNvPr>
          <p:cNvSpPr/>
          <p:nvPr/>
        </p:nvSpPr>
        <p:spPr>
          <a:xfrm>
            <a:off x="6096000" y="6221186"/>
            <a:ext cx="4893129" cy="636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634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7A487-94F5-F27B-18EE-F0241598DD3D}"/>
              </a:ext>
            </a:extLst>
          </p:cNvPr>
          <p:cNvSpPr>
            <a:spLocks noGrp="1"/>
          </p:cNvSpPr>
          <p:nvPr>
            <p:ph type="title"/>
          </p:nvPr>
        </p:nvSpPr>
        <p:spPr/>
        <p:txBody>
          <a:bodyPr/>
          <a:lstStyle/>
          <a:p>
            <a:r>
              <a:rPr lang="en-US" dirty="0"/>
              <a:t>BERT Variations</a:t>
            </a:r>
          </a:p>
        </p:txBody>
      </p:sp>
      <p:pic>
        <p:nvPicPr>
          <p:cNvPr id="5" name="Content Placeholder 4" descr="A graph of a bar chart&#10;&#10;Description automatically generated with medium confidence">
            <a:extLst>
              <a:ext uri="{FF2B5EF4-FFF2-40B4-BE49-F238E27FC236}">
                <a16:creationId xmlns:a16="http://schemas.microsoft.com/office/drawing/2014/main" id="{11E3B6AC-7004-C337-31A2-7D033484A820}"/>
              </a:ext>
            </a:extLst>
          </p:cNvPr>
          <p:cNvPicPr>
            <a:picLocks noGrp="1" noChangeAspect="1"/>
          </p:cNvPicPr>
          <p:nvPr>
            <p:ph idx="1"/>
          </p:nvPr>
        </p:nvPicPr>
        <p:blipFill>
          <a:blip r:embed="rId3"/>
          <a:stretch>
            <a:fillRect/>
          </a:stretch>
        </p:blipFill>
        <p:spPr>
          <a:xfrm>
            <a:off x="1762934" y="2204434"/>
            <a:ext cx="8666131" cy="4653566"/>
          </a:xfrm>
        </p:spPr>
      </p:pic>
    </p:spTree>
    <p:extLst>
      <p:ext uri="{BB962C8B-B14F-4D97-AF65-F5344CB8AC3E}">
        <p14:creationId xmlns:p14="http://schemas.microsoft.com/office/powerpoint/2010/main" val="168519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A2B81-8B03-E3A6-FB00-78E6A13BEA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0AE2CA-397A-C690-BD5F-09B75A7BAB9F}"/>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66F7D3D3-0CD4-1E78-1845-BFFDAD68E27C}"/>
              </a:ext>
            </a:extLst>
          </p:cNvPr>
          <p:cNvSpPr>
            <a:spLocks noGrp="1"/>
          </p:cNvSpPr>
          <p:nvPr>
            <p:ph idx="1"/>
          </p:nvPr>
        </p:nvSpPr>
        <p:spPr/>
        <p:txBody>
          <a:bodyPr>
            <a:normAutofit/>
          </a:bodyPr>
          <a:lstStyle/>
          <a:p>
            <a:pPr>
              <a:buClr>
                <a:schemeClr val="accent1">
                  <a:lumMod val="75000"/>
                </a:schemeClr>
              </a:buClr>
              <a:buFont typeface="Wingdings" pitchFamily="2" charset="2"/>
              <a:buChar char="Ø"/>
            </a:pPr>
            <a:r>
              <a:rPr lang="en-US" sz="2400" dirty="0"/>
              <a:t>Transformers Architecture</a:t>
            </a:r>
          </a:p>
          <a:p>
            <a:pPr>
              <a:buClr>
                <a:schemeClr val="accent1">
                  <a:lumMod val="75000"/>
                </a:schemeClr>
              </a:buClr>
              <a:buFont typeface="Wingdings" pitchFamily="2" charset="2"/>
              <a:buChar char="Ø"/>
            </a:pPr>
            <a:r>
              <a:rPr lang="en-US" sz="2400" dirty="0"/>
              <a:t>Tokenization</a:t>
            </a:r>
          </a:p>
          <a:p>
            <a:pPr>
              <a:buClr>
                <a:schemeClr val="accent1">
                  <a:lumMod val="75000"/>
                </a:schemeClr>
              </a:buClr>
              <a:buFont typeface="Wingdings" pitchFamily="2" charset="2"/>
              <a:buChar char="Ø"/>
            </a:pPr>
            <a:r>
              <a:rPr lang="en-US" sz="2400" dirty="0"/>
              <a:t>Embeddings Layer</a:t>
            </a:r>
          </a:p>
          <a:p>
            <a:pPr>
              <a:buClr>
                <a:schemeClr val="accent1">
                  <a:lumMod val="75000"/>
                </a:schemeClr>
              </a:buClr>
              <a:buFont typeface="Wingdings" pitchFamily="2" charset="2"/>
              <a:buChar char="Ø"/>
            </a:pPr>
            <a:r>
              <a:rPr lang="en-US" sz="2400" dirty="0"/>
              <a:t>Positional Encoding Layer</a:t>
            </a:r>
          </a:p>
          <a:p>
            <a:pPr>
              <a:buClr>
                <a:schemeClr val="accent1">
                  <a:lumMod val="75000"/>
                </a:schemeClr>
              </a:buClr>
              <a:buFont typeface="Wingdings" pitchFamily="2" charset="2"/>
              <a:buChar char="Ø"/>
            </a:pPr>
            <a:r>
              <a:rPr lang="en-US" sz="2400" dirty="0"/>
              <a:t>Attention Layer</a:t>
            </a:r>
          </a:p>
        </p:txBody>
      </p:sp>
    </p:spTree>
    <p:extLst>
      <p:ext uri="{BB962C8B-B14F-4D97-AF65-F5344CB8AC3E}">
        <p14:creationId xmlns:p14="http://schemas.microsoft.com/office/powerpoint/2010/main" val="186277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D6ED9-9C94-4F37-487F-860A48C22F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5AED6-9EC6-B9CB-929D-7F9C2F690DFB}"/>
              </a:ext>
            </a:extLst>
          </p:cNvPr>
          <p:cNvSpPr>
            <a:spLocks noGrp="1"/>
          </p:cNvSpPr>
          <p:nvPr>
            <p:ph type="title"/>
          </p:nvPr>
        </p:nvSpPr>
        <p:spPr/>
        <p:txBody>
          <a:bodyPr>
            <a:normAutofit/>
          </a:bodyPr>
          <a:lstStyle/>
          <a:p>
            <a:r>
              <a:rPr lang="en-US" dirty="0">
                <a:solidFill>
                  <a:srgbClr val="000000"/>
                </a:solidFill>
              </a:rPr>
              <a:t>Tokenization of Inputs</a:t>
            </a:r>
            <a:endParaRPr lang="en-US" dirty="0"/>
          </a:p>
        </p:txBody>
      </p:sp>
      <p:sp>
        <p:nvSpPr>
          <p:cNvPr id="3" name="TextBox 2">
            <a:extLst>
              <a:ext uri="{FF2B5EF4-FFF2-40B4-BE49-F238E27FC236}">
                <a16:creationId xmlns:a16="http://schemas.microsoft.com/office/drawing/2014/main" id="{1A142A22-7666-B4AA-C322-FDFCBCC4CB27}"/>
              </a:ext>
            </a:extLst>
          </p:cNvPr>
          <p:cNvSpPr txBox="1"/>
          <p:nvPr/>
        </p:nvSpPr>
        <p:spPr>
          <a:xfrm>
            <a:off x="4689796" y="6218291"/>
            <a:ext cx="2216260" cy="369332"/>
          </a:xfrm>
          <a:prstGeom prst="rect">
            <a:avLst/>
          </a:prstGeom>
          <a:noFill/>
        </p:spPr>
        <p:txBody>
          <a:bodyPr wrap="square" rtlCol="0">
            <a:spAutoFit/>
          </a:bodyPr>
          <a:lstStyle/>
          <a:p>
            <a:r>
              <a:rPr lang="en-US" dirty="0"/>
              <a:t>Tokenized Text</a:t>
            </a:r>
          </a:p>
        </p:txBody>
      </p:sp>
      <p:pic>
        <p:nvPicPr>
          <p:cNvPr id="6" name="Picture 5" descr="A diagram of a program&#10;&#10;Description automatically generated">
            <a:extLst>
              <a:ext uri="{FF2B5EF4-FFF2-40B4-BE49-F238E27FC236}">
                <a16:creationId xmlns:a16="http://schemas.microsoft.com/office/drawing/2014/main" id="{4F560E14-24FF-588E-7D87-820541EA878F}"/>
              </a:ext>
            </a:extLst>
          </p:cNvPr>
          <p:cNvPicPr>
            <a:picLocks noChangeAspect="1"/>
          </p:cNvPicPr>
          <p:nvPr/>
        </p:nvPicPr>
        <p:blipFill>
          <a:blip r:embed="rId3"/>
          <a:stretch>
            <a:fillRect/>
          </a:stretch>
        </p:blipFill>
        <p:spPr>
          <a:xfrm>
            <a:off x="7177177" y="2160086"/>
            <a:ext cx="2355073" cy="4427537"/>
          </a:xfrm>
          <a:prstGeom prst="rect">
            <a:avLst/>
          </a:prstGeom>
        </p:spPr>
      </p:pic>
      <p:cxnSp>
        <p:nvCxnSpPr>
          <p:cNvPr id="7" name="Straight Arrow Connector 6">
            <a:extLst>
              <a:ext uri="{FF2B5EF4-FFF2-40B4-BE49-F238E27FC236}">
                <a16:creationId xmlns:a16="http://schemas.microsoft.com/office/drawing/2014/main" id="{DE83E756-30A9-D0AA-719A-0E70BDBDF1EA}"/>
              </a:ext>
            </a:extLst>
          </p:cNvPr>
          <p:cNvCxnSpPr>
            <a:cxnSpLocks/>
          </p:cNvCxnSpPr>
          <p:nvPr/>
        </p:nvCxnSpPr>
        <p:spPr>
          <a:xfrm>
            <a:off x="6634934" y="6402957"/>
            <a:ext cx="1327355"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2677B2A-06E0-4761-89DA-04025829EB81}"/>
              </a:ext>
            </a:extLst>
          </p:cNvPr>
          <p:cNvSpPr txBox="1"/>
          <p:nvPr/>
        </p:nvSpPr>
        <p:spPr>
          <a:xfrm>
            <a:off x="8354713" y="1785938"/>
            <a:ext cx="1177537" cy="374148"/>
          </a:xfrm>
          <a:prstGeom prst="rect">
            <a:avLst/>
          </a:prstGeom>
          <a:noFill/>
        </p:spPr>
        <p:txBody>
          <a:bodyPr wrap="square" rtlCol="0">
            <a:spAutoFit/>
          </a:bodyPr>
          <a:lstStyle/>
          <a:p>
            <a:r>
              <a:rPr lang="en-US" dirty="0"/>
              <a:t>Output</a:t>
            </a:r>
          </a:p>
        </p:txBody>
      </p:sp>
      <p:pic>
        <p:nvPicPr>
          <p:cNvPr id="11" name="Picture 10" descr="A screenshot of a computer&#10;&#10;Description automatically generated">
            <a:extLst>
              <a:ext uri="{FF2B5EF4-FFF2-40B4-BE49-F238E27FC236}">
                <a16:creationId xmlns:a16="http://schemas.microsoft.com/office/drawing/2014/main" id="{594D79B4-8BFD-79E1-8194-6DBF1A76A023}"/>
              </a:ext>
            </a:extLst>
          </p:cNvPr>
          <p:cNvPicPr>
            <a:picLocks noChangeAspect="1"/>
          </p:cNvPicPr>
          <p:nvPr/>
        </p:nvPicPr>
        <p:blipFill>
          <a:blip r:embed="rId4"/>
          <a:stretch>
            <a:fillRect/>
          </a:stretch>
        </p:blipFill>
        <p:spPr>
          <a:xfrm>
            <a:off x="635292" y="2468881"/>
            <a:ext cx="6270764" cy="2776220"/>
          </a:xfrm>
          <a:prstGeom prst="rect">
            <a:avLst/>
          </a:prstGeom>
        </p:spPr>
      </p:pic>
    </p:spTree>
    <p:extLst>
      <p:ext uri="{BB962C8B-B14F-4D97-AF65-F5344CB8AC3E}">
        <p14:creationId xmlns:p14="http://schemas.microsoft.com/office/powerpoint/2010/main" val="260997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50650-BC35-4A90-3A2E-45BC2C8694F0}"/>
            </a:ext>
          </a:extLst>
        </p:cNvPr>
        <p:cNvGrpSpPr/>
        <p:nvPr/>
      </p:nvGrpSpPr>
      <p:grpSpPr>
        <a:xfrm>
          <a:off x="0" y="0"/>
          <a:ext cx="0" cy="0"/>
          <a:chOff x="0" y="0"/>
          <a:chExt cx="0" cy="0"/>
        </a:xfrm>
      </p:grpSpPr>
      <p:pic>
        <p:nvPicPr>
          <p:cNvPr id="5" name="Picture 4" descr="A diagram of a function&#10;&#10;Description automatically generated with medium confidence">
            <a:extLst>
              <a:ext uri="{FF2B5EF4-FFF2-40B4-BE49-F238E27FC236}">
                <a16:creationId xmlns:a16="http://schemas.microsoft.com/office/drawing/2014/main" id="{39FA0A3C-913D-5170-77B6-090990579CE3}"/>
              </a:ext>
            </a:extLst>
          </p:cNvPr>
          <p:cNvPicPr>
            <a:picLocks noChangeAspect="1"/>
          </p:cNvPicPr>
          <p:nvPr/>
        </p:nvPicPr>
        <p:blipFill>
          <a:blip r:embed="rId3"/>
          <a:stretch>
            <a:fillRect/>
          </a:stretch>
        </p:blipFill>
        <p:spPr>
          <a:xfrm>
            <a:off x="3706252" y="2310090"/>
            <a:ext cx="4992413" cy="3260516"/>
          </a:xfrm>
          <a:prstGeom prst="rect">
            <a:avLst/>
          </a:prstGeom>
        </p:spPr>
      </p:pic>
      <p:sp>
        <p:nvSpPr>
          <p:cNvPr id="9" name="Rectangle 8">
            <a:extLst>
              <a:ext uri="{FF2B5EF4-FFF2-40B4-BE49-F238E27FC236}">
                <a16:creationId xmlns:a16="http://schemas.microsoft.com/office/drawing/2014/main" id="{6CD69754-2D17-E5EB-4ECE-A5AE72958749}"/>
              </a:ext>
            </a:extLst>
          </p:cNvPr>
          <p:cNvSpPr/>
          <p:nvPr/>
        </p:nvSpPr>
        <p:spPr>
          <a:xfrm>
            <a:off x="3890708" y="4454126"/>
            <a:ext cx="4890018" cy="13253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Title 1">
            <a:extLst>
              <a:ext uri="{FF2B5EF4-FFF2-40B4-BE49-F238E27FC236}">
                <a16:creationId xmlns:a16="http://schemas.microsoft.com/office/drawing/2014/main" id="{6FE5BF17-ADE2-D5F4-6D80-387971C374FD}"/>
              </a:ext>
            </a:extLst>
          </p:cNvPr>
          <p:cNvSpPr txBox="1">
            <a:spLocks/>
          </p:cNvSpPr>
          <p:nvPr/>
        </p:nvSpPr>
        <p:spPr>
          <a:xfrm>
            <a:off x="2118359" y="1689740"/>
            <a:ext cx="8168197" cy="822960"/>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000" dirty="0">
                <a:solidFill>
                  <a:srgbClr val="000000"/>
                </a:solidFill>
              </a:rPr>
              <a:t>Tokenization</a:t>
            </a:r>
            <a:endParaRPr lang="en-US" sz="3000" dirty="0"/>
          </a:p>
        </p:txBody>
      </p:sp>
    </p:spTree>
    <p:extLst>
      <p:ext uri="{BB962C8B-B14F-4D97-AF65-F5344CB8AC3E}">
        <p14:creationId xmlns:p14="http://schemas.microsoft.com/office/powerpoint/2010/main" val="3078898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8EF97-C5FC-9491-83CF-16464D8DC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8FDE3C-0DCC-993A-E749-24875CF7C16A}"/>
              </a:ext>
            </a:extLst>
          </p:cNvPr>
          <p:cNvSpPr>
            <a:spLocks noGrp="1"/>
          </p:cNvSpPr>
          <p:nvPr>
            <p:ph type="title"/>
          </p:nvPr>
        </p:nvSpPr>
        <p:spPr/>
        <p:txBody>
          <a:bodyPr>
            <a:normAutofit/>
          </a:bodyPr>
          <a:lstStyle/>
          <a:p>
            <a:r>
              <a:rPr lang="en-US" dirty="0">
                <a:solidFill>
                  <a:srgbClr val="000000"/>
                </a:solidFill>
              </a:rPr>
              <a:t>Tokenization</a:t>
            </a:r>
            <a:endParaRPr lang="en-US" dirty="0"/>
          </a:p>
        </p:txBody>
      </p:sp>
      <p:sp>
        <p:nvSpPr>
          <p:cNvPr id="5" name="TextBox 4">
            <a:extLst>
              <a:ext uri="{FF2B5EF4-FFF2-40B4-BE49-F238E27FC236}">
                <a16:creationId xmlns:a16="http://schemas.microsoft.com/office/drawing/2014/main" id="{8DB6EB5F-5865-30BF-FD16-AE4432085295}"/>
              </a:ext>
            </a:extLst>
          </p:cNvPr>
          <p:cNvSpPr txBox="1"/>
          <p:nvPr/>
        </p:nvSpPr>
        <p:spPr>
          <a:xfrm>
            <a:off x="640078" y="2270839"/>
            <a:ext cx="11132822" cy="2938561"/>
          </a:xfrm>
          <a:prstGeom prst="rect">
            <a:avLst/>
          </a:prstGeom>
          <a:noFill/>
        </p:spPr>
        <p:txBody>
          <a:bodyPr wrap="square" rtlCol="0">
            <a:spAutoFit/>
          </a:bodyPr>
          <a:lstStyle/>
          <a:p>
            <a:pPr>
              <a:lnSpc>
                <a:spcPct val="150000"/>
              </a:lnSpc>
            </a:pPr>
            <a:r>
              <a:rPr lang="en-US" sz="2400" b="1" dirty="0"/>
              <a:t>H</a:t>
            </a:r>
            <a:r>
              <a:rPr lang="en-US" sz="2400" b="1" i="0" u="none" strike="noStrike" dirty="0">
                <a:effectLst/>
              </a:rPr>
              <a:t>ow do tokenization algorithms understand words they’ve never seen before? </a:t>
            </a:r>
          </a:p>
          <a:p>
            <a:pPr>
              <a:lnSpc>
                <a:spcPct val="150000"/>
              </a:lnSpc>
              <a:spcBef>
                <a:spcPts val="1200"/>
              </a:spcBef>
              <a:spcAft>
                <a:spcPts val="600"/>
              </a:spcAft>
            </a:pPr>
            <a:r>
              <a:rPr lang="en-US" i="0" u="none" strike="noStrike" dirty="0">
                <a:effectLst/>
              </a:rPr>
              <a:t>Consider the word "</a:t>
            </a:r>
            <a:r>
              <a:rPr lang="en-US" b="1" i="0" u="none" strike="noStrike" dirty="0">
                <a:effectLst/>
              </a:rPr>
              <a:t>unhappiness</a:t>
            </a:r>
            <a:r>
              <a:rPr lang="en-US" i="0" u="none" strike="noStrike" dirty="0">
                <a:effectLst/>
              </a:rPr>
              <a:t>”</a:t>
            </a:r>
            <a:r>
              <a:rPr lang="en-US" dirty="0"/>
              <a:t> – assume it’s not in the vocabulary</a:t>
            </a:r>
          </a:p>
          <a:p>
            <a:r>
              <a:rPr lang="en-US" dirty="0" err="1"/>
              <a:t>Subword</a:t>
            </a:r>
            <a:r>
              <a:rPr lang="en-US" dirty="0"/>
              <a:t> tokenization to break down new words into </a:t>
            </a:r>
            <a:r>
              <a:rPr lang="en-US" dirty="0" err="1"/>
              <a:t>s</a:t>
            </a:r>
            <a:r>
              <a:rPr lang="en-US" i="0" u="none" strike="noStrike" dirty="0" err="1">
                <a:effectLst/>
              </a:rPr>
              <a:t>ubword</a:t>
            </a:r>
            <a:r>
              <a:rPr lang="en-US" i="0" u="none" strike="noStrike" dirty="0">
                <a:effectLst/>
              </a:rPr>
              <a:t> tokens: </a:t>
            </a:r>
            <a:r>
              <a:rPr lang="en-US" i="0" u="sng" strike="noStrike" dirty="0">
                <a:effectLst/>
              </a:rPr>
              <a:t>["un", "#</a:t>
            </a:r>
            <a:r>
              <a:rPr lang="en-US" i="0" u="sng" dirty="0">
                <a:effectLst/>
                <a:hlinkClick r:id="rId3">
                  <a:extLst>
                    <a:ext uri="{A12FA001-AC4F-418D-AE19-62706E023703}">
                      <ahyp:hlinkClr xmlns:ahyp="http://schemas.microsoft.com/office/drawing/2018/hyperlinkcolor" val="tx"/>
                    </a:ext>
                  </a:extLst>
                </a:hlinkClick>
              </a:rPr>
              <a:t>#happiness</a:t>
            </a:r>
            <a:r>
              <a:rPr lang="en-US" i="0" u="sng" strike="noStrike" dirty="0">
                <a:effectLst/>
              </a:rPr>
              <a:t>"]</a:t>
            </a:r>
          </a:p>
          <a:p>
            <a:pPr marL="285750" indent="-285750">
              <a:buFont typeface="Arial" panose="020B0604020202020204" pitchFamily="34" charset="0"/>
              <a:buChar char="•"/>
            </a:pPr>
            <a:r>
              <a:rPr lang="en-US" sz="1600" i="1" u="none" strike="noStrike" dirty="0">
                <a:effectLst/>
              </a:rPr>
              <a:t>"</a:t>
            </a:r>
            <a:r>
              <a:rPr lang="en-US" sz="1600" b="1" i="1" u="none" strike="noStrike" dirty="0">
                <a:effectLst/>
              </a:rPr>
              <a:t>un</a:t>
            </a:r>
            <a:r>
              <a:rPr lang="en-US" sz="1600" i="1" u="none" strike="noStrike" dirty="0">
                <a:effectLst/>
              </a:rPr>
              <a:t>": A prefix indicating negation.</a:t>
            </a:r>
            <a:endParaRPr lang="en-US" sz="1600" i="1" dirty="0"/>
          </a:p>
          <a:p>
            <a:pPr marL="285750" indent="-285750">
              <a:buFont typeface="Arial" panose="020B0604020202020204" pitchFamily="34" charset="0"/>
              <a:buChar char="•"/>
            </a:pPr>
            <a:r>
              <a:rPr lang="en-US" sz="1600" i="1" u="none" strike="noStrike" dirty="0">
                <a:effectLst/>
              </a:rPr>
              <a:t>”##</a:t>
            </a:r>
            <a:r>
              <a:rPr lang="en-US" sz="1600" b="1" i="1" u="none" strike="noStrike" dirty="0" err="1">
                <a:effectLst/>
              </a:rPr>
              <a:t>hapiness</a:t>
            </a:r>
            <a:r>
              <a:rPr lang="en-US" sz="1600" i="1" u="none" strike="noStrike" dirty="0">
                <a:effectLst/>
              </a:rPr>
              <a:t>": A common word, where "##" indicates that it is a continuation of a previous token.</a:t>
            </a:r>
            <a:endParaRPr lang="en-US" sz="1600" i="1" dirty="0"/>
          </a:p>
          <a:p>
            <a:pPr>
              <a:spcBef>
                <a:spcPts val="1800"/>
              </a:spcBef>
            </a:pPr>
            <a:r>
              <a:rPr lang="en-US" i="0" u="none" strike="noStrike" dirty="0">
                <a:effectLst/>
              </a:rPr>
              <a:t>How about "</a:t>
            </a:r>
            <a:r>
              <a:rPr lang="en-US" b="1" i="0" u="none" strike="noStrike" dirty="0">
                <a:effectLst/>
              </a:rPr>
              <a:t>display</a:t>
            </a:r>
            <a:r>
              <a:rPr lang="en-US" i="0" u="none" strike="noStrike" dirty="0">
                <a:effectLst/>
              </a:rPr>
              <a:t>" ? S</a:t>
            </a:r>
            <a:r>
              <a:rPr lang="en-US" dirty="0"/>
              <a:t>plit into "</a:t>
            </a:r>
            <a:r>
              <a:rPr lang="en-US" b="1" dirty="0"/>
              <a:t>dis</a:t>
            </a:r>
            <a:r>
              <a:rPr lang="en-US" dirty="0"/>
              <a:t>" and ”##</a:t>
            </a:r>
            <a:r>
              <a:rPr lang="en-US" b="1" dirty="0"/>
              <a:t>play</a:t>
            </a:r>
            <a:r>
              <a:rPr lang="en-US" dirty="0"/>
              <a:t>”? </a:t>
            </a:r>
            <a:endParaRPr lang="en-US" i="0" u="none" strike="noStrike" dirty="0">
              <a:effectLst/>
            </a:endParaRPr>
          </a:p>
          <a:p>
            <a:pPr>
              <a:lnSpc>
                <a:spcPct val="150000"/>
              </a:lnSpc>
            </a:pPr>
            <a:r>
              <a:rPr lang="en-US" dirty="0"/>
              <a:t>No! R</a:t>
            </a:r>
            <a:r>
              <a:rPr lang="en-US" i="0" u="none" strike="noStrike" dirty="0">
                <a:effectLst/>
              </a:rPr>
              <a:t>ecognized as a single token due to its common usage and context within the vocabulary.</a:t>
            </a:r>
            <a:endParaRPr lang="en-US" dirty="0"/>
          </a:p>
        </p:txBody>
      </p:sp>
    </p:spTree>
    <p:extLst>
      <p:ext uri="{BB962C8B-B14F-4D97-AF65-F5344CB8AC3E}">
        <p14:creationId xmlns:p14="http://schemas.microsoft.com/office/powerpoint/2010/main" val="182345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B224-3C53-45EF-C24A-DB5958833211}"/>
              </a:ext>
            </a:extLst>
          </p:cNvPr>
          <p:cNvSpPr>
            <a:spLocks noGrp="1"/>
          </p:cNvSpPr>
          <p:nvPr>
            <p:ph type="title"/>
          </p:nvPr>
        </p:nvSpPr>
        <p:spPr/>
        <p:txBody>
          <a:bodyPr/>
          <a:lstStyle/>
          <a:p>
            <a:r>
              <a:rPr lang="en-US" dirty="0"/>
              <a:t>Training Transformers</a:t>
            </a:r>
          </a:p>
        </p:txBody>
      </p:sp>
      <p:graphicFrame>
        <p:nvGraphicFramePr>
          <p:cNvPr id="4" name="Content Placeholder 3">
            <a:extLst>
              <a:ext uri="{FF2B5EF4-FFF2-40B4-BE49-F238E27FC236}">
                <a16:creationId xmlns:a16="http://schemas.microsoft.com/office/drawing/2014/main" id="{2473AEB2-E985-D983-41B9-A384EEE4000E}"/>
              </a:ext>
            </a:extLst>
          </p:cNvPr>
          <p:cNvGraphicFramePr>
            <a:graphicFrameLocks noGrp="1"/>
          </p:cNvGraphicFramePr>
          <p:nvPr>
            <p:ph idx="1"/>
            <p:extLst>
              <p:ext uri="{D42A27DB-BD31-4B8C-83A1-F6EECF244321}">
                <p14:modId xmlns:p14="http://schemas.microsoft.com/office/powerpoint/2010/main" val="2064880543"/>
              </p:ext>
            </p:extLst>
          </p:nvPr>
        </p:nvGraphicFramePr>
        <p:xfrm>
          <a:off x="639763" y="2633663"/>
          <a:ext cx="10891837" cy="3565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3040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ECDDD-987A-5B64-46C3-7E4D42128F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38C0DC-5835-64EE-101A-7DC1089D111A}"/>
              </a:ext>
            </a:extLst>
          </p:cNvPr>
          <p:cNvSpPr>
            <a:spLocks noGrp="1"/>
          </p:cNvSpPr>
          <p:nvPr>
            <p:ph type="title"/>
          </p:nvPr>
        </p:nvSpPr>
        <p:spPr>
          <a:xfrm>
            <a:off x="1831163" y="863241"/>
            <a:ext cx="8416848" cy="1325563"/>
          </a:xfrm>
        </p:spPr>
        <p:txBody>
          <a:bodyPr/>
          <a:lstStyle/>
          <a:p>
            <a:r>
              <a:rPr lang="en-US" dirty="0"/>
              <a:t>Creating Tokens (Byte Pair Encoding)</a:t>
            </a:r>
          </a:p>
        </p:txBody>
      </p:sp>
      <p:pic>
        <p:nvPicPr>
          <p:cNvPr id="25" name="Picture 24" descr="A close-up of a word&#10;&#10;Description automatically generated">
            <a:extLst>
              <a:ext uri="{FF2B5EF4-FFF2-40B4-BE49-F238E27FC236}">
                <a16:creationId xmlns:a16="http://schemas.microsoft.com/office/drawing/2014/main" id="{0C57AD36-34D3-4FFE-855E-7DA6C889C84A}"/>
              </a:ext>
            </a:extLst>
          </p:cNvPr>
          <p:cNvPicPr>
            <a:picLocks noChangeAspect="1"/>
          </p:cNvPicPr>
          <p:nvPr/>
        </p:nvPicPr>
        <p:blipFill>
          <a:blip r:embed="rId3"/>
          <a:stretch>
            <a:fillRect/>
          </a:stretch>
        </p:blipFill>
        <p:spPr>
          <a:xfrm>
            <a:off x="1622504" y="3109970"/>
            <a:ext cx="1075565" cy="692849"/>
          </a:xfrm>
          <a:prstGeom prst="rect">
            <a:avLst/>
          </a:prstGeom>
        </p:spPr>
      </p:pic>
      <p:pic>
        <p:nvPicPr>
          <p:cNvPr id="27" name="Picture 26" descr="A screenshot of a cell phone&#10;&#10;Description automatically generated">
            <a:extLst>
              <a:ext uri="{FF2B5EF4-FFF2-40B4-BE49-F238E27FC236}">
                <a16:creationId xmlns:a16="http://schemas.microsoft.com/office/drawing/2014/main" id="{E6024C33-4992-D996-99BA-FC25ACCF1B69}"/>
              </a:ext>
            </a:extLst>
          </p:cNvPr>
          <p:cNvPicPr>
            <a:picLocks noChangeAspect="1"/>
          </p:cNvPicPr>
          <p:nvPr/>
        </p:nvPicPr>
        <p:blipFill>
          <a:blip r:embed="rId4"/>
          <a:stretch>
            <a:fillRect/>
          </a:stretch>
        </p:blipFill>
        <p:spPr>
          <a:xfrm>
            <a:off x="2698068" y="3109970"/>
            <a:ext cx="1031997" cy="2104465"/>
          </a:xfrm>
          <a:prstGeom prst="rect">
            <a:avLst/>
          </a:prstGeom>
        </p:spPr>
      </p:pic>
      <p:sp>
        <p:nvSpPr>
          <p:cNvPr id="3" name="TextBox 2">
            <a:extLst>
              <a:ext uri="{FF2B5EF4-FFF2-40B4-BE49-F238E27FC236}">
                <a16:creationId xmlns:a16="http://schemas.microsoft.com/office/drawing/2014/main" id="{405215A2-0423-C319-A380-FDD09C29C9A0}"/>
              </a:ext>
            </a:extLst>
          </p:cNvPr>
          <p:cNvSpPr txBox="1"/>
          <p:nvPr/>
        </p:nvSpPr>
        <p:spPr>
          <a:xfrm>
            <a:off x="2160285" y="1992332"/>
            <a:ext cx="7758604" cy="7848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The tokenizer Starts with splitting words into individual characters.</a:t>
            </a:r>
          </a:p>
          <a:p>
            <a:endParaRPr lang="en-US" dirty="0"/>
          </a:p>
        </p:txBody>
      </p:sp>
    </p:spTree>
    <p:extLst>
      <p:ext uri="{BB962C8B-B14F-4D97-AF65-F5344CB8AC3E}">
        <p14:creationId xmlns:p14="http://schemas.microsoft.com/office/powerpoint/2010/main" val="2040251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38A0-E07D-8D17-D978-A29DA1DF7BF1}"/>
              </a:ext>
            </a:extLst>
          </p:cNvPr>
          <p:cNvSpPr>
            <a:spLocks noGrp="1"/>
          </p:cNvSpPr>
          <p:nvPr>
            <p:ph type="title"/>
          </p:nvPr>
        </p:nvSpPr>
        <p:spPr>
          <a:xfrm>
            <a:off x="1831163" y="863241"/>
            <a:ext cx="8416848" cy="1325563"/>
          </a:xfrm>
        </p:spPr>
        <p:txBody>
          <a:bodyPr/>
          <a:lstStyle/>
          <a:p>
            <a:r>
              <a:rPr lang="en-US" dirty="0"/>
              <a:t>Creating Tokens (Byte Pair Encoding)</a:t>
            </a:r>
          </a:p>
        </p:txBody>
      </p:sp>
      <p:pic>
        <p:nvPicPr>
          <p:cNvPr id="25" name="Picture 24" descr="A close-up of a word&#10;&#10;Description automatically generated">
            <a:extLst>
              <a:ext uri="{FF2B5EF4-FFF2-40B4-BE49-F238E27FC236}">
                <a16:creationId xmlns:a16="http://schemas.microsoft.com/office/drawing/2014/main" id="{3F4F09C1-9C4F-F524-FFDE-B4A341F8FE65}"/>
              </a:ext>
            </a:extLst>
          </p:cNvPr>
          <p:cNvPicPr>
            <a:picLocks noChangeAspect="1"/>
          </p:cNvPicPr>
          <p:nvPr/>
        </p:nvPicPr>
        <p:blipFill>
          <a:blip r:embed="rId3"/>
          <a:stretch>
            <a:fillRect/>
          </a:stretch>
        </p:blipFill>
        <p:spPr>
          <a:xfrm>
            <a:off x="1622504" y="3109970"/>
            <a:ext cx="1075565" cy="692849"/>
          </a:xfrm>
          <a:prstGeom prst="rect">
            <a:avLst/>
          </a:prstGeom>
        </p:spPr>
      </p:pic>
      <p:pic>
        <p:nvPicPr>
          <p:cNvPr id="27" name="Picture 26" descr="A screenshot of a cell phone&#10;&#10;Description automatically generated">
            <a:extLst>
              <a:ext uri="{FF2B5EF4-FFF2-40B4-BE49-F238E27FC236}">
                <a16:creationId xmlns:a16="http://schemas.microsoft.com/office/drawing/2014/main" id="{F63B24C5-6D4A-A849-40A9-91320C41568B}"/>
              </a:ext>
            </a:extLst>
          </p:cNvPr>
          <p:cNvPicPr>
            <a:picLocks noChangeAspect="1"/>
          </p:cNvPicPr>
          <p:nvPr/>
        </p:nvPicPr>
        <p:blipFill>
          <a:blip r:embed="rId4"/>
          <a:stretch>
            <a:fillRect/>
          </a:stretch>
        </p:blipFill>
        <p:spPr>
          <a:xfrm>
            <a:off x="2698068" y="3109970"/>
            <a:ext cx="1031997" cy="2104465"/>
          </a:xfrm>
          <a:prstGeom prst="rect">
            <a:avLst/>
          </a:prstGeom>
        </p:spPr>
      </p:pic>
      <p:sp>
        <p:nvSpPr>
          <p:cNvPr id="3" name="TextBox 2">
            <a:extLst>
              <a:ext uri="{FF2B5EF4-FFF2-40B4-BE49-F238E27FC236}">
                <a16:creationId xmlns:a16="http://schemas.microsoft.com/office/drawing/2014/main" id="{91297D19-17F9-B053-E7EF-8B7E06DEB9AC}"/>
              </a:ext>
            </a:extLst>
          </p:cNvPr>
          <p:cNvSpPr txBox="1"/>
          <p:nvPr/>
        </p:nvSpPr>
        <p:spPr>
          <a:xfrm>
            <a:off x="2160285" y="1992333"/>
            <a:ext cx="7758604" cy="120032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Look across your entire dataset (a large corpus of text) and find the pair of characters (or character groups) that appear most frequently together.</a:t>
            </a:r>
          </a:p>
          <a:p>
            <a:endParaRPr lang="en-US" dirty="0"/>
          </a:p>
        </p:txBody>
      </p:sp>
    </p:spTree>
    <p:extLst>
      <p:ext uri="{BB962C8B-B14F-4D97-AF65-F5344CB8AC3E}">
        <p14:creationId xmlns:p14="http://schemas.microsoft.com/office/powerpoint/2010/main" val="986302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5E2F2-0EA9-F53E-CB6B-A4E68ADBB3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BD468-66A2-8111-5C0D-D764388FB42D}"/>
              </a:ext>
            </a:extLst>
          </p:cNvPr>
          <p:cNvSpPr>
            <a:spLocks noGrp="1"/>
          </p:cNvSpPr>
          <p:nvPr>
            <p:ph type="title"/>
          </p:nvPr>
        </p:nvSpPr>
        <p:spPr>
          <a:xfrm>
            <a:off x="1831163" y="863241"/>
            <a:ext cx="8416848" cy="1325563"/>
          </a:xfrm>
        </p:spPr>
        <p:txBody>
          <a:bodyPr/>
          <a:lstStyle/>
          <a:p>
            <a:r>
              <a:rPr lang="en-US" dirty="0"/>
              <a:t>Creating Tokens (Byte Pair Encoding)</a:t>
            </a:r>
          </a:p>
        </p:txBody>
      </p:sp>
      <p:pic>
        <p:nvPicPr>
          <p:cNvPr id="25" name="Picture 24" descr="A close-up of a word&#10;&#10;Description automatically generated">
            <a:extLst>
              <a:ext uri="{FF2B5EF4-FFF2-40B4-BE49-F238E27FC236}">
                <a16:creationId xmlns:a16="http://schemas.microsoft.com/office/drawing/2014/main" id="{48CD6B0E-381B-BC9E-DC2E-04622630F843}"/>
              </a:ext>
            </a:extLst>
          </p:cNvPr>
          <p:cNvPicPr>
            <a:picLocks noChangeAspect="1"/>
          </p:cNvPicPr>
          <p:nvPr/>
        </p:nvPicPr>
        <p:blipFill>
          <a:blip r:embed="rId3"/>
          <a:stretch>
            <a:fillRect/>
          </a:stretch>
        </p:blipFill>
        <p:spPr>
          <a:xfrm>
            <a:off x="1622504" y="3109970"/>
            <a:ext cx="1075565" cy="692849"/>
          </a:xfrm>
          <a:prstGeom prst="rect">
            <a:avLst/>
          </a:prstGeom>
        </p:spPr>
      </p:pic>
      <p:pic>
        <p:nvPicPr>
          <p:cNvPr id="27" name="Picture 26" descr="A screenshot of a cell phone&#10;&#10;Description automatically generated">
            <a:extLst>
              <a:ext uri="{FF2B5EF4-FFF2-40B4-BE49-F238E27FC236}">
                <a16:creationId xmlns:a16="http://schemas.microsoft.com/office/drawing/2014/main" id="{5AE10470-F55D-4058-725C-0A699DD9DD56}"/>
              </a:ext>
            </a:extLst>
          </p:cNvPr>
          <p:cNvPicPr>
            <a:picLocks noChangeAspect="1"/>
          </p:cNvPicPr>
          <p:nvPr/>
        </p:nvPicPr>
        <p:blipFill>
          <a:blip r:embed="rId4"/>
          <a:stretch>
            <a:fillRect/>
          </a:stretch>
        </p:blipFill>
        <p:spPr>
          <a:xfrm>
            <a:off x="2698068" y="3109970"/>
            <a:ext cx="1031997" cy="2104465"/>
          </a:xfrm>
          <a:prstGeom prst="rect">
            <a:avLst/>
          </a:prstGeom>
        </p:spPr>
      </p:pic>
      <p:pic>
        <p:nvPicPr>
          <p:cNvPr id="29" name="Picture 28" descr="A close-up of a white background&#10;&#10;Description automatically generated">
            <a:extLst>
              <a:ext uri="{FF2B5EF4-FFF2-40B4-BE49-F238E27FC236}">
                <a16:creationId xmlns:a16="http://schemas.microsoft.com/office/drawing/2014/main" id="{F21D61EB-4510-00AC-2D69-B6A974885F1B}"/>
              </a:ext>
            </a:extLst>
          </p:cNvPr>
          <p:cNvPicPr>
            <a:picLocks noChangeAspect="1"/>
          </p:cNvPicPr>
          <p:nvPr/>
        </p:nvPicPr>
        <p:blipFill>
          <a:blip r:embed="rId5"/>
          <a:stretch>
            <a:fillRect/>
          </a:stretch>
        </p:blipFill>
        <p:spPr>
          <a:xfrm>
            <a:off x="3730065" y="3104461"/>
            <a:ext cx="1031997" cy="653163"/>
          </a:xfrm>
          <a:prstGeom prst="rect">
            <a:avLst/>
          </a:prstGeom>
        </p:spPr>
      </p:pic>
      <p:sp>
        <p:nvSpPr>
          <p:cNvPr id="3" name="TextBox 2">
            <a:extLst>
              <a:ext uri="{FF2B5EF4-FFF2-40B4-BE49-F238E27FC236}">
                <a16:creationId xmlns:a16="http://schemas.microsoft.com/office/drawing/2014/main" id="{1C55A45F-5BB1-FAFE-F92B-AC67468C36EC}"/>
              </a:ext>
            </a:extLst>
          </p:cNvPr>
          <p:cNvSpPr txBox="1"/>
          <p:nvPr/>
        </p:nvSpPr>
        <p:spPr>
          <a:xfrm>
            <a:off x="2160285" y="2188804"/>
            <a:ext cx="7758604" cy="646331"/>
          </a:xfrm>
          <a:prstGeom prst="rect">
            <a:avLst/>
          </a:prstGeom>
          <a:noFill/>
        </p:spPr>
        <p:txBody>
          <a:bodyPr wrap="square" rtlCol="0">
            <a:spAutoFit/>
          </a:bodyPr>
          <a:lstStyle/>
          <a:p>
            <a:pPr marL="285750" indent="-285750">
              <a:buFont typeface="Arial" panose="020B0604020202020204" pitchFamily="34" charset="0"/>
              <a:buChar char="•"/>
            </a:pPr>
            <a:r>
              <a:rPr lang="en-US" dirty="0"/>
              <a:t>Merge that pair into a single new token.</a:t>
            </a:r>
          </a:p>
          <a:p>
            <a:endParaRPr lang="en-US" dirty="0"/>
          </a:p>
        </p:txBody>
      </p:sp>
    </p:spTree>
    <p:extLst>
      <p:ext uri="{BB962C8B-B14F-4D97-AF65-F5344CB8AC3E}">
        <p14:creationId xmlns:p14="http://schemas.microsoft.com/office/powerpoint/2010/main" val="1101920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687B9-120D-08DC-6FA0-74C36F87C7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847A45-B1A9-023E-E01B-160817D5C6CC}"/>
              </a:ext>
            </a:extLst>
          </p:cNvPr>
          <p:cNvSpPr>
            <a:spLocks noGrp="1"/>
          </p:cNvSpPr>
          <p:nvPr>
            <p:ph type="title"/>
          </p:nvPr>
        </p:nvSpPr>
        <p:spPr>
          <a:xfrm>
            <a:off x="1831163" y="863241"/>
            <a:ext cx="8416848" cy="1325563"/>
          </a:xfrm>
        </p:spPr>
        <p:txBody>
          <a:bodyPr/>
          <a:lstStyle/>
          <a:p>
            <a:r>
              <a:rPr lang="en-US" dirty="0"/>
              <a:t>Creating Tokens (Byte Pair Encoding)</a:t>
            </a:r>
          </a:p>
        </p:txBody>
      </p:sp>
      <p:pic>
        <p:nvPicPr>
          <p:cNvPr id="25" name="Picture 24" descr="A close-up of a word&#10;&#10;Description automatically generated">
            <a:extLst>
              <a:ext uri="{FF2B5EF4-FFF2-40B4-BE49-F238E27FC236}">
                <a16:creationId xmlns:a16="http://schemas.microsoft.com/office/drawing/2014/main" id="{77B5907D-9001-0E6C-3322-F0D9602B994B}"/>
              </a:ext>
            </a:extLst>
          </p:cNvPr>
          <p:cNvPicPr>
            <a:picLocks noChangeAspect="1"/>
          </p:cNvPicPr>
          <p:nvPr/>
        </p:nvPicPr>
        <p:blipFill>
          <a:blip r:embed="rId3"/>
          <a:stretch>
            <a:fillRect/>
          </a:stretch>
        </p:blipFill>
        <p:spPr>
          <a:xfrm>
            <a:off x="1622504" y="3109970"/>
            <a:ext cx="1075565" cy="692849"/>
          </a:xfrm>
          <a:prstGeom prst="rect">
            <a:avLst/>
          </a:prstGeom>
        </p:spPr>
      </p:pic>
      <p:pic>
        <p:nvPicPr>
          <p:cNvPr id="27" name="Picture 26" descr="A screenshot of a cell phone&#10;&#10;Description automatically generated">
            <a:extLst>
              <a:ext uri="{FF2B5EF4-FFF2-40B4-BE49-F238E27FC236}">
                <a16:creationId xmlns:a16="http://schemas.microsoft.com/office/drawing/2014/main" id="{166EE47A-0ACA-0113-4C79-D9C8E65D42C6}"/>
              </a:ext>
            </a:extLst>
          </p:cNvPr>
          <p:cNvPicPr>
            <a:picLocks noChangeAspect="1"/>
          </p:cNvPicPr>
          <p:nvPr/>
        </p:nvPicPr>
        <p:blipFill>
          <a:blip r:embed="rId4"/>
          <a:stretch>
            <a:fillRect/>
          </a:stretch>
        </p:blipFill>
        <p:spPr>
          <a:xfrm>
            <a:off x="2698068" y="3109970"/>
            <a:ext cx="1031997" cy="2104465"/>
          </a:xfrm>
          <a:prstGeom prst="rect">
            <a:avLst/>
          </a:prstGeom>
        </p:spPr>
      </p:pic>
      <p:pic>
        <p:nvPicPr>
          <p:cNvPr id="29" name="Picture 28" descr="A close-up of a white background&#10;&#10;Description automatically generated">
            <a:extLst>
              <a:ext uri="{FF2B5EF4-FFF2-40B4-BE49-F238E27FC236}">
                <a16:creationId xmlns:a16="http://schemas.microsoft.com/office/drawing/2014/main" id="{DFFF2603-8D32-E4CF-F4C5-F33D9BC204DC}"/>
              </a:ext>
            </a:extLst>
          </p:cNvPr>
          <p:cNvPicPr>
            <a:picLocks noChangeAspect="1"/>
          </p:cNvPicPr>
          <p:nvPr/>
        </p:nvPicPr>
        <p:blipFill>
          <a:blip r:embed="rId5"/>
          <a:stretch>
            <a:fillRect/>
          </a:stretch>
        </p:blipFill>
        <p:spPr>
          <a:xfrm>
            <a:off x="3730065" y="3104461"/>
            <a:ext cx="1031997" cy="653163"/>
          </a:xfrm>
          <a:prstGeom prst="rect">
            <a:avLst/>
          </a:prstGeom>
        </p:spPr>
      </p:pic>
      <p:pic>
        <p:nvPicPr>
          <p:cNvPr id="31" name="Picture 30" descr="A screenshot of a computer&#10;&#10;Description automatically generated">
            <a:extLst>
              <a:ext uri="{FF2B5EF4-FFF2-40B4-BE49-F238E27FC236}">
                <a16:creationId xmlns:a16="http://schemas.microsoft.com/office/drawing/2014/main" id="{1CA5D661-21FD-96C4-6F29-F1A4DB46A34C}"/>
              </a:ext>
            </a:extLst>
          </p:cNvPr>
          <p:cNvPicPr>
            <a:picLocks noChangeAspect="1"/>
          </p:cNvPicPr>
          <p:nvPr/>
        </p:nvPicPr>
        <p:blipFill>
          <a:blip r:embed="rId6"/>
          <a:stretch>
            <a:fillRect/>
          </a:stretch>
        </p:blipFill>
        <p:spPr>
          <a:xfrm>
            <a:off x="4639572" y="3104462"/>
            <a:ext cx="978469" cy="1815317"/>
          </a:xfrm>
          <a:prstGeom prst="rect">
            <a:avLst/>
          </a:prstGeom>
        </p:spPr>
      </p:pic>
      <p:pic>
        <p:nvPicPr>
          <p:cNvPr id="33" name="Picture 32" descr="A close-up of a word&#10;&#10;Description automatically generated">
            <a:extLst>
              <a:ext uri="{FF2B5EF4-FFF2-40B4-BE49-F238E27FC236}">
                <a16:creationId xmlns:a16="http://schemas.microsoft.com/office/drawing/2014/main" id="{94F60C28-2B05-D903-57E4-B8A491D6E838}"/>
              </a:ext>
            </a:extLst>
          </p:cNvPr>
          <p:cNvPicPr>
            <a:picLocks noChangeAspect="1"/>
          </p:cNvPicPr>
          <p:nvPr/>
        </p:nvPicPr>
        <p:blipFill>
          <a:blip r:embed="rId7"/>
          <a:stretch>
            <a:fillRect/>
          </a:stretch>
        </p:blipFill>
        <p:spPr>
          <a:xfrm>
            <a:off x="5618040" y="3104461"/>
            <a:ext cx="1031997" cy="584150"/>
          </a:xfrm>
          <a:prstGeom prst="rect">
            <a:avLst/>
          </a:prstGeom>
        </p:spPr>
      </p:pic>
      <p:sp>
        <p:nvSpPr>
          <p:cNvPr id="3" name="TextBox 2">
            <a:extLst>
              <a:ext uri="{FF2B5EF4-FFF2-40B4-BE49-F238E27FC236}">
                <a16:creationId xmlns:a16="http://schemas.microsoft.com/office/drawing/2014/main" id="{2A7E83E9-B995-53E7-8FB8-0F9C6B1BD9E7}"/>
              </a:ext>
            </a:extLst>
          </p:cNvPr>
          <p:cNvSpPr txBox="1"/>
          <p:nvPr/>
        </p:nvSpPr>
        <p:spPr>
          <a:xfrm>
            <a:off x="2160285" y="2188803"/>
            <a:ext cx="7758604" cy="923330"/>
          </a:xfrm>
          <a:prstGeom prst="rect">
            <a:avLst/>
          </a:prstGeom>
          <a:noFill/>
        </p:spPr>
        <p:txBody>
          <a:bodyPr wrap="square" rtlCol="0">
            <a:spAutoFit/>
          </a:bodyPr>
          <a:lstStyle/>
          <a:p>
            <a:pPr marL="285750" indent="-285750">
              <a:buFont typeface="Arial" panose="020B0604020202020204" pitchFamily="34" charset="0"/>
              <a:buChar char="•"/>
            </a:pPr>
            <a:r>
              <a:rPr lang="en-US" dirty="0"/>
              <a:t>Repeat the process: each step merging the next most frequent pair of tokens or characters.</a:t>
            </a:r>
          </a:p>
          <a:p>
            <a:endParaRPr lang="en-US" dirty="0"/>
          </a:p>
        </p:txBody>
      </p:sp>
    </p:spTree>
    <p:extLst>
      <p:ext uri="{BB962C8B-B14F-4D97-AF65-F5344CB8AC3E}">
        <p14:creationId xmlns:p14="http://schemas.microsoft.com/office/powerpoint/2010/main" val="549302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D973A-96CF-FDDB-4C4F-399E2B1C78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BE31F2-30AD-D23B-1A0E-4C2F19CC4502}"/>
              </a:ext>
            </a:extLst>
          </p:cNvPr>
          <p:cNvSpPr>
            <a:spLocks noGrp="1"/>
          </p:cNvSpPr>
          <p:nvPr>
            <p:ph type="title"/>
          </p:nvPr>
        </p:nvSpPr>
        <p:spPr>
          <a:xfrm>
            <a:off x="1831163" y="863241"/>
            <a:ext cx="8416848" cy="1325563"/>
          </a:xfrm>
        </p:spPr>
        <p:txBody>
          <a:bodyPr/>
          <a:lstStyle/>
          <a:p>
            <a:r>
              <a:rPr lang="en-US" dirty="0"/>
              <a:t>Creating Tokens (Byte Pair Encoding)</a:t>
            </a:r>
          </a:p>
        </p:txBody>
      </p:sp>
      <p:pic>
        <p:nvPicPr>
          <p:cNvPr id="25" name="Picture 24" descr="A close-up of a word&#10;&#10;Description automatically generated">
            <a:extLst>
              <a:ext uri="{FF2B5EF4-FFF2-40B4-BE49-F238E27FC236}">
                <a16:creationId xmlns:a16="http://schemas.microsoft.com/office/drawing/2014/main" id="{B5A03BB1-2C0B-C15A-75E7-94EB82AA2EDA}"/>
              </a:ext>
            </a:extLst>
          </p:cNvPr>
          <p:cNvPicPr>
            <a:picLocks noChangeAspect="1"/>
          </p:cNvPicPr>
          <p:nvPr/>
        </p:nvPicPr>
        <p:blipFill>
          <a:blip r:embed="rId3"/>
          <a:stretch>
            <a:fillRect/>
          </a:stretch>
        </p:blipFill>
        <p:spPr>
          <a:xfrm>
            <a:off x="1622504" y="3109970"/>
            <a:ext cx="1075565" cy="692849"/>
          </a:xfrm>
          <a:prstGeom prst="rect">
            <a:avLst/>
          </a:prstGeom>
        </p:spPr>
      </p:pic>
      <p:pic>
        <p:nvPicPr>
          <p:cNvPr id="27" name="Picture 26" descr="A screenshot of a cell phone&#10;&#10;Description automatically generated">
            <a:extLst>
              <a:ext uri="{FF2B5EF4-FFF2-40B4-BE49-F238E27FC236}">
                <a16:creationId xmlns:a16="http://schemas.microsoft.com/office/drawing/2014/main" id="{4EA555A2-E6E9-80DF-7D75-327D56E88142}"/>
              </a:ext>
            </a:extLst>
          </p:cNvPr>
          <p:cNvPicPr>
            <a:picLocks noChangeAspect="1"/>
          </p:cNvPicPr>
          <p:nvPr/>
        </p:nvPicPr>
        <p:blipFill>
          <a:blip r:embed="rId4"/>
          <a:stretch>
            <a:fillRect/>
          </a:stretch>
        </p:blipFill>
        <p:spPr>
          <a:xfrm>
            <a:off x="2698068" y="3109970"/>
            <a:ext cx="1031997" cy="2104465"/>
          </a:xfrm>
          <a:prstGeom prst="rect">
            <a:avLst/>
          </a:prstGeom>
        </p:spPr>
      </p:pic>
      <p:pic>
        <p:nvPicPr>
          <p:cNvPr id="29" name="Picture 28" descr="A close-up of a white background&#10;&#10;Description automatically generated">
            <a:extLst>
              <a:ext uri="{FF2B5EF4-FFF2-40B4-BE49-F238E27FC236}">
                <a16:creationId xmlns:a16="http://schemas.microsoft.com/office/drawing/2014/main" id="{D94197FC-5E60-C9AF-DFF7-057B3B8ECDA5}"/>
              </a:ext>
            </a:extLst>
          </p:cNvPr>
          <p:cNvPicPr>
            <a:picLocks noChangeAspect="1"/>
          </p:cNvPicPr>
          <p:nvPr/>
        </p:nvPicPr>
        <p:blipFill>
          <a:blip r:embed="rId5"/>
          <a:stretch>
            <a:fillRect/>
          </a:stretch>
        </p:blipFill>
        <p:spPr>
          <a:xfrm>
            <a:off x="3730065" y="3104461"/>
            <a:ext cx="1031997" cy="653163"/>
          </a:xfrm>
          <a:prstGeom prst="rect">
            <a:avLst/>
          </a:prstGeom>
        </p:spPr>
      </p:pic>
      <p:pic>
        <p:nvPicPr>
          <p:cNvPr id="31" name="Picture 30" descr="A screenshot of a computer&#10;&#10;Description automatically generated">
            <a:extLst>
              <a:ext uri="{FF2B5EF4-FFF2-40B4-BE49-F238E27FC236}">
                <a16:creationId xmlns:a16="http://schemas.microsoft.com/office/drawing/2014/main" id="{CED86DE9-EC36-6216-2A42-A05EB07E32C2}"/>
              </a:ext>
            </a:extLst>
          </p:cNvPr>
          <p:cNvPicPr>
            <a:picLocks noChangeAspect="1"/>
          </p:cNvPicPr>
          <p:nvPr/>
        </p:nvPicPr>
        <p:blipFill>
          <a:blip r:embed="rId6"/>
          <a:stretch>
            <a:fillRect/>
          </a:stretch>
        </p:blipFill>
        <p:spPr>
          <a:xfrm>
            <a:off x="4639572" y="3104462"/>
            <a:ext cx="978469" cy="1815317"/>
          </a:xfrm>
          <a:prstGeom prst="rect">
            <a:avLst/>
          </a:prstGeom>
        </p:spPr>
      </p:pic>
      <p:pic>
        <p:nvPicPr>
          <p:cNvPr id="33" name="Picture 32" descr="A close-up of a word&#10;&#10;Description automatically generated">
            <a:extLst>
              <a:ext uri="{FF2B5EF4-FFF2-40B4-BE49-F238E27FC236}">
                <a16:creationId xmlns:a16="http://schemas.microsoft.com/office/drawing/2014/main" id="{78CA95FE-1368-9281-16CE-0F9C7ECB5463}"/>
              </a:ext>
            </a:extLst>
          </p:cNvPr>
          <p:cNvPicPr>
            <a:picLocks noChangeAspect="1"/>
          </p:cNvPicPr>
          <p:nvPr/>
        </p:nvPicPr>
        <p:blipFill>
          <a:blip r:embed="rId7"/>
          <a:stretch>
            <a:fillRect/>
          </a:stretch>
        </p:blipFill>
        <p:spPr>
          <a:xfrm>
            <a:off x="5618040" y="3104461"/>
            <a:ext cx="1031997" cy="584150"/>
          </a:xfrm>
          <a:prstGeom prst="rect">
            <a:avLst/>
          </a:prstGeom>
        </p:spPr>
      </p:pic>
      <p:pic>
        <p:nvPicPr>
          <p:cNvPr id="35" name="Picture 34" descr="A screenshot of a computer&#10;&#10;Description automatically generated">
            <a:extLst>
              <a:ext uri="{FF2B5EF4-FFF2-40B4-BE49-F238E27FC236}">
                <a16:creationId xmlns:a16="http://schemas.microsoft.com/office/drawing/2014/main" id="{ACEAB845-B57E-CBE7-0A21-867E588AB97A}"/>
              </a:ext>
            </a:extLst>
          </p:cNvPr>
          <p:cNvPicPr>
            <a:picLocks noChangeAspect="1"/>
          </p:cNvPicPr>
          <p:nvPr/>
        </p:nvPicPr>
        <p:blipFill>
          <a:blip r:embed="rId8"/>
          <a:stretch>
            <a:fillRect/>
          </a:stretch>
        </p:blipFill>
        <p:spPr>
          <a:xfrm>
            <a:off x="6620449" y="3109970"/>
            <a:ext cx="978824" cy="1494299"/>
          </a:xfrm>
          <a:prstGeom prst="rect">
            <a:avLst/>
          </a:prstGeom>
        </p:spPr>
      </p:pic>
      <p:pic>
        <p:nvPicPr>
          <p:cNvPr id="37" name="Picture 36" descr="A close-up of a white background&#10;&#10;Description automatically generated">
            <a:extLst>
              <a:ext uri="{FF2B5EF4-FFF2-40B4-BE49-F238E27FC236}">
                <a16:creationId xmlns:a16="http://schemas.microsoft.com/office/drawing/2014/main" id="{FF588082-ED55-374F-CA63-8631A30283E2}"/>
              </a:ext>
            </a:extLst>
          </p:cNvPr>
          <p:cNvPicPr>
            <a:picLocks noChangeAspect="1"/>
          </p:cNvPicPr>
          <p:nvPr/>
        </p:nvPicPr>
        <p:blipFill>
          <a:blip r:embed="rId9"/>
          <a:stretch>
            <a:fillRect/>
          </a:stretch>
        </p:blipFill>
        <p:spPr>
          <a:xfrm>
            <a:off x="7519760" y="3104461"/>
            <a:ext cx="942177" cy="584150"/>
          </a:xfrm>
          <a:prstGeom prst="rect">
            <a:avLst/>
          </a:prstGeom>
        </p:spPr>
      </p:pic>
      <p:sp>
        <p:nvSpPr>
          <p:cNvPr id="3" name="TextBox 2">
            <a:extLst>
              <a:ext uri="{FF2B5EF4-FFF2-40B4-BE49-F238E27FC236}">
                <a16:creationId xmlns:a16="http://schemas.microsoft.com/office/drawing/2014/main" id="{6E4CD22D-AEA2-2C73-86AE-015473AF6E0C}"/>
              </a:ext>
            </a:extLst>
          </p:cNvPr>
          <p:cNvSpPr txBox="1"/>
          <p:nvPr/>
        </p:nvSpPr>
        <p:spPr>
          <a:xfrm>
            <a:off x="2160285" y="2188803"/>
            <a:ext cx="7758604" cy="923330"/>
          </a:xfrm>
          <a:prstGeom prst="rect">
            <a:avLst/>
          </a:prstGeom>
          <a:noFill/>
        </p:spPr>
        <p:txBody>
          <a:bodyPr wrap="square" rtlCol="0">
            <a:spAutoFit/>
          </a:bodyPr>
          <a:lstStyle/>
          <a:p>
            <a:pPr marL="285750" indent="-285750">
              <a:buFont typeface="Arial" panose="020B0604020202020204" pitchFamily="34" charset="0"/>
              <a:buChar char="•"/>
            </a:pPr>
            <a:r>
              <a:rPr lang="en-US" dirty="0"/>
              <a:t>Repeat the process: each step merging the next most frequent pair of tokens or characters.</a:t>
            </a:r>
          </a:p>
          <a:p>
            <a:endParaRPr lang="en-US" dirty="0"/>
          </a:p>
        </p:txBody>
      </p:sp>
    </p:spTree>
    <p:extLst>
      <p:ext uri="{BB962C8B-B14F-4D97-AF65-F5344CB8AC3E}">
        <p14:creationId xmlns:p14="http://schemas.microsoft.com/office/powerpoint/2010/main" val="854035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7B22B-B9CD-3A16-D2A1-C672C847D5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92A4CC-54CB-6BB9-3F03-3F000A4BA0F1}"/>
              </a:ext>
            </a:extLst>
          </p:cNvPr>
          <p:cNvSpPr>
            <a:spLocks noGrp="1"/>
          </p:cNvSpPr>
          <p:nvPr>
            <p:ph type="title"/>
          </p:nvPr>
        </p:nvSpPr>
        <p:spPr>
          <a:xfrm>
            <a:off x="1831163" y="863241"/>
            <a:ext cx="8416848" cy="1325563"/>
          </a:xfrm>
        </p:spPr>
        <p:txBody>
          <a:bodyPr/>
          <a:lstStyle/>
          <a:p>
            <a:r>
              <a:rPr lang="en-US" dirty="0"/>
              <a:t>Creating Tokens (Byte Pair Encoding)</a:t>
            </a:r>
          </a:p>
        </p:txBody>
      </p:sp>
      <p:pic>
        <p:nvPicPr>
          <p:cNvPr id="25" name="Picture 24" descr="A close-up of a word&#10;&#10;Description automatically generated">
            <a:extLst>
              <a:ext uri="{FF2B5EF4-FFF2-40B4-BE49-F238E27FC236}">
                <a16:creationId xmlns:a16="http://schemas.microsoft.com/office/drawing/2014/main" id="{9ACBDA20-BB2B-27F8-BB4F-619B2FD66FDF}"/>
              </a:ext>
            </a:extLst>
          </p:cNvPr>
          <p:cNvPicPr>
            <a:picLocks noChangeAspect="1"/>
          </p:cNvPicPr>
          <p:nvPr/>
        </p:nvPicPr>
        <p:blipFill>
          <a:blip r:embed="rId3"/>
          <a:stretch>
            <a:fillRect/>
          </a:stretch>
        </p:blipFill>
        <p:spPr>
          <a:xfrm>
            <a:off x="1622504" y="3109970"/>
            <a:ext cx="1075565" cy="692849"/>
          </a:xfrm>
          <a:prstGeom prst="rect">
            <a:avLst/>
          </a:prstGeom>
        </p:spPr>
      </p:pic>
      <p:pic>
        <p:nvPicPr>
          <p:cNvPr id="27" name="Picture 26" descr="A screenshot of a cell phone&#10;&#10;Description automatically generated">
            <a:extLst>
              <a:ext uri="{FF2B5EF4-FFF2-40B4-BE49-F238E27FC236}">
                <a16:creationId xmlns:a16="http://schemas.microsoft.com/office/drawing/2014/main" id="{9C73BA6B-312D-396E-7A70-02C119382F07}"/>
              </a:ext>
            </a:extLst>
          </p:cNvPr>
          <p:cNvPicPr>
            <a:picLocks noChangeAspect="1"/>
          </p:cNvPicPr>
          <p:nvPr/>
        </p:nvPicPr>
        <p:blipFill>
          <a:blip r:embed="rId4"/>
          <a:stretch>
            <a:fillRect/>
          </a:stretch>
        </p:blipFill>
        <p:spPr>
          <a:xfrm>
            <a:off x="2698068" y="3109970"/>
            <a:ext cx="1031997" cy="2104465"/>
          </a:xfrm>
          <a:prstGeom prst="rect">
            <a:avLst/>
          </a:prstGeom>
        </p:spPr>
      </p:pic>
      <p:pic>
        <p:nvPicPr>
          <p:cNvPr id="29" name="Picture 28" descr="A close-up of a white background&#10;&#10;Description automatically generated">
            <a:extLst>
              <a:ext uri="{FF2B5EF4-FFF2-40B4-BE49-F238E27FC236}">
                <a16:creationId xmlns:a16="http://schemas.microsoft.com/office/drawing/2014/main" id="{48AC3ACF-3F7A-14A7-156C-5F4F2AF1C360}"/>
              </a:ext>
            </a:extLst>
          </p:cNvPr>
          <p:cNvPicPr>
            <a:picLocks noChangeAspect="1"/>
          </p:cNvPicPr>
          <p:nvPr/>
        </p:nvPicPr>
        <p:blipFill>
          <a:blip r:embed="rId5"/>
          <a:stretch>
            <a:fillRect/>
          </a:stretch>
        </p:blipFill>
        <p:spPr>
          <a:xfrm>
            <a:off x="3730065" y="3104461"/>
            <a:ext cx="1031997" cy="653163"/>
          </a:xfrm>
          <a:prstGeom prst="rect">
            <a:avLst/>
          </a:prstGeom>
        </p:spPr>
      </p:pic>
      <p:pic>
        <p:nvPicPr>
          <p:cNvPr id="31" name="Picture 30" descr="A screenshot of a computer&#10;&#10;Description automatically generated">
            <a:extLst>
              <a:ext uri="{FF2B5EF4-FFF2-40B4-BE49-F238E27FC236}">
                <a16:creationId xmlns:a16="http://schemas.microsoft.com/office/drawing/2014/main" id="{32C80738-7141-05D5-9427-70F6150977A0}"/>
              </a:ext>
            </a:extLst>
          </p:cNvPr>
          <p:cNvPicPr>
            <a:picLocks noChangeAspect="1"/>
          </p:cNvPicPr>
          <p:nvPr/>
        </p:nvPicPr>
        <p:blipFill>
          <a:blip r:embed="rId6"/>
          <a:stretch>
            <a:fillRect/>
          </a:stretch>
        </p:blipFill>
        <p:spPr>
          <a:xfrm>
            <a:off x="4639572" y="3104462"/>
            <a:ext cx="978469" cy="1815317"/>
          </a:xfrm>
          <a:prstGeom prst="rect">
            <a:avLst/>
          </a:prstGeom>
        </p:spPr>
      </p:pic>
      <p:pic>
        <p:nvPicPr>
          <p:cNvPr id="33" name="Picture 32" descr="A close-up of a word&#10;&#10;Description automatically generated">
            <a:extLst>
              <a:ext uri="{FF2B5EF4-FFF2-40B4-BE49-F238E27FC236}">
                <a16:creationId xmlns:a16="http://schemas.microsoft.com/office/drawing/2014/main" id="{6A2ADA43-4B0A-6ECE-0908-F3E949996F27}"/>
              </a:ext>
            </a:extLst>
          </p:cNvPr>
          <p:cNvPicPr>
            <a:picLocks noChangeAspect="1"/>
          </p:cNvPicPr>
          <p:nvPr/>
        </p:nvPicPr>
        <p:blipFill>
          <a:blip r:embed="rId7"/>
          <a:stretch>
            <a:fillRect/>
          </a:stretch>
        </p:blipFill>
        <p:spPr>
          <a:xfrm>
            <a:off x="5618040" y="3104461"/>
            <a:ext cx="1031997" cy="584150"/>
          </a:xfrm>
          <a:prstGeom prst="rect">
            <a:avLst/>
          </a:prstGeom>
        </p:spPr>
      </p:pic>
      <p:pic>
        <p:nvPicPr>
          <p:cNvPr id="35" name="Picture 34" descr="A screenshot of a computer&#10;&#10;Description automatically generated">
            <a:extLst>
              <a:ext uri="{FF2B5EF4-FFF2-40B4-BE49-F238E27FC236}">
                <a16:creationId xmlns:a16="http://schemas.microsoft.com/office/drawing/2014/main" id="{7208A422-5642-5EB7-CBF5-F85B118BCEEF}"/>
              </a:ext>
            </a:extLst>
          </p:cNvPr>
          <p:cNvPicPr>
            <a:picLocks noChangeAspect="1"/>
          </p:cNvPicPr>
          <p:nvPr/>
        </p:nvPicPr>
        <p:blipFill>
          <a:blip r:embed="rId8"/>
          <a:stretch>
            <a:fillRect/>
          </a:stretch>
        </p:blipFill>
        <p:spPr>
          <a:xfrm>
            <a:off x="6620449" y="3109970"/>
            <a:ext cx="978824" cy="1494299"/>
          </a:xfrm>
          <a:prstGeom prst="rect">
            <a:avLst/>
          </a:prstGeom>
        </p:spPr>
      </p:pic>
      <p:pic>
        <p:nvPicPr>
          <p:cNvPr id="37" name="Picture 36" descr="A close-up of a white background&#10;&#10;Description automatically generated">
            <a:extLst>
              <a:ext uri="{FF2B5EF4-FFF2-40B4-BE49-F238E27FC236}">
                <a16:creationId xmlns:a16="http://schemas.microsoft.com/office/drawing/2014/main" id="{3C91E19D-FA6D-1F3C-EB85-12270CF78ADE}"/>
              </a:ext>
            </a:extLst>
          </p:cNvPr>
          <p:cNvPicPr>
            <a:picLocks noChangeAspect="1"/>
          </p:cNvPicPr>
          <p:nvPr/>
        </p:nvPicPr>
        <p:blipFill>
          <a:blip r:embed="rId9"/>
          <a:stretch>
            <a:fillRect/>
          </a:stretch>
        </p:blipFill>
        <p:spPr>
          <a:xfrm>
            <a:off x="7519760" y="3104461"/>
            <a:ext cx="942177" cy="584150"/>
          </a:xfrm>
          <a:prstGeom prst="rect">
            <a:avLst/>
          </a:prstGeom>
        </p:spPr>
      </p:pic>
      <p:pic>
        <p:nvPicPr>
          <p:cNvPr id="39" name="Picture 38" descr="A close up of a word&#10;&#10;Description automatically generated">
            <a:extLst>
              <a:ext uri="{FF2B5EF4-FFF2-40B4-BE49-F238E27FC236}">
                <a16:creationId xmlns:a16="http://schemas.microsoft.com/office/drawing/2014/main" id="{A6F8BECD-381A-1F1F-14E1-7863127C1D0E}"/>
              </a:ext>
            </a:extLst>
          </p:cNvPr>
          <p:cNvPicPr>
            <a:picLocks noChangeAspect="1"/>
          </p:cNvPicPr>
          <p:nvPr/>
        </p:nvPicPr>
        <p:blipFill>
          <a:blip r:embed="rId10"/>
          <a:stretch>
            <a:fillRect/>
          </a:stretch>
        </p:blipFill>
        <p:spPr>
          <a:xfrm>
            <a:off x="8980114" y="3111463"/>
            <a:ext cx="1589384" cy="344930"/>
          </a:xfrm>
          <a:prstGeom prst="rect">
            <a:avLst/>
          </a:prstGeom>
        </p:spPr>
      </p:pic>
      <p:sp>
        <p:nvSpPr>
          <p:cNvPr id="40" name="TextBox 39">
            <a:extLst>
              <a:ext uri="{FF2B5EF4-FFF2-40B4-BE49-F238E27FC236}">
                <a16:creationId xmlns:a16="http://schemas.microsoft.com/office/drawing/2014/main" id="{2B89DA05-1A9E-0B7B-D3AC-2991C3EF5485}"/>
              </a:ext>
            </a:extLst>
          </p:cNvPr>
          <p:cNvSpPr txBox="1"/>
          <p:nvPr/>
        </p:nvSpPr>
        <p:spPr>
          <a:xfrm>
            <a:off x="8601683" y="3175693"/>
            <a:ext cx="364881" cy="300082"/>
          </a:xfrm>
          <a:prstGeom prst="rect">
            <a:avLst/>
          </a:prstGeom>
          <a:noFill/>
        </p:spPr>
        <p:txBody>
          <a:bodyPr wrap="square" rtlCol="0">
            <a:spAutoFit/>
          </a:bodyPr>
          <a:lstStyle/>
          <a:p>
            <a:r>
              <a:rPr lang="en-US" sz="1350" dirty="0"/>
              <a:t>…</a:t>
            </a:r>
          </a:p>
        </p:txBody>
      </p:sp>
      <p:sp>
        <p:nvSpPr>
          <p:cNvPr id="3" name="TextBox 2">
            <a:extLst>
              <a:ext uri="{FF2B5EF4-FFF2-40B4-BE49-F238E27FC236}">
                <a16:creationId xmlns:a16="http://schemas.microsoft.com/office/drawing/2014/main" id="{54C1B2E3-2ED5-B382-CC64-882679927AB5}"/>
              </a:ext>
            </a:extLst>
          </p:cNvPr>
          <p:cNvSpPr txBox="1"/>
          <p:nvPr/>
        </p:nvSpPr>
        <p:spPr>
          <a:xfrm>
            <a:off x="2160285" y="2188803"/>
            <a:ext cx="7758604" cy="369332"/>
          </a:xfrm>
          <a:prstGeom prst="rect">
            <a:avLst/>
          </a:prstGeom>
          <a:noFill/>
        </p:spPr>
        <p:txBody>
          <a:bodyPr wrap="square" rtlCol="0">
            <a:spAutoFit/>
          </a:bodyPr>
          <a:lstStyle/>
          <a:p>
            <a:pPr marL="285750" indent="-285750">
              <a:buFont typeface="Arial" panose="020B0604020202020204" pitchFamily="34" charset="0"/>
              <a:buChar char="•"/>
            </a:pPr>
            <a:r>
              <a:rPr lang="en-US" dirty="0"/>
              <a:t>… until you get the </a:t>
            </a:r>
            <a:r>
              <a:rPr lang="en-US" dirty="0" err="1"/>
              <a:t>subword</a:t>
            </a:r>
            <a:r>
              <a:rPr lang="en-US" dirty="0"/>
              <a:t> tokens</a:t>
            </a:r>
          </a:p>
        </p:txBody>
      </p:sp>
    </p:spTree>
    <p:extLst>
      <p:ext uri="{BB962C8B-B14F-4D97-AF65-F5344CB8AC3E}">
        <p14:creationId xmlns:p14="http://schemas.microsoft.com/office/powerpoint/2010/main" val="2883723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F53AF-96AE-600E-3491-77F7AC943F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63319A-F8BC-D4D5-A1A2-9F8265E7E42C}"/>
              </a:ext>
            </a:extLst>
          </p:cNvPr>
          <p:cNvSpPr>
            <a:spLocks noGrp="1"/>
          </p:cNvSpPr>
          <p:nvPr>
            <p:ph type="title"/>
          </p:nvPr>
        </p:nvSpPr>
        <p:spPr>
          <a:xfrm>
            <a:off x="1831163" y="863241"/>
            <a:ext cx="8416848" cy="1325563"/>
          </a:xfrm>
        </p:spPr>
        <p:txBody>
          <a:bodyPr/>
          <a:lstStyle/>
          <a:p>
            <a:r>
              <a:rPr lang="en-US" dirty="0"/>
              <a:t>Creating Tokens (Byte Pair Encoding)</a:t>
            </a:r>
          </a:p>
        </p:txBody>
      </p:sp>
      <p:pic>
        <p:nvPicPr>
          <p:cNvPr id="25" name="Picture 24" descr="A close-up of a word&#10;&#10;Description automatically generated">
            <a:extLst>
              <a:ext uri="{FF2B5EF4-FFF2-40B4-BE49-F238E27FC236}">
                <a16:creationId xmlns:a16="http://schemas.microsoft.com/office/drawing/2014/main" id="{3E0CC906-6BC0-957D-2024-C55F32B16CA1}"/>
              </a:ext>
            </a:extLst>
          </p:cNvPr>
          <p:cNvPicPr>
            <a:picLocks noChangeAspect="1"/>
          </p:cNvPicPr>
          <p:nvPr/>
        </p:nvPicPr>
        <p:blipFill>
          <a:blip r:embed="rId3"/>
          <a:stretch>
            <a:fillRect/>
          </a:stretch>
        </p:blipFill>
        <p:spPr>
          <a:xfrm>
            <a:off x="1622504" y="3109970"/>
            <a:ext cx="1075565" cy="692849"/>
          </a:xfrm>
          <a:prstGeom prst="rect">
            <a:avLst/>
          </a:prstGeom>
        </p:spPr>
      </p:pic>
      <p:pic>
        <p:nvPicPr>
          <p:cNvPr id="27" name="Picture 26" descr="A screenshot of a cell phone&#10;&#10;Description automatically generated">
            <a:extLst>
              <a:ext uri="{FF2B5EF4-FFF2-40B4-BE49-F238E27FC236}">
                <a16:creationId xmlns:a16="http://schemas.microsoft.com/office/drawing/2014/main" id="{9EDBF4EC-11DE-D7C6-B1D1-7B2155DD34C2}"/>
              </a:ext>
            </a:extLst>
          </p:cNvPr>
          <p:cNvPicPr>
            <a:picLocks noChangeAspect="1"/>
          </p:cNvPicPr>
          <p:nvPr/>
        </p:nvPicPr>
        <p:blipFill>
          <a:blip r:embed="rId4"/>
          <a:stretch>
            <a:fillRect/>
          </a:stretch>
        </p:blipFill>
        <p:spPr>
          <a:xfrm>
            <a:off x="2698068" y="3109970"/>
            <a:ext cx="1031997" cy="2104465"/>
          </a:xfrm>
          <a:prstGeom prst="rect">
            <a:avLst/>
          </a:prstGeom>
        </p:spPr>
      </p:pic>
      <p:pic>
        <p:nvPicPr>
          <p:cNvPr id="29" name="Picture 28" descr="A close-up of a white background&#10;&#10;Description automatically generated">
            <a:extLst>
              <a:ext uri="{FF2B5EF4-FFF2-40B4-BE49-F238E27FC236}">
                <a16:creationId xmlns:a16="http://schemas.microsoft.com/office/drawing/2014/main" id="{06D268B0-EDF7-AB47-D081-04F56D1358EF}"/>
              </a:ext>
            </a:extLst>
          </p:cNvPr>
          <p:cNvPicPr>
            <a:picLocks noChangeAspect="1"/>
          </p:cNvPicPr>
          <p:nvPr/>
        </p:nvPicPr>
        <p:blipFill>
          <a:blip r:embed="rId5"/>
          <a:stretch>
            <a:fillRect/>
          </a:stretch>
        </p:blipFill>
        <p:spPr>
          <a:xfrm>
            <a:off x="3730065" y="3104461"/>
            <a:ext cx="1031997" cy="653163"/>
          </a:xfrm>
          <a:prstGeom prst="rect">
            <a:avLst/>
          </a:prstGeom>
        </p:spPr>
      </p:pic>
      <p:pic>
        <p:nvPicPr>
          <p:cNvPr id="31" name="Picture 30" descr="A screenshot of a computer&#10;&#10;Description automatically generated">
            <a:extLst>
              <a:ext uri="{FF2B5EF4-FFF2-40B4-BE49-F238E27FC236}">
                <a16:creationId xmlns:a16="http://schemas.microsoft.com/office/drawing/2014/main" id="{F8AC0EF2-15AB-AAB0-F70E-58D4486F7043}"/>
              </a:ext>
            </a:extLst>
          </p:cNvPr>
          <p:cNvPicPr>
            <a:picLocks noChangeAspect="1"/>
          </p:cNvPicPr>
          <p:nvPr/>
        </p:nvPicPr>
        <p:blipFill>
          <a:blip r:embed="rId6"/>
          <a:stretch>
            <a:fillRect/>
          </a:stretch>
        </p:blipFill>
        <p:spPr>
          <a:xfrm>
            <a:off x="4639572" y="3104462"/>
            <a:ext cx="978469" cy="1815317"/>
          </a:xfrm>
          <a:prstGeom prst="rect">
            <a:avLst/>
          </a:prstGeom>
        </p:spPr>
      </p:pic>
      <p:pic>
        <p:nvPicPr>
          <p:cNvPr id="33" name="Picture 32" descr="A close-up of a word&#10;&#10;Description automatically generated">
            <a:extLst>
              <a:ext uri="{FF2B5EF4-FFF2-40B4-BE49-F238E27FC236}">
                <a16:creationId xmlns:a16="http://schemas.microsoft.com/office/drawing/2014/main" id="{B774984C-03DA-92BC-BE87-04F65A084AA2}"/>
              </a:ext>
            </a:extLst>
          </p:cNvPr>
          <p:cNvPicPr>
            <a:picLocks noChangeAspect="1"/>
          </p:cNvPicPr>
          <p:nvPr/>
        </p:nvPicPr>
        <p:blipFill>
          <a:blip r:embed="rId7"/>
          <a:stretch>
            <a:fillRect/>
          </a:stretch>
        </p:blipFill>
        <p:spPr>
          <a:xfrm>
            <a:off x="5618040" y="3104461"/>
            <a:ext cx="1031997" cy="584150"/>
          </a:xfrm>
          <a:prstGeom prst="rect">
            <a:avLst/>
          </a:prstGeom>
        </p:spPr>
      </p:pic>
      <p:pic>
        <p:nvPicPr>
          <p:cNvPr id="35" name="Picture 34" descr="A screenshot of a computer&#10;&#10;Description automatically generated">
            <a:extLst>
              <a:ext uri="{FF2B5EF4-FFF2-40B4-BE49-F238E27FC236}">
                <a16:creationId xmlns:a16="http://schemas.microsoft.com/office/drawing/2014/main" id="{9E55302A-8FBC-5D77-B6C8-29D27166BF57}"/>
              </a:ext>
            </a:extLst>
          </p:cNvPr>
          <p:cNvPicPr>
            <a:picLocks noChangeAspect="1"/>
          </p:cNvPicPr>
          <p:nvPr/>
        </p:nvPicPr>
        <p:blipFill>
          <a:blip r:embed="rId8"/>
          <a:stretch>
            <a:fillRect/>
          </a:stretch>
        </p:blipFill>
        <p:spPr>
          <a:xfrm>
            <a:off x="6620449" y="3109970"/>
            <a:ext cx="978824" cy="1494299"/>
          </a:xfrm>
          <a:prstGeom prst="rect">
            <a:avLst/>
          </a:prstGeom>
        </p:spPr>
      </p:pic>
      <p:pic>
        <p:nvPicPr>
          <p:cNvPr id="37" name="Picture 36" descr="A close-up of a white background&#10;&#10;Description automatically generated">
            <a:extLst>
              <a:ext uri="{FF2B5EF4-FFF2-40B4-BE49-F238E27FC236}">
                <a16:creationId xmlns:a16="http://schemas.microsoft.com/office/drawing/2014/main" id="{A51A3A3F-5F81-1F6B-97E0-5B219B1515A1}"/>
              </a:ext>
            </a:extLst>
          </p:cNvPr>
          <p:cNvPicPr>
            <a:picLocks noChangeAspect="1"/>
          </p:cNvPicPr>
          <p:nvPr/>
        </p:nvPicPr>
        <p:blipFill>
          <a:blip r:embed="rId9"/>
          <a:stretch>
            <a:fillRect/>
          </a:stretch>
        </p:blipFill>
        <p:spPr>
          <a:xfrm>
            <a:off x="7519760" y="3104461"/>
            <a:ext cx="942177" cy="584150"/>
          </a:xfrm>
          <a:prstGeom prst="rect">
            <a:avLst/>
          </a:prstGeom>
        </p:spPr>
      </p:pic>
      <p:pic>
        <p:nvPicPr>
          <p:cNvPr id="39" name="Picture 38" descr="A close up of a word&#10;&#10;Description automatically generated">
            <a:extLst>
              <a:ext uri="{FF2B5EF4-FFF2-40B4-BE49-F238E27FC236}">
                <a16:creationId xmlns:a16="http://schemas.microsoft.com/office/drawing/2014/main" id="{FFD7A13C-16A5-C4B4-74D7-5B2A2BA9302F}"/>
              </a:ext>
            </a:extLst>
          </p:cNvPr>
          <p:cNvPicPr>
            <a:picLocks noChangeAspect="1"/>
          </p:cNvPicPr>
          <p:nvPr/>
        </p:nvPicPr>
        <p:blipFill>
          <a:blip r:embed="rId10"/>
          <a:stretch>
            <a:fillRect/>
          </a:stretch>
        </p:blipFill>
        <p:spPr>
          <a:xfrm>
            <a:off x="8980114" y="3111463"/>
            <a:ext cx="1589384" cy="344930"/>
          </a:xfrm>
          <a:prstGeom prst="rect">
            <a:avLst/>
          </a:prstGeom>
        </p:spPr>
      </p:pic>
      <p:sp>
        <p:nvSpPr>
          <p:cNvPr id="40" name="TextBox 39">
            <a:extLst>
              <a:ext uri="{FF2B5EF4-FFF2-40B4-BE49-F238E27FC236}">
                <a16:creationId xmlns:a16="http://schemas.microsoft.com/office/drawing/2014/main" id="{5161EAA3-CA48-60EB-6BF3-479D77F6F510}"/>
              </a:ext>
            </a:extLst>
          </p:cNvPr>
          <p:cNvSpPr txBox="1"/>
          <p:nvPr/>
        </p:nvSpPr>
        <p:spPr>
          <a:xfrm>
            <a:off x="8601683" y="3175693"/>
            <a:ext cx="364881" cy="300082"/>
          </a:xfrm>
          <a:prstGeom prst="rect">
            <a:avLst/>
          </a:prstGeom>
          <a:noFill/>
        </p:spPr>
        <p:txBody>
          <a:bodyPr wrap="square" rtlCol="0">
            <a:spAutoFit/>
          </a:bodyPr>
          <a:lstStyle/>
          <a:p>
            <a:r>
              <a:rPr lang="en-US" sz="1350" dirty="0"/>
              <a:t>…</a:t>
            </a:r>
          </a:p>
        </p:txBody>
      </p:sp>
      <p:sp>
        <p:nvSpPr>
          <p:cNvPr id="3" name="TextBox 2">
            <a:extLst>
              <a:ext uri="{FF2B5EF4-FFF2-40B4-BE49-F238E27FC236}">
                <a16:creationId xmlns:a16="http://schemas.microsoft.com/office/drawing/2014/main" id="{B6BCB2B2-2195-29C4-4DBE-5A54E2E4E7E0}"/>
              </a:ext>
            </a:extLst>
          </p:cNvPr>
          <p:cNvSpPr txBox="1"/>
          <p:nvPr/>
        </p:nvSpPr>
        <p:spPr>
          <a:xfrm>
            <a:off x="2160285" y="2188804"/>
            <a:ext cx="7758604" cy="646331"/>
          </a:xfrm>
          <a:prstGeom prst="rect">
            <a:avLst/>
          </a:prstGeom>
          <a:noFill/>
        </p:spPr>
        <p:txBody>
          <a:bodyPr wrap="square" rtlCol="0">
            <a:spAutoFit/>
          </a:bodyPr>
          <a:lstStyle/>
          <a:p>
            <a:pPr marL="285750" indent="-285750">
              <a:buFont typeface="Arial" panose="020B0604020202020204" pitchFamily="34" charset="0"/>
              <a:buChar char="•"/>
            </a:pPr>
            <a:r>
              <a:rPr lang="en-US" dirty="0"/>
              <a:t>Every newly created token gets assigned a unique numerical ID.</a:t>
            </a:r>
          </a:p>
          <a:p>
            <a:endParaRPr lang="en-US" dirty="0"/>
          </a:p>
        </p:txBody>
      </p:sp>
      <p:sp>
        <p:nvSpPr>
          <p:cNvPr id="4" name="TextBox 3">
            <a:extLst>
              <a:ext uri="{FF2B5EF4-FFF2-40B4-BE49-F238E27FC236}">
                <a16:creationId xmlns:a16="http://schemas.microsoft.com/office/drawing/2014/main" id="{28D04EA9-5EAB-0DA3-CF98-A38A247E8D2D}"/>
              </a:ext>
            </a:extLst>
          </p:cNvPr>
          <p:cNvSpPr txBox="1"/>
          <p:nvPr/>
        </p:nvSpPr>
        <p:spPr>
          <a:xfrm>
            <a:off x="8867771" y="3816335"/>
            <a:ext cx="1814070" cy="307777"/>
          </a:xfrm>
          <a:prstGeom prst="rect">
            <a:avLst/>
          </a:prstGeom>
          <a:noFill/>
        </p:spPr>
        <p:txBody>
          <a:bodyPr wrap="square" rtlCol="0">
            <a:spAutoFit/>
          </a:bodyPr>
          <a:lstStyle/>
          <a:p>
            <a:r>
              <a:rPr lang="en-US" sz="1400" b="1" dirty="0"/>
              <a:t>ID</a:t>
            </a:r>
            <a:r>
              <a:rPr lang="en-US" sz="1400" dirty="0"/>
              <a:t>: 1235, 7432, 1105</a:t>
            </a:r>
          </a:p>
        </p:txBody>
      </p:sp>
      <p:cxnSp>
        <p:nvCxnSpPr>
          <p:cNvPr id="6" name="Straight Arrow Connector 5">
            <a:extLst>
              <a:ext uri="{FF2B5EF4-FFF2-40B4-BE49-F238E27FC236}">
                <a16:creationId xmlns:a16="http://schemas.microsoft.com/office/drawing/2014/main" id="{5922DF33-81DD-D3D9-1D5F-F228CFAD7D38}"/>
              </a:ext>
            </a:extLst>
          </p:cNvPr>
          <p:cNvCxnSpPr>
            <a:cxnSpLocks/>
          </p:cNvCxnSpPr>
          <p:nvPr/>
        </p:nvCxnSpPr>
        <p:spPr>
          <a:xfrm flipV="1">
            <a:off x="9263016" y="3456393"/>
            <a:ext cx="0" cy="402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E3CFCE8-217E-32E1-89CB-5168545B3DFF}"/>
              </a:ext>
            </a:extLst>
          </p:cNvPr>
          <p:cNvCxnSpPr>
            <a:cxnSpLocks/>
          </p:cNvCxnSpPr>
          <p:nvPr/>
        </p:nvCxnSpPr>
        <p:spPr>
          <a:xfrm flipH="1" flipV="1">
            <a:off x="9595946" y="3429000"/>
            <a:ext cx="178861" cy="402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A91493E-6665-4D20-D1A8-5C9265BFA378}"/>
              </a:ext>
            </a:extLst>
          </p:cNvPr>
          <p:cNvCxnSpPr>
            <a:cxnSpLocks/>
          </p:cNvCxnSpPr>
          <p:nvPr/>
        </p:nvCxnSpPr>
        <p:spPr>
          <a:xfrm flipH="1" flipV="1">
            <a:off x="9999570" y="3394726"/>
            <a:ext cx="178861" cy="402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437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0DDB3-1DDA-B17D-6B8C-242D20B14144}"/>
              </a:ext>
            </a:extLst>
          </p:cNvPr>
          <p:cNvSpPr>
            <a:spLocks noGrp="1"/>
          </p:cNvSpPr>
          <p:nvPr>
            <p:ph type="title"/>
          </p:nvPr>
        </p:nvSpPr>
        <p:spPr>
          <a:xfrm>
            <a:off x="2152650" y="365127"/>
            <a:ext cx="8247336" cy="1325563"/>
          </a:xfrm>
        </p:spPr>
        <p:txBody>
          <a:bodyPr/>
          <a:lstStyle/>
          <a:p>
            <a:r>
              <a:rPr lang="en-US" dirty="0"/>
              <a:t>Choosing the Tokenization Method</a:t>
            </a:r>
          </a:p>
        </p:txBody>
      </p:sp>
      <p:sp>
        <p:nvSpPr>
          <p:cNvPr id="3" name="Content Placeholder 2">
            <a:extLst>
              <a:ext uri="{FF2B5EF4-FFF2-40B4-BE49-F238E27FC236}">
                <a16:creationId xmlns:a16="http://schemas.microsoft.com/office/drawing/2014/main" id="{61E54517-AD3B-3F84-88C6-A91DEBB4B1B9}"/>
              </a:ext>
            </a:extLst>
          </p:cNvPr>
          <p:cNvSpPr>
            <a:spLocks noGrp="1"/>
          </p:cNvSpPr>
          <p:nvPr>
            <p:ph idx="1"/>
          </p:nvPr>
        </p:nvSpPr>
        <p:spPr>
          <a:xfrm>
            <a:off x="2152650" y="1825625"/>
            <a:ext cx="7886700" cy="4667249"/>
          </a:xfrm>
        </p:spPr>
        <p:txBody>
          <a:bodyPr>
            <a:normAutofit fontScale="55000" lnSpcReduction="20000"/>
          </a:bodyPr>
          <a:lstStyle/>
          <a:p>
            <a:r>
              <a:rPr lang="en-US" sz="3000" dirty="0">
                <a:solidFill>
                  <a:srgbClr val="000000"/>
                </a:solidFill>
                <a:latin typeface="-webkit-standard"/>
              </a:rPr>
              <a:t>Tokenization is predefined and determined during the preprocessing phase before training.</a:t>
            </a:r>
          </a:p>
          <a:p>
            <a:pPr algn="l"/>
            <a:r>
              <a:rPr lang="en-US" sz="3000" dirty="0">
                <a:solidFill>
                  <a:srgbClr val="000000"/>
                </a:solidFill>
              </a:rPr>
              <a:t>The design team analyzes the </a:t>
            </a:r>
            <a:r>
              <a:rPr lang="en-US" sz="3000" b="1" dirty="0">
                <a:solidFill>
                  <a:srgbClr val="000000"/>
                </a:solidFill>
              </a:rPr>
              <a:t>training corpus</a:t>
            </a:r>
            <a:r>
              <a:rPr lang="en-US" sz="3000" dirty="0">
                <a:solidFill>
                  <a:srgbClr val="000000"/>
                </a:solidFill>
              </a:rPr>
              <a:t> to understand:</a:t>
            </a:r>
          </a:p>
          <a:p>
            <a:pPr marL="971550" lvl="1" indent="-514350">
              <a:buFont typeface="+mj-lt"/>
              <a:buAutoNum type="arabicPeriod"/>
            </a:pPr>
            <a:r>
              <a:rPr lang="en-US" sz="2600" dirty="0">
                <a:solidFill>
                  <a:srgbClr val="000000"/>
                </a:solidFill>
              </a:rPr>
              <a:t>The diversity and size of the text data.</a:t>
            </a:r>
          </a:p>
          <a:p>
            <a:pPr marL="971550" lvl="1" indent="-514350">
              <a:buFont typeface="+mj-lt"/>
              <a:buAutoNum type="arabicPeriod"/>
            </a:pPr>
            <a:r>
              <a:rPr lang="en-US" sz="2600" dirty="0">
                <a:solidFill>
                  <a:srgbClr val="000000"/>
                </a:solidFill>
              </a:rPr>
              <a:t>The languages or dialects included.</a:t>
            </a:r>
          </a:p>
          <a:p>
            <a:pPr marL="0" indent="0">
              <a:buNone/>
            </a:pPr>
            <a:endParaRPr lang="en-US" b="0" i="0" u="none" strike="noStrike" dirty="0">
              <a:solidFill>
                <a:srgbClr val="000000"/>
              </a:solidFill>
              <a:effectLst/>
            </a:endParaRPr>
          </a:p>
          <a:p>
            <a:pPr marL="0" indent="0">
              <a:spcAft>
                <a:spcPts val="1200"/>
              </a:spcAft>
              <a:buNone/>
            </a:pPr>
            <a:r>
              <a:rPr lang="en-US" sz="3000" dirty="0">
                <a:solidFill>
                  <a:srgbClr val="000000"/>
                </a:solidFill>
              </a:rPr>
              <a:t>E.g.,: If the corpus includes multiple languages, a multilingual tokenization approach (e.g., shared </a:t>
            </a:r>
            <a:r>
              <a:rPr lang="en-US" sz="3000" dirty="0" err="1">
                <a:solidFill>
                  <a:srgbClr val="000000"/>
                </a:solidFill>
              </a:rPr>
              <a:t>subword</a:t>
            </a:r>
            <a:r>
              <a:rPr lang="en-US" sz="3000" dirty="0">
                <a:solidFill>
                  <a:srgbClr val="000000"/>
                </a:solidFill>
              </a:rPr>
              <a:t> units across languages) may be selected.</a:t>
            </a:r>
            <a:endParaRPr lang="en-US" sz="3000" dirty="0">
              <a:solidFill>
                <a:srgbClr val="000000"/>
              </a:solidFill>
              <a:latin typeface="-webkit-standard"/>
            </a:endParaRPr>
          </a:p>
          <a:p>
            <a:pPr marL="0" indent="0">
              <a:spcAft>
                <a:spcPts val="1200"/>
              </a:spcAft>
              <a:buNone/>
            </a:pPr>
            <a:r>
              <a:rPr lang="en-US" sz="3000" b="1" dirty="0" err="1"/>
              <a:t>Subword</a:t>
            </a:r>
            <a:r>
              <a:rPr lang="en-US" sz="3000" b="1" dirty="0"/>
              <a:t> Splitting</a:t>
            </a:r>
            <a:r>
              <a:rPr lang="en-US" sz="3000" dirty="0"/>
              <a:t>: In BPE, the algorithm starts with individual characters and iteratively merges the most frequent adjacent pairs until a fixed vocabulary size is reached.</a:t>
            </a:r>
          </a:p>
          <a:p>
            <a:pPr marL="0" indent="0">
              <a:spcAft>
                <a:spcPts val="1200"/>
              </a:spcAft>
              <a:buNone/>
            </a:pPr>
            <a:r>
              <a:rPr lang="en-US" sz="3000" dirty="0">
                <a:solidFill>
                  <a:srgbClr val="000000"/>
                </a:solidFill>
                <a:latin typeface="-webkit-standard"/>
              </a:rPr>
              <a:t>Vocabulary size and token IDs, is defined beforehand based on corpus analysis and the chosen </a:t>
            </a:r>
            <a:r>
              <a:rPr lang="en-US" sz="3000" dirty="0" err="1">
                <a:solidFill>
                  <a:srgbClr val="000000"/>
                </a:solidFill>
                <a:latin typeface="-webkit-standard"/>
              </a:rPr>
              <a:t>subword</a:t>
            </a:r>
            <a:r>
              <a:rPr lang="en-US" sz="3000" dirty="0">
                <a:solidFill>
                  <a:srgbClr val="000000"/>
                </a:solidFill>
                <a:latin typeface="-webkit-standard"/>
              </a:rPr>
              <a:t> segmentation technique.</a:t>
            </a:r>
            <a:endParaRPr lang="en-US" sz="3000" dirty="0"/>
          </a:p>
        </p:txBody>
      </p:sp>
    </p:spTree>
    <p:extLst>
      <p:ext uri="{BB962C8B-B14F-4D97-AF65-F5344CB8AC3E}">
        <p14:creationId xmlns:p14="http://schemas.microsoft.com/office/powerpoint/2010/main" val="201531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94ED1-5373-5F72-4CD4-28AED8A022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1595A-232B-A8F7-2C74-DDDECBAFA303}"/>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6511797C-7E46-B778-A8CF-DEE1FB072ECA}"/>
              </a:ext>
            </a:extLst>
          </p:cNvPr>
          <p:cNvSpPr>
            <a:spLocks noGrp="1"/>
          </p:cNvSpPr>
          <p:nvPr>
            <p:ph idx="1"/>
          </p:nvPr>
        </p:nvSpPr>
        <p:spPr/>
        <p:txBody>
          <a:bodyPr>
            <a:normAutofit/>
          </a:bodyPr>
          <a:lstStyle/>
          <a:p>
            <a:pPr>
              <a:buClr>
                <a:schemeClr val="accent1">
                  <a:lumMod val="75000"/>
                </a:schemeClr>
              </a:buClr>
              <a:buFont typeface="Wingdings" pitchFamily="2" charset="2"/>
              <a:buChar char="Ø"/>
            </a:pPr>
            <a:r>
              <a:rPr lang="en-US" sz="2400" dirty="0"/>
              <a:t>Transformers Architecture</a:t>
            </a:r>
          </a:p>
          <a:p>
            <a:pPr>
              <a:buClr>
                <a:schemeClr val="accent1">
                  <a:lumMod val="75000"/>
                </a:schemeClr>
              </a:buClr>
              <a:buFont typeface="Wingdings" pitchFamily="2" charset="2"/>
              <a:buChar char="Ø"/>
            </a:pPr>
            <a:r>
              <a:rPr lang="en-US" sz="2400" dirty="0"/>
              <a:t>Tokenization</a:t>
            </a:r>
          </a:p>
          <a:p>
            <a:pPr>
              <a:buClr>
                <a:schemeClr val="accent1">
                  <a:lumMod val="75000"/>
                </a:schemeClr>
              </a:buClr>
              <a:buFont typeface="Wingdings" pitchFamily="2" charset="2"/>
              <a:buChar char="Ø"/>
            </a:pPr>
            <a:r>
              <a:rPr lang="en-US" sz="2400" dirty="0"/>
              <a:t>Embeddings Layer</a:t>
            </a:r>
          </a:p>
          <a:p>
            <a:pPr>
              <a:buClr>
                <a:schemeClr val="accent1">
                  <a:lumMod val="75000"/>
                </a:schemeClr>
              </a:buClr>
              <a:buFont typeface="Wingdings" pitchFamily="2" charset="2"/>
              <a:buChar char="Ø"/>
            </a:pPr>
            <a:r>
              <a:rPr lang="en-US" sz="2400" dirty="0"/>
              <a:t>Positional Encoding Layer</a:t>
            </a:r>
          </a:p>
        </p:txBody>
      </p:sp>
    </p:spTree>
    <p:extLst>
      <p:ext uri="{BB962C8B-B14F-4D97-AF65-F5344CB8AC3E}">
        <p14:creationId xmlns:p14="http://schemas.microsoft.com/office/powerpoint/2010/main" val="87209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BB0E6-096F-8D8B-E1CB-6F67036CA17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744C1F-611D-B3A4-57F5-73B34700EB79}"/>
              </a:ext>
            </a:extLst>
          </p:cNvPr>
          <p:cNvSpPr txBox="1"/>
          <p:nvPr/>
        </p:nvSpPr>
        <p:spPr>
          <a:xfrm>
            <a:off x="4689796" y="6218291"/>
            <a:ext cx="2216260" cy="369332"/>
          </a:xfrm>
          <a:prstGeom prst="rect">
            <a:avLst/>
          </a:prstGeom>
          <a:noFill/>
        </p:spPr>
        <p:txBody>
          <a:bodyPr wrap="square" rtlCol="0">
            <a:spAutoFit/>
          </a:bodyPr>
          <a:lstStyle/>
          <a:p>
            <a:r>
              <a:rPr lang="en-US" dirty="0"/>
              <a:t>Tokenized Text</a:t>
            </a:r>
          </a:p>
        </p:txBody>
      </p:sp>
      <p:pic>
        <p:nvPicPr>
          <p:cNvPr id="6" name="Picture 5" descr="A diagram of a program&#10;&#10;Description automatically generated">
            <a:extLst>
              <a:ext uri="{FF2B5EF4-FFF2-40B4-BE49-F238E27FC236}">
                <a16:creationId xmlns:a16="http://schemas.microsoft.com/office/drawing/2014/main" id="{6462D717-7B2B-12B1-D163-FBF965C6E369}"/>
              </a:ext>
            </a:extLst>
          </p:cNvPr>
          <p:cNvPicPr>
            <a:picLocks noChangeAspect="1"/>
          </p:cNvPicPr>
          <p:nvPr/>
        </p:nvPicPr>
        <p:blipFill>
          <a:blip r:embed="rId3"/>
          <a:stretch>
            <a:fillRect/>
          </a:stretch>
        </p:blipFill>
        <p:spPr>
          <a:xfrm>
            <a:off x="7177177" y="2160086"/>
            <a:ext cx="2355073" cy="4427537"/>
          </a:xfrm>
          <a:prstGeom prst="rect">
            <a:avLst/>
          </a:prstGeom>
        </p:spPr>
      </p:pic>
      <p:cxnSp>
        <p:nvCxnSpPr>
          <p:cNvPr id="7" name="Straight Arrow Connector 6">
            <a:extLst>
              <a:ext uri="{FF2B5EF4-FFF2-40B4-BE49-F238E27FC236}">
                <a16:creationId xmlns:a16="http://schemas.microsoft.com/office/drawing/2014/main" id="{99FBA3F4-909A-E482-B722-CFBDEAE6A181}"/>
              </a:ext>
            </a:extLst>
          </p:cNvPr>
          <p:cNvCxnSpPr>
            <a:cxnSpLocks/>
          </p:cNvCxnSpPr>
          <p:nvPr/>
        </p:nvCxnSpPr>
        <p:spPr>
          <a:xfrm>
            <a:off x="6634934" y="6402957"/>
            <a:ext cx="1327355"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8A8E9B6-BCDD-3AED-3C09-FADF1BE78633}"/>
              </a:ext>
            </a:extLst>
          </p:cNvPr>
          <p:cNvSpPr txBox="1"/>
          <p:nvPr/>
        </p:nvSpPr>
        <p:spPr>
          <a:xfrm>
            <a:off x="8354713" y="1785938"/>
            <a:ext cx="1177537" cy="374148"/>
          </a:xfrm>
          <a:prstGeom prst="rect">
            <a:avLst/>
          </a:prstGeom>
          <a:noFill/>
        </p:spPr>
        <p:txBody>
          <a:bodyPr wrap="square" rtlCol="0">
            <a:spAutoFit/>
          </a:bodyPr>
          <a:lstStyle/>
          <a:p>
            <a:r>
              <a:rPr lang="en-US" dirty="0"/>
              <a:t>Output</a:t>
            </a:r>
          </a:p>
        </p:txBody>
      </p:sp>
      <p:pic>
        <p:nvPicPr>
          <p:cNvPr id="5" name="Picture 4" descr="A diagram of a function&#10;&#10;Description automatically generated with medium confidence">
            <a:extLst>
              <a:ext uri="{FF2B5EF4-FFF2-40B4-BE49-F238E27FC236}">
                <a16:creationId xmlns:a16="http://schemas.microsoft.com/office/drawing/2014/main" id="{18F0D7E4-4C80-C1F4-3F64-C1C10CC3904E}"/>
              </a:ext>
            </a:extLst>
          </p:cNvPr>
          <p:cNvPicPr>
            <a:picLocks noChangeAspect="1"/>
          </p:cNvPicPr>
          <p:nvPr/>
        </p:nvPicPr>
        <p:blipFill>
          <a:blip r:embed="rId4"/>
          <a:stretch>
            <a:fillRect/>
          </a:stretch>
        </p:blipFill>
        <p:spPr>
          <a:xfrm>
            <a:off x="940004" y="2468881"/>
            <a:ext cx="4846434" cy="3165179"/>
          </a:xfrm>
          <a:prstGeom prst="rect">
            <a:avLst/>
          </a:prstGeom>
        </p:spPr>
      </p:pic>
      <p:sp>
        <p:nvSpPr>
          <p:cNvPr id="12" name="Title 1">
            <a:extLst>
              <a:ext uri="{FF2B5EF4-FFF2-40B4-BE49-F238E27FC236}">
                <a16:creationId xmlns:a16="http://schemas.microsoft.com/office/drawing/2014/main" id="{EC9567FB-6311-0898-5891-CA3445AA8B16}"/>
              </a:ext>
            </a:extLst>
          </p:cNvPr>
          <p:cNvSpPr txBox="1">
            <a:spLocks/>
          </p:cNvSpPr>
          <p:nvPr/>
        </p:nvSpPr>
        <p:spPr>
          <a:xfrm>
            <a:off x="792479" y="1524001"/>
            <a:ext cx="10890929" cy="109728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dirty="0">
                <a:solidFill>
                  <a:srgbClr val="000000"/>
                </a:solidFill>
              </a:rPr>
              <a:t>Embeddings Layer</a:t>
            </a:r>
            <a:endParaRPr lang="en-US" dirty="0"/>
          </a:p>
        </p:txBody>
      </p:sp>
      <p:sp>
        <p:nvSpPr>
          <p:cNvPr id="2" name="Rectangle 1">
            <a:extLst>
              <a:ext uri="{FF2B5EF4-FFF2-40B4-BE49-F238E27FC236}">
                <a16:creationId xmlns:a16="http://schemas.microsoft.com/office/drawing/2014/main" id="{29897991-A745-9122-6ACB-EC539086A0E3}"/>
              </a:ext>
            </a:extLst>
          </p:cNvPr>
          <p:cNvSpPr/>
          <p:nvPr/>
        </p:nvSpPr>
        <p:spPr>
          <a:xfrm>
            <a:off x="7229654" y="5334843"/>
            <a:ext cx="3022049" cy="609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567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E658F-2AB5-72B1-5CEC-FE753D1208F9}"/>
              </a:ext>
            </a:extLst>
          </p:cNvPr>
          <p:cNvSpPr>
            <a:spLocks noGrp="1"/>
          </p:cNvSpPr>
          <p:nvPr>
            <p:ph type="title"/>
          </p:nvPr>
        </p:nvSpPr>
        <p:spPr/>
        <p:txBody>
          <a:bodyPr/>
          <a:lstStyle/>
          <a:p>
            <a:r>
              <a:rPr lang="en-US" dirty="0"/>
              <a:t>Pre-training a Transformer</a:t>
            </a:r>
          </a:p>
        </p:txBody>
      </p:sp>
      <p:pic>
        <p:nvPicPr>
          <p:cNvPr id="5" name="Content Placeholder 4" descr="A blue and orange backpack&#10;&#10;Description automatically generated">
            <a:extLst>
              <a:ext uri="{FF2B5EF4-FFF2-40B4-BE49-F238E27FC236}">
                <a16:creationId xmlns:a16="http://schemas.microsoft.com/office/drawing/2014/main" id="{ADF1FF58-4B1F-6458-BCB1-CEA213FA307B}"/>
              </a:ext>
            </a:extLst>
          </p:cNvPr>
          <p:cNvPicPr>
            <a:picLocks noGrp="1" noChangeAspect="1"/>
          </p:cNvPicPr>
          <p:nvPr>
            <p:ph idx="1"/>
          </p:nvPr>
        </p:nvPicPr>
        <p:blipFill>
          <a:blip r:embed="rId2"/>
          <a:stretch>
            <a:fillRect/>
          </a:stretch>
        </p:blipFill>
        <p:spPr>
          <a:xfrm>
            <a:off x="1661286" y="2027145"/>
            <a:ext cx="8869428" cy="4830855"/>
          </a:xfrm>
        </p:spPr>
      </p:pic>
    </p:spTree>
    <p:extLst>
      <p:ext uri="{BB962C8B-B14F-4D97-AF65-F5344CB8AC3E}">
        <p14:creationId xmlns:p14="http://schemas.microsoft.com/office/powerpoint/2010/main" val="2099423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0F28D-1D81-FF73-12B3-546158FAB564}"/>
              </a:ext>
            </a:extLst>
          </p:cNvPr>
          <p:cNvSpPr>
            <a:spLocks noGrp="1"/>
          </p:cNvSpPr>
          <p:nvPr>
            <p:ph type="title"/>
          </p:nvPr>
        </p:nvSpPr>
        <p:spPr/>
        <p:txBody>
          <a:bodyPr/>
          <a:lstStyle/>
          <a:p>
            <a:r>
              <a:rPr lang="en-US" dirty="0"/>
              <a:t>Tokens to Embeddings</a:t>
            </a:r>
          </a:p>
        </p:txBody>
      </p:sp>
      <p:pic>
        <p:nvPicPr>
          <p:cNvPr id="5" name="Content Placeholder 4" descr="A diagram of a process&#10;&#10;Description automatically generated">
            <a:extLst>
              <a:ext uri="{FF2B5EF4-FFF2-40B4-BE49-F238E27FC236}">
                <a16:creationId xmlns:a16="http://schemas.microsoft.com/office/drawing/2014/main" id="{34DEE778-C780-F786-97EB-6394D31FF880}"/>
              </a:ext>
            </a:extLst>
          </p:cNvPr>
          <p:cNvPicPr>
            <a:picLocks noGrp="1" noChangeAspect="1"/>
          </p:cNvPicPr>
          <p:nvPr>
            <p:ph idx="1"/>
          </p:nvPr>
        </p:nvPicPr>
        <p:blipFill>
          <a:blip r:embed="rId3"/>
          <a:stretch>
            <a:fillRect/>
          </a:stretch>
        </p:blipFill>
        <p:spPr>
          <a:xfrm>
            <a:off x="1524000" y="3223262"/>
            <a:ext cx="4160222" cy="1851659"/>
          </a:xfrm>
        </p:spPr>
      </p:pic>
      <p:sp>
        <p:nvSpPr>
          <p:cNvPr id="6" name="TextBox 5">
            <a:extLst>
              <a:ext uri="{FF2B5EF4-FFF2-40B4-BE49-F238E27FC236}">
                <a16:creationId xmlns:a16="http://schemas.microsoft.com/office/drawing/2014/main" id="{F63FF5DE-40FB-CEF4-5E04-9B64D0EF25D1}"/>
              </a:ext>
            </a:extLst>
          </p:cNvPr>
          <p:cNvSpPr txBox="1"/>
          <p:nvPr/>
        </p:nvSpPr>
        <p:spPr>
          <a:xfrm>
            <a:off x="5653678" y="2708912"/>
            <a:ext cx="5014322" cy="3203441"/>
          </a:xfrm>
          <a:prstGeom prst="rect">
            <a:avLst/>
          </a:prstGeom>
          <a:noFill/>
        </p:spPr>
        <p:txBody>
          <a:bodyPr wrap="square" rtlCol="0">
            <a:spAutoFit/>
          </a:bodyPr>
          <a:lstStyle/>
          <a:p>
            <a:r>
              <a:rPr lang="en-US" sz="1050" b="1" dirty="0"/>
              <a:t>Tokenization</a:t>
            </a:r>
            <a:r>
              <a:rPr lang="en-US" sz="1050" dirty="0"/>
              <a:t>:</a:t>
            </a:r>
          </a:p>
          <a:p>
            <a:r>
              <a:rPr lang="en-US" sz="1050" dirty="0"/>
              <a:t>An input string (e.g., ”hello, world!") is tokenized into smaller units (tokens).</a:t>
            </a:r>
          </a:p>
          <a:p>
            <a:r>
              <a:rPr lang="en-US" sz="1050" dirty="0"/>
              <a:t>Each token is assigned a unique </a:t>
            </a:r>
            <a:r>
              <a:rPr lang="en-US" sz="1050" b="1" dirty="0"/>
              <a:t>ID</a:t>
            </a:r>
            <a:r>
              <a:rPr lang="en-US" sz="1050" dirty="0"/>
              <a:t> from the tokenizer's vocabulary. </a:t>
            </a:r>
          </a:p>
          <a:p>
            <a:pPr marL="557213" lvl="1" indent="-214313">
              <a:buFont typeface="Arial" panose="020B0604020202020204" pitchFamily="34" charset="0"/>
              <a:buChar char="•"/>
            </a:pPr>
            <a:r>
              <a:rPr lang="en-US" sz="1050" dirty="0"/>
              <a:t>”hello" 	→ ID 1045</a:t>
            </a:r>
          </a:p>
          <a:p>
            <a:pPr marL="557213" lvl="1" indent="-214313">
              <a:buFont typeface="Arial" panose="020B0604020202020204" pitchFamily="34" charset="0"/>
              <a:buChar char="•"/>
            </a:pPr>
            <a:r>
              <a:rPr lang="en-US" sz="1050" dirty="0"/>
              <a:t>”," 		→ ID 2293</a:t>
            </a:r>
          </a:p>
          <a:p>
            <a:pPr marL="557213" lvl="1" indent="-214313">
              <a:buFont typeface="Arial" panose="020B0604020202020204" pitchFamily="34" charset="0"/>
              <a:buChar char="•"/>
            </a:pPr>
            <a:r>
              <a:rPr lang="en-US" sz="1050" dirty="0"/>
              <a:t>”world" 	→ ID 4895</a:t>
            </a:r>
          </a:p>
          <a:p>
            <a:pPr marL="557213" lvl="1" indent="-214313">
              <a:buFont typeface="Arial" panose="020B0604020202020204" pitchFamily="34" charset="0"/>
              <a:buChar char="•"/>
            </a:pPr>
            <a:r>
              <a:rPr lang="en-US" sz="1050" dirty="0"/>
              <a:t>”!”	 	→ ID 21072</a:t>
            </a:r>
          </a:p>
          <a:p>
            <a:pPr>
              <a:spcBef>
                <a:spcPts val="450"/>
              </a:spcBef>
            </a:pPr>
            <a:r>
              <a:rPr lang="en-US" sz="1050" b="1" dirty="0"/>
              <a:t>Embedding Lookup</a:t>
            </a:r>
            <a:r>
              <a:rPr lang="en-US" sz="1050" dirty="0"/>
              <a:t>:</a:t>
            </a:r>
          </a:p>
          <a:p>
            <a:r>
              <a:rPr lang="en-US" sz="1050" dirty="0"/>
              <a:t>The IDs are used to retrieve the corresponding </a:t>
            </a:r>
            <a:r>
              <a:rPr lang="en-US" sz="1050" b="1" dirty="0"/>
              <a:t>embedding vector</a:t>
            </a:r>
            <a:r>
              <a:rPr lang="en-US" sz="1050" dirty="0"/>
              <a:t> from the model's embedding matrix.</a:t>
            </a:r>
          </a:p>
          <a:p>
            <a:endParaRPr lang="en-US" sz="1050" dirty="0"/>
          </a:p>
          <a:p>
            <a:r>
              <a:rPr lang="en-US" sz="1050" b="1" dirty="0"/>
              <a:t>Embedding matrix </a:t>
            </a:r>
            <a:r>
              <a:rPr lang="en-US" sz="1050" dirty="0"/>
              <a:t>- a learned parameter (size: </a:t>
            </a:r>
            <a:r>
              <a:rPr lang="en-US" sz="1050" dirty="0" err="1"/>
              <a:t>vocab_size×embedding_dim</a:t>
            </a:r>
            <a:r>
              <a:rPr lang="en-US" sz="1050" dirty="0"/>
              <a:t>)</a:t>
            </a:r>
          </a:p>
          <a:p>
            <a:endParaRPr lang="en-US" sz="600" dirty="0"/>
          </a:p>
          <a:p>
            <a:pPr marL="214313" indent="-214313">
              <a:buFont typeface="Wingdings" pitchFamily="2" charset="2"/>
              <a:buChar char="q"/>
            </a:pPr>
            <a:r>
              <a:rPr lang="en-US" sz="1050" dirty="0" err="1"/>
              <a:t>vocab_size</a:t>
            </a:r>
            <a:r>
              <a:rPr lang="en-US" sz="1050" dirty="0"/>
              <a:t>: Total number of tokens in the vocabulary (e.g., 30,000 for BERT).</a:t>
            </a:r>
          </a:p>
          <a:p>
            <a:pPr marL="214313" indent="-214313">
              <a:buFont typeface="Wingdings" pitchFamily="2" charset="2"/>
              <a:buChar char="q"/>
            </a:pPr>
            <a:r>
              <a:rPr lang="en-US" sz="1050" dirty="0" err="1"/>
              <a:t>embedding_dim</a:t>
            </a:r>
            <a:r>
              <a:rPr lang="en-US" sz="1050" dirty="0"/>
              <a:t>: Size of the embedding vector (e.g., 768 for BERT-base).</a:t>
            </a:r>
          </a:p>
          <a:p>
            <a:endParaRPr lang="en-US" sz="1050" dirty="0"/>
          </a:p>
          <a:p>
            <a:pPr marL="557213" lvl="1" indent="-214313">
              <a:buFont typeface="Arial" panose="020B0604020202020204" pitchFamily="34" charset="0"/>
              <a:buChar char="•"/>
            </a:pPr>
            <a:r>
              <a:rPr lang="en-US" sz="1050" dirty="0"/>
              <a:t>ID 1045 → Embedding Vector: [0.12, 0.89, -0.45, ..., 0.34] (size 768)</a:t>
            </a:r>
          </a:p>
          <a:p>
            <a:pPr marL="557213" lvl="1" indent="-214313">
              <a:buFont typeface="Arial" panose="020B0604020202020204" pitchFamily="34" charset="0"/>
              <a:buChar char="•"/>
            </a:pPr>
            <a:r>
              <a:rPr lang="en-US" sz="1050" dirty="0"/>
              <a:t>ID 2293 → Embedding Vector: [0.02, -0.75, 0.14, ..., 0.65] (size 768)</a:t>
            </a:r>
          </a:p>
          <a:p>
            <a:endParaRPr lang="en-US" sz="1350" dirty="0"/>
          </a:p>
        </p:txBody>
      </p:sp>
    </p:spTree>
    <p:extLst>
      <p:ext uri="{BB962C8B-B14F-4D97-AF65-F5344CB8AC3E}">
        <p14:creationId xmlns:p14="http://schemas.microsoft.com/office/powerpoint/2010/main" val="260878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15" end="1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19619-0379-600B-36DB-7159A80DB0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1CAE62-C5AD-9F72-E1FC-91D50EDCB439}"/>
              </a:ext>
            </a:extLst>
          </p:cNvPr>
          <p:cNvSpPr>
            <a:spLocks noGrp="1"/>
          </p:cNvSpPr>
          <p:nvPr>
            <p:ph type="title"/>
          </p:nvPr>
        </p:nvSpPr>
        <p:spPr/>
        <p:txBody>
          <a:bodyPr/>
          <a:lstStyle/>
          <a:p>
            <a:r>
              <a:rPr lang="en-US" dirty="0"/>
              <a:t>Matrix of Embeddings BERT</a:t>
            </a:r>
          </a:p>
        </p:txBody>
      </p:sp>
      <p:sp>
        <p:nvSpPr>
          <p:cNvPr id="20" name="Left Brace 19">
            <a:extLst>
              <a:ext uri="{FF2B5EF4-FFF2-40B4-BE49-F238E27FC236}">
                <a16:creationId xmlns:a16="http://schemas.microsoft.com/office/drawing/2014/main" id="{8A373B30-4CA1-3A5D-5FC2-CFD90A9025BE}"/>
              </a:ext>
            </a:extLst>
          </p:cNvPr>
          <p:cNvSpPr/>
          <p:nvPr/>
        </p:nvSpPr>
        <p:spPr>
          <a:xfrm rot="16200000">
            <a:off x="5164252" y="1539765"/>
            <a:ext cx="524987" cy="7264004"/>
          </a:xfrm>
          <a:prstGeom prst="lef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1" name="TextBox 20">
            <a:extLst>
              <a:ext uri="{FF2B5EF4-FFF2-40B4-BE49-F238E27FC236}">
                <a16:creationId xmlns:a16="http://schemas.microsoft.com/office/drawing/2014/main" id="{B69D2FF1-F36A-0A35-2C0E-FF20F25B2282}"/>
              </a:ext>
            </a:extLst>
          </p:cNvPr>
          <p:cNvSpPr txBox="1"/>
          <p:nvPr/>
        </p:nvSpPr>
        <p:spPr>
          <a:xfrm>
            <a:off x="2978788" y="5476371"/>
            <a:ext cx="4920916" cy="300082"/>
          </a:xfrm>
          <a:prstGeom prst="rect">
            <a:avLst/>
          </a:prstGeom>
          <a:noFill/>
        </p:spPr>
        <p:txBody>
          <a:bodyPr wrap="square" rtlCol="0">
            <a:spAutoFit/>
          </a:bodyPr>
          <a:lstStyle/>
          <a:p>
            <a:r>
              <a:rPr lang="en-US" sz="1350" b="1" dirty="0"/>
              <a:t>Number of Dimensions in the Embedding Vectors (BERT 768) </a:t>
            </a:r>
          </a:p>
        </p:txBody>
      </p:sp>
      <p:sp>
        <p:nvSpPr>
          <p:cNvPr id="22" name="Left Brace 21">
            <a:extLst>
              <a:ext uri="{FF2B5EF4-FFF2-40B4-BE49-F238E27FC236}">
                <a16:creationId xmlns:a16="http://schemas.microsoft.com/office/drawing/2014/main" id="{44B45C0E-1C0F-7CFF-31DA-0195E96423C3}"/>
              </a:ext>
            </a:extLst>
          </p:cNvPr>
          <p:cNvSpPr/>
          <p:nvPr/>
        </p:nvSpPr>
        <p:spPr>
          <a:xfrm rot="10800000">
            <a:off x="9058748" y="2949064"/>
            <a:ext cx="524987" cy="1982360"/>
          </a:xfrm>
          <a:prstGeom prst="lef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3" name="TextBox 22">
            <a:extLst>
              <a:ext uri="{FF2B5EF4-FFF2-40B4-BE49-F238E27FC236}">
                <a16:creationId xmlns:a16="http://schemas.microsoft.com/office/drawing/2014/main" id="{7E6B15AF-3D03-93EF-A6C4-A27103EA8EAF}"/>
              </a:ext>
            </a:extLst>
          </p:cNvPr>
          <p:cNvSpPr txBox="1"/>
          <p:nvPr/>
        </p:nvSpPr>
        <p:spPr>
          <a:xfrm rot="5400000">
            <a:off x="7352935" y="4912713"/>
            <a:ext cx="4920916" cy="300082"/>
          </a:xfrm>
          <a:prstGeom prst="rect">
            <a:avLst/>
          </a:prstGeom>
          <a:noFill/>
        </p:spPr>
        <p:txBody>
          <a:bodyPr wrap="square" rtlCol="0">
            <a:spAutoFit/>
          </a:bodyPr>
          <a:lstStyle/>
          <a:p>
            <a:r>
              <a:rPr lang="en-US" sz="1350" b="1" dirty="0"/>
              <a:t>Number of Toke IDs  (BERT 30522)</a:t>
            </a:r>
          </a:p>
        </p:txBody>
      </p:sp>
      <p:pic>
        <p:nvPicPr>
          <p:cNvPr id="27" name="Content Placeholder 26" descr="A screenshot of a table&#10;&#10;Description automatically generated">
            <a:extLst>
              <a:ext uri="{FF2B5EF4-FFF2-40B4-BE49-F238E27FC236}">
                <a16:creationId xmlns:a16="http://schemas.microsoft.com/office/drawing/2014/main" id="{5E730381-9220-1891-B257-2F50E9533425}"/>
              </a:ext>
            </a:extLst>
          </p:cNvPr>
          <p:cNvPicPr>
            <a:picLocks noGrp="1" noChangeAspect="1"/>
          </p:cNvPicPr>
          <p:nvPr>
            <p:ph idx="1"/>
          </p:nvPr>
        </p:nvPicPr>
        <p:blipFill>
          <a:blip r:embed="rId3"/>
          <a:stretch>
            <a:fillRect/>
          </a:stretch>
        </p:blipFill>
        <p:spPr>
          <a:xfrm>
            <a:off x="1819746" y="2902599"/>
            <a:ext cx="7239000" cy="2028825"/>
          </a:xfrm>
        </p:spPr>
      </p:pic>
    </p:spTree>
    <p:extLst>
      <p:ext uri="{BB962C8B-B14F-4D97-AF65-F5344CB8AC3E}">
        <p14:creationId xmlns:p14="http://schemas.microsoft.com/office/powerpoint/2010/main" val="2250214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D4F6A-B153-9918-5CED-2187EF0095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CC2DFF-05D8-F6A4-0BC1-F8DC0E21B976}"/>
              </a:ext>
            </a:extLst>
          </p:cNvPr>
          <p:cNvSpPr>
            <a:spLocks noGrp="1"/>
          </p:cNvSpPr>
          <p:nvPr>
            <p:ph type="title"/>
          </p:nvPr>
        </p:nvSpPr>
        <p:spPr/>
        <p:txBody>
          <a:bodyPr>
            <a:normAutofit/>
          </a:bodyPr>
          <a:lstStyle/>
          <a:p>
            <a:r>
              <a:rPr lang="en-US" dirty="0"/>
              <a:t>Embeddings in a 3D Space</a:t>
            </a:r>
          </a:p>
        </p:txBody>
      </p:sp>
      <p:pic>
        <p:nvPicPr>
          <p:cNvPr id="10" name="Picture 9" descr="A diagram of a plane&#10;&#10;Description automatically generated with medium confidence">
            <a:extLst>
              <a:ext uri="{FF2B5EF4-FFF2-40B4-BE49-F238E27FC236}">
                <a16:creationId xmlns:a16="http://schemas.microsoft.com/office/drawing/2014/main" id="{5890B475-3943-1B87-1A14-265F95114FFC}"/>
              </a:ext>
            </a:extLst>
          </p:cNvPr>
          <p:cNvPicPr>
            <a:picLocks noChangeAspect="1"/>
          </p:cNvPicPr>
          <p:nvPr/>
        </p:nvPicPr>
        <p:blipFill>
          <a:blip r:embed="rId3"/>
          <a:stretch>
            <a:fillRect/>
          </a:stretch>
        </p:blipFill>
        <p:spPr>
          <a:xfrm>
            <a:off x="3564750" y="2171700"/>
            <a:ext cx="5062500" cy="3857625"/>
          </a:xfrm>
          <a:prstGeom prst="rect">
            <a:avLst/>
          </a:prstGeom>
        </p:spPr>
      </p:pic>
      <p:sp>
        <p:nvSpPr>
          <p:cNvPr id="11" name="TextBox 10">
            <a:extLst>
              <a:ext uri="{FF2B5EF4-FFF2-40B4-BE49-F238E27FC236}">
                <a16:creationId xmlns:a16="http://schemas.microsoft.com/office/drawing/2014/main" id="{EC0738C7-3BA2-C983-805B-9EB100238E26}"/>
              </a:ext>
            </a:extLst>
          </p:cNvPr>
          <p:cNvSpPr txBox="1"/>
          <p:nvPr/>
        </p:nvSpPr>
        <p:spPr>
          <a:xfrm>
            <a:off x="4013200" y="6029325"/>
            <a:ext cx="4165600" cy="307777"/>
          </a:xfrm>
          <a:prstGeom prst="rect">
            <a:avLst/>
          </a:prstGeom>
          <a:noFill/>
        </p:spPr>
        <p:txBody>
          <a:bodyPr wrap="square" rtlCol="0">
            <a:spAutoFit/>
          </a:bodyPr>
          <a:lstStyle/>
          <a:p>
            <a:r>
              <a:rPr lang="en-US" sz="1400" dirty="0"/>
              <a:t>Image Source: https://</a:t>
            </a:r>
            <a:r>
              <a:rPr lang="en-US" sz="1400" dirty="0" err="1"/>
              <a:t>corpling.hypotheses.org</a:t>
            </a:r>
            <a:r>
              <a:rPr lang="en-US" sz="1400" dirty="0"/>
              <a:t>/495</a:t>
            </a:r>
          </a:p>
        </p:txBody>
      </p:sp>
    </p:spTree>
    <p:extLst>
      <p:ext uri="{BB962C8B-B14F-4D97-AF65-F5344CB8AC3E}">
        <p14:creationId xmlns:p14="http://schemas.microsoft.com/office/powerpoint/2010/main" val="4071887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4829E-8EE7-7C3F-AAF0-C35AC8D8D1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F02C11-9DF3-D2A5-DF8A-C162955050D3}"/>
              </a:ext>
            </a:extLst>
          </p:cNvPr>
          <p:cNvSpPr>
            <a:spLocks noGrp="1"/>
          </p:cNvSpPr>
          <p:nvPr>
            <p:ph type="title"/>
          </p:nvPr>
        </p:nvSpPr>
        <p:spPr/>
        <p:txBody>
          <a:bodyPr>
            <a:normAutofit/>
          </a:bodyPr>
          <a:lstStyle/>
          <a:p>
            <a:r>
              <a:rPr lang="en-US" dirty="0"/>
              <a:t>Embeddings in a 3D Space</a:t>
            </a:r>
          </a:p>
        </p:txBody>
      </p:sp>
      <p:pic>
        <p:nvPicPr>
          <p:cNvPr id="10" name="Picture 9" descr="A diagram of a plane&#10;&#10;Description automatically generated with medium confidence">
            <a:extLst>
              <a:ext uri="{FF2B5EF4-FFF2-40B4-BE49-F238E27FC236}">
                <a16:creationId xmlns:a16="http://schemas.microsoft.com/office/drawing/2014/main" id="{7109810D-A77E-18D8-0A27-825D9BF80B3D}"/>
              </a:ext>
            </a:extLst>
          </p:cNvPr>
          <p:cNvPicPr>
            <a:picLocks noChangeAspect="1"/>
          </p:cNvPicPr>
          <p:nvPr/>
        </p:nvPicPr>
        <p:blipFill>
          <a:blip r:embed="rId3"/>
          <a:stretch>
            <a:fillRect/>
          </a:stretch>
        </p:blipFill>
        <p:spPr>
          <a:xfrm>
            <a:off x="491561" y="2171700"/>
            <a:ext cx="5062500" cy="3857625"/>
          </a:xfrm>
          <a:prstGeom prst="rect">
            <a:avLst/>
          </a:prstGeom>
        </p:spPr>
      </p:pic>
      <p:sp>
        <p:nvSpPr>
          <p:cNvPr id="11" name="TextBox 10">
            <a:extLst>
              <a:ext uri="{FF2B5EF4-FFF2-40B4-BE49-F238E27FC236}">
                <a16:creationId xmlns:a16="http://schemas.microsoft.com/office/drawing/2014/main" id="{3A6028F2-C2CD-F9BF-8D8F-1696A84D0323}"/>
              </a:ext>
            </a:extLst>
          </p:cNvPr>
          <p:cNvSpPr txBox="1"/>
          <p:nvPr/>
        </p:nvSpPr>
        <p:spPr>
          <a:xfrm>
            <a:off x="4013200" y="6029325"/>
            <a:ext cx="4165600" cy="307777"/>
          </a:xfrm>
          <a:prstGeom prst="rect">
            <a:avLst/>
          </a:prstGeom>
          <a:noFill/>
        </p:spPr>
        <p:txBody>
          <a:bodyPr wrap="square" rtlCol="0">
            <a:spAutoFit/>
          </a:bodyPr>
          <a:lstStyle/>
          <a:p>
            <a:r>
              <a:rPr lang="en-US" sz="1400" dirty="0"/>
              <a:t>Image Source: https://</a:t>
            </a:r>
            <a:r>
              <a:rPr lang="en-US" sz="1400" dirty="0" err="1"/>
              <a:t>corpling.hypotheses.org</a:t>
            </a:r>
            <a:r>
              <a:rPr lang="en-US" sz="1400" dirty="0"/>
              <a:t>/495</a:t>
            </a:r>
          </a:p>
        </p:txBody>
      </p:sp>
      <p:pic>
        <p:nvPicPr>
          <p:cNvPr id="4" name="Picture 3" descr="A white background with black text&#10;&#10;Description automatically generated">
            <a:extLst>
              <a:ext uri="{FF2B5EF4-FFF2-40B4-BE49-F238E27FC236}">
                <a16:creationId xmlns:a16="http://schemas.microsoft.com/office/drawing/2014/main" id="{15D8AF07-3154-5303-915F-14E7778F00CC}"/>
              </a:ext>
            </a:extLst>
          </p:cNvPr>
          <p:cNvPicPr>
            <a:picLocks noChangeAspect="1"/>
          </p:cNvPicPr>
          <p:nvPr/>
        </p:nvPicPr>
        <p:blipFill>
          <a:blip r:embed="rId4"/>
          <a:stretch>
            <a:fillRect/>
          </a:stretch>
        </p:blipFill>
        <p:spPr>
          <a:xfrm>
            <a:off x="6231786" y="2434430"/>
            <a:ext cx="5468653" cy="3132138"/>
          </a:xfrm>
          <a:prstGeom prst="rect">
            <a:avLst/>
          </a:prstGeom>
        </p:spPr>
      </p:pic>
    </p:spTree>
    <p:extLst>
      <p:ext uri="{BB962C8B-B14F-4D97-AF65-F5344CB8AC3E}">
        <p14:creationId xmlns:p14="http://schemas.microsoft.com/office/powerpoint/2010/main" val="3158087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43EC4-2E90-3688-1F30-F93CC96504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B2F1F-6272-1CCF-2C7B-77B35C8A17E7}"/>
              </a:ext>
            </a:extLst>
          </p:cNvPr>
          <p:cNvSpPr>
            <a:spLocks noGrp="1"/>
          </p:cNvSpPr>
          <p:nvPr>
            <p:ph type="title"/>
          </p:nvPr>
        </p:nvSpPr>
        <p:spPr/>
        <p:txBody>
          <a:bodyPr>
            <a:normAutofit/>
          </a:bodyPr>
          <a:lstStyle/>
          <a:p>
            <a:r>
              <a:rPr lang="en-US" dirty="0"/>
              <a:t>Embeddings in a 3D Space</a:t>
            </a:r>
          </a:p>
        </p:txBody>
      </p:sp>
      <p:sp>
        <p:nvSpPr>
          <p:cNvPr id="11" name="TextBox 10">
            <a:extLst>
              <a:ext uri="{FF2B5EF4-FFF2-40B4-BE49-F238E27FC236}">
                <a16:creationId xmlns:a16="http://schemas.microsoft.com/office/drawing/2014/main" id="{657E41EF-1C5A-0B94-EFE7-6DDD03DD8E29}"/>
              </a:ext>
            </a:extLst>
          </p:cNvPr>
          <p:cNvSpPr txBox="1"/>
          <p:nvPr/>
        </p:nvSpPr>
        <p:spPr>
          <a:xfrm>
            <a:off x="4013200" y="6029325"/>
            <a:ext cx="4165600" cy="307777"/>
          </a:xfrm>
          <a:prstGeom prst="rect">
            <a:avLst/>
          </a:prstGeom>
          <a:noFill/>
        </p:spPr>
        <p:txBody>
          <a:bodyPr wrap="square" rtlCol="0">
            <a:spAutoFit/>
          </a:bodyPr>
          <a:lstStyle/>
          <a:p>
            <a:r>
              <a:rPr lang="en-US" sz="1400" dirty="0"/>
              <a:t>Image Source: https://</a:t>
            </a:r>
            <a:r>
              <a:rPr lang="en-US" sz="1400" dirty="0" err="1"/>
              <a:t>corpling.hypotheses.org</a:t>
            </a:r>
            <a:r>
              <a:rPr lang="en-US" sz="1400" dirty="0"/>
              <a:t>/495</a:t>
            </a:r>
          </a:p>
        </p:txBody>
      </p:sp>
      <p:pic>
        <p:nvPicPr>
          <p:cNvPr id="7" name="Picture 6" descr="A diagram of a plane&#10;&#10;Description automatically generated">
            <a:extLst>
              <a:ext uri="{FF2B5EF4-FFF2-40B4-BE49-F238E27FC236}">
                <a16:creationId xmlns:a16="http://schemas.microsoft.com/office/drawing/2014/main" id="{3F58E9D3-16D6-E7A1-6945-1382F27BB8B3}"/>
              </a:ext>
            </a:extLst>
          </p:cNvPr>
          <p:cNvPicPr>
            <a:picLocks noChangeAspect="1"/>
          </p:cNvPicPr>
          <p:nvPr/>
        </p:nvPicPr>
        <p:blipFill>
          <a:blip r:embed="rId3"/>
          <a:stretch>
            <a:fillRect/>
          </a:stretch>
        </p:blipFill>
        <p:spPr>
          <a:xfrm>
            <a:off x="660992" y="2200275"/>
            <a:ext cx="4517012" cy="3829050"/>
          </a:xfrm>
          <a:prstGeom prst="rect">
            <a:avLst/>
          </a:prstGeom>
        </p:spPr>
      </p:pic>
    </p:spTree>
    <p:extLst>
      <p:ext uri="{BB962C8B-B14F-4D97-AF65-F5344CB8AC3E}">
        <p14:creationId xmlns:p14="http://schemas.microsoft.com/office/powerpoint/2010/main" val="1993422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90869-EDBB-10FF-D3D9-748D6E5D1E0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D84ED44C-69F9-0A58-6D1F-90316F00A9B6}"/>
              </a:ext>
            </a:extLst>
          </p:cNvPr>
          <p:cNvSpPr txBox="1"/>
          <p:nvPr/>
        </p:nvSpPr>
        <p:spPr>
          <a:xfrm>
            <a:off x="4013200" y="6029325"/>
            <a:ext cx="4165600" cy="307777"/>
          </a:xfrm>
          <a:prstGeom prst="rect">
            <a:avLst/>
          </a:prstGeom>
          <a:noFill/>
        </p:spPr>
        <p:txBody>
          <a:bodyPr wrap="square" rtlCol="0">
            <a:spAutoFit/>
          </a:bodyPr>
          <a:lstStyle/>
          <a:p>
            <a:r>
              <a:rPr lang="en-US" sz="1400" dirty="0"/>
              <a:t>Image Source: https://</a:t>
            </a:r>
            <a:r>
              <a:rPr lang="en-US" sz="1400" dirty="0" err="1"/>
              <a:t>corpling.hypotheses.org</a:t>
            </a:r>
            <a:r>
              <a:rPr lang="en-US" sz="1400" dirty="0"/>
              <a:t>/495</a:t>
            </a:r>
          </a:p>
        </p:txBody>
      </p:sp>
      <p:pic>
        <p:nvPicPr>
          <p:cNvPr id="7" name="Picture 6" descr="A diagram of a plane&#10;&#10;Description automatically generated">
            <a:extLst>
              <a:ext uri="{FF2B5EF4-FFF2-40B4-BE49-F238E27FC236}">
                <a16:creationId xmlns:a16="http://schemas.microsoft.com/office/drawing/2014/main" id="{B63F8AF2-422B-36A0-2342-9151E3B2B394}"/>
              </a:ext>
            </a:extLst>
          </p:cNvPr>
          <p:cNvPicPr>
            <a:picLocks noChangeAspect="1"/>
          </p:cNvPicPr>
          <p:nvPr/>
        </p:nvPicPr>
        <p:blipFill>
          <a:blip r:embed="rId3"/>
          <a:stretch>
            <a:fillRect/>
          </a:stretch>
        </p:blipFill>
        <p:spPr>
          <a:xfrm>
            <a:off x="660992" y="2200275"/>
            <a:ext cx="4517012" cy="3829050"/>
          </a:xfrm>
          <a:prstGeom prst="rect">
            <a:avLst/>
          </a:prstGeom>
        </p:spPr>
      </p:pic>
      <p:pic>
        <p:nvPicPr>
          <p:cNvPr id="9" name="Picture 8" descr="A math equation with numbers and arrows&#10;&#10;Description automatically generated">
            <a:extLst>
              <a:ext uri="{FF2B5EF4-FFF2-40B4-BE49-F238E27FC236}">
                <a16:creationId xmlns:a16="http://schemas.microsoft.com/office/drawing/2014/main" id="{FCB21900-0FAD-9B29-260E-27903745F276}"/>
              </a:ext>
            </a:extLst>
          </p:cNvPr>
          <p:cNvPicPr>
            <a:picLocks noChangeAspect="1"/>
          </p:cNvPicPr>
          <p:nvPr/>
        </p:nvPicPr>
        <p:blipFill>
          <a:blip r:embed="rId4"/>
          <a:stretch>
            <a:fillRect/>
          </a:stretch>
        </p:blipFill>
        <p:spPr>
          <a:xfrm>
            <a:off x="8131175" y="2631082"/>
            <a:ext cx="1711325" cy="797918"/>
          </a:xfrm>
          <a:prstGeom prst="rect">
            <a:avLst/>
          </a:prstGeom>
        </p:spPr>
      </p:pic>
      <p:sp>
        <p:nvSpPr>
          <p:cNvPr id="14" name="TextBox 13">
            <a:extLst>
              <a:ext uri="{FF2B5EF4-FFF2-40B4-BE49-F238E27FC236}">
                <a16:creationId xmlns:a16="http://schemas.microsoft.com/office/drawing/2014/main" id="{E31C6C26-EDAE-EFEA-EBEE-469D64E41A72}"/>
              </a:ext>
            </a:extLst>
          </p:cNvPr>
          <p:cNvSpPr txBox="1"/>
          <p:nvPr/>
        </p:nvSpPr>
        <p:spPr>
          <a:xfrm>
            <a:off x="5924044" y="3591201"/>
            <a:ext cx="2430461" cy="369332"/>
          </a:xfrm>
          <a:prstGeom prst="rect">
            <a:avLst/>
          </a:prstGeom>
          <a:noFill/>
        </p:spPr>
        <p:txBody>
          <a:bodyPr wrap="square" rtlCol="0">
            <a:spAutoFit/>
          </a:bodyPr>
          <a:lstStyle/>
          <a:p>
            <a:r>
              <a:rPr lang="en-US" b="1" dirty="0"/>
              <a:t>Cosine Similarity</a:t>
            </a:r>
          </a:p>
        </p:txBody>
      </p:sp>
      <p:sp>
        <p:nvSpPr>
          <p:cNvPr id="6" name="Title 1">
            <a:extLst>
              <a:ext uri="{FF2B5EF4-FFF2-40B4-BE49-F238E27FC236}">
                <a16:creationId xmlns:a16="http://schemas.microsoft.com/office/drawing/2014/main" id="{0B5BFE58-6A74-5F88-A3D6-1005D5B30526}"/>
              </a:ext>
            </a:extLst>
          </p:cNvPr>
          <p:cNvSpPr>
            <a:spLocks noGrp="1"/>
          </p:cNvSpPr>
          <p:nvPr>
            <p:ph type="title"/>
          </p:nvPr>
        </p:nvSpPr>
        <p:spPr>
          <a:xfrm>
            <a:off x="640079" y="1371601"/>
            <a:ext cx="10890929" cy="1097280"/>
          </a:xfrm>
        </p:spPr>
        <p:txBody>
          <a:bodyPr>
            <a:normAutofit/>
          </a:bodyPr>
          <a:lstStyle/>
          <a:p>
            <a:r>
              <a:rPr lang="en-US" dirty="0"/>
              <a:t>Cosine Similarity </a:t>
            </a:r>
          </a:p>
        </p:txBody>
      </p:sp>
    </p:spTree>
    <p:extLst>
      <p:ext uri="{BB962C8B-B14F-4D97-AF65-F5344CB8AC3E}">
        <p14:creationId xmlns:p14="http://schemas.microsoft.com/office/powerpoint/2010/main" val="2667371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FD473-0B30-9156-D5A5-0475CDDB1C3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49EC701-8915-5B1D-E931-B097B948BC9B}"/>
              </a:ext>
            </a:extLst>
          </p:cNvPr>
          <p:cNvSpPr txBox="1"/>
          <p:nvPr/>
        </p:nvSpPr>
        <p:spPr>
          <a:xfrm>
            <a:off x="4013200" y="6029325"/>
            <a:ext cx="4165600" cy="307777"/>
          </a:xfrm>
          <a:prstGeom prst="rect">
            <a:avLst/>
          </a:prstGeom>
          <a:noFill/>
        </p:spPr>
        <p:txBody>
          <a:bodyPr wrap="square" rtlCol="0">
            <a:spAutoFit/>
          </a:bodyPr>
          <a:lstStyle/>
          <a:p>
            <a:r>
              <a:rPr lang="en-US" sz="1400" dirty="0"/>
              <a:t>Image Source: https://</a:t>
            </a:r>
            <a:r>
              <a:rPr lang="en-US" sz="1400" dirty="0" err="1"/>
              <a:t>corpling.hypotheses.org</a:t>
            </a:r>
            <a:r>
              <a:rPr lang="en-US" sz="1400" dirty="0"/>
              <a:t>/495</a:t>
            </a:r>
          </a:p>
        </p:txBody>
      </p:sp>
      <p:pic>
        <p:nvPicPr>
          <p:cNvPr id="7" name="Picture 6" descr="A diagram of a plane&#10;&#10;Description automatically generated">
            <a:extLst>
              <a:ext uri="{FF2B5EF4-FFF2-40B4-BE49-F238E27FC236}">
                <a16:creationId xmlns:a16="http://schemas.microsoft.com/office/drawing/2014/main" id="{639701B5-B070-A710-41A0-E6E0BE3C1EB2}"/>
              </a:ext>
            </a:extLst>
          </p:cNvPr>
          <p:cNvPicPr>
            <a:picLocks noChangeAspect="1"/>
          </p:cNvPicPr>
          <p:nvPr/>
        </p:nvPicPr>
        <p:blipFill>
          <a:blip r:embed="rId3"/>
          <a:stretch>
            <a:fillRect/>
          </a:stretch>
        </p:blipFill>
        <p:spPr>
          <a:xfrm>
            <a:off x="660992" y="2200275"/>
            <a:ext cx="4517012" cy="3829050"/>
          </a:xfrm>
          <a:prstGeom prst="rect">
            <a:avLst/>
          </a:prstGeom>
        </p:spPr>
      </p:pic>
      <p:pic>
        <p:nvPicPr>
          <p:cNvPr id="9" name="Picture 8" descr="A math equation with numbers and arrows&#10;&#10;Description automatically generated">
            <a:extLst>
              <a:ext uri="{FF2B5EF4-FFF2-40B4-BE49-F238E27FC236}">
                <a16:creationId xmlns:a16="http://schemas.microsoft.com/office/drawing/2014/main" id="{5064177A-F4C3-C8E2-2D17-0855A84C8E09}"/>
              </a:ext>
            </a:extLst>
          </p:cNvPr>
          <p:cNvPicPr>
            <a:picLocks noChangeAspect="1"/>
          </p:cNvPicPr>
          <p:nvPr/>
        </p:nvPicPr>
        <p:blipFill>
          <a:blip r:embed="rId4"/>
          <a:stretch>
            <a:fillRect/>
          </a:stretch>
        </p:blipFill>
        <p:spPr>
          <a:xfrm>
            <a:off x="8131175" y="2631082"/>
            <a:ext cx="1711325" cy="797918"/>
          </a:xfrm>
          <a:prstGeom prst="rect">
            <a:avLst/>
          </a:prstGeom>
        </p:spPr>
      </p:pic>
      <p:pic>
        <p:nvPicPr>
          <p:cNvPr id="13" name="Picture 12" descr="A mathematical equation with numbers and symbols&#10;&#10;Description automatically generated">
            <a:extLst>
              <a:ext uri="{FF2B5EF4-FFF2-40B4-BE49-F238E27FC236}">
                <a16:creationId xmlns:a16="http://schemas.microsoft.com/office/drawing/2014/main" id="{8DCAA740-879A-1E52-CD9C-F9F6E9F4A86E}"/>
              </a:ext>
            </a:extLst>
          </p:cNvPr>
          <p:cNvPicPr>
            <a:picLocks noChangeAspect="1"/>
          </p:cNvPicPr>
          <p:nvPr/>
        </p:nvPicPr>
        <p:blipFill>
          <a:blip r:embed="rId5"/>
          <a:stretch>
            <a:fillRect/>
          </a:stretch>
        </p:blipFill>
        <p:spPr>
          <a:xfrm>
            <a:off x="8131175" y="3676589"/>
            <a:ext cx="2793904" cy="1576327"/>
          </a:xfrm>
          <a:prstGeom prst="rect">
            <a:avLst/>
          </a:prstGeom>
        </p:spPr>
      </p:pic>
      <p:sp>
        <p:nvSpPr>
          <p:cNvPr id="14" name="TextBox 13">
            <a:extLst>
              <a:ext uri="{FF2B5EF4-FFF2-40B4-BE49-F238E27FC236}">
                <a16:creationId xmlns:a16="http://schemas.microsoft.com/office/drawing/2014/main" id="{0E39E972-E4D6-1D47-7F6D-6F89FDE36BCD}"/>
              </a:ext>
            </a:extLst>
          </p:cNvPr>
          <p:cNvSpPr txBox="1"/>
          <p:nvPr/>
        </p:nvSpPr>
        <p:spPr>
          <a:xfrm>
            <a:off x="5924044" y="3591201"/>
            <a:ext cx="2430461" cy="369332"/>
          </a:xfrm>
          <a:prstGeom prst="rect">
            <a:avLst/>
          </a:prstGeom>
          <a:noFill/>
        </p:spPr>
        <p:txBody>
          <a:bodyPr wrap="square" rtlCol="0">
            <a:spAutoFit/>
          </a:bodyPr>
          <a:lstStyle/>
          <a:p>
            <a:r>
              <a:rPr lang="en-US" b="1" dirty="0"/>
              <a:t>Cosine Similarity</a:t>
            </a:r>
          </a:p>
        </p:txBody>
      </p:sp>
      <p:sp>
        <p:nvSpPr>
          <p:cNvPr id="17" name="Title 1">
            <a:extLst>
              <a:ext uri="{FF2B5EF4-FFF2-40B4-BE49-F238E27FC236}">
                <a16:creationId xmlns:a16="http://schemas.microsoft.com/office/drawing/2014/main" id="{E2E908C8-D15C-AA4E-3409-076A943EB640}"/>
              </a:ext>
            </a:extLst>
          </p:cNvPr>
          <p:cNvSpPr>
            <a:spLocks noGrp="1"/>
          </p:cNvSpPr>
          <p:nvPr>
            <p:ph type="title"/>
          </p:nvPr>
        </p:nvSpPr>
        <p:spPr>
          <a:xfrm>
            <a:off x="640079" y="1371601"/>
            <a:ext cx="10890929" cy="1097280"/>
          </a:xfrm>
        </p:spPr>
        <p:txBody>
          <a:bodyPr>
            <a:normAutofit/>
          </a:bodyPr>
          <a:lstStyle/>
          <a:p>
            <a:r>
              <a:rPr lang="en-US" dirty="0"/>
              <a:t>Cosine Similarity </a:t>
            </a:r>
          </a:p>
        </p:txBody>
      </p:sp>
    </p:spTree>
    <p:extLst>
      <p:ext uri="{BB962C8B-B14F-4D97-AF65-F5344CB8AC3E}">
        <p14:creationId xmlns:p14="http://schemas.microsoft.com/office/powerpoint/2010/main" val="2217250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A7D22-21C3-AC7F-1B62-5E58DA8DA1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92F0B6-957D-E30C-E96E-A19356E3B8EC}"/>
              </a:ext>
            </a:extLst>
          </p:cNvPr>
          <p:cNvSpPr>
            <a:spLocks noGrp="1"/>
          </p:cNvSpPr>
          <p:nvPr>
            <p:ph type="title"/>
          </p:nvPr>
        </p:nvSpPr>
        <p:spPr/>
        <p:txBody>
          <a:bodyPr>
            <a:normAutofit/>
          </a:bodyPr>
          <a:lstStyle/>
          <a:p>
            <a:r>
              <a:rPr lang="en-US" dirty="0"/>
              <a:t>Cosine Similarity Helicopter and Drone </a:t>
            </a:r>
          </a:p>
        </p:txBody>
      </p:sp>
      <p:pic>
        <p:nvPicPr>
          <p:cNvPr id="13" name="Picture 12" descr="A mathematical equation with numbers and symbols&#10;&#10;Description automatically generated">
            <a:extLst>
              <a:ext uri="{FF2B5EF4-FFF2-40B4-BE49-F238E27FC236}">
                <a16:creationId xmlns:a16="http://schemas.microsoft.com/office/drawing/2014/main" id="{F7095729-3D71-4AE8-016F-382BDE0B015C}"/>
              </a:ext>
            </a:extLst>
          </p:cNvPr>
          <p:cNvPicPr>
            <a:picLocks noChangeAspect="1"/>
          </p:cNvPicPr>
          <p:nvPr/>
        </p:nvPicPr>
        <p:blipFill>
          <a:blip r:embed="rId3"/>
          <a:stretch>
            <a:fillRect/>
          </a:stretch>
        </p:blipFill>
        <p:spPr>
          <a:xfrm>
            <a:off x="1057275" y="2189797"/>
            <a:ext cx="2793904" cy="1576327"/>
          </a:xfrm>
          <a:prstGeom prst="rect">
            <a:avLst/>
          </a:prstGeom>
        </p:spPr>
      </p:pic>
      <p:pic>
        <p:nvPicPr>
          <p:cNvPr id="5" name="Picture 4" descr="A diagram of a plane&#10;&#10;Description automatically generated">
            <a:extLst>
              <a:ext uri="{FF2B5EF4-FFF2-40B4-BE49-F238E27FC236}">
                <a16:creationId xmlns:a16="http://schemas.microsoft.com/office/drawing/2014/main" id="{D4A81C2D-64A9-E5A6-0590-560BBE34F5A3}"/>
              </a:ext>
            </a:extLst>
          </p:cNvPr>
          <p:cNvPicPr>
            <a:picLocks noChangeAspect="1"/>
          </p:cNvPicPr>
          <p:nvPr/>
        </p:nvPicPr>
        <p:blipFill>
          <a:blip r:embed="rId4"/>
          <a:stretch>
            <a:fillRect/>
          </a:stretch>
        </p:blipFill>
        <p:spPr>
          <a:xfrm>
            <a:off x="803867" y="4000523"/>
            <a:ext cx="3296646" cy="2794551"/>
          </a:xfrm>
          <a:prstGeom prst="rect">
            <a:avLst/>
          </a:prstGeom>
        </p:spPr>
      </p:pic>
      <p:pic>
        <p:nvPicPr>
          <p:cNvPr id="8" name="Picture 7" descr="A math problem with numbers and equations&#10;&#10;Description automatically generated">
            <a:extLst>
              <a:ext uri="{FF2B5EF4-FFF2-40B4-BE49-F238E27FC236}">
                <a16:creationId xmlns:a16="http://schemas.microsoft.com/office/drawing/2014/main" id="{E8A26B9B-1D7A-81DA-2746-1F3E6F6CF778}"/>
              </a:ext>
            </a:extLst>
          </p:cNvPr>
          <p:cNvPicPr>
            <a:picLocks noChangeAspect="1"/>
          </p:cNvPicPr>
          <p:nvPr/>
        </p:nvPicPr>
        <p:blipFill>
          <a:blip r:embed="rId5"/>
          <a:stretch>
            <a:fillRect/>
          </a:stretch>
        </p:blipFill>
        <p:spPr>
          <a:xfrm>
            <a:off x="5308803" y="2469780"/>
            <a:ext cx="6079330" cy="4325294"/>
          </a:xfrm>
          <a:prstGeom prst="rect">
            <a:avLst/>
          </a:prstGeom>
        </p:spPr>
      </p:pic>
    </p:spTree>
    <p:extLst>
      <p:ext uri="{BB962C8B-B14F-4D97-AF65-F5344CB8AC3E}">
        <p14:creationId xmlns:p14="http://schemas.microsoft.com/office/powerpoint/2010/main" val="36416023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B08C5-D818-5A55-9270-18EEBCA2F4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4B0300-7C53-BF10-7113-47F6F81BEE0B}"/>
              </a:ext>
            </a:extLst>
          </p:cNvPr>
          <p:cNvSpPr>
            <a:spLocks noGrp="1"/>
          </p:cNvSpPr>
          <p:nvPr>
            <p:ph type="title"/>
          </p:nvPr>
        </p:nvSpPr>
        <p:spPr/>
        <p:txBody>
          <a:bodyPr>
            <a:normAutofit/>
          </a:bodyPr>
          <a:lstStyle/>
          <a:p>
            <a:r>
              <a:rPr lang="en-US" dirty="0"/>
              <a:t>Embeddings in a 3D Space</a:t>
            </a:r>
          </a:p>
        </p:txBody>
      </p:sp>
      <p:sp>
        <p:nvSpPr>
          <p:cNvPr id="11" name="TextBox 10">
            <a:extLst>
              <a:ext uri="{FF2B5EF4-FFF2-40B4-BE49-F238E27FC236}">
                <a16:creationId xmlns:a16="http://schemas.microsoft.com/office/drawing/2014/main" id="{570D1CBE-FBFB-D52A-B674-52A3B3F480BF}"/>
              </a:ext>
            </a:extLst>
          </p:cNvPr>
          <p:cNvSpPr txBox="1"/>
          <p:nvPr/>
        </p:nvSpPr>
        <p:spPr>
          <a:xfrm>
            <a:off x="4013200" y="6029325"/>
            <a:ext cx="4165600" cy="307777"/>
          </a:xfrm>
          <a:prstGeom prst="rect">
            <a:avLst/>
          </a:prstGeom>
          <a:noFill/>
        </p:spPr>
        <p:txBody>
          <a:bodyPr wrap="square" rtlCol="0">
            <a:spAutoFit/>
          </a:bodyPr>
          <a:lstStyle/>
          <a:p>
            <a:r>
              <a:rPr lang="en-US" sz="1400" dirty="0"/>
              <a:t>Image Source: https://</a:t>
            </a:r>
            <a:r>
              <a:rPr lang="en-US" sz="1400" dirty="0" err="1"/>
              <a:t>corpling.hypotheses.org</a:t>
            </a:r>
            <a:r>
              <a:rPr lang="en-US" sz="1400" dirty="0"/>
              <a:t>/495</a:t>
            </a:r>
          </a:p>
        </p:txBody>
      </p:sp>
      <p:pic>
        <p:nvPicPr>
          <p:cNvPr id="7" name="Picture 6" descr="A diagram of a plane&#10;&#10;Description automatically generated">
            <a:extLst>
              <a:ext uri="{FF2B5EF4-FFF2-40B4-BE49-F238E27FC236}">
                <a16:creationId xmlns:a16="http://schemas.microsoft.com/office/drawing/2014/main" id="{7FEA7F5D-C415-AC1B-D787-EDD29FACBD27}"/>
              </a:ext>
            </a:extLst>
          </p:cNvPr>
          <p:cNvPicPr>
            <a:picLocks noChangeAspect="1"/>
          </p:cNvPicPr>
          <p:nvPr/>
        </p:nvPicPr>
        <p:blipFill>
          <a:blip r:embed="rId3"/>
          <a:stretch>
            <a:fillRect/>
          </a:stretch>
        </p:blipFill>
        <p:spPr>
          <a:xfrm>
            <a:off x="660992" y="2200275"/>
            <a:ext cx="4517012" cy="3829050"/>
          </a:xfrm>
          <a:prstGeom prst="rect">
            <a:avLst/>
          </a:prstGeom>
        </p:spPr>
      </p:pic>
    </p:spTree>
    <p:extLst>
      <p:ext uri="{BB962C8B-B14F-4D97-AF65-F5344CB8AC3E}">
        <p14:creationId xmlns:p14="http://schemas.microsoft.com/office/powerpoint/2010/main" val="20234557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60BB8-D657-7476-7B30-40A675FDE5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7442F5-2964-5522-259E-CAED33A5253C}"/>
              </a:ext>
            </a:extLst>
          </p:cNvPr>
          <p:cNvSpPr>
            <a:spLocks noGrp="1"/>
          </p:cNvSpPr>
          <p:nvPr>
            <p:ph type="title"/>
          </p:nvPr>
        </p:nvSpPr>
        <p:spPr/>
        <p:txBody>
          <a:bodyPr>
            <a:normAutofit/>
          </a:bodyPr>
          <a:lstStyle/>
          <a:p>
            <a:r>
              <a:rPr lang="en-US" dirty="0"/>
              <a:t>Cosine Similarity Drone and Rocket </a:t>
            </a:r>
          </a:p>
        </p:txBody>
      </p:sp>
      <p:pic>
        <p:nvPicPr>
          <p:cNvPr id="13" name="Picture 12" descr="A mathematical equation with numbers and symbols&#10;&#10;Description automatically generated">
            <a:extLst>
              <a:ext uri="{FF2B5EF4-FFF2-40B4-BE49-F238E27FC236}">
                <a16:creationId xmlns:a16="http://schemas.microsoft.com/office/drawing/2014/main" id="{F3599DC4-54BE-B2A1-1EAE-A976FAF8CBA1}"/>
              </a:ext>
            </a:extLst>
          </p:cNvPr>
          <p:cNvPicPr>
            <a:picLocks noChangeAspect="1"/>
          </p:cNvPicPr>
          <p:nvPr/>
        </p:nvPicPr>
        <p:blipFill>
          <a:blip r:embed="rId3"/>
          <a:stretch>
            <a:fillRect/>
          </a:stretch>
        </p:blipFill>
        <p:spPr>
          <a:xfrm>
            <a:off x="1057275" y="2189797"/>
            <a:ext cx="2793904" cy="1576327"/>
          </a:xfrm>
          <a:prstGeom prst="rect">
            <a:avLst/>
          </a:prstGeom>
        </p:spPr>
      </p:pic>
      <p:pic>
        <p:nvPicPr>
          <p:cNvPr id="5" name="Picture 4" descr="A diagram of a plane&#10;&#10;Description automatically generated">
            <a:extLst>
              <a:ext uri="{FF2B5EF4-FFF2-40B4-BE49-F238E27FC236}">
                <a16:creationId xmlns:a16="http://schemas.microsoft.com/office/drawing/2014/main" id="{6FFAB9BF-D84B-0447-DA09-738FCB2D717D}"/>
              </a:ext>
            </a:extLst>
          </p:cNvPr>
          <p:cNvPicPr>
            <a:picLocks noChangeAspect="1"/>
          </p:cNvPicPr>
          <p:nvPr/>
        </p:nvPicPr>
        <p:blipFill>
          <a:blip r:embed="rId4"/>
          <a:stretch>
            <a:fillRect/>
          </a:stretch>
        </p:blipFill>
        <p:spPr>
          <a:xfrm>
            <a:off x="803867" y="4000523"/>
            <a:ext cx="3296646" cy="2794551"/>
          </a:xfrm>
          <a:prstGeom prst="rect">
            <a:avLst/>
          </a:prstGeom>
        </p:spPr>
      </p:pic>
      <p:pic>
        <p:nvPicPr>
          <p:cNvPr id="6" name="Picture 5" descr="A math problem with numbers and equations&#10;&#10;Description automatically generated with medium confidence">
            <a:extLst>
              <a:ext uri="{FF2B5EF4-FFF2-40B4-BE49-F238E27FC236}">
                <a16:creationId xmlns:a16="http://schemas.microsoft.com/office/drawing/2014/main" id="{58DFE7DD-126F-2A9A-6AC3-A6B9AA3FA889}"/>
              </a:ext>
            </a:extLst>
          </p:cNvPr>
          <p:cNvPicPr>
            <a:picLocks noChangeAspect="1"/>
          </p:cNvPicPr>
          <p:nvPr/>
        </p:nvPicPr>
        <p:blipFill>
          <a:blip r:embed="rId5"/>
          <a:stretch>
            <a:fillRect/>
          </a:stretch>
        </p:blipFill>
        <p:spPr>
          <a:xfrm>
            <a:off x="5544977" y="2468881"/>
            <a:ext cx="6006944" cy="4326193"/>
          </a:xfrm>
          <a:prstGeom prst="rect">
            <a:avLst/>
          </a:prstGeom>
        </p:spPr>
      </p:pic>
    </p:spTree>
    <p:extLst>
      <p:ext uri="{BB962C8B-B14F-4D97-AF65-F5344CB8AC3E}">
        <p14:creationId xmlns:p14="http://schemas.microsoft.com/office/powerpoint/2010/main" val="268718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B5EC0-A1EE-7597-A533-A7CBC8081D4D}"/>
              </a:ext>
            </a:extLst>
          </p:cNvPr>
          <p:cNvSpPr>
            <a:spLocks noGrp="1"/>
          </p:cNvSpPr>
          <p:nvPr>
            <p:ph type="title"/>
          </p:nvPr>
        </p:nvSpPr>
        <p:spPr/>
        <p:txBody>
          <a:bodyPr/>
          <a:lstStyle/>
          <a:p>
            <a:r>
              <a:rPr lang="en-US" dirty="0"/>
              <a:t>Fine–Tuning a Transformer</a:t>
            </a:r>
          </a:p>
        </p:txBody>
      </p:sp>
      <p:pic>
        <p:nvPicPr>
          <p:cNvPr id="5" name="Content Placeholder 4" descr="A wooden figure next to a box&#10;&#10;Description automatically generated">
            <a:extLst>
              <a:ext uri="{FF2B5EF4-FFF2-40B4-BE49-F238E27FC236}">
                <a16:creationId xmlns:a16="http://schemas.microsoft.com/office/drawing/2014/main" id="{0B35BE72-DE6A-D8E8-C47F-210181A6B757}"/>
              </a:ext>
            </a:extLst>
          </p:cNvPr>
          <p:cNvPicPr>
            <a:picLocks noGrp="1" noChangeAspect="1"/>
          </p:cNvPicPr>
          <p:nvPr>
            <p:ph idx="1"/>
          </p:nvPr>
        </p:nvPicPr>
        <p:blipFill>
          <a:blip r:embed="rId2"/>
          <a:stretch>
            <a:fillRect/>
          </a:stretch>
        </p:blipFill>
        <p:spPr>
          <a:xfrm>
            <a:off x="1658322" y="2029971"/>
            <a:ext cx="8875355" cy="4828029"/>
          </a:xfrm>
        </p:spPr>
      </p:pic>
      <p:sp>
        <p:nvSpPr>
          <p:cNvPr id="6" name="Rectangle 5">
            <a:extLst>
              <a:ext uri="{FF2B5EF4-FFF2-40B4-BE49-F238E27FC236}">
                <a16:creationId xmlns:a16="http://schemas.microsoft.com/office/drawing/2014/main" id="{D57CB786-E5F1-FADD-3193-CF5039293049}"/>
              </a:ext>
            </a:extLst>
          </p:cNvPr>
          <p:cNvSpPr/>
          <p:nvPr/>
        </p:nvSpPr>
        <p:spPr>
          <a:xfrm>
            <a:off x="5486400" y="6417129"/>
            <a:ext cx="5290457" cy="4408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640ECEB-004C-9CFE-EED6-ABA2D3350D7C}"/>
              </a:ext>
            </a:extLst>
          </p:cNvPr>
          <p:cNvSpPr/>
          <p:nvPr/>
        </p:nvSpPr>
        <p:spPr>
          <a:xfrm>
            <a:off x="5763986" y="3429000"/>
            <a:ext cx="6008914" cy="3429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9678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0DBE6-B42A-0D64-BCCE-D89AB7D76B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7B8F53-C0F5-D2D7-AA19-8601627D60F2}"/>
              </a:ext>
            </a:extLst>
          </p:cNvPr>
          <p:cNvSpPr>
            <a:spLocks noGrp="1"/>
          </p:cNvSpPr>
          <p:nvPr>
            <p:ph type="title"/>
          </p:nvPr>
        </p:nvSpPr>
        <p:spPr/>
        <p:txBody>
          <a:bodyPr>
            <a:normAutofit/>
          </a:bodyPr>
          <a:lstStyle/>
          <a:p>
            <a:r>
              <a:rPr lang="en-US" dirty="0"/>
              <a:t>Cosine Similarity Helicopter and Rocket </a:t>
            </a:r>
          </a:p>
        </p:txBody>
      </p:sp>
      <p:pic>
        <p:nvPicPr>
          <p:cNvPr id="13" name="Picture 12" descr="A mathematical equation with numbers and symbols&#10;&#10;Description automatically generated">
            <a:extLst>
              <a:ext uri="{FF2B5EF4-FFF2-40B4-BE49-F238E27FC236}">
                <a16:creationId xmlns:a16="http://schemas.microsoft.com/office/drawing/2014/main" id="{9AA9DC65-20A4-EFCE-E487-A3FF9BF0F153}"/>
              </a:ext>
            </a:extLst>
          </p:cNvPr>
          <p:cNvPicPr>
            <a:picLocks noChangeAspect="1"/>
          </p:cNvPicPr>
          <p:nvPr/>
        </p:nvPicPr>
        <p:blipFill>
          <a:blip r:embed="rId3"/>
          <a:stretch>
            <a:fillRect/>
          </a:stretch>
        </p:blipFill>
        <p:spPr>
          <a:xfrm>
            <a:off x="1057275" y="2189797"/>
            <a:ext cx="2793904" cy="1576327"/>
          </a:xfrm>
          <a:prstGeom prst="rect">
            <a:avLst/>
          </a:prstGeom>
        </p:spPr>
      </p:pic>
      <p:pic>
        <p:nvPicPr>
          <p:cNvPr id="5" name="Picture 4" descr="A diagram of a plane&#10;&#10;Description automatically generated">
            <a:extLst>
              <a:ext uri="{FF2B5EF4-FFF2-40B4-BE49-F238E27FC236}">
                <a16:creationId xmlns:a16="http://schemas.microsoft.com/office/drawing/2014/main" id="{9067230E-3CBD-12E2-1740-71CA4E540D9B}"/>
              </a:ext>
            </a:extLst>
          </p:cNvPr>
          <p:cNvPicPr>
            <a:picLocks noChangeAspect="1"/>
          </p:cNvPicPr>
          <p:nvPr/>
        </p:nvPicPr>
        <p:blipFill>
          <a:blip r:embed="rId4"/>
          <a:stretch>
            <a:fillRect/>
          </a:stretch>
        </p:blipFill>
        <p:spPr>
          <a:xfrm>
            <a:off x="803867" y="4000523"/>
            <a:ext cx="3296646" cy="2794551"/>
          </a:xfrm>
          <a:prstGeom prst="rect">
            <a:avLst/>
          </a:prstGeom>
        </p:spPr>
      </p:pic>
      <p:pic>
        <p:nvPicPr>
          <p:cNvPr id="4" name="Picture 3" descr="A math problem with numbers and equations&#10;&#10;Description automatically generated">
            <a:extLst>
              <a:ext uri="{FF2B5EF4-FFF2-40B4-BE49-F238E27FC236}">
                <a16:creationId xmlns:a16="http://schemas.microsoft.com/office/drawing/2014/main" id="{7BCE6458-69B5-D0A9-2C1A-C7D66EEA05BF}"/>
              </a:ext>
            </a:extLst>
          </p:cNvPr>
          <p:cNvPicPr>
            <a:picLocks noChangeAspect="1"/>
          </p:cNvPicPr>
          <p:nvPr/>
        </p:nvPicPr>
        <p:blipFill>
          <a:blip r:embed="rId5"/>
          <a:stretch>
            <a:fillRect/>
          </a:stretch>
        </p:blipFill>
        <p:spPr>
          <a:xfrm>
            <a:off x="5439948" y="2423162"/>
            <a:ext cx="6111973" cy="4265334"/>
          </a:xfrm>
          <a:prstGeom prst="rect">
            <a:avLst/>
          </a:prstGeom>
        </p:spPr>
      </p:pic>
    </p:spTree>
    <p:extLst>
      <p:ext uri="{BB962C8B-B14F-4D97-AF65-F5344CB8AC3E}">
        <p14:creationId xmlns:p14="http://schemas.microsoft.com/office/powerpoint/2010/main" val="260730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A080E-8EA9-E3DD-9E13-DDCF52A3DE08}"/>
              </a:ext>
            </a:extLst>
          </p:cNvPr>
          <p:cNvSpPr>
            <a:spLocks noGrp="1"/>
          </p:cNvSpPr>
          <p:nvPr>
            <p:ph type="title"/>
          </p:nvPr>
        </p:nvSpPr>
        <p:spPr>
          <a:xfrm>
            <a:off x="179883" y="1371601"/>
            <a:ext cx="11872210" cy="1097280"/>
          </a:xfrm>
        </p:spPr>
        <p:txBody>
          <a:bodyPr>
            <a:normAutofit fontScale="90000"/>
          </a:bodyPr>
          <a:lstStyle/>
          <a:p>
            <a:r>
              <a:rPr lang="en-US" dirty="0"/>
              <a:t>Cosine Similarity: Similar, Unrelated, and Opposite Words</a:t>
            </a:r>
          </a:p>
        </p:txBody>
      </p:sp>
      <p:sp>
        <p:nvSpPr>
          <p:cNvPr id="8" name="Rectangle 7">
            <a:extLst>
              <a:ext uri="{FF2B5EF4-FFF2-40B4-BE49-F238E27FC236}">
                <a16:creationId xmlns:a16="http://schemas.microsoft.com/office/drawing/2014/main" id="{2B772676-7F9B-9B09-5F1C-EA8374E7B452}"/>
              </a:ext>
            </a:extLst>
          </p:cNvPr>
          <p:cNvSpPr/>
          <p:nvPr/>
        </p:nvSpPr>
        <p:spPr>
          <a:xfrm>
            <a:off x="4572000" y="2269475"/>
            <a:ext cx="7149947" cy="4384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E69177BA-FE5D-4E9D-E0CE-6001D94074ED}"/>
              </a:ext>
            </a:extLst>
          </p:cNvPr>
          <p:cNvPicPr>
            <a:picLocks noGrp="1" noChangeAspect="1"/>
          </p:cNvPicPr>
          <p:nvPr>
            <p:ph idx="1"/>
          </p:nvPr>
        </p:nvPicPr>
        <p:blipFill>
          <a:blip r:embed="rId3"/>
          <a:stretch>
            <a:fillRect/>
          </a:stretch>
        </p:blipFill>
        <p:spPr>
          <a:xfrm>
            <a:off x="980074" y="2633663"/>
            <a:ext cx="10211215" cy="3565525"/>
          </a:xfrm>
          <a:prstGeom prst="rect">
            <a:avLst/>
          </a:prstGeom>
        </p:spPr>
      </p:pic>
      <p:sp>
        <p:nvSpPr>
          <p:cNvPr id="12" name="Rectangle 11">
            <a:extLst>
              <a:ext uri="{FF2B5EF4-FFF2-40B4-BE49-F238E27FC236}">
                <a16:creationId xmlns:a16="http://schemas.microsoft.com/office/drawing/2014/main" id="{4D354F2F-9701-284A-126D-FD5C8E9B077D}"/>
              </a:ext>
            </a:extLst>
          </p:cNvPr>
          <p:cNvSpPr/>
          <p:nvPr/>
        </p:nvSpPr>
        <p:spPr>
          <a:xfrm>
            <a:off x="4241494" y="2269475"/>
            <a:ext cx="7249099" cy="4384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8601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A946E-2AB5-4A06-B518-3B11722AA2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CBBF26-A56A-4B84-2496-58A59EB483DA}"/>
              </a:ext>
            </a:extLst>
          </p:cNvPr>
          <p:cNvSpPr>
            <a:spLocks noGrp="1"/>
          </p:cNvSpPr>
          <p:nvPr>
            <p:ph type="title"/>
          </p:nvPr>
        </p:nvSpPr>
        <p:spPr>
          <a:xfrm>
            <a:off x="179883" y="1371601"/>
            <a:ext cx="11872210" cy="1097280"/>
          </a:xfrm>
        </p:spPr>
        <p:txBody>
          <a:bodyPr>
            <a:normAutofit fontScale="90000"/>
          </a:bodyPr>
          <a:lstStyle/>
          <a:p>
            <a:r>
              <a:rPr lang="en-US" dirty="0"/>
              <a:t>Cosine Similarity: Similar, Unrelated, and Opposite Words</a:t>
            </a:r>
          </a:p>
        </p:txBody>
      </p:sp>
      <p:sp>
        <p:nvSpPr>
          <p:cNvPr id="8" name="Rectangle 7">
            <a:extLst>
              <a:ext uri="{FF2B5EF4-FFF2-40B4-BE49-F238E27FC236}">
                <a16:creationId xmlns:a16="http://schemas.microsoft.com/office/drawing/2014/main" id="{5F825E6A-6E65-24C4-EBC3-10E2BDF607E7}"/>
              </a:ext>
            </a:extLst>
          </p:cNvPr>
          <p:cNvSpPr/>
          <p:nvPr/>
        </p:nvSpPr>
        <p:spPr>
          <a:xfrm>
            <a:off x="4572000" y="2269475"/>
            <a:ext cx="7149947" cy="4384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A228D8AA-11B5-1746-65CF-55B09BE4BA83}"/>
              </a:ext>
            </a:extLst>
          </p:cNvPr>
          <p:cNvPicPr>
            <a:picLocks noGrp="1" noChangeAspect="1"/>
          </p:cNvPicPr>
          <p:nvPr>
            <p:ph idx="1"/>
          </p:nvPr>
        </p:nvPicPr>
        <p:blipFill>
          <a:blip r:embed="rId3"/>
          <a:stretch>
            <a:fillRect/>
          </a:stretch>
        </p:blipFill>
        <p:spPr>
          <a:xfrm>
            <a:off x="980074" y="2633663"/>
            <a:ext cx="10211215" cy="3565525"/>
          </a:xfrm>
          <a:prstGeom prst="rect">
            <a:avLst/>
          </a:prstGeom>
        </p:spPr>
      </p:pic>
      <p:sp>
        <p:nvSpPr>
          <p:cNvPr id="3" name="Rectangle 2">
            <a:extLst>
              <a:ext uri="{FF2B5EF4-FFF2-40B4-BE49-F238E27FC236}">
                <a16:creationId xmlns:a16="http://schemas.microsoft.com/office/drawing/2014/main" id="{5E6AD747-9834-BBF9-F64E-636193DDE01A}"/>
              </a:ext>
            </a:extLst>
          </p:cNvPr>
          <p:cNvSpPr/>
          <p:nvPr/>
        </p:nvSpPr>
        <p:spPr>
          <a:xfrm>
            <a:off x="7755875" y="2269475"/>
            <a:ext cx="3734718" cy="4384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3358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C513F-5630-455E-EC96-17C8FCB48E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D0138C-D088-D3CC-AB99-5997AFE30809}"/>
              </a:ext>
            </a:extLst>
          </p:cNvPr>
          <p:cNvSpPr>
            <a:spLocks noGrp="1"/>
          </p:cNvSpPr>
          <p:nvPr>
            <p:ph type="title"/>
          </p:nvPr>
        </p:nvSpPr>
        <p:spPr>
          <a:xfrm>
            <a:off x="179883" y="1371601"/>
            <a:ext cx="11872210" cy="1097280"/>
          </a:xfrm>
        </p:spPr>
        <p:txBody>
          <a:bodyPr>
            <a:normAutofit fontScale="90000"/>
          </a:bodyPr>
          <a:lstStyle/>
          <a:p>
            <a:r>
              <a:rPr lang="en-US" dirty="0"/>
              <a:t>Cosine Similarity: Similar, Unrelated, and Opposite Words</a:t>
            </a:r>
          </a:p>
        </p:txBody>
      </p:sp>
      <p:sp>
        <p:nvSpPr>
          <p:cNvPr id="8" name="Rectangle 7">
            <a:extLst>
              <a:ext uri="{FF2B5EF4-FFF2-40B4-BE49-F238E27FC236}">
                <a16:creationId xmlns:a16="http://schemas.microsoft.com/office/drawing/2014/main" id="{EE5A0AE2-CF26-F2F9-0C48-4AE41091C7D5}"/>
              </a:ext>
            </a:extLst>
          </p:cNvPr>
          <p:cNvSpPr/>
          <p:nvPr/>
        </p:nvSpPr>
        <p:spPr>
          <a:xfrm>
            <a:off x="4572000" y="2269475"/>
            <a:ext cx="7149947" cy="4384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16F843BA-DB37-186B-9376-A896D9D235DA}"/>
              </a:ext>
            </a:extLst>
          </p:cNvPr>
          <p:cNvPicPr>
            <a:picLocks noGrp="1" noChangeAspect="1"/>
          </p:cNvPicPr>
          <p:nvPr>
            <p:ph idx="1"/>
          </p:nvPr>
        </p:nvPicPr>
        <p:blipFill>
          <a:blip r:embed="rId3"/>
          <a:stretch>
            <a:fillRect/>
          </a:stretch>
        </p:blipFill>
        <p:spPr>
          <a:xfrm>
            <a:off x="980074" y="2633663"/>
            <a:ext cx="10211215" cy="3565525"/>
          </a:xfrm>
          <a:prstGeom prst="rect">
            <a:avLst/>
          </a:prstGeom>
        </p:spPr>
      </p:pic>
    </p:spTree>
    <p:extLst>
      <p:ext uri="{BB962C8B-B14F-4D97-AF65-F5344CB8AC3E}">
        <p14:creationId xmlns:p14="http://schemas.microsoft.com/office/powerpoint/2010/main" val="19360661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6058D-BAA4-DBD8-B2FB-4122ADC09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A9496F-409D-FE1C-6223-3CC561655549}"/>
              </a:ext>
            </a:extLst>
          </p:cNvPr>
          <p:cNvSpPr>
            <a:spLocks noGrp="1"/>
          </p:cNvSpPr>
          <p:nvPr>
            <p:ph type="title"/>
          </p:nvPr>
        </p:nvSpPr>
        <p:spPr/>
        <p:txBody>
          <a:bodyPr/>
          <a:lstStyle/>
          <a:p>
            <a:r>
              <a:rPr lang="en-US" dirty="0"/>
              <a:t>Small Detour</a:t>
            </a:r>
          </a:p>
        </p:txBody>
      </p:sp>
      <p:sp>
        <p:nvSpPr>
          <p:cNvPr id="3" name="Content Placeholder 2">
            <a:extLst>
              <a:ext uri="{FF2B5EF4-FFF2-40B4-BE49-F238E27FC236}">
                <a16:creationId xmlns:a16="http://schemas.microsoft.com/office/drawing/2014/main" id="{6B82A9A8-6392-89C0-7F79-F350E526292A}"/>
              </a:ext>
            </a:extLst>
          </p:cNvPr>
          <p:cNvSpPr>
            <a:spLocks noGrp="1"/>
          </p:cNvSpPr>
          <p:nvPr>
            <p:ph idx="1"/>
          </p:nvPr>
        </p:nvSpPr>
        <p:spPr/>
        <p:txBody>
          <a:bodyPr/>
          <a:lstStyle/>
          <a:p>
            <a:r>
              <a:rPr lang="en-US" dirty="0"/>
              <a:t>Vector Embeddings</a:t>
            </a:r>
          </a:p>
          <a:p>
            <a:r>
              <a:rPr lang="en-US" dirty="0"/>
              <a:t>Cosine Similarity</a:t>
            </a:r>
          </a:p>
          <a:p>
            <a:r>
              <a:rPr lang="en-US" dirty="0"/>
              <a:t>Vector Database Search</a:t>
            </a:r>
          </a:p>
        </p:txBody>
      </p:sp>
    </p:spTree>
    <p:extLst>
      <p:ext uri="{BB962C8B-B14F-4D97-AF65-F5344CB8AC3E}">
        <p14:creationId xmlns:p14="http://schemas.microsoft.com/office/powerpoint/2010/main" val="305116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73758-A1D7-C47A-EA73-7481BBD4B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386186-9CBA-258B-8B74-56300C79C841}"/>
              </a:ext>
            </a:extLst>
          </p:cNvPr>
          <p:cNvSpPr>
            <a:spLocks noGrp="1"/>
          </p:cNvSpPr>
          <p:nvPr>
            <p:ph type="title"/>
          </p:nvPr>
        </p:nvSpPr>
        <p:spPr/>
        <p:txBody>
          <a:bodyPr>
            <a:normAutofit/>
          </a:bodyPr>
          <a:lstStyle/>
          <a:p>
            <a:r>
              <a:rPr lang="en-US" dirty="0"/>
              <a:t>Vector Database</a:t>
            </a:r>
          </a:p>
        </p:txBody>
      </p:sp>
      <p:pic>
        <p:nvPicPr>
          <p:cNvPr id="6" name="Picture 5" descr="A diagram of different types of dots&#10;&#10;Description automatically generated">
            <a:extLst>
              <a:ext uri="{FF2B5EF4-FFF2-40B4-BE49-F238E27FC236}">
                <a16:creationId xmlns:a16="http://schemas.microsoft.com/office/drawing/2014/main" id="{F041980B-CFE1-5AE5-F2BB-195894B132E3}"/>
              </a:ext>
            </a:extLst>
          </p:cNvPr>
          <p:cNvPicPr>
            <a:picLocks noChangeAspect="1"/>
          </p:cNvPicPr>
          <p:nvPr/>
        </p:nvPicPr>
        <p:blipFill>
          <a:blip r:embed="rId3"/>
          <a:stretch>
            <a:fillRect/>
          </a:stretch>
        </p:blipFill>
        <p:spPr>
          <a:xfrm>
            <a:off x="3276148" y="2266655"/>
            <a:ext cx="5639703" cy="4591345"/>
          </a:xfrm>
          <a:prstGeom prst="rect">
            <a:avLst/>
          </a:prstGeom>
        </p:spPr>
      </p:pic>
    </p:spTree>
    <p:extLst>
      <p:ext uri="{BB962C8B-B14F-4D97-AF65-F5344CB8AC3E}">
        <p14:creationId xmlns:p14="http://schemas.microsoft.com/office/powerpoint/2010/main" val="35333314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306F7-8988-65A5-8D76-03B8B5B3BC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5A9E7E-12FE-9311-BBF2-100597E5BC73}"/>
              </a:ext>
            </a:extLst>
          </p:cNvPr>
          <p:cNvSpPr>
            <a:spLocks noGrp="1"/>
          </p:cNvSpPr>
          <p:nvPr>
            <p:ph type="title"/>
          </p:nvPr>
        </p:nvSpPr>
        <p:spPr/>
        <p:txBody>
          <a:bodyPr>
            <a:normAutofit/>
          </a:bodyPr>
          <a:lstStyle/>
          <a:p>
            <a:r>
              <a:rPr lang="en-US" dirty="0"/>
              <a:t>Vector Database Search</a:t>
            </a:r>
          </a:p>
        </p:txBody>
      </p:sp>
      <p:sp>
        <p:nvSpPr>
          <p:cNvPr id="11" name="TextBox 10">
            <a:extLst>
              <a:ext uri="{FF2B5EF4-FFF2-40B4-BE49-F238E27FC236}">
                <a16:creationId xmlns:a16="http://schemas.microsoft.com/office/drawing/2014/main" id="{5DDDFDB8-B1A9-D8B6-2E84-F721B81962D8}"/>
              </a:ext>
            </a:extLst>
          </p:cNvPr>
          <p:cNvSpPr txBox="1"/>
          <p:nvPr/>
        </p:nvSpPr>
        <p:spPr>
          <a:xfrm>
            <a:off x="199538" y="2223348"/>
            <a:ext cx="6011335" cy="4193456"/>
          </a:xfrm>
          <a:prstGeom prst="rect">
            <a:avLst/>
          </a:prstGeom>
          <a:noFill/>
        </p:spPr>
        <p:txBody>
          <a:bodyPr wrap="square" rtlCol="0">
            <a:spAutoFit/>
          </a:bodyPr>
          <a:lstStyle/>
          <a:p>
            <a:r>
              <a:rPr lang="en-US" sz="1400" b="1" i="0" u="none" strike="noStrike" dirty="0">
                <a:solidFill>
                  <a:srgbClr val="000000"/>
                </a:solidFill>
                <a:effectLst/>
              </a:rPr>
              <a:t>Query</a:t>
            </a:r>
            <a:r>
              <a:rPr lang="en-US" sz="1400" b="0" i="0" u="none" strike="noStrike" dirty="0">
                <a:solidFill>
                  <a:srgbClr val="000000"/>
                </a:solidFill>
                <a:effectLst/>
              </a:rPr>
              <a:t>: "Find something that can fly and has good engine power.”</a:t>
            </a:r>
          </a:p>
          <a:p>
            <a:endParaRPr lang="en-US" sz="800" b="0" i="0" u="none" strike="noStrike" dirty="0">
              <a:solidFill>
                <a:srgbClr val="000000"/>
              </a:solidFill>
              <a:effectLst/>
            </a:endParaRPr>
          </a:p>
          <a:p>
            <a:pPr marL="285750" indent="-285750">
              <a:buFont typeface="Arial" panose="020B0604020202020204" pitchFamily="34" charset="0"/>
              <a:buChar char="•"/>
            </a:pPr>
            <a:r>
              <a:rPr lang="en-US" sz="1400" b="0" i="0" u="none" strike="noStrike" dirty="0">
                <a:solidFill>
                  <a:srgbClr val="000000"/>
                </a:solidFill>
                <a:effectLst/>
              </a:rPr>
              <a:t>flying capability → "sky" dimension,</a:t>
            </a:r>
          </a:p>
          <a:p>
            <a:pPr marL="285750" indent="-285750">
              <a:buFont typeface="Arial" panose="020B0604020202020204" pitchFamily="34" charset="0"/>
              <a:buChar char="•"/>
            </a:pPr>
            <a:r>
              <a:rPr lang="en-US" sz="1400" b="0" i="0" u="none" strike="noStrike" dirty="0">
                <a:solidFill>
                  <a:srgbClr val="000000"/>
                </a:solidFill>
                <a:effectLst/>
              </a:rPr>
              <a:t>engine power → "engine" dimension. </a:t>
            </a:r>
          </a:p>
          <a:p>
            <a:pPr marL="285750" indent="-285750">
              <a:buFont typeface="Arial" panose="020B0604020202020204" pitchFamily="34" charset="0"/>
              <a:buChar char="•"/>
            </a:pPr>
            <a:endParaRPr lang="en-US" sz="800" b="0" i="0" u="none" strike="noStrike" dirty="0">
              <a:solidFill>
                <a:srgbClr val="000000"/>
              </a:solidFill>
              <a:effectLst/>
            </a:endParaRPr>
          </a:p>
          <a:p>
            <a:r>
              <a:rPr lang="en-US" sz="1400" b="0" i="0" u="none" strike="noStrike" dirty="0">
                <a:solidFill>
                  <a:srgbClr val="000000"/>
                </a:solidFill>
                <a:effectLst/>
              </a:rPr>
              <a:t>Assume the </a:t>
            </a:r>
            <a:r>
              <a:rPr lang="en-US" sz="1400" b="1" i="0" u="none" strike="noStrike" dirty="0">
                <a:solidFill>
                  <a:srgbClr val="000000"/>
                </a:solidFill>
                <a:effectLst/>
              </a:rPr>
              <a:t>query vector </a:t>
            </a:r>
            <a:r>
              <a:rPr lang="en-US" sz="1400" b="0" i="0" u="none" strike="noStrike" dirty="0">
                <a:solidFill>
                  <a:srgbClr val="000000"/>
                </a:solidFill>
                <a:effectLst/>
              </a:rPr>
              <a:t>might look like </a:t>
            </a:r>
            <a:r>
              <a:rPr lang="en-US" sz="1400" b="1" i="0" u="none" strike="noStrike" dirty="0">
                <a:solidFill>
                  <a:srgbClr val="000000"/>
                </a:solidFill>
                <a:effectLst/>
              </a:rPr>
              <a:t>[0,3,3]</a:t>
            </a:r>
          </a:p>
          <a:p>
            <a:pPr marL="285750" indent="-285750">
              <a:buFont typeface="Arial" panose="020B0604020202020204" pitchFamily="34" charset="0"/>
              <a:buChar char="•"/>
            </a:pPr>
            <a:r>
              <a:rPr lang="en-US" sz="1400" b="0" i="0" u="none" strike="noStrike" dirty="0">
                <a:solidFill>
                  <a:srgbClr val="000000"/>
                </a:solidFill>
                <a:effectLst/>
              </a:rPr>
              <a:t>0: No relevance to "wings.”</a:t>
            </a:r>
          </a:p>
          <a:p>
            <a:pPr marL="285750" indent="-285750">
              <a:buFont typeface="Arial" panose="020B0604020202020204" pitchFamily="34" charset="0"/>
              <a:buChar char="•"/>
            </a:pPr>
            <a:r>
              <a:rPr lang="en-US" sz="1400" b="0" i="0" u="none" strike="noStrike" dirty="0">
                <a:solidFill>
                  <a:srgbClr val="000000"/>
                </a:solidFill>
                <a:effectLst/>
              </a:rPr>
              <a:t>3: </a:t>
            </a:r>
            <a:r>
              <a:rPr lang="en-US" sz="1400" dirty="0">
                <a:solidFill>
                  <a:srgbClr val="000000"/>
                </a:solidFill>
              </a:rPr>
              <a:t>High</a:t>
            </a:r>
            <a:r>
              <a:rPr lang="en-US" sz="1400" b="0" i="0" u="none" strike="noStrike" dirty="0">
                <a:solidFill>
                  <a:srgbClr val="000000"/>
                </a:solidFill>
                <a:effectLst/>
              </a:rPr>
              <a:t> relevance to "sky.”</a:t>
            </a:r>
          </a:p>
          <a:p>
            <a:pPr marL="285750" indent="-285750">
              <a:buFont typeface="Arial" panose="020B0604020202020204" pitchFamily="34" charset="0"/>
              <a:buChar char="•"/>
            </a:pPr>
            <a:r>
              <a:rPr lang="en-US" sz="1400" b="0" i="0" u="none" strike="noStrike" dirty="0">
                <a:solidFill>
                  <a:srgbClr val="000000"/>
                </a:solidFill>
                <a:effectLst/>
              </a:rPr>
              <a:t>3: High relevance to "engine.”</a:t>
            </a:r>
          </a:p>
          <a:p>
            <a:pPr algn="l"/>
            <a:endParaRPr lang="en-US" sz="800" dirty="0">
              <a:solidFill>
                <a:srgbClr val="000000"/>
              </a:solidFill>
            </a:endParaRPr>
          </a:p>
          <a:p>
            <a:pPr algn="l"/>
            <a:endParaRPr lang="en-US" sz="800" dirty="0">
              <a:solidFill>
                <a:srgbClr val="000000"/>
              </a:solidFill>
            </a:endParaRPr>
          </a:p>
          <a:p>
            <a:pPr algn="l"/>
            <a:r>
              <a:rPr lang="en-US" sz="1400" b="1" i="0" u="none" strike="noStrike" dirty="0">
                <a:solidFill>
                  <a:srgbClr val="000000"/>
                </a:solidFill>
                <a:effectLst/>
              </a:rPr>
              <a:t>Similarity Computation</a:t>
            </a:r>
            <a:r>
              <a:rPr lang="en-US" sz="1400" b="0" i="0" u="none" strike="noStrike" dirty="0">
                <a:solidFill>
                  <a:srgbClr val="000000"/>
                </a:solidFill>
                <a:effectLst/>
              </a:rPr>
              <a:t>:</a:t>
            </a:r>
          </a:p>
          <a:p>
            <a:pPr algn="l"/>
            <a:r>
              <a:rPr lang="en-US" sz="1400" dirty="0">
                <a:solidFill>
                  <a:srgbClr val="000000"/>
                </a:solidFill>
              </a:rPr>
              <a:t>C</a:t>
            </a:r>
            <a:r>
              <a:rPr lang="en-US" sz="1400" b="0" i="0" u="none" strike="noStrike" dirty="0">
                <a:solidFill>
                  <a:srgbClr val="000000"/>
                </a:solidFill>
                <a:effectLst/>
              </a:rPr>
              <a:t>osine similarity between query vector [0,3,3] and database vectors:</a:t>
            </a:r>
          </a:p>
          <a:p>
            <a:pPr marL="285750" indent="-285750" algn="l">
              <a:buFont typeface="Arial" panose="020B0604020202020204" pitchFamily="34" charset="0"/>
              <a:buChar char="•"/>
            </a:pPr>
            <a:r>
              <a:rPr lang="en-US" sz="1400" b="0" i="0" u="none" strike="noStrike" dirty="0">
                <a:solidFill>
                  <a:srgbClr val="000000"/>
                </a:solidFill>
                <a:effectLst/>
              </a:rPr>
              <a:t>"Helicopter" [0,2,4]: Cosine similarity is high because both emphasize "sky" and "engine.”</a:t>
            </a:r>
          </a:p>
          <a:p>
            <a:pPr marL="285750" indent="-285750" algn="l">
              <a:buFont typeface="Arial" panose="020B0604020202020204" pitchFamily="34" charset="0"/>
              <a:buChar char="•"/>
            </a:pPr>
            <a:r>
              <a:rPr lang="en-US" sz="1400" b="0" i="0" u="none" strike="noStrike" dirty="0">
                <a:solidFill>
                  <a:srgbClr val="000000"/>
                </a:solidFill>
                <a:effectLst/>
              </a:rPr>
              <a:t>"Rocket" [0,4,2]: Cosine similarity high but lower than with "Helicopter.”</a:t>
            </a:r>
          </a:p>
          <a:p>
            <a:pPr marL="285750" indent="-285750" algn="l">
              <a:buFont typeface="Arial" panose="020B0604020202020204" pitchFamily="34" charset="0"/>
              <a:buChar char="•"/>
            </a:pPr>
            <a:r>
              <a:rPr lang="en-US" sz="1400" b="0" i="0" u="none" strike="noStrike" dirty="0">
                <a:solidFill>
                  <a:srgbClr val="000000"/>
                </a:solidFill>
                <a:effectLst/>
              </a:rPr>
              <a:t>"Drone" [0,3,3]: Cosine similarity is 1 because it's an exact match.</a:t>
            </a:r>
          </a:p>
          <a:p>
            <a:pPr lvl="2" algn="l"/>
            <a:endParaRPr lang="en-US" sz="1400" b="0" i="0" u="none" strike="noStrike" dirty="0">
              <a:solidFill>
                <a:srgbClr val="000000"/>
              </a:solidFill>
              <a:effectLst/>
            </a:endParaRPr>
          </a:p>
          <a:p>
            <a:endParaRPr lang="en-US" sz="1400" b="0" i="0" u="none" strike="noStrike" dirty="0">
              <a:solidFill>
                <a:srgbClr val="000000"/>
              </a:solidFill>
              <a:effectLst/>
            </a:endParaRPr>
          </a:p>
          <a:p>
            <a:endParaRPr lang="en-US" sz="1050" b="0" i="0" u="none" strike="noStrike" dirty="0">
              <a:solidFill>
                <a:srgbClr val="000000"/>
              </a:solidFill>
              <a:effectLst/>
            </a:endParaRPr>
          </a:p>
          <a:p>
            <a:endParaRPr lang="en-US" sz="1400" dirty="0"/>
          </a:p>
        </p:txBody>
      </p:sp>
      <p:pic>
        <p:nvPicPr>
          <p:cNvPr id="4" name="Picture 3" descr="A white background with black text&#10;&#10;Description automatically generated">
            <a:extLst>
              <a:ext uri="{FF2B5EF4-FFF2-40B4-BE49-F238E27FC236}">
                <a16:creationId xmlns:a16="http://schemas.microsoft.com/office/drawing/2014/main" id="{60E4BA57-931C-FF34-F34B-CA711BA2F0E2}"/>
              </a:ext>
            </a:extLst>
          </p:cNvPr>
          <p:cNvPicPr>
            <a:picLocks noChangeAspect="1"/>
          </p:cNvPicPr>
          <p:nvPr/>
        </p:nvPicPr>
        <p:blipFill>
          <a:blip r:embed="rId3"/>
          <a:stretch>
            <a:fillRect/>
          </a:stretch>
        </p:blipFill>
        <p:spPr>
          <a:xfrm>
            <a:off x="6371294" y="2830951"/>
            <a:ext cx="5468653" cy="3132138"/>
          </a:xfrm>
          <a:prstGeom prst="rect">
            <a:avLst/>
          </a:prstGeom>
        </p:spPr>
      </p:pic>
      <p:sp>
        <p:nvSpPr>
          <p:cNvPr id="3" name="TextBox 2">
            <a:extLst>
              <a:ext uri="{FF2B5EF4-FFF2-40B4-BE49-F238E27FC236}">
                <a16:creationId xmlns:a16="http://schemas.microsoft.com/office/drawing/2014/main" id="{998E56A1-717D-AAC7-2FD2-312226321542}"/>
              </a:ext>
            </a:extLst>
          </p:cNvPr>
          <p:cNvSpPr txBox="1"/>
          <p:nvPr/>
        </p:nvSpPr>
        <p:spPr>
          <a:xfrm>
            <a:off x="199538" y="5709606"/>
            <a:ext cx="10539663" cy="1231106"/>
          </a:xfrm>
          <a:prstGeom prst="rect">
            <a:avLst/>
          </a:prstGeom>
          <a:noFill/>
        </p:spPr>
        <p:txBody>
          <a:bodyPr wrap="square" rtlCol="0">
            <a:spAutoFit/>
          </a:bodyPr>
          <a:lstStyle/>
          <a:p>
            <a:pPr algn="l"/>
            <a:r>
              <a:rPr lang="en-US" sz="1400" b="1" i="0" u="none" strike="noStrike" dirty="0">
                <a:solidFill>
                  <a:srgbClr val="000000"/>
                </a:solidFill>
                <a:effectLst/>
              </a:rPr>
              <a:t>Results</a:t>
            </a:r>
            <a:r>
              <a:rPr lang="en-US" sz="1400" b="0" i="0" u="none" strike="noStrike" dirty="0">
                <a:solidFill>
                  <a:srgbClr val="000000"/>
                </a:solidFill>
                <a:effectLst/>
              </a:rPr>
              <a:t>:</a:t>
            </a:r>
          </a:p>
          <a:p>
            <a:pPr marL="285750" indent="-285750" algn="l">
              <a:buFont typeface="Arial" panose="020B0604020202020204" pitchFamily="34" charset="0"/>
              <a:buChar char="•"/>
            </a:pPr>
            <a:r>
              <a:rPr lang="en-US" sz="1400" b="1" i="0" u="none" strike="noStrike" dirty="0">
                <a:solidFill>
                  <a:srgbClr val="000000"/>
                </a:solidFill>
                <a:effectLst/>
              </a:rPr>
              <a:t>Drone</a:t>
            </a:r>
            <a:r>
              <a:rPr lang="en-US" sz="1400" b="0" i="0" u="none" strike="noStrike" dirty="0">
                <a:solidFill>
                  <a:srgbClr val="000000"/>
                </a:solidFill>
                <a:effectLst/>
              </a:rPr>
              <a:t>: Exact match with cosine similarity of 1.</a:t>
            </a:r>
          </a:p>
          <a:p>
            <a:pPr marL="285750" indent="-285750" algn="l">
              <a:buFont typeface="Arial" panose="020B0604020202020204" pitchFamily="34" charset="0"/>
              <a:buChar char="•"/>
            </a:pPr>
            <a:r>
              <a:rPr lang="en-US" sz="1400" b="1" i="0" u="none" strike="noStrike" dirty="0">
                <a:solidFill>
                  <a:srgbClr val="000000"/>
                </a:solidFill>
                <a:effectLst/>
              </a:rPr>
              <a:t>Helicopter</a:t>
            </a:r>
            <a:r>
              <a:rPr lang="en-US" sz="1400" b="0" i="0" u="none" strike="noStrike" dirty="0">
                <a:solidFill>
                  <a:srgbClr val="000000"/>
                </a:solidFill>
                <a:effectLst/>
              </a:rPr>
              <a:t>: Close match with cosine similarity (e.g., 0.9).</a:t>
            </a:r>
          </a:p>
          <a:p>
            <a:pPr marL="285750" indent="-285750" algn="l">
              <a:buFont typeface="Arial" panose="020B0604020202020204" pitchFamily="34" charset="0"/>
              <a:buChar char="•"/>
            </a:pPr>
            <a:r>
              <a:rPr lang="en-US" sz="1400" b="1" i="0" u="none" strike="noStrike" dirty="0">
                <a:solidFill>
                  <a:srgbClr val="000000"/>
                </a:solidFill>
                <a:effectLst/>
              </a:rPr>
              <a:t>Rocket</a:t>
            </a:r>
            <a:r>
              <a:rPr lang="en-US" sz="1400" b="0" i="0" u="none" strike="noStrike" dirty="0">
                <a:solidFill>
                  <a:srgbClr val="000000"/>
                </a:solidFill>
                <a:effectLst/>
              </a:rPr>
              <a:t>: Less similar but still relevant (e.g., cosine similarity 0.8).</a:t>
            </a:r>
          </a:p>
          <a:p>
            <a:endParaRPr lang="en-US" dirty="0"/>
          </a:p>
        </p:txBody>
      </p:sp>
    </p:spTree>
    <p:extLst>
      <p:ext uri="{BB962C8B-B14F-4D97-AF65-F5344CB8AC3E}">
        <p14:creationId xmlns:p14="http://schemas.microsoft.com/office/powerpoint/2010/main" val="261872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xEl>
                                              <p:pRg st="15" end="1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CD1EB-4C3D-0CA1-FBE0-7007C44A0A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81E094-0EA3-965F-DA60-93BAB74DB0C2}"/>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0C5FD439-5C1D-461B-1C33-FAF20038E897}"/>
              </a:ext>
            </a:extLst>
          </p:cNvPr>
          <p:cNvSpPr>
            <a:spLocks noGrp="1"/>
          </p:cNvSpPr>
          <p:nvPr>
            <p:ph idx="1"/>
          </p:nvPr>
        </p:nvSpPr>
        <p:spPr/>
        <p:txBody>
          <a:bodyPr>
            <a:normAutofit/>
          </a:bodyPr>
          <a:lstStyle/>
          <a:p>
            <a:pPr>
              <a:buClr>
                <a:schemeClr val="accent1">
                  <a:lumMod val="75000"/>
                </a:schemeClr>
              </a:buClr>
              <a:buFont typeface="Wingdings" pitchFamily="2" charset="2"/>
              <a:buChar char="Ø"/>
            </a:pPr>
            <a:r>
              <a:rPr lang="en-US" sz="2400" dirty="0"/>
              <a:t>Transformers Architecture</a:t>
            </a:r>
          </a:p>
          <a:p>
            <a:pPr>
              <a:buClr>
                <a:schemeClr val="accent1">
                  <a:lumMod val="75000"/>
                </a:schemeClr>
              </a:buClr>
              <a:buFont typeface="Wingdings" pitchFamily="2" charset="2"/>
              <a:buChar char="Ø"/>
            </a:pPr>
            <a:r>
              <a:rPr lang="en-US" sz="2400" dirty="0"/>
              <a:t>Tokenization</a:t>
            </a:r>
          </a:p>
          <a:p>
            <a:pPr>
              <a:buClr>
                <a:schemeClr val="accent1">
                  <a:lumMod val="75000"/>
                </a:schemeClr>
              </a:buClr>
              <a:buFont typeface="Wingdings" pitchFamily="2" charset="2"/>
              <a:buChar char="Ø"/>
            </a:pPr>
            <a:r>
              <a:rPr lang="en-US" sz="2400" dirty="0"/>
              <a:t>Embeddings Layer</a:t>
            </a:r>
          </a:p>
          <a:p>
            <a:pPr>
              <a:buClr>
                <a:schemeClr val="accent1">
                  <a:lumMod val="75000"/>
                </a:schemeClr>
              </a:buClr>
              <a:buFont typeface="Wingdings" pitchFamily="2" charset="2"/>
              <a:buChar char="Ø"/>
            </a:pPr>
            <a:r>
              <a:rPr lang="en-US" sz="2400" dirty="0"/>
              <a:t>Positional Encoding Layer</a:t>
            </a:r>
          </a:p>
        </p:txBody>
      </p:sp>
    </p:spTree>
    <p:extLst>
      <p:ext uri="{BB962C8B-B14F-4D97-AF65-F5344CB8AC3E}">
        <p14:creationId xmlns:p14="http://schemas.microsoft.com/office/powerpoint/2010/main" val="205218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F7E30-026C-8FC9-7519-889C163944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74907-3037-69F1-EBA7-8A3825F28CED}"/>
              </a:ext>
            </a:extLst>
          </p:cNvPr>
          <p:cNvSpPr>
            <a:spLocks noGrp="1"/>
          </p:cNvSpPr>
          <p:nvPr>
            <p:ph type="title"/>
          </p:nvPr>
        </p:nvSpPr>
        <p:spPr/>
        <p:txBody>
          <a:bodyPr>
            <a:normAutofit/>
          </a:bodyPr>
          <a:lstStyle/>
          <a:p>
            <a:r>
              <a:rPr lang="en-US" dirty="0">
                <a:solidFill>
                  <a:srgbClr val="000000"/>
                </a:solidFill>
              </a:rPr>
              <a:t>Transformer’s Encoder</a:t>
            </a:r>
            <a:endParaRPr lang="en-US" dirty="0"/>
          </a:p>
        </p:txBody>
      </p:sp>
      <p:pic>
        <p:nvPicPr>
          <p:cNvPr id="7" name="Picture 6" descr="A diagram of a diagram of a black and green scheme&#10;&#10;Description automatically generated with medium confidence">
            <a:extLst>
              <a:ext uri="{FF2B5EF4-FFF2-40B4-BE49-F238E27FC236}">
                <a16:creationId xmlns:a16="http://schemas.microsoft.com/office/drawing/2014/main" id="{E50C40D6-4D9E-B824-D0C1-31F76AE38BB7}"/>
              </a:ext>
            </a:extLst>
          </p:cNvPr>
          <p:cNvPicPr>
            <a:picLocks noChangeAspect="1"/>
          </p:cNvPicPr>
          <p:nvPr/>
        </p:nvPicPr>
        <p:blipFill>
          <a:blip r:embed="rId3"/>
          <a:stretch>
            <a:fillRect/>
          </a:stretch>
        </p:blipFill>
        <p:spPr>
          <a:xfrm>
            <a:off x="1684720" y="3249507"/>
            <a:ext cx="8822560" cy="3123247"/>
          </a:xfrm>
          <a:prstGeom prst="rect">
            <a:avLst/>
          </a:prstGeom>
        </p:spPr>
      </p:pic>
      <p:sp>
        <p:nvSpPr>
          <p:cNvPr id="8" name="TextBox 7">
            <a:extLst>
              <a:ext uri="{FF2B5EF4-FFF2-40B4-BE49-F238E27FC236}">
                <a16:creationId xmlns:a16="http://schemas.microsoft.com/office/drawing/2014/main" id="{908FF4DF-148A-4F2B-9507-D1117C4187D3}"/>
              </a:ext>
            </a:extLst>
          </p:cNvPr>
          <p:cNvSpPr txBox="1"/>
          <p:nvPr/>
        </p:nvSpPr>
        <p:spPr>
          <a:xfrm>
            <a:off x="1185863" y="2271713"/>
            <a:ext cx="10345145" cy="707886"/>
          </a:xfrm>
          <a:prstGeom prst="rect">
            <a:avLst/>
          </a:prstGeom>
          <a:noFill/>
        </p:spPr>
        <p:txBody>
          <a:bodyPr wrap="square" rtlCol="0">
            <a:spAutoFit/>
          </a:bodyPr>
          <a:lstStyle/>
          <a:p>
            <a:r>
              <a:rPr lang="en-US" sz="2000" dirty="0"/>
              <a:t>Unlike RNNs that process the input elements sequentially, Transformers process all the inputs at once.</a:t>
            </a:r>
          </a:p>
        </p:txBody>
      </p:sp>
    </p:spTree>
    <p:extLst>
      <p:ext uri="{BB962C8B-B14F-4D97-AF65-F5344CB8AC3E}">
        <p14:creationId xmlns:p14="http://schemas.microsoft.com/office/powerpoint/2010/main" val="304299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CB9F0-1595-36A8-C1AE-40472AD6B5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70C9D-65C1-F0C0-D5C9-2233DEF70C58}"/>
              </a:ext>
            </a:extLst>
          </p:cNvPr>
          <p:cNvSpPr>
            <a:spLocks noGrp="1"/>
          </p:cNvSpPr>
          <p:nvPr>
            <p:ph type="title"/>
          </p:nvPr>
        </p:nvSpPr>
        <p:spPr/>
        <p:txBody>
          <a:bodyPr>
            <a:normAutofit/>
          </a:bodyPr>
          <a:lstStyle/>
          <a:p>
            <a:r>
              <a:rPr lang="en-US" dirty="0">
                <a:solidFill>
                  <a:srgbClr val="000000"/>
                </a:solidFill>
              </a:rPr>
              <a:t>Positional Encodings Layer</a:t>
            </a:r>
            <a:endParaRPr lang="en-US" dirty="0"/>
          </a:p>
        </p:txBody>
      </p:sp>
      <p:pic>
        <p:nvPicPr>
          <p:cNvPr id="9" name="Picture 8" descr="A diagram of a software algorithm&#10;&#10;Description automatically generated">
            <a:extLst>
              <a:ext uri="{FF2B5EF4-FFF2-40B4-BE49-F238E27FC236}">
                <a16:creationId xmlns:a16="http://schemas.microsoft.com/office/drawing/2014/main" id="{9EDDC8F6-98BC-9A22-028E-600625A0A128}"/>
              </a:ext>
            </a:extLst>
          </p:cNvPr>
          <p:cNvPicPr>
            <a:picLocks noChangeAspect="1"/>
          </p:cNvPicPr>
          <p:nvPr/>
        </p:nvPicPr>
        <p:blipFill>
          <a:blip r:embed="rId3"/>
          <a:stretch>
            <a:fillRect/>
          </a:stretch>
        </p:blipFill>
        <p:spPr>
          <a:xfrm>
            <a:off x="1824798" y="2374845"/>
            <a:ext cx="8542404" cy="4483155"/>
          </a:xfrm>
          <a:prstGeom prst="rect">
            <a:avLst/>
          </a:prstGeom>
        </p:spPr>
      </p:pic>
      <p:sp>
        <p:nvSpPr>
          <p:cNvPr id="3" name="Rectangle 2">
            <a:extLst>
              <a:ext uri="{FF2B5EF4-FFF2-40B4-BE49-F238E27FC236}">
                <a16:creationId xmlns:a16="http://schemas.microsoft.com/office/drawing/2014/main" id="{ED7C96B0-9086-AD4E-2C68-614BB0351285}"/>
              </a:ext>
            </a:extLst>
          </p:cNvPr>
          <p:cNvSpPr/>
          <p:nvPr/>
        </p:nvSpPr>
        <p:spPr>
          <a:xfrm>
            <a:off x="4288165" y="5700713"/>
            <a:ext cx="3615669" cy="357188"/>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Rectangle 3">
            <a:extLst>
              <a:ext uri="{FF2B5EF4-FFF2-40B4-BE49-F238E27FC236}">
                <a16:creationId xmlns:a16="http://schemas.microsoft.com/office/drawing/2014/main" id="{33F67FBF-DD05-F6C1-B24C-8FC1DDDA6C84}"/>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7E78A7E-6D57-C3A0-81AE-0818DA3A8104}"/>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26B316-1D5E-0F38-18C6-A7643FE37A51}"/>
              </a:ext>
            </a:extLst>
          </p:cNvPr>
          <p:cNvSpPr txBox="1"/>
          <p:nvPr/>
        </p:nvSpPr>
        <p:spPr>
          <a:xfrm>
            <a:off x="563562" y="3429000"/>
            <a:ext cx="3216275" cy="2953950"/>
          </a:xfrm>
          <a:prstGeom prst="rect">
            <a:avLst/>
          </a:prstGeom>
          <a:noFill/>
        </p:spPr>
        <p:txBody>
          <a:bodyPr wrap="square" rtlCol="0">
            <a:spAutoFit/>
          </a:bodyPr>
          <a:lstStyle/>
          <a:p>
            <a:pPr marL="285750" indent="-285750">
              <a:lnSpc>
                <a:spcPct val="150000"/>
              </a:lnSpc>
              <a:buFont typeface="Arial" panose="020B0604020202020204" pitchFamily="34" charset="0"/>
              <a:buChar char="•"/>
            </a:pPr>
            <a:endParaRPr lang="en-US" dirty="0"/>
          </a:p>
          <a:p>
            <a:pPr algn="ctr">
              <a:lnSpc>
                <a:spcPct val="150000"/>
              </a:lnSpc>
            </a:pPr>
            <a:r>
              <a:rPr lang="en-US" dirty="0"/>
              <a:t>Positional encodings are added to the token embeddings to provide positional information of the elements in the input sequence.</a:t>
            </a:r>
          </a:p>
        </p:txBody>
      </p:sp>
      <p:sp>
        <p:nvSpPr>
          <p:cNvPr id="7" name="Rectangle 6">
            <a:extLst>
              <a:ext uri="{FF2B5EF4-FFF2-40B4-BE49-F238E27FC236}">
                <a16:creationId xmlns:a16="http://schemas.microsoft.com/office/drawing/2014/main" id="{1CC1673D-D64D-6F4A-C95F-34ED7B0056C5}"/>
              </a:ext>
            </a:extLst>
          </p:cNvPr>
          <p:cNvSpPr/>
          <p:nvPr/>
        </p:nvSpPr>
        <p:spPr>
          <a:xfrm>
            <a:off x="640079" y="3708400"/>
            <a:ext cx="3139758" cy="282786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urved Connector 9">
            <a:extLst>
              <a:ext uri="{FF2B5EF4-FFF2-40B4-BE49-F238E27FC236}">
                <a16:creationId xmlns:a16="http://schemas.microsoft.com/office/drawing/2014/main" id="{FDB3164E-4959-1AE7-8F12-1FE92535EFB1}"/>
              </a:ext>
            </a:extLst>
          </p:cNvPr>
          <p:cNvCxnSpPr>
            <a:cxnSpLocks/>
          </p:cNvCxnSpPr>
          <p:nvPr/>
        </p:nvCxnSpPr>
        <p:spPr>
          <a:xfrm rot="16200000" flipH="1">
            <a:off x="3197225" y="4291011"/>
            <a:ext cx="1957391" cy="792166"/>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010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23EE4-09F9-8B40-6312-007CFD3CAC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94CB8A-8AD9-E9AA-DBFA-E454B7CCB326}"/>
              </a:ext>
            </a:extLst>
          </p:cNvPr>
          <p:cNvSpPr>
            <a:spLocks noGrp="1"/>
          </p:cNvSpPr>
          <p:nvPr>
            <p:ph type="title"/>
          </p:nvPr>
        </p:nvSpPr>
        <p:spPr/>
        <p:txBody>
          <a:bodyPr/>
          <a:lstStyle/>
          <a:p>
            <a:r>
              <a:rPr lang="en-US" dirty="0"/>
              <a:t>Fine–Tuning a Transformer</a:t>
            </a:r>
          </a:p>
        </p:txBody>
      </p:sp>
      <p:pic>
        <p:nvPicPr>
          <p:cNvPr id="5" name="Content Placeholder 4" descr="A wooden figure next to a box&#10;&#10;Description automatically generated">
            <a:extLst>
              <a:ext uri="{FF2B5EF4-FFF2-40B4-BE49-F238E27FC236}">
                <a16:creationId xmlns:a16="http://schemas.microsoft.com/office/drawing/2014/main" id="{4B1DBDC9-007F-6790-1CDB-F8930721DF33}"/>
              </a:ext>
            </a:extLst>
          </p:cNvPr>
          <p:cNvPicPr>
            <a:picLocks noGrp="1" noChangeAspect="1"/>
          </p:cNvPicPr>
          <p:nvPr>
            <p:ph idx="1"/>
          </p:nvPr>
        </p:nvPicPr>
        <p:blipFill>
          <a:blip r:embed="rId2"/>
          <a:stretch>
            <a:fillRect/>
          </a:stretch>
        </p:blipFill>
        <p:spPr>
          <a:xfrm>
            <a:off x="1658322" y="2029971"/>
            <a:ext cx="8875355" cy="4828029"/>
          </a:xfrm>
        </p:spPr>
      </p:pic>
      <p:sp>
        <p:nvSpPr>
          <p:cNvPr id="6" name="Rectangle 5">
            <a:extLst>
              <a:ext uri="{FF2B5EF4-FFF2-40B4-BE49-F238E27FC236}">
                <a16:creationId xmlns:a16="http://schemas.microsoft.com/office/drawing/2014/main" id="{41419182-1B7F-5CBE-9716-74BF2F47701C}"/>
              </a:ext>
            </a:extLst>
          </p:cNvPr>
          <p:cNvSpPr/>
          <p:nvPr/>
        </p:nvSpPr>
        <p:spPr>
          <a:xfrm>
            <a:off x="5486400" y="6417129"/>
            <a:ext cx="5290457" cy="4408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5032B5E-2933-9961-245F-EB4EEBB793A7}"/>
              </a:ext>
            </a:extLst>
          </p:cNvPr>
          <p:cNvSpPr/>
          <p:nvPr/>
        </p:nvSpPr>
        <p:spPr>
          <a:xfrm>
            <a:off x="5763986" y="4389120"/>
            <a:ext cx="6008914" cy="2468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94640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9AF3E-6018-4B7D-CA0F-8E2767F6583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08395EB-5A9B-427B-DD7D-533FDF2AABEA}"/>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B6EF2D3-9EE2-C292-E190-E83E41328F65}"/>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iagram of a network&#10;&#10;Description automatically generated">
            <a:extLst>
              <a:ext uri="{FF2B5EF4-FFF2-40B4-BE49-F238E27FC236}">
                <a16:creationId xmlns:a16="http://schemas.microsoft.com/office/drawing/2014/main" id="{57E38456-0A9B-1012-AA5B-8CEDE576E4E3}"/>
              </a:ext>
            </a:extLst>
          </p:cNvPr>
          <p:cNvPicPr>
            <a:picLocks noChangeAspect="1"/>
          </p:cNvPicPr>
          <p:nvPr/>
        </p:nvPicPr>
        <p:blipFill>
          <a:blip r:embed="rId3"/>
          <a:stretch>
            <a:fillRect/>
          </a:stretch>
        </p:blipFill>
        <p:spPr>
          <a:xfrm>
            <a:off x="5063084" y="2606932"/>
            <a:ext cx="6199682" cy="4251068"/>
          </a:xfrm>
          <a:prstGeom prst="rect">
            <a:avLst/>
          </a:prstGeom>
        </p:spPr>
      </p:pic>
      <p:sp>
        <p:nvSpPr>
          <p:cNvPr id="2" name="TextBox 1">
            <a:extLst>
              <a:ext uri="{FF2B5EF4-FFF2-40B4-BE49-F238E27FC236}">
                <a16:creationId xmlns:a16="http://schemas.microsoft.com/office/drawing/2014/main" id="{79369658-53D8-1001-90C8-A88DAE1941C2}"/>
              </a:ext>
            </a:extLst>
          </p:cNvPr>
          <p:cNvSpPr txBox="1"/>
          <p:nvPr/>
        </p:nvSpPr>
        <p:spPr>
          <a:xfrm>
            <a:off x="592667" y="2606932"/>
            <a:ext cx="4148666" cy="246221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Transformers process inputs in parallel</a:t>
            </a:r>
          </a:p>
          <a:p>
            <a:pPr marL="285750" indent="-285750">
              <a:spcAft>
                <a:spcPts val="600"/>
              </a:spcAft>
              <a:buFont typeface="Arial" panose="020B0604020202020204" pitchFamily="34" charset="0"/>
              <a:buChar char="•"/>
            </a:pPr>
            <a:r>
              <a:rPr lang="en-US" dirty="0"/>
              <a:t>For each input element it combines information from the other elements through self-attention.</a:t>
            </a:r>
          </a:p>
          <a:p>
            <a:pPr marL="285750" indent="-285750">
              <a:spcAft>
                <a:spcPts val="600"/>
              </a:spcAft>
              <a:buFont typeface="Arial" panose="020B0604020202020204" pitchFamily="34" charset="0"/>
              <a:buChar char="•"/>
            </a:pPr>
            <a:r>
              <a:rPr lang="en-US" dirty="0"/>
              <a:t>… but this is done at each time step separately, i.e., independently of what is done for the other elements. </a:t>
            </a:r>
          </a:p>
        </p:txBody>
      </p:sp>
      <p:sp>
        <p:nvSpPr>
          <p:cNvPr id="3" name="Title 1">
            <a:extLst>
              <a:ext uri="{FF2B5EF4-FFF2-40B4-BE49-F238E27FC236}">
                <a16:creationId xmlns:a16="http://schemas.microsoft.com/office/drawing/2014/main" id="{6BEA07A5-1048-9130-3202-9EA9B043F515}"/>
              </a:ext>
            </a:extLst>
          </p:cNvPr>
          <p:cNvSpPr>
            <a:spLocks noGrp="1"/>
          </p:cNvSpPr>
          <p:nvPr>
            <p:ph type="title"/>
          </p:nvPr>
        </p:nvSpPr>
        <p:spPr>
          <a:xfrm>
            <a:off x="640079" y="1371601"/>
            <a:ext cx="10890929" cy="1097280"/>
          </a:xfrm>
        </p:spPr>
        <p:txBody>
          <a:bodyPr>
            <a:normAutofit/>
          </a:bodyPr>
          <a:lstStyle/>
          <a:p>
            <a:r>
              <a:rPr lang="en-US" dirty="0">
                <a:solidFill>
                  <a:srgbClr val="000000"/>
                </a:solidFill>
              </a:rPr>
              <a:t>Transformers Lack Positional Information</a:t>
            </a:r>
            <a:endParaRPr lang="en-US" dirty="0"/>
          </a:p>
        </p:txBody>
      </p:sp>
    </p:spTree>
    <p:extLst>
      <p:ext uri="{BB962C8B-B14F-4D97-AF65-F5344CB8AC3E}">
        <p14:creationId xmlns:p14="http://schemas.microsoft.com/office/powerpoint/2010/main" val="254430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4AEE6-2124-7AFC-62AB-44DF8BC3A87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68195D0-E497-B929-4F2B-96E274A7AD16}"/>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E27EED4-6569-8E73-D7FF-EA73A6CCCD40}"/>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iagram of a network&#10;&#10;Description automatically generated">
            <a:extLst>
              <a:ext uri="{FF2B5EF4-FFF2-40B4-BE49-F238E27FC236}">
                <a16:creationId xmlns:a16="http://schemas.microsoft.com/office/drawing/2014/main" id="{1899BA10-7138-5230-0800-E6C23C581A40}"/>
              </a:ext>
            </a:extLst>
          </p:cNvPr>
          <p:cNvPicPr>
            <a:picLocks noChangeAspect="1"/>
          </p:cNvPicPr>
          <p:nvPr/>
        </p:nvPicPr>
        <p:blipFill>
          <a:blip r:embed="rId3"/>
          <a:stretch>
            <a:fillRect/>
          </a:stretch>
        </p:blipFill>
        <p:spPr>
          <a:xfrm>
            <a:off x="5063084" y="2606932"/>
            <a:ext cx="6199682" cy="4251068"/>
          </a:xfrm>
          <a:prstGeom prst="rect">
            <a:avLst/>
          </a:prstGeom>
        </p:spPr>
      </p:pic>
      <p:sp>
        <p:nvSpPr>
          <p:cNvPr id="3" name="Oval Callout 2">
            <a:extLst>
              <a:ext uri="{FF2B5EF4-FFF2-40B4-BE49-F238E27FC236}">
                <a16:creationId xmlns:a16="http://schemas.microsoft.com/office/drawing/2014/main" id="{75903376-F1F3-EECA-BDBD-5456081060C9}"/>
              </a:ext>
            </a:extLst>
          </p:cNvPr>
          <p:cNvSpPr/>
          <p:nvPr/>
        </p:nvSpPr>
        <p:spPr>
          <a:xfrm rot="1610643">
            <a:off x="8655693" y="961366"/>
            <a:ext cx="1182349" cy="1802567"/>
          </a:xfrm>
          <a:prstGeom prst="wedgeEllipseCallou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a:extLst>
              <a:ext uri="{FF2B5EF4-FFF2-40B4-BE49-F238E27FC236}">
                <a16:creationId xmlns:a16="http://schemas.microsoft.com/office/drawing/2014/main" id="{BEB212A3-E333-6B57-691D-43AFE43ABA8E}"/>
              </a:ext>
            </a:extLst>
          </p:cNvPr>
          <p:cNvSpPr/>
          <p:nvPr/>
        </p:nvSpPr>
        <p:spPr>
          <a:xfrm rot="1610643">
            <a:off x="10666369" y="936903"/>
            <a:ext cx="1182349" cy="1802567"/>
          </a:xfrm>
          <a:prstGeom prst="wedgeEllipseCallou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99D61A59-EA51-7048-1713-52A066EEF306}"/>
              </a:ext>
            </a:extLst>
          </p:cNvPr>
          <p:cNvSpPr/>
          <p:nvPr/>
        </p:nvSpPr>
        <p:spPr>
          <a:xfrm rot="1610643">
            <a:off x="6752104" y="936904"/>
            <a:ext cx="1182349" cy="1802567"/>
          </a:xfrm>
          <a:prstGeom prst="wedgeEllipseCallou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ECB594E-D4DC-5BD8-1E06-44C7B75C819A}"/>
              </a:ext>
            </a:extLst>
          </p:cNvPr>
          <p:cNvSpPr txBox="1"/>
          <p:nvPr/>
        </p:nvSpPr>
        <p:spPr>
          <a:xfrm rot="18179499">
            <a:off x="6951902" y="1502337"/>
            <a:ext cx="989351" cy="369332"/>
          </a:xfrm>
          <a:prstGeom prst="rect">
            <a:avLst/>
          </a:prstGeom>
          <a:noFill/>
        </p:spPr>
        <p:txBody>
          <a:bodyPr wrap="square" rtlCol="0">
            <a:spAutoFit/>
          </a:bodyPr>
          <a:lstStyle/>
          <a:p>
            <a:r>
              <a:rPr lang="en-US" dirty="0"/>
              <a:t>First</a:t>
            </a:r>
          </a:p>
        </p:txBody>
      </p:sp>
      <p:sp>
        <p:nvSpPr>
          <p:cNvPr id="10" name="TextBox 9">
            <a:extLst>
              <a:ext uri="{FF2B5EF4-FFF2-40B4-BE49-F238E27FC236}">
                <a16:creationId xmlns:a16="http://schemas.microsoft.com/office/drawing/2014/main" id="{2BC7EB1C-9BB8-74A8-B9C0-1B164660BBDC}"/>
              </a:ext>
            </a:extLst>
          </p:cNvPr>
          <p:cNvSpPr txBox="1"/>
          <p:nvPr/>
        </p:nvSpPr>
        <p:spPr>
          <a:xfrm rot="18179499">
            <a:off x="8752192" y="1640927"/>
            <a:ext cx="989351" cy="369332"/>
          </a:xfrm>
          <a:prstGeom prst="rect">
            <a:avLst/>
          </a:prstGeom>
          <a:noFill/>
        </p:spPr>
        <p:txBody>
          <a:bodyPr wrap="square" rtlCol="0">
            <a:spAutoFit/>
          </a:bodyPr>
          <a:lstStyle/>
          <a:p>
            <a:r>
              <a:rPr lang="en-US" dirty="0"/>
              <a:t>Second</a:t>
            </a:r>
          </a:p>
        </p:txBody>
      </p:sp>
      <p:sp>
        <p:nvSpPr>
          <p:cNvPr id="11" name="TextBox 10">
            <a:extLst>
              <a:ext uri="{FF2B5EF4-FFF2-40B4-BE49-F238E27FC236}">
                <a16:creationId xmlns:a16="http://schemas.microsoft.com/office/drawing/2014/main" id="{E7AA0652-C6E2-4985-43F8-D47BB09AC0F8}"/>
              </a:ext>
            </a:extLst>
          </p:cNvPr>
          <p:cNvSpPr txBox="1"/>
          <p:nvPr/>
        </p:nvSpPr>
        <p:spPr>
          <a:xfrm rot="18179499">
            <a:off x="10797544" y="1639455"/>
            <a:ext cx="989351" cy="369332"/>
          </a:xfrm>
          <a:prstGeom prst="rect">
            <a:avLst/>
          </a:prstGeom>
          <a:noFill/>
        </p:spPr>
        <p:txBody>
          <a:bodyPr wrap="square" rtlCol="0">
            <a:spAutoFit/>
          </a:bodyPr>
          <a:lstStyle/>
          <a:p>
            <a:r>
              <a:rPr lang="en-US" dirty="0"/>
              <a:t>Third</a:t>
            </a:r>
          </a:p>
        </p:txBody>
      </p:sp>
      <p:sp>
        <p:nvSpPr>
          <p:cNvPr id="2" name="TextBox 1">
            <a:extLst>
              <a:ext uri="{FF2B5EF4-FFF2-40B4-BE49-F238E27FC236}">
                <a16:creationId xmlns:a16="http://schemas.microsoft.com/office/drawing/2014/main" id="{02D6D9E7-F940-722D-298B-10C19AB201E4}"/>
              </a:ext>
            </a:extLst>
          </p:cNvPr>
          <p:cNvSpPr txBox="1"/>
          <p:nvPr/>
        </p:nvSpPr>
        <p:spPr>
          <a:xfrm>
            <a:off x="592667" y="2606932"/>
            <a:ext cx="4148666" cy="400109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Transformers process inputs in parallel</a:t>
            </a:r>
          </a:p>
          <a:p>
            <a:pPr marL="285750" indent="-285750">
              <a:spcAft>
                <a:spcPts val="600"/>
              </a:spcAft>
              <a:buFont typeface="Arial" panose="020B0604020202020204" pitchFamily="34" charset="0"/>
              <a:buChar char="•"/>
            </a:pPr>
            <a:r>
              <a:rPr lang="en-US" dirty="0"/>
              <a:t>For each input element it combines information from the other elements through self-attention.</a:t>
            </a:r>
          </a:p>
          <a:p>
            <a:pPr marL="285750" indent="-285750">
              <a:spcAft>
                <a:spcPts val="600"/>
              </a:spcAft>
              <a:buFont typeface="Arial" panose="020B0604020202020204" pitchFamily="34" charset="0"/>
              <a:buChar char="•"/>
            </a:pPr>
            <a:r>
              <a:rPr lang="en-US" dirty="0"/>
              <a:t>… but this is done at each time step separately, i.e., independently of what is done for the other elements. </a:t>
            </a:r>
          </a:p>
          <a:p>
            <a:pPr marL="285750" indent="-285750">
              <a:spcAft>
                <a:spcPts val="600"/>
              </a:spcAft>
              <a:buFont typeface="Arial" panose="020B0604020202020204" pitchFamily="34" charset="0"/>
              <a:buChar char="•"/>
            </a:pPr>
            <a:r>
              <a:rPr lang="en-US" dirty="0"/>
              <a:t>Because the Transformers do not model the order of the inputs anywhere…</a:t>
            </a:r>
          </a:p>
          <a:p>
            <a:pPr marL="285750" indent="-285750">
              <a:spcAft>
                <a:spcPts val="600"/>
              </a:spcAft>
              <a:buFont typeface="Arial" panose="020B0604020202020204" pitchFamily="34" charset="0"/>
              <a:buChar char="•"/>
            </a:pPr>
            <a:r>
              <a:rPr lang="en-US" dirty="0"/>
              <a:t>we must encode the order of the input elements explicitly.</a:t>
            </a:r>
          </a:p>
        </p:txBody>
      </p:sp>
      <p:sp>
        <p:nvSpPr>
          <p:cNvPr id="12" name="Title 1">
            <a:extLst>
              <a:ext uri="{FF2B5EF4-FFF2-40B4-BE49-F238E27FC236}">
                <a16:creationId xmlns:a16="http://schemas.microsoft.com/office/drawing/2014/main" id="{6FFB4E9F-9CDD-F6C0-DD9E-62A1F22D21A8}"/>
              </a:ext>
            </a:extLst>
          </p:cNvPr>
          <p:cNvSpPr>
            <a:spLocks noGrp="1"/>
          </p:cNvSpPr>
          <p:nvPr>
            <p:ph type="title"/>
          </p:nvPr>
        </p:nvSpPr>
        <p:spPr>
          <a:xfrm>
            <a:off x="640079" y="1275481"/>
            <a:ext cx="6240487" cy="1097280"/>
          </a:xfrm>
        </p:spPr>
        <p:txBody>
          <a:bodyPr>
            <a:normAutofit fontScale="90000"/>
          </a:bodyPr>
          <a:lstStyle/>
          <a:p>
            <a:r>
              <a:rPr lang="en-US" dirty="0">
                <a:solidFill>
                  <a:srgbClr val="000000"/>
                </a:solidFill>
              </a:rPr>
              <a:t>Transformers Lack Positional Information</a:t>
            </a:r>
            <a:endParaRPr lang="en-US" dirty="0"/>
          </a:p>
        </p:txBody>
      </p:sp>
    </p:spTree>
    <p:extLst>
      <p:ext uri="{BB962C8B-B14F-4D97-AF65-F5344CB8AC3E}">
        <p14:creationId xmlns:p14="http://schemas.microsoft.com/office/powerpoint/2010/main" val="287831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062AC-9921-979A-C084-4606C168AA6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7C2D14C-301E-81FB-ED9A-E57F13D808D4}"/>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373DEEF-FBDC-9987-E101-BFCBA62F9E1D}"/>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omputer screen shot of a diagram&#10;&#10;Description automatically generated">
            <a:extLst>
              <a:ext uri="{FF2B5EF4-FFF2-40B4-BE49-F238E27FC236}">
                <a16:creationId xmlns:a16="http://schemas.microsoft.com/office/drawing/2014/main" id="{282DF469-B89C-4788-2D3C-F8852316726C}"/>
              </a:ext>
            </a:extLst>
          </p:cNvPr>
          <p:cNvPicPr>
            <a:picLocks noChangeAspect="1"/>
          </p:cNvPicPr>
          <p:nvPr/>
        </p:nvPicPr>
        <p:blipFill>
          <a:blip r:embed="rId3"/>
          <a:stretch>
            <a:fillRect/>
          </a:stretch>
        </p:blipFill>
        <p:spPr>
          <a:xfrm>
            <a:off x="5098893" y="2615495"/>
            <a:ext cx="6128063" cy="4242505"/>
          </a:xfrm>
          <a:prstGeom prst="rect">
            <a:avLst/>
          </a:prstGeom>
        </p:spPr>
      </p:pic>
      <p:sp>
        <p:nvSpPr>
          <p:cNvPr id="2" name="TextBox 1">
            <a:extLst>
              <a:ext uri="{FF2B5EF4-FFF2-40B4-BE49-F238E27FC236}">
                <a16:creationId xmlns:a16="http://schemas.microsoft.com/office/drawing/2014/main" id="{63482157-9DFE-B30A-0DA5-82F96B7909C8}"/>
              </a:ext>
            </a:extLst>
          </p:cNvPr>
          <p:cNvSpPr txBox="1"/>
          <p:nvPr/>
        </p:nvSpPr>
        <p:spPr>
          <a:xfrm>
            <a:off x="592667" y="2606932"/>
            <a:ext cx="4148666" cy="1784399"/>
          </a:xfrm>
          <a:prstGeom prst="rect">
            <a:avLst/>
          </a:prstGeom>
          <a:noFill/>
        </p:spPr>
        <p:txBody>
          <a:bodyPr wrap="square" rtlCol="0">
            <a:spAutoFit/>
          </a:bodyPr>
          <a:lstStyle/>
          <a:p>
            <a:pPr marL="285750" indent="-285750">
              <a:lnSpc>
                <a:spcPct val="150000"/>
              </a:lnSpc>
              <a:spcAft>
                <a:spcPts val="600"/>
              </a:spcAft>
              <a:buFont typeface="Arial" panose="020B0604020202020204" pitchFamily="34" charset="0"/>
              <a:buChar char="•"/>
            </a:pPr>
            <a:r>
              <a:rPr lang="en-US" dirty="0"/>
              <a:t>Positional encodings act as identifiers</a:t>
            </a:r>
          </a:p>
          <a:p>
            <a:pPr marL="285750" indent="-285750">
              <a:lnSpc>
                <a:spcPct val="150000"/>
              </a:lnSpc>
              <a:spcAft>
                <a:spcPts val="600"/>
              </a:spcAft>
              <a:buFont typeface="Arial" panose="020B0604020202020204" pitchFamily="34" charset="0"/>
              <a:buChar char="•"/>
            </a:pPr>
            <a:r>
              <a:rPr lang="en-US" dirty="0"/>
              <a:t>They tell the model where exactly the token is within the sequence.</a:t>
            </a:r>
          </a:p>
        </p:txBody>
      </p:sp>
      <p:sp>
        <p:nvSpPr>
          <p:cNvPr id="6" name="Title 1">
            <a:extLst>
              <a:ext uri="{FF2B5EF4-FFF2-40B4-BE49-F238E27FC236}">
                <a16:creationId xmlns:a16="http://schemas.microsoft.com/office/drawing/2014/main" id="{5EDEBCE5-ABAB-8814-4A63-B8AE56AC76F0}"/>
              </a:ext>
            </a:extLst>
          </p:cNvPr>
          <p:cNvSpPr>
            <a:spLocks noGrp="1"/>
          </p:cNvSpPr>
          <p:nvPr>
            <p:ph type="title"/>
          </p:nvPr>
        </p:nvSpPr>
        <p:spPr>
          <a:xfrm>
            <a:off x="640079" y="1371601"/>
            <a:ext cx="10890929" cy="1097280"/>
          </a:xfrm>
        </p:spPr>
        <p:txBody>
          <a:bodyPr>
            <a:normAutofit/>
          </a:bodyPr>
          <a:lstStyle/>
          <a:p>
            <a:r>
              <a:rPr lang="en-US" dirty="0">
                <a:solidFill>
                  <a:srgbClr val="000000"/>
                </a:solidFill>
              </a:rPr>
              <a:t>Positional Information via Encodings</a:t>
            </a:r>
            <a:endParaRPr lang="en-US" dirty="0"/>
          </a:p>
        </p:txBody>
      </p:sp>
    </p:spTree>
    <p:extLst>
      <p:ext uri="{BB962C8B-B14F-4D97-AF65-F5344CB8AC3E}">
        <p14:creationId xmlns:p14="http://schemas.microsoft.com/office/powerpoint/2010/main" val="2543695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38B6B-E06C-6C5D-DFEB-2B2448AA2E9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C1A58CD-08B6-38A6-2E18-762A351CB8E8}"/>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3F439DC-D4C9-88A5-BBDC-541A9B0712F0}"/>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7F8B4022-AE2E-0BB6-EC68-79530A6627D2}"/>
              </a:ext>
            </a:extLst>
          </p:cNvPr>
          <p:cNvPicPr>
            <a:picLocks noChangeAspect="1"/>
          </p:cNvPicPr>
          <p:nvPr/>
        </p:nvPicPr>
        <p:blipFill>
          <a:blip r:embed="rId3"/>
          <a:stretch>
            <a:fillRect/>
          </a:stretch>
        </p:blipFill>
        <p:spPr>
          <a:xfrm>
            <a:off x="5056105" y="2799043"/>
            <a:ext cx="6213640" cy="4058957"/>
          </a:xfrm>
          <a:prstGeom prst="rect">
            <a:avLst/>
          </a:prstGeom>
        </p:spPr>
      </p:pic>
      <p:sp>
        <p:nvSpPr>
          <p:cNvPr id="2" name="TextBox 1">
            <a:extLst>
              <a:ext uri="{FF2B5EF4-FFF2-40B4-BE49-F238E27FC236}">
                <a16:creationId xmlns:a16="http://schemas.microsoft.com/office/drawing/2014/main" id="{F1754D4F-43BF-4BE0-656D-5EC7B8EAB305}"/>
              </a:ext>
            </a:extLst>
          </p:cNvPr>
          <p:cNvSpPr txBox="1"/>
          <p:nvPr/>
        </p:nvSpPr>
        <p:spPr>
          <a:xfrm>
            <a:off x="611717" y="2799043"/>
            <a:ext cx="4148666" cy="1784399"/>
          </a:xfrm>
          <a:prstGeom prst="rect">
            <a:avLst/>
          </a:prstGeom>
          <a:noFill/>
        </p:spPr>
        <p:txBody>
          <a:bodyPr wrap="square" rtlCol="0">
            <a:spAutoFit/>
          </a:bodyPr>
          <a:lstStyle/>
          <a:p>
            <a:pPr marL="285750" indent="-285750">
              <a:lnSpc>
                <a:spcPct val="150000"/>
              </a:lnSpc>
              <a:spcAft>
                <a:spcPts val="600"/>
              </a:spcAft>
              <a:buFont typeface="Arial" panose="020B0604020202020204" pitchFamily="34" charset="0"/>
              <a:buChar char="•"/>
            </a:pPr>
            <a:r>
              <a:rPr lang="en-US" dirty="0"/>
              <a:t>Positional encodings are vectors</a:t>
            </a:r>
          </a:p>
          <a:p>
            <a:pPr marL="285750" indent="-285750">
              <a:lnSpc>
                <a:spcPct val="150000"/>
              </a:lnSpc>
              <a:spcAft>
                <a:spcPts val="600"/>
              </a:spcAft>
              <a:buFont typeface="Arial" panose="020B0604020202020204" pitchFamily="34" charset="0"/>
              <a:buChar char="•"/>
            </a:pPr>
            <a:r>
              <a:rPr lang="en-US" dirty="0"/>
              <a:t>They must have the same size like the original token embedding vectors</a:t>
            </a:r>
          </a:p>
        </p:txBody>
      </p:sp>
      <p:sp>
        <p:nvSpPr>
          <p:cNvPr id="3" name="Title 1">
            <a:extLst>
              <a:ext uri="{FF2B5EF4-FFF2-40B4-BE49-F238E27FC236}">
                <a16:creationId xmlns:a16="http://schemas.microsoft.com/office/drawing/2014/main" id="{44C0A6EC-9930-B1E1-5DBA-CF2EBC5DBF2C}"/>
              </a:ext>
            </a:extLst>
          </p:cNvPr>
          <p:cNvSpPr>
            <a:spLocks noGrp="1"/>
          </p:cNvSpPr>
          <p:nvPr>
            <p:ph type="title"/>
          </p:nvPr>
        </p:nvSpPr>
        <p:spPr>
          <a:xfrm>
            <a:off x="640079" y="1371601"/>
            <a:ext cx="10890929" cy="1097280"/>
          </a:xfrm>
        </p:spPr>
        <p:txBody>
          <a:bodyPr>
            <a:normAutofit/>
          </a:bodyPr>
          <a:lstStyle/>
          <a:p>
            <a:r>
              <a:rPr lang="en-US" dirty="0">
                <a:solidFill>
                  <a:srgbClr val="000000"/>
                </a:solidFill>
              </a:rPr>
              <a:t>Positional Information via Encodings</a:t>
            </a:r>
            <a:endParaRPr lang="en-US" dirty="0"/>
          </a:p>
        </p:txBody>
      </p:sp>
    </p:spTree>
    <p:extLst>
      <p:ext uri="{BB962C8B-B14F-4D97-AF65-F5344CB8AC3E}">
        <p14:creationId xmlns:p14="http://schemas.microsoft.com/office/powerpoint/2010/main" val="32401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B572D-C75F-3641-1E7E-2DF48DA9358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E0E4CD5-D274-E880-CD0E-F4C11651AD5A}"/>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DD5BFA8-0CEB-3396-B2AE-52FDE3321C41}"/>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omputer&#10;&#10;Description automatically generated">
            <a:extLst>
              <a:ext uri="{FF2B5EF4-FFF2-40B4-BE49-F238E27FC236}">
                <a16:creationId xmlns:a16="http://schemas.microsoft.com/office/drawing/2014/main" id="{5E64DF10-43DF-FC93-6212-6AF7BA311105}"/>
              </a:ext>
            </a:extLst>
          </p:cNvPr>
          <p:cNvPicPr>
            <a:picLocks noChangeAspect="1"/>
          </p:cNvPicPr>
          <p:nvPr/>
        </p:nvPicPr>
        <p:blipFill>
          <a:blip r:embed="rId3"/>
          <a:stretch>
            <a:fillRect/>
          </a:stretch>
        </p:blipFill>
        <p:spPr>
          <a:xfrm>
            <a:off x="4955855" y="2488367"/>
            <a:ext cx="6414140" cy="4369633"/>
          </a:xfrm>
          <a:prstGeom prst="rect">
            <a:avLst/>
          </a:prstGeom>
        </p:spPr>
      </p:pic>
      <p:sp>
        <p:nvSpPr>
          <p:cNvPr id="2" name="TextBox 1">
            <a:extLst>
              <a:ext uri="{FF2B5EF4-FFF2-40B4-BE49-F238E27FC236}">
                <a16:creationId xmlns:a16="http://schemas.microsoft.com/office/drawing/2014/main" id="{34F59775-1468-B9B0-8E89-0D824A87DC37}"/>
              </a:ext>
            </a:extLst>
          </p:cNvPr>
          <p:cNvSpPr txBox="1"/>
          <p:nvPr/>
        </p:nvSpPr>
        <p:spPr>
          <a:xfrm>
            <a:off x="611717" y="2799043"/>
            <a:ext cx="4148666" cy="876458"/>
          </a:xfrm>
          <a:prstGeom prst="rect">
            <a:avLst/>
          </a:prstGeom>
          <a:noFill/>
        </p:spPr>
        <p:txBody>
          <a:bodyPr wrap="square" rtlCol="0">
            <a:spAutoFit/>
          </a:bodyPr>
          <a:lstStyle/>
          <a:p>
            <a:pPr marL="285750" indent="-285750">
              <a:lnSpc>
                <a:spcPct val="150000"/>
              </a:lnSpc>
              <a:spcAft>
                <a:spcPts val="600"/>
              </a:spcAft>
              <a:buFont typeface="Arial" panose="020B0604020202020204" pitchFamily="34" charset="0"/>
              <a:buChar char="•"/>
            </a:pPr>
            <a:r>
              <a:rPr lang="en-US" dirty="0"/>
              <a:t>Positional encodings are added to the initial token embeddings</a:t>
            </a:r>
          </a:p>
        </p:txBody>
      </p:sp>
      <p:sp>
        <p:nvSpPr>
          <p:cNvPr id="3" name="Title 1">
            <a:extLst>
              <a:ext uri="{FF2B5EF4-FFF2-40B4-BE49-F238E27FC236}">
                <a16:creationId xmlns:a16="http://schemas.microsoft.com/office/drawing/2014/main" id="{E3848BE8-EC08-A69E-C356-99F85AFABBD7}"/>
              </a:ext>
            </a:extLst>
          </p:cNvPr>
          <p:cNvSpPr>
            <a:spLocks noGrp="1"/>
          </p:cNvSpPr>
          <p:nvPr>
            <p:ph type="title"/>
          </p:nvPr>
        </p:nvSpPr>
        <p:spPr>
          <a:xfrm>
            <a:off x="640079" y="1371601"/>
            <a:ext cx="10890929" cy="1097280"/>
          </a:xfrm>
        </p:spPr>
        <p:txBody>
          <a:bodyPr>
            <a:normAutofit/>
          </a:bodyPr>
          <a:lstStyle/>
          <a:p>
            <a:r>
              <a:rPr lang="en-US" dirty="0">
                <a:solidFill>
                  <a:srgbClr val="000000"/>
                </a:solidFill>
              </a:rPr>
              <a:t>Positional Information via Encodings</a:t>
            </a:r>
            <a:endParaRPr lang="en-US" dirty="0"/>
          </a:p>
        </p:txBody>
      </p:sp>
    </p:spTree>
    <p:extLst>
      <p:ext uri="{BB962C8B-B14F-4D97-AF65-F5344CB8AC3E}">
        <p14:creationId xmlns:p14="http://schemas.microsoft.com/office/powerpoint/2010/main" val="25466902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1CB38-C3F8-7606-3092-BB291D5E179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B983EB1-A543-3955-D3EC-9B8241B05E6D}"/>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C1E3ECA-D4EE-7344-FEE4-0922AA539351}"/>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ED049E80-05E8-AF2E-2767-4ED57528F854}"/>
              </a:ext>
            </a:extLst>
          </p:cNvPr>
          <p:cNvPicPr>
            <a:picLocks noChangeAspect="1"/>
          </p:cNvPicPr>
          <p:nvPr/>
        </p:nvPicPr>
        <p:blipFill>
          <a:blip r:embed="rId3"/>
          <a:stretch>
            <a:fillRect/>
          </a:stretch>
        </p:blipFill>
        <p:spPr>
          <a:xfrm>
            <a:off x="3569677" y="2417472"/>
            <a:ext cx="7772400" cy="4440528"/>
          </a:xfrm>
          <a:prstGeom prst="rect">
            <a:avLst/>
          </a:prstGeom>
        </p:spPr>
      </p:pic>
      <p:sp>
        <p:nvSpPr>
          <p:cNvPr id="2" name="Title 1">
            <a:extLst>
              <a:ext uri="{FF2B5EF4-FFF2-40B4-BE49-F238E27FC236}">
                <a16:creationId xmlns:a16="http://schemas.microsoft.com/office/drawing/2014/main" id="{755B2142-A72E-91F0-FA22-1CDB9EAC77F4}"/>
              </a:ext>
            </a:extLst>
          </p:cNvPr>
          <p:cNvSpPr>
            <a:spLocks noGrp="1"/>
          </p:cNvSpPr>
          <p:nvPr>
            <p:ph type="title"/>
          </p:nvPr>
        </p:nvSpPr>
        <p:spPr>
          <a:xfrm>
            <a:off x="640079" y="1371601"/>
            <a:ext cx="10890929" cy="1097280"/>
          </a:xfrm>
        </p:spPr>
        <p:txBody>
          <a:bodyPr>
            <a:normAutofit/>
          </a:bodyPr>
          <a:lstStyle/>
          <a:p>
            <a:r>
              <a:rPr lang="en-US" dirty="0">
                <a:solidFill>
                  <a:srgbClr val="000000"/>
                </a:solidFill>
              </a:rPr>
              <a:t>Intuition Behind Positional Encodings</a:t>
            </a:r>
            <a:endParaRPr lang="en-US" dirty="0"/>
          </a:p>
        </p:txBody>
      </p:sp>
      <p:sp>
        <p:nvSpPr>
          <p:cNvPr id="6" name="TextBox 5">
            <a:extLst>
              <a:ext uri="{FF2B5EF4-FFF2-40B4-BE49-F238E27FC236}">
                <a16:creationId xmlns:a16="http://schemas.microsoft.com/office/drawing/2014/main" id="{B01C934D-8F67-818F-1496-5C30643F1811}"/>
              </a:ext>
            </a:extLst>
          </p:cNvPr>
          <p:cNvSpPr txBox="1"/>
          <p:nvPr/>
        </p:nvSpPr>
        <p:spPr>
          <a:xfrm>
            <a:off x="611717" y="2799043"/>
            <a:ext cx="2769029" cy="3369449"/>
          </a:xfrm>
          <a:prstGeom prst="rect">
            <a:avLst/>
          </a:prstGeom>
          <a:noFill/>
        </p:spPr>
        <p:txBody>
          <a:bodyPr wrap="square" rtlCol="0">
            <a:spAutoFit/>
          </a:bodyPr>
          <a:lstStyle/>
          <a:p>
            <a:pPr marL="285750" indent="-285750">
              <a:lnSpc>
                <a:spcPct val="150000"/>
              </a:lnSpc>
              <a:spcAft>
                <a:spcPts val="600"/>
              </a:spcAft>
              <a:buFont typeface="Arial" panose="020B0604020202020204" pitchFamily="34" charset="0"/>
              <a:buChar char="•"/>
            </a:pPr>
            <a:r>
              <a:rPr lang="en-US" dirty="0"/>
              <a:t>King and Queen are close in the embeddings vector space because of the word frequency distribution - they occur frequently in the same context.</a:t>
            </a:r>
          </a:p>
        </p:txBody>
      </p:sp>
    </p:spTree>
    <p:extLst>
      <p:ext uri="{BB962C8B-B14F-4D97-AF65-F5344CB8AC3E}">
        <p14:creationId xmlns:p14="http://schemas.microsoft.com/office/powerpoint/2010/main" val="13808869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A4164-37A4-09B0-7C9B-4507D3F1E44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32B3FC1-78AC-926F-D496-216934502DF8}"/>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D65CC7-D86C-E94D-89CE-ED9E2546805B}"/>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omputer&#10;&#10;Description automatically generated">
            <a:extLst>
              <a:ext uri="{FF2B5EF4-FFF2-40B4-BE49-F238E27FC236}">
                <a16:creationId xmlns:a16="http://schemas.microsoft.com/office/drawing/2014/main" id="{2C449E9C-64FB-8E0D-FC0F-635DBF982CB5}"/>
              </a:ext>
            </a:extLst>
          </p:cNvPr>
          <p:cNvPicPr>
            <a:picLocks noChangeAspect="1"/>
          </p:cNvPicPr>
          <p:nvPr/>
        </p:nvPicPr>
        <p:blipFill>
          <a:blip r:embed="rId3"/>
          <a:stretch>
            <a:fillRect/>
          </a:stretch>
        </p:blipFill>
        <p:spPr>
          <a:xfrm>
            <a:off x="3616570" y="2580533"/>
            <a:ext cx="7772400" cy="4277467"/>
          </a:xfrm>
          <a:prstGeom prst="rect">
            <a:avLst/>
          </a:prstGeom>
        </p:spPr>
      </p:pic>
      <p:sp>
        <p:nvSpPr>
          <p:cNvPr id="2" name="Title 1">
            <a:extLst>
              <a:ext uri="{FF2B5EF4-FFF2-40B4-BE49-F238E27FC236}">
                <a16:creationId xmlns:a16="http://schemas.microsoft.com/office/drawing/2014/main" id="{32A5D09B-9B3C-4867-B327-F1A50337CB34}"/>
              </a:ext>
            </a:extLst>
          </p:cNvPr>
          <p:cNvSpPr>
            <a:spLocks noGrp="1"/>
          </p:cNvSpPr>
          <p:nvPr>
            <p:ph type="title"/>
          </p:nvPr>
        </p:nvSpPr>
        <p:spPr>
          <a:xfrm>
            <a:off x="640079" y="1371601"/>
            <a:ext cx="10890929" cy="1097280"/>
          </a:xfrm>
        </p:spPr>
        <p:txBody>
          <a:bodyPr>
            <a:normAutofit/>
          </a:bodyPr>
          <a:lstStyle/>
          <a:p>
            <a:r>
              <a:rPr lang="en-US" dirty="0">
                <a:solidFill>
                  <a:srgbClr val="000000"/>
                </a:solidFill>
              </a:rPr>
              <a:t>Intuition Behind Positional Encodings</a:t>
            </a:r>
            <a:endParaRPr lang="en-US" dirty="0"/>
          </a:p>
        </p:txBody>
      </p:sp>
      <p:sp>
        <p:nvSpPr>
          <p:cNvPr id="3" name="TextBox 2">
            <a:extLst>
              <a:ext uri="{FF2B5EF4-FFF2-40B4-BE49-F238E27FC236}">
                <a16:creationId xmlns:a16="http://schemas.microsoft.com/office/drawing/2014/main" id="{DC50626F-1713-AF10-F70B-CBC0B1B11BA3}"/>
              </a:ext>
            </a:extLst>
          </p:cNvPr>
          <p:cNvSpPr txBox="1"/>
          <p:nvPr/>
        </p:nvSpPr>
        <p:spPr>
          <a:xfrm>
            <a:off x="611717" y="2799043"/>
            <a:ext cx="2769029" cy="3369449"/>
          </a:xfrm>
          <a:prstGeom prst="rect">
            <a:avLst/>
          </a:prstGeom>
          <a:noFill/>
        </p:spPr>
        <p:txBody>
          <a:bodyPr wrap="square" rtlCol="0">
            <a:spAutoFit/>
          </a:bodyPr>
          <a:lstStyle/>
          <a:p>
            <a:pPr marL="285750" indent="-285750">
              <a:lnSpc>
                <a:spcPct val="150000"/>
              </a:lnSpc>
              <a:spcAft>
                <a:spcPts val="600"/>
              </a:spcAft>
              <a:buFont typeface="Arial" panose="020B0604020202020204" pitchFamily="34" charset="0"/>
              <a:buChar char="•"/>
            </a:pPr>
            <a:r>
              <a:rPr lang="en-US" dirty="0"/>
              <a:t>When we add positional encodings, Queen should move along this direction to come closer together with all the other tokens that come first in all other sequences. </a:t>
            </a:r>
          </a:p>
        </p:txBody>
      </p:sp>
    </p:spTree>
    <p:extLst>
      <p:ext uri="{BB962C8B-B14F-4D97-AF65-F5344CB8AC3E}">
        <p14:creationId xmlns:p14="http://schemas.microsoft.com/office/powerpoint/2010/main" val="32288327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9270F-1FC3-1B34-4833-21188D72081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25B8920-8107-35E2-E516-CBC2F3B2D382}"/>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2D41FFD-5028-BED9-6CF6-80319AF1ED89}"/>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omputer&#10;&#10;Description automatically generated">
            <a:extLst>
              <a:ext uri="{FF2B5EF4-FFF2-40B4-BE49-F238E27FC236}">
                <a16:creationId xmlns:a16="http://schemas.microsoft.com/office/drawing/2014/main" id="{0F766950-2EB3-6A16-FBD4-25D1B9743955}"/>
              </a:ext>
            </a:extLst>
          </p:cNvPr>
          <p:cNvPicPr>
            <a:picLocks noChangeAspect="1"/>
          </p:cNvPicPr>
          <p:nvPr/>
        </p:nvPicPr>
        <p:blipFill>
          <a:blip r:embed="rId3"/>
          <a:stretch>
            <a:fillRect/>
          </a:stretch>
        </p:blipFill>
        <p:spPr>
          <a:xfrm>
            <a:off x="3616570" y="2580533"/>
            <a:ext cx="7772400" cy="4277467"/>
          </a:xfrm>
          <a:prstGeom prst="rect">
            <a:avLst/>
          </a:prstGeom>
        </p:spPr>
      </p:pic>
      <p:sp>
        <p:nvSpPr>
          <p:cNvPr id="2" name="Title 1">
            <a:extLst>
              <a:ext uri="{FF2B5EF4-FFF2-40B4-BE49-F238E27FC236}">
                <a16:creationId xmlns:a16="http://schemas.microsoft.com/office/drawing/2014/main" id="{7BE7A314-7F09-B1B8-8AE5-3C29F211424C}"/>
              </a:ext>
            </a:extLst>
          </p:cNvPr>
          <p:cNvSpPr>
            <a:spLocks noGrp="1"/>
          </p:cNvSpPr>
          <p:nvPr>
            <p:ph type="title"/>
          </p:nvPr>
        </p:nvSpPr>
        <p:spPr>
          <a:xfrm>
            <a:off x="640079" y="1371601"/>
            <a:ext cx="10890929" cy="1097280"/>
          </a:xfrm>
        </p:spPr>
        <p:txBody>
          <a:bodyPr>
            <a:normAutofit/>
          </a:bodyPr>
          <a:lstStyle/>
          <a:p>
            <a:r>
              <a:rPr lang="en-US" dirty="0">
                <a:solidFill>
                  <a:srgbClr val="000000"/>
                </a:solidFill>
              </a:rPr>
              <a:t>Intuition Behind Positional Encodings</a:t>
            </a:r>
            <a:endParaRPr lang="en-US" dirty="0"/>
          </a:p>
        </p:txBody>
      </p:sp>
      <p:sp>
        <p:nvSpPr>
          <p:cNvPr id="3" name="TextBox 2">
            <a:extLst>
              <a:ext uri="{FF2B5EF4-FFF2-40B4-BE49-F238E27FC236}">
                <a16:creationId xmlns:a16="http://schemas.microsoft.com/office/drawing/2014/main" id="{CFC4FB94-7C76-A7D3-16E2-13436283A169}"/>
              </a:ext>
            </a:extLst>
          </p:cNvPr>
          <p:cNvSpPr txBox="1"/>
          <p:nvPr/>
        </p:nvSpPr>
        <p:spPr>
          <a:xfrm>
            <a:off x="611717" y="2799043"/>
            <a:ext cx="2769029" cy="3784947"/>
          </a:xfrm>
          <a:prstGeom prst="rect">
            <a:avLst/>
          </a:prstGeom>
          <a:noFill/>
        </p:spPr>
        <p:txBody>
          <a:bodyPr wrap="square" rtlCol="0">
            <a:spAutoFit/>
          </a:bodyPr>
          <a:lstStyle/>
          <a:p>
            <a:pPr marL="285750" indent="-285750">
              <a:lnSpc>
                <a:spcPct val="150000"/>
              </a:lnSpc>
              <a:spcAft>
                <a:spcPts val="600"/>
              </a:spcAft>
              <a:buFont typeface="Arial" panose="020B0604020202020204" pitchFamily="34" charset="0"/>
              <a:buChar char="•"/>
            </a:pPr>
            <a:r>
              <a:rPr lang="en-US" dirty="0"/>
              <a:t>When we add positional encodings, Queen should move along this dimension to come closer together with all the other tokens that come first in all other sequences. </a:t>
            </a:r>
          </a:p>
        </p:txBody>
      </p:sp>
      <p:pic>
        <p:nvPicPr>
          <p:cNvPr id="7" name="Picture 6" descr="A blackboard with arrows and letters&#10;&#10;Description automatically generated">
            <a:extLst>
              <a:ext uri="{FF2B5EF4-FFF2-40B4-BE49-F238E27FC236}">
                <a16:creationId xmlns:a16="http://schemas.microsoft.com/office/drawing/2014/main" id="{79B4EEB8-CB87-05BD-ABB9-D2B8C93C7E9C}"/>
              </a:ext>
            </a:extLst>
          </p:cNvPr>
          <p:cNvPicPr>
            <a:picLocks noChangeAspect="1"/>
          </p:cNvPicPr>
          <p:nvPr/>
        </p:nvPicPr>
        <p:blipFill>
          <a:blip r:embed="rId4"/>
          <a:stretch>
            <a:fillRect/>
          </a:stretch>
        </p:blipFill>
        <p:spPr>
          <a:xfrm>
            <a:off x="7327359" y="4322727"/>
            <a:ext cx="1959516" cy="1163672"/>
          </a:xfrm>
          <a:prstGeom prst="rect">
            <a:avLst/>
          </a:prstGeom>
        </p:spPr>
      </p:pic>
      <p:sp>
        <p:nvSpPr>
          <p:cNvPr id="9" name="Oval Callout 8">
            <a:extLst>
              <a:ext uri="{FF2B5EF4-FFF2-40B4-BE49-F238E27FC236}">
                <a16:creationId xmlns:a16="http://schemas.microsoft.com/office/drawing/2014/main" id="{0EFCFCD4-53D9-D462-646D-57F480E1EBA7}"/>
              </a:ext>
            </a:extLst>
          </p:cNvPr>
          <p:cNvSpPr/>
          <p:nvPr/>
        </p:nvSpPr>
        <p:spPr>
          <a:xfrm rot="5074682">
            <a:off x="9521832" y="4946282"/>
            <a:ext cx="731047" cy="1771316"/>
          </a:xfrm>
          <a:prstGeom prst="wedgeEllipseCallout">
            <a:avLst>
              <a:gd name="adj1" fmla="val -67947"/>
              <a:gd name="adj2" fmla="val 61843"/>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Callout 10">
            <a:extLst>
              <a:ext uri="{FF2B5EF4-FFF2-40B4-BE49-F238E27FC236}">
                <a16:creationId xmlns:a16="http://schemas.microsoft.com/office/drawing/2014/main" id="{F88AE6D1-339E-F4A6-8514-1D24E6971974}"/>
              </a:ext>
            </a:extLst>
          </p:cNvPr>
          <p:cNvSpPr/>
          <p:nvPr/>
        </p:nvSpPr>
        <p:spPr>
          <a:xfrm rot="15896790">
            <a:off x="6268520" y="4693373"/>
            <a:ext cx="821019" cy="1802567"/>
          </a:xfrm>
          <a:prstGeom prst="wedgeEllipseCallout">
            <a:avLst>
              <a:gd name="adj1" fmla="val 29755"/>
              <a:gd name="adj2" fmla="val 7418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TextBox 11">
            <a:extLst>
              <a:ext uri="{FF2B5EF4-FFF2-40B4-BE49-F238E27FC236}">
                <a16:creationId xmlns:a16="http://schemas.microsoft.com/office/drawing/2014/main" id="{2525DC20-BB44-2270-8E80-B51341C2C126}"/>
              </a:ext>
            </a:extLst>
          </p:cNvPr>
          <p:cNvSpPr txBox="1"/>
          <p:nvPr/>
        </p:nvSpPr>
        <p:spPr>
          <a:xfrm>
            <a:off x="5611345" y="5302684"/>
            <a:ext cx="2190319" cy="584775"/>
          </a:xfrm>
          <a:prstGeom prst="rect">
            <a:avLst/>
          </a:prstGeom>
          <a:noFill/>
        </p:spPr>
        <p:txBody>
          <a:bodyPr wrap="square" rtlCol="0">
            <a:spAutoFit/>
          </a:bodyPr>
          <a:lstStyle/>
          <a:p>
            <a:pPr algn="ctr"/>
            <a:r>
              <a:rPr lang="en-US" sz="1600" dirty="0"/>
              <a:t>First Position</a:t>
            </a:r>
          </a:p>
          <a:p>
            <a:pPr algn="ctr"/>
            <a:r>
              <a:rPr lang="en-US" sz="1600" dirty="0"/>
              <a:t> this way</a:t>
            </a:r>
          </a:p>
        </p:txBody>
      </p:sp>
      <p:sp>
        <p:nvSpPr>
          <p:cNvPr id="13" name="TextBox 12">
            <a:extLst>
              <a:ext uri="{FF2B5EF4-FFF2-40B4-BE49-F238E27FC236}">
                <a16:creationId xmlns:a16="http://schemas.microsoft.com/office/drawing/2014/main" id="{503F1A0C-58AE-D41F-A140-A2100CDB61BF}"/>
              </a:ext>
            </a:extLst>
          </p:cNvPr>
          <p:cNvSpPr txBox="1"/>
          <p:nvPr/>
        </p:nvSpPr>
        <p:spPr>
          <a:xfrm>
            <a:off x="8794268" y="5587424"/>
            <a:ext cx="2190319" cy="584775"/>
          </a:xfrm>
          <a:prstGeom prst="rect">
            <a:avLst/>
          </a:prstGeom>
          <a:noFill/>
        </p:spPr>
        <p:txBody>
          <a:bodyPr wrap="square" rtlCol="0">
            <a:spAutoFit/>
          </a:bodyPr>
          <a:lstStyle/>
          <a:p>
            <a:pPr algn="ctr"/>
            <a:r>
              <a:rPr lang="en-US" sz="1600" dirty="0"/>
              <a:t>Second Position</a:t>
            </a:r>
          </a:p>
          <a:p>
            <a:pPr algn="ctr"/>
            <a:r>
              <a:rPr lang="en-US" sz="1600" dirty="0"/>
              <a:t> this way</a:t>
            </a:r>
          </a:p>
        </p:txBody>
      </p:sp>
    </p:spTree>
    <p:extLst>
      <p:ext uri="{BB962C8B-B14F-4D97-AF65-F5344CB8AC3E}">
        <p14:creationId xmlns:p14="http://schemas.microsoft.com/office/powerpoint/2010/main" val="39214154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26F4C-DD93-E863-4AA4-62634692FFC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0A92AD-DA96-A10E-1FFE-07C4F4FA5EE1}"/>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DE0531-2011-F209-DE00-D6309D1E9758}"/>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34EEBF0F-2329-DEF2-1B16-4CB7A0B3B5DA}"/>
              </a:ext>
            </a:extLst>
          </p:cNvPr>
          <p:cNvPicPr>
            <a:picLocks noChangeAspect="1"/>
          </p:cNvPicPr>
          <p:nvPr/>
        </p:nvPicPr>
        <p:blipFill>
          <a:blip r:embed="rId3"/>
          <a:stretch>
            <a:fillRect/>
          </a:stretch>
        </p:blipFill>
        <p:spPr>
          <a:xfrm>
            <a:off x="2209800" y="3921246"/>
            <a:ext cx="7772400" cy="2930284"/>
          </a:xfrm>
          <a:prstGeom prst="rect">
            <a:avLst/>
          </a:prstGeom>
        </p:spPr>
      </p:pic>
      <p:sp>
        <p:nvSpPr>
          <p:cNvPr id="7" name="Title 1">
            <a:extLst>
              <a:ext uri="{FF2B5EF4-FFF2-40B4-BE49-F238E27FC236}">
                <a16:creationId xmlns:a16="http://schemas.microsoft.com/office/drawing/2014/main" id="{A76E4767-1964-3882-5CAA-CAA8BD64FE6F}"/>
              </a:ext>
            </a:extLst>
          </p:cNvPr>
          <p:cNvSpPr>
            <a:spLocks noGrp="1"/>
          </p:cNvSpPr>
          <p:nvPr>
            <p:ph type="title"/>
          </p:nvPr>
        </p:nvSpPr>
        <p:spPr>
          <a:xfrm>
            <a:off x="640079" y="1371601"/>
            <a:ext cx="10890929" cy="1097280"/>
          </a:xfrm>
        </p:spPr>
        <p:txBody>
          <a:bodyPr>
            <a:normAutofit/>
          </a:bodyPr>
          <a:lstStyle/>
          <a:p>
            <a:r>
              <a:rPr lang="en-US" dirty="0">
                <a:solidFill>
                  <a:srgbClr val="000000"/>
                </a:solidFill>
              </a:rPr>
              <a:t>Positional Encodings Requirements</a:t>
            </a:r>
            <a:endParaRPr lang="en-US" dirty="0"/>
          </a:p>
        </p:txBody>
      </p:sp>
      <p:sp>
        <p:nvSpPr>
          <p:cNvPr id="8" name="TextBox 7">
            <a:extLst>
              <a:ext uri="{FF2B5EF4-FFF2-40B4-BE49-F238E27FC236}">
                <a16:creationId xmlns:a16="http://schemas.microsoft.com/office/drawing/2014/main" id="{1AF5549B-DB32-76A6-7671-04B7093F49D3}"/>
              </a:ext>
            </a:extLst>
          </p:cNvPr>
          <p:cNvSpPr txBox="1"/>
          <p:nvPr/>
        </p:nvSpPr>
        <p:spPr>
          <a:xfrm>
            <a:off x="640079" y="2671763"/>
            <a:ext cx="11018521" cy="369332"/>
          </a:xfrm>
          <a:prstGeom prst="rect">
            <a:avLst/>
          </a:prstGeom>
          <a:noFill/>
        </p:spPr>
        <p:txBody>
          <a:bodyPr wrap="square" rtlCol="0">
            <a:spAutoFit/>
          </a:bodyPr>
          <a:lstStyle/>
          <a:p>
            <a:r>
              <a:rPr lang="en-US" dirty="0"/>
              <a:t>Every position should have its identifier irrespective of the sequence length or of what exactly the input is.</a:t>
            </a:r>
          </a:p>
        </p:txBody>
      </p:sp>
    </p:spTree>
    <p:extLst>
      <p:ext uri="{BB962C8B-B14F-4D97-AF65-F5344CB8AC3E}">
        <p14:creationId xmlns:p14="http://schemas.microsoft.com/office/powerpoint/2010/main" val="22273727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85DB3-EC40-FC1F-AF49-9074E212AB3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7CEFC55-41CB-7C4C-3118-AB9E5CF226E0}"/>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49710B-643A-313B-C1AE-DDE1782347BC}"/>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omputer&#10;&#10;Description automatically generated">
            <a:extLst>
              <a:ext uri="{FF2B5EF4-FFF2-40B4-BE49-F238E27FC236}">
                <a16:creationId xmlns:a16="http://schemas.microsoft.com/office/drawing/2014/main" id="{E072428A-D66F-1F5E-3373-D12889840B3A}"/>
              </a:ext>
            </a:extLst>
          </p:cNvPr>
          <p:cNvPicPr>
            <a:picLocks noChangeAspect="1"/>
          </p:cNvPicPr>
          <p:nvPr/>
        </p:nvPicPr>
        <p:blipFill>
          <a:blip r:embed="rId3"/>
          <a:stretch>
            <a:fillRect/>
          </a:stretch>
        </p:blipFill>
        <p:spPr>
          <a:xfrm>
            <a:off x="2209800" y="4084797"/>
            <a:ext cx="7772400" cy="2780891"/>
          </a:xfrm>
          <a:prstGeom prst="rect">
            <a:avLst/>
          </a:prstGeom>
        </p:spPr>
      </p:pic>
      <p:sp>
        <p:nvSpPr>
          <p:cNvPr id="9" name="Title 1">
            <a:extLst>
              <a:ext uri="{FF2B5EF4-FFF2-40B4-BE49-F238E27FC236}">
                <a16:creationId xmlns:a16="http://schemas.microsoft.com/office/drawing/2014/main" id="{AAD497E0-B8CE-948F-161B-62CA94D8A1BF}"/>
              </a:ext>
            </a:extLst>
          </p:cNvPr>
          <p:cNvSpPr>
            <a:spLocks noGrp="1"/>
          </p:cNvSpPr>
          <p:nvPr>
            <p:ph type="title"/>
          </p:nvPr>
        </p:nvSpPr>
        <p:spPr>
          <a:xfrm>
            <a:off x="640079" y="1371601"/>
            <a:ext cx="10890929" cy="1097280"/>
          </a:xfrm>
        </p:spPr>
        <p:txBody>
          <a:bodyPr>
            <a:normAutofit/>
          </a:bodyPr>
          <a:lstStyle/>
          <a:p>
            <a:r>
              <a:rPr lang="en-US" dirty="0">
                <a:solidFill>
                  <a:srgbClr val="000000"/>
                </a:solidFill>
              </a:rPr>
              <a:t>Positional Encodings Requirements</a:t>
            </a:r>
            <a:endParaRPr lang="en-US" dirty="0"/>
          </a:p>
        </p:txBody>
      </p:sp>
      <p:sp>
        <p:nvSpPr>
          <p:cNvPr id="10" name="TextBox 9">
            <a:extLst>
              <a:ext uri="{FF2B5EF4-FFF2-40B4-BE49-F238E27FC236}">
                <a16:creationId xmlns:a16="http://schemas.microsoft.com/office/drawing/2014/main" id="{F149C17E-2920-D92B-2E9D-DA5F030B1A83}"/>
              </a:ext>
            </a:extLst>
          </p:cNvPr>
          <p:cNvSpPr txBox="1"/>
          <p:nvPr/>
        </p:nvSpPr>
        <p:spPr>
          <a:xfrm>
            <a:off x="3354704" y="2731686"/>
            <a:ext cx="5132071" cy="369332"/>
          </a:xfrm>
          <a:prstGeom prst="rect">
            <a:avLst/>
          </a:prstGeom>
          <a:noFill/>
        </p:spPr>
        <p:txBody>
          <a:bodyPr wrap="square" rtlCol="0">
            <a:spAutoFit/>
          </a:bodyPr>
          <a:lstStyle/>
          <a:p>
            <a:r>
              <a:rPr lang="en-US" dirty="0"/>
              <a:t>Positional encodings should not be too large.</a:t>
            </a:r>
          </a:p>
        </p:txBody>
      </p:sp>
    </p:spTree>
    <p:extLst>
      <p:ext uri="{BB962C8B-B14F-4D97-AF65-F5344CB8AC3E}">
        <p14:creationId xmlns:p14="http://schemas.microsoft.com/office/powerpoint/2010/main" val="886588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04618-0F76-7A66-A768-9260B3ED5F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38DFBC-2AAF-DBD6-20FB-3426176E87A4}"/>
              </a:ext>
            </a:extLst>
          </p:cNvPr>
          <p:cNvSpPr>
            <a:spLocks noGrp="1"/>
          </p:cNvSpPr>
          <p:nvPr>
            <p:ph type="title"/>
          </p:nvPr>
        </p:nvSpPr>
        <p:spPr/>
        <p:txBody>
          <a:bodyPr/>
          <a:lstStyle/>
          <a:p>
            <a:r>
              <a:rPr lang="en-US" dirty="0"/>
              <a:t>Fine–Tuning a Transformer</a:t>
            </a:r>
          </a:p>
        </p:txBody>
      </p:sp>
      <p:pic>
        <p:nvPicPr>
          <p:cNvPr id="5" name="Content Placeholder 4" descr="A wooden figure next to a box&#10;&#10;Description automatically generated">
            <a:extLst>
              <a:ext uri="{FF2B5EF4-FFF2-40B4-BE49-F238E27FC236}">
                <a16:creationId xmlns:a16="http://schemas.microsoft.com/office/drawing/2014/main" id="{F685C2D8-BBD2-3D9B-0C81-C9AD253E867E}"/>
              </a:ext>
            </a:extLst>
          </p:cNvPr>
          <p:cNvPicPr>
            <a:picLocks noGrp="1" noChangeAspect="1"/>
          </p:cNvPicPr>
          <p:nvPr>
            <p:ph idx="1"/>
          </p:nvPr>
        </p:nvPicPr>
        <p:blipFill>
          <a:blip r:embed="rId2"/>
          <a:stretch>
            <a:fillRect/>
          </a:stretch>
        </p:blipFill>
        <p:spPr>
          <a:xfrm>
            <a:off x="1658322" y="2029971"/>
            <a:ext cx="8875355" cy="4828029"/>
          </a:xfrm>
        </p:spPr>
      </p:pic>
      <p:sp>
        <p:nvSpPr>
          <p:cNvPr id="6" name="Rectangle 5">
            <a:extLst>
              <a:ext uri="{FF2B5EF4-FFF2-40B4-BE49-F238E27FC236}">
                <a16:creationId xmlns:a16="http://schemas.microsoft.com/office/drawing/2014/main" id="{DA0CD244-0D09-01FC-A22D-FBC1E8D717D5}"/>
              </a:ext>
            </a:extLst>
          </p:cNvPr>
          <p:cNvSpPr/>
          <p:nvPr/>
        </p:nvSpPr>
        <p:spPr>
          <a:xfrm>
            <a:off x="5486400" y="6417129"/>
            <a:ext cx="5290457" cy="4408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8101E7-3E36-7871-3A93-E89C268AEC47}"/>
              </a:ext>
            </a:extLst>
          </p:cNvPr>
          <p:cNvSpPr/>
          <p:nvPr/>
        </p:nvSpPr>
        <p:spPr>
          <a:xfrm>
            <a:off x="5763986" y="5192486"/>
            <a:ext cx="6008914" cy="16655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1145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8CFA9-ED6D-19CE-9BBC-A22753CC561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D445C40-21C4-ED2E-F5F0-471AFB5988AF}"/>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1E05334-9690-35E7-8C57-CD58D252049F}"/>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omputer&#10;&#10;Description automatically generated">
            <a:extLst>
              <a:ext uri="{FF2B5EF4-FFF2-40B4-BE49-F238E27FC236}">
                <a16:creationId xmlns:a16="http://schemas.microsoft.com/office/drawing/2014/main" id="{8DBD3846-1B1B-941C-0142-3687362A7E9B}"/>
              </a:ext>
            </a:extLst>
          </p:cNvPr>
          <p:cNvPicPr>
            <a:picLocks noChangeAspect="1"/>
          </p:cNvPicPr>
          <p:nvPr/>
        </p:nvPicPr>
        <p:blipFill>
          <a:blip r:embed="rId3"/>
          <a:stretch>
            <a:fillRect/>
          </a:stretch>
        </p:blipFill>
        <p:spPr>
          <a:xfrm>
            <a:off x="5070963" y="1950205"/>
            <a:ext cx="6183923" cy="4907795"/>
          </a:xfrm>
          <a:prstGeom prst="rect">
            <a:avLst/>
          </a:prstGeom>
        </p:spPr>
      </p:pic>
      <p:sp>
        <p:nvSpPr>
          <p:cNvPr id="9" name="Title 1">
            <a:extLst>
              <a:ext uri="{FF2B5EF4-FFF2-40B4-BE49-F238E27FC236}">
                <a16:creationId xmlns:a16="http://schemas.microsoft.com/office/drawing/2014/main" id="{653AA2AA-EE29-0005-906F-BF54BA5F6D3F}"/>
              </a:ext>
            </a:extLst>
          </p:cNvPr>
          <p:cNvSpPr>
            <a:spLocks noGrp="1"/>
          </p:cNvSpPr>
          <p:nvPr>
            <p:ph type="title"/>
          </p:nvPr>
        </p:nvSpPr>
        <p:spPr>
          <a:xfrm>
            <a:off x="572452" y="1185864"/>
            <a:ext cx="11047095" cy="1097280"/>
          </a:xfrm>
        </p:spPr>
        <p:txBody>
          <a:bodyPr>
            <a:normAutofit/>
          </a:bodyPr>
          <a:lstStyle/>
          <a:p>
            <a:r>
              <a:rPr lang="en-US" dirty="0">
                <a:solidFill>
                  <a:srgbClr val="000000"/>
                </a:solidFill>
              </a:rPr>
              <a:t>Positional Encodings Requirements</a:t>
            </a:r>
            <a:endParaRPr lang="en-US" dirty="0"/>
          </a:p>
        </p:txBody>
      </p:sp>
      <p:sp>
        <p:nvSpPr>
          <p:cNvPr id="10" name="TextBox 9">
            <a:extLst>
              <a:ext uri="{FF2B5EF4-FFF2-40B4-BE49-F238E27FC236}">
                <a16:creationId xmlns:a16="http://schemas.microsoft.com/office/drawing/2014/main" id="{8E5AFAF7-17EE-CD5E-6B27-628B5AADFDE5}"/>
              </a:ext>
            </a:extLst>
          </p:cNvPr>
          <p:cNvSpPr txBox="1"/>
          <p:nvPr/>
        </p:nvSpPr>
        <p:spPr>
          <a:xfrm>
            <a:off x="572452" y="3106103"/>
            <a:ext cx="4133849" cy="1707455"/>
          </a:xfrm>
          <a:prstGeom prst="rect">
            <a:avLst/>
          </a:prstGeom>
          <a:noFill/>
        </p:spPr>
        <p:txBody>
          <a:bodyPr wrap="square" rtlCol="0">
            <a:spAutoFit/>
          </a:bodyPr>
          <a:lstStyle/>
          <a:p>
            <a:pPr>
              <a:lnSpc>
                <a:spcPct val="150000"/>
              </a:lnSpc>
            </a:pPr>
            <a:r>
              <a:rPr lang="en-US" dirty="0"/>
              <a:t>Remember that positional encodings push the embeddings vectors in a certain direction in the multidimensional vector space</a:t>
            </a:r>
          </a:p>
        </p:txBody>
      </p:sp>
    </p:spTree>
    <p:extLst>
      <p:ext uri="{BB962C8B-B14F-4D97-AF65-F5344CB8AC3E}">
        <p14:creationId xmlns:p14="http://schemas.microsoft.com/office/powerpoint/2010/main" val="3003554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3E2F9-63B4-2273-D96B-9F6F7961864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58BBFE4-52D8-3158-1F13-A2FAE116B733}"/>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14AC231-106D-84AD-6AA2-0EA881BD9E92}"/>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queen and king&#10;&#10;Description automatically generated">
            <a:extLst>
              <a:ext uri="{FF2B5EF4-FFF2-40B4-BE49-F238E27FC236}">
                <a16:creationId xmlns:a16="http://schemas.microsoft.com/office/drawing/2014/main" id="{19A3EABA-52DA-6A63-6C6F-741B0418F3FA}"/>
              </a:ext>
            </a:extLst>
          </p:cNvPr>
          <p:cNvPicPr>
            <a:picLocks noChangeAspect="1"/>
          </p:cNvPicPr>
          <p:nvPr/>
        </p:nvPicPr>
        <p:blipFill>
          <a:blip r:embed="rId3"/>
          <a:stretch>
            <a:fillRect/>
          </a:stretch>
        </p:blipFill>
        <p:spPr>
          <a:xfrm>
            <a:off x="5085083" y="2063262"/>
            <a:ext cx="6216695" cy="4794738"/>
          </a:xfrm>
          <a:prstGeom prst="rect">
            <a:avLst/>
          </a:prstGeom>
        </p:spPr>
      </p:pic>
      <p:sp>
        <p:nvSpPr>
          <p:cNvPr id="12" name="Title 1">
            <a:extLst>
              <a:ext uri="{FF2B5EF4-FFF2-40B4-BE49-F238E27FC236}">
                <a16:creationId xmlns:a16="http://schemas.microsoft.com/office/drawing/2014/main" id="{A578AEA4-34D1-A298-08C2-94282A6FF16D}"/>
              </a:ext>
            </a:extLst>
          </p:cNvPr>
          <p:cNvSpPr txBox="1">
            <a:spLocks/>
          </p:cNvSpPr>
          <p:nvPr/>
        </p:nvSpPr>
        <p:spPr>
          <a:xfrm>
            <a:off x="572452" y="1185864"/>
            <a:ext cx="11047095" cy="109728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a:solidFill>
                  <a:srgbClr val="000000"/>
                </a:solidFill>
              </a:rPr>
              <a:t>Positional Encodings Requirements</a:t>
            </a:r>
            <a:endParaRPr lang="en-US" dirty="0"/>
          </a:p>
        </p:txBody>
      </p:sp>
      <p:sp>
        <p:nvSpPr>
          <p:cNvPr id="14" name="TextBox 13">
            <a:extLst>
              <a:ext uri="{FF2B5EF4-FFF2-40B4-BE49-F238E27FC236}">
                <a16:creationId xmlns:a16="http://schemas.microsoft.com/office/drawing/2014/main" id="{E61D87F2-CA61-882A-DEE9-DAA8FFCD9B36}"/>
              </a:ext>
            </a:extLst>
          </p:cNvPr>
          <p:cNvSpPr txBox="1"/>
          <p:nvPr/>
        </p:nvSpPr>
        <p:spPr>
          <a:xfrm>
            <a:off x="572452" y="3106103"/>
            <a:ext cx="4133849" cy="295395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If they are too large, they push embeddings vectors into very distinct embedding subspaces </a:t>
            </a:r>
          </a:p>
          <a:p>
            <a:pPr>
              <a:lnSpc>
                <a:spcPct val="150000"/>
              </a:lnSpc>
            </a:pPr>
            <a:endParaRPr lang="en-US" dirty="0"/>
          </a:p>
          <a:p>
            <a:pPr marL="285750" indent="-285750">
              <a:lnSpc>
                <a:spcPct val="150000"/>
              </a:lnSpc>
              <a:buFont typeface="Arial" panose="020B0604020202020204" pitchFamily="34" charset="0"/>
              <a:buChar char="•"/>
            </a:pPr>
            <a:r>
              <a:rPr lang="en-US" dirty="0"/>
              <a:t>… where the position similarity or dissimilarity overtones the semantic similarity/dissimilarity.</a:t>
            </a:r>
          </a:p>
        </p:txBody>
      </p:sp>
    </p:spTree>
    <p:extLst>
      <p:ext uri="{BB962C8B-B14F-4D97-AF65-F5344CB8AC3E}">
        <p14:creationId xmlns:p14="http://schemas.microsoft.com/office/powerpoint/2010/main" val="29828136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3F612-D59E-E61D-4A58-5D613CA6649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8D881EF-5651-9D12-9063-0B1762ED3DE8}"/>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C9420F4-819E-AE0A-688C-1CB765F02FA2}"/>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aph on a black background&#10;&#10;Description automatically generated">
            <a:extLst>
              <a:ext uri="{FF2B5EF4-FFF2-40B4-BE49-F238E27FC236}">
                <a16:creationId xmlns:a16="http://schemas.microsoft.com/office/drawing/2014/main" id="{91D4A949-13D5-5201-E7D7-EEEDB8E0E1CC}"/>
              </a:ext>
            </a:extLst>
          </p:cNvPr>
          <p:cNvPicPr>
            <a:picLocks noChangeAspect="1"/>
          </p:cNvPicPr>
          <p:nvPr/>
        </p:nvPicPr>
        <p:blipFill>
          <a:blip r:embed="rId3"/>
          <a:stretch>
            <a:fillRect/>
          </a:stretch>
        </p:blipFill>
        <p:spPr>
          <a:xfrm>
            <a:off x="4501660" y="2014010"/>
            <a:ext cx="6761119" cy="4843990"/>
          </a:xfrm>
          <a:prstGeom prst="rect">
            <a:avLst/>
          </a:prstGeom>
        </p:spPr>
      </p:pic>
      <p:sp>
        <p:nvSpPr>
          <p:cNvPr id="9" name="Title 1">
            <a:extLst>
              <a:ext uri="{FF2B5EF4-FFF2-40B4-BE49-F238E27FC236}">
                <a16:creationId xmlns:a16="http://schemas.microsoft.com/office/drawing/2014/main" id="{4DF72C7E-DC35-4571-328A-01515C5BE2FB}"/>
              </a:ext>
            </a:extLst>
          </p:cNvPr>
          <p:cNvSpPr>
            <a:spLocks noGrp="1"/>
          </p:cNvSpPr>
          <p:nvPr>
            <p:ph type="title"/>
          </p:nvPr>
        </p:nvSpPr>
        <p:spPr>
          <a:xfrm>
            <a:off x="544829" y="1157288"/>
            <a:ext cx="9532621" cy="1097280"/>
          </a:xfrm>
        </p:spPr>
        <p:txBody>
          <a:bodyPr>
            <a:normAutofit fontScale="90000"/>
          </a:bodyPr>
          <a:lstStyle/>
          <a:p>
            <a:r>
              <a:rPr lang="en-US" dirty="0">
                <a:solidFill>
                  <a:srgbClr val="000000"/>
                </a:solidFill>
              </a:rPr>
              <a:t>Choosing a Function for Positional Encodings </a:t>
            </a:r>
            <a:endParaRPr lang="en-US" dirty="0"/>
          </a:p>
        </p:txBody>
      </p:sp>
      <p:sp>
        <p:nvSpPr>
          <p:cNvPr id="10" name="TextBox 9">
            <a:extLst>
              <a:ext uri="{FF2B5EF4-FFF2-40B4-BE49-F238E27FC236}">
                <a16:creationId xmlns:a16="http://schemas.microsoft.com/office/drawing/2014/main" id="{74FB7528-0C92-6219-011D-2DDCE2D892C5}"/>
              </a:ext>
            </a:extLst>
          </p:cNvPr>
          <p:cNvSpPr txBox="1"/>
          <p:nvPr/>
        </p:nvSpPr>
        <p:spPr>
          <a:xfrm>
            <a:off x="572452" y="2657555"/>
            <a:ext cx="3456623" cy="3369449"/>
          </a:xfrm>
          <a:prstGeom prst="rect">
            <a:avLst/>
          </a:prstGeom>
          <a:noFill/>
        </p:spPr>
        <p:txBody>
          <a:bodyPr wrap="square" rtlCol="0">
            <a:spAutoFit/>
          </a:bodyPr>
          <a:lstStyle/>
          <a:p>
            <a:pPr>
              <a:lnSpc>
                <a:spcPct val="150000"/>
              </a:lnSpc>
            </a:pPr>
            <a:r>
              <a:rPr lang="en-US" u="sng" dirty="0"/>
              <a:t>Solution 1:</a:t>
            </a:r>
          </a:p>
          <a:p>
            <a:pPr marL="285750" indent="-285750">
              <a:lnSpc>
                <a:spcPct val="150000"/>
              </a:lnSpc>
              <a:buFont typeface="Arial" panose="020B0604020202020204" pitchFamily="34" charset="0"/>
              <a:buChar char="•"/>
            </a:pPr>
            <a:r>
              <a:rPr lang="en-US" dirty="0"/>
              <a:t>A non-periodic function (e.g., a line) and assign positions from 1 to the total number of tokens in the sequence</a:t>
            </a:r>
          </a:p>
          <a:p>
            <a:pPr>
              <a:lnSpc>
                <a:spcPct val="150000"/>
              </a:lnSpc>
            </a:pPr>
            <a:r>
              <a:rPr lang="en-US" u="sng" dirty="0"/>
              <a:t>Problem:</a:t>
            </a:r>
          </a:p>
          <a:p>
            <a:pPr marL="285750" indent="-285750">
              <a:lnSpc>
                <a:spcPct val="150000"/>
              </a:lnSpc>
              <a:buFont typeface="Arial" panose="020B0604020202020204" pitchFamily="34" charset="0"/>
              <a:buChar char="•"/>
            </a:pPr>
            <a:r>
              <a:rPr lang="en-US" dirty="0"/>
              <a:t>Shifts become too big, as the sequence becomes longer</a:t>
            </a:r>
          </a:p>
        </p:txBody>
      </p:sp>
    </p:spTree>
    <p:extLst>
      <p:ext uri="{BB962C8B-B14F-4D97-AF65-F5344CB8AC3E}">
        <p14:creationId xmlns:p14="http://schemas.microsoft.com/office/powerpoint/2010/main" val="94694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09E21-46F0-9563-B492-F64C36C9EFB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9785D8C-9A7E-31CB-8F8F-0DA85D2A871C}"/>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B506E3-78D5-E039-BAB5-18AC5B7A4E86}"/>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AD31E34B-749D-CBE1-E26D-A0698CDDBAE3}"/>
              </a:ext>
            </a:extLst>
          </p:cNvPr>
          <p:cNvPicPr>
            <a:picLocks noChangeAspect="1"/>
          </p:cNvPicPr>
          <p:nvPr/>
        </p:nvPicPr>
        <p:blipFill>
          <a:blip r:embed="rId3"/>
          <a:stretch>
            <a:fillRect/>
          </a:stretch>
        </p:blipFill>
        <p:spPr>
          <a:xfrm>
            <a:off x="4265895" y="2145409"/>
            <a:ext cx="7058597" cy="4712591"/>
          </a:xfrm>
          <a:prstGeom prst="rect">
            <a:avLst/>
          </a:prstGeom>
        </p:spPr>
      </p:pic>
      <p:sp>
        <p:nvSpPr>
          <p:cNvPr id="7" name="Title 1">
            <a:extLst>
              <a:ext uri="{FF2B5EF4-FFF2-40B4-BE49-F238E27FC236}">
                <a16:creationId xmlns:a16="http://schemas.microsoft.com/office/drawing/2014/main" id="{20133BA6-7192-0BF5-E7A4-543EF6F2354C}"/>
              </a:ext>
            </a:extLst>
          </p:cNvPr>
          <p:cNvSpPr>
            <a:spLocks noGrp="1"/>
          </p:cNvSpPr>
          <p:nvPr>
            <p:ph type="title"/>
          </p:nvPr>
        </p:nvSpPr>
        <p:spPr>
          <a:xfrm>
            <a:off x="544829" y="1157288"/>
            <a:ext cx="9532621" cy="1097280"/>
          </a:xfrm>
        </p:spPr>
        <p:txBody>
          <a:bodyPr>
            <a:normAutofit fontScale="90000"/>
          </a:bodyPr>
          <a:lstStyle/>
          <a:p>
            <a:r>
              <a:rPr lang="en-US" dirty="0">
                <a:solidFill>
                  <a:srgbClr val="000000"/>
                </a:solidFill>
              </a:rPr>
              <a:t>Choosing a Function for Positional Encodings </a:t>
            </a:r>
            <a:endParaRPr lang="en-US" dirty="0"/>
          </a:p>
        </p:txBody>
      </p:sp>
      <p:sp>
        <p:nvSpPr>
          <p:cNvPr id="8" name="TextBox 7">
            <a:extLst>
              <a:ext uri="{FF2B5EF4-FFF2-40B4-BE49-F238E27FC236}">
                <a16:creationId xmlns:a16="http://schemas.microsoft.com/office/drawing/2014/main" id="{8F807D03-BA29-2F41-C2A4-401646181F6D}"/>
              </a:ext>
            </a:extLst>
          </p:cNvPr>
          <p:cNvSpPr txBox="1"/>
          <p:nvPr/>
        </p:nvSpPr>
        <p:spPr>
          <a:xfrm>
            <a:off x="540747" y="1826558"/>
            <a:ext cx="3456623" cy="5031442"/>
          </a:xfrm>
          <a:prstGeom prst="rect">
            <a:avLst/>
          </a:prstGeom>
          <a:noFill/>
        </p:spPr>
        <p:txBody>
          <a:bodyPr wrap="square" rtlCol="0">
            <a:spAutoFit/>
          </a:bodyPr>
          <a:lstStyle/>
          <a:p>
            <a:pPr>
              <a:lnSpc>
                <a:spcPct val="150000"/>
              </a:lnSpc>
            </a:pPr>
            <a:r>
              <a:rPr lang="en-US" u="sng" dirty="0"/>
              <a:t>Solution 1:</a:t>
            </a:r>
          </a:p>
          <a:p>
            <a:pPr marL="285750" indent="-285750">
              <a:lnSpc>
                <a:spcPct val="150000"/>
              </a:lnSpc>
              <a:buFont typeface="Arial" panose="020B0604020202020204" pitchFamily="34" charset="0"/>
              <a:buChar char="•"/>
            </a:pPr>
            <a:r>
              <a:rPr lang="en-US" dirty="0"/>
              <a:t>Take a bounded periodic function (e.g., sine) </a:t>
            </a:r>
          </a:p>
          <a:p>
            <a:pPr>
              <a:lnSpc>
                <a:spcPct val="150000"/>
              </a:lnSpc>
            </a:pPr>
            <a:r>
              <a:rPr lang="en-US" u="sng" dirty="0"/>
              <a:t>Advantages</a:t>
            </a:r>
          </a:p>
          <a:p>
            <a:pPr marL="285750" indent="-285750">
              <a:lnSpc>
                <a:spcPct val="150000"/>
              </a:lnSpc>
              <a:buFont typeface="Arial" panose="020B0604020202020204" pitchFamily="34" charset="0"/>
              <a:buChar char="•"/>
            </a:pPr>
            <a:r>
              <a:rPr lang="en-US" dirty="0"/>
              <a:t>It is bounded by values between 1 and -1</a:t>
            </a:r>
          </a:p>
          <a:p>
            <a:pPr marL="285750" indent="-285750">
              <a:lnSpc>
                <a:spcPct val="150000"/>
              </a:lnSpc>
              <a:buFont typeface="Arial" panose="020B0604020202020204" pitchFamily="34" charset="0"/>
              <a:buChar char="•"/>
            </a:pPr>
            <a:r>
              <a:rPr lang="en-US" dirty="0"/>
              <a:t>Sines are defined up to infinity</a:t>
            </a:r>
          </a:p>
          <a:p>
            <a:pPr marL="285750" indent="-285750">
              <a:lnSpc>
                <a:spcPct val="150000"/>
              </a:lnSpc>
              <a:buFont typeface="Arial" panose="020B0604020202020204" pitchFamily="34" charset="0"/>
              <a:buChar char="•"/>
            </a:pPr>
            <a:r>
              <a:rPr lang="en-US" dirty="0"/>
              <a:t>… even with very long sequences we have values between 1 and -1 for the positional encodings </a:t>
            </a:r>
          </a:p>
        </p:txBody>
      </p:sp>
    </p:spTree>
    <p:extLst>
      <p:ext uri="{BB962C8B-B14F-4D97-AF65-F5344CB8AC3E}">
        <p14:creationId xmlns:p14="http://schemas.microsoft.com/office/powerpoint/2010/main" val="111824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E86E1-A143-5D52-EF44-6B648EA8A16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D8F31B4-A364-E3C1-CEB1-E92644DCB703}"/>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A02014-17EC-24A3-4244-7DDDB5D981B0}"/>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40526F09-B76B-C153-E3CB-948E1085C035}"/>
              </a:ext>
            </a:extLst>
          </p:cNvPr>
          <p:cNvPicPr>
            <a:picLocks noChangeAspect="1"/>
          </p:cNvPicPr>
          <p:nvPr/>
        </p:nvPicPr>
        <p:blipFill>
          <a:blip r:embed="rId3"/>
          <a:stretch>
            <a:fillRect/>
          </a:stretch>
        </p:blipFill>
        <p:spPr>
          <a:xfrm>
            <a:off x="3459508" y="2282758"/>
            <a:ext cx="7772400" cy="4575242"/>
          </a:xfrm>
          <a:prstGeom prst="rect">
            <a:avLst/>
          </a:prstGeom>
        </p:spPr>
      </p:pic>
      <p:sp>
        <p:nvSpPr>
          <p:cNvPr id="7" name="Title 1">
            <a:extLst>
              <a:ext uri="{FF2B5EF4-FFF2-40B4-BE49-F238E27FC236}">
                <a16:creationId xmlns:a16="http://schemas.microsoft.com/office/drawing/2014/main" id="{0F99E11D-D0D2-20D5-D874-9BE938EFC333}"/>
              </a:ext>
            </a:extLst>
          </p:cNvPr>
          <p:cNvSpPr>
            <a:spLocks noGrp="1"/>
          </p:cNvSpPr>
          <p:nvPr>
            <p:ph type="title"/>
          </p:nvPr>
        </p:nvSpPr>
        <p:spPr>
          <a:xfrm>
            <a:off x="544829" y="1157288"/>
            <a:ext cx="9532621" cy="1097280"/>
          </a:xfrm>
        </p:spPr>
        <p:txBody>
          <a:bodyPr>
            <a:normAutofit fontScale="90000"/>
          </a:bodyPr>
          <a:lstStyle/>
          <a:p>
            <a:r>
              <a:rPr lang="en-US" dirty="0">
                <a:solidFill>
                  <a:srgbClr val="000000"/>
                </a:solidFill>
              </a:rPr>
              <a:t>Choosing a Function for Positional Encodings </a:t>
            </a:r>
            <a:endParaRPr lang="en-US" dirty="0"/>
          </a:p>
        </p:txBody>
      </p:sp>
      <p:sp>
        <p:nvSpPr>
          <p:cNvPr id="8" name="TextBox 7">
            <a:extLst>
              <a:ext uri="{FF2B5EF4-FFF2-40B4-BE49-F238E27FC236}">
                <a16:creationId xmlns:a16="http://schemas.microsoft.com/office/drawing/2014/main" id="{07754BA4-FA8C-FE79-A7A3-6B28098B0223}"/>
              </a:ext>
            </a:extLst>
          </p:cNvPr>
          <p:cNvSpPr txBox="1"/>
          <p:nvPr/>
        </p:nvSpPr>
        <p:spPr>
          <a:xfrm>
            <a:off x="83860" y="2254568"/>
            <a:ext cx="3375648" cy="4524315"/>
          </a:xfrm>
          <a:prstGeom prst="rect">
            <a:avLst/>
          </a:prstGeom>
          <a:noFill/>
        </p:spPr>
        <p:txBody>
          <a:bodyPr wrap="square" rtlCol="0">
            <a:spAutoFit/>
          </a:bodyPr>
          <a:lstStyle/>
          <a:p>
            <a:pPr>
              <a:lnSpc>
                <a:spcPct val="150000"/>
              </a:lnSpc>
            </a:pPr>
            <a:r>
              <a:rPr lang="en-US" u="sng" dirty="0"/>
              <a:t>Solution 1:</a:t>
            </a:r>
          </a:p>
          <a:p>
            <a:pPr marL="285750" indent="-285750">
              <a:lnSpc>
                <a:spcPct val="150000"/>
              </a:lnSpc>
              <a:buFont typeface="Arial" panose="020B0604020202020204" pitchFamily="34" charset="0"/>
              <a:buChar char="•"/>
            </a:pPr>
            <a:r>
              <a:rPr lang="en-US" dirty="0"/>
              <a:t>Why not a sigmoid function? Also bounded… </a:t>
            </a:r>
          </a:p>
          <a:p>
            <a:pPr>
              <a:lnSpc>
                <a:spcPct val="150000"/>
              </a:lnSpc>
            </a:pPr>
            <a:r>
              <a:rPr lang="en-US" u="sng" dirty="0"/>
              <a:t>Problem</a:t>
            </a:r>
          </a:p>
          <a:p>
            <a:pPr marL="285750" indent="-285750">
              <a:lnSpc>
                <a:spcPct val="150000"/>
              </a:lnSpc>
              <a:buFont typeface="Arial" panose="020B0604020202020204" pitchFamily="34" charset="0"/>
              <a:buChar char="•"/>
            </a:pPr>
            <a:r>
              <a:rPr lang="en-US" dirty="0"/>
              <a:t>No variability for positional encodings further into the sequence</a:t>
            </a:r>
          </a:p>
          <a:p>
            <a:pPr marL="285750" indent="-285750">
              <a:lnSpc>
                <a:spcPct val="150000"/>
              </a:lnSpc>
              <a:buFont typeface="Arial" panose="020B0604020202020204" pitchFamily="34" charset="0"/>
              <a:buChar char="•"/>
            </a:pPr>
            <a:r>
              <a:rPr lang="en-US" dirty="0"/>
              <a:t>All positional encodings = 1 after the 4</a:t>
            </a:r>
            <a:r>
              <a:rPr lang="en-US" baseline="30000" dirty="0"/>
              <a:t>th</a:t>
            </a:r>
            <a:r>
              <a:rPr lang="en-US" dirty="0"/>
              <a:t> sequence element</a:t>
            </a:r>
          </a:p>
          <a:p>
            <a:pPr marL="285750" indent="-285750">
              <a:buFont typeface="Arial" panose="020B0604020202020204" pitchFamily="34" charset="0"/>
              <a:buChar char="•"/>
            </a:pPr>
            <a:endParaRPr lang="en-US" u="sng" dirty="0"/>
          </a:p>
        </p:txBody>
      </p:sp>
    </p:spTree>
    <p:extLst>
      <p:ext uri="{BB962C8B-B14F-4D97-AF65-F5344CB8AC3E}">
        <p14:creationId xmlns:p14="http://schemas.microsoft.com/office/powerpoint/2010/main" val="404415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2456E-C354-E31F-A79C-EA45118EDC5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80C938A-3487-EEF4-7BBE-D1B6DC646820}"/>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41D6B4-BB6D-FA52-C516-BB8F9F94502C}"/>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859EE1FE-426A-9F4B-F777-BE59AEFE2666}"/>
              </a:ext>
            </a:extLst>
          </p:cNvPr>
          <p:cNvPicPr>
            <a:picLocks noChangeAspect="1"/>
          </p:cNvPicPr>
          <p:nvPr/>
        </p:nvPicPr>
        <p:blipFill>
          <a:blip r:embed="rId3"/>
          <a:stretch>
            <a:fillRect/>
          </a:stretch>
        </p:blipFill>
        <p:spPr>
          <a:xfrm>
            <a:off x="4265895" y="2145409"/>
            <a:ext cx="7058597" cy="4712591"/>
          </a:xfrm>
          <a:prstGeom prst="rect">
            <a:avLst/>
          </a:prstGeom>
        </p:spPr>
      </p:pic>
      <p:sp>
        <p:nvSpPr>
          <p:cNvPr id="7" name="Title 1">
            <a:extLst>
              <a:ext uri="{FF2B5EF4-FFF2-40B4-BE49-F238E27FC236}">
                <a16:creationId xmlns:a16="http://schemas.microsoft.com/office/drawing/2014/main" id="{DFE27B7A-CF89-1A78-18B2-F32503639B31}"/>
              </a:ext>
            </a:extLst>
          </p:cNvPr>
          <p:cNvSpPr>
            <a:spLocks noGrp="1"/>
          </p:cNvSpPr>
          <p:nvPr>
            <p:ph type="title"/>
          </p:nvPr>
        </p:nvSpPr>
        <p:spPr>
          <a:xfrm>
            <a:off x="544829" y="1157288"/>
            <a:ext cx="9532621" cy="1097280"/>
          </a:xfrm>
        </p:spPr>
        <p:txBody>
          <a:bodyPr>
            <a:normAutofit fontScale="90000"/>
          </a:bodyPr>
          <a:lstStyle/>
          <a:p>
            <a:r>
              <a:rPr lang="en-US" dirty="0">
                <a:solidFill>
                  <a:srgbClr val="000000"/>
                </a:solidFill>
              </a:rPr>
              <a:t>Choosing a Function for Positional Encodings </a:t>
            </a:r>
            <a:endParaRPr lang="en-US" dirty="0"/>
          </a:p>
        </p:txBody>
      </p:sp>
      <p:sp>
        <p:nvSpPr>
          <p:cNvPr id="8" name="TextBox 7">
            <a:extLst>
              <a:ext uri="{FF2B5EF4-FFF2-40B4-BE49-F238E27FC236}">
                <a16:creationId xmlns:a16="http://schemas.microsoft.com/office/drawing/2014/main" id="{0F5D2733-92F3-D0AF-6057-65E9D6F1D66D}"/>
              </a:ext>
            </a:extLst>
          </p:cNvPr>
          <p:cNvSpPr txBox="1"/>
          <p:nvPr/>
        </p:nvSpPr>
        <p:spPr>
          <a:xfrm>
            <a:off x="572452" y="3106103"/>
            <a:ext cx="3456623" cy="2862322"/>
          </a:xfrm>
          <a:prstGeom prst="rect">
            <a:avLst/>
          </a:prstGeom>
          <a:noFill/>
        </p:spPr>
        <p:txBody>
          <a:bodyPr wrap="square" rtlCol="0">
            <a:spAutoFit/>
          </a:bodyPr>
          <a:lstStyle/>
          <a:p>
            <a:pPr>
              <a:lnSpc>
                <a:spcPct val="150000"/>
              </a:lnSpc>
            </a:pPr>
            <a:r>
              <a:rPr lang="en-US" dirty="0"/>
              <a:t>Let’s choose sines!</a:t>
            </a:r>
          </a:p>
          <a:p>
            <a:pPr>
              <a:lnSpc>
                <a:spcPct val="150000"/>
              </a:lnSpc>
            </a:pPr>
            <a:endParaRPr lang="en-US" dirty="0"/>
          </a:p>
          <a:p>
            <a:pPr>
              <a:lnSpc>
                <a:spcPct val="150000"/>
              </a:lnSpc>
            </a:pPr>
            <a:r>
              <a:rPr lang="en-US" dirty="0"/>
              <a:t>This is what the authors of the “Attention Is All You Need” paper did.</a:t>
            </a:r>
          </a:p>
          <a:p>
            <a:pPr>
              <a:lnSpc>
                <a:spcPct val="150000"/>
              </a:lnSpc>
            </a:pPr>
            <a:r>
              <a:rPr lang="en-US" dirty="0">
                <a:hlinkClick r:id="rId4"/>
              </a:rPr>
              <a:t>https://arxiv.org/pdf/1706.03762</a:t>
            </a:r>
            <a:endParaRPr lang="en-US" dirty="0"/>
          </a:p>
          <a:p>
            <a:endParaRPr lang="en-US" dirty="0"/>
          </a:p>
        </p:txBody>
      </p:sp>
    </p:spTree>
    <p:extLst>
      <p:ext uri="{BB962C8B-B14F-4D97-AF65-F5344CB8AC3E}">
        <p14:creationId xmlns:p14="http://schemas.microsoft.com/office/powerpoint/2010/main" val="25718097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983FA-807A-13F8-4608-8DA50479EA8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72FBA4C-994E-96A4-7EAD-C4AA35974D7E}"/>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E6DC9CA-9A5F-E5E0-A4A3-9D2D2AE0FCAC}"/>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8BAB09AD-ABD0-BB36-92C3-8F896CD68D9F}"/>
              </a:ext>
            </a:extLst>
          </p:cNvPr>
          <p:cNvPicPr>
            <a:picLocks noChangeAspect="1"/>
          </p:cNvPicPr>
          <p:nvPr/>
        </p:nvPicPr>
        <p:blipFill>
          <a:blip r:embed="rId3"/>
          <a:stretch>
            <a:fillRect/>
          </a:stretch>
        </p:blipFill>
        <p:spPr>
          <a:xfrm>
            <a:off x="4265895" y="2145409"/>
            <a:ext cx="7058597" cy="4712591"/>
          </a:xfrm>
          <a:prstGeom prst="rect">
            <a:avLst/>
          </a:prstGeom>
        </p:spPr>
      </p:pic>
      <p:sp>
        <p:nvSpPr>
          <p:cNvPr id="7" name="Title 1">
            <a:extLst>
              <a:ext uri="{FF2B5EF4-FFF2-40B4-BE49-F238E27FC236}">
                <a16:creationId xmlns:a16="http://schemas.microsoft.com/office/drawing/2014/main" id="{98FD421A-22E0-37F4-532A-65370DD60123}"/>
              </a:ext>
            </a:extLst>
          </p:cNvPr>
          <p:cNvSpPr>
            <a:spLocks noGrp="1"/>
          </p:cNvSpPr>
          <p:nvPr>
            <p:ph type="title"/>
          </p:nvPr>
        </p:nvSpPr>
        <p:spPr>
          <a:xfrm>
            <a:off x="544829" y="1157288"/>
            <a:ext cx="9532621" cy="1097280"/>
          </a:xfrm>
        </p:spPr>
        <p:txBody>
          <a:bodyPr>
            <a:normAutofit fontScale="90000"/>
          </a:bodyPr>
          <a:lstStyle/>
          <a:p>
            <a:r>
              <a:rPr lang="en-US" dirty="0">
                <a:solidFill>
                  <a:srgbClr val="000000"/>
                </a:solidFill>
              </a:rPr>
              <a:t>Choosing a Function for Positional Encodings </a:t>
            </a:r>
            <a:endParaRPr lang="en-US" dirty="0"/>
          </a:p>
        </p:txBody>
      </p:sp>
      <p:sp>
        <p:nvSpPr>
          <p:cNvPr id="8" name="TextBox 7">
            <a:extLst>
              <a:ext uri="{FF2B5EF4-FFF2-40B4-BE49-F238E27FC236}">
                <a16:creationId xmlns:a16="http://schemas.microsoft.com/office/drawing/2014/main" id="{7B323D0B-19C8-5932-3458-3B670D082603}"/>
              </a:ext>
            </a:extLst>
          </p:cNvPr>
          <p:cNvSpPr txBox="1"/>
          <p:nvPr/>
        </p:nvSpPr>
        <p:spPr>
          <a:xfrm>
            <a:off x="572452" y="3106103"/>
            <a:ext cx="3456623" cy="876458"/>
          </a:xfrm>
          <a:prstGeom prst="rect">
            <a:avLst/>
          </a:prstGeom>
          <a:noFill/>
        </p:spPr>
        <p:txBody>
          <a:bodyPr wrap="square" rtlCol="0">
            <a:spAutoFit/>
          </a:bodyPr>
          <a:lstStyle/>
          <a:p>
            <a:pPr>
              <a:lnSpc>
                <a:spcPct val="150000"/>
              </a:lnSpc>
            </a:pPr>
            <a:r>
              <a:rPr lang="en-US" dirty="0"/>
              <a:t>Repeating Positional Encodings.</a:t>
            </a:r>
          </a:p>
          <a:p>
            <a:pPr>
              <a:lnSpc>
                <a:spcPct val="150000"/>
              </a:lnSpc>
            </a:pPr>
            <a:endParaRPr lang="en-US" dirty="0"/>
          </a:p>
        </p:txBody>
      </p:sp>
      <p:sp>
        <p:nvSpPr>
          <p:cNvPr id="2" name="TextBox 1">
            <a:extLst>
              <a:ext uri="{FF2B5EF4-FFF2-40B4-BE49-F238E27FC236}">
                <a16:creationId xmlns:a16="http://schemas.microsoft.com/office/drawing/2014/main" id="{BBEEF320-34A0-F10E-7BD9-2114765A8577}"/>
              </a:ext>
            </a:extLst>
          </p:cNvPr>
          <p:cNvSpPr txBox="1"/>
          <p:nvPr/>
        </p:nvSpPr>
        <p:spPr>
          <a:xfrm>
            <a:off x="5630167" y="4603433"/>
            <a:ext cx="931665" cy="523220"/>
          </a:xfrm>
          <a:prstGeom prst="rect">
            <a:avLst/>
          </a:prstGeom>
          <a:noFill/>
        </p:spPr>
        <p:txBody>
          <a:bodyPr wrap="none" rtlCol="0">
            <a:spAutoFit/>
          </a:bodyPr>
          <a:lstStyle/>
          <a:p>
            <a:r>
              <a:rPr lang="en-US" sz="1400" dirty="0">
                <a:solidFill>
                  <a:schemeClr val="bg1"/>
                </a:solidFill>
              </a:rPr>
              <a:t>2</a:t>
            </a:r>
            <a:r>
              <a:rPr lang="en-US" sz="1400" baseline="30000" dirty="0">
                <a:solidFill>
                  <a:schemeClr val="bg1"/>
                </a:solidFill>
              </a:rPr>
              <a:t>nd</a:t>
            </a:r>
            <a:r>
              <a:rPr lang="en-US" sz="1400" dirty="0">
                <a:solidFill>
                  <a:schemeClr val="bg1"/>
                </a:solidFill>
              </a:rPr>
              <a:t> word</a:t>
            </a:r>
          </a:p>
          <a:p>
            <a:r>
              <a:rPr lang="en-US" sz="1400" dirty="0">
                <a:solidFill>
                  <a:schemeClr val="bg1"/>
                </a:solidFill>
              </a:rPr>
              <a:t>[0,0,0,0,1]</a:t>
            </a:r>
          </a:p>
        </p:txBody>
      </p:sp>
      <p:sp>
        <p:nvSpPr>
          <p:cNvPr id="3" name="TextBox 2">
            <a:extLst>
              <a:ext uri="{FF2B5EF4-FFF2-40B4-BE49-F238E27FC236}">
                <a16:creationId xmlns:a16="http://schemas.microsoft.com/office/drawing/2014/main" id="{A7FB7F93-1558-B129-C824-3F9C46AA6F5A}"/>
              </a:ext>
            </a:extLst>
          </p:cNvPr>
          <p:cNvSpPr txBox="1"/>
          <p:nvPr/>
        </p:nvSpPr>
        <p:spPr>
          <a:xfrm>
            <a:off x="6561832" y="4603433"/>
            <a:ext cx="968535" cy="523220"/>
          </a:xfrm>
          <a:prstGeom prst="rect">
            <a:avLst/>
          </a:prstGeom>
          <a:noFill/>
        </p:spPr>
        <p:txBody>
          <a:bodyPr wrap="none" rtlCol="0">
            <a:spAutoFit/>
          </a:bodyPr>
          <a:lstStyle/>
          <a:p>
            <a:r>
              <a:rPr lang="en-US" sz="1400" dirty="0">
                <a:solidFill>
                  <a:schemeClr val="bg1"/>
                </a:solidFill>
              </a:rPr>
              <a:t>6</a:t>
            </a:r>
            <a:r>
              <a:rPr lang="en-US" sz="1400" baseline="30000" dirty="0">
                <a:solidFill>
                  <a:schemeClr val="bg1"/>
                </a:solidFill>
              </a:rPr>
              <a:t>th</a:t>
            </a:r>
            <a:r>
              <a:rPr lang="en-US" sz="1400" dirty="0">
                <a:solidFill>
                  <a:schemeClr val="bg1"/>
                </a:solidFill>
              </a:rPr>
              <a:t> word</a:t>
            </a:r>
          </a:p>
          <a:p>
            <a:r>
              <a:rPr lang="en-US" sz="1400" dirty="0">
                <a:solidFill>
                  <a:schemeClr val="bg1"/>
                </a:solidFill>
              </a:rPr>
              <a:t>[0,0,0,0,1]</a:t>
            </a:r>
          </a:p>
        </p:txBody>
      </p:sp>
      <p:sp>
        <p:nvSpPr>
          <p:cNvPr id="9" name="TextBox 8">
            <a:extLst>
              <a:ext uri="{FF2B5EF4-FFF2-40B4-BE49-F238E27FC236}">
                <a16:creationId xmlns:a16="http://schemas.microsoft.com/office/drawing/2014/main" id="{4C5D7387-2958-B9B4-3D63-7940A0626151}"/>
              </a:ext>
            </a:extLst>
          </p:cNvPr>
          <p:cNvSpPr txBox="1"/>
          <p:nvPr/>
        </p:nvSpPr>
        <p:spPr>
          <a:xfrm>
            <a:off x="7441836" y="4603433"/>
            <a:ext cx="931665" cy="523220"/>
          </a:xfrm>
          <a:prstGeom prst="rect">
            <a:avLst/>
          </a:prstGeom>
          <a:noFill/>
        </p:spPr>
        <p:txBody>
          <a:bodyPr wrap="none" rtlCol="0">
            <a:spAutoFit/>
          </a:bodyPr>
          <a:lstStyle/>
          <a:p>
            <a:r>
              <a:rPr lang="en-US" sz="1400" dirty="0">
                <a:solidFill>
                  <a:schemeClr val="bg1"/>
                </a:solidFill>
              </a:rPr>
              <a:t>10</a:t>
            </a:r>
            <a:r>
              <a:rPr lang="en-US" sz="1400" baseline="30000" dirty="0">
                <a:solidFill>
                  <a:schemeClr val="bg1"/>
                </a:solidFill>
              </a:rPr>
              <a:t>th</a:t>
            </a:r>
            <a:r>
              <a:rPr lang="en-US" sz="1400" dirty="0">
                <a:solidFill>
                  <a:schemeClr val="bg1"/>
                </a:solidFill>
              </a:rPr>
              <a:t> word</a:t>
            </a:r>
          </a:p>
          <a:p>
            <a:r>
              <a:rPr lang="en-US" sz="1400" dirty="0">
                <a:solidFill>
                  <a:schemeClr val="bg1"/>
                </a:solidFill>
              </a:rPr>
              <a:t>[0,0,0,0,1]</a:t>
            </a:r>
          </a:p>
        </p:txBody>
      </p:sp>
      <p:cxnSp>
        <p:nvCxnSpPr>
          <p:cNvPr id="11" name="Straight Arrow Connector 10">
            <a:extLst>
              <a:ext uri="{FF2B5EF4-FFF2-40B4-BE49-F238E27FC236}">
                <a16:creationId xmlns:a16="http://schemas.microsoft.com/office/drawing/2014/main" id="{2F3E93A5-D4E3-AC92-8DE9-BFBEA454CBA2}"/>
              </a:ext>
            </a:extLst>
          </p:cNvPr>
          <p:cNvCxnSpPr>
            <a:stCxn id="2" idx="2"/>
          </p:cNvCxnSpPr>
          <p:nvPr/>
        </p:nvCxnSpPr>
        <p:spPr>
          <a:xfrm flipH="1">
            <a:off x="5982159" y="5126653"/>
            <a:ext cx="113841" cy="25973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27D8825-48EC-20A8-66EB-8CC0922D1325}"/>
              </a:ext>
            </a:extLst>
          </p:cNvPr>
          <p:cNvCxnSpPr/>
          <p:nvPr/>
        </p:nvCxnSpPr>
        <p:spPr>
          <a:xfrm flipH="1">
            <a:off x="6944913" y="5099188"/>
            <a:ext cx="113841" cy="25973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BF74BA2-D5B1-E824-1C72-E7AE151ABF5B}"/>
              </a:ext>
            </a:extLst>
          </p:cNvPr>
          <p:cNvCxnSpPr>
            <a:cxnSpLocks/>
          </p:cNvCxnSpPr>
          <p:nvPr/>
        </p:nvCxnSpPr>
        <p:spPr>
          <a:xfrm flipH="1">
            <a:off x="7907667" y="5142395"/>
            <a:ext cx="113841" cy="25973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467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39A0C-E198-708D-A795-AF08DDC042F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7228A5-682A-F3A2-BB74-91FB177F9B14}"/>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950DF2-CB4C-1A39-DDBE-BE1A85640F55}"/>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Untitled1">
            <a:hlinkClick r:id="" action="ppaction://media"/>
            <a:extLst>
              <a:ext uri="{FF2B5EF4-FFF2-40B4-BE49-F238E27FC236}">
                <a16:creationId xmlns:a16="http://schemas.microsoft.com/office/drawing/2014/main" id="{FE0E3A33-79FB-0FFD-5739-5E408CAD5B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86727" y="2284945"/>
            <a:ext cx="6530364" cy="4573055"/>
          </a:xfrm>
          <a:prstGeom prst="rect">
            <a:avLst/>
          </a:prstGeom>
        </p:spPr>
      </p:pic>
      <p:sp>
        <p:nvSpPr>
          <p:cNvPr id="6" name="Title 1">
            <a:extLst>
              <a:ext uri="{FF2B5EF4-FFF2-40B4-BE49-F238E27FC236}">
                <a16:creationId xmlns:a16="http://schemas.microsoft.com/office/drawing/2014/main" id="{3E2A9936-F629-D7E1-22E9-F911CAE71ED7}"/>
              </a:ext>
            </a:extLst>
          </p:cNvPr>
          <p:cNvSpPr>
            <a:spLocks noGrp="1"/>
          </p:cNvSpPr>
          <p:nvPr>
            <p:ph type="title"/>
          </p:nvPr>
        </p:nvSpPr>
        <p:spPr>
          <a:xfrm>
            <a:off x="544829" y="1157288"/>
            <a:ext cx="9532621" cy="1097280"/>
          </a:xfrm>
        </p:spPr>
        <p:txBody>
          <a:bodyPr>
            <a:normAutofit fontScale="90000"/>
          </a:bodyPr>
          <a:lstStyle/>
          <a:p>
            <a:r>
              <a:rPr lang="en-US" dirty="0">
                <a:solidFill>
                  <a:srgbClr val="000000"/>
                </a:solidFill>
              </a:rPr>
              <a:t>Choosing a Function for Positional Encodings </a:t>
            </a:r>
            <a:endParaRPr lang="en-US" dirty="0"/>
          </a:p>
        </p:txBody>
      </p:sp>
      <p:sp>
        <p:nvSpPr>
          <p:cNvPr id="7" name="TextBox 6">
            <a:extLst>
              <a:ext uri="{FF2B5EF4-FFF2-40B4-BE49-F238E27FC236}">
                <a16:creationId xmlns:a16="http://schemas.microsoft.com/office/drawing/2014/main" id="{12A172F6-4D8E-F4D3-D818-B03E89B34153}"/>
              </a:ext>
            </a:extLst>
          </p:cNvPr>
          <p:cNvSpPr txBox="1"/>
          <p:nvPr/>
        </p:nvSpPr>
        <p:spPr>
          <a:xfrm>
            <a:off x="572452" y="2503210"/>
            <a:ext cx="3456623" cy="3369449"/>
          </a:xfrm>
          <a:prstGeom prst="rect">
            <a:avLst/>
          </a:prstGeom>
          <a:noFill/>
        </p:spPr>
        <p:txBody>
          <a:bodyPr wrap="square" rtlCol="0">
            <a:spAutoFit/>
          </a:bodyPr>
          <a:lstStyle/>
          <a:p>
            <a:pPr>
              <a:lnSpc>
                <a:spcPct val="150000"/>
              </a:lnSpc>
            </a:pPr>
            <a:r>
              <a:rPr lang="en-US" dirty="0"/>
              <a:t>Give the sine function such a low frequency that even with very long sequences the values will not repeat.</a:t>
            </a:r>
          </a:p>
          <a:p>
            <a:pPr>
              <a:lnSpc>
                <a:spcPct val="150000"/>
              </a:lnSpc>
            </a:pPr>
            <a:r>
              <a:rPr lang="en-US" u="sng" dirty="0"/>
              <a:t>Problem</a:t>
            </a:r>
          </a:p>
          <a:p>
            <a:pPr marL="285750" indent="-285750">
              <a:lnSpc>
                <a:spcPct val="150000"/>
              </a:lnSpc>
              <a:buFont typeface="Arial" panose="020B0604020202020204" pitchFamily="34" charset="0"/>
              <a:buChar char="•"/>
            </a:pPr>
            <a:r>
              <a:rPr lang="en-US" dirty="0"/>
              <a:t>The differences between encodings of different positions will be too small</a:t>
            </a:r>
          </a:p>
        </p:txBody>
      </p:sp>
    </p:spTree>
    <p:extLst>
      <p:ext uri="{BB962C8B-B14F-4D97-AF65-F5344CB8AC3E}">
        <p14:creationId xmlns:p14="http://schemas.microsoft.com/office/powerpoint/2010/main" val="368607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F6B53-64FF-890D-FF30-A6508D38E61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9642043-79DE-E7EA-5803-17FC7936DA53}"/>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730F40C-30DA-B80E-E224-0D38B2DD5023}"/>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queen and king&#10;&#10;Description automatically generated">
            <a:extLst>
              <a:ext uri="{FF2B5EF4-FFF2-40B4-BE49-F238E27FC236}">
                <a16:creationId xmlns:a16="http://schemas.microsoft.com/office/drawing/2014/main" id="{4945F0E8-A371-2604-68FE-672274BD90E1}"/>
              </a:ext>
            </a:extLst>
          </p:cNvPr>
          <p:cNvPicPr>
            <a:picLocks noChangeAspect="1"/>
          </p:cNvPicPr>
          <p:nvPr/>
        </p:nvPicPr>
        <p:blipFill>
          <a:blip r:embed="rId3"/>
          <a:stretch>
            <a:fillRect/>
          </a:stretch>
        </p:blipFill>
        <p:spPr>
          <a:xfrm>
            <a:off x="5085083" y="2063262"/>
            <a:ext cx="6216695" cy="4794738"/>
          </a:xfrm>
          <a:prstGeom prst="rect">
            <a:avLst/>
          </a:prstGeom>
        </p:spPr>
      </p:pic>
      <p:sp>
        <p:nvSpPr>
          <p:cNvPr id="2" name="Title 1">
            <a:extLst>
              <a:ext uri="{FF2B5EF4-FFF2-40B4-BE49-F238E27FC236}">
                <a16:creationId xmlns:a16="http://schemas.microsoft.com/office/drawing/2014/main" id="{E89A0A46-5552-F092-441E-B2557F088343}"/>
              </a:ext>
            </a:extLst>
          </p:cNvPr>
          <p:cNvSpPr>
            <a:spLocks noGrp="1"/>
          </p:cNvSpPr>
          <p:nvPr>
            <p:ph type="title"/>
          </p:nvPr>
        </p:nvSpPr>
        <p:spPr>
          <a:xfrm>
            <a:off x="544829" y="1157288"/>
            <a:ext cx="9532621" cy="1097280"/>
          </a:xfrm>
        </p:spPr>
        <p:txBody>
          <a:bodyPr>
            <a:normAutofit fontScale="90000"/>
          </a:bodyPr>
          <a:lstStyle/>
          <a:p>
            <a:r>
              <a:rPr lang="en-US" dirty="0">
                <a:solidFill>
                  <a:srgbClr val="000000"/>
                </a:solidFill>
              </a:rPr>
              <a:t>Choosing a Function for Positional Encodings </a:t>
            </a:r>
            <a:endParaRPr lang="en-US" dirty="0"/>
          </a:p>
        </p:txBody>
      </p:sp>
      <p:sp>
        <p:nvSpPr>
          <p:cNvPr id="3" name="TextBox 2">
            <a:extLst>
              <a:ext uri="{FF2B5EF4-FFF2-40B4-BE49-F238E27FC236}">
                <a16:creationId xmlns:a16="http://schemas.microsoft.com/office/drawing/2014/main" id="{2A2599E5-CF85-72BB-6DCC-585872438C2A}"/>
              </a:ext>
            </a:extLst>
          </p:cNvPr>
          <p:cNvSpPr txBox="1"/>
          <p:nvPr/>
        </p:nvSpPr>
        <p:spPr>
          <a:xfrm>
            <a:off x="572452" y="2503210"/>
            <a:ext cx="3456623" cy="1707455"/>
          </a:xfrm>
          <a:prstGeom prst="rect">
            <a:avLst/>
          </a:prstGeom>
          <a:noFill/>
        </p:spPr>
        <p:txBody>
          <a:bodyPr wrap="square" rtlCol="0">
            <a:spAutoFit/>
          </a:bodyPr>
          <a:lstStyle/>
          <a:p>
            <a:pPr>
              <a:lnSpc>
                <a:spcPct val="150000"/>
              </a:lnSpc>
            </a:pPr>
            <a:r>
              <a:rPr lang="en-US" dirty="0"/>
              <a:t>We end up in the situation where the semantic embeddings will overtone the positional encodings.</a:t>
            </a:r>
          </a:p>
        </p:txBody>
      </p:sp>
    </p:spTree>
    <p:extLst>
      <p:ext uri="{BB962C8B-B14F-4D97-AF65-F5344CB8AC3E}">
        <p14:creationId xmlns:p14="http://schemas.microsoft.com/office/powerpoint/2010/main" val="11093812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D634-34D8-65BC-A6F2-5E36B8FC14F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F4CC429-4566-F1C1-03C5-980F840EBE91}"/>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3BC0603-72FE-3F4E-9423-E3EA43621289}"/>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Untitled 2">
            <a:hlinkClick r:id="" action="ppaction://media"/>
            <a:extLst>
              <a:ext uri="{FF2B5EF4-FFF2-40B4-BE49-F238E27FC236}">
                <a16:creationId xmlns:a16="http://schemas.microsoft.com/office/drawing/2014/main" id="{68D30ABA-55B1-9CBE-2EC4-1A6BDCEE02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36123" y="2319237"/>
            <a:ext cx="6481395" cy="4538763"/>
          </a:xfrm>
          <a:prstGeom prst="rect">
            <a:avLst/>
          </a:prstGeom>
        </p:spPr>
      </p:pic>
      <p:sp>
        <p:nvSpPr>
          <p:cNvPr id="3" name="Title 1">
            <a:extLst>
              <a:ext uri="{FF2B5EF4-FFF2-40B4-BE49-F238E27FC236}">
                <a16:creationId xmlns:a16="http://schemas.microsoft.com/office/drawing/2014/main" id="{FACE13EF-062E-CEA5-A8D6-627A33CFBD08}"/>
              </a:ext>
            </a:extLst>
          </p:cNvPr>
          <p:cNvSpPr>
            <a:spLocks noGrp="1"/>
          </p:cNvSpPr>
          <p:nvPr>
            <p:ph type="title"/>
          </p:nvPr>
        </p:nvSpPr>
        <p:spPr>
          <a:xfrm>
            <a:off x="544829" y="1157288"/>
            <a:ext cx="9532621" cy="1097280"/>
          </a:xfrm>
        </p:spPr>
        <p:txBody>
          <a:bodyPr>
            <a:normAutofit fontScale="90000"/>
          </a:bodyPr>
          <a:lstStyle/>
          <a:p>
            <a:r>
              <a:rPr lang="en-US" dirty="0">
                <a:solidFill>
                  <a:srgbClr val="000000"/>
                </a:solidFill>
              </a:rPr>
              <a:t>Choosing a Function for Positional Encodings </a:t>
            </a:r>
            <a:endParaRPr lang="en-US" dirty="0"/>
          </a:p>
        </p:txBody>
      </p:sp>
      <p:sp>
        <p:nvSpPr>
          <p:cNvPr id="6" name="TextBox 5">
            <a:extLst>
              <a:ext uri="{FF2B5EF4-FFF2-40B4-BE49-F238E27FC236}">
                <a16:creationId xmlns:a16="http://schemas.microsoft.com/office/drawing/2014/main" id="{5427D0BB-8CCE-BBC7-DC6A-4958815876A2}"/>
              </a:ext>
            </a:extLst>
          </p:cNvPr>
          <p:cNvSpPr txBox="1"/>
          <p:nvPr/>
        </p:nvSpPr>
        <p:spPr>
          <a:xfrm>
            <a:off x="572452" y="2503210"/>
            <a:ext cx="3456623" cy="2538452"/>
          </a:xfrm>
          <a:prstGeom prst="rect">
            <a:avLst/>
          </a:prstGeom>
          <a:noFill/>
        </p:spPr>
        <p:txBody>
          <a:bodyPr wrap="square" rtlCol="0">
            <a:spAutoFit/>
          </a:bodyPr>
          <a:lstStyle/>
          <a:p>
            <a:pPr>
              <a:lnSpc>
                <a:spcPct val="150000"/>
              </a:lnSpc>
            </a:pPr>
            <a:r>
              <a:rPr lang="en-US" u="sng" dirty="0"/>
              <a:t>Solution:</a:t>
            </a:r>
          </a:p>
          <a:p>
            <a:pPr>
              <a:lnSpc>
                <a:spcPct val="150000"/>
              </a:lnSpc>
            </a:pPr>
            <a:r>
              <a:rPr lang="en-US" dirty="0"/>
              <a:t>If values in one dimension are too small, use all dimensions and assign a positional encoding number to each dimension of the embedding vector. </a:t>
            </a:r>
          </a:p>
        </p:txBody>
      </p:sp>
    </p:spTree>
    <p:extLst>
      <p:ext uri="{BB962C8B-B14F-4D97-AF65-F5344CB8AC3E}">
        <p14:creationId xmlns:p14="http://schemas.microsoft.com/office/powerpoint/2010/main" val="4035622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2F264-CE5A-2790-55FE-111BA8E341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88C29-A9F1-3E2C-EDDE-AAE83802443E}"/>
              </a:ext>
            </a:extLst>
          </p:cNvPr>
          <p:cNvSpPr>
            <a:spLocks noGrp="1"/>
          </p:cNvSpPr>
          <p:nvPr>
            <p:ph type="title"/>
          </p:nvPr>
        </p:nvSpPr>
        <p:spPr/>
        <p:txBody>
          <a:bodyPr/>
          <a:lstStyle/>
          <a:p>
            <a:r>
              <a:rPr lang="en-US" dirty="0"/>
              <a:t>Fine–Tuning a Transformer</a:t>
            </a:r>
          </a:p>
        </p:txBody>
      </p:sp>
      <p:pic>
        <p:nvPicPr>
          <p:cNvPr id="5" name="Content Placeholder 4" descr="A wooden figure next to a box&#10;&#10;Description automatically generated">
            <a:extLst>
              <a:ext uri="{FF2B5EF4-FFF2-40B4-BE49-F238E27FC236}">
                <a16:creationId xmlns:a16="http://schemas.microsoft.com/office/drawing/2014/main" id="{6DB90307-071D-2AA0-9875-A2E7D0872E23}"/>
              </a:ext>
            </a:extLst>
          </p:cNvPr>
          <p:cNvPicPr>
            <a:picLocks noGrp="1" noChangeAspect="1"/>
          </p:cNvPicPr>
          <p:nvPr>
            <p:ph idx="1"/>
          </p:nvPr>
        </p:nvPicPr>
        <p:blipFill>
          <a:blip r:embed="rId2"/>
          <a:stretch>
            <a:fillRect/>
          </a:stretch>
        </p:blipFill>
        <p:spPr>
          <a:xfrm>
            <a:off x="1658322" y="2029971"/>
            <a:ext cx="8875355" cy="4828029"/>
          </a:xfrm>
        </p:spPr>
      </p:pic>
      <p:sp>
        <p:nvSpPr>
          <p:cNvPr id="6" name="Rectangle 5">
            <a:extLst>
              <a:ext uri="{FF2B5EF4-FFF2-40B4-BE49-F238E27FC236}">
                <a16:creationId xmlns:a16="http://schemas.microsoft.com/office/drawing/2014/main" id="{CAA554FE-63DE-15B3-347E-776D65EC2E6F}"/>
              </a:ext>
            </a:extLst>
          </p:cNvPr>
          <p:cNvSpPr/>
          <p:nvPr/>
        </p:nvSpPr>
        <p:spPr>
          <a:xfrm>
            <a:off x="5486400" y="6417129"/>
            <a:ext cx="5290457" cy="4408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8730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D634-34D8-65BC-A6F2-5E36B8FC14F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F4CC429-4566-F1C1-03C5-980F840EBE91}"/>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3BC0603-72FE-3F4E-9423-E3EA43621289}"/>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Untitled 2">
            <a:hlinkClick r:id="" action="ppaction://media"/>
            <a:extLst>
              <a:ext uri="{FF2B5EF4-FFF2-40B4-BE49-F238E27FC236}">
                <a16:creationId xmlns:a16="http://schemas.microsoft.com/office/drawing/2014/main" id="{68D30ABA-55B1-9CBE-2EC4-1A6BDCEE02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36123" y="2319237"/>
            <a:ext cx="6481395" cy="4538763"/>
          </a:xfrm>
          <a:prstGeom prst="rect">
            <a:avLst/>
          </a:prstGeom>
        </p:spPr>
      </p:pic>
      <p:sp>
        <p:nvSpPr>
          <p:cNvPr id="3" name="Title 1">
            <a:extLst>
              <a:ext uri="{FF2B5EF4-FFF2-40B4-BE49-F238E27FC236}">
                <a16:creationId xmlns:a16="http://schemas.microsoft.com/office/drawing/2014/main" id="{FACE13EF-062E-CEA5-A8D6-627A33CFBD08}"/>
              </a:ext>
            </a:extLst>
          </p:cNvPr>
          <p:cNvSpPr>
            <a:spLocks noGrp="1"/>
          </p:cNvSpPr>
          <p:nvPr>
            <p:ph type="title"/>
          </p:nvPr>
        </p:nvSpPr>
        <p:spPr>
          <a:xfrm>
            <a:off x="544829" y="1157288"/>
            <a:ext cx="9532621" cy="1097280"/>
          </a:xfrm>
        </p:spPr>
        <p:txBody>
          <a:bodyPr>
            <a:normAutofit fontScale="90000"/>
          </a:bodyPr>
          <a:lstStyle/>
          <a:p>
            <a:r>
              <a:rPr lang="en-US" dirty="0">
                <a:solidFill>
                  <a:srgbClr val="000000"/>
                </a:solidFill>
              </a:rPr>
              <a:t>Choosing a Function for Positional Encodings </a:t>
            </a:r>
            <a:endParaRPr lang="en-US" dirty="0"/>
          </a:p>
        </p:txBody>
      </p:sp>
      <p:sp>
        <p:nvSpPr>
          <p:cNvPr id="6" name="TextBox 5">
            <a:extLst>
              <a:ext uri="{FF2B5EF4-FFF2-40B4-BE49-F238E27FC236}">
                <a16:creationId xmlns:a16="http://schemas.microsoft.com/office/drawing/2014/main" id="{5427D0BB-8CCE-BBC7-DC6A-4958815876A2}"/>
              </a:ext>
            </a:extLst>
          </p:cNvPr>
          <p:cNvSpPr txBox="1"/>
          <p:nvPr/>
        </p:nvSpPr>
        <p:spPr>
          <a:xfrm>
            <a:off x="572452" y="2503210"/>
            <a:ext cx="3456623" cy="2953950"/>
          </a:xfrm>
          <a:prstGeom prst="rect">
            <a:avLst/>
          </a:prstGeom>
          <a:noFill/>
        </p:spPr>
        <p:txBody>
          <a:bodyPr wrap="square" rtlCol="0">
            <a:spAutoFit/>
          </a:bodyPr>
          <a:lstStyle/>
          <a:p>
            <a:pPr>
              <a:lnSpc>
                <a:spcPct val="150000"/>
              </a:lnSpc>
            </a:pPr>
            <a:r>
              <a:rPr lang="en-US" dirty="0"/>
              <a:t>For the next dimension use a cosine function…</a:t>
            </a:r>
          </a:p>
          <a:p>
            <a:pPr>
              <a:lnSpc>
                <a:spcPct val="150000"/>
              </a:lnSpc>
            </a:pPr>
            <a:endParaRPr lang="en-US" dirty="0"/>
          </a:p>
          <a:p>
            <a:pPr>
              <a:lnSpc>
                <a:spcPct val="150000"/>
              </a:lnSpc>
            </a:pPr>
            <a:r>
              <a:rPr lang="en-US" dirty="0"/>
              <a:t>But we still have the problem that the values of the positional encoding do not differ too much between different positions.</a:t>
            </a:r>
          </a:p>
        </p:txBody>
      </p:sp>
    </p:spTree>
    <p:extLst>
      <p:ext uri="{BB962C8B-B14F-4D97-AF65-F5344CB8AC3E}">
        <p14:creationId xmlns:p14="http://schemas.microsoft.com/office/powerpoint/2010/main" val="385873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D634-34D8-65BC-A6F2-5E36B8FC14F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F4CC429-4566-F1C1-03C5-980F840EBE91}"/>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3BC0603-72FE-3F4E-9423-E3EA43621289}"/>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Untitled 3">
            <a:hlinkClick r:id="" action="ppaction://media"/>
            <a:extLst>
              <a:ext uri="{FF2B5EF4-FFF2-40B4-BE49-F238E27FC236}">
                <a16:creationId xmlns:a16="http://schemas.microsoft.com/office/drawing/2014/main" id="{2D56E8BA-3598-285C-C765-85604BF480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36123" y="2326635"/>
            <a:ext cx="6470833" cy="4531366"/>
          </a:xfrm>
          <a:prstGeom prst="rect">
            <a:avLst/>
          </a:prstGeom>
        </p:spPr>
      </p:pic>
      <p:sp>
        <p:nvSpPr>
          <p:cNvPr id="6" name="Title 1">
            <a:extLst>
              <a:ext uri="{FF2B5EF4-FFF2-40B4-BE49-F238E27FC236}">
                <a16:creationId xmlns:a16="http://schemas.microsoft.com/office/drawing/2014/main" id="{2DBD12D0-8E83-2224-E8EA-D450FBF4E927}"/>
              </a:ext>
            </a:extLst>
          </p:cNvPr>
          <p:cNvSpPr>
            <a:spLocks noGrp="1"/>
          </p:cNvSpPr>
          <p:nvPr>
            <p:ph type="title"/>
          </p:nvPr>
        </p:nvSpPr>
        <p:spPr>
          <a:xfrm>
            <a:off x="544829" y="1157288"/>
            <a:ext cx="9532621" cy="1097280"/>
          </a:xfrm>
        </p:spPr>
        <p:txBody>
          <a:bodyPr>
            <a:normAutofit fontScale="90000"/>
          </a:bodyPr>
          <a:lstStyle/>
          <a:p>
            <a:r>
              <a:rPr lang="en-US" dirty="0">
                <a:solidFill>
                  <a:srgbClr val="000000"/>
                </a:solidFill>
              </a:rPr>
              <a:t>Choosing a Function for Positional Encodings </a:t>
            </a:r>
            <a:endParaRPr lang="en-US" dirty="0"/>
          </a:p>
        </p:txBody>
      </p:sp>
      <p:sp>
        <p:nvSpPr>
          <p:cNvPr id="7" name="TextBox 6">
            <a:extLst>
              <a:ext uri="{FF2B5EF4-FFF2-40B4-BE49-F238E27FC236}">
                <a16:creationId xmlns:a16="http://schemas.microsoft.com/office/drawing/2014/main" id="{42C16DD0-9337-347C-13EF-DC003E06CE72}"/>
              </a:ext>
            </a:extLst>
          </p:cNvPr>
          <p:cNvSpPr txBox="1"/>
          <p:nvPr/>
        </p:nvSpPr>
        <p:spPr>
          <a:xfrm>
            <a:off x="572452" y="2503210"/>
            <a:ext cx="3456623" cy="2122953"/>
          </a:xfrm>
          <a:prstGeom prst="rect">
            <a:avLst/>
          </a:prstGeom>
          <a:noFill/>
        </p:spPr>
        <p:txBody>
          <a:bodyPr wrap="square" rtlCol="0">
            <a:spAutoFit/>
          </a:bodyPr>
          <a:lstStyle/>
          <a:p>
            <a:pPr>
              <a:lnSpc>
                <a:spcPct val="150000"/>
              </a:lnSpc>
            </a:pPr>
            <a:r>
              <a:rPr lang="en-US" u="sng" dirty="0"/>
              <a:t>Solution</a:t>
            </a:r>
          </a:p>
          <a:p>
            <a:pPr>
              <a:lnSpc>
                <a:spcPct val="150000"/>
              </a:lnSpc>
            </a:pPr>
            <a:r>
              <a:rPr lang="en-US" dirty="0"/>
              <a:t>Increase the frequency of the cosine function – the values between differ positions will differ more</a:t>
            </a:r>
          </a:p>
        </p:txBody>
      </p:sp>
    </p:spTree>
    <p:extLst>
      <p:ext uri="{BB962C8B-B14F-4D97-AF65-F5344CB8AC3E}">
        <p14:creationId xmlns:p14="http://schemas.microsoft.com/office/powerpoint/2010/main" val="409189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D634-34D8-65BC-A6F2-5E36B8FC14F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F4CC429-4566-F1C1-03C5-980F840EBE91}"/>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3BC0603-72FE-3F4E-9423-E3EA43621289}"/>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7A0B51F1-E575-781D-1D1C-7416CFF4A686}"/>
              </a:ext>
            </a:extLst>
          </p:cNvPr>
          <p:cNvPicPr>
            <a:picLocks noChangeAspect="1"/>
          </p:cNvPicPr>
          <p:nvPr/>
        </p:nvPicPr>
        <p:blipFill>
          <a:blip r:embed="rId3"/>
          <a:stretch>
            <a:fillRect/>
          </a:stretch>
        </p:blipFill>
        <p:spPr>
          <a:xfrm>
            <a:off x="4605866" y="2295145"/>
            <a:ext cx="6670841" cy="4562855"/>
          </a:xfrm>
          <a:prstGeom prst="rect">
            <a:avLst/>
          </a:prstGeom>
        </p:spPr>
      </p:pic>
      <p:sp>
        <p:nvSpPr>
          <p:cNvPr id="7" name="Title 1">
            <a:extLst>
              <a:ext uri="{FF2B5EF4-FFF2-40B4-BE49-F238E27FC236}">
                <a16:creationId xmlns:a16="http://schemas.microsoft.com/office/drawing/2014/main" id="{6D14BEEB-2F4D-C896-4417-5B919820214F}"/>
              </a:ext>
            </a:extLst>
          </p:cNvPr>
          <p:cNvSpPr>
            <a:spLocks noGrp="1"/>
          </p:cNvSpPr>
          <p:nvPr>
            <p:ph type="title"/>
          </p:nvPr>
        </p:nvSpPr>
        <p:spPr>
          <a:xfrm>
            <a:off x="544829" y="1157288"/>
            <a:ext cx="9532621" cy="1097280"/>
          </a:xfrm>
        </p:spPr>
        <p:txBody>
          <a:bodyPr>
            <a:normAutofit fontScale="90000"/>
          </a:bodyPr>
          <a:lstStyle/>
          <a:p>
            <a:r>
              <a:rPr lang="en-US" dirty="0">
                <a:solidFill>
                  <a:srgbClr val="000000"/>
                </a:solidFill>
              </a:rPr>
              <a:t>Choosing a Function for Positional Encodings </a:t>
            </a:r>
            <a:endParaRPr lang="en-US" dirty="0"/>
          </a:p>
        </p:txBody>
      </p:sp>
      <p:sp>
        <p:nvSpPr>
          <p:cNvPr id="8" name="TextBox 7">
            <a:extLst>
              <a:ext uri="{FF2B5EF4-FFF2-40B4-BE49-F238E27FC236}">
                <a16:creationId xmlns:a16="http://schemas.microsoft.com/office/drawing/2014/main" id="{15C7F94E-540C-ADA5-7795-D2EB40CDECE3}"/>
              </a:ext>
            </a:extLst>
          </p:cNvPr>
          <p:cNvSpPr txBox="1"/>
          <p:nvPr/>
        </p:nvSpPr>
        <p:spPr>
          <a:xfrm>
            <a:off x="572452" y="2503210"/>
            <a:ext cx="3456623" cy="2538452"/>
          </a:xfrm>
          <a:prstGeom prst="rect">
            <a:avLst/>
          </a:prstGeom>
          <a:noFill/>
        </p:spPr>
        <p:txBody>
          <a:bodyPr wrap="square" rtlCol="0">
            <a:spAutoFit/>
          </a:bodyPr>
          <a:lstStyle/>
          <a:p>
            <a:pPr>
              <a:lnSpc>
                <a:spcPct val="150000"/>
              </a:lnSpc>
            </a:pPr>
            <a:r>
              <a:rPr lang="en-US" dirty="0"/>
              <a:t>If we do this for every dimension, i.e., assign to each embedding a number for a positional encoding alternating between sines and cosines with increasing frequency… </a:t>
            </a:r>
          </a:p>
        </p:txBody>
      </p:sp>
    </p:spTree>
    <p:extLst>
      <p:ext uri="{BB962C8B-B14F-4D97-AF65-F5344CB8AC3E}">
        <p14:creationId xmlns:p14="http://schemas.microsoft.com/office/powerpoint/2010/main" val="22423109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80224-9F3F-01CF-5030-C046F5F682F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1F5290C-AB06-8758-C7B5-AF18CEF47A8F}"/>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346ED0B-3572-0941-97E5-C455B2A30628}"/>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97D1F0F0-7B70-3595-086D-25E4A0BC1493}"/>
              </a:ext>
            </a:extLst>
          </p:cNvPr>
          <p:cNvPicPr>
            <a:picLocks noChangeAspect="1"/>
          </p:cNvPicPr>
          <p:nvPr/>
        </p:nvPicPr>
        <p:blipFill>
          <a:blip r:embed="rId3"/>
          <a:stretch>
            <a:fillRect/>
          </a:stretch>
        </p:blipFill>
        <p:spPr>
          <a:xfrm>
            <a:off x="4538133" y="2390127"/>
            <a:ext cx="6688667" cy="4467873"/>
          </a:xfrm>
          <a:prstGeom prst="rect">
            <a:avLst/>
          </a:prstGeom>
        </p:spPr>
      </p:pic>
      <p:sp>
        <p:nvSpPr>
          <p:cNvPr id="7" name="Title 1">
            <a:extLst>
              <a:ext uri="{FF2B5EF4-FFF2-40B4-BE49-F238E27FC236}">
                <a16:creationId xmlns:a16="http://schemas.microsoft.com/office/drawing/2014/main" id="{E695DDC7-F9A5-EAB2-3000-2BBAF5F4417B}"/>
              </a:ext>
            </a:extLst>
          </p:cNvPr>
          <p:cNvSpPr>
            <a:spLocks noGrp="1"/>
          </p:cNvSpPr>
          <p:nvPr>
            <p:ph type="title"/>
          </p:nvPr>
        </p:nvSpPr>
        <p:spPr>
          <a:xfrm>
            <a:off x="544829" y="1157288"/>
            <a:ext cx="9532621" cy="1097280"/>
          </a:xfrm>
        </p:spPr>
        <p:txBody>
          <a:bodyPr>
            <a:normAutofit fontScale="90000"/>
          </a:bodyPr>
          <a:lstStyle/>
          <a:p>
            <a:r>
              <a:rPr lang="en-US" dirty="0">
                <a:solidFill>
                  <a:srgbClr val="000000"/>
                </a:solidFill>
              </a:rPr>
              <a:t>Choosing a Function for Positional Encodings </a:t>
            </a:r>
            <a:endParaRPr lang="en-US" dirty="0"/>
          </a:p>
        </p:txBody>
      </p:sp>
      <p:sp>
        <p:nvSpPr>
          <p:cNvPr id="8" name="TextBox 7">
            <a:extLst>
              <a:ext uri="{FF2B5EF4-FFF2-40B4-BE49-F238E27FC236}">
                <a16:creationId xmlns:a16="http://schemas.microsoft.com/office/drawing/2014/main" id="{355AFACC-C651-CFA1-66EE-3221C637B469}"/>
              </a:ext>
            </a:extLst>
          </p:cNvPr>
          <p:cNvSpPr txBox="1"/>
          <p:nvPr/>
        </p:nvSpPr>
        <p:spPr>
          <a:xfrm>
            <a:off x="572452" y="2503210"/>
            <a:ext cx="3456623" cy="2538452"/>
          </a:xfrm>
          <a:prstGeom prst="rect">
            <a:avLst/>
          </a:prstGeom>
          <a:noFill/>
        </p:spPr>
        <p:txBody>
          <a:bodyPr wrap="square" rtlCol="0">
            <a:spAutoFit/>
          </a:bodyPr>
          <a:lstStyle/>
          <a:p>
            <a:pPr>
              <a:lnSpc>
                <a:spcPct val="150000"/>
              </a:lnSpc>
            </a:pPr>
            <a:r>
              <a:rPr lang="en-US" dirty="0"/>
              <a:t>If we do this for every dimension, i.e., assign to each embedding a number for a positional encoding alternating between sines and cosines with increasing frequency… </a:t>
            </a:r>
          </a:p>
        </p:txBody>
      </p:sp>
    </p:spTree>
    <p:extLst>
      <p:ext uri="{BB962C8B-B14F-4D97-AF65-F5344CB8AC3E}">
        <p14:creationId xmlns:p14="http://schemas.microsoft.com/office/powerpoint/2010/main" val="14042605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D1F64-79B0-DFB8-C537-6B6D6DBC1A8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CB072DB-F0EE-5A01-477F-0188431995A5}"/>
              </a:ext>
            </a:extLst>
          </p:cNvPr>
          <p:cNvSpPr/>
          <p:nvPr/>
        </p:nvSpPr>
        <p:spPr>
          <a:xfrm>
            <a:off x="2171700" y="3429000"/>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0F3A28F-C5EC-438D-EACA-8745551B5CA3}"/>
              </a:ext>
            </a:extLst>
          </p:cNvPr>
          <p:cNvSpPr/>
          <p:nvPr/>
        </p:nvSpPr>
        <p:spPr>
          <a:xfrm>
            <a:off x="8162925" y="3106103"/>
            <a:ext cx="1857375" cy="1957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EA24A7E8-1EED-C89F-BEA6-F8D089BB1DD2}"/>
              </a:ext>
            </a:extLst>
          </p:cNvPr>
          <p:cNvPicPr>
            <a:picLocks noChangeAspect="1"/>
          </p:cNvPicPr>
          <p:nvPr/>
        </p:nvPicPr>
        <p:blipFill>
          <a:blip r:embed="rId3"/>
          <a:stretch>
            <a:fillRect/>
          </a:stretch>
        </p:blipFill>
        <p:spPr>
          <a:xfrm>
            <a:off x="4470401" y="2433981"/>
            <a:ext cx="6725304" cy="4424020"/>
          </a:xfrm>
          <a:prstGeom prst="rect">
            <a:avLst/>
          </a:prstGeom>
        </p:spPr>
      </p:pic>
      <p:sp>
        <p:nvSpPr>
          <p:cNvPr id="7" name="Title 1">
            <a:extLst>
              <a:ext uri="{FF2B5EF4-FFF2-40B4-BE49-F238E27FC236}">
                <a16:creationId xmlns:a16="http://schemas.microsoft.com/office/drawing/2014/main" id="{1296E052-5F26-412B-A4E4-ED13B531FE03}"/>
              </a:ext>
            </a:extLst>
          </p:cNvPr>
          <p:cNvSpPr>
            <a:spLocks noGrp="1"/>
          </p:cNvSpPr>
          <p:nvPr>
            <p:ph type="title"/>
          </p:nvPr>
        </p:nvSpPr>
        <p:spPr>
          <a:xfrm>
            <a:off x="544829" y="1157288"/>
            <a:ext cx="9532621" cy="1097280"/>
          </a:xfrm>
        </p:spPr>
        <p:txBody>
          <a:bodyPr>
            <a:normAutofit fontScale="90000"/>
          </a:bodyPr>
          <a:lstStyle/>
          <a:p>
            <a:r>
              <a:rPr lang="en-US" dirty="0">
                <a:solidFill>
                  <a:srgbClr val="000000"/>
                </a:solidFill>
              </a:rPr>
              <a:t>Choosing a Function for Positional Encodings </a:t>
            </a:r>
            <a:endParaRPr lang="en-US" dirty="0"/>
          </a:p>
        </p:txBody>
      </p:sp>
      <p:sp>
        <p:nvSpPr>
          <p:cNvPr id="8" name="TextBox 7">
            <a:extLst>
              <a:ext uri="{FF2B5EF4-FFF2-40B4-BE49-F238E27FC236}">
                <a16:creationId xmlns:a16="http://schemas.microsoft.com/office/drawing/2014/main" id="{394D7EB3-9F36-E6CA-03B3-6C199EA5F467}"/>
              </a:ext>
            </a:extLst>
          </p:cNvPr>
          <p:cNvSpPr txBox="1"/>
          <p:nvPr/>
        </p:nvSpPr>
        <p:spPr>
          <a:xfrm>
            <a:off x="351789" y="1826558"/>
            <a:ext cx="3897949" cy="5031442"/>
          </a:xfrm>
          <a:prstGeom prst="rect">
            <a:avLst/>
          </a:prstGeom>
          <a:noFill/>
        </p:spPr>
        <p:txBody>
          <a:bodyPr wrap="square" rtlCol="0">
            <a:spAutoFit/>
          </a:bodyPr>
          <a:lstStyle/>
          <a:p>
            <a:pPr>
              <a:lnSpc>
                <a:spcPct val="150000"/>
              </a:lnSpc>
            </a:pPr>
            <a:endParaRPr lang="en-US" dirty="0"/>
          </a:p>
          <a:p>
            <a:pPr>
              <a:lnSpc>
                <a:spcPct val="150000"/>
              </a:lnSpc>
            </a:pPr>
            <a:r>
              <a:rPr lang="en-US" dirty="0"/>
              <a:t>We ensure that the transformer has enough information and can differentiate well between the positions of each and every token.</a:t>
            </a:r>
          </a:p>
          <a:p>
            <a:pPr>
              <a:lnSpc>
                <a:spcPct val="150000"/>
              </a:lnSpc>
            </a:pPr>
            <a:endParaRPr lang="en-US" dirty="0"/>
          </a:p>
          <a:p>
            <a:pPr>
              <a:lnSpc>
                <a:spcPct val="150000"/>
              </a:lnSpc>
            </a:pPr>
            <a:r>
              <a:rPr lang="en-US" dirty="0"/>
              <a:t>Remember, even a basic transformer like BERT has 768 dimensions </a:t>
            </a:r>
          </a:p>
          <a:p>
            <a:pPr>
              <a:lnSpc>
                <a:spcPct val="150000"/>
              </a:lnSpc>
            </a:pPr>
            <a:r>
              <a:rPr lang="en-US" dirty="0"/>
              <a:t>With this number of dimensions, we will have unique positional encodings for each token even in very long sequences.</a:t>
            </a:r>
          </a:p>
        </p:txBody>
      </p:sp>
    </p:spTree>
    <p:extLst>
      <p:ext uri="{BB962C8B-B14F-4D97-AF65-F5344CB8AC3E}">
        <p14:creationId xmlns:p14="http://schemas.microsoft.com/office/powerpoint/2010/main" val="247069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BFBC8-E51C-28B2-56E2-0355C18611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D00FF6-3F9F-BC1E-583A-A20D7C8D826B}"/>
              </a:ext>
            </a:extLst>
          </p:cNvPr>
          <p:cNvSpPr>
            <a:spLocks noGrp="1"/>
          </p:cNvSpPr>
          <p:nvPr>
            <p:ph type="title"/>
          </p:nvPr>
        </p:nvSpPr>
        <p:spPr/>
        <p:txBody>
          <a:bodyPr>
            <a:normAutofit/>
          </a:bodyPr>
          <a:lstStyle/>
          <a:p>
            <a:r>
              <a:rPr lang="en-US" dirty="0"/>
              <a:t>Fourier Decomposition Intuition</a:t>
            </a:r>
          </a:p>
        </p:txBody>
      </p:sp>
      <p:pic>
        <p:nvPicPr>
          <p:cNvPr id="5" name="Picture 4" descr="A diagram of a wave&#10;&#10;Description automatically generated">
            <a:extLst>
              <a:ext uri="{FF2B5EF4-FFF2-40B4-BE49-F238E27FC236}">
                <a16:creationId xmlns:a16="http://schemas.microsoft.com/office/drawing/2014/main" id="{EAF49ABD-24E2-2F73-0165-24F721A033A3}"/>
              </a:ext>
            </a:extLst>
          </p:cNvPr>
          <p:cNvPicPr>
            <a:picLocks noChangeAspect="1"/>
          </p:cNvPicPr>
          <p:nvPr/>
        </p:nvPicPr>
        <p:blipFill>
          <a:blip r:embed="rId3"/>
          <a:stretch>
            <a:fillRect/>
          </a:stretch>
        </p:blipFill>
        <p:spPr>
          <a:xfrm>
            <a:off x="2199343" y="3217008"/>
            <a:ext cx="7772400" cy="3324977"/>
          </a:xfrm>
          <a:prstGeom prst="rect">
            <a:avLst/>
          </a:prstGeom>
        </p:spPr>
      </p:pic>
    </p:spTree>
    <p:extLst>
      <p:ext uri="{BB962C8B-B14F-4D97-AF65-F5344CB8AC3E}">
        <p14:creationId xmlns:p14="http://schemas.microsoft.com/office/powerpoint/2010/main" val="22079025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76CE6-D488-C1CE-8350-44A550261F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F79B09-18F3-B5B3-7AE8-218265A8EA74}"/>
              </a:ext>
            </a:extLst>
          </p:cNvPr>
          <p:cNvSpPr>
            <a:spLocks noGrp="1"/>
          </p:cNvSpPr>
          <p:nvPr>
            <p:ph type="title"/>
          </p:nvPr>
        </p:nvSpPr>
        <p:spPr>
          <a:xfrm>
            <a:off x="640079" y="1371601"/>
            <a:ext cx="11318559" cy="1097280"/>
          </a:xfrm>
        </p:spPr>
        <p:txBody>
          <a:bodyPr>
            <a:normAutofit fontScale="90000"/>
          </a:bodyPr>
          <a:lstStyle/>
          <a:p>
            <a:r>
              <a:rPr lang="en-US" dirty="0"/>
              <a:t>Fourier Decomposition Example from Neural Prophet</a:t>
            </a:r>
          </a:p>
        </p:txBody>
      </p:sp>
      <p:pic>
        <p:nvPicPr>
          <p:cNvPr id="4" name="Picture 3" descr="A screen shot of a graph&#10;&#10;Description automatically generated">
            <a:extLst>
              <a:ext uri="{FF2B5EF4-FFF2-40B4-BE49-F238E27FC236}">
                <a16:creationId xmlns:a16="http://schemas.microsoft.com/office/drawing/2014/main" id="{C5F19A8C-66CA-556D-992B-0FFC4011A838}"/>
              </a:ext>
            </a:extLst>
          </p:cNvPr>
          <p:cNvPicPr>
            <a:picLocks noChangeAspect="1"/>
          </p:cNvPicPr>
          <p:nvPr/>
        </p:nvPicPr>
        <p:blipFill>
          <a:blip r:embed="rId3"/>
          <a:stretch>
            <a:fillRect/>
          </a:stretch>
        </p:blipFill>
        <p:spPr>
          <a:xfrm>
            <a:off x="2296430" y="2378161"/>
            <a:ext cx="6924380" cy="4479839"/>
          </a:xfrm>
          <a:prstGeom prst="rect">
            <a:avLst/>
          </a:prstGeom>
        </p:spPr>
      </p:pic>
      <p:sp>
        <p:nvSpPr>
          <p:cNvPr id="6" name="TextBox 5">
            <a:extLst>
              <a:ext uri="{FF2B5EF4-FFF2-40B4-BE49-F238E27FC236}">
                <a16:creationId xmlns:a16="http://schemas.microsoft.com/office/drawing/2014/main" id="{788DA5D3-93C9-E5DF-3EE3-3F75A169C0F9}"/>
              </a:ext>
            </a:extLst>
          </p:cNvPr>
          <p:cNvSpPr txBox="1"/>
          <p:nvPr/>
        </p:nvSpPr>
        <p:spPr>
          <a:xfrm>
            <a:off x="228599" y="3105834"/>
            <a:ext cx="1796367" cy="646331"/>
          </a:xfrm>
          <a:prstGeom prst="rect">
            <a:avLst/>
          </a:prstGeom>
          <a:noFill/>
        </p:spPr>
        <p:txBody>
          <a:bodyPr wrap="square" rtlCol="0">
            <a:spAutoFit/>
          </a:bodyPr>
          <a:lstStyle/>
          <a:p>
            <a:r>
              <a:rPr lang="en-US" dirty="0"/>
              <a:t>Only 3 sin/cos elements</a:t>
            </a:r>
          </a:p>
        </p:txBody>
      </p:sp>
    </p:spTree>
    <p:extLst>
      <p:ext uri="{BB962C8B-B14F-4D97-AF65-F5344CB8AC3E}">
        <p14:creationId xmlns:p14="http://schemas.microsoft.com/office/powerpoint/2010/main" val="35985515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8A2E9-5176-A8C4-8367-61A699C0CB4C}"/>
            </a:ext>
          </a:extLst>
        </p:cNvPr>
        <p:cNvGrpSpPr/>
        <p:nvPr/>
      </p:nvGrpSpPr>
      <p:grpSpPr>
        <a:xfrm>
          <a:off x="0" y="0"/>
          <a:ext cx="0" cy="0"/>
          <a:chOff x="0" y="0"/>
          <a:chExt cx="0" cy="0"/>
        </a:xfrm>
      </p:grpSpPr>
      <p:pic>
        <p:nvPicPr>
          <p:cNvPr id="5" name="Picture 4" descr="A graph of blue and orange lines&#10;&#10;Description automatically generated">
            <a:extLst>
              <a:ext uri="{FF2B5EF4-FFF2-40B4-BE49-F238E27FC236}">
                <a16:creationId xmlns:a16="http://schemas.microsoft.com/office/drawing/2014/main" id="{56FCFDF2-D36D-B3BA-AA98-51F96E03D445}"/>
              </a:ext>
            </a:extLst>
          </p:cNvPr>
          <p:cNvPicPr>
            <a:picLocks noChangeAspect="1"/>
          </p:cNvPicPr>
          <p:nvPr/>
        </p:nvPicPr>
        <p:blipFill>
          <a:blip r:embed="rId3"/>
          <a:stretch>
            <a:fillRect/>
          </a:stretch>
        </p:blipFill>
        <p:spPr>
          <a:xfrm>
            <a:off x="3280164" y="2210762"/>
            <a:ext cx="5631672" cy="4647238"/>
          </a:xfrm>
          <a:prstGeom prst="rect">
            <a:avLst/>
          </a:prstGeom>
        </p:spPr>
      </p:pic>
      <p:sp>
        <p:nvSpPr>
          <p:cNvPr id="8" name="Title 1">
            <a:extLst>
              <a:ext uri="{FF2B5EF4-FFF2-40B4-BE49-F238E27FC236}">
                <a16:creationId xmlns:a16="http://schemas.microsoft.com/office/drawing/2014/main" id="{C1B85FAD-0804-0E6A-6581-E6283B2E41C9}"/>
              </a:ext>
            </a:extLst>
          </p:cNvPr>
          <p:cNvSpPr txBox="1">
            <a:spLocks/>
          </p:cNvSpPr>
          <p:nvPr/>
        </p:nvSpPr>
        <p:spPr>
          <a:xfrm>
            <a:off x="640079" y="1371601"/>
            <a:ext cx="11318559" cy="1097280"/>
          </a:xfrm>
          <a:prstGeom prst="rect">
            <a:avLst/>
          </a:prstGeom>
        </p:spPr>
        <p:txBody>
          <a:bodyPr vert="horz" lIns="91440" tIns="45720" rIns="91440" bIns="45720" rtlCol="0" anchor="t">
            <a:normAutofit fontScale="90000"/>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a:t>Fourier Decomposition Example from Neural Prophet</a:t>
            </a:r>
            <a:endParaRPr lang="en-US" dirty="0"/>
          </a:p>
        </p:txBody>
      </p:sp>
      <p:sp>
        <p:nvSpPr>
          <p:cNvPr id="9" name="TextBox 8">
            <a:extLst>
              <a:ext uri="{FF2B5EF4-FFF2-40B4-BE49-F238E27FC236}">
                <a16:creationId xmlns:a16="http://schemas.microsoft.com/office/drawing/2014/main" id="{8CE79861-9FC4-1F65-06AB-E7E5EB331642}"/>
              </a:ext>
            </a:extLst>
          </p:cNvPr>
          <p:cNvSpPr txBox="1"/>
          <p:nvPr/>
        </p:nvSpPr>
        <p:spPr>
          <a:xfrm>
            <a:off x="228599" y="3105834"/>
            <a:ext cx="1796367" cy="646331"/>
          </a:xfrm>
          <a:prstGeom prst="rect">
            <a:avLst/>
          </a:prstGeom>
          <a:noFill/>
        </p:spPr>
        <p:txBody>
          <a:bodyPr wrap="square" rtlCol="0">
            <a:spAutoFit/>
          </a:bodyPr>
          <a:lstStyle/>
          <a:p>
            <a:r>
              <a:rPr lang="en-US" dirty="0"/>
              <a:t>Only 3 sin/cos elements</a:t>
            </a:r>
          </a:p>
        </p:txBody>
      </p:sp>
    </p:spTree>
    <p:extLst>
      <p:ext uri="{BB962C8B-B14F-4D97-AF65-F5344CB8AC3E}">
        <p14:creationId xmlns:p14="http://schemas.microsoft.com/office/powerpoint/2010/main" val="7736048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29C6E-BC15-2357-8ED7-5E0116A81F72}"/>
            </a:ext>
          </a:extLst>
        </p:cNvPr>
        <p:cNvGrpSpPr/>
        <p:nvPr/>
      </p:nvGrpSpPr>
      <p:grpSpPr>
        <a:xfrm>
          <a:off x="0" y="0"/>
          <a:ext cx="0" cy="0"/>
          <a:chOff x="0" y="0"/>
          <a:chExt cx="0" cy="0"/>
        </a:xfrm>
      </p:grpSpPr>
      <p:pic>
        <p:nvPicPr>
          <p:cNvPr id="5" name="Picture 4" descr="A graph of a number of data&#10;&#10;Description automatically generated with medium confidence">
            <a:extLst>
              <a:ext uri="{FF2B5EF4-FFF2-40B4-BE49-F238E27FC236}">
                <a16:creationId xmlns:a16="http://schemas.microsoft.com/office/drawing/2014/main" id="{44D9AB8F-4582-CE38-16D3-E36C34848F72}"/>
              </a:ext>
            </a:extLst>
          </p:cNvPr>
          <p:cNvPicPr>
            <a:picLocks noChangeAspect="1"/>
          </p:cNvPicPr>
          <p:nvPr/>
        </p:nvPicPr>
        <p:blipFill>
          <a:blip r:embed="rId3"/>
          <a:stretch>
            <a:fillRect/>
          </a:stretch>
        </p:blipFill>
        <p:spPr>
          <a:xfrm>
            <a:off x="3289788" y="2297492"/>
            <a:ext cx="5612423" cy="4519477"/>
          </a:xfrm>
          <a:prstGeom prst="rect">
            <a:avLst/>
          </a:prstGeom>
        </p:spPr>
      </p:pic>
      <p:sp>
        <p:nvSpPr>
          <p:cNvPr id="8" name="Title 1">
            <a:extLst>
              <a:ext uri="{FF2B5EF4-FFF2-40B4-BE49-F238E27FC236}">
                <a16:creationId xmlns:a16="http://schemas.microsoft.com/office/drawing/2014/main" id="{B2402DB4-116B-B066-6C63-15D4CDBD866F}"/>
              </a:ext>
            </a:extLst>
          </p:cNvPr>
          <p:cNvSpPr>
            <a:spLocks noGrp="1"/>
          </p:cNvSpPr>
          <p:nvPr>
            <p:ph type="title"/>
          </p:nvPr>
        </p:nvSpPr>
        <p:spPr>
          <a:xfrm>
            <a:off x="640079" y="1371601"/>
            <a:ext cx="11318559" cy="1097280"/>
          </a:xfrm>
        </p:spPr>
        <p:txBody>
          <a:bodyPr>
            <a:normAutofit fontScale="90000"/>
          </a:bodyPr>
          <a:lstStyle/>
          <a:p>
            <a:r>
              <a:rPr lang="en-US" dirty="0"/>
              <a:t>Fourier Decomposition Example from Neural Prophet</a:t>
            </a:r>
          </a:p>
        </p:txBody>
      </p:sp>
      <p:sp>
        <p:nvSpPr>
          <p:cNvPr id="9" name="TextBox 8">
            <a:extLst>
              <a:ext uri="{FF2B5EF4-FFF2-40B4-BE49-F238E27FC236}">
                <a16:creationId xmlns:a16="http://schemas.microsoft.com/office/drawing/2014/main" id="{206CBFE9-EECC-490E-BF34-3F23013502AC}"/>
              </a:ext>
            </a:extLst>
          </p:cNvPr>
          <p:cNvSpPr txBox="1"/>
          <p:nvPr/>
        </p:nvSpPr>
        <p:spPr>
          <a:xfrm>
            <a:off x="228599" y="3105834"/>
            <a:ext cx="2500314" cy="1477328"/>
          </a:xfrm>
          <a:prstGeom prst="rect">
            <a:avLst/>
          </a:prstGeom>
          <a:noFill/>
        </p:spPr>
        <p:txBody>
          <a:bodyPr wrap="square" rtlCol="0">
            <a:spAutoFit/>
          </a:bodyPr>
          <a:lstStyle/>
          <a:p>
            <a:r>
              <a:rPr lang="en-US" dirty="0"/>
              <a:t>30 sin/cos elements – when added together creates a wave closer to the actual time series function.</a:t>
            </a:r>
          </a:p>
        </p:txBody>
      </p:sp>
    </p:spTree>
    <p:extLst>
      <p:ext uri="{BB962C8B-B14F-4D97-AF65-F5344CB8AC3E}">
        <p14:creationId xmlns:p14="http://schemas.microsoft.com/office/powerpoint/2010/main" val="32162779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6BE2E-89B6-051A-485F-D30DA38A2A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6A83B-71AD-B618-C5CB-555ABA967D20}"/>
              </a:ext>
            </a:extLst>
          </p:cNvPr>
          <p:cNvSpPr>
            <a:spLocks noGrp="1"/>
          </p:cNvSpPr>
          <p:nvPr>
            <p:ph type="title"/>
          </p:nvPr>
        </p:nvSpPr>
        <p:spPr/>
        <p:txBody>
          <a:bodyPr>
            <a:normAutofit/>
          </a:bodyPr>
          <a:lstStyle/>
          <a:p>
            <a:r>
              <a:rPr lang="en-US" dirty="0"/>
              <a:t>Positional Encodings</a:t>
            </a:r>
          </a:p>
        </p:txBody>
      </p:sp>
      <p:sp>
        <p:nvSpPr>
          <p:cNvPr id="3" name="TextBox 2">
            <a:extLst>
              <a:ext uri="{FF2B5EF4-FFF2-40B4-BE49-F238E27FC236}">
                <a16:creationId xmlns:a16="http://schemas.microsoft.com/office/drawing/2014/main" id="{9347C659-9D37-02F3-059A-3FC44CDAC66C}"/>
              </a:ext>
            </a:extLst>
          </p:cNvPr>
          <p:cNvSpPr txBox="1"/>
          <p:nvPr/>
        </p:nvSpPr>
        <p:spPr>
          <a:xfrm>
            <a:off x="629623" y="2590800"/>
            <a:ext cx="5201552" cy="2308324"/>
          </a:xfrm>
          <a:prstGeom prst="rect">
            <a:avLst/>
          </a:prstGeom>
          <a:noFill/>
        </p:spPr>
        <p:txBody>
          <a:bodyPr wrap="square" rtlCol="0">
            <a:spAutoFit/>
          </a:bodyPr>
          <a:lstStyle/>
          <a:p>
            <a:r>
              <a:rPr lang="en-US" dirty="0"/>
              <a:t>Positional encodings are vectors added to the token embeddings. </a:t>
            </a:r>
          </a:p>
          <a:p>
            <a:endParaRPr lang="en-US" dirty="0"/>
          </a:p>
          <a:p>
            <a:r>
              <a:rPr lang="en-US" dirty="0"/>
              <a:t>They are created using sinusoidal functions of different frequencies</a:t>
            </a:r>
            <a:r>
              <a:rPr lang="en-US" b="0" i="0" u="none" strike="noStrike" dirty="0">
                <a:solidFill>
                  <a:srgbClr val="000000"/>
                </a:solidFill>
                <a:effectLst/>
                <a:latin typeface="-webkit-standard"/>
              </a:rPr>
              <a:t>.</a:t>
            </a:r>
          </a:p>
          <a:p>
            <a:endParaRPr lang="en-US" dirty="0">
              <a:solidFill>
                <a:srgbClr val="000000"/>
              </a:solidFill>
              <a:latin typeface="-webkit-standard"/>
            </a:endParaRPr>
          </a:p>
          <a:p>
            <a:endParaRPr lang="en-US" b="0" i="0" u="none" strike="noStrike" dirty="0">
              <a:solidFill>
                <a:srgbClr val="000000"/>
              </a:solidFill>
              <a:effectLst/>
              <a:latin typeface="-webkit-standard"/>
            </a:endParaRPr>
          </a:p>
          <a:p>
            <a:r>
              <a:rPr lang="en-US" b="1" dirty="0"/>
              <a:t>Example for the sentence "I am a robot"</a:t>
            </a:r>
          </a:p>
        </p:txBody>
      </p:sp>
    </p:spTree>
    <p:extLst>
      <p:ext uri="{BB962C8B-B14F-4D97-AF65-F5344CB8AC3E}">
        <p14:creationId xmlns:p14="http://schemas.microsoft.com/office/powerpoint/2010/main" val="368610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A5BE7-1DEF-01C3-22BC-9B85AE5BA0B4}"/>
              </a:ext>
            </a:extLst>
          </p:cNvPr>
          <p:cNvSpPr>
            <a:spLocks noGrp="1"/>
          </p:cNvSpPr>
          <p:nvPr>
            <p:ph type="title"/>
          </p:nvPr>
        </p:nvSpPr>
        <p:spPr/>
        <p:txBody>
          <a:bodyPr/>
          <a:lstStyle/>
          <a:p>
            <a:r>
              <a:rPr lang="en-US" dirty="0"/>
              <a:t>Using Pre-Trained and Fine-Tuned Models</a:t>
            </a:r>
          </a:p>
        </p:txBody>
      </p:sp>
      <p:pic>
        <p:nvPicPr>
          <p:cNvPr id="5" name="Content Placeholder 4" descr="A close-up of a tool&#10;&#10;Description automatically generated">
            <a:extLst>
              <a:ext uri="{FF2B5EF4-FFF2-40B4-BE49-F238E27FC236}">
                <a16:creationId xmlns:a16="http://schemas.microsoft.com/office/drawing/2014/main" id="{4AD91D5D-6811-9A2C-3CB6-1A8438C92C6F}"/>
              </a:ext>
            </a:extLst>
          </p:cNvPr>
          <p:cNvPicPr>
            <a:picLocks noGrp="1" noChangeAspect="1"/>
          </p:cNvPicPr>
          <p:nvPr>
            <p:ph idx="1"/>
          </p:nvPr>
        </p:nvPicPr>
        <p:blipFill>
          <a:blip r:embed="rId2"/>
          <a:stretch>
            <a:fillRect/>
          </a:stretch>
        </p:blipFill>
        <p:spPr>
          <a:xfrm>
            <a:off x="1689056" y="2024743"/>
            <a:ext cx="8813888" cy="4833257"/>
          </a:xfrm>
        </p:spPr>
      </p:pic>
      <p:sp>
        <p:nvSpPr>
          <p:cNvPr id="6" name="Rectangle 5">
            <a:extLst>
              <a:ext uri="{FF2B5EF4-FFF2-40B4-BE49-F238E27FC236}">
                <a16:creationId xmlns:a16="http://schemas.microsoft.com/office/drawing/2014/main" id="{381C6F37-A50F-36DF-FF50-C69DC734CBF5}"/>
              </a:ext>
            </a:extLst>
          </p:cNvPr>
          <p:cNvSpPr/>
          <p:nvPr/>
        </p:nvSpPr>
        <p:spPr>
          <a:xfrm>
            <a:off x="4506685" y="2248445"/>
            <a:ext cx="5290457" cy="4408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25295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A1DC2-5350-10CC-5733-710CE7ABF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F00C41-2E30-845B-DA49-FA28CFEA91AB}"/>
              </a:ext>
            </a:extLst>
          </p:cNvPr>
          <p:cNvSpPr>
            <a:spLocks noGrp="1"/>
          </p:cNvSpPr>
          <p:nvPr>
            <p:ph type="title"/>
          </p:nvPr>
        </p:nvSpPr>
        <p:spPr/>
        <p:txBody>
          <a:bodyPr>
            <a:normAutofit/>
          </a:bodyPr>
          <a:lstStyle/>
          <a:p>
            <a:r>
              <a:rPr lang="en-US" dirty="0"/>
              <a:t>Positional Encodings</a:t>
            </a:r>
          </a:p>
        </p:txBody>
      </p:sp>
      <p:sp>
        <p:nvSpPr>
          <p:cNvPr id="3" name="TextBox 2">
            <a:extLst>
              <a:ext uri="{FF2B5EF4-FFF2-40B4-BE49-F238E27FC236}">
                <a16:creationId xmlns:a16="http://schemas.microsoft.com/office/drawing/2014/main" id="{2F6B43F1-2900-70A7-DB2D-799B9C0878AB}"/>
              </a:ext>
            </a:extLst>
          </p:cNvPr>
          <p:cNvSpPr txBox="1"/>
          <p:nvPr/>
        </p:nvSpPr>
        <p:spPr>
          <a:xfrm>
            <a:off x="629623" y="2590800"/>
            <a:ext cx="5201552" cy="2308324"/>
          </a:xfrm>
          <a:prstGeom prst="rect">
            <a:avLst/>
          </a:prstGeom>
          <a:noFill/>
        </p:spPr>
        <p:txBody>
          <a:bodyPr wrap="square" rtlCol="0">
            <a:spAutoFit/>
          </a:bodyPr>
          <a:lstStyle/>
          <a:p>
            <a:r>
              <a:rPr lang="en-US" dirty="0"/>
              <a:t>Positional encodings are vectors added to the token embeddings. </a:t>
            </a:r>
          </a:p>
          <a:p>
            <a:endParaRPr lang="en-US" dirty="0"/>
          </a:p>
          <a:p>
            <a:r>
              <a:rPr lang="en-US" dirty="0"/>
              <a:t>They are created using sinusoidal functions of different frequencies</a:t>
            </a:r>
            <a:r>
              <a:rPr lang="en-US" b="0" i="0" u="none" strike="noStrike" dirty="0">
                <a:solidFill>
                  <a:srgbClr val="000000"/>
                </a:solidFill>
                <a:effectLst/>
                <a:latin typeface="-webkit-standard"/>
              </a:rPr>
              <a:t>.</a:t>
            </a:r>
          </a:p>
          <a:p>
            <a:endParaRPr lang="en-US" dirty="0">
              <a:solidFill>
                <a:srgbClr val="000000"/>
              </a:solidFill>
              <a:latin typeface="-webkit-standard"/>
            </a:endParaRPr>
          </a:p>
          <a:p>
            <a:endParaRPr lang="en-US" b="0" i="0" u="none" strike="noStrike" dirty="0">
              <a:solidFill>
                <a:srgbClr val="000000"/>
              </a:solidFill>
              <a:effectLst/>
              <a:latin typeface="-webkit-standard"/>
            </a:endParaRPr>
          </a:p>
          <a:p>
            <a:r>
              <a:rPr lang="en-US" b="1" dirty="0"/>
              <a:t>Example for the sentence "I am a robot"</a:t>
            </a:r>
          </a:p>
        </p:txBody>
      </p:sp>
      <p:pic>
        <p:nvPicPr>
          <p:cNvPr id="5" name="Picture 4" descr="A white background with black text&#10;&#10;Description automatically generated">
            <a:extLst>
              <a:ext uri="{FF2B5EF4-FFF2-40B4-BE49-F238E27FC236}">
                <a16:creationId xmlns:a16="http://schemas.microsoft.com/office/drawing/2014/main" id="{3F3E7141-98B9-BEAE-F9BE-83B8A7ED286B}"/>
              </a:ext>
            </a:extLst>
          </p:cNvPr>
          <p:cNvPicPr>
            <a:picLocks noChangeAspect="1"/>
          </p:cNvPicPr>
          <p:nvPr/>
        </p:nvPicPr>
        <p:blipFill>
          <a:blip r:embed="rId3"/>
          <a:stretch>
            <a:fillRect/>
          </a:stretch>
        </p:blipFill>
        <p:spPr>
          <a:xfrm>
            <a:off x="6019800" y="2590800"/>
            <a:ext cx="6172200" cy="4267200"/>
          </a:xfrm>
          <a:prstGeom prst="rect">
            <a:avLst/>
          </a:prstGeom>
        </p:spPr>
      </p:pic>
      <p:sp>
        <p:nvSpPr>
          <p:cNvPr id="9" name="TextBox 8">
            <a:extLst>
              <a:ext uri="{FF2B5EF4-FFF2-40B4-BE49-F238E27FC236}">
                <a16:creationId xmlns:a16="http://schemas.microsoft.com/office/drawing/2014/main" id="{7331C887-681E-90D1-3759-E1B4DFB37423}"/>
              </a:ext>
            </a:extLst>
          </p:cNvPr>
          <p:cNvSpPr txBox="1"/>
          <p:nvPr/>
        </p:nvSpPr>
        <p:spPr>
          <a:xfrm>
            <a:off x="5684397" y="2468881"/>
            <a:ext cx="3421503" cy="46403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1" i="0" u="none" strike="noStrike" dirty="0">
                <a:solidFill>
                  <a:srgbClr val="000000"/>
                </a:solidFill>
                <a:effectLst/>
              </a:rPr>
              <a:t>Item Token Embeddings</a:t>
            </a:r>
            <a:r>
              <a:rPr lang="en-US" b="0" i="0" u="none" strike="noStrike" dirty="0">
                <a:solidFill>
                  <a:srgbClr val="000000"/>
                </a:solidFill>
                <a:effectLst/>
                <a:latin typeface="-webkit-standard"/>
              </a:rPr>
              <a:t>:</a:t>
            </a:r>
          </a:p>
        </p:txBody>
      </p:sp>
    </p:spTree>
    <p:extLst>
      <p:ext uri="{BB962C8B-B14F-4D97-AF65-F5344CB8AC3E}">
        <p14:creationId xmlns:p14="http://schemas.microsoft.com/office/powerpoint/2010/main" val="6872886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B0B17-A5FB-C311-AAE4-E6C376B217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D0B8A1-FBFA-6A1C-40A4-3BFBF4E57843}"/>
              </a:ext>
            </a:extLst>
          </p:cNvPr>
          <p:cNvSpPr>
            <a:spLocks noGrp="1"/>
          </p:cNvSpPr>
          <p:nvPr>
            <p:ph type="title"/>
          </p:nvPr>
        </p:nvSpPr>
        <p:spPr/>
        <p:txBody>
          <a:bodyPr>
            <a:normAutofit/>
          </a:bodyPr>
          <a:lstStyle/>
          <a:p>
            <a:r>
              <a:rPr lang="en-US" dirty="0"/>
              <a:t>Positional Encodings</a:t>
            </a:r>
          </a:p>
        </p:txBody>
      </p:sp>
      <p:sp>
        <p:nvSpPr>
          <p:cNvPr id="3" name="TextBox 2">
            <a:extLst>
              <a:ext uri="{FF2B5EF4-FFF2-40B4-BE49-F238E27FC236}">
                <a16:creationId xmlns:a16="http://schemas.microsoft.com/office/drawing/2014/main" id="{28CEB47B-59DC-B0F9-DC0E-48C9F512A08B}"/>
              </a:ext>
            </a:extLst>
          </p:cNvPr>
          <p:cNvSpPr txBox="1"/>
          <p:nvPr/>
        </p:nvSpPr>
        <p:spPr>
          <a:xfrm>
            <a:off x="629623" y="2590800"/>
            <a:ext cx="5201552" cy="2308324"/>
          </a:xfrm>
          <a:prstGeom prst="rect">
            <a:avLst/>
          </a:prstGeom>
          <a:noFill/>
        </p:spPr>
        <p:txBody>
          <a:bodyPr wrap="square" rtlCol="0">
            <a:spAutoFit/>
          </a:bodyPr>
          <a:lstStyle/>
          <a:p>
            <a:r>
              <a:rPr lang="en-US" dirty="0"/>
              <a:t>Positional encodings are vectors added to the token embeddings. </a:t>
            </a:r>
          </a:p>
          <a:p>
            <a:endParaRPr lang="en-US" dirty="0"/>
          </a:p>
          <a:p>
            <a:r>
              <a:rPr lang="en-US" dirty="0"/>
              <a:t>They are created using sinusoidal functions of different frequencies</a:t>
            </a:r>
            <a:r>
              <a:rPr lang="en-US" b="0" i="0" u="none" strike="noStrike" dirty="0">
                <a:solidFill>
                  <a:srgbClr val="000000"/>
                </a:solidFill>
                <a:effectLst/>
                <a:latin typeface="-webkit-standard"/>
              </a:rPr>
              <a:t>.</a:t>
            </a:r>
          </a:p>
          <a:p>
            <a:endParaRPr lang="en-US" dirty="0">
              <a:solidFill>
                <a:srgbClr val="000000"/>
              </a:solidFill>
              <a:latin typeface="-webkit-standard"/>
            </a:endParaRPr>
          </a:p>
          <a:p>
            <a:endParaRPr lang="en-US" b="0" i="0" u="none" strike="noStrike" dirty="0">
              <a:solidFill>
                <a:srgbClr val="000000"/>
              </a:solidFill>
              <a:effectLst/>
              <a:latin typeface="-webkit-standard"/>
            </a:endParaRPr>
          </a:p>
          <a:p>
            <a:r>
              <a:rPr lang="en-US" b="1" dirty="0"/>
              <a:t>Example for the sentence "I am a robot"</a:t>
            </a:r>
          </a:p>
        </p:txBody>
      </p:sp>
      <p:pic>
        <p:nvPicPr>
          <p:cNvPr id="7" name="Picture 6" descr="A white background with black text&#10;&#10;Description automatically generated">
            <a:extLst>
              <a:ext uri="{FF2B5EF4-FFF2-40B4-BE49-F238E27FC236}">
                <a16:creationId xmlns:a16="http://schemas.microsoft.com/office/drawing/2014/main" id="{12B44546-C2C5-8891-91CF-B6EB8A38AF85}"/>
              </a:ext>
            </a:extLst>
          </p:cNvPr>
          <p:cNvPicPr>
            <a:picLocks noChangeAspect="1"/>
          </p:cNvPicPr>
          <p:nvPr/>
        </p:nvPicPr>
        <p:blipFill>
          <a:blip r:embed="rId3"/>
          <a:stretch>
            <a:fillRect/>
          </a:stretch>
        </p:blipFill>
        <p:spPr>
          <a:xfrm>
            <a:off x="6019800" y="2590800"/>
            <a:ext cx="6172200" cy="4267200"/>
          </a:xfrm>
          <a:prstGeom prst="rect">
            <a:avLst/>
          </a:prstGeom>
        </p:spPr>
      </p:pic>
      <p:sp>
        <p:nvSpPr>
          <p:cNvPr id="8" name="TextBox 7">
            <a:extLst>
              <a:ext uri="{FF2B5EF4-FFF2-40B4-BE49-F238E27FC236}">
                <a16:creationId xmlns:a16="http://schemas.microsoft.com/office/drawing/2014/main" id="{E5DC1867-F99E-B1AA-E4E3-605CFEFC3557}"/>
              </a:ext>
            </a:extLst>
          </p:cNvPr>
          <p:cNvSpPr txBox="1"/>
          <p:nvPr/>
        </p:nvSpPr>
        <p:spPr>
          <a:xfrm>
            <a:off x="5684397" y="2468881"/>
            <a:ext cx="3421503" cy="87953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1" i="0" u="none" strike="noStrike" dirty="0">
                <a:solidFill>
                  <a:srgbClr val="000000"/>
                </a:solidFill>
                <a:effectLst/>
              </a:rPr>
              <a:t>Item Token Embeddings</a:t>
            </a:r>
            <a:r>
              <a:rPr lang="en-US" b="0" i="0" u="none" strike="noStrike" dirty="0">
                <a:solidFill>
                  <a:srgbClr val="000000"/>
                </a:solidFill>
                <a:effectLst/>
                <a:latin typeface="-webkit-standard"/>
              </a:rPr>
              <a:t>:</a:t>
            </a:r>
          </a:p>
          <a:p>
            <a:pPr marL="285750" indent="-285750">
              <a:lnSpc>
                <a:spcPct val="150000"/>
              </a:lnSpc>
              <a:buFont typeface="Arial" panose="020B0604020202020204" pitchFamily="34" charset="0"/>
              <a:buChar char="•"/>
            </a:pPr>
            <a:r>
              <a:rPr lang="en-US" b="1" i="0" u="none" strike="noStrike" dirty="0">
                <a:solidFill>
                  <a:srgbClr val="000000"/>
                </a:solidFill>
                <a:effectLst/>
              </a:rPr>
              <a:t>Item Positional Encodings</a:t>
            </a:r>
            <a:r>
              <a:rPr lang="en-US" b="0" i="0" u="none" strike="noStrike" dirty="0">
                <a:solidFill>
                  <a:srgbClr val="000000"/>
                </a:solidFill>
                <a:effectLst/>
                <a:latin typeface="-webkit-standard"/>
              </a:rPr>
              <a:t>:</a:t>
            </a:r>
            <a:endParaRPr lang="en-US" dirty="0"/>
          </a:p>
        </p:txBody>
      </p:sp>
    </p:spTree>
    <p:extLst>
      <p:ext uri="{BB962C8B-B14F-4D97-AF65-F5344CB8AC3E}">
        <p14:creationId xmlns:p14="http://schemas.microsoft.com/office/powerpoint/2010/main" val="2445323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85757-15C0-467A-D9F0-0D6DA830B1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55C9DD-CC4F-4909-7DDE-90C050777D32}"/>
              </a:ext>
            </a:extLst>
          </p:cNvPr>
          <p:cNvSpPr>
            <a:spLocks noGrp="1"/>
          </p:cNvSpPr>
          <p:nvPr>
            <p:ph type="title"/>
          </p:nvPr>
        </p:nvSpPr>
        <p:spPr/>
        <p:txBody>
          <a:bodyPr>
            <a:normAutofit/>
          </a:bodyPr>
          <a:lstStyle/>
          <a:p>
            <a:r>
              <a:rPr lang="en-US" dirty="0"/>
              <a:t>Positional Encodings</a:t>
            </a:r>
          </a:p>
        </p:txBody>
      </p:sp>
      <p:sp>
        <p:nvSpPr>
          <p:cNvPr id="3" name="TextBox 2">
            <a:extLst>
              <a:ext uri="{FF2B5EF4-FFF2-40B4-BE49-F238E27FC236}">
                <a16:creationId xmlns:a16="http://schemas.microsoft.com/office/drawing/2014/main" id="{752784C0-739E-95AA-C425-427E3AE30F90}"/>
              </a:ext>
            </a:extLst>
          </p:cNvPr>
          <p:cNvSpPr txBox="1"/>
          <p:nvPr/>
        </p:nvSpPr>
        <p:spPr>
          <a:xfrm>
            <a:off x="629623" y="2590800"/>
            <a:ext cx="5201552" cy="2308324"/>
          </a:xfrm>
          <a:prstGeom prst="rect">
            <a:avLst/>
          </a:prstGeom>
          <a:noFill/>
        </p:spPr>
        <p:txBody>
          <a:bodyPr wrap="square" rtlCol="0">
            <a:spAutoFit/>
          </a:bodyPr>
          <a:lstStyle/>
          <a:p>
            <a:r>
              <a:rPr lang="en-US" dirty="0"/>
              <a:t>Positional encodings are vectors added to the token embeddings. </a:t>
            </a:r>
          </a:p>
          <a:p>
            <a:endParaRPr lang="en-US" dirty="0"/>
          </a:p>
          <a:p>
            <a:r>
              <a:rPr lang="en-US" dirty="0"/>
              <a:t>They are created using sinusoidal functions of different frequencies</a:t>
            </a:r>
            <a:r>
              <a:rPr lang="en-US" b="0" i="0" u="none" strike="noStrike" dirty="0">
                <a:solidFill>
                  <a:srgbClr val="000000"/>
                </a:solidFill>
                <a:effectLst/>
                <a:latin typeface="-webkit-standard"/>
              </a:rPr>
              <a:t>.</a:t>
            </a:r>
          </a:p>
          <a:p>
            <a:endParaRPr lang="en-US" dirty="0">
              <a:solidFill>
                <a:srgbClr val="000000"/>
              </a:solidFill>
              <a:latin typeface="-webkit-standard"/>
            </a:endParaRPr>
          </a:p>
          <a:p>
            <a:endParaRPr lang="en-US" b="0" i="0" u="none" strike="noStrike" dirty="0">
              <a:solidFill>
                <a:srgbClr val="000000"/>
              </a:solidFill>
              <a:effectLst/>
              <a:latin typeface="-webkit-standard"/>
            </a:endParaRPr>
          </a:p>
          <a:p>
            <a:r>
              <a:rPr lang="en-US" b="1" dirty="0"/>
              <a:t>Example for the sentence "I am a robot"</a:t>
            </a:r>
          </a:p>
        </p:txBody>
      </p:sp>
      <p:pic>
        <p:nvPicPr>
          <p:cNvPr id="5" name="Picture 4" descr="A white sheet with black text&#10;&#10;Description automatically generated">
            <a:extLst>
              <a:ext uri="{FF2B5EF4-FFF2-40B4-BE49-F238E27FC236}">
                <a16:creationId xmlns:a16="http://schemas.microsoft.com/office/drawing/2014/main" id="{628A4DFC-DAB0-0669-E2AB-701A1968C4A0}"/>
              </a:ext>
            </a:extLst>
          </p:cNvPr>
          <p:cNvPicPr>
            <a:picLocks noChangeAspect="1"/>
          </p:cNvPicPr>
          <p:nvPr/>
        </p:nvPicPr>
        <p:blipFill>
          <a:blip r:embed="rId3"/>
          <a:stretch>
            <a:fillRect/>
          </a:stretch>
        </p:blipFill>
        <p:spPr>
          <a:xfrm>
            <a:off x="6019800" y="2590800"/>
            <a:ext cx="6172200" cy="4267200"/>
          </a:xfrm>
          <a:prstGeom prst="rect">
            <a:avLst/>
          </a:prstGeom>
        </p:spPr>
      </p:pic>
      <p:sp>
        <p:nvSpPr>
          <p:cNvPr id="6" name="TextBox 5">
            <a:extLst>
              <a:ext uri="{FF2B5EF4-FFF2-40B4-BE49-F238E27FC236}">
                <a16:creationId xmlns:a16="http://schemas.microsoft.com/office/drawing/2014/main" id="{B946EB72-A649-DDD4-607E-E397BB364085}"/>
              </a:ext>
            </a:extLst>
          </p:cNvPr>
          <p:cNvSpPr txBox="1"/>
          <p:nvPr/>
        </p:nvSpPr>
        <p:spPr>
          <a:xfrm>
            <a:off x="5684397" y="2468881"/>
            <a:ext cx="3421503" cy="87953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1" i="0" u="none" strike="noStrike" dirty="0">
                <a:solidFill>
                  <a:srgbClr val="000000"/>
                </a:solidFill>
                <a:effectLst/>
              </a:rPr>
              <a:t>Item Token Embeddings</a:t>
            </a:r>
            <a:r>
              <a:rPr lang="en-US" b="1" i="0" u="none" strike="noStrike" dirty="0">
                <a:solidFill>
                  <a:srgbClr val="000000"/>
                </a:solidFill>
                <a:effectLst/>
                <a:latin typeface="-webkit-standard"/>
              </a:rPr>
              <a:t>:</a:t>
            </a:r>
          </a:p>
          <a:p>
            <a:pPr marL="285750" indent="-285750">
              <a:lnSpc>
                <a:spcPct val="150000"/>
              </a:lnSpc>
              <a:buFont typeface="Arial" panose="020B0604020202020204" pitchFamily="34" charset="0"/>
              <a:buChar char="•"/>
            </a:pPr>
            <a:r>
              <a:rPr lang="en-US" b="1" i="0" u="none" strike="noStrike" dirty="0">
                <a:solidFill>
                  <a:srgbClr val="000000"/>
                </a:solidFill>
                <a:effectLst/>
              </a:rPr>
              <a:t>Item Positional Encodings</a:t>
            </a:r>
            <a:r>
              <a:rPr lang="en-US" b="0" i="0" u="none" strike="noStrike" dirty="0">
                <a:solidFill>
                  <a:srgbClr val="000000"/>
                </a:solidFill>
                <a:effectLst/>
                <a:latin typeface="-webkit-standard"/>
              </a:rPr>
              <a:t>:</a:t>
            </a:r>
            <a:endParaRPr lang="en-US" dirty="0"/>
          </a:p>
        </p:txBody>
      </p:sp>
      <p:sp>
        <p:nvSpPr>
          <p:cNvPr id="9" name="TextBox 8">
            <a:extLst>
              <a:ext uri="{FF2B5EF4-FFF2-40B4-BE49-F238E27FC236}">
                <a16:creationId xmlns:a16="http://schemas.microsoft.com/office/drawing/2014/main" id="{66CE3FEC-0631-37F0-A2FA-2A8FEBB5108B}"/>
              </a:ext>
            </a:extLst>
          </p:cNvPr>
          <p:cNvSpPr txBox="1"/>
          <p:nvPr/>
        </p:nvSpPr>
        <p:spPr>
          <a:xfrm>
            <a:off x="6019800" y="3527615"/>
            <a:ext cx="3421503" cy="464038"/>
          </a:xfrm>
          <a:prstGeom prst="rect">
            <a:avLst/>
          </a:prstGeom>
          <a:noFill/>
        </p:spPr>
        <p:txBody>
          <a:bodyPr wrap="square" rtlCol="0">
            <a:spAutoFit/>
          </a:bodyPr>
          <a:lstStyle/>
          <a:p>
            <a:pPr>
              <a:lnSpc>
                <a:spcPct val="150000"/>
              </a:lnSpc>
            </a:pPr>
            <a:r>
              <a:rPr lang="en-US" b="1" i="0" u="none" strike="noStrike" dirty="0">
                <a:solidFill>
                  <a:srgbClr val="000000"/>
                </a:solidFill>
                <a:effectLst/>
              </a:rPr>
              <a:t>Item Combined Embeddings</a:t>
            </a:r>
            <a:r>
              <a:rPr lang="en-US" b="0" i="0" u="none" strike="noStrike" dirty="0">
                <a:solidFill>
                  <a:srgbClr val="000000"/>
                </a:solidFill>
                <a:effectLst/>
                <a:latin typeface="-webkit-standard"/>
              </a:rPr>
              <a:t>:</a:t>
            </a:r>
            <a:endParaRPr lang="en-US" dirty="0"/>
          </a:p>
        </p:txBody>
      </p:sp>
    </p:spTree>
    <p:extLst>
      <p:ext uri="{BB962C8B-B14F-4D97-AF65-F5344CB8AC3E}">
        <p14:creationId xmlns:p14="http://schemas.microsoft.com/office/powerpoint/2010/main" val="27213834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F8209-8A13-4AF0-6A11-8B775D22D7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D3B26E-6046-091F-C414-827BF560111E}"/>
              </a:ext>
            </a:extLst>
          </p:cNvPr>
          <p:cNvSpPr>
            <a:spLocks noGrp="1"/>
          </p:cNvSpPr>
          <p:nvPr>
            <p:ph type="title"/>
          </p:nvPr>
        </p:nvSpPr>
        <p:spPr/>
        <p:txBody>
          <a:bodyPr>
            <a:normAutofit/>
          </a:bodyPr>
          <a:lstStyle/>
          <a:p>
            <a:r>
              <a:rPr lang="en-US" dirty="0"/>
              <a:t>Positional Encodings</a:t>
            </a:r>
          </a:p>
        </p:txBody>
      </p:sp>
      <p:sp>
        <p:nvSpPr>
          <p:cNvPr id="3" name="TextBox 2">
            <a:extLst>
              <a:ext uri="{FF2B5EF4-FFF2-40B4-BE49-F238E27FC236}">
                <a16:creationId xmlns:a16="http://schemas.microsoft.com/office/drawing/2014/main" id="{30735A44-1464-2707-2F3E-3678D6AE4F7B}"/>
              </a:ext>
            </a:extLst>
          </p:cNvPr>
          <p:cNvSpPr txBox="1"/>
          <p:nvPr/>
        </p:nvSpPr>
        <p:spPr>
          <a:xfrm>
            <a:off x="629623" y="2590800"/>
            <a:ext cx="5201552" cy="2308324"/>
          </a:xfrm>
          <a:prstGeom prst="rect">
            <a:avLst/>
          </a:prstGeom>
          <a:noFill/>
        </p:spPr>
        <p:txBody>
          <a:bodyPr wrap="square" rtlCol="0">
            <a:spAutoFit/>
          </a:bodyPr>
          <a:lstStyle/>
          <a:p>
            <a:r>
              <a:rPr lang="en-US" dirty="0"/>
              <a:t>Positional encodings are vectors added to the token embeddings. </a:t>
            </a:r>
          </a:p>
          <a:p>
            <a:endParaRPr lang="en-US" dirty="0"/>
          </a:p>
          <a:p>
            <a:r>
              <a:rPr lang="en-US" dirty="0"/>
              <a:t>They are created using sinusoidal functions of different frequencies</a:t>
            </a:r>
            <a:r>
              <a:rPr lang="en-US" b="0" i="0" u="none" strike="noStrike" dirty="0">
                <a:solidFill>
                  <a:srgbClr val="000000"/>
                </a:solidFill>
                <a:effectLst/>
                <a:latin typeface="-webkit-standard"/>
              </a:rPr>
              <a:t>.</a:t>
            </a:r>
          </a:p>
          <a:p>
            <a:endParaRPr lang="en-US" dirty="0">
              <a:solidFill>
                <a:srgbClr val="000000"/>
              </a:solidFill>
              <a:latin typeface="-webkit-standard"/>
            </a:endParaRPr>
          </a:p>
          <a:p>
            <a:endParaRPr lang="en-US" b="0" i="0" u="none" strike="noStrike" dirty="0">
              <a:solidFill>
                <a:srgbClr val="000000"/>
              </a:solidFill>
              <a:effectLst/>
              <a:latin typeface="-webkit-standard"/>
            </a:endParaRPr>
          </a:p>
          <a:p>
            <a:r>
              <a:rPr lang="en-US" b="1" dirty="0"/>
              <a:t>Example for the sentence "I am a robot"</a:t>
            </a:r>
          </a:p>
        </p:txBody>
      </p:sp>
      <p:pic>
        <p:nvPicPr>
          <p:cNvPr id="7" name="Picture 6" descr="A white sheet with black text and numbers&#10;&#10;Description automatically generated">
            <a:extLst>
              <a:ext uri="{FF2B5EF4-FFF2-40B4-BE49-F238E27FC236}">
                <a16:creationId xmlns:a16="http://schemas.microsoft.com/office/drawing/2014/main" id="{E8A5C9B9-BAC7-E1A6-60C4-76B8625DF890}"/>
              </a:ext>
            </a:extLst>
          </p:cNvPr>
          <p:cNvPicPr>
            <a:picLocks noChangeAspect="1"/>
          </p:cNvPicPr>
          <p:nvPr/>
        </p:nvPicPr>
        <p:blipFill>
          <a:blip r:embed="rId3"/>
          <a:stretch>
            <a:fillRect/>
          </a:stretch>
        </p:blipFill>
        <p:spPr>
          <a:xfrm>
            <a:off x="6019800" y="2590800"/>
            <a:ext cx="6172200" cy="4267200"/>
          </a:xfrm>
          <a:prstGeom prst="rect">
            <a:avLst/>
          </a:prstGeom>
        </p:spPr>
      </p:pic>
      <p:sp>
        <p:nvSpPr>
          <p:cNvPr id="8" name="TextBox 7">
            <a:extLst>
              <a:ext uri="{FF2B5EF4-FFF2-40B4-BE49-F238E27FC236}">
                <a16:creationId xmlns:a16="http://schemas.microsoft.com/office/drawing/2014/main" id="{2B21D5E9-B81D-24D0-6752-D55C7F62B8E0}"/>
              </a:ext>
            </a:extLst>
          </p:cNvPr>
          <p:cNvSpPr txBox="1"/>
          <p:nvPr/>
        </p:nvSpPr>
        <p:spPr>
          <a:xfrm>
            <a:off x="5684397" y="2468881"/>
            <a:ext cx="3421503" cy="87953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1" i="0" u="none" strike="noStrike" dirty="0">
                <a:solidFill>
                  <a:srgbClr val="000000"/>
                </a:solidFill>
                <a:effectLst/>
              </a:rPr>
              <a:t>Item Token Embeddings</a:t>
            </a:r>
            <a:r>
              <a:rPr lang="en-US" b="1" i="0" u="none" strike="noStrike" dirty="0">
                <a:solidFill>
                  <a:srgbClr val="000000"/>
                </a:solidFill>
                <a:effectLst/>
                <a:latin typeface="-webkit-standard"/>
              </a:rPr>
              <a:t>:</a:t>
            </a:r>
          </a:p>
          <a:p>
            <a:pPr marL="285750" indent="-285750">
              <a:lnSpc>
                <a:spcPct val="150000"/>
              </a:lnSpc>
              <a:buFont typeface="Arial" panose="020B0604020202020204" pitchFamily="34" charset="0"/>
              <a:buChar char="•"/>
            </a:pPr>
            <a:r>
              <a:rPr lang="en-US" b="1" i="0" u="none" strike="noStrike" dirty="0">
                <a:solidFill>
                  <a:srgbClr val="000000"/>
                </a:solidFill>
                <a:effectLst/>
              </a:rPr>
              <a:t>Item Positional Encodings</a:t>
            </a:r>
            <a:r>
              <a:rPr lang="en-US" b="0" i="0" u="none" strike="noStrike" dirty="0">
                <a:solidFill>
                  <a:srgbClr val="000000"/>
                </a:solidFill>
                <a:effectLst/>
                <a:latin typeface="-webkit-standard"/>
              </a:rPr>
              <a:t>:</a:t>
            </a:r>
            <a:endParaRPr lang="en-US" dirty="0"/>
          </a:p>
        </p:txBody>
      </p:sp>
      <p:sp>
        <p:nvSpPr>
          <p:cNvPr id="10" name="TextBox 9">
            <a:extLst>
              <a:ext uri="{FF2B5EF4-FFF2-40B4-BE49-F238E27FC236}">
                <a16:creationId xmlns:a16="http://schemas.microsoft.com/office/drawing/2014/main" id="{3CF179B6-962F-C793-9F9F-E918B918FED3}"/>
              </a:ext>
            </a:extLst>
          </p:cNvPr>
          <p:cNvSpPr txBox="1"/>
          <p:nvPr/>
        </p:nvSpPr>
        <p:spPr>
          <a:xfrm>
            <a:off x="6019800" y="3527615"/>
            <a:ext cx="3421503" cy="464038"/>
          </a:xfrm>
          <a:prstGeom prst="rect">
            <a:avLst/>
          </a:prstGeom>
          <a:noFill/>
        </p:spPr>
        <p:txBody>
          <a:bodyPr wrap="square" rtlCol="0">
            <a:spAutoFit/>
          </a:bodyPr>
          <a:lstStyle/>
          <a:p>
            <a:pPr>
              <a:lnSpc>
                <a:spcPct val="150000"/>
              </a:lnSpc>
            </a:pPr>
            <a:r>
              <a:rPr lang="en-US" b="1" i="0" u="none" strike="noStrike" dirty="0">
                <a:solidFill>
                  <a:srgbClr val="000000"/>
                </a:solidFill>
                <a:effectLst/>
              </a:rPr>
              <a:t>Item Combined Embeddings</a:t>
            </a:r>
            <a:r>
              <a:rPr lang="en-US" b="0" i="0" u="none" strike="noStrike" dirty="0">
                <a:solidFill>
                  <a:srgbClr val="000000"/>
                </a:solidFill>
                <a:effectLst/>
                <a:latin typeface="-webkit-standard"/>
              </a:rPr>
              <a:t>:</a:t>
            </a:r>
            <a:endParaRPr lang="en-US" dirty="0"/>
          </a:p>
        </p:txBody>
      </p:sp>
      <p:sp>
        <p:nvSpPr>
          <p:cNvPr id="11" name="TextBox 10">
            <a:extLst>
              <a:ext uri="{FF2B5EF4-FFF2-40B4-BE49-F238E27FC236}">
                <a16:creationId xmlns:a16="http://schemas.microsoft.com/office/drawing/2014/main" id="{727FDBAD-8363-0D55-B669-6AC564008A93}"/>
              </a:ext>
            </a:extLst>
          </p:cNvPr>
          <p:cNvSpPr txBox="1"/>
          <p:nvPr/>
        </p:nvSpPr>
        <p:spPr>
          <a:xfrm>
            <a:off x="6085543" y="4526448"/>
            <a:ext cx="6172199" cy="1153521"/>
          </a:xfrm>
          <a:prstGeom prst="rect">
            <a:avLst/>
          </a:prstGeom>
          <a:noFill/>
        </p:spPr>
        <p:txBody>
          <a:bodyPr wrap="square" rtlCol="0">
            <a:spAutoFit/>
          </a:bodyPr>
          <a:lstStyle/>
          <a:p>
            <a:pPr algn="l">
              <a:lnSpc>
                <a:spcPct val="150000"/>
              </a:lnSpc>
            </a:pPr>
            <a:r>
              <a:rPr lang="en-US" b="1" dirty="0">
                <a:solidFill>
                  <a:srgbClr val="000000"/>
                </a:solidFill>
              </a:rPr>
              <a:t>C</a:t>
            </a:r>
            <a:r>
              <a:rPr lang="en-US" b="1" i="0" u="none" strike="noStrike" dirty="0">
                <a:solidFill>
                  <a:srgbClr val="000000"/>
                </a:solidFill>
                <a:effectLst/>
              </a:rPr>
              <a:t>ombined embeddings for the sentence "I am a robot”:</a:t>
            </a:r>
            <a:endParaRPr lang="en-US" b="0" i="0" u="none" strike="noStrike" dirty="0">
              <a:solidFill>
                <a:srgbClr val="000000"/>
              </a:solidFill>
              <a:effectLst/>
            </a:endParaRPr>
          </a:p>
          <a:p>
            <a:pPr marL="285750" indent="-285750" algn="l">
              <a:buFont typeface="Arial" panose="020B0604020202020204" pitchFamily="34" charset="0"/>
              <a:buChar char="•"/>
            </a:pPr>
            <a:r>
              <a:rPr lang="en-US" b="0" i="0" u="none" strike="noStrike" dirty="0">
                <a:solidFill>
                  <a:srgbClr val="000000"/>
                </a:solidFill>
                <a:effectLst/>
              </a:rPr>
              <a:t>Token Embeddings:</a:t>
            </a:r>
          </a:p>
          <a:p>
            <a:pPr>
              <a:lnSpc>
                <a:spcPct val="150000"/>
              </a:lnSpc>
            </a:pPr>
            <a:endParaRPr lang="en-US" dirty="0"/>
          </a:p>
        </p:txBody>
      </p:sp>
    </p:spTree>
    <p:extLst>
      <p:ext uri="{BB962C8B-B14F-4D97-AF65-F5344CB8AC3E}">
        <p14:creationId xmlns:p14="http://schemas.microsoft.com/office/powerpoint/2010/main" val="37212423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66782-2E5C-D044-7F83-2A55D0FB03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BB2ED-513B-01D7-2191-F7E7004B2BD3}"/>
              </a:ext>
            </a:extLst>
          </p:cNvPr>
          <p:cNvSpPr>
            <a:spLocks noGrp="1"/>
          </p:cNvSpPr>
          <p:nvPr>
            <p:ph type="title"/>
          </p:nvPr>
        </p:nvSpPr>
        <p:spPr/>
        <p:txBody>
          <a:bodyPr>
            <a:normAutofit/>
          </a:bodyPr>
          <a:lstStyle/>
          <a:p>
            <a:r>
              <a:rPr lang="en-US" dirty="0"/>
              <a:t>Positional Encodings Calculation</a:t>
            </a:r>
          </a:p>
        </p:txBody>
      </p:sp>
      <p:sp>
        <p:nvSpPr>
          <p:cNvPr id="3" name="TextBox 2">
            <a:extLst>
              <a:ext uri="{FF2B5EF4-FFF2-40B4-BE49-F238E27FC236}">
                <a16:creationId xmlns:a16="http://schemas.microsoft.com/office/drawing/2014/main" id="{7E10A482-504F-A506-5E99-D4901FBA7148}"/>
              </a:ext>
            </a:extLst>
          </p:cNvPr>
          <p:cNvSpPr txBox="1"/>
          <p:nvPr/>
        </p:nvSpPr>
        <p:spPr>
          <a:xfrm>
            <a:off x="629622" y="2590800"/>
            <a:ext cx="10901385" cy="923330"/>
          </a:xfrm>
          <a:prstGeom prst="rect">
            <a:avLst/>
          </a:prstGeom>
          <a:noFill/>
        </p:spPr>
        <p:txBody>
          <a:bodyPr wrap="square" rtlCol="0">
            <a:spAutoFit/>
          </a:bodyPr>
          <a:lstStyle/>
          <a:p>
            <a:r>
              <a:rPr lang="en-US" dirty="0"/>
              <a:t>Detailed calculations for positions 0 ("I") and 1 ("am") using the specified formulas for positional encoding, assuming </a:t>
            </a:r>
            <a:r>
              <a:rPr lang="en-US" b="1" i="1" dirty="0"/>
              <a:t>d=4</a:t>
            </a:r>
            <a:r>
              <a:rPr lang="en-US" dirty="0"/>
              <a:t> and using </a:t>
            </a:r>
            <a:r>
              <a:rPr lang="en-US" b="1" i="1" dirty="0"/>
              <a:t>n=100 </a:t>
            </a:r>
            <a:r>
              <a:rPr lang="en-US" dirty="0"/>
              <a:t>for simplification</a:t>
            </a:r>
            <a:r>
              <a:rPr lang="en-US" b="0" i="0" u="none" strike="noStrike" dirty="0">
                <a:solidFill>
                  <a:srgbClr val="000000"/>
                </a:solidFill>
                <a:effectLst/>
                <a:latin typeface="-webkit-standard"/>
              </a:rPr>
              <a:t>:</a:t>
            </a:r>
            <a:r>
              <a:rPr lang="en-US" dirty="0"/>
              <a:t> </a:t>
            </a:r>
          </a:p>
          <a:p>
            <a:endParaRPr lang="en-US" dirty="0"/>
          </a:p>
        </p:txBody>
      </p:sp>
      <p:pic>
        <p:nvPicPr>
          <p:cNvPr id="5" name="Picture 4" descr="A math equations on a white background&#10;&#10;Description automatically generated">
            <a:extLst>
              <a:ext uri="{FF2B5EF4-FFF2-40B4-BE49-F238E27FC236}">
                <a16:creationId xmlns:a16="http://schemas.microsoft.com/office/drawing/2014/main" id="{A3E73288-AFC5-60A6-FB79-A15360780D25}"/>
              </a:ext>
            </a:extLst>
          </p:cNvPr>
          <p:cNvPicPr>
            <a:picLocks noChangeAspect="1"/>
          </p:cNvPicPr>
          <p:nvPr/>
        </p:nvPicPr>
        <p:blipFill>
          <a:blip r:embed="rId3"/>
          <a:stretch>
            <a:fillRect/>
          </a:stretch>
        </p:blipFill>
        <p:spPr>
          <a:xfrm>
            <a:off x="3758607" y="3429000"/>
            <a:ext cx="7772400" cy="2931167"/>
          </a:xfrm>
          <a:prstGeom prst="rect">
            <a:avLst/>
          </a:prstGeom>
        </p:spPr>
      </p:pic>
      <p:sp>
        <p:nvSpPr>
          <p:cNvPr id="7" name="TextBox 6">
            <a:extLst>
              <a:ext uri="{FF2B5EF4-FFF2-40B4-BE49-F238E27FC236}">
                <a16:creationId xmlns:a16="http://schemas.microsoft.com/office/drawing/2014/main" id="{E10E950D-58F3-8AB8-CC8B-D951E64D66FA}"/>
              </a:ext>
            </a:extLst>
          </p:cNvPr>
          <p:cNvSpPr txBox="1"/>
          <p:nvPr/>
        </p:nvSpPr>
        <p:spPr>
          <a:xfrm>
            <a:off x="782486" y="4248252"/>
            <a:ext cx="5993068" cy="646331"/>
          </a:xfrm>
          <a:prstGeom prst="rect">
            <a:avLst/>
          </a:prstGeom>
          <a:noFill/>
        </p:spPr>
        <p:txBody>
          <a:bodyPr wrap="square" rtlCol="0">
            <a:spAutoFit/>
          </a:bodyPr>
          <a:lstStyle/>
          <a:p>
            <a:pPr marL="285750" indent="-285750">
              <a:buFont typeface="Arial" panose="020B0604020202020204" pitchFamily="34" charset="0"/>
              <a:buChar char="•"/>
            </a:pPr>
            <a:r>
              <a:rPr lang="en-US" dirty="0"/>
              <a:t>For </a:t>
            </a:r>
            <a:r>
              <a:rPr lang="en-US" b="1" dirty="0"/>
              <a:t>even indices </a:t>
            </a:r>
            <a:r>
              <a:rPr lang="en-US" dirty="0"/>
              <a:t>(i.e., 0, 2, 4, ...), the value is computed using the </a:t>
            </a:r>
            <a:r>
              <a:rPr lang="en-US" b="1" dirty="0"/>
              <a:t>sine</a:t>
            </a:r>
            <a:r>
              <a:rPr lang="en-US" dirty="0"/>
              <a:t> function:</a:t>
            </a:r>
          </a:p>
        </p:txBody>
      </p:sp>
    </p:spTree>
    <p:extLst>
      <p:ext uri="{BB962C8B-B14F-4D97-AF65-F5344CB8AC3E}">
        <p14:creationId xmlns:p14="http://schemas.microsoft.com/office/powerpoint/2010/main" val="3007459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41BD2-8968-2CA8-1C3F-53967A1702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884C30-F4C5-02EE-752A-24E0CC8C97A9}"/>
              </a:ext>
            </a:extLst>
          </p:cNvPr>
          <p:cNvSpPr>
            <a:spLocks noGrp="1"/>
          </p:cNvSpPr>
          <p:nvPr>
            <p:ph type="title"/>
          </p:nvPr>
        </p:nvSpPr>
        <p:spPr/>
        <p:txBody>
          <a:bodyPr>
            <a:normAutofit/>
          </a:bodyPr>
          <a:lstStyle/>
          <a:p>
            <a:r>
              <a:rPr lang="en-US" dirty="0"/>
              <a:t>Positional Encodings Calculation</a:t>
            </a:r>
          </a:p>
        </p:txBody>
      </p:sp>
      <p:sp>
        <p:nvSpPr>
          <p:cNvPr id="3" name="TextBox 2">
            <a:extLst>
              <a:ext uri="{FF2B5EF4-FFF2-40B4-BE49-F238E27FC236}">
                <a16:creationId xmlns:a16="http://schemas.microsoft.com/office/drawing/2014/main" id="{6CB7DD6B-041E-5C0A-6FB2-86978388A664}"/>
              </a:ext>
            </a:extLst>
          </p:cNvPr>
          <p:cNvSpPr txBox="1"/>
          <p:nvPr/>
        </p:nvSpPr>
        <p:spPr>
          <a:xfrm>
            <a:off x="629622" y="2590800"/>
            <a:ext cx="10901385" cy="923330"/>
          </a:xfrm>
          <a:prstGeom prst="rect">
            <a:avLst/>
          </a:prstGeom>
          <a:noFill/>
        </p:spPr>
        <p:txBody>
          <a:bodyPr wrap="square" rtlCol="0">
            <a:spAutoFit/>
          </a:bodyPr>
          <a:lstStyle/>
          <a:p>
            <a:r>
              <a:rPr lang="en-US" dirty="0"/>
              <a:t>Detailed calculations for positions 0 ("I") and 1 ("am") using the specified formulas for positional encoding, assuming </a:t>
            </a:r>
            <a:r>
              <a:rPr lang="en-US" b="1" i="1" dirty="0"/>
              <a:t>d=4</a:t>
            </a:r>
            <a:r>
              <a:rPr lang="en-US" dirty="0"/>
              <a:t> and using </a:t>
            </a:r>
            <a:r>
              <a:rPr lang="en-US" b="1" i="1" dirty="0"/>
              <a:t>n=100 </a:t>
            </a:r>
            <a:r>
              <a:rPr lang="en-US" dirty="0"/>
              <a:t>for simplification</a:t>
            </a:r>
            <a:r>
              <a:rPr lang="en-US" b="0" i="0" u="none" strike="noStrike" dirty="0">
                <a:solidFill>
                  <a:srgbClr val="000000"/>
                </a:solidFill>
                <a:effectLst/>
                <a:latin typeface="-webkit-standard"/>
              </a:rPr>
              <a:t>:</a:t>
            </a:r>
            <a:r>
              <a:rPr lang="en-US" dirty="0"/>
              <a:t> </a:t>
            </a:r>
          </a:p>
          <a:p>
            <a:endParaRPr lang="en-US" dirty="0"/>
          </a:p>
        </p:txBody>
      </p:sp>
      <p:pic>
        <p:nvPicPr>
          <p:cNvPr id="5" name="Picture 4" descr="A math equations on a white background&#10;&#10;Description automatically generated">
            <a:extLst>
              <a:ext uri="{FF2B5EF4-FFF2-40B4-BE49-F238E27FC236}">
                <a16:creationId xmlns:a16="http://schemas.microsoft.com/office/drawing/2014/main" id="{F6CD1F94-45E5-331D-C58F-4408153A8495}"/>
              </a:ext>
            </a:extLst>
          </p:cNvPr>
          <p:cNvPicPr>
            <a:picLocks noChangeAspect="1"/>
          </p:cNvPicPr>
          <p:nvPr/>
        </p:nvPicPr>
        <p:blipFill>
          <a:blip r:embed="rId3"/>
          <a:stretch>
            <a:fillRect/>
          </a:stretch>
        </p:blipFill>
        <p:spPr>
          <a:xfrm>
            <a:off x="3758607" y="3429000"/>
            <a:ext cx="7772400" cy="2931167"/>
          </a:xfrm>
          <a:prstGeom prst="rect">
            <a:avLst/>
          </a:prstGeom>
        </p:spPr>
      </p:pic>
      <p:sp>
        <p:nvSpPr>
          <p:cNvPr id="6" name="TextBox 5">
            <a:extLst>
              <a:ext uri="{FF2B5EF4-FFF2-40B4-BE49-F238E27FC236}">
                <a16:creationId xmlns:a16="http://schemas.microsoft.com/office/drawing/2014/main" id="{40DFFCA7-5857-DC8F-38FD-EC77D21BCFFF}"/>
              </a:ext>
            </a:extLst>
          </p:cNvPr>
          <p:cNvSpPr txBox="1"/>
          <p:nvPr/>
        </p:nvSpPr>
        <p:spPr>
          <a:xfrm>
            <a:off x="782486" y="4248252"/>
            <a:ext cx="5993068" cy="1754326"/>
          </a:xfrm>
          <a:prstGeom prst="rect">
            <a:avLst/>
          </a:prstGeom>
          <a:noFill/>
        </p:spPr>
        <p:txBody>
          <a:bodyPr wrap="square" rtlCol="0">
            <a:spAutoFit/>
          </a:bodyPr>
          <a:lstStyle/>
          <a:p>
            <a:pPr marL="285750" indent="-285750">
              <a:buFont typeface="Arial" panose="020B0604020202020204" pitchFamily="34" charset="0"/>
              <a:buChar char="•"/>
            </a:pPr>
            <a:r>
              <a:rPr lang="en-US" dirty="0"/>
              <a:t>For </a:t>
            </a:r>
            <a:r>
              <a:rPr lang="en-US" b="1" dirty="0"/>
              <a:t>even indices </a:t>
            </a:r>
            <a:r>
              <a:rPr lang="en-US" dirty="0"/>
              <a:t>(i.e., 0, 2, 4, ...), the value is computed using the </a:t>
            </a:r>
            <a:r>
              <a:rPr lang="en-US" b="1" dirty="0"/>
              <a:t>sine</a:t>
            </a:r>
            <a:r>
              <a:rPr lang="en-US" dirty="0"/>
              <a:t> function: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For </a:t>
            </a:r>
            <a:r>
              <a:rPr lang="en-US" b="1" dirty="0"/>
              <a:t>odd indices </a:t>
            </a:r>
            <a:r>
              <a:rPr lang="en-US" dirty="0"/>
              <a:t>(i.e., 1, 3, 5, ...), the value is computed using the </a:t>
            </a:r>
            <a:r>
              <a:rPr lang="en-US" b="1" dirty="0"/>
              <a:t>cosine</a:t>
            </a:r>
            <a:r>
              <a:rPr lang="en-US" dirty="0"/>
              <a:t> function:</a:t>
            </a:r>
          </a:p>
        </p:txBody>
      </p:sp>
    </p:spTree>
    <p:extLst>
      <p:ext uri="{BB962C8B-B14F-4D97-AF65-F5344CB8AC3E}">
        <p14:creationId xmlns:p14="http://schemas.microsoft.com/office/powerpoint/2010/main" val="37644675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7093F-7580-B5C8-862E-3B70284F88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24BD52-ECE2-A767-FFF3-9F1A3905D029}"/>
              </a:ext>
            </a:extLst>
          </p:cNvPr>
          <p:cNvSpPr>
            <a:spLocks noGrp="1"/>
          </p:cNvSpPr>
          <p:nvPr>
            <p:ph type="title"/>
          </p:nvPr>
        </p:nvSpPr>
        <p:spPr/>
        <p:txBody>
          <a:bodyPr>
            <a:normAutofit/>
          </a:bodyPr>
          <a:lstStyle/>
          <a:p>
            <a:r>
              <a:rPr lang="en-US" dirty="0"/>
              <a:t>Positional Encodings Calculation</a:t>
            </a:r>
          </a:p>
        </p:txBody>
      </p:sp>
      <p:sp>
        <p:nvSpPr>
          <p:cNvPr id="8" name="TextBox 7">
            <a:extLst>
              <a:ext uri="{FF2B5EF4-FFF2-40B4-BE49-F238E27FC236}">
                <a16:creationId xmlns:a16="http://schemas.microsoft.com/office/drawing/2014/main" id="{EA6D03D3-5E8D-EBE8-3C40-3C438D54904C}"/>
              </a:ext>
            </a:extLst>
          </p:cNvPr>
          <p:cNvSpPr txBox="1"/>
          <p:nvPr/>
        </p:nvSpPr>
        <p:spPr>
          <a:xfrm>
            <a:off x="3147504" y="2382344"/>
            <a:ext cx="1136755" cy="1200329"/>
          </a:xfrm>
          <a:prstGeom prst="rect">
            <a:avLst/>
          </a:prstGeom>
          <a:noFill/>
        </p:spPr>
        <p:txBody>
          <a:bodyPr wrap="square" rtlCol="0">
            <a:spAutoFit/>
          </a:bodyPr>
          <a:lstStyle/>
          <a:p>
            <a:pPr algn="ctr"/>
            <a:r>
              <a:rPr lang="en-US" b="1" dirty="0">
                <a:solidFill>
                  <a:srgbClr val="000000"/>
                </a:solidFill>
              </a:rPr>
              <a:t>Index</a:t>
            </a:r>
          </a:p>
          <a:p>
            <a:pPr algn="ctr"/>
            <a:r>
              <a:rPr lang="en-US" b="1" dirty="0">
                <a:solidFill>
                  <a:srgbClr val="000000"/>
                </a:solidFill>
              </a:rPr>
              <a:t>of token,</a:t>
            </a:r>
          </a:p>
          <a:p>
            <a:pPr algn="ctr"/>
            <a:r>
              <a:rPr lang="en-US" b="1" dirty="0">
                <a:solidFill>
                  <a:srgbClr val="000000"/>
                </a:solidFill>
              </a:rPr>
              <a:t>k</a:t>
            </a:r>
          </a:p>
          <a:p>
            <a:pPr algn="ctr"/>
            <a:r>
              <a:rPr lang="en-US" dirty="0">
                <a:solidFill>
                  <a:srgbClr val="000000"/>
                </a:solidFill>
                <a:latin typeface="-webkit-standard"/>
              </a:rPr>
              <a:t>	</a:t>
            </a:r>
            <a:endParaRPr lang="en-US" dirty="0"/>
          </a:p>
        </p:txBody>
      </p:sp>
      <p:sp>
        <p:nvSpPr>
          <p:cNvPr id="9" name="TextBox 8">
            <a:extLst>
              <a:ext uri="{FF2B5EF4-FFF2-40B4-BE49-F238E27FC236}">
                <a16:creationId xmlns:a16="http://schemas.microsoft.com/office/drawing/2014/main" id="{CE38772B-F5D1-3413-207B-24099D5F704C}"/>
              </a:ext>
            </a:extLst>
          </p:cNvPr>
          <p:cNvSpPr txBox="1"/>
          <p:nvPr/>
        </p:nvSpPr>
        <p:spPr>
          <a:xfrm>
            <a:off x="5252803" y="2407458"/>
            <a:ext cx="2609860" cy="923330"/>
          </a:xfrm>
          <a:prstGeom prst="rect">
            <a:avLst/>
          </a:prstGeom>
          <a:noFill/>
        </p:spPr>
        <p:txBody>
          <a:bodyPr wrap="square" rtlCol="0">
            <a:spAutoFit/>
          </a:bodyPr>
          <a:lstStyle/>
          <a:p>
            <a:pPr algn="ctr"/>
            <a:r>
              <a:rPr lang="en-US" b="1" dirty="0">
                <a:solidFill>
                  <a:srgbClr val="000000"/>
                </a:solidFill>
              </a:rPr>
              <a:t>Positional Encoding</a:t>
            </a:r>
          </a:p>
          <a:p>
            <a:pPr algn="ctr"/>
            <a:r>
              <a:rPr lang="en-US" b="1" dirty="0">
                <a:solidFill>
                  <a:srgbClr val="000000"/>
                </a:solidFill>
              </a:rPr>
              <a:t>Matrix with d=4, n=100</a:t>
            </a:r>
            <a:r>
              <a:rPr lang="en-US" dirty="0">
                <a:solidFill>
                  <a:srgbClr val="000000"/>
                </a:solidFill>
                <a:latin typeface="-webkit-standard"/>
              </a:rPr>
              <a:t>	</a:t>
            </a:r>
            <a:endParaRPr lang="en-US" dirty="0"/>
          </a:p>
        </p:txBody>
      </p:sp>
      <p:sp>
        <p:nvSpPr>
          <p:cNvPr id="11" name="TextBox 10">
            <a:extLst>
              <a:ext uri="{FF2B5EF4-FFF2-40B4-BE49-F238E27FC236}">
                <a16:creationId xmlns:a16="http://schemas.microsoft.com/office/drawing/2014/main" id="{817BDD18-0BEF-E31F-3E7B-3336A39E6DCD}"/>
              </a:ext>
            </a:extLst>
          </p:cNvPr>
          <p:cNvSpPr txBox="1"/>
          <p:nvPr/>
        </p:nvSpPr>
        <p:spPr>
          <a:xfrm>
            <a:off x="2278041" y="6240821"/>
            <a:ext cx="8559384" cy="369332"/>
          </a:xfrm>
          <a:prstGeom prst="rect">
            <a:avLst/>
          </a:prstGeom>
          <a:noFill/>
        </p:spPr>
        <p:txBody>
          <a:bodyPr wrap="square" rtlCol="0">
            <a:spAutoFit/>
          </a:bodyPr>
          <a:lstStyle/>
          <a:p>
            <a:pPr algn="ctr"/>
            <a:r>
              <a:rPr lang="en-US" b="1" dirty="0">
                <a:solidFill>
                  <a:srgbClr val="000000"/>
                </a:solidFill>
              </a:rPr>
              <a:t>Positional Encoding Matrix with for the sentence “I am a Robot”</a:t>
            </a:r>
            <a:r>
              <a:rPr lang="en-US" dirty="0">
                <a:solidFill>
                  <a:srgbClr val="000000"/>
                </a:solidFill>
                <a:latin typeface="-webkit-standard"/>
              </a:rPr>
              <a:t>	</a:t>
            </a:r>
            <a:endParaRPr lang="en-US" dirty="0"/>
          </a:p>
        </p:txBody>
      </p:sp>
      <p:pic>
        <p:nvPicPr>
          <p:cNvPr id="13" name="Picture 12" descr="A table with numbers and symbols&#10;&#10;Description automatically generated">
            <a:extLst>
              <a:ext uri="{FF2B5EF4-FFF2-40B4-BE49-F238E27FC236}">
                <a16:creationId xmlns:a16="http://schemas.microsoft.com/office/drawing/2014/main" id="{45AD6ABC-E612-1555-5840-CE7A1F01FBAC}"/>
              </a:ext>
            </a:extLst>
          </p:cNvPr>
          <p:cNvPicPr>
            <a:picLocks noChangeAspect="1"/>
          </p:cNvPicPr>
          <p:nvPr/>
        </p:nvPicPr>
        <p:blipFill>
          <a:blip r:embed="rId3"/>
          <a:stretch>
            <a:fillRect/>
          </a:stretch>
        </p:blipFill>
        <p:spPr>
          <a:xfrm>
            <a:off x="2482976" y="3240577"/>
            <a:ext cx="7205133" cy="3065341"/>
          </a:xfrm>
          <a:prstGeom prst="rect">
            <a:avLst/>
          </a:prstGeom>
        </p:spPr>
      </p:pic>
    </p:spTree>
    <p:extLst>
      <p:ext uri="{BB962C8B-B14F-4D97-AF65-F5344CB8AC3E}">
        <p14:creationId xmlns:p14="http://schemas.microsoft.com/office/powerpoint/2010/main" val="11628733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3E623-AF23-2BAC-7022-9E9EFA4D16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079CE5-68D5-6817-1CA2-824B686F8912}"/>
              </a:ext>
            </a:extLst>
          </p:cNvPr>
          <p:cNvSpPr>
            <a:spLocks noGrp="1"/>
          </p:cNvSpPr>
          <p:nvPr>
            <p:ph type="title"/>
          </p:nvPr>
        </p:nvSpPr>
        <p:spPr/>
        <p:txBody>
          <a:bodyPr>
            <a:normAutofit/>
          </a:bodyPr>
          <a:lstStyle/>
          <a:p>
            <a:r>
              <a:rPr lang="en-US" dirty="0"/>
              <a:t>Positional Encodings Calculation</a:t>
            </a:r>
          </a:p>
        </p:txBody>
      </p:sp>
      <p:sp>
        <p:nvSpPr>
          <p:cNvPr id="3" name="TextBox 2">
            <a:extLst>
              <a:ext uri="{FF2B5EF4-FFF2-40B4-BE49-F238E27FC236}">
                <a16:creationId xmlns:a16="http://schemas.microsoft.com/office/drawing/2014/main" id="{814E9919-0B8C-C46A-99FF-C62CFAFBEA5D}"/>
              </a:ext>
            </a:extLst>
          </p:cNvPr>
          <p:cNvSpPr txBox="1"/>
          <p:nvPr/>
        </p:nvSpPr>
        <p:spPr>
          <a:xfrm>
            <a:off x="660992" y="2284215"/>
            <a:ext cx="10901385" cy="4555093"/>
          </a:xfrm>
          <a:prstGeom prst="rect">
            <a:avLst/>
          </a:prstGeom>
          <a:noFill/>
        </p:spPr>
        <p:txBody>
          <a:bodyPr wrap="square" rtlCol="0">
            <a:spAutoFit/>
          </a:bodyPr>
          <a:lstStyle/>
          <a:p>
            <a:r>
              <a:rPr lang="en-US" b="1" dirty="0">
                <a:solidFill>
                  <a:srgbClr val="000000"/>
                </a:solidFill>
              </a:rPr>
              <a:t>Why Use Sine and Cosine Functions for Positional Encodings?</a:t>
            </a:r>
          </a:p>
          <a:p>
            <a:endParaRPr lang="en-US" sz="1600" b="1" dirty="0">
              <a:solidFill>
                <a:srgbClr val="000000"/>
              </a:solidFill>
            </a:endParaRPr>
          </a:p>
          <a:p>
            <a:pPr marL="342900" indent="-342900">
              <a:buFont typeface="+mj-lt"/>
              <a:buAutoNum type="arabicPeriod"/>
            </a:pPr>
            <a:r>
              <a:rPr lang="en-US" sz="1600" b="1" dirty="0"/>
              <a:t>Smooth and Continuous</a:t>
            </a:r>
            <a:r>
              <a:rPr lang="en-US" sz="1600" dirty="0"/>
              <a:t>:</a:t>
            </a:r>
            <a:br>
              <a:rPr lang="en-US" sz="1600" dirty="0"/>
            </a:br>
            <a:r>
              <a:rPr lang="en-US" sz="1600" dirty="0"/>
              <a:t>Sine and cosine waves create smooth, gradual changes in values. This is helpful for models to understand the relative positions of words—“am” is closer to “I” than it is to “robot.”</a:t>
            </a:r>
          </a:p>
          <a:p>
            <a:pPr marL="342900" indent="-342900">
              <a:spcBef>
                <a:spcPts val="1200"/>
              </a:spcBef>
              <a:buFont typeface="+mj-lt"/>
              <a:buAutoNum type="arabicPeriod"/>
            </a:pPr>
            <a:r>
              <a:rPr lang="en-US" sz="1600" b="1" dirty="0"/>
              <a:t>Repeating Patterns</a:t>
            </a:r>
            <a:r>
              <a:rPr lang="en-US" sz="1600" dirty="0"/>
              <a:t>:</a:t>
            </a:r>
            <a:br>
              <a:rPr lang="en-US" sz="1600" dirty="0"/>
            </a:br>
            <a:r>
              <a:rPr lang="en-US" sz="1600" dirty="0"/>
              <a:t>Sine and cosine waves have repeating patterns. This allows the model to handle sentences of varying lengths. Even if a sentence is longer than any it has seen before, the pattern of the positional encoding can be extended.</a:t>
            </a:r>
          </a:p>
          <a:p>
            <a:endParaRPr lang="en-US" sz="1000" b="1" dirty="0">
              <a:solidFill>
                <a:srgbClr val="000000"/>
              </a:solidFill>
            </a:endParaRPr>
          </a:p>
          <a:p>
            <a:pPr algn="l">
              <a:lnSpc>
                <a:spcPct val="200000"/>
              </a:lnSpc>
            </a:pPr>
            <a:r>
              <a:rPr lang="en-US" sz="1600" b="1" i="0" u="none" strike="noStrike" dirty="0">
                <a:solidFill>
                  <a:srgbClr val="000000"/>
                </a:solidFill>
                <a:effectLst/>
              </a:rPr>
              <a:t>How It Works in Practice:</a:t>
            </a:r>
            <a:endParaRPr lang="en-US" sz="1600" b="0" i="0" u="none" strike="noStrike" dirty="0">
              <a:solidFill>
                <a:srgbClr val="000000"/>
              </a:solidFill>
              <a:effectLst/>
            </a:endParaRPr>
          </a:p>
          <a:p>
            <a:pPr marL="285750" indent="-285750" algn="l">
              <a:buFont typeface="Arial" panose="020B0604020202020204" pitchFamily="34" charset="0"/>
              <a:buChar char="•"/>
            </a:pPr>
            <a:r>
              <a:rPr lang="en-US" sz="1600" b="1" i="0" u="none" strike="noStrike" dirty="0">
                <a:solidFill>
                  <a:srgbClr val="000000"/>
                </a:solidFill>
                <a:effectLst/>
              </a:rPr>
              <a:t>Sentence</a:t>
            </a:r>
            <a:r>
              <a:rPr lang="en-US" sz="1600" b="0" i="0" u="none" strike="noStrike" dirty="0">
                <a:solidFill>
                  <a:srgbClr val="000000"/>
                </a:solidFill>
                <a:effectLst/>
              </a:rPr>
              <a:t>: “I am a robot”</a:t>
            </a:r>
          </a:p>
          <a:p>
            <a:pPr marL="285750" indent="-285750" algn="l">
              <a:buFont typeface="Arial" panose="020B0604020202020204" pitchFamily="34" charset="0"/>
              <a:buChar char="•"/>
            </a:pPr>
            <a:r>
              <a:rPr lang="en-US" sz="1600" b="1" i="0" u="none" strike="noStrike" dirty="0">
                <a:solidFill>
                  <a:srgbClr val="000000"/>
                </a:solidFill>
                <a:effectLst/>
              </a:rPr>
              <a:t>Word</a:t>
            </a:r>
            <a:r>
              <a:rPr lang="en-US" sz="1600" b="0" i="0" u="none" strike="noStrike" dirty="0">
                <a:solidFill>
                  <a:srgbClr val="000000"/>
                </a:solidFill>
                <a:effectLst/>
              </a:rPr>
              <a:t>: “am”</a:t>
            </a:r>
          </a:p>
          <a:p>
            <a:pPr marL="285750" indent="-285750" algn="l">
              <a:buFont typeface="Arial" panose="020B0604020202020204" pitchFamily="34" charset="0"/>
              <a:buChar char="•"/>
            </a:pPr>
            <a:r>
              <a:rPr lang="en-US" sz="1600" b="1" i="0" u="none" strike="noStrike" dirty="0">
                <a:solidFill>
                  <a:srgbClr val="000000"/>
                </a:solidFill>
                <a:effectLst/>
              </a:rPr>
              <a:t>Position</a:t>
            </a:r>
            <a:r>
              <a:rPr lang="en-US" sz="1600" b="0" i="0" u="none" strike="noStrike" dirty="0">
                <a:solidFill>
                  <a:srgbClr val="000000"/>
                </a:solidFill>
                <a:effectLst/>
              </a:rPr>
              <a:t>: 2 (second word)</a:t>
            </a:r>
          </a:p>
          <a:p>
            <a:pPr algn="l"/>
            <a:endParaRPr lang="en-US" sz="1000" b="0" i="0" u="none" strike="noStrike" dirty="0">
              <a:solidFill>
                <a:srgbClr val="000000"/>
              </a:solidFill>
              <a:effectLst/>
            </a:endParaRPr>
          </a:p>
          <a:p>
            <a:pPr algn="l"/>
            <a:r>
              <a:rPr lang="en-US" sz="1600" dirty="0">
                <a:solidFill>
                  <a:srgbClr val="000000"/>
                </a:solidFill>
              </a:rPr>
              <a:t>When we add the position encodings to the embedding of the</a:t>
            </a:r>
            <a:r>
              <a:rPr lang="en-US" sz="1600" b="0" i="0" u="none" strike="noStrike" dirty="0">
                <a:solidFill>
                  <a:srgbClr val="000000"/>
                </a:solidFill>
                <a:effectLst/>
              </a:rPr>
              <a:t> word “am” we will get a unique </a:t>
            </a:r>
            <a:r>
              <a:rPr lang="en-US" sz="1600" dirty="0">
                <a:solidFill>
                  <a:srgbClr val="000000"/>
                </a:solidFill>
              </a:rPr>
              <a:t>vector</a:t>
            </a:r>
            <a:r>
              <a:rPr lang="en-US" sz="1600" b="0" i="0" u="none" strike="noStrike" dirty="0">
                <a:solidFill>
                  <a:srgbClr val="000000"/>
                </a:solidFill>
                <a:effectLst/>
              </a:rPr>
              <a:t> (0.84, 0.54, 0.1, 1.0) that represents it. No other word in any sentence will have this exact combination.</a:t>
            </a:r>
          </a:p>
          <a:p>
            <a:endParaRPr lang="en-US" b="1" dirty="0">
              <a:solidFill>
                <a:srgbClr val="000000"/>
              </a:solidFill>
            </a:endParaRPr>
          </a:p>
        </p:txBody>
      </p:sp>
    </p:spTree>
    <p:extLst>
      <p:ext uri="{BB962C8B-B14F-4D97-AF65-F5344CB8AC3E}">
        <p14:creationId xmlns:p14="http://schemas.microsoft.com/office/powerpoint/2010/main" val="21843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88537-6316-BB08-E44C-D6F420BCA8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4AE902-2FF8-D535-83F0-71EFB0284E22}"/>
              </a:ext>
            </a:extLst>
          </p:cNvPr>
          <p:cNvSpPr>
            <a:spLocks noGrp="1"/>
          </p:cNvSpPr>
          <p:nvPr>
            <p:ph type="title"/>
          </p:nvPr>
        </p:nvSpPr>
        <p:spPr/>
        <p:txBody>
          <a:bodyPr>
            <a:normAutofit/>
          </a:bodyPr>
          <a:lstStyle/>
          <a:p>
            <a:r>
              <a:rPr lang="en-US" dirty="0"/>
              <a:t>Positional Encodings Calculation</a:t>
            </a:r>
          </a:p>
        </p:txBody>
      </p:sp>
      <p:pic>
        <p:nvPicPr>
          <p:cNvPr id="4" name="Picture 3" descr="A graph of a function&#10;&#10;Description automatically generated">
            <a:extLst>
              <a:ext uri="{FF2B5EF4-FFF2-40B4-BE49-F238E27FC236}">
                <a16:creationId xmlns:a16="http://schemas.microsoft.com/office/drawing/2014/main" id="{036C4E43-966D-B3F1-C1B5-5C2E20F6C662}"/>
              </a:ext>
            </a:extLst>
          </p:cNvPr>
          <p:cNvPicPr>
            <a:picLocks noChangeAspect="1"/>
          </p:cNvPicPr>
          <p:nvPr/>
        </p:nvPicPr>
        <p:blipFill>
          <a:blip r:embed="rId3"/>
          <a:stretch>
            <a:fillRect/>
          </a:stretch>
        </p:blipFill>
        <p:spPr>
          <a:xfrm>
            <a:off x="2209800" y="2279737"/>
            <a:ext cx="7772400" cy="4578263"/>
          </a:xfrm>
          <a:prstGeom prst="rect">
            <a:avLst/>
          </a:prstGeom>
        </p:spPr>
      </p:pic>
    </p:spTree>
    <p:extLst>
      <p:ext uri="{BB962C8B-B14F-4D97-AF65-F5344CB8AC3E}">
        <p14:creationId xmlns:p14="http://schemas.microsoft.com/office/powerpoint/2010/main" val="28487560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688BF-1C0C-8373-5EAA-EAE32B14BA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F77F18-815B-D90A-6729-B1B23D5FB8B0}"/>
              </a:ext>
            </a:extLst>
          </p:cNvPr>
          <p:cNvSpPr>
            <a:spLocks noGrp="1"/>
          </p:cNvSpPr>
          <p:nvPr>
            <p:ph type="title"/>
          </p:nvPr>
        </p:nvSpPr>
        <p:spPr/>
        <p:txBody>
          <a:bodyPr>
            <a:normAutofit/>
          </a:bodyPr>
          <a:lstStyle/>
          <a:p>
            <a:r>
              <a:rPr lang="en-US" dirty="0"/>
              <a:t>Positional Encodings Graphics</a:t>
            </a:r>
          </a:p>
        </p:txBody>
      </p:sp>
      <p:pic>
        <p:nvPicPr>
          <p:cNvPr id="7" name="Picture 6" descr="A graph of a graph&#10;&#10;Description automatically generated with medium confidence">
            <a:extLst>
              <a:ext uri="{FF2B5EF4-FFF2-40B4-BE49-F238E27FC236}">
                <a16:creationId xmlns:a16="http://schemas.microsoft.com/office/drawing/2014/main" id="{2635671B-D21C-D171-DB9E-06EE5FE22519}"/>
              </a:ext>
            </a:extLst>
          </p:cNvPr>
          <p:cNvPicPr>
            <a:picLocks noChangeAspect="1"/>
          </p:cNvPicPr>
          <p:nvPr/>
        </p:nvPicPr>
        <p:blipFill>
          <a:blip r:embed="rId3"/>
          <a:stretch>
            <a:fillRect/>
          </a:stretch>
        </p:blipFill>
        <p:spPr>
          <a:xfrm>
            <a:off x="2199343" y="2468881"/>
            <a:ext cx="7772400" cy="4143990"/>
          </a:xfrm>
          <a:prstGeom prst="rect">
            <a:avLst/>
          </a:prstGeom>
        </p:spPr>
      </p:pic>
    </p:spTree>
    <p:extLst>
      <p:ext uri="{BB962C8B-B14F-4D97-AF65-F5344CB8AC3E}">
        <p14:creationId xmlns:p14="http://schemas.microsoft.com/office/powerpoint/2010/main" val="2257941400"/>
      </p:ext>
    </p:extLst>
  </p:cSld>
  <p:clrMapOvr>
    <a:masterClrMapping/>
  </p:clrMapOvr>
</p:sld>
</file>

<file path=ppt/theme/theme1.xml><?xml version="1.0" encoding="utf-8"?>
<a:theme xmlns:a="http://schemas.openxmlformats.org/drawingml/2006/main" name="DashVTI">
  <a:themeElements>
    <a:clrScheme name="Office">
      <a:dk1>
        <a:srgbClr val="000000"/>
      </a:dk1>
      <a:lt1>
        <a:srgbClr val="FFFFFF"/>
      </a:lt1>
      <a:dk2>
        <a:srgbClr val="1D242E"/>
      </a:dk2>
      <a:lt2>
        <a:srgbClr val="F2F1F1"/>
      </a:lt2>
      <a:accent1>
        <a:srgbClr val="4472C4"/>
      </a:accent1>
      <a:accent2>
        <a:srgbClr val="ED7D31"/>
      </a:accent2>
      <a:accent3>
        <a:srgbClr val="A3A3A3"/>
      </a:accent3>
      <a:accent4>
        <a:srgbClr val="CF9B00"/>
      </a:accent4>
      <a:accent5>
        <a:srgbClr val="5B9BD5"/>
      </a:accent5>
      <a:accent6>
        <a:srgbClr val="70AD47"/>
      </a:accent6>
      <a:hlink>
        <a:srgbClr val="D26012"/>
      </a:hlink>
      <a:folHlink>
        <a:srgbClr val="9A5879"/>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36458</TotalTime>
  <Words>47542</Words>
  <Application>Microsoft Macintosh PowerPoint</Application>
  <PresentationFormat>Widescreen</PresentationFormat>
  <Paragraphs>4505</Paragraphs>
  <Slides>132</Slides>
  <Notes>114</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132</vt:i4>
      </vt:variant>
    </vt:vector>
  </HeadingPairs>
  <TitlesOfParts>
    <vt:vector size="142" baseType="lpstr">
      <vt:lpstr>-webkit-standard</vt:lpstr>
      <vt:lpstr>Aptos</vt:lpstr>
      <vt:lpstr>Arial</vt:lpstr>
      <vt:lpstr>Baguet Script</vt:lpstr>
      <vt:lpstr>Grandview Display</vt:lpstr>
      <vt:lpstr>inherit</vt:lpstr>
      <vt:lpstr>Titillium</vt:lpstr>
      <vt:lpstr>Udemy Sans</vt:lpstr>
      <vt:lpstr>Wingdings</vt:lpstr>
      <vt:lpstr>DashVTI</vt:lpstr>
      <vt:lpstr>Large Language Models</vt:lpstr>
      <vt:lpstr>Overview</vt:lpstr>
      <vt:lpstr>Training Transformers</vt:lpstr>
      <vt:lpstr>Pre-training a Transformer</vt:lpstr>
      <vt:lpstr>Fine–Tuning a Transformer</vt:lpstr>
      <vt:lpstr>Fine–Tuning a Transformer</vt:lpstr>
      <vt:lpstr>Fine–Tuning a Transformer</vt:lpstr>
      <vt:lpstr>Fine–Tuning a Transformer</vt:lpstr>
      <vt:lpstr>Using Pre-Trained and Fine-Tuned Models</vt:lpstr>
      <vt:lpstr>Pre-training Transforms is Not Advisable</vt:lpstr>
      <vt:lpstr>Pre-training Transforms is Not Advisable</vt:lpstr>
      <vt:lpstr>Pre-training Transforms is Not Advisable</vt:lpstr>
      <vt:lpstr>Pre-Training Is Sometimes Necessary </vt:lpstr>
      <vt:lpstr>Pre-Training Is Sometimes Necessary </vt:lpstr>
      <vt:lpstr>Pre-Training Is Sometimes Necessary </vt:lpstr>
      <vt:lpstr>Overview</vt:lpstr>
      <vt:lpstr>Transformers Architecture</vt:lpstr>
      <vt:lpstr>Transformers Architecture</vt:lpstr>
      <vt:lpstr>BERT: Bidirectional Encoder Representations from Transformers </vt:lpstr>
      <vt:lpstr>Name BERT</vt:lpstr>
      <vt:lpstr>Meaningful Word Representations</vt:lpstr>
      <vt:lpstr>Name BERT</vt:lpstr>
      <vt:lpstr>Pretrained or Large &amp; Relatively Clean Set of Data (approx. 3 bill. words)</vt:lpstr>
      <vt:lpstr>BERT Use Cases</vt:lpstr>
      <vt:lpstr>BERT Variations</vt:lpstr>
      <vt:lpstr>Overview</vt:lpstr>
      <vt:lpstr>Tokenization of Inputs</vt:lpstr>
      <vt:lpstr>PowerPoint Presentation</vt:lpstr>
      <vt:lpstr>Tokenization</vt:lpstr>
      <vt:lpstr>Creating Tokens (Byte Pair Encoding)</vt:lpstr>
      <vt:lpstr>Creating Tokens (Byte Pair Encoding)</vt:lpstr>
      <vt:lpstr>Creating Tokens (Byte Pair Encoding)</vt:lpstr>
      <vt:lpstr>Creating Tokens (Byte Pair Encoding)</vt:lpstr>
      <vt:lpstr>Creating Tokens (Byte Pair Encoding)</vt:lpstr>
      <vt:lpstr>Creating Tokens (Byte Pair Encoding)</vt:lpstr>
      <vt:lpstr>Creating Tokens (Byte Pair Encoding)</vt:lpstr>
      <vt:lpstr>Choosing the Tokenization Method</vt:lpstr>
      <vt:lpstr>Overview</vt:lpstr>
      <vt:lpstr>PowerPoint Presentation</vt:lpstr>
      <vt:lpstr>Tokens to Embeddings</vt:lpstr>
      <vt:lpstr>Matrix of Embeddings BERT</vt:lpstr>
      <vt:lpstr>Embeddings in a 3D Space</vt:lpstr>
      <vt:lpstr>Embeddings in a 3D Space</vt:lpstr>
      <vt:lpstr>Embeddings in a 3D Space</vt:lpstr>
      <vt:lpstr>Cosine Similarity </vt:lpstr>
      <vt:lpstr>Cosine Similarity </vt:lpstr>
      <vt:lpstr>Cosine Similarity Helicopter and Drone </vt:lpstr>
      <vt:lpstr>Embeddings in a 3D Space</vt:lpstr>
      <vt:lpstr>Cosine Similarity Drone and Rocket </vt:lpstr>
      <vt:lpstr>Cosine Similarity Helicopter and Rocket </vt:lpstr>
      <vt:lpstr>Cosine Similarity: Similar, Unrelated, and Opposite Words</vt:lpstr>
      <vt:lpstr>Cosine Similarity: Similar, Unrelated, and Opposite Words</vt:lpstr>
      <vt:lpstr>Cosine Similarity: Similar, Unrelated, and Opposite Words</vt:lpstr>
      <vt:lpstr>Small Detour</vt:lpstr>
      <vt:lpstr>Vector Database</vt:lpstr>
      <vt:lpstr>Vector Database Search</vt:lpstr>
      <vt:lpstr>Overview</vt:lpstr>
      <vt:lpstr>Transformer’s Encoder</vt:lpstr>
      <vt:lpstr>Positional Encodings Layer</vt:lpstr>
      <vt:lpstr>Transformers Lack Positional Information</vt:lpstr>
      <vt:lpstr>Transformers Lack Positional Information</vt:lpstr>
      <vt:lpstr>Positional Information via Encodings</vt:lpstr>
      <vt:lpstr>Positional Information via Encodings</vt:lpstr>
      <vt:lpstr>Positional Information via Encodings</vt:lpstr>
      <vt:lpstr>Intuition Behind Positional Encodings</vt:lpstr>
      <vt:lpstr>Intuition Behind Positional Encodings</vt:lpstr>
      <vt:lpstr>Intuition Behind Positional Encodings</vt:lpstr>
      <vt:lpstr>Positional Encodings Requirements</vt:lpstr>
      <vt:lpstr>Positional Encodings Requirements</vt:lpstr>
      <vt:lpstr>Positional Encodings Requirements</vt:lpstr>
      <vt:lpstr>PowerPoint Presentation</vt:lpstr>
      <vt:lpstr>Choosing a Function for Positional Encodings </vt:lpstr>
      <vt:lpstr>Choosing a Function for Positional Encodings </vt:lpstr>
      <vt:lpstr>Choosing a Function for Positional Encodings </vt:lpstr>
      <vt:lpstr>Choosing a Function for Positional Encodings </vt:lpstr>
      <vt:lpstr>Choosing a Function for Positional Encodings </vt:lpstr>
      <vt:lpstr>Choosing a Function for Positional Encodings </vt:lpstr>
      <vt:lpstr>Choosing a Function for Positional Encodings </vt:lpstr>
      <vt:lpstr>Choosing a Function for Positional Encodings </vt:lpstr>
      <vt:lpstr>Choosing a Function for Positional Encodings </vt:lpstr>
      <vt:lpstr>Choosing a Function for Positional Encodings </vt:lpstr>
      <vt:lpstr>Choosing a Function for Positional Encodings </vt:lpstr>
      <vt:lpstr>Choosing a Function for Positional Encodings </vt:lpstr>
      <vt:lpstr>Choosing a Function for Positional Encodings </vt:lpstr>
      <vt:lpstr>Fourier Decomposition Intuition</vt:lpstr>
      <vt:lpstr>Fourier Decomposition Example from Neural Prophet</vt:lpstr>
      <vt:lpstr>PowerPoint Presentation</vt:lpstr>
      <vt:lpstr>Fourier Decomposition Example from Neural Prophet</vt:lpstr>
      <vt:lpstr>Positional Encodings</vt:lpstr>
      <vt:lpstr>Positional Encodings</vt:lpstr>
      <vt:lpstr>Positional Encodings</vt:lpstr>
      <vt:lpstr>Positional Encodings</vt:lpstr>
      <vt:lpstr>Positional Encodings</vt:lpstr>
      <vt:lpstr>Positional Encodings Calculation</vt:lpstr>
      <vt:lpstr>Positional Encodings Calculation</vt:lpstr>
      <vt:lpstr>Positional Encodings Calculation</vt:lpstr>
      <vt:lpstr>Positional Encodings Calculation</vt:lpstr>
      <vt:lpstr>Positional Encodings Calculation</vt:lpstr>
      <vt:lpstr>Positional Encodings Graphics</vt:lpstr>
      <vt:lpstr>Positional Encodings Calculation</vt:lpstr>
      <vt:lpstr>Positional Encodings Calculation</vt:lpstr>
      <vt:lpstr>Positional Encodings Calculation</vt:lpstr>
      <vt:lpstr>Positional Encodings Graphics</vt:lpstr>
      <vt:lpstr>Positional Encodings Graphics</vt:lpstr>
      <vt:lpstr>Positional Encodings Calculation</vt:lpstr>
      <vt:lpstr>Positional Encodings Graphics</vt:lpstr>
      <vt:lpstr>Positional Encodings Calculation</vt:lpstr>
      <vt:lpstr>Positional Encodings Graphics</vt:lpstr>
      <vt:lpstr>Positional Encodings Calculation</vt:lpstr>
      <vt:lpstr>Positional Encodings Graphics</vt:lpstr>
      <vt:lpstr>Positional Encodings Calculation</vt:lpstr>
      <vt:lpstr>Positional Encodings Graphics</vt:lpstr>
      <vt:lpstr>Positional Encodings Calculation</vt:lpstr>
      <vt:lpstr>Positional Encodings Graphics</vt:lpstr>
      <vt:lpstr>Positional Encodings Graphics</vt:lpstr>
      <vt:lpstr>Positional Encodings Graphics</vt:lpstr>
      <vt:lpstr>Positional Encodings Calculation</vt:lpstr>
      <vt:lpstr>Positional Encodings Calculation</vt:lpstr>
      <vt:lpstr>Positional Encodings Calculation</vt:lpstr>
      <vt:lpstr>Positional Encodings Calculation</vt:lpstr>
      <vt:lpstr>Positional Encodings Calculation</vt:lpstr>
      <vt:lpstr>Positional Encodings Calculation</vt:lpstr>
      <vt:lpstr>Positional Encodings Calculation</vt:lpstr>
      <vt:lpstr>Positional Encodings Calculation</vt:lpstr>
      <vt:lpstr>Positional Encodings Calculation</vt:lpstr>
      <vt:lpstr>Positional Encodings Calculation</vt:lpstr>
      <vt:lpstr>Positional Encodings Calculation</vt:lpstr>
      <vt:lpstr>Positional Encodings Calculation</vt:lpstr>
      <vt:lpstr>PowerPoint Presentation</vt:lpstr>
      <vt:lpstr>Positional Encodings Layer</vt:lpstr>
      <vt:lpstr>Positional Encodings Layer</vt:lpstr>
      <vt:lpstr>Positional Encodings Layer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Corina Besliu</dc:creator>
  <cp:lastModifiedBy>Corina Besliu</cp:lastModifiedBy>
  <cp:revision>12</cp:revision>
  <dcterms:created xsi:type="dcterms:W3CDTF">2024-11-14T07:54:00Z</dcterms:created>
  <dcterms:modified xsi:type="dcterms:W3CDTF">2026-04-28T18:14:24Z</dcterms:modified>
</cp:coreProperties>
</file>