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94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34" r:id="rId13"/>
    <p:sldId id="383" r:id="rId14"/>
    <p:sldId id="395" r:id="rId15"/>
    <p:sldId id="385" r:id="rId16"/>
    <p:sldId id="384" r:id="rId17"/>
    <p:sldId id="366" r:id="rId18"/>
    <p:sldId id="386" r:id="rId19"/>
    <p:sldId id="393" r:id="rId20"/>
    <p:sldId id="387" r:id="rId21"/>
    <p:sldId id="368" r:id="rId22"/>
    <p:sldId id="369" r:id="rId23"/>
    <p:sldId id="388" r:id="rId24"/>
    <p:sldId id="389" r:id="rId25"/>
    <p:sldId id="390" r:id="rId26"/>
    <p:sldId id="391" r:id="rId27"/>
    <p:sldId id="392" r:id="rId28"/>
    <p:sldId id="370" r:id="rId29"/>
    <p:sldId id="371" r:id="rId30"/>
    <p:sldId id="374" r:id="rId31"/>
    <p:sldId id="375" r:id="rId32"/>
    <p:sldId id="376" r:id="rId33"/>
    <p:sldId id="377" r:id="rId34"/>
    <p:sldId id="378" r:id="rId35"/>
    <p:sldId id="380" r:id="rId36"/>
    <p:sldId id="38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4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Tema</a:t>
            </a:r>
            <a:r>
              <a:rPr lang="en-US" dirty="0" smtClean="0"/>
              <a:t> : Nano</a:t>
            </a:r>
            <a:r>
              <a:rPr lang="ro-RO" dirty="0" smtClean="0"/>
              <a:t>electronica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7739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Spin nanodevices</a:t>
            </a: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400" dirty="0" smtClean="0"/>
              <a:t>These </a:t>
            </a:r>
            <a:r>
              <a:rPr lang="ro-RO" sz="2400" dirty="0"/>
              <a:t>types of nanodevices use the spin state of electrons and hence they are known as spin based nanodevices, for example, </a:t>
            </a:r>
            <a:r>
              <a:rPr lang="ro-RO" sz="2400" i="1" dirty="0"/>
              <a:t>spin field effect transistors</a:t>
            </a:r>
            <a:r>
              <a:rPr lang="ro-RO" sz="2400" dirty="0"/>
              <a:t>. </a:t>
            </a:r>
            <a:endParaRPr lang="ro-RO" sz="2400" dirty="0" smtClean="0"/>
          </a:p>
          <a:p>
            <a:r>
              <a:rPr lang="ro-RO" sz="2400" dirty="0" smtClean="0"/>
              <a:t>SpinFETs </a:t>
            </a:r>
            <a:r>
              <a:rPr lang="ro-RO" sz="2400" dirty="0"/>
              <a:t>have the same structure as CMOS except the application of the ferromagnetic material. </a:t>
            </a:r>
            <a:endParaRPr lang="ro-RO" sz="2400" dirty="0" smtClean="0"/>
          </a:p>
          <a:p>
            <a:r>
              <a:rPr lang="ro-RO" sz="2400" dirty="0" smtClean="0"/>
              <a:t>These </a:t>
            </a:r>
            <a:r>
              <a:rPr lang="ro-RO" sz="2400" dirty="0"/>
              <a:t>nanodevices have the advantages as good as CMOS devices.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9551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3. Mechanical nanodevices</a:t>
            </a:r>
            <a:br>
              <a:rPr lang="ro-RO" dirty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400" dirty="0" smtClean="0"/>
              <a:t>These </a:t>
            </a:r>
            <a:r>
              <a:rPr lang="ro-RO" sz="2400" dirty="0"/>
              <a:t>nanodevices restructure or reorganize the structure of material to execute an function. </a:t>
            </a:r>
            <a:endParaRPr lang="ro-RO" sz="2400" dirty="0" smtClean="0"/>
          </a:p>
          <a:p>
            <a:r>
              <a:rPr lang="ro-RO" sz="2400" dirty="0" smtClean="0"/>
              <a:t>The </a:t>
            </a:r>
            <a:r>
              <a:rPr lang="ro-RO" sz="2400" dirty="0"/>
              <a:t>mechanical nanodevices use mechanical force to move or to rotate its component. </a:t>
            </a:r>
            <a:endParaRPr lang="ro-RO" sz="2400" dirty="0" smtClean="0"/>
          </a:p>
          <a:p>
            <a:r>
              <a:rPr lang="ro-RO" sz="2400" dirty="0" smtClean="0"/>
              <a:t>Molecular </a:t>
            </a:r>
            <a:r>
              <a:rPr lang="ro-RO" sz="2400" dirty="0"/>
              <a:t>switches are the restructuring based nanodevices.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02877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217" y="66778"/>
            <a:ext cx="8911687" cy="1280890"/>
          </a:xfrm>
        </p:spPr>
        <p:txBody>
          <a:bodyPr/>
          <a:lstStyle/>
          <a:p>
            <a:r>
              <a:rPr lang="ro-RO" dirty="0" smtClean="0"/>
              <a:t>Fenomenului electronului singular</a:t>
            </a:r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690" y="3824875"/>
            <a:ext cx="9655303" cy="25372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799" y="2373523"/>
            <a:ext cx="11616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 smtClean="0"/>
              <a:t>Ce este efectul blocării </a:t>
            </a:r>
            <a:r>
              <a:rPr lang="ro-RO" sz="2400" b="1" dirty="0" smtClean="0"/>
              <a:t>Coulombiene</a:t>
            </a:r>
            <a:r>
              <a:rPr lang="ro-RO" sz="2400" b="1" dirty="0" smtClean="0"/>
              <a:t>? Efect de sarcină care blochează injectarea sau rejectează unei sarcini elementare din sau în quantum dot</a:t>
            </a:r>
            <a:endParaRPr lang="ro-RO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033" y="778107"/>
            <a:ext cx="6456107" cy="16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24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Architecture 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02" y="1264555"/>
            <a:ext cx="5321002" cy="29388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0869" y="1579818"/>
            <a:ext cx="61047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/>
              <a:t>Energia sarcinii trebuie să fie mai mare ca energia termică – pentru prevenirea efectului energiei termice </a:t>
            </a:r>
            <a:r>
              <a:rPr lang="ro-RO" b="1" dirty="0" smtClean="0">
                <a:solidFill>
                  <a:srgbClr val="FF0000"/>
                </a:solidFill>
              </a:rPr>
              <a:t>Ec = e^2/2C &gt;k</a:t>
            </a:r>
            <a:r>
              <a:rPr lang="ro-RO" sz="1200" b="1" dirty="0" smtClean="0">
                <a:solidFill>
                  <a:srgbClr val="FF0000"/>
                </a:solidFill>
              </a:rPr>
              <a:t>B</a:t>
            </a:r>
            <a:r>
              <a:rPr lang="ro-RO" b="1" dirty="0" smtClean="0">
                <a:solidFill>
                  <a:srgbClr val="FF0000"/>
                </a:solidFill>
              </a:rPr>
              <a:t>T</a:t>
            </a:r>
          </a:p>
          <a:p>
            <a:endParaRPr lang="ro-RO" b="1" dirty="0">
              <a:solidFill>
                <a:srgbClr val="FF0000"/>
              </a:solidFill>
            </a:endParaRPr>
          </a:p>
          <a:p>
            <a:r>
              <a:rPr lang="ro-RO" b="1" dirty="0" smtClean="0"/>
              <a:t>Rezistența joncțiunii de tunelare trebuie să fie mai mare ca valoarea tipică </a:t>
            </a:r>
            <a:r>
              <a:rPr lang="ro-RO" b="1" dirty="0" smtClean="0">
                <a:solidFill>
                  <a:srgbClr val="FF0000"/>
                </a:solidFill>
              </a:rPr>
              <a:t>R</a:t>
            </a:r>
            <a:r>
              <a:rPr lang="ro-RO" sz="1400" b="1" dirty="0" smtClean="0">
                <a:solidFill>
                  <a:srgbClr val="FF0000"/>
                </a:solidFill>
              </a:rPr>
              <a:t>j</a:t>
            </a:r>
            <a:r>
              <a:rPr lang="ro-RO" b="1" dirty="0" smtClean="0">
                <a:solidFill>
                  <a:srgbClr val="FF0000"/>
                </a:solidFill>
              </a:rPr>
              <a:t> &gt; h/e^2  </a:t>
            </a:r>
            <a:r>
              <a:rPr lang="ro-RO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̴ 25K</a:t>
            </a:r>
          </a:p>
          <a:p>
            <a:endParaRPr lang="ro-RO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 esste format din 2 plăci de metal separate de un strat de 1 nm de izolator</a:t>
            </a:r>
            <a:endParaRPr lang="ro-RO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39" y="4320165"/>
            <a:ext cx="2494930" cy="2510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669" y="4399403"/>
            <a:ext cx="3946930" cy="235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70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1067" y="2861734"/>
            <a:ext cx="11581432" cy="3777622"/>
          </a:xfrm>
        </p:spPr>
        <p:txBody>
          <a:bodyPr>
            <a:normAutofit fontScale="92500"/>
          </a:bodyPr>
          <a:lstStyle/>
          <a:p>
            <a:r>
              <a:rPr lang="ro-RO" sz="2400" dirty="0" smtClean="0"/>
              <a:t>D</a:t>
            </a:r>
            <a:r>
              <a:rPr lang="en-US" sz="2400" dirty="0" err="1" smtClean="0"/>
              <a:t>ouă</a:t>
            </a:r>
            <a:r>
              <a:rPr lang="en-US" sz="2400" dirty="0" smtClean="0"/>
              <a:t> </a:t>
            </a:r>
            <a:r>
              <a:rPr lang="en-US" sz="2400" dirty="0" err="1"/>
              <a:t>tuneluri</a:t>
            </a:r>
            <a:r>
              <a:rPr lang="en-US" sz="2400" dirty="0"/>
              <a:t> </a:t>
            </a:r>
            <a:r>
              <a:rPr lang="en-US" sz="2400" dirty="0" err="1"/>
              <a:t>creează</a:t>
            </a:r>
            <a:r>
              <a:rPr lang="en-US" sz="2400" dirty="0"/>
              <a:t> </a:t>
            </a:r>
            <a:r>
              <a:rPr lang="en-US" sz="2400" dirty="0" err="1"/>
              <a:t>ceea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cunoscut</a:t>
            </a:r>
            <a:r>
              <a:rPr lang="en-US" sz="2400" dirty="0"/>
              <a:t> sub </a:t>
            </a:r>
            <a:r>
              <a:rPr lang="en-US" sz="2400" dirty="0" err="1"/>
              <a:t>numele</a:t>
            </a:r>
            <a:r>
              <a:rPr lang="en-US" sz="2400" dirty="0"/>
              <a:t> de Insula Coulomb </a:t>
            </a:r>
            <a:r>
              <a:rPr lang="en-US" sz="2400" dirty="0" err="1"/>
              <a:t>în</a:t>
            </a:r>
            <a:r>
              <a:rPr lang="en-US" sz="2400" dirty="0"/>
              <a:t> care </a:t>
            </a:r>
            <a:r>
              <a:rPr lang="en-US" sz="2400" dirty="0" err="1"/>
              <a:t>electronii</a:t>
            </a:r>
            <a:r>
              <a:rPr lang="en-US" sz="2400" dirty="0"/>
              <a:t> pot intra </a:t>
            </a:r>
            <a:r>
              <a:rPr lang="en-US" sz="2400" dirty="0" err="1"/>
              <a:t>doar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tunel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unul</a:t>
            </a:r>
            <a:r>
              <a:rPr lang="en-US" sz="2400" dirty="0"/>
              <a:t> </a:t>
            </a:r>
            <a:r>
              <a:rPr lang="en-US" sz="2400" dirty="0" err="1"/>
              <a:t>dintre</a:t>
            </a:r>
            <a:r>
              <a:rPr lang="en-US" sz="2400" dirty="0"/>
              <a:t> </a:t>
            </a:r>
            <a:r>
              <a:rPr lang="en-US" sz="2400" dirty="0" err="1" smtClean="0"/>
              <a:t>izolatori</a:t>
            </a:r>
            <a:endParaRPr lang="ro-RO" sz="2400" dirty="0" smtClean="0"/>
          </a:p>
          <a:p>
            <a:r>
              <a:rPr lang="en-US" sz="2400" dirty="0" err="1" smtClean="0"/>
              <a:t>Acest</a:t>
            </a:r>
            <a:r>
              <a:rPr lang="en-US" sz="2400" dirty="0" smtClean="0"/>
              <a:t> </a:t>
            </a:r>
            <a:r>
              <a:rPr lang="en-US" sz="2400" dirty="0" err="1"/>
              <a:t>dispozitiv</a:t>
            </a:r>
            <a:r>
              <a:rPr lang="en-US" sz="2400" dirty="0"/>
              <a:t> are 3 </a:t>
            </a:r>
            <a:r>
              <a:rPr lang="en-US" sz="2400" dirty="0" err="1"/>
              <a:t>terminale</a:t>
            </a:r>
            <a:r>
              <a:rPr lang="en-US" sz="2400" dirty="0"/>
              <a:t> </a:t>
            </a:r>
            <a:r>
              <a:rPr lang="en-US" sz="2400" dirty="0" err="1"/>
              <a:t>precum</a:t>
            </a:r>
            <a:r>
              <a:rPr lang="en-US" sz="2400" dirty="0"/>
              <a:t> </a:t>
            </a:r>
            <a:r>
              <a:rPr lang="en-US" sz="2400" dirty="0" smtClean="0"/>
              <a:t>FET-</a:t>
            </a:r>
            <a:r>
              <a:rPr lang="en-US" sz="2400" dirty="0" err="1" smtClean="0"/>
              <a:t>ul</a:t>
            </a:r>
            <a:endParaRPr lang="ro-RO" sz="2400" dirty="0" smtClean="0"/>
          </a:p>
          <a:p>
            <a:r>
              <a:rPr lang="ro-RO" sz="2400" dirty="0" smtClean="0"/>
              <a:t>Contactul cu poarta </a:t>
            </a:r>
            <a:r>
              <a:rPr lang="en-US" sz="2400" dirty="0" err="1" smtClean="0"/>
              <a:t>poate</a:t>
            </a:r>
            <a:r>
              <a:rPr lang="en-US" sz="2400" dirty="0" smtClean="0"/>
              <a:t> </a:t>
            </a:r>
            <a:r>
              <a:rPr lang="en-US" sz="2400" dirty="0" err="1"/>
              <a:t>părea</a:t>
            </a:r>
            <a:r>
              <a:rPr lang="en-US" sz="2400" dirty="0"/>
              <a:t> ca o a </a:t>
            </a:r>
            <a:r>
              <a:rPr lang="en-US" sz="2400" dirty="0" err="1"/>
              <a:t>treia</a:t>
            </a:r>
            <a:r>
              <a:rPr lang="en-US" sz="2400" dirty="0"/>
              <a:t> </a:t>
            </a:r>
            <a:r>
              <a:rPr lang="en-US" sz="2400" dirty="0" err="1"/>
              <a:t>joncțiune</a:t>
            </a:r>
            <a:r>
              <a:rPr lang="en-US" sz="2400" dirty="0"/>
              <a:t> de </a:t>
            </a:r>
            <a:r>
              <a:rPr lang="en-US" sz="2400" dirty="0" err="1"/>
              <a:t>tunel</a:t>
            </a:r>
            <a:r>
              <a:rPr lang="en-US" sz="2400" dirty="0"/>
              <a:t>, </a:t>
            </a:r>
            <a:r>
              <a:rPr lang="en-US" sz="2400" dirty="0" err="1"/>
              <a:t>dar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mult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groasă</a:t>
            </a:r>
            <a:r>
              <a:rPr lang="en-US" sz="2400" dirty="0"/>
              <a:t> </a:t>
            </a:r>
            <a:r>
              <a:rPr lang="en-US" sz="2400" dirty="0" err="1"/>
              <a:t>decât</a:t>
            </a:r>
            <a:r>
              <a:rPr lang="en-US" sz="2400" dirty="0"/>
              <a:t> </a:t>
            </a:r>
            <a:r>
              <a:rPr lang="en-US" sz="2400" dirty="0" err="1"/>
              <a:t>celelalte</a:t>
            </a:r>
            <a:r>
              <a:rPr lang="en-US" sz="2400" dirty="0"/>
              <a:t>, </a:t>
            </a:r>
            <a:r>
              <a:rPr lang="en-US" sz="2400" dirty="0" err="1"/>
              <a:t>astfel</a:t>
            </a:r>
            <a:r>
              <a:rPr lang="en-US" sz="2400" dirty="0"/>
              <a:t> </a:t>
            </a:r>
            <a:r>
              <a:rPr lang="en-US" sz="2400" dirty="0" err="1"/>
              <a:t>încât</a:t>
            </a:r>
            <a:r>
              <a:rPr lang="en-US" sz="2400" dirty="0"/>
              <a:t> </a:t>
            </a:r>
            <a:r>
              <a:rPr lang="en-US" sz="2400" dirty="0" err="1"/>
              <a:t>niciun</a:t>
            </a:r>
            <a:r>
              <a:rPr lang="en-US" sz="2400" dirty="0"/>
              <a:t> </a:t>
            </a:r>
            <a:r>
              <a:rPr lang="en-US" sz="2400" dirty="0" err="1"/>
              <a:t>electroni</a:t>
            </a:r>
            <a:r>
              <a:rPr lang="en-US" sz="2400" dirty="0"/>
              <a:t> nu </a:t>
            </a:r>
            <a:r>
              <a:rPr lang="en-US" sz="2400" dirty="0" err="1"/>
              <a:t>poate</a:t>
            </a:r>
            <a:r>
              <a:rPr lang="en-US" sz="2400" dirty="0"/>
              <a:t> </a:t>
            </a:r>
            <a:r>
              <a:rPr lang="en-US" sz="2400" dirty="0" err="1"/>
              <a:t>trece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tunel</a:t>
            </a:r>
            <a:r>
              <a:rPr lang="en-US" sz="2400" dirty="0" smtClean="0"/>
              <a:t>.</a:t>
            </a:r>
            <a:endParaRPr lang="ro-RO" sz="2400" dirty="0" smtClean="0"/>
          </a:p>
          <a:p>
            <a:r>
              <a:rPr lang="ro-RO" sz="2400" dirty="0" smtClean="0"/>
              <a:t>Ea</a:t>
            </a:r>
            <a:r>
              <a:rPr lang="en-US" sz="2400" dirty="0" smtClean="0"/>
              <a:t> </a:t>
            </a:r>
            <a:r>
              <a:rPr lang="en-US" sz="2400" dirty="0" err="1"/>
              <a:t>servește</a:t>
            </a:r>
            <a:r>
              <a:rPr lang="en-US" sz="2400" dirty="0"/>
              <a:t> </a:t>
            </a:r>
            <a:r>
              <a:rPr lang="en-US" sz="2400" dirty="0" err="1"/>
              <a:t>pur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simplu</a:t>
            </a:r>
            <a:r>
              <a:rPr lang="en-US" sz="2400" dirty="0"/>
              <a:t> ca o </a:t>
            </a:r>
            <a:r>
              <a:rPr lang="en-US" sz="2400" dirty="0" err="1"/>
              <a:t>modalitate</a:t>
            </a:r>
            <a:r>
              <a:rPr lang="en-US" sz="2400" dirty="0"/>
              <a:t> de a </a:t>
            </a:r>
            <a:r>
              <a:rPr lang="en-US" sz="2400" dirty="0" err="1"/>
              <a:t>stabili</a:t>
            </a:r>
            <a:r>
              <a:rPr lang="en-US" sz="2400" dirty="0"/>
              <a:t> </a:t>
            </a:r>
            <a:r>
              <a:rPr lang="en-US" sz="2400" dirty="0" err="1"/>
              <a:t>sarcina</a:t>
            </a:r>
            <a:r>
              <a:rPr lang="en-US" sz="2400" dirty="0"/>
              <a:t> </a:t>
            </a:r>
            <a:r>
              <a:rPr lang="en-US" sz="2400" dirty="0" err="1"/>
              <a:t>electrică</a:t>
            </a:r>
            <a:r>
              <a:rPr lang="en-US" sz="2400" dirty="0"/>
              <a:t> </a:t>
            </a:r>
            <a:r>
              <a:rPr lang="en-US" sz="2400" dirty="0" err="1"/>
              <a:t>pe</a:t>
            </a:r>
            <a:r>
              <a:rPr lang="en-US" sz="2400" dirty="0"/>
              <a:t> insula </a:t>
            </a:r>
            <a:r>
              <a:rPr lang="en-US" sz="2400" dirty="0" smtClean="0"/>
              <a:t>coulomb</a:t>
            </a:r>
            <a:endParaRPr lang="ro-RO" sz="2400" dirty="0" smtClean="0"/>
          </a:p>
          <a:p>
            <a:r>
              <a:rPr lang="ro-RO" sz="2400" dirty="0" smtClean="0"/>
              <a:t>Capacitatea insulei trebuie să fie sub 10^17 Farade, astfel dimensiunea trebuie să fie sub 10 nm.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606" y="170396"/>
            <a:ext cx="3321893" cy="252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24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Circuitul echivalent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632" y="1905000"/>
            <a:ext cx="8221486" cy="399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42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 dirty="0" smtClean="0"/>
              <a:t>Exploateză efectul de tunelare cuantică</a:t>
            </a:r>
          </a:p>
          <a:p>
            <a:pPr marL="0" indent="0">
              <a:buNone/>
            </a:pPr>
            <a:r>
              <a:rPr lang="ro-RO" sz="2400" dirty="0" smtClean="0"/>
              <a:t>Controlul și măsurarea micării electronului singulat</a:t>
            </a:r>
          </a:p>
          <a:p>
            <a:r>
              <a:rPr lang="ro-RO" sz="2400" dirty="0" smtClean="0"/>
              <a:t>Sarcinile nu curg instantaneu</a:t>
            </a:r>
          </a:p>
          <a:p>
            <a:pPr marL="0" indent="0">
              <a:buNone/>
            </a:pPr>
            <a:r>
              <a:rPr lang="ro-RO" sz="2400" dirty="0" smtClean="0"/>
              <a:t>Numai  cuantifica</a:t>
            </a:r>
          </a:p>
          <a:p>
            <a:r>
              <a:rPr lang="ro-RO" sz="2400" dirty="0" smtClean="0"/>
              <a:t>Sensibilitatea  foarte înaltă</a:t>
            </a:r>
          </a:p>
          <a:p>
            <a:pPr marL="0" indent="0">
              <a:buNone/>
            </a:pPr>
            <a:r>
              <a:rPr lang="ro-RO" sz="2400" dirty="0" smtClean="0"/>
              <a:t>Precizie înaltă de măsurare a sarcinii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9211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78" y="1625600"/>
            <a:ext cx="5073123" cy="3777622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Devices that can control the motion of even a single electron</a:t>
            </a:r>
          </a:p>
          <a:p>
            <a:r>
              <a:rPr lang="en-US" altLang="en-US" sz="2000" dirty="0"/>
              <a:t>Consist of quantum dots with tunnel junctions</a:t>
            </a:r>
          </a:p>
          <a:p>
            <a:r>
              <a:rPr lang="en-US" altLang="en-US" sz="2000" dirty="0"/>
              <a:t>Simplest device</a:t>
            </a:r>
          </a:p>
          <a:p>
            <a:pPr lvl="1"/>
            <a:r>
              <a:rPr lang="en-US" altLang="en-US" sz="2000" dirty="0"/>
              <a:t>Single electron box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" r="1961" b="2452"/>
          <a:stretch>
            <a:fillRect/>
          </a:stretch>
        </p:blipFill>
        <p:spPr bwMode="auto">
          <a:xfrm>
            <a:off x="6383867" y="136211"/>
            <a:ext cx="5543199" cy="631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45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792" y="234644"/>
            <a:ext cx="8911687" cy="713623"/>
          </a:xfrm>
        </p:spPr>
        <p:txBody>
          <a:bodyPr/>
          <a:lstStyle/>
          <a:p>
            <a:r>
              <a:rPr lang="ro-RO" dirty="0" smtClean="0"/>
              <a:t>Principiu de operare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0658" y="948267"/>
            <a:ext cx="6774140" cy="1822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658" y="2976973"/>
            <a:ext cx="6774140" cy="1864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658" y="5047597"/>
            <a:ext cx="6774140" cy="184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1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2800" y="122429"/>
            <a:ext cx="8602133" cy="65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2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verview of nano electronic devic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3" y="7539"/>
            <a:ext cx="9133946" cy="685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307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i-v characteristics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289" y="1608667"/>
            <a:ext cx="1076367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54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Single electron transistor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13555" y="1353763"/>
            <a:ext cx="8915400" cy="3777622"/>
          </a:xfrm>
        </p:spPr>
        <p:txBody>
          <a:bodyPr/>
          <a:lstStyle/>
          <a:p>
            <a:r>
              <a:rPr lang="en-US" altLang="en-US" dirty="0"/>
              <a:t>3 terminal switching device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885" y="886098"/>
            <a:ext cx="4171670" cy="584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1832268"/>
            <a:ext cx="35052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2819400" y="6096001"/>
            <a:ext cx="426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Current flows when V</a:t>
            </a:r>
            <a:r>
              <a:rPr lang="en-US" altLang="en-US" sz="2000" baseline="-25000"/>
              <a:t>g</a:t>
            </a:r>
            <a:r>
              <a:rPr lang="en-US" altLang="en-US" sz="2000"/>
              <a:t> = ne/2C</a:t>
            </a:r>
            <a:r>
              <a:rPr lang="en-US" altLang="en-US" sz="2000" baseline="-2500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60072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788987"/>
          </a:xfrm>
        </p:spPr>
        <p:txBody>
          <a:bodyPr>
            <a:normAutofit fontScale="90000"/>
          </a:bodyPr>
          <a:lstStyle/>
          <a:p>
            <a:r>
              <a:rPr lang="en-US" altLang="en-US" sz="2800" b="1"/>
              <a:t>Turnstile</a:t>
            </a:r>
            <a:r>
              <a:rPr lang="en-US" altLang="en-US" sz="2800"/>
              <a:t/>
            </a:r>
            <a:br>
              <a:rPr lang="en-US" altLang="en-US" sz="2800"/>
            </a:br>
            <a:endParaRPr lang="en-US" altLang="en-US" sz="280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303" y="1373088"/>
            <a:ext cx="7245531" cy="2214843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Single electron is transferred per cycle of an external RF signal</a:t>
            </a:r>
          </a:p>
          <a:p>
            <a:r>
              <a:rPr lang="el-GR" altLang="en-US" dirty="0">
                <a:cs typeface="Arial" panose="020B0604020202020204" pitchFamily="34" charset="0"/>
              </a:rPr>
              <a:t>Δ</a:t>
            </a:r>
            <a:r>
              <a:rPr lang="en-US" altLang="en-US" dirty="0" err="1">
                <a:cs typeface="Arial" panose="020B0604020202020204" pitchFamily="34" charset="0"/>
              </a:rPr>
              <a:t>E</a:t>
            </a:r>
            <a:r>
              <a:rPr lang="en-US" altLang="en-US" baseline="-25000" dirty="0" err="1">
                <a:cs typeface="Arial" panose="020B0604020202020204" pitchFamily="34" charset="0"/>
              </a:rPr>
              <a:t>k</a:t>
            </a:r>
            <a:r>
              <a:rPr lang="en-US" altLang="en-US" dirty="0">
                <a:cs typeface="Arial" panose="020B0604020202020204" pitchFamily="34" charset="0"/>
              </a:rPr>
              <a:t> = -e(|</a:t>
            </a:r>
            <a:r>
              <a:rPr lang="en-US" altLang="en-US" dirty="0" err="1">
                <a:cs typeface="Arial" panose="020B0604020202020204" pitchFamily="34" charset="0"/>
              </a:rPr>
              <a:t>Q|</a:t>
            </a:r>
            <a:r>
              <a:rPr lang="en-US" altLang="en-US" baseline="-25000" dirty="0" err="1">
                <a:cs typeface="Arial" panose="020B0604020202020204" pitchFamily="34" charset="0"/>
              </a:rPr>
              <a:t>k</a:t>
            </a:r>
            <a:r>
              <a:rPr lang="en-US" altLang="en-US" dirty="0">
                <a:cs typeface="Arial" panose="020B0604020202020204" pitchFamily="34" charset="0"/>
              </a:rPr>
              <a:t> – </a:t>
            </a:r>
            <a:r>
              <a:rPr lang="en-US" altLang="en-US" dirty="0" err="1">
                <a:cs typeface="Arial" panose="020B0604020202020204" pitchFamily="34" charset="0"/>
              </a:rPr>
              <a:t>Q</a:t>
            </a:r>
            <a:r>
              <a:rPr lang="en-US" altLang="en-US" baseline="-25000" dirty="0" err="1">
                <a:cs typeface="Arial" panose="020B0604020202020204" pitchFamily="34" charset="0"/>
              </a:rPr>
              <a:t>ck</a:t>
            </a:r>
            <a:r>
              <a:rPr lang="en-US" altLang="en-US" dirty="0">
                <a:cs typeface="Arial" panose="020B0604020202020204" pitchFamily="34" charset="0"/>
              </a:rPr>
              <a:t>)/</a:t>
            </a:r>
            <a:r>
              <a:rPr lang="en-US" altLang="en-US" dirty="0" err="1">
                <a:cs typeface="Arial" panose="020B0604020202020204" pitchFamily="34" charset="0"/>
              </a:rPr>
              <a:t>C</a:t>
            </a:r>
            <a:r>
              <a:rPr lang="en-US" altLang="en-US" baseline="-25000" dirty="0" err="1">
                <a:cs typeface="Arial" panose="020B0604020202020204" pitchFamily="34" charset="0"/>
              </a:rPr>
              <a:t>k</a:t>
            </a:r>
            <a:endParaRPr lang="en-US" altLang="en-US" baseline="-25000" dirty="0">
              <a:cs typeface="Arial" panose="020B0604020202020204" pitchFamily="34" charset="0"/>
            </a:endParaRPr>
          </a:p>
          <a:p>
            <a:r>
              <a:rPr lang="en-US" altLang="en-US" dirty="0" err="1">
                <a:cs typeface="Arial" panose="020B0604020202020204" pitchFamily="34" charset="0"/>
              </a:rPr>
              <a:t>Q</a:t>
            </a:r>
            <a:r>
              <a:rPr lang="en-US" altLang="en-US" baseline="-25000" dirty="0" err="1">
                <a:cs typeface="Arial" panose="020B0604020202020204" pitchFamily="34" charset="0"/>
              </a:rPr>
              <a:t>ck</a:t>
            </a:r>
            <a:r>
              <a:rPr lang="en-US" altLang="en-US" dirty="0">
                <a:cs typeface="Arial" panose="020B0604020202020204" pitchFamily="34" charset="0"/>
              </a:rPr>
              <a:t> = e(1+C</a:t>
            </a:r>
            <a:r>
              <a:rPr lang="en-US" altLang="en-US" baseline="-25000" dirty="0">
                <a:cs typeface="Arial" panose="020B0604020202020204" pitchFamily="34" charset="0"/>
              </a:rPr>
              <a:t>ek</a:t>
            </a:r>
            <a:r>
              <a:rPr lang="en-US" altLang="en-US" dirty="0">
                <a:cs typeface="Arial" panose="020B0604020202020204" pitchFamily="34" charset="0"/>
              </a:rPr>
              <a:t>/</a:t>
            </a:r>
            <a:r>
              <a:rPr lang="en-US" altLang="en-US" dirty="0" err="1">
                <a:cs typeface="Arial" panose="020B0604020202020204" pitchFamily="34" charset="0"/>
              </a:rPr>
              <a:t>C</a:t>
            </a:r>
            <a:r>
              <a:rPr lang="en-US" altLang="en-US" baseline="-25000" dirty="0" err="1">
                <a:cs typeface="Arial" panose="020B0604020202020204" pitchFamily="34" charset="0"/>
              </a:rPr>
              <a:t>k</a:t>
            </a:r>
            <a:r>
              <a:rPr lang="en-US" altLang="en-US" dirty="0">
                <a:cs typeface="Arial" panose="020B0604020202020204" pitchFamily="34" charset="0"/>
              </a:rPr>
              <a:t>)/2</a:t>
            </a:r>
          </a:p>
          <a:p>
            <a:r>
              <a:rPr lang="en-US" altLang="en-US" sz="2000" dirty="0" err="1">
                <a:cs typeface="Arial" panose="020B0604020202020204" pitchFamily="34" charset="0"/>
              </a:rPr>
              <a:t>Cek</a:t>
            </a:r>
            <a:r>
              <a:rPr lang="en-US" altLang="en-US" sz="2000" dirty="0">
                <a:cs typeface="Arial" panose="020B0604020202020204" pitchFamily="34" charset="0"/>
              </a:rPr>
              <a:t> = capacitance of circuit in parallel with junction k</a:t>
            </a:r>
            <a:endParaRPr lang="el-GR" altLang="en-US" sz="2000" dirty="0">
              <a:cs typeface="Arial" panose="020B0604020202020204" pitchFamily="34" charset="0"/>
            </a:endParaRPr>
          </a:p>
          <a:p>
            <a:r>
              <a:rPr lang="en-US" altLang="en-US" sz="2000" dirty="0" err="1">
                <a:cs typeface="Arial" panose="020B0604020202020204" pitchFamily="34" charset="0"/>
              </a:rPr>
              <a:t>Ck</a:t>
            </a:r>
            <a:r>
              <a:rPr lang="en-US" altLang="en-US" sz="2000" dirty="0">
                <a:cs typeface="Arial" panose="020B0604020202020204" pitchFamily="34" charset="0"/>
              </a:rPr>
              <a:t> = junction capacitance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537" y="1509106"/>
            <a:ext cx="4356463" cy="359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409303" y="6248400"/>
            <a:ext cx="116956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chemeClr val="tx2"/>
                </a:solidFill>
              </a:rPr>
              <a:t>Frequency Locked Turnstile Device for Single Electrons, Physical Review Letters, Vol 64(22), 28 May 1990, </a:t>
            </a:r>
            <a:r>
              <a:rPr lang="en-US" altLang="en-US" sz="1400" dirty="0" smtClean="0">
                <a:solidFill>
                  <a:schemeClr val="tx2"/>
                </a:solidFill>
              </a:rPr>
              <a:t>2691</a:t>
            </a:r>
            <a:endParaRPr lang="en-US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1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4423"/>
          </a:xfrm>
        </p:spPr>
        <p:txBody>
          <a:bodyPr/>
          <a:lstStyle/>
          <a:p>
            <a:r>
              <a:rPr lang="ro-RO" dirty="0" smtClean="0"/>
              <a:t>SET vs MOSFET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867" y="2133600"/>
            <a:ext cx="10454745" cy="3777622"/>
          </a:xfrm>
        </p:spPr>
        <p:txBody>
          <a:bodyPr>
            <a:normAutofit/>
          </a:bodyPr>
          <a:lstStyle/>
          <a:p>
            <a:r>
              <a:rPr lang="ro-RO" sz="2400" dirty="0" smtClean="0"/>
              <a:t>Structura -  2 bariere de tunelare vs canal de inversare</a:t>
            </a:r>
          </a:p>
          <a:p>
            <a:r>
              <a:rPr lang="ro-RO" sz="2400" dirty="0" smtClean="0"/>
              <a:t>Dimensiuni – foarte mic vs foarte mare</a:t>
            </a:r>
          </a:p>
          <a:p>
            <a:r>
              <a:rPr lang="ro-RO" sz="2400" dirty="0" smtClean="0"/>
              <a:t>Principii fizice principale -  blocada Coulombiană vs difuzia electronilor</a:t>
            </a:r>
          </a:p>
          <a:p>
            <a:r>
              <a:rPr lang="ro-RO" sz="2400" dirty="0" smtClean="0"/>
              <a:t>Potențial de prag  vs curent sursa-drena</a:t>
            </a:r>
          </a:p>
          <a:p>
            <a:r>
              <a:rPr lang="ro-RO" sz="2400" dirty="0" smtClean="0"/>
              <a:t>Sensibilitatea – înaltă vs joasă  (x10000)</a:t>
            </a:r>
          </a:p>
          <a:p>
            <a:r>
              <a:rPr lang="ro-RO" sz="2400" dirty="0" smtClean="0"/>
              <a:t>Puterea consumată -  joasă  vs mare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0620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Neajunsuri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Dificil de controlat implementarea dispozitivului</a:t>
            </a:r>
          </a:p>
          <a:p>
            <a:r>
              <a:rPr lang="ro-RO" dirty="0" smtClean="0"/>
              <a:t>Caracteristicile variază puternic de la locație la locație</a:t>
            </a:r>
          </a:p>
          <a:p>
            <a:r>
              <a:rPr lang="ro-RO" dirty="0" smtClean="0"/>
              <a:t>Suferă din cauză sarcinii offset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94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9090"/>
          </a:xfrm>
        </p:spPr>
        <p:txBody>
          <a:bodyPr/>
          <a:lstStyle/>
          <a:p>
            <a:r>
              <a:rPr lang="ro-RO" dirty="0" smtClean="0"/>
              <a:t>Aplicațiile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933" y="1473200"/>
            <a:ext cx="7169679" cy="3777622"/>
          </a:xfrm>
        </p:spPr>
        <p:txBody>
          <a:bodyPr>
            <a:normAutofit/>
          </a:bodyPr>
          <a:lstStyle/>
          <a:p>
            <a:r>
              <a:rPr lang="ro-RO" sz="2400" dirty="0" smtClean="0"/>
              <a:t>M</a:t>
            </a:r>
            <a:r>
              <a:rPr lang="it-IT" sz="2400" dirty="0" smtClean="0"/>
              <a:t>emorie </a:t>
            </a:r>
            <a:r>
              <a:rPr lang="it-IT" sz="2400" dirty="0"/>
              <a:t>nevolatilă cu acces </a:t>
            </a:r>
            <a:r>
              <a:rPr lang="it-IT" sz="2400" dirty="0" smtClean="0"/>
              <a:t>aleatoriu</a:t>
            </a:r>
            <a:r>
              <a:rPr lang="ro-RO" sz="2400" dirty="0" smtClean="0"/>
              <a:t> NOVORAM - după </a:t>
            </a:r>
            <a:r>
              <a:rPr lang="ro-RO" sz="2400" dirty="0"/>
              <a:t>captare electronul modifică conductivitatea părților mai conductoare ale acestui </a:t>
            </a:r>
            <a:r>
              <a:rPr lang="ro-RO" sz="2400" dirty="0" smtClean="0"/>
              <a:t>canal</a:t>
            </a:r>
          </a:p>
          <a:p>
            <a:r>
              <a:rPr lang="ro-RO" sz="2400" dirty="0" smtClean="0"/>
              <a:t>SET electrometru cu scanare (SETSE) – distribuția sarcinii pe suprafața sau sub suprafața materialului (</a:t>
            </a:r>
            <a:r>
              <a:rPr lang="ro-RO" sz="2400" b="1" dirty="0" smtClean="0"/>
              <a:t>10^-5 e/Hz^1/2</a:t>
            </a:r>
            <a:r>
              <a:rPr lang="ro-RO" sz="2400" dirty="0" smtClean="0"/>
              <a:t>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00" y="2844800"/>
            <a:ext cx="3721052" cy="401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772" y="4402666"/>
            <a:ext cx="4107684" cy="22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15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SETSE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666" y="2454896"/>
            <a:ext cx="11233654" cy="384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87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5223"/>
          </a:xfrm>
        </p:spPr>
        <p:txBody>
          <a:bodyPr/>
          <a:lstStyle/>
          <a:p>
            <a:r>
              <a:rPr lang="ro-RO" dirty="0" smtClean="0"/>
              <a:t>Radio-Frequency SET (RF-SET)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962" y="5012267"/>
            <a:ext cx="8915400" cy="1677888"/>
          </a:xfrm>
        </p:spPr>
        <p:txBody>
          <a:bodyPr>
            <a:normAutofit/>
          </a:bodyPr>
          <a:lstStyle/>
          <a:p>
            <a:r>
              <a:rPr lang="ro-RO" sz="2000" dirty="0" smtClean="0"/>
              <a:t>C</a:t>
            </a:r>
            <a:r>
              <a:rPr lang="en-US" sz="2000" dirty="0" smtClean="0"/>
              <a:t>u </a:t>
            </a:r>
            <a:r>
              <a:rPr lang="en-US" sz="2000" dirty="0" err="1"/>
              <a:t>dispozitiv</a:t>
            </a:r>
            <a:r>
              <a:rPr lang="en-US" sz="2000" dirty="0"/>
              <a:t> de </a:t>
            </a:r>
            <a:r>
              <a:rPr lang="en-US" sz="2000" dirty="0" err="1"/>
              <a:t>interferență</a:t>
            </a:r>
            <a:r>
              <a:rPr lang="en-US" sz="2000" dirty="0"/>
              <a:t> </a:t>
            </a:r>
            <a:r>
              <a:rPr lang="en-US" sz="2000" dirty="0" err="1"/>
              <a:t>cuantică</a:t>
            </a:r>
            <a:r>
              <a:rPr lang="en-US" sz="2000" dirty="0"/>
              <a:t> cu </a:t>
            </a:r>
            <a:r>
              <a:rPr lang="en-US" sz="2000" dirty="0" err="1"/>
              <a:t>supraconductor</a:t>
            </a:r>
            <a:r>
              <a:rPr lang="en-US" sz="2000" dirty="0"/>
              <a:t> </a:t>
            </a:r>
            <a:r>
              <a:rPr lang="en-US" sz="2000" dirty="0" err="1"/>
              <a:t>dublu</a:t>
            </a:r>
            <a:r>
              <a:rPr lang="en-US" sz="2000" dirty="0"/>
              <a:t> (DSQUID</a:t>
            </a:r>
            <a:r>
              <a:rPr lang="en-US" sz="2000" dirty="0" smtClean="0"/>
              <a:t>)</a:t>
            </a:r>
            <a:endParaRPr lang="ro-RO" sz="2000" dirty="0" smtClean="0"/>
          </a:p>
          <a:p>
            <a:r>
              <a:rPr lang="en-US" sz="2000" dirty="0" err="1" smtClean="0"/>
              <a:t>Permite</a:t>
            </a:r>
            <a:r>
              <a:rPr lang="en-US" sz="2000" dirty="0" smtClean="0"/>
              <a:t> </a:t>
            </a:r>
            <a:r>
              <a:rPr lang="en-US" sz="2000" dirty="0" err="1"/>
              <a:t>viteze</a:t>
            </a:r>
            <a:r>
              <a:rPr lang="en-US" sz="2000" dirty="0"/>
              <a:t> </a:t>
            </a:r>
            <a:r>
              <a:rPr lang="en-US" sz="2000" dirty="0" err="1"/>
              <a:t>mari</a:t>
            </a:r>
            <a:r>
              <a:rPr lang="en-US" sz="2000" dirty="0"/>
              <a:t> de </a:t>
            </a:r>
            <a:r>
              <a:rPr lang="en-US" sz="2000" dirty="0" err="1"/>
              <a:t>operare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sensibilitate</a:t>
            </a:r>
            <a:r>
              <a:rPr lang="en-US" sz="2000" dirty="0"/>
              <a:t> </a:t>
            </a:r>
            <a:r>
              <a:rPr lang="en-US" sz="2000" dirty="0" err="1"/>
              <a:t>extrem</a:t>
            </a:r>
            <a:r>
              <a:rPr lang="en-US" sz="2000" dirty="0"/>
              <a:t> de mare la </a:t>
            </a:r>
            <a:r>
              <a:rPr lang="en-US" sz="2000" dirty="0" err="1"/>
              <a:t>încărcare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90" y="1573481"/>
            <a:ext cx="11719945" cy="34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93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Pumps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217714" y="6248400"/>
            <a:ext cx="119742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>
                <a:solidFill>
                  <a:schemeClr val="tx2"/>
                </a:solidFill>
              </a:rPr>
              <a:t>Accuracy of electron counting using a 7-junction electron pump, Applied Physics Letters, Vol 69 (12), 16 Sept 1996, 1804</a:t>
            </a:r>
          </a:p>
        </p:txBody>
      </p:sp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624" y="1271689"/>
            <a:ext cx="4759233" cy="497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7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Pumps (contd.)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160" y="1532709"/>
            <a:ext cx="11335793" cy="3777622"/>
          </a:xfrm>
        </p:spPr>
        <p:txBody>
          <a:bodyPr/>
          <a:lstStyle/>
          <a:p>
            <a:r>
              <a:rPr lang="en-US" altLang="en-US" dirty="0"/>
              <a:t>Al/Al</a:t>
            </a:r>
            <a:r>
              <a:rPr lang="en-US" altLang="en-US" baseline="-25000" dirty="0"/>
              <a:t>2</a:t>
            </a:r>
            <a:r>
              <a:rPr lang="en-US" altLang="en-US" dirty="0"/>
              <a:t>O</a:t>
            </a:r>
            <a:r>
              <a:rPr lang="en-US" altLang="en-US" baseline="-25000" dirty="0"/>
              <a:t>3</a:t>
            </a:r>
            <a:r>
              <a:rPr lang="en-US" altLang="en-US" dirty="0"/>
              <a:t> structures have limited operational temperature and poor operational stability</a:t>
            </a:r>
          </a:p>
          <a:p>
            <a:r>
              <a:rPr lang="en-US" altLang="en-US" dirty="0"/>
              <a:t>Si-based SETs operate at higher temperature</a:t>
            </a:r>
          </a:p>
          <a:p>
            <a:r>
              <a:rPr lang="en-US" altLang="en-US" dirty="0"/>
              <a:t>Place MOSFETs near SET – control of channels</a:t>
            </a:r>
          </a:p>
          <a:p>
            <a:endParaRPr lang="en-US" altLang="en-US" dirty="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426720" y="6248400"/>
            <a:ext cx="117652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chemeClr val="tx2"/>
                </a:solidFill>
              </a:rPr>
              <a:t>Electron pump by combined single-electron/field effect transistor structure, Applied Physics Letters, Vol 82 (8), 24 Feb 2003, 1221</a:t>
            </a:r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085" y="1904999"/>
            <a:ext cx="5715868" cy="420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06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lassification of nanodevices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428750"/>
            <a:ext cx="11182350" cy="5429250"/>
          </a:xfrm>
        </p:spPr>
        <p:txBody>
          <a:bodyPr>
            <a:normAutofit/>
          </a:bodyPr>
          <a:lstStyle/>
          <a:p>
            <a:r>
              <a:rPr lang="ro-RO" dirty="0" smtClean="0"/>
              <a:t>Funcționarea </a:t>
            </a:r>
            <a:r>
              <a:rPr lang="ro-RO" dirty="0"/>
              <a:t>nanodispozitivelor depinde de fenomene fizice ca și </a:t>
            </a:r>
            <a:r>
              <a:rPr lang="ro-RO" dirty="0" smtClean="0"/>
              <a:t>în alte </a:t>
            </a:r>
            <a:r>
              <a:rPr lang="ro-RO" dirty="0"/>
              <a:t>dispozitive electronice. Nanodispozitivele pot fi clasificate în </a:t>
            </a:r>
            <a:r>
              <a:rPr lang="ro-RO" b="1" dirty="0"/>
              <a:t>trei tipuri principale</a:t>
            </a:r>
            <a:r>
              <a:rPr lang="ro-RO" dirty="0" smtClean="0"/>
              <a:t>:</a:t>
            </a:r>
          </a:p>
          <a:p>
            <a:r>
              <a:rPr lang="ro-RO" b="1" dirty="0" smtClean="0"/>
              <a:t>Nanodispozitive </a:t>
            </a:r>
            <a:r>
              <a:rPr lang="ro-RO" b="1" dirty="0"/>
              <a:t>electrice: </a:t>
            </a:r>
            <a:r>
              <a:rPr lang="ro-RO" dirty="0"/>
              <a:t>Aceste nanodispozitive se bazează pe transport balistic, eveniment electrostatic și tunel. Electronii călătoresc fără rezistivitate într-un material în nanodispozitive bazate pe transport balistic</a:t>
            </a:r>
            <a:r>
              <a:rPr lang="ro-RO" dirty="0" smtClean="0"/>
              <a:t>.</a:t>
            </a:r>
          </a:p>
          <a:p>
            <a:r>
              <a:rPr lang="ro-RO" b="1" dirty="0" smtClean="0"/>
              <a:t>Nanodispozitive </a:t>
            </a:r>
            <a:r>
              <a:rPr lang="ro-RO" b="1" dirty="0"/>
              <a:t>magnetice</a:t>
            </a:r>
            <a:r>
              <a:rPr lang="ro-RO" dirty="0"/>
              <a:t>: pentru aceste dispozitive, cum ar fi nanodispozitivele magnetostatice și nanodispozitivele de transport de spin, există două fenomene de lucru. Interacțiunile </a:t>
            </a:r>
            <a:r>
              <a:rPr lang="ro-RO" dirty="0" smtClean="0"/>
              <a:t>dipolilor </a:t>
            </a:r>
            <a:r>
              <a:rPr lang="ro-RO" dirty="0"/>
              <a:t>magnetice sunt influențate pentru transmiterea datelor, iar transportul electronilor polarizați în spin este stânjenit de utilizarea câmpului magnetic, în fenomenele de transport magnetostatic și, respectiv, de spin</a:t>
            </a:r>
            <a:r>
              <a:rPr lang="ro-RO" dirty="0" smtClean="0"/>
              <a:t>.</a:t>
            </a:r>
          </a:p>
          <a:p>
            <a:r>
              <a:rPr lang="ro-RO" b="1" dirty="0" smtClean="0"/>
              <a:t>Nanodispozitive </a:t>
            </a:r>
            <a:r>
              <a:rPr lang="ro-RO" b="1" dirty="0"/>
              <a:t>mecanice</a:t>
            </a:r>
            <a:r>
              <a:rPr lang="ro-RO" dirty="0"/>
              <a:t>: Pentru aceste tipuri de nanodispozitive, fenomenul este o restructurare a polimerilor conductivi. Structura polimerului se modifică sau se mișcă în timp ce este activat cu surse de intrare</a:t>
            </a:r>
            <a:r>
              <a:rPr lang="ro-RO" dirty="0" smtClean="0"/>
              <a:t>.</a:t>
            </a:r>
            <a:r>
              <a:rPr lang="en-US" b="1" dirty="0"/>
              <a:t> </a:t>
            </a:r>
            <a:endParaRPr lang="ro-RO" b="1" dirty="0" smtClean="0"/>
          </a:p>
          <a:p>
            <a:r>
              <a:rPr lang="ro-RO" b="1" dirty="0" smtClean="0"/>
              <a:t>Nanodispozitive optice...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795890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Charge Coupled Device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30 nm wide Si-wire channel and poly-Si gates defined by E-beam lithography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590800"/>
            <a:ext cx="4289425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19401"/>
            <a:ext cx="33528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1828800" y="62484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Current quantization due to single electron transfer in Si-wire charge coupled device, Applied Physics Letters, Vol 84 (8), 23 Feb 2004, 1323</a:t>
            </a:r>
          </a:p>
        </p:txBody>
      </p:sp>
    </p:spTree>
    <p:extLst>
      <p:ext uri="{BB962C8B-B14F-4D97-AF65-F5344CB8AC3E}">
        <p14:creationId xmlns:p14="http://schemas.microsoft.com/office/powerpoint/2010/main" val="219203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 SE Inverter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Twin Si single electron islands are formed by V-PADOX</a:t>
            </a:r>
          </a:p>
          <a:p>
            <a:endParaRPr lang="en-US" altLang="en-US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667000"/>
            <a:ext cx="398462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14601"/>
            <a:ext cx="35814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65760" y="6248400"/>
            <a:ext cx="100736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chemeClr val="tx2"/>
                </a:solidFill>
              </a:rPr>
              <a:t>Si complementary single-electron inverter with voltage gain, Applied Physics Letters, Vol 76 (21), 22 May 2000, 3121</a:t>
            </a:r>
          </a:p>
        </p:txBody>
      </p:sp>
    </p:spTree>
    <p:extLst>
      <p:ext uri="{BB962C8B-B14F-4D97-AF65-F5344CB8AC3E}">
        <p14:creationId xmlns:p14="http://schemas.microsoft.com/office/powerpoint/2010/main" val="1963686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 Inverter (contd.)</a:t>
            </a: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65" y="1469572"/>
            <a:ext cx="48133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Working of Inverter</a:t>
            </a:r>
          </a:p>
        </p:txBody>
      </p:sp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514601"/>
            <a:ext cx="3452813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67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 SE Inverter (contd.)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326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Al/Al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  <a:r>
              <a:rPr lang="en-US" altLang="en-US" baseline="-25000"/>
              <a:t>3</a:t>
            </a:r>
            <a:r>
              <a:rPr lang="en-US" altLang="en-US"/>
              <a:t> SE Inverter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25 nm thick Al patterned to form the lower electrodes</a:t>
            </a:r>
          </a:p>
          <a:p>
            <a:r>
              <a:rPr lang="en-US" altLang="en-US"/>
              <a:t>Al oxidized in an O</a:t>
            </a:r>
            <a:r>
              <a:rPr lang="en-US" altLang="en-US" baseline="-25000"/>
              <a:t>2</a:t>
            </a:r>
            <a:r>
              <a:rPr lang="en-US" altLang="en-US"/>
              <a:t> plasma, 200 mTorr, 5 min, 200 </a:t>
            </a:r>
            <a:r>
              <a:rPr lang="en-US" altLang="en-US" baseline="30000"/>
              <a:t>o</a:t>
            </a:r>
            <a:r>
              <a:rPr lang="en-US" altLang="en-US"/>
              <a:t>C</a:t>
            </a:r>
          </a:p>
          <a:p>
            <a:r>
              <a:rPr lang="en-US" altLang="en-US"/>
              <a:t>Second Al deposition</a:t>
            </a:r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059114"/>
            <a:ext cx="3940175" cy="303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1828800" y="6248401"/>
            <a:ext cx="861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Single-electron inverter, Applied Physics Letters, Vol 78 (5), 19 Feb 2001, 1140</a:t>
            </a:r>
          </a:p>
        </p:txBody>
      </p:sp>
    </p:spTree>
    <p:extLst>
      <p:ext uri="{BB962C8B-B14F-4D97-AF65-F5344CB8AC3E}">
        <p14:creationId xmlns:p14="http://schemas.microsoft.com/office/powerpoint/2010/main" val="357749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 Inverter from carbon nanotubes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828800" y="62484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Fabrication of single-electron inverter in multiwall carbon nanotubes, Applied Physics Letters, Vol 82 (19), 12 May 2003, 3307</a:t>
            </a:r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33601"/>
            <a:ext cx="3930650" cy="398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Tunnel barriers fabricated with the local irradiation of an Ar beam</a:t>
            </a:r>
          </a:p>
        </p:txBody>
      </p:sp>
      <p:pic>
        <p:nvPicPr>
          <p:cNvPr id="1003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4800600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15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Memory</a:t>
            </a:r>
          </a:p>
        </p:txBody>
      </p:sp>
      <p:pic>
        <p:nvPicPr>
          <p:cNvPr id="10240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600201"/>
            <a:ext cx="5867400" cy="4530725"/>
          </a:xfrm>
        </p:spPr>
      </p:pic>
    </p:spTree>
    <p:extLst>
      <p:ext uri="{BB962C8B-B14F-4D97-AF65-F5344CB8AC3E}">
        <p14:creationId xmlns:p14="http://schemas.microsoft.com/office/powerpoint/2010/main" val="126472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I. Electrical </a:t>
            </a:r>
            <a:r>
              <a:rPr lang="ro-RO" dirty="0" smtClean="0"/>
              <a:t>nanodevices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They </a:t>
            </a:r>
            <a:r>
              <a:rPr lang="ro-RO" dirty="0"/>
              <a:t>are categorised into main three types, i.e</a:t>
            </a:r>
            <a:r>
              <a:rPr lang="ro-RO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ro-RO" dirty="0" smtClean="0"/>
              <a:t> </a:t>
            </a:r>
            <a:r>
              <a:rPr lang="ro-RO" dirty="0"/>
              <a:t>based on ballistic transport, </a:t>
            </a:r>
            <a:endParaRPr lang="en-US" dirty="0" smtClean="0"/>
          </a:p>
          <a:p>
            <a:r>
              <a:rPr lang="ro-RO" dirty="0" smtClean="0"/>
              <a:t>tunnelling</a:t>
            </a:r>
            <a:r>
              <a:rPr lang="ro-RO" dirty="0"/>
              <a:t>, </a:t>
            </a:r>
            <a:endParaRPr lang="en-US" dirty="0" smtClean="0"/>
          </a:p>
          <a:p>
            <a:r>
              <a:rPr lang="ro-RO" dirty="0" smtClean="0"/>
              <a:t>and </a:t>
            </a:r>
            <a:r>
              <a:rPr lang="ro-RO" dirty="0"/>
              <a:t>electrostatic.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215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588" y="197390"/>
            <a:ext cx="8911687" cy="1280890"/>
          </a:xfrm>
        </p:spPr>
        <p:txBody>
          <a:bodyPr/>
          <a:lstStyle/>
          <a:p>
            <a:r>
              <a:rPr lang="ro-RO" dirty="0" smtClean="0"/>
              <a:t>Based </a:t>
            </a:r>
            <a:r>
              <a:rPr lang="en-US" dirty="0" smtClean="0"/>
              <a:t>on </a:t>
            </a:r>
            <a:r>
              <a:rPr lang="en-US" dirty="0"/>
              <a:t>ballistic transport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0126"/>
            <a:ext cx="10666412" cy="5022124"/>
          </a:xfrm>
        </p:spPr>
        <p:txBody>
          <a:bodyPr>
            <a:normAutofit fontScale="92500"/>
          </a:bodyPr>
          <a:lstStyle/>
          <a:p>
            <a:pPr algn="just"/>
            <a:r>
              <a:rPr lang="ro-RO" sz="2800" dirty="0"/>
              <a:t>There are two types of electrical nanodevices that are operated on the basis of ballistic transport phenomenaon, for example, nanowire FET and </a:t>
            </a:r>
            <a:r>
              <a:rPr lang="ro-RO" sz="2800" i="1" dirty="0"/>
              <a:t>carbon nanotube FET.</a:t>
            </a:r>
            <a:r>
              <a:rPr lang="ro-RO" sz="2800" dirty="0"/>
              <a:t> </a:t>
            </a:r>
            <a:endParaRPr lang="en-US" sz="2800" dirty="0" smtClean="0"/>
          </a:p>
          <a:p>
            <a:r>
              <a:rPr lang="ro-RO" sz="2800" dirty="0" smtClean="0"/>
              <a:t>Both </a:t>
            </a:r>
            <a:r>
              <a:rPr lang="ro-RO" sz="2800" dirty="0"/>
              <a:t>have an almost same configuration as CMOS devices. </a:t>
            </a:r>
            <a:endParaRPr lang="en-US" sz="2800" dirty="0" smtClean="0"/>
          </a:p>
          <a:p>
            <a:pPr algn="just"/>
            <a:r>
              <a:rPr lang="ro-RO" sz="2800" dirty="0" smtClean="0"/>
              <a:t>The </a:t>
            </a:r>
            <a:r>
              <a:rPr lang="ro-RO" sz="2800" dirty="0"/>
              <a:t>main and only difference between NW and CNT materials is the channel. </a:t>
            </a:r>
            <a:endParaRPr lang="ro-RO" sz="2800" dirty="0" smtClean="0"/>
          </a:p>
          <a:p>
            <a:pPr algn="just"/>
            <a:r>
              <a:rPr lang="ro-RO" sz="2800" dirty="0" smtClean="0"/>
              <a:t>CNT </a:t>
            </a:r>
            <a:r>
              <a:rPr lang="ro-RO" sz="2800" dirty="0"/>
              <a:t>and nanowire have the practical characteristics like shape, electromigration and thermal. </a:t>
            </a:r>
            <a:endParaRPr lang="ro-RO" sz="2800" dirty="0" smtClean="0"/>
          </a:p>
          <a:p>
            <a:pPr algn="just"/>
            <a:r>
              <a:rPr lang="ro-RO" sz="2800" dirty="0" smtClean="0"/>
              <a:t>CNTFETs </a:t>
            </a:r>
            <a:r>
              <a:rPr lang="ro-RO" sz="2800" dirty="0"/>
              <a:t>and NWFETs have applications in the programmable logic gate and non-volatile memory cell, respectively.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1119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Nanodevices based on Tunneling</a:t>
            </a: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954" y="2133600"/>
            <a:ext cx="10128658" cy="3777622"/>
          </a:xfrm>
        </p:spPr>
        <p:txBody>
          <a:bodyPr/>
          <a:lstStyle/>
          <a:p>
            <a:r>
              <a:rPr lang="ro-RO" sz="2400" dirty="0" smtClean="0"/>
              <a:t>The </a:t>
            </a:r>
            <a:r>
              <a:rPr lang="ro-RO" sz="2400" dirty="0"/>
              <a:t>nanodevices based on tunnelling are single electron tunnelling junction (SETJ) and resonant tunnelling diode (RTD</a:t>
            </a:r>
            <a:r>
              <a:rPr lang="ro-RO" sz="2400" dirty="0" smtClean="0"/>
              <a:t>).</a:t>
            </a:r>
          </a:p>
          <a:p>
            <a:r>
              <a:rPr lang="ro-RO" sz="2400" dirty="0" smtClean="0"/>
              <a:t> </a:t>
            </a:r>
            <a:r>
              <a:rPr lang="ro-RO" sz="2400" dirty="0"/>
              <a:t>These nanodevices can be </a:t>
            </a:r>
            <a:r>
              <a:rPr lang="ro-RO" sz="2400" i="1" dirty="0"/>
              <a:t>on</a:t>
            </a:r>
            <a:r>
              <a:rPr lang="ro-RO" sz="2400" dirty="0"/>
              <a:t> and </a:t>
            </a:r>
            <a:r>
              <a:rPr lang="ro-RO" sz="2400" i="1" dirty="0"/>
              <a:t>off</a:t>
            </a:r>
            <a:r>
              <a:rPr lang="ro-RO" sz="2400" dirty="0"/>
              <a:t>. </a:t>
            </a:r>
            <a:endParaRPr lang="ro-RO" sz="2400" dirty="0" smtClean="0"/>
          </a:p>
          <a:p>
            <a:r>
              <a:rPr lang="ro-RO" sz="2400" dirty="0" smtClean="0"/>
              <a:t>These </a:t>
            </a:r>
            <a:r>
              <a:rPr lang="ro-RO" sz="2400" dirty="0"/>
              <a:t>nanodevices have advantages of being made very small and fast scalable. </a:t>
            </a:r>
            <a:endParaRPr lang="ro-RO" sz="2400" dirty="0" smtClean="0"/>
          </a:p>
          <a:p>
            <a:r>
              <a:rPr lang="ro-RO" sz="2400" dirty="0" smtClean="0"/>
              <a:t>SETJs </a:t>
            </a:r>
            <a:r>
              <a:rPr lang="ro-RO" sz="2400" dirty="0"/>
              <a:t>are used in encoded logic and RTDs have applications in memories.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9726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Electrostatic nanodevices</a:t>
            </a: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400" dirty="0" smtClean="0"/>
              <a:t>Nanodevices </a:t>
            </a:r>
            <a:r>
              <a:rPr lang="ro-RO" sz="2400" dirty="0"/>
              <a:t>such as EQCA (electrical quantum dot cellular automation) are example of electrostatic based nanodevices. </a:t>
            </a:r>
            <a:endParaRPr lang="ro-RO" sz="2400" dirty="0" smtClean="0"/>
          </a:p>
          <a:p>
            <a:r>
              <a:rPr lang="ro-RO" sz="2400" dirty="0" smtClean="0"/>
              <a:t>These </a:t>
            </a:r>
            <a:r>
              <a:rPr lang="ro-RO" sz="2400" dirty="0"/>
              <a:t>nanodevices need low temperature (cryogenic) and proper synchronization to work.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8552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Magnetic nanodevices</a:t>
            </a: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863" y="2133600"/>
            <a:ext cx="10424749" cy="3777622"/>
          </a:xfrm>
        </p:spPr>
        <p:txBody>
          <a:bodyPr>
            <a:normAutofit/>
          </a:bodyPr>
          <a:lstStyle/>
          <a:p>
            <a:r>
              <a:rPr lang="ro-RO" sz="2400" dirty="0" smtClean="0"/>
              <a:t>These </a:t>
            </a:r>
            <a:r>
              <a:rPr lang="ro-RO" sz="2400" dirty="0"/>
              <a:t>nanodevices utilize the magnetization to operate the devices. </a:t>
            </a:r>
            <a:endParaRPr lang="ro-RO" sz="2400" dirty="0" smtClean="0"/>
          </a:p>
          <a:p>
            <a:r>
              <a:rPr lang="ro-RO" sz="2400" dirty="0" smtClean="0"/>
              <a:t>Spintronics </a:t>
            </a:r>
            <a:r>
              <a:rPr lang="ro-RO" sz="2400" dirty="0"/>
              <a:t>(spin+electronics) has been developed after the giant magnetoresistance (GMR) discovery. </a:t>
            </a:r>
            <a:endParaRPr lang="ro-RO" sz="2400" dirty="0" smtClean="0"/>
          </a:p>
          <a:p>
            <a:r>
              <a:rPr lang="ro-RO" sz="2400" dirty="0" smtClean="0"/>
              <a:t>The </a:t>
            </a:r>
            <a:r>
              <a:rPr lang="ro-RO" sz="2400" dirty="0"/>
              <a:t>magneto-physical phenomenon has given the nanodevices based on spin and magnetostatic phenomena.</a:t>
            </a:r>
          </a:p>
          <a:p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74696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Magnetostatic nanodevices</a:t>
            </a: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400" dirty="0" smtClean="0"/>
              <a:t>Magnetostatic </a:t>
            </a:r>
            <a:r>
              <a:rPr lang="ro-RO" sz="2400" dirty="0"/>
              <a:t>nanodevices have the example like MQCS or magnetic quantum dot cellular automaton. Their working principle is based on magnetostatic as a replacement for electrostatic relations. </a:t>
            </a:r>
            <a:endParaRPr lang="ro-RO" sz="2400" dirty="0" smtClean="0"/>
          </a:p>
          <a:p>
            <a:r>
              <a:rPr lang="ro-RO" sz="2400" dirty="0" smtClean="0"/>
              <a:t>These </a:t>
            </a:r>
            <a:r>
              <a:rPr lang="ro-RO" sz="2400" dirty="0"/>
              <a:t>nanodevices can be used to construct the basic logic function as well as used in military and space applications.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6820259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880</TotalTime>
  <Words>1135</Words>
  <Application>Microsoft Office PowerPoint</Application>
  <PresentationFormat>Widescreen</PresentationFormat>
  <Paragraphs>123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Century Gothic</vt:lpstr>
      <vt:lpstr>Wingdings</vt:lpstr>
      <vt:lpstr>Wingdings 3</vt:lpstr>
      <vt:lpstr>Wisp</vt:lpstr>
      <vt:lpstr>Tema : Nanoelectronica</vt:lpstr>
      <vt:lpstr>PowerPoint Presentation</vt:lpstr>
      <vt:lpstr>Classification of nanodevices</vt:lpstr>
      <vt:lpstr>I. Electrical nanodevices</vt:lpstr>
      <vt:lpstr>Based on ballistic transport</vt:lpstr>
      <vt:lpstr>Nanodevices based on Tunneling </vt:lpstr>
      <vt:lpstr>Electrostatic nanodevices </vt:lpstr>
      <vt:lpstr>Magnetic nanodevices </vt:lpstr>
      <vt:lpstr>Magnetostatic nanodevices </vt:lpstr>
      <vt:lpstr>Spin nanodevices </vt:lpstr>
      <vt:lpstr>3. Mechanical nanodevices </vt:lpstr>
      <vt:lpstr>Fenomenului electronului singular</vt:lpstr>
      <vt:lpstr>Architecture SET</vt:lpstr>
      <vt:lpstr>PowerPoint Presentation</vt:lpstr>
      <vt:lpstr>Circuitul echivalent</vt:lpstr>
      <vt:lpstr>PowerPoint Presentation</vt:lpstr>
      <vt:lpstr>Introduction</vt:lpstr>
      <vt:lpstr>Principiu de operare</vt:lpstr>
      <vt:lpstr>PowerPoint Presentation</vt:lpstr>
      <vt:lpstr>i-v characteristics</vt:lpstr>
      <vt:lpstr>Single electron transistor</vt:lpstr>
      <vt:lpstr>Turnstile </vt:lpstr>
      <vt:lpstr>SET vs MOSFET</vt:lpstr>
      <vt:lpstr>Neajunsuri </vt:lpstr>
      <vt:lpstr>Aplicațiile SET</vt:lpstr>
      <vt:lpstr>SETSE</vt:lpstr>
      <vt:lpstr>Radio-Frequency SET (RF-SET)</vt:lpstr>
      <vt:lpstr>Pumps</vt:lpstr>
      <vt:lpstr>Pumps (contd.)</vt:lpstr>
      <vt:lpstr>Charge Coupled Device</vt:lpstr>
      <vt:lpstr>Si SE Inverter</vt:lpstr>
      <vt:lpstr>SE Inverter (contd.)</vt:lpstr>
      <vt:lpstr>Si SE Inverter (contd.)</vt:lpstr>
      <vt:lpstr>Al/Al2O3 SE Inverter</vt:lpstr>
      <vt:lpstr>SE Inverter from carbon nanotubes</vt:lpstr>
      <vt:lpstr>Memory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INSTRUMENTS</dc:title>
  <dc:creator>Microsoft account</dc:creator>
  <cp:lastModifiedBy>User</cp:lastModifiedBy>
  <cp:revision>79</cp:revision>
  <dcterms:created xsi:type="dcterms:W3CDTF">2022-10-17T01:47:36Z</dcterms:created>
  <dcterms:modified xsi:type="dcterms:W3CDTF">2024-09-21T20:04:49Z</dcterms:modified>
</cp:coreProperties>
</file>