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6" r:id="rId3"/>
    <p:sldMasterId id="2147483692" r:id="rId4"/>
  </p:sldMasterIdLst>
  <p:notesMasterIdLst>
    <p:notesMasterId r:id="rId59"/>
  </p:notesMasterIdLst>
  <p:handoutMasterIdLst>
    <p:handoutMasterId r:id="rId60"/>
  </p:handoutMasterIdLst>
  <p:sldIdLst>
    <p:sldId id="423" r:id="rId5"/>
    <p:sldId id="337" r:id="rId6"/>
    <p:sldId id="579" r:id="rId7"/>
    <p:sldId id="581" r:id="rId8"/>
    <p:sldId id="584" r:id="rId9"/>
    <p:sldId id="628" r:id="rId10"/>
    <p:sldId id="629" r:id="rId11"/>
    <p:sldId id="567" r:id="rId12"/>
    <p:sldId id="568" r:id="rId13"/>
    <p:sldId id="569" r:id="rId14"/>
    <p:sldId id="410" r:id="rId15"/>
    <p:sldId id="571" r:id="rId16"/>
    <p:sldId id="349" r:id="rId17"/>
    <p:sldId id="395" r:id="rId18"/>
    <p:sldId id="396" r:id="rId19"/>
    <p:sldId id="400" r:id="rId20"/>
    <p:sldId id="398" r:id="rId21"/>
    <p:sldId id="391" r:id="rId22"/>
    <p:sldId id="390" r:id="rId23"/>
    <p:sldId id="572" r:id="rId24"/>
    <p:sldId id="342" r:id="rId25"/>
    <p:sldId id="402" r:id="rId26"/>
    <p:sldId id="406" r:id="rId27"/>
    <p:sldId id="407" r:id="rId28"/>
    <p:sldId id="360" r:id="rId29"/>
    <p:sldId id="361" r:id="rId30"/>
    <p:sldId id="357" r:id="rId31"/>
    <p:sldId id="358" r:id="rId32"/>
    <p:sldId id="359" r:id="rId33"/>
    <p:sldId id="378" r:id="rId34"/>
    <p:sldId id="574" r:id="rId35"/>
    <p:sldId id="575" r:id="rId36"/>
    <p:sldId id="577" r:id="rId37"/>
    <p:sldId id="586" r:id="rId38"/>
    <p:sldId id="588" r:id="rId39"/>
    <p:sldId id="607" r:id="rId40"/>
    <p:sldId id="590" r:id="rId41"/>
    <p:sldId id="609" r:id="rId42"/>
    <p:sldId id="610" r:id="rId43"/>
    <p:sldId id="612" r:id="rId44"/>
    <p:sldId id="594" r:id="rId45"/>
    <p:sldId id="613" r:id="rId46"/>
    <p:sldId id="631" r:id="rId47"/>
    <p:sldId id="614" r:id="rId48"/>
    <p:sldId id="616" r:id="rId49"/>
    <p:sldId id="618" r:id="rId50"/>
    <p:sldId id="619" r:id="rId51"/>
    <p:sldId id="620" r:id="rId52"/>
    <p:sldId id="621" r:id="rId53"/>
    <p:sldId id="622" r:id="rId54"/>
    <p:sldId id="624" r:id="rId55"/>
    <p:sldId id="625" r:id="rId56"/>
    <p:sldId id="604" r:id="rId57"/>
    <p:sldId id="626" r:id="rId58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FF"/>
    <a:srgbClr val="185C28"/>
    <a:srgbClr val="800000"/>
    <a:srgbClr val="003E6C"/>
    <a:srgbClr val="FFFFCC"/>
    <a:srgbClr val="990000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78" autoAdjust="0"/>
    <p:restoredTop sz="86323" autoAdjust="0"/>
  </p:normalViewPr>
  <p:slideViewPr>
    <p:cSldViewPr>
      <p:cViewPr varScale="1">
        <p:scale>
          <a:sx n="74" d="100"/>
          <a:sy n="74" d="100"/>
        </p:scale>
        <p:origin x="1133" y="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50" d="100"/>
        <a:sy n="50" d="100"/>
      </p:scale>
      <p:origin x="0" y="0"/>
    </p:cViewPr>
  </p:notesTextViewPr>
  <p:sorterViewPr>
    <p:cViewPr>
      <p:scale>
        <a:sx n="100" d="100"/>
        <a:sy n="100" d="100"/>
      </p:scale>
      <p:origin x="0" y="9114"/>
    </p:cViewPr>
  </p:sorterViewPr>
  <p:notesViewPr>
    <p:cSldViewPr>
      <p:cViewPr>
        <p:scale>
          <a:sx n="100" d="100"/>
          <a:sy n="100" d="100"/>
        </p:scale>
        <p:origin x="-864" y="243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5" Type="http://schemas.openxmlformats.org/officeDocument/2006/relationships/slide" Target="slides/slide1.xml"/><Relationship Id="rId61" Type="http://schemas.openxmlformats.org/officeDocument/2006/relationships/presProps" Target="presProps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tableStyles" Target="tableStyle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28C8D611-AC5B-4778-8527-B7B5A21E353D}" type="datetimeFigureOut">
              <a:rPr lang="ru-RU"/>
              <a:pPr>
                <a:defRPr/>
              </a:pPr>
              <a:t>19.03.2020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1B173401-E21E-4AB3-9E1B-20F1854A3C4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6899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12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7B3AB386-C916-4776-AD56-2E7554EF05F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090877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dirty="0">
              <a:latin typeface="Arial" panose="020B0604020202020204" pitchFamily="34" charset="0"/>
            </a:endParaRPr>
          </a:p>
        </p:txBody>
      </p:sp>
      <p:sp>
        <p:nvSpPr>
          <p:cNvPr id="5632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56C9C4E-A74A-4D6C-8049-B09B232C42A4}" type="slidenum">
              <a:rPr lang="ru-RU" altLang="ru-RU" smtClean="0"/>
              <a:pPr/>
              <a:t>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198785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03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dirty="0">
              <a:latin typeface="Arial" panose="020B0604020202020204" pitchFamily="34" charset="0"/>
            </a:endParaRPr>
          </a:p>
        </p:txBody>
      </p:sp>
      <p:sp>
        <p:nvSpPr>
          <p:cNvPr id="10240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18B8CCB-49F4-4C38-BE59-44315BE4C32D}" type="slidenum">
              <a:rPr lang="ru-RU" altLang="ru-RU" smtClean="0">
                <a:solidFill>
                  <a:srgbClr val="000000"/>
                </a:solidFill>
              </a:rPr>
              <a:pPr/>
              <a:t>40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58313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3AB386-C916-4776-AD56-2E7554EF05FA}" type="slidenum">
              <a:rPr lang="ru-RU" altLang="ru-RU" smtClean="0"/>
              <a:pPr>
                <a:defRPr/>
              </a:pPr>
              <a:t>41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380745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9571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10957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3F2C7E4-76AC-4416-AAF4-B3F63FCA9F2C}" type="slidenum">
              <a:rPr lang="ru-RU" altLang="ru-RU" smtClean="0">
                <a:solidFill>
                  <a:srgbClr val="000000"/>
                </a:solidFill>
              </a:rPr>
              <a:pPr/>
              <a:t>43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49377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7523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10752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30E9C68-1912-4AA4-AC2B-79340B1F2D5E}" type="slidenum">
              <a:rPr lang="ru-RU" altLang="ru-RU" smtClean="0"/>
              <a:pPr/>
              <a:t>45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65371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1619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11162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A24A5EC-5F1C-45CE-92CB-B2E72EA6EE1E}" type="slidenum">
              <a:rPr lang="ru-RU" altLang="ru-RU" smtClean="0"/>
              <a:pPr/>
              <a:t>46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052361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5837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DA5853B-4E06-4E47-AEE8-D681A119D60E}" type="slidenum">
              <a:rPr lang="ru-RU" altLang="ru-RU" smtClean="0"/>
              <a:pPr/>
              <a:t>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520913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6349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58DB322-C2AB-4936-A2D1-836443316C82}" type="slidenum">
              <a:rPr lang="ru-RU" altLang="ru-RU" smtClean="0">
                <a:solidFill>
                  <a:srgbClr val="000000"/>
                </a:solidFill>
              </a:rPr>
              <a:pPr/>
              <a:t>7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0014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3AB386-C916-4776-AD56-2E7554EF05FA}" type="slidenum">
              <a:rPr lang="ru-RU" altLang="ru-RU" smtClean="0"/>
              <a:pPr>
                <a:defRPr/>
              </a:pPr>
              <a:t>14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717612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3AB386-C916-4776-AD56-2E7554EF05FA}" type="slidenum">
              <a:rPr lang="ru-RU" altLang="ru-RU" smtClean="0"/>
              <a:pPr>
                <a:defRPr/>
              </a:pPr>
              <a:t>15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888901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8090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97F3644-419E-4119-A333-A058AE01CA40}" type="slidenum">
              <a:rPr lang="ru-RU" altLang="ru-RU" smtClean="0"/>
              <a:pPr/>
              <a:t>23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722867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3AB386-C916-4776-AD56-2E7554EF05FA}" type="slidenum">
              <a:rPr lang="ru-RU" altLang="ru-RU" smtClean="0"/>
              <a:pPr>
                <a:defRPr/>
              </a:pPr>
              <a:t>30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861806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9830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4BDB4EF-F1DA-4A54-9D05-4F727C4E3FB1}" type="slidenum">
              <a:rPr lang="ru-RU" altLang="ru-RU" smtClean="0"/>
              <a:pPr/>
              <a:t>38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897780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10035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4F7E950-16E3-46FC-B656-A025470463F4}" type="slidenum">
              <a:rPr lang="ru-RU" altLang="ru-RU" smtClean="0"/>
              <a:pPr/>
              <a:t>39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309829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9394D9-AF84-4603-98B0-6DE1416F273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098106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D94617-3D78-47CE-B449-F843FF8B6A5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926232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C86459-5E76-44DD-AA0A-6F6CE40962B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772299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57319"/>
            <a:ext cx="8915400" cy="8778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034553"/>
            <a:ext cx="8001000" cy="3823447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91440" rIns="274320" bIns="9144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F0278A9-E9F9-45B0-9981-B55B9D8CD87E}" type="datetime1">
              <a:rPr lang="en-US"/>
              <a:pPr>
                <a:defRPr/>
              </a:pPr>
              <a:t>3/19/2020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0134D27-FB1E-4EE6-9307-D888ADF25A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2415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0AF2FB1-16E1-495E-BDD5-B52779CA5C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3120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025435"/>
            <a:ext cx="8915400" cy="914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943600"/>
            <a:ext cx="8001000" cy="91440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91440" rIns="274320" bIns="91440" rtlCol="0"/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7988300" cy="3886200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noProof="0"/>
              <a:t>Click icon to add picture</a:t>
            </a:r>
            <a:endParaRPr noProof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6541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00399"/>
            <a:ext cx="8915400" cy="2286000"/>
          </a:xfrm>
          <a:solidFill>
            <a:schemeClr val="tx2"/>
          </a:solidFill>
        </p:spPr>
        <p:txBody>
          <a:bodyPr rtlCol="0" anchor="b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5484607"/>
            <a:ext cx="8001000" cy="77724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91440" rIns="274320" bIns="91440" rtlCol="0" anchor="ctr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F7CC4C3-EDBA-41A0-A266-13FF5AFED44D}" type="datetime1">
              <a:rPr lang="en-US"/>
              <a:pPr>
                <a:defRPr/>
              </a:pPr>
              <a:t>3/19/2020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A505265-4527-42AA-95B0-DED2EBFFDB5E}" type="slidenum">
              <a:rPr lang="en-US"/>
              <a:pPr>
                <a:defRPr/>
              </a:pPr>
              <a:t>‹#›</a:t>
            </a:fld>
            <a:endParaRPr lang="en-US" sz="2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2689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600" y="2595563"/>
            <a:ext cx="3566160" cy="368141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7534" y="2595563"/>
            <a:ext cx="3566160" cy="368141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E5878B5-B8A7-45D2-B69F-A412CC4062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7901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10"/>
          <p:cNvCxnSpPr/>
          <p:nvPr/>
        </p:nvCxnSpPr>
        <p:spPr>
          <a:xfrm>
            <a:off x="1211263" y="2905125"/>
            <a:ext cx="338455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11"/>
          <p:cNvCxnSpPr/>
          <p:nvPr/>
        </p:nvCxnSpPr>
        <p:spPr>
          <a:xfrm>
            <a:off x="5238750" y="2905125"/>
            <a:ext cx="3382963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12"/>
          <p:cNvCxnSpPr/>
          <p:nvPr/>
        </p:nvCxnSpPr>
        <p:spPr>
          <a:xfrm>
            <a:off x="1211263" y="2905125"/>
            <a:ext cx="338455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13"/>
          <p:cNvCxnSpPr/>
          <p:nvPr/>
        </p:nvCxnSpPr>
        <p:spPr>
          <a:xfrm>
            <a:off x="5238750" y="2905125"/>
            <a:ext cx="3382963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4"/>
          <p:cNvCxnSpPr/>
          <p:nvPr/>
        </p:nvCxnSpPr>
        <p:spPr>
          <a:xfrm>
            <a:off x="1211263" y="2905125"/>
            <a:ext cx="338455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5"/>
          <p:cNvCxnSpPr/>
          <p:nvPr/>
        </p:nvCxnSpPr>
        <p:spPr>
          <a:xfrm>
            <a:off x="5238750" y="2905125"/>
            <a:ext cx="3382963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588" y="2017713"/>
            <a:ext cx="3566160" cy="877887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588" y="3065929"/>
            <a:ext cx="3566160" cy="321104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47534" y="2017713"/>
            <a:ext cx="3566160" cy="877887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47534" y="3065929"/>
            <a:ext cx="3566160" cy="321104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13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02C7B5B-2593-4A0D-97C9-E730DDF17A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7642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DAEB199-890E-4F67-996B-7E04BD5A2B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0505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2AB7305-4815-4FA5-8793-2C75A7C6FE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76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F97A39-E2D2-414C-9634-0D47CA86FE5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03940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4712"/>
            <a:ext cx="8915400" cy="914400"/>
          </a:xfrm>
          <a:solidFill>
            <a:schemeClr val="tx2"/>
          </a:solidFill>
        </p:spPr>
        <p:txBody>
          <a:bodyPr rtlCol="0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7534" y="2590800"/>
            <a:ext cx="3566160" cy="3686175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0952" y="2039111"/>
            <a:ext cx="3566160" cy="4224528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274320" rIns="274320" bIns="2743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76F0AE3-0E59-4EBC-945F-09B7489F3D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1390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4712"/>
            <a:ext cx="8915400" cy="914400"/>
          </a:xfrm>
          <a:solidFill>
            <a:schemeClr val="tx2"/>
          </a:solidFill>
        </p:spPr>
        <p:txBody>
          <a:bodyPr rtlCol="0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87987" y="2048256"/>
            <a:ext cx="3427413" cy="420624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2039112"/>
            <a:ext cx="4572000" cy="4224528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274320" rIns="274320" bIns="274320" rtlCol="0">
            <a:normAutofit/>
          </a:bodyPr>
          <a:lstStyle>
            <a:lvl1pPr marL="0" indent="0"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6A27E97-0784-41A3-A235-B559BA0CEB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0575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>
            <a:normAutofit/>
          </a:bodyPr>
          <a:lstStyle>
            <a:lvl1pPr marL="0" indent="0" algn="l" defTabSz="914400" rtl="0" eaLnBrk="1" latinLnBrk="0" hangingPunct="1"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7988300" cy="2980944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noProof="0"/>
              <a:t>Click icon to add picture</a:t>
            </a:r>
            <a:endParaRPr noProof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2111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>
            <a:normAutofit/>
          </a:bodyPr>
          <a:lstStyle>
            <a:lvl1pPr marL="0" indent="0" algn="l" defTabSz="914400" rtl="0" eaLnBrk="1" latinLnBrk="0" hangingPunct="1"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3986784" cy="2980944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noProof="0"/>
              <a:t>Click icon to add picture</a:t>
            </a:r>
            <a:endParaRPr noProof="0"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928616" y="1129553"/>
            <a:ext cx="3986784" cy="2980944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noProof="0"/>
              <a:t>Click icon to add picture</a:t>
            </a:r>
            <a:endParaRPr noProof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6058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>
            <a:normAutofit/>
          </a:bodyPr>
          <a:lstStyle>
            <a:lvl1pPr marL="0" indent="0" algn="l" defTabSz="914400" rtl="0" eaLnBrk="1" latinLnBrk="0" hangingPunct="1"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6601968" cy="2980944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noProof="0"/>
              <a:t>Click icon to add picture</a:t>
            </a:r>
            <a:endParaRPr noProof="0"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7543800" y="1129553"/>
            <a:ext cx="1371600" cy="1481328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noProof="0"/>
              <a:t>Click icon to add picture</a:t>
            </a:r>
            <a:endParaRPr noProof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7543800" y="2629169"/>
            <a:ext cx="1371600" cy="1481328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noProof="0"/>
              <a:t>Click icon to add picture</a:t>
            </a:r>
            <a:endParaRPr noProof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25653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20B2EB0-635E-42A0-8B81-E0F9288DC3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4556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87553" y="1129554"/>
            <a:ext cx="914400" cy="5533278"/>
          </a:xfrm>
        </p:spPr>
        <p:txBody>
          <a:bodyPr vert="eaVert" lIns="274320" tIns="685800" bIns="685800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600" y="1734671"/>
            <a:ext cx="6426200" cy="454230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4C4B47A-E69A-4272-9891-E3ABA119FA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7954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57319"/>
            <a:ext cx="8915400" cy="8778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034553"/>
            <a:ext cx="8001000" cy="3823447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91440" rIns="274320" bIns="9144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5685EC3-4F0E-44EB-9D43-FC2CC823D702}" type="datetime1">
              <a:rPr lang="en-US"/>
              <a:pPr>
                <a:defRPr/>
              </a:pPr>
              <a:t>3/19/2020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28CA737-E25B-4683-A57E-4C05AF498E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3541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26A5A71-8276-420A-B43A-D23087B776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45891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025435"/>
            <a:ext cx="8915400" cy="914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943600"/>
            <a:ext cx="8001000" cy="91440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91440" rIns="274320" bIns="91440" rtlCol="0"/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7988300" cy="3886200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noProof="0"/>
              <a:t>Click icon to add picture</a:t>
            </a:r>
            <a:endParaRPr noProof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293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7C877A-212C-4D4E-A2E2-2452EDD9649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3738206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00399"/>
            <a:ext cx="8915400" cy="2286000"/>
          </a:xfrm>
          <a:solidFill>
            <a:schemeClr val="tx2"/>
          </a:solidFill>
        </p:spPr>
        <p:txBody>
          <a:bodyPr rtlCol="0" anchor="b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5484607"/>
            <a:ext cx="8001000" cy="77724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91440" rIns="274320" bIns="91440" rtlCol="0" anchor="ctr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FF7A934-8C10-4407-8B51-BB221224E86D}" type="datetime1">
              <a:rPr lang="en-US"/>
              <a:pPr>
                <a:defRPr/>
              </a:pPr>
              <a:t>3/19/2020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BFA3F16-D73D-4430-AF9D-F08D223CA27A}" type="slidenum">
              <a:rPr lang="en-US"/>
              <a:pPr>
                <a:defRPr/>
              </a:pPr>
              <a:t>‹#›</a:t>
            </a:fld>
            <a:endParaRPr lang="en-US" sz="2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8250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600" y="2595563"/>
            <a:ext cx="3566160" cy="368141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7534" y="2595563"/>
            <a:ext cx="3566160" cy="368141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68AE434-22FD-4845-99F6-4989AA8878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14724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10"/>
          <p:cNvCxnSpPr/>
          <p:nvPr/>
        </p:nvCxnSpPr>
        <p:spPr>
          <a:xfrm>
            <a:off x="1211263" y="2905125"/>
            <a:ext cx="338455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11"/>
          <p:cNvCxnSpPr/>
          <p:nvPr/>
        </p:nvCxnSpPr>
        <p:spPr>
          <a:xfrm>
            <a:off x="5238750" y="2905125"/>
            <a:ext cx="3382963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12"/>
          <p:cNvCxnSpPr/>
          <p:nvPr/>
        </p:nvCxnSpPr>
        <p:spPr>
          <a:xfrm>
            <a:off x="1211263" y="2905125"/>
            <a:ext cx="338455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13"/>
          <p:cNvCxnSpPr/>
          <p:nvPr/>
        </p:nvCxnSpPr>
        <p:spPr>
          <a:xfrm>
            <a:off x="5238750" y="2905125"/>
            <a:ext cx="3382963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4"/>
          <p:cNvCxnSpPr/>
          <p:nvPr/>
        </p:nvCxnSpPr>
        <p:spPr>
          <a:xfrm>
            <a:off x="1211263" y="2905125"/>
            <a:ext cx="338455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5"/>
          <p:cNvCxnSpPr/>
          <p:nvPr/>
        </p:nvCxnSpPr>
        <p:spPr>
          <a:xfrm>
            <a:off x="5238750" y="2905125"/>
            <a:ext cx="3382963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588" y="2017713"/>
            <a:ext cx="3566160" cy="877887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588" y="3065929"/>
            <a:ext cx="3566160" cy="321104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47534" y="2017713"/>
            <a:ext cx="3566160" cy="877887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47534" y="3065929"/>
            <a:ext cx="3566160" cy="321104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13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888C998-0F7D-4553-9FFF-2A2240B611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60746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30D153D-DA02-4566-84A6-D39E3158BB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41767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A0B2712-D6A5-49F4-83EA-558DDD8119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04366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4712"/>
            <a:ext cx="8915400" cy="914400"/>
          </a:xfrm>
          <a:solidFill>
            <a:schemeClr val="tx2"/>
          </a:solidFill>
        </p:spPr>
        <p:txBody>
          <a:bodyPr rtlCol="0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7534" y="2590800"/>
            <a:ext cx="3566160" cy="3686175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0952" y="2039111"/>
            <a:ext cx="3566160" cy="4224528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274320" rIns="274320" bIns="2743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EFE4761-A12B-4CD5-A825-F4E6ACF6E4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68469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4712"/>
            <a:ext cx="8915400" cy="914400"/>
          </a:xfrm>
          <a:solidFill>
            <a:schemeClr val="tx2"/>
          </a:solidFill>
        </p:spPr>
        <p:txBody>
          <a:bodyPr rtlCol="0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87987" y="2048256"/>
            <a:ext cx="3427413" cy="420624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2039112"/>
            <a:ext cx="4572000" cy="4224528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274320" rIns="274320" bIns="274320" rtlCol="0">
            <a:normAutofit/>
          </a:bodyPr>
          <a:lstStyle>
            <a:lvl1pPr marL="0" indent="0"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84989F6-188C-4327-8309-D9DDC0C622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58107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>
            <a:normAutofit/>
          </a:bodyPr>
          <a:lstStyle>
            <a:lvl1pPr marL="0" indent="0" algn="l" defTabSz="914400" rtl="0" eaLnBrk="1" latinLnBrk="0" hangingPunct="1"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7988300" cy="2980944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noProof="0"/>
              <a:t>Click icon to add picture</a:t>
            </a:r>
            <a:endParaRPr noProof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46311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>
            <a:normAutofit/>
          </a:bodyPr>
          <a:lstStyle>
            <a:lvl1pPr marL="0" indent="0" algn="l" defTabSz="914400" rtl="0" eaLnBrk="1" latinLnBrk="0" hangingPunct="1"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3986784" cy="2980944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noProof="0"/>
              <a:t>Click icon to add picture</a:t>
            </a:r>
            <a:endParaRPr noProof="0"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928616" y="1129553"/>
            <a:ext cx="3986784" cy="2980944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noProof="0"/>
              <a:t>Click icon to add picture</a:t>
            </a:r>
            <a:endParaRPr noProof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58498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>
            <a:normAutofit/>
          </a:bodyPr>
          <a:lstStyle>
            <a:lvl1pPr marL="0" indent="0" algn="l" defTabSz="914400" rtl="0" eaLnBrk="1" latinLnBrk="0" hangingPunct="1"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6601968" cy="2980944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noProof="0"/>
              <a:t>Click icon to add picture</a:t>
            </a:r>
            <a:endParaRPr noProof="0"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7543800" y="1129553"/>
            <a:ext cx="1371600" cy="1481328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noProof="0"/>
              <a:t>Click icon to add picture</a:t>
            </a:r>
            <a:endParaRPr noProof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7543800" y="2629169"/>
            <a:ext cx="1371600" cy="1481328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noProof="0"/>
              <a:t>Click icon to add picture</a:t>
            </a:r>
            <a:endParaRPr noProof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932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FE941C-4987-43CA-BED7-8CE94947F6D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9209144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5425A02-8EAF-4E77-9383-63675FDAC6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11368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87553" y="1129554"/>
            <a:ext cx="914400" cy="5533278"/>
          </a:xfrm>
        </p:spPr>
        <p:txBody>
          <a:bodyPr vert="eaVert" lIns="274320" tIns="685800" bIns="685800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600" y="1734671"/>
            <a:ext cx="6426200" cy="454230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E1AE0AA-EFD0-4DF9-B0FF-87700397B7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56062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57319"/>
            <a:ext cx="8915400" cy="8778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034553"/>
            <a:ext cx="8001000" cy="3823447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91440" rIns="274320" bIns="9144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26A5BF3-7CA8-4E5E-AACD-39C6C70BC129}" type="datetime1">
              <a:rPr lang="en-US"/>
              <a:pPr>
                <a:defRPr/>
              </a:pPr>
              <a:t>3/19/2020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645B559-B397-4D17-A0CB-2004049448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01804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F5F9321-2892-4BCD-8653-3B51EEE090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75134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025435"/>
            <a:ext cx="8915400" cy="914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943600"/>
            <a:ext cx="8001000" cy="91440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91440" rIns="274320" bIns="91440" rtlCol="0"/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7988300" cy="3886200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noProof="0"/>
              <a:t>Click icon to add picture</a:t>
            </a:r>
            <a:endParaRPr noProof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411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00399"/>
            <a:ext cx="8915400" cy="2286000"/>
          </a:xfrm>
          <a:solidFill>
            <a:schemeClr val="tx2"/>
          </a:solidFill>
        </p:spPr>
        <p:txBody>
          <a:bodyPr rtlCol="0" anchor="b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5484607"/>
            <a:ext cx="8001000" cy="77724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91440" rIns="274320" bIns="91440" rtlCol="0" anchor="ctr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C67B2C6-CBCE-4871-829D-88512732BBD5}" type="datetime1">
              <a:rPr lang="en-US"/>
              <a:pPr>
                <a:defRPr/>
              </a:pPr>
              <a:t>3/19/2020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4C90A82-210A-45E7-8D32-21E2BB53D480}" type="slidenum">
              <a:rPr lang="en-US"/>
              <a:pPr>
                <a:defRPr/>
              </a:pPr>
              <a:t>‹#›</a:t>
            </a:fld>
            <a:endParaRPr lang="en-US" sz="2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36167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600" y="2595563"/>
            <a:ext cx="3566160" cy="368141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7534" y="2595563"/>
            <a:ext cx="3566160" cy="368141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611E3FC-E977-475B-B199-869FA899D5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11054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10"/>
          <p:cNvCxnSpPr/>
          <p:nvPr/>
        </p:nvCxnSpPr>
        <p:spPr>
          <a:xfrm>
            <a:off x="1211263" y="2905125"/>
            <a:ext cx="338455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11"/>
          <p:cNvCxnSpPr/>
          <p:nvPr/>
        </p:nvCxnSpPr>
        <p:spPr>
          <a:xfrm>
            <a:off x="5238750" y="2905125"/>
            <a:ext cx="3382963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12"/>
          <p:cNvCxnSpPr/>
          <p:nvPr/>
        </p:nvCxnSpPr>
        <p:spPr>
          <a:xfrm>
            <a:off x="1211263" y="2905125"/>
            <a:ext cx="338455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13"/>
          <p:cNvCxnSpPr/>
          <p:nvPr/>
        </p:nvCxnSpPr>
        <p:spPr>
          <a:xfrm>
            <a:off x="5238750" y="2905125"/>
            <a:ext cx="3382963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4"/>
          <p:cNvCxnSpPr/>
          <p:nvPr/>
        </p:nvCxnSpPr>
        <p:spPr>
          <a:xfrm>
            <a:off x="1211263" y="2905125"/>
            <a:ext cx="338455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5"/>
          <p:cNvCxnSpPr/>
          <p:nvPr/>
        </p:nvCxnSpPr>
        <p:spPr>
          <a:xfrm>
            <a:off x="5238750" y="2905125"/>
            <a:ext cx="3382963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588" y="2017713"/>
            <a:ext cx="3566160" cy="877887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588" y="3065929"/>
            <a:ext cx="3566160" cy="321104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47534" y="2017713"/>
            <a:ext cx="3566160" cy="877887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47534" y="3065929"/>
            <a:ext cx="3566160" cy="321104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13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F2EFBA3-B3DD-401C-97F2-4A0CE5FD9F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17193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F8F2E6C-F66B-4B88-B8C1-DA42A94EE2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66024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8252818-1C8C-4E08-A217-7F0475D28A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4396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4EA01B-B8A2-484F-83C5-7108F8DE6E8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7226946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4712"/>
            <a:ext cx="8915400" cy="914400"/>
          </a:xfrm>
          <a:solidFill>
            <a:schemeClr val="tx2"/>
          </a:solidFill>
        </p:spPr>
        <p:txBody>
          <a:bodyPr rtlCol="0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7534" y="2590800"/>
            <a:ext cx="3566160" cy="3686175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0952" y="2039111"/>
            <a:ext cx="3566160" cy="4224528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274320" rIns="274320" bIns="2743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80C06CC-FD88-4614-A560-6DA494F582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94854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4712"/>
            <a:ext cx="8915400" cy="914400"/>
          </a:xfrm>
          <a:solidFill>
            <a:schemeClr val="tx2"/>
          </a:solidFill>
        </p:spPr>
        <p:txBody>
          <a:bodyPr rtlCol="0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87987" y="2048256"/>
            <a:ext cx="3427413" cy="420624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2039112"/>
            <a:ext cx="4572000" cy="4224528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274320" rIns="274320" bIns="274320" rtlCol="0">
            <a:normAutofit/>
          </a:bodyPr>
          <a:lstStyle>
            <a:lvl1pPr marL="0" indent="0"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D4B27E4-F2EF-4308-8A7F-CEF6F56D01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29828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>
            <a:normAutofit/>
          </a:bodyPr>
          <a:lstStyle>
            <a:lvl1pPr marL="0" indent="0" algn="l" defTabSz="914400" rtl="0" eaLnBrk="1" latinLnBrk="0" hangingPunct="1"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7988300" cy="2980944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noProof="0"/>
              <a:t>Click icon to add picture</a:t>
            </a:r>
            <a:endParaRPr noProof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58173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>
            <a:normAutofit/>
          </a:bodyPr>
          <a:lstStyle>
            <a:lvl1pPr marL="0" indent="0" algn="l" defTabSz="914400" rtl="0" eaLnBrk="1" latinLnBrk="0" hangingPunct="1"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3986784" cy="2980944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noProof="0"/>
              <a:t>Click icon to add picture</a:t>
            </a:r>
            <a:endParaRPr noProof="0"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928616" y="1129553"/>
            <a:ext cx="3986784" cy="2980944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noProof="0"/>
              <a:t>Click icon to add picture</a:t>
            </a:r>
            <a:endParaRPr noProof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15924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>
            <a:normAutofit/>
          </a:bodyPr>
          <a:lstStyle>
            <a:lvl1pPr marL="0" indent="0" algn="l" defTabSz="914400" rtl="0" eaLnBrk="1" latinLnBrk="0" hangingPunct="1"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6601968" cy="2980944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noProof="0"/>
              <a:t>Click icon to add picture</a:t>
            </a:r>
            <a:endParaRPr noProof="0"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7543800" y="1129553"/>
            <a:ext cx="1371600" cy="1481328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noProof="0"/>
              <a:t>Click icon to add picture</a:t>
            </a:r>
            <a:endParaRPr noProof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7543800" y="2629169"/>
            <a:ext cx="1371600" cy="1481328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noProof="0"/>
              <a:t>Click icon to add picture</a:t>
            </a:r>
            <a:endParaRPr noProof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12083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B395D09-7083-4A49-AEC8-7B2890A5FF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99078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87553" y="1129554"/>
            <a:ext cx="914400" cy="5533278"/>
          </a:xfrm>
        </p:spPr>
        <p:txBody>
          <a:bodyPr vert="eaVert" lIns="274320" tIns="685800" bIns="685800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600" y="1734671"/>
            <a:ext cx="6426200" cy="454230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CBD530E-1A7C-456C-ACB6-3174F35FF0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9559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5CD529-5837-4C79-98D9-67CA876C0E3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774239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F7CFDA-CEF9-4864-A4C8-7AFEC3CB268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79161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C55CBF-55E3-484B-B0B8-3893A5CBDA2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677582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68BDB7-CD8F-4BAB-8A9E-FEDDFE252AD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050490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3.xml"/><Relationship Id="rId2" Type="http://schemas.openxmlformats.org/officeDocument/2006/relationships/slideLayout" Target="../slideLayouts/slideLayout43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3ACE5EE4-B337-4FA9-B1E3-BA22AC0D1FC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1123950"/>
            <a:ext cx="8913813" cy="91440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88720" tIns="45720" rIns="2743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/>
              <a:t>Click to edit Master title style</a:t>
            </a:r>
            <a:endParaRPr lang="ru-RU" altLang="ru-RU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14425" y="2595563"/>
            <a:ext cx="7610475" cy="367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/>
              <a:t>Click to edit Master text styles</a:t>
            </a:r>
          </a:p>
          <a:p>
            <a:pPr lvl="1"/>
            <a:r>
              <a:rPr lang="en-US" altLang="ru-RU"/>
              <a:t>Second level</a:t>
            </a:r>
          </a:p>
          <a:p>
            <a:pPr lvl="2"/>
            <a:r>
              <a:rPr lang="en-US" altLang="ru-RU"/>
              <a:t>Third level</a:t>
            </a:r>
          </a:p>
          <a:p>
            <a:pPr lvl="3"/>
            <a:r>
              <a:rPr lang="en-US" altLang="ru-RU"/>
              <a:t>Fourth level</a:t>
            </a:r>
          </a:p>
          <a:p>
            <a:pPr lvl="4"/>
            <a:r>
              <a:rPr lang="en-US" altLang="ru-RU"/>
              <a:t>Fifth level</a:t>
            </a:r>
            <a:endParaRPr lang="ru-RU" alt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80188" y="18891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1000">
                <a:solidFill>
                  <a:prstClr val="black">
                    <a:lumMod val="65000"/>
                    <a:lumOff val="35000"/>
                  </a:prstClr>
                </a:solidFill>
                <a:latin typeface="Times New Roman" pitchFamily="-11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20775" y="18891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000">
                <a:solidFill>
                  <a:prstClr val="black">
                    <a:lumMod val="65000"/>
                    <a:lumOff val="35000"/>
                  </a:prstClr>
                </a:solidFill>
                <a:latin typeface="Times New Roman" pitchFamily="-11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89988" y="6569075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800" smtClean="0">
                <a:solidFill>
                  <a:prstClr val="black">
                    <a:lumMod val="65000"/>
                    <a:lumOff val="35000"/>
                  </a:prstClr>
                </a:solidFill>
                <a:latin typeface="Times New Roman" pitchFamily="-112" charset="0"/>
              </a:defRPr>
            </a:lvl1pPr>
          </a:lstStyle>
          <a:p>
            <a:pPr>
              <a:defRPr/>
            </a:pPr>
            <a:fld id="{EC282ADD-D2E3-45BE-944B-997D0FFFE8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0"/>
            <a:ext cx="7999413" cy="182563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sz="220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14400" y="6675438"/>
            <a:ext cx="7999413" cy="182562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sz="2200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  <p:sldLayoutId id="2147483775" r:id="rId12"/>
    <p:sldLayoutId id="2147483776" r:id="rId13"/>
    <p:sldLayoutId id="2147483777" r:id="rId14"/>
    <p:sldLayoutId id="2147483778" r:id="rId15"/>
  </p:sldLayoutIdLst>
  <p:txStyles>
    <p:titleStyle>
      <a:lvl1pPr algn="l" rtl="0" fontAlgn="base">
        <a:spcBef>
          <a:spcPct val="0"/>
        </a:spcBef>
        <a:spcAft>
          <a:spcPct val="0"/>
        </a:spcAft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entury Gothic" panose="020B0502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entury Gothic" panose="020B0502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entury Gothic" panose="020B0502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entury Gothic" panose="020B0502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entury Gothic" panose="020B0502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entury Gothic" panose="020B0502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entury Gothic" panose="020B0502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entury Gothic" panose="020B0502020202020204" pitchFamily="34" charset="0"/>
        </a:defRPr>
      </a:lvl9pPr>
    </p:titleStyle>
    <p:bodyStyle>
      <a:lvl1pPr marL="342900" indent="-342900" algn="l" rtl="0" fontAlgn="base">
        <a:spcBef>
          <a:spcPts val="2000"/>
        </a:spcBef>
        <a:spcAft>
          <a:spcPct val="0"/>
        </a:spcAft>
        <a:buClr>
          <a:schemeClr val="accent1"/>
        </a:buClr>
        <a:buFont typeface="Wingdings 2" panose="05020102010507070707" pitchFamily="18" charset="2"/>
        <a:buChar char=""/>
        <a:defRPr sz="2000" kern="1200">
          <a:solidFill>
            <a:srgbClr val="595959"/>
          </a:solidFill>
          <a:latin typeface="+mn-lt"/>
          <a:ea typeface="+mn-ea"/>
          <a:cs typeface="+mn-cs"/>
        </a:defRPr>
      </a:lvl1pPr>
      <a:lvl2pPr marL="685800" indent="-336550" algn="l" rtl="0" fontAlgn="base">
        <a:spcBef>
          <a:spcPts val="600"/>
        </a:spcBef>
        <a:spcAft>
          <a:spcPct val="0"/>
        </a:spcAft>
        <a:buClr>
          <a:srgbClr val="51640B"/>
        </a:buClr>
        <a:buFont typeface="Wingdings 2" panose="05020102010507070707" pitchFamily="18" charset="2"/>
        <a:buChar char=""/>
        <a:defRPr kern="1200">
          <a:solidFill>
            <a:srgbClr val="595959"/>
          </a:solidFill>
          <a:latin typeface="+mn-lt"/>
          <a:ea typeface="+mn-ea"/>
          <a:cs typeface="+mn-cs"/>
        </a:defRPr>
      </a:lvl2pPr>
      <a:lvl3pPr marL="1035050" indent="-349250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Wingdings 2" panose="05020102010507070707" pitchFamily="18" charset="2"/>
        <a:buChar char=""/>
        <a:defRPr kern="1200">
          <a:solidFill>
            <a:srgbClr val="595959"/>
          </a:solidFill>
          <a:latin typeface="+mn-lt"/>
          <a:ea typeface="+mn-ea"/>
          <a:cs typeface="+mn-cs"/>
        </a:defRPr>
      </a:lvl3pPr>
      <a:lvl4pPr marL="1371600" indent="-336550" algn="l" rtl="0" fontAlgn="base">
        <a:spcBef>
          <a:spcPts val="600"/>
        </a:spcBef>
        <a:spcAft>
          <a:spcPct val="0"/>
        </a:spcAft>
        <a:buClr>
          <a:srgbClr val="51640B"/>
        </a:buClr>
        <a:buFont typeface="Wingdings 2" panose="05020102010507070707" pitchFamily="18" charset="2"/>
        <a:buChar char=""/>
        <a:defRPr kern="1200">
          <a:solidFill>
            <a:srgbClr val="595959"/>
          </a:solidFill>
          <a:latin typeface="+mn-lt"/>
          <a:ea typeface="+mn-ea"/>
          <a:cs typeface="+mn-cs"/>
        </a:defRPr>
      </a:lvl4pPr>
      <a:lvl5pPr marL="1720850" indent="-349250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Wingdings 2" panose="05020102010507070707" pitchFamily="18" charset="2"/>
        <a:buChar char=""/>
        <a:defRPr kern="1200">
          <a:solidFill>
            <a:srgbClr val="59595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1123950"/>
            <a:ext cx="8913813" cy="91440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88720" tIns="45720" rIns="2743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/>
              <a:t>Click to edit Master title style</a:t>
            </a:r>
            <a:endParaRPr lang="ru-RU" altLang="ru-RU"/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14425" y="2595563"/>
            <a:ext cx="7610475" cy="367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/>
              <a:t>Click to edit Master text styles</a:t>
            </a:r>
          </a:p>
          <a:p>
            <a:pPr lvl="1"/>
            <a:r>
              <a:rPr lang="en-US" altLang="ru-RU"/>
              <a:t>Second level</a:t>
            </a:r>
          </a:p>
          <a:p>
            <a:pPr lvl="2"/>
            <a:r>
              <a:rPr lang="en-US" altLang="ru-RU"/>
              <a:t>Third level</a:t>
            </a:r>
          </a:p>
          <a:p>
            <a:pPr lvl="3"/>
            <a:r>
              <a:rPr lang="en-US" altLang="ru-RU"/>
              <a:t>Fourth level</a:t>
            </a:r>
          </a:p>
          <a:p>
            <a:pPr lvl="4"/>
            <a:r>
              <a:rPr lang="en-US" altLang="ru-RU"/>
              <a:t>Fifth level</a:t>
            </a:r>
            <a:endParaRPr lang="ru-RU" alt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80188" y="18891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1000">
                <a:solidFill>
                  <a:prstClr val="black">
                    <a:lumMod val="65000"/>
                    <a:lumOff val="35000"/>
                  </a:prstClr>
                </a:solidFill>
                <a:latin typeface="Times New Roman" pitchFamily="-11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20775" y="18891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000">
                <a:solidFill>
                  <a:prstClr val="black">
                    <a:lumMod val="65000"/>
                    <a:lumOff val="35000"/>
                  </a:prstClr>
                </a:solidFill>
                <a:latin typeface="Times New Roman" pitchFamily="-11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89988" y="6569075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800" smtClean="0">
                <a:solidFill>
                  <a:prstClr val="black">
                    <a:lumMod val="65000"/>
                    <a:lumOff val="35000"/>
                  </a:prstClr>
                </a:solidFill>
                <a:latin typeface="Times New Roman" pitchFamily="-112" charset="0"/>
              </a:defRPr>
            </a:lvl1pPr>
          </a:lstStyle>
          <a:p>
            <a:pPr>
              <a:defRPr/>
            </a:pPr>
            <a:fld id="{6E062573-6759-4F6B-94DE-EE615C8FD6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0"/>
            <a:ext cx="7999413" cy="182563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sz="220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14400" y="6675438"/>
            <a:ext cx="7999413" cy="182562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sz="2200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0" r:id="rId12"/>
    <p:sldLayoutId id="2147483791" r:id="rId13"/>
    <p:sldLayoutId id="2147483792" r:id="rId14"/>
    <p:sldLayoutId id="2147483793" r:id="rId15"/>
  </p:sldLayoutIdLst>
  <p:txStyles>
    <p:titleStyle>
      <a:lvl1pPr algn="l" rtl="0" fontAlgn="base">
        <a:spcBef>
          <a:spcPct val="0"/>
        </a:spcBef>
        <a:spcAft>
          <a:spcPct val="0"/>
        </a:spcAft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entury Gothic" panose="020B0502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entury Gothic" panose="020B0502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entury Gothic" panose="020B0502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entury Gothic" panose="020B0502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entury Gothic" panose="020B0502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entury Gothic" panose="020B0502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entury Gothic" panose="020B0502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entury Gothic" panose="020B0502020202020204" pitchFamily="34" charset="0"/>
        </a:defRPr>
      </a:lvl9pPr>
    </p:titleStyle>
    <p:bodyStyle>
      <a:lvl1pPr marL="342900" indent="-342900" algn="l" rtl="0" fontAlgn="base">
        <a:spcBef>
          <a:spcPts val="2000"/>
        </a:spcBef>
        <a:spcAft>
          <a:spcPct val="0"/>
        </a:spcAft>
        <a:buClr>
          <a:schemeClr val="accent1"/>
        </a:buClr>
        <a:buFont typeface="Wingdings 2" panose="05020102010507070707" pitchFamily="18" charset="2"/>
        <a:buChar char=""/>
        <a:defRPr sz="2000" kern="1200">
          <a:solidFill>
            <a:srgbClr val="595959"/>
          </a:solidFill>
          <a:latin typeface="+mn-lt"/>
          <a:ea typeface="+mn-ea"/>
          <a:cs typeface="+mn-cs"/>
        </a:defRPr>
      </a:lvl1pPr>
      <a:lvl2pPr marL="685800" indent="-336550" algn="l" rtl="0" fontAlgn="base">
        <a:spcBef>
          <a:spcPts val="600"/>
        </a:spcBef>
        <a:spcAft>
          <a:spcPct val="0"/>
        </a:spcAft>
        <a:buClr>
          <a:srgbClr val="51640B"/>
        </a:buClr>
        <a:buFont typeface="Wingdings 2" panose="05020102010507070707" pitchFamily="18" charset="2"/>
        <a:buChar char=""/>
        <a:defRPr kern="1200">
          <a:solidFill>
            <a:srgbClr val="595959"/>
          </a:solidFill>
          <a:latin typeface="+mn-lt"/>
          <a:ea typeface="+mn-ea"/>
          <a:cs typeface="+mn-cs"/>
        </a:defRPr>
      </a:lvl2pPr>
      <a:lvl3pPr marL="1035050" indent="-349250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Wingdings 2" panose="05020102010507070707" pitchFamily="18" charset="2"/>
        <a:buChar char=""/>
        <a:defRPr kern="1200">
          <a:solidFill>
            <a:srgbClr val="595959"/>
          </a:solidFill>
          <a:latin typeface="+mn-lt"/>
          <a:ea typeface="+mn-ea"/>
          <a:cs typeface="+mn-cs"/>
        </a:defRPr>
      </a:lvl3pPr>
      <a:lvl4pPr marL="1371600" indent="-336550" algn="l" rtl="0" fontAlgn="base">
        <a:spcBef>
          <a:spcPts val="600"/>
        </a:spcBef>
        <a:spcAft>
          <a:spcPct val="0"/>
        </a:spcAft>
        <a:buClr>
          <a:srgbClr val="51640B"/>
        </a:buClr>
        <a:buFont typeface="Wingdings 2" panose="05020102010507070707" pitchFamily="18" charset="2"/>
        <a:buChar char=""/>
        <a:defRPr kern="1200">
          <a:solidFill>
            <a:srgbClr val="595959"/>
          </a:solidFill>
          <a:latin typeface="+mn-lt"/>
          <a:ea typeface="+mn-ea"/>
          <a:cs typeface="+mn-cs"/>
        </a:defRPr>
      </a:lvl4pPr>
      <a:lvl5pPr marL="1720850" indent="-349250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Wingdings 2" panose="05020102010507070707" pitchFamily="18" charset="2"/>
        <a:buChar char=""/>
        <a:defRPr kern="1200">
          <a:solidFill>
            <a:srgbClr val="59595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1123950"/>
            <a:ext cx="8913813" cy="91440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88720" tIns="45720" rIns="2743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/>
              <a:t>Click to edit Master title style</a:t>
            </a:r>
            <a:endParaRPr lang="ru-RU" altLang="ru-RU"/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14425" y="2595563"/>
            <a:ext cx="7610475" cy="367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/>
              <a:t>Click to edit Master text styles</a:t>
            </a:r>
          </a:p>
          <a:p>
            <a:pPr lvl="1"/>
            <a:r>
              <a:rPr lang="en-US" altLang="ru-RU"/>
              <a:t>Second level</a:t>
            </a:r>
          </a:p>
          <a:p>
            <a:pPr lvl="2"/>
            <a:r>
              <a:rPr lang="en-US" altLang="ru-RU"/>
              <a:t>Third level</a:t>
            </a:r>
          </a:p>
          <a:p>
            <a:pPr lvl="3"/>
            <a:r>
              <a:rPr lang="en-US" altLang="ru-RU"/>
              <a:t>Fourth level</a:t>
            </a:r>
          </a:p>
          <a:p>
            <a:pPr lvl="4"/>
            <a:r>
              <a:rPr lang="en-US" altLang="ru-RU"/>
              <a:t>Fifth level</a:t>
            </a:r>
            <a:endParaRPr lang="ru-RU" alt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80188" y="18891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1000">
                <a:solidFill>
                  <a:prstClr val="black">
                    <a:lumMod val="65000"/>
                    <a:lumOff val="35000"/>
                  </a:prstClr>
                </a:solidFill>
                <a:latin typeface="Times New Roman" pitchFamily="-11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20775" y="18891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000">
                <a:solidFill>
                  <a:prstClr val="black">
                    <a:lumMod val="65000"/>
                    <a:lumOff val="35000"/>
                  </a:prstClr>
                </a:solidFill>
                <a:latin typeface="Times New Roman" pitchFamily="-11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89988" y="6569075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800" smtClean="0">
                <a:solidFill>
                  <a:prstClr val="black">
                    <a:lumMod val="65000"/>
                    <a:lumOff val="35000"/>
                  </a:prstClr>
                </a:solidFill>
                <a:latin typeface="Times New Roman" pitchFamily="-112" charset="0"/>
              </a:defRPr>
            </a:lvl1pPr>
          </a:lstStyle>
          <a:p>
            <a:pPr>
              <a:defRPr/>
            </a:pPr>
            <a:fld id="{E0E5485A-1A39-4847-9A77-DCD11118F6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0"/>
            <a:ext cx="7999413" cy="182563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sz="220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14400" y="6675438"/>
            <a:ext cx="7999413" cy="182562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sz="2200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  <p:sldLayoutId id="2147483805" r:id="rId12"/>
    <p:sldLayoutId id="2147483806" r:id="rId13"/>
    <p:sldLayoutId id="2147483807" r:id="rId14"/>
    <p:sldLayoutId id="2147483808" r:id="rId15"/>
  </p:sldLayoutIdLst>
  <p:txStyles>
    <p:titleStyle>
      <a:lvl1pPr algn="l" rtl="0" fontAlgn="base">
        <a:spcBef>
          <a:spcPct val="0"/>
        </a:spcBef>
        <a:spcAft>
          <a:spcPct val="0"/>
        </a:spcAft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entury Gothic" panose="020B0502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entury Gothic" panose="020B0502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entury Gothic" panose="020B0502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entury Gothic" panose="020B0502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entury Gothic" panose="020B0502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entury Gothic" panose="020B0502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entury Gothic" panose="020B0502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entury Gothic" panose="020B0502020202020204" pitchFamily="34" charset="0"/>
        </a:defRPr>
      </a:lvl9pPr>
    </p:titleStyle>
    <p:bodyStyle>
      <a:lvl1pPr marL="342900" indent="-342900" algn="l" rtl="0" fontAlgn="base">
        <a:spcBef>
          <a:spcPts val="2000"/>
        </a:spcBef>
        <a:spcAft>
          <a:spcPct val="0"/>
        </a:spcAft>
        <a:buClr>
          <a:schemeClr val="accent1"/>
        </a:buClr>
        <a:buFont typeface="Wingdings 2" panose="05020102010507070707" pitchFamily="18" charset="2"/>
        <a:buChar char=""/>
        <a:defRPr sz="2000" kern="1200">
          <a:solidFill>
            <a:srgbClr val="595959"/>
          </a:solidFill>
          <a:latin typeface="+mn-lt"/>
          <a:ea typeface="+mn-ea"/>
          <a:cs typeface="+mn-cs"/>
        </a:defRPr>
      </a:lvl1pPr>
      <a:lvl2pPr marL="685800" indent="-336550" algn="l" rtl="0" fontAlgn="base">
        <a:spcBef>
          <a:spcPts val="600"/>
        </a:spcBef>
        <a:spcAft>
          <a:spcPct val="0"/>
        </a:spcAft>
        <a:buClr>
          <a:srgbClr val="51640B"/>
        </a:buClr>
        <a:buFont typeface="Wingdings 2" panose="05020102010507070707" pitchFamily="18" charset="2"/>
        <a:buChar char=""/>
        <a:defRPr kern="1200">
          <a:solidFill>
            <a:srgbClr val="595959"/>
          </a:solidFill>
          <a:latin typeface="+mn-lt"/>
          <a:ea typeface="+mn-ea"/>
          <a:cs typeface="+mn-cs"/>
        </a:defRPr>
      </a:lvl2pPr>
      <a:lvl3pPr marL="1035050" indent="-349250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Wingdings 2" panose="05020102010507070707" pitchFamily="18" charset="2"/>
        <a:buChar char=""/>
        <a:defRPr kern="1200">
          <a:solidFill>
            <a:srgbClr val="595959"/>
          </a:solidFill>
          <a:latin typeface="+mn-lt"/>
          <a:ea typeface="+mn-ea"/>
          <a:cs typeface="+mn-cs"/>
        </a:defRPr>
      </a:lvl3pPr>
      <a:lvl4pPr marL="1371600" indent="-336550" algn="l" rtl="0" fontAlgn="base">
        <a:spcBef>
          <a:spcPts val="600"/>
        </a:spcBef>
        <a:spcAft>
          <a:spcPct val="0"/>
        </a:spcAft>
        <a:buClr>
          <a:srgbClr val="51640B"/>
        </a:buClr>
        <a:buFont typeface="Wingdings 2" panose="05020102010507070707" pitchFamily="18" charset="2"/>
        <a:buChar char=""/>
        <a:defRPr kern="1200">
          <a:solidFill>
            <a:srgbClr val="595959"/>
          </a:solidFill>
          <a:latin typeface="+mn-lt"/>
          <a:ea typeface="+mn-ea"/>
          <a:cs typeface="+mn-cs"/>
        </a:defRPr>
      </a:lvl4pPr>
      <a:lvl5pPr marL="1720850" indent="-349250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Wingdings 2" panose="05020102010507070707" pitchFamily="18" charset="2"/>
        <a:buChar char=""/>
        <a:defRPr kern="1200">
          <a:solidFill>
            <a:srgbClr val="59595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0"/>
          </a:xfrm>
          <a:solidFill>
            <a:schemeClr val="accent5"/>
          </a:solidFill>
        </p:spPr>
        <p:txBody>
          <a:bodyPr/>
          <a:lstStyle/>
          <a:p>
            <a:pPr algn="l" eaLnBrk="1" hangingPunct="1">
              <a:defRPr/>
            </a:pPr>
            <a:br>
              <a:rPr lang="en-US" altLang="ru-RU" b="1" i="1" dirty="0">
                <a:solidFill>
                  <a:srgbClr val="FF0000"/>
                </a:solidFill>
              </a:rPr>
            </a:br>
            <a:br>
              <a:rPr lang="en-US" altLang="ru-RU" b="1" i="1" dirty="0">
                <a:solidFill>
                  <a:srgbClr val="FF0000"/>
                </a:solidFill>
              </a:rPr>
            </a:br>
            <a:br>
              <a:rPr lang="en-US" altLang="ru-RU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en-US" altLang="ru-RU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ru-RU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4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Tema</a:t>
            </a:r>
            <a:r>
              <a:rPr lang="en-US" altLang="ru-RU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altLang="ru-RU" sz="4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Bazele</a:t>
            </a:r>
            <a:r>
              <a:rPr lang="en-US" altLang="ru-RU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4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programarii</a:t>
            </a:r>
            <a:r>
              <a:rPr lang="en-US" altLang="ru-RU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in VBA</a:t>
            </a:r>
            <a:br>
              <a:rPr lang="en-US" altLang="ru-RU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ru-RU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altLang="ru-RU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altLang="ru-RU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Descrierea</a:t>
            </a:r>
            <a:r>
              <a:rPr lang="en-US" altLang="ru-RU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obiectului</a:t>
            </a:r>
            <a:r>
              <a:rPr lang="en-US" altLang="ru-RU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VBA</a:t>
            </a:r>
            <a:br>
              <a:rPr lang="en-US" altLang="ru-RU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ru-RU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	2. </a:t>
            </a:r>
            <a:r>
              <a:rPr lang="en-US" altLang="ru-RU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Principale</a:t>
            </a:r>
            <a:r>
              <a:rPr lang="en-US" altLang="ru-RU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proprietati</a:t>
            </a:r>
            <a:r>
              <a:rPr lang="en-US" altLang="ru-RU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altLang="ru-RU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unui</a:t>
            </a:r>
            <a:r>
              <a:rPr lang="en-US" altLang="ru-RU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obiect</a:t>
            </a:r>
            <a:br>
              <a:rPr lang="en-US" altLang="ru-RU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ru-RU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	3.  </a:t>
            </a:r>
            <a:r>
              <a:rPr lang="en-US" altLang="ru-RU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Metode</a:t>
            </a:r>
            <a:r>
              <a:rPr lang="en-US" altLang="ru-RU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ru-RU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evenimente</a:t>
            </a:r>
            <a:br>
              <a:rPr lang="en-US" altLang="ru-RU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ru-RU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br>
              <a:rPr lang="en-US" altLang="ru-RU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altLang="ru-RU" sz="3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251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688420E-B63A-478B-B65E-DBCFB908E90F}" type="slidenum">
              <a:rPr lang="ru-RU" altLang="ru-RU" sz="1400" smtClean="0"/>
              <a:pPr>
                <a:spcBef>
                  <a:spcPct val="0"/>
                </a:spcBef>
                <a:buFontTx/>
                <a:buNone/>
              </a:pPr>
              <a:t>1</a:t>
            </a:fld>
            <a:endParaRPr lang="ru-RU" altLang="ru-RU" sz="14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57313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>
              <a:defRPr/>
            </a:pP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Cum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putem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apela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la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obiectul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creat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Forma din document ?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563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332579F-6A49-4586-B432-FEC9794F39B4}" type="slidenum">
              <a:rPr lang="ru-RU" altLang="ru-RU" sz="1400" smtClean="0"/>
              <a:pPr>
                <a:spcBef>
                  <a:spcPct val="0"/>
                </a:spcBef>
                <a:buFontTx/>
                <a:buNone/>
              </a:pPr>
              <a:t>10</a:t>
            </a:fld>
            <a:endParaRPr lang="ru-RU" altLang="ru-RU" sz="1400"/>
          </a:p>
        </p:txBody>
      </p:sp>
      <p:pic>
        <p:nvPicPr>
          <p:cNvPr id="6656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14813" y="1714500"/>
            <a:ext cx="3643312" cy="2071688"/>
          </a:xfrm>
          <a:noFill/>
          <a:ln w="12700">
            <a:solidFill>
              <a:schemeClr val="tx1"/>
            </a:solidFill>
            <a:miter lim="800000"/>
            <a:headEnd type="none" w="sm" len="sm"/>
            <a:tailEnd type="none" w="med" len="lg"/>
          </a:ln>
        </p:spPr>
      </p:pic>
      <p:sp>
        <p:nvSpPr>
          <p:cNvPr id="66565" name="Прямоугольник 5"/>
          <p:cNvSpPr>
            <a:spLocks noChangeArrowheads="1"/>
          </p:cNvSpPr>
          <p:nvPr/>
        </p:nvSpPr>
        <p:spPr bwMode="auto">
          <a:xfrm>
            <a:off x="395537" y="3214689"/>
            <a:ext cx="5112568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en-US" alt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Code for button is: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en-US" altLang="ru-RU" sz="2800" dirty="0">
              <a:solidFill>
                <a:schemeClr val="hlin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Private Sub </a:t>
            </a:r>
            <a:r>
              <a:rPr lang="en-US" altLang="ru-RU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cmdShow_Click</a:t>
            </a:r>
            <a:r>
              <a:rPr lang="en-US" alt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()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en-US" alt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ru-RU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FrmDemo</a:t>
            </a:r>
            <a:r>
              <a:rPr lang="en-US" alt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Show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en-US" alt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End Sub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en-US" alt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en-US" alt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513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>
              <a:defRPr/>
            </a:pP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Descrierea</a:t>
            </a:r>
            <a:r>
              <a:rPr lang="ro-RO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unui</a:t>
            </a:r>
            <a:r>
              <a:rPr lang="ro-RO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obiect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7" name="Объект 2"/>
          <p:cNvSpPr>
            <a:spLocks noGrp="1"/>
          </p:cNvSpPr>
          <p:nvPr>
            <p:ph idx="1"/>
          </p:nvPr>
        </p:nvSpPr>
        <p:spPr>
          <a:xfrm>
            <a:off x="0" y="1052513"/>
            <a:ext cx="9144000" cy="5805487"/>
          </a:xfrm>
          <a:solidFill>
            <a:schemeClr val="accent5"/>
          </a:solidFill>
        </p:spPr>
        <p:txBody>
          <a:bodyPr/>
          <a:lstStyle/>
          <a:p>
            <a:pPr marL="0" indent="0">
              <a:buFontTx/>
              <a:buNone/>
              <a:defRPr/>
            </a:pPr>
            <a:endParaRPr lang="en-US" altLang="ru-RU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Tx/>
              <a:buNone/>
              <a:defRPr/>
            </a:pPr>
            <a:r>
              <a:rPr lang="ro-RO" alt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Un obiect în </a:t>
            </a:r>
            <a:r>
              <a:rPr lang="en-US" alt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VBA </a:t>
            </a:r>
            <a:r>
              <a:rPr lang="ro-RO" alt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reprezintă  o combinaţie din cod şi date care poate fi manipulată ca o entitate.</a:t>
            </a:r>
            <a:endParaRPr lang="en-US" altLang="ru-RU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Tx/>
              <a:buNone/>
              <a:defRPr/>
            </a:pPr>
            <a:endParaRPr lang="en-US" altLang="ru-RU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Tx/>
              <a:buNone/>
              <a:defRPr/>
            </a:pPr>
            <a:r>
              <a:rPr lang="ro-RO" alt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Obiectele VBA </a:t>
            </a:r>
            <a:r>
              <a:rPr lang="en-US" altLang="ru-RU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sunt</a:t>
            </a:r>
            <a:r>
              <a:rPr lang="ro-RO" alt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identificate</a:t>
            </a:r>
            <a:r>
              <a:rPr lang="en-US" alt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printr</a:t>
            </a:r>
            <a:r>
              <a:rPr lang="en-US" alt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-un </a:t>
            </a:r>
            <a:r>
              <a:rPr lang="en-US" altLang="ru-RU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nume</a:t>
            </a:r>
            <a:r>
              <a:rPr lang="en-US" alt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și</a:t>
            </a:r>
            <a:r>
              <a:rPr lang="en-US" alt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se pot </a:t>
            </a:r>
            <a:r>
              <a:rPr lang="en-US" altLang="ru-RU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caracteriza</a:t>
            </a:r>
            <a:r>
              <a:rPr lang="en-US" alt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cu </a:t>
            </a:r>
            <a:r>
              <a:rPr lang="en-US" altLang="ru-RU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ajutorul</a:t>
            </a:r>
            <a:r>
              <a:rPr lang="en-US" alt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altLang="ru-RU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trei</a:t>
            </a:r>
            <a:r>
              <a:rPr lang="en-US" alt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alt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elemente : </a:t>
            </a:r>
            <a:r>
              <a:rPr lang="ro-RO" altLang="ru-RU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ru-RU" altLang="ru-RU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FontTx/>
              <a:buNone/>
              <a:defRPr/>
            </a:pPr>
            <a:r>
              <a:rPr lang="it-IT" alt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proprietăţi, </a:t>
            </a:r>
            <a:r>
              <a:rPr lang="ro-RO" alt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alt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metode </a:t>
            </a:r>
            <a:r>
              <a:rPr lang="ro-RO" alt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alt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şi </a:t>
            </a:r>
            <a:r>
              <a:rPr lang="ro-RO" alt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alt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evenimente</a:t>
            </a:r>
            <a:endParaRPr lang="ro-RO" altLang="ru-RU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ru-RU" altLang="ru-RU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it-IT" alt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VBA d</a:t>
            </a:r>
            <a:r>
              <a:rPr lang="ro-RO" alt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it-IT" alt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nume implicite</a:t>
            </a:r>
            <a:r>
              <a:rPr lang="ro-RO" alt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alt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obiectelor</a:t>
            </a:r>
            <a:r>
              <a:rPr lang="it-IT" altLang="ru-RU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o-RO" altLang="ru-RU" b="1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it-IT" altLang="ru-RU" b="1" i="1" dirty="0">
              <a:solidFill>
                <a:srgbClr val="C00000"/>
              </a:solidFill>
              <a:latin typeface="Times New Roman,Bold"/>
            </a:endParaRPr>
          </a:p>
        </p:txBody>
      </p:sp>
      <p:sp>
        <p:nvSpPr>
          <p:cNvPr id="67588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1D2BF0B-226A-4D61-B101-459466989D19}" type="slidenum">
              <a:rPr lang="ru-RU" altLang="ru-RU" sz="1400" smtClean="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11</a:t>
            </a:fld>
            <a:endParaRPr lang="ru-RU" altLang="ru-RU" sz="14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>
              <a:defRPr/>
            </a:pPr>
            <a:r>
              <a:rPr lang="fr-FR" altLang="ru-RU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Proprieta</a:t>
            </a:r>
            <a:r>
              <a:rPr lang="ro-RO" altLang="ru-RU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ţ</a:t>
            </a:r>
            <a:r>
              <a:rPr lang="fr-FR" altLang="ru-RU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ile</a:t>
            </a:r>
            <a:endParaRPr lang="ru-RU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0115" name="Содержимое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5715000"/>
          </a:xfrm>
          <a:solidFill>
            <a:schemeClr val="accent5"/>
          </a:solidFill>
        </p:spPr>
        <p:txBody>
          <a:bodyPr/>
          <a:lstStyle/>
          <a:p>
            <a:pPr>
              <a:buFontTx/>
              <a:buNone/>
              <a:defRPr/>
            </a:pPr>
            <a:r>
              <a:rPr lang="fr-FR" altLang="ru-RU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Proprieta</a:t>
            </a:r>
            <a:r>
              <a:rPr lang="ro-RO" altLang="ru-RU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ţ</a:t>
            </a:r>
            <a:r>
              <a:rPr lang="fr-FR" altLang="ru-RU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ile </a:t>
            </a:r>
            <a:r>
              <a:rPr lang="fr-FR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reprezint</a:t>
            </a:r>
            <a:r>
              <a:rPr lang="ro-RO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fr-FR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atribute ale obiectelor,</a:t>
            </a:r>
            <a:r>
              <a:rPr lang="ro-RO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care</a:t>
            </a:r>
            <a:r>
              <a:rPr lang="ro-RO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</a:t>
            </a:r>
            <a:r>
              <a:rPr lang="fr-FR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escriu</a:t>
            </a:r>
            <a:endParaRPr lang="ro-RO" altLang="ru-RU" sz="28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None/>
              <a:defRPr/>
            </a:pPr>
            <a:r>
              <a:rPr lang="fr-FR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aspectul, starea sau comportarea</a:t>
            </a:r>
            <a:r>
              <a:rPr lang="ro-RO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acestora. </a:t>
            </a:r>
            <a:r>
              <a:rPr lang="en-US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en-US" altLang="ru-RU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exemplu</a:t>
            </a:r>
            <a:r>
              <a:rPr lang="en-US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o-RO" altLang="ru-RU" sz="28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None/>
              <a:defRPr/>
            </a:pPr>
            <a:r>
              <a:rPr lang="ro-RO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obiectul </a:t>
            </a:r>
            <a:r>
              <a:rPr lang="en-US" altLang="ru-RU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forma</a:t>
            </a:r>
            <a:r>
              <a:rPr lang="en-US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poate</a:t>
            </a:r>
            <a:r>
              <a:rPr lang="ro-RO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avea</a:t>
            </a:r>
            <a:endParaRPr lang="ro-RO" altLang="ru-RU" sz="28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FontTx/>
              <a:buNone/>
              <a:defRPr/>
            </a:pPr>
            <a:r>
              <a:rPr lang="en-US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ru-RU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culoare, lățime, înălțime,</a:t>
            </a:r>
            <a:r>
              <a:rPr lang="en-US" altLang="ru-RU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etc</a:t>
            </a:r>
            <a:r>
              <a:rPr lang="en-US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o-RO" altLang="ru-RU" sz="28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None/>
              <a:defRPr/>
            </a:pPr>
            <a:endParaRPr lang="ro-RO" altLang="ru-RU" sz="28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None/>
              <a:defRPr/>
            </a:pPr>
            <a:r>
              <a:rPr lang="ro-RO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 Exel p</a:t>
            </a:r>
            <a:r>
              <a:rPr lang="en-US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ro-RO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ru-RU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</a:t>
            </a:r>
            <a:r>
              <a:rPr lang="en-US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obiectul</a:t>
            </a:r>
            <a:r>
              <a:rPr lang="en-US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Workbook</a:t>
            </a:r>
            <a:r>
              <a:rPr lang="en-US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cele</a:t>
            </a:r>
            <a:r>
              <a:rPr lang="en-US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ro-RO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semnificative</a:t>
            </a:r>
            <a:r>
              <a:rPr lang="ro-RO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sunt</a:t>
            </a:r>
            <a:r>
              <a:rPr lang="en-US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o-RO" altLang="ru-RU" sz="28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FontTx/>
              <a:buNone/>
              <a:defRPr/>
            </a:pPr>
            <a:r>
              <a:rPr lang="ro-RO" altLang="ru-RU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altLang="ru-RU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Name, </a:t>
            </a:r>
            <a:r>
              <a:rPr lang="en-US" altLang="ru-RU" sz="28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ReadOnly</a:t>
            </a:r>
            <a:r>
              <a:rPr lang="en-US" altLang="ru-RU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Saved</a:t>
            </a:r>
            <a:r>
              <a:rPr lang="ro-RO" altLang="ru-RU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ru-RU" sz="28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PrecisionAsDisplayed</a:t>
            </a:r>
            <a:r>
              <a:rPr lang="en-US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o-RO" altLang="ru-RU" sz="28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None/>
              <a:defRPr/>
            </a:pPr>
            <a:endParaRPr lang="ro-RO" altLang="ru-RU" sz="28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None/>
              <a:defRPr/>
            </a:pPr>
            <a:r>
              <a:rPr lang="en-US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pentru </a:t>
            </a:r>
            <a:r>
              <a:rPr lang="en-US" altLang="ru-RU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obiectul</a:t>
            </a:r>
            <a:r>
              <a:rPr lang="ro-RO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Worksheet:</a:t>
            </a:r>
            <a:endParaRPr lang="ro-RO" altLang="ru-RU" sz="28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FontTx/>
              <a:buNone/>
              <a:defRPr/>
            </a:pPr>
            <a:r>
              <a:rPr lang="en-US" altLang="ru-RU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Name, Next, Previous, Type,</a:t>
            </a:r>
            <a:r>
              <a:rPr lang="ro-RO" altLang="ru-RU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Visible </a:t>
            </a:r>
            <a:r>
              <a:rPr lang="en-US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etc.</a:t>
            </a:r>
            <a:endParaRPr lang="ro-RO" altLang="ru-RU" sz="28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ru-RU" altLang="ru-RU" dirty="0"/>
          </a:p>
        </p:txBody>
      </p:sp>
      <p:sp>
        <p:nvSpPr>
          <p:cNvPr id="68612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D0EED47-9F51-48F0-95A6-9E533EC0DD13}" type="slidenum">
              <a:rPr lang="ru-RU" altLang="ru-RU" sz="1400" smtClean="0"/>
              <a:pPr>
                <a:spcBef>
                  <a:spcPct val="0"/>
                </a:spcBef>
                <a:buFontTx/>
                <a:buNone/>
              </a:pPr>
              <a:t>12</a:t>
            </a:fld>
            <a:endParaRPr lang="ru-RU" altLang="ru-RU" sz="14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00125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>
              <a:defRPr/>
            </a:pPr>
            <a:r>
              <a:rPr lang="fr-FR" altLang="ru-RU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Proprieta</a:t>
            </a:r>
            <a:r>
              <a:rPr lang="ro-RO" altLang="ru-RU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ţ</a:t>
            </a:r>
            <a:r>
              <a:rPr lang="fr-FR" altLang="ru-RU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ile</a:t>
            </a:r>
            <a:r>
              <a:rPr lang="ro-RO" altLang="ru-RU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obiectului</a:t>
            </a:r>
            <a:endParaRPr lang="ru-RU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1139" name="Содержимое 2"/>
          <p:cNvSpPr>
            <a:spLocks noGrp="1"/>
          </p:cNvSpPr>
          <p:nvPr>
            <p:ph idx="1"/>
          </p:nvPr>
        </p:nvSpPr>
        <p:spPr>
          <a:xfrm>
            <a:off x="0" y="1000125"/>
            <a:ext cx="9144000" cy="5857875"/>
          </a:xfrm>
          <a:solidFill>
            <a:schemeClr val="accent5"/>
          </a:solidFill>
        </p:spPr>
        <p:txBody>
          <a:bodyPr/>
          <a:lstStyle/>
          <a:p>
            <a:pPr>
              <a:buFontTx/>
              <a:buNone/>
              <a:defRPr/>
            </a:pPr>
            <a:endParaRPr lang="fr-FR" altLang="ru-RU" sz="28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None/>
              <a:defRPr/>
            </a:pPr>
            <a:r>
              <a:rPr lang="fr-FR" altLang="ru-RU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Proprieta</a:t>
            </a:r>
            <a:r>
              <a:rPr lang="ro-RO" altLang="ru-RU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ţ</a:t>
            </a:r>
            <a:r>
              <a:rPr lang="fr-FR" altLang="ru-RU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ile</a:t>
            </a:r>
            <a:r>
              <a:rPr lang="fr-FR" altLang="ru-RU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fr-FR" altLang="ru-RU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 valori implicite</a:t>
            </a:r>
            <a:r>
              <a:rPr lang="ro-RO" altLang="ru-RU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fr-FR" altLang="ru-RU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altLang="ru-RU" sz="2800" b="1" i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>
              <a:buFontTx/>
              <a:buNone/>
              <a:defRPr/>
            </a:pPr>
            <a:endParaRPr lang="ro-RO" altLang="ru-RU" sz="28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None/>
              <a:defRPr/>
            </a:pPr>
            <a:r>
              <a:rPr lang="ro-RO" altLang="ru-RU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</a:t>
            </a:r>
            <a:r>
              <a:rPr lang="fr-FR" altLang="ru-RU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faza de proiectare</a:t>
            </a:r>
            <a:r>
              <a:rPr lang="fr-FR" altLang="ru-RU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altLang="ru-RU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altLang="ru-RU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fr-FR" altLang="ru-RU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odificarea </a:t>
            </a:r>
            <a:r>
              <a:rPr lang="fr-FR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acestor</a:t>
            </a:r>
            <a:r>
              <a:rPr lang="ro-RO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valori se poate</a:t>
            </a:r>
            <a:endParaRPr lang="ro-RO" altLang="ru-RU" sz="28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None/>
              <a:defRPr/>
            </a:pPr>
            <a:r>
              <a:rPr lang="fr-FR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face  </a:t>
            </a:r>
            <a:r>
              <a:rPr lang="ro-RO" altLang="ru-RU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din </a:t>
            </a:r>
            <a:r>
              <a:rPr lang="fr-FR" altLang="ru-RU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caset</a:t>
            </a:r>
            <a:r>
              <a:rPr lang="ro-RO" altLang="ru-RU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fr-FR" altLang="ru-RU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Properties.</a:t>
            </a:r>
          </a:p>
          <a:p>
            <a:pPr>
              <a:buFontTx/>
              <a:buNone/>
              <a:defRPr/>
            </a:pPr>
            <a:endParaRPr lang="ro-RO" altLang="ru-RU" sz="28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None/>
              <a:defRPr/>
            </a:pPr>
            <a:r>
              <a:rPr lang="ro-RO" altLang="ru-RU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</a:t>
            </a:r>
            <a:r>
              <a:rPr lang="fr-FR" altLang="ru-RU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faza de execu</a:t>
            </a:r>
            <a:r>
              <a:rPr lang="ro-RO" altLang="ru-RU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ţ</a:t>
            </a:r>
            <a:r>
              <a:rPr lang="fr-FR" altLang="ru-RU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ie</a:t>
            </a:r>
            <a:r>
              <a:rPr lang="fr-FR" alt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alt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fr-FR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odificarea  valorilor se</a:t>
            </a:r>
            <a:r>
              <a:rPr lang="ro-RO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poate face </a:t>
            </a:r>
            <a:endParaRPr lang="ro-RO" altLang="ru-RU" sz="28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None/>
              <a:defRPr/>
            </a:pPr>
            <a:r>
              <a:rPr lang="fr-FR" altLang="ru-RU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</a:t>
            </a:r>
            <a:r>
              <a:rPr lang="ro-RO" altLang="ru-RU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ru-RU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cod</a:t>
            </a:r>
            <a:r>
              <a:rPr lang="fr-FR" alt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>
              <a:buFontTx/>
              <a:buNone/>
              <a:defRPr/>
            </a:pPr>
            <a:endParaRPr lang="ru-RU" altLang="ru-RU" dirty="0"/>
          </a:p>
        </p:txBody>
      </p:sp>
      <p:sp>
        <p:nvSpPr>
          <p:cNvPr id="69636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065433C-8BFD-4115-9180-8313C8D53297}" type="slidenum">
              <a:rPr lang="ru-RU" altLang="ru-RU" sz="1400" smtClean="0"/>
              <a:pPr>
                <a:spcBef>
                  <a:spcPct val="0"/>
                </a:spcBef>
                <a:buFontTx/>
                <a:buNone/>
              </a:pPr>
              <a:t>13</a:t>
            </a:fld>
            <a:endParaRPr lang="ru-RU" altLang="ru-RU" sz="14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513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>
              <a:defRPr/>
            </a:pPr>
            <a:r>
              <a:rPr lang="it-IT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Principalele proprietăţi ale unui obiect VBA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70659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FEB41D5-382C-495B-98E1-EC3A608BD401}" type="slidenum">
              <a:rPr lang="ru-RU" altLang="ru-RU" sz="1400" smtClean="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14</a:t>
            </a:fld>
            <a:endParaRPr lang="ru-RU" altLang="ru-RU" sz="1400">
              <a:solidFill>
                <a:srgbClr val="000000"/>
              </a:solidFill>
            </a:endParaRPr>
          </a:p>
        </p:txBody>
      </p:sp>
      <p:pic>
        <p:nvPicPr>
          <p:cNvPr id="70660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052513"/>
            <a:ext cx="9144000" cy="5805487"/>
          </a:xfr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>
              <a:defRPr/>
            </a:pPr>
            <a:r>
              <a:rPr lang="it-IT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Principalele proprietăţi ale unui obiect  VBA, </a:t>
            </a:r>
            <a:br>
              <a:rPr lang="it-IT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it-IT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continuare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71683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726E3A4-CD4D-4565-8AAA-60F6CA1BC0A1}" type="slidenum">
              <a:rPr lang="ru-RU" altLang="ru-RU" sz="1400" smtClean="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15</a:t>
            </a:fld>
            <a:endParaRPr lang="ru-RU" altLang="ru-RU" sz="1400">
              <a:solidFill>
                <a:srgbClr val="000000"/>
              </a:solidFill>
            </a:endParaRPr>
          </a:p>
        </p:txBody>
      </p:sp>
      <p:pic>
        <p:nvPicPr>
          <p:cNvPr id="7168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341438"/>
            <a:ext cx="9144000" cy="5516562"/>
          </a:xfr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>
              <a:defRPr/>
            </a:pPr>
            <a:r>
              <a:rPr lang="it-IT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Principalele proprietăţi ale unui obiect VBA,</a:t>
            </a:r>
            <a:br>
              <a:rPr lang="it-IT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it-IT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continuare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707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B77AF88-D117-4FEC-A64F-A04B773D1FE8}" type="slidenum">
              <a:rPr lang="ru-RU" altLang="ru-RU" sz="1400" smtClean="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16</a:t>
            </a:fld>
            <a:endParaRPr lang="ru-RU" altLang="ru-RU" sz="1400">
              <a:solidFill>
                <a:srgbClr val="000000"/>
              </a:solidFill>
            </a:endParaRPr>
          </a:p>
        </p:txBody>
      </p:sp>
      <p:pic>
        <p:nvPicPr>
          <p:cNvPr id="7270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412875"/>
            <a:ext cx="9144000" cy="5445125"/>
          </a:xfr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513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>
              <a:defRPr/>
            </a:pPr>
            <a:r>
              <a:rPr lang="fr-FR" altLang="ru-RU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Proprieta</a:t>
            </a:r>
            <a:r>
              <a:rPr lang="ro-RO" altLang="ru-RU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ţi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95235" name="Объект 2"/>
          <p:cNvSpPr>
            <a:spLocks noGrp="1"/>
          </p:cNvSpPr>
          <p:nvPr>
            <p:ph idx="1"/>
          </p:nvPr>
        </p:nvSpPr>
        <p:spPr>
          <a:xfrm>
            <a:off x="0" y="1052513"/>
            <a:ext cx="9144000" cy="5805487"/>
          </a:xfrm>
          <a:solidFill>
            <a:schemeClr val="accent5"/>
          </a:solidFill>
        </p:spPr>
        <p:txBody>
          <a:bodyPr/>
          <a:lstStyle/>
          <a:p>
            <a:pPr>
              <a:buFontTx/>
              <a:buNone/>
              <a:defRPr/>
            </a:pPr>
            <a:endParaRPr lang="it-IT" altLang="ru-RU" b="1" i="1" dirty="0">
              <a:solidFill>
                <a:srgbClr val="002060"/>
              </a:solidFill>
            </a:endParaRPr>
          </a:p>
          <a:p>
            <a:pPr>
              <a:buFontTx/>
              <a:buNone/>
              <a:defRPr/>
            </a:pPr>
            <a:r>
              <a:rPr lang="it-IT" alt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Pentru orice obiect este obligatorie indicare</a:t>
            </a:r>
            <a:r>
              <a:rPr lang="en-US" alt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  <a:p>
            <a:pPr>
              <a:buFontTx/>
              <a:buNone/>
              <a:defRPr/>
            </a:pPr>
            <a:r>
              <a:rPr lang="en-US" alt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proprieta</a:t>
            </a:r>
            <a:r>
              <a:rPr lang="ro-RO" alt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ţilor</a:t>
            </a:r>
            <a:r>
              <a:rPr lang="en-US" alt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buFontTx/>
              <a:buNone/>
              <a:defRPr/>
            </a:pPr>
            <a:endParaRPr lang="it-IT" altLang="ru-RU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it-IT" alt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Name</a:t>
            </a:r>
            <a:r>
              <a:rPr lang="ro-RO" alt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it-IT" alt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o-RO" alt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alt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numele utilizat </a:t>
            </a:r>
            <a:r>
              <a:rPr lang="ro-RO" alt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</a:t>
            </a:r>
            <a:r>
              <a:rPr lang="it-IT" alt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scrierea codului</a:t>
            </a:r>
            <a:r>
              <a:rPr lang="ro-RO" alt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alt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ro-RO" altLang="ru-RU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o-RO" altLang="ru-RU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</a:t>
            </a:r>
            <a:r>
              <a:rPr lang="it-IT" altLang="ru-RU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endParaRPr lang="ro-RO" altLang="ru-RU" sz="28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it-IT" alt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Caption</a:t>
            </a:r>
            <a:r>
              <a:rPr lang="ro-RO" alt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alt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o-RO" alt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alt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numele dat obiectului pentru a</a:t>
            </a:r>
            <a:r>
              <a:rPr lang="ro-RO" alt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alt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putea </a:t>
            </a:r>
            <a:endParaRPr lang="ro-RO" altLang="ru-RU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None/>
              <a:defRPr/>
            </a:pPr>
            <a:r>
              <a:rPr lang="ro-RO" alt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it-IT" alt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 v</a:t>
            </a:r>
            <a:r>
              <a:rPr lang="ro-RO" alt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it-IT" alt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zut de utilizator)</a:t>
            </a:r>
            <a:endParaRPr lang="ro-RO" altLang="ru-RU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None/>
              <a:defRPr/>
            </a:pPr>
            <a:endParaRPr lang="en-US" altLang="ru-RU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732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098A5A4-0993-4FB0-BAF0-4C3FAC9E71A3}" type="slidenum">
              <a:rPr lang="ru-RU" altLang="ru-RU" sz="1400" smtClean="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17</a:t>
            </a:fld>
            <a:endParaRPr lang="ru-RU" altLang="ru-RU" sz="14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>
              <a:defRPr/>
            </a:pP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Propriet</a:t>
            </a:r>
            <a:r>
              <a:rPr lang="ro-RO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ăţile unui obiect  forma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755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4C37FAE-ACD1-42C9-A0D4-3432162C262B}" type="slidenum">
              <a:rPr lang="ru-RU" altLang="ru-RU" sz="1400" smtClean="0"/>
              <a:pPr>
                <a:spcBef>
                  <a:spcPct val="0"/>
                </a:spcBef>
                <a:buFontTx/>
                <a:buNone/>
              </a:pPr>
              <a:t>18</a:t>
            </a:fld>
            <a:endParaRPr lang="ru-RU" altLang="ru-RU" sz="140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836712"/>
            <a:ext cx="9144000" cy="6021288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2875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>
              <a:defRPr/>
            </a:pPr>
            <a:r>
              <a:rPr lang="ro-RO" altLang="ru-RU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Proprietăţi la etapa de proiectare unui </a:t>
            </a:r>
            <a:br>
              <a:rPr lang="en-US" altLang="ru-RU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o-RO" altLang="ru-RU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buton de comandă</a:t>
            </a:r>
            <a:endParaRPr lang="ru-RU" alt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779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E6E8010-5FD7-4FC0-9E7E-3DDCB58D3EFF}" type="slidenum">
              <a:rPr lang="ru-RU" altLang="ru-RU" sz="1400" smtClean="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19</a:t>
            </a:fld>
            <a:endParaRPr lang="ru-RU" altLang="ru-RU" sz="1400">
              <a:solidFill>
                <a:srgbClr val="000000"/>
              </a:solidFill>
            </a:endParaRPr>
          </a:p>
        </p:txBody>
      </p:sp>
      <p:pic>
        <p:nvPicPr>
          <p:cNvPr id="7578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428750"/>
            <a:ext cx="9144000" cy="5429250"/>
          </a:xfr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71563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>
              <a:defRPr/>
            </a:pP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Aplica</a:t>
            </a:r>
            <a:r>
              <a:rPr lang="ro-RO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ţie VBA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275" name="Содержимое 2"/>
          <p:cNvSpPr>
            <a:spLocks noGrp="1"/>
          </p:cNvSpPr>
          <p:nvPr>
            <p:ph idx="1"/>
          </p:nvPr>
        </p:nvSpPr>
        <p:spPr>
          <a:xfrm>
            <a:off x="0" y="1071563"/>
            <a:ext cx="9144000" cy="5786437"/>
          </a:xfrm>
          <a:solidFill>
            <a:schemeClr val="accent5"/>
          </a:solidFill>
        </p:spPr>
        <p:txBody>
          <a:bodyPr/>
          <a:lstStyle/>
          <a:p>
            <a:pPr>
              <a:buFontTx/>
              <a:buNone/>
              <a:tabLst>
                <a:tab pos="457200" algn="l"/>
              </a:tabLst>
            </a:pPr>
            <a:r>
              <a:rPr lang="fr-FR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 program (aplicaţie </a:t>
            </a:r>
            <a:r>
              <a:rPr lang="ro-RO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</a:t>
            </a:r>
            <a:r>
              <a:rPr lang="fr-FR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ro-RO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VBA</a:t>
            </a:r>
            <a:r>
              <a:rPr lang="fr-FR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reprezint</a:t>
            </a:r>
            <a:r>
              <a:rPr lang="ro-RO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fr-FR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</a:t>
            </a:r>
            <a:r>
              <a:rPr lang="en-US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secven</a:t>
            </a:r>
            <a:r>
              <a:rPr lang="ro-RO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ţă</a:t>
            </a:r>
            <a:r>
              <a:rPr lang="fr-FR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</a:t>
            </a:r>
          </a:p>
          <a:p>
            <a:pPr>
              <a:buFontTx/>
              <a:buNone/>
              <a:tabLst>
                <a:tab pos="457200" algn="l"/>
              </a:tabLst>
            </a:pPr>
            <a:r>
              <a:rPr lang="fr-FR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acţiuni (operaţii) care se</a:t>
            </a:r>
            <a:r>
              <a:rPr lang="ro-RO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execut</a:t>
            </a:r>
            <a:r>
              <a:rPr lang="ro-RO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fr-FR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asupra unor</a:t>
            </a:r>
            <a:r>
              <a:rPr lang="en-US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entit</a:t>
            </a:r>
            <a:r>
              <a:rPr lang="ro-RO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fr-FR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ţi</a:t>
            </a:r>
          </a:p>
          <a:p>
            <a:pPr>
              <a:buFontTx/>
              <a:buNone/>
              <a:tabLst>
                <a:tab pos="457200" algn="l"/>
              </a:tabLst>
            </a:pPr>
            <a:r>
              <a:rPr lang="fr-FR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(valori sau</a:t>
            </a:r>
            <a:r>
              <a:rPr lang="ro-RO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obiecte).</a:t>
            </a:r>
            <a:endParaRPr lang="ro-RO" altLang="ru-RU" sz="28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None/>
              <a:tabLst>
                <a:tab pos="457200" algn="l"/>
              </a:tabLst>
            </a:pPr>
            <a:endParaRPr lang="ro-RO" altLang="ru-RU" sz="2800" b="1" i="1" dirty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None/>
              <a:tabLst>
                <a:tab pos="457200" algn="l"/>
              </a:tabLst>
            </a:pPr>
            <a:r>
              <a:rPr lang="fr-FR" altLang="ru-RU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Obiectul</a:t>
            </a:r>
            <a:r>
              <a:rPr lang="fr-FR" altLang="ru-RU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ru-RU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este o entitate  din lumea real</a:t>
            </a:r>
            <a:r>
              <a:rPr lang="ro-RO" altLang="ru-RU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fr-FR" altLang="ru-RU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avand limite precise</a:t>
            </a:r>
            <a:endParaRPr lang="ro-RO" altLang="ru-RU" sz="28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None/>
              <a:tabLst>
                <a:tab pos="457200" algn="l"/>
              </a:tabLst>
            </a:pPr>
            <a:r>
              <a:rPr lang="ro-RO" altLang="ru-RU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</a:t>
            </a:r>
            <a:r>
              <a:rPr lang="fr-FR" altLang="ru-RU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un sens  pr</a:t>
            </a:r>
            <a:r>
              <a:rPr lang="ro-RO" altLang="ru-RU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fr-FR" altLang="ru-RU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cis in contextul problemei studiate</a:t>
            </a:r>
            <a:r>
              <a:rPr lang="ro-RO" altLang="ru-RU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o-RO" altLang="ru-RU" sz="28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None/>
              <a:tabLst>
                <a:tab pos="457200" algn="l"/>
              </a:tabLst>
            </a:pPr>
            <a:endParaRPr lang="ro-RO" altLang="ru-RU" sz="28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None/>
              <a:tabLst>
                <a:tab pos="457200" algn="l"/>
              </a:tabLst>
            </a:pPr>
            <a:r>
              <a:rPr lang="fr-FR" altLang="ru-RU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Din punctul de vedere al programatorilor </a:t>
            </a:r>
            <a:r>
              <a:rPr lang="fr-FR" altLang="ru-RU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 obiect</a:t>
            </a:r>
            <a:r>
              <a:rPr lang="fr-FR" altLang="ru-RU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fr-FR" altLang="ru-RU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este o</a:t>
            </a:r>
            <a:endParaRPr lang="ro-RO" altLang="ru-RU" sz="28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None/>
              <a:tabLst>
                <a:tab pos="457200" algn="l"/>
              </a:tabLst>
            </a:pPr>
            <a:r>
              <a:rPr lang="fr-FR" altLang="ru-RU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mulţime de date plus</a:t>
            </a:r>
            <a:r>
              <a:rPr lang="ro-RO" altLang="ru-RU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ru-RU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serie de</a:t>
            </a:r>
            <a:r>
              <a:rPr lang="ro-RO" altLang="ru-RU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ru-RU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operaţii (metode) care</a:t>
            </a:r>
            <a:endParaRPr lang="ro-RO" altLang="ru-RU" sz="28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None/>
              <a:tabLst>
                <a:tab pos="457200" algn="l"/>
              </a:tabLst>
            </a:pPr>
            <a:r>
              <a:rPr lang="fr-FR" altLang="ru-RU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manipuleaz</a:t>
            </a:r>
            <a:r>
              <a:rPr lang="ro-RO" altLang="ru-RU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 </a:t>
            </a:r>
            <a:r>
              <a:rPr lang="fr-FR" altLang="ru-RU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datele</a:t>
            </a:r>
            <a:r>
              <a:rPr lang="ro-RO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altLang="ru-RU" sz="28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None/>
              <a:tabLst>
                <a:tab pos="457200" algn="l"/>
              </a:tabLst>
            </a:pPr>
            <a:endParaRPr lang="fr-FR" altLang="ru-RU" b="1" i="1" dirty="0">
              <a:solidFill>
                <a:srgbClr val="0070C0"/>
              </a:solidFill>
            </a:endParaRPr>
          </a:p>
          <a:p>
            <a:pPr>
              <a:tabLst>
                <a:tab pos="457200" algn="l"/>
              </a:tabLst>
            </a:pPr>
            <a:endParaRPr lang="ru-RU" altLang="ru-RU" dirty="0"/>
          </a:p>
        </p:txBody>
      </p:sp>
      <p:sp>
        <p:nvSpPr>
          <p:cNvPr id="54276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BA94DAD-6311-4DA7-9F2E-FDF1BDB0BAAC}" type="slidenum">
              <a:rPr lang="ru-RU" altLang="ru-RU" sz="1400" smtClean="0"/>
              <a:pPr>
                <a:spcBef>
                  <a:spcPct val="0"/>
                </a:spcBef>
                <a:buFontTx/>
                <a:buNone/>
              </a:pPr>
              <a:t>2</a:t>
            </a:fld>
            <a:endParaRPr lang="ru-RU" altLang="ru-RU" sz="14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85875"/>
          </a:xfrm>
          <a:solidFill>
            <a:srgbClr val="CCFFFF"/>
          </a:solidFill>
        </p:spPr>
        <p:txBody>
          <a:bodyPr/>
          <a:lstStyle/>
          <a:p>
            <a:r>
              <a:rPr lang="en-US" altLang="ru-RU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Propriet</a:t>
            </a:r>
            <a:r>
              <a:rPr lang="ro-RO" alt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ăț</a:t>
            </a:r>
            <a:r>
              <a:rPr lang="en-US" altLang="ru-RU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alt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</a:t>
            </a:r>
            <a:r>
              <a:rPr lang="en-US" alt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cod</a:t>
            </a:r>
            <a:endParaRPr lang="ru-RU" altLang="ru-RU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6803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7B49CE7-0A0F-417A-85A3-168657972B8C}" type="slidenum">
              <a:rPr lang="ru-RU" altLang="ru-RU" sz="1400" smtClean="0"/>
              <a:pPr>
                <a:spcBef>
                  <a:spcPct val="0"/>
                </a:spcBef>
                <a:buFontTx/>
                <a:buNone/>
              </a:pPr>
              <a:t>20</a:t>
            </a:fld>
            <a:endParaRPr lang="ru-RU" altLang="ru-RU" sz="1400"/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166712"/>
            <a:ext cx="9144000" cy="5691288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28688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>
              <a:defRPr/>
            </a:pP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Exemple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28688"/>
            <a:ext cx="9144000" cy="5929312"/>
          </a:xfrm>
          <a:solidFill>
            <a:schemeClr val="accent5"/>
          </a:solidFill>
        </p:spPr>
        <p:txBody>
          <a:bodyPr/>
          <a:lstStyle/>
          <a:p>
            <a:pPr marL="0" indent="0">
              <a:buFont typeface="Arial" pitchFamily="34" charset="0"/>
              <a:buChar char="•"/>
              <a:defRPr/>
            </a:pPr>
            <a:endParaRPr lang="ro-RO" altLang="ru-RU" sz="28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Arial" pitchFamily="34" charset="0"/>
              <a:buChar char="•"/>
              <a:defRPr/>
            </a:pPr>
            <a:r>
              <a:rPr lang="en-US" altLang="ru-RU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Pentru </a:t>
            </a:r>
            <a:r>
              <a:rPr lang="en-US" altLang="ru-RU" sz="28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schimbarea</a:t>
            </a:r>
            <a:r>
              <a:rPr lang="en-US" altLang="ru-RU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28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culorii</a:t>
            </a:r>
            <a:r>
              <a:rPr lang="en-US" altLang="ru-RU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28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fontului</a:t>
            </a:r>
            <a:r>
              <a:rPr lang="en-US" altLang="ru-RU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28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celulei</a:t>
            </a:r>
            <a:r>
              <a:rPr lang="en-US" altLang="ru-RU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(1,"a")</a:t>
            </a:r>
            <a:endParaRPr lang="en-US" altLang="ru-RU" sz="28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Tx/>
              <a:buNone/>
              <a:defRPr/>
            </a:pPr>
            <a:r>
              <a:rPr lang="ro-RO" altLang="ru-RU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28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WorkSheets</a:t>
            </a:r>
            <a:r>
              <a:rPr lang="en-US" altLang="ru-RU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(”F1”).Cells(1,"a").</a:t>
            </a:r>
            <a:r>
              <a:rPr lang="en-US" altLang="ru-RU" sz="28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Font.Color</a:t>
            </a:r>
            <a:r>
              <a:rPr lang="en-US" altLang="ru-RU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altLang="ru-RU" sz="2800" b="1" i="1" dirty="0" err="1">
                <a:solidFill>
                  <a:srgbClr val="185C28"/>
                </a:solidFill>
                <a:latin typeface="Times New Roman" pitchFamily="18" charset="0"/>
                <a:cs typeface="Times New Roman" pitchFamily="18" charset="0"/>
              </a:rPr>
              <a:t>vbGreen</a:t>
            </a:r>
            <a:endParaRPr lang="ro-RO" altLang="ru-RU" sz="2800" b="1" i="1" dirty="0">
              <a:solidFill>
                <a:srgbClr val="185C28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Tx/>
              <a:buNone/>
              <a:defRPr/>
            </a:pPr>
            <a:endParaRPr lang="ro-RO" altLang="ru-RU" sz="2800" b="1" i="1" dirty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fr-FR" altLang="ru-RU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pentru afi</a:t>
            </a:r>
            <a:r>
              <a:rPr lang="ro-RO" altLang="ru-RU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ş</a:t>
            </a:r>
            <a:r>
              <a:rPr lang="fr-FR" altLang="ru-RU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area primei foi </a:t>
            </a:r>
            <a:r>
              <a:rPr lang="ro-RO" altLang="ru-RU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ş</a:t>
            </a:r>
            <a:r>
              <a:rPr lang="fr-FR" altLang="ru-RU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 pentru ascunderea foii de lucru Sheet3, din mapa activa, folosim urm</a:t>
            </a:r>
            <a:r>
              <a:rPr lang="ro-RO" altLang="ru-RU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fr-FR" altLang="ru-RU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toarele enun</a:t>
            </a:r>
            <a:r>
              <a:rPr lang="ro-RO" altLang="ru-RU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ţ</a:t>
            </a:r>
            <a:r>
              <a:rPr lang="fr-FR" altLang="ru-RU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uri :</a:t>
            </a:r>
            <a:r>
              <a:rPr lang="fr-FR" altLang="ru-RU" sz="2800" b="1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14350" indent="-514350">
              <a:buFontTx/>
              <a:buNone/>
              <a:defRPr/>
            </a:pPr>
            <a:r>
              <a:rPr lang="ro-RO" altLang="ru-RU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fr-FR" altLang="ru-RU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Sub Afis_Asc ()</a:t>
            </a:r>
            <a:endParaRPr lang="ro-RO" altLang="ru-RU" sz="28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Tx/>
              <a:buNone/>
              <a:defRPr/>
            </a:pPr>
            <a:r>
              <a:rPr lang="ro-RO" altLang="ru-RU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ru-RU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altLang="ru-RU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ActiveWorkbook.Worksheets</a:t>
            </a:r>
            <a:r>
              <a:rPr lang="en-US" alt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(1).Visible = True</a:t>
            </a:r>
            <a:r>
              <a:rPr lang="ro-RO" alt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marL="457200" indent="-457200">
              <a:buFontTx/>
              <a:buNone/>
              <a:defRPr/>
            </a:pPr>
            <a:r>
              <a:rPr lang="ro-RO" alt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alt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altLang="ru-RU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ActiveWorkbook.Worksheets</a:t>
            </a:r>
            <a:r>
              <a:rPr lang="en-US" alt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(“Sheet3”).Visible = False</a:t>
            </a:r>
          </a:p>
          <a:p>
            <a:pPr marL="457200" indent="-457200">
              <a:buFontTx/>
              <a:buNone/>
              <a:defRPr/>
            </a:pPr>
            <a:r>
              <a:rPr lang="en-US" altLang="ru-RU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o-RO" altLang="ru-RU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End Sub</a:t>
            </a:r>
          </a:p>
          <a:p>
            <a:pPr marL="0" indent="0">
              <a:buFontTx/>
              <a:buNone/>
              <a:defRPr/>
            </a:pPr>
            <a:endParaRPr lang="ru-RU" altLang="ru-RU" sz="2800" b="1" i="1" dirty="0">
              <a:solidFill>
                <a:schemeClr val="accent6">
                  <a:lumMod val="50000"/>
                </a:schemeClr>
              </a:solidFill>
            </a:endParaRPr>
          </a:p>
          <a:p>
            <a:pPr>
              <a:defRPr/>
            </a:pPr>
            <a:endParaRPr lang="ru-RU" dirty="0"/>
          </a:p>
        </p:txBody>
      </p:sp>
      <p:sp>
        <p:nvSpPr>
          <p:cNvPr id="77828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F3402D5-53CC-413D-970C-D31942274345}" type="slidenum">
              <a:rPr lang="ru-RU" altLang="ru-RU" sz="1400" smtClean="0"/>
              <a:pPr>
                <a:spcBef>
                  <a:spcPct val="0"/>
                </a:spcBef>
                <a:buFontTx/>
                <a:buNone/>
              </a:pPr>
              <a:t>21</a:t>
            </a:fld>
            <a:endParaRPr lang="ru-RU" altLang="ru-RU" sz="14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71563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>
              <a:tabLst>
                <a:tab pos="906463" algn="l"/>
              </a:tabLst>
              <a:defRPr/>
            </a:pPr>
            <a:br>
              <a:rPr lang="ro-RO" altLang="ru-RU" sz="3600" b="1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ru-RU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o-RO" altLang="ru-RU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altLang="ru-RU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altLang="ru-RU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permite</a:t>
            </a:r>
            <a:r>
              <a:rPr lang="en-US" altLang="ru-RU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altLang="ru-RU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să manevrăm obiectele</a:t>
            </a:r>
            <a:br>
              <a:rPr lang="ro-RO" altLang="ru-RU" b="1" dirty="0">
                <a:solidFill>
                  <a:srgbClr val="800000"/>
                </a:solidFill>
              </a:rPr>
            </a:br>
            <a:endParaRPr lang="ru-RU" dirty="0"/>
          </a:p>
        </p:txBody>
      </p:sp>
      <p:sp>
        <p:nvSpPr>
          <p:cNvPr id="100355" name="Содержимое 2"/>
          <p:cNvSpPr>
            <a:spLocks noGrp="1"/>
          </p:cNvSpPr>
          <p:nvPr>
            <p:ph idx="1"/>
          </p:nvPr>
        </p:nvSpPr>
        <p:spPr>
          <a:xfrm>
            <a:off x="0" y="1071563"/>
            <a:ext cx="9144000" cy="5786437"/>
          </a:xfrm>
          <a:solidFill>
            <a:schemeClr val="accent5"/>
          </a:solidFill>
        </p:spPr>
        <p:txBody>
          <a:bodyPr/>
          <a:lstStyle/>
          <a:p>
            <a:pPr lvl="1">
              <a:buFontTx/>
              <a:buChar char="•"/>
              <a:tabLst>
                <a:tab pos="906463" algn="l"/>
              </a:tabLst>
              <a:defRPr/>
            </a:pPr>
            <a:endParaRPr lang="ro-RO" altLang="ru-RU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Tx/>
              <a:buChar char="•"/>
              <a:tabLst>
                <a:tab pos="906463" algn="l"/>
              </a:tabLst>
              <a:defRPr/>
            </a:pPr>
            <a:r>
              <a:rPr lang="fr-FR" alt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ro-RO" alt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fr-FR" alt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stabilim valoarea unei propriet</a:t>
            </a:r>
            <a:r>
              <a:rPr lang="ro-RO" alt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ăţ</a:t>
            </a:r>
            <a:r>
              <a:rPr lang="fr-FR" altLang="ru-RU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fr-FR" alt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obiectului </a:t>
            </a:r>
            <a:r>
              <a:rPr lang="ro-RO" alt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</a:t>
            </a:r>
            <a:r>
              <a:rPr lang="fr-FR" alt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i, </a:t>
            </a:r>
            <a:r>
              <a:rPr lang="ro-RO" alt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</a:t>
            </a:r>
            <a:r>
              <a:rPr lang="fr-FR" alt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ace</a:t>
            </a:r>
            <a:r>
              <a:rPr lang="ro-RO" alt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fr-FR" alt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fel, s</a:t>
            </a:r>
            <a:r>
              <a:rPr lang="ro-RO" alt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fr-FR" alt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-i modific</a:t>
            </a:r>
            <a:r>
              <a:rPr lang="ro-RO" alt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fr-FR" alt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starea</a:t>
            </a:r>
            <a:endParaRPr lang="ru-RU" altLang="ru-RU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Tx/>
              <a:buNone/>
              <a:tabLst>
                <a:tab pos="906463" algn="l"/>
              </a:tabLst>
              <a:defRPr/>
            </a:pPr>
            <a:endParaRPr lang="ro-RO" altLang="ru-RU" i="1" dirty="0">
              <a:solidFill>
                <a:srgbClr val="8000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Tx/>
              <a:buChar char="•"/>
              <a:tabLst>
                <a:tab pos="906463" algn="l"/>
              </a:tabLst>
              <a:defRPr/>
            </a:pPr>
            <a:r>
              <a:rPr lang="fr-FR" alt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ro-RO" alt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fr-FR" alt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citim valoarea curenta a unei proprieta</a:t>
            </a:r>
            <a:r>
              <a:rPr lang="ro-RO" alt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ţ</a:t>
            </a:r>
            <a:r>
              <a:rPr lang="fr-FR" alt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fr-FR" altLang="ru-RU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alt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ș</a:t>
            </a:r>
            <a:r>
              <a:rPr lang="fr-FR" alt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i,</a:t>
            </a:r>
            <a:r>
              <a:rPr lang="fr-FR" alt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</a:t>
            </a:r>
            <a:r>
              <a:rPr lang="ro-RO" alt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fr-FR" alt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-i determin</a:t>
            </a:r>
            <a:r>
              <a:rPr lang="ro-RO" alt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fr-FR" alt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starea</a:t>
            </a:r>
            <a:endParaRPr lang="ru-RU" altLang="ru-RU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Tx/>
              <a:buNone/>
              <a:tabLst>
                <a:tab pos="906463" algn="l"/>
              </a:tabLst>
              <a:defRPr/>
            </a:pPr>
            <a:endParaRPr lang="ro-RO" altLang="ru-RU" i="1" dirty="0">
              <a:solidFill>
                <a:srgbClr val="8000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Tx/>
              <a:buChar char="•"/>
              <a:tabLst>
                <a:tab pos="906463" algn="l"/>
              </a:tabLst>
              <a:defRPr/>
            </a:pPr>
            <a:r>
              <a:rPr lang="fr-FR" alt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ro-RO" alt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fr-FR" alt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cerem ca un obiect s</a:t>
            </a:r>
            <a:r>
              <a:rPr lang="ro-RO" alt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fr-FR" alt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efectueze una dintre ac</a:t>
            </a:r>
            <a:r>
              <a:rPr lang="ro-RO" alt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ţ</a:t>
            </a:r>
            <a:r>
              <a:rPr lang="fr-FR" alt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iunile (metodele ) </a:t>
            </a:r>
            <a:r>
              <a:rPr lang="fr-FR" alt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care-l caracterizeaz</a:t>
            </a:r>
            <a:r>
              <a:rPr lang="ro-RO" alt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fr-FR" alt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tabLst>
                <a:tab pos="906463" algn="l"/>
              </a:tabLst>
              <a:defRPr/>
            </a:pPr>
            <a:endParaRPr lang="ru-RU" alt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8852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C0C998F-F1F5-423C-BA93-CA98C3A2EEE4}" type="slidenum">
              <a:rPr lang="ru-RU" altLang="ru-RU" sz="1400" smtClean="0"/>
              <a:pPr>
                <a:spcBef>
                  <a:spcPct val="0"/>
                </a:spcBef>
                <a:buFontTx/>
                <a:buNone/>
              </a:pPr>
              <a:t>22</a:t>
            </a:fld>
            <a:endParaRPr lang="ru-RU" altLang="ru-RU" sz="14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97D45CE-CDB9-4C64-AFF7-982B08547622}" type="slidenum">
              <a:rPr lang="ru-RU" altLang="ru-RU" sz="1400" smtClean="0"/>
              <a:pPr>
                <a:spcBef>
                  <a:spcPct val="0"/>
                </a:spcBef>
                <a:buFontTx/>
                <a:buNone/>
              </a:pPr>
              <a:t>23</a:t>
            </a:fld>
            <a:endParaRPr lang="ru-RU" altLang="ru-RU" sz="1400"/>
          </a:p>
        </p:txBody>
      </p:sp>
      <p:sp>
        <p:nvSpPr>
          <p:cNvPr id="27651" name="Rectangle 4"/>
          <p:cNvSpPr>
            <a:spLocks noChangeArrowheads="1"/>
          </p:cNvSpPr>
          <p:nvPr/>
        </p:nvSpPr>
        <p:spPr bwMode="auto">
          <a:xfrm>
            <a:off x="0" y="19050"/>
            <a:ext cx="9144000" cy="12001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1" hangingPunct="1">
              <a:defRPr/>
            </a:pPr>
            <a:r>
              <a:rPr lang="en-US" altLang="ru-RU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Pentru ca s</a:t>
            </a:r>
            <a:r>
              <a:rPr lang="ro-RO" altLang="ru-RU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altLang="ru-RU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prelu</a:t>
            </a:r>
            <a:r>
              <a:rPr lang="ro-RO" altLang="ru-RU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altLang="ru-RU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 </a:t>
            </a:r>
            <a:r>
              <a:rPr lang="en-US" altLang="ru-RU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valoarea</a:t>
            </a:r>
            <a:r>
              <a:rPr lang="en-US" altLang="ru-RU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unei</a:t>
            </a:r>
            <a:r>
              <a:rPr lang="en-US" altLang="ru-RU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propriet</a:t>
            </a:r>
            <a:r>
              <a:rPr lang="ro-RO" altLang="ru-RU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ăţ</a:t>
            </a:r>
            <a:r>
              <a:rPr lang="en-US" altLang="ru-RU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ru-RU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folosim</a:t>
            </a:r>
            <a:r>
              <a:rPr lang="en-US" altLang="ru-RU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urmatoarea</a:t>
            </a:r>
            <a:r>
              <a:rPr lang="en-US" altLang="ru-RU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sintax</a:t>
            </a:r>
            <a:r>
              <a:rPr lang="ro-RO" altLang="ru-RU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altLang="ru-RU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:</a:t>
            </a:r>
          </a:p>
        </p:txBody>
      </p:sp>
      <p:graphicFrame>
        <p:nvGraphicFramePr>
          <p:cNvPr id="17445" name="Group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5524795"/>
              </p:ext>
            </p:extLst>
          </p:nvPr>
        </p:nvGraphicFramePr>
        <p:xfrm>
          <a:off x="0" y="1214438"/>
          <a:ext cx="9144000" cy="5643563"/>
        </p:xfrm>
        <a:graphic>
          <a:graphicData uri="http://schemas.openxmlformats.org/drawingml/2006/table">
            <a:tbl>
              <a:tblPr/>
              <a:tblGrid>
                <a:gridCol w="914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192479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variabila</a:t>
                      </a:r>
                      <a:r>
                        <a:rPr kumimoji="0" lang="en-US" sz="2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= </a:t>
                      </a:r>
                      <a:r>
                        <a:rPr kumimoji="0" lang="en-US" sz="28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obiect.proprietate</a:t>
                      </a:r>
                      <a:endParaRPr kumimoji="0" lang="en-US" sz="2800" b="0" i="1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734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unde</a:t>
                      </a:r>
                      <a:r>
                        <a:rPr kumimoji="0" lang="en-US" sz="2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: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0563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"/>
                        <a:tabLst>
                          <a:tab pos="508000" algn="l"/>
                        </a:tabLst>
                      </a:pPr>
                      <a:r>
                        <a:rPr kumimoji="0" lang="en-US" sz="28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variabil</a:t>
                      </a:r>
                      <a:r>
                        <a:rPr kumimoji="0" lang="ro-RO" sz="2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kumimoji="0" lang="en-US" sz="28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kumimoji="0" lang="en-US" sz="28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este</a:t>
                      </a:r>
                      <a:r>
                        <a:rPr kumimoji="0" lang="en-US" sz="28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variabila</a:t>
                      </a:r>
                      <a:r>
                        <a:rPr kumimoji="0" lang="en-US" sz="28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o-RO" sz="28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î</a:t>
                      </a:r>
                      <a:r>
                        <a:rPr kumimoji="0" lang="en-US" sz="28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 care se </a:t>
                      </a:r>
                      <a:r>
                        <a:rPr kumimoji="0" lang="en-US" sz="28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va</a:t>
                      </a:r>
                      <a:r>
                        <a:rPr kumimoji="0" lang="en-US" sz="28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pastra</a:t>
                      </a:r>
                      <a:r>
                        <a:rPr kumimoji="0" lang="en-US" sz="28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valoarea</a:t>
                      </a:r>
                      <a:r>
                        <a:rPr kumimoji="0" lang="en-US" sz="28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>
                          <a:tab pos="508000" algn="l"/>
                        </a:tabLst>
                      </a:pPr>
                      <a:r>
                        <a:rPr kumimoji="0" lang="en-US" sz="28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    </a:t>
                      </a:r>
                      <a:r>
                        <a:rPr kumimoji="0" lang="en-US" sz="28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citit</a:t>
                      </a:r>
                      <a:r>
                        <a:rPr kumimoji="0" lang="ro-RO" sz="28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ă</a:t>
                      </a:r>
                      <a:r>
                        <a:rPr kumimoji="0" lang="en-US" sz="28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din </a:t>
                      </a:r>
                      <a:r>
                        <a:rPr kumimoji="0" lang="en-US" sz="28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proprietate</a:t>
                      </a:r>
                      <a:endParaRPr kumimoji="0" lang="en-US" sz="2800" b="0" i="1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0563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"/>
                        <a:tabLst>
                          <a:tab pos="508000" algn="l"/>
                        </a:tabLst>
                      </a:pPr>
                      <a:r>
                        <a:rPr kumimoji="0" lang="en-US" sz="28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obiect</a:t>
                      </a:r>
                      <a:r>
                        <a:rPr kumimoji="0" lang="en-US" sz="2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kumimoji="0" lang="en-US" sz="28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kumimoji="0" lang="en-US" sz="28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este</a:t>
                      </a:r>
                      <a:r>
                        <a:rPr kumimoji="0" lang="en-US" sz="28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o </a:t>
                      </a:r>
                      <a:r>
                        <a:rPr kumimoji="0" lang="en-US" sz="28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referin</a:t>
                      </a:r>
                      <a:r>
                        <a:rPr kumimoji="0" lang="ro-RO" sz="28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ţă</a:t>
                      </a:r>
                      <a:r>
                        <a:rPr kumimoji="0" lang="en-US" sz="28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la un </a:t>
                      </a:r>
                      <a:r>
                        <a:rPr kumimoji="0" lang="en-US" sz="28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obiect</a:t>
                      </a:r>
                      <a:r>
                        <a:rPr kumimoji="0" lang="en-US" sz="28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>
                          <a:tab pos="508000" algn="l"/>
                        </a:tabLst>
                      </a:pPr>
                      <a:r>
                        <a:rPr kumimoji="0" lang="en-US" sz="28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 (eventual </a:t>
                      </a:r>
                      <a:r>
                        <a:rPr kumimoji="0" lang="en-US" sz="28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incluz</a:t>
                      </a:r>
                      <a:r>
                        <a:rPr kumimoji="0" lang="ro-RO" sz="28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î</a:t>
                      </a:r>
                      <a:r>
                        <a:rPr kumimoji="0" lang="en-US" sz="28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nd</a:t>
                      </a:r>
                      <a:r>
                        <a:rPr kumimoji="0" lang="en-US" sz="28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recipien</a:t>
                      </a:r>
                      <a:r>
                        <a:rPr kumimoji="0" lang="ro-RO" sz="28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ţ</a:t>
                      </a:r>
                      <a:r>
                        <a:rPr kumimoji="0" lang="en-US" sz="28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ii s</a:t>
                      </a:r>
                      <a:r>
                        <a:rPr kumimoji="0" lang="ro-RO" sz="28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ă</a:t>
                      </a:r>
                      <a:r>
                        <a:rPr kumimoji="0" lang="en-US" sz="28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r>
                        <a:rPr kumimoji="0" lang="en-US" sz="28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92479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"/>
                        <a:tabLst>
                          <a:tab pos="508000" algn="l"/>
                        </a:tabLst>
                      </a:pPr>
                      <a:r>
                        <a:rPr kumimoji="0" lang="fr-FR" sz="2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proprietate</a:t>
                      </a:r>
                      <a:r>
                        <a:rPr kumimoji="0" lang="fr-FR" sz="2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kumimoji="0" lang="fr-FR" sz="28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este numele unei propriet</a:t>
                      </a:r>
                      <a:r>
                        <a:rPr kumimoji="0" lang="ro-RO" sz="28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ăţ</a:t>
                      </a:r>
                      <a:r>
                        <a:rPr kumimoji="0" lang="fr-FR" sz="28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 a obiectului</a:t>
                      </a:r>
                      <a:r>
                        <a:rPr kumimoji="0" lang="fr-FR" sz="2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28750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>
              <a:defRPr/>
            </a:pPr>
            <a:r>
              <a:rPr lang="ro-RO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x.:</a:t>
            </a:r>
            <a:r>
              <a:rPr lang="fr-FR" alt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sa prelu</a:t>
            </a:r>
            <a:r>
              <a:rPr lang="ro-RO" alt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fr-FR" alt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o-RO" alt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numele unei foi de lucru, ca un </a:t>
            </a:r>
            <a:r>
              <a:rPr lang="ro-RO" alt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ş</a:t>
            </a:r>
            <a:r>
              <a:rPr lang="fr-FR" alt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ir de caractere </a:t>
            </a:r>
            <a:r>
              <a:rPr lang="ro-RO" alt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ş</a:t>
            </a:r>
            <a:r>
              <a:rPr lang="fr-FR" alt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  s</a:t>
            </a:r>
            <a:r>
              <a:rPr lang="ro-RO" alt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fr-FR" alt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-l afi</a:t>
            </a:r>
            <a:r>
              <a:rPr lang="ro-RO" alt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şă</a:t>
            </a:r>
            <a:r>
              <a:rPr lang="fr-FR" alt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 intr-o caset</a:t>
            </a:r>
            <a:r>
              <a:rPr lang="ro-RO" alt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fr-FR" alt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pentru dialog predefinit</a:t>
            </a:r>
            <a:r>
              <a:rPr lang="ro-RO" alt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ă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0899" name="Содержимое 2"/>
          <p:cNvSpPr>
            <a:spLocks noGrp="1"/>
          </p:cNvSpPr>
          <p:nvPr>
            <p:ph idx="1"/>
          </p:nvPr>
        </p:nvSpPr>
        <p:spPr>
          <a:xfrm>
            <a:off x="0" y="1428750"/>
            <a:ext cx="9144000" cy="5429250"/>
          </a:xfrm>
          <a:solidFill>
            <a:schemeClr val="accent5"/>
          </a:solidFill>
        </p:spPr>
        <p:txBody>
          <a:bodyPr/>
          <a:lstStyle/>
          <a:p>
            <a:pPr>
              <a:buFontTx/>
              <a:buNone/>
              <a:defRPr/>
            </a:pPr>
            <a:r>
              <a:rPr lang="fr-FR" alt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‘</a:t>
            </a:r>
            <a:r>
              <a:rPr lang="fr-FR" altLang="ru-RU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Folosim proprietatea </a:t>
            </a:r>
            <a:r>
              <a:rPr lang="fr-FR" alt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Name </a:t>
            </a:r>
            <a:r>
              <a:rPr lang="fr-FR" altLang="ru-RU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si func</a:t>
            </a:r>
            <a:r>
              <a:rPr lang="ro-RO" altLang="ru-RU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ț</a:t>
            </a:r>
            <a:r>
              <a:rPr lang="fr-FR" altLang="ru-RU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ia </a:t>
            </a:r>
            <a:r>
              <a:rPr lang="fr-FR" alt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MsgBox() :</a:t>
            </a:r>
            <a:endParaRPr lang="ru-RU" altLang="ru-RU" sz="28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  <a:defRPr/>
            </a:pPr>
            <a:r>
              <a:rPr lang="en-US" altLang="ru-RU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Sub </a:t>
            </a:r>
            <a:r>
              <a:rPr lang="en-US" altLang="ru-RU" sz="28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AfiseazaNume</a:t>
            </a:r>
            <a:r>
              <a:rPr lang="en-US" altLang="ru-RU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()</a:t>
            </a:r>
            <a:endParaRPr lang="ru-RU" altLang="ru-RU" sz="28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  <a:defRPr/>
            </a:pPr>
            <a:r>
              <a:rPr lang="en-US" altLang="ru-RU" sz="2800" b="1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Dim </a:t>
            </a:r>
            <a:r>
              <a:rPr lang="en-US" altLang="ru-RU" sz="28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NumeFoaie</a:t>
            </a:r>
            <a:r>
              <a:rPr lang="en-US" altLang="ru-RU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As String</a:t>
            </a:r>
            <a:r>
              <a:rPr lang="ro-RO" alt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alt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‘</a:t>
            </a:r>
            <a:r>
              <a:rPr lang="ro-RO" altLang="ru-RU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declarăm  o variabilă</a:t>
            </a:r>
            <a:endParaRPr lang="ru-RU" altLang="ru-RU" sz="28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  <a:defRPr/>
            </a:pPr>
            <a:r>
              <a:rPr lang="fr-FR" alt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fr-FR" altLang="ru-RU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NumeFoaie</a:t>
            </a:r>
            <a:r>
              <a:rPr lang="fr-FR" alt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= ActiveSheet.Name</a:t>
            </a:r>
            <a:r>
              <a:rPr lang="ro-RO" alt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‘</a:t>
            </a:r>
            <a:r>
              <a:rPr lang="ro-RO" altLang="ru-RU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atribuim var. o valoare</a:t>
            </a:r>
            <a:endParaRPr lang="ru-RU" altLang="ru-RU" sz="28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  <a:defRPr/>
            </a:pPr>
            <a:r>
              <a:rPr lang="fr-FR" alt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MsgBox “Numele foii de lucru este “ &amp; </a:t>
            </a:r>
            <a:r>
              <a:rPr lang="fr-FR" altLang="ru-RU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NumeFoaie</a:t>
            </a:r>
            <a:endParaRPr lang="ru-RU" altLang="ru-RU" sz="28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  <a:defRPr/>
            </a:pPr>
            <a:r>
              <a:rPr lang="fr-FR" altLang="ru-RU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End Sub</a:t>
            </a:r>
            <a:endParaRPr lang="ru-RU" altLang="ru-RU" sz="28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  <a:defRPr/>
            </a:pPr>
            <a:endParaRPr lang="en-US" altLang="ru-RU" sz="28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  <a:defRPr/>
            </a:pPr>
            <a:r>
              <a:rPr lang="en-US" altLang="ru-RU" sz="28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Valoarea</a:t>
            </a:r>
            <a:r>
              <a:rPr lang="en-US" altLang="ru-RU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28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unei</a:t>
            </a:r>
            <a:r>
              <a:rPr lang="en-US" altLang="ru-RU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28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propriet</a:t>
            </a:r>
            <a:r>
              <a:rPr lang="ro-RO" altLang="ru-RU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ăț</a:t>
            </a:r>
            <a:r>
              <a:rPr lang="en-US" altLang="ru-RU" sz="28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ru-RU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o </a:t>
            </a:r>
            <a:r>
              <a:rPr lang="en-US" altLang="ru-RU" sz="28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putem</a:t>
            </a:r>
            <a:r>
              <a:rPr lang="en-US" altLang="ru-RU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28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folosi</a:t>
            </a:r>
            <a:r>
              <a:rPr lang="en-US" altLang="ru-RU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altLang="ru-RU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şi î</a:t>
            </a:r>
            <a:r>
              <a:rPr lang="en-US" altLang="ru-RU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en-US" altLang="ru-RU" sz="28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expresii</a:t>
            </a:r>
            <a:endParaRPr lang="en-US" altLang="ru-RU" sz="28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  <a:defRPr/>
            </a:pPr>
            <a:r>
              <a:rPr lang="en-US" altLang="ru-RU" sz="28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complexe</a:t>
            </a:r>
            <a:r>
              <a:rPr lang="en-US" altLang="ru-RU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o-RO" altLang="ru-RU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î</a:t>
            </a:r>
            <a:r>
              <a:rPr lang="en-US" altLang="ru-RU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 mod </a:t>
            </a:r>
            <a:r>
              <a:rPr lang="en-US" altLang="ru-RU" sz="28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asem</a:t>
            </a:r>
            <a:r>
              <a:rPr lang="ro-RO" altLang="ru-RU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altLang="ru-RU" sz="28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nator</a:t>
            </a:r>
            <a:r>
              <a:rPr lang="en-US" altLang="ru-RU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ru-RU" sz="28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folosirii</a:t>
            </a:r>
            <a:r>
              <a:rPr lang="en-US" altLang="ru-RU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28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variabilelor</a:t>
            </a:r>
            <a:r>
              <a:rPr lang="en-US" altLang="ru-RU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28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endParaRPr lang="en-US" altLang="ru-RU" sz="28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  <a:defRPr/>
            </a:pPr>
            <a:r>
              <a:rPr lang="en-US" altLang="ru-RU" sz="28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func</a:t>
            </a:r>
            <a:r>
              <a:rPr lang="ro-RO" altLang="ru-RU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ţ</a:t>
            </a:r>
            <a:r>
              <a:rPr lang="en-US" altLang="ru-RU" sz="28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iilor</a:t>
            </a:r>
            <a:r>
              <a:rPr lang="en-US" altLang="ru-RU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Tx/>
              <a:buNone/>
              <a:defRPr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24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B0553EF-7C4F-4D91-B21C-74813FAB4193}" type="slidenum">
              <a:rPr lang="ru-RU" altLang="ru-RU" sz="1400" smtClean="0"/>
              <a:pPr>
                <a:spcBef>
                  <a:spcPct val="0"/>
                </a:spcBef>
                <a:buFontTx/>
                <a:buNone/>
              </a:pPr>
              <a:t>24</a:t>
            </a:fld>
            <a:endParaRPr lang="ru-RU" altLang="ru-RU" sz="14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71563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>
              <a:defRPr/>
            </a:pP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Metode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71563"/>
            <a:ext cx="9144000" cy="5786437"/>
          </a:xfrm>
          <a:solidFill>
            <a:schemeClr val="accent5"/>
          </a:solidFill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fr-FR" altLang="ru-RU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Obiectele sunt caracterizate </a:t>
            </a:r>
            <a:r>
              <a:rPr lang="ro-RO" altLang="ru-RU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ş</a:t>
            </a:r>
            <a:r>
              <a:rPr lang="fr-FR" altLang="ru-RU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 prin ac</a:t>
            </a:r>
            <a:r>
              <a:rPr lang="ro-RO" altLang="ru-RU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ţ</a:t>
            </a:r>
            <a:r>
              <a:rPr lang="fr-FR" altLang="ru-RU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iunile pe</a:t>
            </a:r>
            <a:r>
              <a:rPr lang="ro-RO" altLang="ru-RU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ru-RU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car</a:t>
            </a:r>
            <a:r>
              <a:rPr lang="ro-RO" altLang="ru-RU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 </a:t>
            </a:r>
            <a:r>
              <a:rPr lang="fr-FR" altLang="ru-RU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pot</a:t>
            </a:r>
            <a:r>
              <a:rPr lang="ro-RO" altLang="ru-RU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ru-RU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o-RO" altLang="ru-RU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fr-FR" altLang="ru-RU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le efectueze, </a:t>
            </a:r>
            <a:r>
              <a:rPr lang="fr-FR" alt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ac</a:t>
            </a:r>
            <a:r>
              <a:rPr lang="ro-RO" alt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ţ</a:t>
            </a:r>
            <a:r>
              <a:rPr lang="fr-FR" alt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iuni numite metode.</a:t>
            </a:r>
            <a:br>
              <a:rPr lang="en-US" altLang="ru-RU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ru-RU" sz="28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ru-RU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Metodele sunt proceduri sau funcţii </a:t>
            </a:r>
            <a:r>
              <a:rPr lang="vi-VN" altLang="ru-RU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care pot să aibă un număr diferit de parametri şi</a:t>
            </a:r>
            <a:r>
              <a:rPr lang="en-US" altLang="ru-RU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ru-RU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reprezintă operaţiile care se pot efectua asupra unui obiect. Exemple de metode: </a:t>
            </a:r>
            <a:r>
              <a:rPr lang="vi-VN" alt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ștergerea,</a:t>
            </a:r>
            <a:r>
              <a:rPr lang="en-US" alt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copierea, activarea, </a:t>
            </a:r>
            <a:r>
              <a:rPr lang="vi-VN" altLang="ru-RU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etc.</a:t>
            </a:r>
            <a:r>
              <a:rPr lang="en-US" altLang="ru-RU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28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Exemplu</a:t>
            </a:r>
            <a:r>
              <a:rPr lang="en-US" altLang="ru-RU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altLang="ru-RU" dirty="0">
              <a:solidFill>
                <a:srgbClr val="0070C0"/>
              </a:solidFill>
            </a:endParaRPr>
          </a:p>
          <a:p>
            <a:pPr marL="0" indent="0">
              <a:buFontTx/>
              <a:buNone/>
              <a:defRPr/>
            </a:pPr>
            <a:r>
              <a:rPr lang="en-US" altLang="ru-RU" dirty="0">
                <a:solidFill>
                  <a:srgbClr val="C00000"/>
                </a:solidFill>
              </a:rPr>
              <a:t>	</a:t>
            </a:r>
            <a:r>
              <a:rPr lang="en-US" altLang="ru-RU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Private Sub Btn1_Click()</a:t>
            </a:r>
          </a:p>
          <a:p>
            <a:pPr marL="0" indent="0">
              <a:buFontTx/>
              <a:buNone/>
              <a:defRPr/>
            </a:pPr>
            <a:r>
              <a:rPr lang="en-US" altLang="ru-RU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	    </a:t>
            </a:r>
            <a:r>
              <a:rPr lang="en-US" altLang="ru-RU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MsgBox</a:t>
            </a:r>
            <a:r>
              <a:rPr lang="en-US" alt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"</a:t>
            </a:r>
            <a:r>
              <a:rPr lang="en-US" altLang="ru-RU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Ati</a:t>
            </a:r>
            <a:r>
              <a:rPr lang="en-US" alt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apasat</a:t>
            </a:r>
            <a:r>
              <a:rPr lang="en-US" alt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butonul</a:t>
            </a:r>
            <a:r>
              <a:rPr lang="en-US" alt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1"</a:t>
            </a:r>
          </a:p>
          <a:p>
            <a:pPr marL="0" indent="0">
              <a:buFontTx/>
              <a:buNone/>
              <a:defRPr/>
            </a:pPr>
            <a:r>
              <a:rPr lang="en-US" alt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    Btn1.Enabled = False</a:t>
            </a:r>
          </a:p>
          <a:p>
            <a:pPr marL="0" indent="0">
              <a:buFontTx/>
              <a:buNone/>
              <a:defRPr/>
            </a:pPr>
            <a:r>
              <a:rPr lang="en-US" alt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    Btn2.Enabled = True</a:t>
            </a:r>
          </a:p>
          <a:p>
            <a:pPr marL="0" indent="0">
              <a:buFontTx/>
              <a:buNone/>
              <a:defRPr/>
            </a:pPr>
            <a:r>
              <a:rPr lang="en-US" altLang="ru-RU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	End Sub</a:t>
            </a:r>
            <a:endParaRPr lang="en-US" altLang="ru-RU" sz="2800" b="1" i="1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o-RO" altLang="ru-RU" i="1" dirty="0">
              <a:solidFill>
                <a:srgbClr val="800000"/>
              </a:solidFill>
            </a:endParaRPr>
          </a:p>
          <a:p>
            <a:pPr>
              <a:defRPr/>
            </a:pPr>
            <a:endParaRPr lang="ru-RU" dirty="0"/>
          </a:p>
        </p:txBody>
      </p:sp>
      <p:sp>
        <p:nvSpPr>
          <p:cNvPr id="82948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306F710-1875-47A9-AFCF-4A981229B4A3}" type="slidenum">
              <a:rPr lang="ru-RU" altLang="ru-RU" sz="1400" smtClean="0"/>
              <a:pPr>
                <a:spcBef>
                  <a:spcPct val="0"/>
                </a:spcBef>
                <a:buFontTx/>
                <a:buNone/>
              </a:pPr>
              <a:t>25</a:t>
            </a:fld>
            <a:endParaRPr lang="ru-RU" altLang="ru-RU" sz="140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00125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>
              <a:defRPr/>
            </a:pP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Metode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00125"/>
            <a:ext cx="9144000" cy="5857875"/>
          </a:xfrm>
          <a:solidFill>
            <a:schemeClr val="accent5"/>
          </a:solidFill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buFontTx/>
              <a:buNone/>
              <a:defRPr/>
            </a:pPr>
            <a:r>
              <a:rPr lang="ro-RO" alt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fr-FR" alt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ac</a:t>
            </a:r>
            <a:r>
              <a:rPr lang="ro-RO" alt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fr-FR" alt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metoda apelat</a:t>
            </a:r>
            <a:r>
              <a:rPr lang="ro-RO" alt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fr-FR" alt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nu prime</a:t>
            </a:r>
            <a:r>
              <a:rPr lang="ro-RO" alt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ș</a:t>
            </a:r>
            <a:r>
              <a:rPr lang="fr-FR" alt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te argumente</a:t>
            </a:r>
            <a:r>
              <a:rPr lang="fr-FR" altLang="ru-RU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folosim sintaxa</a:t>
            </a:r>
            <a:endParaRPr lang="ro-RO" altLang="ru-RU" sz="28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609600" indent="-609600" eaLnBrk="1" hangingPunct="1">
              <a:lnSpc>
                <a:spcPct val="80000"/>
              </a:lnSpc>
              <a:buFontTx/>
              <a:buNone/>
              <a:defRPr/>
            </a:pPr>
            <a:r>
              <a:rPr lang="ro-RO" altLang="ru-RU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			</a:t>
            </a:r>
            <a:r>
              <a:rPr lang="ro-RO" altLang="ru-RU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fr-FR" altLang="ru-RU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biect.metoda</a:t>
            </a:r>
            <a:endParaRPr lang="ro-RO" altLang="ru-RU" sz="28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609600" indent="-609600" eaLnBrk="1" hangingPunct="1">
              <a:buFontTx/>
              <a:buNone/>
              <a:defRPr/>
            </a:pPr>
            <a:r>
              <a:rPr lang="fr-FR" alt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Dac</a:t>
            </a:r>
            <a:r>
              <a:rPr lang="ro-RO" alt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fr-FR" alt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folosim valoarea returnat</a:t>
            </a:r>
            <a:r>
              <a:rPr lang="ro-RO" alt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fr-FR" alt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de</a:t>
            </a:r>
            <a:r>
              <a:rPr lang="en-US" alt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metod</a:t>
            </a:r>
            <a:r>
              <a:rPr lang="ro-RO" alt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fr-FR" altLang="ru-RU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,este obligatorie</a:t>
            </a:r>
          </a:p>
          <a:p>
            <a:pPr marL="609600" indent="-609600" eaLnBrk="1" hangingPunct="1">
              <a:buFontTx/>
              <a:buNone/>
              <a:defRPr/>
            </a:pPr>
            <a:r>
              <a:rPr lang="fr-FR" altLang="ru-RU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introducerea listei de</a:t>
            </a:r>
            <a:r>
              <a:rPr lang="ro-RO" altLang="ru-RU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ru-RU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argumente </a:t>
            </a:r>
            <a:r>
              <a:rPr lang="ro-RO" altLang="ru-RU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î</a:t>
            </a:r>
            <a:r>
              <a:rPr lang="fr-FR" altLang="ru-RU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ntre paranteze :</a:t>
            </a:r>
            <a:endParaRPr lang="ro-RO" altLang="ru-RU" sz="28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609600" indent="-609600" algn="ctr" eaLnBrk="1" hangingPunct="1">
              <a:buFontTx/>
              <a:buNone/>
              <a:defRPr/>
            </a:pPr>
            <a:r>
              <a:rPr lang="fr-FR" altLang="ru-RU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variabila = obiect.metoda(lista_argum)</a:t>
            </a:r>
          </a:p>
          <a:p>
            <a:pPr marL="609600" indent="-609600" eaLnBrk="1" hangingPunct="1">
              <a:buFontTx/>
              <a:buNone/>
              <a:defRPr/>
            </a:pPr>
            <a:r>
              <a:rPr lang="ro-RO" alt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fr-FR" alt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ac</a:t>
            </a:r>
            <a:r>
              <a:rPr lang="ro-RO" alt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fr-FR" alt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metoda prime</a:t>
            </a:r>
            <a:r>
              <a:rPr lang="ro-RO" alt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ş</a:t>
            </a:r>
            <a:r>
              <a:rPr lang="fr-FR" alt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te o list</a:t>
            </a:r>
            <a:r>
              <a:rPr lang="ro-RO" alt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fr-FR" alt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cu</a:t>
            </a:r>
            <a:r>
              <a:rPr lang="en-US" alt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argumente</a:t>
            </a:r>
            <a:r>
              <a:rPr lang="fr-FR" altLang="ru-RU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alt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dar valoarea</a:t>
            </a:r>
          </a:p>
          <a:p>
            <a:pPr marL="609600" indent="-609600" eaLnBrk="1" hangingPunct="1">
              <a:buFontTx/>
              <a:buNone/>
              <a:defRPr/>
            </a:pPr>
            <a:r>
              <a:rPr lang="fr-FR" alt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returnat</a:t>
            </a:r>
            <a:r>
              <a:rPr lang="ro-RO" alt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fr-FR" alt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de metod</a:t>
            </a:r>
            <a:r>
              <a:rPr lang="ro-RO" alt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fr-FR" alt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alt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nu trebuie salvată</a:t>
            </a:r>
            <a:r>
              <a:rPr lang="fr-FR" altLang="ru-RU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separ</a:t>
            </a:r>
            <a:r>
              <a:rPr lang="ro-RO" altLang="ru-RU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fr-FR" altLang="ru-RU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altLang="ru-RU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ru-RU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numele</a:t>
            </a:r>
          </a:p>
          <a:p>
            <a:pPr marL="609600" indent="-609600" eaLnBrk="1" hangingPunct="1">
              <a:buFontTx/>
              <a:buNone/>
              <a:defRPr/>
            </a:pPr>
            <a:r>
              <a:rPr lang="fr-FR" altLang="ru-RU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metodei de lista de</a:t>
            </a:r>
            <a:r>
              <a:rPr lang="en-US" altLang="ru-RU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ru-RU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argumente cu spa</a:t>
            </a:r>
            <a:r>
              <a:rPr lang="ro-RO" altLang="ru-RU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ţ</a:t>
            </a:r>
            <a:r>
              <a:rPr lang="fr-FR" altLang="ru-RU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iu, iar argumentele</a:t>
            </a:r>
            <a:r>
              <a:rPr lang="en-US" altLang="ru-RU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ru-RU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prin</a:t>
            </a:r>
          </a:p>
          <a:p>
            <a:pPr marL="609600" indent="-609600" eaLnBrk="1" hangingPunct="1">
              <a:buFontTx/>
              <a:buNone/>
              <a:defRPr/>
            </a:pPr>
            <a:r>
              <a:rPr lang="fr-FR" altLang="ru-RU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separatorul de lista :</a:t>
            </a:r>
            <a:endParaRPr lang="ro-RO" altLang="ru-RU" sz="28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609600" indent="-609600" algn="ctr" eaLnBrk="1" hangingPunct="1">
              <a:buFontTx/>
              <a:buNone/>
              <a:defRPr/>
            </a:pPr>
            <a:r>
              <a:rPr lang="ro-RO" altLang="ru-RU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fr-FR" altLang="ru-RU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biect.metoda lista_argumente</a:t>
            </a:r>
            <a:endParaRPr lang="ru-RU" altLang="ru-RU" sz="28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3972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8594ED9-CB77-4C90-B16A-05C2B702C8DC}" type="slidenum">
              <a:rPr lang="ru-RU" altLang="ru-RU" sz="1400" smtClean="0"/>
              <a:pPr>
                <a:spcBef>
                  <a:spcPct val="0"/>
                </a:spcBef>
                <a:buFontTx/>
                <a:buNone/>
              </a:pPr>
              <a:t>26</a:t>
            </a:fld>
            <a:endParaRPr lang="ru-RU" altLang="ru-RU" sz="14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692696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>
              <a:defRPr/>
            </a:pP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Evenimente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5475" name="Объект 2"/>
          <p:cNvSpPr>
            <a:spLocks noGrp="1"/>
          </p:cNvSpPr>
          <p:nvPr>
            <p:ph idx="1"/>
          </p:nvPr>
        </p:nvSpPr>
        <p:spPr>
          <a:xfrm>
            <a:off x="0" y="692697"/>
            <a:ext cx="9144000" cy="6165303"/>
          </a:xfrm>
          <a:solidFill>
            <a:schemeClr val="accent5"/>
          </a:solidFill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it-IT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Evenimentele </a:t>
            </a:r>
            <a:r>
              <a:rPr lang="it-IT" altLang="ru-RU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sunt proceduri care pot să aibă un număr diferit de parametri şi reprezintă reacţia obiectului la diferite acţiuni ale utilizatorului; procedurile se apelează automat </a:t>
            </a:r>
            <a:r>
              <a:rPr lang="en-US" altLang="ru-RU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o </a:t>
            </a:r>
            <a:r>
              <a:rPr lang="en-US" altLang="ru-RU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acţiune</a:t>
            </a:r>
            <a:r>
              <a:rPr lang="en-US" altLang="ru-RU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altLang="ru-RU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utilizatorului</a:t>
            </a:r>
            <a:r>
              <a:rPr lang="en-US" altLang="ru-RU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asupra</a:t>
            </a:r>
            <a:r>
              <a:rPr lang="en-US" altLang="ru-RU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unui</a:t>
            </a:r>
            <a:r>
              <a:rPr lang="en-US" altLang="ru-RU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obiect</a:t>
            </a:r>
            <a:r>
              <a:rPr lang="en-US" altLang="ru-RU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o-RO" altLang="ru-RU" sz="28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Tx/>
              <a:buNone/>
              <a:defRPr/>
            </a:pPr>
            <a:endParaRPr lang="en-US" altLang="ru-RU" sz="28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Tx/>
              <a:buNone/>
              <a:defRPr/>
            </a:pPr>
            <a:r>
              <a:rPr lang="ro-RO" altLang="ru-RU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vi-VN" altLang="ru-RU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eclararea unui eveniment se face într-o procedură specială generată automat. Sintaxa unui</a:t>
            </a:r>
            <a:r>
              <a:rPr lang="en-US" altLang="ru-RU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ru-RU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eveniment este următoarea:</a:t>
            </a:r>
          </a:p>
          <a:p>
            <a:pPr marL="0" indent="0">
              <a:buFontTx/>
              <a:buNone/>
              <a:defRPr/>
            </a:pPr>
            <a:r>
              <a:rPr lang="en-US" altLang="ru-RU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Private Sub </a:t>
            </a:r>
            <a:r>
              <a:rPr lang="en-US" altLang="ru-RU" sz="28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numeOb_numeEven</a:t>
            </a:r>
            <a:r>
              <a:rPr lang="en-US" altLang="ru-RU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()</a:t>
            </a:r>
          </a:p>
          <a:p>
            <a:pPr marL="0" indent="0">
              <a:buFontTx/>
              <a:buNone/>
              <a:defRPr/>
            </a:pPr>
            <a:r>
              <a:rPr lang="en-US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o-RO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ru-RU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Bloc_instructiuni</a:t>
            </a:r>
            <a:endParaRPr lang="en-US" altLang="ru-RU" sz="28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Tx/>
              <a:buNone/>
              <a:defRPr/>
            </a:pPr>
            <a:r>
              <a:rPr lang="en-US" altLang="ru-RU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End Sub</a:t>
            </a:r>
          </a:p>
          <a:p>
            <a:pPr marL="0" indent="0">
              <a:buFontTx/>
              <a:buNone/>
              <a:defRPr/>
            </a:pPr>
            <a:r>
              <a:rPr lang="pt-BR" altLang="ru-RU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Din exemplul precedent observam ca butoanelor de comanda </a:t>
            </a:r>
            <a:r>
              <a:rPr lang="pt-BR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Btn1</a:t>
            </a:r>
            <a:r>
              <a:rPr lang="pt-BR" altLang="ru-RU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și </a:t>
            </a:r>
            <a:r>
              <a:rPr lang="pt-BR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Btn2</a:t>
            </a:r>
            <a:r>
              <a:rPr lang="pt-BR" altLang="ru-RU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li s-a aplicat </a:t>
            </a:r>
            <a:r>
              <a:rPr lang="en-US" altLang="ru-RU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evenimentul</a:t>
            </a:r>
            <a:r>
              <a:rPr lang="en-US" altLang="ru-RU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Click().</a:t>
            </a:r>
          </a:p>
          <a:p>
            <a:pPr marL="0" indent="0">
              <a:buFontTx/>
              <a:buNone/>
              <a:defRPr/>
            </a:pPr>
            <a:endParaRPr lang="ru-RU" altLang="ru-RU" sz="2800" dirty="0"/>
          </a:p>
        </p:txBody>
      </p:sp>
      <p:sp>
        <p:nvSpPr>
          <p:cNvPr id="84996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F102E29-E9B0-47A4-8D58-83CFAE7BE650}" type="slidenum">
              <a:rPr lang="ru-RU" altLang="ru-RU" sz="1400" smtClean="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27</a:t>
            </a:fld>
            <a:endParaRPr lang="ru-RU" altLang="ru-RU" sz="14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613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>
              <a:defRPr/>
            </a:pP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Exemplu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6499" name="Объект 2"/>
          <p:cNvSpPr>
            <a:spLocks noGrp="1"/>
          </p:cNvSpPr>
          <p:nvPr>
            <p:ph idx="1"/>
          </p:nvPr>
        </p:nvSpPr>
        <p:spPr>
          <a:xfrm>
            <a:off x="0" y="836613"/>
            <a:ext cx="9277350" cy="6021387"/>
          </a:xfrm>
          <a:solidFill>
            <a:schemeClr val="accent5"/>
          </a:solidFill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US" altLang="ru-RU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Private Sub </a:t>
            </a:r>
            <a:r>
              <a:rPr lang="en-US" altLang="ru-RU" sz="28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Worksheet_Activate</a:t>
            </a:r>
            <a:r>
              <a:rPr lang="en-US" altLang="ru-RU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()</a:t>
            </a:r>
          </a:p>
          <a:p>
            <a:pPr marL="0" indent="0">
              <a:buFontTx/>
              <a:buNone/>
              <a:defRPr/>
            </a:pPr>
            <a:r>
              <a:rPr lang="en-US" altLang="ru-RU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altLang="ru-RU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MsgBox</a:t>
            </a:r>
            <a:r>
              <a:rPr lang="en-US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"</a:t>
            </a:r>
            <a:r>
              <a:rPr lang="en-US" altLang="ru-RU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Ati</a:t>
            </a:r>
            <a:r>
              <a:rPr lang="en-US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activat</a:t>
            </a:r>
            <a:r>
              <a:rPr lang="en-US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Foaia3"</a:t>
            </a:r>
          </a:p>
          <a:p>
            <a:pPr marL="0" indent="0">
              <a:buFontTx/>
              <a:buNone/>
              <a:defRPr/>
            </a:pPr>
            <a:r>
              <a:rPr lang="en-US" altLang="ru-RU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End Sub</a:t>
            </a:r>
          </a:p>
          <a:p>
            <a:pPr marL="0" indent="0">
              <a:buFontTx/>
              <a:buNone/>
              <a:defRPr/>
            </a:pPr>
            <a:endParaRPr lang="ru-RU" altLang="ru-RU" dirty="0">
              <a:solidFill>
                <a:srgbClr val="C00000"/>
              </a:solidFill>
            </a:endParaRPr>
          </a:p>
        </p:txBody>
      </p:sp>
      <p:sp>
        <p:nvSpPr>
          <p:cNvPr id="86020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CF96E42-8CB0-4D06-98FC-F88AC134B60A}" type="slidenum">
              <a:rPr lang="ru-RU" altLang="ru-RU" sz="1400" smtClean="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28</a:t>
            </a:fld>
            <a:endParaRPr lang="ru-RU" altLang="ru-RU" sz="1400">
              <a:solidFill>
                <a:srgbClr val="000000"/>
              </a:solidFill>
            </a:endParaRPr>
          </a:p>
        </p:txBody>
      </p:sp>
      <p:pic>
        <p:nvPicPr>
          <p:cNvPr id="8602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76475"/>
            <a:ext cx="9144000" cy="458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85813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algn="l">
              <a:defRPr/>
            </a:pP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Principalele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evenimente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ale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unui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obiect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VBA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87043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5B49620-C60C-4716-8D09-625D0026CD70}" type="slidenum">
              <a:rPr lang="ru-RU" altLang="ru-RU" sz="1400" smtClean="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29</a:t>
            </a:fld>
            <a:endParaRPr lang="ru-RU" altLang="ru-RU" sz="1400">
              <a:solidFill>
                <a:srgbClr val="000000"/>
              </a:solidFill>
            </a:endParaRPr>
          </a:p>
        </p:txBody>
      </p:sp>
      <p:pic>
        <p:nvPicPr>
          <p:cNvPr id="8704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825500"/>
            <a:ext cx="9144000" cy="6032500"/>
          </a:xfr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>
          <a:xfrm>
            <a:off x="22225" y="0"/>
            <a:ext cx="9144000" cy="1295400"/>
          </a:xfrm>
          <a:solidFill>
            <a:srgbClr val="CCFFFF"/>
          </a:solidFill>
        </p:spPr>
        <p:txBody>
          <a:bodyPr/>
          <a:lstStyle/>
          <a:p>
            <a:r>
              <a:rPr lang="en-US" altLang="ru-RU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Different objects types: </a:t>
            </a:r>
            <a:r>
              <a:rPr lang="en-US" altLang="ru-RU" b="1" i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classes</a:t>
            </a:r>
          </a:p>
        </p:txBody>
      </p:sp>
      <p:sp>
        <p:nvSpPr>
          <p:cNvPr id="55299" name="Content Placeholder 2"/>
          <p:cNvSpPr>
            <a:spLocks noGrp="1"/>
          </p:cNvSpPr>
          <p:nvPr>
            <p:ph idx="1"/>
          </p:nvPr>
        </p:nvSpPr>
        <p:spPr>
          <a:xfrm>
            <a:off x="22225" y="1295400"/>
            <a:ext cx="9144000" cy="55118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alt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Each programming environment comes with many different kinds of predefined objects. An object type is called a </a:t>
            </a:r>
            <a:r>
              <a:rPr lang="en-US" alt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class</a:t>
            </a:r>
            <a:r>
              <a:rPr lang="en-US" alt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A class is thus some </a:t>
            </a:r>
            <a:r>
              <a:rPr lang="en-US" alt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type </a:t>
            </a:r>
            <a:r>
              <a:rPr lang="en-US" alt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object.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alt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 objects within a </a:t>
            </a:r>
            <a:r>
              <a:rPr lang="en-US" alt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class</a:t>
            </a:r>
            <a:r>
              <a:rPr lang="en-US" alt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hold the same kind of information (identical attributes) and can perform the same actions (identical methods).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alt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alt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class</a:t>
            </a:r>
            <a:r>
              <a:rPr lang="en-US" alt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 the “cookie cutter”/template you use to create new object instances. </a:t>
            </a:r>
          </a:p>
          <a:p>
            <a:pPr marL="0" indent="0">
              <a:buNone/>
            </a:pPr>
            <a:endParaRPr lang="en-US" altLang="ru-RU" dirty="0"/>
          </a:p>
        </p:txBody>
      </p:sp>
      <p:pic>
        <p:nvPicPr>
          <p:cNvPr id="55300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7" y="3933056"/>
            <a:ext cx="4970264" cy="2874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1" name="TextBox 5"/>
          <p:cNvSpPr txBox="1">
            <a:spLocks noChangeArrowheads="1"/>
          </p:cNvSpPr>
          <p:nvPr/>
        </p:nvSpPr>
        <p:spPr bwMode="auto">
          <a:xfrm>
            <a:off x="395536" y="4293096"/>
            <a:ext cx="3871664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2400" i="1" dirty="0">
                <a:solidFill>
                  <a:srgbClr val="002060"/>
                </a:solidFill>
                <a:latin typeface="Times New Roman" panose="02020603050405020304" pitchFamily="18" charset="0"/>
              </a:rPr>
              <a:t>Hollywood analogy: </a:t>
            </a:r>
          </a:p>
          <a:p>
            <a:pPr eaLnBrk="1" hangingPunct="1"/>
            <a:r>
              <a:rPr lang="en-US" altLang="ru-RU" sz="2400" i="1" dirty="0">
                <a:solidFill>
                  <a:srgbClr val="002060"/>
                </a:solidFill>
                <a:latin typeface="Times New Roman" panose="02020603050405020304" pitchFamily="18" charset="0"/>
              </a:rPr>
              <a:t>in </a:t>
            </a:r>
            <a:r>
              <a:rPr lang="en-US" altLang="ru-RU" sz="2400" b="1" i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Battlestar</a:t>
            </a:r>
            <a:r>
              <a:rPr lang="en-US" altLang="ru-RU" sz="2400" b="1" i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ru-RU" sz="2400" b="1" i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Galactica</a:t>
            </a:r>
            <a:r>
              <a:rPr lang="en-US" altLang="ru-RU" sz="2400" b="1" i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</a:p>
          <a:p>
            <a:pPr eaLnBrk="1" hangingPunct="1"/>
            <a:r>
              <a:rPr lang="en-US" altLang="ru-RU" sz="2400" i="1" dirty="0">
                <a:solidFill>
                  <a:srgbClr val="002060"/>
                </a:solidFill>
                <a:latin typeface="Times New Roman" panose="02020603050405020304" pitchFamily="18" charset="0"/>
              </a:rPr>
              <a:t>there are 12 “classes” of human robots.  One of these 12 model types was the </a:t>
            </a:r>
            <a:r>
              <a:rPr lang="en-US" altLang="ru-RU" sz="2400" b="1" i="1" dirty="0">
                <a:solidFill>
                  <a:srgbClr val="002060"/>
                </a:solidFill>
                <a:latin typeface="Times New Roman" panose="02020603050405020304" pitchFamily="18" charset="0"/>
              </a:rPr>
              <a:t>Sharon</a:t>
            </a:r>
            <a:r>
              <a:rPr lang="en-US" altLang="ru-RU" sz="2400" i="1" dirty="0">
                <a:solidFill>
                  <a:srgbClr val="002060"/>
                </a:solidFill>
                <a:latin typeface="Times New Roman" panose="02020603050405020304" pitchFamily="18" charset="0"/>
              </a:rPr>
              <a:t> model. 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Номер слайда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380AC61-AC5E-439D-AB2A-E24ACB1B5285}" type="slidenum">
              <a:rPr lang="ru-RU" altLang="ru-RU" sz="1400" smtClean="0"/>
              <a:pPr>
                <a:spcBef>
                  <a:spcPct val="0"/>
                </a:spcBef>
                <a:buFontTx/>
                <a:buNone/>
              </a:pPr>
              <a:t>30</a:t>
            </a:fld>
            <a:endParaRPr lang="ru-RU" altLang="ru-RU" sz="1400"/>
          </a:p>
        </p:txBody>
      </p:sp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08720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ru-RU" altLang="ru-RU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Asocierea</a:t>
            </a:r>
            <a:r>
              <a:rPr lang="ru-RU" altLang="ru-RU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evenimentelor</a:t>
            </a:r>
            <a:endParaRPr lang="ru-RU" alt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08720"/>
            <a:ext cx="9144000" cy="5949280"/>
          </a:xfrm>
          <a:solidFill>
            <a:schemeClr val="accent5"/>
          </a:solidFill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altLang="ru-RU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Asocierea</a:t>
            </a:r>
            <a:r>
              <a:rPr lang="ru-RU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evenimentelor</a:t>
            </a:r>
            <a:r>
              <a:rPr lang="ru-RU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</a:t>
            </a:r>
            <a:r>
              <a:rPr lang="ru-RU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obiectele</a:t>
            </a:r>
            <a:r>
              <a:rPr lang="ru-RU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</a:t>
            </a:r>
            <a:r>
              <a:rPr lang="ru-RU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ru-RU" altLang="ru-RU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codul</a:t>
            </a:r>
            <a:r>
              <a:rPr lang="ru-RU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aferent</a:t>
            </a:r>
            <a:r>
              <a:rPr lang="ru-RU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</a:t>
            </a:r>
            <a:endParaRPr lang="ro-RO" altLang="ru-RU" sz="28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altLang="ru-RU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realizează</a:t>
            </a:r>
            <a:r>
              <a:rPr lang="ro-RO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</a:t>
            </a:r>
            <a:r>
              <a:rPr lang="ru-RU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selectarea</a:t>
            </a:r>
            <a:r>
              <a:rPr lang="ru-RU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evenimentului</a:t>
            </a:r>
            <a:r>
              <a:rPr lang="ro-RO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respectiv</a:t>
            </a:r>
            <a:r>
              <a:rPr lang="ru-RU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din</a:t>
            </a:r>
            <a:endParaRPr lang="ro-RO" altLang="ru-RU" sz="28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altLang="ru-RU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fereastra</a:t>
            </a:r>
            <a:r>
              <a:rPr lang="ru-RU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r>
              <a:rPr lang="ru-RU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vizualizare</a:t>
            </a:r>
            <a:r>
              <a:rPr lang="ru-RU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ru-RU" altLang="ru-RU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codului</a:t>
            </a:r>
            <a:r>
              <a:rPr lang="ru-RU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ru-RU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</a:t>
            </a:r>
            <a:r>
              <a:rPr lang="ro-RO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producerea</a:t>
            </a:r>
            <a:endParaRPr lang="ro-RO" altLang="ru-RU" sz="28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altLang="ru-RU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evenimentului</a:t>
            </a:r>
            <a:r>
              <a:rPr lang="ru-RU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respectiv</a:t>
            </a:r>
            <a:r>
              <a:rPr lang="ru-RU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asupra</a:t>
            </a:r>
            <a:r>
              <a:rPr lang="ru-RU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obiectului</a:t>
            </a:r>
            <a:r>
              <a:rPr lang="ro-RO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solicitat</a:t>
            </a:r>
            <a:r>
              <a:rPr lang="ru-RU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o-RO" altLang="ru-RU" sz="28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altLang="ru-RU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r>
              <a:rPr lang="ru-RU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exemplu</a:t>
            </a:r>
            <a:r>
              <a:rPr lang="ru-RU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click</a:t>
            </a:r>
            <a:r>
              <a:rPr lang="ru-RU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</a:t>
            </a:r>
            <a:r>
              <a:rPr lang="ro-RO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mouse-ul</a:t>
            </a:r>
            <a:r>
              <a:rPr lang="ru-RU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ru-RU" sz="28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altLang="ru-RU" sz="28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ru-RU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ru-RU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produce</a:t>
            </a:r>
            <a:r>
              <a:rPr lang="ru-RU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automat</a:t>
            </a:r>
            <a:r>
              <a:rPr lang="en-US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denumirea</a:t>
            </a:r>
            <a:r>
              <a:rPr lang="en-US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rutinei</a:t>
            </a:r>
            <a:r>
              <a:rPr lang="ru-RU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r>
              <a:rPr lang="ro-RO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tratare</a:t>
            </a:r>
            <a:r>
              <a:rPr lang="ru-RU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</a:t>
            </a:r>
            <a:endParaRPr lang="ro-RO" altLang="ru-RU" sz="28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altLang="ru-RU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evenimentului</a:t>
            </a:r>
            <a:r>
              <a:rPr lang="ru-RU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</a:t>
            </a:r>
            <a:r>
              <a:rPr lang="ru-RU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deasemenea</a:t>
            </a:r>
            <a:r>
              <a:rPr lang="ru-RU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altLang="ru-RU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ompleta</a:t>
            </a:r>
            <a:r>
              <a:rPr lang="ro-RO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variabilele</a:t>
            </a:r>
            <a:r>
              <a:rPr lang="ru-RU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endParaRPr lang="ro-RO" altLang="ru-RU" sz="28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o-RO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</a:t>
            </a:r>
            <a:r>
              <a:rPr lang="ru-RU" altLang="ru-RU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ntrare</a:t>
            </a:r>
            <a:r>
              <a:rPr lang="ru-RU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ru-RU" altLang="ru-RU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otodată</a:t>
            </a:r>
            <a:r>
              <a:rPr lang="ru-RU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ru-RU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scrie</a:t>
            </a:r>
            <a:r>
              <a:rPr lang="ru-RU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</a:t>
            </a:r>
            <a:r>
              <a:rPr lang="ru-RU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ru-RU" altLang="ru-RU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ultima</a:t>
            </a:r>
            <a:r>
              <a:rPr lang="ru-RU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linie</a:t>
            </a:r>
            <a:r>
              <a:rPr lang="ru-RU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</a:t>
            </a:r>
            <a:r>
              <a:rPr lang="ro-RO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subrutinei</a:t>
            </a:r>
            <a:endParaRPr lang="ro-RO" altLang="ru-RU" sz="28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altLang="ru-RU" sz="28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End</a:t>
            </a:r>
            <a:r>
              <a:rPr lang="ru-RU" altLang="ru-RU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</a:t>
            </a:r>
            <a:r>
              <a:rPr lang="ru-RU" altLang="ru-RU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endParaRPr lang="ro-RO" altLang="ru-RU" sz="28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altLang="ru-RU" sz="28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altLang="ru-RU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Utilizatorului</a:t>
            </a:r>
            <a:r>
              <a:rPr lang="ru-RU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îi</a:t>
            </a:r>
            <a:r>
              <a:rPr lang="ru-RU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rămâne</a:t>
            </a:r>
            <a:r>
              <a:rPr lang="ru-RU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sarcina</a:t>
            </a:r>
            <a:r>
              <a:rPr lang="ru-RU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r>
              <a:rPr lang="ru-RU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</a:t>
            </a:r>
            <a:r>
              <a:rPr lang="en-US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scrie</a:t>
            </a:r>
            <a:r>
              <a:rPr lang="en-US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liniile</a:t>
            </a:r>
            <a:r>
              <a:rPr lang="ru-RU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efective</a:t>
            </a:r>
            <a:r>
              <a:rPr lang="ru-RU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altLang="ru-RU" sz="28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altLang="ru-RU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necesare</a:t>
            </a:r>
            <a:r>
              <a:rPr lang="ro-RO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tratării</a:t>
            </a:r>
            <a:r>
              <a:rPr lang="en-US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ru-RU" altLang="ru-RU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venimentului</a:t>
            </a:r>
            <a:r>
              <a:rPr lang="en-US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respectiv</a:t>
            </a:r>
            <a:r>
              <a:rPr lang="ru-RU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alt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Номер слайда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666447E-1D8C-4BB0-A52D-7C8112002B7D}" type="slidenum">
              <a:rPr lang="ru-RU" altLang="ru-RU" sz="1400" smtClean="0"/>
              <a:pPr>
                <a:spcBef>
                  <a:spcPct val="0"/>
                </a:spcBef>
                <a:buFontTx/>
                <a:buNone/>
              </a:pPr>
              <a:t>31</a:t>
            </a:fld>
            <a:endParaRPr lang="ru-RU" altLang="ru-RU" sz="1400"/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6613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eaLnBrk="1" hangingPunct="1">
              <a:defRPr/>
            </a:pPr>
            <a:br>
              <a:rPr lang="ro-RO" sz="4800" b="1" i="1" dirty="0">
                <a:solidFill>
                  <a:srgbClr val="CC3300"/>
                </a:solidFill>
              </a:rPr>
            </a:br>
            <a:r>
              <a:rPr lang="ru-RU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Proceduri</a:t>
            </a:r>
            <a:br>
              <a:rPr lang="ru-RU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836613"/>
            <a:ext cx="9144000" cy="6021387"/>
          </a:xfrm>
          <a:solidFill>
            <a:schemeClr val="accent5"/>
          </a:solidFill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ru-RU" altLang="ru-RU" sz="1000" dirty="0"/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altLang="ru-RU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Există</a:t>
            </a:r>
            <a:r>
              <a:rPr lang="ru-RU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trei</a:t>
            </a:r>
            <a:r>
              <a:rPr lang="ru-RU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tipuri</a:t>
            </a:r>
            <a:r>
              <a:rPr lang="ru-RU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r>
              <a:rPr lang="ru-RU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proceduri</a:t>
            </a:r>
            <a:r>
              <a:rPr lang="ru-RU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ru-RU" sz="28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ru-RU" altLang="ru-RU" sz="28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altLang="ru-RU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altLang="ru-RU" sz="28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</a:t>
            </a:r>
            <a:r>
              <a:rPr lang="ru-RU" altLang="ru-RU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altLang="ru-RU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poate</a:t>
            </a:r>
            <a:r>
              <a:rPr lang="ru-RU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primi</a:t>
            </a:r>
            <a:r>
              <a:rPr lang="ru-RU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şi</a:t>
            </a:r>
            <a:r>
              <a:rPr lang="ru-RU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transmite</a:t>
            </a:r>
            <a:r>
              <a:rPr lang="ru-RU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informaţii</a:t>
            </a:r>
            <a:r>
              <a:rPr lang="ru-RU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</a:t>
            </a:r>
            <a:r>
              <a:rPr lang="ru-RU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intermediul</a:t>
            </a:r>
            <a:r>
              <a:rPr lang="ru-RU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unor</a:t>
            </a:r>
            <a:r>
              <a:rPr lang="ru-RU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variabile</a:t>
            </a:r>
            <a:r>
              <a:rPr lang="ru-RU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publice</a:t>
            </a:r>
            <a:r>
              <a:rPr lang="ru-RU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ru-RU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altLang="ru-RU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şi</a:t>
            </a:r>
            <a:r>
              <a:rPr lang="ru-RU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</a:t>
            </a:r>
            <a:r>
              <a:rPr lang="en-US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parametrilor</a:t>
            </a:r>
            <a:r>
              <a:rPr lang="ru-RU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numele</a:t>
            </a:r>
            <a:r>
              <a:rPr lang="ru-RU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procedurii</a:t>
            </a:r>
            <a:r>
              <a:rPr lang="en-US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altLang="ru-RU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</a:t>
            </a:r>
            <a:r>
              <a:rPr lang="ru-RU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</a:t>
            </a:r>
            <a:r>
              <a:rPr lang="ru-RU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ru-RU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ataşată</a:t>
            </a:r>
            <a:r>
              <a:rPr lang="ru-RU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nici</a:t>
            </a:r>
            <a:r>
              <a:rPr lang="ru-RU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valoare</a:t>
            </a:r>
            <a:r>
              <a:rPr lang="ru-RU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ru-RU" sz="28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ru-RU" altLang="ru-RU" sz="28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altLang="ru-RU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altLang="ru-RU" sz="28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Function</a:t>
            </a:r>
            <a:r>
              <a:rPr lang="ru-RU" altLang="ru-RU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</a:t>
            </a:r>
            <a:r>
              <a:rPr lang="ru-RU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deosebeşte</a:t>
            </a:r>
            <a:r>
              <a:rPr lang="ru-RU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r>
              <a:rPr lang="ru-RU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ru-RU" altLang="ru-RU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procedură</a:t>
            </a:r>
            <a:r>
              <a:rPr lang="ru-RU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</a:t>
            </a:r>
            <a:r>
              <a:rPr lang="ru-RU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</a:t>
            </a:r>
            <a:r>
              <a:rPr lang="ru-RU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aceea</a:t>
            </a:r>
            <a:r>
              <a:rPr lang="ru-RU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altLang="ru-RU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că</a:t>
            </a:r>
            <a:r>
              <a:rPr lang="ru-RU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numele</a:t>
            </a:r>
            <a:r>
              <a:rPr lang="en-US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ru-RU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ataşată</a:t>
            </a:r>
            <a:r>
              <a:rPr lang="ru-RU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</a:t>
            </a:r>
            <a:r>
              <a:rPr lang="en-US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valoare</a:t>
            </a:r>
            <a:r>
              <a:rPr lang="en-US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altLang="ru-RU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valoarea</a:t>
            </a:r>
            <a:r>
              <a:rPr lang="ru-RU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funcţiei</a:t>
            </a:r>
            <a:r>
              <a:rPr lang="ru-RU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altLang="ru-RU" sz="28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ru-RU" altLang="ru-RU" sz="28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altLang="ru-RU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altLang="ru-RU" sz="28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Property</a:t>
            </a:r>
            <a:r>
              <a:rPr lang="ru-RU" altLang="ru-RU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caracteristic</a:t>
            </a:r>
            <a:r>
              <a:rPr lang="ru-RU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definirii</a:t>
            </a:r>
            <a:r>
              <a:rPr lang="ru-RU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proprietăţilor</a:t>
            </a:r>
            <a:r>
              <a:rPr lang="ru-RU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unui</a:t>
            </a:r>
            <a:r>
              <a:rPr lang="ru-RU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ru-RU" sz="28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altLang="ru-RU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obiect</a:t>
            </a:r>
            <a:r>
              <a:rPr lang="ru-RU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ru-RU" sz="28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altLang="ru-RU" sz="28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vi-VN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Observaţie</a:t>
            </a:r>
            <a:r>
              <a:rPr lang="en-US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r>
              <a:rPr lang="vi-VN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Declaraţiile pot să apară şi în afara</a:t>
            </a:r>
            <a:r>
              <a:rPr lang="en-US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procedurilor,</a:t>
            </a:r>
            <a:endParaRPr lang="ro-RO" altLang="ru-RU" sz="28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vi-VN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</a:t>
            </a:r>
            <a:r>
              <a:rPr lang="en-US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nivel de</a:t>
            </a:r>
            <a:r>
              <a:rPr lang="en-US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modul.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altLang="ru-RU" sz="18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altLang="ru-RU" sz="2800" b="1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Номер слайда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128B701-B843-45E2-ABA3-C70E933835EA}" type="slidenum">
              <a:rPr lang="ru-RU" altLang="ru-RU" sz="1400" smtClean="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32</a:t>
            </a:fld>
            <a:endParaRPr lang="ru-RU" altLang="ru-RU" sz="1400">
              <a:solidFill>
                <a:srgbClr val="000000"/>
              </a:solidFill>
            </a:endParaRPr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6613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eaLnBrk="1" hangingPunct="1">
              <a:defRPr/>
            </a:pPr>
            <a:br>
              <a:rPr lang="en-US" sz="4800" b="1" i="1" dirty="0">
                <a:solidFill>
                  <a:srgbClr val="CC3300"/>
                </a:solidFill>
              </a:rPr>
            </a:b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Declararea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unei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p</a:t>
            </a:r>
            <a:r>
              <a:rPr lang="ru-RU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roceduri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Sub</a:t>
            </a:r>
            <a:br>
              <a:rPr lang="ru-RU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836613"/>
            <a:ext cx="9144000" cy="6021387"/>
          </a:xfrm>
          <a:solidFill>
            <a:schemeClr val="accent5"/>
          </a:solidFill>
        </p:spPr>
        <p:txBody>
          <a:bodyPr/>
          <a:lstStyle/>
          <a:p>
            <a:pPr marL="0" indent="0" eaLnBrk="1" hangingPunct="1">
              <a:spcBef>
                <a:spcPct val="0"/>
              </a:spcBef>
              <a:buFontTx/>
              <a:buNone/>
              <a:defRPr/>
            </a:pPr>
            <a:r>
              <a:rPr lang="en-US" sz="2800" b="1" i="1" kern="1200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sz="2600" b="1" i="1" kern="1200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2600" b="1" i="1" kern="1200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Private|Public</a:t>
            </a:r>
            <a:r>
              <a:rPr lang="ru-RU" sz="2600" b="1" i="1" kern="1200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] [</a:t>
            </a:r>
            <a:r>
              <a:rPr lang="ru-RU" sz="2600" b="1" i="1" kern="1200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Static</a:t>
            </a:r>
            <a:r>
              <a:rPr lang="ru-RU" sz="2600" b="1" i="1" kern="1200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] </a:t>
            </a:r>
            <a:r>
              <a:rPr lang="ru-RU" sz="2600" b="1" i="1" kern="1200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Sub</a:t>
            </a:r>
            <a:r>
              <a:rPr lang="ru-RU" sz="2600" b="1" i="1" kern="1200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i="1" kern="1200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name</a:t>
            </a:r>
            <a:r>
              <a:rPr lang="ru-RU" sz="2600" b="1" i="1" kern="1200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([</a:t>
            </a:r>
            <a:r>
              <a:rPr lang="ru-RU" sz="2600" b="1" i="1" kern="1200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arglist</a:t>
            </a:r>
            <a:r>
              <a:rPr lang="ru-RU" sz="2600" b="1" i="1" kern="1200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])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  <a:defRPr/>
            </a:pPr>
            <a:r>
              <a:rPr lang="en-US" sz="2600" i="1" kern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		</a:t>
            </a:r>
            <a:r>
              <a:rPr lang="ro-RO" sz="2600" i="1" kern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600" b="1" i="1" kern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2600" b="1" i="1" kern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declaraţii</a:t>
            </a:r>
            <a:r>
              <a:rPr lang="ru-RU" sz="2600" b="1" i="1" kern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]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  <a:defRPr/>
            </a:pPr>
            <a:r>
              <a:rPr lang="en-US" sz="2600" b="1" i="1" kern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		</a:t>
            </a:r>
            <a:r>
              <a:rPr lang="ro-RO" sz="2600" b="1" i="1" kern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600" b="1" i="1" kern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2600" b="1" i="1" kern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instrucţiuni</a:t>
            </a:r>
            <a:r>
              <a:rPr lang="ru-RU" sz="2600" b="1" i="1" kern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]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  <a:defRPr/>
            </a:pPr>
            <a:r>
              <a:rPr lang="en-US" sz="2600" b="1" i="1" kern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		</a:t>
            </a:r>
            <a:r>
              <a:rPr lang="ro-RO" sz="2600" b="1" i="1" kern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600" b="1" i="1" kern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2600" b="1" i="1" kern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Exit</a:t>
            </a:r>
            <a:r>
              <a:rPr lang="ru-RU" sz="2600" b="1" i="1" kern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i="1" kern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Sub</a:t>
            </a:r>
            <a:r>
              <a:rPr lang="ru-RU" sz="2600" b="1" i="1" kern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r>
              <a:rPr lang="en-US" sz="2600" b="1" i="1" kern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kern="1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’ </a:t>
            </a:r>
            <a:r>
              <a:rPr lang="ru-RU" sz="2600" b="1" i="1" kern="1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Prin</a:t>
            </a:r>
            <a:r>
              <a:rPr lang="ru-RU" sz="2600" b="1" i="1" kern="1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i="1" kern="1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Exit</a:t>
            </a:r>
            <a:r>
              <a:rPr lang="ru-RU" sz="2600" b="1" i="1" kern="1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i="1" kern="1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Sub</a:t>
            </a:r>
            <a:r>
              <a:rPr lang="ru-RU" sz="2600" b="1" i="1" kern="1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i="1" kern="1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se</a:t>
            </a:r>
            <a:r>
              <a:rPr lang="ru-RU" sz="2600" b="1" i="1" kern="1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i="1" kern="1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iese</a:t>
            </a:r>
            <a:r>
              <a:rPr lang="ru-RU" sz="2600" b="1" i="1" kern="1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i="1" kern="1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din</a:t>
            </a:r>
            <a:r>
              <a:rPr lang="ru-RU" sz="2600" b="1" i="1" kern="1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i="1" kern="1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procedură</a:t>
            </a:r>
            <a:r>
              <a:rPr lang="ru-RU" sz="2600" b="1" i="1" kern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  <a:defRPr/>
            </a:pPr>
            <a:r>
              <a:rPr lang="en-US" sz="2600" b="1" i="1" kern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		</a:t>
            </a:r>
            <a:r>
              <a:rPr lang="ro-RO" sz="2600" b="1" i="1" kern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600" b="1" i="1" kern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2600" b="1" i="1" kern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instrucţiuni</a:t>
            </a:r>
            <a:r>
              <a:rPr lang="ru-RU" sz="2600" b="1" i="1" kern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]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  <a:defRPr/>
            </a:pPr>
            <a:r>
              <a:rPr lang="en-US" sz="2600" b="1" i="1" kern="1200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sz="2600" b="1" i="1" kern="1200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End</a:t>
            </a:r>
            <a:r>
              <a:rPr lang="ru-RU" sz="2600" b="1" i="1" kern="1200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i="1" kern="1200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Sub</a:t>
            </a:r>
            <a:endParaRPr lang="en-US" sz="2600" b="1" i="1" kern="1200" dirty="0">
              <a:solidFill>
                <a:srgbClr val="CC33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spcBef>
                <a:spcPct val="0"/>
              </a:spcBef>
              <a:buFontTx/>
              <a:buNone/>
              <a:defRPr/>
            </a:pPr>
            <a:endParaRPr lang="ru-RU" sz="2600" b="1" i="1" kern="1200" dirty="0">
              <a:solidFill>
                <a:srgbClr val="CC33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2600" b="1" i="1" kern="1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600" b="1" i="1" kern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i="1" kern="1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Public</a:t>
            </a:r>
            <a:r>
              <a:rPr lang="ru-RU" sz="2600" b="1" i="1" kern="1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600" b="1" i="1" kern="1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Private</a:t>
            </a:r>
            <a:r>
              <a:rPr lang="ru-RU" sz="2600" b="1" i="1" kern="1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600" b="1" i="1" kern="1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Static</a:t>
            </a:r>
            <a:r>
              <a:rPr lang="ru-RU" sz="2600" i="1" kern="1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kern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600" i="1" kern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i="1" kern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determină</a:t>
            </a:r>
            <a:r>
              <a:rPr lang="ru-RU" sz="2600" i="1" kern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i="1" kern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vizibilitatea</a:t>
            </a:r>
            <a:r>
              <a:rPr lang="en-US" sz="2600" i="1" kern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2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name</a:t>
            </a:r>
            <a:r>
              <a:rPr lang="en-US" sz="26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26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numele</a:t>
            </a:r>
            <a:r>
              <a:rPr lang="en-US" sz="26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procedurii</a:t>
            </a:r>
            <a:r>
              <a:rPr lang="en-US" sz="26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Se </a:t>
            </a:r>
            <a:r>
              <a:rPr lang="en-US" sz="26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recomanda</a:t>
            </a:r>
            <a:r>
              <a:rPr lang="en-US" sz="26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o </a:t>
            </a:r>
            <a:r>
              <a:rPr lang="en-US" sz="26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construcţie</a:t>
            </a:r>
            <a:r>
              <a:rPr lang="en-US" sz="26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de tip </a:t>
            </a:r>
            <a:r>
              <a:rPr lang="en-US" sz="26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AcţiuneObiect</a:t>
            </a:r>
            <a:r>
              <a:rPr lang="en-US" sz="26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de </a:t>
            </a:r>
            <a:r>
              <a:rPr lang="en-US" sz="26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exemplu</a:t>
            </a:r>
            <a:r>
              <a:rPr lang="en-US" sz="26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ModificaFereastra</a:t>
            </a:r>
            <a:r>
              <a:rPr lang="en-US" sz="26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AdunaBani</a:t>
            </a:r>
            <a:r>
              <a:rPr lang="en-US" sz="26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etc.;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26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arglist</a:t>
            </a:r>
            <a:r>
              <a:rPr lang="en-US" sz="2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26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lista</a:t>
            </a:r>
            <a:r>
              <a:rPr lang="en-US" sz="26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26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argumente</a:t>
            </a:r>
            <a:r>
              <a:rPr lang="en-US" sz="26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(explicate </a:t>
            </a:r>
            <a:r>
              <a:rPr lang="en-US" sz="26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în</a:t>
            </a:r>
            <a:r>
              <a:rPr lang="en-US" sz="26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continuare</a:t>
            </a:r>
            <a:r>
              <a:rPr lang="en-US" sz="26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separate </a:t>
            </a:r>
            <a:r>
              <a:rPr lang="en-US" sz="26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prin</a:t>
            </a:r>
            <a:r>
              <a:rPr lang="en-US" sz="26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virgule;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26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Prin</a:t>
            </a:r>
            <a:r>
              <a:rPr lang="en-US" sz="26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Exit Sub </a:t>
            </a:r>
            <a:r>
              <a:rPr lang="en-US" sz="26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se </a:t>
            </a:r>
            <a:r>
              <a:rPr lang="en-US" sz="26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iese</a:t>
            </a:r>
            <a:r>
              <a:rPr lang="en-US" sz="26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din </a:t>
            </a:r>
            <a:r>
              <a:rPr lang="en-US" sz="26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procedură</a:t>
            </a:r>
            <a:r>
              <a:rPr lang="en-US" sz="26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  <a:defRPr/>
            </a:pPr>
            <a:endParaRPr lang="en-US" sz="2800" i="1" kern="1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64704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>
              <a:defRPr/>
            </a:pP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Declararea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unei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proceduri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Function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643" name="Содержимое 2"/>
          <p:cNvSpPr>
            <a:spLocks noGrp="1"/>
          </p:cNvSpPr>
          <p:nvPr>
            <p:ph idx="1"/>
          </p:nvPr>
        </p:nvSpPr>
        <p:spPr>
          <a:xfrm>
            <a:off x="0" y="764705"/>
            <a:ext cx="9144000" cy="6093295"/>
          </a:xfrm>
          <a:solidFill>
            <a:schemeClr val="accent5"/>
          </a:solidFill>
        </p:spPr>
        <p:txBody>
          <a:bodyPr/>
          <a:lstStyle/>
          <a:p>
            <a:pPr lvl="1">
              <a:buFontTx/>
              <a:buNone/>
              <a:defRPr/>
            </a:pPr>
            <a:r>
              <a:rPr lang="en-US" alt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altLang="ru-RU" sz="24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Private|Public</a:t>
            </a:r>
            <a:r>
              <a:rPr lang="en-US" alt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 [Static] Function</a:t>
            </a:r>
            <a:r>
              <a:rPr lang="en-US" altLang="ru-RU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400" b="1" i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name</a:t>
            </a:r>
            <a:r>
              <a:rPr lang="en-US" alt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([</a:t>
            </a:r>
            <a:r>
              <a:rPr lang="en-US" altLang="ru-RU" sz="24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arglist</a:t>
            </a:r>
            <a:r>
              <a:rPr lang="en-US" altLang="ru-RU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]) [</a:t>
            </a:r>
            <a:r>
              <a:rPr lang="en-US" alt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</a:t>
            </a:r>
            <a:r>
              <a:rPr lang="en-US" altLang="ru-RU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type</a:t>
            </a:r>
            <a:r>
              <a:rPr lang="en-US" altLang="ru-RU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</a:p>
          <a:p>
            <a:pPr lvl="2">
              <a:buFontTx/>
              <a:buNone/>
              <a:defRPr/>
            </a:pPr>
            <a:r>
              <a:rPr lang="ro-RO" alt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altLang="ru-RU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declaraţii</a:t>
            </a:r>
            <a:r>
              <a:rPr lang="en-US" alt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</a:p>
          <a:p>
            <a:pPr lvl="2">
              <a:buFontTx/>
              <a:buNone/>
              <a:defRPr/>
            </a:pPr>
            <a:r>
              <a:rPr lang="ro-RO" alt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altLang="ru-RU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instrucţiuni</a:t>
            </a:r>
            <a:r>
              <a:rPr lang="en-US" alt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</a:p>
          <a:p>
            <a:pPr lvl="2">
              <a:buFontTx/>
              <a:buNone/>
              <a:defRPr/>
            </a:pPr>
            <a:r>
              <a:rPr lang="ro-RO" alt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altLang="ru-RU" b="1" i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name</a:t>
            </a:r>
            <a:r>
              <a:rPr lang="en-US" alt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expression</a:t>
            </a:r>
            <a:r>
              <a:rPr lang="en-US" alt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ro-RO" alt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‘ o </a:t>
            </a:r>
            <a:r>
              <a:rPr lang="en-US" altLang="ru-RU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instructiune</a:t>
            </a:r>
            <a:r>
              <a:rPr lang="en-US" alt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necesara</a:t>
            </a:r>
            <a:endParaRPr lang="en-US" altLang="ru-RU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buFontTx/>
              <a:buNone/>
              <a:defRPr/>
            </a:pPr>
            <a:r>
              <a:rPr lang="ro-RO" altLang="ru-RU" b="1" i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b="1" i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[Exit Function]</a:t>
            </a:r>
          </a:p>
          <a:p>
            <a:pPr lvl="2">
              <a:buFontTx/>
              <a:buNone/>
              <a:defRPr/>
            </a:pPr>
            <a:r>
              <a:rPr lang="en-US" alt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altLang="ru-RU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instrucţiuni</a:t>
            </a:r>
            <a:r>
              <a:rPr lang="en-US" alt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</a:p>
          <a:p>
            <a:pPr lvl="2">
              <a:buFontTx/>
              <a:buNone/>
              <a:defRPr/>
            </a:pPr>
            <a:r>
              <a:rPr lang="en-US" alt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altLang="ru-RU" b="1" i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name</a:t>
            </a:r>
            <a:r>
              <a:rPr lang="en-US" alt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expression</a:t>
            </a:r>
            <a:r>
              <a:rPr lang="en-US" alt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 </a:t>
            </a:r>
            <a:r>
              <a:rPr lang="ro-RO" alt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‘ o </a:t>
            </a:r>
            <a:r>
              <a:rPr lang="en-US" altLang="ru-RU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instructiune</a:t>
            </a:r>
            <a:r>
              <a:rPr lang="en-US" alt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necesara</a:t>
            </a:r>
            <a:endParaRPr lang="en-US" altLang="ru-RU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Tx/>
              <a:buNone/>
              <a:defRPr/>
            </a:pPr>
            <a:r>
              <a:rPr lang="en-US" alt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End Sub</a:t>
            </a:r>
            <a:endParaRPr lang="ro-RO" altLang="ru-RU" sz="24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Tx/>
              <a:buNone/>
              <a:defRPr/>
            </a:pPr>
            <a:endParaRPr lang="en-US" altLang="ru-RU" sz="2400" b="1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altLang="ru-RU" sz="24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Declararea</a:t>
            </a:r>
            <a:r>
              <a:rPr lang="en-US" altLang="ru-RU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4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este</a:t>
            </a:r>
            <a:r>
              <a:rPr lang="en-US" altLang="ru-RU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4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similară</a:t>
            </a:r>
            <a:r>
              <a:rPr lang="en-US" altLang="ru-RU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4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unei</a:t>
            </a:r>
            <a:r>
              <a:rPr lang="en-US" altLang="ru-RU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4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proceduri</a:t>
            </a:r>
            <a:r>
              <a:rPr lang="en-US" altLang="ru-RU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</a:t>
            </a:r>
            <a:r>
              <a:rPr lang="en-US" altLang="ru-RU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ru-RU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4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Apare</a:t>
            </a:r>
            <a:r>
              <a:rPr lang="en-US" altLang="ru-RU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4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altLang="ru-RU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plus </a:t>
            </a:r>
            <a:r>
              <a:rPr lang="en-US" altLang="ru-RU" sz="24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posibilitatea</a:t>
            </a:r>
            <a:r>
              <a:rPr lang="en-US" altLang="ru-RU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a </a:t>
            </a:r>
            <a:r>
              <a:rPr lang="en-US" altLang="ru-RU" sz="24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defini</a:t>
            </a:r>
            <a:r>
              <a:rPr lang="en-US" altLang="ru-RU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explicit </a:t>
            </a:r>
            <a:r>
              <a:rPr lang="en-US" altLang="ru-RU" sz="24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tipul</a:t>
            </a:r>
            <a:r>
              <a:rPr lang="en-US" altLang="ru-RU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4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funcţiei</a:t>
            </a:r>
            <a:r>
              <a:rPr lang="en-US" altLang="ru-RU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4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</a:t>
            </a:r>
            <a:r>
              <a:rPr lang="en-US" altLang="ru-RU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4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clauza</a:t>
            </a:r>
            <a:r>
              <a:rPr lang="en-US" altLang="ru-RU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 type</a:t>
            </a:r>
            <a:r>
              <a:rPr lang="en-US" altLang="ru-RU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>
              <a:defRPr/>
            </a:pPr>
            <a:r>
              <a:rPr lang="en-US" altLang="ru-RU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 </a:t>
            </a:r>
            <a:r>
              <a:rPr lang="en-US" altLang="ru-RU" sz="24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remarcă</a:t>
            </a:r>
            <a:r>
              <a:rPr lang="en-US" altLang="ru-RU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4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necesitatea</a:t>
            </a:r>
            <a:r>
              <a:rPr lang="en-US" altLang="ru-RU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a </a:t>
            </a:r>
            <a:r>
              <a:rPr lang="en-US" altLang="ru-RU" sz="24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atribui</a:t>
            </a:r>
            <a:r>
              <a:rPr lang="en-US" altLang="ru-RU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altLang="ru-RU" sz="24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valoare</a:t>
            </a:r>
            <a:r>
              <a:rPr lang="en-US" altLang="ru-RU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4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funcţiei</a:t>
            </a:r>
            <a:r>
              <a:rPr lang="en-US" altLang="ru-RU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4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</a:t>
            </a:r>
            <a:r>
              <a:rPr lang="en-US" altLang="ru-RU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altLang="ru-RU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name = </a:t>
            </a:r>
            <a:r>
              <a:rPr lang="en-US" altLang="ru-RU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expresie</a:t>
            </a:r>
            <a:r>
              <a:rPr lang="en-US" alt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defRPr/>
            </a:pPr>
            <a:r>
              <a:rPr lang="en-US" altLang="ru-RU" sz="24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</a:t>
            </a:r>
            <a:r>
              <a:rPr lang="en-US" altLang="ru-RU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Exit Function</a:t>
            </a:r>
            <a:r>
              <a:rPr lang="en-US" altLang="ru-RU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 </a:t>
            </a:r>
            <a:r>
              <a:rPr lang="en-US" altLang="ru-RU" sz="24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iese</a:t>
            </a:r>
            <a:r>
              <a:rPr lang="en-US" altLang="ru-RU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din </a:t>
            </a:r>
            <a:r>
              <a:rPr lang="en-US" altLang="ru-RU" sz="24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func</a:t>
            </a:r>
            <a:r>
              <a:rPr lang="ro-RO" altLang="ru-RU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ție</a:t>
            </a:r>
            <a:r>
              <a:rPr lang="en-US" altLang="ru-RU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altLang="ru-RU" sz="24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164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E972989-2B7A-4BD9-96C0-C76519F4FD9B}" type="slidenum">
              <a:rPr lang="ru-RU" altLang="ru-RU" sz="1400" smtClean="0"/>
              <a:pPr>
                <a:spcBef>
                  <a:spcPct val="0"/>
                </a:spcBef>
                <a:buFontTx/>
                <a:buNone/>
              </a:pPr>
              <a:t>33</a:t>
            </a:fld>
            <a:endParaRPr lang="ru-RU" altLang="ru-RU" sz="140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5175"/>
          </a:xfrm>
          <a:solidFill>
            <a:srgbClr val="CCFFFF"/>
          </a:solidFill>
        </p:spPr>
        <p:txBody>
          <a:bodyPr/>
          <a:lstStyle/>
          <a:p>
            <a:pPr eaLnBrk="1" hangingPunct="1">
              <a:lnSpc>
                <a:spcPts val="2381"/>
              </a:lnSpc>
              <a:tabLst>
                <a:tab pos="604784" algn="l"/>
                <a:tab pos="907176" algn="l"/>
                <a:tab pos="1159170" algn="l"/>
              </a:tabLst>
              <a:defRPr/>
            </a:pPr>
            <a:br>
              <a:rPr lang="en-US" altLang="zh-CN" sz="3600" b="1" kern="1200" dirty="0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br>
              <a:rPr lang="en-US" altLang="zh-CN" sz="3600" b="1" kern="1200" dirty="0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br>
              <a:rPr lang="en-US" altLang="zh-CN" sz="3600" b="1" kern="1200" dirty="0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en-US" altLang="zh-CN" sz="3600" b="1" kern="1200" dirty="0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Coding with VBA</a:t>
            </a:r>
            <a:br>
              <a:rPr lang="en-US" altLang="zh-CN" sz="2800" b="1" kern="1200" dirty="0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br>
              <a:rPr lang="en-US" altLang="zh-CN" sz="2800" b="1" kern="1200" dirty="0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br>
              <a:rPr lang="en-US" altLang="zh-CN" sz="3600" b="1" kern="1200" dirty="0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765175"/>
            <a:ext cx="9144000" cy="6092825"/>
          </a:xfrm>
          <a:solidFill>
            <a:schemeClr val="accent5"/>
          </a:solidFill>
        </p:spPr>
        <p:txBody>
          <a:bodyPr/>
          <a:lstStyle/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FontTx/>
              <a:buNone/>
              <a:tabLst>
                <a:tab pos="604784" algn="l"/>
                <a:tab pos="907176" algn="l"/>
                <a:tab pos="1159170" algn="l"/>
              </a:tabLst>
              <a:defRPr/>
            </a:pPr>
            <a:r>
              <a:rPr lang="en-US" altLang="zh-CN" sz="2800" b="1" i="1" kern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There are two approaches to write a code in VBA:</a:t>
            </a:r>
          </a:p>
          <a:p>
            <a:pPr marL="822952" lvl="2" indent="0" eaLnBrk="1" hangingPunct="1">
              <a:spcBef>
                <a:spcPct val="0"/>
              </a:spcBef>
              <a:buFont typeface="Arial"/>
              <a:buChar char="•"/>
              <a:tabLst>
                <a:tab pos="604784" algn="l"/>
                <a:tab pos="907176" algn="l"/>
                <a:tab pos="1159170" algn="l"/>
              </a:tabLst>
              <a:defRPr/>
            </a:pPr>
            <a:r>
              <a:rPr lang="en-US" altLang="zh-CN" sz="2800" i="1" kern="1200" dirty="0">
                <a:solidFill>
                  <a:srgbClr val="002060"/>
                </a:solidFill>
                <a:latin typeface="Times New Roman" pitchFamily="-112" charset="0"/>
                <a:ea typeface="+mn-ea"/>
                <a:cs typeface="+mn-cs"/>
              </a:rPr>
              <a:t>		</a:t>
            </a:r>
            <a:r>
              <a:rPr lang="en-US" altLang="zh-CN" sz="2800" i="1" kern="1200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Standard Coding</a:t>
            </a:r>
          </a:p>
          <a:p>
            <a:pPr marL="822952" lvl="2" indent="0" eaLnBrk="1" hangingPunct="1">
              <a:spcBef>
                <a:spcPct val="0"/>
              </a:spcBef>
              <a:buFont typeface="Arial"/>
              <a:buChar char="•"/>
              <a:tabLst>
                <a:tab pos="604784" algn="l"/>
                <a:tab pos="907176" algn="l"/>
                <a:tab pos="1159170" algn="l"/>
              </a:tabLst>
              <a:defRPr/>
            </a:pPr>
            <a:r>
              <a:rPr lang="en-US" altLang="zh-CN" sz="2800" i="1" kern="1200" dirty="0">
                <a:solidFill>
                  <a:srgbClr val="002060"/>
                </a:solidFill>
                <a:latin typeface="Times New Roman" pitchFamily="-112" charset="0"/>
                <a:ea typeface="+mn-ea"/>
                <a:cs typeface="+mn-cs"/>
              </a:rPr>
              <a:t>		</a:t>
            </a:r>
            <a:r>
              <a:rPr lang="en-US" altLang="zh-CN" sz="2800" i="1" kern="1200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Macro Recording</a:t>
            </a:r>
            <a:endParaRPr lang="en-US" altLang="zh-CN" sz="2800" i="1" kern="1200" dirty="0">
              <a:solidFill>
                <a:srgbClr val="002060"/>
              </a:solidFill>
              <a:latin typeface="Times New Roman" pitchFamily="-112" charset="0"/>
            </a:endParaRPr>
          </a:p>
          <a:p>
            <a:pPr marL="0" indent="0" eaLnBrk="1" hangingPunct="1">
              <a:spcBef>
                <a:spcPct val="0"/>
              </a:spcBef>
              <a:buFontTx/>
              <a:buNone/>
              <a:tabLst>
                <a:tab pos="604784" algn="l"/>
                <a:tab pos="907176" algn="l"/>
                <a:tab pos="1159170" algn="l"/>
              </a:tabLst>
              <a:defRPr/>
            </a:pPr>
            <a:endParaRPr lang="ro-RO" altLang="zh-CN" sz="2800" i="1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spcBef>
                <a:spcPct val="0"/>
              </a:spcBef>
              <a:buFontTx/>
              <a:buNone/>
              <a:tabLst>
                <a:tab pos="604784" algn="l"/>
                <a:tab pos="907176" algn="l"/>
                <a:tab pos="1159170" algn="l"/>
              </a:tabLst>
              <a:defRPr/>
            </a:pPr>
            <a:r>
              <a:rPr lang="en-US" altLang="zh-CN" sz="2800" i="1" kern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 Macro approach “records” a series of mouse-clicks and keyboard strokes.</a:t>
            </a:r>
          </a:p>
          <a:p>
            <a:pPr marL="822952" lvl="2" indent="0" eaLnBrk="1" hangingPunct="1">
              <a:spcBef>
                <a:spcPct val="0"/>
              </a:spcBef>
              <a:buFont typeface="Arial"/>
              <a:buChar char="•"/>
              <a:tabLst>
                <a:tab pos="604784" algn="l"/>
                <a:tab pos="907176" algn="l"/>
                <a:tab pos="1159170" algn="l"/>
              </a:tabLst>
              <a:defRPr/>
            </a:pPr>
            <a:r>
              <a:rPr lang="en-US" altLang="zh-CN" sz="2800" i="1" kern="1200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	</a:t>
            </a:r>
            <a:r>
              <a:rPr lang="en-US" altLang="zh-CN" sz="2800" b="1" i="1" kern="1200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Advantage:</a:t>
            </a:r>
            <a:r>
              <a:rPr lang="en-US" altLang="zh-CN" sz="2800" i="1" kern="1200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Corresponding VBA code is created </a:t>
            </a:r>
          </a:p>
          <a:p>
            <a:pPr marL="822952" lvl="2" indent="0" eaLnBrk="1" hangingPunct="1">
              <a:spcBef>
                <a:spcPct val="0"/>
              </a:spcBef>
              <a:buFontTx/>
              <a:buNone/>
              <a:tabLst>
                <a:tab pos="604784" algn="l"/>
                <a:tab pos="907176" algn="l"/>
                <a:tab pos="1159170" algn="l"/>
              </a:tabLst>
              <a:defRPr/>
            </a:pPr>
            <a:r>
              <a:rPr lang="en-US" altLang="zh-CN" sz="2800" i="1" kern="1200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    automatically and recorded for you.</a:t>
            </a:r>
          </a:p>
          <a:p>
            <a:pPr marL="822952" lvl="2" indent="0" eaLnBrk="1" hangingPunct="1">
              <a:lnSpc>
                <a:spcPct val="150000"/>
              </a:lnSpc>
              <a:spcBef>
                <a:spcPct val="0"/>
              </a:spcBef>
              <a:buFont typeface="Arial"/>
              <a:buChar char="•"/>
              <a:tabLst>
                <a:tab pos="604784" algn="l"/>
                <a:tab pos="907176" algn="l"/>
                <a:tab pos="1159170" algn="l"/>
              </a:tabLst>
              <a:defRPr/>
            </a:pPr>
            <a:r>
              <a:rPr lang="en-US" altLang="zh-CN" sz="2800" i="1" kern="1200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	</a:t>
            </a:r>
            <a:r>
              <a:rPr lang="en-US" altLang="zh-CN" sz="2800" b="1" i="1" kern="1200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Disadvantage</a:t>
            </a:r>
            <a:r>
              <a:rPr lang="en-US" altLang="zh-CN" sz="2800" i="1" kern="1200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: It’s limited.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  <a:tabLst>
                <a:tab pos="604784" algn="l"/>
                <a:tab pos="907176" algn="l"/>
                <a:tab pos="1159170" algn="l"/>
              </a:tabLst>
              <a:defRPr/>
            </a:pPr>
            <a:r>
              <a:rPr lang="en-US" altLang="zh-CN" sz="2800" i="1" kern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To tackle this limitation,</a:t>
            </a:r>
            <a:r>
              <a:rPr lang="ro-RO" altLang="zh-CN" sz="2800" i="1" kern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i="1" kern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you van  use a mixed approach:</a:t>
            </a:r>
          </a:p>
          <a:p>
            <a:pPr marL="822952" lvl="2" indent="0" eaLnBrk="1" hangingPunct="1">
              <a:spcBef>
                <a:spcPct val="0"/>
              </a:spcBef>
              <a:buFont typeface="Arial"/>
              <a:buChar char="•"/>
              <a:tabLst>
                <a:tab pos="604784" algn="l"/>
                <a:tab pos="907176" algn="l"/>
                <a:tab pos="1159170" algn="l"/>
              </a:tabLst>
              <a:defRPr/>
            </a:pPr>
            <a:r>
              <a:rPr lang="en-US" altLang="zh-CN" sz="2800" i="1" kern="1200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 	</a:t>
            </a:r>
            <a:r>
              <a:rPr lang="en-US" altLang="zh-CN" sz="2800" b="1" i="1" kern="1200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First, record a simple macro.</a:t>
            </a:r>
          </a:p>
          <a:p>
            <a:pPr marL="822952" lvl="2" indent="0" eaLnBrk="1" hangingPunct="1">
              <a:spcBef>
                <a:spcPct val="0"/>
              </a:spcBef>
              <a:buFont typeface="Arial"/>
              <a:buChar char="•"/>
              <a:tabLst>
                <a:tab pos="604784" algn="l"/>
                <a:tab pos="907176" algn="l"/>
                <a:tab pos="1159170" algn="l"/>
              </a:tabLst>
              <a:defRPr/>
            </a:pPr>
            <a:r>
              <a:rPr lang="en-US" altLang="zh-CN" sz="2800" b="1" i="1" kern="1200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	Then, tweak it to achieve more complex tasks.</a:t>
            </a:r>
          </a:p>
          <a:p>
            <a:pPr marL="0" indent="0">
              <a:lnSpc>
                <a:spcPct val="150000"/>
              </a:lnSpc>
              <a:buFontTx/>
              <a:buNone/>
              <a:defRPr/>
            </a:pPr>
            <a:endParaRPr lang="ru-RU" sz="2800" dirty="0"/>
          </a:p>
        </p:txBody>
      </p:sp>
      <p:sp>
        <p:nvSpPr>
          <p:cNvPr id="93188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7E8CB2C-0EDE-47C2-BC65-20EB82AC7475}" type="slidenum">
              <a:rPr lang="ru-RU" altLang="ru-RU" smtClean="0">
                <a:solidFill>
                  <a:srgbClr val="000000"/>
                </a:solidFill>
              </a:rPr>
              <a:pPr/>
              <a:t>34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Freeform 3"/>
          <p:cNvSpPr/>
          <p:nvPr/>
        </p:nvSpPr>
        <p:spPr>
          <a:xfrm>
            <a:off x="0" y="220663"/>
            <a:ext cx="9142413" cy="690562"/>
          </a:xfrm>
          <a:custGeom>
            <a:avLst/>
            <a:gdLst>
              <a:gd name="connsiteX0" fmla="*/ 0 w 4608004"/>
              <a:gd name="connsiteY0" fmla="*/ 348094 h 348094"/>
              <a:gd name="connsiteX1" fmla="*/ 4608004 w 4608004"/>
              <a:gd name="connsiteY1" fmla="*/ 348094 h 348094"/>
              <a:gd name="connsiteX2" fmla="*/ 4608004 w 4608004"/>
              <a:gd name="connsiteY2" fmla="*/ 0 h 348094"/>
              <a:gd name="connsiteX3" fmla="*/ 0 w 4608004"/>
              <a:gd name="connsiteY3" fmla="*/ 0 h 348094"/>
              <a:gd name="connsiteX4" fmla="*/ 0 w 4608004"/>
              <a:gd name="connsiteY4" fmla="*/ 348094 h 34809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4608004" h="348094">
                <a:moveTo>
                  <a:pt x="0" y="348094"/>
                </a:moveTo>
                <a:lnTo>
                  <a:pt x="4608004" y="348094"/>
                </a:lnTo>
                <a:lnTo>
                  <a:pt x="4608004" y="0"/>
                </a:lnTo>
                <a:lnTo>
                  <a:pt x="0" y="0"/>
                </a:lnTo>
                <a:lnTo>
                  <a:pt x="0" y="348094"/>
                </a:lnTo>
              </a:path>
            </a:pathLst>
          </a:custGeom>
          <a:solidFill>
            <a:srgbClr val="F3F3F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1435" tIns="90718" rIns="181435" bIns="90718" anchor="ctr"/>
          <a:lstStyle/>
          <a:p>
            <a:pPr algn="ctr" eaLnBrk="1" hangingPunct="1">
              <a:defRPr/>
            </a:pPr>
            <a:endParaRPr lang="zh-CN" altLang="en-US" sz="2200">
              <a:solidFill>
                <a:prstClr val="white"/>
              </a:solidFill>
            </a:endParaRPr>
          </a:p>
        </p:txBody>
      </p:sp>
      <p:sp>
        <p:nvSpPr>
          <p:cNvPr id="1036" name="TextBox 1"/>
          <p:cNvSpPr txBox="1"/>
          <p:nvPr/>
        </p:nvSpPr>
        <p:spPr>
          <a:xfrm>
            <a:off x="-1586" y="1"/>
            <a:ext cx="9144000" cy="714338"/>
          </a:xfrm>
          <a:prstGeom prst="rect">
            <a:avLst/>
          </a:prstGeom>
          <a:solidFill>
            <a:srgbClr val="CCFFFF"/>
          </a:solidFill>
        </p:spPr>
        <p:txBody>
          <a:bodyPr wrap="square" lIns="0" tIns="0" rIns="0" bIns="90718">
            <a:spAutoFit/>
          </a:bodyPr>
          <a:lstStyle>
            <a:lvl1pPr>
              <a:tabLst>
                <a:tab pos="603250" algn="l"/>
                <a:tab pos="906463" algn="l"/>
                <a:tab pos="1158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603250" algn="l"/>
                <a:tab pos="906463" algn="l"/>
                <a:tab pos="1158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603250" algn="l"/>
                <a:tab pos="906463" algn="l"/>
                <a:tab pos="1158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603250" algn="l"/>
                <a:tab pos="906463" algn="l"/>
                <a:tab pos="1158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603250" algn="l"/>
                <a:tab pos="906463" algn="l"/>
                <a:tab pos="1158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03250" algn="l"/>
                <a:tab pos="906463" algn="l"/>
                <a:tab pos="1158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03250" algn="l"/>
                <a:tab pos="906463" algn="l"/>
                <a:tab pos="1158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03250" algn="l"/>
                <a:tab pos="906463" algn="l"/>
                <a:tab pos="1158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03250" algn="l"/>
                <a:tab pos="906463" algn="l"/>
                <a:tab pos="1158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ts val="2375"/>
              </a:lnSpc>
            </a:pPr>
            <a:endParaRPr lang="ro-RO" altLang="zh-CN" sz="2800" b="1" dirty="0">
              <a:solidFill>
                <a:srgbClr val="C0000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ts val="2375"/>
              </a:lnSpc>
            </a:pPr>
            <a:r>
              <a:rPr lang="ro-RO" altLang="zh-CN" sz="2800" b="1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Exemplu</a:t>
            </a:r>
            <a:endParaRPr lang="en-US" altLang="zh-CN" sz="2800" b="1" dirty="0">
              <a:solidFill>
                <a:srgbClr val="C0000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60888"/>
            <a:ext cx="9142413" cy="4411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714338"/>
            <a:ext cx="9142413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Avem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date care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acoperă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coloane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rânduri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C6: F18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r>
              <a:rPr lang="ro-RO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Datele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trebuie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stocate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intervalul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pentru a fi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utilizate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pentru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alte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aplicații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o-RO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Din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păcate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există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unele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erori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procesul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introducere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datelor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astfel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încât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unele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dintre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rânduri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sunt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deplasate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spre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dreapta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cu o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coloană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Freeform 3"/>
          <p:cNvSpPr/>
          <p:nvPr/>
        </p:nvSpPr>
        <p:spPr>
          <a:xfrm>
            <a:off x="0" y="0"/>
            <a:ext cx="9142413" cy="911225"/>
          </a:xfrm>
          <a:custGeom>
            <a:avLst/>
            <a:gdLst>
              <a:gd name="connsiteX0" fmla="*/ 0 w 4608004"/>
              <a:gd name="connsiteY0" fmla="*/ 348094 h 348094"/>
              <a:gd name="connsiteX1" fmla="*/ 4608004 w 4608004"/>
              <a:gd name="connsiteY1" fmla="*/ 348094 h 348094"/>
              <a:gd name="connsiteX2" fmla="*/ 4608004 w 4608004"/>
              <a:gd name="connsiteY2" fmla="*/ 0 h 348094"/>
              <a:gd name="connsiteX3" fmla="*/ 0 w 4608004"/>
              <a:gd name="connsiteY3" fmla="*/ 0 h 348094"/>
              <a:gd name="connsiteX4" fmla="*/ 0 w 4608004"/>
              <a:gd name="connsiteY4" fmla="*/ 348094 h 34809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4608004" h="348094">
                <a:moveTo>
                  <a:pt x="0" y="348094"/>
                </a:moveTo>
                <a:lnTo>
                  <a:pt x="4608004" y="348094"/>
                </a:lnTo>
                <a:lnTo>
                  <a:pt x="4608004" y="0"/>
                </a:lnTo>
                <a:lnTo>
                  <a:pt x="0" y="0"/>
                </a:lnTo>
                <a:lnTo>
                  <a:pt x="0" y="348094"/>
                </a:lnTo>
              </a:path>
            </a:pathLst>
          </a:custGeom>
          <a:solidFill>
            <a:srgbClr val="F3F3F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1435" tIns="90718" rIns="181435" bIns="90718" anchor="ctr"/>
          <a:lstStyle/>
          <a:p>
            <a:pPr algn="ctr" eaLnBrk="1" hangingPunct="1">
              <a:defRPr/>
            </a:pPr>
            <a:endParaRPr lang="zh-CN" altLang="en-US" sz="2200">
              <a:solidFill>
                <a:prstClr val="white"/>
              </a:solidFill>
            </a:endParaRPr>
          </a:p>
        </p:txBody>
      </p:sp>
      <p:sp>
        <p:nvSpPr>
          <p:cNvPr id="95235" name="TextBox 1"/>
          <p:cNvSpPr txBox="1">
            <a:spLocks noChangeArrowheads="1"/>
          </p:cNvSpPr>
          <p:nvPr/>
        </p:nvSpPr>
        <p:spPr bwMode="auto">
          <a:xfrm>
            <a:off x="0" y="0"/>
            <a:ext cx="9144000" cy="7270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90718">
            <a:spAutoFit/>
          </a:bodyPr>
          <a:lstStyle>
            <a:lvl1pPr>
              <a:tabLst>
                <a:tab pos="603250" algn="l"/>
                <a:tab pos="906463" algn="l"/>
                <a:tab pos="1158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603250" algn="l"/>
                <a:tab pos="906463" algn="l"/>
                <a:tab pos="1158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603250" algn="l"/>
                <a:tab pos="906463" algn="l"/>
                <a:tab pos="1158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603250" algn="l"/>
                <a:tab pos="906463" algn="l"/>
                <a:tab pos="1158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603250" algn="l"/>
                <a:tab pos="906463" algn="l"/>
                <a:tab pos="1158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03250" algn="l"/>
                <a:tab pos="906463" algn="l"/>
                <a:tab pos="1158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03250" algn="l"/>
                <a:tab pos="906463" algn="l"/>
                <a:tab pos="1158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03250" algn="l"/>
                <a:tab pos="906463" algn="l"/>
                <a:tab pos="1158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03250" algn="l"/>
                <a:tab pos="906463" algn="l"/>
                <a:tab pos="1158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ts val="2375"/>
              </a:lnSpc>
            </a:pPr>
            <a:endParaRPr lang="en-US" altLang="zh-CN" sz="3200" b="1">
              <a:solidFill>
                <a:srgbClr val="C0000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ts val="2375"/>
              </a:lnSpc>
            </a:pPr>
            <a:r>
              <a:rPr lang="en-US" altLang="zh-CN" sz="3200" b="1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Problem Deﬁnition</a:t>
            </a:r>
          </a:p>
        </p:txBody>
      </p:sp>
      <p:pic>
        <p:nvPicPr>
          <p:cNvPr id="95236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27075"/>
            <a:ext cx="9139238" cy="385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237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4581524"/>
            <a:ext cx="7992690" cy="1727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Freeform 3"/>
          <p:cNvSpPr/>
          <p:nvPr/>
        </p:nvSpPr>
        <p:spPr>
          <a:xfrm>
            <a:off x="0" y="220663"/>
            <a:ext cx="9142413" cy="690562"/>
          </a:xfrm>
          <a:custGeom>
            <a:avLst/>
            <a:gdLst>
              <a:gd name="connsiteX0" fmla="*/ 0 w 4608004"/>
              <a:gd name="connsiteY0" fmla="*/ 348094 h 348094"/>
              <a:gd name="connsiteX1" fmla="*/ 4608004 w 4608004"/>
              <a:gd name="connsiteY1" fmla="*/ 348094 h 348094"/>
              <a:gd name="connsiteX2" fmla="*/ 4608004 w 4608004"/>
              <a:gd name="connsiteY2" fmla="*/ 0 h 348094"/>
              <a:gd name="connsiteX3" fmla="*/ 0 w 4608004"/>
              <a:gd name="connsiteY3" fmla="*/ 0 h 348094"/>
              <a:gd name="connsiteX4" fmla="*/ 0 w 4608004"/>
              <a:gd name="connsiteY4" fmla="*/ 348094 h 34809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4608004" h="348094">
                <a:moveTo>
                  <a:pt x="0" y="348094"/>
                </a:moveTo>
                <a:lnTo>
                  <a:pt x="4608004" y="348094"/>
                </a:lnTo>
                <a:lnTo>
                  <a:pt x="4608004" y="0"/>
                </a:lnTo>
                <a:lnTo>
                  <a:pt x="0" y="0"/>
                </a:lnTo>
                <a:lnTo>
                  <a:pt x="0" y="348094"/>
                </a:lnTo>
              </a:path>
            </a:pathLst>
          </a:custGeom>
          <a:solidFill>
            <a:srgbClr val="F3F3F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1435" tIns="90718" rIns="181435" bIns="90718" anchor="ctr"/>
          <a:lstStyle/>
          <a:p>
            <a:pPr algn="ctr" eaLnBrk="1" hangingPunct="1">
              <a:defRPr/>
            </a:pPr>
            <a:endParaRPr lang="zh-CN" altLang="en-US" sz="2200">
              <a:solidFill>
                <a:prstClr val="white"/>
              </a:solidFill>
            </a:endParaRPr>
          </a:p>
        </p:txBody>
      </p:sp>
      <p:sp>
        <p:nvSpPr>
          <p:cNvPr id="96259" name="TextBox 1"/>
          <p:cNvSpPr txBox="1">
            <a:spLocks noChangeArrowheads="1"/>
          </p:cNvSpPr>
          <p:nvPr/>
        </p:nvSpPr>
        <p:spPr bwMode="auto">
          <a:xfrm>
            <a:off x="0" y="0"/>
            <a:ext cx="9142413" cy="1046163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90718">
            <a:spAutoFit/>
          </a:bodyPr>
          <a:lstStyle>
            <a:lvl1pPr>
              <a:tabLst>
                <a:tab pos="603250" algn="l"/>
                <a:tab pos="906463" algn="l"/>
                <a:tab pos="2871788" algn="l"/>
                <a:tab pos="3098800" algn="l"/>
                <a:tab pos="4737100" algn="l"/>
                <a:tab pos="6173788" algn="l"/>
                <a:tab pos="6450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603250" algn="l"/>
                <a:tab pos="906463" algn="l"/>
                <a:tab pos="2871788" algn="l"/>
                <a:tab pos="3098800" algn="l"/>
                <a:tab pos="4737100" algn="l"/>
                <a:tab pos="6173788" algn="l"/>
                <a:tab pos="6450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603250" algn="l"/>
                <a:tab pos="906463" algn="l"/>
                <a:tab pos="2871788" algn="l"/>
                <a:tab pos="3098800" algn="l"/>
                <a:tab pos="4737100" algn="l"/>
                <a:tab pos="6173788" algn="l"/>
                <a:tab pos="6450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603250" algn="l"/>
                <a:tab pos="906463" algn="l"/>
                <a:tab pos="2871788" algn="l"/>
                <a:tab pos="3098800" algn="l"/>
                <a:tab pos="4737100" algn="l"/>
                <a:tab pos="6173788" algn="l"/>
                <a:tab pos="6450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603250" algn="l"/>
                <a:tab pos="906463" algn="l"/>
                <a:tab pos="2871788" algn="l"/>
                <a:tab pos="3098800" algn="l"/>
                <a:tab pos="4737100" algn="l"/>
                <a:tab pos="6173788" algn="l"/>
                <a:tab pos="6450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03250" algn="l"/>
                <a:tab pos="906463" algn="l"/>
                <a:tab pos="2871788" algn="l"/>
                <a:tab pos="3098800" algn="l"/>
                <a:tab pos="4737100" algn="l"/>
                <a:tab pos="6173788" algn="l"/>
                <a:tab pos="6450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03250" algn="l"/>
                <a:tab pos="906463" algn="l"/>
                <a:tab pos="2871788" algn="l"/>
                <a:tab pos="3098800" algn="l"/>
                <a:tab pos="4737100" algn="l"/>
                <a:tab pos="6173788" algn="l"/>
                <a:tab pos="6450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03250" algn="l"/>
                <a:tab pos="906463" algn="l"/>
                <a:tab pos="2871788" algn="l"/>
                <a:tab pos="3098800" algn="l"/>
                <a:tab pos="4737100" algn="l"/>
                <a:tab pos="6173788" algn="l"/>
                <a:tab pos="6450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03250" algn="l"/>
                <a:tab pos="906463" algn="l"/>
                <a:tab pos="2871788" algn="l"/>
                <a:tab pos="3098800" algn="l"/>
                <a:tab pos="4737100" algn="l"/>
                <a:tab pos="6173788" algn="l"/>
                <a:tab pos="6450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ts val="2375"/>
              </a:lnSpc>
            </a:pPr>
            <a:endParaRPr lang="en-US" altLang="zh-CN" sz="3600" b="1" dirty="0">
              <a:solidFill>
                <a:srgbClr val="C0000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ts val="2375"/>
              </a:lnSpc>
            </a:pPr>
            <a:endParaRPr lang="en-US" altLang="zh-CN" sz="3600" b="1" dirty="0">
              <a:solidFill>
                <a:srgbClr val="C0000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ts val="2375"/>
              </a:lnSpc>
            </a:pPr>
            <a:r>
              <a:rPr lang="en-US" altLang="zh-CN" sz="3600" b="1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Our First Macro </a:t>
            </a:r>
            <a:r>
              <a:rPr lang="ro-RO" altLang="zh-CN" sz="3600" b="1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en-US" altLang="zh-CN" sz="3600" b="1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Excel</a:t>
            </a:r>
            <a:r>
              <a:rPr lang="ro-RO" altLang="zh-CN" sz="3600" b="1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ru-RU" altLang="zh-CN" sz="3600" b="1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3600" b="1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&gt;View-&gt; Macros…</a:t>
            </a:r>
            <a:r>
              <a:rPr lang="ro-RO" altLang="zh-CN" sz="3600" b="1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)</a:t>
            </a:r>
            <a:endParaRPr lang="en-US" altLang="zh-CN" sz="3600" b="1" dirty="0">
              <a:solidFill>
                <a:srgbClr val="C0000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96260" name="Picture 5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66825"/>
            <a:ext cx="8713663" cy="559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261" name="Content Placeholder 60"/>
          <p:cNvSpPr>
            <a:spLocks noGrp="1"/>
          </p:cNvSpPr>
          <p:nvPr>
            <p:ph idx="1"/>
          </p:nvPr>
        </p:nvSpPr>
        <p:spPr>
          <a:xfrm>
            <a:off x="1000125" y="5257800"/>
            <a:ext cx="7610475" cy="1219200"/>
          </a:xfrm>
        </p:spPr>
        <p:txBody>
          <a:bodyPr/>
          <a:lstStyle/>
          <a:p>
            <a:pPr marL="0" indent="0">
              <a:buNone/>
            </a:pPr>
            <a:endParaRPr lang="en-US" altLang="zh-CN" dirty="0">
              <a:ea typeface="SimSun" panose="02010600030101010101" pitchFamily="2" charset="-122"/>
            </a:endParaRPr>
          </a:p>
          <a:p>
            <a:pPr marL="349250" lvl="1" indent="0">
              <a:buNone/>
            </a:pPr>
            <a:r>
              <a:rPr lang="en-US" altLang="zh-CN" dirty="0">
                <a:ea typeface="SimSun" panose="02010600030101010101" pitchFamily="2" charset="-122"/>
              </a:rPr>
              <a:t>In Excel 2010, we should save the ﬁle as a Macro Enabled Workbook (i.e., in the .</a:t>
            </a:r>
            <a:r>
              <a:rPr lang="en-US" altLang="zh-CN" dirty="0" err="1">
                <a:ea typeface="SimSun" panose="02010600030101010101" pitchFamily="2" charset="-122"/>
              </a:rPr>
              <a:t>xlsm</a:t>
            </a:r>
            <a:r>
              <a:rPr lang="en-US" altLang="zh-CN" dirty="0">
                <a:ea typeface="SimSun" panose="02010600030101010101" pitchFamily="2" charset="-122"/>
              </a:rPr>
              <a:t> format).</a:t>
            </a:r>
          </a:p>
          <a:p>
            <a:endParaRPr lang="en-US" altLang="ru-RU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Freeform 3"/>
          <p:cNvSpPr/>
          <p:nvPr/>
        </p:nvSpPr>
        <p:spPr>
          <a:xfrm>
            <a:off x="0" y="220663"/>
            <a:ext cx="9142413" cy="690562"/>
          </a:xfrm>
          <a:custGeom>
            <a:avLst/>
            <a:gdLst>
              <a:gd name="connsiteX0" fmla="*/ 0 w 4608004"/>
              <a:gd name="connsiteY0" fmla="*/ 348094 h 348094"/>
              <a:gd name="connsiteX1" fmla="*/ 4608004 w 4608004"/>
              <a:gd name="connsiteY1" fmla="*/ 348094 h 348094"/>
              <a:gd name="connsiteX2" fmla="*/ 4608004 w 4608004"/>
              <a:gd name="connsiteY2" fmla="*/ 0 h 348094"/>
              <a:gd name="connsiteX3" fmla="*/ 0 w 4608004"/>
              <a:gd name="connsiteY3" fmla="*/ 0 h 348094"/>
              <a:gd name="connsiteX4" fmla="*/ 0 w 4608004"/>
              <a:gd name="connsiteY4" fmla="*/ 348094 h 34809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4608004" h="348094">
                <a:moveTo>
                  <a:pt x="0" y="348094"/>
                </a:moveTo>
                <a:lnTo>
                  <a:pt x="4608004" y="348094"/>
                </a:lnTo>
                <a:lnTo>
                  <a:pt x="4608004" y="0"/>
                </a:lnTo>
                <a:lnTo>
                  <a:pt x="0" y="0"/>
                </a:lnTo>
                <a:lnTo>
                  <a:pt x="0" y="348094"/>
                </a:lnTo>
              </a:path>
            </a:pathLst>
          </a:custGeom>
          <a:solidFill>
            <a:srgbClr val="F3F3F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1435" tIns="90718" rIns="181435" bIns="90718" anchor="ctr"/>
          <a:lstStyle/>
          <a:p>
            <a:pPr algn="ctr" eaLnBrk="1" hangingPunct="1">
              <a:defRPr/>
            </a:pPr>
            <a:endParaRPr lang="zh-CN" altLang="en-US" sz="2200">
              <a:solidFill>
                <a:prstClr val="white"/>
              </a:solidFill>
            </a:endParaRPr>
          </a:p>
        </p:txBody>
      </p:sp>
      <p:sp>
        <p:nvSpPr>
          <p:cNvPr id="97283" name="TextBox 1"/>
          <p:cNvSpPr txBox="1">
            <a:spLocks noChangeArrowheads="1"/>
          </p:cNvSpPr>
          <p:nvPr/>
        </p:nvSpPr>
        <p:spPr bwMode="auto">
          <a:xfrm>
            <a:off x="0" y="0"/>
            <a:ext cx="9142413" cy="707157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90718">
            <a:spAutoFit/>
          </a:bodyPr>
          <a:lstStyle>
            <a:lvl1pPr>
              <a:tabLst>
                <a:tab pos="603250" algn="l"/>
                <a:tab pos="906463" algn="l"/>
                <a:tab pos="2871788" algn="l"/>
                <a:tab pos="3098800" algn="l"/>
                <a:tab pos="4737100" algn="l"/>
                <a:tab pos="6173788" algn="l"/>
                <a:tab pos="6450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603250" algn="l"/>
                <a:tab pos="906463" algn="l"/>
                <a:tab pos="2871788" algn="l"/>
                <a:tab pos="3098800" algn="l"/>
                <a:tab pos="4737100" algn="l"/>
                <a:tab pos="6173788" algn="l"/>
                <a:tab pos="6450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603250" algn="l"/>
                <a:tab pos="906463" algn="l"/>
                <a:tab pos="2871788" algn="l"/>
                <a:tab pos="3098800" algn="l"/>
                <a:tab pos="4737100" algn="l"/>
                <a:tab pos="6173788" algn="l"/>
                <a:tab pos="6450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603250" algn="l"/>
                <a:tab pos="906463" algn="l"/>
                <a:tab pos="2871788" algn="l"/>
                <a:tab pos="3098800" algn="l"/>
                <a:tab pos="4737100" algn="l"/>
                <a:tab pos="6173788" algn="l"/>
                <a:tab pos="6450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603250" algn="l"/>
                <a:tab pos="906463" algn="l"/>
                <a:tab pos="2871788" algn="l"/>
                <a:tab pos="3098800" algn="l"/>
                <a:tab pos="4737100" algn="l"/>
                <a:tab pos="6173788" algn="l"/>
                <a:tab pos="6450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03250" algn="l"/>
                <a:tab pos="906463" algn="l"/>
                <a:tab pos="2871788" algn="l"/>
                <a:tab pos="3098800" algn="l"/>
                <a:tab pos="4737100" algn="l"/>
                <a:tab pos="6173788" algn="l"/>
                <a:tab pos="6450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03250" algn="l"/>
                <a:tab pos="906463" algn="l"/>
                <a:tab pos="2871788" algn="l"/>
                <a:tab pos="3098800" algn="l"/>
                <a:tab pos="4737100" algn="l"/>
                <a:tab pos="6173788" algn="l"/>
                <a:tab pos="6450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03250" algn="l"/>
                <a:tab pos="906463" algn="l"/>
                <a:tab pos="2871788" algn="l"/>
                <a:tab pos="3098800" algn="l"/>
                <a:tab pos="4737100" algn="l"/>
                <a:tab pos="6173788" algn="l"/>
                <a:tab pos="6450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03250" algn="l"/>
                <a:tab pos="906463" algn="l"/>
                <a:tab pos="2871788" algn="l"/>
                <a:tab pos="3098800" algn="l"/>
                <a:tab pos="4737100" algn="l"/>
                <a:tab pos="6173788" algn="l"/>
                <a:tab pos="6450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ts val="2375"/>
              </a:lnSpc>
            </a:pPr>
            <a:endParaRPr lang="en-US" altLang="zh-CN" sz="3600" b="1" dirty="0">
              <a:solidFill>
                <a:srgbClr val="C0000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ts val="2375"/>
              </a:lnSpc>
            </a:pPr>
            <a:r>
              <a:rPr lang="en-US" altLang="zh-CN" sz="3600" b="1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Our First Macro</a:t>
            </a:r>
          </a:p>
        </p:txBody>
      </p:sp>
      <p:sp>
        <p:nvSpPr>
          <p:cNvPr id="97284" name="Объект 1"/>
          <p:cNvSpPr>
            <a:spLocks noGrp="1"/>
          </p:cNvSpPr>
          <p:nvPr>
            <p:ph idx="1"/>
          </p:nvPr>
        </p:nvSpPr>
        <p:spPr>
          <a:xfrm>
            <a:off x="0" y="738188"/>
            <a:ext cx="9144000" cy="6119812"/>
          </a:xfrm>
        </p:spPr>
        <p:txBody>
          <a:bodyPr/>
          <a:lstStyle/>
          <a:p>
            <a:pPr marL="0" indent="0">
              <a:lnSpc>
                <a:spcPts val="1788"/>
              </a:lnSpc>
              <a:spcBef>
                <a:spcPct val="0"/>
              </a:spcBef>
              <a:spcAft>
                <a:spcPts val="600"/>
              </a:spcAft>
              <a:buClrTx/>
              <a:buFont typeface="Wingdings 2" panose="05020102010507070707" pitchFamily="18" charset="2"/>
              <a:buNone/>
            </a:pPr>
            <a:endParaRPr lang="en-US" altLang="zh-CN" sz="2200" dirty="0">
              <a:solidFill>
                <a:srgbClr val="00206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indent="0">
              <a:lnSpc>
                <a:spcPts val="1788"/>
              </a:lnSpc>
              <a:spcBef>
                <a:spcPct val="0"/>
              </a:spcBef>
              <a:spcAft>
                <a:spcPts val="600"/>
              </a:spcAft>
              <a:buClrTx/>
              <a:buFont typeface="Wingdings 2" panose="05020102010507070707" pitchFamily="18" charset="2"/>
              <a:buNone/>
            </a:pPr>
            <a:r>
              <a:rPr lang="en-US" altLang="zh-CN" sz="2200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Find the Macros option under the Excel 2010 View tab to record a VBA macro.</a:t>
            </a:r>
          </a:p>
          <a:p>
            <a:pPr marL="0" indent="0">
              <a:lnSpc>
                <a:spcPts val="1788"/>
              </a:lnSpc>
              <a:spcBef>
                <a:spcPct val="0"/>
              </a:spcBef>
              <a:spcAft>
                <a:spcPts val="600"/>
              </a:spcAft>
              <a:buClrTx/>
              <a:buFont typeface="Wingdings 2" panose="05020102010507070707" pitchFamily="18" charset="2"/>
              <a:buNone/>
            </a:pPr>
            <a:r>
              <a:rPr lang="en-US" altLang="zh-CN" sz="2200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Let’s call our Macro “</a:t>
            </a:r>
            <a:r>
              <a:rPr lang="en-US" altLang="zh-CN" sz="2200" b="1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Shifter</a:t>
            </a:r>
            <a:r>
              <a:rPr lang="en-US" altLang="zh-CN" sz="2200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.”  We want our macro to do the following:</a:t>
            </a:r>
          </a:p>
          <a:p>
            <a:pPr marL="0" indent="0">
              <a:lnSpc>
                <a:spcPts val="1788"/>
              </a:lnSpc>
              <a:spcBef>
                <a:spcPct val="0"/>
              </a:spcBef>
              <a:spcAft>
                <a:spcPts val="600"/>
              </a:spcAft>
              <a:buClrTx/>
              <a:buFont typeface="Wingdings 2" panose="05020102010507070707" pitchFamily="18" charset="2"/>
              <a:buNone/>
            </a:pPr>
            <a:endParaRPr lang="en-US" altLang="zh-CN" sz="2200" i="1" dirty="0">
              <a:solidFill>
                <a:srgbClr val="00206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indent="0">
              <a:lnSpc>
                <a:spcPts val="1788"/>
              </a:lnSpc>
              <a:spcBef>
                <a:spcPct val="0"/>
              </a:spcBef>
              <a:spcAft>
                <a:spcPts val="600"/>
              </a:spcAft>
              <a:buClrTx/>
              <a:buFont typeface="Wingdings 2" panose="05020102010507070707" pitchFamily="18" charset="2"/>
              <a:buNone/>
            </a:pPr>
            <a:endParaRPr lang="en-US" altLang="zh-CN" sz="2200" dirty="0">
              <a:solidFill>
                <a:srgbClr val="00206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97285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1" y="1628800"/>
            <a:ext cx="4033168" cy="8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286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8888" y="1428750"/>
            <a:ext cx="323850" cy="96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287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92363"/>
            <a:ext cx="9144000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288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25825"/>
            <a:ext cx="9142413" cy="363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5175"/>
          </a:xfrm>
          <a:solidFill>
            <a:srgbClr val="CCFFFF"/>
          </a:solidFill>
        </p:spPr>
        <p:txBody>
          <a:bodyPr/>
          <a:lstStyle/>
          <a:p>
            <a:pPr eaLnBrk="1" hangingPunct="1">
              <a:lnSpc>
                <a:spcPts val="2381"/>
              </a:lnSpc>
              <a:tabLst>
                <a:tab pos="604784" algn="l"/>
                <a:tab pos="907176" algn="l"/>
                <a:tab pos="1159170" algn="l"/>
                <a:tab pos="2570333" algn="l"/>
              </a:tabLst>
              <a:defRPr/>
            </a:pPr>
            <a:br>
              <a:rPr lang="en-US" altLang="zh-CN" sz="3600" kern="1200" dirty="0">
                <a:solidFill>
                  <a:srgbClr val="337333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en-US" altLang="zh-CN" sz="3600" b="1" kern="1200" dirty="0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Subroutines</a:t>
            </a:r>
            <a:br>
              <a:rPr lang="en-US" altLang="zh-CN" sz="2800" b="1" kern="1200" dirty="0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99331" name="Объект 2"/>
          <p:cNvSpPr>
            <a:spLocks noGrp="1"/>
          </p:cNvSpPr>
          <p:nvPr>
            <p:ph idx="1"/>
          </p:nvPr>
        </p:nvSpPr>
        <p:spPr>
          <a:xfrm>
            <a:off x="0" y="765175"/>
            <a:ext cx="9144000" cy="2595562"/>
          </a:xfrm>
        </p:spPr>
        <p:txBody>
          <a:bodyPr/>
          <a:lstStyle/>
          <a:p>
            <a:endParaRPr lang="ru-RU" altLang="ru-RU" dirty="0"/>
          </a:p>
        </p:txBody>
      </p:sp>
      <p:sp>
        <p:nvSpPr>
          <p:cNvPr id="99332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18469E3-CC67-4B9D-AC63-3AD6D5674622}" type="slidenum">
              <a:rPr lang="ru-RU" altLang="ru-RU" smtClean="0"/>
              <a:pPr/>
              <a:t>39</a:t>
            </a:fld>
            <a:endParaRPr lang="ru-RU" altLang="ru-RU"/>
          </a:p>
        </p:txBody>
      </p:sp>
      <p:pic>
        <p:nvPicPr>
          <p:cNvPr id="99333" name="Picture 5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5175"/>
            <a:ext cx="9144000" cy="288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0" y="3649663"/>
            <a:ext cx="9144000" cy="3252787"/>
          </a:xfrm>
          <a:prstGeom prst="rect">
            <a:avLst/>
          </a:prstGeom>
          <a:solidFill>
            <a:schemeClr val="accent5"/>
          </a:solidFill>
        </p:spPr>
        <p:txBody>
          <a:bodyPr>
            <a:spAutoFit/>
          </a:bodyPr>
          <a:lstStyle>
            <a:lvl1pPr>
              <a:tabLst>
                <a:tab pos="603250" algn="l"/>
                <a:tab pos="906463" algn="l"/>
                <a:tab pos="1158875" algn="l"/>
                <a:tab pos="25701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603250" algn="l"/>
                <a:tab pos="906463" algn="l"/>
                <a:tab pos="1158875" algn="l"/>
                <a:tab pos="25701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603250" algn="l"/>
                <a:tab pos="906463" algn="l"/>
                <a:tab pos="1158875" algn="l"/>
                <a:tab pos="25701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603250" algn="l"/>
                <a:tab pos="906463" algn="l"/>
                <a:tab pos="1158875" algn="l"/>
                <a:tab pos="25701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603250" algn="l"/>
                <a:tab pos="906463" algn="l"/>
                <a:tab pos="1158875" algn="l"/>
                <a:tab pos="25701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03250" algn="l"/>
                <a:tab pos="906463" algn="l"/>
                <a:tab pos="1158875" algn="l"/>
                <a:tab pos="25701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03250" algn="l"/>
                <a:tab pos="906463" algn="l"/>
                <a:tab pos="1158875" algn="l"/>
                <a:tab pos="25701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03250" algn="l"/>
                <a:tab pos="906463" algn="l"/>
                <a:tab pos="1158875" algn="l"/>
                <a:tab pos="25701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03250" algn="l"/>
                <a:tab pos="906463" algn="l"/>
                <a:tab pos="1158875" algn="l"/>
                <a:tab pos="25701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ts val="1588"/>
              </a:lnSpc>
            </a:pPr>
            <a:endParaRPr lang="en-US" altLang="zh-CN" dirty="0">
              <a:solidFill>
                <a:srgbClr val="00000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zh-CN" sz="2400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Notice that the code starts with </a:t>
            </a:r>
            <a:r>
              <a:rPr lang="en-US" altLang="zh-CN" sz="2400" b="1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Sub</a:t>
            </a:r>
            <a:r>
              <a:rPr lang="en-US" altLang="zh-CN" sz="2400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command and ends with </a:t>
            </a:r>
            <a:r>
              <a:rPr lang="en-US" altLang="zh-CN" sz="2400" b="1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End</a:t>
            </a:r>
            <a:r>
              <a:rPr lang="en-US" altLang="zh-CN" sz="2400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</a:t>
            </a:r>
            <a:r>
              <a:rPr lang="en-US" altLang="zh-CN" sz="2400" b="1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Sub</a:t>
            </a:r>
            <a:r>
              <a:rPr lang="en-US" altLang="zh-CN" sz="2400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command.</a:t>
            </a:r>
          </a:p>
          <a:p>
            <a:pPr eaLnBrk="1" hangingPunct="1"/>
            <a:r>
              <a:rPr lang="en-US" altLang="zh-CN" sz="2400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	</a:t>
            </a:r>
            <a:r>
              <a:rPr lang="en-US" altLang="zh-CN" sz="2400" b="1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Sub</a:t>
            </a:r>
            <a:r>
              <a:rPr lang="en-US" altLang="zh-CN" sz="2400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refers to the Subroutines.</a:t>
            </a:r>
          </a:p>
          <a:p>
            <a:pPr eaLnBrk="1" hangingPunct="1"/>
            <a:r>
              <a:rPr lang="en-US" altLang="zh-CN" sz="2400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		</a:t>
            </a:r>
            <a:r>
              <a:rPr lang="en-US" altLang="zh-CN" sz="2400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◦   </a:t>
            </a:r>
            <a:r>
              <a:rPr lang="en-US" altLang="zh-CN" sz="2400" b="1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Subroutine:</a:t>
            </a:r>
            <a:r>
              <a:rPr lang="en-US" altLang="zh-CN" sz="2400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A portion of code within a larger program that 			 performs a speciﬁc task and is relatively independent of the 			 remaining code.</a:t>
            </a:r>
          </a:p>
          <a:p>
            <a:pPr eaLnBrk="1" hangingPunct="1"/>
            <a:r>
              <a:rPr lang="en-US" altLang="zh-CN" sz="2400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		</a:t>
            </a:r>
            <a:r>
              <a:rPr lang="en-US" altLang="zh-CN" sz="2400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◦   We can use a subroutine in a different subroutine by “calling” 			 </a:t>
            </a:r>
            <a:r>
              <a:rPr lang="en-US" altLang="zh-CN" sz="2400" i="1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it.e.g</a:t>
            </a:r>
            <a:r>
              <a:rPr lang="en-US" altLang="zh-CN" sz="2400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., </a:t>
            </a:r>
            <a:r>
              <a:rPr lang="en-US" altLang="zh-CN" sz="2400" b="1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Call</a:t>
            </a:r>
            <a:r>
              <a:rPr lang="en-US" altLang="zh-CN" sz="2400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</a:t>
            </a:r>
            <a:r>
              <a:rPr lang="en-US" altLang="zh-CN" sz="2400" b="1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Shifter()</a:t>
            </a:r>
            <a:r>
              <a:rPr lang="en-US" altLang="zh-CN" sz="2400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219200" y="5181600"/>
            <a:ext cx="5562600" cy="15240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200">
              <a:solidFill>
                <a:prstClr val="white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81000" y="1981200"/>
            <a:ext cx="8534400" cy="19050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200">
              <a:solidFill>
                <a:prstClr val="white"/>
              </a:solidFill>
            </a:endParaRPr>
          </a:p>
        </p:txBody>
      </p:sp>
      <p:sp>
        <p:nvSpPr>
          <p:cNvPr id="5734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CCFFFF"/>
          </a:solidFill>
        </p:spPr>
        <p:txBody>
          <a:bodyPr/>
          <a:lstStyle/>
          <a:p>
            <a:r>
              <a:rPr lang="en-US" alt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Creating and using objects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5715000"/>
          </a:xfrm>
          <a:solidFill>
            <a:schemeClr val="bg1"/>
          </a:solidFill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Class Sharon</a:t>
            </a:r>
          </a:p>
          <a:p>
            <a:pPr marL="0" indent="0" fontAlgn="auto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en-US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Attributes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height, 3Dbodyshape, </a:t>
            </a:r>
            <a:r>
              <a:rPr lang="en-US" sz="22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faceimage</a:t>
            </a:r>
            <a:r>
              <a:rPr lang="en-US" sz="2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currentlocation</a:t>
            </a:r>
            <a:r>
              <a:rPr lang="en-US" sz="2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 			</a:t>
            </a:r>
            <a:r>
              <a:rPr lang="en-US" sz="22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currentlove</a:t>
            </a:r>
            <a:r>
              <a:rPr lang="en-US" sz="2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pastexperienceslog</a:t>
            </a:r>
            <a:endParaRPr lang="en-US" sz="22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Methods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2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imitateHuman</a:t>
            </a:r>
            <a:r>
              <a:rPr lang="en-US" sz="2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fallInLove</a:t>
            </a:r>
            <a:r>
              <a:rPr lang="en-US" sz="2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(person), doSecretMission(password)</a:t>
            </a:r>
            <a:endParaRPr lang="en-US" altLang="zh-CN" sz="2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lnSpc>
                <a:spcPts val="1786"/>
              </a:lnSpc>
              <a:spcAft>
                <a:spcPts val="0"/>
              </a:spcAft>
              <a:buFont typeface="Wingdings" panose="05000000000000000000" pitchFamily="2" charset="2"/>
              <a:buChar char="§"/>
              <a:tabLst>
                <a:tab pos="604784" algn="l"/>
                <a:tab pos="907176" algn="l"/>
                <a:tab pos="1688356" algn="l"/>
                <a:tab pos="2645931" algn="l"/>
              </a:tabLst>
              <a:defRPr/>
            </a:pPr>
            <a:r>
              <a:rPr lang="en-US" altLang="zh-CN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 then “declare” a new object and can subsequently assign its attribute value and invoke its methods. </a:t>
            </a:r>
          </a:p>
          <a:p>
            <a:pPr fontAlgn="auto">
              <a:lnSpc>
                <a:spcPts val="1786"/>
              </a:lnSpc>
              <a:spcAft>
                <a:spcPts val="0"/>
              </a:spcAft>
              <a:buFont typeface="Wingdings" panose="05000000000000000000" pitchFamily="2" charset="2"/>
              <a:buChar char="§"/>
              <a:tabLst>
                <a:tab pos="604784" algn="l"/>
                <a:tab pos="907176" algn="l"/>
                <a:tab pos="1688356" algn="l"/>
                <a:tab pos="2645931" algn="l"/>
              </a:tabLst>
              <a:defRPr/>
            </a:pP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Example: </a:t>
            </a:r>
          </a:p>
          <a:p>
            <a:pPr marL="0" indent="0" fontAlgn="auto">
              <a:lnSpc>
                <a:spcPts val="1786"/>
              </a:lnSpc>
              <a:spcAft>
                <a:spcPts val="0"/>
              </a:spcAft>
              <a:buNone/>
              <a:tabLst>
                <a:tab pos="604784" algn="l"/>
                <a:tab pos="907176" algn="l"/>
                <a:tab pos="1688356" algn="l"/>
                <a:tab pos="2645931" algn="l"/>
              </a:tabLst>
              <a:defRPr/>
            </a:pPr>
            <a:r>
              <a:rPr 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declaring a new Sharon object, assigning a value, and calling a method</a:t>
            </a:r>
          </a:p>
          <a:p>
            <a:pPr marL="0" indent="0" fontAlgn="auto">
              <a:lnSpc>
                <a:spcPts val="1786"/>
              </a:lnSpc>
              <a:spcAft>
                <a:spcPts val="0"/>
              </a:spcAft>
              <a:buFont typeface="Wingdings 2" panose="05020102010507070707" pitchFamily="18" charset="2"/>
              <a:buNone/>
              <a:tabLst>
                <a:tab pos="604784" algn="l"/>
                <a:tab pos="907176" algn="l"/>
                <a:tab pos="1688356" algn="l"/>
                <a:tab pos="2645931" algn="l"/>
              </a:tabLst>
              <a:defRPr/>
            </a:pPr>
            <a:r>
              <a:rPr lang="en-US" sz="2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     </a:t>
            </a:r>
            <a:r>
              <a:rPr lang="en-US" sz="2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Sharon sharonNo55</a:t>
            </a:r>
          </a:p>
          <a:p>
            <a:pPr marL="0" indent="0" fontAlgn="auto">
              <a:lnSpc>
                <a:spcPts val="1786"/>
              </a:lnSpc>
              <a:spcAft>
                <a:spcPts val="0"/>
              </a:spcAft>
              <a:buFont typeface="Wingdings 2" panose="05020102010507070707" pitchFamily="18" charset="2"/>
              <a:buNone/>
              <a:tabLst>
                <a:tab pos="604784" algn="l"/>
                <a:tab pos="907176" algn="l"/>
                <a:tab pos="1688356" algn="l"/>
                <a:tab pos="2645931" algn="l"/>
              </a:tabLst>
              <a:defRPr/>
            </a:pPr>
            <a:r>
              <a:rPr lang="en-US" sz="2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     sharonNo55.currentlocation = “KA.493.X7.1034”</a:t>
            </a:r>
          </a:p>
          <a:p>
            <a:pPr marL="0" indent="0" fontAlgn="auto">
              <a:lnSpc>
                <a:spcPts val="1786"/>
              </a:lnSpc>
              <a:spcAft>
                <a:spcPts val="0"/>
              </a:spcAft>
              <a:buFont typeface="Wingdings 2" panose="05020102010507070707" pitchFamily="18" charset="2"/>
              <a:buNone/>
              <a:tabLst>
                <a:tab pos="604784" algn="l"/>
                <a:tab pos="907176" algn="l"/>
                <a:tab pos="1688356" algn="l"/>
                <a:tab pos="2645931" algn="l"/>
              </a:tabLst>
              <a:defRPr/>
            </a:pPr>
            <a:r>
              <a:rPr lang="en-US" sz="2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     sharonNo55. </a:t>
            </a:r>
            <a:r>
              <a:rPr lang="en-US" sz="22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fallInLove</a:t>
            </a:r>
            <a:r>
              <a:rPr lang="en-US" sz="2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2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Helo</a:t>
            </a:r>
            <a:r>
              <a:rPr lang="en-US" sz="2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 fontAlgn="auto">
              <a:lnSpc>
                <a:spcPts val="1786"/>
              </a:lnSpc>
              <a:spcAft>
                <a:spcPts val="0"/>
              </a:spcAft>
              <a:buFont typeface="Wingdings 2" panose="05020102010507070707" pitchFamily="18" charset="2"/>
              <a:buNone/>
              <a:tabLst>
                <a:tab pos="604784" algn="l"/>
                <a:tab pos="907176" algn="l"/>
                <a:tab pos="1688356" algn="l"/>
                <a:tab pos="2645931" algn="l"/>
              </a:tabLst>
              <a:defRPr/>
            </a:pP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49275"/>
          </a:xfrm>
          <a:solidFill>
            <a:srgbClr val="CCFFFF"/>
          </a:solidFill>
        </p:spPr>
        <p:txBody>
          <a:bodyPr/>
          <a:lstStyle/>
          <a:p>
            <a:pPr eaLnBrk="1" hangingPunct="1">
              <a:lnSpc>
                <a:spcPts val="2381"/>
              </a:lnSpc>
              <a:tabLst>
                <a:tab pos="604784" algn="l"/>
                <a:tab pos="907176" algn="l"/>
                <a:tab pos="1159170" algn="l"/>
                <a:tab pos="2570333" algn="l"/>
              </a:tabLst>
              <a:defRPr/>
            </a:pPr>
            <a:br>
              <a:rPr lang="en-US" altLang="zh-CN" sz="3600" kern="1200" dirty="0">
                <a:solidFill>
                  <a:srgbClr val="337333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en-US" altLang="zh-CN" sz="3600" b="1" kern="1200" dirty="0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Execution of Subroutines</a:t>
            </a:r>
            <a:br>
              <a:rPr lang="en-US" altLang="zh-CN" sz="2800" b="1" kern="1200" dirty="0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01379" name="Объект 2"/>
          <p:cNvSpPr>
            <a:spLocks noGrp="1"/>
          </p:cNvSpPr>
          <p:nvPr>
            <p:ph idx="1"/>
          </p:nvPr>
        </p:nvSpPr>
        <p:spPr>
          <a:xfrm>
            <a:off x="0" y="765175"/>
            <a:ext cx="9144000" cy="2087563"/>
          </a:xfrm>
        </p:spPr>
        <p:txBody>
          <a:bodyPr/>
          <a:lstStyle/>
          <a:p>
            <a:endParaRPr lang="ru-RU" altLang="ru-RU"/>
          </a:p>
        </p:txBody>
      </p:sp>
      <p:sp>
        <p:nvSpPr>
          <p:cNvPr id="101380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C3EE876-36D8-4A59-A3DA-7CD427386640}" type="slidenum">
              <a:rPr lang="ru-RU" altLang="ru-RU" smtClean="0">
                <a:solidFill>
                  <a:srgbClr val="000000"/>
                </a:solidFill>
              </a:rPr>
              <a:pPr/>
              <a:t>40</a:t>
            </a:fld>
            <a:endParaRPr lang="ru-RU" altLang="ru-RU">
              <a:solidFill>
                <a:srgbClr val="000000"/>
              </a:solidFill>
            </a:endParaRPr>
          </a:p>
        </p:txBody>
      </p:sp>
      <p:pic>
        <p:nvPicPr>
          <p:cNvPr id="101381" name="Picture 5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9275"/>
            <a:ext cx="9144000" cy="245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0" y="2852738"/>
            <a:ext cx="9144000" cy="4693593"/>
          </a:xfrm>
          <a:prstGeom prst="rect">
            <a:avLst/>
          </a:prstGeom>
          <a:solidFill>
            <a:schemeClr val="accent5"/>
          </a:solidFill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endParaRPr lang="en-US" altLang="zh-CN" sz="2400" i="1" dirty="0">
              <a:solidFill>
                <a:srgbClr val="00206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eaLnBrk="1" hangingPunct="1">
              <a:spcAft>
                <a:spcPts val="600"/>
              </a:spcAft>
            </a:pPr>
            <a:r>
              <a:rPr lang="en-US" altLang="zh-CN" sz="2400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Each line of a subroutine is executed sequentially. Let’s see how our macro is executed. </a:t>
            </a:r>
          </a:p>
          <a:p>
            <a:pPr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2400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	The real ﬁrst line is </a:t>
            </a:r>
            <a:r>
              <a:rPr lang="en-US" altLang="zh-CN" sz="2400" b="1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Range("D8:F8").Select</a:t>
            </a:r>
            <a:r>
              <a:rPr lang="en-US" altLang="zh-CN" sz="2400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and it selects the 	cells we want to select.</a:t>
            </a:r>
          </a:p>
          <a:p>
            <a:pPr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2400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	The second line, </a:t>
            </a:r>
            <a:r>
              <a:rPr lang="en-US" altLang="zh-CN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Selection.Cut</a:t>
            </a:r>
            <a:r>
              <a:rPr lang="en-US" altLang="zh-CN" sz="2400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cuts the selected cells.</a:t>
            </a:r>
          </a:p>
          <a:p>
            <a:pPr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2400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	The third line, </a:t>
            </a:r>
            <a:r>
              <a:rPr lang="en-US" altLang="zh-CN" sz="2400" b="1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Range("C8").Select</a:t>
            </a:r>
            <a:r>
              <a:rPr lang="en-US" altLang="zh-CN" sz="2400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selects the cell C8.</a:t>
            </a:r>
          </a:p>
          <a:p>
            <a:pPr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2400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	Finally, the last line, </a:t>
            </a:r>
            <a:r>
              <a:rPr lang="en-US" altLang="zh-CN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ActiveSheet.Paste</a:t>
            </a:r>
            <a:r>
              <a:rPr lang="en-US" altLang="zh-CN" sz="2400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pastes the cut values to 	the selected cell of the worksheet</a:t>
            </a:r>
          </a:p>
          <a:p>
            <a:pPr eaLnBrk="1" hangingPunct="1">
              <a:spcAft>
                <a:spcPts val="600"/>
              </a:spcAft>
            </a:pPr>
            <a:endParaRPr lang="ro-RO" altLang="zh-CN" sz="2400" i="1" dirty="0">
              <a:solidFill>
                <a:srgbClr val="00206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eaLnBrk="1" hangingPunct="1">
              <a:spcAft>
                <a:spcPts val="600"/>
              </a:spcAft>
            </a:pPr>
            <a:endParaRPr lang="en-US" altLang="zh-CN" sz="2400" i="1" dirty="0">
              <a:solidFill>
                <a:srgbClr val="00206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Freeform 3"/>
          <p:cNvSpPr/>
          <p:nvPr/>
        </p:nvSpPr>
        <p:spPr>
          <a:xfrm>
            <a:off x="0" y="-100012"/>
            <a:ext cx="9142413" cy="1008732"/>
          </a:xfrm>
          <a:custGeom>
            <a:avLst/>
            <a:gdLst>
              <a:gd name="connsiteX0" fmla="*/ 0 w 4608004"/>
              <a:gd name="connsiteY0" fmla="*/ 348094 h 348094"/>
              <a:gd name="connsiteX1" fmla="*/ 4608004 w 4608004"/>
              <a:gd name="connsiteY1" fmla="*/ 348094 h 348094"/>
              <a:gd name="connsiteX2" fmla="*/ 4608004 w 4608004"/>
              <a:gd name="connsiteY2" fmla="*/ 0 h 348094"/>
              <a:gd name="connsiteX3" fmla="*/ 0 w 4608004"/>
              <a:gd name="connsiteY3" fmla="*/ 0 h 348094"/>
              <a:gd name="connsiteX4" fmla="*/ 0 w 4608004"/>
              <a:gd name="connsiteY4" fmla="*/ 348094 h 34809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4608004" h="348094">
                <a:moveTo>
                  <a:pt x="0" y="348094"/>
                </a:moveTo>
                <a:lnTo>
                  <a:pt x="4608004" y="348094"/>
                </a:lnTo>
                <a:lnTo>
                  <a:pt x="4608004" y="0"/>
                </a:lnTo>
                <a:lnTo>
                  <a:pt x="0" y="0"/>
                </a:lnTo>
                <a:lnTo>
                  <a:pt x="0" y="348094"/>
                </a:lnTo>
              </a:path>
            </a:pathLst>
          </a:custGeom>
          <a:solidFill>
            <a:srgbClr val="CCFFFF"/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1435" tIns="90718" rIns="181435" bIns="90718" anchor="ctr"/>
          <a:lstStyle/>
          <a:p>
            <a:pPr algn="ctr" eaLnBrk="1" hangingPunct="1">
              <a:lnSpc>
                <a:spcPts val="2381"/>
              </a:lnSpc>
              <a:tabLst>
                <a:tab pos="604784" algn="l"/>
                <a:tab pos="907176" algn="l"/>
                <a:tab pos="1915150" algn="l"/>
                <a:tab pos="2469535" algn="l"/>
              </a:tabLst>
              <a:defRPr/>
            </a:pPr>
            <a:endParaRPr lang="en-US" altLang="zh-CN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lnSpc>
                <a:spcPts val="2381"/>
              </a:lnSpc>
              <a:tabLst>
                <a:tab pos="604784" algn="l"/>
                <a:tab pos="907176" algn="l"/>
                <a:tab pos="1915150" algn="l"/>
                <a:tab pos="2469535" algn="l"/>
              </a:tabLst>
              <a:defRPr/>
            </a:pPr>
            <a:r>
              <a:rPr lang="en-US" altLang="zh-CN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Subroutines with Input Arguments</a:t>
            </a:r>
          </a:p>
        </p:txBody>
      </p:sp>
      <p:sp>
        <p:nvSpPr>
          <p:cNvPr id="1032" name="Freeform 3"/>
          <p:cNvSpPr/>
          <p:nvPr/>
        </p:nvSpPr>
        <p:spPr>
          <a:xfrm>
            <a:off x="2044700" y="2293938"/>
            <a:ext cx="3916363" cy="122237"/>
          </a:xfrm>
          <a:custGeom>
            <a:avLst/>
            <a:gdLst>
              <a:gd name="connsiteX0" fmla="*/ 0 w 1974108"/>
              <a:gd name="connsiteY0" fmla="*/ 38100 h 61788"/>
              <a:gd name="connsiteX1" fmla="*/ 38100 w 1974108"/>
              <a:gd name="connsiteY1" fmla="*/ 0 h 61788"/>
              <a:gd name="connsiteX2" fmla="*/ 1936007 w 1974108"/>
              <a:gd name="connsiteY2" fmla="*/ 0 h 61788"/>
              <a:gd name="connsiteX3" fmla="*/ 1974108 w 1974108"/>
              <a:gd name="connsiteY3" fmla="*/ 38100 h 61788"/>
              <a:gd name="connsiteX4" fmla="*/ 1974108 w 1974108"/>
              <a:gd name="connsiteY4" fmla="*/ 61788 h 61788"/>
              <a:gd name="connsiteX5" fmla="*/ 0 w 1974108"/>
              <a:gd name="connsiteY5" fmla="*/ 61788 h 61788"/>
              <a:gd name="connsiteX6" fmla="*/ 0 w 1974108"/>
              <a:gd name="connsiteY6" fmla="*/ 38100 h 6178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1974108" h="61788">
                <a:moveTo>
                  <a:pt x="0" y="38100"/>
                </a:moveTo>
                <a:cubicBezTo>
                  <a:pt x="0" y="17145"/>
                  <a:pt x="17145" y="0"/>
                  <a:pt x="38100" y="0"/>
                </a:cubicBezTo>
                <a:lnTo>
                  <a:pt x="1936007" y="0"/>
                </a:lnTo>
                <a:cubicBezTo>
                  <a:pt x="1956963" y="0"/>
                  <a:pt x="1974108" y="17145"/>
                  <a:pt x="1974108" y="38100"/>
                </a:cubicBezTo>
                <a:lnTo>
                  <a:pt x="1974108" y="61788"/>
                </a:lnTo>
                <a:lnTo>
                  <a:pt x="0" y="61788"/>
                </a:lnTo>
                <a:lnTo>
                  <a:pt x="0" y="38100"/>
                </a:lnTo>
              </a:path>
            </a:pathLst>
          </a:custGeom>
          <a:solidFill>
            <a:srgbClr val="E6E6E6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1435" tIns="90718" rIns="181435" bIns="90718" anchor="ctr"/>
          <a:lstStyle/>
          <a:p>
            <a:pPr algn="ctr" eaLnBrk="1" hangingPunct="1">
              <a:defRPr/>
            </a:pPr>
            <a:endParaRPr lang="zh-CN" altLang="en-US" sz="2200">
              <a:solidFill>
                <a:prstClr val="white"/>
              </a:solidFill>
            </a:endParaRPr>
          </a:p>
        </p:txBody>
      </p:sp>
      <p:sp>
        <p:nvSpPr>
          <p:cNvPr id="1033" name="Freeform 3"/>
          <p:cNvSpPr/>
          <p:nvPr/>
        </p:nvSpPr>
        <p:spPr>
          <a:xfrm>
            <a:off x="2044700" y="2359025"/>
            <a:ext cx="3916363" cy="1184275"/>
          </a:xfrm>
          <a:custGeom>
            <a:avLst/>
            <a:gdLst>
              <a:gd name="connsiteX0" fmla="*/ 0 w 1974108"/>
              <a:gd name="connsiteY0" fmla="*/ 558440 h 596540"/>
              <a:gd name="connsiteX1" fmla="*/ 38100 w 1974108"/>
              <a:gd name="connsiteY1" fmla="*/ 596540 h 596540"/>
              <a:gd name="connsiteX2" fmla="*/ 1936007 w 1974108"/>
              <a:gd name="connsiteY2" fmla="*/ 596540 h 596540"/>
              <a:gd name="connsiteX3" fmla="*/ 1974108 w 1974108"/>
              <a:gd name="connsiteY3" fmla="*/ 558440 h 596540"/>
              <a:gd name="connsiteX4" fmla="*/ 1974108 w 1974108"/>
              <a:gd name="connsiteY4" fmla="*/ 0 h 596540"/>
              <a:gd name="connsiteX5" fmla="*/ 0 w 1974108"/>
              <a:gd name="connsiteY5" fmla="*/ 0 h 596540"/>
              <a:gd name="connsiteX6" fmla="*/ 0 w 1974108"/>
              <a:gd name="connsiteY6" fmla="*/ 558440 h 59654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1974108" h="596540">
                <a:moveTo>
                  <a:pt x="0" y="558440"/>
                </a:moveTo>
                <a:cubicBezTo>
                  <a:pt x="0" y="579395"/>
                  <a:pt x="17145" y="596540"/>
                  <a:pt x="38100" y="596540"/>
                </a:cubicBezTo>
                <a:lnTo>
                  <a:pt x="1936007" y="596540"/>
                </a:lnTo>
                <a:cubicBezTo>
                  <a:pt x="1956963" y="596540"/>
                  <a:pt x="1974108" y="579395"/>
                  <a:pt x="1974108" y="558440"/>
                </a:cubicBezTo>
                <a:lnTo>
                  <a:pt x="1974108" y="0"/>
                </a:lnTo>
                <a:lnTo>
                  <a:pt x="0" y="0"/>
                </a:lnTo>
                <a:lnTo>
                  <a:pt x="0" y="558440"/>
                </a:lnTo>
              </a:path>
            </a:pathLst>
          </a:custGeom>
          <a:solidFill>
            <a:srgbClr val="E6E6E6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1435" tIns="90718" rIns="181435" bIns="90718" anchor="ctr"/>
          <a:lstStyle/>
          <a:p>
            <a:pPr algn="ctr" eaLnBrk="1" hangingPunct="1">
              <a:defRPr/>
            </a:pPr>
            <a:endParaRPr lang="zh-CN" altLang="en-US" sz="2200">
              <a:solidFill>
                <a:prstClr val="white"/>
              </a:solidFill>
            </a:endParaRPr>
          </a:p>
        </p:txBody>
      </p:sp>
      <p:sp>
        <p:nvSpPr>
          <p:cNvPr id="1034" name="Freeform 3"/>
          <p:cNvSpPr/>
          <p:nvPr/>
        </p:nvSpPr>
        <p:spPr>
          <a:xfrm>
            <a:off x="1335088" y="4452938"/>
            <a:ext cx="5799137" cy="122237"/>
          </a:xfrm>
          <a:custGeom>
            <a:avLst/>
            <a:gdLst>
              <a:gd name="connsiteX0" fmla="*/ 0 w 2923062"/>
              <a:gd name="connsiteY0" fmla="*/ 38100 h 61788"/>
              <a:gd name="connsiteX1" fmla="*/ 38100 w 2923062"/>
              <a:gd name="connsiteY1" fmla="*/ 0 h 61788"/>
              <a:gd name="connsiteX2" fmla="*/ 2884961 w 2923062"/>
              <a:gd name="connsiteY2" fmla="*/ 0 h 61788"/>
              <a:gd name="connsiteX3" fmla="*/ 2923062 w 2923062"/>
              <a:gd name="connsiteY3" fmla="*/ 38100 h 61788"/>
              <a:gd name="connsiteX4" fmla="*/ 2923062 w 2923062"/>
              <a:gd name="connsiteY4" fmla="*/ 61788 h 61788"/>
              <a:gd name="connsiteX5" fmla="*/ 0 w 2923062"/>
              <a:gd name="connsiteY5" fmla="*/ 61788 h 61788"/>
              <a:gd name="connsiteX6" fmla="*/ 0 w 2923062"/>
              <a:gd name="connsiteY6" fmla="*/ 38100 h 6178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2923062" h="61788">
                <a:moveTo>
                  <a:pt x="0" y="38100"/>
                </a:moveTo>
                <a:cubicBezTo>
                  <a:pt x="0" y="17145"/>
                  <a:pt x="17145" y="0"/>
                  <a:pt x="38100" y="0"/>
                </a:cubicBezTo>
                <a:lnTo>
                  <a:pt x="2884961" y="0"/>
                </a:lnTo>
                <a:cubicBezTo>
                  <a:pt x="2905916" y="0"/>
                  <a:pt x="2923062" y="17145"/>
                  <a:pt x="2923062" y="38100"/>
                </a:cubicBezTo>
                <a:lnTo>
                  <a:pt x="2923062" y="61788"/>
                </a:lnTo>
                <a:lnTo>
                  <a:pt x="0" y="61788"/>
                </a:lnTo>
                <a:lnTo>
                  <a:pt x="0" y="38100"/>
                </a:lnTo>
              </a:path>
            </a:pathLst>
          </a:custGeom>
          <a:solidFill>
            <a:srgbClr val="E6E6E6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1435" tIns="90718" rIns="181435" bIns="90718" anchor="ctr"/>
          <a:lstStyle/>
          <a:p>
            <a:pPr algn="ctr" eaLnBrk="1" hangingPunct="1">
              <a:defRPr/>
            </a:pPr>
            <a:endParaRPr lang="zh-CN" altLang="en-US" sz="2200">
              <a:solidFill>
                <a:prstClr val="white"/>
              </a:solidFill>
            </a:endParaRPr>
          </a:p>
        </p:txBody>
      </p:sp>
      <p:sp>
        <p:nvSpPr>
          <p:cNvPr id="1061" name="TextBox 1"/>
          <p:cNvSpPr txBox="1"/>
          <p:nvPr/>
        </p:nvSpPr>
        <p:spPr>
          <a:xfrm>
            <a:off x="0" y="908720"/>
            <a:ext cx="9142413" cy="586241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90718">
            <a:spAutoFit/>
          </a:bodyPr>
          <a:lstStyle/>
          <a:p>
            <a:pPr eaLnBrk="1" hangingPunct="1">
              <a:tabLst>
                <a:tab pos="604784" algn="l"/>
                <a:tab pos="907176" algn="l"/>
                <a:tab pos="1915150" algn="l"/>
                <a:tab pos="2469535" algn="l"/>
              </a:tabLst>
              <a:defRPr/>
            </a:pPr>
            <a:endParaRPr lang="en-US" altLang="zh-CN" sz="24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150000"/>
              </a:lnSpc>
              <a:tabLst>
                <a:tab pos="604784" algn="l"/>
                <a:tab pos="907176" algn="l"/>
                <a:tab pos="1915150" algn="l"/>
                <a:tab pos="2469535" algn="l"/>
              </a:tabLst>
              <a:defRPr/>
            </a:pPr>
            <a:r>
              <a:rPr lang="en-US" altLang="zh-CN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 limitation of </a:t>
            </a:r>
            <a:r>
              <a:rPr lang="en-US" altLang="zh-CN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Shifter</a:t>
            </a:r>
            <a:r>
              <a:rPr lang="en-US" altLang="zh-CN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is that it only corrects </a:t>
            </a:r>
            <a:r>
              <a:rPr lang="en-US" altLang="zh-CN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Row 8</a:t>
            </a:r>
            <a:r>
              <a:rPr lang="en-US" altLang="zh-CN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o-RO" altLang="zh-CN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We can solve this by creating a </a:t>
            </a:r>
            <a:r>
              <a:rPr lang="en-US" altLang="zh-CN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subroutine </a:t>
            </a:r>
            <a:r>
              <a:rPr lang="en-US" altLang="zh-CN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which will take </a:t>
            </a:r>
            <a:r>
              <a:rPr lang="en-US" altLang="zh-CN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 row number as an input parameter.</a:t>
            </a:r>
            <a:endParaRPr lang="en-US" altLang="zh-CN" sz="2200" dirty="0">
              <a:solidFill>
                <a:prstClr val="black"/>
              </a:solidFill>
              <a:latin typeface="Times New Roman" pitchFamily="-112" charset="0"/>
            </a:endParaRPr>
          </a:p>
          <a:p>
            <a:pPr eaLnBrk="1" hangingPunct="1">
              <a:lnSpc>
                <a:spcPct val="150000"/>
              </a:lnSpc>
              <a:tabLst>
                <a:tab pos="604784" algn="l"/>
                <a:tab pos="907176" algn="l"/>
                <a:tab pos="1915150" algn="l"/>
                <a:tab pos="2469535" algn="l"/>
              </a:tabLst>
              <a:defRPr/>
            </a:pPr>
            <a:r>
              <a:rPr lang="en-US" altLang="zh-CN" sz="2200" dirty="0">
                <a:solidFill>
                  <a:prstClr val="black"/>
                </a:solidFill>
                <a:latin typeface="Times New Roman" pitchFamily="-112" charset="0"/>
              </a:rPr>
              <a:t>			</a:t>
            </a:r>
          </a:p>
          <a:p>
            <a:pPr eaLnBrk="1" hangingPunct="1">
              <a:lnSpc>
                <a:spcPct val="150000"/>
              </a:lnSpc>
              <a:tabLst>
                <a:tab pos="604784" algn="l"/>
                <a:tab pos="907176" algn="l"/>
                <a:tab pos="1915150" algn="l"/>
                <a:tab pos="2469535" algn="l"/>
              </a:tabLst>
              <a:defRPr/>
            </a:pPr>
            <a:r>
              <a:rPr lang="en-US" altLang="zh-CN" sz="2200" b="1" dirty="0">
                <a:solidFill>
                  <a:prstClr val="black"/>
                </a:solidFill>
                <a:latin typeface="Times New Roman" pitchFamily="-112" charset="0"/>
                <a:cs typeface="Times New Roman" pitchFamily="18" charset="0"/>
              </a:rPr>
              <a:t>			</a:t>
            </a:r>
            <a:r>
              <a:rPr lang="en-US" altLang="zh-CN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Sub</a:t>
            </a:r>
            <a:r>
              <a:rPr lang="en-US" altLang="zh-CN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ShiftOneColumn</a:t>
            </a:r>
            <a:r>
              <a:rPr lang="en-US" altLang="zh-CN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(RowNum</a:t>
            </a:r>
            <a:r>
              <a:rPr lang="en-US" altLang="zh-CN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As</a:t>
            </a:r>
            <a:r>
              <a:rPr lang="en-US" altLang="zh-CN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Integer)</a:t>
            </a:r>
            <a:endParaRPr lang="en-US" altLang="zh-CN" sz="2400" dirty="0">
              <a:solidFill>
                <a:srgbClr val="002060"/>
              </a:solidFill>
              <a:latin typeface="Times New Roman" pitchFamily="-112" charset="0"/>
            </a:endParaRPr>
          </a:p>
          <a:p>
            <a:pPr eaLnBrk="1" hangingPunct="1">
              <a:lnSpc>
                <a:spcPct val="150000"/>
              </a:lnSpc>
              <a:tabLst>
                <a:tab pos="604784" algn="l"/>
                <a:tab pos="907176" algn="l"/>
                <a:tab pos="1915150" algn="l"/>
                <a:tab pos="2469535" algn="l"/>
              </a:tabLst>
              <a:defRPr/>
            </a:pPr>
            <a:r>
              <a:rPr lang="en-US" altLang="zh-CN" sz="2400" dirty="0">
                <a:solidFill>
                  <a:srgbClr val="002060"/>
                </a:solidFill>
                <a:latin typeface="Times New Roman" pitchFamily="-112" charset="0"/>
                <a:cs typeface="Times New Roman" pitchFamily="18" charset="0"/>
              </a:rPr>
              <a:t>				</a:t>
            </a:r>
            <a:r>
              <a:rPr lang="en-US" altLang="zh-CN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o-RO" altLang="zh-CN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od block</a:t>
            </a:r>
            <a:endParaRPr lang="en-US" altLang="zh-CN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150000"/>
              </a:lnSpc>
              <a:tabLst>
                <a:tab pos="604784" algn="l"/>
                <a:tab pos="907176" algn="l"/>
                <a:tab pos="1915150" algn="l"/>
                <a:tab pos="2469535" algn="l"/>
              </a:tabLst>
              <a:defRPr/>
            </a:pPr>
            <a:r>
              <a:rPr lang="en-US" altLang="zh-CN" sz="2400" dirty="0">
                <a:solidFill>
                  <a:prstClr val="black"/>
                </a:solidFill>
                <a:latin typeface="Times New Roman" pitchFamily="-112" charset="0"/>
              </a:rPr>
              <a:t>			</a:t>
            </a:r>
            <a:r>
              <a:rPr lang="en-US" altLang="zh-CN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End</a:t>
            </a:r>
            <a:r>
              <a:rPr lang="en-US" altLang="zh-CN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Sub</a:t>
            </a:r>
          </a:p>
          <a:p>
            <a:pPr eaLnBrk="1" hangingPunct="1">
              <a:lnSpc>
                <a:spcPct val="150000"/>
              </a:lnSpc>
              <a:tabLst>
                <a:tab pos="604784" algn="l"/>
                <a:tab pos="907176" algn="l"/>
                <a:tab pos="1915150" algn="l"/>
                <a:tab pos="2469535" algn="l"/>
              </a:tabLst>
              <a:defRPr/>
            </a:pPr>
            <a:endParaRPr lang="en-US" altLang="zh-CN" sz="2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1" hangingPunct="1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604784" algn="l"/>
                <a:tab pos="907176" algn="l"/>
                <a:tab pos="1915150" algn="l"/>
                <a:tab pos="2469535" algn="l"/>
              </a:tabLst>
              <a:defRPr/>
            </a:pPr>
            <a:r>
              <a:rPr lang="en-US" altLang="zh-CN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RowNum</a:t>
            </a:r>
            <a:r>
              <a:rPr lang="en-US" altLang="zh-CN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is the input variable. We name it.</a:t>
            </a:r>
          </a:p>
          <a:p>
            <a:pPr marL="342900" indent="-342900" eaLnBrk="1" hangingPunct="1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604784" algn="l"/>
                <a:tab pos="907176" algn="l"/>
                <a:tab pos="1915150" algn="l"/>
                <a:tab pos="2469535" algn="l"/>
              </a:tabLst>
              <a:defRPr/>
            </a:pPr>
            <a:r>
              <a:rPr lang="en-US" altLang="zh-CN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As</a:t>
            </a:r>
            <a:r>
              <a:rPr lang="en-US" altLang="zh-CN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Integer</a:t>
            </a:r>
            <a:r>
              <a:rPr lang="en-US" altLang="zh-CN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part declares the data type of our input variable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2150"/>
          </a:xfrm>
          <a:solidFill>
            <a:srgbClr val="CCFFFF"/>
          </a:solidFill>
        </p:spPr>
        <p:txBody>
          <a:bodyPr/>
          <a:lstStyle/>
          <a:p>
            <a:pPr eaLnBrk="1" hangingPunct="1">
              <a:lnSpc>
                <a:spcPts val="2381"/>
              </a:lnSpc>
              <a:tabLst>
                <a:tab pos="604784" algn="l"/>
                <a:tab pos="907176" algn="l"/>
                <a:tab pos="1159170" algn="l"/>
                <a:tab pos="3956296" algn="l"/>
                <a:tab pos="4510682" algn="l"/>
              </a:tabLst>
              <a:defRPr/>
            </a:pPr>
            <a:br>
              <a:rPr lang="en-US" altLang="zh-CN" sz="3600" b="1" kern="1200" dirty="0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en-US" altLang="zh-CN" sz="3600" b="1" kern="1200" dirty="0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Shifting Any Given Column</a:t>
            </a:r>
            <a:br>
              <a:rPr lang="en-US" altLang="zh-CN" sz="3600" b="1" kern="1200" dirty="0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sz="3600" b="1" dirty="0">
              <a:solidFill>
                <a:srgbClr val="C00000"/>
              </a:solidFill>
            </a:endParaRPr>
          </a:p>
        </p:txBody>
      </p:sp>
      <p:pic>
        <p:nvPicPr>
          <p:cNvPr id="104451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692150"/>
            <a:ext cx="9144000" cy="6165850"/>
          </a:xfrm>
        </p:spPr>
      </p:pic>
      <p:sp>
        <p:nvSpPr>
          <p:cNvPr id="104452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17DAC7F-8342-497A-A276-C6088533C5D6}" type="slidenum">
              <a:rPr lang="ru-RU" altLang="ru-RU" smtClean="0"/>
              <a:pPr/>
              <a:t>42</a:t>
            </a:fld>
            <a:endParaRPr lang="ru-RU" altLang="ru-RU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5175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eaLnBrk="1" hangingPunct="1">
              <a:lnSpc>
                <a:spcPts val="2381"/>
              </a:lnSpc>
              <a:tabLst>
                <a:tab pos="604784" algn="l"/>
                <a:tab pos="907176" algn="l"/>
                <a:tab pos="1159170" algn="l"/>
                <a:tab pos="2419137" algn="l"/>
                <a:tab pos="2847525" algn="l"/>
              </a:tabLst>
              <a:defRPr/>
            </a:pPr>
            <a:br>
              <a:rPr lang="en-US" altLang="zh-CN" sz="2800" kern="1200" dirty="0">
                <a:solidFill>
                  <a:srgbClr val="337333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en-US" altLang="zh-CN" sz="3600" b="1" kern="1200" dirty="0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Variable Declaration</a:t>
            </a:r>
            <a:br>
              <a:rPr lang="en-US" altLang="zh-CN" sz="3600" b="1" kern="1200" dirty="0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765175"/>
            <a:ext cx="9144000" cy="6092825"/>
          </a:xfrm>
          <a:solidFill>
            <a:schemeClr val="accent5"/>
          </a:solidFill>
        </p:spPr>
        <p:txBody>
          <a:bodyPr/>
          <a:lstStyle/>
          <a:p>
            <a:pPr marL="0" indent="0" eaLnBrk="1" hangingPunct="1">
              <a:spcBef>
                <a:spcPct val="0"/>
              </a:spcBef>
              <a:buFontTx/>
              <a:buNone/>
              <a:tabLst>
                <a:tab pos="603250" algn="l"/>
                <a:tab pos="906463" algn="l"/>
                <a:tab pos="1158875" algn="l"/>
                <a:tab pos="2417763" algn="l"/>
                <a:tab pos="2846388" algn="l"/>
              </a:tabLst>
            </a:pPr>
            <a:endParaRPr lang="en-US" altLang="zh-CN" sz="2400" i="1" dirty="0">
              <a:solidFill>
                <a:srgbClr val="00206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indent="0" eaLnBrk="1" hangingPunct="1">
              <a:spcBef>
                <a:spcPct val="0"/>
              </a:spcBef>
              <a:buFontTx/>
              <a:buNone/>
              <a:tabLst>
                <a:tab pos="603250" algn="l"/>
                <a:tab pos="906463" algn="l"/>
                <a:tab pos="1158875" algn="l"/>
                <a:tab pos="2417763" algn="l"/>
                <a:tab pos="2846388" algn="l"/>
              </a:tabLst>
            </a:pPr>
            <a:r>
              <a:rPr lang="en-US" altLang="zh-CN" sz="2400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The subroutine </a:t>
            </a:r>
            <a:r>
              <a:rPr lang="en-US" altLang="zh-CN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ShiftOneColumn</a:t>
            </a:r>
            <a:r>
              <a:rPr lang="en-US" altLang="zh-CN" sz="2400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requires an integer input. </a:t>
            </a:r>
            <a:r>
              <a:rPr lang="en-US" altLang="zh-CN" sz="2400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We decided to introduce something called </a:t>
            </a:r>
            <a:r>
              <a:rPr lang="en-US" altLang="zh-CN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RowNum</a:t>
            </a:r>
            <a:r>
              <a:rPr lang="en-US" altLang="zh-CN" sz="2400" b="1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which stores a row number (the data type for </a:t>
            </a:r>
            <a:r>
              <a:rPr lang="en-US" altLang="zh-CN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RowNum</a:t>
            </a:r>
            <a:r>
              <a:rPr lang="en-US" altLang="zh-CN" sz="2400" b="1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is Integer).  </a:t>
            </a:r>
            <a:r>
              <a:rPr lang="en-US" altLang="zh-CN" sz="2400" b="1" i="1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The VBA </a:t>
            </a:r>
            <a:r>
              <a:rPr lang="en-US" altLang="zh-CN" sz="2400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interpreter </a:t>
            </a:r>
            <a:r>
              <a:rPr lang="en-US" altLang="zh-CN" sz="2400" b="1" i="1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will attempt to </a:t>
            </a:r>
            <a:r>
              <a:rPr lang="en-US" altLang="zh-CN" sz="2400" b="1" i="1" u="sng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guess</a:t>
            </a:r>
            <a:r>
              <a:rPr lang="en-US" altLang="zh-CN" sz="2400" b="1" i="1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(scary!) </a:t>
            </a:r>
            <a:r>
              <a:rPr lang="en-US" altLang="zh-CN" sz="2400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the data type if you forget to declare your variables.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  <a:tabLst>
                <a:tab pos="603250" algn="l"/>
                <a:tab pos="906463" algn="l"/>
                <a:tab pos="1158875" algn="l"/>
                <a:tab pos="2417763" algn="l"/>
                <a:tab pos="2846388" algn="l"/>
              </a:tabLst>
            </a:pPr>
            <a:r>
              <a:rPr lang="en-US" altLang="zh-CN" sz="2400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To avoid that problem, we need to deﬁne the variables we use properly: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  <a:tabLst>
                <a:tab pos="603250" algn="l"/>
                <a:tab pos="906463" algn="l"/>
                <a:tab pos="1158875" algn="l"/>
                <a:tab pos="2417763" algn="l"/>
                <a:tab pos="2846388" algn="l"/>
              </a:tabLst>
            </a:pPr>
            <a:r>
              <a:rPr lang="en-US" altLang="zh-CN" sz="2400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			 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  <a:tabLst>
                <a:tab pos="603250" algn="l"/>
                <a:tab pos="906463" algn="l"/>
                <a:tab pos="1158875" algn="l"/>
                <a:tab pos="2417763" algn="l"/>
                <a:tab pos="2846388" algn="l"/>
              </a:tabLst>
            </a:pPr>
            <a:r>
              <a:rPr lang="en-US" altLang="zh-CN" sz="2400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				</a:t>
            </a:r>
            <a:r>
              <a:rPr lang="en-US" altLang="zh-CN" sz="2400" b="1" i="1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D</a:t>
            </a:r>
            <a:r>
              <a:rPr lang="en-US" altLang="zh-CN" sz="2400" b="1" i="1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im</a:t>
            </a:r>
            <a:r>
              <a:rPr lang="en-US" altLang="zh-CN" sz="2400" i="1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varName</a:t>
            </a:r>
            <a:r>
              <a:rPr lang="en-US" altLang="zh-CN" sz="2400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</a:t>
            </a:r>
            <a:r>
              <a:rPr lang="en-US" altLang="zh-CN" sz="2400" b="1" i="1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As</a:t>
            </a:r>
            <a:r>
              <a:rPr lang="en-US" altLang="zh-CN" sz="2400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</a:t>
            </a:r>
            <a:r>
              <a:rPr lang="en-US" altLang="zh-CN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dataType</a:t>
            </a:r>
            <a:endParaRPr lang="en-US" altLang="zh-CN" sz="2400" b="1" i="1" dirty="0">
              <a:solidFill>
                <a:srgbClr val="00206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ts val="3775"/>
              </a:lnSpc>
              <a:spcBef>
                <a:spcPct val="0"/>
              </a:spcBef>
              <a:buFontTx/>
              <a:buNone/>
              <a:tabLst>
                <a:tab pos="603250" algn="l"/>
                <a:tab pos="906463" algn="l"/>
                <a:tab pos="1158875" algn="l"/>
                <a:tab pos="2417763" algn="l"/>
                <a:tab pos="2846388" algn="l"/>
              </a:tabLst>
            </a:pPr>
            <a:endParaRPr lang="en-US" altLang="zh-CN" sz="2400" i="1" dirty="0">
              <a:solidFill>
                <a:srgbClr val="00206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ts val="3775"/>
              </a:lnSpc>
              <a:spcBef>
                <a:spcPct val="0"/>
              </a:spcBef>
              <a:buFontTx/>
              <a:buNone/>
              <a:tabLst>
                <a:tab pos="603250" algn="l"/>
                <a:tab pos="906463" algn="l"/>
                <a:tab pos="1158875" algn="l"/>
                <a:tab pos="2417763" algn="l"/>
                <a:tab pos="2846388" algn="l"/>
              </a:tabLst>
            </a:pPr>
            <a:r>
              <a:rPr lang="en-US" altLang="zh-CN" sz="2400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Some rules about variable declaration:</a:t>
            </a:r>
          </a:p>
          <a:p>
            <a:pPr marL="0" indent="0" eaLnBrk="1" hangingPunct="1">
              <a:spcBef>
                <a:spcPct val="0"/>
              </a:spcBef>
              <a:tabLst>
                <a:tab pos="603250" algn="l"/>
                <a:tab pos="906463" algn="l"/>
                <a:tab pos="1158875" algn="l"/>
                <a:tab pos="2417763" algn="l"/>
                <a:tab pos="2846388" algn="l"/>
              </a:tabLst>
            </a:pPr>
            <a:r>
              <a:rPr lang="en-US" altLang="zh-CN" sz="2400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Variables names have to start with a letter, and have no spaces.</a:t>
            </a:r>
          </a:p>
          <a:p>
            <a:pPr marL="0" indent="0" eaLnBrk="1" hangingPunct="1">
              <a:spcBef>
                <a:spcPct val="0"/>
              </a:spcBef>
              <a:tabLst>
                <a:tab pos="603250" algn="l"/>
                <a:tab pos="906463" algn="l"/>
                <a:tab pos="1158875" algn="l"/>
                <a:tab pos="2417763" algn="l"/>
                <a:tab pos="2846388" algn="l"/>
              </a:tabLst>
            </a:pPr>
            <a:r>
              <a:rPr lang="en-US" altLang="zh-CN" sz="2400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VBA is not case sensitive (</a:t>
            </a:r>
            <a:r>
              <a:rPr lang="en-US" altLang="zh-CN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RowNum</a:t>
            </a:r>
            <a:r>
              <a:rPr lang="en-US" altLang="zh-CN" sz="2400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and </a:t>
            </a:r>
            <a:r>
              <a:rPr lang="en-US" altLang="zh-CN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rownum</a:t>
            </a:r>
            <a:r>
              <a:rPr lang="en-US" altLang="zh-CN" sz="2400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are the same).</a:t>
            </a:r>
          </a:p>
          <a:p>
            <a:pPr marL="0" indent="0" eaLnBrk="1" hangingPunct="1">
              <a:spcBef>
                <a:spcPct val="0"/>
              </a:spcBef>
              <a:tabLst>
                <a:tab pos="603250" algn="l"/>
                <a:tab pos="906463" algn="l"/>
                <a:tab pos="1158875" algn="l"/>
                <a:tab pos="2417763" algn="l"/>
                <a:tab pos="2846388" algn="l"/>
              </a:tabLst>
            </a:pPr>
            <a:r>
              <a:rPr lang="en-US" altLang="zh-CN" sz="2400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Names that are more than one word are usually written with the ﬁrst letter of words capitalized; it’s not required but it’s standard practice).</a:t>
            </a:r>
          </a:p>
          <a:p>
            <a:pPr marL="0" indent="0">
              <a:tabLst>
                <a:tab pos="603250" algn="l"/>
                <a:tab pos="906463" algn="l"/>
                <a:tab pos="1158875" algn="l"/>
                <a:tab pos="2417763" algn="l"/>
                <a:tab pos="2846388" algn="l"/>
              </a:tabLst>
            </a:pPr>
            <a:endParaRPr lang="ru-RU" altLang="ru-RU" sz="2400" i="1" dirty="0">
              <a:solidFill>
                <a:srgbClr val="002060"/>
              </a:solidFill>
            </a:endParaRPr>
          </a:p>
        </p:txBody>
      </p:sp>
      <p:sp>
        <p:nvSpPr>
          <p:cNvPr id="108548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7D9CCB7-D57D-4BCA-9BB6-F0193A4774CE}" type="slidenum">
              <a:rPr lang="ru-RU" altLang="ru-RU" smtClean="0">
                <a:solidFill>
                  <a:srgbClr val="000000"/>
                </a:solidFill>
              </a:rPr>
              <a:pPr/>
              <a:t>43</a:t>
            </a:fld>
            <a:endParaRPr lang="ru-RU" alt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388436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1850"/>
          </a:xfrm>
          <a:solidFill>
            <a:srgbClr val="CCFFFF"/>
          </a:solidFill>
        </p:spPr>
        <p:txBody>
          <a:bodyPr/>
          <a:lstStyle/>
          <a:p>
            <a:pPr eaLnBrk="1" hangingPunct="1">
              <a:lnSpc>
                <a:spcPts val="2375"/>
              </a:lnSpc>
              <a:tabLst>
                <a:tab pos="603250" algn="l"/>
                <a:tab pos="906463" algn="l"/>
                <a:tab pos="1158875" algn="l"/>
                <a:tab pos="1914525" algn="l"/>
                <a:tab pos="2468563" algn="l"/>
              </a:tabLst>
            </a:pPr>
            <a:r>
              <a:rPr lang="en-US" altLang="zh-CN" sz="3600" b="1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Shifting Repeatedly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831850"/>
            <a:ext cx="9144000" cy="6026150"/>
          </a:xfrm>
          <a:solidFill>
            <a:schemeClr val="accent5"/>
          </a:solidFill>
        </p:spPr>
        <p:txBody>
          <a:bodyPr/>
          <a:lstStyle/>
          <a:p>
            <a:pPr marL="0" indent="0" eaLnBrk="1" hangingPunct="1">
              <a:lnSpc>
                <a:spcPts val="2976"/>
              </a:lnSpc>
              <a:spcBef>
                <a:spcPct val="0"/>
              </a:spcBef>
              <a:buFontTx/>
              <a:buNone/>
              <a:tabLst>
                <a:tab pos="604784" algn="l"/>
                <a:tab pos="907176" algn="l"/>
                <a:tab pos="1159170" algn="l"/>
                <a:tab pos="1915150" algn="l"/>
                <a:tab pos="2469535" algn="l"/>
              </a:tabLst>
              <a:defRPr/>
            </a:pPr>
            <a:r>
              <a:rPr lang="en-US" altLang="zh-CN" sz="2400" i="1" kern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We now have a subroutine that can correct any given row. We want to apply this subroutine to </a:t>
            </a:r>
            <a:r>
              <a:rPr lang="en-US" altLang="zh-CN" sz="2400" b="1" i="1" kern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any rows between 6 and 18</a:t>
            </a:r>
            <a:r>
              <a:rPr lang="en-US" altLang="zh-CN" sz="2400" i="1" kern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eaLnBrk="1" hangingPunct="1">
              <a:lnSpc>
                <a:spcPts val="3175"/>
              </a:lnSpc>
              <a:spcBef>
                <a:spcPct val="0"/>
              </a:spcBef>
              <a:buFontTx/>
              <a:buNone/>
              <a:tabLst>
                <a:tab pos="604784" algn="l"/>
                <a:tab pos="907176" algn="l"/>
                <a:tab pos="1159170" algn="l"/>
                <a:tab pos="1915150" algn="l"/>
                <a:tab pos="2469535" algn="l"/>
              </a:tabLst>
              <a:defRPr/>
            </a:pPr>
            <a:r>
              <a:rPr lang="en-US" altLang="zh-CN" sz="2400" i="1" kern="1200" dirty="0">
                <a:solidFill>
                  <a:srgbClr val="002060"/>
                </a:solidFill>
                <a:latin typeface="Times New Roman" pitchFamily="-112" charset="0"/>
              </a:rPr>
              <a:t>We use a loop (e.g., a </a:t>
            </a:r>
            <a:r>
              <a:rPr lang="en-US" altLang="zh-CN" sz="2400" b="1" i="1" kern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FOR-NEXT</a:t>
            </a:r>
            <a:r>
              <a:rPr lang="en-US" altLang="zh-CN" sz="2400" i="1" kern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b="1" i="1" kern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Loop</a:t>
            </a:r>
            <a:r>
              <a:rPr lang="en-US" altLang="zh-CN" sz="2400" i="1" kern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for this task:</a:t>
            </a:r>
          </a:p>
          <a:p>
            <a:pPr marL="0" indent="0" eaLnBrk="1" hangingPunct="1">
              <a:lnSpc>
                <a:spcPts val="1587"/>
              </a:lnSpc>
              <a:spcBef>
                <a:spcPct val="0"/>
              </a:spcBef>
              <a:buFontTx/>
              <a:buNone/>
              <a:tabLst>
                <a:tab pos="604784" algn="l"/>
                <a:tab pos="907176" algn="l"/>
                <a:tab pos="1159170" algn="l"/>
                <a:tab pos="1915150" algn="l"/>
                <a:tab pos="2469535" algn="l"/>
              </a:tabLst>
              <a:defRPr/>
            </a:pPr>
            <a:r>
              <a:rPr lang="en-US" altLang="zh-CN" sz="2400" i="1" kern="1200" dirty="0">
                <a:solidFill>
                  <a:srgbClr val="C00000"/>
                </a:solidFill>
                <a:latin typeface="Times New Roman" pitchFamily="-112" charset="0"/>
              </a:rPr>
              <a:t>				</a:t>
            </a:r>
          </a:p>
          <a:p>
            <a:pPr marL="0" indent="0" eaLnBrk="1" hangingPunct="1">
              <a:lnSpc>
                <a:spcPts val="1786"/>
              </a:lnSpc>
              <a:spcBef>
                <a:spcPct val="0"/>
              </a:spcBef>
              <a:buFontTx/>
              <a:buNone/>
              <a:tabLst>
                <a:tab pos="604784" algn="l"/>
                <a:tab pos="907176" algn="l"/>
                <a:tab pos="1159170" algn="l"/>
                <a:tab pos="1915150" algn="l"/>
                <a:tab pos="2469535" algn="l"/>
              </a:tabLst>
              <a:defRPr/>
            </a:pPr>
            <a:r>
              <a:rPr lang="en-US" altLang="zh-CN" sz="2400" i="1" kern="1200" dirty="0">
                <a:solidFill>
                  <a:srgbClr val="002060"/>
                </a:solidFill>
                <a:latin typeface="Times New Roman" pitchFamily="-112" charset="0"/>
              </a:rPr>
              <a:t>				</a:t>
            </a:r>
          </a:p>
          <a:p>
            <a:pPr marL="0" indent="0" eaLnBrk="1" hangingPunct="1">
              <a:lnSpc>
                <a:spcPts val="1786"/>
              </a:lnSpc>
              <a:spcBef>
                <a:spcPct val="0"/>
              </a:spcBef>
              <a:buFontTx/>
              <a:buNone/>
              <a:tabLst>
                <a:tab pos="604784" algn="l"/>
                <a:tab pos="907176" algn="l"/>
                <a:tab pos="1159170" algn="l"/>
                <a:tab pos="1915150" algn="l"/>
                <a:tab pos="2469535" algn="l"/>
              </a:tabLst>
              <a:defRPr/>
            </a:pPr>
            <a:r>
              <a:rPr lang="en-US" altLang="zh-CN" sz="2400" i="1" kern="1200" dirty="0">
                <a:solidFill>
                  <a:srgbClr val="002060"/>
                </a:solidFill>
                <a:latin typeface="Times New Roman" pitchFamily="-112" charset="0"/>
                <a:cs typeface="Times New Roman" pitchFamily="18" charset="0"/>
              </a:rPr>
              <a:t>	</a:t>
            </a:r>
            <a:r>
              <a:rPr lang="en-US" altLang="zh-CN" sz="2400" b="1" i="1" kern="1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For</a:t>
            </a:r>
            <a:r>
              <a:rPr lang="en-US" altLang="zh-CN" sz="2400" i="1" kern="1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b="1" i="1" kern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varName</a:t>
            </a:r>
            <a:r>
              <a:rPr lang="en-US" altLang="zh-CN" sz="2400" b="1" i="1" kern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altLang="zh-CN" sz="2400" b="1" i="1" kern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start_val</a:t>
            </a:r>
            <a:r>
              <a:rPr lang="en-US" altLang="zh-CN" sz="2400" i="1" kern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400" b="1" i="1" kern="1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altLang="zh-CN" sz="2400" i="1" kern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b="1" i="1" kern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end_val</a:t>
            </a:r>
            <a:r>
              <a:rPr lang="en-US" altLang="zh-CN" sz="2400" i="1" kern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400" b="1" i="1" kern="1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Step</a:t>
            </a:r>
            <a:r>
              <a:rPr lang="en-US" altLang="zh-CN" sz="2400" i="1" kern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400" b="1" i="1" kern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step_size</a:t>
            </a:r>
            <a:endParaRPr lang="en-US" altLang="zh-CN" sz="2400" b="1" i="1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lnSpc>
                <a:spcPts val="2579"/>
              </a:lnSpc>
              <a:spcBef>
                <a:spcPct val="0"/>
              </a:spcBef>
              <a:buFontTx/>
              <a:buNone/>
              <a:tabLst>
                <a:tab pos="604784" algn="l"/>
                <a:tab pos="907176" algn="l"/>
                <a:tab pos="1159170" algn="l"/>
                <a:tab pos="1915150" algn="l"/>
                <a:tab pos="2469535" algn="l"/>
              </a:tabLst>
              <a:defRPr/>
            </a:pPr>
            <a:r>
              <a:rPr lang="en-US" altLang="zh-CN" sz="2400" i="1" kern="1200" dirty="0">
                <a:solidFill>
                  <a:srgbClr val="002060"/>
                </a:solidFill>
                <a:latin typeface="Times New Roman" pitchFamily="-112" charset="0"/>
              </a:rPr>
              <a:t>				</a:t>
            </a:r>
            <a:endParaRPr lang="en-US" altLang="zh-CN" sz="2400" i="1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lnSpc>
                <a:spcPts val="1191"/>
              </a:lnSpc>
              <a:spcBef>
                <a:spcPct val="0"/>
              </a:spcBef>
              <a:spcAft>
                <a:spcPts val="1200"/>
              </a:spcAft>
              <a:buFontTx/>
              <a:buNone/>
              <a:tabLst>
                <a:tab pos="604784" algn="l"/>
                <a:tab pos="907176" algn="l"/>
                <a:tab pos="1159170" algn="l"/>
                <a:tab pos="1915150" algn="l"/>
                <a:tab pos="2469535" algn="l"/>
              </a:tabLst>
              <a:defRPr/>
            </a:pPr>
            <a:r>
              <a:rPr lang="en-US" altLang="zh-CN" sz="2400" i="1" kern="1200" dirty="0">
                <a:solidFill>
                  <a:srgbClr val="002060"/>
                </a:solidFill>
                <a:latin typeface="Times New Roman" pitchFamily="-112" charset="0"/>
              </a:rPr>
              <a:t>			</a:t>
            </a:r>
            <a:r>
              <a:rPr lang="en-US" altLang="zh-CN" sz="2400" b="1" i="1" kern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o-RO" altLang="zh-CN" sz="2400" b="1" i="1" kern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ode block</a:t>
            </a:r>
            <a:endParaRPr lang="en-US" altLang="zh-CN" sz="2400" i="1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lnSpc>
                <a:spcPts val="1191"/>
              </a:lnSpc>
              <a:spcBef>
                <a:spcPct val="0"/>
              </a:spcBef>
              <a:buFontTx/>
              <a:buNone/>
              <a:tabLst>
                <a:tab pos="604784" algn="l"/>
                <a:tab pos="907176" algn="l"/>
                <a:tab pos="1159170" algn="l"/>
                <a:tab pos="1915150" algn="l"/>
                <a:tab pos="2469535" algn="l"/>
              </a:tabLst>
              <a:defRPr/>
            </a:pPr>
            <a:r>
              <a:rPr lang="en-US" altLang="zh-CN" sz="2400" i="1" kern="1200" dirty="0">
                <a:solidFill>
                  <a:srgbClr val="002060"/>
                </a:solidFill>
                <a:latin typeface="Times New Roman" pitchFamily="-112" charset="0"/>
              </a:rPr>
              <a:t>	</a:t>
            </a:r>
            <a:r>
              <a:rPr lang="en-US" altLang="zh-CN" sz="2400" i="1" kern="1200" dirty="0">
                <a:solidFill>
                  <a:srgbClr val="C00000"/>
                </a:solidFill>
                <a:latin typeface="Times New Roman" pitchFamily="-112" charset="0"/>
              </a:rPr>
              <a:t>		</a:t>
            </a:r>
          </a:p>
          <a:p>
            <a:pPr marL="0" indent="0" eaLnBrk="1" hangingPunct="1">
              <a:lnSpc>
                <a:spcPts val="1191"/>
              </a:lnSpc>
              <a:spcBef>
                <a:spcPct val="0"/>
              </a:spcBef>
              <a:buFontTx/>
              <a:buNone/>
              <a:tabLst>
                <a:tab pos="604784" algn="l"/>
                <a:tab pos="907176" algn="l"/>
                <a:tab pos="1159170" algn="l"/>
                <a:tab pos="1915150" algn="l"/>
                <a:tab pos="2469535" algn="l"/>
              </a:tabLst>
              <a:defRPr/>
            </a:pPr>
            <a:r>
              <a:rPr lang="en-US" altLang="zh-CN" sz="2400" b="1" i="1" kern="1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	Next</a:t>
            </a:r>
            <a:r>
              <a:rPr lang="en-US" altLang="zh-CN" sz="2400" i="1" kern="1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400" b="1" i="1" kern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varName</a:t>
            </a:r>
            <a:endParaRPr lang="en-US" altLang="zh-CN" sz="2400" b="1" i="1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lnSpc>
                <a:spcPts val="2778"/>
              </a:lnSpc>
              <a:spcBef>
                <a:spcPct val="0"/>
              </a:spcBef>
              <a:buFontTx/>
              <a:buNone/>
              <a:tabLst>
                <a:tab pos="604784" algn="l"/>
                <a:tab pos="907176" algn="l"/>
                <a:tab pos="1159170" algn="l"/>
                <a:tab pos="1915150" algn="l"/>
                <a:tab pos="2469535" algn="l"/>
              </a:tabLst>
              <a:defRPr/>
            </a:pPr>
            <a:r>
              <a:rPr lang="en-US" altLang="zh-CN" sz="2400" i="1" kern="1200" dirty="0">
                <a:solidFill>
                  <a:srgbClr val="002060"/>
                </a:solidFill>
                <a:latin typeface="Times New Roman" pitchFamily="-112" charset="0"/>
              </a:rPr>
              <a:t>		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Char char="•"/>
              <a:tabLst>
                <a:tab pos="604784" algn="l"/>
                <a:tab pos="907176" algn="l"/>
                <a:tab pos="1159170" algn="l"/>
                <a:tab pos="1915150" algn="l"/>
                <a:tab pos="2469535" algn="l"/>
              </a:tabLst>
              <a:defRPr/>
            </a:pPr>
            <a:r>
              <a:rPr lang="en-US" altLang="zh-CN" sz="2400" i="1" kern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 above code assigns the value of variable </a:t>
            </a:r>
            <a:r>
              <a:rPr lang="en-US" altLang="zh-CN" sz="2400" b="1" i="1" kern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varName</a:t>
            </a:r>
            <a:r>
              <a:rPr lang="en-US" altLang="zh-CN" sz="2400" i="1" kern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to </a:t>
            </a:r>
            <a:r>
              <a:rPr lang="en-US" altLang="zh-CN" sz="2400" b="1" i="1" kern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start_val</a:t>
            </a:r>
            <a:r>
              <a:rPr lang="en-US" altLang="zh-CN" sz="2400" i="1" kern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Char char="•"/>
              <a:tabLst>
                <a:tab pos="604784" algn="l"/>
                <a:tab pos="907176" algn="l"/>
                <a:tab pos="1159170" algn="l"/>
                <a:tab pos="1915150" algn="l"/>
                <a:tab pos="2469535" algn="l"/>
              </a:tabLst>
              <a:defRPr/>
            </a:pPr>
            <a:r>
              <a:rPr lang="en-US" altLang="zh-CN" sz="2400" i="1" kern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Then, executes the code inside the loop.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Char char="•"/>
              <a:tabLst>
                <a:tab pos="604784" algn="l"/>
                <a:tab pos="907176" algn="l"/>
                <a:tab pos="1159170" algn="l"/>
                <a:tab pos="1915150" algn="l"/>
                <a:tab pos="2469535" algn="l"/>
              </a:tabLst>
              <a:defRPr/>
            </a:pPr>
            <a:r>
              <a:rPr lang="en-US" altLang="zh-CN" sz="2400" i="1" kern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After that, increases the value of variable </a:t>
            </a:r>
            <a:r>
              <a:rPr lang="en-US" altLang="zh-CN" sz="2400" b="1" i="1" kern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varName</a:t>
            </a:r>
            <a:r>
              <a:rPr lang="en-US" altLang="zh-CN" sz="2400" i="1" kern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by </a:t>
            </a:r>
            <a:r>
              <a:rPr lang="en-US" altLang="zh-CN" sz="2400" b="1" i="1" kern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step_size</a:t>
            </a:r>
            <a:r>
              <a:rPr lang="en-US" altLang="zh-CN" sz="2400" i="1" kern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a</a:t>
            </a:r>
            <a:r>
              <a:rPr lang="en-US" altLang="zh-CN" sz="2400" i="1" kern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nd</a:t>
            </a:r>
            <a:r>
              <a:rPr lang="en-US" altLang="zh-CN" sz="2400" i="1" kern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runs the code again.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Char char="•"/>
              <a:tabLst>
                <a:tab pos="604784" algn="l"/>
                <a:tab pos="907176" algn="l"/>
                <a:tab pos="1159170" algn="l"/>
                <a:tab pos="1915150" algn="l"/>
                <a:tab pos="2469535" algn="l"/>
              </a:tabLst>
              <a:defRPr/>
            </a:pPr>
            <a:r>
              <a:rPr lang="en-US" altLang="zh-CN" sz="2400" i="1" kern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Repeats that until the value of variable </a:t>
            </a:r>
            <a:r>
              <a:rPr lang="en-US" altLang="zh-CN" sz="2400" b="1" i="1" kern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varName</a:t>
            </a:r>
            <a:r>
              <a:rPr lang="en-US" altLang="zh-CN" sz="2400" i="1" kern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reaches </a:t>
            </a:r>
            <a:r>
              <a:rPr lang="en-US" altLang="zh-CN" sz="2400" b="1" i="1" kern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end_val</a:t>
            </a:r>
            <a:r>
              <a:rPr lang="en-US" altLang="zh-CN" sz="2400" i="1" kern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defRPr/>
            </a:pPr>
            <a:endParaRPr lang="ru-RU" sz="2400" i="1" dirty="0">
              <a:solidFill>
                <a:srgbClr val="002060"/>
              </a:solidFill>
            </a:endParaRPr>
          </a:p>
        </p:txBody>
      </p:sp>
      <p:sp>
        <p:nvSpPr>
          <p:cNvPr id="105476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69E14DE-12A6-40B2-9AF6-45E556823311}" type="slidenum">
              <a:rPr lang="ru-RU" altLang="ru-RU" smtClean="0"/>
              <a:pPr/>
              <a:t>44</a:t>
            </a:fld>
            <a:endParaRPr lang="ru-RU" altLang="ru-RU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1850"/>
          </a:xfrm>
          <a:solidFill>
            <a:srgbClr val="CCFFFF"/>
          </a:solidFill>
        </p:spPr>
        <p:txBody>
          <a:bodyPr/>
          <a:lstStyle/>
          <a:p>
            <a:pPr eaLnBrk="1" hangingPunct="1">
              <a:lnSpc>
                <a:spcPts val="2375"/>
              </a:lnSpc>
              <a:tabLst>
                <a:tab pos="603250" algn="l"/>
                <a:tab pos="906463" algn="l"/>
                <a:tab pos="1158875" algn="l"/>
                <a:tab pos="1914525" algn="l"/>
                <a:tab pos="2468563" algn="l"/>
              </a:tabLst>
            </a:pPr>
            <a:r>
              <a:rPr lang="en-US" altLang="zh-CN" sz="3600" b="1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Shifting Repeatedly</a:t>
            </a:r>
          </a:p>
        </p:txBody>
      </p:sp>
      <p:pic>
        <p:nvPicPr>
          <p:cNvPr id="106499" name="Объект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07950" y="831850"/>
            <a:ext cx="9251950" cy="6026150"/>
          </a:xfrm>
        </p:spPr>
      </p:pic>
      <p:sp>
        <p:nvSpPr>
          <p:cNvPr id="106500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745572A-CA1B-495F-89EF-50CD63FF6A08}" type="slidenum">
              <a:rPr lang="ru-RU" altLang="ru-RU" smtClean="0"/>
              <a:pPr/>
              <a:t>45</a:t>
            </a:fld>
            <a:endParaRPr lang="ru-RU" altLang="ru-RU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613"/>
          </a:xfrm>
          <a:solidFill>
            <a:srgbClr val="CCFFFF"/>
          </a:solidFill>
        </p:spPr>
        <p:txBody>
          <a:bodyPr/>
          <a:lstStyle/>
          <a:p>
            <a:pPr eaLnBrk="1" hangingPunct="1">
              <a:lnSpc>
                <a:spcPts val="2381"/>
              </a:lnSpc>
              <a:tabLst>
                <a:tab pos="604784" algn="l"/>
                <a:tab pos="3956296" algn="l"/>
                <a:tab pos="4309087" algn="l"/>
                <a:tab pos="4510682" algn="l"/>
              </a:tabLst>
              <a:defRPr/>
            </a:pPr>
            <a:br>
              <a:rPr lang="en-US" altLang="zh-CN" sz="3600" b="1" kern="1200" dirty="0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en-US" altLang="zh-CN" sz="3600" b="1" kern="1200" dirty="0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Shifting Repeatedly</a:t>
            </a:r>
            <a:br>
              <a:rPr lang="en-US" altLang="zh-CN" sz="3600" b="1" kern="1200" dirty="0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836613"/>
            <a:ext cx="9144000" cy="6021387"/>
          </a:xfrm>
          <a:solidFill>
            <a:schemeClr val="accent5"/>
          </a:solidFill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US" altLang="zh-CN" sz="2800" i="1" kern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So, we add a line before the loop where we declare our    </a:t>
            </a:r>
          </a:p>
          <a:p>
            <a:pPr marL="0" indent="0">
              <a:buFontTx/>
              <a:buNone/>
              <a:defRPr/>
            </a:pPr>
            <a:r>
              <a:rPr lang="en-US" altLang="zh-CN" sz="2800" i="1" kern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variable </a:t>
            </a:r>
            <a:r>
              <a:rPr lang="en-US" altLang="zh-CN" sz="2800" b="1" i="1" kern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RowNum</a:t>
            </a:r>
            <a:endParaRPr lang="ru-RU" sz="2800" i="1" dirty="0">
              <a:solidFill>
                <a:srgbClr val="002060"/>
              </a:solidFill>
            </a:endParaRPr>
          </a:p>
        </p:txBody>
      </p:sp>
      <p:sp>
        <p:nvSpPr>
          <p:cNvPr id="110596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792C871-2963-4250-9899-F271897F8444}" type="slidenum">
              <a:rPr lang="ru-RU" altLang="ru-RU" smtClean="0"/>
              <a:pPr/>
              <a:t>46</a:t>
            </a:fld>
            <a:endParaRPr lang="ru-RU" altLang="ru-RU"/>
          </a:p>
        </p:txBody>
      </p:sp>
      <p:pic>
        <p:nvPicPr>
          <p:cNvPr id="110597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989138"/>
            <a:ext cx="8362950" cy="401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4925"/>
            <a:ext cx="9144000" cy="1090613"/>
          </a:xfrm>
          <a:solidFill>
            <a:srgbClr val="CCFFFF"/>
          </a:solidFill>
        </p:spPr>
        <p:txBody>
          <a:bodyPr/>
          <a:lstStyle/>
          <a:p>
            <a:pPr eaLnBrk="1" hangingPunct="1">
              <a:lnSpc>
                <a:spcPts val="2381"/>
              </a:lnSpc>
              <a:tabLst>
                <a:tab pos="604784" algn="l"/>
                <a:tab pos="1663156" algn="l"/>
                <a:tab pos="2318339" algn="l"/>
              </a:tabLst>
              <a:defRPr/>
            </a:pPr>
            <a:br>
              <a:rPr lang="en-US" altLang="zh-CN" sz="2800" kern="1200" dirty="0">
                <a:solidFill>
                  <a:srgbClr val="337333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en-US" altLang="zh-CN" sz="3600" b="1" kern="1200" dirty="0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Checking If First Column is Empty</a:t>
            </a:r>
            <a:br>
              <a:rPr lang="en-US" altLang="zh-CN" sz="3600" b="1" kern="1200" dirty="0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25538"/>
            <a:ext cx="9144000" cy="5732462"/>
          </a:xfrm>
          <a:solidFill>
            <a:schemeClr val="accent5"/>
          </a:solidFill>
        </p:spPr>
        <p:txBody>
          <a:bodyPr/>
          <a:lstStyle/>
          <a:p>
            <a:pPr marL="0" indent="0" eaLnBrk="1" hangingPunct="1">
              <a:lnSpc>
                <a:spcPts val="3775"/>
              </a:lnSpc>
              <a:spcBef>
                <a:spcPct val="0"/>
              </a:spcBef>
              <a:buFontTx/>
              <a:buNone/>
              <a:tabLst>
                <a:tab pos="603250" algn="l"/>
                <a:tab pos="1662113" algn="l"/>
                <a:tab pos="2317750" algn="l"/>
              </a:tabLst>
            </a:pPr>
            <a:r>
              <a:rPr lang="en-US" altLang="zh-CN" sz="2400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We need to check whether the ﬁrst column of a row is empty or not.</a:t>
            </a:r>
          </a:p>
          <a:p>
            <a:pPr marL="0" indent="0" eaLnBrk="1" hangingPunct="1">
              <a:lnSpc>
                <a:spcPts val="3175"/>
              </a:lnSpc>
              <a:spcBef>
                <a:spcPct val="0"/>
              </a:spcBef>
              <a:buFontTx/>
              <a:buNone/>
              <a:tabLst>
                <a:tab pos="603250" algn="l"/>
                <a:tab pos="1662113" algn="l"/>
                <a:tab pos="2317750" algn="l"/>
              </a:tabLst>
            </a:pPr>
            <a:r>
              <a:rPr lang="en-US" altLang="zh-CN" sz="2400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VBA’s conditional statement </a:t>
            </a:r>
            <a:r>
              <a:rPr lang="en-US" altLang="zh-CN" sz="2400" b="1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IF-THEN-ELSE</a:t>
            </a:r>
            <a:r>
              <a:rPr lang="en-US" altLang="zh-CN" sz="2400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allows us to achieve this  goal.</a:t>
            </a:r>
          </a:p>
          <a:p>
            <a:pPr marL="0" indent="0" eaLnBrk="1" hangingPunct="1">
              <a:lnSpc>
                <a:spcPts val="1988"/>
              </a:lnSpc>
              <a:spcBef>
                <a:spcPct val="0"/>
              </a:spcBef>
              <a:buFontTx/>
              <a:buNone/>
              <a:tabLst>
                <a:tab pos="603250" algn="l"/>
                <a:tab pos="1662113" algn="l"/>
                <a:tab pos="2317750" algn="l"/>
              </a:tabLst>
            </a:pP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		</a:t>
            </a:r>
            <a:endParaRPr lang="en-US" altLang="zh-CN" sz="2200" dirty="0">
              <a:solidFill>
                <a:srgbClr val="C00000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0" indent="0" eaLnBrk="1" hangingPunct="1">
              <a:lnSpc>
                <a:spcPts val="1988"/>
              </a:lnSpc>
              <a:spcBef>
                <a:spcPct val="0"/>
              </a:spcBef>
              <a:buFontTx/>
              <a:buNone/>
              <a:tabLst>
                <a:tab pos="603250" algn="l"/>
                <a:tab pos="1662113" algn="l"/>
                <a:tab pos="2317750" algn="l"/>
              </a:tabLst>
            </a:pPr>
            <a:r>
              <a:rPr lang="en-US" altLang="zh-CN" sz="2200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		</a:t>
            </a:r>
            <a:r>
              <a:rPr lang="en-US" altLang="zh-CN" sz="22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‘ </a:t>
            </a:r>
            <a:r>
              <a:rPr lang="en-US" altLang="zh-CN" sz="24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IF-THEN-ELSE Syntax</a:t>
            </a:r>
          </a:p>
          <a:p>
            <a:pPr marL="0" indent="0" eaLnBrk="1" hangingPunct="1">
              <a:lnSpc>
                <a:spcPts val="1988"/>
              </a:lnSpc>
              <a:spcBef>
                <a:spcPct val="0"/>
              </a:spcBef>
              <a:buFontTx/>
              <a:buNone/>
              <a:tabLst>
                <a:tab pos="603250" algn="l"/>
                <a:tab pos="1662113" algn="l"/>
                <a:tab pos="2317750" algn="l"/>
              </a:tabLst>
            </a:pPr>
            <a:endParaRPr lang="en-US" altLang="zh-CN" sz="2400" dirty="0">
              <a:solidFill>
                <a:srgbClr val="C0000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ts val="1988"/>
              </a:lnSpc>
              <a:spcBef>
                <a:spcPct val="0"/>
              </a:spcBef>
              <a:buFontTx/>
              <a:buNone/>
              <a:tabLst>
                <a:tab pos="603250" algn="l"/>
                <a:tab pos="1662113" algn="l"/>
                <a:tab pos="2317750" algn="l"/>
              </a:tabLst>
            </a:pP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		 </a:t>
            </a:r>
            <a:r>
              <a:rPr lang="en-US" altLang="zh-CN" sz="2400" b="1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If</a:t>
            </a:r>
            <a:r>
              <a:rPr lang="en-US" altLang="zh-CN" sz="2400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</a:t>
            </a:r>
            <a:r>
              <a:rPr lang="en-US" altLang="zh-CN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test_cond</a:t>
            </a:r>
            <a:r>
              <a:rPr lang="en-US" altLang="zh-CN" sz="24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</a:t>
            </a:r>
            <a:r>
              <a:rPr lang="en-US" altLang="zh-CN" sz="2400" b="1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Then</a:t>
            </a:r>
          </a:p>
          <a:p>
            <a:pPr marL="0" indent="0" eaLnBrk="1" hangingPunct="1">
              <a:lnSpc>
                <a:spcPts val="1588"/>
              </a:lnSpc>
              <a:spcBef>
                <a:spcPct val="0"/>
              </a:spcBef>
              <a:buFontTx/>
              <a:buNone/>
              <a:tabLst>
                <a:tab pos="603250" algn="l"/>
                <a:tab pos="1662113" algn="l"/>
                <a:tab pos="2317750" algn="l"/>
              </a:tabLst>
            </a:pPr>
            <a:r>
              <a:rPr lang="en-US" altLang="zh-CN" sz="24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		</a:t>
            </a:r>
            <a:endParaRPr lang="en-US" altLang="zh-CN" sz="2400" dirty="0">
              <a:solidFill>
                <a:srgbClr val="00206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ts val="1388"/>
              </a:lnSpc>
              <a:spcBef>
                <a:spcPct val="0"/>
              </a:spcBef>
              <a:buFontTx/>
              <a:buNone/>
              <a:tabLst>
                <a:tab pos="603250" algn="l"/>
                <a:tab pos="1662113" algn="l"/>
                <a:tab pos="2317750" algn="l"/>
              </a:tabLst>
            </a:pPr>
            <a:r>
              <a:rPr lang="en-US" altLang="zh-CN" sz="24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			</a:t>
            </a:r>
            <a:r>
              <a:rPr lang="en-US" altLang="zh-C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CODE</a:t>
            </a:r>
            <a:r>
              <a:rPr lang="en-US" altLang="zh-CN" sz="24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</a:t>
            </a:r>
            <a:r>
              <a:rPr lang="en-US" altLang="zh-C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BLOCK</a:t>
            </a:r>
            <a:r>
              <a:rPr lang="en-US" altLang="zh-CN" sz="24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</a:t>
            </a:r>
            <a:r>
              <a:rPr lang="en-US" altLang="zh-C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executed</a:t>
            </a:r>
            <a:r>
              <a:rPr lang="en-US" altLang="zh-CN" sz="24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</a:t>
            </a:r>
            <a:r>
              <a:rPr lang="en-US" altLang="zh-C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if</a:t>
            </a:r>
            <a:r>
              <a:rPr lang="en-US" altLang="zh-CN" sz="24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</a:t>
            </a:r>
            <a:r>
              <a:rPr lang="en-US" altLang="zh-CN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test_cond</a:t>
            </a:r>
            <a:r>
              <a:rPr lang="en-US" altLang="zh-CN" sz="24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</a:t>
            </a:r>
            <a:r>
              <a:rPr lang="en-US" altLang="zh-C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holds</a:t>
            </a:r>
          </a:p>
          <a:p>
            <a:pPr marL="0" indent="0" eaLnBrk="1" hangingPunct="1">
              <a:lnSpc>
                <a:spcPts val="1588"/>
              </a:lnSpc>
              <a:spcBef>
                <a:spcPct val="0"/>
              </a:spcBef>
              <a:buFontTx/>
              <a:buNone/>
              <a:tabLst>
                <a:tab pos="603250" algn="l"/>
                <a:tab pos="1662113" algn="l"/>
                <a:tab pos="2317750" algn="l"/>
              </a:tabLst>
            </a:pPr>
            <a:r>
              <a:rPr lang="en-US" altLang="zh-CN" sz="24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		</a:t>
            </a:r>
            <a:endParaRPr lang="en-US" altLang="zh-CN" sz="2400" dirty="0">
              <a:solidFill>
                <a:srgbClr val="C0000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ts val="1388"/>
              </a:lnSpc>
              <a:spcBef>
                <a:spcPct val="0"/>
              </a:spcBef>
              <a:buFontTx/>
              <a:buNone/>
              <a:tabLst>
                <a:tab pos="603250" algn="l"/>
                <a:tab pos="1662113" algn="l"/>
                <a:tab pos="2317750" algn="l"/>
              </a:tabLst>
            </a:pPr>
            <a:r>
              <a:rPr lang="en-US" altLang="zh-CN" sz="2400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		 </a:t>
            </a:r>
            <a:r>
              <a:rPr lang="en-US" altLang="zh-CN" sz="2400" b="1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Else</a:t>
            </a:r>
          </a:p>
          <a:p>
            <a:pPr marL="0" indent="0" eaLnBrk="1" hangingPunct="1">
              <a:lnSpc>
                <a:spcPts val="1588"/>
              </a:lnSpc>
              <a:spcBef>
                <a:spcPct val="0"/>
              </a:spcBef>
              <a:buFontTx/>
              <a:buNone/>
              <a:tabLst>
                <a:tab pos="603250" algn="l"/>
                <a:tab pos="1662113" algn="l"/>
                <a:tab pos="2317750" algn="l"/>
              </a:tabLst>
            </a:pPr>
            <a:r>
              <a:rPr lang="en-US" altLang="zh-CN" sz="24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		</a:t>
            </a:r>
            <a:endParaRPr lang="en-US" altLang="zh-CN" sz="2400" dirty="0">
              <a:solidFill>
                <a:srgbClr val="00206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ts val="1388"/>
              </a:lnSpc>
              <a:spcBef>
                <a:spcPct val="0"/>
              </a:spcBef>
              <a:buFontTx/>
              <a:buNone/>
              <a:tabLst>
                <a:tab pos="603250" algn="l"/>
                <a:tab pos="1662113" algn="l"/>
                <a:tab pos="2317750" algn="l"/>
              </a:tabLst>
            </a:pPr>
            <a:r>
              <a:rPr lang="en-US" altLang="zh-CN" sz="24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			</a:t>
            </a:r>
            <a:r>
              <a:rPr lang="en-US" altLang="zh-C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CODE</a:t>
            </a:r>
            <a:r>
              <a:rPr lang="en-US" altLang="zh-CN" sz="24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</a:t>
            </a:r>
            <a:r>
              <a:rPr lang="en-US" altLang="zh-C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BLOCK</a:t>
            </a:r>
            <a:r>
              <a:rPr lang="en-US" altLang="zh-CN" sz="24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</a:t>
            </a:r>
            <a:r>
              <a:rPr lang="en-US" altLang="zh-C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executed</a:t>
            </a:r>
            <a:r>
              <a:rPr lang="en-US" altLang="zh-CN" sz="24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</a:t>
            </a:r>
            <a:r>
              <a:rPr lang="en-US" altLang="zh-C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if</a:t>
            </a:r>
            <a:r>
              <a:rPr lang="en-US" altLang="zh-CN" sz="24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</a:t>
            </a:r>
            <a:r>
              <a:rPr lang="en-US" altLang="zh-CN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test_cond</a:t>
            </a:r>
            <a:r>
              <a:rPr lang="en-US" altLang="zh-CN" sz="24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</a:t>
            </a:r>
            <a:r>
              <a:rPr lang="en-US" altLang="zh-C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fails</a:t>
            </a:r>
          </a:p>
          <a:p>
            <a:pPr marL="0" indent="0" eaLnBrk="1" hangingPunct="1">
              <a:lnSpc>
                <a:spcPts val="1588"/>
              </a:lnSpc>
              <a:spcBef>
                <a:spcPct val="0"/>
              </a:spcBef>
              <a:buFontTx/>
              <a:buNone/>
              <a:tabLst>
                <a:tab pos="603250" algn="l"/>
                <a:tab pos="1662113" algn="l"/>
                <a:tab pos="2317750" algn="l"/>
              </a:tabLst>
            </a:pPr>
            <a:r>
              <a:rPr lang="en-US" altLang="zh-CN" sz="24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		</a:t>
            </a:r>
            <a:endParaRPr lang="en-US" altLang="zh-CN" sz="2400" dirty="0">
              <a:solidFill>
                <a:srgbClr val="00206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ts val="1388"/>
              </a:lnSpc>
              <a:spcBef>
                <a:spcPct val="0"/>
              </a:spcBef>
              <a:buFontTx/>
              <a:buNone/>
              <a:tabLst>
                <a:tab pos="603250" algn="l"/>
                <a:tab pos="1662113" algn="l"/>
                <a:tab pos="2317750" algn="l"/>
              </a:tabLst>
            </a:pPr>
            <a:r>
              <a:rPr lang="en-US" altLang="zh-CN" sz="24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		</a:t>
            </a:r>
            <a:r>
              <a:rPr lang="en-US" altLang="zh-CN" sz="2400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400" b="1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End</a:t>
            </a:r>
            <a:r>
              <a:rPr lang="en-US" altLang="zh-CN" sz="2400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</a:t>
            </a:r>
            <a:r>
              <a:rPr lang="en-US" altLang="zh-CN" sz="2400" b="1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If</a:t>
            </a:r>
          </a:p>
          <a:p>
            <a:pPr marL="0" indent="0">
              <a:tabLst>
                <a:tab pos="603250" algn="l"/>
                <a:tab pos="1662113" algn="l"/>
                <a:tab pos="2317750" algn="l"/>
              </a:tabLst>
            </a:pPr>
            <a:endParaRPr lang="ru-RU" altLang="ru-RU" sz="2400" dirty="0">
              <a:solidFill>
                <a:srgbClr val="002060"/>
              </a:solidFill>
            </a:endParaRPr>
          </a:p>
        </p:txBody>
      </p:sp>
      <p:sp>
        <p:nvSpPr>
          <p:cNvPr id="112644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5787106-7F5F-4384-ADC4-A15BE5A10E2E}" type="slidenum">
              <a:rPr lang="ru-RU" altLang="ru-RU" smtClean="0"/>
              <a:pPr/>
              <a:t>47</a:t>
            </a:fld>
            <a:endParaRPr lang="ru-RU" altLang="ru-RU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613"/>
          </a:xfrm>
          <a:solidFill>
            <a:srgbClr val="CCFFFF"/>
          </a:solidFill>
        </p:spPr>
        <p:txBody>
          <a:bodyPr/>
          <a:lstStyle/>
          <a:p>
            <a:pPr eaLnBrk="1" hangingPunct="1">
              <a:lnSpc>
                <a:spcPts val="2381"/>
              </a:lnSpc>
              <a:tabLst>
                <a:tab pos="604784" algn="l"/>
                <a:tab pos="907176" algn="l"/>
              </a:tabLst>
              <a:defRPr/>
            </a:pPr>
            <a:br>
              <a:rPr lang="en-US" altLang="zh-CN" sz="3600" b="1" kern="1200" dirty="0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en-US" altLang="zh-CN" sz="3600" b="1" kern="1200" dirty="0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A Function to Check the First Column</a:t>
            </a:r>
            <a:br>
              <a:rPr lang="en-US" altLang="zh-CN" sz="3600" b="1" kern="1200" dirty="0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836613"/>
            <a:ext cx="9144000" cy="6021387"/>
          </a:xfrm>
          <a:solidFill>
            <a:schemeClr val="accent5"/>
          </a:solidFill>
        </p:spPr>
        <p:txBody>
          <a:bodyPr/>
          <a:lstStyle/>
          <a:p>
            <a:pPr marL="0" indent="0" eaLnBrk="1" hangingPunct="1">
              <a:lnSpc>
                <a:spcPts val="2775"/>
              </a:lnSpc>
              <a:spcBef>
                <a:spcPct val="0"/>
              </a:spcBef>
              <a:buFontTx/>
              <a:buNone/>
              <a:tabLst>
                <a:tab pos="603250" algn="l"/>
                <a:tab pos="906463" algn="l"/>
              </a:tabLst>
            </a:pPr>
            <a:endParaRPr lang="en-US" altLang="zh-CN" sz="2800" i="1" dirty="0">
              <a:solidFill>
                <a:srgbClr val="00206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ts val="2775"/>
              </a:lnSpc>
              <a:spcBef>
                <a:spcPct val="0"/>
              </a:spcBef>
              <a:buFontTx/>
              <a:buNone/>
              <a:tabLst>
                <a:tab pos="603250" algn="l"/>
                <a:tab pos="906463" algn="l"/>
              </a:tabLst>
            </a:pPr>
            <a:r>
              <a:rPr lang="en-US" altLang="zh-CN" sz="2800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We could write our conditional statement to check the ﬁrst column </a:t>
            </a:r>
            <a:r>
              <a:rPr lang="en-US" altLang="zh-CN" sz="2800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with</a:t>
            </a:r>
            <a:r>
              <a:rPr lang="en-US" altLang="zh-CN" sz="2800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in the subroutine, but we will deﬁne a separate</a:t>
            </a:r>
          </a:p>
          <a:p>
            <a:pPr marL="0" indent="0" eaLnBrk="1" hangingPunct="1">
              <a:lnSpc>
                <a:spcPts val="2775"/>
              </a:lnSpc>
              <a:spcBef>
                <a:spcPct val="0"/>
              </a:spcBef>
              <a:buFontTx/>
              <a:buNone/>
              <a:tabLst>
                <a:tab pos="603250" algn="l"/>
                <a:tab pos="906463" algn="l"/>
              </a:tabLst>
            </a:pPr>
            <a:r>
              <a:rPr lang="en-US" altLang="zh-CN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en-US" altLang="zh-CN" sz="2800" b="1" i="1" dirty="0">
                <a:solidFill>
                  <a:srgbClr val="8A002E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Function</a:t>
            </a:r>
            <a:r>
              <a:rPr lang="en-US" altLang="zh-CN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” </a:t>
            </a:r>
            <a:r>
              <a:rPr lang="en-US" altLang="zh-CN" sz="2800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for the checking task.</a:t>
            </a:r>
          </a:p>
          <a:p>
            <a:pPr marL="0" indent="0" eaLnBrk="1" hangingPunct="1">
              <a:lnSpc>
                <a:spcPts val="2575"/>
              </a:lnSpc>
              <a:spcBef>
                <a:spcPct val="0"/>
              </a:spcBef>
              <a:buFontTx/>
              <a:buNone/>
              <a:tabLst>
                <a:tab pos="603250" algn="l"/>
                <a:tab pos="906463" algn="l"/>
              </a:tabLst>
            </a:pPr>
            <a:endParaRPr lang="en-US" altLang="zh-CN" sz="2800" i="1" dirty="0">
              <a:solidFill>
                <a:srgbClr val="00206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ts val="2775"/>
              </a:lnSpc>
              <a:spcBef>
                <a:spcPct val="0"/>
              </a:spcBef>
              <a:buFontTx/>
              <a:buNone/>
              <a:tabLst>
                <a:tab pos="603250" algn="l"/>
                <a:tab pos="906463" algn="l"/>
              </a:tabLst>
            </a:pPr>
            <a:r>
              <a:rPr lang="en-US" altLang="zh-CN" sz="2800" b="1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Functions are very similar to the subroutines</a:t>
            </a:r>
            <a:r>
              <a:rPr lang="en-US" altLang="zh-CN" sz="2800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 Then, why a function?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  <a:tabLst>
                <a:tab pos="603250" algn="l"/>
                <a:tab pos="906463" algn="l"/>
              </a:tabLst>
            </a:pPr>
            <a:r>
              <a:rPr lang="en-US" altLang="zh-CN" sz="2800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		</a:t>
            </a:r>
            <a:r>
              <a:rPr lang="en-US" altLang="zh-CN" sz="2800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◦   Unlike a subroutine, </a:t>
            </a:r>
            <a:r>
              <a:rPr lang="en-US" altLang="zh-CN" sz="2800" b="1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Functions return a value</a:t>
            </a:r>
            <a:r>
              <a:rPr lang="en-US" altLang="zh-CN" sz="2800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  <a:tabLst>
                <a:tab pos="603250" algn="l"/>
                <a:tab pos="906463" algn="l"/>
              </a:tabLst>
            </a:pPr>
            <a:r>
              <a:rPr lang="en-US" altLang="zh-CN" sz="2800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		</a:t>
            </a:r>
            <a:r>
              <a:rPr lang="en-US" altLang="zh-CN" sz="2800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◦   Useful for reporting the result of a calculation or 			     other results.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  <a:tabLst>
                <a:tab pos="603250" algn="l"/>
                <a:tab pos="906463" algn="l"/>
              </a:tabLst>
            </a:pPr>
            <a:r>
              <a:rPr lang="en-US" altLang="zh-CN" sz="2800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		</a:t>
            </a:r>
            <a:r>
              <a:rPr lang="en-US" altLang="zh-CN" sz="2800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◦   Our function will return…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  <a:tabLst>
                <a:tab pos="603250" algn="l"/>
                <a:tab pos="906463" algn="l"/>
              </a:tabLst>
            </a:pPr>
            <a:r>
              <a:rPr lang="en-US" altLang="zh-CN" sz="2800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         </a:t>
            </a:r>
            <a:r>
              <a:rPr lang="en-US" altLang="zh-CN" sz="2800" b="1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en-US" altLang="zh-CN" sz="2800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if the ﬁrst column is empty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  <a:tabLst>
                <a:tab pos="603250" algn="l"/>
                <a:tab pos="906463" algn="l"/>
              </a:tabLst>
            </a:pPr>
            <a:r>
              <a:rPr lang="en-US" altLang="zh-CN" sz="2800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				</a:t>
            </a:r>
            <a:r>
              <a:rPr lang="en-US" altLang="zh-CN" sz="2800" b="1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0</a:t>
            </a:r>
            <a:r>
              <a:rPr lang="en-US" altLang="zh-CN" sz="2800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otherwise.</a:t>
            </a:r>
          </a:p>
          <a:p>
            <a:pPr marL="0" indent="0">
              <a:tabLst>
                <a:tab pos="603250" algn="l"/>
                <a:tab pos="906463" algn="l"/>
              </a:tabLst>
            </a:pPr>
            <a:endParaRPr lang="ru-RU" altLang="ru-RU" sz="2800" i="1" dirty="0">
              <a:solidFill>
                <a:srgbClr val="002060"/>
              </a:solidFill>
            </a:endParaRPr>
          </a:p>
        </p:txBody>
      </p:sp>
      <p:sp>
        <p:nvSpPr>
          <p:cNvPr id="113668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76AB791-4440-47B1-B099-323C1D5A06A6}" type="slidenum">
              <a:rPr lang="ru-RU" altLang="ru-RU" smtClean="0"/>
              <a:pPr/>
              <a:t>48</a:t>
            </a:fld>
            <a:endParaRPr lang="ru-RU" altLang="ru-RU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050"/>
          </a:xfrm>
          <a:solidFill>
            <a:srgbClr val="CCFFFF"/>
          </a:solidFill>
        </p:spPr>
        <p:txBody>
          <a:bodyPr/>
          <a:lstStyle/>
          <a:p>
            <a:pPr eaLnBrk="1" hangingPunct="1">
              <a:lnSpc>
                <a:spcPts val="2381"/>
              </a:lnSpc>
              <a:tabLst>
                <a:tab pos="604784" algn="l"/>
                <a:tab pos="907176" algn="l"/>
                <a:tab pos="1159170" algn="l"/>
                <a:tab pos="1713555" algn="l"/>
                <a:tab pos="2368738" algn="l"/>
              </a:tabLst>
              <a:defRPr/>
            </a:pPr>
            <a:br>
              <a:rPr lang="en-US" altLang="zh-CN" sz="3600" b="1" kern="1200" dirty="0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en-US" altLang="zh-CN" sz="3600" b="1" kern="1200" dirty="0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More on Functions vs. Subroutines</a:t>
            </a:r>
            <a:br>
              <a:rPr lang="en-US" altLang="zh-CN" sz="3600" b="1" kern="1200" dirty="0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908050"/>
            <a:ext cx="9144000" cy="5949950"/>
          </a:xfrm>
          <a:solidFill>
            <a:schemeClr val="accent5"/>
          </a:solidFill>
        </p:spPr>
        <p:txBody>
          <a:bodyPr/>
          <a:lstStyle/>
          <a:p>
            <a:pPr marL="0" indent="0" eaLnBrk="1" hangingPunct="1">
              <a:spcBef>
                <a:spcPct val="0"/>
              </a:spcBef>
              <a:buFontTx/>
              <a:buNone/>
              <a:tabLst>
                <a:tab pos="603250" algn="l"/>
                <a:tab pos="906463" algn="l"/>
                <a:tab pos="1158875" algn="l"/>
                <a:tab pos="1712913" algn="l"/>
                <a:tab pos="2368550" algn="l"/>
              </a:tabLst>
            </a:pPr>
            <a:r>
              <a:rPr lang="en-US" altLang="zh-CN" sz="2800" b="1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Functions are not always the right choice: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  <a:tabLst>
                <a:tab pos="603250" algn="l"/>
                <a:tab pos="906463" algn="l"/>
                <a:tab pos="1158875" algn="l"/>
                <a:tab pos="1712913" algn="l"/>
                <a:tab pos="2368550" algn="l"/>
              </a:tabLst>
            </a:pPr>
            <a:r>
              <a:rPr lang="en-US" altLang="zh-CN" sz="2800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		</a:t>
            </a:r>
            <a:r>
              <a:rPr lang="en-US" altLang="zh-CN" sz="2800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◦   A function cannot directly write data back to the 			  spreadsheet.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  <a:tabLst>
                <a:tab pos="603250" algn="l"/>
                <a:tab pos="906463" algn="l"/>
                <a:tab pos="1158875" algn="l"/>
                <a:tab pos="1712913" algn="l"/>
                <a:tab pos="2368550" algn="l"/>
              </a:tabLst>
            </a:pPr>
            <a:r>
              <a:rPr lang="en-US" altLang="zh-CN" sz="2800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		</a:t>
            </a:r>
            <a:r>
              <a:rPr lang="en-US" altLang="zh-CN" sz="2800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◦   We can write data to the spreadsheet via subroutines. 			  Easiest way to write data to cells:</a:t>
            </a:r>
            <a:r>
              <a:rPr lang="en-US" altLang="zh-CN" sz="2800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		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  <a:tabLst>
                <a:tab pos="603250" algn="l"/>
                <a:tab pos="906463" algn="l"/>
                <a:tab pos="1158875" algn="l"/>
                <a:tab pos="1712913" algn="l"/>
                <a:tab pos="2368550" algn="l"/>
              </a:tabLst>
            </a:pPr>
            <a:r>
              <a:rPr lang="en-US" altLang="zh-CN" sz="2800" b="1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			</a:t>
            </a:r>
            <a:r>
              <a:rPr lang="en-US" altLang="zh-CN" sz="2800" b="1" i="1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Cells(</a:t>
            </a:r>
            <a:r>
              <a:rPr lang="en-US" altLang="zh-CN" sz="2800" b="1" i="1" dirty="0" err="1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row_num</a:t>
            </a:r>
            <a:r>
              <a:rPr lang="en-US" altLang="zh-CN" sz="2800" b="1" i="1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ro-RO" altLang="zh-CN" sz="2800" b="1" i="1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i="1" dirty="0" err="1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col_num</a:t>
            </a:r>
            <a:r>
              <a:rPr lang="en-US" altLang="zh-CN" sz="2800" b="1" i="1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).Value =</a:t>
            </a:r>
            <a:r>
              <a:rPr lang="en-US" altLang="zh-CN" sz="2800" i="1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</a:t>
            </a:r>
            <a:r>
              <a:rPr lang="en-US" altLang="zh-CN" sz="2800" b="1" i="1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x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  <a:tabLst>
                <a:tab pos="603250" algn="l"/>
                <a:tab pos="906463" algn="l"/>
                <a:tab pos="1158875" algn="l"/>
                <a:tab pos="1712913" algn="l"/>
                <a:tab pos="2368550" algn="l"/>
              </a:tabLst>
            </a:pPr>
            <a:endParaRPr lang="en-US" altLang="zh-CN" sz="2800" b="1" i="1" dirty="0">
              <a:solidFill>
                <a:srgbClr val="00206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indent="0" eaLnBrk="1" hangingPunct="1">
              <a:spcBef>
                <a:spcPct val="0"/>
              </a:spcBef>
              <a:buFontTx/>
              <a:buNone/>
              <a:tabLst>
                <a:tab pos="603250" algn="l"/>
                <a:tab pos="906463" algn="l"/>
                <a:tab pos="1158875" algn="l"/>
                <a:tab pos="1712913" algn="l"/>
                <a:tab pos="2368550" algn="l"/>
              </a:tabLst>
            </a:pPr>
            <a:r>
              <a:rPr lang="en-US" altLang="zh-CN" sz="2800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		</a:t>
            </a:r>
            <a:r>
              <a:rPr lang="en-US" altLang="zh-CN" sz="2800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◦    e.g., </a:t>
            </a:r>
            <a:r>
              <a:rPr lang="en-US" altLang="zh-CN" sz="2800" b="1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Cells(10,3).Value=</a:t>
            </a:r>
            <a:r>
              <a:rPr lang="en-US" altLang="zh-CN" sz="2800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</a:t>
            </a:r>
            <a:r>
              <a:rPr lang="en-US" altLang="zh-CN" sz="2800" b="1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"Ducks</a:t>
            </a:r>
            <a:r>
              <a:rPr lang="en-US" altLang="zh-CN" sz="2800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Rock"</a:t>
            </a:r>
            <a:r>
              <a:rPr lang="en-US" altLang="zh-CN" sz="2800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writes 				  Ducks Rock to the cell </a:t>
            </a:r>
            <a:r>
              <a:rPr lang="en-US" altLang="zh-CN" sz="2800" b="1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C10</a:t>
            </a:r>
            <a:r>
              <a:rPr lang="en-US" altLang="zh-CN" sz="2800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       (Try it!)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  <a:tabLst>
                <a:tab pos="603250" algn="l"/>
                <a:tab pos="906463" algn="l"/>
                <a:tab pos="1158875" algn="l"/>
                <a:tab pos="1712913" algn="l"/>
                <a:tab pos="2368550" algn="l"/>
              </a:tabLst>
            </a:pPr>
            <a:endParaRPr lang="en-US" altLang="zh-CN" sz="2800" i="1" dirty="0">
              <a:solidFill>
                <a:srgbClr val="00206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indent="0" eaLnBrk="1" hangingPunct="1">
              <a:spcBef>
                <a:spcPct val="0"/>
              </a:spcBef>
              <a:buFontTx/>
              <a:buNone/>
              <a:tabLst>
                <a:tab pos="603250" algn="l"/>
                <a:tab pos="906463" algn="l"/>
                <a:tab pos="1158875" algn="l"/>
                <a:tab pos="1712913" algn="l"/>
                <a:tab pos="2368550" algn="l"/>
              </a:tabLst>
            </a:pPr>
            <a:r>
              <a:rPr lang="en-US" altLang="zh-CN" sz="2800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		</a:t>
            </a:r>
            <a:r>
              <a:rPr lang="en-US" altLang="zh-CN" sz="2800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◦   In this example, our function doesn’t need to change 			 the value of cell, but our function does return a value.</a:t>
            </a:r>
          </a:p>
          <a:p>
            <a:pPr marL="0" indent="0">
              <a:tabLst>
                <a:tab pos="603250" algn="l"/>
                <a:tab pos="906463" algn="l"/>
                <a:tab pos="1158875" algn="l"/>
                <a:tab pos="1712913" algn="l"/>
                <a:tab pos="2368550" algn="l"/>
              </a:tabLst>
            </a:pPr>
            <a:endParaRPr lang="ru-RU" altLang="ru-RU" sz="2800" i="1" dirty="0">
              <a:solidFill>
                <a:srgbClr val="002060"/>
              </a:solidFill>
            </a:endParaRPr>
          </a:p>
        </p:txBody>
      </p:sp>
      <p:sp>
        <p:nvSpPr>
          <p:cNvPr id="114692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96AE7F6-3916-4B60-B081-FD938CE0A065}" type="slidenum">
              <a:rPr lang="ru-RU" altLang="ru-RU" smtClean="0"/>
              <a:pPr/>
              <a:t>49</a:t>
            </a:fld>
            <a:endParaRPr lang="ru-RU" alt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5175"/>
          </a:xfrm>
          <a:solidFill>
            <a:srgbClr val="CCFFFF"/>
          </a:solidFill>
        </p:spPr>
        <p:txBody>
          <a:bodyPr/>
          <a:lstStyle/>
          <a:p>
            <a:pPr eaLnBrk="1" hangingPunct="1">
              <a:lnSpc>
                <a:spcPts val="2381"/>
              </a:lnSpc>
              <a:tabLst>
                <a:tab pos="604784" algn="l"/>
                <a:tab pos="1159170" algn="l"/>
                <a:tab pos="1461562" algn="l"/>
              </a:tabLst>
              <a:defRPr/>
            </a:pPr>
            <a:br>
              <a:rPr lang="en-US" altLang="zh-CN" sz="3600" b="1" kern="1200" dirty="0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en-US" altLang="zh-CN" sz="3600" b="1" kern="1200" dirty="0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Object Oriented Programming Fundamentals</a:t>
            </a:r>
            <a:br>
              <a:rPr lang="en-US" altLang="zh-CN" sz="3600" b="1" kern="1200" dirty="0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765175"/>
            <a:ext cx="9144000" cy="6092825"/>
          </a:xfrm>
          <a:solidFill>
            <a:schemeClr val="accent5"/>
          </a:solidFill>
        </p:spPr>
        <p:txBody>
          <a:bodyPr/>
          <a:lstStyle/>
          <a:p>
            <a:pPr marL="0" indent="0" eaLnBrk="1" hangingPunct="1">
              <a:spcBef>
                <a:spcPct val="0"/>
              </a:spcBef>
              <a:buFontTx/>
              <a:buNone/>
              <a:tabLst>
                <a:tab pos="604784" algn="l"/>
                <a:tab pos="1159170" algn="l"/>
                <a:tab pos="1461562" algn="l"/>
              </a:tabLst>
              <a:defRPr/>
            </a:pPr>
            <a:endParaRPr lang="en-US" altLang="zh-CN" sz="28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spcBef>
                <a:spcPct val="0"/>
              </a:spcBef>
              <a:buFontTx/>
              <a:buNone/>
              <a:tabLst>
                <a:tab pos="604784" algn="l"/>
                <a:tab pos="1159170" algn="l"/>
                <a:tab pos="1461562" algn="l"/>
              </a:tabLst>
              <a:defRPr/>
            </a:pPr>
            <a:r>
              <a:rPr lang="en-US" altLang="zh-CN" sz="2800" kern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Appropriate object classes (their </a:t>
            </a:r>
            <a:r>
              <a:rPr lang="en-US" altLang="zh-CN" sz="2800" b="1" kern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attributes</a:t>
            </a:r>
            <a:r>
              <a:rPr lang="en-US" altLang="zh-CN" sz="2800" kern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altLang="zh-CN" sz="2800" b="1" kern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methods</a:t>
            </a:r>
            <a:r>
              <a:rPr lang="en-US" altLang="zh-CN" sz="2800" kern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heavily depend on the problem you are working on.</a:t>
            </a:r>
            <a:r>
              <a:rPr lang="en-US" altLang="zh-CN" sz="2800" kern="1200" dirty="0">
                <a:solidFill>
                  <a:srgbClr val="002060"/>
                </a:solidFill>
                <a:latin typeface="Times New Roman" pitchFamily="-112" charset="0"/>
              </a:rPr>
              <a:t>	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  <a:tabLst>
                <a:tab pos="604784" algn="l"/>
                <a:tab pos="1159170" algn="l"/>
                <a:tab pos="1461562" algn="l"/>
              </a:tabLst>
              <a:defRPr/>
            </a:pPr>
            <a:endParaRPr lang="en-US" altLang="zh-CN" sz="2800" kern="1200" dirty="0">
              <a:solidFill>
                <a:srgbClr val="8A002E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spcBef>
                <a:spcPct val="0"/>
              </a:spcBef>
              <a:buFontTx/>
              <a:buNone/>
              <a:tabLst>
                <a:tab pos="604784" algn="l"/>
                <a:tab pos="1159170" algn="l"/>
                <a:tab pos="1461562" algn="l"/>
              </a:tabLst>
              <a:defRPr/>
            </a:pPr>
            <a:r>
              <a:rPr lang="en-US" altLang="zh-CN" sz="2800" kern="1200" dirty="0">
                <a:solidFill>
                  <a:srgbClr val="8A002E"/>
                </a:solidFill>
                <a:latin typeface="Times New Roman" pitchFamily="18" charset="0"/>
                <a:cs typeface="Times New Roman" pitchFamily="18" charset="0"/>
              </a:rPr>
              <a:t>Example: </a:t>
            </a:r>
            <a:r>
              <a:rPr lang="en-US" altLang="zh-CN" sz="2800" b="1" kern="1200" dirty="0">
                <a:solidFill>
                  <a:srgbClr val="8A002E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zh-CN" sz="2800" b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b="1" kern="1200" dirty="0">
                <a:solidFill>
                  <a:srgbClr val="8A002E"/>
                </a:solidFill>
                <a:latin typeface="Times New Roman" pitchFamily="18" charset="0"/>
                <a:cs typeface="Times New Roman" pitchFamily="18" charset="0"/>
              </a:rPr>
              <a:t>system</a:t>
            </a:r>
            <a:r>
              <a:rPr lang="en-US" altLang="zh-CN" sz="2800" b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b="1" kern="1200" dirty="0">
                <a:solidFill>
                  <a:srgbClr val="8A002E"/>
                </a:solidFill>
                <a:latin typeface="Times New Roman" pitchFamily="18" charset="0"/>
                <a:cs typeface="Times New Roman" pitchFamily="18" charset="0"/>
              </a:rPr>
              <a:t>for</a:t>
            </a:r>
            <a:r>
              <a:rPr lang="en-US" altLang="zh-CN" sz="2800" b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b="1" kern="1200" dirty="0">
                <a:solidFill>
                  <a:srgbClr val="8A002E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zh-CN" sz="2800" b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b="1" kern="1200" dirty="0">
                <a:solidFill>
                  <a:srgbClr val="8A002E"/>
                </a:solidFill>
                <a:latin typeface="Times New Roman" pitchFamily="18" charset="0"/>
                <a:cs typeface="Times New Roman" pitchFamily="18" charset="0"/>
              </a:rPr>
              <a:t>bank</a:t>
            </a:r>
            <a:r>
              <a:rPr lang="en-US" altLang="zh-CN" sz="2800" b="1" kern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  <a:tabLst>
                <a:tab pos="604784" algn="l"/>
                <a:tab pos="1159170" algn="l"/>
                <a:tab pos="1461562" algn="l"/>
              </a:tabLst>
              <a:defRPr/>
            </a:pPr>
            <a:endParaRPr lang="en-US" altLang="zh-CN" sz="2800" kern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Char char="•"/>
              <a:tabLst>
                <a:tab pos="604784" algn="l"/>
                <a:tab pos="1159170" algn="l"/>
                <a:tab pos="1461562" algn="l"/>
              </a:tabLst>
              <a:defRPr/>
            </a:pPr>
            <a:r>
              <a:rPr lang="en-US" altLang="zh-CN" sz="2800" kern="1200" dirty="0">
                <a:solidFill>
                  <a:prstClr val="black"/>
                </a:solidFill>
                <a:latin typeface="Times New Roman" pitchFamily="-112" charset="0"/>
              </a:rPr>
              <a:t>	</a:t>
            </a:r>
            <a:r>
              <a:rPr lang="en-US" altLang="zh-CN" sz="2800" b="1" kern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Objects:</a:t>
            </a:r>
            <a:r>
              <a:rPr lang="en-US" altLang="zh-CN" sz="2800" kern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i="1" kern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Customers, Accounts, etc.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Char char="•"/>
              <a:tabLst>
                <a:tab pos="604784" algn="l"/>
                <a:tab pos="1159170" algn="l"/>
                <a:tab pos="1461562" algn="l"/>
              </a:tabLst>
              <a:defRPr/>
            </a:pPr>
            <a:endParaRPr lang="en-US" altLang="zh-CN" sz="2800" i="1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Char char="•"/>
              <a:tabLst>
                <a:tab pos="604784" algn="l"/>
                <a:tab pos="1159170" algn="l"/>
                <a:tab pos="1461562" algn="l"/>
              </a:tabLst>
              <a:defRPr/>
            </a:pPr>
            <a:r>
              <a:rPr lang="en-US" altLang="zh-CN" sz="2800" kern="1200" dirty="0">
                <a:solidFill>
                  <a:srgbClr val="002060"/>
                </a:solidFill>
                <a:latin typeface="Times New Roman" pitchFamily="-112" charset="0"/>
              </a:rPr>
              <a:t>	</a:t>
            </a:r>
            <a:r>
              <a:rPr lang="en-US" altLang="zh-CN" sz="2800" b="1" kern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Attributes:</a:t>
            </a:r>
            <a:r>
              <a:rPr lang="en-US" altLang="zh-CN" sz="2800" kern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i="1" kern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First Name, Last Name, SSN, Address, etc. 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  <a:tabLst>
                <a:tab pos="604784" algn="l"/>
                <a:tab pos="1159170" algn="l"/>
                <a:tab pos="1461562" algn="l"/>
              </a:tabLst>
              <a:defRPr/>
            </a:pPr>
            <a:endParaRPr lang="en-US" altLang="zh-CN" sz="28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Char char="•"/>
              <a:tabLst>
                <a:tab pos="604784" algn="l"/>
                <a:tab pos="1159170" algn="l"/>
                <a:tab pos="1461562" algn="l"/>
              </a:tabLst>
              <a:defRPr/>
            </a:pPr>
            <a:r>
              <a:rPr lang="en-US" altLang="zh-CN" sz="2800" kern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altLang="zh-CN" sz="2800" b="1" kern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Methods:</a:t>
            </a:r>
            <a:r>
              <a:rPr lang="en-US" altLang="zh-CN" sz="2800" kern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i="1" kern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Withdraw, Open an account, Deposit, 		                  Cash check, etc</a:t>
            </a:r>
            <a:r>
              <a:rPr lang="en-US" altLang="zh-CN" sz="2800" kern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FontTx/>
              <a:buNone/>
              <a:defRPr/>
            </a:pPr>
            <a:endParaRPr lang="ru-RU" dirty="0"/>
          </a:p>
        </p:txBody>
      </p:sp>
      <p:sp>
        <p:nvSpPr>
          <p:cNvPr id="59396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F2FE2B8-D6AB-49FD-BBBF-8BDEF0658C40}" type="slidenum">
              <a:rPr lang="ru-RU" altLang="ru-RU" smtClean="0"/>
              <a:pPr/>
              <a:t>5</a:t>
            </a:fld>
            <a:endParaRPr lang="ru-RU" altLang="ru-RU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5175"/>
          </a:xfrm>
          <a:solidFill>
            <a:srgbClr val="CCFFFF"/>
          </a:solidFill>
        </p:spPr>
        <p:txBody>
          <a:bodyPr/>
          <a:lstStyle/>
          <a:p>
            <a:pPr eaLnBrk="1" hangingPunct="1">
              <a:lnSpc>
                <a:spcPts val="2381"/>
              </a:lnSpc>
              <a:tabLst>
                <a:tab pos="604784" algn="l"/>
                <a:tab pos="1663156" algn="l"/>
                <a:tab pos="2091545" algn="l"/>
                <a:tab pos="2519934" algn="l"/>
              </a:tabLst>
              <a:defRPr/>
            </a:pPr>
            <a:br>
              <a:rPr lang="en-US" altLang="zh-CN" sz="2800" kern="1200" dirty="0">
                <a:solidFill>
                  <a:srgbClr val="337333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en-US" altLang="zh-CN" sz="3600" b="1" kern="1200" dirty="0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A Function to Check the First Column</a:t>
            </a:r>
            <a:br>
              <a:rPr lang="en-US" altLang="zh-CN" sz="3600" b="1" kern="1200" dirty="0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765175"/>
            <a:ext cx="9144000" cy="6092825"/>
          </a:xfrm>
          <a:solidFill>
            <a:schemeClr val="accent5"/>
          </a:solidFill>
        </p:spPr>
        <p:txBody>
          <a:bodyPr/>
          <a:lstStyle/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en-US" altLang="zh-CN" sz="2800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Let’s go back to our task: Creating a function to check the ﬁrst column. We name our function as </a:t>
            </a:r>
            <a:r>
              <a:rPr lang="en-US" altLang="zh-CN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CheckColOne</a:t>
            </a:r>
            <a:r>
              <a:rPr lang="en-US" altLang="zh-CN" sz="2800" b="1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en-US" altLang="zh-CN" sz="2800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What is our input argument? </a:t>
            </a:r>
            <a:r>
              <a:rPr lang="en-US" altLang="zh-CN" sz="2800" b="1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Row Number.</a:t>
            </a:r>
          </a:p>
          <a:p>
            <a:pPr marL="0" indent="0" eaLnBrk="1" hangingPunct="1">
              <a:lnSpc>
                <a:spcPts val="1988"/>
              </a:lnSpc>
              <a:spcBef>
                <a:spcPct val="0"/>
              </a:spcBef>
              <a:buFontTx/>
              <a:buNone/>
            </a:pPr>
            <a:endParaRPr lang="en-US" altLang="zh-CN" sz="2800" b="1" i="1" dirty="0">
              <a:solidFill>
                <a:srgbClr val="00206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ts val="1988"/>
              </a:lnSpc>
              <a:spcBef>
                <a:spcPct val="0"/>
              </a:spcBef>
              <a:buFontTx/>
              <a:buNone/>
            </a:pPr>
            <a:r>
              <a:rPr lang="en-US" altLang="zh-CN" sz="2800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    	‘</a:t>
            </a:r>
            <a:r>
              <a:rPr lang="en-US" altLang="zh-CN" sz="2800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Function to check the ﬁrst column</a:t>
            </a:r>
            <a:endParaRPr lang="ro-RO" altLang="zh-CN" sz="2800" i="1" dirty="0">
              <a:solidFill>
                <a:srgbClr val="00206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ts val="1988"/>
              </a:lnSpc>
              <a:spcBef>
                <a:spcPct val="0"/>
              </a:spcBef>
              <a:buFontTx/>
              <a:buNone/>
            </a:pPr>
            <a:endParaRPr lang="en-US" altLang="zh-CN" sz="2800" i="1" dirty="0">
              <a:solidFill>
                <a:srgbClr val="00206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en-US" altLang="zh-CN" sz="2800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	</a:t>
            </a:r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Function</a:t>
            </a:r>
            <a:r>
              <a:rPr lang="en-US" altLang="zh-CN" sz="2800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CheckColOne</a:t>
            </a:r>
            <a:r>
              <a:rPr lang="en-US" altLang="zh-CN" sz="28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</a:t>
            </a:r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en-US" altLang="zh-CN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RowNum</a:t>
            </a:r>
            <a:r>
              <a:rPr lang="en-US" altLang="zh-CN" sz="2800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</a:t>
            </a:r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as</a:t>
            </a:r>
            <a:r>
              <a:rPr lang="en-US" altLang="zh-CN" sz="2800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</a:t>
            </a:r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Integer</a:t>
            </a:r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)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en-US" altLang="zh-CN" sz="28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		</a:t>
            </a:r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If</a:t>
            </a:r>
            <a:r>
              <a:rPr lang="en-US" altLang="zh-CN" sz="28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</a:t>
            </a:r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Cells(RowNum,3).Value=""</a:t>
            </a:r>
            <a:r>
              <a:rPr lang="en-US" altLang="zh-CN" sz="28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</a:t>
            </a:r>
            <a:endParaRPr lang="ro-RO" altLang="zh-CN" sz="2800" dirty="0">
              <a:solidFill>
                <a:srgbClr val="00206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ro-RO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		</a:t>
            </a:r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Then</a:t>
            </a:r>
            <a:r>
              <a:rPr lang="en-US" altLang="zh-CN" sz="28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	 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CheckColOne</a:t>
            </a:r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= 1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en-US" altLang="zh-CN" sz="28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		</a:t>
            </a:r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Else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en-US" altLang="zh-CN" sz="28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			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CheckColOne</a:t>
            </a:r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= 0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en-US" altLang="zh-CN" sz="28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		</a:t>
            </a:r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End</a:t>
            </a:r>
            <a:r>
              <a:rPr lang="en-US" altLang="zh-CN" sz="2800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</a:t>
            </a:r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If</a:t>
            </a:r>
            <a:endParaRPr lang="ro-RO" altLang="zh-CN" sz="2800" b="1" dirty="0">
              <a:solidFill>
                <a:srgbClr val="C0000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endParaRPr lang="en-US" altLang="zh-CN" sz="2800" b="1" dirty="0">
              <a:solidFill>
                <a:srgbClr val="C0000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ts val="1588"/>
              </a:lnSpc>
              <a:spcBef>
                <a:spcPct val="0"/>
              </a:spcBef>
              <a:buFontTx/>
              <a:buNone/>
            </a:pPr>
            <a:r>
              <a:rPr lang="en-US" altLang="zh-CN" sz="2800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	</a:t>
            </a:r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End</a:t>
            </a:r>
            <a:r>
              <a:rPr lang="en-US" altLang="zh-CN" sz="2800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</a:t>
            </a:r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Function</a:t>
            </a:r>
          </a:p>
        </p:txBody>
      </p:sp>
      <p:sp>
        <p:nvSpPr>
          <p:cNvPr id="115716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99891F5-DEFE-45EF-AF35-C8B3D0871AB2}" type="slidenum">
              <a:rPr lang="ru-RU" altLang="ru-RU" smtClean="0"/>
              <a:pPr/>
              <a:t>50</a:t>
            </a:fld>
            <a:endParaRPr lang="ru-RU" altLang="ru-RU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5175"/>
          </a:xfrm>
          <a:solidFill>
            <a:srgbClr val="CCFFFF"/>
          </a:solidFill>
        </p:spPr>
        <p:txBody>
          <a:bodyPr/>
          <a:lstStyle/>
          <a:p>
            <a:pPr eaLnBrk="1" hangingPunct="1">
              <a:lnSpc>
                <a:spcPts val="2381"/>
              </a:lnSpc>
              <a:tabLst>
                <a:tab pos="604784" algn="l"/>
                <a:tab pos="1663156" algn="l"/>
                <a:tab pos="2091545" algn="l"/>
                <a:tab pos="2519934" algn="l"/>
              </a:tabLst>
              <a:defRPr/>
            </a:pPr>
            <a:br>
              <a:rPr lang="en-US" altLang="zh-CN" sz="2800" kern="1200" dirty="0">
                <a:solidFill>
                  <a:srgbClr val="337333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en-US" altLang="zh-CN" sz="3600" b="1" kern="1200" dirty="0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A Function to Check the First Column</a:t>
            </a:r>
            <a:br>
              <a:rPr lang="en-US" altLang="zh-CN" sz="3600" b="1" kern="1200" dirty="0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785813"/>
            <a:ext cx="9394825" cy="6092825"/>
          </a:xfrm>
          <a:solidFill>
            <a:schemeClr val="accent5"/>
          </a:solidFill>
        </p:spPr>
        <p:txBody>
          <a:bodyPr/>
          <a:lstStyle/>
          <a:p>
            <a:pPr marL="0" indent="0" eaLnBrk="1" hangingPunct="1">
              <a:lnSpc>
                <a:spcPts val="1988"/>
              </a:lnSpc>
              <a:spcBef>
                <a:spcPct val="0"/>
              </a:spcBef>
              <a:buFontTx/>
              <a:buNone/>
            </a:pPr>
            <a:endParaRPr lang="en-US" altLang="zh-CN" sz="2200" dirty="0">
              <a:solidFill>
                <a:srgbClr val="000000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0" indent="0" eaLnBrk="1" hangingPunct="1">
              <a:lnSpc>
                <a:spcPts val="3575"/>
              </a:lnSpc>
              <a:spcBef>
                <a:spcPct val="0"/>
              </a:spcBef>
              <a:buFontTx/>
              <a:buNone/>
            </a:pPr>
            <a:r>
              <a:rPr lang="en-US" altLang="zh-CN" sz="2800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How do we check if the ﬁrst column is empty?</a:t>
            </a:r>
          </a:p>
          <a:p>
            <a:pPr marL="0" indent="0" eaLnBrk="1" hangingPunct="1">
              <a:lnSpc>
                <a:spcPts val="3575"/>
              </a:lnSpc>
              <a:spcBef>
                <a:spcPct val="0"/>
              </a:spcBef>
              <a:buFontTx/>
              <a:buNone/>
            </a:pPr>
            <a:endParaRPr lang="en-US" altLang="zh-CN" sz="2800" i="1" dirty="0">
              <a:solidFill>
                <a:srgbClr val="00206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altLang="zh-CN" sz="2800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We can use </a:t>
            </a:r>
            <a:r>
              <a:rPr lang="en-US" altLang="zh-CN" sz="2800" b="1" i="1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Cells(</a:t>
            </a:r>
            <a:r>
              <a:rPr lang="en-US" altLang="zh-CN" sz="2800" b="1" i="1" dirty="0" err="1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row_num,col_num</a:t>
            </a:r>
            <a:r>
              <a:rPr lang="en-US" altLang="zh-CN" sz="2800" b="1" i="1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).Value</a:t>
            </a:r>
            <a:r>
              <a:rPr lang="en-US" altLang="zh-CN" sz="2800" i="1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 </a:t>
            </a:r>
            <a:endParaRPr lang="ro-RO" altLang="zh-CN" sz="2800" i="1" dirty="0">
              <a:solidFill>
                <a:srgbClr val="C0000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ro-RO" altLang="zh-CN" sz="2800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</a:t>
            </a:r>
            <a:r>
              <a:rPr lang="en-US" altLang="zh-CN" sz="2800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Then, check whether it is empty.</a:t>
            </a: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altLang="zh-CN" sz="2800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We know the row number: It’s our input argument, </a:t>
            </a:r>
            <a:r>
              <a:rPr lang="en-US" altLang="zh-CN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RowNum</a:t>
            </a:r>
            <a:r>
              <a:rPr lang="en-US" altLang="zh-CN" sz="2800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</a:t>
            </a: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altLang="zh-CN" sz="2800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The column number is </a:t>
            </a:r>
            <a:r>
              <a:rPr lang="en-US" altLang="zh-CN" sz="2800" b="1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3 </a:t>
            </a:r>
            <a:r>
              <a:rPr lang="en-US" altLang="zh-CN" sz="2800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since the ﬁrst column of data is in </a:t>
            </a:r>
            <a:endParaRPr lang="ro-RO" altLang="zh-CN" sz="2800" i="1" dirty="0">
              <a:solidFill>
                <a:srgbClr val="00206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ro-RO" altLang="zh-CN" sz="2800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</a:t>
            </a:r>
            <a:r>
              <a:rPr lang="en-US" altLang="zh-CN" sz="2800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column </a:t>
            </a:r>
            <a:r>
              <a:rPr lang="en-US" altLang="zh-CN" sz="2800" b="1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C.</a:t>
            </a: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altLang="zh-CN" sz="2800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So, our test condition is if  </a:t>
            </a:r>
            <a:r>
              <a:rPr lang="en-US" altLang="zh-CN" sz="2800" b="1" i="1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Cells(RowNum,3).Value</a:t>
            </a:r>
            <a:r>
              <a:rPr lang="ro-RO" altLang="zh-CN" sz="2800" b="1" i="1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i="1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=</a:t>
            </a:r>
            <a:r>
              <a:rPr lang="ro-RO" altLang="zh-CN" sz="2800" b="1" i="1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i="1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""</a:t>
            </a:r>
            <a:r>
              <a:rPr lang="en-US" altLang="zh-CN" sz="2800" i="1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</a:t>
            </a:r>
          </a:p>
          <a:p>
            <a:pPr marL="0" indent="0" eaLnBrk="1" hangingPunct="1">
              <a:lnSpc>
                <a:spcPts val="3575"/>
              </a:lnSpc>
              <a:spcBef>
                <a:spcPct val="0"/>
              </a:spcBef>
              <a:buFontTx/>
              <a:buNone/>
            </a:pPr>
            <a:endParaRPr lang="en-US" altLang="zh-CN" sz="2800" i="1" dirty="0">
              <a:solidFill>
                <a:srgbClr val="00206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indent="0">
              <a:buFontTx/>
              <a:buNone/>
            </a:pPr>
            <a:endParaRPr lang="ru-RU" altLang="ru-RU" dirty="0"/>
          </a:p>
        </p:txBody>
      </p:sp>
      <p:sp>
        <p:nvSpPr>
          <p:cNvPr id="116740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B121BF1-BF30-4235-9CCE-BD836749D7E7}" type="slidenum">
              <a:rPr lang="ru-RU" altLang="ru-RU" smtClean="0">
                <a:solidFill>
                  <a:srgbClr val="000000"/>
                </a:solidFill>
              </a:rPr>
              <a:pPr/>
              <a:t>51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050"/>
          </a:xfrm>
          <a:solidFill>
            <a:srgbClr val="CCFFFF"/>
          </a:solidFill>
        </p:spPr>
        <p:txBody>
          <a:bodyPr/>
          <a:lstStyle/>
          <a:p>
            <a:pPr eaLnBrk="1" hangingPunct="1">
              <a:tabLst>
                <a:tab pos="3956296" algn="l"/>
                <a:tab pos="4309087" algn="l"/>
                <a:tab pos="4510682" algn="l"/>
                <a:tab pos="4687077" algn="l"/>
              </a:tabLst>
              <a:defRPr/>
            </a:pPr>
            <a:br>
              <a:rPr lang="en-US" altLang="zh-CN" sz="3600" b="1" kern="1200" dirty="0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en-US" altLang="zh-CN" sz="3200" b="1" kern="1200" dirty="0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Using the Check Function in the Main Sub</a:t>
            </a:r>
            <a:br>
              <a:rPr lang="en-US" altLang="zh-CN" sz="3600" b="1" kern="1200" dirty="0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sz="3600" b="1" dirty="0">
              <a:solidFill>
                <a:srgbClr val="C00000"/>
              </a:solidFill>
            </a:endParaRPr>
          </a:p>
        </p:txBody>
      </p:sp>
      <p:pic>
        <p:nvPicPr>
          <p:cNvPr id="117763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927100"/>
            <a:ext cx="9144000" cy="5930900"/>
          </a:xfrm>
        </p:spPr>
      </p:pic>
      <p:sp>
        <p:nvSpPr>
          <p:cNvPr id="117764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9CE67B4-1CB3-4C01-83B7-658F888F9A09}" type="slidenum">
              <a:rPr lang="ru-RU" altLang="ru-RU" smtClean="0"/>
              <a:pPr/>
              <a:t>52</a:t>
            </a:fld>
            <a:endParaRPr lang="ru-RU" altLang="ru-RU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6" name="Picture 5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50" y="609600"/>
            <a:ext cx="5441950" cy="621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Freeform 3"/>
          <p:cNvSpPr/>
          <p:nvPr/>
        </p:nvSpPr>
        <p:spPr>
          <a:xfrm flipV="1">
            <a:off x="0" y="-76200"/>
            <a:ext cx="9142413" cy="76200"/>
          </a:xfrm>
          <a:custGeom>
            <a:avLst/>
            <a:gdLst>
              <a:gd name="connsiteX0" fmla="*/ 0 w 4608004"/>
              <a:gd name="connsiteY0" fmla="*/ 348094 h 348094"/>
              <a:gd name="connsiteX1" fmla="*/ 4608004 w 4608004"/>
              <a:gd name="connsiteY1" fmla="*/ 348094 h 348094"/>
              <a:gd name="connsiteX2" fmla="*/ 4608004 w 4608004"/>
              <a:gd name="connsiteY2" fmla="*/ 0 h 348094"/>
              <a:gd name="connsiteX3" fmla="*/ 0 w 4608004"/>
              <a:gd name="connsiteY3" fmla="*/ 0 h 348094"/>
              <a:gd name="connsiteX4" fmla="*/ 0 w 4608004"/>
              <a:gd name="connsiteY4" fmla="*/ 348094 h 34809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4608004" h="348094">
                <a:moveTo>
                  <a:pt x="0" y="348094"/>
                </a:moveTo>
                <a:lnTo>
                  <a:pt x="4608004" y="348094"/>
                </a:lnTo>
                <a:lnTo>
                  <a:pt x="4608004" y="0"/>
                </a:lnTo>
                <a:lnTo>
                  <a:pt x="0" y="0"/>
                </a:lnTo>
                <a:lnTo>
                  <a:pt x="0" y="348094"/>
                </a:lnTo>
              </a:path>
            </a:pathLst>
          </a:custGeom>
          <a:solidFill>
            <a:srgbClr val="F3F3F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1435" tIns="90718" rIns="181435" bIns="90718" anchor="ctr"/>
          <a:lstStyle/>
          <a:p>
            <a:pPr algn="ctr" eaLnBrk="1" hangingPunct="1">
              <a:defRPr/>
            </a:pPr>
            <a:endParaRPr lang="zh-CN" altLang="en-US" sz="2200">
              <a:solidFill>
                <a:prstClr val="white"/>
              </a:solidFill>
            </a:endParaRPr>
          </a:p>
        </p:txBody>
      </p:sp>
      <p:sp>
        <p:nvSpPr>
          <p:cNvPr id="1036" name="Freeform 3"/>
          <p:cNvSpPr/>
          <p:nvPr/>
        </p:nvSpPr>
        <p:spPr>
          <a:xfrm>
            <a:off x="4465638" y="1776413"/>
            <a:ext cx="3916362" cy="123825"/>
          </a:xfrm>
          <a:custGeom>
            <a:avLst/>
            <a:gdLst>
              <a:gd name="connsiteX0" fmla="*/ 0 w 1974108"/>
              <a:gd name="connsiteY0" fmla="*/ 38100 h 61788"/>
              <a:gd name="connsiteX1" fmla="*/ 38100 w 1974108"/>
              <a:gd name="connsiteY1" fmla="*/ 0 h 61788"/>
              <a:gd name="connsiteX2" fmla="*/ 1936007 w 1974108"/>
              <a:gd name="connsiteY2" fmla="*/ 0 h 61788"/>
              <a:gd name="connsiteX3" fmla="*/ 1974108 w 1974108"/>
              <a:gd name="connsiteY3" fmla="*/ 38100 h 61788"/>
              <a:gd name="connsiteX4" fmla="*/ 1974108 w 1974108"/>
              <a:gd name="connsiteY4" fmla="*/ 61788 h 61788"/>
              <a:gd name="connsiteX5" fmla="*/ 0 w 1974108"/>
              <a:gd name="connsiteY5" fmla="*/ 61788 h 61788"/>
              <a:gd name="connsiteX6" fmla="*/ 0 w 1974108"/>
              <a:gd name="connsiteY6" fmla="*/ 38100 h 6178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1974108" h="61788">
                <a:moveTo>
                  <a:pt x="0" y="38100"/>
                </a:moveTo>
                <a:cubicBezTo>
                  <a:pt x="0" y="17145"/>
                  <a:pt x="17145" y="0"/>
                  <a:pt x="38100" y="0"/>
                </a:cubicBezTo>
                <a:lnTo>
                  <a:pt x="1936007" y="0"/>
                </a:lnTo>
                <a:cubicBezTo>
                  <a:pt x="1956963" y="0"/>
                  <a:pt x="1974108" y="17145"/>
                  <a:pt x="1974108" y="38100"/>
                </a:cubicBezTo>
                <a:lnTo>
                  <a:pt x="1974108" y="61788"/>
                </a:lnTo>
                <a:lnTo>
                  <a:pt x="0" y="61788"/>
                </a:lnTo>
                <a:lnTo>
                  <a:pt x="0" y="38100"/>
                </a:lnTo>
              </a:path>
            </a:pathLst>
          </a:custGeom>
          <a:solidFill>
            <a:srgbClr val="E6E6E6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1435" tIns="90718" rIns="181435" bIns="90718" anchor="ctr"/>
          <a:lstStyle/>
          <a:p>
            <a:pPr algn="ctr" eaLnBrk="1" hangingPunct="1">
              <a:defRPr/>
            </a:pPr>
            <a:endParaRPr lang="zh-CN" altLang="en-US" sz="2200">
              <a:solidFill>
                <a:prstClr val="white"/>
              </a:solidFill>
            </a:endParaRPr>
          </a:p>
        </p:txBody>
      </p:sp>
      <p:sp>
        <p:nvSpPr>
          <p:cNvPr id="1037" name="Freeform 3"/>
          <p:cNvSpPr/>
          <p:nvPr/>
        </p:nvSpPr>
        <p:spPr>
          <a:xfrm>
            <a:off x="4465638" y="1843088"/>
            <a:ext cx="3916362" cy="1995487"/>
          </a:xfrm>
          <a:custGeom>
            <a:avLst/>
            <a:gdLst>
              <a:gd name="connsiteX0" fmla="*/ 0 w 1974108"/>
              <a:gd name="connsiteY0" fmla="*/ 967820 h 1005920"/>
              <a:gd name="connsiteX1" fmla="*/ 38100 w 1974108"/>
              <a:gd name="connsiteY1" fmla="*/ 1005920 h 1005920"/>
              <a:gd name="connsiteX2" fmla="*/ 1936007 w 1974108"/>
              <a:gd name="connsiteY2" fmla="*/ 1005920 h 1005920"/>
              <a:gd name="connsiteX3" fmla="*/ 1974108 w 1974108"/>
              <a:gd name="connsiteY3" fmla="*/ 967820 h 1005920"/>
              <a:gd name="connsiteX4" fmla="*/ 1974108 w 1974108"/>
              <a:gd name="connsiteY4" fmla="*/ 0 h 1005920"/>
              <a:gd name="connsiteX5" fmla="*/ 0 w 1974108"/>
              <a:gd name="connsiteY5" fmla="*/ 0 h 1005920"/>
              <a:gd name="connsiteX6" fmla="*/ 0 w 1974108"/>
              <a:gd name="connsiteY6" fmla="*/ 967820 h 100592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1974108" h="1005920">
                <a:moveTo>
                  <a:pt x="0" y="967820"/>
                </a:moveTo>
                <a:cubicBezTo>
                  <a:pt x="0" y="988775"/>
                  <a:pt x="17145" y="1005920"/>
                  <a:pt x="38100" y="1005920"/>
                </a:cubicBezTo>
                <a:lnTo>
                  <a:pt x="1936007" y="1005920"/>
                </a:lnTo>
                <a:cubicBezTo>
                  <a:pt x="1956963" y="1005920"/>
                  <a:pt x="1974108" y="988775"/>
                  <a:pt x="1974108" y="967820"/>
                </a:cubicBezTo>
                <a:lnTo>
                  <a:pt x="1974108" y="0"/>
                </a:lnTo>
                <a:lnTo>
                  <a:pt x="0" y="0"/>
                </a:lnTo>
                <a:lnTo>
                  <a:pt x="0" y="967820"/>
                </a:lnTo>
              </a:path>
            </a:pathLst>
          </a:custGeom>
          <a:solidFill>
            <a:srgbClr val="E6E6E6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1435" tIns="90718" rIns="181435" bIns="90718" anchor="ctr"/>
          <a:lstStyle/>
          <a:p>
            <a:pPr algn="ctr" eaLnBrk="1" hangingPunct="1">
              <a:defRPr/>
            </a:pPr>
            <a:endParaRPr lang="zh-CN" altLang="en-US" sz="2200">
              <a:solidFill>
                <a:prstClr val="white"/>
              </a:solidFill>
            </a:endParaRPr>
          </a:p>
        </p:txBody>
      </p:sp>
      <p:sp>
        <p:nvSpPr>
          <p:cNvPr id="118790" name="TextBox 1"/>
          <p:cNvSpPr txBox="1">
            <a:spLocks noChangeArrowheads="1"/>
          </p:cNvSpPr>
          <p:nvPr/>
        </p:nvSpPr>
        <p:spPr bwMode="auto">
          <a:xfrm>
            <a:off x="201613" y="228600"/>
            <a:ext cx="7318375" cy="334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9071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ts val="1988"/>
              </a:lnSpc>
            </a:pPr>
            <a:endParaRPr lang="en-US" altLang="zh-CN" sz="2200">
              <a:solidFill>
                <a:srgbClr val="000000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eaLnBrk="1" hangingPunct="1">
              <a:lnSpc>
                <a:spcPts val="1988"/>
              </a:lnSpc>
            </a:pPr>
            <a:endParaRPr lang="en-US" altLang="zh-CN" sz="2200">
              <a:solidFill>
                <a:srgbClr val="000000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eaLnBrk="1" hangingPunct="1">
              <a:lnSpc>
                <a:spcPts val="1988"/>
              </a:lnSpc>
            </a:pPr>
            <a:endParaRPr lang="en-US" altLang="zh-CN" sz="2200">
              <a:solidFill>
                <a:srgbClr val="000000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eaLnBrk="1" hangingPunct="1">
              <a:lnSpc>
                <a:spcPts val="1988"/>
              </a:lnSpc>
            </a:pPr>
            <a:endParaRPr lang="en-US" altLang="zh-CN" sz="2200">
              <a:solidFill>
                <a:srgbClr val="000000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eaLnBrk="1" hangingPunct="1">
              <a:lnSpc>
                <a:spcPts val="1988"/>
              </a:lnSpc>
            </a:pPr>
            <a:endParaRPr lang="en-US" altLang="zh-CN" sz="2200">
              <a:solidFill>
                <a:srgbClr val="000000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eaLnBrk="1" hangingPunct="1">
              <a:lnSpc>
                <a:spcPts val="1388"/>
              </a:lnSpc>
            </a:pP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		</a:t>
            </a:r>
            <a:r>
              <a:rPr lang="en-US" altLang="zh-CN" sz="1200" b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Sub</a:t>
            </a:r>
            <a:r>
              <a:rPr lang="en-US" altLang="zh-CN" sz="12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</a:t>
            </a:r>
            <a:r>
              <a:rPr lang="en-US" altLang="zh-CN" sz="1200" b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ShifterLoop</a:t>
            </a:r>
            <a:r>
              <a:rPr lang="en-US" altLang="zh-CN" sz="12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</a:t>
            </a:r>
            <a:r>
              <a:rPr lang="en-US" altLang="zh-CN" sz="1200" b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()</a:t>
            </a:r>
          </a:p>
          <a:p>
            <a:pPr eaLnBrk="1" hangingPunct="1">
              <a:lnSpc>
                <a:spcPts val="2775"/>
              </a:lnSpc>
            </a:pP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			</a:t>
            </a:r>
            <a:r>
              <a:rPr lang="en-US" altLang="zh-CN" sz="1200" b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Dim</a:t>
            </a:r>
            <a:r>
              <a:rPr lang="en-US" altLang="zh-CN" sz="12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</a:t>
            </a:r>
            <a:r>
              <a:rPr lang="en-US" altLang="zh-CN" sz="1200" b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RowNum</a:t>
            </a:r>
            <a:r>
              <a:rPr lang="en-US" altLang="zh-CN" sz="12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</a:t>
            </a:r>
            <a:r>
              <a:rPr lang="en-US" altLang="zh-CN" sz="1200" b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As</a:t>
            </a:r>
            <a:r>
              <a:rPr lang="en-US" altLang="zh-CN" sz="12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</a:t>
            </a:r>
            <a:r>
              <a:rPr lang="en-US" altLang="zh-CN" sz="1200" b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Integer</a:t>
            </a:r>
          </a:p>
          <a:p>
            <a:pPr eaLnBrk="1" hangingPunct="1">
              <a:lnSpc>
                <a:spcPts val="2775"/>
              </a:lnSpc>
            </a:pP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			</a:t>
            </a:r>
            <a:r>
              <a:rPr lang="en-US" altLang="zh-CN" sz="1200" b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For</a:t>
            </a:r>
            <a:r>
              <a:rPr lang="en-US" altLang="zh-CN" sz="12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</a:t>
            </a:r>
            <a:r>
              <a:rPr lang="en-US" altLang="zh-CN" sz="1200" b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RowNum=6</a:t>
            </a:r>
            <a:r>
              <a:rPr lang="en-US" altLang="zh-CN" sz="12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</a:t>
            </a:r>
            <a:r>
              <a:rPr lang="en-US" altLang="zh-CN" sz="1200" b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To</a:t>
            </a:r>
            <a:r>
              <a:rPr lang="en-US" altLang="zh-CN" sz="12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</a:t>
            </a:r>
            <a:r>
              <a:rPr lang="en-US" altLang="zh-CN" sz="1200" b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18</a:t>
            </a:r>
            <a:r>
              <a:rPr lang="en-US" altLang="zh-CN" sz="12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</a:t>
            </a:r>
            <a:r>
              <a:rPr lang="en-US" altLang="zh-CN" sz="1200" b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Step</a:t>
            </a:r>
            <a:r>
              <a:rPr lang="en-US" altLang="zh-CN" sz="12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</a:t>
            </a:r>
            <a:r>
              <a:rPr lang="en-US" altLang="zh-CN" sz="1200" b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</a:t>
            </a:r>
          </a:p>
          <a:p>
            <a:pPr eaLnBrk="1" hangingPunct="1">
              <a:lnSpc>
                <a:spcPts val="1388"/>
              </a:lnSpc>
            </a:pP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				</a:t>
            </a:r>
            <a:r>
              <a:rPr lang="en-US" altLang="zh-CN" sz="1200" b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If</a:t>
            </a:r>
            <a:r>
              <a:rPr lang="en-US" altLang="zh-CN" sz="12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</a:t>
            </a:r>
            <a:r>
              <a:rPr lang="en-US" altLang="zh-CN" sz="1200" b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CheckColOne(RowNum)</a:t>
            </a:r>
            <a:r>
              <a:rPr lang="en-US" altLang="zh-CN" sz="12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</a:t>
            </a:r>
            <a:r>
              <a:rPr lang="en-US" altLang="zh-CN" sz="1200" b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Then</a:t>
            </a:r>
          </a:p>
          <a:p>
            <a:pPr eaLnBrk="1" hangingPunct="1">
              <a:lnSpc>
                <a:spcPts val="1388"/>
              </a:lnSpc>
            </a:pP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				     </a:t>
            </a:r>
            <a:r>
              <a:rPr lang="en-US" altLang="zh-CN" sz="1200" b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Call</a:t>
            </a:r>
            <a:r>
              <a:rPr lang="en-US" altLang="zh-CN" sz="12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</a:t>
            </a:r>
            <a:r>
              <a:rPr lang="en-US" altLang="zh-CN" sz="1200" b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ShiftOneColumn(RowNum)</a:t>
            </a:r>
          </a:p>
          <a:p>
            <a:pPr eaLnBrk="1" hangingPunct="1">
              <a:lnSpc>
                <a:spcPts val="1388"/>
              </a:lnSpc>
            </a:pP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				</a:t>
            </a:r>
            <a:r>
              <a:rPr lang="en-US" altLang="zh-CN" sz="1200" b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End</a:t>
            </a:r>
            <a:r>
              <a:rPr lang="en-US" altLang="zh-CN" sz="12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</a:t>
            </a:r>
            <a:r>
              <a:rPr lang="en-US" altLang="zh-CN" sz="1200" b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If</a:t>
            </a:r>
          </a:p>
          <a:p>
            <a:pPr eaLnBrk="1" hangingPunct="1">
              <a:lnSpc>
                <a:spcPts val="1388"/>
              </a:lnSpc>
            </a:pP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			</a:t>
            </a:r>
            <a:r>
              <a:rPr lang="en-US" altLang="zh-CN" sz="1200" b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Next</a:t>
            </a:r>
            <a:r>
              <a:rPr lang="en-US" altLang="zh-CN" sz="12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</a:t>
            </a:r>
            <a:r>
              <a:rPr lang="en-US" altLang="zh-CN" sz="1200" b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RowNum</a:t>
            </a:r>
          </a:p>
          <a:p>
            <a:pPr eaLnBrk="1" hangingPunct="1">
              <a:lnSpc>
                <a:spcPts val="2775"/>
              </a:lnSpc>
            </a:pP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		</a:t>
            </a:r>
            <a:r>
              <a:rPr lang="en-US" altLang="zh-CN" sz="1200" b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End</a:t>
            </a:r>
            <a:r>
              <a:rPr lang="en-US" altLang="zh-CN" sz="12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</a:t>
            </a:r>
            <a:r>
              <a:rPr lang="en-US" altLang="zh-CN" sz="1200" b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Sub</a:t>
            </a:r>
          </a:p>
        </p:txBody>
      </p:sp>
      <p:sp>
        <p:nvSpPr>
          <p:cNvPr id="57" name="Right Brace 56"/>
          <p:cNvSpPr/>
          <p:nvPr/>
        </p:nvSpPr>
        <p:spPr>
          <a:xfrm>
            <a:off x="3200400" y="1447800"/>
            <a:ext cx="381000" cy="1981200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200">
              <a:solidFill>
                <a:prstClr val="black"/>
              </a:solidFill>
            </a:endParaRPr>
          </a:p>
        </p:txBody>
      </p:sp>
      <p:cxnSp>
        <p:nvCxnSpPr>
          <p:cNvPr id="59" name="Straight Connector 58"/>
          <p:cNvCxnSpPr>
            <a:stCxn id="57" idx="1"/>
          </p:cNvCxnSpPr>
          <p:nvPr/>
        </p:nvCxnSpPr>
        <p:spPr>
          <a:xfrm rot="10800000" flipH="1" flipV="1">
            <a:off x="3581400" y="2438400"/>
            <a:ext cx="838200" cy="3048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Заголовок 1"/>
          <p:cNvSpPr>
            <a:spLocks noGrp="1"/>
          </p:cNvSpPr>
          <p:nvPr>
            <p:ph type="title"/>
          </p:nvPr>
        </p:nvSpPr>
        <p:spPr>
          <a:xfrm>
            <a:off x="0" y="-30163"/>
            <a:ext cx="9144000" cy="795338"/>
          </a:xfrm>
          <a:solidFill>
            <a:srgbClr val="CCFFFF"/>
          </a:solidFill>
        </p:spPr>
        <p:txBody>
          <a:bodyPr/>
          <a:lstStyle/>
          <a:p>
            <a:r>
              <a:rPr lang="en-US" altLang="ru-RU" sz="3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Practice: Extended our program</a:t>
            </a:r>
            <a:endParaRPr lang="ru-RU" altLang="ru-RU" sz="36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765175"/>
            <a:ext cx="9144000" cy="6092825"/>
          </a:xfrm>
          <a:solidFill>
            <a:schemeClr val="accent5"/>
          </a:solidFill>
        </p:spPr>
        <p:txBody>
          <a:bodyPr/>
          <a:lstStyle/>
          <a:p>
            <a:pPr eaLnBrk="1" fontAlgn="auto" hangingPunct="1">
              <a:spcBef>
                <a:spcPts val="2000"/>
              </a:spcBef>
              <a:spcAft>
                <a:spcPts val="0"/>
              </a:spcAft>
              <a:buClr>
                <a:srgbClr val="A2C816"/>
              </a:buClr>
              <a:buFont typeface="Arial" panose="020B0604020202020204" pitchFamily="34" charset="0"/>
              <a:buChar char="•"/>
              <a:defRPr/>
            </a:pPr>
            <a:r>
              <a:rPr lang="en-US" sz="2600" i="1" kern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would we extend our program if we wanted to have the program highlight each moved row with a yellow background?</a:t>
            </a:r>
          </a:p>
          <a:p>
            <a:pPr eaLnBrk="1" fontAlgn="auto" hangingPunct="1">
              <a:spcBef>
                <a:spcPts val="2000"/>
              </a:spcBef>
              <a:spcAft>
                <a:spcPts val="0"/>
              </a:spcAft>
              <a:buClr>
                <a:srgbClr val="A2C816"/>
              </a:buClr>
              <a:buFont typeface="Arial" panose="020B0604020202020204" pitchFamily="34" charset="0"/>
              <a:buChar char="•"/>
              <a:defRPr/>
            </a:pPr>
            <a:r>
              <a:rPr lang="en-US" sz="2600" i="1" kern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Remember the approach most business people using VBA take:</a:t>
            </a:r>
          </a:p>
          <a:p>
            <a:pPr marL="635000" lvl="1" eaLnBrk="1" fontAlgn="auto" hangingPunct="1">
              <a:spcBef>
                <a:spcPts val="600"/>
              </a:spcBef>
              <a:spcAft>
                <a:spcPts val="0"/>
              </a:spcAft>
              <a:buClr>
                <a:srgbClr val="A2C816">
                  <a:lumMod val="50000"/>
                </a:srgbClr>
              </a:buClr>
              <a:buFont typeface="Wingdings" panose="05000000000000000000" pitchFamily="2" charset="2"/>
              <a:buChar char="§"/>
              <a:defRPr/>
            </a:pPr>
            <a:r>
              <a:rPr lang="en-US" sz="2600" i="1" kern="1200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Perform “Macro Recording” to start</a:t>
            </a:r>
          </a:p>
          <a:p>
            <a:pPr marL="635000" lvl="1" eaLnBrk="1" fontAlgn="auto" hangingPunct="1">
              <a:spcBef>
                <a:spcPts val="600"/>
              </a:spcBef>
              <a:spcAft>
                <a:spcPts val="0"/>
              </a:spcAft>
              <a:buClr>
                <a:srgbClr val="A2C816">
                  <a:lumMod val="50000"/>
                </a:srgbClr>
              </a:buClr>
              <a:buFont typeface="Wingdings" panose="05000000000000000000" pitchFamily="2" charset="2"/>
              <a:buChar char="§"/>
              <a:defRPr/>
            </a:pPr>
            <a:r>
              <a:rPr lang="en-US" sz="2600" i="1" kern="1200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Use/modify the resulting code</a:t>
            </a:r>
            <a:endParaRPr lang="ro-RO" sz="2600" i="1" kern="1200" dirty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9250" lvl="1" indent="0" eaLnBrk="1" fontAlgn="auto" hangingPunct="1">
              <a:spcBef>
                <a:spcPts val="600"/>
              </a:spcBef>
              <a:spcAft>
                <a:spcPts val="0"/>
              </a:spcAft>
              <a:buClr>
                <a:srgbClr val="A2C816">
                  <a:lumMod val="50000"/>
                </a:srgbClr>
              </a:buClr>
              <a:buNone/>
              <a:defRPr/>
            </a:pPr>
            <a:r>
              <a:rPr lang="ro-RO" sz="2600" i="1" kern="1200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-------------------------------------------------------------------------</a:t>
            </a:r>
            <a:endParaRPr lang="en-US" sz="2600" i="1" kern="1200" dirty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sz="26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Cum ne-am </a:t>
            </a:r>
            <a:r>
              <a:rPr lang="en-US" sz="26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extinde</a:t>
            </a:r>
            <a:r>
              <a:rPr lang="en-US" sz="26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programul</a:t>
            </a:r>
            <a:r>
              <a:rPr lang="en-US" sz="26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dacă</a:t>
            </a:r>
            <a:r>
              <a:rPr lang="en-US" sz="26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dorim</a:t>
            </a:r>
            <a:r>
              <a:rPr lang="en-US" sz="26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 </a:t>
            </a:r>
            <a:r>
              <a:rPr lang="en-US" sz="26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programul</a:t>
            </a:r>
            <a:r>
              <a:rPr lang="en-US" sz="26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să</a:t>
            </a:r>
            <a:r>
              <a:rPr lang="en-US" sz="26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evidențieze</a:t>
            </a:r>
            <a:r>
              <a:rPr lang="en-US" sz="26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fiecare</a:t>
            </a:r>
            <a:r>
              <a:rPr lang="en-US" sz="26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rând</a:t>
            </a:r>
            <a:r>
              <a:rPr lang="en-US" sz="26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mutat</a:t>
            </a:r>
            <a:r>
              <a:rPr lang="en-US" sz="26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cu fundal </a:t>
            </a:r>
            <a:r>
              <a:rPr lang="en-US" sz="26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galben</a:t>
            </a:r>
            <a:r>
              <a:rPr lang="en-US" sz="26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sz="26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Amintiți-vă</a:t>
            </a:r>
            <a:r>
              <a:rPr lang="en-US" sz="26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6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abordarea</a:t>
            </a:r>
            <a:r>
              <a:rPr lang="en-US" sz="26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celor</a:t>
            </a:r>
            <a:r>
              <a:rPr lang="en-US" sz="26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sz="26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mulți</a:t>
            </a:r>
            <a:r>
              <a:rPr lang="en-US" sz="26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oameni</a:t>
            </a:r>
            <a:r>
              <a:rPr lang="en-US" sz="26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6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afaceri</a:t>
            </a:r>
            <a:r>
              <a:rPr lang="en-US" sz="26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care </a:t>
            </a:r>
            <a:r>
              <a:rPr lang="en-US" sz="26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folosesc</a:t>
            </a:r>
            <a:r>
              <a:rPr lang="en-US" sz="26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VBA: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sz="26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Efectuați</a:t>
            </a:r>
            <a:r>
              <a:rPr lang="en-US" sz="26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"Macro Recording" pentru a </a:t>
            </a:r>
            <a:r>
              <a:rPr lang="en-US" sz="26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începe</a:t>
            </a:r>
            <a:endParaRPr lang="en-US" sz="26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sz="26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Utilizați</a:t>
            </a:r>
            <a:r>
              <a:rPr lang="en-US" sz="26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en-US" sz="26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modificați</a:t>
            </a:r>
            <a:r>
              <a:rPr lang="en-US" sz="26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codul</a:t>
            </a:r>
            <a:r>
              <a:rPr lang="en-US" sz="26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6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venit</a:t>
            </a:r>
            <a:endParaRPr lang="ru-RU" sz="26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9812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48A7BE3-0ADA-41AB-941A-86FB764E5DBB}" type="slidenum">
              <a:rPr lang="ru-RU" altLang="ru-RU" smtClean="0"/>
              <a:pPr/>
              <a:t>54</a:t>
            </a:fld>
            <a:endParaRPr lang="ru-RU" alt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736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>
              <a:defRPr/>
            </a:pP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Crearea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Unei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Forme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43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8960B44-B4BA-41CC-8FA5-8AAA5953719E}" type="slidenum">
              <a:rPr lang="ru-RU" altLang="ru-RU" sz="1400" smtClean="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endParaRPr lang="ru-RU" altLang="ru-RU" sz="1400">
              <a:solidFill>
                <a:srgbClr val="000000"/>
              </a:solidFill>
            </a:endParaRPr>
          </a:p>
        </p:txBody>
      </p:sp>
      <p:pic>
        <p:nvPicPr>
          <p:cNvPr id="6144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052736"/>
            <a:ext cx="9144000" cy="5805264"/>
          </a:xfrm>
          <a:noFill/>
        </p:spPr>
      </p:pic>
    </p:spTree>
    <p:extLst>
      <p:ext uri="{BB962C8B-B14F-4D97-AF65-F5344CB8AC3E}">
        <p14:creationId xmlns:p14="http://schemas.microsoft.com/office/powerpoint/2010/main" val="40995883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>
              <a:defRPr/>
            </a:pP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Atribuim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un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nume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formei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in Caption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467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8056A00-11B0-491C-8DF1-435BD4AC8A16}" type="slidenum">
              <a:rPr lang="ru-RU" altLang="ru-RU" sz="1400" smtClean="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endParaRPr lang="ru-RU" altLang="ru-RU" sz="1400">
              <a:solidFill>
                <a:srgbClr val="000000"/>
              </a:solidFill>
            </a:endParaRPr>
          </a:p>
        </p:txBody>
      </p:sp>
      <p:pic>
        <p:nvPicPr>
          <p:cNvPr id="6246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143000"/>
            <a:ext cx="9144000" cy="5715000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med" len="lg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28407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>
              <a:defRPr/>
            </a:pP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Adaugam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obiectele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Label, Frame, CommandButton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515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9967E3B-9FC5-4FA9-B2F9-F913F4B0324D}" type="slidenum">
              <a:rPr lang="ru-RU" altLang="ru-RU" sz="1400" smtClean="0"/>
              <a:pPr>
                <a:spcBef>
                  <a:spcPct val="0"/>
                </a:spcBef>
                <a:buFontTx/>
                <a:buNone/>
              </a:pPr>
              <a:t>8</a:t>
            </a:fld>
            <a:endParaRPr lang="ru-RU" altLang="ru-RU" sz="1400"/>
          </a:p>
        </p:txBody>
      </p:sp>
      <p:pic>
        <p:nvPicPr>
          <p:cNvPr id="6451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071563"/>
            <a:ext cx="9144000" cy="5786437"/>
          </a:xfr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>
              <a:defRPr/>
            </a:pP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Schimbam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proprietatile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Label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539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77E8382-0B6C-443E-8411-C262188286BA}" type="slidenum">
              <a:rPr lang="ru-RU" altLang="ru-RU" sz="1400" smtClean="0"/>
              <a:pPr>
                <a:spcBef>
                  <a:spcPct val="0"/>
                </a:spcBef>
                <a:buFontTx/>
                <a:buNone/>
              </a:pPr>
              <a:t>9</a:t>
            </a:fld>
            <a:endParaRPr lang="ru-RU" altLang="ru-RU" sz="1400"/>
          </a:p>
        </p:txBody>
      </p:sp>
      <p:pic>
        <p:nvPicPr>
          <p:cNvPr id="6554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341438"/>
            <a:ext cx="9144000" cy="5516562"/>
          </a:xfr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5">
      <a:dk1>
        <a:srgbClr val="000000"/>
      </a:dk1>
      <a:lt1>
        <a:srgbClr val="FFFFD9"/>
      </a:lt1>
      <a:dk2>
        <a:srgbClr val="000000"/>
      </a:dk2>
      <a:lt2>
        <a:srgbClr val="777777"/>
      </a:lt2>
      <a:accent1>
        <a:srgbClr val="FFFFF7"/>
      </a:accent1>
      <a:accent2>
        <a:srgbClr val="33CCCC"/>
      </a:accent2>
      <a:accent3>
        <a:srgbClr val="FFFFE9"/>
      </a:accent3>
      <a:accent4>
        <a:srgbClr val="000000"/>
      </a:accent4>
      <a:accent5>
        <a:srgbClr val="FFFFFA"/>
      </a:accent5>
      <a:accent6>
        <a:srgbClr val="2DB9B9"/>
      </a:accent6>
      <a:hlink>
        <a:srgbClr val="FF5050"/>
      </a:hlink>
      <a:folHlink>
        <a:srgbClr val="FF99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Perspective">
  <a:themeElements>
    <a:clrScheme name="Perspective">
      <a:dk1>
        <a:sysClr val="windowText" lastClr="000000"/>
      </a:dk1>
      <a:lt1>
        <a:sysClr val="window" lastClr="FFFFFF"/>
      </a:lt1>
      <a:dk2>
        <a:srgbClr val="333333"/>
      </a:dk2>
      <a:lt2>
        <a:srgbClr val="BBC0AC"/>
      </a:lt2>
      <a:accent1>
        <a:srgbClr val="A2C816"/>
      </a:accent1>
      <a:accent2>
        <a:srgbClr val="E07602"/>
      </a:accent2>
      <a:accent3>
        <a:srgbClr val="E4C402"/>
      </a:accent3>
      <a:accent4>
        <a:srgbClr val="7DC1EF"/>
      </a:accent4>
      <a:accent5>
        <a:srgbClr val="21449B"/>
      </a:accent5>
      <a:accent6>
        <a:srgbClr val="A2B170"/>
      </a:accent6>
      <a:hlink>
        <a:srgbClr val="8DA440"/>
      </a:hlink>
      <a:folHlink>
        <a:srgbClr val="4C4F3F"/>
      </a:folHlink>
    </a:clrScheme>
    <a:fontScheme name="Perspective">
      <a:majorFont>
        <a:latin typeface="Century Gothic"/>
        <a:ea typeface=""/>
        <a:cs typeface=""/>
        <a:font script="Jpan" typeface="メイリオ"/>
      </a:majorFont>
      <a:minorFont>
        <a:latin typeface="Century Gothic"/>
        <a:ea typeface=""/>
        <a:cs typeface=""/>
        <a:font script="Jpan" typeface="メイリオ"/>
      </a:minorFont>
    </a:fontScheme>
    <a:fmtScheme name="Perspective">
      <a:fillStyleLst>
        <a:solidFill>
          <a:schemeClr val="phClr"/>
        </a:solidFill>
        <a:solidFill>
          <a:schemeClr val="phClr">
            <a:shade val="90000"/>
          </a:schemeClr>
        </a:solidFill>
        <a:solidFill>
          <a:schemeClr val="phClr">
            <a:shade val="80000"/>
          </a:schemeClr>
        </a:soli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>
              <a:alpha val="8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bliqueTopRight"/>
            <a:lightRig rig="threePt" dir="tl"/>
          </a:scene3d>
          <a:sp3d>
            <a:bevelT w="25400" h="25400"/>
          </a:sp3d>
        </a:effectStyle>
        <a:effectStyle>
          <a:effectLst/>
          <a:scene3d>
            <a:camera prst="perspectiveFront" fov="4200000"/>
            <a:lightRig rig="balanced" dir="tl">
              <a:rot lat="0" lon="0" rev="18600000"/>
            </a:lightRig>
          </a:scene3d>
          <a:sp3d prstMaterial="metal">
            <a:bevelT w="63500" h="50800" prst="angle"/>
          </a:sp3d>
        </a:effectStyle>
      </a:effectStyleLst>
      <a:bgFillStyleLst>
        <a:solidFill>
          <a:schemeClr val="phClr">
            <a:tint val="90000"/>
          </a:schemeClr>
        </a:solidFill>
        <a:solidFill>
          <a:schemeClr val="phClr">
            <a:tint val="50000"/>
          </a:schemeClr>
        </a:solidFill>
        <a:solidFill>
          <a:schemeClr val="phClr">
            <a:shade val="60000"/>
          </a:schemeClr>
        </a:soli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Perspective">
  <a:themeElements>
    <a:clrScheme name="Perspective">
      <a:dk1>
        <a:sysClr val="windowText" lastClr="000000"/>
      </a:dk1>
      <a:lt1>
        <a:sysClr val="window" lastClr="FFFFFF"/>
      </a:lt1>
      <a:dk2>
        <a:srgbClr val="333333"/>
      </a:dk2>
      <a:lt2>
        <a:srgbClr val="BBC0AC"/>
      </a:lt2>
      <a:accent1>
        <a:srgbClr val="A2C816"/>
      </a:accent1>
      <a:accent2>
        <a:srgbClr val="E07602"/>
      </a:accent2>
      <a:accent3>
        <a:srgbClr val="E4C402"/>
      </a:accent3>
      <a:accent4>
        <a:srgbClr val="7DC1EF"/>
      </a:accent4>
      <a:accent5>
        <a:srgbClr val="21449B"/>
      </a:accent5>
      <a:accent6>
        <a:srgbClr val="A2B170"/>
      </a:accent6>
      <a:hlink>
        <a:srgbClr val="8DA440"/>
      </a:hlink>
      <a:folHlink>
        <a:srgbClr val="4C4F3F"/>
      </a:folHlink>
    </a:clrScheme>
    <a:fontScheme name="Perspective">
      <a:majorFont>
        <a:latin typeface="Century Gothic"/>
        <a:ea typeface=""/>
        <a:cs typeface=""/>
        <a:font script="Jpan" typeface="メイリオ"/>
      </a:majorFont>
      <a:minorFont>
        <a:latin typeface="Century Gothic"/>
        <a:ea typeface=""/>
        <a:cs typeface=""/>
        <a:font script="Jpan" typeface="メイリオ"/>
      </a:minorFont>
    </a:fontScheme>
    <a:fmtScheme name="Perspective">
      <a:fillStyleLst>
        <a:solidFill>
          <a:schemeClr val="phClr"/>
        </a:solidFill>
        <a:solidFill>
          <a:schemeClr val="phClr">
            <a:shade val="90000"/>
          </a:schemeClr>
        </a:solidFill>
        <a:solidFill>
          <a:schemeClr val="phClr">
            <a:shade val="80000"/>
          </a:schemeClr>
        </a:soli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>
              <a:alpha val="8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bliqueTopRight"/>
            <a:lightRig rig="threePt" dir="tl"/>
          </a:scene3d>
          <a:sp3d>
            <a:bevelT w="25400" h="25400"/>
          </a:sp3d>
        </a:effectStyle>
        <a:effectStyle>
          <a:effectLst/>
          <a:scene3d>
            <a:camera prst="perspectiveFront" fov="4200000"/>
            <a:lightRig rig="balanced" dir="tl">
              <a:rot lat="0" lon="0" rev="18600000"/>
            </a:lightRig>
          </a:scene3d>
          <a:sp3d prstMaterial="metal">
            <a:bevelT w="63500" h="50800" prst="angle"/>
          </a:sp3d>
        </a:effectStyle>
      </a:effectStyleLst>
      <a:bgFillStyleLst>
        <a:solidFill>
          <a:schemeClr val="phClr">
            <a:tint val="90000"/>
          </a:schemeClr>
        </a:solidFill>
        <a:solidFill>
          <a:schemeClr val="phClr">
            <a:tint val="50000"/>
          </a:schemeClr>
        </a:solidFill>
        <a:solidFill>
          <a:schemeClr val="phClr">
            <a:shade val="60000"/>
          </a:schemeClr>
        </a:soli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2_Perspective">
  <a:themeElements>
    <a:clrScheme name="Perspective">
      <a:dk1>
        <a:sysClr val="windowText" lastClr="000000"/>
      </a:dk1>
      <a:lt1>
        <a:sysClr val="window" lastClr="FFFFFF"/>
      </a:lt1>
      <a:dk2>
        <a:srgbClr val="333333"/>
      </a:dk2>
      <a:lt2>
        <a:srgbClr val="BBC0AC"/>
      </a:lt2>
      <a:accent1>
        <a:srgbClr val="A2C816"/>
      </a:accent1>
      <a:accent2>
        <a:srgbClr val="E07602"/>
      </a:accent2>
      <a:accent3>
        <a:srgbClr val="E4C402"/>
      </a:accent3>
      <a:accent4>
        <a:srgbClr val="7DC1EF"/>
      </a:accent4>
      <a:accent5>
        <a:srgbClr val="21449B"/>
      </a:accent5>
      <a:accent6>
        <a:srgbClr val="A2B170"/>
      </a:accent6>
      <a:hlink>
        <a:srgbClr val="8DA440"/>
      </a:hlink>
      <a:folHlink>
        <a:srgbClr val="4C4F3F"/>
      </a:folHlink>
    </a:clrScheme>
    <a:fontScheme name="Perspective">
      <a:majorFont>
        <a:latin typeface="Century Gothic"/>
        <a:ea typeface=""/>
        <a:cs typeface=""/>
        <a:font script="Jpan" typeface="メイリオ"/>
      </a:majorFont>
      <a:minorFont>
        <a:latin typeface="Century Gothic"/>
        <a:ea typeface=""/>
        <a:cs typeface=""/>
        <a:font script="Jpan" typeface="メイリオ"/>
      </a:minorFont>
    </a:fontScheme>
    <a:fmtScheme name="Perspective">
      <a:fillStyleLst>
        <a:solidFill>
          <a:schemeClr val="phClr"/>
        </a:solidFill>
        <a:solidFill>
          <a:schemeClr val="phClr">
            <a:shade val="90000"/>
          </a:schemeClr>
        </a:solidFill>
        <a:solidFill>
          <a:schemeClr val="phClr">
            <a:shade val="80000"/>
          </a:schemeClr>
        </a:soli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>
              <a:alpha val="8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bliqueTopRight"/>
            <a:lightRig rig="threePt" dir="tl"/>
          </a:scene3d>
          <a:sp3d>
            <a:bevelT w="25400" h="25400"/>
          </a:sp3d>
        </a:effectStyle>
        <a:effectStyle>
          <a:effectLst/>
          <a:scene3d>
            <a:camera prst="perspectiveFront" fov="4200000"/>
            <a:lightRig rig="balanced" dir="tl">
              <a:rot lat="0" lon="0" rev="18600000"/>
            </a:lightRig>
          </a:scene3d>
          <a:sp3d prstMaterial="metal">
            <a:bevelT w="63500" h="50800" prst="angle"/>
          </a:sp3d>
        </a:effectStyle>
      </a:effectStyleLst>
      <a:bgFillStyleLst>
        <a:solidFill>
          <a:schemeClr val="phClr">
            <a:tint val="90000"/>
          </a:schemeClr>
        </a:solidFill>
        <a:solidFill>
          <a:schemeClr val="phClr">
            <a:tint val="50000"/>
          </a:schemeClr>
        </a:solidFill>
        <a:solidFill>
          <a:schemeClr val="phClr">
            <a:shade val="60000"/>
          </a:schemeClr>
        </a:soli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1833</TotalTime>
  <Words>3326</Words>
  <Application>Microsoft Office PowerPoint</Application>
  <PresentationFormat>On-screen Show (4:3)</PresentationFormat>
  <Paragraphs>442</Paragraphs>
  <Slides>54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54</vt:i4>
      </vt:variant>
    </vt:vector>
  </HeadingPairs>
  <TitlesOfParts>
    <vt:vector size="64" baseType="lpstr">
      <vt:lpstr>Arial</vt:lpstr>
      <vt:lpstr>Century Gothic</vt:lpstr>
      <vt:lpstr>Times New Roman</vt:lpstr>
      <vt:lpstr>Times New Roman,Bold</vt:lpstr>
      <vt:lpstr>Wingdings</vt:lpstr>
      <vt:lpstr>Wingdings 2</vt:lpstr>
      <vt:lpstr>Оформление по умолчанию</vt:lpstr>
      <vt:lpstr>Perspective</vt:lpstr>
      <vt:lpstr>1_Perspective</vt:lpstr>
      <vt:lpstr>2_Perspective</vt:lpstr>
      <vt:lpstr>     Tema : Bazele programarii in VBA   1. Descrierea obiectului VBA   2. Principale proprietati a unui obiect   3.  Metode, evenimente    </vt:lpstr>
      <vt:lpstr>Aplicaţie VBA</vt:lpstr>
      <vt:lpstr>Different objects types: classes</vt:lpstr>
      <vt:lpstr>Creating and using objects</vt:lpstr>
      <vt:lpstr> Object Oriented Programming Fundamentals </vt:lpstr>
      <vt:lpstr>Crearea Unei Forme</vt:lpstr>
      <vt:lpstr>Atribuim un nume formei in Caption</vt:lpstr>
      <vt:lpstr>Adaugam obiectele Label, Frame, CommandButton</vt:lpstr>
      <vt:lpstr>Schimbam proprietatile Label</vt:lpstr>
      <vt:lpstr>Cum putem apela la obiectul creat Forma din document ?</vt:lpstr>
      <vt:lpstr>Descrierea  unui  obiect</vt:lpstr>
      <vt:lpstr>Proprietaţile</vt:lpstr>
      <vt:lpstr>Proprietaţile obiectului</vt:lpstr>
      <vt:lpstr>Principalele proprietăţi ale unui obiect VBA</vt:lpstr>
      <vt:lpstr>Principalele proprietăţi ale unui obiect  VBA,  continuare</vt:lpstr>
      <vt:lpstr>Principalele proprietăţi ale unui obiect VBA,  continuare</vt:lpstr>
      <vt:lpstr>Proprietaţi</vt:lpstr>
      <vt:lpstr>Proprietăţile unui obiect  forma</vt:lpstr>
      <vt:lpstr>Proprietăţi la etapa de proiectare unui  buton de comandă</vt:lpstr>
      <vt:lpstr>Proprietăți în cod</vt:lpstr>
      <vt:lpstr>Exemple</vt:lpstr>
      <vt:lpstr> VBA permite să manevrăm obiectele </vt:lpstr>
      <vt:lpstr>PowerPoint Presentation</vt:lpstr>
      <vt:lpstr>Ex.:sa preluăm numele unei foi de lucru, ca un şir de caractere  şi  să-l afişăm intr-o casetă pentru dialog predefinită</vt:lpstr>
      <vt:lpstr>Metode</vt:lpstr>
      <vt:lpstr>Metode</vt:lpstr>
      <vt:lpstr>Evenimente</vt:lpstr>
      <vt:lpstr>Exemplu </vt:lpstr>
      <vt:lpstr>Principalele evenimente ale unui obiect VBA</vt:lpstr>
      <vt:lpstr>Asocierea evenimentelor</vt:lpstr>
      <vt:lpstr> Proceduri </vt:lpstr>
      <vt:lpstr> Declararea unei proceduri Sub </vt:lpstr>
      <vt:lpstr>Declararea unei proceduri Function</vt:lpstr>
      <vt:lpstr>   Coding with VBA   </vt:lpstr>
      <vt:lpstr>PowerPoint Presentation</vt:lpstr>
      <vt:lpstr>PowerPoint Presentation</vt:lpstr>
      <vt:lpstr>PowerPoint Presentation</vt:lpstr>
      <vt:lpstr>PowerPoint Presentation</vt:lpstr>
      <vt:lpstr> Subroutines </vt:lpstr>
      <vt:lpstr> Execution of Subroutines </vt:lpstr>
      <vt:lpstr>PowerPoint Presentation</vt:lpstr>
      <vt:lpstr> Shifting Any Given Column </vt:lpstr>
      <vt:lpstr> Variable Declaration </vt:lpstr>
      <vt:lpstr>Shifting Repeatedly</vt:lpstr>
      <vt:lpstr>Shifting Repeatedly</vt:lpstr>
      <vt:lpstr> Shifting Repeatedly </vt:lpstr>
      <vt:lpstr> Checking If First Column is Empty </vt:lpstr>
      <vt:lpstr> A Function to Check the First Column </vt:lpstr>
      <vt:lpstr> More on Functions vs. Subroutines </vt:lpstr>
      <vt:lpstr> A Function to Check the First Column </vt:lpstr>
      <vt:lpstr> A Function to Check the First Column </vt:lpstr>
      <vt:lpstr> Using the Check Function in the Main Sub </vt:lpstr>
      <vt:lpstr>PowerPoint Presentation</vt:lpstr>
      <vt:lpstr>Practice: Extended our program</vt:lpstr>
    </vt:vector>
  </TitlesOfParts>
  <Company>Home$Home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vova</dc:creator>
  <cp:lastModifiedBy>Rodica</cp:lastModifiedBy>
  <cp:revision>470</cp:revision>
  <dcterms:created xsi:type="dcterms:W3CDTF">2011-02-05T22:19:23Z</dcterms:created>
  <dcterms:modified xsi:type="dcterms:W3CDTF">2020-03-19T09:31:01Z</dcterms:modified>
</cp:coreProperties>
</file>