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6"/>
  </p:notes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90" r:id="rId10"/>
    <p:sldId id="257" r:id="rId11"/>
    <p:sldId id="279" r:id="rId12"/>
    <p:sldId id="288" r:id="rId13"/>
    <p:sldId id="289" r:id="rId14"/>
    <p:sldId id="291" r:id="rId15"/>
    <p:sldId id="292" r:id="rId16"/>
    <p:sldId id="293" r:id="rId17"/>
    <p:sldId id="269" r:id="rId18"/>
    <p:sldId id="271" r:id="rId19"/>
    <p:sldId id="272" r:id="rId20"/>
    <p:sldId id="294" r:id="rId21"/>
    <p:sldId id="299" r:id="rId22"/>
    <p:sldId id="300" r:id="rId23"/>
    <p:sldId id="295" r:id="rId24"/>
    <p:sldId id="296" r:id="rId25"/>
    <p:sldId id="297" r:id="rId26"/>
    <p:sldId id="263" r:id="rId27"/>
    <p:sldId id="281" r:id="rId28"/>
    <p:sldId id="285" r:id="rId29"/>
    <p:sldId id="280" r:id="rId30"/>
    <p:sldId id="267" r:id="rId31"/>
    <p:sldId id="277" r:id="rId32"/>
    <p:sldId id="278" r:id="rId33"/>
    <p:sldId id="276" r:id="rId34"/>
    <p:sldId id="282" r:id="rId35"/>
    <p:sldId id="283" r:id="rId36"/>
    <p:sldId id="273" r:id="rId37"/>
    <p:sldId id="274" r:id="rId38"/>
    <p:sldId id="275" r:id="rId39"/>
    <p:sldId id="284" r:id="rId40"/>
    <p:sldId id="287" r:id="rId41"/>
    <p:sldId id="298" r:id="rId42"/>
    <p:sldId id="301" r:id="rId43"/>
    <p:sldId id="270" r:id="rId44"/>
    <p:sldId id="2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97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E6A5-6A4F-468D-BB53-ED40F340329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CFC5E-FF29-4A75-9DF7-E43E35FBD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https://www.youtube.com/watch?v=jFHPEQi55Ko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FC5E-FF29-4A75-9DF7-E43E35FBD0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5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4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9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8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6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4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8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0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0593/978-81-981271-0-5_4" TargetMode="External"/><Relationship Id="rId2" Type="http://schemas.openxmlformats.org/officeDocument/2006/relationships/hyperlink" Target="https://ema.drwhy.ai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en/companies/otus/articles/464695/" TargetMode="External"/><Relationship Id="rId2" Type="http://schemas.openxmlformats.org/officeDocument/2006/relationships/hyperlink" Target="https://deepscienceresearch.com/dsr/catalog/book/4/chapter/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br.com/en/companies/otus/articles/46532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562848"/>
            <a:ext cx="8689976" cy="2076657"/>
          </a:xfrm>
        </p:spPr>
        <p:txBody>
          <a:bodyPr/>
          <a:lstStyle/>
          <a:p>
            <a:r>
              <a:rPr lang="en-US" dirty="0" err="1" smtClean="0"/>
              <a:t>Explicabilitatea</a:t>
            </a:r>
            <a:r>
              <a:rPr lang="en-US" dirty="0" smtClean="0"/>
              <a:t> </a:t>
            </a:r>
            <a:r>
              <a:rPr lang="ro-MD" dirty="0" smtClean="0"/>
              <a:t>modelelor de învățare automată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43811" r="17018" b="18928"/>
          <a:stretch/>
        </p:blipFill>
        <p:spPr>
          <a:xfrm>
            <a:off x="693899" y="2997724"/>
            <a:ext cx="9857140" cy="31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Modele interpretabile </a:t>
            </a:r>
            <a:r>
              <a:rPr lang="ro-MD" dirty="0"/>
              <a:t>și </a:t>
            </a:r>
            <a:r>
              <a:rPr lang="ro-MD" dirty="0" smtClean="0"/>
              <a:t>explicabile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623" b="23205"/>
          <a:stretch/>
        </p:blipFill>
        <p:spPr>
          <a:xfrm>
            <a:off x="975785" y="2743200"/>
            <a:ext cx="10239804" cy="31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0053"/>
            <a:ext cx="10364451" cy="816878"/>
          </a:xfrm>
        </p:spPr>
        <p:txBody>
          <a:bodyPr/>
          <a:lstStyle/>
          <a:p>
            <a:r>
              <a:rPr lang="ro-MD" dirty="0" smtClean="0"/>
              <a:t>interpretabilitatea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16419"/>
            <a:ext cx="10363826" cy="49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Interpretability is the degree to which a person can understand the reason for a decision (</a:t>
            </a:r>
            <a:r>
              <a:rPr lang="en-US" dirty="0" smtClean="0"/>
              <a:t>Miller</a:t>
            </a:r>
            <a:r>
              <a:rPr lang="ro-MD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Interpretabilitatea</a:t>
            </a:r>
            <a:r>
              <a:rPr lang="en-US" dirty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model de </a:t>
            </a:r>
            <a:r>
              <a:rPr lang="ro-MD" dirty="0" smtClean="0"/>
              <a:t>învățare automată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gradul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o </a:t>
            </a:r>
            <a:r>
              <a:rPr lang="en-US" dirty="0" err="1"/>
              <a:t>persoană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 smtClean="0"/>
              <a:t>decizii</a:t>
            </a:r>
            <a:r>
              <a:rPr lang="ro-MD" dirty="0" smtClean="0"/>
              <a:t> a modelului</a:t>
            </a:r>
          </a:p>
          <a:p>
            <a:pPr marL="0" indent="0">
              <a:buNone/>
            </a:pPr>
            <a:r>
              <a:rPr lang="en-US" dirty="0" err="1"/>
              <a:t>Interpretabilitatea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/>
              <a:t>explica</a:t>
            </a:r>
            <a:r>
              <a:rPr lang="en-US" dirty="0"/>
              <a:t> </a:t>
            </a:r>
            <a:r>
              <a:rPr lang="ro-MD" dirty="0" smtClean="0"/>
              <a:t>concluzia</a:t>
            </a:r>
            <a:r>
              <a:rPr lang="en-US" dirty="0" smtClean="0"/>
              <a:t> </a:t>
            </a:r>
            <a:r>
              <a:rPr lang="ro-MD" dirty="0" smtClean="0"/>
              <a:t>unui model sau</a:t>
            </a:r>
            <a:r>
              <a:rPr lang="en-US" dirty="0" smtClean="0"/>
              <a:t> </a:t>
            </a:r>
            <a:r>
              <a:rPr lang="en-US" dirty="0"/>
              <a:t>de a o </a:t>
            </a:r>
            <a:r>
              <a:rPr lang="en-US" dirty="0" err="1"/>
              <a:t>arăta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ro-MD" dirty="0" smtClean="0"/>
              <a:t>percepu</a:t>
            </a:r>
            <a:r>
              <a:rPr lang="en-US" dirty="0" smtClean="0"/>
              <a:t>t </a:t>
            </a:r>
            <a:r>
              <a:rPr lang="en-US" dirty="0"/>
              <a:t>de </a:t>
            </a:r>
            <a:r>
              <a:rPr lang="en-US" dirty="0" smtClean="0"/>
              <a:t>om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Интерпретируемость </a:t>
            </a:r>
            <a:r>
              <a:rPr lang="ru-RU" dirty="0"/>
              <a:t>— это степень, в которой человек может понять причину </a:t>
            </a:r>
            <a:r>
              <a:rPr lang="ru-RU" dirty="0" smtClean="0"/>
              <a:t>решения</a:t>
            </a:r>
            <a:endParaRPr lang="ru-RU" dirty="0"/>
          </a:p>
          <a:p>
            <a:r>
              <a:rPr lang="en-US" b="1" dirty="0"/>
              <a:t>Interpretability</a:t>
            </a:r>
            <a:r>
              <a:rPr lang="en-US" dirty="0"/>
              <a:t> is about mapping an abstract concept from the models into an understandable form.</a:t>
            </a:r>
          </a:p>
          <a:p>
            <a:r>
              <a:rPr lang="en-US" b="1" dirty="0" err="1"/>
              <a:t>Explainability</a:t>
            </a:r>
            <a:r>
              <a:rPr lang="en-US" dirty="0"/>
              <a:t> is a stronger term requiring interpretability and additional context.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084" y="6363423"/>
            <a:ext cx="68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https://webiomed.ru/en/blog/interpreting-machine-learning-results/</a:t>
            </a:r>
          </a:p>
        </p:txBody>
      </p:sp>
    </p:spTree>
    <p:extLst>
      <p:ext uri="{BB962C8B-B14F-4D97-AF65-F5344CB8AC3E}">
        <p14:creationId xmlns:p14="http://schemas.microsoft.com/office/powerpoint/2010/main" val="29020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 err="1" smtClean="0"/>
              <a:t>interpretabile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37400" y="1757492"/>
            <a:ext cx="4381500" cy="4033707"/>
          </a:xfrm>
        </p:spPr>
        <p:txBody>
          <a:bodyPr>
            <a:normAutofit/>
          </a:bodyPr>
          <a:lstStyle/>
          <a:p>
            <a:r>
              <a:rPr lang="en-US" b="1" dirty="0" err="1"/>
              <a:t>Interpretabilitatea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proiectare</a:t>
            </a:r>
            <a:r>
              <a:rPr lang="en-US" b="1" dirty="0"/>
              <a:t> </a:t>
            </a:r>
            <a:r>
              <a:rPr lang="en-US" b="1" dirty="0" err="1"/>
              <a:t>înseamnă</a:t>
            </a:r>
            <a:r>
              <a:rPr lang="en-US" b="1" dirty="0"/>
              <a:t> </a:t>
            </a:r>
            <a:r>
              <a:rPr lang="en-US" b="1" dirty="0" err="1"/>
              <a:t>că</a:t>
            </a:r>
            <a:r>
              <a:rPr lang="en-US" b="1" dirty="0"/>
              <a:t> </a:t>
            </a:r>
            <a:r>
              <a:rPr lang="en-US" b="1" dirty="0" err="1"/>
              <a:t>antrenăm</a:t>
            </a:r>
            <a:r>
              <a:rPr lang="en-US" b="1" dirty="0"/>
              <a:t> </a:t>
            </a:r>
            <a:r>
              <a:rPr lang="en-US" b="1" dirty="0" err="1"/>
              <a:t>modele</a:t>
            </a:r>
            <a:r>
              <a:rPr lang="en-US" b="1" dirty="0"/>
              <a:t> </a:t>
            </a:r>
            <a:r>
              <a:rPr lang="en-US" b="1" dirty="0" err="1"/>
              <a:t>inerent</a:t>
            </a:r>
            <a:r>
              <a:rPr lang="en-US" b="1" dirty="0"/>
              <a:t> </a:t>
            </a:r>
            <a:r>
              <a:rPr lang="en-US" b="1" dirty="0" err="1"/>
              <a:t>interpretabile</a:t>
            </a:r>
            <a:r>
              <a:rPr lang="en-US" b="1" dirty="0"/>
              <a:t>, cum </a:t>
            </a:r>
            <a:r>
              <a:rPr lang="en-US" b="1" dirty="0" err="1"/>
              <a:t>ar</a:t>
            </a:r>
            <a:r>
              <a:rPr lang="en-US" b="1" dirty="0"/>
              <a:t> fi </a:t>
            </a: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regresiei</a:t>
            </a:r>
            <a:r>
              <a:rPr lang="en-US" b="1" dirty="0"/>
              <a:t> </a:t>
            </a:r>
            <a:r>
              <a:rPr lang="en-US" b="1" dirty="0" err="1"/>
              <a:t>logistice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locul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păduri</a:t>
            </a:r>
            <a:r>
              <a:rPr lang="en-US" b="1" dirty="0"/>
              <a:t> </a:t>
            </a:r>
            <a:r>
              <a:rPr lang="en-US" b="1" dirty="0" err="1"/>
              <a:t>aleatorii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err="1" smtClean="0"/>
              <a:t>Interpretabilitatea</a:t>
            </a:r>
            <a:r>
              <a:rPr lang="en-US" b="1" dirty="0" smtClean="0"/>
              <a:t> </a:t>
            </a:r>
            <a:r>
              <a:rPr lang="en-US" b="1" dirty="0"/>
              <a:t>post-hoc </a:t>
            </a:r>
            <a:r>
              <a:rPr lang="en-US" b="1" dirty="0" err="1"/>
              <a:t>înseamnă</a:t>
            </a:r>
            <a:r>
              <a:rPr lang="en-US" b="1" dirty="0"/>
              <a:t> </a:t>
            </a:r>
            <a:r>
              <a:rPr lang="en-US" b="1" dirty="0" err="1"/>
              <a:t>că</a:t>
            </a:r>
            <a:r>
              <a:rPr lang="en-US" b="1" dirty="0"/>
              <a:t> </a:t>
            </a:r>
            <a:r>
              <a:rPr lang="en-US" b="1" dirty="0" err="1"/>
              <a:t>folosim</a:t>
            </a:r>
            <a:r>
              <a:rPr lang="en-US" b="1" dirty="0"/>
              <a:t> o </a:t>
            </a:r>
            <a:r>
              <a:rPr lang="en-US" b="1" dirty="0" err="1"/>
              <a:t>metodă</a:t>
            </a:r>
            <a:r>
              <a:rPr lang="en-US" b="1" dirty="0"/>
              <a:t> de </a:t>
            </a:r>
            <a:r>
              <a:rPr lang="en-US" b="1" dirty="0" err="1"/>
              <a:t>interpretabilitate</a:t>
            </a:r>
            <a:r>
              <a:rPr lang="en-US" b="1" dirty="0"/>
              <a:t> </a:t>
            </a:r>
            <a:r>
              <a:rPr lang="en-US" b="1" dirty="0" err="1"/>
              <a:t>după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modelul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antrenat</a:t>
            </a:r>
            <a:r>
              <a:rPr lang="en-US" b="1" dirty="0"/>
              <a:t>.</a:t>
            </a:r>
          </a:p>
        </p:txBody>
      </p:sp>
      <p:pic>
        <p:nvPicPr>
          <p:cNvPr id="1026" name="Picture 2" descr="https://christophm.github.io/interpretable-ml-book/images/tax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5" y="1625600"/>
            <a:ext cx="6267751" cy="44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775" y="6400800"/>
            <a:ext cx="81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https://christophm.github.io/interpretable-ml-book/overview.html</a:t>
            </a:r>
          </a:p>
        </p:txBody>
      </p:sp>
    </p:spTree>
    <p:extLst>
      <p:ext uri="{BB962C8B-B14F-4D97-AF65-F5344CB8AC3E}">
        <p14:creationId xmlns:p14="http://schemas.microsoft.com/office/powerpoint/2010/main" val="348228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 err="1" smtClean="0"/>
              <a:t>interpretabile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37400" y="1757492"/>
            <a:ext cx="4381500" cy="403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Metodele</a:t>
            </a:r>
            <a:r>
              <a:rPr lang="en-US" b="1" dirty="0"/>
              <a:t> de </a:t>
            </a:r>
            <a:r>
              <a:rPr lang="en-US" b="1" dirty="0" err="1"/>
              <a:t>interpretare</a:t>
            </a:r>
            <a:r>
              <a:rPr lang="en-US" b="1" dirty="0"/>
              <a:t> post-hoc pot </a:t>
            </a:r>
            <a:r>
              <a:rPr lang="en-US" b="1" dirty="0" smtClean="0"/>
              <a:t>fi: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agnostice</a:t>
            </a:r>
            <a:r>
              <a:rPr lang="en-US" b="1" dirty="0"/>
              <a:t> </a:t>
            </a:r>
            <a:r>
              <a:rPr lang="en-US" b="1" dirty="0" err="1"/>
              <a:t>față</a:t>
            </a:r>
            <a:r>
              <a:rPr lang="en-US" b="1" dirty="0"/>
              <a:t> de model, cum </a:t>
            </a:r>
            <a:r>
              <a:rPr lang="en-US" b="1" dirty="0" err="1"/>
              <a:t>ar</a:t>
            </a:r>
            <a:r>
              <a:rPr lang="en-US" b="1" dirty="0"/>
              <a:t> fi </a:t>
            </a:r>
            <a:r>
              <a:rPr lang="en-US" b="1" dirty="0" err="1"/>
              <a:t>importanța</a:t>
            </a:r>
            <a:r>
              <a:rPr lang="en-US" b="1" dirty="0"/>
              <a:t> </a:t>
            </a:r>
            <a:r>
              <a:rPr lang="en-US" b="1" dirty="0" err="1"/>
              <a:t>caracteristicilor</a:t>
            </a:r>
            <a:r>
              <a:rPr lang="en-US" b="1" dirty="0"/>
              <a:t> de </a:t>
            </a:r>
            <a:r>
              <a:rPr lang="en-US" b="1" dirty="0" err="1"/>
              <a:t>permutare</a:t>
            </a:r>
            <a:r>
              <a:rPr lang="en-US" b="1" dirty="0"/>
              <a:t>,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 smtClean="0"/>
              <a:t>specifice</a:t>
            </a:r>
            <a:r>
              <a:rPr lang="en-US" b="1" dirty="0" smtClean="0"/>
              <a:t> </a:t>
            </a:r>
            <a:r>
              <a:rPr lang="en-US" b="1" dirty="0" err="1"/>
              <a:t>modelului</a:t>
            </a:r>
            <a:r>
              <a:rPr lang="en-US" b="1" dirty="0"/>
              <a:t>, cum </a:t>
            </a:r>
            <a:r>
              <a:rPr lang="en-US" b="1" dirty="0" err="1"/>
              <a:t>ar</a:t>
            </a:r>
            <a:r>
              <a:rPr lang="en-US" b="1" dirty="0"/>
              <a:t> fi </a:t>
            </a:r>
            <a:r>
              <a:rPr lang="en-US" b="1" dirty="0" err="1"/>
              <a:t>analizarea</a:t>
            </a:r>
            <a:r>
              <a:rPr lang="en-US" b="1" dirty="0"/>
              <a:t> </a:t>
            </a:r>
            <a:r>
              <a:rPr lang="en-US" b="1" dirty="0" err="1"/>
              <a:t>caracteristicilor</a:t>
            </a:r>
            <a:r>
              <a:rPr lang="en-US" b="1" dirty="0"/>
              <a:t> </a:t>
            </a:r>
            <a:r>
              <a:rPr lang="en-US" b="1" dirty="0" err="1"/>
              <a:t>învățate</a:t>
            </a:r>
            <a:r>
              <a:rPr lang="en-US" b="1" dirty="0"/>
              <a:t> de o </a:t>
            </a:r>
            <a:r>
              <a:rPr lang="en-US" b="1" dirty="0" err="1"/>
              <a:t>rețea</a:t>
            </a:r>
            <a:r>
              <a:rPr lang="en-US" b="1" dirty="0"/>
              <a:t> </a:t>
            </a:r>
            <a:r>
              <a:rPr lang="en-US" b="1" dirty="0" err="1"/>
              <a:t>neuronală</a:t>
            </a:r>
            <a:r>
              <a:rPr lang="en-US" b="1" dirty="0"/>
              <a:t>.</a:t>
            </a:r>
          </a:p>
        </p:txBody>
      </p:sp>
      <p:pic>
        <p:nvPicPr>
          <p:cNvPr id="1026" name="Picture 2" descr="https://christophm.github.io/interpretable-ml-book/images/tax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757492"/>
            <a:ext cx="6083301" cy="43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775" y="6400800"/>
            <a:ext cx="81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https://christophm.github.io/interpretable-ml-book/overview.html</a:t>
            </a:r>
          </a:p>
        </p:txBody>
      </p:sp>
    </p:spTree>
    <p:extLst>
      <p:ext uri="{BB962C8B-B14F-4D97-AF65-F5344CB8AC3E}">
        <p14:creationId xmlns:p14="http://schemas.microsoft.com/office/powerpoint/2010/main" val="343227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 err="1" smtClean="0"/>
              <a:t>interpretabile</a:t>
            </a:r>
            <a:r>
              <a:rPr lang="ro-MD" dirty="0" smtClean="0"/>
              <a:t> prin proiectare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3775" y="6400800"/>
            <a:ext cx="81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https://christophm.github.io/interpretable-ml-book/overview.html</a:t>
            </a:r>
          </a:p>
        </p:txBody>
      </p:sp>
      <p:pic>
        <p:nvPicPr>
          <p:cNvPr id="2050" name="Picture 2" descr="https://christophm.github.io/interpretable-ml-book/images/interpretable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866900"/>
            <a:ext cx="10146626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99474" y="4018092"/>
            <a:ext cx="10363826" cy="34241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9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75" y="322991"/>
            <a:ext cx="10364451" cy="753083"/>
          </a:xfrm>
        </p:spPr>
        <p:txBody>
          <a:bodyPr/>
          <a:lstStyle/>
          <a:p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 err="1" smtClean="0"/>
              <a:t>interpretabile</a:t>
            </a:r>
            <a:r>
              <a:rPr lang="ro-MD" dirty="0" smtClean="0"/>
              <a:t> prin proiectare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3775" y="6400800"/>
            <a:ext cx="81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https://christophm.github.io/interpretable-ml-book/overview.html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99474" y="1371600"/>
            <a:ext cx="10363826" cy="6070599"/>
          </a:xfrm>
        </p:spPr>
        <p:txBody>
          <a:bodyPr>
            <a:normAutofit/>
          </a:bodyPr>
          <a:lstStyle/>
          <a:p>
            <a:r>
              <a:rPr lang="en-US" dirty="0" err="1"/>
              <a:t>Regresie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: </a:t>
            </a:r>
            <a:r>
              <a:rPr lang="en-US" dirty="0" err="1"/>
              <a:t>Ajustarea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model </a:t>
            </a:r>
            <a:r>
              <a:rPr lang="en-US" dirty="0" err="1"/>
              <a:t>liniar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minimizarea</a:t>
            </a:r>
            <a:r>
              <a:rPr lang="en-US" dirty="0"/>
              <a:t> </a:t>
            </a:r>
            <a:r>
              <a:rPr lang="en-US" dirty="0" err="1"/>
              <a:t>sumei</a:t>
            </a:r>
            <a:r>
              <a:rPr lang="en-US" dirty="0"/>
              <a:t> </a:t>
            </a:r>
            <a:r>
              <a:rPr lang="en-US" dirty="0" err="1"/>
              <a:t>erorilor</a:t>
            </a:r>
            <a:r>
              <a:rPr lang="en-US" dirty="0"/>
              <a:t> </a:t>
            </a:r>
            <a:r>
              <a:rPr lang="en-US" dirty="0" err="1"/>
              <a:t>pătratice</a:t>
            </a:r>
            <a:r>
              <a:rPr lang="en-US" dirty="0"/>
              <a:t>.</a:t>
            </a:r>
          </a:p>
          <a:p>
            <a:r>
              <a:rPr lang="en-US" dirty="0" err="1" smtClean="0"/>
              <a:t>Regresie</a:t>
            </a:r>
            <a:r>
              <a:rPr lang="en-US" dirty="0" smtClean="0"/>
              <a:t> </a:t>
            </a:r>
            <a:r>
              <a:rPr lang="en-US" dirty="0" err="1"/>
              <a:t>logistică</a:t>
            </a:r>
            <a:r>
              <a:rPr lang="en-US" dirty="0"/>
              <a:t>: </a:t>
            </a:r>
            <a:r>
              <a:rPr lang="en-US" dirty="0" err="1"/>
              <a:t>Extinderea</a:t>
            </a:r>
            <a:r>
              <a:rPr lang="en-US" dirty="0"/>
              <a:t> </a:t>
            </a:r>
            <a:r>
              <a:rPr lang="en-US" dirty="0" err="1"/>
              <a:t>regresiei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clasificare</a:t>
            </a:r>
            <a:r>
              <a:rPr lang="en-US" dirty="0"/>
              <a:t> </a:t>
            </a:r>
            <a:r>
              <a:rPr lang="en-US" dirty="0" err="1"/>
              <a:t>utilizând</a:t>
            </a:r>
            <a:r>
              <a:rPr lang="en-US" dirty="0"/>
              <a:t> o </a:t>
            </a:r>
            <a:r>
              <a:rPr lang="en-US" dirty="0" err="1"/>
              <a:t>transformare</a:t>
            </a:r>
            <a:r>
              <a:rPr lang="en-US" dirty="0"/>
              <a:t> </a:t>
            </a:r>
            <a:r>
              <a:rPr lang="en-US" dirty="0" err="1"/>
              <a:t>neliniară</a:t>
            </a:r>
            <a:r>
              <a:rPr lang="en-US" dirty="0"/>
              <a:t>.</a:t>
            </a:r>
          </a:p>
          <a:p>
            <a:r>
              <a:rPr lang="en-US" dirty="0" err="1" smtClean="0"/>
              <a:t>Extensii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liniar</a:t>
            </a:r>
            <a:r>
              <a:rPr lang="en-US" dirty="0"/>
              <a:t>: </a:t>
            </a:r>
            <a:r>
              <a:rPr lang="en-US" dirty="0" err="1"/>
              <a:t>Adăugarea</a:t>
            </a:r>
            <a:r>
              <a:rPr lang="en-US" dirty="0"/>
              <a:t> de </a:t>
            </a:r>
            <a:r>
              <a:rPr lang="en-US" dirty="0" err="1"/>
              <a:t>penalități</a:t>
            </a:r>
            <a:r>
              <a:rPr lang="en-US" dirty="0"/>
              <a:t>, </a:t>
            </a:r>
            <a:r>
              <a:rPr lang="en-US" dirty="0" err="1"/>
              <a:t>interacțiuni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termeni</a:t>
            </a:r>
            <a:r>
              <a:rPr lang="en-US" dirty="0"/>
              <a:t> </a:t>
            </a:r>
            <a:r>
              <a:rPr lang="en-US" dirty="0" err="1"/>
              <a:t>neliniari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flexibilitate</a:t>
            </a:r>
            <a:r>
              <a:rPr lang="en-US" dirty="0"/>
              <a:t> </a:t>
            </a:r>
            <a:r>
              <a:rPr lang="en-US" dirty="0" err="1"/>
              <a:t>sporită</a:t>
            </a:r>
            <a:r>
              <a:rPr lang="en-US" dirty="0"/>
              <a:t>.</a:t>
            </a:r>
          </a:p>
          <a:p>
            <a:r>
              <a:rPr lang="en-US" dirty="0" err="1" smtClean="0"/>
              <a:t>Arbori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decizie</a:t>
            </a:r>
            <a:r>
              <a:rPr lang="en-US" dirty="0"/>
              <a:t>: </a:t>
            </a:r>
            <a:r>
              <a:rPr lang="en-US" dirty="0" err="1"/>
              <a:t>Împărțirea</a:t>
            </a:r>
            <a:r>
              <a:rPr lang="en-US" dirty="0"/>
              <a:t> </a:t>
            </a:r>
            <a:r>
              <a:rPr lang="en-US" dirty="0" err="1"/>
              <a:t>recursivă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arbori</a:t>
            </a:r>
            <a:r>
              <a:rPr lang="en-US" dirty="0"/>
              <a:t>.</a:t>
            </a:r>
          </a:p>
          <a:p>
            <a:r>
              <a:rPr lang="en-US" dirty="0" err="1" smtClean="0"/>
              <a:t>Reguli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decizie</a:t>
            </a:r>
            <a:r>
              <a:rPr lang="en-US" dirty="0"/>
              <a:t>: </a:t>
            </a:r>
            <a:r>
              <a:rPr lang="en-US" dirty="0" err="1"/>
              <a:t>Extragerea</a:t>
            </a:r>
            <a:r>
              <a:rPr lang="en-US" dirty="0"/>
              <a:t> </a:t>
            </a:r>
            <a:r>
              <a:rPr lang="en-US" dirty="0" err="1"/>
              <a:t>regulilor</a:t>
            </a:r>
            <a:r>
              <a:rPr lang="en-US" dirty="0"/>
              <a:t> </a:t>
            </a:r>
            <a:r>
              <a:rPr lang="en-US" dirty="0" err="1"/>
              <a:t>dacă-atunci</a:t>
            </a:r>
            <a:r>
              <a:rPr lang="en-US" dirty="0"/>
              <a:t> din date.</a:t>
            </a:r>
          </a:p>
          <a:p>
            <a:r>
              <a:rPr lang="en-US" dirty="0" err="1" smtClean="0"/>
              <a:t>RuleFit</a:t>
            </a:r>
            <a:r>
              <a:rPr lang="en-US" dirty="0"/>
              <a:t>: </a:t>
            </a:r>
            <a:r>
              <a:rPr lang="en-US" dirty="0" err="1"/>
              <a:t>Combinarea</a:t>
            </a:r>
            <a:r>
              <a:rPr lang="en-US" dirty="0"/>
              <a:t> </a:t>
            </a:r>
            <a:r>
              <a:rPr lang="en-US" dirty="0" err="1"/>
              <a:t>regulilor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arbori</a:t>
            </a:r>
            <a:r>
              <a:rPr lang="en-US" dirty="0"/>
              <a:t> cu </a:t>
            </a:r>
            <a:r>
              <a:rPr lang="en-US" dirty="0" err="1"/>
              <a:t>regresia</a:t>
            </a:r>
            <a:r>
              <a:rPr lang="en-US" dirty="0"/>
              <a:t> Lasso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învăța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reguli</a:t>
            </a:r>
            <a:r>
              <a:rPr lang="en-US" dirty="0"/>
              <a:t> </a:t>
            </a:r>
            <a:r>
              <a:rPr lang="en-US" dirty="0" err="1"/>
              <a:t>dispersate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4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75" y="322991"/>
            <a:ext cx="10364451" cy="75308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interpreta</a:t>
            </a:r>
            <a:r>
              <a:rPr lang="ro-MD" dirty="0" smtClean="0"/>
              <a:t>rea post-hoc agnostică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3775" y="6400800"/>
            <a:ext cx="81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https://christophm.github.io/interpretable-ml-book/overview.html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99474" y="1371600"/>
            <a:ext cx="10363826" cy="6070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ttps://christophm.github.io/interpretable-ml-book/images/agnostic-black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3957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0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Explainable AI (XAI)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xplaining a Black-box Using Deep Variational Information Bottleneck  Approach – Machine Learning Blog | ML@CMU | Carnegie Mellon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4" y="1916983"/>
            <a:ext cx="9779678" cy="44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3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2" y="0"/>
            <a:ext cx="10364451" cy="1296063"/>
          </a:xfrm>
        </p:spPr>
        <p:txBody>
          <a:bodyPr/>
          <a:lstStyle/>
          <a:p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: </a:t>
            </a:r>
            <a:r>
              <a:rPr lang="ro-MD" dirty="0" smtClean="0"/>
              <a:t/>
            </a:r>
            <a:br>
              <a:rPr lang="ro-MD" dirty="0" smtClean="0"/>
            </a:br>
            <a:r>
              <a:rPr lang="en-US" dirty="0" err="1" smtClean="0"/>
              <a:t>explicații</a:t>
            </a:r>
            <a:r>
              <a:rPr lang="en-US" dirty="0" smtClean="0"/>
              <a:t>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explicații</a:t>
            </a:r>
            <a:r>
              <a:rPr lang="en-US" dirty="0"/>
              <a:t> locale.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1722"/>
            <a:ext cx="10363826" cy="443947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Explicații</a:t>
            </a:r>
            <a:r>
              <a:rPr lang="en-US" b="1" dirty="0" smtClean="0"/>
              <a:t> </a:t>
            </a:r>
            <a:r>
              <a:rPr lang="en-US" b="1" dirty="0" err="1"/>
              <a:t>globale</a:t>
            </a:r>
            <a:r>
              <a:rPr lang="en-US" dirty="0"/>
              <a:t>: </a:t>
            </a:r>
            <a:r>
              <a:rPr lang="en-US" dirty="0" err="1" smtClean="0"/>
              <a:t>aută</a:t>
            </a:r>
            <a:r>
              <a:rPr lang="en-US" dirty="0" smtClean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elucideze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ro-MD" dirty="0" smtClean="0"/>
              <a:t>generală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modelului</a:t>
            </a:r>
            <a:r>
              <a:rPr lang="en-US" dirty="0"/>
              <a:t>. </a:t>
            </a:r>
            <a:r>
              <a:rPr lang="en-US" dirty="0" err="1"/>
              <a:t>Explicabilitatea</a:t>
            </a:r>
            <a:r>
              <a:rPr lang="en-US" dirty="0"/>
              <a:t> </a:t>
            </a:r>
            <a:r>
              <a:rPr lang="en-US" dirty="0" err="1"/>
              <a:t>globală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înțeleagă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general al </a:t>
            </a:r>
            <a:r>
              <a:rPr lang="en-US" dirty="0" err="1"/>
              <a:t>sistemului</a:t>
            </a:r>
            <a:r>
              <a:rPr lang="en-US" dirty="0"/>
              <a:t> AI, </a:t>
            </a:r>
            <a:r>
              <a:rPr lang="en-US" dirty="0" err="1"/>
              <a:t>oferind</a:t>
            </a:r>
            <a:r>
              <a:rPr lang="en-US" dirty="0"/>
              <a:t> perspective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decizional</a:t>
            </a:r>
            <a:r>
              <a:rPr lang="en-US" dirty="0"/>
              <a:t> al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cazurile</a:t>
            </a:r>
            <a:r>
              <a:rPr lang="en-US" dirty="0"/>
              <a:t>. </a:t>
            </a:r>
          </a:p>
          <a:p>
            <a:r>
              <a:rPr lang="en-US" b="1" dirty="0" err="1"/>
              <a:t>Explicații</a:t>
            </a:r>
            <a:r>
              <a:rPr lang="en-US" b="1" dirty="0"/>
              <a:t> locale</a:t>
            </a:r>
            <a:r>
              <a:rPr lang="en-US" dirty="0"/>
              <a:t>: </a:t>
            </a:r>
            <a:r>
              <a:rPr lang="en-US" dirty="0" err="1"/>
              <a:t>Acestea</a:t>
            </a:r>
            <a:r>
              <a:rPr lang="en-US" dirty="0"/>
              <a:t> pun </a:t>
            </a:r>
            <a:r>
              <a:rPr lang="en-US" dirty="0" err="1"/>
              <a:t>accentul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elucidarea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predicții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. </a:t>
            </a:r>
            <a:r>
              <a:rPr lang="ro-MD" dirty="0" smtClean="0"/>
              <a:t>De exemplu, </a:t>
            </a:r>
            <a:r>
              <a:rPr lang="en-US" dirty="0" smtClean="0"/>
              <a:t>Ce </a:t>
            </a:r>
            <a:r>
              <a:rPr lang="en-US" dirty="0" err="1"/>
              <a:t>factori</a:t>
            </a:r>
            <a:r>
              <a:rPr lang="en-US" dirty="0"/>
              <a:t> au </a:t>
            </a:r>
            <a:r>
              <a:rPr lang="en-US" dirty="0" err="1"/>
              <a:t>determinat</a:t>
            </a:r>
            <a:r>
              <a:rPr lang="en-US" dirty="0"/>
              <a:t> un model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prezică</a:t>
            </a:r>
            <a:r>
              <a:rPr lang="en-US" dirty="0"/>
              <a:t> </a:t>
            </a:r>
            <a:r>
              <a:rPr lang="en-US" dirty="0" err="1"/>
              <a:t>respingerea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cereri</a:t>
            </a:r>
            <a:r>
              <a:rPr lang="en-US" dirty="0"/>
              <a:t> de </a:t>
            </a:r>
            <a:r>
              <a:rPr lang="en-US" dirty="0" err="1"/>
              <a:t>împrumut</a:t>
            </a:r>
            <a:r>
              <a:rPr lang="en-US" dirty="0"/>
              <a:t>? </a:t>
            </a:r>
            <a:r>
              <a:rPr lang="en-US" dirty="0" err="1"/>
              <a:t>Explicațiile</a:t>
            </a:r>
            <a:r>
              <a:rPr lang="en-US" dirty="0"/>
              <a:t> locale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,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benefice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. </a:t>
            </a:r>
            <a:endParaRPr lang="ro-MD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precum</a:t>
            </a:r>
            <a:r>
              <a:rPr lang="en-US" dirty="0"/>
              <a:t> LIME (Local Interpretable Model-agnostic Explanations) </a:t>
            </a:r>
            <a:r>
              <a:rPr lang="en-US" dirty="0" err="1"/>
              <a:t>și</a:t>
            </a:r>
            <a:r>
              <a:rPr lang="en-US" dirty="0"/>
              <a:t> SHAP (Shapley Additive Explanations)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</a:t>
            </a:r>
            <a:r>
              <a:rPr lang="en-US" dirty="0" err="1"/>
              <a:t>explicații</a:t>
            </a:r>
            <a:r>
              <a:rPr lang="en-US" dirty="0"/>
              <a:t> locale.</a:t>
            </a:r>
          </a:p>
        </p:txBody>
      </p:sp>
    </p:spTree>
    <p:extLst>
      <p:ext uri="{BB962C8B-B14F-4D97-AF65-F5344CB8AC3E}">
        <p14:creationId xmlns:p14="http://schemas.microsoft.com/office/powerpoint/2010/main" val="206671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2" y="0"/>
            <a:ext cx="10364451" cy="12960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două</a:t>
            </a:r>
            <a:r>
              <a:rPr lang="en-US" dirty="0"/>
              <a:t> </a:t>
            </a:r>
            <a:r>
              <a:rPr lang="ro-MD" dirty="0" smtClean="0"/>
              <a:t>abordări</a:t>
            </a:r>
            <a:r>
              <a:rPr lang="en-US" dirty="0" smtClean="0"/>
              <a:t> </a:t>
            </a:r>
            <a:r>
              <a:rPr lang="en-US" dirty="0" err="1"/>
              <a:t>principale</a:t>
            </a:r>
            <a:r>
              <a:rPr lang="en-US" dirty="0"/>
              <a:t>: </a:t>
            </a:r>
            <a:r>
              <a:rPr lang="ro-MD" dirty="0" smtClean="0"/>
              <a:t/>
            </a:r>
            <a:br>
              <a:rPr lang="ro-MD" dirty="0" smtClean="0"/>
            </a:b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vs.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 smtClean="0"/>
              <a:t>agnostice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1722"/>
            <a:ext cx="10363826" cy="443947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Tehnici</a:t>
            </a:r>
            <a:r>
              <a:rPr lang="en-US" b="1" dirty="0" smtClean="0"/>
              <a:t> </a:t>
            </a:r>
            <a:r>
              <a:rPr lang="en-US" b="1" dirty="0" err="1"/>
              <a:t>specifice</a:t>
            </a:r>
            <a:r>
              <a:rPr lang="en-US" b="1" dirty="0"/>
              <a:t> </a:t>
            </a:r>
            <a:r>
              <a:rPr lang="en-US" b="1" dirty="0" err="1"/>
              <a:t>modelului</a:t>
            </a:r>
            <a:r>
              <a:rPr lang="en-US" dirty="0"/>
              <a:t>: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personalizate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funcționa</a:t>
            </a:r>
            <a:r>
              <a:rPr lang="en-US" dirty="0"/>
              <a:t> cu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modele</a:t>
            </a:r>
            <a:r>
              <a:rPr lang="en-US" dirty="0"/>
              <a:t>. </a:t>
            </a:r>
            <a:r>
              <a:rPr lang="en-US" dirty="0" err="1"/>
              <a:t>Arborele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, </a:t>
            </a:r>
            <a:r>
              <a:rPr lang="en-US" dirty="0" err="1"/>
              <a:t>regresia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modelele</a:t>
            </a:r>
            <a:r>
              <a:rPr lang="en-US" dirty="0"/>
              <a:t> de </a:t>
            </a:r>
            <a:r>
              <a:rPr lang="en-US" dirty="0" err="1"/>
              <a:t>regresie</a:t>
            </a:r>
            <a:r>
              <a:rPr lang="en-US" dirty="0"/>
              <a:t> </a:t>
            </a:r>
            <a:r>
              <a:rPr lang="en-US" dirty="0" err="1"/>
              <a:t>logistică</a:t>
            </a:r>
            <a:r>
              <a:rPr lang="en-US" dirty="0"/>
              <a:t> </a:t>
            </a:r>
            <a:r>
              <a:rPr lang="en-US" dirty="0" err="1"/>
              <a:t>posedă</a:t>
            </a:r>
            <a:r>
              <a:rPr lang="en-US" dirty="0"/>
              <a:t> o </a:t>
            </a:r>
            <a:r>
              <a:rPr lang="en-US" dirty="0" err="1"/>
              <a:t>interpretabilitate</a:t>
            </a:r>
            <a:r>
              <a:rPr lang="en-US" dirty="0"/>
              <a:t> </a:t>
            </a:r>
            <a:r>
              <a:rPr lang="en-US" dirty="0" err="1"/>
              <a:t>inerentă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simplității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rețelele</a:t>
            </a:r>
            <a:r>
              <a:rPr lang="en-US" dirty="0"/>
              <a:t> </a:t>
            </a:r>
            <a:r>
              <a:rPr lang="en-US" dirty="0" err="1"/>
              <a:t>neuronale</a:t>
            </a:r>
            <a:r>
              <a:rPr lang="en-US" dirty="0"/>
              <a:t> </a:t>
            </a:r>
            <a:r>
              <a:rPr lang="en-US" dirty="0" err="1"/>
              <a:t>convoluționale</a:t>
            </a:r>
            <a:r>
              <a:rPr lang="en-US" dirty="0"/>
              <a:t> (CNN)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cadrele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consolidare</a:t>
            </a:r>
            <a:r>
              <a:rPr lang="en-US" dirty="0"/>
              <a:t>,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metodologii</a:t>
            </a:r>
            <a:r>
              <a:rPr lang="en-US" dirty="0"/>
              <a:t> de </a:t>
            </a:r>
            <a:r>
              <a:rPr lang="en-US" dirty="0" err="1"/>
              <a:t>explicabilitate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 </a:t>
            </a:r>
            <a:r>
              <a:rPr lang="en-US" dirty="0" err="1"/>
              <a:t>adaptate</a:t>
            </a:r>
            <a:r>
              <a:rPr lang="en-US" dirty="0"/>
              <a:t> </a:t>
            </a:r>
            <a:r>
              <a:rPr lang="en-US" dirty="0" err="1"/>
              <a:t>arhitecturii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. </a:t>
            </a:r>
            <a:endParaRPr lang="ro-MD" dirty="0" smtClean="0"/>
          </a:p>
          <a:p>
            <a:r>
              <a:rPr lang="en-US" b="1" dirty="0" err="1" smtClean="0"/>
              <a:t>Tehnicile</a:t>
            </a:r>
            <a:r>
              <a:rPr lang="en-US" b="1" dirty="0" smtClean="0"/>
              <a:t> </a:t>
            </a:r>
            <a:r>
              <a:rPr lang="en-US" b="1" dirty="0" err="1" smtClean="0"/>
              <a:t>agnostice</a:t>
            </a:r>
            <a:r>
              <a:rPr lang="ro-MD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aplicabile</a:t>
            </a:r>
            <a:r>
              <a:rPr lang="en-US" dirty="0"/>
              <a:t> </a:t>
            </a:r>
            <a:r>
              <a:rPr lang="en-US" dirty="0" err="1"/>
              <a:t>oricărui</a:t>
            </a:r>
            <a:r>
              <a:rPr lang="en-US" dirty="0"/>
              <a:t> model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complexitatea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.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MD" dirty="0" smtClean="0"/>
              <a:t>cestea</a:t>
            </a:r>
            <a:r>
              <a:rPr lang="en-US" dirty="0" smtClean="0"/>
              <a:t>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 smtClean="0"/>
              <a:t>considerând</a:t>
            </a:r>
            <a:r>
              <a:rPr lang="en-US" dirty="0" smtClean="0"/>
              <a:t> </a:t>
            </a:r>
            <a:r>
              <a:rPr lang="en-US" dirty="0" err="1"/>
              <a:t>modelul</a:t>
            </a:r>
            <a:r>
              <a:rPr lang="en-US" dirty="0"/>
              <a:t> ca o cutie </a:t>
            </a:r>
            <a:r>
              <a:rPr lang="en-US" dirty="0" err="1"/>
              <a:t>neagră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examinând</a:t>
            </a:r>
            <a:r>
              <a:rPr lang="en-US" dirty="0"/>
              <a:t> </a:t>
            </a:r>
            <a:r>
              <a:rPr lang="en-US" dirty="0" err="1"/>
              <a:t>intrările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ieșirile</a:t>
            </a:r>
            <a:r>
              <a:rPr lang="en-US" dirty="0"/>
              <a:t> sale </a:t>
            </a:r>
            <a:r>
              <a:rPr lang="en-US" dirty="0" err="1"/>
              <a:t>pentru</a:t>
            </a:r>
            <a:r>
              <a:rPr lang="en-US" dirty="0"/>
              <a:t> a produce </a:t>
            </a:r>
            <a:r>
              <a:rPr lang="en-US" dirty="0" err="1"/>
              <a:t>explicații</a:t>
            </a:r>
            <a:r>
              <a:rPr lang="en-US" dirty="0"/>
              <a:t>. </a:t>
            </a:r>
            <a:endParaRPr lang="ro-MD" dirty="0" smtClean="0"/>
          </a:p>
          <a:p>
            <a:r>
              <a:rPr lang="en-US" dirty="0" smtClean="0"/>
              <a:t> </a:t>
            </a:r>
            <a:r>
              <a:rPr lang="en-US" dirty="0"/>
              <a:t>LIME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smtClean="0"/>
              <a:t>SHAP </a:t>
            </a:r>
            <a:r>
              <a:rPr lang="en-US" dirty="0" err="1"/>
              <a:t>exemplifica</a:t>
            </a:r>
            <a:r>
              <a:rPr lang="en-US" dirty="0"/>
              <a:t> </a:t>
            </a:r>
            <a:r>
              <a:rPr lang="en-US" dirty="0" err="1"/>
              <a:t>metodologiile</a:t>
            </a:r>
            <a:r>
              <a:rPr lang="en-US" dirty="0"/>
              <a:t> </a:t>
            </a:r>
            <a:r>
              <a:rPr lang="en-US" dirty="0" err="1"/>
              <a:t>agnostice</a:t>
            </a:r>
            <a:r>
              <a:rPr lang="en-US" dirty="0"/>
              <a:t> de model.</a:t>
            </a:r>
          </a:p>
        </p:txBody>
      </p:sp>
    </p:spTree>
    <p:extLst>
      <p:ext uri="{BB962C8B-B14F-4D97-AF65-F5344CB8AC3E}">
        <p14:creationId xmlns:p14="http://schemas.microsoft.com/office/powerpoint/2010/main" val="343159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Modele</a:t>
            </a:r>
            <a:r>
              <a:rPr lang="en-US" dirty="0" smtClean="0"/>
              <a:t> de </a:t>
            </a:r>
            <a:r>
              <a:rPr lang="ro-MD" dirty="0" smtClean="0"/>
              <a:t>învățare automată sofisticate sunt referite </a:t>
            </a:r>
            <a:r>
              <a:rPr lang="ro-MD" dirty="0"/>
              <a:t>ca </a:t>
            </a:r>
            <a:r>
              <a:rPr lang="ro-MD" b="1" dirty="0"/>
              <a:t>cutie neagră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8602" y="4969565"/>
            <a:ext cx="10363826" cy="1622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cutia</a:t>
            </a:r>
            <a:r>
              <a:rPr lang="en-US" dirty="0" smtClean="0"/>
              <a:t> </a:t>
            </a:r>
            <a:r>
              <a:rPr lang="en-US" dirty="0" err="1"/>
              <a:t>neagră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acel</a:t>
            </a:r>
            <a:r>
              <a:rPr lang="en-US" dirty="0" smtClean="0"/>
              <a:t> model </a:t>
            </a:r>
            <a:r>
              <a:rPr lang="en-US" dirty="0"/>
              <a:t>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care </a:t>
            </a:r>
            <a:r>
              <a:rPr lang="en-US" dirty="0" err="1"/>
              <a:t>funcționează</a:t>
            </a:r>
            <a:r>
              <a:rPr lang="en-US" dirty="0"/>
              <a:t> ca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opac</a:t>
            </a:r>
            <a:r>
              <a:rPr lang="en-US" dirty="0" smtClean="0"/>
              <a:t>, </a:t>
            </a:r>
            <a:r>
              <a:rPr lang="en-US" dirty="0" err="1" smtClean="0"/>
              <a:t>funcționarea</a:t>
            </a:r>
            <a:r>
              <a:rPr lang="en-US" dirty="0" smtClean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 smtClean="0"/>
              <a:t>modelului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accesibilă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interpretabilă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7" t="24620" r="27105" b="41228"/>
          <a:stretch/>
        </p:blipFill>
        <p:spPr>
          <a:xfrm>
            <a:off x="2449693" y="2144128"/>
            <a:ext cx="7195240" cy="26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2879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/>
              <a:t>locale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5485" y="2234153"/>
            <a:ext cx="10022888" cy="3557046"/>
          </a:xfrm>
        </p:spPr>
        <p:txBody>
          <a:bodyPr>
            <a:noAutofit/>
          </a:bodyPr>
          <a:lstStyle/>
          <a:p>
            <a:r>
              <a:rPr lang="en-US" dirty="0" err="1" smtClean="0"/>
              <a:t>Diagramele</a:t>
            </a:r>
            <a:r>
              <a:rPr lang="en-US" dirty="0" smtClean="0"/>
              <a:t> </a:t>
            </a:r>
            <a:r>
              <a:rPr lang="en-US" dirty="0"/>
              <a:t>ceteris paribus </a:t>
            </a:r>
            <a:r>
              <a:rPr lang="en-US" dirty="0" err="1"/>
              <a:t>arată</a:t>
            </a:r>
            <a:r>
              <a:rPr lang="en-US" dirty="0"/>
              <a:t> cum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o </a:t>
            </a:r>
            <a:r>
              <a:rPr lang="en-US" dirty="0" err="1"/>
              <a:t>predicție</a:t>
            </a:r>
            <a:r>
              <a:rPr lang="en-US" dirty="0"/>
              <a:t>.</a:t>
            </a:r>
          </a:p>
          <a:p>
            <a:r>
              <a:rPr lang="en-US" dirty="0" err="1"/>
              <a:t>Curbele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de </a:t>
            </a:r>
            <a:r>
              <a:rPr lang="en-US" dirty="0" err="1"/>
              <a:t>așteptare</a:t>
            </a:r>
            <a:r>
              <a:rPr lang="en-US" dirty="0"/>
              <a:t> </a:t>
            </a:r>
            <a:r>
              <a:rPr lang="en-US" dirty="0" err="1"/>
              <a:t>condiționată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cum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de date.</a:t>
            </a:r>
          </a:p>
          <a:p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surogat</a:t>
            </a:r>
            <a:r>
              <a:rPr lang="en-US" dirty="0"/>
              <a:t> locale (LIME) </a:t>
            </a:r>
            <a:r>
              <a:rPr lang="en-US" dirty="0" err="1"/>
              <a:t>explică</a:t>
            </a:r>
            <a:r>
              <a:rPr lang="en-US" dirty="0"/>
              <a:t> o </a:t>
            </a:r>
            <a:r>
              <a:rPr lang="en-US" dirty="0" err="1"/>
              <a:t>predicție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înlocuirea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complex cu un model </a:t>
            </a:r>
            <a:r>
              <a:rPr lang="en-US" dirty="0" err="1"/>
              <a:t>interpretabil</a:t>
            </a:r>
            <a:r>
              <a:rPr lang="en-US" dirty="0"/>
              <a:t> local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9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28799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/>
              <a:t>locale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err="1"/>
              <a:t>Diagramele</a:t>
            </a:r>
            <a:r>
              <a:rPr lang="en-US" sz="2800" b="1" dirty="0"/>
              <a:t> ceteris paribus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4372" y="2626242"/>
            <a:ext cx="8357192" cy="3164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„Ceteris paribus”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expresie</a:t>
            </a:r>
            <a:r>
              <a:rPr lang="en-US" dirty="0"/>
              <a:t> </a:t>
            </a:r>
            <a:r>
              <a:rPr lang="en-US" dirty="0" err="1"/>
              <a:t>latină</a:t>
            </a:r>
            <a:r>
              <a:rPr lang="en-US" dirty="0"/>
              <a:t> care </a:t>
            </a:r>
            <a:r>
              <a:rPr lang="en-US" dirty="0" err="1"/>
              <a:t>înseamnă</a:t>
            </a:r>
            <a:r>
              <a:rPr lang="en-US" dirty="0"/>
              <a:t> „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lucruri</a:t>
            </a:r>
            <a:r>
              <a:rPr lang="en-US" dirty="0"/>
              <a:t> </a:t>
            </a:r>
            <a:r>
              <a:rPr lang="en-US" dirty="0" err="1"/>
              <a:t>rămân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lucruri</a:t>
            </a:r>
            <a:r>
              <a:rPr lang="en-US" dirty="0"/>
              <a:t> </a:t>
            </a:r>
            <a:r>
              <a:rPr lang="en-US" dirty="0" err="1"/>
              <a:t>neschimbate</a:t>
            </a:r>
            <a:r>
              <a:rPr lang="en-US" dirty="0"/>
              <a:t>”.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/>
              <a:t>examinează</a:t>
            </a:r>
            <a:r>
              <a:rPr lang="en-US" dirty="0"/>
              <a:t>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explicative </a:t>
            </a:r>
            <a:r>
              <a:rPr lang="en-US" dirty="0" err="1"/>
              <a:t>presupunând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celorlalte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nu se </a:t>
            </a:r>
            <a:r>
              <a:rPr lang="en-US" dirty="0" err="1"/>
              <a:t>modifică</a:t>
            </a:r>
            <a:r>
              <a:rPr lang="en-US" dirty="0"/>
              <a:t>. </a:t>
            </a:r>
            <a:r>
              <a:rPr lang="en-US" dirty="0" err="1"/>
              <a:t>Scopul</a:t>
            </a:r>
            <a:r>
              <a:rPr lang="en-US" dirty="0"/>
              <a:t> principal </a:t>
            </a:r>
            <a:r>
              <a:rPr lang="en-US" dirty="0" err="1"/>
              <a:t>este</a:t>
            </a:r>
            <a:r>
              <a:rPr lang="en-US" dirty="0"/>
              <a:t> de a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valorilor</a:t>
            </a:r>
            <a:r>
              <a:rPr lang="en-US" dirty="0"/>
              <a:t> </a:t>
            </a:r>
            <a:r>
              <a:rPr lang="en-US" dirty="0" err="1"/>
              <a:t>variabilei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predicțiile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405" y="6092456"/>
            <a:ext cx="6326372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https://ema.drwhy.ai/ceterisParibus.html</a:t>
            </a:r>
          </a:p>
        </p:txBody>
      </p:sp>
    </p:spTree>
    <p:extLst>
      <p:ext uri="{BB962C8B-B14F-4D97-AF65-F5344CB8AC3E}">
        <p14:creationId xmlns:p14="http://schemas.microsoft.com/office/powerpoint/2010/main" val="46778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28799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/>
              <a:t>locale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err="1"/>
              <a:t>Diagramele</a:t>
            </a:r>
            <a:r>
              <a:rPr lang="en-US" sz="2800" b="1" dirty="0"/>
              <a:t> ceteris paribus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7321" y="2094614"/>
            <a:ext cx="5178055" cy="3696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Exemplu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Data set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penguini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Clasa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genul</a:t>
            </a:r>
            <a:r>
              <a:rPr lang="en-US" dirty="0" smtClean="0"/>
              <a:t>: fem vs </a:t>
            </a:r>
            <a:r>
              <a:rPr lang="en-US" dirty="0" err="1" smtClean="0"/>
              <a:t>mascul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caracteristica</a:t>
            </a:r>
            <a:r>
              <a:rPr lang="en-US" dirty="0" smtClean="0"/>
              <a:t> in </a:t>
            </a:r>
            <a:r>
              <a:rPr lang="en-US" dirty="0" err="1" smtClean="0"/>
              <a:t>chestiune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lungimea</a:t>
            </a:r>
            <a:r>
              <a:rPr lang="en-US" dirty="0" smtClean="0"/>
              <a:t> </a:t>
            </a:r>
            <a:r>
              <a:rPr lang="en-US" dirty="0" err="1" smtClean="0"/>
              <a:t>chiocului</a:t>
            </a:r>
            <a:r>
              <a:rPr lang="en-US" dirty="0" smtClean="0"/>
              <a:t> care se </a:t>
            </a:r>
            <a:r>
              <a:rPr lang="en-US" dirty="0" err="1" smtClean="0"/>
              <a:t>schimb</a:t>
            </a:r>
            <a:r>
              <a:rPr lang="ro-MD" dirty="0" smtClean="0"/>
              <a:t>ă</a:t>
            </a:r>
            <a:r>
              <a:rPr lang="en-US" dirty="0" smtClean="0"/>
              <a:t> de la min 15 mm la max 25mm</a:t>
            </a:r>
          </a:p>
          <a:p>
            <a:pPr marL="0" indent="0">
              <a:buNone/>
            </a:pPr>
            <a:r>
              <a:rPr lang="en-US" dirty="0" err="1" smtClean="0"/>
              <a:t>Instan</a:t>
            </a:r>
            <a:r>
              <a:rPr lang="ro-MD" dirty="0" smtClean="0"/>
              <a:t>ța curentă este indicată cu un punct pe linia diagramei </a:t>
            </a:r>
            <a:r>
              <a:rPr lang="en-US" dirty="0"/>
              <a:t>20.6 </a:t>
            </a:r>
            <a:r>
              <a:rPr lang="en-US" dirty="0" smtClean="0"/>
              <a:t>m</a:t>
            </a:r>
            <a:r>
              <a:rPr lang="ro-MD" dirty="0" smtClean="0"/>
              <a:t>m</a:t>
            </a:r>
            <a:r>
              <a:rPr lang="en-US" dirty="0" smtClean="0"/>
              <a:t> (</a:t>
            </a:r>
            <a:r>
              <a:rPr lang="ro-MD" dirty="0" smtClean="0"/>
              <a:t>in dataset acesta este</a:t>
            </a:r>
            <a:r>
              <a:rPr lang="en-US" dirty="0" smtClean="0"/>
              <a:t> ma</a:t>
            </a:r>
            <a:r>
              <a:rPr lang="ro-MD" dirty="0" smtClean="0"/>
              <a:t>scul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6919" y="6207643"/>
            <a:ext cx="41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https://ema.drwhy.ai/ceterisParibus.html</a:t>
            </a:r>
          </a:p>
        </p:txBody>
      </p:sp>
      <p:pic>
        <p:nvPicPr>
          <p:cNvPr id="1026" name="Picture 2" descr="https://christophm.github.io/interpretable-ml-book/ceteris-paribus_files/figure-html/fig-ceteris-penguin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70" y="2002982"/>
            <a:ext cx="5514384" cy="39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2879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/>
              <a:t>locale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314" y="2045616"/>
            <a:ext cx="10925666" cy="3886985"/>
          </a:xfrm>
        </p:spPr>
        <p:txBody>
          <a:bodyPr>
            <a:noAutofit/>
          </a:bodyPr>
          <a:lstStyle/>
          <a:p>
            <a:r>
              <a:rPr lang="en-US" dirty="0" err="1" smtClean="0"/>
              <a:t>Regulile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scop</a:t>
            </a:r>
            <a:r>
              <a:rPr lang="en-US" dirty="0"/>
              <a:t> (</a:t>
            </a:r>
            <a:r>
              <a:rPr lang="en-US" dirty="0" err="1"/>
              <a:t>ancore</a:t>
            </a:r>
            <a:r>
              <a:rPr lang="en-US" dirty="0"/>
              <a:t>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reguli</a:t>
            </a:r>
            <a:r>
              <a:rPr lang="en-US" dirty="0"/>
              <a:t> care </a:t>
            </a:r>
            <a:r>
              <a:rPr lang="en-US" dirty="0" err="1"/>
              <a:t>descriu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ale </a:t>
            </a:r>
            <a:r>
              <a:rPr lang="en-US" dirty="0" err="1"/>
              <a:t>caracteristicilor</a:t>
            </a:r>
            <a:r>
              <a:rPr lang="en-US" dirty="0"/>
              <a:t> „</a:t>
            </a:r>
            <a:r>
              <a:rPr lang="en-US" dirty="0" err="1"/>
              <a:t>ancorează</a:t>
            </a:r>
            <a:r>
              <a:rPr lang="en-US" dirty="0"/>
              <a:t>” o </a:t>
            </a:r>
            <a:r>
              <a:rPr lang="en-US" dirty="0" err="1"/>
              <a:t>predicție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</a:t>
            </a:r>
            <a:r>
              <a:rPr lang="en-US" dirty="0" err="1"/>
              <a:t>câte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modificați</a:t>
            </a:r>
            <a:r>
              <a:rPr lang="en-US" dirty="0"/>
              <a:t>,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fixă</a:t>
            </a:r>
            <a:r>
              <a:rPr lang="en-US" dirty="0"/>
              <a:t>.</a:t>
            </a:r>
          </a:p>
          <a:p>
            <a:r>
              <a:rPr lang="en-US" dirty="0" err="1"/>
              <a:t>Explicațiile</a:t>
            </a:r>
            <a:r>
              <a:rPr lang="en-US" dirty="0"/>
              <a:t> </a:t>
            </a:r>
            <a:r>
              <a:rPr lang="en-US" dirty="0" err="1"/>
              <a:t>contrafactuale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o </a:t>
            </a:r>
            <a:r>
              <a:rPr lang="en-US" dirty="0" err="1"/>
              <a:t>predicție</a:t>
            </a:r>
            <a:r>
              <a:rPr lang="en-US" dirty="0"/>
              <a:t> </a:t>
            </a:r>
            <a:r>
              <a:rPr lang="en-US" dirty="0" err="1"/>
              <a:t>examinând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modificate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o </a:t>
            </a:r>
            <a:r>
              <a:rPr lang="en-US" dirty="0" err="1"/>
              <a:t>predicție</a:t>
            </a:r>
            <a:r>
              <a:rPr lang="en-US" dirty="0"/>
              <a:t> </a:t>
            </a:r>
            <a:r>
              <a:rPr lang="en-US" dirty="0" err="1"/>
              <a:t>dorită</a:t>
            </a:r>
            <a:r>
              <a:rPr lang="en-US" dirty="0"/>
              <a:t>.</a:t>
            </a:r>
          </a:p>
          <a:p>
            <a:r>
              <a:rPr lang="en-US" dirty="0" err="1"/>
              <a:t>Valorile</a:t>
            </a:r>
            <a:r>
              <a:rPr lang="en-US" dirty="0"/>
              <a:t> Shapley </a:t>
            </a:r>
            <a:r>
              <a:rPr lang="en-US" dirty="0" err="1"/>
              <a:t>atribuie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.</a:t>
            </a:r>
          </a:p>
          <a:p>
            <a:r>
              <a:rPr lang="en-US" dirty="0"/>
              <a:t>SHAP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Shapley,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sugerează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interpretare</a:t>
            </a:r>
            <a:r>
              <a:rPr lang="en-US" dirty="0"/>
              <a:t> </a:t>
            </a:r>
            <a:r>
              <a:rPr lang="en-US" dirty="0" err="1"/>
              <a:t>globală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combinații</a:t>
            </a:r>
            <a:r>
              <a:rPr lang="en-US" dirty="0"/>
              <a:t> de </a:t>
            </a:r>
            <a:r>
              <a:rPr lang="en-US" dirty="0" err="1"/>
              <a:t>valori</a:t>
            </a:r>
            <a:r>
              <a:rPr lang="en-US" dirty="0"/>
              <a:t> Shapley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80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38227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 smtClean="0"/>
              <a:t>GLObale</a:t>
            </a:r>
            <a:r>
              <a:rPr lang="en-US" sz="2800" dirty="0" smtClean="0"/>
              <a:t>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b="1" dirty="0" smtClean="0"/>
              <a:t>demonstreaza efectul caracterisiticii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314" y="2045616"/>
            <a:ext cx="10925666" cy="3886985"/>
          </a:xfrm>
        </p:spPr>
        <p:txBody>
          <a:bodyPr>
            <a:noAutofit/>
          </a:bodyPr>
          <a:lstStyle/>
          <a:p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dependenței</a:t>
            </a:r>
            <a:r>
              <a:rPr lang="en-US" dirty="0"/>
              <a:t> </a:t>
            </a:r>
            <a:r>
              <a:rPr lang="en-US" dirty="0" err="1"/>
              <a:t>parțiale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evaluare</a:t>
            </a:r>
            <a:r>
              <a:rPr lang="en-US" dirty="0"/>
              <a:t> a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.</a:t>
            </a:r>
          </a:p>
          <a:p>
            <a:r>
              <a:rPr lang="en-US" dirty="0" err="1"/>
              <a:t>Diagramele</a:t>
            </a:r>
            <a:r>
              <a:rPr lang="en-US" dirty="0"/>
              <a:t> de </a:t>
            </a:r>
            <a:r>
              <a:rPr lang="en-US" dirty="0" err="1"/>
              <a:t>efecte</a:t>
            </a:r>
            <a:r>
              <a:rPr lang="en-US" dirty="0"/>
              <a:t> locale </a:t>
            </a:r>
            <a:r>
              <a:rPr lang="en-US" dirty="0" err="1"/>
              <a:t>acumulate</a:t>
            </a:r>
            <a:r>
              <a:rPr lang="en-US" dirty="0"/>
              <a:t> </a:t>
            </a:r>
            <a:r>
              <a:rPr lang="en-US" dirty="0" err="1"/>
              <a:t>vizualizează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concepute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corelate</a:t>
            </a:r>
            <a:r>
              <a:rPr lang="en-US" dirty="0"/>
              <a:t>.</a:t>
            </a:r>
          </a:p>
          <a:p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(</a:t>
            </a:r>
            <a:r>
              <a:rPr lang="en-US" dirty="0" err="1"/>
              <a:t>statistica</a:t>
            </a:r>
            <a:r>
              <a:rPr lang="en-US" dirty="0"/>
              <a:t> H) </a:t>
            </a:r>
            <a:r>
              <a:rPr lang="en-US" dirty="0" err="1"/>
              <a:t>cuantifică</a:t>
            </a:r>
            <a:r>
              <a:rPr lang="en-US" dirty="0"/>
              <a:t>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ale </a:t>
            </a:r>
            <a:r>
              <a:rPr lang="en-US" dirty="0" err="1"/>
              <a:t>caracteristicilor</a:t>
            </a:r>
            <a:r>
              <a:rPr lang="en-US" dirty="0"/>
              <a:t>.</a:t>
            </a:r>
          </a:p>
          <a:p>
            <a:r>
              <a:rPr lang="en-US" dirty="0" err="1"/>
              <a:t>Descompunerea</a:t>
            </a:r>
            <a:r>
              <a:rPr lang="en-US" dirty="0"/>
              <a:t> </a:t>
            </a:r>
            <a:r>
              <a:rPr lang="en-US" dirty="0" err="1"/>
              <a:t>funcțională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a </a:t>
            </a:r>
            <a:r>
              <a:rPr lang="en-US" dirty="0" err="1"/>
              <a:t>interpretabilității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tehnică</a:t>
            </a:r>
            <a:r>
              <a:rPr lang="en-US" dirty="0"/>
              <a:t> de </a:t>
            </a:r>
            <a:r>
              <a:rPr lang="en-US" dirty="0" err="1"/>
              <a:t>descompunere</a:t>
            </a:r>
            <a:r>
              <a:rPr lang="en-US" dirty="0"/>
              <a:t> a </a:t>
            </a:r>
            <a:r>
              <a:rPr lang="en-US" dirty="0" err="1"/>
              <a:t>funcțiilor</a:t>
            </a:r>
            <a:r>
              <a:rPr lang="en-US" dirty="0"/>
              <a:t> de </a:t>
            </a:r>
            <a:r>
              <a:rPr lang="en-US" dirty="0" err="1"/>
              <a:t>predicție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 smtClean="0"/>
              <a:t>.</a:t>
            </a:r>
            <a:endParaRPr lang="ro-MD" dirty="0" smtClean="0"/>
          </a:p>
          <a:p>
            <a:endParaRPr lang="ro-MD" dirty="0"/>
          </a:p>
          <a:p>
            <a:pPr marL="0" indent="0">
              <a:buNone/>
            </a:pPr>
            <a:r>
              <a:rPr lang="it-IT" b="1" dirty="0"/>
              <a:t>se referă la arătarea relației dintre intrări și ieșiri.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38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0"/>
            <a:ext cx="10364451" cy="1828799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Metode</a:t>
            </a:r>
            <a:r>
              <a:rPr lang="ro-MD" sz="2800" dirty="0" smtClean="0"/>
              <a:t>le:</a:t>
            </a:r>
            <a:br>
              <a:rPr lang="ro-MD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post-hoc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en-US" sz="2800" dirty="0" err="1" smtClean="0"/>
              <a:t>agnostice</a:t>
            </a:r>
            <a:r>
              <a:rPr lang="ro-MD" sz="2800" dirty="0" smtClean="0"/>
              <a:t> </a:t>
            </a:r>
            <a:r>
              <a:rPr lang="en-US" sz="2800" dirty="0" err="1" smtClean="0"/>
              <a:t>față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smtClean="0"/>
              <a:t>model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dirty="0" smtClean="0"/>
              <a:t>GLObale</a:t>
            </a:r>
            <a:r>
              <a:rPr lang="en-US" sz="2800" dirty="0" smtClean="0"/>
              <a:t> </a:t>
            </a:r>
            <a:r>
              <a:rPr lang="ro-MD" sz="2800" dirty="0" smtClean="0"/>
              <a:t/>
            </a:r>
            <a:br>
              <a:rPr lang="ro-MD" sz="2800" dirty="0" smtClean="0"/>
            </a:br>
            <a:r>
              <a:rPr lang="ro-MD" sz="2800" b="1" dirty="0"/>
              <a:t>demonstreaza </a:t>
            </a:r>
            <a:r>
              <a:rPr lang="ro-MD" sz="2800" b="1" dirty="0" smtClean="0"/>
              <a:t>importanța </a:t>
            </a:r>
            <a:r>
              <a:rPr lang="ro-MD" sz="2800" b="1" dirty="0"/>
              <a:t>caracterisiticii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314" y="2045616"/>
            <a:ext cx="10925666" cy="3886985"/>
          </a:xfrm>
        </p:spPr>
        <p:txBody>
          <a:bodyPr>
            <a:noAutofit/>
          </a:bodyPr>
          <a:lstStyle/>
          <a:p>
            <a:r>
              <a:rPr lang="en-US" dirty="0" err="1" smtClean="0"/>
              <a:t>Importanța</a:t>
            </a:r>
            <a:r>
              <a:rPr lang="en-US" dirty="0" smtClean="0"/>
              <a:t> </a:t>
            </a:r>
            <a:r>
              <a:rPr lang="en-US" dirty="0" err="1"/>
              <a:t>caracteristicilor</a:t>
            </a:r>
            <a:r>
              <a:rPr lang="en-US" dirty="0"/>
              <a:t> de </a:t>
            </a:r>
            <a:r>
              <a:rPr lang="en-US" dirty="0" err="1"/>
              <a:t>permutare</a:t>
            </a:r>
            <a:r>
              <a:rPr lang="en-US" dirty="0"/>
              <a:t>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ca o </a:t>
            </a:r>
            <a:r>
              <a:rPr lang="en-US" dirty="0" err="1"/>
              <a:t>creștere</a:t>
            </a:r>
            <a:r>
              <a:rPr lang="en-US" dirty="0"/>
              <a:t> a </a:t>
            </a:r>
            <a:r>
              <a:rPr lang="en-US" dirty="0" err="1"/>
              <a:t>pierderii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permutată</a:t>
            </a:r>
            <a:r>
              <a:rPr lang="en-US" dirty="0"/>
              <a:t>.</a:t>
            </a:r>
          </a:p>
          <a:p>
            <a:r>
              <a:rPr lang="en-US" dirty="0" err="1"/>
              <a:t>Omiterea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(LOFO) </a:t>
            </a:r>
            <a:r>
              <a:rPr lang="en-US" dirty="0" err="1"/>
              <a:t>elimină</a:t>
            </a:r>
            <a:r>
              <a:rPr lang="en-US" dirty="0"/>
              <a:t> 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pierderii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reantrenarea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.</a:t>
            </a:r>
          </a:p>
          <a:p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surogat</a:t>
            </a:r>
            <a:r>
              <a:rPr lang="en-US" dirty="0"/>
              <a:t> </a:t>
            </a:r>
            <a:r>
              <a:rPr lang="en-US" dirty="0" err="1"/>
              <a:t>înlocuiesc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original cu un model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interpretare</a:t>
            </a:r>
            <a:r>
              <a:rPr lang="en-US" dirty="0"/>
              <a:t>.</a:t>
            </a:r>
          </a:p>
          <a:p>
            <a:r>
              <a:rPr lang="en-US" dirty="0" err="1"/>
              <a:t>Prototipurile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criticile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de date </a:t>
            </a:r>
            <a:r>
              <a:rPr lang="en-US" dirty="0" err="1"/>
              <a:t>reprezentative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distribuții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pot fi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interpretabilitatea</a:t>
            </a:r>
            <a:r>
              <a:rPr lang="en-US" dirty="0" smtClean="0"/>
              <a:t>.</a:t>
            </a:r>
            <a:endParaRPr lang="ro-MD" dirty="0" smtClean="0"/>
          </a:p>
          <a:p>
            <a:endParaRPr lang="ro-MD" dirty="0"/>
          </a:p>
          <a:p>
            <a:pPr marL="0" indent="0">
              <a:buNone/>
            </a:pPr>
            <a:r>
              <a:rPr lang="en-US" b="1" dirty="0"/>
              <a:t>se </a:t>
            </a:r>
            <a:r>
              <a:rPr lang="en-US" b="1" dirty="0" err="1"/>
              <a:t>referă</a:t>
            </a:r>
            <a:r>
              <a:rPr lang="en-US" b="1" dirty="0"/>
              <a:t> la </a:t>
            </a:r>
            <a:r>
              <a:rPr lang="en-US" b="1" dirty="0" err="1"/>
              <a:t>clasificarea</a:t>
            </a:r>
            <a:r>
              <a:rPr lang="en-US" b="1" dirty="0"/>
              <a:t> </a:t>
            </a:r>
            <a:r>
              <a:rPr lang="en-US" b="1" dirty="0" err="1"/>
              <a:t>caracteristicilor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funcție</a:t>
            </a:r>
            <a:r>
              <a:rPr lang="en-US" b="1" dirty="0"/>
              <a:t> de </a:t>
            </a:r>
            <a:r>
              <a:rPr lang="en-US" b="1" dirty="0" err="1"/>
              <a:t>importanță</a:t>
            </a:r>
            <a:r>
              <a:rPr lang="en-US" b="1" dirty="0"/>
              <a:t>, </a:t>
            </a:r>
            <a:r>
              <a:rPr lang="en-US" b="1" dirty="0" err="1"/>
              <a:t>unde</a:t>
            </a:r>
            <a:r>
              <a:rPr lang="en-US" b="1" dirty="0"/>
              <a:t> </a:t>
            </a:r>
            <a:r>
              <a:rPr lang="en-US" b="1" dirty="0" err="1"/>
              <a:t>importanța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definită</a:t>
            </a:r>
            <a:r>
              <a:rPr lang="en-US" b="1" dirty="0"/>
              <a:t> </a:t>
            </a:r>
            <a:r>
              <a:rPr lang="en-US" b="1" dirty="0" err="1"/>
              <a:t>diferit</a:t>
            </a:r>
            <a:r>
              <a:rPr lang="en-US" b="1" dirty="0"/>
              <a:t> de </a:t>
            </a:r>
            <a:r>
              <a:rPr lang="en-US" b="1" dirty="0" err="1"/>
              <a:t>fiecare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ro-MD" b="1" dirty="0"/>
              <a:t> le de mai sus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b="1" dirty="0"/>
              <a:t>LIME</a:t>
            </a:r>
            <a:r>
              <a:rPr lang="en-US" dirty="0"/>
              <a:t> </a:t>
            </a:r>
            <a:r>
              <a:rPr lang="ro-MD" dirty="0" smtClean="0"/>
              <a:t/>
            </a:r>
            <a:br>
              <a:rPr lang="ro-MD" dirty="0" smtClean="0"/>
            </a:br>
            <a:r>
              <a:rPr lang="en-US" sz="3200" dirty="0" smtClean="0"/>
              <a:t>(</a:t>
            </a:r>
            <a:r>
              <a:rPr lang="en-US" sz="3200" dirty="0"/>
              <a:t>Local Interpretable Model-agnostic Explanations)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04946"/>
            <a:ext cx="10363826" cy="398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LIME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tehnică</a:t>
            </a:r>
            <a:r>
              <a:rPr lang="en-US" dirty="0"/>
              <a:t> de </a:t>
            </a:r>
            <a:r>
              <a:rPr lang="en-US" dirty="0" err="1"/>
              <a:t>inteligență</a:t>
            </a:r>
            <a:r>
              <a:rPr lang="en-US" dirty="0"/>
              <a:t> </a:t>
            </a:r>
            <a:r>
              <a:rPr lang="en-US" dirty="0" err="1"/>
              <a:t>artificială</a:t>
            </a:r>
            <a:r>
              <a:rPr lang="en-US" dirty="0"/>
              <a:t> </a:t>
            </a:r>
            <a:r>
              <a:rPr lang="en-US" dirty="0" err="1"/>
              <a:t>explicabilă</a:t>
            </a:r>
            <a:r>
              <a:rPr lang="en-US" dirty="0"/>
              <a:t> (XAI) </a:t>
            </a:r>
            <a:r>
              <a:rPr lang="en-US" dirty="0" smtClean="0"/>
              <a:t>care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interpretabilitate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Funcționează</a:t>
            </a:r>
            <a:r>
              <a:rPr lang="en-US" dirty="0" smtClean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variațiilor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predicții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smtClean="0"/>
              <a:t>LIME </a:t>
            </a:r>
            <a:r>
              <a:rPr lang="en-US" dirty="0" err="1"/>
              <a:t>aproximează</a:t>
            </a:r>
            <a:r>
              <a:rPr lang="en-US" dirty="0"/>
              <a:t> un model complex </a:t>
            </a:r>
            <a:r>
              <a:rPr lang="en-US" dirty="0" err="1"/>
              <a:t>folosind</a:t>
            </a:r>
            <a:r>
              <a:rPr lang="en-US" dirty="0"/>
              <a:t> un model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, </a:t>
            </a:r>
            <a:r>
              <a:rPr lang="en-US" dirty="0" err="1"/>
              <a:t>interpretabil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un model </a:t>
            </a:r>
            <a:r>
              <a:rPr lang="en-US" dirty="0" err="1"/>
              <a:t>liniar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arbore de </a:t>
            </a:r>
            <a:r>
              <a:rPr lang="en-US" dirty="0" err="1"/>
              <a:t>decizie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vecinătatea</a:t>
            </a:r>
            <a:r>
              <a:rPr lang="en-US" dirty="0"/>
              <a:t> </a:t>
            </a:r>
            <a:r>
              <a:rPr lang="en-US" dirty="0" err="1"/>
              <a:t>instanței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explicație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Simplitatea</a:t>
            </a:r>
            <a:r>
              <a:rPr lang="en-US" dirty="0" smtClean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surogat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indivizilor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înțeleagă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luare</a:t>
            </a:r>
            <a:r>
              <a:rPr lang="en-US" dirty="0"/>
              <a:t> a </a:t>
            </a:r>
            <a:r>
              <a:rPr lang="en-US" dirty="0" err="1"/>
              <a:t>deciziilor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specific.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28" y="5987332"/>
            <a:ext cx="62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https://shap.readthedocs.io/en/latest/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110668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1483"/>
          </a:xfrm>
        </p:spPr>
        <p:txBody>
          <a:bodyPr/>
          <a:lstStyle/>
          <a:p>
            <a:r>
              <a:rPr lang="ro-MD" dirty="0" smtClean="0"/>
              <a:t>LIME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363826" cy="4521199"/>
          </a:xfrm>
        </p:spPr>
        <p:txBody>
          <a:bodyPr/>
          <a:lstStyle/>
          <a:p>
            <a:r>
              <a:rPr lang="ro-MD" dirty="0" smtClean="0"/>
              <a:t>LIME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bibliotecă</a:t>
            </a:r>
            <a:r>
              <a:rPr lang="en-US" dirty="0"/>
              <a:t> Python, care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găsească</a:t>
            </a:r>
            <a:r>
              <a:rPr lang="en-US" dirty="0"/>
              <a:t> un model </a:t>
            </a:r>
            <a:r>
              <a:rPr lang="en-US" dirty="0" err="1"/>
              <a:t>interpretabil</a:t>
            </a:r>
            <a:r>
              <a:rPr lang="en-US" dirty="0"/>
              <a:t>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explicații</a:t>
            </a:r>
            <a:r>
              <a:rPr lang="en-US" dirty="0"/>
              <a:t> locale </a:t>
            </a:r>
            <a:r>
              <a:rPr lang="en-US" dirty="0" smtClean="0"/>
              <a:t>precise</a:t>
            </a:r>
            <a:endParaRPr lang="ro-MD" dirty="0" smtClean="0"/>
          </a:p>
          <a:p>
            <a:r>
              <a:rPr lang="ro-MD" dirty="0" smtClean="0"/>
              <a:t>L</a:t>
            </a:r>
            <a:r>
              <a:rPr lang="en-US" dirty="0" smtClean="0"/>
              <a:t>IME </a:t>
            </a:r>
            <a:r>
              <a:rPr lang="ro-MD" dirty="0" smtClean="0"/>
              <a:t>produce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listă</a:t>
            </a:r>
            <a:r>
              <a:rPr lang="en-US" dirty="0"/>
              <a:t> de </a:t>
            </a:r>
            <a:r>
              <a:rPr lang="en-US" dirty="0" err="1"/>
              <a:t>explicații</a:t>
            </a:r>
            <a:r>
              <a:rPr lang="en-US" dirty="0"/>
              <a:t> care </a:t>
            </a:r>
            <a:r>
              <a:rPr lang="en-US" dirty="0" err="1"/>
              <a:t>reflectă</a:t>
            </a:r>
            <a:r>
              <a:rPr lang="en-US" dirty="0"/>
              <a:t> </a:t>
            </a:r>
            <a:r>
              <a:rPr lang="en-US" dirty="0" err="1"/>
              <a:t>contribuția</a:t>
            </a:r>
            <a:r>
              <a:rPr lang="en-US" dirty="0"/>
              <a:t> </a:t>
            </a:r>
            <a:r>
              <a:rPr lang="en-US" dirty="0" err="1" smtClean="0"/>
              <a:t>fiecăr</a:t>
            </a:r>
            <a:r>
              <a:rPr lang="ro-MD" dirty="0" smtClean="0"/>
              <a:t>ui</a:t>
            </a:r>
            <a:r>
              <a:rPr lang="en-US" dirty="0" smtClean="0"/>
              <a:t> </a:t>
            </a:r>
            <a:r>
              <a:rPr lang="ro-MD" dirty="0" smtClean="0"/>
              <a:t>atribut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ro-MD" dirty="0" smtClean="0"/>
              <a:t>modelului</a:t>
            </a:r>
            <a:r>
              <a:rPr lang="en-US" dirty="0" smtClean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interpretabilitate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ro-MD" dirty="0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determinaț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impact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predicției</a:t>
            </a:r>
            <a:r>
              <a:rPr lang="en-US" dirty="0" smtClean="0"/>
              <a:t>.</a:t>
            </a:r>
            <a:r>
              <a:rPr lang="ro-MD" dirty="0" smtClean="0"/>
              <a:t> Exemplu:</a:t>
            </a:r>
            <a:endParaRPr lang="en-US" dirty="0"/>
          </a:p>
        </p:txBody>
      </p:sp>
      <p:pic>
        <p:nvPicPr>
          <p:cNvPr id="1026" name="Picture 2" descr="LIM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4068405"/>
            <a:ext cx="10960943" cy="23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93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0457"/>
            <a:ext cx="10364451" cy="924200"/>
          </a:xfrm>
        </p:spPr>
        <p:txBody>
          <a:bodyPr/>
          <a:lstStyle/>
          <a:p>
            <a:r>
              <a:rPr lang="en-US" dirty="0" smtClean="0"/>
              <a:t>LIME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imagini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7522" y="1452692"/>
            <a:ext cx="10363826" cy="3424107"/>
          </a:xfrm>
        </p:spPr>
        <p:txBody>
          <a:bodyPr/>
          <a:lstStyle/>
          <a:p>
            <a:r>
              <a:rPr lang="en-US" dirty="0" err="1"/>
              <a:t>Stânga</a:t>
            </a:r>
            <a:r>
              <a:rPr lang="en-US" dirty="0"/>
              <a:t>: Imagine cu un </a:t>
            </a:r>
            <a:r>
              <a:rPr lang="en-US" dirty="0" err="1"/>
              <a:t>bol</a:t>
            </a:r>
            <a:r>
              <a:rPr lang="en-US" dirty="0"/>
              <a:t> cu ​​</a:t>
            </a:r>
            <a:r>
              <a:rPr lang="en-US" dirty="0" err="1"/>
              <a:t>pâine</a:t>
            </a:r>
            <a:r>
              <a:rPr lang="en-US" dirty="0"/>
              <a:t>. </a:t>
            </a:r>
            <a:r>
              <a:rPr lang="en-US" dirty="0" err="1"/>
              <a:t>Mijloc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: </a:t>
            </a:r>
            <a:r>
              <a:rPr lang="en-US" dirty="0" err="1"/>
              <a:t>Explicații</a:t>
            </a:r>
            <a:r>
              <a:rPr lang="en-US" dirty="0"/>
              <a:t> LIME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primele</a:t>
            </a:r>
            <a:r>
              <a:rPr lang="en-US" dirty="0"/>
              <a:t> 2 </a:t>
            </a:r>
            <a:r>
              <a:rPr lang="en-US" dirty="0" err="1"/>
              <a:t>clase</a:t>
            </a:r>
            <a:r>
              <a:rPr lang="en-US" dirty="0"/>
              <a:t> (Bagel, </a:t>
            </a:r>
            <a:r>
              <a:rPr lang="en-US" dirty="0" err="1"/>
              <a:t>Căpșună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imaginilor</a:t>
            </a:r>
            <a:r>
              <a:rPr lang="en-US" dirty="0"/>
              <a:t> </a:t>
            </a:r>
            <a:r>
              <a:rPr lang="en-US" dirty="0" err="1"/>
              <a:t>realizată</a:t>
            </a:r>
            <a:r>
              <a:rPr lang="en-US" dirty="0"/>
              <a:t> de </a:t>
            </a:r>
            <a:r>
              <a:rPr lang="en-US" dirty="0" err="1"/>
              <a:t>rețeaua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Inception V3 de la Google.</a:t>
            </a:r>
          </a:p>
        </p:txBody>
      </p:sp>
      <p:pic>
        <p:nvPicPr>
          <p:cNvPr id="6146" name="Picture 2" descr="https://christophm.github.io/interpretable-ml-book/images/lime-images-package-examp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76" y="2938707"/>
            <a:ext cx="88106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809" y="6177516"/>
            <a:ext cx="5964865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https://christophm.github.io/interpretable-ml-book/lime.html</a:t>
            </a:r>
          </a:p>
        </p:txBody>
      </p:sp>
    </p:spTree>
    <p:extLst>
      <p:ext uri="{BB962C8B-B14F-4D97-AF65-F5344CB8AC3E}">
        <p14:creationId xmlns:p14="http://schemas.microsoft.com/office/powerpoint/2010/main" val="333852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3243"/>
          </a:xfrm>
        </p:spPr>
        <p:txBody>
          <a:bodyPr/>
          <a:lstStyle/>
          <a:p>
            <a:r>
              <a:rPr lang="en-US" dirty="0" err="1"/>
              <a:t>Yellowbrick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Yellowbrick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vizualizarea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extinde</a:t>
            </a:r>
            <a:r>
              <a:rPr lang="en-US" dirty="0"/>
              <a:t> API-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Scikit</a:t>
            </a:r>
            <a:r>
              <a:rPr lang="en-US" dirty="0"/>
              <a:t>-Learn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ușura</a:t>
            </a:r>
            <a:r>
              <a:rPr lang="en-US" dirty="0"/>
              <a:t> </a:t>
            </a:r>
            <a:r>
              <a:rPr lang="en-US" dirty="0" err="1"/>
              <a:t>selecția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 smtClean="0"/>
              <a:t>hiperparametr</a:t>
            </a:r>
            <a:r>
              <a:rPr lang="ro-MD" dirty="0" smtClean="0"/>
              <a:t>elor</a:t>
            </a:r>
            <a:r>
              <a:rPr lang="en-US" dirty="0" smtClean="0"/>
              <a:t>. </a:t>
            </a:r>
            <a:r>
              <a:rPr lang="en-US" dirty="0" err="1" smtClean="0"/>
              <a:t>folosește</a:t>
            </a:r>
            <a:r>
              <a:rPr lang="en-US" dirty="0" smtClean="0"/>
              <a:t> </a:t>
            </a:r>
            <a:r>
              <a:rPr lang="en-US" dirty="0" err="1"/>
              <a:t>Matplotlib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775" y="6136640"/>
            <a:ext cx="58934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https://www.scikit-yb.org/en/latest</a:t>
            </a:r>
          </a:p>
        </p:txBody>
      </p:sp>
    </p:spTree>
    <p:extLst>
      <p:ext uri="{BB962C8B-B14F-4D97-AF65-F5344CB8AC3E}">
        <p14:creationId xmlns:p14="http://schemas.microsoft.com/office/powerpoint/2010/main" val="306591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MD" dirty="0" smtClean="0"/>
              <a:t>Câteva motive:</a:t>
            </a:r>
          </a:p>
          <a:p>
            <a:pPr marL="0" indent="0">
              <a:buNone/>
            </a:pP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utilizatori</a:t>
            </a:r>
            <a:r>
              <a:rPr lang="en-US" dirty="0"/>
              <a:t>: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oamenii</a:t>
            </a:r>
            <a:r>
              <a:rPr lang="en-US" dirty="0"/>
              <a:t> </a:t>
            </a:r>
            <a:r>
              <a:rPr lang="en-US" dirty="0" err="1"/>
              <a:t>înțeleg</a:t>
            </a:r>
            <a:r>
              <a:rPr lang="en-US" dirty="0"/>
              <a:t> cum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un model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decizie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probabil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încredere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 sale,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cu </a:t>
            </a:r>
            <a:r>
              <a:rPr lang="en-US" dirty="0" err="1"/>
              <a:t>mize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smtClean="0"/>
              <a:t>fi</a:t>
            </a:r>
            <a:r>
              <a:rPr lang="ro-MD" dirty="0" smtClean="0"/>
              <a:t>:</a:t>
            </a:r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- </a:t>
            </a:r>
            <a:r>
              <a:rPr lang="en-US" dirty="0" smtClean="0"/>
              <a:t> </a:t>
            </a:r>
            <a:r>
              <a:rPr lang="en-US" dirty="0" err="1"/>
              <a:t>asistența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, </a:t>
            </a:r>
            <a:endParaRPr lang="ro-MD" dirty="0" smtClean="0"/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-  </a:t>
            </a:r>
            <a:r>
              <a:rPr lang="en-US" dirty="0" err="1" smtClean="0"/>
              <a:t>finanțe</a:t>
            </a:r>
            <a:endParaRPr lang="ro-MD" dirty="0" smtClean="0"/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- </a:t>
            </a:r>
            <a:r>
              <a:rPr lang="en-US" dirty="0" smtClean="0"/>
              <a:t> </a:t>
            </a:r>
            <a:r>
              <a:rPr lang="en-US" dirty="0" err="1"/>
              <a:t>justiția</a:t>
            </a:r>
            <a:r>
              <a:rPr lang="en-US" dirty="0"/>
              <a:t> </a:t>
            </a:r>
            <a:r>
              <a:rPr lang="en-US" dirty="0" err="1"/>
              <a:t>penală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212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SHAP</a:t>
            </a:r>
            <a:br>
              <a:rPr lang="ro-MD" dirty="0" smtClean="0"/>
            </a:br>
            <a:r>
              <a:rPr lang="en-US" dirty="0"/>
              <a:t>Shapley additive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o-MD" b="1" dirty="0" smtClean="0"/>
              <a:t>S</a:t>
            </a:r>
            <a:r>
              <a:rPr lang="en-US" b="1" dirty="0" smtClean="0"/>
              <a:t>HAP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SH</a:t>
            </a:r>
            <a:r>
              <a:rPr lang="en-US" dirty="0" err="1"/>
              <a:t>apley</a:t>
            </a:r>
            <a:r>
              <a:rPr lang="en-US" dirty="0"/>
              <a:t> </a:t>
            </a:r>
            <a:r>
              <a:rPr lang="ro-MD" b="1" dirty="0"/>
              <a:t>A</a:t>
            </a:r>
            <a:r>
              <a:rPr lang="en-US" dirty="0" err="1" smtClean="0"/>
              <a:t>dditive</a:t>
            </a:r>
            <a:r>
              <a:rPr lang="en-US" dirty="0" smtClean="0"/>
              <a:t> </a:t>
            </a:r>
            <a:r>
              <a:rPr lang="en-US" dirty="0" err="1"/>
              <a:t>ex</a:t>
            </a:r>
            <a:r>
              <a:rPr lang="en-US" b="1" dirty="0" err="1"/>
              <a:t>P</a:t>
            </a:r>
            <a:r>
              <a:rPr lang="en-US" dirty="0" err="1"/>
              <a:t>lanations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ro-MD" dirty="0" smtClean="0"/>
              <a:t>bazată pe </a:t>
            </a:r>
            <a:r>
              <a:rPr lang="en-US" dirty="0" err="1" smtClean="0"/>
              <a:t>teoreti</a:t>
            </a:r>
            <a:r>
              <a:rPr lang="ro-MD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jocurilor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explica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oricărui</a:t>
            </a:r>
            <a:r>
              <a:rPr lang="en-US" dirty="0"/>
              <a:t> model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 smtClean="0"/>
              <a:t>.</a:t>
            </a:r>
            <a:endParaRPr lang="ro-MD" dirty="0" smtClean="0"/>
          </a:p>
          <a:p>
            <a:r>
              <a:rPr lang="en-US" dirty="0" err="1" smtClean="0"/>
              <a:t>Valorile</a:t>
            </a:r>
            <a:r>
              <a:rPr lang="en-US" dirty="0" smtClean="0"/>
              <a:t> </a:t>
            </a:r>
            <a:r>
              <a:rPr lang="en-US" dirty="0"/>
              <a:t>SHAP </a:t>
            </a:r>
            <a:r>
              <a:rPr lang="en-US" dirty="0" err="1"/>
              <a:t>derivă</a:t>
            </a:r>
            <a:r>
              <a:rPr lang="en-US" dirty="0"/>
              <a:t> din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valorilor</a:t>
            </a:r>
            <a:r>
              <a:rPr lang="en-US" dirty="0"/>
              <a:t> Shapley, </a:t>
            </a:r>
            <a:r>
              <a:rPr lang="en-US" dirty="0" err="1"/>
              <a:t>formulat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aloca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echitabil</a:t>
            </a:r>
            <a:r>
              <a:rPr lang="en-US" dirty="0"/>
              <a:t> </a:t>
            </a:r>
            <a:r>
              <a:rPr lang="en-US" dirty="0" err="1"/>
              <a:t>recompensele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jocurile</a:t>
            </a:r>
            <a:r>
              <a:rPr lang="en-US" dirty="0"/>
              <a:t> cooperative. SHAP </a:t>
            </a:r>
            <a:r>
              <a:rPr lang="en-US" dirty="0" err="1"/>
              <a:t>alocă</a:t>
            </a:r>
            <a:r>
              <a:rPr lang="en-US" dirty="0"/>
              <a:t> o </a:t>
            </a:r>
            <a:r>
              <a:rPr lang="en-US" dirty="0" err="1" smtClean="0"/>
              <a:t>importanță</a:t>
            </a:r>
            <a:r>
              <a:rPr lang="en-US" dirty="0" smtClean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, </a:t>
            </a:r>
            <a:r>
              <a:rPr lang="en-US" dirty="0" err="1"/>
              <a:t>indicând</a:t>
            </a:r>
            <a:r>
              <a:rPr lang="en-US" dirty="0"/>
              <a:t> </a:t>
            </a:r>
            <a:r>
              <a:rPr lang="en-US" dirty="0" err="1"/>
              <a:t>contribuția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la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. </a:t>
            </a:r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notabil</a:t>
            </a:r>
            <a:r>
              <a:rPr lang="en-US" dirty="0"/>
              <a:t> al SHAP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consistența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bazele</a:t>
            </a:r>
            <a:r>
              <a:rPr lang="en-US" dirty="0"/>
              <a:t> sale </a:t>
            </a:r>
            <a:r>
              <a:rPr lang="en-US" dirty="0" err="1"/>
              <a:t>teoretice</a:t>
            </a:r>
            <a:r>
              <a:rPr lang="en-US" dirty="0"/>
              <a:t>, care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explicații</a:t>
            </a:r>
            <a:r>
              <a:rPr lang="en-US" dirty="0"/>
              <a:t> de </a:t>
            </a:r>
            <a:r>
              <a:rPr lang="en-US" dirty="0" err="1"/>
              <a:t>încredere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28" y="5987332"/>
            <a:ext cx="62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https://shap.readthedocs.io/en/latest/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151547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SHAP</a:t>
            </a:r>
            <a:br>
              <a:rPr lang="ro-MD" dirty="0"/>
            </a:br>
            <a:r>
              <a:rPr lang="en-US" dirty="0"/>
              <a:t>Shapley additive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321342" cy="3424107"/>
          </a:xfrm>
        </p:spPr>
        <p:txBody>
          <a:bodyPr/>
          <a:lstStyle/>
          <a:p>
            <a:r>
              <a:rPr lang="en-US" dirty="0" err="1" smtClean="0"/>
              <a:t>Explicatia</a:t>
            </a:r>
            <a:r>
              <a:rPr lang="en-US" dirty="0" smtClean="0"/>
              <a:t> cum </a:t>
            </a:r>
            <a:r>
              <a:rPr lang="en-US" dirty="0" err="1" smtClean="0"/>
              <a:t>caracteristicile</a:t>
            </a:r>
            <a:r>
              <a:rPr lang="en-US" dirty="0" smtClean="0"/>
              <a:t> </a:t>
            </a:r>
            <a:r>
              <a:rPr lang="en-US" dirty="0" err="1" smtClean="0"/>
              <a:t>influien’eaz</a:t>
            </a:r>
            <a:r>
              <a:rPr lang="en-US" dirty="0" smtClean="0"/>
              <a:t>[ </a:t>
            </a:r>
            <a:r>
              <a:rPr lang="en-US" dirty="0" err="1" smtClean="0"/>
              <a:t>clasificarea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670" y="6136849"/>
            <a:ext cx="637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https://www.youtube.com/watch?v=MQ6fFDwjuco</a:t>
            </a:r>
          </a:p>
        </p:txBody>
      </p:sp>
      <p:pic>
        <p:nvPicPr>
          <p:cNvPr id="7170" name="Picture 2" descr="SHAP value waterfall plot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7" y="2560344"/>
            <a:ext cx="5245768" cy="3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02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926" y="6108569"/>
            <a:ext cx="5967167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https://www.youtube.com/watch?v=b9qqbFudVhI</a:t>
            </a:r>
          </a:p>
        </p:txBody>
      </p:sp>
    </p:spTree>
    <p:extLst>
      <p:ext uri="{BB962C8B-B14F-4D97-AF65-F5344CB8AC3E}">
        <p14:creationId xmlns:p14="http://schemas.microsoft.com/office/powerpoint/2010/main" val="1180028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3" y="6146276"/>
            <a:ext cx="8455843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https://medium.com/data-science/shap-for-categorical-features-7c63e6a554ea</a:t>
            </a:r>
          </a:p>
        </p:txBody>
      </p:sp>
    </p:spTree>
    <p:extLst>
      <p:ext uri="{BB962C8B-B14F-4D97-AF65-F5344CB8AC3E}">
        <p14:creationId xmlns:p14="http://schemas.microsoft.com/office/powerpoint/2010/main" val="134352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7883"/>
          </a:xfrm>
        </p:spPr>
        <p:txBody>
          <a:bodyPr/>
          <a:lstStyle/>
          <a:p>
            <a:r>
              <a:rPr lang="en-US" dirty="0" err="1"/>
              <a:t>MXLtend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9280"/>
            <a:ext cx="10363826" cy="3931919"/>
          </a:xfrm>
        </p:spPr>
        <p:txBody>
          <a:bodyPr/>
          <a:lstStyle/>
          <a:p>
            <a:pPr marL="0" indent="0">
              <a:buNone/>
            </a:pPr>
            <a:r>
              <a:rPr lang="ro-MD" dirty="0" smtClean="0"/>
              <a:t>Este o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ro-MD" dirty="0" smtClean="0"/>
              <a:t>care </a:t>
            </a:r>
            <a:r>
              <a:rPr lang="en-US" dirty="0" err="1" smtClean="0"/>
              <a:t>conține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funcții</a:t>
            </a:r>
            <a:r>
              <a:rPr lang="en-US" dirty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 smtClean="0"/>
              <a:t>automată</a:t>
            </a:r>
            <a:r>
              <a:rPr lang="ro-MD" dirty="0" smtClean="0"/>
              <a:t>:</a:t>
            </a:r>
          </a:p>
          <a:p>
            <a:r>
              <a:rPr lang="ro-MD" dirty="0" smtClean="0"/>
              <a:t> </a:t>
            </a:r>
            <a:r>
              <a:rPr lang="en-US" dirty="0" err="1" smtClean="0"/>
              <a:t>stivuirea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votarea</a:t>
            </a:r>
            <a:r>
              <a:rPr lang="en-US" dirty="0"/>
              <a:t> </a:t>
            </a:r>
            <a:r>
              <a:rPr lang="en-US" dirty="0" err="1"/>
              <a:t>clasificatoarelor</a:t>
            </a:r>
            <a:r>
              <a:rPr lang="en-US" dirty="0"/>
              <a:t>, </a:t>
            </a:r>
            <a:endParaRPr lang="ro-MD" dirty="0" smtClean="0"/>
          </a:p>
          <a:p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/>
              <a:t>modelului</a:t>
            </a:r>
            <a:r>
              <a:rPr lang="en-US" dirty="0"/>
              <a:t>, </a:t>
            </a:r>
            <a:endParaRPr lang="ro-MD" dirty="0" smtClean="0"/>
          </a:p>
          <a:p>
            <a:r>
              <a:rPr lang="en-US" dirty="0" err="1" smtClean="0"/>
              <a:t>Ingineri</a:t>
            </a:r>
            <a:r>
              <a:rPr lang="ro-MD" dirty="0" smtClean="0"/>
              <a:t>a și</a:t>
            </a:r>
            <a:r>
              <a:rPr lang="en-US" dirty="0" smtClean="0"/>
              <a:t> </a:t>
            </a:r>
            <a:r>
              <a:rPr lang="en-US" dirty="0" err="1" smtClean="0"/>
              <a:t>extragerea</a:t>
            </a:r>
            <a:r>
              <a:rPr lang="en-US" dirty="0" smtClean="0"/>
              <a:t> </a:t>
            </a:r>
            <a:r>
              <a:rPr lang="en-US" dirty="0" err="1" smtClean="0"/>
              <a:t>caracteristici</a:t>
            </a:r>
            <a:r>
              <a:rPr lang="ro-MD" dirty="0" smtClean="0"/>
              <a:t>lor</a:t>
            </a:r>
          </a:p>
          <a:p>
            <a:r>
              <a:rPr lang="ro-MD" dirty="0" smtClean="0"/>
              <a:t>Vizualizarea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80" y="61468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https://rasbt.github.io/mlxtend/</a:t>
            </a:r>
          </a:p>
        </p:txBody>
      </p:sp>
    </p:spTree>
    <p:extLst>
      <p:ext uri="{BB962C8B-B14F-4D97-AF65-F5344CB8AC3E}">
        <p14:creationId xmlns:p14="http://schemas.microsoft.com/office/powerpoint/2010/main" val="593256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3282305" cy="1057883"/>
          </a:xfrm>
        </p:spPr>
        <p:txBody>
          <a:bodyPr/>
          <a:lstStyle/>
          <a:p>
            <a:r>
              <a:rPr lang="en-US" dirty="0" err="1"/>
              <a:t>MXLtend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360" y="1859280"/>
            <a:ext cx="2397760" cy="3931919"/>
          </a:xfrm>
        </p:spPr>
        <p:txBody>
          <a:bodyPr/>
          <a:lstStyle/>
          <a:p>
            <a:pPr marL="0" indent="0">
              <a:buNone/>
            </a:pPr>
            <a:r>
              <a:rPr lang="ro-MD" dirty="0" smtClean="0"/>
              <a:t>Exemplu de vizualizarea clasificării cu algoritmi diferiți</a:t>
            </a:r>
          </a:p>
        </p:txBody>
      </p:sp>
      <p:pic>
        <p:nvPicPr>
          <p:cNvPr id="2050" name="Picture 2" descr="MXLtend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14101"/>
            <a:ext cx="8216265" cy="61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00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09633"/>
            <a:ext cx="10364451" cy="1162575"/>
          </a:xfrm>
        </p:spPr>
        <p:txBody>
          <a:bodyPr/>
          <a:lstStyle/>
          <a:p>
            <a:r>
              <a:rPr lang="ro-MD" b="1" dirty="0"/>
              <a:t>Saliency Maps </a:t>
            </a:r>
            <a:r>
              <a:rPr lang="ro-MD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ro-MD" b="1" dirty="0" smtClean="0"/>
              <a:t> </a:t>
            </a:r>
            <a:r>
              <a:rPr lang="ro-MD" b="1" dirty="0"/>
              <a:t>Grad-CAM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0060"/>
            <a:ext cx="10363826" cy="4821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MD" dirty="0" smtClean="0"/>
              <a:t>computer vision</a:t>
            </a:r>
            <a:r>
              <a:rPr lang="en-US" dirty="0" smtClean="0"/>
              <a:t>, </a:t>
            </a:r>
            <a:r>
              <a:rPr lang="ro-MD" dirty="0" smtClean="0"/>
              <a:t>saliency maps (</a:t>
            </a:r>
            <a:r>
              <a:rPr lang="en-US" dirty="0" err="1" smtClean="0"/>
              <a:t>hărțile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proeminență</a:t>
            </a:r>
            <a:r>
              <a:rPr lang="ro-MD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Grad-CAM (Gradient-weighted Class Activation Mapping)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elucida</a:t>
            </a:r>
            <a:r>
              <a:rPr lang="en-US" dirty="0"/>
              <a:t> </a:t>
            </a:r>
            <a:r>
              <a:rPr lang="en-US" dirty="0" err="1"/>
              <a:t>deciziile</a:t>
            </a:r>
            <a:r>
              <a:rPr lang="en-US" dirty="0"/>
              <a:t> </a:t>
            </a:r>
            <a:r>
              <a:rPr lang="en-US" dirty="0" err="1"/>
              <a:t>modelelor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profundă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rețelele</a:t>
            </a:r>
            <a:r>
              <a:rPr lang="en-US" dirty="0"/>
              <a:t> </a:t>
            </a:r>
            <a:r>
              <a:rPr lang="en-US" dirty="0" err="1"/>
              <a:t>neuronale</a:t>
            </a:r>
            <a:r>
              <a:rPr lang="en-US" dirty="0"/>
              <a:t> </a:t>
            </a:r>
            <a:r>
              <a:rPr lang="en-US" dirty="0" err="1"/>
              <a:t>convoluționale</a:t>
            </a:r>
            <a:r>
              <a:rPr lang="en-US" dirty="0"/>
              <a:t> (CNN).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Hărțile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proeminentă</a:t>
            </a:r>
            <a:r>
              <a:rPr lang="en-US" dirty="0"/>
              <a:t> </a:t>
            </a:r>
            <a:r>
              <a:rPr lang="en-US" dirty="0" err="1"/>
              <a:t>delimitează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imagini</a:t>
            </a:r>
            <a:r>
              <a:rPr lang="en-US" dirty="0"/>
              <a:t> care au </a:t>
            </a:r>
            <a:r>
              <a:rPr lang="en-US" dirty="0" err="1"/>
              <a:t>avut</a:t>
            </a:r>
            <a:r>
              <a:rPr lang="en-US" dirty="0"/>
              <a:t> un impact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predicției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, </a:t>
            </a:r>
            <a:r>
              <a:rPr lang="en-US" dirty="0" err="1"/>
              <a:t>facilitând</a:t>
            </a:r>
            <a:r>
              <a:rPr lang="en-US" dirty="0"/>
              <a:t> </a:t>
            </a:r>
            <a:r>
              <a:rPr lang="en-US" dirty="0" err="1"/>
              <a:t>vizualizarea</a:t>
            </a:r>
            <a:r>
              <a:rPr lang="en-US" dirty="0"/>
              <a:t> </a:t>
            </a:r>
            <a:r>
              <a:rPr lang="en-US" dirty="0" err="1"/>
              <a:t>concentrării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luării</a:t>
            </a:r>
            <a:r>
              <a:rPr lang="en-US" dirty="0"/>
              <a:t> </a:t>
            </a:r>
            <a:r>
              <a:rPr lang="en-US" dirty="0" err="1"/>
              <a:t>deciziilor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smtClean="0"/>
              <a:t>Grad-CAM </a:t>
            </a:r>
            <a:r>
              <a:rPr lang="en-US" dirty="0"/>
              <a:t>a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/>
              <a:t>proeminent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 a produce </a:t>
            </a:r>
            <a:r>
              <a:rPr lang="en-US" dirty="0" err="1"/>
              <a:t>hărți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 care </a:t>
            </a:r>
            <a:r>
              <a:rPr lang="en-US" dirty="0" err="1"/>
              <a:t>evidențiază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</a:t>
            </a:r>
            <a:r>
              <a:rPr lang="en-US" dirty="0" err="1"/>
              <a:t>semnificative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imagini</a:t>
            </a:r>
            <a:r>
              <a:rPr lang="en-US" dirty="0"/>
              <a:t>,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observatorilor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percepția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vitale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imagistica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imperativă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rațiunii</a:t>
            </a:r>
            <a:r>
              <a:rPr lang="en-US" dirty="0"/>
              <a:t> din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identificării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IA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zone </a:t>
            </a:r>
            <a:r>
              <a:rPr lang="en-US" dirty="0" err="1"/>
              <a:t>dintr</a:t>
            </a:r>
            <a:r>
              <a:rPr lang="en-US" dirty="0"/>
              <a:t>-o imagine ca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suspectă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28" y="5987332"/>
            <a:ext cx="62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https://shap.readthedocs.io/en/latest/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3318827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09633"/>
            <a:ext cx="10364451" cy="1162575"/>
          </a:xfrm>
        </p:spPr>
        <p:txBody>
          <a:bodyPr/>
          <a:lstStyle/>
          <a:p>
            <a:r>
              <a:rPr lang="en-US" b="1" dirty="0" err="1"/>
              <a:t>Explicațiile</a:t>
            </a:r>
            <a:r>
              <a:rPr lang="en-US" b="1" dirty="0"/>
              <a:t> </a:t>
            </a:r>
            <a:r>
              <a:rPr lang="en-US" b="1" dirty="0" err="1"/>
              <a:t>contrafactuale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72208"/>
            <a:ext cx="10363826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Explicațiile</a:t>
            </a:r>
            <a:r>
              <a:rPr lang="en-US" b="1" dirty="0"/>
              <a:t> </a:t>
            </a:r>
            <a:r>
              <a:rPr lang="en-US" b="1" dirty="0" err="1"/>
              <a:t>contrafactuale</a:t>
            </a:r>
            <a:r>
              <a:rPr lang="en-US" b="1" dirty="0"/>
              <a:t> </a:t>
            </a:r>
            <a:r>
              <a:rPr lang="en-US" dirty="0" err="1"/>
              <a:t>subliniază</a:t>
            </a:r>
            <a:r>
              <a:rPr lang="en-US" dirty="0"/>
              <a:t> </a:t>
            </a:r>
            <a:r>
              <a:rPr lang="en-US" dirty="0" err="1"/>
              <a:t>demonstrarea</a:t>
            </a:r>
            <a:r>
              <a:rPr lang="en-US" dirty="0"/>
              <a:t> </a:t>
            </a:r>
            <a:r>
              <a:rPr lang="en-US" dirty="0" err="1"/>
              <a:t>modului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minore</a:t>
            </a:r>
            <a:r>
              <a:rPr lang="en-US" dirty="0"/>
              <a:t> ale </a:t>
            </a:r>
            <a:r>
              <a:rPr lang="en-US" dirty="0" err="1"/>
              <a:t>datelor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influențat</a:t>
            </a:r>
            <a:r>
              <a:rPr lang="en-US" dirty="0"/>
              <a:t> </a:t>
            </a:r>
            <a:r>
              <a:rPr lang="en-US" dirty="0" err="1"/>
              <a:t>predicția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Într</a:t>
            </a:r>
            <a:r>
              <a:rPr lang="en-US" dirty="0" smtClean="0"/>
              <a:t>-un </a:t>
            </a:r>
            <a:r>
              <a:rPr lang="en-US" dirty="0"/>
              <a:t>context de </a:t>
            </a:r>
            <a:r>
              <a:rPr lang="en-US" dirty="0" err="1"/>
              <a:t>aprobare</a:t>
            </a:r>
            <a:r>
              <a:rPr lang="en-US" dirty="0"/>
              <a:t> a </a:t>
            </a:r>
            <a:r>
              <a:rPr lang="en-US" dirty="0" err="1"/>
              <a:t>împrumutului</a:t>
            </a:r>
            <a:r>
              <a:rPr lang="en-US" dirty="0"/>
              <a:t>, o </a:t>
            </a:r>
            <a:r>
              <a:rPr lang="en-US" dirty="0" err="1"/>
              <a:t>explicație</a:t>
            </a:r>
            <a:r>
              <a:rPr lang="en-US" dirty="0"/>
              <a:t> </a:t>
            </a:r>
            <a:r>
              <a:rPr lang="en-US" dirty="0" err="1"/>
              <a:t>contrafactuală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spune</a:t>
            </a:r>
            <a:r>
              <a:rPr lang="en-US" dirty="0"/>
              <a:t>: „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venitul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fost</a:t>
            </a:r>
            <a:r>
              <a:rPr lang="en-US" dirty="0"/>
              <a:t> cu 5.000 USD </a:t>
            </a:r>
            <a:r>
              <a:rPr lang="en-US" dirty="0" err="1"/>
              <a:t>mai</a:t>
            </a:r>
            <a:r>
              <a:rPr lang="en-US" dirty="0"/>
              <a:t> mare, </a:t>
            </a:r>
            <a:r>
              <a:rPr lang="en-US" dirty="0" err="1"/>
              <a:t>împrumutul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primit</a:t>
            </a:r>
            <a:r>
              <a:rPr lang="en-US" dirty="0"/>
              <a:t> </a:t>
            </a:r>
            <a:r>
              <a:rPr lang="en-US" dirty="0" err="1"/>
              <a:t>aprobarea</a:t>
            </a:r>
            <a:r>
              <a:rPr lang="en-US" dirty="0"/>
              <a:t>”.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/>
              <a:t>explicații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excepțional</a:t>
            </a:r>
            <a:r>
              <a:rPr lang="en-US" dirty="0"/>
              <a:t> de intuitive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utilizatorii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abordează</a:t>
            </a:r>
            <a:r>
              <a:rPr lang="en-US" dirty="0"/>
              <a:t> direct </a:t>
            </a:r>
            <a:r>
              <a:rPr lang="en-US" dirty="0" err="1"/>
              <a:t>întrebarea</a:t>
            </a:r>
            <a:r>
              <a:rPr lang="en-US" dirty="0"/>
              <a:t> „Ce </a:t>
            </a:r>
            <a:r>
              <a:rPr lang="en-US" dirty="0" err="1"/>
              <a:t>modificări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?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Explicațiile</a:t>
            </a:r>
            <a:r>
              <a:rPr lang="en-US" dirty="0" smtClean="0"/>
              <a:t> </a:t>
            </a:r>
            <a:r>
              <a:rPr lang="en-US" dirty="0" err="1"/>
              <a:t>contrafactuale</a:t>
            </a:r>
            <a:r>
              <a:rPr lang="en-US" dirty="0"/>
              <a:t> </a:t>
            </a:r>
            <a:r>
              <a:rPr lang="en-US" dirty="0" err="1"/>
              <a:t>îmbunătățesc</a:t>
            </a:r>
            <a:r>
              <a:rPr lang="en-US" dirty="0"/>
              <a:t> </a:t>
            </a:r>
            <a:r>
              <a:rPr lang="en-US" dirty="0" err="1"/>
              <a:t>interpretabilitatea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, </a:t>
            </a:r>
            <a:r>
              <a:rPr lang="en-US" dirty="0" err="1"/>
              <a:t>demonstrând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explicit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modificările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duce la o </a:t>
            </a:r>
            <a:r>
              <a:rPr lang="en-US" dirty="0" err="1"/>
              <a:t>decizie</a:t>
            </a:r>
            <a:r>
              <a:rPr lang="en-US" dirty="0"/>
              <a:t> </a:t>
            </a:r>
            <a:r>
              <a:rPr lang="en-US" dirty="0" err="1"/>
              <a:t>alternativă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deosebit</a:t>
            </a:r>
            <a:r>
              <a:rPr lang="en-US" dirty="0"/>
              <a:t> de </a:t>
            </a:r>
            <a:r>
              <a:rPr lang="en-US" dirty="0" err="1"/>
              <a:t>benefică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responsabilitate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echitate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indivizilor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înțeleagă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obțină</a:t>
            </a:r>
            <a:r>
              <a:rPr lang="en-US" dirty="0"/>
              <a:t> un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avantajos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28" y="5987332"/>
            <a:ext cx="62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https://shap.readthedocs.io/en/latest/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3051535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09633"/>
            <a:ext cx="10364451" cy="1162575"/>
          </a:xfrm>
        </p:spPr>
        <p:txBody>
          <a:bodyPr/>
          <a:lstStyle/>
          <a:p>
            <a:r>
              <a:rPr lang="en-US" b="1" dirty="0"/>
              <a:t>Sankey </a:t>
            </a:r>
            <a:r>
              <a:rPr lang="en-US" b="1" dirty="0" smtClean="0"/>
              <a:t>diagram</a:t>
            </a:r>
            <a:r>
              <a:rPr lang="ro-MD" b="1" dirty="0" smtClean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72208"/>
            <a:ext cx="10363826" cy="4518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228" y="5987332"/>
            <a:ext cx="62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https://shap.readthedocs.io/en/latest/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3557073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3243"/>
          </a:xfrm>
        </p:spPr>
        <p:txBody>
          <a:bodyPr/>
          <a:lstStyle/>
          <a:p>
            <a:r>
              <a:rPr lang="en-US" dirty="0"/>
              <a:t>Permutation </a:t>
            </a:r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4640"/>
            <a:ext cx="10363826" cy="42265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Permutation Importance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mul</a:t>
            </a:r>
            <a:r>
              <a:rPr lang="ro-MD" dirty="0" smtClean="0"/>
              <a:t>ți</a:t>
            </a:r>
            <a:r>
              <a:rPr lang="en-US" dirty="0" smtClean="0"/>
              <a:t> </a:t>
            </a:r>
            <a:r>
              <a:rPr lang="ro-MD" dirty="0" smtClean="0"/>
              <a:t>algoritmi</a:t>
            </a:r>
            <a:r>
              <a:rPr lang="en-US" dirty="0" smtClean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err="1" smtClean="0"/>
              <a:t>Ideea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: </a:t>
            </a:r>
            <a:r>
              <a:rPr lang="ro-MD" dirty="0" smtClean="0"/>
              <a:t>SE </a:t>
            </a:r>
            <a:r>
              <a:rPr lang="en-US" dirty="0" err="1" smtClean="0"/>
              <a:t>rearanja</a:t>
            </a:r>
            <a:r>
              <a:rPr lang="ro-MD" dirty="0" smtClean="0"/>
              <a:t>ză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ro-MD" dirty="0" smtClean="0"/>
              <a:t>se </a:t>
            </a:r>
            <a:r>
              <a:rPr lang="en-US" dirty="0" err="1" smtClean="0"/>
              <a:t>amestec</a:t>
            </a:r>
            <a:r>
              <a:rPr lang="ro-MD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aleatoriu</a:t>
            </a:r>
            <a:r>
              <a:rPr lang="en-US" dirty="0"/>
              <a:t> o </a:t>
            </a:r>
            <a:r>
              <a:rPr lang="en-US" dirty="0" err="1"/>
              <a:t>coloană</a:t>
            </a:r>
            <a:r>
              <a:rPr lang="en-US" dirty="0"/>
              <a:t> din </a:t>
            </a:r>
            <a:r>
              <a:rPr lang="en-US" dirty="0" err="1"/>
              <a:t>setul</a:t>
            </a:r>
            <a:r>
              <a:rPr lang="en-US" dirty="0"/>
              <a:t> de </a:t>
            </a:r>
            <a:r>
              <a:rPr lang="en-US" dirty="0" smtClean="0"/>
              <a:t>date, </a:t>
            </a:r>
            <a:r>
              <a:rPr lang="en-US" dirty="0" err="1"/>
              <a:t>lăsând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coloane</a:t>
            </a:r>
            <a:r>
              <a:rPr lang="en-US" dirty="0"/>
              <a:t> </a:t>
            </a:r>
            <a:r>
              <a:rPr lang="en-US" dirty="0" err="1"/>
              <a:t>neatinse</a:t>
            </a:r>
            <a:r>
              <a:rPr lang="en-US" dirty="0"/>
              <a:t>. </a:t>
            </a:r>
            <a:endParaRPr lang="ro-MD" dirty="0" smtClean="0"/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considerată</a:t>
            </a:r>
            <a:r>
              <a:rPr lang="en-US" dirty="0"/>
              <a:t> „</a:t>
            </a:r>
            <a:r>
              <a:rPr lang="en-US" dirty="0" err="1"/>
              <a:t>importantă</a:t>
            </a:r>
            <a:r>
              <a:rPr lang="en-US" dirty="0"/>
              <a:t>”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acuratețea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schimbarea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o </a:t>
            </a:r>
            <a:r>
              <a:rPr lang="en-US" dirty="0" err="1"/>
              <a:t>creștere</a:t>
            </a:r>
            <a:r>
              <a:rPr lang="en-US" dirty="0"/>
              <a:t> a </a:t>
            </a:r>
            <a:r>
              <a:rPr lang="en-US" dirty="0" err="1"/>
              <a:t>erorilor</a:t>
            </a:r>
            <a:r>
              <a:rPr lang="en-US" dirty="0"/>
              <a:t>. </a:t>
            </a:r>
            <a:r>
              <a:rPr lang="en-US" dirty="0" err="1"/>
              <a:t>Pe</a:t>
            </a:r>
            <a:r>
              <a:rPr lang="en-US" dirty="0"/>
              <a:t> de </a:t>
            </a:r>
            <a:r>
              <a:rPr lang="en-US" dirty="0" err="1"/>
              <a:t>altă</a:t>
            </a:r>
            <a:r>
              <a:rPr lang="en-US" dirty="0"/>
              <a:t> parte, 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considerată</a:t>
            </a:r>
            <a:r>
              <a:rPr lang="en-US" dirty="0"/>
              <a:t> „</a:t>
            </a:r>
            <a:r>
              <a:rPr lang="en-US" dirty="0" err="1"/>
              <a:t>neimportantă</a:t>
            </a:r>
            <a:r>
              <a:rPr lang="en-US" dirty="0"/>
              <a:t>”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amestecarea</a:t>
            </a:r>
            <a:r>
              <a:rPr lang="en-US" dirty="0"/>
              <a:t> </a:t>
            </a:r>
            <a:r>
              <a:rPr lang="en-US" dirty="0" err="1"/>
              <a:t>valorilor</a:t>
            </a:r>
            <a:r>
              <a:rPr lang="en-US" dirty="0"/>
              <a:t> sale nu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acuratețea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 smtClean="0"/>
              <a:t>.</a:t>
            </a:r>
            <a:endParaRPr lang="ro-MD" dirty="0" smtClean="0"/>
          </a:p>
          <a:p>
            <a:pPr marL="0" indent="0">
              <a:buNone/>
            </a:pP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permutației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b="1" dirty="0" smtClean="0"/>
              <a:t>ELI5</a:t>
            </a:r>
            <a:r>
              <a:rPr lang="ro-MD" dirty="0" smtClean="0"/>
              <a:t>,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bibliotecă</a:t>
            </a:r>
            <a:r>
              <a:rPr lang="en-US" dirty="0"/>
              <a:t> Python care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vizualiza</a:t>
            </a:r>
            <a:r>
              <a:rPr lang="ro-MD" dirty="0" smtClean="0"/>
              <a:t>rea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depana</a:t>
            </a:r>
            <a:r>
              <a:rPr lang="ro-MD" dirty="0" smtClean="0"/>
              <a:t>rea</a:t>
            </a:r>
            <a:r>
              <a:rPr lang="en-US" dirty="0" smtClean="0"/>
              <a:t> </a:t>
            </a:r>
            <a:r>
              <a:rPr lang="en-US" dirty="0" err="1" smtClean="0"/>
              <a:t>modele</a:t>
            </a:r>
            <a:r>
              <a:rPr lang="ro-MD" dirty="0" smtClean="0"/>
              <a:t>lor </a:t>
            </a:r>
            <a:r>
              <a:rPr lang="en-US" dirty="0" smtClean="0"/>
              <a:t>diverse </a:t>
            </a:r>
            <a:r>
              <a:rPr lang="en-US" dirty="0"/>
              <a:t>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" y="6075680"/>
            <a:ext cx="937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github.com/TeamHG-Memex/eli5</a:t>
            </a:r>
            <a:endParaRPr lang="ro-MD" dirty="0" smtClean="0"/>
          </a:p>
          <a:p>
            <a:r>
              <a:rPr lang="en-US" dirty="0"/>
              <a:t>https://www.kaggle.com/code/dansbecker/permutation-importance</a:t>
            </a:r>
          </a:p>
        </p:txBody>
      </p:sp>
    </p:spTree>
    <p:extLst>
      <p:ext uri="{BB962C8B-B14F-4D97-AF65-F5344CB8AC3E}">
        <p14:creationId xmlns:p14="http://schemas.microsoft.com/office/powerpoint/2010/main" val="374513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7747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91194"/>
            <a:ext cx="10363826" cy="3700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MD" b="1" dirty="0"/>
              <a:t>Corectitudine: </a:t>
            </a:r>
            <a:r>
              <a:rPr lang="ro-MD" dirty="0"/>
              <a:t>Asigurarea faptului că predicțiile sunt imparțiale și nu discriminează implicit sau explicit grupurile subreprezentate.</a:t>
            </a:r>
          </a:p>
          <a:p>
            <a:pPr marL="0" indent="0">
              <a:buNone/>
            </a:pPr>
            <a:r>
              <a:rPr lang="ro-MD" b="1" dirty="0"/>
              <a:t>Confidențialitate: </a:t>
            </a:r>
            <a:r>
              <a:rPr lang="ro-MD" dirty="0"/>
              <a:t>Asigurarea faptului că informațiile sensibile din date sunt protejate.</a:t>
            </a:r>
          </a:p>
          <a:p>
            <a:pPr marL="0" indent="0">
              <a:buNone/>
            </a:pPr>
            <a:r>
              <a:rPr lang="ro-MD" b="1" dirty="0"/>
              <a:t>Fiabilitate sau robustețe: </a:t>
            </a:r>
            <a:r>
              <a:rPr lang="ro-MD" dirty="0"/>
              <a:t>Asigurarea faptului că modificările mici ale datelor de intrare nu duc la modificări majore ale predicției.</a:t>
            </a:r>
          </a:p>
          <a:p>
            <a:pPr marL="0" indent="0">
              <a:buNone/>
            </a:pPr>
            <a:r>
              <a:rPr lang="ro-MD" b="1" dirty="0"/>
              <a:t>Cauzalitate: </a:t>
            </a:r>
            <a:r>
              <a:rPr lang="ro-MD" dirty="0"/>
              <a:t>Asigurarea faptului că sunt detectate doar relațiile cauzale.</a:t>
            </a:r>
          </a:p>
          <a:p>
            <a:pPr marL="0" indent="0">
              <a:buNone/>
            </a:pPr>
            <a:r>
              <a:rPr lang="ro-MD" b="1" dirty="0"/>
              <a:t>Încredere: </a:t>
            </a:r>
            <a:r>
              <a:rPr lang="ro-MD" dirty="0"/>
              <a:t>Este mai ușor pentru oameni să aibă încredere într-un sistem care își explică deciziile în comparație cu o cutie neagră.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3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30" t="25087" r="16667" b="8792"/>
          <a:stretch/>
        </p:blipFill>
        <p:spPr>
          <a:xfrm>
            <a:off x="95352" y="49010"/>
            <a:ext cx="12000669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5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Sfaturi utile in practică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Interpretabilitatea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concept </a:t>
            </a:r>
            <a:r>
              <a:rPr lang="en-US" dirty="0" err="1"/>
              <a:t>vag</a:t>
            </a:r>
            <a:r>
              <a:rPr lang="en-US" dirty="0"/>
              <a:t>. </a:t>
            </a:r>
            <a:r>
              <a:rPr lang="en-US" dirty="0" err="1"/>
              <a:t>Acceptă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imprecizie</a:t>
            </a:r>
            <a:r>
              <a:rPr lang="en-US" dirty="0"/>
              <a:t>, nu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atașa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simte-te</a:t>
            </a:r>
            <a:r>
              <a:rPr lang="en-US" dirty="0"/>
              <a:t> liber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combini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combini</a:t>
            </a:r>
            <a:r>
              <a:rPr lang="en-US" dirty="0"/>
              <a:t> </a:t>
            </a:r>
            <a:r>
              <a:rPr lang="en-US" dirty="0" err="1"/>
              <a:t>abordările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389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7592"/>
            <a:ext cx="10364451" cy="733646"/>
          </a:xfrm>
        </p:spPr>
        <p:txBody>
          <a:bodyPr/>
          <a:lstStyle/>
          <a:p>
            <a:r>
              <a:rPr lang="ro-MD" dirty="0" smtClean="0"/>
              <a:t>Biblioteci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o-MD" smtClean="0"/>
          </a:p>
          <a:p>
            <a:r>
              <a:rPr lang="en-US" dirty="0" smtClean="0"/>
              <a:t>https</a:t>
            </a:r>
            <a:r>
              <a:rPr lang="en-US" dirty="0"/>
              <a:t>://dalex.drwhy.ai/python/api/</a:t>
            </a:r>
          </a:p>
        </p:txBody>
      </p:sp>
    </p:spTree>
    <p:extLst>
      <p:ext uri="{BB962C8B-B14F-4D97-AF65-F5344CB8AC3E}">
        <p14:creationId xmlns:p14="http://schemas.microsoft.com/office/powerpoint/2010/main" val="3124396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9634"/>
            <a:ext cx="10364451" cy="725254"/>
          </a:xfrm>
        </p:spPr>
        <p:txBody>
          <a:bodyPr/>
          <a:lstStyle/>
          <a:p>
            <a:r>
              <a:rPr lang="ro-MD" dirty="0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34888"/>
            <a:ext cx="10363826" cy="495631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olnar</a:t>
            </a:r>
            <a:r>
              <a:rPr lang="en-US" dirty="0"/>
              <a:t>, C. (2025). Interpretable Machine Learning: A Guide for Making Black Box Models Explainable (3rd ed.). https://christophm.github.io/interpretable-ml-book/</a:t>
            </a:r>
            <a:endParaRPr lang="ro-MD" dirty="0"/>
          </a:p>
          <a:p>
            <a:r>
              <a:rPr lang="en-US" dirty="0" err="1"/>
              <a:t>Przemyslaw</a:t>
            </a:r>
            <a:r>
              <a:rPr lang="en-US" dirty="0"/>
              <a:t> </a:t>
            </a:r>
            <a:r>
              <a:rPr lang="en-US" dirty="0" err="1"/>
              <a:t>Biecek</a:t>
            </a:r>
            <a:r>
              <a:rPr lang="en-US" dirty="0"/>
              <a:t> and Tomasz </a:t>
            </a:r>
            <a:r>
              <a:rPr lang="en-US" dirty="0" err="1"/>
              <a:t>Burzykowski</a:t>
            </a:r>
            <a:r>
              <a:rPr lang="en-US" dirty="0"/>
              <a:t>. Explanatory Model Analysis. Explore, Explain, and Examine Predictive Models. With examples in R and Python. 2020. </a:t>
            </a:r>
            <a:r>
              <a:rPr lang="en-US" dirty="0">
                <a:hlinkClick r:id="rId2"/>
              </a:rPr>
              <a:t>https://ema.drwhy.ai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Rane</a:t>
            </a:r>
            <a:r>
              <a:rPr lang="en-US" dirty="0"/>
              <a:t>, J., </a:t>
            </a:r>
            <a:r>
              <a:rPr lang="en-US" dirty="0" err="1"/>
              <a:t>Mallick</a:t>
            </a:r>
            <a:r>
              <a:rPr lang="en-US" dirty="0"/>
              <a:t>, S. K., Kaya, O., &amp; </a:t>
            </a:r>
            <a:r>
              <a:rPr lang="en-US" dirty="0" err="1"/>
              <a:t>Rane</a:t>
            </a:r>
            <a:r>
              <a:rPr lang="en-US" dirty="0"/>
              <a:t>, N. L. (2024). Enhancing black-box models: Advances in explainable artificial intelligence for ethical decision-making. In </a:t>
            </a:r>
            <a:r>
              <a:rPr lang="en-US" i="1" dirty="0"/>
              <a:t>Future Research Opportunities for Artificial Intelligence in Industry 4.0 and 5.0</a:t>
            </a:r>
            <a:r>
              <a:rPr lang="en-US" dirty="0"/>
              <a:t> (pp. 136-180). Deep Science Publishing.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doi.org/10.70593/978-81-981271-0-5_4</a:t>
            </a:r>
            <a:endParaRPr lang="en-US" dirty="0" smtClean="0"/>
          </a:p>
          <a:p>
            <a:r>
              <a:rPr lang="en-US" dirty="0"/>
              <a:t>Keenan, B., &amp; </a:t>
            </a:r>
            <a:r>
              <a:rPr lang="en-US" dirty="0" err="1"/>
              <a:t>Sokol</a:t>
            </a:r>
            <a:r>
              <a:rPr lang="en-US" dirty="0"/>
              <a:t>, K. (2023). Mind the Gap! Bridging Explainable Artificial Intelligence and Human Understanding with </a:t>
            </a:r>
            <a:r>
              <a:rPr lang="en-US" dirty="0" err="1"/>
              <a:t>Luhmann's</a:t>
            </a:r>
            <a:r>
              <a:rPr lang="en-US" dirty="0"/>
              <a:t> Functional Theory of Communication. </a:t>
            </a:r>
            <a:r>
              <a:rPr lang="en-US" i="1" dirty="0" err="1"/>
              <a:t>ArXiv</a:t>
            </a:r>
            <a:r>
              <a:rPr lang="en-US" i="1" dirty="0"/>
              <a:t>, abs/2302.03460</a:t>
            </a:r>
            <a:r>
              <a:rPr lang="en-US" dirty="0" smtClean="0"/>
              <a:t>.</a:t>
            </a:r>
            <a:endParaRPr lang="ro-MD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33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Link-uri utile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Enhancing black-box models: Advances in explainable artificial intelligence for ethical </a:t>
            </a:r>
            <a:r>
              <a:rPr lang="en-US" b="1" dirty="0" smtClean="0"/>
              <a:t>decision-making</a:t>
            </a:r>
            <a:r>
              <a:rPr lang="ro-MD" b="1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deepscienceresearch.com/dsr/catalog/book/4/chapter/40</a:t>
            </a:r>
            <a:endParaRPr lang="en-US" dirty="0" smtClean="0"/>
          </a:p>
          <a:p>
            <a:r>
              <a:rPr lang="en-US" dirty="0"/>
              <a:t>Explainable AI Cheat </a:t>
            </a:r>
            <a:r>
              <a:rPr lang="en-US" dirty="0" smtClean="0"/>
              <a:t>Sheet     </a:t>
            </a:r>
            <a:r>
              <a:rPr lang="ro-MD" dirty="0" smtClean="0"/>
              <a:t>https</a:t>
            </a:r>
            <a:r>
              <a:rPr lang="ro-MD" dirty="0"/>
              <a:t>://ex.pegg.io/</a:t>
            </a:r>
            <a:endParaRPr lang="ro-MD" dirty="0" smtClean="0"/>
          </a:p>
          <a:p>
            <a:r>
              <a:rPr lang="ru-RU" dirty="0"/>
              <a:t>Интерпретируемая модель машинного </a:t>
            </a:r>
            <a:r>
              <a:rPr lang="ru-RU" dirty="0" smtClean="0"/>
              <a:t>обучения</a:t>
            </a:r>
            <a:r>
              <a:rPr lang="ro-MD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habr.com/en/companies/otus/articles/464695/</a:t>
            </a:r>
            <a:r>
              <a:rPr lang="ro-MD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://habr.com/en/companies/otus/articles/465329</a:t>
            </a:r>
            <a:r>
              <a:rPr lang="en-US" dirty="0" smtClean="0">
                <a:hlinkClick r:id="rId4"/>
              </a:rPr>
              <a:t>/</a:t>
            </a:r>
            <a:endParaRPr lang="ro-MD" dirty="0" smtClean="0"/>
          </a:p>
          <a:p>
            <a:r>
              <a:rPr lang="en-US" b="1" dirty="0" smtClean="0"/>
              <a:t>ELI5’s documentation</a:t>
            </a:r>
            <a:r>
              <a:rPr lang="ro-MD" b="1" dirty="0" smtClean="0"/>
              <a:t>   </a:t>
            </a:r>
            <a:r>
              <a:rPr lang="ro-MD" dirty="0" smtClean="0"/>
              <a:t>https</a:t>
            </a:r>
            <a:r>
              <a:rPr lang="ro-MD" dirty="0"/>
              <a:t>://eli5.readthedocs.io/en/latest/</a:t>
            </a:r>
            <a:endParaRPr lang="ro-M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0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7747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91194"/>
            <a:ext cx="10363826" cy="3700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MD" dirty="0"/>
              <a:t>Asigurarea responsabilității și corectitudinii: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b="1" dirty="0"/>
              <a:t>Identificarea </a:t>
            </a:r>
            <a:r>
              <a:rPr lang="ro-MD" b="1" dirty="0" smtClean="0"/>
              <a:t>părtinirii (biases)</a:t>
            </a:r>
            <a:r>
              <a:rPr lang="ro-MD" dirty="0" smtClean="0"/>
              <a:t>: </a:t>
            </a:r>
            <a:r>
              <a:rPr lang="ro-MD" dirty="0"/>
              <a:t>tehnicile de explicabilitate pot dezvălui dacă un model ia decizii bazate pe factori inechitabili sau discriminatori prezenți în datele de instruire. Acest lucru permite detectarea și atenuarea părtinirilor.</a:t>
            </a:r>
          </a:p>
          <a:p>
            <a:pPr marL="0" indent="0">
              <a:buNone/>
            </a:pPr>
            <a:r>
              <a:rPr lang="ro-MD" b="1" dirty="0"/>
              <a:t>Audit și conformitate</a:t>
            </a:r>
            <a:r>
              <a:rPr lang="ro-MD" dirty="0"/>
              <a:t>: în industriile reglementate, capacitatea de a explica deciziile AI este adesea o cerință legală sau de reglementare. Explicațiile permit auditarea și asigură conformitatea cu liniile directoare și legile etice.</a:t>
            </a:r>
          </a:p>
          <a:p>
            <a:pPr marL="0" indent="0">
              <a:buNone/>
            </a:pPr>
            <a:r>
              <a:rPr lang="ro-MD" b="1" dirty="0"/>
              <a:t>Responsabilitate</a:t>
            </a:r>
            <a:r>
              <a:rPr lang="ro-MD" dirty="0"/>
              <a:t>: Înțelegerea raționamentului din spatele predicțiilor unui model permite responsabilitatea în cazul erorilor sau consecințelor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7747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932" y="2091194"/>
            <a:ext cx="10776668" cy="4150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MD" b="1" dirty="0"/>
              <a:t>Îmbunătățirea și depanarea modelelor</a:t>
            </a:r>
            <a:r>
              <a:rPr lang="ro-MD" dirty="0"/>
              <a:t>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b="1" dirty="0"/>
              <a:t>Detectarea erorilor</a:t>
            </a:r>
            <a:r>
              <a:rPr lang="ro-MD" dirty="0"/>
              <a:t>: explicațiile pot ajuta la identificarea motivului pentru care un model a făcut o predicție incorectă, permițând dezvoltatorilor să identifice punctele slabe sau erorile din model sau din date.</a:t>
            </a:r>
          </a:p>
          <a:p>
            <a:pPr marL="0" indent="0">
              <a:buNone/>
            </a:pPr>
            <a:r>
              <a:rPr lang="ro-MD" b="1" dirty="0"/>
              <a:t>Ingineria caracteristicilor</a:t>
            </a:r>
            <a:r>
              <a:rPr lang="ro-MD" dirty="0"/>
              <a:t>: înțelegerea care caracteristici sunt cele mai importante și modul în care acestea influențează rezultatul modelului poate oferi informații valoroase pentru ingineria caracteristicilor și îmbunătățirea modelului.</a:t>
            </a:r>
          </a:p>
          <a:p>
            <a:pPr marL="0" indent="0">
              <a:buNone/>
            </a:pPr>
            <a:r>
              <a:rPr lang="ro-MD" b="1" dirty="0"/>
              <a:t>Monitorizarea derivei modelului</a:t>
            </a:r>
            <a:r>
              <a:rPr lang="ro-MD" dirty="0"/>
              <a:t>: în timp, datele la care este aplicat un model se pot modifica, ducând la o scădere a performanței</a:t>
            </a:r>
            <a:r>
              <a:rPr lang="ro-MD" dirty="0" smtClean="0"/>
              <a:t>.</a:t>
            </a:r>
            <a:r>
              <a:rPr lang="en-US" dirty="0" smtClean="0"/>
              <a:t> </a:t>
            </a:r>
            <a:r>
              <a:rPr lang="ro-MD" dirty="0"/>
              <a:t>Explicabilitatea poate ajuta la identificarea când și de ce predicțiile unui model sunt în derivă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1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7747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91194"/>
            <a:ext cx="10363826" cy="370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b="1" dirty="0"/>
              <a:t>Facilitarea colaborării om-AI: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en-US" b="1" dirty="0" err="1" smtClean="0"/>
              <a:t>Colaborarea</a:t>
            </a:r>
            <a:r>
              <a:rPr lang="en-US" b="1" dirty="0" smtClean="0"/>
              <a:t> cu</a:t>
            </a:r>
            <a:r>
              <a:rPr lang="ro-MD" b="1" dirty="0" smtClean="0"/>
              <a:t> experț</a:t>
            </a:r>
            <a:r>
              <a:rPr lang="en-US" b="1" dirty="0" err="1" smtClean="0"/>
              <a:t>i</a:t>
            </a:r>
            <a:r>
              <a:rPr lang="ro-MD" b="1" dirty="0" smtClean="0"/>
              <a:t>i </a:t>
            </a:r>
            <a:r>
              <a:rPr lang="ro-MD" b="1" dirty="0"/>
              <a:t>în domeniu</a:t>
            </a:r>
            <a:r>
              <a:rPr lang="ro-MD" dirty="0"/>
              <a:t>: explicațiile permit experților în domeniu să evalueze dacă raționamentul unui model se aliniază cu cunoștințele și așteptările lor, ceea ce duce la o colaborare mai eficientă și la rezultate mai bune.</a:t>
            </a:r>
          </a:p>
          <a:p>
            <a:pPr marL="0" indent="0">
              <a:buNone/>
            </a:pPr>
            <a:r>
              <a:rPr lang="ro-MD" b="1" dirty="0"/>
              <a:t>Luare a deciziilor în cunoștință de cauză</a:t>
            </a:r>
            <a:r>
              <a:rPr lang="ro-MD" dirty="0"/>
              <a:t>: atunci când oamenii înțeleg factorii care influențează recomandarea unei IA, pot lua decizii mai informate, mai ales în situațiile în care raționamentul uman este încă necesar</a:t>
            </a:r>
            <a:r>
              <a:rPr lang="ro-MD" dirty="0" smtClean="0"/>
              <a:t>.</a:t>
            </a: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34782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7747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de </a:t>
            </a:r>
            <a:r>
              <a:rPr lang="en-US" dirty="0" err="1" smtClean="0"/>
              <a:t>inv</a:t>
            </a:r>
            <a:r>
              <a:rPr lang="ro-MD" dirty="0" smtClean="0"/>
              <a:t>ățare automată?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91194"/>
            <a:ext cx="10363826" cy="3700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MD" b="1" dirty="0"/>
              <a:t>Obținerea de perspective și cunoștințe:</a:t>
            </a:r>
          </a:p>
          <a:p>
            <a:pPr marL="0" indent="0">
              <a:buNone/>
            </a:pPr>
            <a:endParaRPr lang="ro-MD" b="1" dirty="0"/>
          </a:p>
          <a:p>
            <a:pPr marL="0" indent="0">
              <a:buNone/>
            </a:pPr>
            <a:r>
              <a:rPr lang="ro-MD" b="1" dirty="0"/>
              <a:t>Înțelegerea relațiilor de bază: </a:t>
            </a:r>
            <a:r>
              <a:rPr lang="ro-MD" dirty="0"/>
              <a:t>explicând modul în care funcționează un model, putem obține o mai bună înțelegere a relațiilor dintre diferitele variabile din date și rezultatul țintă. Acest lucru poate duce la noi perspective și descoperiri în diverse domenii.</a:t>
            </a:r>
          </a:p>
          <a:p>
            <a:pPr marL="0" indent="0">
              <a:buNone/>
            </a:pPr>
            <a:r>
              <a:rPr lang="ro-MD" b="1" dirty="0"/>
              <a:t>Progres științific</a:t>
            </a:r>
            <a:r>
              <a:rPr lang="ro-MD" dirty="0"/>
              <a:t>: în cercetare, IA explicabilă le permite oamenilor de știință să înțeleagă de ce anumite predicții sau comportamente sunt generate de modelele de învățare automată, contribuind la învățarea științifică și la perfecționarea teoriilor.</a:t>
            </a:r>
          </a:p>
        </p:txBody>
      </p:sp>
    </p:spTree>
    <p:extLst>
      <p:ext uri="{BB962C8B-B14F-4D97-AF65-F5344CB8AC3E}">
        <p14:creationId xmlns:p14="http://schemas.microsoft.com/office/powerpoint/2010/main" val="427965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1683"/>
          </a:xfrm>
        </p:spPr>
        <p:txBody>
          <a:bodyPr/>
          <a:lstStyle/>
          <a:p>
            <a:r>
              <a:rPr lang="en-US" dirty="0" err="1" smtClean="0"/>
              <a:t>Scopurile</a:t>
            </a:r>
            <a:r>
              <a:rPr lang="en-US" dirty="0" smtClean="0"/>
              <a:t> concrete a </a:t>
            </a:r>
            <a:r>
              <a:rPr lang="en-US" dirty="0" err="1" smtClean="0"/>
              <a:t>explica</a:t>
            </a:r>
            <a:r>
              <a:rPr lang="ro-MD" dirty="0" smtClean="0"/>
              <a:t>ț</a:t>
            </a:r>
            <a:r>
              <a:rPr lang="en-US" dirty="0" err="1" smtClean="0"/>
              <a:t>iilor</a:t>
            </a:r>
            <a:r>
              <a:rPr lang="en-US" dirty="0" smtClean="0"/>
              <a:t> </a:t>
            </a:r>
            <a:r>
              <a:rPr lang="ro-MD" dirty="0" smtClean="0"/>
              <a:t>modelelor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4200"/>
            <a:ext cx="10363826" cy="393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sz="2400" dirty="0" smtClean="0"/>
              <a:t>Pot fi:</a:t>
            </a:r>
          </a:p>
          <a:p>
            <a:pPr marL="0" indent="0">
              <a:buNone/>
            </a:pPr>
            <a:r>
              <a:rPr lang="ro-MD" sz="2400" dirty="0"/>
              <a:t> </a:t>
            </a:r>
            <a:r>
              <a:rPr lang="ro-MD" sz="2400" dirty="0" smtClean="0"/>
              <a:t>- imbunătățirea modelului (explicarea erorilor modelului)</a:t>
            </a:r>
          </a:p>
          <a:p>
            <a:pPr marL="0" indent="0">
              <a:buNone/>
            </a:pPr>
            <a:r>
              <a:rPr lang="ro-MD" sz="2400" dirty="0"/>
              <a:t> - Observarea logicii modelului </a:t>
            </a:r>
            <a:r>
              <a:rPr lang="ro-MD" sz="2400" dirty="0" smtClean="0"/>
              <a:t>(asigurarea că modelul judecă corect)</a:t>
            </a:r>
          </a:p>
          <a:p>
            <a:pPr marL="0" indent="0">
              <a:buNone/>
            </a:pPr>
            <a:r>
              <a:rPr lang="ro-MD" sz="2400" dirty="0" smtClean="0"/>
              <a:t> - justificarea deciziilor modelului (demonstrarea cum anume modelul ajunge la decizia dată)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102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18307</TotalTime>
  <Words>2601</Words>
  <Application>Microsoft Office PowerPoint</Application>
  <PresentationFormat>Widescreen</PresentationFormat>
  <Paragraphs>187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Tw Cen MT</vt:lpstr>
      <vt:lpstr>Droplet</vt:lpstr>
      <vt:lpstr>Explicabilitatea modelelor de învățare automată</vt:lpstr>
      <vt:lpstr>Modele de învățare automată sofisticate sunt referite ca cutie neagră</vt:lpstr>
      <vt:lpstr>De ce avem nevoie de explicat rezultatele modelelor de invățare automată?</vt:lpstr>
      <vt:lpstr>De ce avem nevoie de explicat rezultatele modelelor de invățare automată?</vt:lpstr>
      <vt:lpstr>De ce avem nevoie de explicat rezultatele modelelor de invățare automată?</vt:lpstr>
      <vt:lpstr>De ce avem nevoie de explicat rezultatele modelelor de invățare automată?</vt:lpstr>
      <vt:lpstr>De ce avem nevoie de explicat rezultatele modelelor de invățare automată?</vt:lpstr>
      <vt:lpstr>De ce avem nevoie de explicat rezultatele modelelor de invățare automată?</vt:lpstr>
      <vt:lpstr>Scopurile concrete a explicațiilor modelelor</vt:lpstr>
      <vt:lpstr>Modele interpretabile și explicabile</vt:lpstr>
      <vt:lpstr>interpretabilitatea</vt:lpstr>
      <vt:lpstr>Modele interpretabile</vt:lpstr>
      <vt:lpstr>Modele interpretabile</vt:lpstr>
      <vt:lpstr>Modele interpretabile prin proiectare</vt:lpstr>
      <vt:lpstr>Modele interpretabile prin proiectare</vt:lpstr>
      <vt:lpstr> interpretarea post-hoc agnostică</vt:lpstr>
      <vt:lpstr>Explainable AI (XAI)</vt:lpstr>
      <vt:lpstr>două categorii principale:  explicații globale și explicații locale.</vt:lpstr>
      <vt:lpstr>două abordări principale:  Metode specifice modelului vs. Metode agnostice</vt:lpstr>
      <vt:lpstr>Metodele:  post-hoc  agnostice față de model locale </vt:lpstr>
      <vt:lpstr>Metodele:  post-hoc  agnostice față de model locale  Diagramele ceteris paribus</vt:lpstr>
      <vt:lpstr>Metodele:  post-hoc  agnostice față de model locale  Diagramele ceteris paribus</vt:lpstr>
      <vt:lpstr>Metodele:  post-hoc  agnostice față de model locale </vt:lpstr>
      <vt:lpstr>Metodele:  post-hoc  agnostice față de model GLObale  demonstreaza efectul caracterisiticii</vt:lpstr>
      <vt:lpstr>Metodele:  post-hoc  agnostice față de model GLObale  demonstreaza importanța caracterisiticii</vt:lpstr>
      <vt:lpstr>LIME  (Local Interpretable Model-agnostic Explanations)</vt:lpstr>
      <vt:lpstr>LIME</vt:lpstr>
      <vt:lpstr>LIME pentru imagini</vt:lpstr>
      <vt:lpstr>Yellowbrick</vt:lpstr>
      <vt:lpstr>SHAP Shapley additive explanations</vt:lpstr>
      <vt:lpstr>SHAP Shapley additive explanations</vt:lpstr>
      <vt:lpstr>PowerPoint Presentation</vt:lpstr>
      <vt:lpstr>PowerPoint Presentation</vt:lpstr>
      <vt:lpstr>MXLtend </vt:lpstr>
      <vt:lpstr>MXLtend </vt:lpstr>
      <vt:lpstr>Saliency Maps și Grad-CAM</vt:lpstr>
      <vt:lpstr>Explicațiile contrafactuale</vt:lpstr>
      <vt:lpstr>Sankey diagram ???</vt:lpstr>
      <vt:lpstr>Permutation Importance</vt:lpstr>
      <vt:lpstr>PowerPoint Presentation</vt:lpstr>
      <vt:lpstr>Sfaturi utile in practică</vt:lpstr>
      <vt:lpstr>Biblioteci Python</vt:lpstr>
      <vt:lpstr>Bibliografia</vt:lpstr>
      <vt:lpstr>Link-uri utile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Explicabilitatea modelelor de învățare automată</dc:title>
  <dc:creator>Bobicev Victoria</dc:creator>
  <cp:lastModifiedBy>Bobicev Victoria</cp:lastModifiedBy>
  <cp:revision>51</cp:revision>
  <dcterms:created xsi:type="dcterms:W3CDTF">2025-04-03T20:06:39Z</dcterms:created>
  <dcterms:modified xsi:type="dcterms:W3CDTF">2025-05-16T13:16:03Z</dcterms:modified>
</cp:coreProperties>
</file>