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258" r:id="rId4"/>
    <p:sldId id="259" r:id="rId5"/>
    <p:sldId id="285" r:id="rId6"/>
    <p:sldId id="286" r:id="rId7"/>
    <p:sldId id="260" r:id="rId8"/>
    <p:sldId id="287" r:id="rId9"/>
    <p:sldId id="266" r:id="rId10"/>
    <p:sldId id="288" r:id="rId11"/>
    <p:sldId id="289" r:id="rId12"/>
    <p:sldId id="290" r:id="rId13"/>
    <p:sldId id="291" r:id="rId14"/>
    <p:sldId id="292" r:id="rId15"/>
    <p:sldId id="270" r:id="rId16"/>
    <p:sldId id="271" r:id="rId17"/>
    <p:sldId id="272" r:id="rId18"/>
    <p:sldId id="294" r:id="rId19"/>
    <p:sldId id="295" r:id="rId20"/>
    <p:sldId id="296" r:id="rId21"/>
    <p:sldId id="283" r:id="rId22"/>
    <p:sldId id="284" r:id="rId23"/>
    <p:sldId id="297" r:id="rId24"/>
    <p:sldId id="298" r:id="rId25"/>
    <p:sldId id="299" r:id="rId26"/>
    <p:sldId id="300" r:id="rId27"/>
    <p:sldId id="274" r:id="rId28"/>
    <p:sldId id="275" r:id="rId29"/>
    <p:sldId id="276" r:id="rId30"/>
    <p:sldId id="273" r:id="rId31"/>
    <p:sldId id="269" r:id="rId32"/>
    <p:sldId id="280" r:id="rId33"/>
    <p:sldId id="277" r:id="rId34"/>
    <p:sldId id="279" r:id="rId35"/>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7" autoAdjust="0"/>
    <p:restoredTop sz="94660"/>
  </p:normalViewPr>
  <p:slideViewPr>
    <p:cSldViewPr snapToGrid="0">
      <p:cViewPr varScale="1">
        <p:scale>
          <a:sx n="83" d="100"/>
          <a:sy n="83" d="100"/>
        </p:scale>
        <p:origin x="46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645038-89DE-60E3-1551-18FE1363F5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 xmlns:a16="http://schemas.microsoft.com/office/drawing/2014/main" id="{428A7337-21CF-EEBB-40BF-A58853078D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 xmlns:a16="http://schemas.microsoft.com/office/drawing/2014/main" id="{14F78F5F-1948-CEFA-8763-FDFB65C75563}"/>
              </a:ext>
            </a:extLst>
          </p:cNvPr>
          <p:cNvSpPr>
            <a:spLocks noGrp="1"/>
          </p:cNvSpPr>
          <p:nvPr>
            <p:ph type="dt" sz="half" idx="10"/>
          </p:nvPr>
        </p:nvSpPr>
        <p:spPr/>
        <p:txBody>
          <a:bodyPr/>
          <a:lstStyle/>
          <a:p>
            <a:fld id="{3F4F15ED-8275-4CE9-9E61-3356A7C858F5}" type="datetimeFigureOut">
              <a:rPr lang="ro-RO" smtClean="0"/>
              <a:t>21.09.2025</a:t>
            </a:fld>
            <a:endParaRPr lang="ro-RO"/>
          </a:p>
        </p:txBody>
      </p:sp>
      <p:sp>
        <p:nvSpPr>
          <p:cNvPr id="5" name="Footer Placeholder 4">
            <a:extLst>
              <a:ext uri="{FF2B5EF4-FFF2-40B4-BE49-F238E27FC236}">
                <a16:creationId xmlns="" xmlns:a16="http://schemas.microsoft.com/office/drawing/2014/main" id="{06D642AD-3D3F-47B2-D3E8-A1714A0B9D4B}"/>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 xmlns:a16="http://schemas.microsoft.com/office/drawing/2014/main" id="{C9378291-753A-5BB3-65DF-EE6214C7EA8C}"/>
              </a:ext>
            </a:extLst>
          </p:cNvPr>
          <p:cNvSpPr>
            <a:spLocks noGrp="1"/>
          </p:cNvSpPr>
          <p:nvPr>
            <p:ph type="sldNum" sz="quarter" idx="12"/>
          </p:nvPr>
        </p:nvSpPr>
        <p:spPr/>
        <p:txBody>
          <a:bodyPr/>
          <a:lstStyle/>
          <a:p>
            <a:fld id="{FED00783-7297-40AB-977E-809A262EE523}" type="slidenum">
              <a:rPr lang="ro-RO" smtClean="0"/>
              <a:t>‹#›</a:t>
            </a:fld>
            <a:endParaRPr lang="ro-RO"/>
          </a:p>
        </p:txBody>
      </p:sp>
    </p:spTree>
    <p:extLst>
      <p:ext uri="{BB962C8B-B14F-4D97-AF65-F5344CB8AC3E}">
        <p14:creationId xmlns:p14="http://schemas.microsoft.com/office/powerpoint/2010/main" val="359591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CF1E37-CAFF-1B75-E1BB-37EF52B73FFF}"/>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 xmlns:a16="http://schemas.microsoft.com/office/drawing/2014/main" id="{E6C524A4-08F7-4656-F99C-652E614499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 xmlns:a16="http://schemas.microsoft.com/office/drawing/2014/main" id="{060D24B3-E52A-3BE8-94DB-7AE61CDF4B56}"/>
              </a:ext>
            </a:extLst>
          </p:cNvPr>
          <p:cNvSpPr>
            <a:spLocks noGrp="1"/>
          </p:cNvSpPr>
          <p:nvPr>
            <p:ph type="dt" sz="half" idx="10"/>
          </p:nvPr>
        </p:nvSpPr>
        <p:spPr/>
        <p:txBody>
          <a:bodyPr/>
          <a:lstStyle/>
          <a:p>
            <a:fld id="{3F4F15ED-8275-4CE9-9E61-3356A7C858F5}" type="datetimeFigureOut">
              <a:rPr lang="ro-RO" smtClean="0"/>
              <a:t>21.09.2025</a:t>
            </a:fld>
            <a:endParaRPr lang="ro-RO"/>
          </a:p>
        </p:txBody>
      </p:sp>
      <p:sp>
        <p:nvSpPr>
          <p:cNvPr id="5" name="Footer Placeholder 4">
            <a:extLst>
              <a:ext uri="{FF2B5EF4-FFF2-40B4-BE49-F238E27FC236}">
                <a16:creationId xmlns="" xmlns:a16="http://schemas.microsoft.com/office/drawing/2014/main" id="{1E847666-8F68-EA99-E72B-7E5AC6F85AF8}"/>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 xmlns:a16="http://schemas.microsoft.com/office/drawing/2014/main" id="{7F5FA813-2694-B526-930A-E12D84DF8243}"/>
              </a:ext>
            </a:extLst>
          </p:cNvPr>
          <p:cNvSpPr>
            <a:spLocks noGrp="1"/>
          </p:cNvSpPr>
          <p:nvPr>
            <p:ph type="sldNum" sz="quarter" idx="12"/>
          </p:nvPr>
        </p:nvSpPr>
        <p:spPr/>
        <p:txBody>
          <a:bodyPr/>
          <a:lstStyle/>
          <a:p>
            <a:fld id="{FED00783-7297-40AB-977E-809A262EE523}" type="slidenum">
              <a:rPr lang="ro-RO" smtClean="0"/>
              <a:t>‹#›</a:t>
            </a:fld>
            <a:endParaRPr lang="ro-RO"/>
          </a:p>
        </p:txBody>
      </p:sp>
    </p:spTree>
    <p:extLst>
      <p:ext uri="{BB962C8B-B14F-4D97-AF65-F5344CB8AC3E}">
        <p14:creationId xmlns:p14="http://schemas.microsoft.com/office/powerpoint/2010/main" val="263954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C15DD56-C3F4-7555-7B10-7AC3727602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 xmlns:a16="http://schemas.microsoft.com/office/drawing/2014/main" id="{7F915A76-3CEE-A385-995C-4C533EDBF1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 xmlns:a16="http://schemas.microsoft.com/office/drawing/2014/main" id="{39FE1A92-2FF8-28E8-ACF9-64FB8BF3B48B}"/>
              </a:ext>
            </a:extLst>
          </p:cNvPr>
          <p:cNvSpPr>
            <a:spLocks noGrp="1"/>
          </p:cNvSpPr>
          <p:nvPr>
            <p:ph type="dt" sz="half" idx="10"/>
          </p:nvPr>
        </p:nvSpPr>
        <p:spPr/>
        <p:txBody>
          <a:bodyPr/>
          <a:lstStyle/>
          <a:p>
            <a:fld id="{3F4F15ED-8275-4CE9-9E61-3356A7C858F5}" type="datetimeFigureOut">
              <a:rPr lang="ro-RO" smtClean="0"/>
              <a:t>21.09.2025</a:t>
            </a:fld>
            <a:endParaRPr lang="ro-RO"/>
          </a:p>
        </p:txBody>
      </p:sp>
      <p:sp>
        <p:nvSpPr>
          <p:cNvPr id="5" name="Footer Placeholder 4">
            <a:extLst>
              <a:ext uri="{FF2B5EF4-FFF2-40B4-BE49-F238E27FC236}">
                <a16:creationId xmlns="" xmlns:a16="http://schemas.microsoft.com/office/drawing/2014/main" id="{0E44B79C-A307-0E6C-B2DC-102209D53ACD}"/>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 xmlns:a16="http://schemas.microsoft.com/office/drawing/2014/main" id="{EA33A4BA-F78F-255F-7387-31491FB608E8}"/>
              </a:ext>
            </a:extLst>
          </p:cNvPr>
          <p:cNvSpPr>
            <a:spLocks noGrp="1"/>
          </p:cNvSpPr>
          <p:nvPr>
            <p:ph type="sldNum" sz="quarter" idx="12"/>
          </p:nvPr>
        </p:nvSpPr>
        <p:spPr/>
        <p:txBody>
          <a:bodyPr/>
          <a:lstStyle/>
          <a:p>
            <a:fld id="{FED00783-7297-40AB-977E-809A262EE523}" type="slidenum">
              <a:rPr lang="ro-RO" smtClean="0"/>
              <a:t>‹#›</a:t>
            </a:fld>
            <a:endParaRPr lang="ro-RO"/>
          </a:p>
        </p:txBody>
      </p:sp>
    </p:spTree>
    <p:extLst>
      <p:ext uri="{BB962C8B-B14F-4D97-AF65-F5344CB8AC3E}">
        <p14:creationId xmlns:p14="http://schemas.microsoft.com/office/powerpoint/2010/main" val="21367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DD493F-BDAA-C3D4-2082-C546870C62A6}"/>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 xmlns:a16="http://schemas.microsoft.com/office/drawing/2014/main" id="{AF55AC6B-08B9-BDE3-59F2-EAD5A6B3A8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 xmlns:a16="http://schemas.microsoft.com/office/drawing/2014/main" id="{56A0D1BD-A5A8-6E76-F13E-6F117F0AF5B7}"/>
              </a:ext>
            </a:extLst>
          </p:cNvPr>
          <p:cNvSpPr>
            <a:spLocks noGrp="1"/>
          </p:cNvSpPr>
          <p:nvPr>
            <p:ph type="dt" sz="half" idx="10"/>
          </p:nvPr>
        </p:nvSpPr>
        <p:spPr/>
        <p:txBody>
          <a:bodyPr/>
          <a:lstStyle/>
          <a:p>
            <a:fld id="{3F4F15ED-8275-4CE9-9E61-3356A7C858F5}" type="datetimeFigureOut">
              <a:rPr lang="ro-RO" smtClean="0"/>
              <a:t>21.09.2025</a:t>
            </a:fld>
            <a:endParaRPr lang="ro-RO"/>
          </a:p>
        </p:txBody>
      </p:sp>
      <p:sp>
        <p:nvSpPr>
          <p:cNvPr id="5" name="Footer Placeholder 4">
            <a:extLst>
              <a:ext uri="{FF2B5EF4-FFF2-40B4-BE49-F238E27FC236}">
                <a16:creationId xmlns="" xmlns:a16="http://schemas.microsoft.com/office/drawing/2014/main" id="{F2587668-228C-4A45-0C07-BEBED8FCFAFE}"/>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 xmlns:a16="http://schemas.microsoft.com/office/drawing/2014/main" id="{8B47394E-68EF-B682-86A3-87340208BD89}"/>
              </a:ext>
            </a:extLst>
          </p:cNvPr>
          <p:cNvSpPr>
            <a:spLocks noGrp="1"/>
          </p:cNvSpPr>
          <p:nvPr>
            <p:ph type="sldNum" sz="quarter" idx="12"/>
          </p:nvPr>
        </p:nvSpPr>
        <p:spPr/>
        <p:txBody>
          <a:bodyPr/>
          <a:lstStyle/>
          <a:p>
            <a:fld id="{FED00783-7297-40AB-977E-809A262EE523}" type="slidenum">
              <a:rPr lang="ro-RO" smtClean="0"/>
              <a:t>‹#›</a:t>
            </a:fld>
            <a:endParaRPr lang="ro-RO"/>
          </a:p>
        </p:txBody>
      </p:sp>
    </p:spTree>
    <p:extLst>
      <p:ext uri="{BB962C8B-B14F-4D97-AF65-F5344CB8AC3E}">
        <p14:creationId xmlns:p14="http://schemas.microsoft.com/office/powerpoint/2010/main" val="2968693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584434-9B55-516B-3826-6672F56D74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 xmlns:a16="http://schemas.microsoft.com/office/drawing/2014/main" id="{22DF90CA-8CDF-F1A3-0827-69FAD95D58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426966C-EDC4-E802-D5D8-466C4C7B4EF3}"/>
              </a:ext>
            </a:extLst>
          </p:cNvPr>
          <p:cNvSpPr>
            <a:spLocks noGrp="1"/>
          </p:cNvSpPr>
          <p:nvPr>
            <p:ph type="dt" sz="half" idx="10"/>
          </p:nvPr>
        </p:nvSpPr>
        <p:spPr/>
        <p:txBody>
          <a:bodyPr/>
          <a:lstStyle/>
          <a:p>
            <a:fld id="{3F4F15ED-8275-4CE9-9E61-3356A7C858F5}" type="datetimeFigureOut">
              <a:rPr lang="ro-RO" smtClean="0"/>
              <a:t>21.09.2025</a:t>
            </a:fld>
            <a:endParaRPr lang="ro-RO"/>
          </a:p>
        </p:txBody>
      </p:sp>
      <p:sp>
        <p:nvSpPr>
          <p:cNvPr id="5" name="Footer Placeholder 4">
            <a:extLst>
              <a:ext uri="{FF2B5EF4-FFF2-40B4-BE49-F238E27FC236}">
                <a16:creationId xmlns="" xmlns:a16="http://schemas.microsoft.com/office/drawing/2014/main" id="{1EA1F957-C821-FA5E-E802-B633D008596D}"/>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 xmlns:a16="http://schemas.microsoft.com/office/drawing/2014/main" id="{22FD8766-04D7-DC03-3A54-15F08225BA2E}"/>
              </a:ext>
            </a:extLst>
          </p:cNvPr>
          <p:cNvSpPr>
            <a:spLocks noGrp="1"/>
          </p:cNvSpPr>
          <p:nvPr>
            <p:ph type="sldNum" sz="quarter" idx="12"/>
          </p:nvPr>
        </p:nvSpPr>
        <p:spPr/>
        <p:txBody>
          <a:bodyPr/>
          <a:lstStyle/>
          <a:p>
            <a:fld id="{FED00783-7297-40AB-977E-809A262EE523}" type="slidenum">
              <a:rPr lang="ro-RO" smtClean="0"/>
              <a:t>‹#›</a:t>
            </a:fld>
            <a:endParaRPr lang="ro-RO"/>
          </a:p>
        </p:txBody>
      </p:sp>
    </p:spTree>
    <p:extLst>
      <p:ext uri="{BB962C8B-B14F-4D97-AF65-F5344CB8AC3E}">
        <p14:creationId xmlns:p14="http://schemas.microsoft.com/office/powerpoint/2010/main" val="366568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0320DD-DDD3-7339-345C-51AC001FFEBB}"/>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 xmlns:a16="http://schemas.microsoft.com/office/drawing/2014/main" id="{AE779D50-58CA-DFC8-892C-7961431066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 xmlns:a16="http://schemas.microsoft.com/office/drawing/2014/main" id="{2A9736DA-E5EB-6DD4-3300-A7631DB633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 xmlns:a16="http://schemas.microsoft.com/office/drawing/2014/main" id="{D06864B4-BFCA-010C-1BF8-0CBF28C4B8E8}"/>
              </a:ext>
            </a:extLst>
          </p:cNvPr>
          <p:cNvSpPr>
            <a:spLocks noGrp="1"/>
          </p:cNvSpPr>
          <p:nvPr>
            <p:ph type="dt" sz="half" idx="10"/>
          </p:nvPr>
        </p:nvSpPr>
        <p:spPr/>
        <p:txBody>
          <a:bodyPr/>
          <a:lstStyle/>
          <a:p>
            <a:fld id="{3F4F15ED-8275-4CE9-9E61-3356A7C858F5}" type="datetimeFigureOut">
              <a:rPr lang="ro-RO" smtClean="0"/>
              <a:t>21.09.2025</a:t>
            </a:fld>
            <a:endParaRPr lang="ro-RO"/>
          </a:p>
        </p:txBody>
      </p:sp>
      <p:sp>
        <p:nvSpPr>
          <p:cNvPr id="6" name="Footer Placeholder 5">
            <a:extLst>
              <a:ext uri="{FF2B5EF4-FFF2-40B4-BE49-F238E27FC236}">
                <a16:creationId xmlns="" xmlns:a16="http://schemas.microsoft.com/office/drawing/2014/main" id="{25888570-08E4-E453-061F-A7CC7DEC15AC}"/>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 xmlns:a16="http://schemas.microsoft.com/office/drawing/2014/main" id="{19BC80E5-1720-BA72-14FE-655891A37668}"/>
              </a:ext>
            </a:extLst>
          </p:cNvPr>
          <p:cNvSpPr>
            <a:spLocks noGrp="1"/>
          </p:cNvSpPr>
          <p:nvPr>
            <p:ph type="sldNum" sz="quarter" idx="12"/>
          </p:nvPr>
        </p:nvSpPr>
        <p:spPr/>
        <p:txBody>
          <a:bodyPr/>
          <a:lstStyle/>
          <a:p>
            <a:fld id="{FED00783-7297-40AB-977E-809A262EE523}" type="slidenum">
              <a:rPr lang="ro-RO" smtClean="0"/>
              <a:t>‹#›</a:t>
            </a:fld>
            <a:endParaRPr lang="ro-RO"/>
          </a:p>
        </p:txBody>
      </p:sp>
    </p:spTree>
    <p:extLst>
      <p:ext uri="{BB962C8B-B14F-4D97-AF65-F5344CB8AC3E}">
        <p14:creationId xmlns:p14="http://schemas.microsoft.com/office/powerpoint/2010/main" val="1288752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5ED133-33CE-4D62-18AE-ADBEDEC923B8}"/>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 xmlns:a16="http://schemas.microsoft.com/office/drawing/2014/main" id="{58FBDB82-B085-DE67-9EF6-5D8FDAA81B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C3FC166-134E-363E-D4B6-9CDAF23366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 xmlns:a16="http://schemas.microsoft.com/office/drawing/2014/main" id="{82915CEE-9ECE-E689-4DA5-A423280513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84FCE89-1E68-2FB8-99DC-AAAC9488BA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 xmlns:a16="http://schemas.microsoft.com/office/drawing/2014/main" id="{E6FF12BD-84E0-EA7C-715B-EDC1A90F9379}"/>
              </a:ext>
            </a:extLst>
          </p:cNvPr>
          <p:cNvSpPr>
            <a:spLocks noGrp="1"/>
          </p:cNvSpPr>
          <p:nvPr>
            <p:ph type="dt" sz="half" idx="10"/>
          </p:nvPr>
        </p:nvSpPr>
        <p:spPr/>
        <p:txBody>
          <a:bodyPr/>
          <a:lstStyle/>
          <a:p>
            <a:fld id="{3F4F15ED-8275-4CE9-9E61-3356A7C858F5}" type="datetimeFigureOut">
              <a:rPr lang="ro-RO" smtClean="0"/>
              <a:t>21.09.2025</a:t>
            </a:fld>
            <a:endParaRPr lang="ro-RO"/>
          </a:p>
        </p:txBody>
      </p:sp>
      <p:sp>
        <p:nvSpPr>
          <p:cNvPr id="8" name="Footer Placeholder 7">
            <a:extLst>
              <a:ext uri="{FF2B5EF4-FFF2-40B4-BE49-F238E27FC236}">
                <a16:creationId xmlns="" xmlns:a16="http://schemas.microsoft.com/office/drawing/2014/main" id="{87F6485F-E061-DDC3-B468-9740A457F18E}"/>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 xmlns:a16="http://schemas.microsoft.com/office/drawing/2014/main" id="{DEDA9DDF-CCF2-605C-B19E-F445BEB33E58}"/>
              </a:ext>
            </a:extLst>
          </p:cNvPr>
          <p:cNvSpPr>
            <a:spLocks noGrp="1"/>
          </p:cNvSpPr>
          <p:nvPr>
            <p:ph type="sldNum" sz="quarter" idx="12"/>
          </p:nvPr>
        </p:nvSpPr>
        <p:spPr/>
        <p:txBody>
          <a:bodyPr/>
          <a:lstStyle/>
          <a:p>
            <a:fld id="{FED00783-7297-40AB-977E-809A262EE523}" type="slidenum">
              <a:rPr lang="ro-RO" smtClean="0"/>
              <a:t>‹#›</a:t>
            </a:fld>
            <a:endParaRPr lang="ro-RO"/>
          </a:p>
        </p:txBody>
      </p:sp>
    </p:spTree>
    <p:extLst>
      <p:ext uri="{BB962C8B-B14F-4D97-AF65-F5344CB8AC3E}">
        <p14:creationId xmlns:p14="http://schemas.microsoft.com/office/powerpoint/2010/main" val="2621529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22800D-6610-7ADE-9477-8B67AE9EBD70}"/>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 xmlns:a16="http://schemas.microsoft.com/office/drawing/2014/main" id="{6DC1ADAC-9291-4F55-0009-4CB7C1F35D4F}"/>
              </a:ext>
            </a:extLst>
          </p:cNvPr>
          <p:cNvSpPr>
            <a:spLocks noGrp="1"/>
          </p:cNvSpPr>
          <p:nvPr>
            <p:ph type="dt" sz="half" idx="10"/>
          </p:nvPr>
        </p:nvSpPr>
        <p:spPr/>
        <p:txBody>
          <a:bodyPr/>
          <a:lstStyle/>
          <a:p>
            <a:fld id="{3F4F15ED-8275-4CE9-9E61-3356A7C858F5}" type="datetimeFigureOut">
              <a:rPr lang="ro-RO" smtClean="0"/>
              <a:t>21.09.2025</a:t>
            </a:fld>
            <a:endParaRPr lang="ro-RO"/>
          </a:p>
        </p:txBody>
      </p:sp>
      <p:sp>
        <p:nvSpPr>
          <p:cNvPr id="4" name="Footer Placeholder 3">
            <a:extLst>
              <a:ext uri="{FF2B5EF4-FFF2-40B4-BE49-F238E27FC236}">
                <a16:creationId xmlns="" xmlns:a16="http://schemas.microsoft.com/office/drawing/2014/main" id="{0650AEF8-3A2E-1328-1BE6-B45C0417468A}"/>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 xmlns:a16="http://schemas.microsoft.com/office/drawing/2014/main" id="{4FDA7F5D-6F2E-E723-29CF-ABF6A6CA0EAE}"/>
              </a:ext>
            </a:extLst>
          </p:cNvPr>
          <p:cNvSpPr>
            <a:spLocks noGrp="1"/>
          </p:cNvSpPr>
          <p:nvPr>
            <p:ph type="sldNum" sz="quarter" idx="12"/>
          </p:nvPr>
        </p:nvSpPr>
        <p:spPr/>
        <p:txBody>
          <a:bodyPr/>
          <a:lstStyle/>
          <a:p>
            <a:fld id="{FED00783-7297-40AB-977E-809A262EE523}" type="slidenum">
              <a:rPr lang="ro-RO" smtClean="0"/>
              <a:t>‹#›</a:t>
            </a:fld>
            <a:endParaRPr lang="ro-RO"/>
          </a:p>
        </p:txBody>
      </p:sp>
    </p:spTree>
    <p:extLst>
      <p:ext uri="{BB962C8B-B14F-4D97-AF65-F5344CB8AC3E}">
        <p14:creationId xmlns:p14="http://schemas.microsoft.com/office/powerpoint/2010/main" val="305677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08A1F0A-9427-D3F0-BDA8-662ECA529A67}"/>
              </a:ext>
            </a:extLst>
          </p:cNvPr>
          <p:cNvSpPr>
            <a:spLocks noGrp="1"/>
          </p:cNvSpPr>
          <p:nvPr>
            <p:ph type="dt" sz="half" idx="10"/>
          </p:nvPr>
        </p:nvSpPr>
        <p:spPr/>
        <p:txBody>
          <a:bodyPr/>
          <a:lstStyle/>
          <a:p>
            <a:fld id="{3F4F15ED-8275-4CE9-9E61-3356A7C858F5}" type="datetimeFigureOut">
              <a:rPr lang="ro-RO" smtClean="0"/>
              <a:t>21.09.2025</a:t>
            </a:fld>
            <a:endParaRPr lang="ro-RO"/>
          </a:p>
        </p:txBody>
      </p:sp>
      <p:sp>
        <p:nvSpPr>
          <p:cNvPr id="3" name="Footer Placeholder 2">
            <a:extLst>
              <a:ext uri="{FF2B5EF4-FFF2-40B4-BE49-F238E27FC236}">
                <a16:creationId xmlns="" xmlns:a16="http://schemas.microsoft.com/office/drawing/2014/main" id="{7ECC01D2-E4D9-947E-A0FD-066BB857B7C8}"/>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 xmlns:a16="http://schemas.microsoft.com/office/drawing/2014/main" id="{19DEF56B-C56A-D13C-006F-0B94EEFBD4ED}"/>
              </a:ext>
            </a:extLst>
          </p:cNvPr>
          <p:cNvSpPr>
            <a:spLocks noGrp="1"/>
          </p:cNvSpPr>
          <p:nvPr>
            <p:ph type="sldNum" sz="quarter" idx="12"/>
          </p:nvPr>
        </p:nvSpPr>
        <p:spPr/>
        <p:txBody>
          <a:bodyPr/>
          <a:lstStyle/>
          <a:p>
            <a:fld id="{FED00783-7297-40AB-977E-809A262EE523}" type="slidenum">
              <a:rPr lang="ro-RO" smtClean="0"/>
              <a:t>‹#›</a:t>
            </a:fld>
            <a:endParaRPr lang="ro-RO"/>
          </a:p>
        </p:txBody>
      </p:sp>
    </p:spTree>
    <p:extLst>
      <p:ext uri="{BB962C8B-B14F-4D97-AF65-F5344CB8AC3E}">
        <p14:creationId xmlns:p14="http://schemas.microsoft.com/office/powerpoint/2010/main" val="11263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5F24BB-4A44-EA3D-611C-0E0228FF07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 xmlns:a16="http://schemas.microsoft.com/office/drawing/2014/main" id="{578A2357-A512-9541-FB7F-8EA45E90F8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 xmlns:a16="http://schemas.microsoft.com/office/drawing/2014/main" id="{F79AAF5E-B154-9795-2E73-2C568AB897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537DBB7-2C84-B191-18A5-723500227484}"/>
              </a:ext>
            </a:extLst>
          </p:cNvPr>
          <p:cNvSpPr>
            <a:spLocks noGrp="1"/>
          </p:cNvSpPr>
          <p:nvPr>
            <p:ph type="dt" sz="half" idx="10"/>
          </p:nvPr>
        </p:nvSpPr>
        <p:spPr/>
        <p:txBody>
          <a:bodyPr/>
          <a:lstStyle/>
          <a:p>
            <a:fld id="{3F4F15ED-8275-4CE9-9E61-3356A7C858F5}" type="datetimeFigureOut">
              <a:rPr lang="ro-RO" smtClean="0"/>
              <a:t>21.09.2025</a:t>
            </a:fld>
            <a:endParaRPr lang="ro-RO"/>
          </a:p>
        </p:txBody>
      </p:sp>
      <p:sp>
        <p:nvSpPr>
          <p:cNvPr id="6" name="Footer Placeholder 5">
            <a:extLst>
              <a:ext uri="{FF2B5EF4-FFF2-40B4-BE49-F238E27FC236}">
                <a16:creationId xmlns="" xmlns:a16="http://schemas.microsoft.com/office/drawing/2014/main" id="{298711F6-F636-4760-EA98-3E9E2A96A058}"/>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 xmlns:a16="http://schemas.microsoft.com/office/drawing/2014/main" id="{1AE4F640-467A-70CE-1E7C-ACF0C0D5FFEC}"/>
              </a:ext>
            </a:extLst>
          </p:cNvPr>
          <p:cNvSpPr>
            <a:spLocks noGrp="1"/>
          </p:cNvSpPr>
          <p:nvPr>
            <p:ph type="sldNum" sz="quarter" idx="12"/>
          </p:nvPr>
        </p:nvSpPr>
        <p:spPr/>
        <p:txBody>
          <a:bodyPr/>
          <a:lstStyle/>
          <a:p>
            <a:fld id="{FED00783-7297-40AB-977E-809A262EE523}" type="slidenum">
              <a:rPr lang="ro-RO" smtClean="0"/>
              <a:t>‹#›</a:t>
            </a:fld>
            <a:endParaRPr lang="ro-RO"/>
          </a:p>
        </p:txBody>
      </p:sp>
    </p:spTree>
    <p:extLst>
      <p:ext uri="{BB962C8B-B14F-4D97-AF65-F5344CB8AC3E}">
        <p14:creationId xmlns:p14="http://schemas.microsoft.com/office/powerpoint/2010/main" val="366428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90945-D53E-4079-5B29-72208E0BE2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 xmlns:a16="http://schemas.microsoft.com/office/drawing/2014/main" id="{F78265B4-E898-DED1-1237-96BA050D46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 xmlns:a16="http://schemas.microsoft.com/office/drawing/2014/main" id="{1D1B8891-008C-F223-16A9-DEBC9C57A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60CCE5F-CCF0-F59F-23F3-86F5BA145149}"/>
              </a:ext>
            </a:extLst>
          </p:cNvPr>
          <p:cNvSpPr>
            <a:spLocks noGrp="1"/>
          </p:cNvSpPr>
          <p:nvPr>
            <p:ph type="dt" sz="half" idx="10"/>
          </p:nvPr>
        </p:nvSpPr>
        <p:spPr/>
        <p:txBody>
          <a:bodyPr/>
          <a:lstStyle/>
          <a:p>
            <a:fld id="{3F4F15ED-8275-4CE9-9E61-3356A7C858F5}" type="datetimeFigureOut">
              <a:rPr lang="ro-RO" smtClean="0"/>
              <a:t>21.09.2025</a:t>
            </a:fld>
            <a:endParaRPr lang="ro-RO"/>
          </a:p>
        </p:txBody>
      </p:sp>
      <p:sp>
        <p:nvSpPr>
          <p:cNvPr id="6" name="Footer Placeholder 5">
            <a:extLst>
              <a:ext uri="{FF2B5EF4-FFF2-40B4-BE49-F238E27FC236}">
                <a16:creationId xmlns="" xmlns:a16="http://schemas.microsoft.com/office/drawing/2014/main" id="{9DAD42B6-43D1-9DB2-D942-C88263009AE6}"/>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 xmlns:a16="http://schemas.microsoft.com/office/drawing/2014/main" id="{D7E71E56-A0D9-A453-2AA3-925DFA8D2A28}"/>
              </a:ext>
            </a:extLst>
          </p:cNvPr>
          <p:cNvSpPr>
            <a:spLocks noGrp="1"/>
          </p:cNvSpPr>
          <p:nvPr>
            <p:ph type="sldNum" sz="quarter" idx="12"/>
          </p:nvPr>
        </p:nvSpPr>
        <p:spPr/>
        <p:txBody>
          <a:bodyPr/>
          <a:lstStyle/>
          <a:p>
            <a:fld id="{FED00783-7297-40AB-977E-809A262EE523}" type="slidenum">
              <a:rPr lang="ro-RO" smtClean="0"/>
              <a:t>‹#›</a:t>
            </a:fld>
            <a:endParaRPr lang="ro-RO"/>
          </a:p>
        </p:txBody>
      </p:sp>
    </p:spTree>
    <p:extLst>
      <p:ext uri="{BB962C8B-B14F-4D97-AF65-F5344CB8AC3E}">
        <p14:creationId xmlns:p14="http://schemas.microsoft.com/office/powerpoint/2010/main" val="1706847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24EDF33-E5A5-FF4D-CE22-F6D71738B1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 xmlns:a16="http://schemas.microsoft.com/office/drawing/2014/main" id="{204E0428-041B-9757-5AB4-F2DFDCD9FE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 xmlns:a16="http://schemas.microsoft.com/office/drawing/2014/main" id="{444E3622-1203-EEE5-CF21-047E498F60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F15ED-8275-4CE9-9E61-3356A7C858F5}" type="datetimeFigureOut">
              <a:rPr lang="ro-RO" smtClean="0"/>
              <a:t>21.09.2025</a:t>
            </a:fld>
            <a:endParaRPr lang="ro-RO"/>
          </a:p>
        </p:txBody>
      </p:sp>
      <p:sp>
        <p:nvSpPr>
          <p:cNvPr id="5" name="Footer Placeholder 4">
            <a:extLst>
              <a:ext uri="{FF2B5EF4-FFF2-40B4-BE49-F238E27FC236}">
                <a16:creationId xmlns="" xmlns:a16="http://schemas.microsoft.com/office/drawing/2014/main" id="{06D51DD1-0E48-1D74-1BF2-690F4EA09B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 xmlns:a16="http://schemas.microsoft.com/office/drawing/2014/main" id="{E39A71E2-2D96-9B5C-78AB-E0742775D2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D00783-7297-40AB-977E-809A262EE523}" type="slidenum">
              <a:rPr lang="ro-RO" smtClean="0"/>
              <a:t>‹#›</a:t>
            </a:fld>
            <a:endParaRPr lang="ro-RO"/>
          </a:p>
        </p:txBody>
      </p:sp>
    </p:spTree>
    <p:extLst>
      <p:ext uri="{BB962C8B-B14F-4D97-AF65-F5344CB8AC3E}">
        <p14:creationId xmlns:p14="http://schemas.microsoft.com/office/powerpoint/2010/main" val="2507308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ogle.com/search?cs=0&amp;sca_esv=81be61c3dad309e5&amp;q=ac%C8%9Biunea+capilar%C4%83&amp;sa=X&amp;ved=2ahUKEwi9qLP8leKPAxXM-LsIHfNfIlIQxccNegQIBRAC&amp;mstk=AUtExfDHBYPoI9hDTZGn9iGUabrZzXsql9g4_LPFLzukT27TjISuHIwz2R13UulcXWr2fnyr0bwuBmd-ESVW_WESuvQxXh67uWl_1xr253UaJYzGLa_AQyWO09sYR8A_ja4dpr8&amp;csui=3" TargetMode="External"/><Relationship Id="rId2" Type="http://schemas.openxmlformats.org/officeDocument/2006/relationships/hyperlink" Target="https://www.google.com/search?cs=0&amp;sca_esv=81be61c3dad309e5&amp;q=curbur%C4%83+medie&amp;sa=X&amp;ved=2ahUKEwi9qLP8leKPAxXM-LsIHfNfIlIQxccNegQIBRAB&amp;mstk=AUtExfDHBYPoI9hDTZGn9iGUabrZzXsql9g4_LPFLzukT27TjISuHIwz2R13UulcXWr2fnyr0bwuBmd-ESVW_WESuvQxXh67uWl_1xr253UaJYzGLa_AQyWO09sYR8A_ja4dpr8&amp;csui=3"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google.com/search?cs=0&amp;sca_esv=81be61c3dad309e5&amp;q=emulsiilor&amp;sa=X&amp;ved=2ahUKEwi9qLP8leKPAxXM-LsIHfNfIlIQxccNegQIBRAD&amp;mstk=AUtExfDHBYPoI9hDTZGn9iGUabrZzXsql9g4_LPFLzukT27TjISuHIwz2R13UulcXWr2fnyr0bwuBmd-ESVW_WESuvQxXh67uWl_1xr253UaJYzGLa_AQyWO09sYR8A_ja4dpr8&amp;csui=3"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4E2263-527A-915F-9B99-D043E53EDAB3}"/>
              </a:ext>
            </a:extLst>
          </p:cNvPr>
          <p:cNvSpPr>
            <a:spLocks noGrp="1"/>
          </p:cNvSpPr>
          <p:nvPr>
            <p:ph type="ctrTitle"/>
          </p:nvPr>
        </p:nvSpPr>
        <p:spPr/>
        <p:txBody>
          <a:bodyPr/>
          <a:lstStyle/>
          <a:p>
            <a:r>
              <a:rPr lang="en-US" dirty="0" err="1"/>
              <a:t>Fenomene</a:t>
            </a:r>
            <a:r>
              <a:rPr lang="en-US" dirty="0"/>
              <a:t> </a:t>
            </a:r>
            <a:r>
              <a:rPr lang="en-US" dirty="0" err="1"/>
              <a:t>moleculare</a:t>
            </a:r>
            <a:r>
              <a:rPr lang="en-US" dirty="0"/>
              <a:t>: </a:t>
            </a:r>
            <a:r>
              <a:rPr lang="en-US" dirty="0" err="1"/>
              <a:t>fenomene</a:t>
            </a:r>
            <a:r>
              <a:rPr lang="en-US" dirty="0"/>
              <a:t> de </a:t>
            </a:r>
            <a:r>
              <a:rPr lang="en-US"/>
              <a:t>suprafata</a:t>
            </a:r>
            <a:endParaRPr lang="ro-RO" dirty="0"/>
          </a:p>
        </p:txBody>
      </p:sp>
      <p:sp>
        <p:nvSpPr>
          <p:cNvPr id="3" name="Subtitle 2">
            <a:extLst>
              <a:ext uri="{FF2B5EF4-FFF2-40B4-BE49-F238E27FC236}">
                <a16:creationId xmlns="" xmlns:a16="http://schemas.microsoft.com/office/drawing/2014/main" id="{6A69E158-9D08-08AC-5BC8-F42E689AD87F}"/>
              </a:ext>
            </a:extLst>
          </p:cNvPr>
          <p:cNvSpPr>
            <a:spLocks noGrp="1"/>
          </p:cNvSpPr>
          <p:nvPr>
            <p:ph type="subTitle" idx="1"/>
          </p:nvPr>
        </p:nvSpPr>
        <p:spPr/>
        <p:txBody>
          <a:bodyPr/>
          <a:lstStyle/>
          <a:p>
            <a:endParaRPr lang="ro-RO" dirty="0"/>
          </a:p>
        </p:txBody>
      </p:sp>
    </p:spTree>
    <p:extLst>
      <p:ext uri="{BB962C8B-B14F-4D97-AF65-F5344CB8AC3E}">
        <p14:creationId xmlns:p14="http://schemas.microsoft.com/office/powerpoint/2010/main" val="3121121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EF9DBDB8-0C3C-8366-C7F3-F4ACD8B118E0}"/>
              </a:ext>
            </a:extLst>
          </p:cNvPr>
          <p:cNvPicPr>
            <a:picLocks noChangeAspect="1"/>
          </p:cNvPicPr>
          <p:nvPr/>
        </p:nvPicPr>
        <p:blipFill>
          <a:blip r:embed="rId2"/>
          <a:stretch>
            <a:fillRect/>
          </a:stretch>
        </p:blipFill>
        <p:spPr>
          <a:xfrm>
            <a:off x="2166246" y="2833955"/>
            <a:ext cx="8476194" cy="3319157"/>
          </a:xfrm>
          <a:prstGeom prst="rect">
            <a:avLst/>
          </a:prstGeom>
        </p:spPr>
      </p:pic>
      <p:pic>
        <p:nvPicPr>
          <p:cNvPr id="7" name="Picture 6">
            <a:extLst>
              <a:ext uri="{FF2B5EF4-FFF2-40B4-BE49-F238E27FC236}">
                <a16:creationId xmlns="" xmlns:a16="http://schemas.microsoft.com/office/drawing/2014/main" id="{F1C8CF87-8507-F06B-6CF3-08227A39C856}"/>
              </a:ext>
            </a:extLst>
          </p:cNvPr>
          <p:cNvPicPr>
            <a:picLocks noChangeAspect="1"/>
          </p:cNvPicPr>
          <p:nvPr/>
        </p:nvPicPr>
        <p:blipFill>
          <a:blip r:embed="rId3"/>
          <a:stretch>
            <a:fillRect/>
          </a:stretch>
        </p:blipFill>
        <p:spPr>
          <a:xfrm>
            <a:off x="9037170" y="2639830"/>
            <a:ext cx="988584" cy="280449"/>
          </a:xfrm>
          <a:prstGeom prst="rect">
            <a:avLst/>
          </a:prstGeom>
        </p:spPr>
      </p:pic>
    </p:spTree>
    <p:extLst>
      <p:ext uri="{BB962C8B-B14F-4D97-AF65-F5344CB8AC3E}">
        <p14:creationId xmlns:p14="http://schemas.microsoft.com/office/powerpoint/2010/main" val="4244709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6EB8E0-CE39-8C29-2D31-664470F953F5}"/>
              </a:ext>
            </a:extLst>
          </p:cNvPr>
          <p:cNvSpPr>
            <a:spLocks noGrp="1"/>
          </p:cNvSpPr>
          <p:nvPr>
            <p:ph type="title"/>
          </p:nvPr>
        </p:nvSpPr>
        <p:spPr/>
        <p:txBody>
          <a:bodyPr/>
          <a:lstStyle/>
          <a:p>
            <a:r>
              <a:rPr lang="ro-RO" b="1" dirty="0" err="1">
                <a:latin typeface="Times New Roman" panose="02020603050405020304" pitchFamily="18" charset="0"/>
                <a:ea typeface="Times New Roman" panose="02020603050405020304" pitchFamily="18" charset="0"/>
              </a:rPr>
              <a:t>Interfaţa</a:t>
            </a:r>
            <a:r>
              <a:rPr lang="ro-RO" b="1" dirty="0">
                <a:latin typeface="Times New Roman" panose="02020603050405020304" pitchFamily="18" charset="0"/>
                <a:ea typeface="Times New Roman" panose="02020603050405020304" pitchFamily="18" charset="0"/>
              </a:rPr>
              <a:t> lichid-lichid</a:t>
            </a:r>
            <a:r>
              <a:rPr lang="en-US" dirty="0">
                <a:latin typeface="Times New Roman" panose="02020603050405020304" pitchFamily="18" charset="0"/>
                <a:ea typeface="Times New Roman" panose="02020603050405020304" pitchFamily="18" charset="0"/>
              </a:rPr>
              <a:t/>
            </a:r>
            <a:br>
              <a:rPr lang="en-US"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 xmlns:a16="http://schemas.microsoft.com/office/drawing/2014/main" id="{37ADCC76-9CCF-75B7-8268-7EDCEC10377F}"/>
              </a:ext>
            </a:extLst>
          </p:cNvPr>
          <p:cNvSpPr>
            <a:spLocks noGrp="1"/>
          </p:cNvSpPr>
          <p:nvPr>
            <p:ph idx="1"/>
          </p:nvPr>
        </p:nvSpPr>
        <p:spPr/>
        <p:txBody>
          <a:bodyPr>
            <a:normAutofit fontScale="92500"/>
          </a:bodyPr>
          <a:lstStyle/>
          <a:p>
            <a:pPr marL="0" marR="0" indent="457200" algn="just">
              <a:lnSpc>
                <a:spcPct val="150000"/>
              </a:lnSpc>
              <a:buNone/>
            </a:pPr>
            <a:r>
              <a:rPr lang="ro-RO" b="1" i="1" dirty="0">
                <a:latin typeface="Times New Roman" panose="02020603050405020304" pitchFamily="18" charset="0"/>
                <a:ea typeface="Times New Roman" panose="02020603050405020304" pitchFamily="18" charset="0"/>
              </a:rPr>
              <a:t>Tensiunea </a:t>
            </a:r>
            <a:r>
              <a:rPr lang="ro-RO" b="1" i="1" dirty="0" err="1">
                <a:latin typeface="Times New Roman" panose="02020603050405020304" pitchFamily="18" charset="0"/>
                <a:ea typeface="Times New Roman" panose="02020603050405020304" pitchFamily="18" charset="0"/>
              </a:rPr>
              <a:t>interfacială</a:t>
            </a:r>
            <a:r>
              <a:rPr lang="ro-RO" dirty="0">
                <a:latin typeface="Times New Roman" panose="02020603050405020304" pitchFamily="18" charset="0"/>
                <a:ea typeface="Times New Roman" panose="02020603050405020304" pitchFamily="18" charset="0"/>
              </a:rPr>
              <a:t> este o formă generalizată a </a:t>
            </a:r>
            <a:r>
              <a:rPr lang="ro-RO" dirty="0" err="1">
                <a:latin typeface="Times New Roman" panose="02020603050405020304" pitchFamily="18" charset="0"/>
                <a:ea typeface="Times New Roman" panose="02020603050405020304" pitchFamily="18" charset="0"/>
              </a:rPr>
              <a:t>noţiunii</a:t>
            </a:r>
            <a:r>
              <a:rPr lang="ro-RO" dirty="0">
                <a:latin typeface="Times New Roman" panose="02020603050405020304" pitchFamily="18" charset="0"/>
                <a:ea typeface="Times New Roman" panose="02020603050405020304" pitchFamily="18" charset="0"/>
              </a:rPr>
              <a:t> de tensiune superficială, folosită pentru alte tipuri de </a:t>
            </a:r>
            <a:r>
              <a:rPr lang="ro-RO" dirty="0" err="1">
                <a:latin typeface="Times New Roman" panose="02020603050405020304" pitchFamily="18" charset="0"/>
                <a:ea typeface="Times New Roman" panose="02020603050405020304" pitchFamily="18" charset="0"/>
              </a:rPr>
              <a:t>interfeţe</a:t>
            </a:r>
            <a:r>
              <a:rPr lang="ro-RO" dirty="0">
                <a:latin typeface="Times New Roman" panose="02020603050405020304" pitchFamily="18" charset="0"/>
                <a:ea typeface="Times New Roman" panose="02020603050405020304" pitchFamily="18" charset="0"/>
              </a:rPr>
              <a:t> (lichid-lichid, lichid-solid). </a:t>
            </a:r>
            <a:endParaRPr lang="en-US" dirty="0">
              <a:latin typeface="Times New Roman" panose="02020603050405020304" pitchFamily="18" charset="0"/>
              <a:ea typeface="Times New Roman" panose="02020603050405020304" pitchFamily="18" charset="0"/>
            </a:endParaRPr>
          </a:p>
          <a:p>
            <a:pPr marL="0" marR="0" indent="457200" algn="just">
              <a:lnSpc>
                <a:spcPct val="150000"/>
              </a:lnSpc>
              <a:buNone/>
            </a:pPr>
            <a:r>
              <a:rPr lang="ro-RO" dirty="0">
                <a:latin typeface="Times New Roman" panose="02020603050405020304" pitchFamily="18" charset="0"/>
                <a:ea typeface="Times New Roman" panose="02020603050405020304" pitchFamily="18" charset="0"/>
              </a:rPr>
              <a:t>In cazul contactului dintre două lichide </a:t>
            </a:r>
            <a:r>
              <a:rPr lang="ro-RO" dirty="0" err="1">
                <a:latin typeface="Times New Roman" panose="02020603050405020304" pitchFamily="18" charset="0"/>
                <a:ea typeface="Times New Roman" panose="02020603050405020304" pitchFamily="18" charset="0"/>
              </a:rPr>
              <a:t>nemiscibile</a:t>
            </a:r>
            <a:r>
              <a:rPr lang="ro-RO" dirty="0">
                <a:latin typeface="Times New Roman" panose="02020603050405020304" pitchFamily="18" charset="0"/>
                <a:ea typeface="Times New Roman" panose="02020603050405020304" pitchFamily="18" charset="0"/>
              </a:rPr>
              <a:t> (apă-ulei, apă-glicerină, apă-mercur, etc.) apare o tensiune </a:t>
            </a:r>
            <a:r>
              <a:rPr lang="ro-RO" dirty="0" err="1">
                <a:latin typeface="Times New Roman" panose="02020603050405020304" pitchFamily="18" charset="0"/>
                <a:ea typeface="Times New Roman" panose="02020603050405020304" pitchFamily="18" charset="0"/>
              </a:rPr>
              <a:t>interfacială</a:t>
            </a:r>
            <a:r>
              <a:rPr lang="ro-RO" dirty="0">
                <a:latin typeface="Times New Roman" panose="02020603050405020304" pitchFamily="18" charset="0"/>
                <a:ea typeface="Times New Roman" panose="02020603050405020304" pitchFamily="18" charset="0"/>
              </a:rPr>
              <a:t> mai mică decât tensiunea superficială a fiecărui lichid în parte.</a:t>
            </a:r>
            <a:endParaRPr lang="en-US" dirty="0">
              <a:latin typeface="Times New Roman" panose="02020603050405020304" pitchFamily="18" charset="0"/>
              <a:ea typeface="Times New Roman" panose="02020603050405020304" pitchFamily="18" charset="0"/>
            </a:endParaRPr>
          </a:p>
          <a:p>
            <a:pPr marL="0" marR="0" indent="457200" algn="just">
              <a:lnSpc>
                <a:spcPct val="150000"/>
              </a:lnSpc>
              <a:buNone/>
            </a:pPr>
            <a:r>
              <a:rPr lang="ro-RO" dirty="0">
                <a:latin typeface="Times New Roman" panose="02020603050405020304" pitchFamily="18" charset="0"/>
                <a:ea typeface="Times New Roman" panose="02020603050405020304" pitchFamily="18" charset="0"/>
              </a:rPr>
              <a:t>Constatăm, că tensiunile </a:t>
            </a:r>
            <a:r>
              <a:rPr lang="ro-RO" dirty="0" err="1">
                <a:latin typeface="Times New Roman" panose="02020603050405020304" pitchFamily="18" charset="0"/>
                <a:ea typeface="Times New Roman" panose="02020603050405020304" pitchFamily="18" charset="0"/>
              </a:rPr>
              <a:t>interfaciale</a:t>
            </a:r>
            <a:r>
              <a:rPr lang="ro-RO" dirty="0">
                <a:latin typeface="Times New Roman" panose="02020603050405020304" pitchFamily="18" charset="0"/>
                <a:ea typeface="Times New Roman" panose="02020603050405020304" pitchFamily="18" charset="0"/>
              </a:rPr>
              <a:t>  scad cu </a:t>
            </a:r>
            <a:r>
              <a:rPr lang="ro-RO" dirty="0" err="1">
                <a:latin typeface="Times New Roman" panose="02020603050405020304" pitchFamily="18" charset="0"/>
                <a:ea typeface="Times New Roman" panose="02020603050405020304" pitchFamily="18" charset="0"/>
              </a:rPr>
              <a:t>creşterea</a:t>
            </a:r>
            <a:r>
              <a:rPr lang="ro-RO" dirty="0">
                <a:latin typeface="Times New Roman" panose="02020603050405020304" pitchFamily="18" charset="0"/>
                <a:ea typeface="Times New Roman" panose="02020603050405020304" pitchFamily="18" charset="0"/>
              </a:rPr>
              <a:t> temperaturii.</a:t>
            </a:r>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237582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C6D4470-E4A5-2A02-556E-5E3B28397D7A}"/>
              </a:ext>
            </a:extLst>
          </p:cNvPr>
          <p:cNvSpPr>
            <a:spLocks noGrp="1"/>
          </p:cNvSpPr>
          <p:nvPr>
            <p:ph idx="1"/>
          </p:nvPr>
        </p:nvSpPr>
        <p:spPr/>
        <p:txBody>
          <a:bodyPr/>
          <a:lstStyle/>
          <a:p>
            <a:pPr marL="0" indent="0">
              <a:buNone/>
            </a:pPr>
            <a:r>
              <a:rPr lang="ro-RO" dirty="0"/>
              <a:t>In </a:t>
            </a:r>
            <a:r>
              <a:rPr lang="ro-RO" dirty="0" err="1"/>
              <a:t>funcţie</a:t>
            </a:r>
            <a:r>
              <a:rPr lang="ro-RO" dirty="0"/>
              <a:t> de tensiunea superficială a lichidelor </a:t>
            </a:r>
            <a:r>
              <a:rPr lang="ro-RO" dirty="0" err="1"/>
              <a:t>şi</a:t>
            </a:r>
            <a:r>
              <a:rPr lang="ro-RO" dirty="0"/>
              <a:t> tensiunea </a:t>
            </a:r>
            <a:r>
              <a:rPr lang="ro-RO" dirty="0" err="1"/>
              <a:t>interfacială</a:t>
            </a:r>
            <a:r>
              <a:rPr lang="ro-RO" dirty="0"/>
              <a:t> pot apărea două cazuri distincte:</a:t>
            </a:r>
            <a:endParaRPr lang="en-US" dirty="0"/>
          </a:p>
          <a:p>
            <a:pPr lvl="0"/>
            <a:r>
              <a:rPr lang="ro-RO" b="1" dirty="0"/>
              <a:t>una din faze se separă de cealaltă sub formă de picături </a:t>
            </a:r>
            <a:r>
              <a:rPr lang="ro-RO" dirty="0"/>
              <a:t>(exemple: picături de glicerină în apă, grăsimi topite pe apă fierbinte etc), </a:t>
            </a:r>
            <a:r>
              <a:rPr lang="ro-RO" dirty="0" err="1"/>
              <a:t>şi</a:t>
            </a:r>
            <a:endParaRPr lang="en-US" dirty="0"/>
          </a:p>
          <a:p>
            <a:pPr lvl="0"/>
            <a:r>
              <a:rPr lang="ro-RO" b="1" dirty="0"/>
              <a:t>una din faze se întinde pe </a:t>
            </a:r>
            <a:r>
              <a:rPr lang="ro-RO" b="1" dirty="0" err="1"/>
              <a:t>suprafaţa</a:t>
            </a:r>
            <a:r>
              <a:rPr lang="ro-RO" b="1" dirty="0"/>
              <a:t> apei formând, o peliculă </a:t>
            </a:r>
            <a:r>
              <a:rPr lang="ro-RO" b="1" dirty="0" err="1"/>
              <a:t>monomoleculară</a:t>
            </a:r>
            <a:r>
              <a:rPr lang="ro-RO" dirty="0"/>
              <a:t>, </a:t>
            </a:r>
            <a:r>
              <a:rPr lang="ro-RO" b="1" dirty="0"/>
              <a:t>în care grupările hidrofile </a:t>
            </a:r>
            <a:r>
              <a:rPr lang="ro-RO" b="1" dirty="0" err="1"/>
              <a:t>interacţionează</a:t>
            </a:r>
            <a:r>
              <a:rPr lang="ro-RO" b="1" dirty="0"/>
              <a:t> cu apa, iar cele hidrofobe sunt îndreptate spre exterior</a:t>
            </a:r>
            <a:r>
              <a:rPr lang="ro-RO" dirty="0"/>
              <a:t>. De exemplu pot exista straturi </a:t>
            </a:r>
            <a:r>
              <a:rPr lang="ro-RO" dirty="0" err="1"/>
              <a:t>monoproteice</a:t>
            </a:r>
            <a:r>
              <a:rPr lang="ro-RO" dirty="0"/>
              <a:t> la </a:t>
            </a:r>
            <a:r>
              <a:rPr lang="ro-RO" dirty="0" err="1"/>
              <a:t>suprafaţa</a:t>
            </a:r>
            <a:r>
              <a:rPr lang="ro-RO" dirty="0"/>
              <a:t> celulei sau la contactul dintre plasmă </a:t>
            </a:r>
            <a:r>
              <a:rPr lang="ro-RO" dirty="0" err="1"/>
              <a:t>şi</a:t>
            </a:r>
            <a:r>
              <a:rPr lang="ro-RO" dirty="0"/>
              <a:t> </a:t>
            </a:r>
            <a:r>
              <a:rPr lang="ro-RO" dirty="0" err="1"/>
              <a:t>pereţii</a:t>
            </a:r>
            <a:r>
              <a:rPr lang="ro-RO" dirty="0"/>
              <a:t> vaselor.</a:t>
            </a:r>
            <a:endParaRPr lang="en-US" dirty="0"/>
          </a:p>
          <a:p>
            <a:endParaRPr lang="en-US" dirty="0"/>
          </a:p>
        </p:txBody>
      </p:sp>
    </p:spTree>
    <p:extLst>
      <p:ext uri="{BB962C8B-B14F-4D97-AF65-F5344CB8AC3E}">
        <p14:creationId xmlns:p14="http://schemas.microsoft.com/office/powerpoint/2010/main" val="59888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BCA5B9-8308-6858-3B39-00CD3B65B0BE}"/>
              </a:ext>
            </a:extLst>
          </p:cNvPr>
          <p:cNvSpPr>
            <a:spLocks noGrp="1"/>
          </p:cNvSpPr>
          <p:nvPr>
            <p:ph type="title"/>
          </p:nvPr>
        </p:nvSpPr>
        <p:spPr>
          <a:xfrm>
            <a:off x="838200" y="365125"/>
            <a:ext cx="10515600" cy="1097915"/>
          </a:xfrm>
        </p:spPr>
        <p:txBody>
          <a:bodyPr>
            <a:normAutofit/>
          </a:bodyPr>
          <a:lstStyle/>
          <a:p>
            <a:r>
              <a:rPr lang="ro-RO" b="1" dirty="0">
                <a:latin typeface="Times New Roman" panose="02020603050405020304" pitchFamily="18" charset="0"/>
                <a:ea typeface="Times New Roman" panose="02020603050405020304" pitchFamily="18" charset="0"/>
              </a:rPr>
              <a:t>Fenomene </a:t>
            </a:r>
            <a:r>
              <a:rPr lang="ro-RO" b="1" dirty="0" err="1">
                <a:latin typeface="Times New Roman" panose="02020603050405020304" pitchFamily="18" charset="0"/>
                <a:ea typeface="Times New Roman" panose="02020603050405020304" pitchFamily="18" charset="0"/>
              </a:rPr>
              <a:t>interfaţa</a:t>
            </a:r>
            <a:r>
              <a:rPr lang="ro-RO" b="1" dirty="0">
                <a:latin typeface="Times New Roman" panose="02020603050405020304" pitchFamily="18" charset="0"/>
                <a:ea typeface="Times New Roman" panose="02020603050405020304" pitchFamily="18" charset="0"/>
              </a:rPr>
              <a:t> solid – lichid</a:t>
            </a:r>
            <a:endParaRPr lang="en-US" dirty="0"/>
          </a:p>
        </p:txBody>
      </p:sp>
      <p:sp>
        <p:nvSpPr>
          <p:cNvPr id="3" name="Content Placeholder 2">
            <a:extLst>
              <a:ext uri="{FF2B5EF4-FFF2-40B4-BE49-F238E27FC236}">
                <a16:creationId xmlns="" xmlns:a16="http://schemas.microsoft.com/office/drawing/2014/main" id="{FA75E9AF-1296-F6BA-78D3-19E1582F9E8A}"/>
              </a:ext>
            </a:extLst>
          </p:cNvPr>
          <p:cNvSpPr>
            <a:spLocks noGrp="1"/>
          </p:cNvSpPr>
          <p:nvPr>
            <p:ph idx="1"/>
          </p:nvPr>
        </p:nvSpPr>
        <p:spPr>
          <a:xfrm>
            <a:off x="838200" y="1463040"/>
            <a:ext cx="10515600" cy="5029835"/>
          </a:xfrm>
        </p:spPr>
        <p:txBody>
          <a:bodyPr>
            <a:normAutofit fontScale="70000" lnSpcReduction="20000"/>
          </a:bodyPr>
          <a:lstStyle/>
          <a:p>
            <a:pPr marL="0" marR="0" indent="457200" algn="just">
              <a:lnSpc>
                <a:spcPct val="150000"/>
              </a:lnSpc>
              <a:buNone/>
            </a:pPr>
            <a:r>
              <a:rPr lang="ro-RO" dirty="0">
                <a:latin typeface="Times New Roman" panose="02020603050405020304" pitchFamily="18" charset="0"/>
                <a:ea typeface="Times New Roman" panose="02020603050405020304" pitchFamily="18" charset="0"/>
              </a:rPr>
              <a:t>Fenomenele superficiale au loc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la contactul dintre solid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lichid. In acest caz trebuie să se </a:t>
            </a:r>
            <a:r>
              <a:rPr lang="ro-RO" dirty="0" err="1">
                <a:latin typeface="Times New Roman" panose="02020603050405020304" pitchFamily="18" charset="0"/>
                <a:ea typeface="Times New Roman" panose="02020603050405020304" pitchFamily="18" charset="0"/>
              </a:rPr>
              <a:t>ţină</a:t>
            </a:r>
            <a:r>
              <a:rPr lang="ro-RO" dirty="0">
                <a:latin typeface="Times New Roman" panose="02020603050405020304" pitchFamily="18" charset="0"/>
                <a:ea typeface="Times New Roman" panose="02020603050405020304" pitchFamily="18" charset="0"/>
              </a:rPr>
              <a:t> cont atât de </a:t>
            </a:r>
            <a:r>
              <a:rPr lang="ro-RO" dirty="0" err="1">
                <a:latin typeface="Times New Roman" panose="02020603050405020304" pitchFamily="18" charset="0"/>
                <a:ea typeface="Times New Roman" panose="02020603050405020304" pitchFamily="18" charset="0"/>
              </a:rPr>
              <a:t>forţele</a:t>
            </a:r>
            <a:r>
              <a:rPr lang="ro-RO" dirty="0">
                <a:latin typeface="Times New Roman" panose="02020603050405020304" pitchFamily="18" charset="0"/>
                <a:ea typeface="Times New Roman" panose="02020603050405020304" pitchFamily="18" charset="0"/>
              </a:rPr>
              <a:t> de coeziune F</a:t>
            </a:r>
            <a:r>
              <a:rPr lang="ro-RO" baseline="-25000" dirty="0">
                <a:latin typeface="Times New Roman" panose="02020603050405020304" pitchFamily="18" charset="0"/>
                <a:ea typeface="Times New Roman" panose="02020603050405020304" pitchFamily="18" charset="0"/>
              </a:rPr>
              <a:t>C</a:t>
            </a:r>
            <a:r>
              <a:rPr lang="ro-RO" dirty="0">
                <a:latin typeface="Times New Roman" panose="02020603050405020304" pitchFamily="18" charset="0"/>
                <a:ea typeface="Times New Roman" panose="02020603050405020304" pitchFamily="18" charset="0"/>
              </a:rPr>
              <a:t> dintre moleculele lichidului, cât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de </a:t>
            </a:r>
            <a:r>
              <a:rPr lang="ro-RO" dirty="0" err="1">
                <a:latin typeface="Times New Roman" panose="02020603050405020304" pitchFamily="18" charset="0"/>
                <a:ea typeface="Times New Roman" panose="02020603050405020304" pitchFamily="18" charset="0"/>
              </a:rPr>
              <a:t>forţele</a:t>
            </a:r>
            <a:r>
              <a:rPr lang="ro-RO" dirty="0">
                <a:latin typeface="Times New Roman" panose="02020603050405020304" pitchFamily="18" charset="0"/>
                <a:ea typeface="Times New Roman" panose="02020603050405020304" pitchFamily="18" charset="0"/>
              </a:rPr>
              <a:t> de adeziune F</a:t>
            </a:r>
            <a:r>
              <a:rPr lang="ro-RO" baseline="-25000" dirty="0">
                <a:latin typeface="Times New Roman" panose="02020603050405020304" pitchFamily="18" charset="0"/>
                <a:ea typeface="Times New Roman" panose="02020603050405020304" pitchFamily="18" charset="0"/>
              </a:rPr>
              <a:t>A</a:t>
            </a:r>
            <a:r>
              <a:rPr lang="ro-RO" dirty="0">
                <a:latin typeface="Times New Roman" panose="02020603050405020304" pitchFamily="18" charset="0"/>
                <a:ea typeface="Times New Roman" panose="02020603050405020304" pitchFamily="18" charset="0"/>
              </a:rPr>
              <a:t> dintre moleculele solidului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ale lichidului. Aceste </a:t>
            </a:r>
            <a:r>
              <a:rPr lang="ro-RO" dirty="0" err="1">
                <a:latin typeface="Times New Roman" panose="02020603050405020304" pitchFamily="18" charset="0"/>
                <a:ea typeface="Times New Roman" panose="02020603050405020304" pitchFamily="18" charset="0"/>
              </a:rPr>
              <a:t>forţe</a:t>
            </a:r>
            <a:r>
              <a:rPr lang="ro-RO" dirty="0">
                <a:latin typeface="Times New Roman" panose="02020603050405020304" pitchFamily="18" charset="0"/>
                <a:ea typeface="Times New Roman" panose="02020603050405020304" pitchFamily="18" charset="0"/>
              </a:rPr>
              <a:t> au un rol important în forma </a:t>
            </a:r>
            <a:r>
              <a:rPr lang="ro-RO" dirty="0" err="1">
                <a:latin typeface="Times New Roman" panose="02020603050405020304" pitchFamily="18" charset="0"/>
                <a:ea typeface="Times New Roman" panose="02020603050405020304" pitchFamily="18" charset="0"/>
              </a:rPr>
              <a:t>suprafeţelor</a:t>
            </a:r>
            <a:r>
              <a:rPr lang="ro-RO" dirty="0">
                <a:latin typeface="Times New Roman" panose="02020603050405020304" pitchFamily="18" charset="0"/>
                <a:ea typeface="Times New Roman" panose="02020603050405020304" pitchFamily="18" charset="0"/>
              </a:rPr>
              <a:t> libere a lichidelor în regiunea de contact cu solidul.</a:t>
            </a:r>
            <a:endParaRPr lang="en-US" dirty="0">
              <a:latin typeface="Times New Roman" panose="02020603050405020304" pitchFamily="18" charset="0"/>
              <a:ea typeface="Times New Roman" panose="02020603050405020304" pitchFamily="18" charset="0"/>
            </a:endParaRPr>
          </a:p>
          <a:p>
            <a:pPr marL="0" marR="0" indent="457200" algn="just">
              <a:lnSpc>
                <a:spcPct val="150000"/>
              </a:lnSpc>
              <a:buNone/>
            </a:pPr>
            <a:r>
              <a:rPr lang="ro-RO" dirty="0" err="1">
                <a:latin typeface="Times New Roman" panose="02020603050405020304" pitchFamily="18" charset="0"/>
                <a:ea typeface="Times New Roman" panose="02020603050405020304" pitchFamily="18" charset="0"/>
              </a:rPr>
              <a:t>Suprafaţa</a:t>
            </a:r>
            <a:r>
              <a:rPr lang="ro-RO" dirty="0">
                <a:latin typeface="Times New Roman" panose="02020603050405020304" pitchFamily="18" charset="0"/>
                <a:ea typeface="Times New Roman" panose="02020603050405020304" pitchFamily="18" charset="0"/>
              </a:rPr>
              <a:t> liberă a lichidului dintr-un vas cu </a:t>
            </a:r>
            <a:r>
              <a:rPr lang="ro-RO" dirty="0" err="1">
                <a:latin typeface="Times New Roman" panose="02020603050405020304" pitchFamily="18" charset="0"/>
                <a:ea typeface="Times New Roman" panose="02020603050405020304" pitchFamily="18" charset="0"/>
              </a:rPr>
              <a:t>secţiune</a:t>
            </a:r>
            <a:r>
              <a:rPr lang="ro-RO" dirty="0">
                <a:latin typeface="Times New Roman" panose="02020603050405020304" pitchFamily="18" charset="0"/>
                <a:ea typeface="Times New Roman" panose="02020603050405020304" pitchFamily="18" charset="0"/>
              </a:rPr>
              <a:t> mare poate fi plană, când rezultanta  a </a:t>
            </a:r>
            <a:r>
              <a:rPr lang="ro-RO" dirty="0" err="1">
                <a:latin typeface="Times New Roman" panose="02020603050405020304" pitchFamily="18" charset="0"/>
                <a:ea typeface="Times New Roman" panose="02020603050405020304" pitchFamily="18" charset="0"/>
              </a:rPr>
              <a:t>forţelor</a:t>
            </a:r>
            <a:r>
              <a:rPr lang="ro-RO" dirty="0">
                <a:latin typeface="Times New Roman" panose="02020603050405020304" pitchFamily="18" charset="0"/>
                <a:ea typeface="Times New Roman" panose="02020603050405020304" pitchFamily="18" charset="0"/>
              </a:rPr>
              <a:t> de coeziune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adeziune este îndreptată în lungul peretelui vasului, sau sub forma de menisc. </a:t>
            </a:r>
          </a:p>
          <a:p>
            <a:pPr marL="0" marR="0" indent="457200" algn="just">
              <a:lnSpc>
                <a:spcPct val="150000"/>
              </a:lnSpc>
              <a:buNone/>
            </a:pPr>
            <a:r>
              <a:rPr lang="ro-RO" dirty="0">
                <a:latin typeface="Times New Roman" panose="02020603050405020304" pitchFamily="18" charset="0"/>
                <a:ea typeface="Times New Roman" panose="02020603050405020304" pitchFamily="18" charset="0"/>
              </a:rPr>
              <a:t>Meniscul este concav când  este orientată spre exteriorul vasului, în acest caz lichidul udă solidul. </a:t>
            </a:r>
          </a:p>
          <a:p>
            <a:pPr marL="0" marR="0" indent="457200" algn="just">
              <a:lnSpc>
                <a:spcPct val="150000"/>
              </a:lnSpc>
              <a:buNone/>
            </a:pPr>
            <a:r>
              <a:rPr lang="ro-RO" dirty="0">
                <a:latin typeface="Times New Roman" panose="02020603050405020304" pitchFamily="18" charset="0"/>
                <a:ea typeface="Times New Roman" panose="02020603050405020304" pitchFamily="18" charset="0"/>
              </a:rPr>
              <a:t>Dacă  este îndreptată spre interior, meniscul este convex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lichidul nu udă solidul. Rezultanta este perpendiculară pe tangenta dusă la </a:t>
            </a:r>
            <a:r>
              <a:rPr lang="ro-RO" dirty="0" err="1">
                <a:latin typeface="Times New Roman" panose="02020603050405020304" pitchFamily="18" charset="0"/>
                <a:ea typeface="Times New Roman" panose="02020603050405020304" pitchFamily="18" charset="0"/>
              </a:rPr>
              <a:t>suprafaţa</a:t>
            </a:r>
            <a:r>
              <a:rPr lang="ro-RO" dirty="0">
                <a:latin typeface="Times New Roman" panose="02020603050405020304" pitchFamily="18" charset="0"/>
                <a:ea typeface="Times New Roman" panose="02020603050405020304" pitchFamily="18" charset="0"/>
              </a:rPr>
              <a:t> liberă în unghiul de racord </a:t>
            </a:r>
            <a:r>
              <a:rPr lang="ro-RO" dirty="0">
                <a:latin typeface="Times New Roman" panose="02020603050405020304" pitchFamily="18" charset="0"/>
                <a:ea typeface="Times New Roman" panose="02020603050405020304" pitchFamily="18" charset="0"/>
                <a:sym typeface="Symbol" panose="05050102010706020507" pitchFamily="18" charset="2"/>
              </a:rPr>
              <a:t></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Suprafaţa</a:t>
            </a:r>
            <a:r>
              <a:rPr lang="ro-RO" dirty="0">
                <a:latin typeface="Times New Roman" panose="02020603050405020304" pitchFamily="18" charset="0"/>
                <a:ea typeface="Times New Roman" panose="02020603050405020304" pitchFamily="18" charset="0"/>
              </a:rPr>
              <a:t> de la mijlocul vasului este orizontală, deoarece în această zonă </a:t>
            </a:r>
            <a:r>
              <a:rPr lang="ro-RO" dirty="0" err="1">
                <a:latin typeface="Times New Roman" panose="02020603050405020304" pitchFamily="18" charset="0"/>
                <a:ea typeface="Times New Roman" panose="02020603050405020304" pitchFamily="18" charset="0"/>
              </a:rPr>
              <a:t>acţionează</a:t>
            </a:r>
            <a:r>
              <a:rPr lang="ro-RO" dirty="0">
                <a:latin typeface="Times New Roman" panose="02020603050405020304" pitchFamily="18" charset="0"/>
                <a:ea typeface="Times New Roman" panose="02020603050405020304" pitchFamily="18" charset="0"/>
              </a:rPr>
              <a:t> numai </a:t>
            </a:r>
            <a:r>
              <a:rPr lang="ro-RO" dirty="0" err="1">
                <a:latin typeface="Times New Roman" panose="02020603050405020304" pitchFamily="18" charset="0"/>
                <a:ea typeface="Times New Roman" panose="02020603050405020304" pitchFamily="18" charset="0"/>
              </a:rPr>
              <a:t>forţele</a:t>
            </a:r>
            <a:r>
              <a:rPr lang="ro-RO" dirty="0">
                <a:latin typeface="Times New Roman" panose="02020603050405020304" pitchFamily="18" charset="0"/>
                <a:ea typeface="Times New Roman" panose="02020603050405020304" pitchFamily="18" charset="0"/>
              </a:rPr>
              <a:t> de coeziune.</a:t>
            </a:r>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755620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1D45D77-88F6-A664-86F1-B27DE5501F0B}"/>
              </a:ext>
            </a:extLst>
          </p:cNvPr>
          <p:cNvSpPr>
            <a:spLocks noGrp="1"/>
          </p:cNvSpPr>
          <p:nvPr>
            <p:ph idx="1"/>
          </p:nvPr>
        </p:nvSpPr>
        <p:spPr>
          <a:xfrm>
            <a:off x="838200" y="631767"/>
            <a:ext cx="10515600" cy="5545196"/>
          </a:xfrm>
        </p:spPr>
        <p:txBody>
          <a:bodyPr>
            <a:normAutofit/>
          </a:bodyPr>
          <a:lstStyle/>
          <a:p>
            <a:pPr marL="0" marR="0" indent="457200" algn="just">
              <a:lnSpc>
                <a:spcPct val="150000"/>
              </a:lnSpc>
              <a:buNone/>
            </a:pPr>
            <a:r>
              <a:rPr lang="ro-RO" dirty="0">
                <a:latin typeface="Times New Roman" panose="02020603050405020304" pitchFamily="18" charset="0"/>
                <a:ea typeface="Times New Roman" panose="02020603050405020304" pitchFamily="18" charset="0"/>
              </a:rPr>
              <a:t>Un solid în raport cu lichidele poate fi:</a:t>
            </a:r>
            <a:endParaRPr lang="en-US" dirty="0">
              <a:latin typeface="Times New Roman" panose="02020603050405020304" pitchFamily="18" charset="0"/>
              <a:ea typeface="Times New Roman" panose="02020603050405020304" pitchFamily="18" charset="0"/>
            </a:endParaRPr>
          </a:p>
          <a:p>
            <a:pPr algn="just">
              <a:lnSpc>
                <a:spcPct val="150000"/>
              </a:lnSpc>
              <a:buNone/>
            </a:pPr>
            <a:r>
              <a:rPr lang="ro-RO" dirty="0">
                <a:latin typeface="Times New Roman" panose="02020603050405020304" pitchFamily="18" charset="0"/>
                <a:ea typeface="Times New Roman" panose="02020603050405020304" pitchFamily="18" charset="0"/>
              </a:rPr>
              <a:t>a)  solid liofil (hidrofil în cazul apei) când       </a:t>
            </a:r>
            <a:r>
              <a:rPr lang="ro-RO" dirty="0">
                <a:latin typeface="Times New Roman" panose="02020603050405020304" pitchFamily="18" charset="0"/>
                <a:ea typeface="Times New Roman" panose="02020603050405020304" pitchFamily="18" charset="0"/>
                <a:sym typeface="Symbol" panose="05050102010706020507" pitchFamily="18" charset="2"/>
              </a:rPr>
              <a:t></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0 </a:t>
            </a:r>
            <a:r>
              <a:rPr lang="ro-RO" dirty="0">
                <a:latin typeface="Times New Roman" panose="02020603050405020304" pitchFamily="18" charset="0"/>
                <a:ea typeface="Times New Roman" panose="02020603050405020304" pitchFamily="18" charset="0"/>
                <a:sym typeface="Symbol" panose="05050102010706020507" pitchFamily="18" charset="2"/>
              </a:rPr>
              <a:t></a:t>
            </a:r>
            <a:r>
              <a:rPr lang="ro-RO"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sym typeface="Symbol" panose="05050102010706020507" pitchFamily="18" charset="2"/>
              </a:rPr>
              <a:t></a:t>
            </a:r>
            <a:r>
              <a:rPr lang="ro-RO"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sym typeface="Symbol" panose="05050102010706020507" pitchFamily="18" charset="2"/>
              </a:rPr>
              <a:t></a:t>
            </a:r>
            <a:r>
              <a:rPr lang="ro-RO"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sym typeface="Symbol" panose="05050102010706020507" pitchFamily="18" charset="2"/>
              </a:rPr>
              <a:t></a:t>
            </a:r>
            <a:r>
              <a:rPr lang="ro-RO" dirty="0">
                <a:latin typeface="Times New Roman" panose="02020603050405020304" pitchFamily="18" charset="0"/>
                <a:ea typeface="Times New Roman" panose="02020603050405020304" pitchFamily="18" charset="0"/>
              </a:rPr>
              <a:t>/2, menisc concav, fiind udat de lichid;</a:t>
            </a:r>
            <a:endParaRPr lang="en-US" dirty="0">
              <a:latin typeface="Times New Roman" panose="02020603050405020304" pitchFamily="18" charset="0"/>
              <a:ea typeface="Times New Roman" panose="02020603050405020304" pitchFamily="18" charset="0"/>
            </a:endParaRPr>
          </a:p>
          <a:p>
            <a:pPr algn="just">
              <a:lnSpc>
                <a:spcPct val="150000"/>
              </a:lnSpc>
              <a:buNone/>
            </a:pPr>
            <a:r>
              <a:rPr lang="ro-RO" dirty="0">
                <a:latin typeface="Times New Roman" panose="02020603050405020304" pitchFamily="18" charset="0"/>
                <a:ea typeface="Times New Roman" panose="02020603050405020304" pitchFamily="18" charset="0"/>
              </a:rPr>
              <a:t>b)  solid indiferent cu </a:t>
            </a:r>
            <a:r>
              <a:rPr lang="ro-RO" dirty="0">
                <a:latin typeface="Times New Roman" panose="02020603050405020304" pitchFamily="18" charset="0"/>
                <a:ea typeface="Times New Roman" panose="02020603050405020304" pitchFamily="18" charset="0"/>
                <a:sym typeface="Symbol" panose="05050102010706020507" pitchFamily="18" charset="2"/>
              </a:rPr>
              <a:t></a:t>
            </a:r>
            <a:r>
              <a:rPr lang="ro-RO" dirty="0">
                <a:latin typeface="Times New Roman" panose="02020603050405020304" pitchFamily="18" charset="0"/>
                <a:ea typeface="Times New Roman" panose="02020603050405020304" pitchFamily="18" charset="0"/>
              </a:rPr>
              <a:t> = </a:t>
            </a:r>
            <a:r>
              <a:rPr lang="ro-RO" dirty="0">
                <a:latin typeface="Times New Roman" panose="02020603050405020304" pitchFamily="18" charset="0"/>
                <a:ea typeface="Times New Roman" panose="02020603050405020304" pitchFamily="18" charset="0"/>
                <a:sym typeface="Symbol" panose="05050102010706020507" pitchFamily="18" charset="2"/>
              </a:rPr>
              <a:t></a:t>
            </a:r>
            <a:r>
              <a:rPr lang="ro-RO" dirty="0">
                <a:latin typeface="Times New Roman" panose="02020603050405020304" pitchFamily="18" charset="0"/>
                <a:ea typeface="Times New Roman" panose="02020603050405020304" pitchFamily="18" charset="0"/>
              </a:rPr>
              <a:t>/2, </a:t>
            </a:r>
            <a:r>
              <a:rPr lang="ro-RO" dirty="0" err="1">
                <a:latin typeface="Times New Roman" panose="02020603050405020304" pitchFamily="18" charset="0"/>
                <a:ea typeface="Times New Roman" panose="02020603050405020304" pitchFamily="18" charset="0"/>
              </a:rPr>
              <a:t>suprafaţa</a:t>
            </a:r>
            <a:r>
              <a:rPr lang="ro-RO" dirty="0">
                <a:latin typeface="Times New Roman" panose="02020603050405020304" pitchFamily="18" charset="0"/>
                <a:ea typeface="Times New Roman" panose="02020603050405020304" pitchFamily="18" charset="0"/>
              </a:rPr>
              <a:t> liberă a lichidului fiind orizontală;</a:t>
            </a:r>
            <a:endParaRPr lang="en-US" dirty="0">
              <a:latin typeface="Times New Roman" panose="02020603050405020304" pitchFamily="18" charset="0"/>
              <a:ea typeface="Times New Roman" panose="02020603050405020304" pitchFamily="18" charset="0"/>
            </a:endParaRPr>
          </a:p>
          <a:p>
            <a:pPr algn="just">
              <a:lnSpc>
                <a:spcPct val="150000"/>
              </a:lnSpc>
              <a:buNone/>
            </a:pPr>
            <a:r>
              <a:rPr lang="ro-RO" dirty="0">
                <a:latin typeface="Times New Roman" panose="02020603050405020304" pitchFamily="18" charset="0"/>
                <a:ea typeface="Times New Roman" panose="02020603050405020304" pitchFamily="18" charset="0"/>
              </a:rPr>
              <a:t>c)  solid liofob (hidrofob) când       </a:t>
            </a:r>
            <a:r>
              <a:rPr lang="ro-RO" dirty="0">
                <a:latin typeface="Times New Roman" panose="02020603050405020304" pitchFamily="18" charset="0"/>
                <a:ea typeface="Times New Roman" panose="02020603050405020304" pitchFamily="18" charset="0"/>
                <a:sym typeface="Symbol" panose="05050102010706020507" pitchFamily="18" charset="2"/>
              </a:rPr>
              <a:t></a:t>
            </a:r>
            <a:r>
              <a:rPr lang="ro-RO" dirty="0">
                <a:latin typeface="Times New Roman" panose="02020603050405020304" pitchFamily="18" charset="0"/>
                <a:ea typeface="Times New Roman" panose="02020603050405020304" pitchFamily="18" charset="0"/>
              </a:rPr>
              <a:t>        , </a:t>
            </a:r>
            <a:r>
              <a:rPr lang="ro-RO" dirty="0">
                <a:latin typeface="Times New Roman" panose="02020603050405020304" pitchFamily="18" charset="0"/>
                <a:ea typeface="Times New Roman" panose="02020603050405020304" pitchFamily="18" charset="0"/>
                <a:sym typeface="Symbol" panose="05050102010706020507" pitchFamily="18" charset="2"/>
              </a:rPr>
              <a:t></a:t>
            </a:r>
            <a:r>
              <a:rPr lang="ro-RO"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sym typeface="Symbol" panose="05050102010706020507" pitchFamily="18" charset="2"/>
              </a:rPr>
              <a:t></a:t>
            </a:r>
            <a:r>
              <a:rPr lang="ro-RO"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sym typeface="Symbol" panose="05050102010706020507" pitchFamily="18" charset="2"/>
              </a:rPr>
              <a:t></a:t>
            </a:r>
            <a:r>
              <a:rPr lang="ro-RO"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sym typeface="Symbol" panose="05050102010706020507" pitchFamily="18" charset="2"/>
              </a:rPr>
              <a:t></a:t>
            </a:r>
            <a:r>
              <a:rPr lang="ro-RO"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sym typeface="Symbol" panose="05050102010706020507" pitchFamily="18" charset="2"/>
              </a:rPr>
              <a:t></a:t>
            </a:r>
            <a:r>
              <a:rPr lang="ro-RO" dirty="0">
                <a:latin typeface="Times New Roman" panose="02020603050405020304" pitchFamily="18" charset="0"/>
                <a:ea typeface="Times New Roman" panose="02020603050405020304" pitchFamily="18" charset="0"/>
              </a:rPr>
              <a:t>/2, menisc convex, lichidul nu udă solidul.</a:t>
            </a:r>
            <a:endParaRPr lang="en-US" dirty="0">
              <a:latin typeface="Times New Roman" panose="02020603050405020304" pitchFamily="18" charset="0"/>
              <a:ea typeface="Times New Roman" panose="02020603050405020304" pitchFamily="18" charset="0"/>
            </a:endParaRPr>
          </a:p>
          <a:p>
            <a:endParaRPr lang="en-US" dirty="0"/>
          </a:p>
        </p:txBody>
      </p:sp>
      <p:pic>
        <p:nvPicPr>
          <p:cNvPr id="4" name="Picture 3">
            <a:extLst>
              <a:ext uri="{FF2B5EF4-FFF2-40B4-BE49-F238E27FC236}">
                <a16:creationId xmlns="" xmlns:a16="http://schemas.microsoft.com/office/drawing/2014/main" id="{6977B8C1-57A6-90E2-BADF-F37FEA40CF5E}"/>
              </a:ext>
            </a:extLst>
          </p:cNvPr>
          <p:cNvPicPr>
            <a:picLocks noChangeAspect="1"/>
          </p:cNvPicPr>
          <p:nvPr/>
        </p:nvPicPr>
        <p:blipFill>
          <a:blip r:embed="rId2"/>
          <a:stretch>
            <a:fillRect/>
          </a:stretch>
        </p:blipFill>
        <p:spPr>
          <a:xfrm>
            <a:off x="7043403" y="1546167"/>
            <a:ext cx="371921" cy="460474"/>
          </a:xfrm>
          <a:prstGeom prst="rect">
            <a:avLst/>
          </a:prstGeom>
        </p:spPr>
      </p:pic>
      <p:pic>
        <p:nvPicPr>
          <p:cNvPr id="5" name="Picture 4">
            <a:extLst>
              <a:ext uri="{FF2B5EF4-FFF2-40B4-BE49-F238E27FC236}">
                <a16:creationId xmlns="" xmlns:a16="http://schemas.microsoft.com/office/drawing/2014/main" id="{320DAD97-CB4A-429D-BAB9-7E7568F5F06A}"/>
              </a:ext>
            </a:extLst>
          </p:cNvPr>
          <p:cNvPicPr>
            <a:picLocks noChangeAspect="1"/>
          </p:cNvPicPr>
          <p:nvPr/>
        </p:nvPicPr>
        <p:blipFill>
          <a:blip r:embed="rId3"/>
          <a:stretch>
            <a:fillRect/>
          </a:stretch>
        </p:blipFill>
        <p:spPr>
          <a:xfrm>
            <a:off x="7736625" y="1473286"/>
            <a:ext cx="454676" cy="606235"/>
          </a:xfrm>
          <a:prstGeom prst="rect">
            <a:avLst/>
          </a:prstGeom>
        </p:spPr>
      </p:pic>
      <p:pic>
        <p:nvPicPr>
          <p:cNvPr id="6" name="Picture 5">
            <a:extLst>
              <a:ext uri="{FF2B5EF4-FFF2-40B4-BE49-F238E27FC236}">
                <a16:creationId xmlns="" xmlns:a16="http://schemas.microsoft.com/office/drawing/2014/main" id="{E3F81AFF-C205-9EE8-EA65-51F6179B8D34}"/>
              </a:ext>
            </a:extLst>
          </p:cNvPr>
          <p:cNvPicPr>
            <a:picLocks noChangeAspect="1"/>
          </p:cNvPicPr>
          <p:nvPr/>
        </p:nvPicPr>
        <p:blipFill>
          <a:blip r:embed="rId2"/>
          <a:stretch>
            <a:fillRect/>
          </a:stretch>
        </p:blipFill>
        <p:spPr>
          <a:xfrm>
            <a:off x="5613614" y="4352108"/>
            <a:ext cx="482386" cy="597240"/>
          </a:xfrm>
          <a:prstGeom prst="rect">
            <a:avLst/>
          </a:prstGeom>
        </p:spPr>
      </p:pic>
      <p:pic>
        <p:nvPicPr>
          <p:cNvPr id="7" name="Picture 6">
            <a:extLst>
              <a:ext uri="{FF2B5EF4-FFF2-40B4-BE49-F238E27FC236}">
                <a16:creationId xmlns="" xmlns:a16="http://schemas.microsoft.com/office/drawing/2014/main" id="{2C43B5F8-3A7E-C5B6-9103-B97B5DCB42A8}"/>
              </a:ext>
            </a:extLst>
          </p:cNvPr>
          <p:cNvPicPr>
            <a:picLocks noChangeAspect="1"/>
          </p:cNvPicPr>
          <p:nvPr/>
        </p:nvPicPr>
        <p:blipFill>
          <a:blip r:embed="rId3"/>
          <a:stretch>
            <a:fillRect/>
          </a:stretch>
        </p:blipFill>
        <p:spPr>
          <a:xfrm>
            <a:off x="6505599" y="4329137"/>
            <a:ext cx="482386" cy="643182"/>
          </a:xfrm>
          <a:prstGeom prst="rect">
            <a:avLst/>
          </a:prstGeom>
        </p:spPr>
      </p:pic>
    </p:spTree>
    <p:extLst>
      <p:ext uri="{BB962C8B-B14F-4D97-AF65-F5344CB8AC3E}">
        <p14:creationId xmlns:p14="http://schemas.microsoft.com/office/powerpoint/2010/main" val="512570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816978-A998-64D6-86B8-110A73133FE0}"/>
              </a:ext>
            </a:extLst>
          </p:cNvPr>
          <p:cNvSpPr>
            <a:spLocks noGrp="1"/>
          </p:cNvSpPr>
          <p:nvPr>
            <p:ph type="title"/>
          </p:nvPr>
        </p:nvSpPr>
        <p:spPr>
          <a:xfrm>
            <a:off x="838200" y="365125"/>
            <a:ext cx="10515600" cy="685193"/>
          </a:xfrm>
        </p:spPr>
        <p:txBody>
          <a:bodyPr>
            <a:normAutofit fontScale="90000"/>
          </a:bodyPr>
          <a:lstStyle/>
          <a:p>
            <a:r>
              <a:rPr lang="ro-RO" dirty="0"/>
              <a:t>Fenomene de contact lichid - solid</a:t>
            </a:r>
          </a:p>
        </p:txBody>
      </p:sp>
      <p:pic>
        <p:nvPicPr>
          <p:cNvPr id="13" name="Picture 12">
            <a:extLst>
              <a:ext uri="{FF2B5EF4-FFF2-40B4-BE49-F238E27FC236}">
                <a16:creationId xmlns="" xmlns:a16="http://schemas.microsoft.com/office/drawing/2014/main" id="{2DFD0F1D-23BA-763A-AF99-19D9E4B3CD92}"/>
              </a:ext>
            </a:extLst>
          </p:cNvPr>
          <p:cNvPicPr>
            <a:picLocks noChangeAspect="1"/>
          </p:cNvPicPr>
          <p:nvPr/>
        </p:nvPicPr>
        <p:blipFill>
          <a:blip r:embed="rId2"/>
          <a:stretch>
            <a:fillRect/>
          </a:stretch>
        </p:blipFill>
        <p:spPr>
          <a:xfrm>
            <a:off x="438710" y="7246210"/>
            <a:ext cx="8640381" cy="647790"/>
          </a:xfrm>
          <a:prstGeom prst="rect">
            <a:avLst/>
          </a:prstGeom>
        </p:spPr>
      </p:pic>
      <p:pic>
        <p:nvPicPr>
          <p:cNvPr id="14" name="Content Placeholder 3">
            <a:extLst>
              <a:ext uri="{FF2B5EF4-FFF2-40B4-BE49-F238E27FC236}">
                <a16:creationId xmlns="" xmlns:a16="http://schemas.microsoft.com/office/drawing/2014/main" id="{CD0FABFB-9E4F-CD33-9320-E9E54F253A8D}"/>
              </a:ext>
            </a:extLst>
          </p:cNvPr>
          <p:cNvPicPr>
            <a:picLocks noGrp="1" noChangeAspect="1"/>
          </p:cNvPicPr>
          <p:nvPr>
            <p:ph idx="1"/>
          </p:nvPr>
        </p:nvPicPr>
        <p:blipFill>
          <a:blip r:embed="rId3"/>
          <a:stretch>
            <a:fillRect/>
          </a:stretch>
        </p:blipFill>
        <p:spPr>
          <a:xfrm>
            <a:off x="2231554" y="1050318"/>
            <a:ext cx="6492979" cy="2267882"/>
          </a:xfrm>
          <a:prstGeom prst="rect">
            <a:avLst/>
          </a:prstGeom>
        </p:spPr>
      </p:pic>
      <p:sp>
        <p:nvSpPr>
          <p:cNvPr id="3" name="Rectangle 2"/>
          <p:cNvSpPr/>
          <p:nvPr/>
        </p:nvSpPr>
        <p:spPr>
          <a:xfrm>
            <a:off x="1099126" y="3574795"/>
            <a:ext cx="9319491" cy="1754326"/>
          </a:xfrm>
          <a:prstGeom prst="rect">
            <a:avLst/>
          </a:prstGeom>
        </p:spPr>
        <p:txBody>
          <a:bodyPr wrap="square">
            <a:spAutoFit/>
          </a:bodyPr>
          <a:lstStyle/>
          <a:p>
            <a:r>
              <a:rPr lang="ro-RO" b="1" dirty="0" smtClean="0">
                <a:latin typeface="Times New Roman" panose="02020603050405020304" pitchFamily="18" charset="0"/>
                <a:ea typeface="Times New Roman" panose="02020603050405020304" pitchFamily="18" charset="0"/>
              </a:rPr>
              <a:t>Adeziunea </a:t>
            </a:r>
            <a:r>
              <a:rPr lang="ro-RO" dirty="0" smtClean="0">
                <a:latin typeface="Times New Roman" panose="02020603050405020304" pitchFamily="18" charset="0"/>
                <a:ea typeface="Times New Roman" panose="02020603050405020304" pitchFamily="18" charset="0"/>
              </a:rPr>
              <a:t> - proprietatea ce rezultă din atracția dintre moleculele unui lichid și cele ale suprafețeie solidului din contac</a:t>
            </a:r>
          </a:p>
          <a:p>
            <a:r>
              <a:rPr lang="ro-RO" dirty="0" smtClean="0">
                <a:latin typeface="Times New Roman" panose="02020603050405020304" pitchFamily="18" charset="0"/>
              </a:rPr>
              <a:t>Fenomenele de adeziune (udare) sunt fenomene care au loc la suprafața de contact dintre lichide și solide</a:t>
            </a:r>
          </a:p>
          <a:p>
            <a:r>
              <a:rPr lang="ro-RO" b="1" dirty="0" smtClean="0">
                <a:latin typeface="Times New Roman" panose="02020603050405020304" pitchFamily="18" charset="0"/>
              </a:rPr>
              <a:t>Cauza: </a:t>
            </a:r>
            <a:r>
              <a:rPr lang="ro-RO" dirty="0" smtClean="0">
                <a:latin typeface="Times New Roman" panose="02020603050405020304" pitchFamily="18" charset="0"/>
              </a:rPr>
              <a:t>datorită acțiunii atât a forțelor de coeziune (Fc) cît și a celor de adeziune (Fa). În funcție de intensitățile forțelor Fc li Fa suprafața liberă a lichidului este plană, concavă sau convexă </a:t>
            </a:r>
            <a:endParaRPr lang="en-US" dirty="0"/>
          </a:p>
        </p:txBody>
      </p:sp>
    </p:spTree>
    <p:extLst>
      <p:ext uri="{BB962C8B-B14F-4D97-AF65-F5344CB8AC3E}">
        <p14:creationId xmlns:p14="http://schemas.microsoft.com/office/powerpoint/2010/main" val="976897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408F8FEA-C4EE-1946-38AF-560831DE8CEA}"/>
              </a:ext>
            </a:extLst>
          </p:cNvPr>
          <p:cNvSpPr>
            <a:spLocks noGrp="1"/>
          </p:cNvSpPr>
          <p:nvPr>
            <p:ph type="title"/>
          </p:nvPr>
        </p:nvSpPr>
        <p:spPr>
          <a:xfrm>
            <a:off x="2200836" y="356160"/>
            <a:ext cx="8243047" cy="746499"/>
          </a:xfrm>
        </p:spPr>
        <p:txBody>
          <a:bodyPr>
            <a:normAutofit/>
          </a:bodyPr>
          <a:lstStyle/>
          <a:p>
            <a:r>
              <a:rPr lang="ro-RO" dirty="0"/>
              <a:t>Fenomene de contact lichid - solid</a:t>
            </a:r>
          </a:p>
        </p:txBody>
      </p:sp>
      <p:pic>
        <p:nvPicPr>
          <p:cNvPr id="6" name="Picture 5">
            <a:extLst>
              <a:ext uri="{FF2B5EF4-FFF2-40B4-BE49-F238E27FC236}">
                <a16:creationId xmlns="" xmlns:a16="http://schemas.microsoft.com/office/drawing/2014/main" id="{74C3D0D9-7BD3-CAC5-A76C-ED382466A9DB}"/>
              </a:ext>
            </a:extLst>
          </p:cNvPr>
          <p:cNvPicPr>
            <a:picLocks noChangeAspect="1"/>
          </p:cNvPicPr>
          <p:nvPr/>
        </p:nvPicPr>
        <p:blipFill>
          <a:blip r:embed="rId2"/>
          <a:stretch>
            <a:fillRect/>
          </a:stretch>
        </p:blipFill>
        <p:spPr>
          <a:xfrm>
            <a:off x="2412453" y="1250840"/>
            <a:ext cx="7206677" cy="5349612"/>
          </a:xfrm>
          <a:prstGeom prst="rect">
            <a:avLst/>
          </a:prstGeom>
        </p:spPr>
      </p:pic>
    </p:spTree>
    <p:extLst>
      <p:ext uri="{BB962C8B-B14F-4D97-AF65-F5344CB8AC3E}">
        <p14:creationId xmlns:p14="http://schemas.microsoft.com/office/powerpoint/2010/main" val="198263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AD789B2D-D0C8-4A3A-DB25-F677E358050A}"/>
              </a:ext>
            </a:extLst>
          </p:cNvPr>
          <p:cNvSpPr>
            <a:spLocks noGrp="1"/>
          </p:cNvSpPr>
          <p:nvPr>
            <p:ph type="title"/>
          </p:nvPr>
        </p:nvSpPr>
        <p:spPr>
          <a:xfrm>
            <a:off x="1949822" y="199670"/>
            <a:ext cx="8467166" cy="755462"/>
          </a:xfrm>
        </p:spPr>
        <p:txBody>
          <a:bodyPr>
            <a:normAutofit/>
          </a:bodyPr>
          <a:lstStyle/>
          <a:p>
            <a:r>
              <a:rPr lang="ro-RO" b="1" dirty="0"/>
              <a:t>Fenomene de contact lichid - solid</a:t>
            </a:r>
          </a:p>
        </p:txBody>
      </p:sp>
      <p:pic>
        <p:nvPicPr>
          <p:cNvPr id="8" name="Picture 7">
            <a:extLst>
              <a:ext uri="{FF2B5EF4-FFF2-40B4-BE49-F238E27FC236}">
                <a16:creationId xmlns="" xmlns:a16="http://schemas.microsoft.com/office/drawing/2014/main" id="{26A563EC-20CC-8D31-046A-7A15B01FE1F7}"/>
              </a:ext>
            </a:extLst>
          </p:cNvPr>
          <p:cNvPicPr>
            <a:picLocks noChangeAspect="1"/>
          </p:cNvPicPr>
          <p:nvPr/>
        </p:nvPicPr>
        <p:blipFill>
          <a:blip r:embed="rId2"/>
          <a:stretch>
            <a:fillRect/>
          </a:stretch>
        </p:blipFill>
        <p:spPr>
          <a:xfrm>
            <a:off x="2522567" y="896471"/>
            <a:ext cx="6782798" cy="5761859"/>
          </a:xfrm>
          <a:prstGeom prst="rect">
            <a:avLst/>
          </a:prstGeom>
        </p:spPr>
      </p:pic>
    </p:spTree>
    <p:extLst>
      <p:ext uri="{BB962C8B-B14F-4D97-AF65-F5344CB8AC3E}">
        <p14:creationId xmlns:p14="http://schemas.microsoft.com/office/powerpoint/2010/main" val="3331408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BCF1B3-DBEE-DCC8-D06B-E97D855C64FD}"/>
              </a:ext>
            </a:extLst>
          </p:cNvPr>
          <p:cNvSpPr>
            <a:spLocks noGrp="1"/>
          </p:cNvSpPr>
          <p:nvPr>
            <p:ph type="title"/>
          </p:nvPr>
        </p:nvSpPr>
        <p:spPr>
          <a:xfrm>
            <a:off x="838200" y="365125"/>
            <a:ext cx="10515600" cy="706293"/>
          </a:xfrm>
        </p:spPr>
        <p:txBody>
          <a:bodyPr/>
          <a:lstStyle/>
          <a:p>
            <a:r>
              <a:rPr lang="ro-RO" b="1" dirty="0">
                <a:latin typeface="Times New Roman" panose="02020603050405020304" pitchFamily="18" charset="0"/>
                <a:ea typeface="Times New Roman" panose="02020603050405020304" pitchFamily="18" charset="0"/>
              </a:rPr>
              <a:t>Capilaritatea</a:t>
            </a:r>
            <a:endParaRPr lang="en-US" dirty="0"/>
          </a:p>
        </p:txBody>
      </p:sp>
      <p:sp>
        <p:nvSpPr>
          <p:cNvPr id="3" name="Content Placeholder 2">
            <a:extLst>
              <a:ext uri="{FF2B5EF4-FFF2-40B4-BE49-F238E27FC236}">
                <a16:creationId xmlns="" xmlns:a16="http://schemas.microsoft.com/office/drawing/2014/main" id="{ADAD8A2E-2052-9510-06D4-0064071221D3}"/>
              </a:ext>
            </a:extLst>
          </p:cNvPr>
          <p:cNvSpPr>
            <a:spLocks noGrp="1"/>
          </p:cNvSpPr>
          <p:nvPr>
            <p:ph idx="1"/>
          </p:nvPr>
        </p:nvSpPr>
        <p:spPr>
          <a:xfrm>
            <a:off x="459509" y="961879"/>
            <a:ext cx="10515600" cy="5706776"/>
          </a:xfrm>
        </p:spPr>
        <p:txBody>
          <a:bodyPr>
            <a:normAutofit fontScale="62500" lnSpcReduction="20000"/>
          </a:bodyPr>
          <a:lstStyle/>
          <a:p>
            <a:pPr marL="0" marR="0" indent="457200" algn="just">
              <a:lnSpc>
                <a:spcPct val="110000"/>
              </a:lnSpc>
              <a:buNone/>
            </a:pPr>
            <a:r>
              <a:rPr lang="ro-RO" dirty="0" err="1">
                <a:latin typeface="Times New Roman" panose="02020603050405020304" pitchFamily="18" charset="0"/>
                <a:ea typeface="Times New Roman" panose="02020603050405020304" pitchFamily="18" charset="0"/>
              </a:rPr>
              <a:t>Consideraţiile</a:t>
            </a:r>
            <a:r>
              <a:rPr lang="ro-RO" dirty="0">
                <a:latin typeface="Times New Roman" panose="02020603050405020304" pitchFamily="18" charset="0"/>
                <a:ea typeface="Times New Roman" panose="02020603050405020304" pitchFamily="18" charset="0"/>
              </a:rPr>
              <a:t> prevăzute mai sus se regăsesc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în cazul tuburilor cu diametre mici (10</a:t>
            </a:r>
            <a:r>
              <a:rPr lang="ro-RO" baseline="30000" dirty="0">
                <a:latin typeface="Times New Roman" panose="02020603050405020304" pitchFamily="18" charset="0"/>
                <a:ea typeface="Times New Roman" panose="02020603050405020304" pitchFamily="18" charset="0"/>
              </a:rPr>
              <a:t>-6</a:t>
            </a:r>
            <a:r>
              <a:rPr lang="ro-RO"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sym typeface="Symbol" panose="05050102010706020507" pitchFamily="18" charset="2"/>
              </a:rPr>
              <a:t></a:t>
            </a:r>
            <a:r>
              <a:rPr lang="ro-RO" dirty="0">
                <a:latin typeface="Times New Roman" panose="02020603050405020304" pitchFamily="18" charset="0"/>
                <a:ea typeface="Times New Roman" panose="02020603050405020304" pitchFamily="18" charset="0"/>
              </a:rPr>
              <a:t> d </a:t>
            </a:r>
            <a:r>
              <a:rPr lang="ro-RO" dirty="0">
                <a:latin typeface="Times New Roman" panose="02020603050405020304" pitchFamily="18" charset="0"/>
                <a:ea typeface="Times New Roman" panose="02020603050405020304" pitchFamily="18" charset="0"/>
                <a:sym typeface="Symbol" panose="05050102010706020507" pitchFamily="18" charset="2"/>
              </a:rPr>
              <a:t></a:t>
            </a:r>
            <a:r>
              <a:rPr lang="ro-RO" dirty="0">
                <a:latin typeface="Times New Roman" panose="02020603050405020304" pitchFamily="18" charset="0"/>
                <a:ea typeface="Times New Roman" panose="02020603050405020304" pitchFamily="18" charset="0"/>
              </a:rPr>
              <a:t>10</a:t>
            </a:r>
            <a:r>
              <a:rPr lang="ro-RO" baseline="30000" dirty="0">
                <a:latin typeface="Times New Roman" panose="02020603050405020304" pitchFamily="18" charset="0"/>
                <a:ea typeface="Times New Roman" panose="02020603050405020304" pitchFamily="18" charset="0"/>
              </a:rPr>
              <a:t>-3</a:t>
            </a:r>
            <a:r>
              <a:rPr lang="ro-RO" dirty="0">
                <a:latin typeface="Times New Roman" panose="02020603050405020304" pitchFamily="18" charset="0"/>
                <a:ea typeface="Times New Roman" panose="02020603050405020304" pitchFamily="18" charset="0"/>
              </a:rPr>
              <a:t>), numite tuburi capilare. </a:t>
            </a:r>
          </a:p>
          <a:p>
            <a:pPr marL="0" marR="0" indent="457200" algn="just">
              <a:lnSpc>
                <a:spcPct val="110000"/>
              </a:lnSpc>
              <a:buNone/>
            </a:pPr>
            <a:r>
              <a:rPr lang="ro-RO" dirty="0">
                <a:latin typeface="Times New Roman" panose="02020603050405020304" pitchFamily="18" charset="0"/>
                <a:ea typeface="Times New Roman" panose="02020603050405020304" pitchFamily="18" charset="0"/>
              </a:rPr>
              <a:t>Cu ajutorul lor se pune în </a:t>
            </a:r>
            <a:r>
              <a:rPr lang="ro-RO" dirty="0" err="1">
                <a:latin typeface="Times New Roman" panose="02020603050405020304" pitchFamily="18" charset="0"/>
                <a:ea typeface="Times New Roman" panose="02020603050405020304" pitchFamily="18" charset="0"/>
              </a:rPr>
              <a:t>evidenţă</a:t>
            </a:r>
            <a:r>
              <a:rPr lang="ro-RO" dirty="0">
                <a:latin typeface="Times New Roman" panose="02020603050405020304" pitchFamily="18" charset="0"/>
                <a:ea typeface="Times New Roman" panose="02020603050405020304" pitchFamily="18" charset="0"/>
              </a:rPr>
              <a:t>  fenomenul cunoscut sub numele de</a:t>
            </a:r>
            <a:r>
              <a:rPr lang="ro-RO" b="1" dirty="0">
                <a:latin typeface="Times New Roman" panose="02020603050405020304" pitchFamily="18" charset="0"/>
                <a:ea typeface="Times New Roman" panose="02020603050405020304" pitchFamily="18" charset="0"/>
              </a:rPr>
              <a:t> capilaritate</a:t>
            </a:r>
            <a:r>
              <a:rPr lang="ro-RO" dirty="0">
                <a:latin typeface="Times New Roman" panose="02020603050405020304" pitchFamily="18" charset="0"/>
                <a:ea typeface="Times New Roman" panose="02020603050405020304" pitchFamily="18" charset="0"/>
              </a:rPr>
              <a:t>, care constă în urcarea sau coborârea lichidului în tub în raport cu nivelul lichidului din vas.</a:t>
            </a:r>
            <a:endParaRPr lang="en-US" dirty="0">
              <a:latin typeface="Times New Roman" panose="02020603050405020304" pitchFamily="18" charset="0"/>
              <a:ea typeface="Times New Roman" panose="02020603050405020304" pitchFamily="18" charset="0"/>
            </a:endParaRPr>
          </a:p>
          <a:p>
            <a:pPr algn="just">
              <a:lnSpc>
                <a:spcPct val="110000"/>
              </a:lnSpc>
              <a:buNone/>
            </a:pPr>
            <a:r>
              <a:rPr lang="ro-RO" dirty="0">
                <a:latin typeface="Times New Roman" panose="02020603050405020304" pitchFamily="18" charset="0"/>
                <a:ea typeface="Times New Roman" panose="02020603050405020304" pitchFamily="18" charset="0"/>
              </a:rPr>
              <a:t>In cazul </a:t>
            </a:r>
            <a:r>
              <a:rPr lang="ro-RO" dirty="0" err="1">
                <a:latin typeface="Times New Roman" panose="02020603050405020304" pitchFamily="18" charset="0"/>
                <a:ea typeface="Times New Roman" panose="02020603050405020304" pitchFamily="18" charset="0"/>
              </a:rPr>
              <a:t>suprafeţelor</a:t>
            </a:r>
            <a:r>
              <a:rPr lang="ro-RO" dirty="0">
                <a:latin typeface="Times New Roman" panose="02020603050405020304" pitchFamily="18" charset="0"/>
                <a:ea typeface="Times New Roman" panose="02020603050405020304" pitchFamily="18" charset="0"/>
              </a:rPr>
              <a:t> curbe din tuburile capilare, </a:t>
            </a:r>
            <a:r>
              <a:rPr lang="ro-RO" dirty="0" err="1">
                <a:latin typeface="Times New Roman" panose="02020603050405020304" pitchFamily="18" charset="0"/>
                <a:ea typeface="Times New Roman" panose="02020603050405020304" pitchFamily="18" charset="0"/>
              </a:rPr>
              <a:t>forţele</a:t>
            </a:r>
            <a:r>
              <a:rPr lang="ro-RO" dirty="0">
                <a:latin typeface="Times New Roman" panose="02020603050405020304" pitchFamily="18" charset="0"/>
                <a:ea typeface="Times New Roman" panose="02020603050405020304" pitchFamily="18" charset="0"/>
              </a:rPr>
              <a:t> de tensiune superficială, care </a:t>
            </a:r>
            <a:r>
              <a:rPr lang="ro-RO" dirty="0" err="1">
                <a:latin typeface="Times New Roman" panose="02020603050405020304" pitchFamily="18" charset="0"/>
                <a:ea typeface="Times New Roman" panose="02020603050405020304" pitchFamily="18" charset="0"/>
              </a:rPr>
              <a:t>acţionează</a:t>
            </a:r>
            <a:r>
              <a:rPr lang="ro-RO" dirty="0">
                <a:latin typeface="Times New Roman" panose="02020603050405020304" pitchFamily="18" charset="0"/>
                <a:ea typeface="Times New Roman" panose="02020603050405020304" pitchFamily="18" charset="0"/>
              </a:rPr>
              <a:t> tangent în fiecare punct al meniscului, au o componentă îndreptată în lungul tubului. </a:t>
            </a:r>
          </a:p>
          <a:p>
            <a:pPr>
              <a:lnSpc>
                <a:spcPct val="110000"/>
              </a:lnSpc>
              <a:buNone/>
            </a:pPr>
            <a:r>
              <a:rPr lang="ro-RO" dirty="0">
                <a:latin typeface="Times New Roman" panose="02020603050405020304" pitchFamily="18" charset="0"/>
                <a:ea typeface="Times New Roman" panose="02020603050405020304" pitchFamily="18" charset="0"/>
              </a:rPr>
              <a:t>Rezultanta acestor componente se numeşte </a:t>
            </a:r>
            <a:r>
              <a:rPr lang="ro-RO" dirty="0" smtClean="0">
                <a:latin typeface="Times New Roman" panose="02020603050405020304" pitchFamily="18" charset="0"/>
                <a:ea typeface="Times New Roman" panose="02020603050405020304" pitchFamily="18" charset="0"/>
              </a:rPr>
              <a:t>                                                                                              </a:t>
            </a:r>
            <a:r>
              <a:rPr lang="ro-RO" b="1" i="1" dirty="0" smtClean="0">
                <a:latin typeface="Times New Roman" panose="02020603050405020304" pitchFamily="18" charset="0"/>
                <a:ea typeface="Times New Roman" panose="02020603050405020304" pitchFamily="18" charset="0"/>
              </a:rPr>
              <a:t>forţă </a:t>
            </a:r>
            <a:r>
              <a:rPr lang="ro-RO" b="1" i="1" dirty="0">
                <a:latin typeface="Times New Roman" panose="02020603050405020304" pitchFamily="18" charset="0"/>
                <a:ea typeface="Times New Roman" panose="02020603050405020304" pitchFamily="18" charset="0"/>
              </a:rPr>
              <a:t>Laplace</a:t>
            </a:r>
            <a:r>
              <a:rPr lang="ro-RO" b="1"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şi este orientată spre exteriorul </a:t>
            </a:r>
            <a:endParaRPr lang="ro-RO" dirty="0" smtClean="0">
              <a:latin typeface="Times New Roman" panose="02020603050405020304" pitchFamily="18" charset="0"/>
              <a:ea typeface="Times New Roman" panose="02020603050405020304" pitchFamily="18" charset="0"/>
            </a:endParaRPr>
          </a:p>
          <a:p>
            <a:pPr>
              <a:lnSpc>
                <a:spcPct val="110000"/>
              </a:lnSpc>
              <a:buNone/>
            </a:pPr>
            <a:r>
              <a:rPr lang="ro-RO" dirty="0" smtClean="0">
                <a:latin typeface="Times New Roman" panose="02020603050405020304" pitchFamily="18" charset="0"/>
                <a:ea typeface="Times New Roman" panose="02020603050405020304" pitchFamily="18" charset="0"/>
              </a:rPr>
              <a:t>lichidului </a:t>
            </a:r>
            <a:r>
              <a:rPr lang="ro-RO" dirty="0">
                <a:latin typeface="Times New Roman" panose="02020603050405020304" pitchFamily="18" charset="0"/>
                <a:ea typeface="Times New Roman" panose="02020603050405020304" pitchFamily="18" charset="0"/>
              </a:rPr>
              <a:t>pentru meniscul concav, respectiv spre </a:t>
            </a:r>
            <a:r>
              <a:rPr lang="ro-RO" dirty="0" smtClean="0">
                <a:latin typeface="Times New Roman" panose="02020603050405020304" pitchFamily="18" charset="0"/>
                <a:ea typeface="Times New Roman" panose="02020603050405020304" pitchFamily="18" charset="0"/>
              </a:rPr>
              <a:t>interior</a:t>
            </a:r>
          </a:p>
          <a:p>
            <a:pPr>
              <a:lnSpc>
                <a:spcPct val="110000"/>
              </a:lnSpc>
              <a:buNone/>
            </a:pPr>
            <a:r>
              <a:rPr lang="ro-RO" dirty="0" smtClean="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în cazul meniscului convex (Fig.). </a:t>
            </a:r>
            <a:endParaRPr lang="ro-RO" dirty="0" smtClean="0">
              <a:latin typeface="Times New Roman" panose="02020603050405020304" pitchFamily="18" charset="0"/>
              <a:ea typeface="Times New Roman" panose="02020603050405020304" pitchFamily="18" charset="0"/>
            </a:endParaRPr>
          </a:p>
          <a:p>
            <a:pPr>
              <a:lnSpc>
                <a:spcPct val="110000"/>
              </a:lnSpc>
              <a:buNone/>
            </a:pPr>
            <a:endParaRPr lang="ro-RO" dirty="0">
              <a:latin typeface="Times New Roman" panose="02020603050405020304" pitchFamily="18" charset="0"/>
            </a:endParaRPr>
          </a:p>
          <a:p>
            <a:pPr>
              <a:lnSpc>
                <a:spcPct val="110000"/>
              </a:lnSpc>
              <a:buNone/>
            </a:pPr>
            <a:r>
              <a:rPr lang="ro-RO" dirty="0" smtClean="0">
                <a:latin typeface="Times New Roman" panose="02020603050405020304" pitchFamily="18" charset="0"/>
              </a:rPr>
              <a:t>Exemple</a:t>
            </a:r>
          </a:p>
          <a:p>
            <a:pPr>
              <a:lnSpc>
                <a:spcPct val="110000"/>
              </a:lnSpc>
              <a:buNone/>
            </a:pPr>
            <a:r>
              <a:rPr lang="ro-RO" dirty="0" smtClean="0">
                <a:latin typeface="Times New Roman" panose="02020603050405020304" pitchFamily="18" charset="0"/>
              </a:rPr>
              <a:t>Ascensiunea sevei în tulpine și frunzele plantelor</a:t>
            </a:r>
          </a:p>
          <a:p>
            <a:pPr>
              <a:lnSpc>
                <a:spcPct val="110000"/>
              </a:lnSpc>
              <a:buNone/>
            </a:pPr>
            <a:r>
              <a:rPr lang="ro-RO" dirty="0" smtClean="0">
                <a:latin typeface="Times New Roman" panose="02020603050405020304" pitchFamily="18" charset="0"/>
              </a:rPr>
              <a:t>Circulația sângelui</a:t>
            </a:r>
          </a:p>
          <a:p>
            <a:pPr>
              <a:lnSpc>
                <a:spcPct val="110000"/>
              </a:lnSpc>
              <a:buNone/>
            </a:pPr>
            <a:r>
              <a:rPr lang="ro-RO" dirty="0" smtClean="0">
                <a:latin typeface="Times New Roman" panose="02020603050405020304" pitchFamily="18" charset="0"/>
              </a:rPr>
              <a:t>Umiditatea solului</a:t>
            </a:r>
          </a:p>
          <a:p>
            <a:pPr>
              <a:lnSpc>
                <a:spcPct val="110000"/>
              </a:lnSpc>
              <a:buNone/>
            </a:pPr>
            <a:r>
              <a:rPr lang="ro-RO" dirty="0" smtClean="0">
                <a:latin typeface="Times New Roman" panose="02020603050405020304" pitchFamily="18" charset="0"/>
              </a:rPr>
              <a:t>Utilizarea hârtiei de filtru, buretelor</a:t>
            </a:r>
            <a:endParaRPr lang="en-US" dirty="0"/>
          </a:p>
        </p:txBody>
      </p:sp>
    </p:spTree>
    <p:extLst>
      <p:ext uri="{BB962C8B-B14F-4D97-AF65-F5344CB8AC3E}">
        <p14:creationId xmlns:p14="http://schemas.microsoft.com/office/powerpoint/2010/main" val="4092678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F86197FE-5E11-C60B-1F08-88B7807B3532}"/>
              </a:ext>
            </a:extLst>
          </p:cNvPr>
          <p:cNvPicPr>
            <a:picLocks noGrp="1" noChangeAspect="1"/>
          </p:cNvPicPr>
          <p:nvPr>
            <p:ph idx="1"/>
          </p:nvPr>
        </p:nvPicPr>
        <p:blipFill>
          <a:blip r:embed="rId2"/>
          <a:stretch>
            <a:fillRect/>
          </a:stretch>
        </p:blipFill>
        <p:spPr>
          <a:xfrm>
            <a:off x="465513" y="1023358"/>
            <a:ext cx="3939668" cy="2994861"/>
          </a:xfrm>
          <a:prstGeom prst="rect">
            <a:avLst/>
          </a:prstGeom>
        </p:spPr>
      </p:pic>
      <p:sp>
        <p:nvSpPr>
          <p:cNvPr id="6" name="TextBox 5">
            <a:extLst>
              <a:ext uri="{FF2B5EF4-FFF2-40B4-BE49-F238E27FC236}">
                <a16:creationId xmlns="" xmlns:a16="http://schemas.microsoft.com/office/drawing/2014/main" id="{3A7891DA-232E-57B1-8AB6-A0A2D6356222}"/>
              </a:ext>
            </a:extLst>
          </p:cNvPr>
          <p:cNvSpPr txBox="1"/>
          <p:nvPr/>
        </p:nvSpPr>
        <p:spPr>
          <a:xfrm>
            <a:off x="928258" y="4429756"/>
            <a:ext cx="3476923" cy="923330"/>
          </a:xfrm>
          <a:prstGeom prst="rect">
            <a:avLst/>
          </a:prstGeom>
          <a:noFill/>
        </p:spPr>
        <p:txBody>
          <a:bodyPr wrap="square">
            <a:spAutoFit/>
          </a:bodyPr>
          <a:lstStyle/>
          <a:p>
            <a:r>
              <a:rPr lang="en-US" dirty="0" err="1"/>
              <a:t>Forţa</a:t>
            </a:r>
            <a:r>
              <a:rPr lang="en-US" dirty="0"/>
              <a:t> Laplace; </a:t>
            </a:r>
            <a:endParaRPr lang="ro-RO" dirty="0"/>
          </a:p>
          <a:p>
            <a:r>
              <a:rPr lang="en-US" dirty="0"/>
              <a:t>a) </a:t>
            </a:r>
            <a:r>
              <a:rPr lang="en-US" dirty="0" err="1"/>
              <a:t>menisc</a:t>
            </a:r>
            <a:r>
              <a:rPr lang="en-US" dirty="0"/>
              <a:t> </a:t>
            </a:r>
            <a:r>
              <a:rPr lang="en-US" dirty="0" err="1"/>
              <a:t>concav</a:t>
            </a:r>
            <a:r>
              <a:rPr lang="en-US" dirty="0"/>
              <a:t> </a:t>
            </a:r>
            <a:r>
              <a:rPr lang="en-US" dirty="0" err="1"/>
              <a:t>şi</a:t>
            </a:r>
            <a:r>
              <a:rPr lang="en-US" dirty="0"/>
              <a:t> b) </a:t>
            </a:r>
            <a:r>
              <a:rPr lang="en-US" dirty="0" err="1"/>
              <a:t>menisc</a:t>
            </a:r>
            <a:r>
              <a:rPr lang="en-US" dirty="0"/>
              <a:t> convex.</a:t>
            </a:r>
          </a:p>
        </p:txBody>
      </p:sp>
      <p:sp>
        <p:nvSpPr>
          <p:cNvPr id="8" name="TextBox 7">
            <a:extLst>
              <a:ext uri="{FF2B5EF4-FFF2-40B4-BE49-F238E27FC236}">
                <a16:creationId xmlns="" xmlns:a16="http://schemas.microsoft.com/office/drawing/2014/main" id="{43901C2B-C4B8-8962-BF0A-406983E53340}"/>
              </a:ext>
            </a:extLst>
          </p:cNvPr>
          <p:cNvSpPr txBox="1"/>
          <p:nvPr/>
        </p:nvSpPr>
        <p:spPr>
          <a:xfrm>
            <a:off x="4405181" y="405095"/>
            <a:ext cx="7494487" cy="5632311"/>
          </a:xfrm>
          <a:prstGeom prst="rect">
            <a:avLst/>
          </a:prstGeom>
          <a:noFill/>
        </p:spPr>
        <p:txBody>
          <a:bodyPr wrap="square">
            <a:spAutoFit/>
          </a:bodyPr>
          <a:lstStyle/>
          <a:p>
            <a:pPr marL="0" marR="0" indent="457200" algn="just">
              <a:lnSpc>
                <a:spcPct val="150000"/>
              </a:lnSpc>
              <a:buNone/>
            </a:pPr>
            <a:r>
              <a:rPr lang="ro-RO" dirty="0" err="1">
                <a:effectLst/>
                <a:latin typeface="Times New Roman" panose="02020603050405020304" pitchFamily="18" charset="0"/>
                <a:ea typeface="Times New Roman" panose="02020603050405020304" pitchFamily="18" charset="0"/>
              </a:rPr>
              <a:t>Forţa</a:t>
            </a:r>
            <a:r>
              <a:rPr lang="ro-RO" dirty="0">
                <a:effectLst/>
                <a:latin typeface="Times New Roman" panose="02020603050405020304" pitchFamily="18" charset="0"/>
                <a:ea typeface="Times New Roman" panose="02020603050405020304" pitchFamily="18" charset="0"/>
              </a:rPr>
              <a:t> Laplace va determina </a:t>
            </a:r>
            <a:r>
              <a:rPr lang="ro-RO" dirty="0" err="1">
                <a:effectLst/>
                <a:latin typeface="Times New Roman" panose="02020603050405020304" pitchFamily="18" charset="0"/>
                <a:ea typeface="Times New Roman" panose="02020603050405020304" pitchFamily="18" charset="0"/>
              </a:rPr>
              <a:t>apariţia</a:t>
            </a:r>
            <a:r>
              <a:rPr lang="ro-RO" dirty="0">
                <a:effectLst/>
                <a:latin typeface="Times New Roman" panose="02020603050405020304" pitchFamily="18" charset="0"/>
                <a:ea typeface="Times New Roman" panose="02020603050405020304" pitchFamily="18" charset="0"/>
              </a:rPr>
              <a:t> unei presiuni suplimentare capilare, </a:t>
            </a:r>
            <a:r>
              <a:rPr lang="ro-RO" dirty="0" err="1">
                <a:effectLst/>
                <a:latin typeface="Times New Roman" panose="02020603050405020304" pitchFamily="18" charset="0"/>
                <a:ea typeface="Times New Roman" panose="02020603050405020304" pitchFamily="18" charset="0"/>
              </a:rPr>
              <a:t>p</a:t>
            </a:r>
            <a:r>
              <a:rPr lang="ro-RO" baseline="-25000" dirty="0" err="1">
                <a:effectLst/>
                <a:latin typeface="Times New Roman" panose="02020603050405020304" pitchFamily="18" charset="0"/>
                <a:ea typeface="Times New Roman" panose="02020603050405020304" pitchFamily="18" charset="0"/>
              </a:rPr>
              <a:t>s</a:t>
            </a:r>
            <a:r>
              <a:rPr lang="ro-RO" dirty="0">
                <a:effectLst/>
                <a:latin typeface="Times New Roman" panose="02020603050405020304" pitchFamily="18" charset="0"/>
                <a:ea typeface="Times New Roman" panose="02020603050405020304" pitchFamily="18" charset="0"/>
              </a:rPr>
              <a:t>, de forma:</a:t>
            </a:r>
            <a:endParaRPr lang="en-US" dirty="0">
              <a:effectLst/>
              <a:latin typeface="Times New Roman" panose="02020603050405020304" pitchFamily="18" charset="0"/>
              <a:ea typeface="Times New Roman" panose="02020603050405020304" pitchFamily="18" charset="0"/>
            </a:endParaRPr>
          </a:p>
          <a:p>
            <a:pPr marL="0" marR="0" algn="just">
              <a:lnSpc>
                <a:spcPct val="150000"/>
              </a:lnSpc>
              <a:buNone/>
            </a:pPr>
            <a:r>
              <a:rPr lang="ro-RO" dirty="0">
                <a:effectLst/>
                <a:latin typeface="Times New Roman" panose="02020603050405020304" pitchFamily="18" charset="0"/>
                <a:ea typeface="Times New Roman" panose="02020603050405020304" pitchFamily="18" charset="0"/>
              </a:rPr>
              <a:t>	                                     </a:t>
            </a:r>
            <a:r>
              <a:rPr lang="ro-RO" b="1" dirty="0" err="1">
                <a:solidFill>
                  <a:srgbClr val="FF0000"/>
                </a:solidFill>
                <a:effectLst/>
                <a:latin typeface="Times New Roman" panose="02020603050405020304" pitchFamily="18" charset="0"/>
                <a:ea typeface="Times New Roman" panose="02020603050405020304" pitchFamily="18" charset="0"/>
              </a:rPr>
              <a:t>p</a:t>
            </a:r>
            <a:r>
              <a:rPr lang="ro-RO" b="1" baseline="-25000" dirty="0" err="1">
                <a:solidFill>
                  <a:srgbClr val="FF0000"/>
                </a:solidFill>
                <a:effectLst/>
                <a:latin typeface="Times New Roman" panose="02020603050405020304" pitchFamily="18" charset="0"/>
                <a:ea typeface="Times New Roman" panose="02020603050405020304" pitchFamily="18" charset="0"/>
              </a:rPr>
              <a:t>s</a:t>
            </a:r>
            <a:r>
              <a:rPr lang="ro-RO" b="1" dirty="0">
                <a:solidFill>
                  <a:srgbClr val="FF0000"/>
                </a:solidFill>
                <a:effectLst/>
                <a:latin typeface="Times New Roman" panose="02020603050405020304" pitchFamily="18" charset="0"/>
                <a:ea typeface="Times New Roman" panose="02020603050405020304" pitchFamily="18" charset="0"/>
              </a:rPr>
              <a:t> = 2</a:t>
            </a:r>
            <a:r>
              <a:rPr lang="ro-RO" b="1" dirty="0">
                <a:solidFill>
                  <a:srgbClr val="FF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ro-RO" b="1" dirty="0">
                <a:solidFill>
                  <a:srgbClr val="FF0000"/>
                </a:solidFill>
                <a:effectLst/>
                <a:latin typeface="Times New Roman" panose="02020603050405020304" pitchFamily="18" charset="0"/>
                <a:ea typeface="Times New Roman" panose="02020603050405020304" pitchFamily="18" charset="0"/>
              </a:rPr>
              <a:t> / r                       </a:t>
            </a:r>
            <a:r>
              <a:rPr lang="ro-RO"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marL="0" marR="0" algn="just">
              <a:lnSpc>
                <a:spcPct val="150000"/>
              </a:lnSpc>
              <a:buNone/>
            </a:pPr>
            <a:r>
              <a:rPr lang="ro-RO" dirty="0">
                <a:effectLst/>
                <a:latin typeface="Times New Roman" panose="02020603050405020304" pitchFamily="18" charset="0"/>
                <a:ea typeface="Times New Roman" panose="02020603050405020304" pitchFamily="18" charset="0"/>
              </a:rPr>
              <a:t>unde </a:t>
            </a:r>
            <a:r>
              <a:rPr lang="ro-RO" b="1" dirty="0">
                <a:effectLst/>
                <a:latin typeface="Times New Roman" panose="02020603050405020304" pitchFamily="18" charset="0"/>
                <a:ea typeface="Times New Roman" panose="02020603050405020304" pitchFamily="18" charset="0"/>
              </a:rPr>
              <a:t>r</a:t>
            </a:r>
            <a:r>
              <a:rPr lang="ro-RO" dirty="0">
                <a:effectLst/>
                <a:latin typeface="Times New Roman" panose="02020603050405020304" pitchFamily="18" charset="0"/>
                <a:ea typeface="Times New Roman" panose="02020603050405020304" pitchFamily="18" charset="0"/>
              </a:rPr>
              <a:t> este raza capilarului.</a:t>
            </a:r>
            <a:endParaRPr lang="en-US" dirty="0">
              <a:effectLst/>
              <a:latin typeface="Times New Roman" panose="02020603050405020304" pitchFamily="18" charset="0"/>
              <a:ea typeface="Times New Roman" panose="02020603050405020304" pitchFamily="18" charset="0"/>
            </a:endParaRPr>
          </a:p>
          <a:p>
            <a:pPr marL="0" marR="0" algn="just">
              <a:lnSpc>
                <a:spcPct val="150000"/>
              </a:lnSpc>
              <a:buNone/>
            </a:pPr>
            <a:r>
              <a:rPr lang="ro-RO" dirty="0">
                <a:effectLst/>
                <a:latin typeface="Times New Roman" panose="02020603050405020304" pitchFamily="18" charset="0"/>
                <a:ea typeface="Times New Roman" panose="02020603050405020304" pitchFamily="18" charset="0"/>
              </a:rPr>
              <a:t>Deci, sub </a:t>
            </a:r>
            <a:r>
              <a:rPr lang="ro-RO" dirty="0" err="1">
                <a:effectLst/>
                <a:latin typeface="Times New Roman" panose="02020603050405020304" pitchFamily="18" charset="0"/>
                <a:ea typeface="Times New Roman" panose="02020603050405020304" pitchFamily="18" charset="0"/>
              </a:rPr>
              <a:t>acţiunea</a:t>
            </a:r>
            <a:r>
              <a:rPr lang="ro-RO" dirty="0">
                <a:effectLst/>
                <a:latin typeface="Times New Roman" panose="02020603050405020304" pitchFamily="18" charset="0"/>
                <a:ea typeface="Times New Roman" panose="02020603050405020304" pitchFamily="18" charset="0"/>
              </a:rPr>
              <a:t> </a:t>
            </a:r>
            <a:r>
              <a:rPr lang="ro-RO" dirty="0" err="1">
                <a:effectLst/>
                <a:latin typeface="Times New Roman" panose="02020603050405020304" pitchFamily="18" charset="0"/>
                <a:ea typeface="Times New Roman" panose="02020603050405020304" pitchFamily="18" charset="0"/>
              </a:rPr>
              <a:t>forţelor</a:t>
            </a:r>
            <a:r>
              <a:rPr lang="ro-RO" dirty="0">
                <a:effectLst/>
                <a:latin typeface="Times New Roman" panose="02020603050405020304" pitchFamily="18" charset="0"/>
                <a:ea typeface="Times New Roman" panose="02020603050405020304" pitchFamily="18" charset="0"/>
              </a:rPr>
              <a:t> de tensiune superficială la nivelul meniscului are loc un salt de presiune </a:t>
            </a:r>
            <a:r>
              <a:rPr lang="ro-RO" b="1" dirty="0">
                <a:solidFill>
                  <a:srgbClr val="FF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ro-RO" b="1" dirty="0">
                <a:solidFill>
                  <a:srgbClr val="FF0000"/>
                </a:solidFill>
                <a:effectLst/>
                <a:latin typeface="Times New Roman" panose="02020603050405020304" pitchFamily="18" charset="0"/>
                <a:ea typeface="Times New Roman" panose="02020603050405020304" pitchFamily="18" charset="0"/>
              </a:rPr>
              <a:t>p</a:t>
            </a:r>
            <a:r>
              <a:rPr lang="ro-RO" dirty="0">
                <a:effectLst/>
                <a:latin typeface="Times New Roman" panose="02020603050405020304" pitchFamily="18" charset="0"/>
                <a:ea typeface="Times New Roman" panose="02020603050405020304" pitchFamily="18" charset="0"/>
              </a:rPr>
              <a:t>, expresia pentru meniscul ideal fiind:</a:t>
            </a:r>
            <a:endParaRPr lang="en-US" dirty="0">
              <a:effectLst/>
              <a:latin typeface="Times New Roman" panose="02020603050405020304" pitchFamily="18" charset="0"/>
              <a:ea typeface="Times New Roman" panose="02020603050405020304" pitchFamily="18" charset="0"/>
            </a:endParaRPr>
          </a:p>
          <a:p>
            <a:pPr>
              <a:buNone/>
            </a:pPr>
            <a:r>
              <a:rPr lang="ro-RO" dirty="0">
                <a:effectLst/>
                <a:latin typeface="Times New Roman" panose="02020603050405020304" pitchFamily="18" charset="0"/>
                <a:ea typeface="Times New Roman" panose="02020603050405020304" pitchFamily="18" charset="0"/>
              </a:rPr>
              <a:t>	                         </a:t>
            </a:r>
            <a:r>
              <a:rPr lang="ro-RO"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o-RO" b="1" dirty="0">
                <a:solidFill>
                  <a:srgbClr val="FF0000"/>
                </a:solidFill>
                <a:effectLst/>
                <a:latin typeface="Times New Roman" panose="02020603050405020304" pitchFamily="18" charset="0"/>
                <a:ea typeface="Times New Roman" panose="02020603050405020304" pitchFamily="18" charset="0"/>
              </a:rPr>
              <a:t>p = </a:t>
            </a:r>
            <a:r>
              <a:rPr lang="ro-RO" b="1" dirty="0" err="1">
                <a:solidFill>
                  <a:srgbClr val="FF0000"/>
                </a:solidFill>
                <a:effectLst/>
                <a:latin typeface="Times New Roman" panose="02020603050405020304" pitchFamily="18" charset="0"/>
                <a:ea typeface="Times New Roman" panose="02020603050405020304" pitchFamily="18" charset="0"/>
              </a:rPr>
              <a:t>p</a:t>
            </a:r>
            <a:r>
              <a:rPr lang="ro-RO" b="1" baseline="-25000" dirty="0" err="1">
                <a:solidFill>
                  <a:srgbClr val="FF0000"/>
                </a:solidFill>
                <a:effectLst/>
                <a:latin typeface="Times New Roman" panose="02020603050405020304" pitchFamily="18" charset="0"/>
                <a:ea typeface="Times New Roman" panose="02020603050405020304" pitchFamily="18" charset="0"/>
              </a:rPr>
              <a:t>ext</a:t>
            </a:r>
            <a:r>
              <a:rPr lang="ro-RO" b="1" dirty="0">
                <a:solidFill>
                  <a:srgbClr val="FF0000"/>
                </a:solidFill>
                <a:effectLst/>
                <a:latin typeface="Times New Roman" panose="02020603050405020304" pitchFamily="18" charset="0"/>
                <a:ea typeface="Times New Roman" panose="02020603050405020304" pitchFamily="18" charset="0"/>
              </a:rPr>
              <a:t> - </a:t>
            </a:r>
            <a:r>
              <a:rPr lang="ro-RO" b="1" dirty="0" err="1">
                <a:solidFill>
                  <a:srgbClr val="FF0000"/>
                </a:solidFill>
                <a:effectLst/>
                <a:latin typeface="Times New Roman" panose="02020603050405020304" pitchFamily="18" charset="0"/>
                <a:ea typeface="Times New Roman" panose="02020603050405020304" pitchFamily="18" charset="0"/>
              </a:rPr>
              <a:t>p</a:t>
            </a:r>
            <a:r>
              <a:rPr lang="ro-RO" b="1" baseline="-25000" dirty="0" err="1">
                <a:solidFill>
                  <a:srgbClr val="FF0000"/>
                </a:solidFill>
                <a:effectLst/>
                <a:latin typeface="Times New Roman" panose="02020603050405020304" pitchFamily="18" charset="0"/>
                <a:ea typeface="Times New Roman" panose="02020603050405020304" pitchFamily="18" charset="0"/>
              </a:rPr>
              <a:t>int</a:t>
            </a:r>
            <a:r>
              <a:rPr lang="ro-RO" b="1" dirty="0">
                <a:solidFill>
                  <a:srgbClr val="FF0000"/>
                </a:solidFill>
                <a:effectLst/>
                <a:latin typeface="Times New Roman" panose="02020603050405020304" pitchFamily="18" charset="0"/>
                <a:ea typeface="Times New Roman" panose="02020603050405020304" pitchFamily="18" charset="0"/>
              </a:rPr>
              <a:t> = 2</a:t>
            </a:r>
            <a:r>
              <a:rPr lang="ro-RO"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o-RO" b="1" dirty="0">
                <a:solidFill>
                  <a:srgbClr val="FF0000"/>
                </a:solidFill>
                <a:effectLst/>
                <a:latin typeface="Times New Roman" panose="02020603050405020304" pitchFamily="18" charset="0"/>
                <a:ea typeface="Times New Roman" panose="02020603050405020304" pitchFamily="18" charset="0"/>
              </a:rPr>
              <a:t> / r </a:t>
            </a:r>
          </a:p>
          <a:p>
            <a:pPr>
              <a:buNone/>
            </a:pPr>
            <a:endParaRPr lang="ro-RO" dirty="0">
              <a:effectLst/>
              <a:latin typeface="Times New Roman" panose="02020603050405020304" pitchFamily="18" charset="0"/>
              <a:ea typeface="Times New Roman" panose="02020603050405020304" pitchFamily="18" charset="0"/>
            </a:endParaRPr>
          </a:p>
          <a:p>
            <a:pPr>
              <a:buNone/>
            </a:pPr>
            <a:r>
              <a:rPr lang="ro-RO" dirty="0">
                <a:effectLst/>
                <a:latin typeface="Times New Roman" panose="02020603050405020304" pitchFamily="18" charset="0"/>
                <a:ea typeface="Times New Roman" panose="02020603050405020304" pitchFamily="18" charset="0"/>
              </a:rPr>
              <a:t>Datorită acestui salt presiunea de-a lungul capilarului variază astfel:          Sub meniscul concav este </a:t>
            </a:r>
            <a:r>
              <a:rPr lang="ro-RO" b="1" dirty="0">
                <a:effectLst/>
                <a:latin typeface="Times New Roman" panose="02020603050405020304" pitchFamily="18" charset="0"/>
                <a:ea typeface="Times New Roman" panose="02020603050405020304" pitchFamily="18" charset="0"/>
              </a:rPr>
              <a:t>p0 - 2</a:t>
            </a:r>
            <a:r>
              <a:rPr lang="el-GR" b="1" dirty="0">
                <a:effectLst/>
                <a:latin typeface="Times New Roman" panose="02020603050405020304" pitchFamily="18" charset="0"/>
                <a:ea typeface="Times New Roman" panose="02020603050405020304" pitchFamily="18" charset="0"/>
              </a:rPr>
              <a:t>σ</a:t>
            </a:r>
            <a:r>
              <a:rPr lang="ro-RO" b="1" dirty="0">
                <a:effectLst/>
                <a:latin typeface="Times New Roman" panose="02020603050405020304" pitchFamily="18" charset="0"/>
                <a:ea typeface="Times New Roman" panose="02020603050405020304" pitchFamily="18" charset="0"/>
              </a:rPr>
              <a:t>/r, </a:t>
            </a:r>
            <a:r>
              <a:rPr lang="ro-RO" dirty="0">
                <a:effectLst/>
                <a:latin typeface="Times New Roman" panose="02020603050405020304" pitchFamily="18" charset="0"/>
                <a:ea typeface="Times New Roman" panose="02020603050405020304" pitchFamily="18" charset="0"/>
              </a:rPr>
              <a:t>deci mai mică decât presiunea atmosferică (</a:t>
            </a:r>
            <a:r>
              <a:rPr lang="ro-RO" b="1" dirty="0">
                <a:effectLst/>
                <a:latin typeface="Times New Roman" panose="02020603050405020304" pitchFamily="18" charset="0"/>
                <a:ea typeface="Times New Roman" panose="02020603050405020304" pitchFamily="18" charset="0"/>
              </a:rPr>
              <a:t>p0</a:t>
            </a:r>
            <a:r>
              <a:rPr lang="ro-RO" dirty="0">
                <a:effectLst/>
                <a:latin typeface="Times New Roman" panose="02020603050405020304" pitchFamily="18" charset="0"/>
                <a:ea typeface="Times New Roman" panose="02020603050405020304" pitchFamily="18" charset="0"/>
              </a:rPr>
              <a:t>), </a:t>
            </a:r>
            <a:r>
              <a:rPr lang="ro-RO" dirty="0" err="1">
                <a:effectLst/>
                <a:latin typeface="Times New Roman" panose="02020603050405020304" pitchFamily="18" charset="0"/>
                <a:ea typeface="Times New Roman" panose="02020603050405020304" pitchFamily="18" charset="0"/>
              </a:rPr>
              <a:t>şi</a:t>
            </a:r>
            <a:r>
              <a:rPr lang="ro-RO" dirty="0">
                <a:effectLst/>
                <a:latin typeface="Times New Roman" panose="02020603050405020304" pitchFamily="18" charset="0"/>
                <a:ea typeface="Times New Roman" panose="02020603050405020304" pitchFamily="18" charset="0"/>
              </a:rPr>
              <a:t> </a:t>
            </a:r>
            <a:r>
              <a:rPr lang="ro-RO" dirty="0" err="1">
                <a:effectLst/>
                <a:latin typeface="Times New Roman" panose="02020603050405020304" pitchFamily="18" charset="0"/>
                <a:ea typeface="Times New Roman" panose="02020603050405020304" pitchFamily="18" charset="0"/>
              </a:rPr>
              <a:t>creşte</a:t>
            </a:r>
            <a:r>
              <a:rPr lang="ro-RO" dirty="0">
                <a:effectLst/>
                <a:latin typeface="Times New Roman" panose="02020603050405020304" pitchFamily="18" charset="0"/>
                <a:ea typeface="Times New Roman" panose="02020603050405020304" pitchFamily="18" charset="0"/>
              </a:rPr>
              <a:t> spre baza tubului capilar ajungând la nivelul lichidului din vas egală cu </a:t>
            </a:r>
            <a:r>
              <a:rPr lang="ro-RO" b="1" dirty="0">
                <a:effectLst/>
                <a:latin typeface="Times New Roman" panose="02020603050405020304" pitchFamily="18" charset="0"/>
                <a:ea typeface="Times New Roman" panose="02020603050405020304" pitchFamily="18" charset="0"/>
              </a:rPr>
              <a:t>p0</a:t>
            </a:r>
            <a:r>
              <a:rPr lang="ro-RO" dirty="0">
                <a:effectLst/>
                <a:latin typeface="Times New Roman" panose="02020603050405020304" pitchFamily="18" charset="0"/>
                <a:ea typeface="Times New Roman" panose="02020603050405020304" pitchFamily="18" charset="0"/>
              </a:rPr>
              <a:t>. Deci, în tot capilarul presiunea este mai mică decât cea atmosferică, </a:t>
            </a:r>
            <a:r>
              <a:rPr lang="ro-RO" dirty="0" err="1">
                <a:effectLst/>
                <a:latin typeface="Times New Roman" panose="02020603050405020304" pitchFamily="18" charset="0"/>
                <a:ea typeface="Times New Roman" panose="02020603050405020304" pitchFamily="18" charset="0"/>
              </a:rPr>
              <a:t>şi</a:t>
            </a:r>
            <a:r>
              <a:rPr lang="ro-RO" dirty="0">
                <a:effectLst/>
                <a:latin typeface="Times New Roman" panose="02020603050405020304" pitchFamily="18" charset="0"/>
                <a:ea typeface="Times New Roman" panose="02020603050405020304" pitchFamily="18" charset="0"/>
              </a:rPr>
              <a:t> lichidul urcă în tub. </a:t>
            </a:r>
          </a:p>
          <a:p>
            <a:pPr>
              <a:buNone/>
            </a:pPr>
            <a:r>
              <a:rPr lang="ro-RO" dirty="0">
                <a:effectLst/>
                <a:latin typeface="Times New Roman" panose="02020603050405020304" pitchFamily="18" charset="0"/>
                <a:ea typeface="Times New Roman" panose="02020603050405020304" pitchFamily="18" charset="0"/>
              </a:rPr>
              <a:t>In cazul lichidului care nu udă </a:t>
            </a:r>
            <a:r>
              <a:rPr lang="ro-RO" dirty="0" err="1">
                <a:effectLst/>
                <a:latin typeface="Times New Roman" panose="02020603050405020304" pitchFamily="18" charset="0"/>
                <a:ea typeface="Times New Roman" panose="02020603050405020304" pitchFamily="18" charset="0"/>
              </a:rPr>
              <a:t>pereţii</a:t>
            </a:r>
            <a:r>
              <a:rPr lang="ro-RO" dirty="0">
                <a:effectLst/>
                <a:latin typeface="Times New Roman" panose="02020603050405020304" pitchFamily="18" charset="0"/>
                <a:ea typeface="Times New Roman" panose="02020603050405020304" pitchFamily="18" charset="0"/>
              </a:rPr>
              <a:t> capilarului, fenomenele se petrec invers, are loc o depresiune capilară, respectiv o scădere a presiunii în tubul capilar de la valoarea </a:t>
            </a:r>
            <a:r>
              <a:rPr lang="ro-RO" b="1" dirty="0">
                <a:effectLst/>
                <a:latin typeface="Times New Roman" panose="02020603050405020304" pitchFamily="18" charset="0"/>
                <a:ea typeface="Times New Roman" panose="02020603050405020304" pitchFamily="18" charset="0"/>
              </a:rPr>
              <a:t>p0 + 2</a:t>
            </a:r>
            <a:r>
              <a:rPr lang="el-GR" b="1" dirty="0">
                <a:effectLst/>
                <a:latin typeface="Times New Roman" panose="02020603050405020304" pitchFamily="18" charset="0"/>
                <a:ea typeface="Times New Roman" panose="02020603050405020304" pitchFamily="18" charset="0"/>
              </a:rPr>
              <a:t>σ</a:t>
            </a:r>
            <a:r>
              <a:rPr lang="ro-RO" b="1" dirty="0">
                <a:effectLst/>
                <a:latin typeface="Times New Roman" panose="02020603050405020304" pitchFamily="18" charset="0"/>
                <a:ea typeface="Times New Roman" panose="02020603050405020304" pitchFamily="18" charset="0"/>
              </a:rPr>
              <a:t>/r </a:t>
            </a:r>
            <a:r>
              <a:rPr lang="ro-RO" dirty="0">
                <a:effectLst/>
                <a:latin typeface="Times New Roman" panose="02020603050405020304" pitchFamily="18" charset="0"/>
                <a:ea typeface="Times New Roman" panose="02020603050405020304" pitchFamily="18" charset="0"/>
              </a:rPr>
              <a:t>la nivelul meniscului convex până la </a:t>
            </a:r>
            <a:r>
              <a:rPr lang="ro-RO" b="1" dirty="0">
                <a:effectLst/>
                <a:latin typeface="Times New Roman" panose="02020603050405020304" pitchFamily="18" charset="0"/>
                <a:ea typeface="Times New Roman" panose="02020603050405020304" pitchFamily="18" charset="0"/>
              </a:rPr>
              <a:t>p0</a:t>
            </a:r>
            <a:r>
              <a:rPr lang="ro-RO" dirty="0">
                <a:effectLst/>
                <a:latin typeface="Times New Roman" panose="02020603050405020304" pitchFamily="18" charset="0"/>
                <a:ea typeface="Times New Roman" panose="02020603050405020304" pitchFamily="18" charset="0"/>
              </a:rPr>
              <a:t>, la baza tubului capilar.   		</a:t>
            </a:r>
            <a:endParaRPr lang="en-US" dirty="0"/>
          </a:p>
        </p:txBody>
      </p:sp>
    </p:spTree>
    <p:extLst>
      <p:ext uri="{BB962C8B-B14F-4D97-AF65-F5344CB8AC3E}">
        <p14:creationId xmlns:p14="http://schemas.microsoft.com/office/powerpoint/2010/main" val="3623643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ro-RO" dirty="0" smtClean="0"/>
              <a:t>Fenomene moleculare:</a:t>
            </a:r>
          </a:p>
          <a:p>
            <a:endParaRPr lang="ro-RO" dirty="0"/>
          </a:p>
          <a:p>
            <a:r>
              <a:rPr lang="ro-RO" dirty="0" smtClean="0"/>
              <a:t>De suprafață</a:t>
            </a:r>
          </a:p>
          <a:p>
            <a:r>
              <a:rPr lang="ro-RO" dirty="0" smtClean="0"/>
              <a:t>De transport</a:t>
            </a:r>
            <a:endParaRPr lang="en-US" dirty="0"/>
          </a:p>
        </p:txBody>
      </p:sp>
    </p:spTree>
    <p:extLst>
      <p:ext uri="{BB962C8B-B14F-4D97-AF65-F5344CB8AC3E}">
        <p14:creationId xmlns:p14="http://schemas.microsoft.com/office/powerpoint/2010/main" val="2851213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6BE65C-C6DE-3CEC-B5A6-22297E46D7B5}"/>
              </a:ext>
            </a:extLst>
          </p:cNvPr>
          <p:cNvSpPr>
            <a:spLocks noGrp="1"/>
          </p:cNvSpPr>
          <p:nvPr>
            <p:ph type="title"/>
          </p:nvPr>
        </p:nvSpPr>
        <p:spPr>
          <a:xfrm>
            <a:off x="838200" y="365125"/>
            <a:ext cx="10515600" cy="964911"/>
          </a:xfrm>
        </p:spPr>
        <p:txBody>
          <a:bodyPr/>
          <a:lstStyle/>
          <a:p>
            <a:r>
              <a:rPr lang="ro-RO" dirty="0"/>
              <a:t>Legea lui </a:t>
            </a:r>
            <a:r>
              <a:rPr lang="ro-RO" dirty="0" err="1"/>
              <a:t>Jurin</a:t>
            </a:r>
            <a:endParaRPr lang="en-US" dirty="0"/>
          </a:p>
        </p:txBody>
      </p:sp>
      <p:sp>
        <p:nvSpPr>
          <p:cNvPr id="3" name="Content Placeholder 2">
            <a:extLst>
              <a:ext uri="{FF2B5EF4-FFF2-40B4-BE49-F238E27FC236}">
                <a16:creationId xmlns="" xmlns:a16="http://schemas.microsoft.com/office/drawing/2014/main" id="{210F51F1-E859-ECE4-5B82-C410233581C5}"/>
              </a:ext>
            </a:extLst>
          </p:cNvPr>
          <p:cNvSpPr>
            <a:spLocks noGrp="1"/>
          </p:cNvSpPr>
          <p:nvPr>
            <p:ph idx="1"/>
          </p:nvPr>
        </p:nvSpPr>
        <p:spPr>
          <a:xfrm>
            <a:off x="838200" y="1210235"/>
            <a:ext cx="10515600" cy="5432612"/>
          </a:xfrm>
        </p:spPr>
        <p:txBody>
          <a:bodyPr>
            <a:normAutofit fontScale="55000" lnSpcReduction="20000"/>
          </a:bodyPr>
          <a:lstStyle/>
          <a:p>
            <a:pPr marL="0" marR="0" algn="just">
              <a:lnSpc>
                <a:spcPct val="150000"/>
              </a:lnSpc>
              <a:buNone/>
            </a:pPr>
            <a:r>
              <a:rPr lang="ro-RO" dirty="0">
                <a:latin typeface="Times New Roman" panose="02020603050405020304" pitchFamily="18" charset="0"/>
                <a:ea typeface="Times New Roman" panose="02020603050405020304" pitchFamily="18" charset="0"/>
              </a:rPr>
              <a:t>In cazul lichidelor reale, în expresia presiunii suplimentare trebuie să se </a:t>
            </a:r>
            <a:r>
              <a:rPr lang="ro-RO" dirty="0" err="1">
                <a:latin typeface="Times New Roman" panose="02020603050405020304" pitchFamily="18" charset="0"/>
                <a:ea typeface="Times New Roman" panose="02020603050405020304" pitchFamily="18" charset="0"/>
              </a:rPr>
              <a:t>ţină</a:t>
            </a:r>
            <a:r>
              <a:rPr lang="ro-RO" dirty="0">
                <a:latin typeface="Times New Roman" panose="02020603050405020304" pitchFamily="18" charset="0"/>
                <a:ea typeface="Times New Roman" panose="02020603050405020304" pitchFamily="18" charset="0"/>
              </a:rPr>
              <a:t> cont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de </a:t>
            </a:r>
            <a:r>
              <a:rPr lang="ro-RO" dirty="0" err="1">
                <a:latin typeface="Times New Roman" panose="02020603050405020304" pitchFamily="18" charset="0"/>
                <a:ea typeface="Times New Roman" panose="02020603050405020304" pitchFamily="18" charset="0"/>
              </a:rPr>
              <a:t>contribuţia</a:t>
            </a:r>
            <a:r>
              <a:rPr lang="ro-RO" dirty="0">
                <a:latin typeface="Times New Roman" panose="02020603050405020304" pitchFamily="18" charset="0"/>
                <a:ea typeface="Times New Roman" panose="02020603050405020304" pitchFamily="18" charset="0"/>
              </a:rPr>
              <a:t> unghiului de racord dintre </a:t>
            </a:r>
            <a:r>
              <a:rPr lang="ro-RO" dirty="0" err="1">
                <a:latin typeface="Times New Roman" panose="02020603050405020304" pitchFamily="18" charset="0"/>
                <a:ea typeface="Times New Roman" panose="02020603050405020304" pitchFamily="18" charset="0"/>
              </a:rPr>
              <a:t>suprafaţa</a:t>
            </a:r>
            <a:r>
              <a:rPr lang="ro-RO" dirty="0">
                <a:latin typeface="Times New Roman" panose="02020603050405020304" pitchFamily="18" charset="0"/>
                <a:ea typeface="Times New Roman" panose="02020603050405020304" pitchFamily="18" charset="0"/>
              </a:rPr>
              <a:t> liberă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pereţii</a:t>
            </a:r>
            <a:r>
              <a:rPr lang="ro-RO" dirty="0">
                <a:latin typeface="Times New Roman" panose="02020603050405020304" pitchFamily="18" charset="0"/>
                <a:ea typeface="Times New Roman" panose="02020603050405020304" pitchFamily="18" charset="0"/>
              </a:rPr>
              <a:t> tubului.</a:t>
            </a:r>
            <a:endParaRPr lang="en-US" dirty="0">
              <a:latin typeface="Times New Roman" panose="02020603050405020304" pitchFamily="18" charset="0"/>
              <a:ea typeface="Times New Roman" panose="02020603050405020304" pitchFamily="18" charset="0"/>
            </a:endParaRPr>
          </a:p>
          <a:p>
            <a:pPr marL="0" marR="0" algn="just">
              <a:lnSpc>
                <a:spcPct val="150000"/>
              </a:lnSpc>
              <a:buNone/>
            </a:pPr>
            <a:r>
              <a:rPr lang="ro-RO" dirty="0">
                <a:latin typeface="Times New Roman" panose="02020603050405020304" pitchFamily="18" charset="0"/>
                <a:ea typeface="Times New Roman" panose="02020603050405020304" pitchFamily="18" charset="0"/>
              </a:rPr>
              <a:t>Ascensiunea pentru tuburile capilare liofile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depresiunea capilară pentru tuburile capilare liofobe este dată de </a:t>
            </a:r>
            <a:r>
              <a:rPr lang="ro-RO" b="1" i="1" dirty="0">
                <a:latin typeface="Times New Roman" panose="02020603050405020304" pitchFamily="18" charset="0"/>
                <a:ea typeface="Times New Roman" panose="02020603050405020304" pitchFamily="18" charset="0"/>
              </a:rPr>
              <a:t>legea lui </a:t>
            </a:r>
            <a:r>
              <a:rPr lang="ro-RO" b="1" i="1" dirty="0" err="1">
                <a:latin typeface="Times New Roman" panose="02020603050405020304" pitchFamily="18" charset="0"/>
                <a:ea typeface="Times New Roman" panose="02020603050405020304" pitchFamily="18" charset="0"/>
              </a:rPr>
              <a:t>Jurin</a:t>
            </a:r>
            <a:r>
              <a:rPr lang="ro-RO" dirty="0">
                <a:latin typeface="Times New Roman" panose="02020603050405020304" pitchFamily="18" charset="0"/>
                <a:ea typeface="Times New Roman" panose="02020603050405020304" pitchFamily="18" charset="0"/>
              </a:rPr>
              <a:t>:</a:t>
            </a:r>
          </a:p>
          <a:p>
            <a:pPr marL="0" marR="0" algn="just">
              <a:lnSpc>
                <a:spcPct val="150000"/>
              </a:lnSpc>
              <a:buNone/>
            </a:pPr>
            <a:endParaRPr lang="ro-RO" dirty="0">
              <a:latin typeface="Times New Roman" panose="02020603050405020304" pitchFamily="18" charset="0"/>
              <a:ea typeface="Times New Roman" panose="02020603050405020304" pitchFamily="18" charset="0"/>
            </a:endParaRPr>
          </a:p>
          <a:p>
            <a:pPr marL="0" marR="0" algn="just">
              <a:lnSpc>
                <a:spcPct val="150000"/>
              </a:lnSpc>
              <a:buNone/>
            </a:pPr>
            <a:r>
              <a:rPr lang="ro-RO"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0" marR="0" algn="just">
              <a:lnSpc>
                <a:spcPct val="150000"/>
              </a:lnSpc>
              <a:buNone/>
            </a:pPr>
            <a:r>
              <a:rPr lang="ro-RO" dirty="0">
                <a:latin typeface="Times New Roman" panose="02020603050405020304" pitchFamily="18" charset="0"/>
                <a:ea typeface="Times New Roman" panose="02020603050405020304" pitchFamily="18" charset="0"/>
              </a:rPr>
              <a:t> unde </a:t>
            </a:r>
            <a:r>
              <a:rPr lang="ro-RO" b="1" dirty="0">
                <a:latin typeface="Times New Roman" panose="02020603050405020304" pitchFamily="18" charset="0"/>
                <a:ea typeface="Times New Roman" panose="02020603050405020304" pitchFamily="18" charset="0"/>
                <a:sym typeface="Symbol" panose="05050102010706020507" pitchFamily="18" charset="2"/>
              </a:rPr>
              <a:t></a:t>
            </a:r>
            <a:r>
              <a:rPr lang="ro-RO" dirty="0">
                <a:latin typeface="Times New Roman" panose="02020603050405020304" pitchFamily="18" charset="0"/>
                <a:ea typeface="Times New Roman" panose="02020603050405020304" pitchFamily="18" charset="0"/>
              </a:rPr>
              <a:t> - coeficientul de tensiune superficială, </a:t>
            </a:r>
            <a:r>
              <a:rPr lang="ro-RO" b="1" dirty="0">
                <a:latin typeface="Times New Roman" panose="02020603050405020304" pitchFamily="18" charset="0"/>
                <a:ea typeface="Times New Roman" panose="02020603050405020304" pitchFamily="18" charset="0"/>
                <a:sym typeface="Symbol" panose="05050102010706020507" pitchFamily="18" charset="2"/>
              </a:rPr>
              <a:t></a:t>
            </a:r>
            <a:r>
              <a:rPr lang="ro-RO" dirty="0">
                <a:latin typeface="Times New Roman" panose="02020603050405020304" pitchFamily="18" charset="0"/>
                <a:ea typeface="Times New Roman" panose="02020603050405020304" pitchFamily="18" charset="0"/>
              </a:rPr>
              <a:t> - densitatea lichidului, </a:t>
            </a:r>
            <a:r>
              <a:rPr lang="ro-RO" b="1" dirty="0">
                <a:latin typeface="Times New Roman" panose="02020603050405020304" pitchFamily="18" charset="0"/>
                <a:ea typeface="Times New Roman" panose="02020603050405020304" pitchFamily="18" charset="0"/>
              </a:rPr>
              <a:t>g</a:t>
            </a:r>
            <a:r>
              <a:rPr lang="ro-RO" dirty="0">
                <a:latin typeface="Times New Roman" panose="02020603050405020304" pitchFamily="18" charset="0"/>
                <a:ea typeface="Times New Roman" panose="02020603050405020304" pitchFamily="18" charset="0"/>
              </a:rPr>
              <a:t> – </a:t>
            </a:r>
            <a:r>
              <a:rPr lang="ro-RO" dirty="0" err="1">
                <a:latin typeface="Times New Roman" panose="02020603050405020304" pitchFamily="18" charset="0"/>
                <a:ea typeface="Times New Roman" panose="02020603050405020304" pitchFamily="18" charset="0"/>
              </a:rPr>
              <a:t>acceleraţia</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gravitaţională</a:t>
            </a:r>
            <a:r>
              <a:rPr lang="ro-RO"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r</a:t>
            </a:r>
            <a:r>
              <a:rPr lang="ro-RO" dirty="0">
                <a:latin typeface="Times New Roman" panose="02020603050405020304" pitchFamily="18" charset="0"/>
                <a:ea typeface="Times New Roman" panose="02020603050405020304" pitchFamily="18" charset="0"/>
              </a:rPr>
              <a:t> – raza capilarului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sym typeface="Symbol" panose="05050102010706020507" pitchFamily="18" charset="2"/>
              </a:rPr>
              <a:t></a:t>
            </a:r>
            <a:r>
              <a:rPr lang="ro-RO" dirty="0">
                <a:latin typeface="Times New Roman" panose="02020603050405020304" pitchFamily="18" charset="0"/>
                <a:ea typeface="Times New Roman" panose="02020603050405020304" pitchFamily="18" charset="0"/>
              </a:rPr>
              <a:t> -unghiul de racord.</a:t>
            </a:r>
            <a:endParaRPr lang="en-US" dirty="0">
              <a:latin typeface="Times New Roman" panose="02020603050405020304" pitchFamily="18" charset="0"/>
              <a:ea typeface="Times New Roman" panose="02020603050405020304" pitchFamily="18" charset="0"/>
            </a:endParaRPr>
          </a:p>
          <a:p>
            <a:pPr marL="0" marR="0" algn="just">
              <a:lnSpc>
                <a:spcPct val="150000"/>
              </a:lnSpc>
              <a:buNone/>
            </a:pPr>
            <a:r>
              <a:rPr lang="ro-RO" dirty="0">
                <a:latin typeface="Times New Roman" panose="02020603050405020304" pitchFamily="18" charset="0"/>
                <a:ea typeface="Times New Roman" panose="02020603050405020304" pitchFamily="18" charset="0"/>
              </a:rPr>
              <a:t>Capilaritatea este un fenomen foarte des întâlnit în lumea vie, dar este produs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pe cale artificială. </a:t>
            </a:r>
          </a:p>
          <a:p>
            <a:pPr marL="0" marR="0" algn="just">
              <a:lnSpc>
                <a:spcPct val="150000"/>
              </a:lnSpc>
              <a:buNone/>
            </a:pPr>
            <a:r>
              <a:rPr lang="ro-RO" dirty="0">
                <a:latin typeface="Times New Roman" panose="02020603050405020304" pitchFamily="18" charset="0"/>
                <a:ea typeface="Times New Roman" panose="02020603050405020304" pitchFamily="18" charset="0"/>
              </a:rPr>
              <a:t>Astfel, stă la baza ascensiunii sevei în tulpinile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frunzele plantelor, </a:t>
            </a:r>
          </a:p>
          <a:p>
            <a:pPr marL="0" marR="0" algn="just">
              <a:lnSpc>
                <a:spcPct val="150000"/>
              </a:lnSpc>
              <a:buNone/>
            </a:pPr>
            <a:r>
              <a:rPr lang="ro-RO" dirty="0">
                <a:latin typeface="Times New Roman" panose="02020603050405020304" pitchFamily="18" charset="0"/>
                <a:ea typeface="Times New Roman" panose="02020603050405020304" pitchFamily="18" charset="0"/>
              </a:rPr>
              <a:t>contribuie la </a:t>
            </a:r>
            <a:r>
              <a:rPr lang="ro-RO" dirty="0" err="1">
                <a:latin typeface="Times New Roman" panose="02020603050405020304" pitchFamily="18" charset="0"/>
                <a:ea typeface="Times New Roman" panose="02020603050405020304" pitchFamily="18" charset="0"/>
              </a:rPr>
              <a:t>circulaţia</a:t>
            </a:r>
            <a:r>
              <a:rPr lang="ro-RO" dirty="0">
                <a:latin typeface="Times New Roman" panose="02020603050405020304" pitchFamily="18" charset="0"/>
                <a:ea typeface="Times New Roman" panose="02020603050405020304" pitchFamily="18" charset="0"/>
              </a:rPr>
              <a:t> sangvină în capilarele organismelor vii, </a:t>
            </a:r>
          </a:p>
          <a:p>
            <a:pPr marL="0" marR="0" algn="just">
              <a:lnSpc>
                <a:spcPct val="150000"/>
              </a:lnSpc>
              <a:buNone/>
            </a:pPr>
            <a:r>
              <a:rPr lang="ro-RO" dirty="0">
                <a:latin typeface="Times New Roman" panose="02020603050405020304" pitchFamily="18" charset="0"/>
                <a:ea typeface="Times New Roman" panose="02020603050405020304" pitchFamily="18" charset="0"/>
              </a:rPr>
              <a:t>la </a:t>
            </a:r>
            <a:r>
              <a:rPr lang="ro-RO" dirty="0" err="1">
                <a:latin typeface="Times New Roman" panose="02020603050405020304" pitchFamily="18" charset="0"/>
                <a:ea typeface="Times New Roman" panose="02020603050405020304" pitchFamily="18" charset="0"/>
              </a:rPr>
              <a:t>menţinerea</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umidităţii</a:t>
            </a:r>
            <a:r>
              <a:rPr lang="ro-RO" dirty="0">
                <a:latin typeface="Times New Roman" panose="02020603050405020304" pitchFamily="18" charset="0"/>
                <a:ea typeface="Times New Roman" panose="02020603050405020304" pitchFamily="18" charset="0"/>
              </a:rPr>
              <a:t> solului. </a:t>
            </a:r>
          </a:p>
          <a:p>
            <a:pPr marL="0" marR="0" algn="just">
              <a:lnSpc>
                <a:spcPct val="150000"/>
              </a:lnSpc>
              <a:buNone/>
            </a:pPr>
            <a:r>
              <a:rPr lang="ro-RO" dirty="0">
                <a:latin typeface="Times New Roman" panose="02020603050405020304" pitchFamily="18" charset="0"/>
                <a:ea typeface="Times New Roman" panose="02020603050405020304" pitchFamily="18" charset="0"/>
              </a:rPr>
              <a:t>Utilizarea hârtiei de filtru, a buretelui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vopsirea fibrelor se bazează tot pe fenomene capilare.</a:t>
            </a:r>
            <a:endParaRPr lang="en-US" dirty="0">
              <a:latin typeface="Times New Roman" panose="02020603050405020304" pitchFamily="18" charset="0"/>
              <a:ea typeface="Times New Roman" panose="02020603050405020304" pitchFamily="18" charset="0"/>
            </a:endParaRPr>
          </a:p>
          <a:p>
            <a:pPr marL="0" marR="0" algn="just">
              <a:lnSpc>
                <a:spcPct val="150000"/>
              </a:lnSpc>
              <a:buNone/>
            </a:pPr>
            <a:r>
              <a:rPr lang="ro-RO"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endParaRPr lang="en-US" dirty="0"/>
          </a:p>
        </p:txBody>
      </p:sp>
      <p:pic>
        <p:nvPicPr>
          <p:cNvPr id="4" name="Picture 3">
            <a:extLst>
              <a:ext uri="{FF2B5EF4-FFF2-40B4-BE49-F238E27FC236}">
                <a16:creationId xmlns="" xmlns:a16="http://schemas.microsoft.com/office/drawing/2014/main" id="{A5B1F876-6CCF-3B4A-6CA0-898F04918D64}"/>
              </a:ext>
            </a:extLst>
          </p:cNvPr>
          <p:cNvPicPr>
            <a:picLocks noChangeAspect="1"/>
          </p:cNvPicPr>
          <p:nvPr/>
        </p:nvPicPr>
        <p:blipFill>
          <a:blip r:embed="rId2"/>
          <a:stretch>
            <a:fillRect/>
          </a:stretch>
        </p:blipFill>
        <p:spPr>
          <a:xfrm>
            <a:off x="5304934" y="2400370"/>
            <a:ext cx="1582132" cy="791066"/>
          </a:xfrm>
          <a:prstGeom prst="rect">
            <a:avLst/>
          </a:prstGeom>
        </p:spPr>
      </p:pic>
      <p:pic>
        <p:nvPicPr>
          <p:cNvPr id="5" name="Picture 4"/>
          <p:cNvPicPr>
            <a:picLocks noChangeAspect="1"/>
          </p:cNvPicPr>
          <p:nvPr/>
        </p:nvPicPr>
        <p:blipFill>
          <a:blip r:embed="rId3"/>
          <a:stretch>
            <a:fillRect/>
          </a:stretch>
        </p:blipFill>
        <p:spPr>
          <a:xfrm>
            <a:off x="8439614" y="4257964"/>
            <a:ext cx="3473635" cy="1992232"/>
          </a:xfrm>
          <a:prstGeom prst="rect">
            <a:avLst/>
          </a:prstGeom>
        </p:spPr>
      </p:pic>
    </p:spTree>
    <p:extLst>
      <p:ext uri="{BB962C8B-B14F-4D97-AF65-F5344CB8AC3E}">
        <p14:creationId xmlns:p14="http://schemas.microsoft.com/office/powerpoint/2010/main" val="4102297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6D8A1E-B51F-2500-C46C-603256EB0766}"/>
              </a:ext>
            </a:extLst>
          </p:cNvPr>
          <p:cNvSpPr>
            <a:spLocks noGrp="1"/>
          </p:cNvSpPr>
          <p:nvPr>
            <p:ph type="title"/>
          </p:nvPr>
        </p:nvSpPr>
        <p:spPr/>
        <p:txBody>
          <a:bodyPr/>
          <a:lstStyle/>
          <a:p>
            <a:r>
              <a:rPr lang="ro-RO" dirty="0" smtClean="0"/>
              <a:t>Deducerea legii lui Jurin</a:t>
            </a:r>
            <a:endParaRPr lang="ro-RO" dirty="0"/>
          </a:p>
        </p:txBody>
      </p:sp>
      <p:pic>
        <p:nvPicPr>
          <p:cNvPr id="5" name="Picture 4"/>
          <p:cNvPicPr>
            <a:picLocks noChangeAspect="1"/>
          </p:cNvPicPr>
          <p:nvPr/>
        </p:nvPicPr>
        <p:blipFill>
          <a:blip r:embed="rId2"/>
          <a:stretch>
            <a:fillRect/>
          </a:stretch>
        </p:blipFill>
        <p:spPr>
          <a:xfrm>
            <a:off x="838200" y="1580627"/>
            <a:ext cx="9898964" cy="4949482"/>
          </a:xfrm>
          <a:prstGeom prst="rect">
            <a:avLst/>
          </a:prstGeom>
        </p:spPr>
      </p:pic>
    </p:spTree>
    <p:extLst>
      <p:ext uri="{BB962C8B-B14F-4D97-AF65-F5344CB8AC3E}">
        <p14:creationId xmlns:p14="http://schemas.microsoft.com/office/powerpoint/2010/main" val="533182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65B298-6116-38D1-64F6-BBB3333C0D32}"/>
              </a:ext>
            </a:extLst>
          </p:cNvPr>
          <p:cNvSpPr>
            <a:spLocks noGrp="1"/>
          </p:cNvSpPr>
          <p:nvPr>
            <p:ph type="title"/>
          </p:nvPr>
        </p:nvSpPr>
        <p:spPr/>
        <p:txBody>
          <a:bodyPr/>
          <a:lstStyle/>
          <a:p>
            <a:r>
              <a:rPr lang="ro-RO" dirty="0" smtClean="0"/>
              <a:t>Legea lui jurin – aplicații</a:t>
            </a:r>
            <a:endParaRPr lang="ro-RO" dirty="0"/>
          </a:p>
        </p:txBody>
      </p:sp>
      <p:pic>
        <p:nvPicPr>
          <p:cNvPr id="3" name="Picture 2"/>
          <p:cNvPicPr>
            <a:picLocks noChangeAspect="1"/>
          </p:cNvPicPr>
          <p:nvPr/>
        </p:nvPicPr>
        <p:blipFill>
          <a:blip r:embed="rId2"/>
          <a:stretch>
            <a:fillRect/>
          </a:stretch>
        </p:blipFill>
        <p:spPr>
          <a:xfrm>
            <a:off x="1656453" y="1458290"/>
            <a:ext cx="8891272" cy="5247309"/>
          </a:xfrm>
          <a:prstGeom prst="rect">
            <a:avLst/>
          </a:prstGeom>
        </p:spPr>
      </p:pic>
    </p:spTree>
    <p:extLst>
      <p:ext uri="{BB962C8B-B14F-4D97-AF65-F5344CB8AC3E}">
        <p14:creationId xmlns:p14="http://schemas.microsoft.com/office/powerpoint/2010/main" val="1356349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5E1DD5-65C3-083F-565B-613FF0AFFCA6}"/>
              </a:ext>
            </a:extLst>
          </p:cNvPr>
          <p:cNvSpPr>
            <a:spLocks noGrp="1"/>
          </p:cNvSpPr>
          <p:nvPr>
            <p:ph type="title"/>
          </p:nvPr>
        </p:nvSpPr>
        <p:spPr>
          <a:xfrm>
            <a:off x="4778433" y="232122"/>
            <a:ext cx="3667298" cy="1325563"/>
          </a:xfrm>
        </p:spPr>
        <p:txBody>
          <a:bodyPr/>
          <a:lstStyle/>
          <a:p>
            <a:r>
              <a:rPr lang="ro-RO" b="1" dirty="0" err="1">
                <a:latin typeface="Times New Roman" panose="02020603050405020304" pitchFamily="18" charset="0"/>
                <a:ea typeface="Times New Roman" panose="02020603050405020304" pitchFamily="18" charset="0"/>
              </a:rPr>
              <a:t>Adsorbţia</a:t>
            </a:r>
            <a:endParaRPr lang="en-US" dirty="0"/>
          </a:p>
        </p:txBody>
      </p:sp>
      <p:sp>
        <p:nvSpPr>
          <p:cNvPr id="3" name="Content Placeholder 2">
            <a:extLst>
              <a:ext uri="{FF2B5EF4-FFF2-40B4-BE49-F238E27FC236}">
                <a16:creationId xmlns="" xmlns:a16="http://schemas.microsoft.com/office/drawing/2014/main" id="{D67E6CBF-D910-3D26-7BBA-FFC116317599}"/>
              </a:ext>
            </a:extLst>
          </p:cNvPr>
          <p:cNvSpPr>
            <a:spLocks noGrp="1"/>
          </p:cNvSpPr>
          <p:nvPr>
            <p:ph idx="1"/>
          </p:nvPr>
        </p:nvSpPr>
        <p:spPr/>
        <p:txBody>
          <a:bodyPr>
            <a:normAutofit fontScale="70000" lnSpcReduction="20000"/>
          </a:bodyPr>
          <a:lstStyle/>
          <a:p>
            <a:pPr marL="0" marR="0" algn="just">
              <a:lnSpc>
                <a:spcPct val="150000"/>
              </a:lnSpc>
              <a:buNone/>
            </a:pPr>
            <a:r>
              <a:rPr lang="ro-RO" dirty="0">
                <a:latin typeface="Times New Roman" panose="02020603050405020304" pitchFamily="18" charset="0"/>
                <a:ea typeface="Times New Roman" panose="02020603050405020304" pitchFamily="18" charset="0"/>
              </a:rPr>
              <a:t>La nivelul </a:t>
            </a:r>
            <a:r>
              <a:rPr lang="ro-RO" dirty="0" err="1">
                <a:latin typeface="Times New Roman" panose="02020603050405020304" pitchFamily="18" charset="0"/>
                <a:ea typeface="Times New Roman" panose="02020603050405020304" pitchFamily="18" charset="0"/>
              </a:rPr>
              <a:t>interfeţelor</a:t>
            </a:r>
            <a:r>
              <a:rPr lang="ro-RO" dirty="0">
                <a:latin typeface="Times New Roman" panose="02020603050405020304" pitchFamily="18" charset="0"/>
                <a:ea typeface="Times New Roman" panose="02020603050405020304" pitchFamily="18" charset="0"/>
              </a:rPr>
              <a:t> dintre două faze pot apărea modificări de </a:t>
            </a:r>
            <a:r>
              <a:rPr lang="ro-RO" dirty="0" err="1">
                <a:latin typeface="Times New Roman" panose="02020603050405020304" pitchFamily="18" charset="0"/>
                <a:ea typeface="Times New Roman" panose="02020603050405020304" pitchFamily="18" charset="0"/>
              </a:rPr>
              <a:t>concentraţie</a:t>
            </a:r>
            <a:r>
              <a:rPr lang="ro-RO" dirty="0">
                <a:latin typeface="Times New Roman" panose="02020603050405020304" pitchFamily="18" charset="0"/>
                <a:ea typeface="Times New Roman" panose="02020603050405020304" pitchFamily="18" charset="0"/>
              </a:rPr>
              <a:t> ale </a:t>
            </a:r>
            <a:r>
              <a:rPr lang="ro-RO" dirty="0" err="1">
                <a:latin typeface="Times New Roman" panose="02020603050405020304" pitchFamily="18" charset="0"/>
                <a:ea typeface="Times New Roman" panose="02020603050405020304" pitchFamily="18" charset="0"/>
              </a:rPr>
              <a:t>substanţelor</a:t>
            </a:r>
            <a:r>
              <a:rPr lang="ro-RO" dirty="0">
                <a:latin typeface="Times New Roman" panose="02020603050405020304" pitchFamily="18" charset="0"/>
                <a:ea typeface="Times New Roman" panose="02020603050405020304" pitchFamily="18" charset="0"/>
              </a:rPr>
              <a:t> aflate în contact. Astfel, </a:t>
            </a:r>
            <a:r>
              <a:rPr lang="ro-RO" dirty="0" err="1">
                <a:latin typeface="Times New Roman" panose="02020603050405020304" pitchFamily="18" charset="0"/>
                <a:ea typeface="Times New Roman" panose="02020603050405020304" pitchFamily="18" charset="0"/>
              </a:rPr>
              <a:t>substanţele</a:t>
            </a:r>
            <a:r>
              <a:rPr lang="ro-RO" dirty="0">
                <a:latin typeface="Times New Roman" panose="02020603050405020304" pitchFamily="18" charset="0"/>
                <a:ea typeface="Times New Roman" panose="02020603050405020304" pitchFamily="18" charset="0"/>
              </a:rPr>
              <a:t> liofobe se aglomerează la </a:t>
            </a:r>
            <a:r>
              <a:rPr lang="ro-RO" dirty="0" err="1">
                <a:latin typeface="Times New Roman" panose="02020603050405020304" pitchFamily="18" charset="0"/>
                <a:ea typeface="Times New Roman" panose="02020603050405020304" pitchFamily="18" charset="0"/>
              </a:rPr>
              <a:t>suprafaţa</a:t>
            </a:r>
            <a:r>
              <a:rPr lang="ro-RO" dirty="0">
                <a:latin typeface="Times New Roman" panose="02020603050405020304" pitchFamily="18" charset="0"/>
                <a:ea typeface="Times New Roman" panose="02020603050405020304" pitchFamily="18" charset="0"/>
              </a:rPr>
              <a:t> lichidului, </a:t>
            </a:r>
            <a:r>
              <a:rPr lang="ro-RO" dirty="0" err="1">
                <a:latin typeface="Times New Roman" panose="02020603050405020304" pitchFamily="18" charset="0"/>
                <a:ea typeface="Times New Roman" panose="02020603050405020304" pitchFamily="18" charset="0"/>
              </a:rPr>
              <a:t>concentraţia</a:t>
            </a:r>
            <a:r>
              <a:rPr lang="ro-RO" dirty="0">
                <a:latin typeface="Times New Roman" panose="02020603050405020304" pitchFamily="18" charset="0"/>
                <a:ea typeface="Times New Roman" panose="02020603050405020304" pitchFamily="18" charset="0"/>
              </a:rPr>
              <a:t> superficială fiind mult mai mare decât cea din volumul de lichid, determinând scăderea tensiunii superficiale. Deci, apare o </a:t>
            </a:r>
            <a:r>
              <a:rPr lang="ro-RO" dirty="0" err="1">
                <a:latin typeface="Times New Roman" panose="02020603050405020304" pitchFamily="18" charset="0"/>
                <a:ea typeface="Times New Roman" panose="02020603050405020304" pitchFamily="18" charset="0"/>
              </a:rPr>
              <a:t>repartiţie</a:t>
            </a:r>
            <a:r>
              <a:rPr lang="ro-RO" dirty="0">
                <a:latin typeface="Times New Roman" panose="02020603050405020304" pitchFamily="18" charset="0"/>
                <a:ea typeface="Times New Roman" panose="02020603050405020304" pitchFamily="18" charset="0"/>
              </a:rPr>
              <a:t> inegală a </a:t>
            </a:r>
            <a:r>
              <a:rPr lang="ro-RO" dirty="0" err="1">
                <a:latin typeface="Times New Roman" panose="02020603050405020304" pitchFamily="18" charset="0"/>
                <a:ea typeface="Times New Roman" panose="02020603050405020304" pitchFamily="18" charset="0"/>
              </a:rPr>
              <a:t>substanţelor</a:t>
            </a:r>
            <a:r>
              <a:rPr lang="ro-RO" dirty="0">
                <a:latin typeface="Times New Roman" panose="02020603050405020304" pitchFamily="18" charset="0"/>
                <a:ea typeface="Times New Roman" panose="02020603050405020304" pitchFamily="18" charset="0"/>
              </a:rPr>
              <a:t> între fazele sistemului </a:t>
            </a:r>
            <a:r>
              <a:rPr lang="ro-RO" dirty="0" err="1">
                <a:latin typeface="Times New Roman" panose="02020603050405020304" pitchFamily="18" charset="0"/>
                <a:ea typeface="Times New Roman" panose="02020603050405020304" pitchFamily="18" charset="0"/>
              </a:rPr>
              <a:t>heterogen</a:t>
            </a:r>
            <a:r>
              <a:rPr lang="ro-RO" dirty="0">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marL="0" marR="0" algn="just">
              <a:lnSpc>
                <a:spcPct val="150000"/>
              </a:lnSpc>
              <a:buNone/>
            </a:pPr>
            <a:r>
              <a:rPr lang="ro-RO" dirty="0">
                <a:latin typeface="Times New Roman" panose="02020603050405020304" pitchFamily="18" charset="0"/>
                <a:ea typeface="Times New Roman" panose="02020603050405020304" pitchFamily="18" charset="0"/>
              </a:rPr>
              <a:t>	</a:t>
            </a:r>
            <a:r>
              <a:rPr lang="ro-RO" b="1" dirty="0" err="1">
                <a:latin typeface="Times New Roman" panose="02020603050405020304" pitchFamily="18" charset="0"/>
                <a:ea typeface="Times New Roman" panose="02020603050405020304" pitchFamily="18" charset="0"/>
              </a:rPr>
              <a:t>Adsorbţia</a:t>
            </a:r>
            <a:r>
              <a:rPr lang="ro-RO" b="1"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este fenomenul de acumulare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fixare a moleculelor unei </a:t>
            </a:r>
            <a:r>
              <a:rPr lang="ro-RO" dirty="0" err="1">
                <a:latin typeface="Times New Roman" panose="02020603050405020304" pitchFamily="18" charset="0"/>
                <a:ea typeface="Times New Roman" panose="02020603050405020304" pitchFamily="18" charset="0"/>
              </a:rPr>
              <a:t>substanţe</a:t>
            </a:r>
            <a:r>
              <a:rPr lang="ro-RO" dirty="0">
                <a:latin typeface="Times New Roman" panose="02020603050405020304" pitchFamily="18" charset="0"/>
                <a:ea typeface="Times New Roman" panose="02020603050405020304" pitchFamily="18" charset="0"/>
              </a:rPr>
              <a:t> pe </a:t>
            </a:r>
            <a:r>
              <a:rPr lang="ro-RO" dirty="0" err="1">
                <a:latin typeface="Times New Roman" panose="02020603050405020304" pitchFamily="18" charset="0"/>
                <a:ea typeface="Times New Roman" panose="02020603050405020304" pitchFamily="18" charset="0"/>
              </a:rPr>
              <a:t>suprafaţa</a:t>
            </a:r>
            <a:r>
              <a:rPr lang="ro-RO" dirty="0">
                <a:latin typeface="Times New Roman" panose="02020603050405020304" pitchFamily="18" charset="0"/>
                <a:ea typeface="Times New Roman" panose="02020603050405020304" pitchFamily="18" charset="0"/>
              </a:rPr>
              <a:t> unui suport lichid sau solid. Faza care </a:t>
            </a:r>
            <a:r>
              <a:rPr lang="ro-RO" dirty="0" err="1">
                <a:latin typeface="Times New Roman" panose="02020603050405020304" pitchFamily="18" charset="0"/>
                <a:ea typeface="Times New Roman" panose="02020603050405020304" pitchFamily="18" charset="0"/>
              </a:rPr>
              <a:t>reţine</a:t>
            </a:r>
            <a:r>
              <a:rPr lang="ro-RO" dirty="0">
                <a:latin typeface="Times New Roman" panose="02020603050405020304" pitchFamily="18" charset="0"/>
                <a:ea typeface="Times New Roman" panose="02020603050405020304" pitchFamily="18" charset="0"/>
              </a:rPr>
              <a:t> moleculele se </a:t>
            </a:r>
            <a:r>
              <a:rPr lang="ro-RO" dirty="0" err="1">
                <a:latin typeface="Times New Roman" panose="02020603050405020304" pitchFamily="18" charset="0"/>
                <a:ea typeface="Times New Roman" panose="02020603050405020304" pitchFamily="18" charset="0"/>
              </a:rPr>
              <a:t>numeşte</a:t>
            </a:r>
            <a:r>
              <a:rPr lang="ro-RO" dirty="0">
                <a:latin typeface="Times New Roman" panose="02020603050405020304" pitchFamily="18" charset="0"/>
                <a:ea typeface="Times New Roman" panose="02020603050405020304" pitchFamily="18" charset="0"/>
              </a:rPr>
              <a:t> </a:t>
            </a:r>
            <a:r>
              <a:rPr lang="ro-RO" i="1" dirty="0">
                <a:latin typeface="Times New Roman" panose="02020603050405020304" pitchFamily="18" charset="0"/>
                <a:ea typeface="Times New Roman" panose="02020603050405020304" pitchFamily="18" charset="0"/>
              </a:rPr>
              <a:t>adsorbant</a:t>
            </a:r>
            <a:r>
              <a:rPr lang="ro-RO" dirty="0">
                <a:latin typeface="Times New Roman" panose="02020603050405020304" pitchFamily="18" charset="0"/>
                <a:ea typeface="Times New Roman" panose="02020603050405020304" pitchFamily="18" charset="0"/>
              </a:rPr>
              <a:t>, iar </a:t>
            </a:r>
            <a:r>
              <a:rPr lang="ro-RO" dirty="0" err="1">
                <a:latin typeface="Times New Roman" panose="02020603050405020304" pitchFamily="18" charset="0"/>
                <a:ea typeface="Times New Roman" panose="02020603050405020304" pitchFamily="18" charset="0"/>
              </a:rPr>
              <a:t>substanţa</a:t>
            </a:r>
            <a:r>
              <a:rPr lang="ro-RO" dirty="0">
                <a:latin typeface="Times New Roman" panose="02020603050405020304" pitchFamily="18" charset="0"/>
                <a:ea typeface="Times New Roman" panose="02020603050405020304" pitchFamily="18" charset="0"/>
              </a:rPr>
              <a:t> care se fixează se </a:t>
            </a:r>
            <a:r>
              <a:rPr lang="ro-RO" dirty="0" err="1">
                <a:latin typeface="Times New Roman" panose="02020603050405020304" pitchFamily="18" charset="0"/>
                <a:ea typeface="Times New Roman" panose="02020603050405020304" pitchFamily="18" charset="0"/>
              </a:rPr>
              <a:t>numeşte</a:t>
            </a:r>
            <a:r>
              <a:rPr lang="ro-RO" dirty="0">
                <a:latin typeface="Times New Roman" panose="02020603050405020304" pitchFamily="18" charset="0"/>
                <a:ea typeface="Times New Roman" panose="02020603050405020304" pitchFamily="18" charset="0"/>
              </a:rPr>
              <a:t> </a:t>
            </a:r>
            <a:r>
              <a:rPr lang="ro-RO" i="1" dirty="0">
                <a:latin typeface="Times New Roman" panose="02020603050405020304" pitchFamily="18" charset="0"/>
                <a:ea typeface="Times New Roman" panose="02020603050405020304" pitchFamily="18" charset="0"/>
              </a:rPr>
              <a:t>adsorbit.</a:t>
            </a:r>
            <a:endParaRPr lang="en-US" dirty="0">
              <a:latin typeface="Times New Roman" panose="02020603050405020304" pitchFamily="18" charset="0"/>
              <a:ea typeface="Times New Roman" panose="02020603050405020304" pitchFamily="18" charset="0"/>
            </a:endParaRPr>
          </a:p>
          <a:p>
            <a:pPr marL="0" marR="0" algn="just">
              <a:lnSpc>
                <a:spcPct val="150000"/>
              </a:lnSpc>
              <a:buNone/>
            </a:pPr>
            <a:r>
              <a:rPr lang="ro-RO" b="1" i="1" dirty="0" err="1">
                <a:latin typeface="Times New Roman" panose="02020603050405020304" pitchFamily="18" charset="0"/>
                <a:ea typeface="Times New Roman" panose="02020603050405020304" pitchFamily="18" charset="0"/>
              </a:rPr>
              <a:t>Observaţie</a:t>
            </a:r>
            <a:r>
              <a:rPr lang="ro-RO" i="1" dirty="0">
                <a:latin typeface="Times New Roman" panose="02020603050405020304" pitchFamily="18" charset="0"/>
                <a:ea typeface="Times New Roman" panose="02020603050405020304" pitchFamily="18" charset="0"/>
              </a:rPr>
              <a:t>:</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Adsorbţia</a:t>
            </a:r>
            <a:r>
              <a:rPr lang="ro-RO" dirty="0">
                <a:latin typeface="Times New Roman" panose="02020603050405020304" pitchFamily="18" charset="0"/>
                <a:ea typeface="Times New Roman" panose="02020603050405020304" pitchFamily="18" charset="0"/>
              </a:rPr>
              <a:t> este un fenomen de </a:t>
            </a:r>
            <a:r>
              <a:rPr lang="ro-RO" dirty="0" err="1">
                <a:latin typeface="Times New Roman" panose="02020603050405020304" pitchFamily="18" charset="0"/>
                <a:ea typeface="Times New Roman" panose="02020603050405020304" pitchFamily="18" charset="0"/>
              </a:rPr>
              <a:t>suprafaţă</a:t>
            </a:r>
            <a:r>
              <a:rPr lang="ro-RO" dirty="0">
                <a:latin typeface="Times New Roman" panose="02020603050405020304" pitchFamily="18" charset="0"/>
                <a:ea typeface="Times New Roman" panose="02020603050405020304" pitchFamily="18" charset="0"/>
              </a:rPr>
              <a:t>, spre </a:t>
            </a:r>
            <a:r>
              <a:rPr lang="ro-RO" dirty="0" err="1">
                <a:latin typeface="Times New Roman" panose="02020603050405020304" pitchFamily="18" charset="0"/>
                <a:ea typeface="Times New Roman" panose="02020603050405020304" pitchFamily="18" charset="0"/>
              </a:rPr>
              <a:t>deoserbire</a:t>
            </a:r>
            <a:r>
              <a:rPr lang="ro-RO" dirty="0">
                <a:latin typeface="Times New Roman" panose="02020603050405020304" pitchFamily="18" charset="0"/>
                <a:ea typeface="Times New Roman" panose="02020603050405020304" pitchFamily="18" charset="0"/>
              </a:rPr>
              <a:t> de </a:t>
            </a:r>
            <a:r>
              <a:rPr lang="ro-RO" dirty="0" err="1">
                <a:latin typeface="Times New Roman" panose="02020603050405020304" pitchFamily="18" charset="0"/>
                <a:ea typeface="Times New Roman" panose="02020603050405020304" pitchFamily="18" charset="0"/>
              </a:rPr>
              <a:t>absorbţie</a:t>
            </a:r>
            <a:r>
              <a:rPr lang="ro-RO" dirty="0">
                <a:latin typeface="Times New Roman" panose="02020603050405020304" pitchFamily="18" charset="0"/>
                <a:ea typeface="Times New Roman" panose="02020603050405020304" pitchFamily="18" charset="0"/>
              </a:rPr>
              <a:t> care este un fenomen de volum.</a:t>
            </a:r>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40405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ACF9BA0-2D3E-79B8-FC02-2C6BDE606305}"/>
              </a:ext>
            </a:extLst>
          </p:cNvPr>
          <p:cNvSpPr>
            <a:spLocks noGrp="1"/>
          </p:cNvSpPr>
          <p:nvPr>
            <p:ph idx="1"/>
          </p:nvPr>
        </p:nvSpPr>
        <p:spPr/>
        <p:txBody>
          <a:bodyPr>
            <a:normAutofit lnSpcReduction="10000"/>
          </a:bodyPr>
          <a:lstStyle/>
          <a:p>
            <a:pPr marL="0" marR="0" algn="just">
              <a:lnSpc>
                <a:spcPct val="150000"/>
              </a:lnSpc>
              <a:buNone/>
            </a:pPr>
            <a:r>
              <a:rPr lang="ro-RO" dirty="0">
                <a:latin typeface="Times New Roman" panose="02020603050405020304" pitchFamily="18" charset="0"/>
                <a:ea typeface="Times New Roman" panose="02020603050405020304" pitchFamily="18" charset="0"/>
              </a:rPr>
              <a:t>Fenomenul de </a:t>
            </a:r>
            <a:r>
              <a:rPr lang="ro-RO" dirty="0" err="1">
                <a:latin typeface="Times New Roman" panose="02020603050405020304" pitchFamily="18" charset="0"/>
                <a:ea typeface="Times New Roman" panose="02020603050405020304" pitchFamily="18" charset="0"/>
              </a:rPr>
              <a:t>adsorbţia</a:t>
            </a:r>
            <a:r>
              <a:rPr lang="ro-RO" dirty="0">
                <a:latin typeface="Times New Roman" panose="02020603050405020304" pitchFamily="18" charset="0"/>
                <a:ea typeface="Times New Roman" panose="02020603050405020304" pitchFamily="18" charset="0"/>
              </a:rPr>
              <a:t> se poate clasifica după mai multe criterii.</a:t>
            </a:r>
            <a:endParaRPr lang="en-US" dirty="0">
              <a:latin typeface="Times New Roman" panose="02020603050405020304" pitchFamily="18" charset="0"/>
              <a:ea typeface="Times New Roman" panose="02020603050405020304" pitchFamily="18" charset="0"/>
            </a:endParaRPr>
          </a:p>
          <a:p>
            <a:pPr marL="342900" marR="0" lvl="0" indent="-342900" algn="just">
              <a:lnSpc>
                <a:spcPct val="150000"/>
              </a:lnSpc>
              <a:buFont typeface="+mj-lt"/>
              <a:buAutoNum type="arabicPeriod"/>
              <a:tabLst>
                <a:tab pos="228600" algn="l"/>
              </a:tabLst>
            </a:pPr>
            <a:r>
              <a:rPr lang="ro-RO" dirty="0">
                <a:latin typeface="Times New Roman" panose="02020603050405020304" pitchFamily="18" charset="0"/>
                <a:ea typeface="Times New Roman" panose="02020603050405020304" pitchFamily="18" charset="0"/>
              </a:rPr>
              <a:t>Din punct de vedere al </a:t>
            </a:r>
            <a:r>
              <a:rPr lang="ro-RO" dirty="0" err="1">
                <a:latin typeface="Times New Roman" panose="02020603050405020304" pitchFamily="18" charset="0"/>
                <a:ea typeface="Times New Roman" panose="02020603050405020304" pitchFamily="18" charset="0"/>
              </a:rPr>
              <a:t>interfeţelor</a:t>
            </a:r>
            <a:r>
              <a:rPr lang="ro-RO" dirty="0">
                <a:latin typeface="Times New Roman" panose="02020603050405020304" pitchFamily="18" charset="0"/>
                <a:ea typeface="Times New Roman" panose="02020603050405020304" pitchFamily="18" charset="0"/>
              </a:rPr>
              <a:t> există:</a:t>
            </a:r>
            <a:endParaRPr lang="en-US" dirty="0">
              <a:latin typeface="Times New Roman" panose="02020603050405020304" pitchFamily="18" charset="0"/>
              <a:ea typeface="Times New Roman" panose="02020603050405020304" pitchFamily="18" charset="0"/>
            </a:endParaRPr>
          </a:p>
          <a:p>
            <a:pPr marL="342900" marR="0" lvl="0" indent="-342900" algn="just">
              <a:lnSpc>
                <a:spcPct val="150000"/>
              </a:lnSpc>
              <a:buFont typeface="Times New Roman" panose="02020603050405020304" pitchFamily="18" charset="0"/>
              <a:buChar char="-"/>
              <a:tabLst>
                <a:tab pos="266700" algn="l"/>
              </a:tabLst>
            </a:pPr>
            <a:r>
              <a:rPr lang="ro-RO" i="1" dirty="0" err="1">
                <a:latin typeface="Times New Roman" panose="02020603050405020304" pitchFamily="18" charset="0"/>
                <a:ea typeface="Times New Roman" panose="02020603050405020304" pitchFamily="18" charset="0"/>
              </a:rPr>
              <a:t>adsorbţie</a:t>
            </a:r>
            <a:r>
              <a:rPr lang="ro-RO" i="1" dirty="0">
                <a:latin typeface="Times New Roman" panose="02020603050405020304" pitchFamily="18" charset="0"/>
                <a:ea typeface="Times New Roman" panose="02020603050405020304" pitchFamily="18" charset="0"/>
              </a:rPr>
              <a:t> gaz-lichid;</a:t>
            </a:r>
            <a:r>
              <a:rPr lang="ro-RO"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2900" marR="0" lvl="0" indent="-342900" algn="just">
              <a:lnSpc>
                <a:spcPct val="150000"/>
              </a:lnSpc>
              <a:buFont typeface="Times New Roman" panose="02020603050405020304" pitchFamily="18" charset="0"/>
              <a:buChar char="-"/>
              <a:tabLst>
                <a:tab pos="266700" algn="l"/>
              </a:tabLst>
            </a:pPr>
            <a:r>
              <a:rPr lang="ro-RO" i="1" dirty="0" err="1">
                <a:latin typeface="Times New Roman" panose="02020603050405020304" pitchFamily="18" charset="0"/>
                <a:ea typeface="Times New Roman" panose="02020603050405020304" pitchFamily="18" charset="0"/>
              </a:rPr>
              <a:t>adsorbţie</a:t>
            </a:r>
            <a:r>
              <a:rPr lang="ro-RO" i="1" dirty="0">
                <a:latin typeface="Times New Roman" panose="02020603050405020304" pitchFamily="18" charset="0"/>
                <a:ea typeface="Times New Roman" panose="02020603050405020304" pitchFamily="18" charset="0"/>
              </a:rPr>
              <a:t> gaz-solid</a:t>
            </a:r>
            <a:r>
              <a:rPr lang="ro-RO" dirty="0">
                <a:latin typeface="Times New Roman" panose="02020603050405020304" pitchFamily="18" charset="0"/>
                <a:ea typeface="Times New Roman" panose="02020603050405020304" pitchFamily="18" charset="0"/>
              </a:rPr>
              <a:t>;0</a:t>
            </a:r>
            <a:endParaRPr lang="en-US" dirty="0">
              <a:latin typeface="Times New Roman" panose="02020603050405020304" pitchFamily="18" charset="0"/>
              <a:ea typeface="Times New Roman" panose="02020603050405020304" pitchFamily="18" charset="0"/>
            </a:endParaRPr>
          </a:p>
          <a:p>
            <a:pPr marL="342900" marR="0" lvl="0" indent="-342900" algn="just">
              <a:lnSpc>
                <a:spcPct val="150000"/>
              </a:lnSpc>
              <a:buFont typeface="Times New Roman" panose="02020603050405020304" pitchFamily="18" charset="0"/>
              <a:buChar char="-"/>
              <a:tabLst>
                <a:tab pos="266700" algn="l"/>
              </a:tabLst>
            </a:pPr>
            <a:r>
              <a:rPr lang="ro-RO" i="1" dirty="0" err="1">
                <a:latin typeface="Times New Roman" panose="02020603050405020304" pitchFamily="18" charset="0"/>
                <a:ea typeface="Times New Roman" panose="02020603050405020304" pitchFamily="18" charset="0"/>
              </a:rPr>
              <a:t>adsorbţie</a:t>
            </a:r>
            <a:r>
              <a:rPr lang="ro-RO" i="1" dirty="0">
                <a:latin typeface="Times New Roman" panose="02020603050405020304" pitchFamily="18" charset="0"/>
                <a:ea typeface="Times New Roman" panose="02020603050405020304" pitchFamily="18" charset="0"/>
              </a:rPr>
              <a:t> lichid-lichid; </a:t>
            </a:r>
            <a:endParaRPr lang="en-US" dirty="0">
              <a:latin typeface="Times New Roman" panose="02020603050405020304" pitchFamily="18" charset="0"/>
              <a:ea typeface="Times New Roman" panose="02020603050405020304" pitchFamily="18" charset="0"/>
            </a:endParaRPr>
          </a:p>
          <a:p>
            <a:pPr marL="342900" marR="0" lvl="0" indent="-342900" algn="just">
              <a:lnSpc>
                <a:spcPct val="150000"/>
              </a:lnSpc>
              <a:buFont typeface="Times New Roman" panose="02020603050405020304" pitchFamily="18" charset="0"/>
              <a:buChar char="-"/>
              <a:tabLst>
                <a:tab pos="266700" algn="l"/>
              </a:tabLst>
            </a:pPr>
            <a:r>
              <a:rPr lang="ro-RO" i="1" dirty="0" err="1">
                <a:latin typeface="Times New Roman" panose="02020603050405020304" pitchFamily="18" charset="0"/>
                <a:ea typeface="Times New Roman" panose="02020603050405020304" pitchFamily="18" charset="0"/>
              </a:rPr>
              <a:t>adsorbţie</a:t>
            </a:r>
            <a:r>
              <a:rPr lang="ro-RO" i="1" dirty="0">
                <a:latin typeface="Times New Roman" panose="02020603050405020304" pitchFamily="18" charset="0"/>
                <a:ea typeface="Times New Roman" panose="02020603050405020304" pitchFamily="18" charset="0"/>
              </a:rPr>
              <a:t> lichid-solid.</a:t>
            </a:r>
            <a:r>
              <a:rPr lang="ro-RO"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022888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81711C7-1CEF-7F95-A551-F93D5C914065}"/>
              </a:ext>
            </a:extLst>
          </p:cNvPr>
          <p:cNvSpPr>
            <a:spLocks noGrp="1"/>
          </p:cNvSpPr>
          <p:nvPr>
            <p:ph idx="1"/>
          </p:nvPr>
        </p:nvSpPr>
        <p:spPr>
          <a:xfrm>
            <a:off x="838200" y="415636"/>
            <a:ext cx="10515600" cy="5761327"/>
          </a:xfrm>
        </p:spPr>
        <p:txBody>
          <a:bodyPr>
            <a:normAutofit fontScale="55000" lnSpcReduction="20000"/>
          </a:bodyPr>
          <a:lstStyle/>
          <a:p>
            <a:pPr marL="0" marR="0" algn="just">
              <a:lnSpc>
                <a:spcPct val="150000"/>
              </a:lnSpc>
              <a:buNone/>
            </a:pPr>
            <a:r>
              <a:rPr lang="ro-RO" dirty="0">
                <a:latin typeface="Times New Roman" panose="02020603050405020304" pitchFamily="18" charset="0"/>
                <a:ea typeface="Times New Roman" panose="02020603050405020304" pitchFamily="18" charset="0"/>
              </a:rPr>
              <a:t>Pentru biologie, </a:t>
            </a:r>
            <a:r>
              <a:rPr lang="ro-RO" dirty="0" err="1">
                <a:latin typeface="Times New Roman" panose="02020603050405020304" pitchFamily="18" charset="0"/>
                <a:ea typeface="Times New Roman" panose="02020603050405020304" pitchFamily="18" charset="0"/>
              </a:rPr>
              <a:t>importanţă</a:t>
            </a:r>
            <a:r>
              <a:rPr lang="ro-RO" dirty="0">
                <a:latin typeface="Times New Roman" panose="02020603050405020304" pitchFamily="18" charset="0"/>
                <a:ea typeface="Times New Roman" panose="02020603050405020304" pitchFamily="18" charset="0"/>
              </a:rPr>
              <a:t> deosebită prezintă ultimele două </a:t>
            </a:r>
            <a:r>
              <a:rPr lang="ro-RO" dirty="0" err="1">
                <a:latin typeface="Times New Roman" panose="02020603050405020304" pitchFamily="18" charset="0"/>
                <a:ea typeface="Times New Roman" panose="02020603050405020304" pitchFamily="18" charset="0"/>
              </a:rPr>
              <a:t>interfeţe</a:t>
            </a:r>
            <a:r>
              <a:rPr lang="ro-RO" dirty="0">
                <a:latin typeface="Times New Roman" panose="02020603050405020304" pitchFamily="18" charset="0"/>
                <a:ea typeface="Times New Roman" panose="02020603050405020304" pitchFamily="18" charset="0"/>
              </a:rPr>
              <a:t> - </a:t>
            </a:r>
            <a:r>
              <a:rPr lang="ro-RO" b="1" dirty="0" err="1">
                <a:latin typeface="Times New Roman" panose="02020603050405020304" pitchFamily="18" charset="0"/>
                <a:ea typeface="Times New Roman" panose="02020603050405020304" pitchFamily="18" charset="0"/>
              </a:rPr>
              <a:t>adsorbţie</a:t>
            </a:r>
            <a:r>
              <a:rPr lang="ro-RO" b="1" dirty="0">
                <a:latin typeface="Times New Roman" panose="02020603050405020304" pitchFamily="18" charset="0"/>
                <a:ea typeface="Times New Roman" panose="02020603050405020304" pitchFamily="18" charset="0"/>
              </a:rPr>
              <a:t> lichid-lichid; </a:t>
            </a:r>
            <a:r>
              <a:rPr lang="ro-RO" b="1" dirty="0" err="1">
                <a:latin typeface="Times New Roman" panose="02020603050405020304" pitchFamily="18" charset="0"/>
                <a:ea typeface="Times New Roman" panose="02020603050405020304" pitchFamily="18" charset="0"/>
              </a:rPr>
              <a:t>adsorbţie</a:t>
            </a:r>
            <a:r>
              <a:rPr lang="ro-RO" b="1" dirty="0">
                <a:latin typeface="Times New Roman" panose="02020603050405020304" pitchFamily="18" charset="0"/>
                <a:ea typeface="Times New Roman" panose="02020603050405020304" pitchFamily="18" charset="0"/>
              </a:rPr>
              <a:t> lichid-solid. </a:t>
            </a:r>
          </a:p>
          <a:p>
            <a:pPr marL="0" marR="0" algn="just">
              <a:lnSpc>
                <a:spcPct val="150000"/>
              </a:lnSpc>
              <a:buNone/>
            </a:pPr>
            <a:r>
              <a:rPr lang="ro-RO" dirty="0">
                <a:latin typeface="Times New Roman" panose="02020603050405020304" pitchFamily="18" charset="0"/>
                <a:ea typeface="Times New Roman" panose="02020603050405020304" pitchFamily="18" charset="0"/>
              </a:rPr>
              <a:t>2.  In </a:t>
            </a:r>
            <a:r>
              <a:rPr lang="ro-RO" dirty="0" err="1">
                <a:latin typeface="Times New Roman" panose="02020603050405020304" pitchFamily="18" charset="0"/>
                <a:ea typeface="Times New Roman" panose="02020603050405020304" pitchFamily="18" charset="0"/>
              </a:rPr>
              <a:t>funcţie</a:t>
            </a:r>
            <a:r>
              <a:rPr lang="ro-RO" dirty="0">
                <a:latin typeface="Times New Roman" panose="02020603050405020304" pitchFamily="18" charset="0"/>
                <a:ea typeface="Times New Roman" panose="02020603050405020304" pitchFamily="18" charset="0"/>
              </a:rPr>
              <a:t> de tipul de </a:t>
            </a:r>
            <a:r>
              <a:rPr lang="ro-RO" dirty="0" err="1">
                <a:latin typeface="Times New Roman" panose="02020603050405020304" pitchFamily="18" charset="0"/>
                <a:ea typeface="Times New Roman" panose="02020603050405020304" pitchFamily="18" charset="0"/>
              </a:rPr>
              <a:t>interacţiune</a:t>
            </a:r>
            <a:r>
              <a:rPr lang="ro-RO" dirty="0">
                <a:latin typeface="Times New Roman" panose="02020603050405020304" pitchFamily="18" charset="0"/>
                <a:ea typeface="Times New Roman" panose="02020603050405020304" pitchFamily="18" charset="0"/>
              </a:rPr>
              <a:t> de la </a:t>
            </a:r>
            <a:r>
              <a:rPr lang="ro-RO" dirty="0" err="1">
                <a:latin typeface="Times New Roman" panose="02020603050405020304" pitchFamily="18" charset="0"/>
                <a:ea typeface="Times New Roman" panose="02020603050405020304" pitchFamily="18" charset="0"/>
              </a:rPr>
              <a:t>suprafaţa</a:t>
            </a:r>
            <a:r>
              <a:rPr lang="ro-RO" dirty="0">
                <a:latin typeface="Times New Roman" panose="02020603050405020304" pitchFamily="18" charset="0"/>
                <a:ea typeface="Times New Roman" panose="02020603050405020304" pitchFamily="18" charset="0"/>
              </a:rPr>
              <a:t> de separare:     </a:t>
            </a:r>
            <a:endParaRPr lang="en-US" dirty="0">
              <a:latin typeface="Times New Roman" panose="02020603050405020304" pitchFamily="18" charset="0"/>
              <a:ea typeface="Times New Roman" panose="02020603050405020304" pitchFamily="18" charset="0"/>
            </a:endParaRPr>
          </a:p>
          <a:p>
            <a:pPr marL="342900" marR="0" lvl="0" indent="-342900" algn="just">
              <a:lnSpc>
                <a:spcPct val="150000"/>
              </a:lnSpc>
              <a:buFont typeface="Times New Roman" panose="02020603050405020304" pitchFamily="18" charset="0"/>
              <a:buChar char="-"/>
              <a:tabLst>
                <a:tab pos="228600" algn="l"/>
              </a:tabLst>
            </a:pPr>
            <a:r>
              <a:rPr lang="ro-RO" b="1" i="1" dirty="0" err="1">
                <a:latin typeface="Times New Roman" panose="02020603050405020304" pitchFamily="18" charset="0"/>
                <a:ea typeface="Times New Roman" panose="02020603050405020304" pitchFamily="18" charset="0"/>
              </a:rPr>
              <a:t>adsorbţie</a:t>
            </a:r>
            <a:r>
              <a:rPr lang="ro-RO" b="1" i="1" dirty="0">
                <a:latin typeface="Times New Roman" panose="02020603050405020304" pitchFamily="18" charset="0"/>
                <a:ea typeface="Times New Roman" panose="02020603050405020304" pitchFamily="18" charset="0"/>
              </a:rPr>
              <a:t> fizică</a:t>
            </a:r>
            <a:r>
              <a:rPr lang="ro-RO" b="1"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 permite formarea pe </a:t>
            </a:r>
            <a:r>
              <a:rPr lang="ro-RO" dirty="0" err="1">
                <a:latin typeface="Times New Roman" panose="02020603050405020304" pitchFamily="18" charset="0"/>
                <a:ea typeface="Times New Roman" panose="02020603050405020304" pitchFamily="18" charset="0"/>
              </a:rPr>
              <a:t>suprafaţa</a:t>
            </a:r>
            <a:r>
              <a:rPr lang="ro-RO" dirty="0">
                <a:latin typeface="Times New Roman" panose="02020603050405020304" pitchFamily="18" charset="0"/>
                <a:ea typeface="Times New Roman" panose="02020603050405020304" pitchFamily="18" charset="0"/>
              </a:rPr>
              <a:t> adsorbantului a unui strat, de regulă monoatomic, sub </a:t>
            </a:r>
            <a:r>
              <a:rPr lang="ro-RO" dirty="0" err="1">
                <a:latin typeface="Times New Roman" panose="02020603050405020304" pitchFamily="18" charset="0"/>
                <a:ea typeface="Times New Roman" panose="02020603050405020304" pitchFamily="18" charset="0"/>
              </a:rPr>
              <a:t>acţiunea</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forţelor</a:t>
            </a:r>
            <a:r>
              <a:rPr lang="ro-RO" dirty="0">
                <a:latin typeface="Times New Roman" panose="02020603050405020304" pitchFamily="18" charset="0"/>
                <a:ea typeface="Times New Roman" panose="02020603050405020304" pitchFamily="18" charset="0"/>
              </a:rPr>
              <a:t> van </a:t>
            </a:r>
            <a:r>
              <a:rPr lang="ro-RO" dirty="0" err="1">
                <a:latin typeface="Times New Roman" panose="02020603050405020304" pitchFamily="18" charset="0"/>
                <a:ea typeface="Times New Roman" panose="02020603050405020304" pitchFamily="18" charset="0"/>
              </a:rPr>
              <a:t>der</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Waals</a:t>
            </a:r>
            <a:r>
              <a:rPr lang="ro-RO" dirty="0">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marL="342900" marR="0" lvl="0" indent="-342900" algn="just">
              <a:lnSpc>
                <a:spcPct val="150000"/>
              </a:lnSpc>
              <a:buFont typeface="Times New Roman" panose="02020603050405020304" pitchFamily="18" charset="0"/>
              <a:buChar char="-"/>
              <a:tabLst>
                <a:tab pos="228600" algn="l"/>
              </a:tabLst>
            </a:pPr>
            <a:r>
              <a:rPr lang="ro-RO" b="1" i="1" dirty="0" err="1">
                <a:latin typeface="Times New Roman" panose="02020603050405020304" pitchFamily="18" charset="0"/>
                <a:ea typeface="Times New Roman" panose="02020603050405020304" pitchFamily="18" charset="0"/>
              </a:rPr>
              <a:t>adsorbţie</a:t>
            </a:r>
            <a:r>
              <a:rPr lang="ro-RO" b="1" i="1" dirty="0">
                <a:latin typeface="Times New Roman" panose="02020603050405020304" pitchFamily="18" charset="0"/>
                <a:ea typeface="Times New Roman" panose="02020603050405020304" pitchFamily="18" charset="0"/>
              </a:rPr>
              <a:t> chimică (</a:t>
            </a:r>
            <a:r>
              <a:rPr lang="ro-RO" b="1" i="1" dirty="0" err="1">
                <a:latin typeface="Times New Roman" panose="02020603050405020304" pitchFamily="18" charset="0"/>
                <a:ea typeface="Times New Roman" panose="02020603050405020304" pitchFamily="18" charset="0"/>
              </a:rPr>
              <a:t>chemisorbţie</a:t>
            </a:r>
            <a:r>
              <a:rPr lang="ro-RO" i="1" dirty="0">
                <a:latin typeface="Times New Roman" panose="02020603050405020304" pitchFamily="18" charset="0"/>
                <a:ea typeface="Times New Roman" panose="02020603050405020304" pitchFamily="18" charset="0"/>
              </a:rPr>
              <a:t>)</a:t>
            </a:r>
            <a:r>
              <a:rPr lang="ro-RO" dirty="0">
                <a:latin typeface="Times New Roman" panose="02020603050405020304" pitchFamily="18" charset="0"/>
                <a:ea typeface="Times New Roman" panose="02020603050405020304" pitchFamily="18" charset="0"/>
              </a:rPr>
              <a:t> – adsorbantul formează un complex molecular nou cu adsorbitul prin diferite tipuri de legături chimice.                                                           </a:t>
            </a:r>
            <a:endParaRPr lang="en-US" dirty="0">
              <a:latin typeface="Times New Roman" panose="02020603050405020304" pitchFamily="18" charset="0"/>
              <a:ea typeface="Times New Roman" panose="02020603050405020304" pitchFamily="18" charset="0"/>
            </a:endParaRPr>
          </a:p>
          <a:p>
            <a:pPr marL="0" marR="0" algn="just">
              <a:lnSpc>
                <a:spcPct val="150000"/>
              </a:lnSpc>
              <a:buNone/>
            </a:pPr>
            <a:r>
              <a:rPr lang="ro-RO" dirty="0">
                <a:latin typeface="Times New Roman" panose="02020603050405020304" pitchFamily="18" charset="0"/>
                <a:ea typeface="Times New Roman" panose="02020603050405020304" pitchFamily="18" charset="0"/>
              </a:rPr>
              <a:t>3. In </a:t>
            </a:r>
            <a:r>
              <a:rPr lang="ro-RO" dirty="0" err="1">
                <a:latin typeface="Times New Roman" panose="02020603050405020304" pitchFamily="18" charset="0"/>
                <a:ea typeface="Times New Roman" panose="02020603050405020304" pitchFamily="18" charset="0"/>
              </a:rPr>
              <a:t>funcţie</a:t>
            </a:r>
            <a:r>
              <a:rPr lang="ro-RO" dirty="0">
                <a:latin typeface="Times New Roman" panose="02020603050405020304" pitchFamily="18" charset="0"/>
                <a:ea typeface="Times New Roman" panose="02020603050405020304" pitchFamily="18" charset="0"/>
              </a:rPr>
              <a:t> de mărimea </a:t>
            </a:r>
            <a:r>
              <a:rPr lang="ro-RO" dirty="0" err="1">
                <a:latin typeface="Times New Roman" panose="02020603050405020304" pitchFamily="18" charset="0"/>
                <a:ea typeface="Times New Roman" panose="02020603050405020304" pitchFamily="18" charset="0"/>
              </a:rPr>
              <a:t>forţelor</a:t>
            </a:r>
            <a:r>
              <a:rPr lang="ro-RO" dirty="0">
                <a:latin typeface="Times New Roman" panose="02020603050405020304" pitchFamily="18" charset="0"/>
                <a:ea typeface="Times New Roman" panose="02020603050405020304" pitchFamily="18" charset="0"/>
              </a:rPr>
              <a:t> dintre moleculelor adsorbantului, F</a:t>
            </a:r>
            <a:r>
              <a:rPr lang="ro-RO" baseline="-25000" dirty="0">
                <a:latin typeface="Times New Roman" panose="02020603050405020304" pitchFamily="18" charset="0"/>
                <a:ea typeface="Times New Roman" panose="02020603050405020304" pitchFamily="18" charset="0"/>
              </a:rPr>
              <a:t>0</a:t>
            </a:r>
            <a:r>
              <a:rPr lang="ro-RO" dirty="0">
                <a:latin typeface="Times New Roman" panose="02020603050405020304" pitchFamily="18" charset="0"/>
                <a:ea typeface="Times New Roman" panose="02020603050405020304" pitchFamily="18" charset="0"/>
              </a:rPr>
              <a:t> ,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a </a:t>
            </a:r>
            <a:r>
              <a:rPr lang="ro-RO" dirty="0" err="1">
                <a:latin typeface="Times New Roman" panose="02020603050405020304" pitchFamily="18" charset="0"/>
                <a:ea typeface="Times New Roman" panose="02020603050405020304" pitchFamily="18" charset="0"/>
              </a:rPr>
              <a:t>forţelor</a:t>
            </a:r>
            <a:r>
              <a:rPr lang="ro-RO" dirty="0">
                <a:latin typeface="Times New Roman" panose="02020603050405020304" pitchFamily="18" charset="0"/>
                <a:ea typeface="Times New Roman" panose="02020603050405020304" pitchFamily="18" charset="0"/>
              </a:rPr>
              <a:t> dintre moleculele de adsorbant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adsorbit, F,:</a:t>
            </a:r>
            <a:endParaRPr lang="en-US" dirty="0">
              <a:latin typeface="Times New Roman" panose="02020603050405020304" pitchFamily="18" charset="0"/>
              <a:ea typeface="Times New Roman" panose="02020603050405020304" pitchFamily="18" charset="0"/>
            </a:endParaRPr>
          </a:p>
          <a:p>
            <a:pPr marL="342900" marR="0" lvl="0" indent="-342900" algn="just">
              <a:lnSpc>
                <a:spcPct val="150000"/>
              </a:lnSpc>
              <a:buFont typeface="Times New Roman" panose="02020603050405020304" pitchFamily="18" charset="0"/>
              <a:buChar char="-"/>
              <a:tabLst>
                <a:tab pos="228600" algn="l"/>
              </a:tabLst>
            </a:pPr>
            <a:r>
              <a:rPr lang="ro-RO" b="1" i="1" dirty="0" err="1">
                <a:latin typeface="Times New Roman" panose="02020603050405020304" pitchFamily="18" charset="0"/>
                <a:ea typeface="Times New Roman" panose="02020603050405020304" pitchFamily="18" charset="0"/>
              </a:rPr>
              <a:t>adsorbţie</a:t>
            </a:r>
            <a:r>
              <a:rPr lang="ro-RO" b="1" i="1" dirty="0">
                <a:latin typeface="Times New Roman" panose="02020603050405020304" pitchFamily="18" charset="0"/>
                <a:ea typeface="Times New Roman" panose="02020603050405020304" pitchFamily="18" charset="0"/>
              </a:rPr>
              <a:t> pozitivă</a:t>
            </a:r>
            <a:r>
              <a:rPr lang="ro-RO" b="1"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 când F</a:t>
            </a:r>
            <a:r>
              <a:rPr lang="ro-RO" baseline="-25000" dirty="0">
                <a:latin typeface="Times New Roman" panose="02020603050405020304" pitchFamily="18" charset="0"/>
                <a:ea typeface="Times New Roman" panose="02020603050405020304" pitchFamily="18" charset="0"/>
              </a:rPr>
              <a:t>0</a:t>
            </a:r>
            <a:r>
              <a:rPr lang="ro-RO"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sym typeface="Symbol" panose="05050102010706020507" pitchFamily="18" charset="2"/>
              </a:rPr>
              <a:t></a:t>
            </a:r>
            <a:r>
              <a:rPr lang="ro-RO" dirty="0">
                <a:latin typeface="Times New Roman" panose="02020603050405020304" pitchFamily="18" charset="0"/>
                <a:ea typeface="Times New Roman" panose="02020603050405020304" pitchFamily="18" charset="0"/>
              </a:rPr>
              <a:t> F, atunci moleculele adsorbitului sunt “ împinse” spre pătura superficială, unde </a:t>
            </a:r>
            <a:r>
              <a:rPr lang="ro-RO" dirty="0" err="1">
                <a:latin typeface="Times New Roman" panose="02020603050405020304" pitchFamily="18" charset="0"/>
                <a:ea typeface="Times New Roman" panose="02020603050405020304" pitchFamily="18" charset="0"/>
              </a:rPr>
              <a:t>creşte</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concentraţia</a:t>
            </a:r>
            <a:r>
              <a:rPr lang="ro-RO" dirty="0">
                <a:latin typeface="Times New Roman" panose="02020603050405020304" pitchFamily="18" charset="0"/>
                <a:ea typeface="Times New Roman" panose="02020603050405020304" pitchFamily="18" charset="0"/>
              </a:rPr>
              <a:t> lor. Acest tip de </a:t>
            </a:r>
            <a:r>
              <a:rPr lang="ro-RO" dirty="0" err="1">
                <a:latin typeface="Times New Roman" panose="02020603050405020304" pitchFamily="18" charset="0"/>
                <a:ea typeface="Times New Roman" panose="02020603050405020304" pitchFamily="18" charset="0"/>
              </a:rPr>
              <a:t>adsorbţie</a:t>
            </a:r>
            <a:r>
              <a:rPr lang="ro-RO" dirty="0">
                <a:latin typeface="Times New Roman" panose="02020603050405020304" pitchFamily="18" charset="0"/>
                <a:ea typeface="Times New Roman" panose="02020603050405020304" pitchFamily="18" charset="0"/>
              </a:rPr>
              <a:t> se </a:t>
            </a:r>
            <a:r>
              <a:rPr lang="ro-RO" dirty="0" err="1">
                <a:latin typeface="Times New Roman" panose="02020603050405020304" pitchFamily="18" charset="0"/>
                <a:ea typeface="Times New Roman" panose="02020603050405020304" pitchFamily="18" charset="0"/>
              </a:rPr>
              <a:t>întâlneşte</a:t>
            </a:r>
            <a:r>
              <a:rPr lang="ro-RO" dirty="0">
                <a:latin typeface="Times New Roman" panose="02020603050405020304" pitchFamily="18" charset="0"/>
                <a:ea typeface="Times New Roman" panose="02020603050405020304" pitchFamily="18" charset="0"/>
              </a:rPr>
              <a:t> la </a:t>
            </a:r>
            <a:r>
              <a:rPr lang="ro-RO" dirty="0" err="1">
                <a:latin typeface="Times New Roman" panose="02020603050405020304" pitchFamily="18" charset="0"/>
                <a:ea typeface="Times New Roman" panose="02020603050405020304" pitchFamily="18" charset="0"/>
              </a:rPr>
              <a:t>substanţele</a:t>
            </a:r>
            <a:r>
              <a:rPr lang="ro-RO" dirty="0">
                <a:latin typeface="Times New Roman" panose="02020603050405020304" pitchFamily="18" charset="0"/>
                <a:ea typeface="Times New Roman" panose="02020603050405020304" pitchFamily="18" charset="0"/>
              </a:rPr>
              <a:t> tensioactive.</a:t>
            </a:r>
            <a:r>
              <a:rPr lang="ro-RO" i="1" dirty="0">
                <a:latin typeface="Times New Roman" panose="02020603050405020304" pitchFamily="18" charset="0"/>
                <a:ea typeface="Times New Roman" panose="02020603050405020304" pitchFamily="18" charset="0"/>
              </a:rPr>
              <a:t> </a:t>
            </a:r>
          </a:p>
          <a:p>
            <a:pPr marL="342900" marR="0" lvl="0" indent="-342900" algn="just">
              <a:lnSpc>
                <a:spcPct val="150000"/>
              </a:lnSpc>
              <a:buFont typeface="Times New Roman" panose="02020603050405020304" pitchFamily="18" charset="0"/>
              <a:buChar char="-"/>
              <a:tabLst>
                <a:tab pos="228600" algn="l"/>
              </a:tabLst>
            </a:pPr>
            <a:r>
              <a:rPr lang="ro-RO" i="1" dirty="0" err="1">
                <a:latin typeface="Times New Roman" panose="02020603050405020304" pitchFamily="18" charset="0"/>
                <a:ea typeface="Times New Roman" panose="02020603050405020304" pitchFamily="18" charset="0"/>
              </a:rPr>
              <a:t>adsorbţie</a:t>
            </a:r>
            <a:r>
              <a:rPr lang="ro-RO" i="1" dirty="0">
                <a:latin typeface="Times New Roman" panose="02020603050405020304" pitchFamily="18" charset="0"/>
                <a:ea typeface="Times New Roman" panose="02020603050405020304" pitchFamily="18" charset="0"/>
              </a:rPr>
              <a:t> negativă</a:t>
            </a:r>
            <a:r>
              <a:rPr lang="ro-RO" dirty="0">
                <a:latin typeface="Times New Roman" panose="02020603050405020304" pitchFamily="18" charset="0"/>
                <a:ea typeface="Times New Roman" panose="02020603050405020304" pitchFamily="18" charset="0"/>
              </a:rPr>
              <a:t>  - când F</a:t>
            </a:r>
            <a:r>
              <a:rPr lang="ro-RO" baseline="-25000" dirty="0">
                <a:latin typeface="Times New Roman" panose="02020603050405020304" pitchFamily="18" charset="0"/>
                <a:ea typeface="Times New Roman" panose="02020603050405020304" pitchFamily="18" charset="0"/>
              </a:rPr>
              <a:t>0</a:t>
            </a:r>
            <a:r>
              <a:rPr lang="ro-RO"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sym typeface="Symbol" panose="05050102010706020507" pitchFamily="18" charset="2"/>
              </a:rPr>
              <a:t></a:t>
            </a:r>
            <a:r>
              <a:rPr lang="ro-RO" dirty="0">
                <a:latin typeface="Times New Roman" panose="02020603050405020304" pitchFamily="18" charset="0"/>
                <a:ea typeface="Times New Roman" panose="02020603050405020304" pitchFamily="18" charset="0"/>
              </a:rPr>
              <a:t> F, atunci moleculele adsorbitului se acumulează în volumul lichidului,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de fapt, practic este </a:t>
            </a:r>
            <a:r>
              <a:rPr lang="ro-RO" dirty="0" err="1">
                <a:latin typeface="Times New Roman" panose="02020603050405020304" pitchFamily="18" charset="0"/>
                <a:ea typeface="Times New Roman" panose="02020603050405020304" pitchFamily="18" charset="0"/>
              </a:rPr>
              <a:t>absorbţie</a:t>
            </a:r>
            <a:r>
              <a:rPr lang="ro-RO" dirty="0">
                <a:latin typeface="Times New Roman" panose="02020603050405020304" pitchFamily="18" charset="0"/>
                <a:ea typeface="Times New Roman" panose="02020603050405020304" pitchFamily="18" charset="0"/>
              </a:rPr>
              <a:t>. Se </a:t>
            </a:r>
            <a:r>
              <a:rPr lang="ro-RO" dirty="0" err="1">
                <a:latin typeface="Times New Roman" panose="02020603050405020304" pitchFamily="18" charset="0"/>
                <a:ea typeface="Times New Roman" panose="02020603050405020304" pitchFamily="18" charset="0"/>
              </a:rPr>
              <a:t>întâlneşte</a:t>
            </a:r>
            <a:r>
              <a:rPr lang="ro-RO" dirty="0">
                <a:latin typeface="Times New Roman" panose="02020603050405020304" pitchFamily="18" charset="0"/>
                <a:ea typeface="Times New Roman" panose="02020603050405020304" pitchFamily="18" charset="0"/>
              </a:rPr>
              <a:t> la </a:t>
            </a:r>
            <a:r>
              <a:rPr lang="ro-RO" dirty="0" err="1">
                <a:latin typeface="Times New Roman" panose="02020603050405020304" pitchFamily="18" charset="0"/>
                <a:ea typeface="Times New Roman" panose="02020603050405020304" pitchFamily="18" charset="0"/>
              </a:rPr>
              <a:t>soluţiile</a:t>
            </a:r>
            <a:r>
              <a:rPr lang="ro-RO" dirty="0">
                <a:latin typeface="Times New Roman" panose="02020603050405020304" pitchFamily="18" charset="0"/>
                <a:ea typeface="Times New Roman" panose="02020603050405020304" pitchFamily="18" charset="0"/>
              </a:rPr>
              <a:t> de electrolit.</a:t>
            </a:r>
            <a:endParaRPr lang="en-US" dirty="0">
              <a:latin typeface="Times New Roman" panose="02020603050405020304" pitchFamily="18" charset="0"/>
              <a:ea typeface="Times New Roman" panose="02020603050405020304" pitchFamily="18" charset="0"/>
            </a:endParaRPr>
          </a:p>
          <a:p>
            <a:pPr marL="0" marR="0" indent="457200" algn="just">
              <a:lnSpc>
                <a:spcPct val="150000"/>
              </a:lnSpc>
              <a:buNone/>
            </a:pPr>
            <a:r>
              <a:rPr lang="ro-RO" dirty="0" err="1">
                <a:latin typeface="Times New Roman" panose="02020603050405020304" pitchFamily="18" charset="0"/>
                <a:ea typeface="Times New Roman" panose="02020603050405020304" pitchFamily="18" charset="0"/>
              </a:rPr>
              <a:t>Adsorbţia</a:t>
            </a:r>
            <a:r>
              <a:rPr lang="ro-RO" dirty="0">
                <a:latin typeface="Times New Roman" panose="02020603050405020304" pitchFamily="18" charset="0"/>
                <a:ea typeface="Times New Roman" panose="02020603050405020304" pitchFamily="18" charset="0"/>
              </a:rPr>
              <a:t> este un proces în mare măsură reversibil, fenomenul invers se </a:t>
            </a:r>
            <a:r>
              <a:rPr lang="ro-RO" dirty="0" err="1">
                <a:latin typeface="Times New Roman" panose="02020603050405020304" pitchFamily="18" charset="0"/>
                <a:ea typeface="Times New Roman" panose="02020603050405020304" pitchFamily="18" charset="0"/>
              </a:rPr>
              <a:t>numeşte</a:t>
            </a:r>
            <a:r>
              <a:rPr lang="ro-RO" dirty="0">
                <a:latin typeface="Times New Roman" panose="02020603050405020304" pitchFamily="18" charset="0"/>
                <a:ea typeface="Times New Roman" panose="02020603050405020304" pitchFamily="18" charset="0"/>
              </a:rPr>
              <a:t> </a:t>
            </a:r>
            <a:r>
              <a:rPr lang="ro-RO" i="1" dirty="0" err="1">
                <a:latin typeface="Times New Roman" panose="02020603050405020304" pitchFamily="18" charset="0"/>
                <a:ea typeface="Times New Roman" panose="02020603050405020304" pitchFamily="18" charset="0"/>
              </a:rPr>
              <a:t>desorbţie</a:t>
            </a:r>
            <a:r>
              <a:rPr lang="ro-RO" dirty="0">
                <a:latin typeface="Times New Roman" panose="02020603050405020304" pitchFamily="18" charset="0"/>
                <a:ea typeface="Times New Roman" panose="02020603050405020304" pitchFamily="18" charset="0"/>
              </a:rPr>
              <a:t>. Cele două procese au un anumit grad de selectivitate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din acest motiv, au o largă aplicabilitate în cromatografie, pentru separarea prin </a:t>
            </a:r>
            <a:r>
              <a:rPr lang="ro-RO" dirty="0" err="1">
                <a:latin typeface="Times New Roman" panose="02020603050405020304" pitchFamily="18" charset="0"/>
                <a:ea typeface="Times New Roman" panose="02020603050405020304" pitchFamily="18" charset="0"/>
              </a:rPr>
              <a:t>eluţie</a:t>
            </a:r>
            <a:r>
              <a:rPr lang="ro-RO" dirty="0">
                <a:latin typeface="Times New Roman" panose="02020603050405020304" pitchFamily="18" charset="0"/>
                <a:ea typeface="Times New Roman" panose="02020603050405020304" pitchFamily="18" charset="0"/>
              </a:rPr>
              <a:t> a componentelor unui amestec fixat pe un suport.</a:t>
            </a:r>
            <a:endParaRPr lang="en-US" dirty="0">
              <a:latin typeface="Times New Roman" panose="02020603050405020304" pitchFamily="18" charset="0"/>
              <a:ea typeface="Times New Roman" panose="02020603050405020304" pitchFamily="18" charset="0"/>
            </a:endParaRPr>
          </a:p>
          <a:p>
            <a:pPr marL="342900" marR="0" lvl="0" indent="-342900" algn="just">
              <a:lnSpc>
                <a:spcPct val="150000"/>
              </a:lnSpc>
              <a:buFont typeface="Times New Roman" panose="02020603050405020304" pitchFamily="18" charset="0"/>
              <a:buChar char="-"/>
              <a:tabLst>
                <a:tab pos="228600" algn="l"/>
              </a:tabLst>
            </a:pPr>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906760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0E42F05-FB47-C301-E781-2BD0DD86F21F}"/>
              </a:ext>
            </a:extLst>
          </p:cNvPr>
          <p:cNvSpPr>
            <a:spLocks noGrp="1"/>
          </p:cNvSpPr>
          <p:nvPr>
            <p:ph idx="1"/>
          </p:nvPr>
        </p:nvSpPr>
        <p:spPr/>
        <p:txBody>
          <a:bodyPr>
            <a:normAutofit fontScale="62500" lnSpcReduction="20000"/>
          </a:bodyPr>
          <a:lstStyle/>
          <a:p>
            <a:pPr marL="0" marR="0" algn="just">
              <a:lnSpc>
                <a:spcPct val="150000"/>
              </a:lnSpc>
              <a:buNone/>
            </a:pPr>
            <a:r>
              <a:rPr lang="ro-RO" dirty="0">
                <a:latin typeface="Times New Roman" panose="02020603050405020304" pitchFamily="18" charset="0"/>
                <a:ea typeface="Times New Roman" panose="02020603050405020304" pitchFamily="18" charset="0"/>
              </a:rPr>
              <a:t>3. In </a:t>
            </a:r>
            <a:r>
              <a:rPr lang="ro-RO" dirty="0" err="1">
                <a:latin typeface="Times New Roman" panose="02020603050405020304" pitchFamily="18" charset="0"/>
                <a:ea typeface="Times New Roman" panose="02020603050405020304" pitchFamily="18" charset="0"/>
              </a:rPr>
              <a:t>funcţie</a:t>
            </a:r>
            <a:r>
              <a:rPr lang="ro-RO" dirty="0">
                <a:latin typeface="Times New Roman" panose="02020603050405020304" pitchFamily="18" charset="0"/>
                <a:ea typeface="Times New Roman" panose="02020603050405020304" pitchFamily="18" charset="0"/>
              </a:rPr>
              <a:t> de mărimea </a:t>
            </a:r>
            <a:r>
              <a:rPr lang="ro-RO" dirty="0" err="1">
                <a:latin typeface="Times New Roman" panose="02020603050405020304" pitchFamily="18" charset="0"/>
                <a:ea typeface="Times New Roman" panose="02020603050405020304" pitchFamily="18" charset="0"/>
              </a:rPr>
              <a:t>forţelor</a:t>
            </a:r>
            <a:r>
              <a:rPr lang="ro-RO" dirty="0">
                <a:latin typeface="Times New Roman" panose="02020603050405020304" pitchFamily="18" charset="0"/>
                <a:ea typeface="Times New Roman" panose="02020603050405020304" pitchFamily="18" charset="0"/>
              </a:rPr>
              <a:t> dintre moleculelor adsorbantului, F</a:t>
            </a:r>
            <a:r>
              <a:rPr lang="ro-RO" baseline="-25000" dirty="0">
                <a:latin typeface="Times New Roman" panose="02020603050405020304" pitchFamily="18" charset="0"/>
                <a:ea typeface="Times New Roman" panose="02020603050405020304" pitchFamily="18" charset="0"/>
              </a:rPr>
              <a:t>0</a:t>
            </a:r>
            <a:r>
              <a:rPr lang="ro-RO" dirty="0">
                <a:latin typeface="Times New Roman" panose="02020603050405020304" pitchFamily="18" charset="0"/>
                <a:ea typeface="Times New Roman" panose="02020603050405020304" pitchFamily="18" charset="0"/>
              </a:rPr>
              <a:t> ,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a </a:t>
            </a:r>
            <a:r>
              <a:rPr lang="ro-RO" dirty="0" err="1">
                <a:latin typeface="Times New Roman" panose="02020603050405020304" pitchFamily="18" charset="0"/>
                <a:ea typeface="Times New Roman" panose="02020603050405020304" pitchFamily="18" charset="0"/>
              </a:rPr>
              <a:t>forţelor</a:t>
            </a:r>
            <a:r>
              <a:rPr lang="ro-RO" dirty="0">
                <a:latin typeface="Times New Roman" panose="02020603050405020304" pitchFamily="18" charset="0"/>
                <a:ea typeface="Times New Roman" panose="02020603050405020304" pitchFamily="18" charset="0"/>
              </a:rPr>
              <a:t> dintre moleculele de adsorbant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adsorbit, F,:</a:t>
            </a:r>
            <a:endParaRPr lang="en-US" dirty="0">
              <a:latin typeface="Times New Roman" panose="02020603050405020304" pitchFamily="18" charset="0"/>
              <a:ea typeface="Times New Roman" panose="02020603050405020304" pitchFamily="18" charset="0"/>
            </a:endParaRPr>
          </a:p>
          <a:p>
            <a:pPr marL="342900" marR="0" lvl="0" indent="-342900" algn="just">
              <a:lnSpc>
                <a:spcPct val="150000"/>
              </a:lnSpc>
              <a:buFont typeface="Times New Roman" panose="02020603050405020304" pitchFamily="18" charset="0"/>
              <a:buChar char="-"/>
              <a:tabLst>
                <a:tab pos="228600" algn="l"/>
              </a:tabLst>
            </a:pPr>
            <a:r>
              <a:rPr lang="ro-RO" b="1" i="1" dirty="0" err="1">
                <a:latin typeface="Times New Roman" panose="02020603050405020304" pitchFamily="18" charset="0"/>
                <a:ea typeface="Times New Roman" panose="02020603050405020304" pitchFamily="18" charset="0"/>
              </a:rPr>
              <a:t>adsorbţie</a:t>
            </a:r>
            <a:r>
              <a:rPr lang="ro-RO" b="1" i="1" dirty="0">
                <a:latin typeface="Times New Roman" panose="02020603050405020304" pitchFamily="18" charset="0"/>
                <a:ea typeface="Times New Roman" panose="02020603050405020304" pitchFamily="18" charset="0"/>
              </a:rPr>
              <a:t> pozitivă</a:t>
            </a:r>
            <a:r>
              <a:rPr lang="ro-RO" b="1"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 când F</a:t>
            </a:r>
            <a:r>
              <a:rPr lang="ro-RO" baseline="-25000" dirty="0">
                <a:latin typeface="Times New Roman" panose="02020603050405020304" pitchFamily="18" charset="0"/>
                <a:ea typeface="Times New Roman" panose="02020603050405020304" pitchFamily="18" charset="0"/>
              </a:rPr>
              <a:t>0</a:t>
            </a:r>
            <a:r>
              <a:rPr lang="ro-RO"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sym typeface="Symbol" panose="05050102010706020507" pitchFamily="18" charset="2"/>
              </a:rPr>
              <a:t></a:t>
            </a:r>
            <a:r>
              <a:rPr lang="ro-RO" dirty="0">
                <a:latin typeface="Times New Roman" panose="02020603050405020304" pitchFamily="18" charset="0"/>
                <a:ea typeface="Times New Roman" panose="02020603050405020304" pitchFamily="18" charset="0"/>
              </a:rPr>
              <a:t> F, atunci moleculele adsorbitului sunt “ împinse” spre pătura superficială, unde </a:t>
            </a:r>
            <a:r>
              <a:rPr lang="ro-RO" dirty="0" err="1">
                <a:latin typeface="Times New Roman" panose="02020603050405020304" pitchFamily="18" charset="0"/>
                <a:ea typeface="Times New Roman" panose="02020603050405020304" pitchFamily="18" charset="0"/>
              </a:rPr>
              <a:t>creşte</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concentraţia</a:t>
            </a:r>
            <a:r>
              <a:rPr lang="ro-RO" dirty="0">
                <a:latin typeface="Times New Roman" panose="02020603050405020304" pitchFamily="18" charset="0"/>
                <a:ea typeface="Times New Roman" panose="02020603050405020304" pitchFamily="18" charset="0"/>
              </a:rPr>
              <a:t> lor. Acest tip de </a:t>
            </a:r>
            <a:r>
              <a:rPr lang="ro-RO" dirty="0" err="1">
                <a:latin typeface="Times New Roman" panose="02020603050405020304" pitchFamily="18" charset="0"/>
                <a:ea typeface="Times New Roman" panose="02020603050405020304" pitchFamily="18" charset="0"/>
              </a:rPr>
              <a:t>adsorbţie</a:t>
            </a:r>
            <a:r>
              <a:rPr lang="ro-RO" dirty="0">
                <a:latin typeface="Times New Roman" panose="02020603050405020304" pitchFamily="18" charset="0"/>
                <a:ea typeface="Times New Roman" panose="02020603050405020304" pitchFamily="18" charset="0"/>
              </a:rPr>
              <a:t> se </a:t>
            </a:r>
            <a:r>
              <a:rPr lang="ro-RO" dirty="0" err="1">
                <a:latin typeface="Times New Roman" panose="02020603050405020304" pitchFamily="18" charset="0"/>
                <a:ea typeface="Times New Roman" panose="02020603050405020304" pitchFamily="18" charset="0"/>
              </a:rPr>
              <a:t>întâlneşte</a:t>
            </a:r>
            <a:r>
              <a:rPr lang="ro-RO" dirty="0">
                <a:latin typeface="Times New Roman" panose="02020603050405020304" pitchFamily="18" charset="0"/>
                <a:ea typeface="Times New Roman" panose="02020603050405020304" pitchFamily="18" charset="0"/>
              </a:rPr>
              <a:t> la </a:t>
            </a:r>
            <a:r>
              <a:rPr lang="ro-RO" dirty="0" err="1">
                <a:latin typeface="Times New Roman" panose="02020603050405020304" pitchFamily="18" charset="0"/>
                <a:ea typeface="Times New Roman" panose="02020603050405020304" pitchFamily="18" charset="0"/>
              </a:rPr>
              <a:t>substanţele</a:t>
            </a:r>
            <a:r>
              <a:rPr lang="ro-RO" dirty="0">
                <a:latin typeface="Times New Roman" panose="02020603050405020304" pitchFamily="18" charset="0"/>
                <a:ea typeface="Times New Roman" panose="02020603050405020304" pitchFamily="18" charset="0"/>
              </a:rPr>
              <a:t> tensioactive.</a:t>
            </a:r>
            <a:r>
              <a:rPr lang="ro-RO" i="1" dirty="0">
                <a:latin typeface="Times New Roman" panose="02020603050405020304" pitchFamily="18" charset="0"/>
                <a:ea typeface="Times New Roman" panose="02020603050405020304" pitchFamily="18" charset="0"/>
              </a:rPr>
              <a:t> </a:t>
            </a:r>
          </a:p>
          <a:p>
            <a:pPr marL="342900" marR="0" lvl="0" indent="-342900" algn="just">
              <a:lnSpc>
                <a:spcPct val="150000"/>
              </a:lnSpc>
              <a:buFont typeface="Times New Roman" panose="02020603050405020304" pitchFamily="18" charset="0"/>
              <a:buChar char="-"/>
              <a:tabLst>
                <a:tab pos="228600" algn="l"/>
              </a:tabLst>
            </a:pPr>
            <a:r>
              <a:rPr lang="ro-RO" b="1" i="1" dirty="0" err="1">
                <a:latin typeface="Times New Roman" panose="02020603050405020304" pitchFamily="18" charset="0"/>
                <a:ea typeface="Times New Roman" panose="02020603050405020304" pitchFamily="18" charset="0"/>
              </a:rPr>
              <a:t>adsorbţie</a:t>
            </a:r>
            <a:r>
              <a:rPr lang="ro-RO" b="1" i="1" dirty="0">
                <a:latin typeface="Times New Roman" panose="02020603050405020304" pitchFamily="18" charset="0"/>
                <a:ea typeface="Times New Roman" panose="02020603050405020304" pitchFamily="18" charset="0"/>
              </a:rPr>
              <a:t> negativă</a:t>
            </a:r>
            <a:r>
              <a:rPr lang="ro-RO" b="1"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 când F</a:t>
            </a:r>
            <a:r>
              <a:rPr lang="ro-RO" baseline="-25000" dirty="0">
                <a:latin typeface="Times New Roman" panose="02020603050405020304" pitchFamily="18" charset="0"/>
                <a:ea typeface="Times New Roman" panose="02020603050405020304" pitchFamily="18" charset="0"/>
              </a:rPr>
              <a:t>0</a:t>
            </a:r>
            <a:r>
              <a:rPr lang="ro-RO"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sym typeface="Symbol" panose="05050102010706020507" pitchFamily="18" charset="2"/>
              </a:rPr>
              <a:t></a:t>
            </a:r>
            <a:r>
              <a:rPr lang="ro-RO" dirty="0">
                <a:latin typeface="Times New Roman" panose="02020603050405020304" pitchFamily="18" charset="0"/>
                <a:ea typeface="Times New Roman" panose="02020603050405020304" pitchFamily="18" charset="0"/>
              </a:rPr>
              <a:t> F, atunci moleculele adsorbitului se acumulează în volumul lichidului,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de fapt, practic este </a:t>
            </a:r>
            <a:r>
              <a:rPr lang="ro-RO" dirty="0" err="1">
                <a:latin typeface="Times New Roman" panose="02020603050405020304" pitchFamily="18" charset="0"/>
                <a:ea typeface="Times New Roman" panose="02020603050405020304" pitchFamily="18" charset="0"/>
              </a:rPr>
              <a:t>absorbţie</a:t>
            </a:r>
            <a:r>
              <a:rPr lang="ro-RO" dirty="0">
                <a:latin typeface="Times New Roman" panose="02020603050405020304" pitchFamily="18" charset="0"/>
                <a:ea typeface="Times New Roman" panose="02020603050405020304" pitchFamily="18" charset="0"/>
              </a:rPr>
              <a:t>. Se </a:t>
            </a:r>
            <a:r>
              <a:rPr lang="ro-RO" dirty="0" err="1">
                <a:latin typeface="Times New Roman" panose="02020603050405020304" pitchFamily="18" charset="0"/>
                <a:ea typeface="Times New Roman" panose="02020603050405020304" pitchFamily="18" charset="0"/>
              </a:rPr>
              <a:t>întâlneşte</a:t>
            </a:r>
            <a:r>
              <a:rPr lang="ro-RO" dirty="0">
                <a:latin typeface="Times New Roman" panose="02020603050405020304" pitchFamily="18" charset="0"/>
                <a:ea typeface="Times New Roman" panose="02020603050405020304" pitchFamily="18" charset="0"/>
              </a:rPr>
              <a:t> la </a:t>
            </a:r>
            <a:r>
              <a:rPr lang="ro-RO" dirty="0" err="1">
                <a:latin typeface="Times New Roman" panose="02020603050405020304" pitchFamily="18" charset="0"/>
                <a:ea typeface="Times New Roman" panose="02020603050405020304" pitchFamily="18" charset="0"/>
              </a:rPr>
              <a:t>soluţiile</a:t>
            </a:r>
            <a:r>
              <a:rPr lang="ro-RO" dirty="0">
                <a:latin typeface="Times New Roman" panose="02020603050405020304" pitchFamily="18" charset="0"/>
                <a:ea typeface="Times New Roman" panose="02020603050405020304" pitchFamily="18" charset="0"/>
              </a:rPr>
              <a:t> de electrolit.</a:t>
            </a:r>
            <a:endParaRPr lang="en-US" dirty="0">
              <a:latin typeface="Times New Roman" panose="02020603050405020304" pitchFamily="18" charset="0"/>
              <a:ea typeface="Times New Roman" panose="02020603050405020304" pitchFamily="18" charset="0"/>
            </a:endParaRPr>
          </a:p>
          <a:p>
            <a:pPr marL="0" marR="0" indent="457200" algn="just">
              <a:lnSpc>
                <a:spcPct val="150000"/>
              </a:lnSpc>
              <a:buNone/>
            </a:pPr>
            <a:r>
              <a:rPr lang="ro-RO" dirty="0" err="1">
                <a:latin typeface="Times New Roman" panose="02020603050405020304" pitchFamily="18" charset="0"/>
                <a:ea typeface="Times New Roman" panose="02020603050405020304" pitchFamily="18" charset="0"/>
              </a:rPr>
              <a:t>Adsorbţia</a:t>
            </a:r>
            <a:r>
              <a:rPr lang="ro-RO" dirty="0">
                <a:latin typeface="Times New Roman" panose="02020603050405020304" pitchFamily="18" charset="0"/>
                <a:ea typeface="Times New Roman" panose="02020603050405020304" pitchFamily="18" charset="0"/>
              </a:rPr>
              <a:t> este un proces în mare măsură reversibil, fenomenul invers se </a:t>
            </a:r>
            <a:r>
              <a:rPr lang="ro-RO" dirty="0" err="1">
                <a:latin typeface="Times New Roman" panose="02020603050405020304" pitchFamily="18" charset="0"/>
                <a:ea typeface="Times New Roman" panose="02020603050405020304" pitchFamily="18" charset="0"/>
              </a:rPr>
              <a:t>numeşte</a:t>
            </a:r>
            <a:r>
              <a:rPr lang="ro-RO" dirty="0">
                <a:latin typeface="Times New Roman" panose="02020603050405020304" pitchFamily="18" charset="0"/>
                <a:ea typeface="Times New Roman" panose="02020603050405020304" pitchFamily="18" charset="0"/>
              </a:rPr>
              <a:t> </a:t>
            </a:r>
            <a:r>
              <a:rPr lang="ro-RO" i="1" dirty="0" err="1">
                <a:latin typeface="Times New Roman" panose="02020603050405020304" pitchFamily="18" charset="0"/>
                <a:ea typeface="Times New Roman" panose="02020603050405020304" pitchFamily="18" charset="0"/>
              </a:rPr>
              <a:t>desorbţie</a:t>
            </a:r>
            <a:r>
              <a:rPr lang="ro-RO" dirty="0">
                <a:latin typeface="Times New Roman" panose="02020603050405020304" pitchFamily="18" charset="0"/>
                <a:ea typeface="Times New Roman" panose="02020603050405020304" pitchFamily="18" charset="0"/>
              </a:rPr>
              <a:t>. Cele două procese au un anumit grad de selectivitate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din acest motiv, au o largă aplicabilitate în cromatografie, pentru separarea prin </a:t>
            </a:r>
            <a:r>
              <a:rPr lang="ro-RO" dirty="0" err="1">
                <a:latin typeface="Times New Roman" panose="02020603050405020304" pitchFamily="18" charset="0"/>
                <a:ea typeface="Times New Roman" panose="02020603050405020304" pitchFamily="18" charset="0"/>
              </a:rPr>
              <a:t>eluţie</a:t>
            </a:r>
            <a:r>
              <a:rPr lang="ro-RO" dirty="0">
                <a:latin typeface="Times New Roman" panose="02020603050405020304" pitchFamily="18" charset="0"/>
                <a:ea typeface="Times New Roman" panose="02020603050405020304" pitchFamily="18" charset="0"/>
              </a:rPr>
              <a:t> a componentelor unui amestec fixat pe un suport.</a:t>
            </a:r>
            <a:endParaRPr lang="en-US" dirty="0">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023695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7D0937-EF7A-8EC5-2C09-67E4C8E7B6F3}"/>
              </a:ext>
            </a:extLst>
          </p:cNvPr>
          <p:cNvSpPr>
            <a:spLocks noGrp="1"/>
          </p:cNvSpPr>
          <p:nvPr>
            <p:ph type="title"/>
          </p:nvPr>
        </p:nvSpPr>
        <p:spPr>
          <a:xfrm>
            <a:off x="838200" y="365125"/>
            <a:ext cx="10515600" cy="848533"/>
          </a:xfrm>
        </p:spPr>
        <p:txBody>
          <a:bodyPr/>
          <a:lstStyle/>
          <a:p>
            <a:r>
              <a:rPr lang="ro-RO" dirty="0"/>
              <a:t>Ecuația Young - Laplace</a:t>
            </a:r>
          </a:p>
        </p:txBody>
      </p:sp>
      <p:sp>
        <p:nvSpPr>
          <p:cNvPr id="4" name="TextBox 3">
            <a:extLst>
              <a:ext uri="{FF2B5EF4-FFF2-40B4-BE49-F238E27FC236}">
                <a16:creationId xmlns="" xmlns:a16="http://schemas.microsoft.com/office/drawing/2014/main" id="{D47111CE-90E0-AB6E-E280-801204D472D1}"/>
              </a:ext>
            </a:extLst>
          </p:cNvPr>
          <p:cNvSpPr txBox="1"/>
          <p:nvPr/>
        </p:nvSpPr>
        <p:spPr>
          <a:xfrm>
            <a:off x="797859" y="1213658"/>
            <a:ext cx="10596282" cy="1477328"/>
          </a:xfrm>
          <a:prstGeom prst="rect">
            <a:avLst/>
          </a:prstGeom>
          <a:noFill/>
        </p:spPr>
        <p:txBody>
          <a:bodyPr wrap="square">
            <a:spAutoFit/>
          </a:bodyPr>
          <a:lstStyle/>
          <a:p>
            <a:r>
              <a:rPr lang="en-US" b="0" i="0" dirty="0" err="1">
                <a:solidFill>
                  <a:srgbClr val="001D35"/>
                </a:solidFill>
                <a:effectLst/>
                <a:latin typeface="Google Sans"/>
              </a:rPr>
              <a:t>Ecuația</a:t>
            </a:r>
            <a:r>
              <a:rPr lang="en-US" b="0" i="0" dirty="0">
                <a:solidFill>
                  <a:srgbClr val="001D35"/>
                </a:solidFill>
                <a:effectLst/>
                <a:latin typeface="Google Sans"/>
              </a:rPr>
              <a:t> Young-Laplace </a:t>
            </a:r>
            <a:r>
              <a:rPr lang="en-US" b="0" i="0" dirty="0" err="1">
                <a:solidFill>
                  <a:srgbClr val="001D35"/>
                </a:solidFill>
                <a:effectLst/>
                <a:latin typeface="Google Sans"/>
              </a:rPr>
              <a:t>descrie</a:t>
            </a:r>
            <a:r>
              <a:rPr lang="en-US" b="0" i="0" dirty="0">
                <a:solidFill>
                  <a:srgbClr val="001D35"/>
                </a:solidFill>
                <a:effectLst/>
                <a:latin typeface="Google Sans"/>
              </a:rPr>
              <a:t> </a:t>
            </a:r>
            <a:r>
              <a:rPr lang="en-US" b="1" i="0" dirty="0" err="1">
                <a:solidFill>
                  <a:srgbClr val="001D35"/>
                </a:solidFill>
                <a:effectLst/>
                <a:latin typeface="Google Sans"/>
              </a:rPr>
              <a:t>diferența</a:t>
            </a:r>
            <a:r>
              <a:rPr lang="en-US" b="1" i="0" dirty="0">
                <a:solidFill>
                  <a:srgbClr val="001D35"/>
                </a:solidFill>
                <a:effectLst/>
                <a:latin typeface="Google Sans"/>
              </a:rPr>
              <a:t> de </a:t>
            </a:r>
            <a:r>
              <a:rPr lang="en-US" b="1" i="0" dirty="0" err="1">
                <a:solidFill>
                  <a:srgbClr val="001D35"/>
                </a:solidFill>
                <a:effectLst/>
                <a:latin typeface="Google Sans"/>
              </a:rPr>
              <a:t>presiune</a:t>
            </a:r>
            <a:r>
              <a:rPr lang="en-US" b="1" i="0" dirty="0">
                <a:solidFill>
                  <a:srgbClr val="001D35"/>
                </a:solidFill>
                <a:effectLst/>
                <a:latin typeface="Google Sans"/>
              </a:rPr>
              <a:t> (</a:t>
            </a:r>
            <a:r>
              <a:rPr lang="en-US" b="1" i="0" dirty="0" err="1">
                <a:solidFill>
                  <a:srgbClr val="001D35"/>
                </a:solidFill>
                <a:effectLst/>
                <a:latin typeface="Google Sans"/>
              </a:rPr>
              <a:t>saltul</a:t>
            </a:r>
            <a:r>
              <a:rPr lang="en-US" b="1" i="0" dirty="0">
                <a:solidFill>
                  <a:srgbClr val="001D35"/>
                </a:solidFill>
                <a:effectLst/>
                <a:latin typeface="Google Sans"/>
              </a:rPr>
              <a:t> de </a:t>
            </a:r>
            <a:r>
              <a:rPr lang="en-US" b="1" i="0" dirty="0" err="1">
                <a:solidFill>
                  <a:srgbClr val="001D35"/>
                </a:solidFill>
                <a:effectLst/>
                <a:latin typeface="Google Sans"/>
              </a:rPr>
              <a:t>presiune</a:t>
            </a:r>
            <a:r>
              <a:rPr lang="en-US" b="1" i="0" dirty="0">
                <a:solidFill>
                  <a:srgbClr val="001D35"/>
                </a:solidFill>
                <a:effectLst/>
                <a:latin typeface="Google Sans"/>
              </a:rPr>
              <a:t>) la </a:t>
            </a:r>
            <a:r>
              <a:rPr lang="en-US" b="1" i="0" dirty="0" err="1">
                <a:solidFill>
                  <a:srgbClr val="001D35"/>
                </a:solidFill>
                <a:effectLst/>
                <a:latin typeface="Google Sans"/>
              </a:rPr>
              <a:t>interfața</a:t>
            </a:r>
            <a:r>
              <a:rPr lang="en-US" b="1" i="0" dirty="0">
                <a:solidFill>
                  <a:srgbClr val="001D35"/>
                </a:solidFill>
                <a:effectLst/>
                <a:latin typeface="Google Sans"/>
              </a:rPr>
              <a:t> </a:t>
            </a:r>
            <a:r>
              <a:rPr lang="en-US" b="1" i="0" dirty="0" err="1">
                <a:solidFill>
                  <a:srgbClr val="001D35"/>
                </a:solidFill>
                <a:effectLst/>
                <a:latin typeface="Google Sans"/>
              </a:rPr>
              <a:t>curbată</a:t>
            </a:r>
            <a:r>
              <a:rPr lang="en-US" b="1" i="0" dirty="0">
                <a:solidFill>
                  <a:srgbClr val="001D35"/>
                </a:solidFill>
                <a:effectLst/>
                <a:latin typeface="Google Sans"/>
              </a:rPr>
              <a:t> </a:t>
            </a:r>
            <a:r>
              <a:rPr lang="en-US" b="1" i="0" dirty="0" err="1">
                <a:solidFill>
                  <a:srgbClr val="001D35"/>
                </a:solidFill>
                <a:effectLst/>
                <a:latin typeface="Google Sans"/>
              </a:rPr>
              <a:t>dintre</a:t>
            </a:r>
            <a:r>
              <a:rPr lang="en-US" b="1" i="0" dirty="0">
                <a:solidFill>
                  <a:srgbClr val="001D35"/>
                </a:solidFill>
                <a:effectLst/>
                <a:latin typeface="Google Sans"/>
              </a:rPr>
              <a:t> </a:t>
            </a:r>
            <a:r>
              <a:rPr lang="en-US" b="1" i="0" dirty="0" err="1">
                <a:solidFill>
                  <a:srgbClr val="001D35"/>
                </a:solidFill>
                <a:effectLst/>
                <a:latin typeface="Google Sans"/>
              </a:rPr>
              <a:t>două</a:t>
            </a:r>
            <a:r>
              <a:rPr lang="en-US" b="1" i="0" dirty="0">
                <a:solidFill>
                  <a:srgbClr val="001D35"/>
                </a:solidFill>
                <a:effectLst/>
                <a:latin typeface="Google Sans"/>
              </a:rPr>
              <a:t> </a:t>
            </a:r>
            <a:r>
              <a:rPr lang="en-US" b="1" i="0" dirty="0" err="1">
                <a:solidFill>
                  <a:srgbClr val="001D35"/>
                </a:solidFill>
                <a:effectLst/>
                <a:latin typeface="Google Sans"/>
              </a:rPr>
              <a:t>fluide</a:t>
            </a:r>
            <a:r>
              <a:rPr lang="en-US" b="1" i="0" dirty="0">
                <a:solidFill>
                  <a:srgbClr val="001D35"/>
                </a:solidFill>
                <a:effectLst/>
                <a:latin typeface="Google Sans"/>
              </a:rPr>
              <a:t> </a:t>
            </a:r>
            <a:r>
              <a:rPr lang="en-US" b="1" i="0" dirty="0" err="1">
                <a:solidFill>
                  <a:srgbClr val="001D35"/>
                </a:solidFill>
                <a:effectLst/>
                <a:latin typeface="Google Sans"/>
              </a:rPr>
              <a:t>imiscibile</a:t>
            </a:r>
            <a:r>
              <a:rPr lang="en-US" b="1" i="0" dirty="0">
                <a:solidFill>
                  <a:srgbClr val="001D35"/>
                </a:solidFill>
                <a:effectLst/>
                <a:latin typeface="Google Sans"/>
              </a:rPr>
              <a:t>, </a:t>
            </a:r>
            <a:r>
              <a:rPr lang="en-US" b="0" i="0" dirty="0">
                <a:solidFill>
                  <a:srgbClr val="001D35"/>
                </a:solidFill>
                <a:effectLst/>
                <a:latin typeface="Google Sans"/>
              </a:rPr>
              <a:t>cum </a:t>
            </a:r>
            <a:r>
              <a:rPr lang="en-US" b="0" i="0" dirty="0" err="1">
                <a:solidFill>
                  <a:srgbClr val="001D35"/>
                </a:solidFill>
                <a:effectLst/>
                <a:latin typeface="Google Sans"/>
              </a:rPr>
              <a:t>ar</a:t>
            </a:r>
            <a:r>
              <a:rPr lang="en-US" b="0" i="0" dirty="0">
                <a:solidFill>
                  <a:srgbClr val="001D35"/>
                </a:solidFill>
                <a:effectLst/>
                <a:latin typeface="Google Sans"/>
              </a:rPr>
              <a:t> fi un </a:t>
            </a:r>
            <a:r>
              <a:rPr lang="en-US" b="0" i="0" dirty="0" err="1">
                <a:solidFill>
                  <a:srgbClr val="001D35"/>
                </a:solidFill>
                <a:effectLst/>
                <a:latin typeface="Google Sans"/>
              </a:rPr>
              <a:t>lichid</a:t>
            </a:r>
            <a:r>
              <a:rPr lang="en-US" b="0" i="0" dirty="0">
                <a:solidFill>
                  <a:srgbClr val="001D35"/>
                </a:solidFill>
                <a:effectLst/>
                <a:latin typeface="Google Sans"/>
              </a:rPr>
              <a:t> </a:t>
            </a:r>
            <a:r>
              <a:rPr lang="en-US" b="0" i="0" dirty="0" err="1">
                <a:solidFill>
                  <a:srgbClr val="001D35"/>
                </a:solidFill>
                <a:effectLst/>
                <a:latin typeface="Google Sans"/>
              </a:rPr>
              <a:t>și</a:t>
            </a:r>
            <a:r>
              <a:rPr lang="en-US" b="0" i="0" dirty="0">
                <a:solidFill>
                  <a:srgbClr val="001D35"/>
                </a:solidFill>
                <a:effectLst/>
                <a:latin typeface="Google Sans"/>
              </a:rPr>
              <a:t> un </a:t>
            </a:r>
            <a:r>
              <a:rPr lang="en-US" b="0" i="0" dirty="0" err="1">
                <a:solidFill>
                  <a:srgbClr val="001D35"/>
                </a:solidFill>
                <a:effectLst/>
                <a:latin typeface="Google Sans"/>
              </a:rPr>
              <a:t>gaz</a:t>
            </a:r>
            <a:r>
              <a:rPr lang="en-US" b="0" i="0" dirty="0">
                <a:solidFill>
                  <a:srgbClr val="001D35"/>
                </a:solidFill>
                <a:effectLst/>
                <a:latin typeface="Google Sans"/>
              </a:rPr>
              <a:t>, </a:t>
            </a:r>
            <a:r>
              <a:rPr lang="en-US" b="0" i="0" dirty="0" err="1">
                <a:solidFill>
                  <a:srgbClr val="001D35"/>
                </a:solidFill>
                <a:effectLst/>
                <a:latin typeface="Google Sans"/>
              </a:rPr>
              <a:t>datorită</a:t>
            </a:r>
            <a:r>
              <a:rPr lang="en-US" b="0" i="0" dirty="0">
                <a:solidFill>
                  <a:srgbClr val="001D35"/>
                </a:solidFill>
                <a:effectLst/>
                <a:latin typeface="Google Sans"/>
              </a:rPr>
              <a:t> </a:t>
            </a:r>
            <a:r>
              <a:rPr lang="en-US" b="0" i="0" dirty="0" err="1">
                <a:solidFill>
                  <a:srgbClr val="001D35"/>
                </a:solidFill>
                <a:effectLst/>
                <a:latin typeface="Google Sans"/>
              </a:rPr>
              <a:t>tensiunii</a:t>
            </a:r>
            <a:r>
              <a:rPr lang="en-US" b="0" i="0" dirty="0">
                <a:solidFill>
                  <a:srgbClr val="001D35"/>
                </a:solidFill>
                <a:effectLst/>
                <a:latin typeface="Google Sans"/>
              </a:rPr>
              <a:t> </a:t>
            </a:r>
            <a:r>
              <a:rPr lang="en-US" b="0" i="0" dirty="0" err="1">
                <a:solidFill>
                  <a:srgbClr val="001D35"/>
                </a:solidFill>
                <a:effectLst/>
                <a:latin typeface="Google Sans"/>
              </a:rPr>
              <a:t>superficiale</a:t>
            </a:r>
            <a:r>
              <a:rPr lang="en-US" b="0" i="0" dirty="0">
                <a:solidFill>
                  <a:srgbClr val="001D35"/>
                </a:solidFill>
                <a:effectLst/>
                <a:latin typeface="Google Sans"/>
              </a:rPr>
              <a:t>. </a:t>
            </a:r>
            <a:endParaRPr lang="ro-RO" b="0" i="0" dirty="0">
              <a:solidFill>
                <a:srgbClr val="001D35"/>
              </a:solidFill>
              <a:effectLst/>
              <a:latin typeface="Google Sans"/>
            </a:endParaRPr>
          </a:p>
          <a:p>
            <a:r>
              <a:rPr lang="en-US" b="0" i="0" dirty="0" err="1">
                <a:solidFill>
                  <a:srgbClr val="001D35"/>
                </a:solidFill>
                <a:effectLst/>
                <a:latin typeface="Google Sans"/>
              </a:rPr>
              <a:t>Această</a:t>
            </a:r>
            <a:r>
              <a:rPr lang="en-US" b="0" i="0" dirty="0">
                <a:solidFill>
                  <a:srgbClr val="001D35"/>
                </a:solidFill>
                <a:effectLst/>
                <a:latin typeface="Google Sans"/>
              </a:rPr>
              <a:t> </a:t>
            </a:r>
            <a:r>
              <a:rPr lang="en-US" b="0" i="0" dirty="0" err="1">
                <a:solidFill>
                  <a:srgbClr val="001D35"/>
                </a:solidFill>
                <a:effectLst/>
                <a:latin typeface="Google Sans"/>
              </a:rPr>
              <a:t>ecuație</a:t>
            </a:r>
            <a:r>
              <a:rPr lang="en-US" b="0" i="0" dirty="0">
                <a:solidFill>
                  <a:srgbClr val="001D35"/>
                </a:solidFill>
                <a:effectLst/>
                <a:latin typeface="Google Sans"/>
              </a:rPr>
              <a:t> </a:t>
            </a:r>
            <a:r>
              <a:rPr lang="en-US" b="0" i="0" dirty="0" err="1">
                <a:solidFill>
                  <a:srgbClr val="001D35"/>
                </a:solidFill>
                <a:effectLst/>
                <a:latin typeface="Google Sans"/>
              </a:rPr>
              <a:t>arată</a:t>
            </a:r>
            <a:r>
              <a:rPr lang="en-US" b="0" i="0" dirty="0">
                <a:solidFill>
                  <a:srgbClr val="001D35"/>
                </a:solidFill>
                <a:effectLst/>
                <a:latin typeface="Google Sans"/>
              </a:rPr>
              <a:t> </a:t>
            </a:r>
            <a:r>
              <a:rPr lang="en-US" b="0" i="0" dirty="0" err="1">
                <a:solidFill>
                  <a:srgbClr val="001D35"/>
                </a:solidFill>
                <a:effectLst/>
                <a:latin typeface="Google Sans"/>
              </a:rPr>
              <a:t>că</a:t>
            </a:r>
            <a:r>
              <a:rPr lang="en-US" b="0" i="0" dirty="0">
                <a:solidFill>
                  <a:srgbClr val="001D35"/>
                </a:solidFill>
                <a:effectLst/>
                <a:latin typeface="Google Sans"/>
              </a:rPr>
              <a:t> </a:t>
            </a:r>
            <a:r>
              <a:rPr lang="en-US" b="0" i="0" dirty="0" err="1">
                <a:solidFill>
                  <a:srgbClr val="001D35"/>
                </a:solidFill>
                <a:effectLst/>
                <a:latin typeface="Google Sans"/>
              </a:rPr>
              <a:t>diferența</a:t>
            </a:r>
            <a:r>
              <a:rPr lang="en-US" b="0" i="0" dirty="0">
                <a:solidFill>
                  <a:srgbClr val="001D35"/>
                </a:solidFill>
                <a:effectLst/>
                <a:latin typeface="Google Sans"/>
              </a:rPr>
              <a:t> de </a:t>
            </a:r>
            <a:r>
              <a:rPr lang="en-US" b="0" i="0" dirty="0" err="1">
                <a:solidFill>
                  <a:srgbClr val="001D35"/>
                </a:solidFill>
                <a:effectLst/>
                <a:latin typeface="Google Sans"/>
              </a:rPr>
              <a:t>presiune</a:t>
            </a:r>
            <a:r>
              <a:rPr lang="en-US" b="0" i="0" dirty="0">
                <a:solidFill>
                  <a:srgbClr val="001D35"/>
                </a:solidFill>
                <a:effectLst/>
                <a:latin typeface="Google Sans"/>
              </a:rPr>
              <a:t> </a:t>
            </a:r>
            <a:r>
              <a:rPr lang="en-US" b="0" i="0" dirty="0" err="1">
                <a:solidFill>
                  <a:srgbClr val="001D35"/>
                </a:solidFill>
                <a:effectLst/>
                <a:latin typeface="Google Sans"/>
              </a:rPr>
              <a:t>este</a:t>
            </a:r>
            <a:r>
              <a:rPr lang="en-US" b="0" i="0" dirty="0">
                <a:solidFill>
                  <a:srgbClr val="001D35"/>
                </a:solidFill>
                <a:effectLst/>
                <a:latin typeface="Google Sans"/>
              </a:rPr>
              <a:t> </a:t>
            </a:r>
            <a:r>
              <a:rPr lang="en-US" b="0" i="0" dirty="0" err="1">
                <a:solidFill>
                  <a:srgbClr val="001D35"/>
                </a:solidFill>
                <a:effectLst/>
                <a:latin typeface="Google Sans"/>
              </a:rPr>
              <a:t>proporțională</a:t>
            </a:r>
            <a:r>
              <a:rPr lang="en-US" b="0" i="0" dirty="0">
                <a:solidFill>
                  <a:srgbClr val="001D35"/>
                </a:solidFill>
                <a:effectLst/>
                <a:latin typeface="Google Sans"/>
              </a:rPr>
              <a:t> cu </a:t>
            </a:r>
            <a:r>
              <a:rPr lang="en-US" b="0" i="0" dirty="0" err="1">
                <a:solidFill>
                  <a:srgbClr val="001D35"/>
                </a:solidFill>
                <a:effectLst/>
                <a:latin typeface="Google Sans"/>
              </a:rPr>
              <a:t>tensiunea</a:t>
            </a:r>
            <a:r>
              <a:rPr lang="en-US" b="0" i="0" dirty="0">
                <a:solidFill>
                  <a:srgbClr val="001D35"/>
                </a:solidFill>
                <a:effectLst/>
                <a:latin typeface="Google Sans"/>
              </a:rPr>
              <a:t> </a:t>
            </a:r>
            <a:r>
              <a:rPr lang="en-US" b="0" i="0" dirty="0" err="1">
                <a:solidFill>
                  <a:srgbClr val="001D35"/>
                </a:solidFill>
                <a:effectLst/>
                <a:latin typeface="Google Sans"/>
              </a:rPr>
              <a:t>superficială</a:t>
            </a:r>
            <a:r>
              <a:rPr lang="en-US" b="0" i="0" dirty="0">
                <a:solidFill>
                  <a:srgbClr val="001D35"/>
                </a:solidFill>
                <a:effectLst/>
                <a:latin typeface="Google Sans"/>
              </a:rPr>
              <a:t> </a:t>
            </a:r>
            <a:r>
              <a:rPr lang="en-US" b="0" i="0" dirty="0" err="1">
                <a:solidFill>
                  <a:srgbClr val="001D35"/>
                </a:solidFill>
                <a:effectLst/>
                <a:latin typeface="Google Sans"/>
              </a:rPr>
              <a:t>și</a:t>
            </a:r>
            <a:r>
              <a:rPr lang="en-US" b="0" i="0" dirty="0">
                <a:solidFill>
                  <a:srgbClr val="001D35"/>
                </a:solidFill>
                <a:effectLst/>
                <a:latin typeface="Google Sans"/>
              </a:rPr>
              <a:t> cu </a:t>
            </a:r>
            <a:r>
              <a:rPr lang="en-US" b="0" i="0" dirty="0" err="1">
                <a:solidFill>
                  <a:srgbClr val="001D35"/>
                </a:solidFill>
                <a:effectLst/>
                <a:latin typeface="Google Sans"/>
                <a:hlinkClick r:id="rId2"/>
              </a:rPr>
              <a:t>curbură</a:t>
            </a:r>
            <a:r>
              <a:rPr lang="en-US" b="0" i="0" dirty="0">
                <a:solidFill>
                  <a:srgbClr val="001D35"/>
                </a:solidFill>
                <a:effectLst/>
                <a:latin typeface="Google Sans"/>
                <a:hlinkClick r:id="rId2"/>
              </a:rPr>
              <a:t> </a:t>
            </a:r>
            <a:r>
              <a:rPr lang="en-US" b="0" i="0" dirty="0" err="1">
                <a:solidFill>
                  <a:srgbClr val="001D35"/>
                </a:solidFill>
                <a:effectLst/>
                <a:latin typeface="Google Sans"/>
                <a:hlinkClick r:id="rId2"/>
              </a:rPr>
              <a:t>medie</a:t>
            </a:r>
            <a:r>
              <a:rPr lang="en-US" b="0" i="0" dirty="0">
                <a:solidFill>
                  <a:srgbClr val="001D35"/>
                </a:solidFill>
                <a:effectLst/>
                <a:latin typeface="Google Sans"/>
              </a:rPr>
              <a:t> a </a:t>
            </a:r>
            <a:r>
              <a:rPr lang="en-US" b="0" i="0" dirty="0" err="1">
                <a:solidFill>
                  <a:srgbClr val="001D35"/>
                </a:solidFill>
                <a:effectLst/>
                <a:latin typeface="Google Sans"/>
              </a:rPr>
              <a:t>interfeței</a:t>
            </a:r>
            <a:r>
              <a:rPr lang="en-US" b="0" i="0" dirty="0">
                <a:solidFill>
                  <a:srgbClr val="001D35"/>
                </a:solidFill>
                <a:effectLst/>
                <a:latin typeface="Google Sans"/>
              </a:rPr>
              <a:t>, </a:t>
            </a:r>
            <a:r>
              <a:rPr lang="en-US" b="0" i="0" dirty="0" err="1">
                <a:solidFill>
                  <a:srgbClr val="001D35"/>
                </a:solidFill>
                <a:effectLst/>
                <a:latin typeface="Google Sans"/>
              </a:rPr>
              <a:t>având</a:t>
            </a:r>
            <a:r>
              <a:rPr lang="en-US" b="0" i="0" dirty="0">
                <a:solidFill>
                  <a:srgbClr val="001D35"/>
                </a:solidFill>
                <a:effectLst/>
                <a:latin typeface="Google Sans"/>
              </a:rPr>
              <a:t> </a:t>
            </a:r>
            <a:r>
              <a:rPr lang="en-US" b="0" i="0" dirty="0" err="1">
                <a:solidFill>
                  <a:srgbClr val="001D35"/>
                </a:solidFill>
                <a:effectLst/>
                <a:latin typeface="Google Sans"/>
              </a:rPr>
              <a:t>aplicații</a:t>
            </a:r>
            <a:r>
              <a:rPr lang="en-US" b="0" i="0" dirty="0">
                <a:solidFill>
                  <a:srgbClr val="001D35"/>
                </a:solidFill>
                <a:effectLst/>
                <a:latin typeface="Google Sans"/>
              </a:rPr>
              <a:t> </a:t>
            </a:r>
            <a:r>
              <a:rPr lang="en-US" b="0" i="0" dirty="0" err="1">
                <a:solidFill>
                  <a:srgbClr val="001D35"/>
                </a:solidFill>
                <a:effectLst/>
                <a:latin typeface="Google Sans"/>
              </a:rPr>
              <a:t>în</a:t>
            </a:r>
            <a:r>
              <a:rPr lang="en-US" b="0" i="0" dirty="0">
                <a:solidFill>
                  <a:srgbClr val="001D35"/>
                </a:solidFill>
                <a:effectLst/>
                <a:latin typeface="Google Sans"/>
              </a:rPr>
              <a:t> </a:t>
            </a:r>
            <a:r>
              <a:rPr lang="en-US" b="0" i="0" dirty="0" err="1">
                <a:solidFill>
                  <a:srgbClr val="001D35"/>
                </a:solidFill>
                <a:effectLst/>
                <a:latin typeface="Google Sans"/>
              </a:rPr>
              <a:t>fenomene</a:t>
            </a:r>
            <a:r>
              <a:rPr lang="en-US" b="0" i="0" dirty="0">
                <a:solidFill>
                  <a:srgbClr val="001D35"/>
                </a:solidFill>
                <a:effectLst/>
                <a:latin typeface="Google Sans"/>
              </a:rPr>
              <a:t> precum </a:t>
            </a:r>
            <a:r>
              <a:rPr lang="en-US" b="0" i="0" dirty="0" err="1">
                <a:solidFill>
                  <a:srgbClr val="001D35"/>
                </a:solidFill>
                <a:effectLst/>
                <a:latin typeface="Google Sans"/>
                <a:hlinkClick r:id="rId3"/>
              </a:rPr>
              <a:t>acțiunea</a:t>
            </a:r>
            <a:r>
              <a:rPr lang="en-US" b="0" i="0" dirty="0">
                <a:solidFill>
                  <a:srgbClr val="001D35"/>
                </a:solidFill>
                <a:effectLst/>
                <a:latin typeface="Google Sans"/>
                <a:hlinkClick r:id="rId3"/>
              </a:rPr>
              <a:t> </a:t>
            </a:r>
            <a:r>
              <a:rPr lang="en-US" b="0" i="0" dirty="0" err="1">
                <a:solidFill>
                  <a:srgbClr val="001D35"/>
                </a:solidFill>
                <a:effectLst/>
                <a:latin typeface="Google Sans"/>
                <a:hlinkClick r:id="rId3"/>
              </a:rPr>
              <a:t>capilară</a:t>
            </a:r>
            <a:r>
              <a:rPr lang="en-US" b="0" i="0" dirty="0">
                <a:solidFill>
                  <a:srgbClr val="001D35"/>
                </a:solidFill>
                <a:effectLst/>
                <a:latin typeface="Google Sans"/>
              </a:rPr>
              <a:t>, </a:t>
            </a:r>
            <a:r>
              <a:rPr lang="en-US" b="0" i="0" dirty="0" err="1">
                <a:solidFill>
                  <a:srgbClr val="001D35"/>
                </a:solidFill>
                <a:effectLst/>
                <a:latin typeface="Google Sans"/>
              </a:rPr>
              <a:t>bulele</a:t>
            </a:r>
            <a:r>
              <a:rPr lang="en-US" b="0" i="0" dirty="0">
                <a:solidFill>
                  <a:srgbClr val="001D35"/>
                </a:solidFill>
                <a:effectLst/>
                <a:latin typeface="Google Sans"/>
              </a:rPr>
              <a:t> de </a:t>
            </a:r>
            <a:r>
              <a:rPr lang="en-US" b="0" i="0" dirty="0" err="1">
                <a:solidFill>
                  <a:srgbClr val="001D35"/>
                </a:solidFill>
                <a:effectLst/>
                <a:latin typeface="Google Sans"/>
              </a:rPr>
              <a:t>săpun</a:t>
            </a:r>
            <a:r>
              <a:rPr lang="en-US" b="0" i="0" dirty="0">
                <a:solidFill>
                  <a:srgbClr val="001D35"/>
                </a:solidFill>
                <a:effectLst/>
                <a:latin typeface="Google Sans"/>
              </a:rPr>
              <a:t> </a:t>
            </a:r>
            <a:r>
              <a:rPr lang="en-US" b="0" i="0" dirty="0" err="1">
                <a:solidFill>
                  <a:srgbClr val="001D35"/>
                </a:solidFill>
                <a:effectLst/>
                <a:latin typeface="Google Sans"/>
              </a:rPr>
              <a:t>și</a:t>
            </a:r>
            <a:r>
              <a:rPr lang="en-US" b="0" i="0" dirty="0">
                <a:solidFill>
                  <a:srgbClr val="001D35"/>
                </a:solidFill>
                <a:effectLst/>
                <a:latin typeface="Google Sans"/>
              </a:rPr>
              <a:t> </a:t>
            </a:r>
            <a:r>
              <a:rPr lang="en-US" b="0" i="0" dirty="0" err="1">
                <a:solidFill>
                  <a:srgbClr val="001D35"/>
                </a:solidFill>
                <a:effectLst/>
                <a:latin typeface="Google Sans"/>
              </a:rPr>
              <a:t>formarea</a:t>
            </a:r>
            <a:r>
              <a:rPr lang="en-US" b="0" i="0" dirty="0">
                <a:solidFill>
                  <a:srgbClr val="001D35"/>
                </a:solidFill>
                <a:effectLst/>
                <a:latin typeface="Google Sans"/>
              </a:rPr>
              <a:t> </a:t>
            </a:r>
            <a:r>
              <a:rPr lang="en-US" b="0" i="0" dirty="0" err="1">
                <a:solidFill>
                  <a:srgbClr val="001D35"/>
                </a:solidFill>
                <a:effectLst/>
                <a:latin typeface="Google Sans"/>
                <a:hlinkClick r:id="rId4"/>
              </a:rPr>
              <a:t>emulsiilor</a:t>
            </a:r>
            <a:r>
              <a:rPr lang="en-US" b="0" i="0" dirty="0">
                <a:solidFill>
                  <a:srgbClr val="001D35"/>
                </a:solidFill>
                <a:effectLst/>
                <a:latin typeface="Google Sans"/>
              </a:rPr>
              <a:t>. </a:t>
            </a:r>
            <a:endParaRPr lang="en-US" dirty="0"/>
          </a:p>
        </p:txBody>
      </p:sp>
      <p:pic>
        <p:nvPicPr>
          <p:cNvPr id="6" name="Picture 5">
            <a:extLst>
              <a:ext uri="{FF2B5EF4-FFF2-40B4-BE49-F238E27FC236}">
                <a16:creationId xmlns="" xmlns:a16="http://schemas.microsoft.com/office/drawing/2014/main" id="{88391C8A-C9B3-E63B-05AE-BB9361C187B3}"/>
              </a:ext>
            </a:extLst>
          </p:cNvPr>
          <p:cNvPicPr>
            <a:picLocks noChangeAspect="1"/>
          </p:cNvPicPr>
          <p:nvPr/>
        </p:nvPicPr>
        <p:blipFill>
          <a:blip r:embed="rId5"/>
          <a:stretch>
            <a:fillRect/>
          </a:stretch>
        </p:blipFill>
        <p:spPr>
          <a:xfrm>
            <a:off x="3330828" y="3076686"/>
            <a:ext cx="5041751" cy="3781314"/>
          </a:xfrm>
          <a:prstGeom prst="rect">
            <a:avLst/>
          </a:prstGeom>
        </p:spPr>
      </p:pic>
      <p:sp>
        <p:nvSpPr>
          <p:cNvPr id="10" name="TextBox 9">
            <a:extLst>
              <a:ext uri="{FF2B5EF4-FFF2-40B4-BE49-F238E27FC236}">
                <a16:creationId xmlns="" xmlns:a16="http://schemas.microsoft.com/office/drawing/2014/main" id="{91CBD9BB-40D6-FDCD-DB38-19DC35DE22FA}"/>
              </a:ext>
            </a:extLst>
          </p:cNvPr>
          <p:cNvSpPr txBox="1"/>
          <p:nvPr/>
        </p:nvSpPr>
        <p:spPr>
          <a:xfrm>
            <a:off x="838200" y="2695639"/>
            <a:ext cx="10733116" cy="369332"/>
          </a:xfrm>
          <a:prstGeom prst="rect">
            <a:avLst/>
          </a:prstGeom>
          <a:noFill/>
        </p:spPr>
        <p:txBody>
          <a:bodyPr wrap="square">
            <a:spAutoFit/>
          </a:bodyPr>
          <a:lstStyle/>
          <a:p>
            <a:r>
              <a:rPr lang="en-US" dirty="0" err="1"/>
              <a:t>Fiziologie</a:t>
            </a:r>
            <a:r>
              <a:rPr lang="en-US" dirty="0"/>
              <a:t>: Are </a:t>
            </a:r>
            <a:r>
              <a:rPr lang="en-US" dirty="0" err="1"/>
              <a:t>aplicații</a:t>
            </a:r>
            <a:r>
              <a:rPr lang="en-US" dirty="0"/>
              <a:t> </a:t>
            </a:r>
            <a:r>
              <a:rPr lang="en-US" dirty="0" err="1"/>
              <a:t>în</a:t>
            </a:r>
            <a:r>
              <a:rPr lang="en-US" dirty="0"/>
              <a:t> </a:t>
            </a:r>
            <a:r>
              <a:rPr lang="en-US" dirty="0" err="1"/>
              <a:t>medicină</a:t>
            </a:r>
            <a:r>
              <a:rPr lang="en-US" dirty="0"/>
              <a:t>, de </a:t>
            </a:r>
            <a:r>
              <a:rPr lang="en-US" dirty="0" err="1"/>
              <a:t>exemplu</a:t>
            </a:r>
            <a:r>
              <a:rPr lang="en-US" dirty="0"/>
              <a:t>, </a:t>
            </a:r>
            <a:r>
              <a:rPr lang="en-US" dirty="0" err="1"/>
              <a:t>pentru</a:t>
            </a:r>
            <a:r>
              <a:rPr lang="en-US" dirty="0"/>
              <a:t> a </a:t>
            </a:r>
            <a:r>
              <a:rPr lang="en-US" dirty="0" err="1"/>
              <a:t>descrie</a:t>
            </a:r>
            <a:r>
              <a:rPr lang="en-US" dirty="0"/>
              <a:t> </a:t>
            </a:r>
            <a:r>
              <a:rPr lang="en-US" dirty="0" err="1"/>
              <a:t>presiunea</a:t>
            </a:r>
            <a:r>
              <a:rPr lang="en-US" dirty="0"/>
              <a:t> din </a:t>
            </a:r>
            <a:r>
              <a:rPr lang="en-US" dirty="0" err="1"/>
              <a:t>plămâni</a:t>
            </a:r>
            <a:r>
              <a:rPr lang="en-US" dirty="0"/>
              <a:t>.</a:t>
            </a:r>
          </a:p>
        </p:txBody>
      </p:sp>
    </p:spTree>
    <p:extLst>
      <p:ext uri="{BB962C8B-B14F-4D97-AF65-F5344CB8AC3E}">
        <p14:creationId xmlns:p14="http://schemas.microsoft.com/office/powerpoint/2010/main" val="1486169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6BBB06-9F58-1D45-750E-6AF4B0AC870A}"/>
              </a:ext>
            </a:extLst>
          </p:cNvPr>
          <p:cNvSpPr>
            <a:spLocks noGrp="1"/>
          </p:cNvSpPr>
          <p:nvPr>
            <p:ph type="title"/>
          </p:nvPr>
        </p:nvSpPr>
        <p:spPr>
          <a:xfrm>
            <a:off x="1653988" y="329266"/>
            <a:ext cx="9345706" cy="773393"/>
          </a:xfrm>
        </p:spPr>
        <p:txBody>
          <a:bodyPr/>
          <a:lstStyle/>
          <a:p>
            <a:r>
              <a:rPr lang="ro-RO" dirty="0"/>
              <a:t>Particularitățile ecuației Young - Laplace</a:t>
            </a:r>
          </a:p>
        </p:txBody>
      </p:sp>
      <p:pic>
        <p:nvPicPr>
          <p:cNvPr id="4" name="Picture 3">
            <a:extLst>
              <a:ext uri="{FF2B5EF4-FFF2-40B4-BE49-F238E27FC236}">
                <a16:creationId xmlns="" xmlns:a16="http://schemas.microsoft.com/office/drawing/2014/main" id="{77FC36B3-F8E3-B0B8-D927-3969B935C440}"/>
              </a:ext>
            </a:extLst>
          </p:cNvPr>
          <p:cNvPicPr>
            <a:picLocks noChangeAspect="1"/>
          </p:cNvPicPr>
          <p:nvPr/>
        </p:nvPicPr>
        <p:blipFill>
          <a:blip r:embed="rId2"/>
          <a:stretch>
            <a:fillRect/>
          </a:stretch>
        </p:blipFill>
        <p:spPr>
          <a:xfrm>
            <a:off x="2459340" y="1219200"/>
            <a:ext cx="7930754" cy="5437515"/>
          </a:xfrm>
          <a:prstGeom prst="rect">
            <a:avLst/>
          </a:prstGeom>
        </p:spPr>
      </p:pic>
    </p:spTree>
    <p:extLst>
      <p:ext uri="{BB962C8B-B14F-4D97-AF65-F5344CB8AC3E}">
        <p14:creationId xmlns:p14="http://schemas.microsoft.com/office/powerpoint/2010/main" val="2526808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6CA0E5-AC15-3099-4E58-F3558582C4B3}"/>
              </a:ext>
            </a:extLst>
          </p:cNvPr>
          <p:cNvSpPr>
            <a:spLocks noGrp="1"/>
          </p:cNvSpPr>
          <p:nvPr>
            <p:ph type="title"/>
          </p:nvPr>
        </p:nvSpPr>
        <p:spPr>
          <a:xfrm>
            <a:off x="3079377" y="379650"/>
            <a:ext cx="6270812" cy="922388"/>
          </a:xfrm>
        </p:spPr>
        <p:txBody>
          <a:bodyPr/>
          <a:lstStyle/>
          <a:p>
            <a:r>
              <a:rPr lang="ro-RO" dirty="0"/>
              <a:t>Fenomenul de coalescență </a:t>
            </a:r>
          </a:p>
        </p:txBody>
      </p:sp>
      <p:pic>
        <p:nvPicPr>
          <p:cNvPr id="8" name="Picture 7">
            <a:extLst>
              <a:ext uri="{FF2B5EF4-FFF2-40B4-BE49-F238E27FC236}">
                <a16:creationId xmlns="" xmlns:a16="http://schemas.microsoft.com/office/drawing/2014/main" id="{B909E32C-0783-62CF-C0FE-159B21313EEE}"/>
              </a:ext>
            </a:extLst>
          </p:cNvPr>
          <p:cNvPicPr>
            <a:picLocks noChangeAspect="1"/>
          </p:cNvPicPr>
          <p:nvPr/>
        </p:nvPicPr>
        <p:blipFill>
          <a:blip r:embed="rId2"/>
          <a:stretch>
            <a:fillRect/>
          </a:stretch>
        </p:blipFill>
        <p:spPr>
          <a:xfrm>
            <a:off x="2335429" y="1287513"/>
            <a:ext cx="6620312" cy="5205362"/>
          </a:xfrm>
          <a:prstGeom prst="rect">
            <a:avLst/>
          </a:prstGeom>
        </p:spPr>
      </p:pic>
    </p:spTree>
    <p:extLst>
      <p:ext uri="{BB962C8B-B14F-4D97-AF65-F5344CB8AC3E}">
        <p14:creationId xmlns:p14="http://schemas.microsoft.com/office/powerpoint/2010/main" val="340113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8710FE-7672-6F09-E535-90EC51A4C445}"/>
              </a:ext>
            </a:extLst>
          </p:cNvPr>
          <p:cNvSpPr>
            <a:spLocks noGrp="1"/>
          </p:cNvSpPr>
          <p:nvPr>
            <p:ph type="title"/>
          </p:nvPr>
        </p:nvSpPr>
        <p:spPr>
          <a:xfrm>
            <a:off x="838200" y="365126"/>
            <a:ext cx="10515600" cy="767936"/>
          </a:xfrm>
        </p:spPr>
        <p:txBody>
          <a:bodyPr/>
          <a:lstStyle/>
          <a:p>
            <a:r>
              <a:rPr lang="en-US" dirty="0" err="1"/>
              <a:t>Fenomene</a:t>
            </a:r>
            <a:r>
              <a:rPr lang="en-US" dirty="0"/>
              <a:t> de </a:t>
            </a:r>
            <a:r>
              <a:rPr lang="en-US" dirty="0" err="1"/>
              <a:t>suprafata</a:t>
            </a:r>
            <a:endParaRPr lang="ro-RO" dirty="0"/>
          </a:p>
        </p:txBody>
      </p:sp>
      <p:sp>
        <p:nvSpPr>
          <p:cNvPr id="4" name="TextBox 3">
            <a:extLst>
              <a:ext uri="{FF2B5EF4-FFF2-40B4-BE49-F238E27FC236}">
                <a16:creationId xmlns="" xmlns:a16="http://schemas.microsoft.com/office/drawing/2014/main" id="{6303EB45-2C12-A85C-2C3D-57E33D0994F0}"/>
              </a:ext>
            </a:extLst>
          </p:cNvPr>
          <p:cNvSpPr txBox="1"/>
          <p:nvPr/>
        </p:nvSpPr>
        <p:spPr>
          <a:xfrm>
            <a:off x="281401" y="876555"/>
            <a:ext cx="11629197" cy="5981446"/>
          </a:xfrm>
          <a:prstGeom prst="rect">
            <a:avLst/>
          </a:prstGeom>
          <a:noFill/>
        </p:spPr>
        <p:txBody>
          <a:bodyPr wrap="square">
            <a:spAutoFit/>
          </a:bodyPr>
          <a:lstStyle/>
          <a:p>
            <a:pPr marL="0" marR="0" algn="just">
              <a:lnSpc>
                <a:spcPct val="150000"/>
              </a:lnSpc>
              <a:buNone/>
            </a:pPr>
            <a:r>
              <a:rPr lang="ro-RO" sz="1800" b="1" dirty="0" err="1">
                <a:effectLst/>
                <a:latin typeface="Times New Roman" panose="02020603050405020304" pitchFamily="18" charset="0"/>
                <a:ea typeface="Times New Roman" panose="02020603050405020304" pitchFamily="18" charset="0"/>
              </a:rPr>
              <a:t>Suprafaţa</a:t>
            </a:r>
            <a:r>
              <a:rPr lang="ro-RO" sz="1800" b="1" dirty="0">
                <a:effectLst/>
                <a:latin typeface="Times New Roman" panose="02020603050405020304" pitchFamily="18" charset="0"/>
                <a:ea typeface="Times New Roman" panose="02020603050405020304" pitchFamily="18" charset="0"/>
              </a:rPr>
              <a:t> de separare dintre două faze, numită </a:t>
            </a:r>
            <a:r>
              <a:rPr lang="ro-RO" sz="1800" b="1" dirty="0" err="1">
                <a:effectLst/>
                <a:latin typeface="Times New Roman" panose="02020603050405020304" pitchFamily="18" charset="0"/>
                <a:ea typeface="Times New Roman" panose="02020603050405020304" pitchFamily="18" charset="0"/>
              </a:rPr>
              <a:t>interfaţă</a:t>
            </a:r>
            <a:r>
              <a:rPr lang="ro-RO" sz="1800" b="1" dirty="0">
                <a:effectLst/>
                <a:latin typeface="Times New Roman" panose="02020603050405020304" pitchFamily="18" charset="0"/>
                <a:ea typeface="Times New Roman" panose="02020603050405020304" pitchFamily="18" charset="0"/>
              </a:rPr>
              <a:t>, are o structură proprie </a:t>
            </a:r>
            <a:r>
              <a:rPr lang="ro-RO" sz="1800" b="1" dirty="0" err="1">
                <a:effectLst/>
                <a:latin typeface="Times New Roman" panose="02020603050405020304" pitchFamily="18" charset="0"/>
                <a:ea typeface="Times New Roman" panose="02020603050405020304" pitchFamily="18" charset="0"/>
              </a:rPr>
              <a:t>şi</a:t>
            </a:r>
            <a:r>
              <a:rPr lang="ro-RO" sz="1800" b="1" dirty="0">
                <a:effectLst/>
                <a:latin typeface="Times New Roman" panose="02020603050405020304" pitchFamily="18" charset="0"/>
                <a:ea typeface="Times New Roman" panose="02020603050405020304" pitchFamily="18" charset="0"/>
              </a:rPr>
              <a:t> </a:t>
            </a:r>
            <a:r>
              <a:rPr lang="ro-RO" sz="1800" b="1" dirty="0" err="1">
                <a:effectLst/>
                <a:latin typeface="Times New Roman" panose="02020603050405020304" pitchFamily="18" charset="0"/>
                <a:ea typeface="Times New Roman" panose="02020603050405020304" pitchFamily="18" charset="0"/>
              </a:rPr>
              <a:t>proprietăţi</a:t>
            </a:r>
            <a:r>
              <a:rPr lang="ro-RO" sz="1800" b="1" dirty="0">
                <a:effectLst/>
                <a:latin typeface="Times New Roman" panose="02020603050405020304" pitchFamily="18" charset="0"/>
                <a:ea typeface="Times New Roman" panose="02020603050405020304" pitchFamily="18" charset="0"/>
              </a:rPr>
              <a:t> specifice, diferite de structura </a:t>
            </a:r>
            <a:r>
              <a:rPr lang="ro-RO" sz="1800" b="1" dirty="0" err="1">
                <a:effectLst/>
                <a:latin typeface="Times New Roman" panose="02020603050405020304" pitchFamily="18" charset="0"/>
                <a:ea typeface="Times New Roman" panose="02020603050405020304" pitchFamily="18" charset="0"/>
              </a:rPr>
              <a:t>şi</a:t>
            </a:r>
            <a:r>
              <a:rPr lang="ro-RO" sz="1800" b="1" dirty="0">
                <a:effectLst/>
                <a:latin typeface="Times New Roman" panose="02020603050405020304" pitchFamily="18" charset="0"/>
                <a:ea typeface="Times New Roman" panose="02020603050405020304" pitchFamily="18" charset="0"/>
              </a:rPr>
              <a:t> </a:t>
            </a:r>
            <a:r>
              <a:rPr lang="ro-RO" sz="1800" b="1" dirty="0" err="1">
                <a:effectLst/>
                <a:latin typeface="Times New Roman" panose="02020603050405020304" pitchFamily="18" charset="0"/>
                <a:ea typeface="Times New Roman" panose="02020603050405020304" pitchFamily="18" charset="0"/>
              </a:rPr>
              <a:t>proprietăţile</a:t>
            </a:r>
            <a:r>
              <a:rPr lang="ro-RO" sz="1800" b="1" dirty="0">
                <a:effectLst/>
                <a:latin typeface="Times New Roman" panose="02020603050405020304" pitchFamily="18" charset="0"/>
                <a:ea typeface="Times New Roman" panose="02020603050405020304" pitchFamily="18" charset="0"/>
              </a:rPr>
              <a:t> fazelor  </a:t>
            </a:r>
            <a:r>
              <a:rPr lang="ro-RO" sz="1800" b="1" dirty="0" err="1">
                <a:effectLst/>
                <a:latin typeface="Times New Roman" panose="02020603050405020304" pitchFamily="18" charset="0"/>
                <a:ea typeface="Times New Roman" panose="02020603050405020304" pitchFamily="18" charset="0"/>
              </a:rPr>
              <a:t>volumice</a:t>
            </a:r>
            <a:r>
              <a:rPr lang="ro-RO" sz="1800" b="1" dirty="0">
                <a:effectLst/>
                <a:latin typeface="Times New Roman" panose="02020603050405020304" pitchFamily="18" charset="0"/>
                <a:ea typeface="Times New Roman" panose="02020603050405020304" pitchFamily="18" charset="0"/>
              </a:rPr>
              <a:t>. Fenomenele de </a:t>
            </a:r>
            <a:r>
              <a:rPr lang="ro-RO" sz="1800" b="1" dirty="0" err="1">
                <a:effectLst/>
                <a:latin typeface="Times New Roman" panose="02020603050405020304" pitchFamily="18" charset="0"/>
                <a:ea typeface="Times New Roman" panose="02020603050405020304" pitchFamily="18" charset="0"/>
              </a:rPr>
              <a:t>interfaţă</a:t>
            </a:r>
            <a:r>
              <a:rPr lang="ro-RO" sz="1800" b="1" dirty="0">
                <a:effectLst/>
                <a:latin typeface="Times New Roman" panose="02020603050405020304" pitchFamily="18" charset="0"/>
                <a:ea typeface="Times New Roman" panose="02020603050405020304" pitchFamily="18" charset="0"/>
              </a:rPr>
              <a:t> sunt datorate </a:t>
            </a:r>
            <a:r>
              <a:rPr lang="ro-RO" sz="1800" b="1" dirty="0" err="1">
                <a:effectLst/>
                <a:latin typeface="Times New Roman" panose="02020603050405020304" pitchFamily="18" charset="0"/>
                <a:ea typeface="Times New Roman" panose="02020603050405020304" pitchFamily="18" charset="0"/>
              </a:rPr>
              <a:t>forţelor</a:t>
            </a:r>
            <a:r>
              <a:rPr lang="ro-RO" sz="1800" b="1" dirty="0">
                <a:effectLst/>
                <a:latin typeface="Times New Roman" panose="02020603050405020304" pitchFamily="18" charset="0"/>
                <a:ea typeface="Times New Roman" panose="02020603050405020304" pitchFamily="18" charset="0"/>
              </a:rPr>
              <a:t> intermoleculare </a:t>
            </a:r>
            <a:r>
              <a:rPr lang="ro-RO" sz="1800" b="1" dirty="0" err="1">
                <a:effectLst/>
                <a:latin typeface="Times New Roman" panose="02020603050405020304" pitchFamily="18" charset="0"/>
                <a:ea typeface="Times New Roman" panose="02020603050405020304" pitchFamily="18" charset="0"/>
              </a:rPr>
              <a:t>şi</a:t>
            </a:r>
            <a:r>
              <a:rPr lang="ro-RO" sz="1800" b="1" dirty="0">
                <a:effectLst/>
                <a:latin typeface="Times New Roman" panose="02020603050405020304" pitchFamily="18" charset="0"/>
                <a:ea typeface="Times New Roman" panose="02020603050405020304" pitchFamily="18" charset="0"/>
              </a:rPr>
              <a:t> sunt cu atât mai intense cu cât  mărimea </a:t>
            </a:r>
            <a:r>
              <a:rPr lang="ro-RO" sz="1800" b="1" dirty="0" err="1">
                <a:effectLst/>
                <a:latin typeface="Times New Roman" panose="02020603050405020304" pitchFamily="18" charset="0"/>
                <a:ea typeface="Times New Roman" panose="02020603050405020304" pitchFamily="18" charset="0"/>
              </a:rPr>
              <a:t>suprafeţei</a:t>
            </a:r>
            <a:r>
              <a:rPr lang="ro-RO" sz="1800" b="1" dirty="0">
                <a:effectLst/>
                <a:latin typeface="Times New Roman" panose="02020603050405020304" pitchFamily="18" charset="0"/>
                <a:ea typeface="Times New Roman" panose="02020603050405020304" pitchFamily="18" charset="0"/>
              </a:rPr>
              <a:t> de contact </a:t>
            </a:r>
            <a:r>
              <a:rPr lang="ro-RO" sz="1800" b="1" dirty="0" err="1">
                <a:effectLst/>
                <a:latin typeface="Times New Roman" panose="02020603050405020304" pitchFamily="18" charset="0"/>
                <a:ea typeface="Times New Roman" panose="02020603050405020304" pitchFamily="18" charset="0"/>
              </a:rPr>
              <a:t>creşte</a:t>
            </a:r>
            <a:r>
              <a:rPr lang="ro-RO" sz="1800" b="1" dirty="0">
                <a:effectLst/>
                <a:latin typeface="Times New Roman" panose="02020603050405020304" pitchFamily="18" charset="0"/>
                <a:ea typeface="Times New Roman" panose="02020603050405020304" pitchFamily="18" charset="0"/>
              </a:rPr>
              <a:t>.</a:t>
            </a:r>
          </a:p>
          <a:p>
            <a:pPr marL="0" marR="0" algn="just">
              <a:lnSpc>
                <a:spcPct val="150000"/>
              </a:lnSpc>
              <a:buNone/>
            </a:pPr>
            <a:r>
              <a:rPr lang="ro-RO" sz="1800" b="1" dirty="0">
                <a:effectLst/>
                <a:latin typeface="Times New Roman" panose="02020603050405020304" pitchFamily="18" charset="0"/>
                <a:ea typeface="Times New Roman" panose="02020603050405020304" pitchFamily="18" charset="0"/>
              </a:rPr>
              <a:t>In </a:t>
            </a:r>
            <a:r>
              <a:rPr lang="ro-RO" sz="1800" b="1" dirty="0" err="1">
                <a:effectLst/>
                <a:latin typeface="Times New Roman" panose="02020603050405020304" pitchFamily="18" charset="0"/>
                <a:ea typeface="Times New Roman" panose="02020603050405020304" pitchFamily="18" charset="0"/>
              </a:rPr>
              <a:t>funcţie</a:t>
            </a:r>
            <a:r>
              <a:rPr lang="ro-RO" sz="1800" b="1" dirty="0">
                <a:effectLst/>
                <a:latin typeface="Times New Roman" panose="02020603050405020304" pitchFamily="18" charset="0"/>
                <a:ea typeface="Times New Roman" panose="02020603050405020304" pitchFamily="18" charset="0"/>
              </a:rPr>
              <a:t> de starea de agregare a fazelor de contact se disting următoarele </a:t>
            </a:r>
            <a:r>
              <a:rPr lang="ro-RO" sz="1800" b="1" dirty="0" err="1">
                <a:effectLst/>
                <a:latin typeface="Times New Roman" panose="02020603050405020304" pitchFamily="18" charset="0"/>
                <a:ea typeface="Times New Roman" panose="02020603050405020304" pitchFamily="18" charset="0"/>
              </a:rPr>
              <a:t>interfeţe</a:t>
            </a:r>
            <a:r>
              <a:rPr lang="ro-RO" sz="1800" b="1" dirty="0">
                <a:effectLst/>
                <a:latin typeface="Times New Roman" panose="02020603050405020304" pitchFamily="18" charset="0"/>
                <a:ea typeface="Times New Roman" panose="02020603050405020304" pitchFamily="18" charset="0"/>
              </a:rPr>
              <a:t>:</a:t>
            </a:r>
            <a:endParaRPr lang="en-US" sz="2400" b="1" dirty="0">
              <a:effectLst/>
              <a:latin typeface="Times New Roman" panose="02020603050405020304" pitchFamily="18" charset="0"/>
              <a:ea typeface="Times New Roman" panose="02020603050405020304" pitchFamily="18" charset="0"/>
            </a:endParaRPr>
          </a:p>
          <a:p>
            <a:pPr marL="342900" marR="0" lvl="0" indent="-342900" algn="just">
              <a:lnSpc>
                <a:spcPct val="150000"/>
              </a:lnSpc>
              <a:buFont typeface="Symbol" panose="05050102010706020507" pitchFamily="18" charset="2"/>
              <a:buChar char=""/>
              <a:tabLst>
                <a:tab pos="228600" algn="l"/>
              </a:tabLst>
            </a:pPr>
            <a:r>
              <a:rPr lang="ro-RO" sz="1800" b="0" dirty="0">
                <a:effectLst/>
                <a:latin typeface="Times New Roman" panose="02020603050405020304" pitchFamily="18" charset="0"/>
                <a:ea typeface="Times New Roman" panose="02020603050405020304" pitchFamily="18" charset="0"/>
              </a:rPr>
              <a:t>lichid-gaz (L-G)</a:t>
            </a:r>
            <a:endParaRPr lang="en-US" sz="2400" b="1" dirty="0">
              <a:effectLst/>
              <a:latin typeface="Times New Roman" panose="02020603050405020304" pitchFamily="18" charset="0"/>
              <a:ea typeface="Times New Roman" panose="02020603050405020304" pitchFamily="18" charset="0"/>
            </a:endParaRPr>
          </a:p>
          <a:p>
            <a:pPr marL="342900" marR="0" lvl="0" indent="-342900" algn="just">
              <a:lnSpc>
                <a:spcPct val="150000"/>
              </a:lnSpc>
              <a:buFont typeface="Symbol" panose="05050102010706020507" pitchFamily="18" charset="2"/>
              <a:buChar char=""/>
              <a:tabLst>
                <a:tab pos="228600" algn="l"/>
              </a:tabLst>
            </a:pPr>
            <a:r>
              <a:rPr lang="ro-RO" sz="1800" b="0" dirty="0">
                <a:effectLst/>
                <a:latin typeface="Times New Roman" panose="02020603050405020304" pitchFamily="18" charset="0"/>
                <a:ea typeface="Times New Roman" panose="02020603050405020304" pitchFamily="18" charset="0"/>
              </a:rPr>
              <a:t>lichid-lichid (L-L)</a:t>
            </a:r>
            <a:endParaRPr lang="en-US" sz="2400" b="1" dirty="0">
              <a:effectLst/>
              <a:latin typeface="Times New Roman" panose="02020603050405020304" pitchFamily="18" charset="0"/>
              <a:ea typeface="Times New Roman" panose="02020603050405020304" pitchFamily="18" charset="0"/>
            </a:endParaRPr>
          </a:p>
          <a:p>
            <a:pPr marL="342900" marR="0" lvl="0" indent="-342900" algn="just">
              <a:lnSpc>
                <a:spcPct val="150000"/>
              </a:lnSpc>
              <a:buFont typeface="Symbol" panose="05050102010706020507" pitchFamily="18" charset="2"/>
              <a:buChar char=""/>
              <a:tabLst>
                <a:tab pos="228600" algn="l"/>
              </a:tabLst>
            </a:pPr>
            <a:r>
              <a:rPr lang="ro-RO" sz="1800" b="0" dirty="0">
                <a:effectLst/>
                <a:latin typeface="Times New Roman" panose="02020603050405020304" pitchFamily="18" charset="0"/>
                <a:ea typeface="Times New Roman" panose="02020603050405020304" pitchFamily="18" charset="0"/>
              </a:rPr>
              <a:t>lichid-solid (L-S)</a:t>
            </a:r>
            <a:endParaRPr lang="en-US" sz="2400" b="1" dirty="0">
              <a:effectLst/>
              <a:latin typeface="Times New Roman" panose="02020603050405020304" pitchFamily="18" charset="0"/>
              <a:ea typeface="Times New Roman" panose="02020603050405020304" pitchFamily="18" charset="0"/>
            </a:endParaRPr>
          </a:p>
          <a:p>
            <a:pPr marL="342900" marR="0" lvl="0" indent="-342900" algn="just">
              <a:lnSpc>
                <a:spcPct val="150000"/>
              </a:lnSpc>
              <a:buFont typeface="Symbol" panose="05050102010706020507" pitchFamily="18" charset="2"/>
              <a:buChar char=""/>
              <a:tabLst>
                <a:tab pos="228600" algn="l"/>
              </a:tabLst>
            </a:pPr>
            <a:r>
              <a:rPr lang="ro-RO" sz="1800" b="0" dirty="0">
                <a:effectLst/>
                <a:latin typeface="Times New Roman" panose="02020603050405020304" pitchFamily="18" charset="0"/>
                <a:ea typeface="Times New Roman" panose="02020603050405020304" pitchFamily="18" charset="0"/>
              </a:rPr>
              <a:t>solid-gaz (S-G)</a:t>
            </a:r>
          </a:p>
          <a:p>
            <a:pPr marR="0" lvl="0" algn="ctr">
              <a:lnSpc>
                <a:spcPct val="150000"/>
              </a:lnSpc>
              <a:tabLst>
                <a:tab pos="228600" algn="l"/>
              </a:tabLst>
            </a:pPr>
            <a:r>
              <a:rPr lang="ro-RO" dirty="0">
                <a:latin typeface="Times New Roman" panose="02020603050405020304" pitchFamily="18" charset="0"/>
                <a:ea typeface="Times New Roman" panose="02020603050405020304" pitchFamily="18" charset="0"/>
              </a:rPr>
              <a:t>Fenomene ce apar la interfețe:</a:t>
            </a:r>
            <a:endParaRPr lang="en-US" sz="1800" b="0" dirty="0">
              <a:effectLst/>
              <a:latin typeface="Times New Roman" panose="02020603050405020304" pitchFamily="18" charset="0"/>
              <a:ea typeface="Times New Roman" panose="02020603050405020304" pitchFamily="18" charset="0"/>
            </a:endParaRPr>
          </a:p>
          <a:p>
            <a:pPr marL="342900" marR="0" lvl="0" indent="-342900" algn="just">
              <a:lnSpc>
                <a:spcPct val="150000"/>
              </a:lnSpc>
              <a:buFont typeface="Symbol" panose="05050102010706020507" pitchFamily="18" charset="2"/>
              <a:buChar char=""/>
              <a:tabLst>
                <a:tab pos="228600" algn="l"/>
              </a:tabLst>
            </a:pPr>
            <a:r>
              <a:rPr lang="en-US" sz="2400" b="1" dirty="0" err="1">
                <a:effectLst/>
                <a:latin typeface="Times New Roman" panose="02020603050405020304" pitchFamily="18" charset="0"/>
                <a:ea typeface="Times New Roman" panose="02020603050405020304" pitchFamily="18" charset="0"/>
              </a:rPr>
              <a:t>Fenomenul</a:t>
            </a:r>
            <a:r>
              <a:rPr lang="en-US" sz="2400" b="1" dirty="0">
                <a:effectLst/>
                <a:latin typeface="Times New Roman" panose="02020603050405020304" pitchFamily="18" charset="0"/>
                <a:ea typeface="Times New Roman" panose="02020603050405020304" pitchFamily="18" charset="0"/>
              </a:rPr>
              <a:t> de </a:t>
            </a:r>
            <a:r>
              <a:rPr lang="en-US" sz="2400" b="1" dirty="0" err="1">
                <a:effectLst/>
                <a:latin typeface="Times New Roman" panose="02020603050405020304" pitchFamily="18" charset="0"/>
                <a:ea typeface="Times New Roman" panose="02020603050405020304" pitchFamily="18" charset="0"/>
              </a:rPr>
              <a:t>tensiune</a:t>
            </a:r>
            <a:r>
              <a:rPr lang="en-US" sz="2400" b="1" dirty="0">
                <a:effectLst/>
                <a:latin typeface="Times New Roman" panose="02020603050405020304" pitchFamily="18" charset="0"/>
                <a:ea typeface="Times New Roman" panose="02020603050405020304" pitchFamily="18" charset="0"/>
              </a:rPr>
              <a:t> superficial</a:t>
            </a:r>
            <a:r>
              <a:rPr lang="ro-RO" sz="2400" b="1" dirty="0">
                <a:effectLst/>
                <a:latin typeface="Times New Roman" panose="02020603050405020304" pitchFamily="18" charset="0"/>
                <a:ea typeface="Times New Roman" panose="02020603050405020304" pitchFamily="18" charset="0"/>
              </a:rPr>
              <a:t>ă</a:t>
            </a:r>
          </a:p>
          <a:p>
            <a:pPr marL="342900" marR="0" lvl="0" indent="-342900" algn="just">
              <a:lnSpc>
                <a:spcPct val="150000"/>
              </a:lnSpc>
              <a:buFont typeface="Symbol" panose="05050102010706020507" pitchFamily="18" charset="2"/>
              <a:buChar char=""/>
              <a:tabLst>
                <a:tab pos="228600" algn="l"/>
              </a:tabLst>
            </a:pPr>
            <a:r>
              <a:rPr lang="ro-RO" sz="2400" b="1" dirty="0">
                <a:latin typeface="Times New Roman" panose="02020603050405020304" pitchFamily="18" charset="0"/>
                <a:ea typeface="Times New Roman" panose="02020603050405020304" pitchFamily="18" charset="0"/>
              </a:rPr>
              <a:t>Fenomenul de capilaritate. Legea lui </a:t>
            </a:r>
            <a:r>
              <a:rPr lang="ro-RO" sz="2400" b="1" dirty="0" err="1">
                <a:latin typeface="Times New Roman" panose="02020603050405020304" pitchFamily="18" charset="0"/>
                <a:ea typeface="Times New Roman" panose="02020603050405020304" pitchFamily="18" charset="0"/>
              </a:rPr>
              <a:t>Jurin</a:t>
            </a:r>
            <a:endParaRPr lang="ro-RO" sz="2400" b="1" dirty="0">
              <a:latin typeface="Times New Roman" panose="02020603050405020304" pitchFamily="18" charset="0"/>
              <a:ea typeface="Times New Roman" panose="02020603050405020304" pitchFamily="18" charset="0"/>
            </a:endParaRPr>
          </a:p>
          <a:p>
            <a:pPr marL="342900" marR="0" lvl="0" indent="-342900" algn="just">
              <a:lnSpc>
                <a:spcPct val="150000"/>
              </a:lnSpc>
              <a:buFont typeface="Symbol" panose="05050102010706020507" pitchFamily="18" charset="2"/>
              <a:buChar char=""/>
              <a:tabLst>
                <a:tab pos="228600" algn="l"/>
              </a:tabLst>
            </a:pPr>
            <a:r>
              <a:rPr lang="ro-RO" sz="2400" b="1" dirty="0">
                <a:latin typeface="Times New Roman" panose="02020603050405020304" pitchFamily="18" charset="0"/>
                <a:ea typeface="Times New Roman" panose="02020603050405020304" pitchFamily="18" charset="0"/>
              </a:rPr>
              <a:t>Adsorbția</a:t>
            </a:r>
          </a:p>
          <a:p>
            <a:pPr marL="342900" marR="0" lvl="0" indent="-342900" algn="just">
              <a:lnSpc>
                <a:spcPct val="150000"/>
              </a:lnSpc>
              <a:buFont typeface="Symbol" panose="05050102010706020507" pitchFamily="18" charset="2"/>
              <a:buChar char=""/>
              <a:tabLst>
                <a:tab pos="228600" algn="l"/>
              </a:tabLst>
            </a:pPr>
            <a:r>
              <a:rPr lang="ro-RO" sz="2400" b="1" dirty="0">
                <a:effectLst/>
                <a:latin typeface="Times New Roman" panose="02020603050405020304" pitchFamily="18" charset="0"/>
                <a:ea typeface="Times New Roman" panose="02020603050405020304" pitchFamily="18" charset="0"/>
              </a:rPr>
              <a:t>Presiunea suplimentară care apare la meniscurile lichidelor. Ecuația Young - Laplace</a:t>
            </a:r>
            <a:endParaRPr lang="en-US"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08256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B70D1F-E88A-EEC5-AE62-FCB01D653F49}"/>
              </a:ext>
            </a:extLst>
          </p:cNvPr>
          <p:cNvSpPr>
            <a:spLocks noGrp="1"/>
          </p:cNvSpPr>
          <p:nvPr>
            <p:ph type="title"/>
          </p:nvPr>
        </p:nvSpPr>
        <p:spPr/>
        <p:txBody>
          <a:bodyPr/>
          <a:lstStyle/>
          <a:p>
            <a:endParaRPr lang="ro-RO"/>
          </a:p>
        </p:txBody>
      </p:sp>
      <p:pic>
        <p:nvPicPr>
          <p:cNvPr id="5" name="Content Placeholder 4">
            <a:extLst>
              <a:ext uri="{FF2B5EF4-FFF2-40B4-BE49-F238E27FC236}">
                <a16:creationId xmlns="" xmlns:a16="http://schemas.microsoft.com/office/drawing/2014/main" id="{BD4FBF71-7744-DB4F-4802-3B41A6C6EEC8}"/>
              </a:ext>
            </a:extLst>
          </p:cNvPr>
          <p:cNvPicPr>
            <a:picLocks noGrp="1" noChangeAspect="1"/>
          </p:cNvPicPr>
          <p:nvPr>
            <p:ph idx="1"/>
          </p:nvPr>
        </p:nvPicPr>
        <p:blipFill>
          <a:blip r:embed="rId2"/>
          <a:stretch>
            <a:fillRect/>
          </a:stretch>
        </p:blipFill>
        <p:spPr>
          <a:xfrm>
            <a:off x="3090256" y="1825625"/>
            <a:ext cx="6011487" cy="4351338"/>
          </a:xfrm>
          <a:prstGeom prst="rect">
            <a:avLst/>
          </a:prstGeom>
        </p:spPr>
      </p:pic>
    </p:spTree>
    <p:extLst>
      <p:ext uri="{BB962C8B-B14F-4D97-AF65-F5344CB8AC3E}">
        <p14:creationId xmlns:p14="http://schemas.microsoft.com/office/powerpoint/2010/main" val="1749033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8D721E-943A-307C-2FF7-8587930F11BC}"/>
              </a:ext>
            </a:extLst>
          </p:cNvPr>
          <p:cNvSpPr>
            <a:spLocks noGrp="1"/>
          </p:cNvSpPr>
          <p:nvPr>
            <p:ph type="title"/>
          </p:nvPr>
        </p:nvSpPr>
        <p:spPr>
          <a:xfrm>
            <a:off x="838200" y="365125"/>
            <a:ext cx="11039764" cy="1325563"/>
          </a:xfrm>
        </p:spPr>
        <p:txBody>
          <a:bodyPr/>
          <a:lstStyle/>
          <a:p>
            <a:r>
              <a:rPr lang="ro-RO" dirty="0" smtClean="0"/>
              <a:t>Tensiunea superficială în procesul de respirație</a:t>
            </a:r>
            <a:endParaRPr lang="ro-RO" dirty="0"/>
          </a:p>
        </p:txBody>
      </p:sp>
      <p:sp>
        <p:nvSpPr>
          <p:cNvPr id="3" name="Rectangle 2"/>
          <p:cNvSpPr/>
          <p:nvPr/>
        </p:nvSpPr>
        <p:spPr>
          <a:xfrm>
            <a:off x="406400" y="1415626"/>
            <a:ext cx="8950036" cy="5078313"/>
          </a:xfrm>
          <a:prstGeom prst="rect">
            <a:avLst/>
          </a:prstGeom>
        </p:spPr>
        <p:txBody>
          <a:bodyPr wrap="square">
            <a:spAutoFit/>
          </a:bodyPr>
          <a:lstStyle/>
          <a:p>
            <a:pPr algn="just">
              <a:lnSpc>
                <a:spcPct val="150000"/>
              </a:lnSpc>
            </a:pPr>
            <a:r>
              <a:rPr lang="ro-RO" dirty="0" smtClean="0">
                <a:latin typeface="Times New Roman" panose="02020603050405020304" pitchFamily="18" charset="0"/>
                <a:ea typeface="Times New Roman" panose="02020603050405020304" pitchFamily="18" charset="0"/>
              </a:rPr>
              <a:t>Schimbul de gaze are loc la nivelul </a:t>
            </a:r>
            <a:r>
              <a:rPr lang="ro-RO" b="1" dirty="0" smtClean="0">
                <a:latin typeface="Times New Roman" panose="02020603050405020304" pitchFamily="18" charset="0"/>
                <a:ea typeface="Times New Roman" panose="02020603050405020304" pitchFamily="18" charset="0"/>
              </a:rPr>
              <a:t>alveolelor pulmonare.</a:t>
            </a:r>
            <a:r>
              <a:rPr lang="ro-RO" dirty="0" smtClean="0">
                <a:latin typeface="Times New Roman" panose="02020603050405020304" pitchFamily="18" charset="0"/>
                <a:ea typeface="Times New Roman" panose="02020603050405020304" pitchFamily="18" charset="0"/>
              </a:rPr>
              <a:t> Pereții alveolelor conțin o </a:t>
            </a:r>
            <a:r>
              <a:rPr lang="ro-RO" b="1" dirty="0" smtClean="0">
                <a:latin typeface="Times New Roman" panose="02020603050405020304" pitchFamily="18" charset="0"/>
                <a:ea typeface="Times New Roman" panose="02020603050405020304" pitchFamily="18" charset="0"/>
              </a:rPr>
              <a:t>rețea de tuburi capilare  </a:t>
            </a:r>
            <a:r>
              <a:rPr lang="ro-RO" dirty="0" smtClean="0">
                <a:latin typeface="Times New Roman" panose="02020603050405020304" pitchFamily="18" charset="0"/>
                <a:ea typeface="Times New Roman" panose="02020603050405020304" pitchFamily="18" charset="0"/>
              </a:rPr>
              <a:t>a cărorpereți interni sunt acoperiți cu un strat foarte subțire de lichid numit </a:t>
            </a:r>
            <a:r>
              <a:rPr lang="ro-RO" b="1" dirty="0" smtClean="0">
                <a:latin typeface="Times New Roman" panose="02020603050405020304" pitchFamily="18" charset="0"/>
                <a:ea typeface="Times New Roman" panose="02020603050405020304" pitchFamily="18" charset="0"/>
              </a:rPr>
              <a:t>surfactant pulmonar</a:t>
            </a:r>
          </a:p>
          <a:p>
            <a:pPr algn="just">
              <a:lnSpc>
                <a:spcPct val="150000"/>
              </a:lnSpc>
            </a:pPr>
            <a:r>
              <a:rPr lang="ro-RO" dirty="0" smtClean="0">
                <a:latin typeface="Times New Roman" panose="02020603050405020304" pitchFamily="18" charset="0"/>
                <a:ea typeface="Times New Roman" panose="02020603050405020304" pitchFamily="18" charset="0"/>
              </a:rPr>
              <a:t>Acesta este compus din lipide, proteine și glucide. Principala componentă chimică a surfactantului este fosfolipidele, dintre care fracția cea mai  tensioactivă este lecitina.</a:t>
            </a:r>
          </a:p>
          <a:p>
            <a:pPr algn="just">
              <a:lnSpc>
                <a:spcPct val="150000"/>
              </a:lnSpc>
            </a:pPr>
            <a:r>
              <a:rPr lang="ro-RO" dirty="0" smtClean="0">
                <a:latin typeface="Times New Roman" panose="02020603050405020304" pitchFamily="18" charset="0"/>
                <a:ea typeface="Times New Roman" panose="02020603050405020304" pitchFamily="18" charset="0"/>
              </a:rPr>
              <a:t>Substanța tensioactivă are rolul de a regla tensiunea superficială a mucoasei alveolare la variația volumului alveolelor pulmonare</a:t>
            </a:r>
          </a:p>
          <a:p>
            <a:pPr algn="just">
              <a:lnSpc>
                <a:spcPct val="150000"/>
              </a:lnSpc>
            </a:pPr>
            <a:r>
              <a:rPr lang="ro-RO" b="1" dirty="0" smtClean="0">
                <a:latin typeface="Times New Roman" panose="02020603050405020304" pitchFamily="18" charset="0"/>
                <a:ea typeface="Times New Roman" panose="02020603050405020304" pitchFamily="18" charset="0"/>
              </a:rPr>
              <a:t>Substanțele tensioactive intervin în procesul de absorbție a medicamentelor </a:t>
            </a:r>
            <a:r>
              <a:rPr lang="ro-RO" dirty="0">
                <a:latin typeface="Times New Roman" panose="02020603050405020304" pitchFamily="18" charset="0"/>
                <a:ea typeface="Times New Roman" panose="02020603050405020304" pitchFamily="18" charset="0"/>
              </a:rPr>
              <a:t>î</a:t>
            </a:r>
            <a:r>
              <a:rPr lang="ro-RO" dirty="0" smtClean="0">
                <a:latin typeface="Times New Roman" panose="02020603050405020304" pitchFamily="18" charset="0"/>
                <a:ea typeface="Times New Roman" panose="02020603050405020304" pitchFamily="18" charset="0"/>
              </a:rPr>
              <a:t>n scopul creșterii vitezei de asimilare a unor inggrediente sau principii active din preparatul farmaceutic respectiv.</a:t>
            </a:r>
          </a:p>
          <a:p>
            <a:pPr algn="just">
              <a:lnSpc>
                <a:spcPct val="150000"/>
              </a:lnSpc>
            </a:pPr>
            <a:r>
              <a:rPr lang="ro-RO" dirty="0" smtClean="0">
                <a:latin typeface="Times New Roman" panose="02020603050405020304" pitchFamily="18" charset="0"/>
                <a:ea typeface="Times New Roman" panose="02020603050405020304" pitchFamily="18" charset="0"/>
              </a:rPr>
              <a:t>Anestezicele sunt substanșe tensioactive care determină o micșorare a tensiunii superficiale a sângelui</a:t>
            </a:r>
            <a:endParaRPr lang="en-US" dirty="0">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578108" y="2997519"/>
            <a:ext cx="2438401" cy="1914526"/>
          </a:xfrm>
          <a:prstGeom prst="rect">
            <a:avLst/>
          </a:prstGeom>
        </p:spPr>
      </p:pic>
    </p:spTree>
    <p:extLst>
      <p:ext uri="{BB962C8B-B14F-4D97-AF65-F5344CB8AC3E}">
        <p14:creationId xmlns:p14="http://schemas.microsoft.com/office/powerpoint/2010/main" val="2798839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9937C8-10AA-9D28-1B24-60B42891C47A}"/>
              </a:ext>
            </a:extLst>
          </p:cNvPr>
          <p:cNvSpPr>
            <a:spLocks noGrp="1"/>
          </p:cNvSpPr>
          <p:nvPr>
            <p:ph type="title"/>
          </p:nvPr>
        </p:nvSpPr>
        <p:spPr/>
        <p:txBody>
          <a:bodyPr/>
          <a:lstStyle/>
          <a:p>
            <a:r>
              <a:rPr lang="ro-RO" dirty="0" smtClean="0"/>
              <a:t>Funcții ale surfactantului pulmonar</a:t>
            </a:r>
            <a:endParaRPr lang="ro-RO" dirty="0"/>
          </a:p>
        </p:txBody>
      </p:sp>
      <p:sp>
        <p:nvSpPr>
          <p:cNvPr id="3" name="Rectangle 2"/>
          <p:cNvSpPr/>
          <p:nvPr/>
        </p:nvSpPr>
        <p:spPr>
          <a:xfrm>
            <a:off x="875145" y="1690688"/>
            <a:ext cx="9451110" cy="4662815"/>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ro-RO" dirty="0" smtClean="0">
                <a:latin typeface="Times New Roman" panose="02020603050405020304" pitchFamily="18" charset="0"/>
                <a:ea typeface="Times New Roman" panose="02020603050405020304" pitchFamily="18" charset="0"/>
              </a:rPr>
              <a:t>Menține aproximativ aceiași presiune în alveole indiferent de mărimea lor. Astfel, reduce riscul ca alveolele să colapseze (ateletazie)</a:t>
            </a:r>
          </a:p>
          <a:p>
            <a:pPr marL="285750" indent="-285750" algn="just">
              <a:lnSpc>
                <a:spcPct val="150000"/>
              </a:lnSpc>
              <a:buFont typeface="Arial" panose="020B0604020202020204" pitchFamily="34" charset="0"/>
              <a:buChar char="•"/>
            </a:pPr>
            <a:r>
              <a:rPr lang="ro-RO" dirty="0" smtClean="0">
                <a:latin typeface="Times New Roman" panose="02020603050405020304" pitchFamily="18" charset="0"/>
                <a:ea typeface="Times New Roman" panose="02020603050405020304" pitchFamily="18" charset="0"/>
              </a:rPr>
              <a:t>Realizează o mai bună distribuție  a ventilației între alveole</a:t>
            </a:r>
          </a:p>
          <a:p>
            <a:pPr marL="285750" indent="-285750" algn="just">
              <a:lnSpc>
                <a:spcPct val="150000"/>
              </a:lnSpc>
              <a:buFont typeface="Arial" panose="020B0604020202020204" pitchFamily="34" charset="0"/>
              <a:buChar char="•"/>
            </a:pPr>
            <a:r>
              <a:rPr lang="ro-RO" dirty="0" smtClean="0">
                <a:latin typeface="Times New Roman" panose="02020603050405020304" pitchFamily="18" charset="0"/>
                <a:ea typeface="Times New Roman" panose="02020603050405020304" pitchFamily="18" charset="0"/>
              </a:rPr>
              <a:t>Îmbunătățește complianța pulmonară</a:t>
            </a:r>
          </a:p>
          <a:p>
            <a:pPr marL="285750" indent="-285750" algn="just">
              <a:lnSpc>
                <a:spcPct val="150000"/>
              </a:lnSpc>
              <a:buFont typeface="Arial" panose="020B0604020202020204" pitchFamily="34" charset="0"/>
              <a:buChar char="•"/>
            </a:pPr>
            <a:endParaRPr lang="ro-RO" dirty="0" smtClean="0">
              <a:latin typeface="Times New Roman" panose="02020603050405020304" pitchFamily="18" charset="0"/>
              <a:ea typeface="Times New Roman" panose="02020603050405020304" pitchFamily="18" charset="0"/>
            </a:endParaRPr>
          </a:p>
          <a:p>
            <a:pPr algn="just">
              <a:lnSpc>
                <a:spcPct val="150000"/>
              </a:lnSpc>
            </a:pPr>
            <a:r>
              <a:rPr lang="ro-RO" b="1" i="1" dirty="0" smtClean="0">
                <a:latin typeface="Times New Roman" panose="02020603050405020304" pitchFamily="18" charset="0"/>
                <a:ea typeface="Times New Roman" panose="02020603050405020304" pitchFamily="18" charset="0"/>
              </a:rPr>
              <a:t>Ateletazia</a:t>
            </a:r>
            <a:r>
              <a:rPr lang="ro-RO" i="1" dirty="0" smtClean="0">
                <a:latin typeface="Times New Roman" panose="02020603050405020304" pitchFamily="18" charset="0"/>
                <a:ea typeface="Times New Roman" panose="02020603050405020304" pitchFamily="18" charset="0"/>
              </a:rPr>
              <a:t> reprezintă una din cele mai grave afecțiuni pulmonare care se caracterizează prin lipsa aerului din alveolelle pulmonare</a:t>
            </a:r>
          </a:p>
          <a:p>
            <a:pPr algn="just">
              <a:lnSpc>
                <a:spcPct val="150000"/>
              </a:lnSpc>
            </a:pPr>
            <a:r>
              <a:rPr lang="ro-RO" b="1" i="1" dirty="0" smtClean="0">
                <a:latin typeface="Times New Roman" panose="02020603050405020304" pitchFamily="18" charset="0"/>
                <a:ea typeface="Times New Roman" panose="02020603050405020304" pitchFamily="18" charset="0"/>
              </a:rPr>
              <a:t>Sindromul de detresă </a:t>
            </a:r>
            <a:r>
              <a:rPr lang="ro-RO" i="1" dirty="0" smtClean="0">
                <a:latin typeface="Times New Roman" panose="02020603050405020304" pitchFamily="18" charset="0"/>
                <a:ea typeface="Times New Roman" panose="02020603050405020304" pitchFamily="18" charset="0"/>
              </a:rPr>
              <a:t>respiratorie la prematuri – deoarece surfactantul nu se produce până la aproximativ 34 săptămâni de gestație, prematurii, de regulă au dificultăți în respirație. Astfel se poate instala sindromul de detresă respiratorie. Acest sindrom este foate grav și reprezintă principala cauză a mortalității în rândul copiilor născuți prematuri</a:t>
            </a:r>
            <a:endParaRPr lang="ro-RO" i="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1134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01F830-4EA8-CE2C-94FA-E37E25E627D4}"/>
              </a:ext>
            </a:extLst>
          </p:cNvPr>
          <p:cNvSpPr>
            <a:spLocks noGrp="1"/>
          </p:cNvSpPr>
          <p:nvPr>
            <p:ph type="title"/>
          </p:nvPr>
        </p:nvSpPr>
        <p:spPr/>
        <p:txBody>
          <a:bodyPr/>
          <a:lstStyle/>
          <a:p>
            <a:endParaRPr lang="ro-RO"/>
          </a:p>
        </p:txBody>
      </p:sp>
      <p:pic>
        <p:nvPicPr>
          <p:cNvPr id="5" name="Content Placeholder 4">
            <a:extLst>
              <a:ext uri="{FF2B5EF4-FFF2-40B4-BE49-F238E27FC236}">
                <a16:creationId xmlns="" xmlns:a16="http://schemas.microsoft.com/office/drawing/2014/main" id="{53544E10-5868-D1C7-CBBC-555FC3E8EBFE}"/>
              </a:ext>
            </a:extLst>
          </p:cNvPr>
          <p:cNvPicPr>
            <a:picLocks noGrp="1" noChangeAspect="1"/>
          </p:cNvPicPr>
          <p:nvPr>
            <p:ph idx="1"/>
          </p:nvPr>
        </p:nvPicPr>
        <p:blipFill>
          <a:blip r:embed="rId2"/>
          <a:stretch>
            <a:fillRect/>
          </a:stretch>
        </p:blipFill>
        <p:spPr>
          <a:xfrm>
            <a:off x="3557587" y="1834356"/>
            <a:ext cx="5076825" cy="4333875"/>
          </a:xfrm>
          <a:prstGeom prst="rect">
            <a:avLst/>
          </a:prstGeom>
        </p:spPr>
      </p:pic>
    </p:spTree>
    <p:extLst>
      <p:ext uri="{BB962C8B-B14F-4D97-AF65-F5344CB8AC3E}">
        <p14:creationId xmlns:p14="http://schemas.microsoft.com/office/powerpoint/2010/main" val="849825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FD7F79-7547-B1B1-7A52-8CD64A21569B}"/>
              </a:ext>
            </a:extLst>
          </p:cNvPr>
          <p:cNvSpPr>
            <a:spLocks noGrp="1"/>
          </p:cNvSpPr>
          <p:nvPr>
            <p:ph type="title"/>
          </p:nvPr>
        </p:nvSpPr>
        <p:spPr/>
        <p:txBody>
          <a:bodyPr/>
          <a:lstStyle/>
          <a:p>
            <a:endParaRPr lang="ro-RO"/>
          </a:p>
        </p:txBody>
      </p:sp>
      <p:pic>
        <p:nvPicPr>
          <p:cNvPr id="5" name="Content Placeholder 4">
            <a:extLst>
              <a:ext uri="{FF2B5EF4-FFF2-40B4-BE49-F238E27FC236}">
                <a16:creationId xmlns="" xmlns:a16="http://schemas.microsoft.com/office/drawing/2014/main" id="{6C19BD59-D648-1FF2-B38A-59343B9F9115}"/>
              </a:ext>
            </a:extLst>
          </p:cNvPr>
          <p:cNvPicPr>
            <a:picLocks noGrp="1" noChangeAspect="1"/>
          </p:cNvPicPr>
          <p:nvPr>
            <p:ph idx="1"/>
          </p:nvPr>
        </p:nvPicPr>
        <p:blipFill>
          <a:blip r:embed="rId2"/>
          <a:stretch>
            <a:fillRect/>
          </a:stretch>
        </p:blipFill>
        <p:spPr>
          <a:xfrm>
            <a:off x="3289118" y="1825625"/>
            <a:ext cx="5613763" cy="4351338"/>
          </a:xfrm>
          <a:prstGeom prst="rect">
            <a:avLst/>
          </a:prstGeom>
        </p:spPr>
      </p:pic>
    </p:spTree>
    <p:extLst>
      <p:ext uri="{BB962C8B-B14F-4D97-AF65-F5344CB8AC3E}">
        <p14:creationId xmlns:p14="http://schemas.microsoft.com/office/powerpoint/2010/main" val="3536899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884C72-8A96-F656-5683-12C6AB39C282}"/>
              </a:ext>
            </a:extLst>
          </p:cNvPr>
          <p:cNvSpPr>
            <a:spLocks noGrp="1"/>
          </p:cNvSpPr>
          <p:nvPr>
            <p:ph type="title"/>
          </p:nvPr>
        </p:nvSpPr>
        <p:spPr>
          <a:xfrm>
            <a:off x="838200" y="365126"/>
            <a:ext cx="10515600" cy="931660"/>
          </a:xfrm>
        </p:spPr>
        <p:txBody>
          <a:bodyPr>
            <a:normAutofit/>
          </a:bodyPr>
          <a:lstStyle/>
          <a:p>
            <a:r>
              <a:rPr lang="ro-RO" b="1" dirty="0">
                <a:latin typeface="Times New Roman" panose="02020603050405020304" pitchFamily="18" charset="0"/>
                <a:ea typeface="Times New Roman" panose="02020603050405020304" pitchFamily="18" charset="0"/>
              </a:rPr>
              <a:t>Tensiunea superficială</a:t>
            </a:r>
            <a:endParaRPr lang="ro-RO" dirty="0"/>
          </a:p>
        </p:txBody>
      </p:sp>
      <p:sp>
        <p:nvSpPr>
          <p:cNvPr id="4" name="Content Placeholder 3">
            <a:extLst>
              <a:ext uri="{FF2B5EF4-FFF2-40B4-BE49-F238E27FC236}">
                <a16:creationId xmlns="" xmlns:a16="http://schemas.microsoft.com/office/drawing/2014/main" id="{EC97F53E-B381-5FAF-9764-40021B15D480}"/>
              </a:ext>
            </a:extLst>
          </p:cNvPr>
          <p:cNvSpPr>
            <a:spLocks noGrp="1"/>
          </p:cNvSpPr>
          <p:nvPr>
            <p:ph idx="1"/>
          </p:nvPr>
        </p:nvSpPr>
        <p:spPr>
          <a:xfrm>
            <a:off x="399011" y="1147156"/>
            <a:ext cx="11321934" cy="5345718"/>
          </a:xfrm>
        </p:spPr>
        <p:txBody>
          <a:bodyPr>
            <a:normAutofit fontScale="55000" lnSpcReduction="20000"/>
          </a:bodyPr>
          <a:lstStyle/>
          <a:p>
            <a:pPr marL="0" marR="0" algn="just">
              <a:lnSpc>
                <a:spcPct val="150000"/>
              </a:lnSpc>
              <a:buNone/>
            </a:pPr>
            <a:r>
              <a:rPr lang="ro-RO" dirty="0">
                <a:latin typeface="Times New Roman" panose="02020603050405020304" pitchFamily="18" charset="0"/>
                <a:ea typeface="Times New Roman" panose="02020603050405020304" pitchFamily="18" charset="0"/>
              </a:rPr>
              <a:t>Se consideră </a:t>
            </a:r>
            <a:r>
              <a:rPr lang="ro-RO" dirty="0" err="1">
                <a:latin typeface="Times New Roman" panose="02020603050405020304" pitchFamily="18" charset="0"/>
                <a:ea typeface="Times New Roman" panose="02020603050405020304" pitchFamily="18" charset="0"/>
              </a:rPr>
              <a:t>interfaţa</a:t>
            </a:r>
            <a:r>
              <a:rPr lang="ro-RO" dirty="0">
                <a:latin typeface="Times New Roman" panose="02020603050405020304" pitchFamily="18" charset="0"/>
                <a:ea typeface="Times New Roman" panose="02020603050405020304" pitchFamily="18" charset="0"/>
              </a:rPr>
              <a:t> lichid-gaz, </a:t>
            </a:r>
            <a:r>
              <a:rPr lang="ro-RO" dirty="0" err="1">
                <a:latin typeface="Times New Roman" panose="02020603050405020304" pitchFamily="18" charset="0"/>
                <a:ea typeface="Times New Roman" panose="02020603050405020304" pitchFamily="18" charset="0"/>
              </a:rPr>
              <a:t>suprafaţa</a:t>
            </a:r>
            <a:r>
              <a:rPr lang="ro-RO" dirty="0">
                <a:latin typeface="Times New Roman" panose="02020603050405020304" pitchFamily="18" charset="0"/>
                <a:ea typeface="Times New Roman" panose="02020603050405020304" pitchFamily="18" charset="0"/>
              </a:rPr>
              <a:t> liberă a lichidului aflat în repaus fiind plană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orizontală.</a:t>
            </a:r>
            <a:endParaRPr lang="en-US" b="1" dirty="0">
              <a:latin typeface="Times New Roman" panose="02020603050405020304" pitchFamily="18" charset="0"/>
              <a:ea typeface="Times New Roman" panose="02020603050405020304" pitchFamily="18" charset="0"/>
            </a:endParaRPr>
          </a:p>
          <a:p>
            <a:pPr marL="0" marR="0" algn="just">
              <a:lnSpc>
                <a:spcPct val="150000"/>
              </a:lnSpc>
              <a:buNone/>
            </a:pPr>
            <a:r>
              <a:rPr lang="en-US" b="1" dirty="0" err="1">
                <a:latin typeface="Times New Roman" panose="02020603050405020304" pitchFamily="18" charset="0"/>
                <a:ea typeface="Times New Roman" panose="02020603050405020304" pitchFamily="18" charset="0"/>
              </a:rPr>
              <a:t>Asupra</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fiecărei</a:t>
            </a:r>
            <a:r>
              <a:rPr lang="en-US" b="1" dirty="0">
                <a:latin typeface="Times New Roman" panose="02020603050405020304" pitchFamily="18" charset="0"/>
                <a:ea typeface="Times New Roman" panose="02020603050405020304" pitchFamily="18" charset="0"/>
              </a:rPr>
              <a:t> molecule din </a:t>
            </a:r>
            <a:r>
              <a:rPr lang="en-US" b="1" dirty="0" err="1">
                <a:latin typeface="Times New Roman" panose="02020603050405020304" pitchFamily="18" charset="0"/>
                <a:ea typeface="Times New Roman" panose="02020603050405020304" pitchFamily="18" charset="0"/>
              </a:rPr>
              <a:t>volumul</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lichidului</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acţionează</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forţe</a:t>
            </a:r>
            <a:r>
              <a:rPr lang="en-US" b="1" dirty="0">
                <a:latin typeface="Times New Roman" panose="02020603050405020304" pitchFamily="18" charset="0"/>
                <a:ea typeface="Times New Roman" panose="02020603050405020304" pitchFamily="18" charset="0"/>
              </a:rPr>
              <a:t> de </a:t>
            </a:r>
            <a:r>
              <a:rPr lang="en-US" b="1" dirty="0" err="1">
                <a:latin typeface="Times New Roman" panose="02020603050405020304" pitchFamily="18" charset="0"/>
                <a:ea typeface="Times New Roman" panose="02020603050405020304" pitchFamily="18" charset="0"/>
              </a:rPr>
              <a:t>atracţie</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moleculară</a:t>
            </a:r>
            <a:r>
              <a:rPr lang="en-US" b="1" dirty="0">
                <a:latin typeface="Times New Roman" panose="02020603050405020304" pitchFamily="18" charset="0"/>
                <a:ea typeface="Times New Roman" panose="02020603050405020304" pitchFamily="18" charset="0"/>
              </a:rPr>
              <a:t> de </a:t>
            </a:r>
            <a:r>
              <a:rPr lang="en-US" b="1" dirty="0" err="1">
                <a:latin typeface="Times New Roman" panose="02020603050405020304" pitchFamily="18" charset="0"/>
                <a:ea typeface="Times New Roman" panose="02020603050405020304" pitchFamily="18" charset="0"/>
              </a:rPr>
              <a:t>către</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moleculele</a:t>
            </a:r>
            <a:r>
              <a:rPr lang="en-US" b="1" dirty="0">
                <a:latin typeface="Times New Roman" panose="02020603050405020304" pitchFamily="18" charset="0"/>
                <a:ea typeface="Times New Roman" panose="02020603050405020304" pitchFamily="18" charset="0"/>
              </a:rPr>
              <a:t> din </a:t>
            </a:r>
            <a:r>
              <a:rPr lang="en-US" b="1" dirty="0" err="1">
                <a:latin typeface="Times New Roman" panose="02020603050405020304" pitchFamily="18" charset="0"/>
                <a:ea typeface="Times New Roman" panose="02020603050405020304" pitchFamily="18" charset="0"/>
              </a:rPr>
              <a:t>jur</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numite</a:t>
            </a:r>
            <a:r>
              <a:rPr lang="en-US" b="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forţe</a:t>
            </a:r>
            <a:r>
              <a:rPr lang="en-US" b="1" i="1" dirty="0">
                <a:latin typeface="Times New Roman" panose="02020603050405020304" pitchFamily="18" charset="0"/>
                <a:ea typeface="Times New Roman" panose="02020603050405020304" pitchFamily="18" charset="0"/>
              </a:rPr>
              <a:t> de </a:t>
            </a:r>
            <a:r>
              <a:rPr lang="en-US" b="1" i="1" dirty="0" err="1">
                <a:latin typeface="Times New Roman" panose="02020603050405020304" pitchFamily="18" charset="0"/>
                <a:ea typeface="Times New Roman" panose="02020603050405020304" pitchFamily="18" charset="0"/>
              </a:rPr>
              <a:t>coeziune</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ele</a:t>
            </a:r>
            <a:r>
              <a:rPr lang="en-US" b="1" dirty="0">
                <a:latin typeface="Times New Roman" panose="02020603050405020304" pitchFamily="18" charset="0"/>
                <a:ea typeface="Times New Roman" panose="02020603050405020304" pitchFamily="18" charset="0"/>
              </a:rPr>
              <a:t> se </a:t>
            </a:r>
            <a:r>
              <a:rPr lang="en-US" b="1" dirty="0" err="1">
                <a:latin typeface="Times New Roman" panose="02020603050405020304" pitchFamily="18" charset="0"/>
                <a:ea typeface="Times New Roman" panose="02020603050405020304" pitchFamily="18" charset="0"/>
              </a:rPr>
              <a:t>manifestă</a:t>
            </a:r>
            <a:r>
              <a:rPr lang="en-US" b="1" dirty="0">
                <a:latin typeface="Times New Roman" panose="02020603050405020304" pitchFamily="18" charset="0"/>
                <a:ea typeface="Times New Roman" panose="02020603050405020304" pitchFamily="18" charset="0"/>
              </a:rPr>
              <a:t> pe </a:t>
            </a:r>
            <a:r>
              <a:rPr lang="en-US" b="1" dirty="0" err="1">
                <a:latin typeface="Times New Roman" panose="02020603050405020304" pitchFamily="18" charset="0"/>
                <a:ea typeface="Times New Roman" panose="02020603050405020304" pitchFamily="18" charset="0"/>
              </a:rPr>
              <a:t>distanţe</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scurte</a:t>
            </a:r>
            <a:r>
              <a:rPr lang="en-US" b="1" dirty="0">
                <a:latin typeface="Times New Roman" panose="02020603050405020304" pitchFamily="18" charset="0"/>
                <a:ea typeface="Times New Roman" panose="02020603050405020304" pitchFamily="18" charset="0"/>
              </a:rPr>
              <a:t> de </a:t>
            </a:r>
            <a:r>
              <a:rPr lang="en-US" b="1" dirty="0" err="1">
                <a:latin typeface="Times New Roman" panose="02020603050405020304" pitchFamily="18" charset="0"/>
                <a:ea typeface="Times New Roman" panose="02020603050405020304" pitchFamily="18" charset="0"/>
              </a:rPr>
              <a:t>ordinul</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nanometrilor</a:t>
            </a:r>
            <a:r>
              <a:rPr lang="en-US" b="1" dirty="0">
                <a:latin typeface="Times New Roman" panose="02020603050405020304" pitchFamily="18" charset="0"/>
                <a:ea typeface="Times New Roman" panose="02020603050405020304" pitchFamily="18" charset="0"/>
              </a:rPr>
              <a:t> (10</a:t>
            </a:r>
            <a:r>
              <a:rPr lang="en-US" b="1" baseline="30000" dirty="0">
                <a:latin typeface="Times New Roman" panose="02020603050405020304" pitchFamily="18" charset="0"/>
                <a:ea typeface="Times New Roman" panose="02020603050405020304" pitchFamily="18" charset="0"/>
              </a:rPr>
              <a:t>-9</a:t>
            </a:r>
            <a:r>
              <a:rPr lang="ro-RO" b="1" baseline="30000"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m)</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Spaţiul</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în</a:t>
            </a:r>
            <a:r>
              <a:rPr lang="en-US" b="1" dirty="0">
                <a:latin typeface="Times New Roman" panose="02020603050405020304" pitchFamily="18" charset="0"/>
                <a:ea typeface="Times New Roman" panose="02020603050405020304" pitchFamily="18" charset="0"/>
              </a:rPr>
              <a:t> care </a:t>
            </a:r>
            <a:r>
              <a:rPr lang="en-US" b="1" dirty="0" err="1">
                <a:latin typeface="Times New Roman" panose="02020603050405020304" pitchFamily="18" charset="0"/>
                <a:ea typeface="Times New Roman" panose="02020603050405020304" pitchFamily="18" charset="0"/>
              </a:rPr>
              <a:t>acţionează</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forţele</a:t>
            </a:r>
            <a:r>
              <a:rPr lang="en-US" b="1" dirty="0">
                <a:latin typeface="Times New Roman" panose="02020603050405020304" pitchFamily="18" charset="0"/>
                <a:ea typeface="Times New Roman" panose="02020603050405020304" pitchFamily="18" charset="0"/>
              </a:rPr>
              <a:t> de </a:t>
            </a:r>
            <a:r>
              <a:rPr lang="en-US" b="1" dirty="0" err="1">
                <a:latin typeface="Times New Roman" panose="02020603050405020304" pitchFamily="18" charset="0"/>
                <a:ea typeface="Times New Roman" panose="02020603050405020304" pitchFamily="18" charset="0"/>
              </a:rPr>
              <a:t>coeziune</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pentru</a:t>
            </a:r>
            <a:r>
              <a:rPr lang="en-US" b="1" dirty="0">
                <a:latin typeface="Times New Roman" panose="02020603050405020304" pitchFamily="18" charset="0"/>
                <a:ea typeface="Times New Roman" panose="02020603050405020304" pitchFamily="18" charset="0"/>
              </a:rPr>
              <a:t> o </a:t>
            </a:r>
            <a:r>
              <a:rPr lang="en-US" b="1" dirty="0" err="1">
                <a:latin typeface="Times New Roman" panose="02020603050405020304" pitchFamily="18" charset="0"/>
                <a:ea typeface="Times New Roman" panose="02020603050405020304" pitchFamily="18" charset="0"/>
              </a:rPr>
              <a:t>moleculă</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dată</a:t>
            </a:r>
            <a:r>
              <a:rPr lang="en-US" b="1" dirty="0">
                <a:latin typeface="Times New Roman" panose="02020603050405020304" pitchFamily="18" charset="0"/>
                <a:ea typeface="Times New Roman" panose="02020603050405020304" pitchFamily="18" charset="0"/>
              </a:rPr>
              <a:t> se </a:t>
            </a:r>
            <a:r>
              <a:rPr lang="en-US" b="1" dirty="0" err="1">
                <a:latin typeface="Times New Roman" panose="02020603050405020304" pitchFamily="18" charset="0"/>
                <a:ea typeface="Times New Roman" panose="02020603050405020304" pitchFamily="18" charset="0"/>
              </a:rPr>
              <a:t>numeşte</a:t>
            </a:r>
            <a:r>
              <a:rPr lang="en-US" b="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sferă</a:t>
            </a:r>
            <a:r>
              <a:rPr lang="en-US" b="1" i="1" dirty="0">
                <a:latin typeface="Times New Roman" panose="02020603050405020304" pitchFamily="18" charset="0"/>
                <a:ea typeface="Times New Roman" panose="02020603050405020304" pitchFamily="18" charset="0"/>
              </a:rPr>
              <a:t> de </a:t>
            </a:r>
            <a:r>
              <a:rPr lang="en-US" b="1" i="1" dirty="0" err="1">
                <a:latin typeface="Times New Roman" panose="02020603050405020304" pitchFamily="18" charset="0"/>
                <a:ea typeface="Times New Roman" panose="02020603050405020304" pitchFamily="18" charset="0"/>
              </a:rPr>
              <a:t>acţiune</a:t>
            </a:r>
            <a:r>
              <a:rPr lang="en-US" b="1" i="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moleculară</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iar</a:t>
            </a:r>
            <a:r>
              <a:rPr lang="en-US" b="1" dirty="0">
                <a:latin typeface="Times New Roman" panose="02020603050405020304" pitchFamily="18" charset="0"/>
                <a:ea typeface="Times New Roman" panose="02020603050405020304" pitchFamily="18" charset="0"/>
              </a:rPr>
              <a:t> raza </a:t>
            </a:r>
            <a:r>
              <a:rPr lang="en-US" b="1" dirty="0" err="1">
                <a:latin typeface="Times New Roman" panose="02020603050405020304" pitchFamily="18" charset="0"/>
                <a:ea typeface="Times New Roman" panose="02020603050405020304" pitchFamily="18" charset="0"/>
              </a:rPr>
              <a:t>acestuia</a:t>
            </a:r>
            <a:r>
              <a:rPr lang="en-US" b="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rază</a:t>
            </a:r>
            <a:r>
              <a:rPr lang="en-US" b="1" i="1" dirty="0">
                <a:latin typeface="Times New Roman" panose="02020603050405020304" pitchFamily="18" charset="0"/>
                <a:ea typeface="Times New Roman" panose="02020603050405020304" pitchFamily="18" charset="0"/>
              </a:rPr>
              <a:t> de </a:t>
            </a:r>
            <a:r>
              <a:rPr lang="en-US" b="1" i="1" dirty="0" err="1">
                <a:latin typeface="Times New Roman" panose="02020603050405020304" pitchFamily="18" charset="0"/>
                <a:ea typeface="Times New Roman" panose="02020603050405020304" pitchFamily="18" charset="0"/>
              </a:rPr>
              <a:t>acţiune</a:t>
            </a:r>
            <a:r>
              <a:rPr lang="en-US" b="1" i="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moleculară</a:t>
            </a:r>
            <a:r>
              <a:rPr lang="en-US" b="1" dirty="0">
                <a:latin typeface="Times New Roman" panose="02020603050405020304" pitchFamily="18" charset="0"/>
                <a:ea typeface="Times New Roman" panose="02020603050405020304" pitchFamily="18" charset="0"/>
              </a:rPr>
              <a:t> (r</a:t>
            </a:r>
            <a:r>
              <a:rPr lang="en-US" b="1" baseline="-25000" dirty="0">
                <a:latin typeface="Times New Roman" panose="02020603050405020304" pitchFamily="18" charset="0"/>
                <a:ea typeface="Times New Roman" panose="02020603050405020304" pitchFamily="18" charset="0"/>
              </a:rPr>
              <a:t>0</a:t>
            </a:r>
            <a:r>
              <a:rPr lang="en-US" b="1" dirty="0">
                <a:latin typeface="Times New Roman" panose="02020603050405020304" pitchFamily="18" charset="0"/>
                <a:ea typeface="Times New Roman" panose="02020603050405020304" pitchFamily="18" charset="0"/>
              </a:rPr>
              <a:t>).</a:t>
            </a:r>
            <a:endParaRPr lang="ro-RO" b="1" dirty="0">
              <a:latin typeface="Times New Roman" panose="02020603050405020304" pitchFamily="18" charset="0"/>
              <a:ea typeface="Times New Roman" panose="02020603050405020304" pitchFamily="18" charset="0"/>
            </a:endParaRPr>
          </a:p>
          <a:p>
            <a:pPr marL="0" marR="0" algn="just">
              <a:lnSpc>
                <a:spcPct val="150000"/>
              </a:lnSpc>
              <a:buNone/>
            </a:pPr>
            <a:r>
              <a:rPr lang="en-US" b="1" dirty="0">
                <a:latin typeface="Times New Roman" panose="02020603050405020304" pitchFamily="18" charset="0"/>
                <a:ea typeface="Times New Roman" panose="02020603050405020304" pitchFamily="18" charset="0"/>
              </a:rPr>
              <a:t>In </a:t>
            </a:r>
            <a:r>
              <a:rPr lang="en-US" b="1" dirty="0" err="1">
                <a:latin typeface="Times New Roman" panose="02020603050405020304" pitchFamily="18" charset="0"/>
                <a:ea typeface="Times New Roman" panose="02020603050405020304" pitchFamily="18" charset="0"/>
              </a:rPr>
              <a:t>sfera</a:t>
            </a:r>
            <a:r>
              <a:rPr lang="en-US" b="1" dirty="0">
                <a:latin typeface="Times New Roman" panose="02020603050405020304" pitchFamily="18" charset="0"/>
                <a:ea typeface="Times New Roman" panose="02020603050405020304" pitchFamily="18" charset="0"/>
              </a:rPr>
              <a:t> de </a:t>
            </a:r>
            <a:r>
              <a:rPr lang="en-US" b="1" dirty="0" err="1">
                <a:latin typeface="Times New Roman" panose="02020603050405020304" pitchFamily="18" charset="0"/>
                <a:ea typeface="Times New Roman" panose="02020603050405020304" pitchFamily="18" charset="0"/>
              </a:rPr>
              <a:t>acţiune</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moleculară</a:t>
            </a:r>
            <a:r>
              <a:rPr lang="en-US" b="1" dirty="0">
                <a:latin typeface="Times New Roman" panose="02020603050405020304" pitchFamily="18" charset="0"/>
                <a:ea typeface="Times New Roman" panose="02020603050405020304" pitchFamily="18" charset="0"/>
              </a:rPr>
              <a:t> se </a:t>
            </a:r>
            <a:r>
              <a:rPr lang="en-US" b="1" dirty="0" err="1">
                <a:latin typeface="Times New Roman" panose="02020603050405020304" pitchFamily="18" charset="0"/>
                <a:ea typeface="Times New Roman" panose="02020603050405020304" pitchFamily="18" charset="0"/>
              </a:rPr>
              <a:t>găsesc</a:t>
            </a:r>
            <a:r>
              <a:rPr lang="en-US" b="1" dirty="0">
                <a:latin typeface="Times New Roman" panose="02020603050405020304" pitchFamily="18" charset="0"/>
                <a:ea typeface="Times New Roman" panose="02020603050405020304" pitchFamily="18" charset="0"/>
              </a:rPr>
              <a:t> un </a:t>
            </a:r>
            <a:r>
              <a:rPr lang="en-US" b="1" dirty="0" err="1">
                <a:latin typeface="Times New Roman" panose="02020603050405020304" pitchFamily="18" charset="0"/>
                <a:ea typeface="Times New Roman" panose="02020603050405020304" pitchFamily="18" charset="0"/>
              </a:rPr>
              <a:t>număr</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foarte</a:t>
            </a:r>
            <a:r>
              <a:rPr lang="en-US" b="1" dirty="0">
                <a:latin typeface="Times New Roman" panose="02020603050405020304" pitchFamily="18" charset="0"/>
                <a:ea typeface="Times New Roman" panose="02020603050405020304" pitchFamily="18" charset="0"/>
              </a:rPr>
              <a:t> mare de molecule (~ 10</a:t>
            </a:r>
            <a:r>
              <a:rPr lang="en-US" b="1" baseline="30000" dirty="0">
                <a:latin typeface="Times New Roman" panose="02020603050405020304" pitchFamily="18" charset="0"/>
                <a:ea typeface="Times New Roman" panose="02020603050405020304" pitchFamily="18" charset="0"/>
              </a:rPr>
              <a:t>5</a:t>
            </a:r>
            <a:r>
              <a:rPr lang="en-US" b="1" dirty="0">
                <a:latin typeface="Times New Roman" panose="02020603050405020304" pitchFamily="18" charset="0"/>
                <a:ea typeface="Times New Roman" panose="02020603050405020304" pitchFamily="18" charset="0"/>
              </a:rPr>
              <a:t>), care din </a:t>
            </a:r>
            <a:r>
              <a:rPr lang="en-US" b="1" dirty="0" err="1">
                <a:latin typeface="Times New Roman" panose="02020603050405020304" pitchFamily="18" charset="0"/>
                <a:ea typeface="Times New Roman" panose="02020603050405020304" pitchFamily="18" charset="0"/>
              </a:rPr>
              <a:t>punct</a:t>
            </a:r>
            <a:r>
              <a:rPr lang="en-US" b="1" dirty="0">
                <a:latin typeface="Times New Roman" panose="02020603050405020304" pitchFamily="18" charset="0"/>
                <a:ea typeface="Times New Roman" panose="02020603050405020304" pitchFamily="18" charset="0"/>
              </a:rPr>
              <a:t> de </a:t>
            </a:r>
            <a:r>
              <a:rPr lang="en-US" b="1" dirty="0" err="1">
                <a:latin typeface="Times New Roman" panose="02020603050405020304" pitchFamily="18" charset="0"/>
                <a:ea typeface="Times New Roman" panose="02020603050405020304" pitchFamily="18" charset="0"/>
              </a:rPr>
              <a:t>vedere</a:t>
            </a:r>
            <a:r>
              <a:rPr lang="en-US" b="1" dirty="0">
                <a:latin typeface="Times New Roman" panose="02020603050405020304" pitchFamily="18" charset="0"/>
                <a:ea typeface="Times New Roman" panose="02020603050405020304" pitchFamily="18" charset="0"/>
              </a:rPr>
              <a:t> statistic sunt </a:t>
            </a:r>
            <a:r>
              <a:rPr lang="en-US" b="1" dirty="0" err="1">
                <a:latin typeface="Times New Roman" panose="02020603050405020304" pitchFamily="18" charset="0"/>
                <a:ea typeface="Times New Roman" panose="02020603050405020304" pitchFamily="18" charset="0"/>
              </a:rPr>
              <a:t>distribuite</a:t>
            </a:r>
            <a:r>
              <a:rPr lang="en-US" b="1" dirty="0">
                <a:latin typeface="Times New Roman" panose="02020603050405020304" pitchFamily="18" charset="0"/>
                <a:ea typeface="Times New Roman" panose="02020603050405020304" pitchFamily="18" charset="0"/>
              </a:rPr>
              <a:t> uniform </a:t>
            </a:r>
            <a:r>
              <a:rPr lang="en-US" b="1" dirty="0" err="1">
                <a:latin typeface="Times New Roman" panose="02020603050405020304" pitchFamily="18" charset="0"/>
                <a:ea typeface="Times New Roman" panose="02020603050405020304" pitchFamily="18" charset="0"/>
              </a:rPr>
              <a:t>în</a:t>
            </a:r>
            <a:r>
              <a:rPr lang="en-US" b="1"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jurul moleculei considerate. Din această cauză </a:t>
            </a:r>
            <a:r>
              <a:rPr lang="ro-RO" i="1" dirty="0">
                <a:latin typeface="Times New Roman" panose="02020603050405020304" pitchFamily="18" charset="0"/>
                <a:ea typeface="Times New Roman" panose="02020603050405020304" pitchFamily="18" charset="0"/>
              </a:rPr>
              <a:t>rezultanta </a:t>
            </a:r>
            <a:r>
              <a:rPr lang="ro-RO" i="1" dirty="0" err="1">
                <a:latin typeface="Times New Roman" panose="02020603050405020304" pitchFamily="18" charset="0"/>
                <a:ea typeface="Times New Roman" panose="02020603050405020304" pitchFamily="18" charset="0"/>
              </a:rPr>
              <a:t>forţelor</a:t>
            </a:r>
            <a:r>
              <a:rPr lang="ro-RO" i="1" dirty="0">
                <a:latin typeface="Times New Roman" panose="02020603050405020304" pitchFamily="18" charset="0"/>
                <a:ea typeface="Times New Roman" panose="02020603050405020304" pitchFamily="18" charset="0"/>
              </a:rPr>
              <a:t> de coeziune dintre molecula considerată </a:t>
            </a:r>
            <a:r>
              <a:rPr lang="ro-RO" i="1" dirty="0" err="1">
                <a:latin typeface="Times New Roman" panose="02020603050405020304" pitchFamily="18" charset="0"/>
                <a:ea typeface="Times New Roman" panose="02020603050405020304" pitchFamily="18" charset="0"/>
              </a:rPr>
              <a:t>şi</a:t>
            </a:r>
            <a:r>
              <a:rPr lang="ro-RO" i="1" dirty="0">
                <a:latin typeface="Times New Roman" panose="02020603050405020304" pitchFamily="18" charset="0"/>
                <a:ea typeface="Times New Roman" panose="02020603050405020304" pitchFamily="18" charset="0"/>
              </a:rPr>
              <a:t> cele din sfera de </a:t>
            </a:r>
            <a:r>
              <a:rPr lang="ro-RO" i="1" dirty="0" err="1">
                <a:latin typeface="Times New Roman" panose="02020603050405020304" pitchFamily="18" charset="0"/>
                <a:ea typeface="Times New Roman" panose="02020603050405020304" pitchFamily="18" charset="0"/>
              </a:rPr>
              <a:t>acţiune</a:t>
            </a:r>
            <a:r>
              <a:rPr lang="ro-RO" i="1" dirty="0">
                <a:latin typeface="Times New Roman" panose="02020603050405020304" pitchFamily="18" charset="0"/>
                <a:ea typeface="Times New Roman" panose="02020603050405020304" pitchFamily="18" charset="0"/>
              </a:rPr>
              <a:t> moleculară este nulă.</a:t>
            </a:r>
            <a:endParaRPr lang="en-US" b="1" i="1" dirty="0">
              <a:latin typeface="Times New Roman" panose="02020603050405020304" pitchFamily="18" charset="0"/>
              <a:ea typeface="Times New Roman" panose="02020603050405020304" pitchFamily="18" charset="0"/>
            </a:endParaRPr>
          </a:p>
          <a:p>
            <a:pPr marL="0" marR="0" algn="just">
              <a:lnSpc>
                <a:spcPct val="150000"/>
              </a:lnSpc>
              <a:buNone/>
            </a:pPr>
            <a:r>
              <a:rPr lang="ro-RO" dirty="0">
                <a:latin typeface="Times New Roman" panose="02020603050405020304" pitchFamily="18" charset="0"/>
                <a:ea typeface="Times New Roman" panose="02020603050405020304" pitchFamily="18" charset="0"/>
              </a:rPr>
              <a:t>Sfera de activitate moleculară pentru o moleculă situată în partea superioară a păturii superficiale, care reprezintă stratul de lichid de la </a:t>
            </a:r>
            <a:r>
              <a:rPr lang="ro-RO" dirty="0" err="1">
                <a:latin typeface="Times New Roman" panose="02020603050405020304" pitchFamily="18" charset="0"/>
                <a:ea typeface="Times New Roman" panose="02020603050405020304" pitchFamily="18" charset="0"/>
              </a:rPr>
              <a:t>interfaţă</a:t>
            </a:r>
            <a:r>
              <a:rPr lang="ro-RO" dirty="0">
                <a:latin typeface="Times New Roman" panose="02020603050405020304" pitchFamily="18" charset="0"/>
                <a:ea typeface="Times New Roman" panose="02020603050405020304" pitchFamily="18" charset="0"/>
              </a:rPr>
              <a:t> de grosime egală cu raza de </a:t>
            </a:r>
            <a:r>
              <a:rPr lang="ro-RO" dirty="0" err="1">
                <a:latin typeface="Times New Roman" panose="02020603050405020304" pitchFamily="18" charset="0"/>
                <a:ea typeface="Times New Roman" panose="02020603050405020304" pitchFamily="18" charset="0"/>
              </a:rPr>
              <a:t>acţiune</a:t>
            </a:r>
            <a:r>
              <a:rPr lang="ro-RO" dirty="0">
                <a:latin typeface="Times New Roman" panose="02020603050405020304" pitchFamily="18" charset="0"/>
                <a:ea typeface="Times New Roman" panose="02020603050405020304" pitchFamily="18" charset="0"/>
              </a:rPr>
              <a:t> moleculară, cuprinde molecule de lichid, dar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un număr mai mic de molecule de gaz, densitatea gazului fiind mai mică decât a lichidului.</a:t>
            </a:r>
            <a:endParaRPr lang="en-US" b="1" dirty="0">
              <a:latin typeface="Times New Roman" panose="02020603050405020304" pitchFamily="18" charset="0"/>
              <a:ea typeface="Times New Roman" panose="02020603050405020304" pitchFamily="18" charset="0"/>
            </a:endParaRPr>
          </a:p>
          <a:p>
            <a:pPr marL="0" marR="0" algn="just">
              <a:lnSpc>
                <a:spcPct val="150000"/>
              </a:lnSpc>
              <a:buNone/>
            </a:pPr>
            <a:r>
              <a:rPr lang="ro-RO" dirty="0">
                <a:latin typeface="Times New Roman" panose="02020603050405020304" pitchFamily="18" charset="0"/>
                <a:ea typeface="Times New Roman" panose="02020603050405020304" pitchFamily="18" charset="0"/>
              </a:rPr>
              <a:t>Astfel, pe de o parte între molecula considerată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cele de lichid </a:t>
            </a:r>
            <a:r>
              <a:rPr lang="ro-RO" dirty="0" err="1">
                <a:latin typeface="Times New Roman" panose="02020603050405020304" pitchFamily="18" charset="0"/>
                <a:ea typeface="Times New Roman" panose="02020603050405020304" pitchFamily="18" charset="0"/>
              </a:rPr>
              <a:t>acţionează</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forţe</a:t>
            </a:r>
            <a:r>
              <a:rPr lang="ro-RO" dirty="0">
                <a:latin typeface="Times New Roman" panose="02020603050405020304" pitchFamily="18" charset="0"/>
                <a:ea typeface="Times New Roman" panose="02020603050405020304" pitchFamily="18" charset="0"/>
              </a:rPr>
              <a:t> de coeziune, a căror rezultantă     este îndreptată vertical spre interiorul lichidului. Pe de altă parte, între molecula din stratul superficial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cele de gaz </a:t>
            </a:r>
            <a:r>
              <a:rPr lang="ro-RO" dirty="0" err="1">
                <a:latin typeface="Times New Roman" panose="02020603050405020304" pitchFamily="18" charset="0"/>
                <a:ea typeface="Times New Roman" panose="02020603050405020304" pitchFamily="18" charset="0"/>
              </a:rPr>
              <a:t>acţionează</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forţe</a:t>
            </a:r>
            <a:r>
              <a:rPr lang="ro-RO" dirty="0">
                <a:latin typeface="Times New Roman" panose="02020603050405020304" pitchFamily="18" charset="0"/>
                <a:ea typeface="Times New Roman" panose="02020603050405020304" pitchFamily="18" charset="0"/>
              </a:rPr>
              <a:t> de adeziune mai slabe, rezultanta lor        fiind orientată vertical în sus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mult mai mică decât cea a </a:t>
            </a:r>
            <a:r>
              <a:rPr lang="ro-RO" dirty="0" err="1">
                <a:latin typeface="Times New Roman" panose="02020603050405020304" pitchFamily="18" charset="0"/>
                <a:ea typeface="Times New Roman" panose="02020603050405020304" pitchFamily="18" charset="0"/>
              </a:rPr>
              <a:t>forţelor</a:t>
            </a:r>
            <a:r>
              <a:rPr lang="ro-RO" dirty="0">
                <a:latin typeface="Times New Roman" panose="02020603050405020304" pitchFamily="18" charset="0"/>
                <a:ea typeface="Times New Roman" panose="02020603050405020304" pitchFamily="18" charset="0"/>
              </a:rPr>
              <a:t> de coeziune. Rezultanta finală    , al cărui modul este egal cu </a:t>
            </a:r>
            <a:r>
              <a:rPr lang="ro-RO" b="1" dirty="0">
                <a:latin typeface="Times New Roman" panose="02020603050405020304" pitchFamily="18" charset="0"/>
                <a:ea typeface="Times New Roman" panose="02020603050405020304" pitchFamily="18" charset="0"/>
              </a:rPr>
              <a:t>R = R</a:t>
            </a:r>
            <a:r>
              <a:rPr lang="ro-RO" b="1" baseline="-25000" dirty="0">
                <a:latin typeface="Times New Roman" panose="02020603050405020304" pitchFamily="18" charset="0"/>
                <a:ea typeface="Times New Roman" panose="02020603050405020304" pitchFamily="18" charset="0"/>
              </a:rPr>
              <a:t>C</a:t>
            </a:r>
            <a:r>
              <a:rPr lang="ro-RO" b="1" dirty="0">
                <a:latin typeface="Times New Roman" panose="02020603050405020304" pitchFamily="18" charset="0"/>
                <a:ea typeface="Times New Roman" panose="02020603050405020304" pitchFamily="18" charset="0"/>
              </a:rPr>
              <a:t> – R</a:t>
            </a:r>
            <a:r>
              <a:rPr lang="ro-RO" b="1" baseline="-25000" dirty="0">
                <a:latin typeface="Times New Roman" panose="02020603050405020304" pitchFamily="18" charset="0"/>
                <a:ea typeface="Times New Roman" panose="02020603050405020304" pitchFamily="18" charset="0"/>
              </a:rPr>
              <a:t>A</a:t>
            </a:r>
            <a:r>
              <a:rPr lang="ro-RO" b="1"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 va fi orientată spre interiorul lichidului, perpendicular pe </a:t>
            </a:r>
            <a:r>
              <a:rPr lang="ro-RO" dirty="0" err="1">
                <a:latin typeface="Times New Roman" panose="02020603050405020304" pitchFamily="18" charset="0"/>
                <a:ea typeface="Times New Roman" panose="02020603050405020304" pitchFamily="18" charset="0"/>
              </a:rPr>
              <a:t>suprafaţa</a:t>
            </a:r>
            <a:r>
              <a:rPr lang="ro-RO" dirty="0">
                <a:latin typeface="Times New Roman" panose="02020603050405020304" pitchFamily="18" charset="0"/>
                <a:ea typeface="Times New Roman" panose="02020603050405020304" pitchFamily="18" charset="0"/>
              </a:rPr>
              <a:t> acestuia (Fig. ).</a:t>
            </a:r>
            <a:endParaRPr lang="en-US" b="1" dirty="0">
              <a:latin typeface="Times New Roman" panose="02020603050405020304" pitchFamily="18" charset="0"/>
              <a:ea typeface="Times New Roman" panose="02020603050405020304" pitchFamily="18" charset="0"/>
            </a:endParaRPr>
          </a:p>
          <a:p>
            <a:pPr>
              <a:buNone/>
            </a:pPr>
            <a:endParaRPr lang="en-US" dirty="0"/>
          </a:p>
        </p:txBody>
      </p:sp>
      <p:pic>
        <p:nvPicPr>
          <p:cNvPr id="8" name="Picture 7">
            <a:extLst>
              <a:ext uri="{FF2B5EF4-FFF2-40B4-BE49-F238E27FC236}">
                <a16:creationId xmlns="" xmlns:a16="http://schemas.microsoft.com/office/drawing/2014/main" id="{07BDA4C0-059D-829C-85AD-7359E9700AAA}"/>
              </a:ext>
            </a:extLst>
          </p:cNvPr>
          <p:cNvPicPr>
            <a:picLocks noChangeAspect="1"/>
          </p:cNvPicPr>
          <p:nvPr/>
        </p:nvPicPr>
        <p:blipFill>
          <a:blip r:embed="rId2"/>
          <a:stretch>
            <a:fillRect/>
          </a:stretch>
        </p:blipFill>
        <p:spPr>
          <a:xfrm>
            <a:off x="9222175" y="4685196"/>
            <a:ext cx="238095" cy="266667"/>
          </a:xfrm>
          <a:prstGeom prst="rect">
            <a:avLst/>
          </a:prstGeom>
        </p:spPr>
      </p:pic>
      <p:pic>
        <p:nvPicPr>
          <p:cNvPr id="9" name="Picture 8">
            <a:extLst>
              <a:ext uri="{FF2B5EF4-FFF2-40B4-BE49-F238E27FC236}">
                <a16:creationId xmlns="" xmlns:a16="http://schemas.microsoft.com/office/drawing/2014/main" id="{251AC0A9-E19F-A92A-438D-F85A50614E67}"/>
              </a:ext>
            </a:extLst>
          </p:cNvPr>
          <p:cNvPicPr>
            <a:picLocks noChangeAspect="1"/>
          </p:cNvPicPr>
          <p:nvPr/>
        </p:nvPicPr>
        <p:blipFill>
          <a:blip r:embed="rId3"/>
          <a:stretch>
            <a:fillRect/>
          </a:stretch>
        </p:blipFill>
        <p:spPr>
          <a:xfrm>
            <a:off x="11673941" y="5035378"/>
            <a:ext cx="238095" cy="247619"/>
          </a:xfrm>
          <a:prstGeom prst="rect">
            <a:avLst/>
          </a:prstGeom>
        </p:spPr>
      </p:pic>
      <p:pic>
        <p:nvPicPr>
          <p:cNvPr id="10" name="Picture 9">
            <a:extLst>
              <a:ext uri="{FF2B5EF4-FFF2-40B4-BE49-F238E27FC236}">
                <a16:creationId xmlns="" xmlns:a16="http://schemas.microsoft.com/office/drawing/2014/main" id="{9D6F6D42-1B90-2615-5C25-09EC9377FE52}"/>
              </a:ext>
            </a:extLst>
          </p:cNvPr>
          <p:cNvPicPr>
            <a:picLocks noChangeAspect="1"/>
          </p:cNvPicPr>
          <p:nvPr/>
        </p:nvPicPr>
        <p:blipFill>
          <a:blip r:embed="rId4"/>
          <a:stretch>
            <a:fillRect/>
          </a:stretch>
        </p:blipFill>
        <p:spPr>
          <a:xfrm>
            <a:off x="7897636" y="5291932"/>
            <a:ext cx="161905" cy="209524"/>
          </a:xfrm>
          <a:prstGeom prst="rect">
            <a:avLst/>
          </a:prstGeom>
        </p:spPr>
      </p:pic>
      <p:pic>
        <p:nvPicPr>
          <p:cNvPr id="1027" name="Picture 3">
            <a:extLst>
              <a:ext uri="{FF2B5EF4-FFF2-40B4-BE49-F238E27FC236}">
                <a16:creationId xmlns="" xmlns:a16="http://schemas.microsoft.com/office/drawing/2014/main" id="{ECCA28FB-F2F8-C221-BCEB-29D801A3AF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1761" y="174828"/>
            <a:ext cx="22002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44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A0CAF49-CC79-5A8A-4B9C-402AB7D8DA86}"/>
              </a:ext>
            </a:extLst>
          </p:cNvPr>
          <p:cNvSpPr>
            <a:spLocks noGrp="1"/>
          </p:cNvSpPr>
          <p:nvPr>
            <p:ph idx="1"/>
          </p:nvPr>
        </p:nvSpPr>
        <p:spPr>
          <a:xfrm>
            <a:off x="555813" y="349134"/>
            <a:ext cx="11161058" cy="6508865"/>
          </a:xfrm>
        </p:spPr>
        <p:txBody>
          <a:bodyPr>
            <a:normAutofit fontScale="55000" lnSpcReduction="20000"/>
          </a:bodyPr>
          <a:lstStyle/>
          <a:p>
            <a:pPr marL="0" indent="0">
              <a:lnSpc>
                <a:spcPct val="120000"/>
              </a:lnSpc>
              <a:buNone/>
            </a:pPr>
            <a:r>
              <a:rPr lang="ro-RO" sz="2900" dirty="0">
                <a:latin typeface="Times New Roman" panose="02020603050405020304" pitchFamily="18" charset="0"/>
                <a:ea typeface="Times New Roman" panose="02020603050405020304" pitchFamily="18" charset="0"/>
                <a:cs typeface="Times New Roman" panose="02020603050405020304" pitchFamily="18" charset="0"/>
              </a:rPr>
              <a:t>Asupra tuturor moleculelor de lichid aflate la </a:t>
            </a:r>
            <a:r>
              <a:rPr lang="ro-RO" sz="2900" dirty="0" err="1">
                <a:latin typeface="Times New Roman" panose="02020603050405020304" pitchFamily="18" charset="0"/>
                <a:ea typeface="Times New Roman" panose="02020603050405020304" pitchFamily="18" charset="0"/>
                <a:cs typeface="Times New Roman" panose="02020603050405020304" pitchFamily="18" charset="0"/>
              </a:rPr>
              <a:t>suprafaţă</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a:t>
            </a:r>
            <a:r>
              <a:rPr lang="ro-RO" sz="2900" dirty="0" err="1">
                <a:latin typeface="Times New Roman" panose="02020603050405020304" pitchFamily="18" charset="0"/>
                <a:ea typeface="Times New Roman" panose="02020603050405020304" pitchFamily="18" charset="0"/>
                <a:cs typeface="Times New Roman" panose="02020603050405020304" pitchFamily="18" charset="0"/>
              </a:rPr>
              <a:t>acţionează</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această rezultantă, ceea ce determină ca stratul superficial să exercite o presiune asupra restului lichidului, </a:t>
            </a:r>
            <a:r>
              <a:rPr lang="ro-RO" sz="2900" b="1" dirty="0">
                <a:latin typeface="Times New Roman" panose="02020603050405020304" pitchFamily="18" charset="0"/>
                <a:ea typeface="Times New Roman" panose="02020603050405020304" pitchFamily="18" charset="0"/>
                <a:cs typeface="Times New Roman" panose="02020603050405020304" pitchFamily="18" charset="0"/>
              </a:rPr>
              <a:t>numită presiune moleculară </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a:t>
            </a:r>
            <a:r>
              <a:rPr lang="ro-RO" sz="2900" b="1" dirty="0" err="1">
                <a:latin typeface="Times New Roman" panose="02020603050405020304" pitchFamily="18" charset="0"/>
                <a:ea typeface="Times New Roman" panose="02020603050405020304" pitchFamily="18" charset="0"/>
                <a:cs typeface="Times New Roman" panose="02020603050405020304" pitchFamily="18" charset="0"/>
              </a:rPr>
              <a:t>p</a:t>
            </a:r>
            <a:r>
              <a:rPr lang="ro-RO" sz="2900" b="1" baseline="-25000" dirty="0" err="1">
                <a:latin typeface="Times New Roman" panose="02020603050405020304" pitchFamily="18" charset="0"/>
                <a:ea typeface="Times New Roman" panose="02020603050405020304" pitchFamily="18" charset="0"/>
                <a:cs typeface="Times New Roman" panose="02020603050405020304" pitchFamily="18" charset="0"/>
              </a:rPr>
              <a:t>mol</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Ea este foarte mare, de ordinul 10</a:t>
            </a:r>
            <a:r>
              <a:rPr lang="ro-RO" sz="29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a:t>
            </a:r>
            <a:r>
              <a:rPr lang="ro-RO" sz="2900" dirty="0" err="1">
                <a:latin typeface="Times New Roman" panose="02020603050405020304" pitchFamily="18" charset="0"/>
                <a:ea typeface="Times New Roman" panose="02020603050405020304" pitchFamily="18" charset="0"/>
                <a:cs typeface="Times New Roman" panose="02020603050405020304" pitchFamily="18" charset="0"/>
              </a:rPr>
              <a:t>atm</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a:t>
            </a:r>
            <a:r>
              <a:rPr lang="ro-RO" sz="2900" dirty="0" err="1">
                <a:latin typeface="Times New Roman" panose="02020603050405020304" pitchFamily="18" charset="0"/>
                <a:ea typeface="Times New Roman" panose="02020603050405020304" pitchFamily="18" charset="0"/>
                <a:cs typeface="Times New Roman" panose="02020603050405020304" pitchFamily="18" charset="0"/>
              </a:rPr>
              <a:t>şi</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sub </a:t>
            </a:r>
            <a:r>
              <a:rPr lang="ro-RO" sz="2900" dirty="0" err="1">
                <a:latin typeface="Times New Roman" panose="02020603050405020304" pitchFamily="18" charset="0"/>
                <a:ea typeface="Times New Roman" panose="02020603050405020304" pitchFamily="18" charset="0"/>
                <a:cs typeface="Times New Roman" panose="02020603050405020304" pitchFamily="18" charset="0"/>
              </a:rPr>
              <a:t>acţiunea</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ei moleculele lichidului se aproprie foarte mult unele de altele, aceasta fiind cauza </a:t>
            </a:r>
            <a:r>
              <a:rPr lang="ro-RO" sz="2900" dirty="0" err="1">
                <a:latin typeface="Times New Roman" panose="02020603050405020304" pitchFamily="18" charset="0"/>
                <a:ea typeface="Times New Roman" panose="02020603050405020304" pitchFamily="18" charset="0"/>
                <a:cs typeface="Times New Roman" panose="02020603050405020304" pitchFamily="18" charset="0"/>
              </a:rPr>
              <a:t>incompresibilităţii</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lichidelor în stare normală. De asemenea </a:t>
            </a:r>
            <a:r>
              <a:rPr lang="ro-RO" sz="2900" dirty="0" err="1">
                <a:latin typeface="Times New Roman" panose="02020603050405020304" pitchFamily="18" charset="0"/>
                <a:ea typeface="Times New Roman" panose="02020603050405020304" pitchFamily="18" charset="0"/>
                <a:cs typeface="Times New Roman" panose="02020603050405020304" pitchFamily="18" charset="0"/>
              </a:rPr>
              <a:t>şi</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motivul pentru care </a:t>
            </a:r>
            <a:r>
              <a:rPr lang="ro-RO" sz="2900" b="1" dirty="0">
                <a:latin typeface="Times New Roman" panose="02020603050405020304" pitchFamily="18" charset="0"/>
                <a:ea typeface="Times New Roman" panose="02020603050405020304" pitchFamily="18" charset="0"/>
                <a:cs typeface="Times New Roman" panose="02020603050405020304" pitchFamily="18" charset="0"/>
              </a:rPr>
              <a:t>moleculele din stratul superficial au </a:t>
            </a:r>
            <a:r>
              <a:rPr lang="ro-RO" sz="2900" b="1" dirty="0" err="1">
                <a:latin typeface="Times New Roman" panose="02020603050405020304" pitchFamily="18" charset="0"/>
                <a:ea typeface="Times New Roman" panose="02020603050405020304" pitchFamily="18" charset="0"/>
                <a:cs typeface="Times New Roman" panose="02020603050405020304" pitchFamily="18" charset="0"/>
              </a:rPr>
              <a:t>tendinţa</a:t>
            </a:r>
            <a:r>
              <a:rPr lang="ro-RO" sz="2900" b="1" dirty="0">
                <a:latin typeface="Times New Roman" panose="02020603050405020304" pitchFamily="18" charset="0"/>
                <a:ea typeface="Times New Roman" panose="02020603050405020304" pitchFamily="18" charset="0"/>
                <a:cs typeface="Times New Roman" panose="02020603050405020304" pitchFamily="18" charset="0"/>
              </a:rPr>
              <a:t> de a intra în volumul lichidului, </a:t>
            </a:r>
            <a:r>
              <a:rPr lang="ro-RO" sz="2900" b="1" dirty="0" err="1">
                <a:latin typeface="Times New Roman" panose="02020603050405020304" pitchFamily="18" charset="0"/>
                <a:ea typeface="Times New Roman" panose="02020603050405020304" pitchFamily="18" charset="0"/>
                <a:cs typeface="Times New Roman" panose="02020603050405020304" pitchFamily="18" charset="0"/>
              </a:rPr>
              <a:t>micşorându</a:t>
            </a:r>
            <a:r>
              <a:rPr lang="ro-RO" sz="2900" b="1" dirty="0">
                <a:latin typeface="Times New Roman" panose="02020603050405020304" pitchFamily="18" charset="0"/>
                <a:ea typeface="Times New Roman" panose="02020603050405020304" pitchFamily="18" charset="0"/>
                <a:cs typeface="Times New Roman" panose="02020603050405020304" pitchFamily="18" charset="0"/>
              </a:rPr>
              <a:t>-i </a:t>
            </a:r>
            <a:r>
              <a:rPr lang="ro-RO" sz="2900" b="1" dirty="0" err="1">
                <a:latin typeface="Times New Roman" panose="02020603050405020304" pitchFamily="18" charset="0"/>
                <a:ea typeface="Times New Roman" panose="02020603050405020304" pitchFamily="18" charset="0"/>
                <a:cs typeface="Times New Roman" panose="02020603050405020304" pitchFamily="18" charset="0"/>
              </a:rPr>
              <a:t>suprafaţa</a:t>
            </a:r>
            <a:r>
              <a:rPr lang="ro-RO" sz="2900" b="1" dirty="0">
                <a:latin typeface="Times New Roman" panose="02020603050405020304" pitchFamily="18" charset="0"/>
                <a:ea typeface="Times New Roman" panose="02020603050405020304" pitchFamily="18" charset="0"/>
                <a:cs typeface="Times New Roman" panose="02020603050405020304" pitchFamily="18" charset="0"/>
              </a:rPr>
              <a:t> liberă.</a:t>
            </a:r>
            <a:endParaRPr lang="en-US" sz="29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20000"/>
              </a:lnSpc>
              <a:buNone/>
            </a:pPr>
            <a:r>
              <a:rPr lang="ro-RO" sz="2900" dirty="0">
                <a:latin typeface="Times New Roman" panose="02020603050405020304" pitchFamily="18" charset="0"/>
                <a:ea typeface="Times New Roman" panose="02020603050405020304" pitchFamily="18" charset="0"/>
                <a:cs typeface="Times New Roman" panose="02020603050405020304" pitchFamily="18" charset="0"/>
              </a:rPr>
              <a:t>Intre moleculele stratului superficial se exercită de asemenea </a:t>
            </a:r>
            <a:r>
              <a:rPr lang="ro-RO" sz="2900" dirty="0" err="1">
                <a:latin typeface="Times New Roman" panose="02020603050405020304" pitchFamily="18" charset="0"/>
                <a:ea typeface="Times New Roman" panose="02020603050405020304" pitchFamily="18" charset="0"/>
                <a:cs typeface="Times New Roman" panose="02020603050405020304" pitchFamily="18" charset="0"/>
              </a:rPr>
              <a:t>forţe</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de coeziune, care se anihilează reciproc, cu </a:t>
            </a:r>
            <a:r>
              <a:rPr lang="ro-RO" sz="2900" dirty="0" err="1">
                <a:latin typeface="Times New Roman" panose="02020603050405020304" pitchFamily="18" charset="0"/>
                <a:ea typeface="Times New Roman" panose="02020603050405020304" pitchFamily="18" charset="0"/>
                <a:cs typeface="Times New Roman" panose="02020603050405020304" pitchFamily="18" charset="0"/>
              </a:rPr>
              <a:t>excepţia</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celor din                                      vecinătatea </a:t>
            </a:r>
            <a:r>
              <a:rPr lang="ro-RO" sz="2900" dirty="0" err="1">
                <a:latin typeface="Times New Roman" panose="02020603050405020304" pitchFamily="18" charset="0"/>
                <a:ea typeface="Times New Roman" panose="02020603050405020304" pitchFamily="18" charset="0"/>
                <a:cs typeface="Times New Roman" panose="02020603050405020304" pitchFamily="18" charset="0"/>
              </a:rPr>
              <a:t>pereţilor</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vasului, numite </a:t>
            </a:r>
            <a:r>
              <a:rPr lang="ro-RO" sz="2900" b="1" dirty="0" err="1">
                <a:latin typeface="Times New Roman" panose="02020603050405020304" pitchFamily="18" charset="0"/>
                <a:ea typeface="Times New Roman" panose="02020603050405020304" pitchFamily="18" charset="0"/>
                <a:cs typeface="Times New Roman" panose="02020603050405020304" pitchFamily="18" charset="0"/>
              </a:rPr>
              <a:t>forţe</a:t>
            </a:r>
            <a:r>
              <a:rPr lang="ro-RO" sz="2900" b="1" dirty="0">
                <a:latin typeface="Times New Roman" panose="02020603050405020304" pitchFamily="18" charset="0"/>
                <a:ea typeface="Times New Roman" panose="02020603050405020304" pitchFamily="18" charset="0"/>
                <a:cs typeface="Times New Roman" panose="02020603050405020304" pitchFamily="18" charset="0"/>
              </a:rPr>
              <a:t> de </a:t>
            </a:r>
            <a:r>
              <a:rPr lang="ro-RO" sz="2900" b="1" i="1" dirty="0">
                <a:latin typeface="Times New Roman" panose="02020603050405020304" pitchFamily="18" charset="0"/>
                <a:ea typeface="Times New Roman" panose="02020603050405020304" pitchFamily="18" charset="0"/>
                <a:cs typeface="Times New Roman" panose="02020603050405020304" pitchFamily="18" charset="0"/>
              </a:rPr>
              <a:t>tensiune superficială</a:t>
            </a:r>
            <a:r>
              <a:rPr lang="ro-RO" sz="2900" b="1" dirty="0">
                <a:latin typeface="Times New Roman" panose="02020603050405020304" pitchFamily="18" charset="0"/>
                <a:ea typeface="Times New Roman" panose="02020603050405020304" pitchFamily="18" charset="0"/>
                <a:cs typeface="Times New Roman" panose="02020603050405020304" pitchFamily="18" charset="0"/>
              </a:rPr>
              <a:t>  </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a:t>
            </a:r>
            <a:r>
              <a:rPr lang="ro-RO" sz="2900" b="1" dirty="0">
                <a:latin typeface="Times New Roman" panose="02020603050405020304" pitchFamily="18" charset="0"/>
                <a:ea typeface="Times New Roman" panose="02020603050405020304" pitchFamily="18" charset="0"/>
                <a:cs typeface="Times New Roman" panose="02020603050405020304" pitchFamily="18" charset="0"/>
              </a:rPr>
              <a:t>F</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Ele </a:t>
            </a:r>
            <a:r>
              <a:rPr lang="ro-RO" sz="2900" dirty="0" err="1">
                <a:latin typeface="Times New Roman" panose="02020603050405020304" pitchFamily="18" charset="0"/>
                <a:ea typeface="Times New Roman" panose="02020603050405020304" pitchFamily="18" charset="0"/>
                <a:cs typeface="Times New Roman" panose="02020603050405020304" pitchFamily="18" charset="0"/>
              </a:rPr>
              <a:t>acţionează</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a:t>
            </a:r>
            <a:r>
              <a:rPr lang="ro-RO" sz="2900" dirty="0" err="1">
                <a:latin typeface="Times New Roman" panose="02020603050405020304" pitchFamily="18" charset="0"/>
                <a:ea typeface="Times New Roman" panose="02020603050405020304" pitchFamily="18" charset="0"/>
                <a:cs typeface="Times New Roman" panose="02020603050405020304" pitchFamily="18" charset="0"/>
              </a:rPr>
              <a:t>tangenţial</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la </a:t>
            </a:r>
            <a:r>
              <a:rPr lang="ro-RO" sz="2900" dirty="0" err="1">
                <a:latin typeface="Times New Roman" panose="02020603050405020304" pitchFamily="18" charset="0"/>
                <a:ea typeface="Times New Roman" panose="02020603050405020304" pitchFamily="18" charset="0"/>
                <a:cs typeface="Times New Roman" panose="02020603050405020304" pitchFamily="18" charset="0"/>
              </a:rPr>
              <a:t>suprafaţa</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liberă, fiind distribuite                                         uniform pe lungimea conturului </a:t>
            </a:r>
            <a:r>
              <a:rPr lang="ro-RO" sz="2900" dirty="0" err="1">
                <a:latin typeface="Times New Roman" panose="02020603050405020304" pitchFamily="18" charset="0"/>
                <a:ea typeface="Times New Roman" panose="02020603050405020304" pitchFamily="18" charset="0"/>
                <a:cs typeface="Times New Roman" panose="02020603050405020304" pitchFamily="18" charset="0"/>
              </a:rPr>
              <a:t>şi</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perpendicular pe acesta (Fig..).</a:t>
            </a:r>
            <a:endParaRPr lang="en-US" sz="29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20000"/>
              </a:lnSpc>
              <a:buNone/>
            </a:pPr>
            <a:r>
              <a:rPr lang="ro-RO" sz="2900" dirty="0" err="1">
                <a:latin typeface="Times New Roman" panose="02020603050405020304" pitchFamily="18" charset="0"/>
                <a:ea typeface="Times New Roman" panose="02020603050405020304" pitchFamily="18" charset="0"/>
                <a:cs typeface="Times New Roman" panose="02020603050405020304" pitchFamily="18" charset="0"/>
              </a:rPr>
              <a:t>Forţele</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de tensiune superficială au </a:t>
            </a:r>
            <a:r>
              <a:rPr lang="ro-RO" sz="2900" dirty="0" err="1">
                <a:latin typeface="Times New Roman" panose="02020603050405020304" pitchFamily="18" charset="0"/>
                <a:ea typeface="Times New Roman" panose="02020603050405020304" pitchFamily="18" charset="0"/>
                <a:cs typeface="Times New Roman" panose="02020603050405020304" pitchFamily="18" charset="0"/>
              </a:rPr>
              <a:t>tendinţa</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de a </a:t>
            </a:r>
            <a:r>
              <a:rPr lang="ro-RO" sz="2900" dirty="0" err="1">
                <a:latin typeface="Times New Roman" panose="02020603050405020304" pitchFamily="18" charset="0"/>
                <a:ea typeface="Times New Roman" panose="02020603050405020304" pitchFamily="18" charset="0"/>
                <a:cs typeface="Times New Roman" panose="02020603050405020304" pitchFamily="18" charset="0"/>
              </a:rPr>
              <a:t>micşora</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aria </a:t>
            </a:r>
            <a:r>
              <a:rPr lang="ro-RO" sz="2900" dirty="0" err="1">
                <a:latin typeface="Times New Roman" panose="02020603050405020304" pitchFamily="18" charset="0"/>
                <a:ea typeface="Times New Roman" panose="02020603050405020304" pitchFamily="18" charset="0"/>
                <a:cs typeface="Times New Roman" panose="02020603050405020304" pitchFamily="18" charset="0"/>
              </a:rPr>
              <a:t>suprafeţei</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libere a lichidului, până la o valoare minimă, care să                                              corespundă unei energii </a:t>
            </a:r>
            <a:r>
              <a:rPr lang="ro-RO" sz="2900" dirty="0" err="1">
                <a:latin typeface="Times New Roman" panose="02020603050405020304" pitchFamily="18" charset="0"/>
                <a:ea typeface="Times New Roman" panose="02020603050405020304" pitchFamily="18" charset="0"/>
                <a:cs typeface="Times New Roman" panose="02020603050405020304" pitchFamily="18" charset="0"/>
              </a:rPr>
              <a:t>potenţiale</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minime, deci unei </a:t>
            </a:r>
            <a:r>
              <a:rPr lang="ro-RO" sz="2900" dirty="0" err="1">
                <a:latin typeface="Times New Roman" panose="02020603050405020304" pitchFamily="18" charset="0"/>
                <a:ea typeface="Times New Roman" panose="02020603050405020304" pitchFamily="18" charset="0"/>
                <a:cs typeface="Times New Roman" panose="02020603050405020304" pitchFamily="18" charset="0"/>
              </a:rPr>
              <a:t>stabilităţi</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a stratului superficial.</a:t>
            </a:r>
            <a:endParaRPr lang="en-US" sz="29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buNone/>
            </a:pPr>
            <a:r>
              <a:rPr lang="ro-RO" sz="2900" dirty="0" err="1">
                <a:latin typeface="Times New Roman" panose="02020603050405020304" pitchFamily="18" charset="0"/>
                <a:ea typeface="Times New Roman" panose="02020603050405020304" pitchFamily="18" charset="0"/>
                <a:cs typeface="Times New Roman" panose="02020603050405020304" pitchFamily="18" charset="0"/>
              </a:rPr>
              <a:t>Forţa</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de tensiune superficială depinde numai de natura lichidului </a:t>
            </a:r>
            <a:r>
              <a:rPr lang="ro-RO" sz="2900" dirty="0" err="1">
                <a:latin typeface="Times New Roman" panose="02020603050405020304" pitchFamily="18" charset="0"/>
                <a:ea typeface="Times New Roman" panose="02020603050405020304" pitchFamily="18" charset="0"/>
                <a:cs typeface="Times New Roman" panose="02020603050405020304" pitchFamily="18" charset="0"/>
              </a:rPr>
              <a:t>şi</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de lungimea conturului stratului superficial (l):</a:t>
            </a:r>
            <a:endParaRPr lang="en-US" sz="29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buNone/>
            </a:pPr>
            <a:r>
              <a:rPr lang="ro-RO" sz="2900" dirty="0">
                <a:latin typeface="Times New Roman" panose="02020603050405020304" pitchFamily="18" charset="0"/>
                <a:ea typeface="Times New Roman" panose="02020603050405020304" pitchFamily="18" charset="0"/>
                <a:cs typeface="Times New Roman" panose="02020603050405020304" pitchFamily="18" charset="0"/>
              </a:rPr>
              <a:t>		</a:t>
            </a:r>
            <a:r>
              <a:rPr lang="ro-RO" sz="2900" b="1" dirty="0">
                <a:latin typeface="Times New Roman" panose="02020603050405020304" pitchFamily="18" charset="0"/>
                <a:ea typeface="Times New Roman" panose="02020603050405020304" pitchFamily="18" charset="0"/>
                <a:cs typeface="Times New Roman" panose="02020603050405020304" pitchFamily="18" charset="0"/>
              </a:rPr>
              <a:t>F = </a:t>
            </a:r>
            <a:r>
              <a:rPr lang="ro-RO" sz="2900" b="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o-RO" sz="2900" b="1" dirty="0">
                <a:latin typeface="Times New Roman" panose="02020603050405020304" pitchFamily="18" charset="0"/>
                <a:ea typeface="Times New Roman" panose="02020603050405020304" pitchFamily="18" charset="0"/>
                <a:cs typeface="Times New Roman" panose="02020603050405020304" pitchFamily="18" charset="0"/>
              </a:rPr>
              <a:t>l</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900" b="1" dirty="0">
              <a:latin typeface="Times New Roman" panose="02020603050405020304" pitchFamily="18" charset="0"/>
              <a:ea typeface="Times New Roman" panose="02020603050405020304" pitchFamily="18" charset="0"/>
              <a:cs typeface="Times New Roman" panose="02020603050405020304" pitchFamily="18" charset="0"/>
            </a:endParaRPr>
          </a:p>
          <a:p>
            <a:pPr marR="0" indent="-457200">
              <a:lnSpc>
                <a:spcPct val="120000"/>
              </a:lnSpc>
              <a:buFont typeface="Symbol" panose="05050102010706020507" pitchFamily="18" charset="2"/>
              <a:buChar char="s"/>
            </a:pPr>
            <a:r>
              <a:rPr lang="ro-RO" sz="2900" dirty="0">
                <a:latin typeface="Times New Roman" panose="02020603050405020304" pitchFamily="18" charset="0"/>
                <a:ea typeface="Times New Roman" panose="02020603050405020304" pitchFamily="18" charset="0"/>
                <a:cs typeface="Times New Roman" panose="02020603050405020304" pitchFamily="18" charset="0"/>
              </a:rPr>
              <a:t>- </a:t>
            </a:r>
            <a:r>
              <a:rPr lang="ro-RO" sz="2900" i="1" dirty="0">
                <a:latin typeface="Times New Roman" panose="02020603050405020304" pitchFamily="18" charset="0"/>
                <a:ea typeface="Times New Roman" panose="02020603050405020304" pitchFamily="18" charset="0"/>
                <a:cs typeface="Times New Roman" panose="02020603050405020304" pitchFamily="18" charset="0"/>
              </a:rPr>
              <a:t>coeficient de tensiune superficială</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fiind o mărime specifică fiecărui lichid în parte.                                                                                           In SI coeficientul de tensiune superficială se măsoară în N/m.</a:t>
            </a:r>
          </a:p>
          <a:p>
            <a:pPr marL="0" marR="0" indent="0" algn="just">
              <a:lnSpc>
                <a:spcPct val="120000"/>
              </a:lnSpc>
              <a:buNone/>
            </a:pPr>
            <a:r>
              <a:rPr lang="ro-RO" sz="2900" dirty="0">
                <a:latin typeface="Times New Roman" panose="02020603050405020304" pitchFamily="18" charset="0"/>
                <a:ea typeface="Times New Roman" panose="02020603050405020304" pitchFamily="18" charset="0"/>
                <a:cs typeface="Times New Roman" panose="02020603050405020304" pitchFamily="18" charset="0"/>
              </a:rPr>
              <a:t>Deplasarea unei molecule înspre </a:t>
            </a:r>
            <a:r>
              <a:rPr lang="ro-RO" sz="2900" dirty="0" err="1">
                <a:latin typeface="Times New Roman" panose="02020603050405020304" pitchFamily="18" charset="0"/>
                <a:ea typeface="Times New Roman" panose="02020603050405020304" pitchFamily="18" charset="0"/>
                <a:cs typeface="Times New Roman" panose="02020603050405020304" pitchFamily="18" charset="0"/>
              </a:rPr>
              <a:t>şi</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dinspre pătura superficială presupune efectuarea unui lucru mecanic (L), corelat cu </a:t>
            </a:r>
            <a:r>
              <a:rPr lang="ro-RO" sz="2900" dirty="0" err="1">
                <a:latin typeface="Times New Roman" panose="02020603050405020304" pitchFamily="18" charset="0"/>
                <a:ea typeface="Times New Roman" panose="02020603050405020304" pitchFamily="18" charset="0"/>
                <a:cs typeface="Times New Roman" panose="02020603050405020304" pitchFamily="18" charset="0"/>
              </a:rPr>
              <a:t>variaţia</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a:t>
            </a:r>
            <a:r>
              <a:rPr lang="ro-RO" sz="2900" dirty="0" err="1">
                <a:latin typeface="Times New Roman" panose="02020603050405020304" pitchFamily="18" charset="0"/>
                <a:ea typeface="Times New Roman" panose="02020603050405020304" pitchFamily="18" charset="0"/>
                <a:cs typeface="Times New Roman" panose="02020603050405020304" pitchFamily="18" charset="0"/>
              </a:rPr>
              <a:t>suprafeţei</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stratului superficial (</a:t>
            </a:r>
            <a:r>
              <a:rPr lang="ro-RO" sz="29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S), respectiv cu </a:t>
            </a:r>
            <a:r>
              <a:rPr lang="ro-RO" sz="2900" dirty="0" err="1">
                <a:latin typeface="Times New Roman" panose="02020603050405020304" pitchFamily="18" charset="0"/>
                <a:ea typeface="Times New Roman" panose="02020603050405020304" pitchFamily="18" charset="0"/>
                <a:cs typeface="Times New Roman" panose="02020603050405020304" pitchFamily="18" charset="0"/>
              </a:rPr>
              <a:t>variaţia</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energiei </a:t>
            </a:r>
            <a:r>
              <a:rPr lang="ro-RO" sz="2900" dirty="0" err="1">
                <a:latin typeface="Times New Roman" panose="02020603050405020304" pitchFamily="18" charset="0"/>
                <a:ea typeface="Times New Roman" panose="02020603050405020304" pitchFamily="18" charset="0"/>
                <a:cs typeface="Times New Roman" panose="02020603050405020304" pitchFamily="18" charset="0"/>
              </a:rPr>
              <a:t>potenţiale</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a:t>
            </a:r>
            <a:r>
              <a:rPr lang="ro-RO" sz="29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o-RO" sz="2900" dirty="0" err="1">
                <a:latin typeface="Times New Roman" panose="02020603050405020304" pitchFamily="18" charset="0"/>
                <a:ea typeface="Times New Roman" panose="02020603050405020304" pitchFamily="18" charset="0"/>
                <a:cs typeface="Times New Roman" panose="02020603050405020304" pitchFamily="18" charset="0"/>
              </a:rPr>
              <a:t>E</a:t>
            </a:r>
            <a:r>
              <a:rPr lang="ro-RO" sz="2900" baseline="-25000" dirty="0" err="1">
                <a:latin typeface="Times New Roman" panose="02020603050405020304" pitchFamily="18" charset="0"/>
                <a:ea typeface="Times New Roman" panose="02020603050405020304" pitchFamily="18" charset="0"/>
                <a:cs typeface="Times New Roman" panose="02020603050405020304" pitchFamily="18" charset="0"/>
              </a:rPr>
              <a:t>p</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9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457200" algn="just">
              <a:lnSpc>
                <a:spcPct val="120000"/>
              </a:lnSpc>
              <a:buNone/>
            </a:pPr>
            <a:r>
              <a:rPr lang="ro-RO" sz="2900" dirty="0">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457200" algn="just">
              <a:lnSpc>
                <a:spcPct val="120000"/>
              </a:lnSpc>
              <a:buNone/>
            </a:pPr>
            <a:r>
              <a:rPr lang="ro-RO" sz="2900" b="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o-RO" sz="2900" b="1" dirty="0" err="1">
                <a:latin typeface="Times New Roman" panose="02020603050405020304" pitchFamily="18" charset="0"/>
                <a:ea typeface="Times New Roman" panose="02020603050405020304" pitchFamily="18" charset="0"/>
                <a:cs typeface="Times New Roman" panose="02020603050405020304" pitchFamily="18" charset="0"/>
              </a:rPr>
              <a:t>E</a:t>
            </a:r>
            <a:r>
              <a:rPr lang="ro-RO" sz="2900" b="1" baseline="-25000" dirty="0" err="1">
                <a:latin typeface="Times New Roman" panose="02020603050405020304" pitchFamily="18" charset="0"/>
                <a:ea typeface="Times New Roman" panose="02020603050405020304" pitchFamily="18" charset="0"/>
                <a:cs typeface="Times New Roman" panose="02020603050405020304" pitchFamily="18" charset="0"/>
              </a:rPr>
              <a:t>p</a:t>
            </a:r>
            <a:r>
              <a:rPr lang="ro-RO" sz="2900" b="1" dirty="0">
                <a:latin typeface="Times New Roman" panose="02020603050405020304" pitchFamily="18" charset="0"/>
                <a:ea typeface="Times New Roman" panose="02020603050405020304" pitchFamily="18" charset="0"/>
                <a:cs typeface="Times New Roman" panose="02020603050405020304" pitchFamily="18" charset="0"/>
              </a:rPr>
              <a:t> = - L =  </a:t>
            </a:r>
            <a:r>
              <a:rPr lang="ro-RO" sz="2900" b="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o-RO" sz="2900" b="1" dirty="0">
                <a:latin typeface="Times New Roman" panose="02020603050405020304" pitchFamily="18" charset="0"/>
                <a:ea typeface="Times New Roman" panose="02020603050405020304" pitchFamily="18" charset="0"/>
                <a:cs typeface="Times New Roman" panose="02020603050405020304" pitchFamily="18" charset="0"/>
              </a:rPr>
              <a:t> </a:t>
            </a:r>
            <a:r>
              <a:rPr lang="ro-RO" sz="2900" b="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o-RO" sz="2900" b="1" dirty="0">
                <a:latin typeface="Times New Roman" panose="02020603050405020304" pitchFamily="18" charset="0"/>
                <a:ea typeface="Times New Roman" panose="02020603050405020304" pitchFamily="18" charset="0"/>
                <a:cs typeface="Times New Roman" panose="02020603050405020304" pitchFamily="18" charset="0"/>
              </a:rPr>
              <a:t>S	</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9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buNone/>
            </a:pPr>
            <a:endParaRPr lang="ro-RO" sz="29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buNone/>
            </a:pPr>
            <a:r>
              <a:rPr lang="ro-RO" sz="2900" dirty="0">
                <a:latin typeface="Times New Roman" panose="02020603050405020304" pitchFamily="18" charset="0"/>
                <a:ea typeface="Times New Roman" panose="02020603050405020304" pitchFamily="18" charset="0"/>
                <a:cs typeface="Times New Roman" panose="02020603050405020304" pitchFamily="18" charset="0"/>
              </a:rPr>
              <a:t>de unde       		</a:t>
            </a:r>
            <a:r>
              <a:rPr lang="ro-RO" sz="2900" b="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o-RO" sz="2900" b="1" dirty="0">
                <a:latin typeface="Times New Roman" panose="02020603050405020304" pitchFamily="18" charset="0"/>
                <a:ea typeface="Times New Roman" panose="02020603050405020304" pitchFamily="18" charset="0"/>
                <a:cs typeface="Times New Roman" panose="02020603050405020304" pitchFamily="18" charset="0"/>
              </a:rPr>
              <a:t> = </a:t>
            </a:r>
            <a:r>
              <a:rPr lang="ro-RO" sz="2900" b="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o-RO" sz="2900" b="1" dirty="0" err="1">
                <a:latin typeface="Times New Roman" panose="02020603050405020304" pitchFamily="18" charset="0"/>
                <a:ea typeface="Times New Roman" panose="02020603050405020304" pitchFamily="18" charset="0"/>
                <a:cs typeface="Times New Roman" panose="02020603050405020304" pitchFamily="18" charset="0"/>
              </a:rPr>
              <a:t>E</a:t>
            </a:r>
            <a:r>
              <a:rPr lang="ro-RO" sz="2900" b="1" baseline="-25000" dirty="0" err="1">
                <a:latin typeface="Times New Roman" panose="02020603050405020304" pitchFamily="18" charset="0"/>
                <a:ea typeface="Times New Roman" panose="02020603050405020304" pitchFamily="18" charset="0"/>
                <a:cs typeface="Times New Roman" panose="02020603050405020304" pitchFamily="18" charset="0"/>
              </a:rPr>
              <a:t>p</a:t>
            </a:r>
            <a:r>
              <a:rPr lang="ro-RO" sz="2900" b="1" dirty="0">
                <a:latin typeface="Times New Roman" panose="02020603050405020304" pitchFamily="18" charset="0"/>
                <a:ea typeface="Times New Roman" panose="02020603050405020304" pitchFamily="18" charset="0"/>
                <a:cs typeface="Times New Roman" panose="02020603050405020304" pitchFamily="18" charset="0"/>
              </a:rPr>
              <a:t> / </a:t>
            </a:r>
            <a:r>
              <a:rPr lang="ro-RO" sz="2900" b="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o-RO" sz="2900" b="1" dirty="0">
                <a:latin typeface="Times New Roman" panose="02020603050405020304" pitchFamily="18" charset="0"/>
                <a:ea typeface="Times New Roman" panose="02020603050405020304" pitchFamily="18" charset="0"/>
                <a:cs typeface="Times New Roman" panose="02020603050405020304" pitchFamily="18" charset="0"/>
              </a:rPr>
              <a:t>S</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p>
        </p:txBody>
      </p:sp>
      <p:pic>
        <p:nvPicPr>
          <p:cNvPr id="2050" name="Picture 2">
            <a:extLst>
              <a:ext uri="{FF2B5EF4-FFF2-40B4-BE49-F238E27FC236}">
                <a16:creationId xmlns="" xmlns:a16="http://schemas.microsoft.com/office/drawing/2014/main" id="{DA0A0FD3-35C2-90AB-6531-FC0D515A5C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2112" y="3008265"/>
            <a:ext cx="1659871" cy="1534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314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B68E3AE-3598-12A7-FB94-80E7F5AB5E3F}"/>
              </a:ext>
            </a:extLst>
          </p:cNvPr>
          <p:cNvSpPr>
            <a:spLocks noGrp="1"/>
          </p:cNvSpPr>
          <p:nvPr>
            <p:ph idx="1"/>
          </p:nvPr>
        </p:nvSpPr>
        <p:spPr>
          <a:xfrm>
            <a:off x="280814" y="997528"/>
            <a:ext cx="10515600" cy="5602778"/>
          </a:xfrm>
        </p:spPr>
        <p:txBody>
          <a:bodyPr>
            <a:normAutofit fontScale="70000" lnSpcReduction="20000"/>
          </a:bodyPr>
          <a:lstStyle/>
          <a:p>
            <a:pPr marR="0" indent="-457200" algn="ctr">
              <a:lnSpc>
                <a:spcPct val="120000"/>
              </a:lnSpc>
              <a:buFont typeface="Symbol" panose="05050102010706020507" pitchFamily="18" charset="2"/>
              <a:buChar char="s"/>
            </a:pPr>
            <a:r>
              <a:rPr lang="ro-RO"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o-RO"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ro-RO" b="1" baseline="-25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a:t>
            </a:r>
            <a:r>
              <a:rPr lang="ro-RO"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ro-RO"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o-RO"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t>
            </a:r>
            <a:r>
              <a:rPr lang="ro-RO"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dirty="0">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0" algn="just">
              <a:lnSpc>
                <a:spcPct val="120000"/>
              </a:lnSpc>
              <a:buNone/>
            </a:pPr>
            <a:r>
              <a:rPr lang="ro-RO" dirty="0">
                <a:latin typeface="Times New Roman" panose="02020603050405020304" pitchFamily="18" charset="0"/>
                <a:ea typeface="Times New Roman" panose="02020603050405020304" pitchFamily="18" charset="0"/>
                <a:cs typeface="Times New Roman" panose="02020603050405020304" pitchFamily="18" charset="0"/>
              </a:rPr>
              <a:t>Deci, </a:t>
            </a:r>
            <a:r>
              <a:rPr lang="ro-RO" b="1" dirty="0">
                <a:latin typeface="Times New Roman" panose="02020603050405020304" pitchFamily="18" charset="0"/>
                <a:ea typeface="Times New Roman" panose="02020603050405020304" pitchFamily="18" charset="0"/>
                <a:cs typeface="Times New Roman" panose="02020603050405020304" pitchFamily="18" charset="0"/>
              </a:rPr>
              <a:t>coeficientul de tensiune superficială reprezintă lucrul mecanic efectuat împotriva </a:t>
            </a:r>
            <a:r>
              <a:rPr lang="ro-RO" b="1" dirty="0" err="1">
                <a:latin typeface="Times New Roman" panose="02020603050405020304" pitchFamily="18" charset="0"/>
                <a:ea typeface="Times New Roman" panose="02020603050405020304" pitchFamily="18" charset="0"/>
                <a:cs typeface="Times New Roman" panose="02020603050405020304" pitchFamily="18" charset="0"/>
              </a:rPr>
              <a:t>forţelor</a:t>
            </a:r>
            <a:r>
              <a:rPr lang="ro-RO" b="1" dirty="0">
                <a:latin typeface="Times New Roman" panose="02020603050405020304" pitchFamily="18" charset="0"/>
                <a:ea typeface="Times New Roman" panose="02020603050405020304" pitchFamily="18" charset="0"/>
                <a:cs typeface="Times New Roman" panose="02020603050405020304" pitchFamily="18" charset="0"/>
              </a:rPr>
              <a:t> de tensiune superficială, pentru mărirea </a:t>
            </a:r>
            <a:r>
              <a:rPr lang="ro-RO" b="1" dirty="0" err="1">
                <a:latin typeface="Times New Roman" panose="02020603050405020304" pitchFamily="18" charset="0"/>
                <a:ea typeface="Times New Roman" panose="02020603050405020304" pitchFamily="18" charset="0"/>
                <a:cs typeface="Times New Roman" panose="02020603050405020304" pitchFamily="18" charset="0"/>
              </a:rPr>
              <a:t>suprafeţei</a:t>
            </a:r>
            <a:r>
              <a:rPr lang="ro-RO" b="1" dirty="0">
                <a:latin typeface="Times New Roman" panose="02020603050405020304" pitchFamily="18" charset="0"/>
                <a:ea typeface="Times New Roman" panose="02020603050405020304" pitchFamily="18" charset="0"/>
                <a:cs typeface="Times New Roman" panose="02020603050405020304" pitchFamily="18" charset="0"/>
              </a:rPr>
              <a:t> libere a lichidului cu o unitate.</a:t>
            </a:r>
          </a:p>
          <a:p>
            <a:pPr marL="0" marR="0">
              <a:lnSpc>
                <a:spcPct val="120000"/>
              </a:lnSpc>
              <a:buNone/>
            </a:pPr>
            <a:r>
              <a:rPr lang="en-US" b="1" dirty="0" err="1">
                <a:latin typeface="Times New Roman" panose="02020603050405020304" pitchFamily="18" charset="0"/>
                <a:ea typeface="Times New Roman" panose="02020603050405020304" pitchFamily="18" charset="0"/>
                <a:cs typeface="Times New Roman" panose="02020603050405020304" pitchFamily="18" charset="0"/>
              </a:rPr>
              <a:t>Studii</a:t>
            </a:r>
            <a:r>
              <a:rPr lang="ro-RO" b="1" dirty="0">
                <a:latin typeface="Times New Roman" panose="02020603050405020304" pitchFamily="18" charset="0"/>
                <a:ea typeface="Times New Roman" panose="02020603050405020304" pitchFamily="18" charset="0"/>
                <a:cs typeface="Times New Roman" panose="02020603050405020304" pitchFamily="18" charset="0"/>
              </a:rPr>
              <a:t>: </a:t>
            </a:r>
            <a:r>
              <a:rPr lang="ro-RO" b="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o-RO"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latin typeface="Times New Roman" panose="02020603050405020304" pitchFamily="18" charset="0"/>
                <a:ea typeface="Times New Roman" panose="02020603050405020304" pitchFamily="18" charset="0"/>
                <a:cs typeface="Times New Roman" panose="02020603050405020304" pitchFamily="18" charset="0"/>
              </a:rPr>
              <a:t>depinde de natura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fazelor</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aflate</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în</a:t>
            </a:r>
            <a:r>
              <a:rPr lang="en-US" b="1" dirty="0">
                <a:latin typeface="Times New Roman" panose="02020603050405020304" pitchFamily="18" charset="0"/>
                <a:ea typeface="Times New Roman" panose="02020603050405020304" pitchFamily="18" charset="0"/>
                <a:cs typeface="Times New Roman" panose="02020603050405020304" pitchFamily="18" charset="0"/>
              </a:rPr>
              <a:t> contact</a:t>
            </a:r>
            <a:r>
              <a:rPr lang="ro-RO" b="1" dirty="0">
                <a:latin typeface="Times New Roman" panose="02020603050405020304" pitchFamily="18" charset="0"/>
                <a:ea typeface="Times New Roman" panose="02020603050405020304" pitchFamily="18" charset="0"/>
                <a:cs typeface="Times New Roman" panose="02020603050405020304" pitchFamily="18" charset="0"/>
              </a:rPr>
              <a:t> ș</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scade</a:t>
            </a:r>
            <a:r>
              <a:rPr lang="en-US" b="1" dirty="0">
                <a:latin typeface="Times New Roman" panose="02020603050405020304" pitchFamily="18" charset="0"/>
                <a:ea typeface="Times New Roman" panose="02020603050405020304" pitchFamily="18" charset="0"/>
                <a:cs typeface="Times New Roman" panose="02020603050405020304" pitchFamily="18" charset="0"/>
              </a:rPr>
              <a:t> cu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creşterea</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ro-RO"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temperaturii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deoarece</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prin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creşterea</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agitaţiei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termice</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forţele</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ro-RO"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intermoleculare</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scad</a:t>
            </a:r>
            <a:r>
              <a:rPr lang="en-US" b="1" dirty="0">
                <a:latin typeface="Times New Roman" panose="02020603050405020304" pitchFamily="18" charset="0"/>
                <a:ea typeface="Times New Roman" panose="02020603050405020304" pitchFamily="18" charset="0"/>
                <a:cs typeface="Times New Roman" panose="02020603050405020304" pitchFamily="18" charset="0"/>
              </a:rPr>
              <a:t>. Se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anulează</a:t>
            </a:r>
            <a:r>
              <a:rPr lang="en-US" b="1" dirty="0">
                <a:latin typeface="Times New Roman" panose="02020603050405020304" pitchFamily="18" charset="0"/>
                <a:ea typeface="Times New Roman" panose="02020603050405020304" pitchFamily="18" charset="0"/>
                <a:cs typeface="Times New Roman" panose="02020603050405020304" pitchFamily="18" charset="0"/>
              </a:rPr>
              <a:t> la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temperatura</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critică</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atunci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când</a:t>
            </a:r>
            <a:r>
              <a:rPr lang="en-US" b="1" dirty="0">
                <a:latin typeface="Times New Roman" panose="02020603050405020304" pitchFamily="18" charset="0"/>
                <a:ea typeface="Times New Roman" panose="02020603050405020304" pitchFamily="18" charset="0"/>
                <a:cs typeface="Times New Roman" panose="02020603050405020304" pitchFamily="18" charset="0"/>
              </a:rPr>
              <a:t> are loc </a:t>
            </a:r>
            <a:r>
              <a:rPr lang="ro-RO"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transformarea</a:t>
            </a:r>
            <a:r>
              <a:rPr lang="en-US" b="1" dirty="0">
                <a:latin typeface="Times New Roman" panose="02020603050405020304" pitchFamily="18" charset="0"/>
                <a:ea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fază</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lichid</a:t>
            </a:r>
            <a:r>
              <a:rPr lang="en-US" b="1" dirty="0">
                <a:latin typeface="Times New Roman" panose="02020603050405020304" pitchFamily="18" charset="0"/>
                <a:ea typeface="Times New Roman" panose="02020603050405020304" pitchFamily="18" charset="0"/>
                <a:cs typeface="Times New Roman" panose="02020603050405020304" pitchFamily="18" charset="0"/>
              </a:rPr>
              <a:t>-gaz.</a:t>
            </a:r>
            <a:r>
              <a:rPr lang="ro-RO" b="1" dirty="0">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ct val="120000"/>
              </a:lnSpc>
              <a:buNone/>
            </a:pPr>
            <a:endParaRPr lang="ro-RO"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buNone/>
            </a:pPr>
            <a:r>
              <a:rPr lang="ro-RO" b="1" dirty="0">
                <a:latin typeface="Times New Roman" panose="02020603050405020304" pitchFamily="18" charset="0"/>
                <a:ea typeface="Times New Roman" panose="02020603050405020304" pitchFamily="18" charset="0"/>
                <a:cs typeface="Times New Roman" panose="02020603050405020304" pitchFamily="18" charset="0"/>
              </a:rPr>
              <a:t>Stratul superficial, având </a:t>
            </a:r>
            <a:r>
              <a:rPr lang="ro-RO" b="1" dirty="0" err="1">
                <a:latin typeface="Times New Roman" panose="02020603050405020304" pitchFamily="18" charset="0"/>
                <a:ea typeface="Times New Roman" panose="02020603050405020304" pitchFamily="18" charset="0"/>
                <a:cs typeface="Times New Roman" panose="02020603050405020304" pitchFamily="18" charset="0"/>
              </a:rPr>
              <a:t>tendinţa</a:t>
            </a:r>
            <a:r>
              <a:rPr lang="ro-RO" b="1" dirty="0">
                <a:latin typeface="Times New Roman" panose="02020603050405020304" pitchFamily="18" charset="0"/>
                <a:ea typeface="Times New Roman" panose="02020603050405020304" pitchFamily="18" charset="0"/>
                <a:cs typeface="Times New Roman" panose="02020603050405020304" pitchFamily="18" charset="0"/>
              </a:rPr>
              <a:t> de a-</a:t>
            </a:r>
            <a:r>
              <a:rPr lang="ro-RO" b="1" dirty="0" err="1">
                <a:latin typeface="Times New Roman" panose="02020603050405020304" pitchFamily="18" charset="0"/>
                <a:ea typeface="Times New Roman" panose="02020603050405020304" pitchFamily="18" charset="0"/>
                <a:cs typeface="Times New Roman" panose="02020603050405020304" pitchFamily="18" charset="0"/>
              </a:rPr>
              <a:t>şi</a:t>
            </a:r>
            <a:r>
              <a:rPr lang="ro-RO" b="1" dirty="0">
                <a:latin typeface="Times New Roman" panose="02020603050405020304" pitchFamily="18" charset="0"/>
                <a:ea typeface="Times New Roman" panose="02020603050405020304" pitchFamily="18" charset="0"/>
                <a:cs typeface="Times New Roman" panose="02020603050405020304" pitchFamily="18" charset="0"/>
              </a:rPr>
              <a:t> </a:t>
            </a:r>
            <a:r>
              <a:rPr lang="ro-RO" b="1" dirty="0" err="1">
                <a:latin typeface="Times New Roman" panose="02020603050405020304" pitchFamily="18" charset="0"/>
                <a:ea typeface="Times New Roman" panose="02020603050405020304" pitchFamily="18" charset="0"/>
                <a:cs typeface="Times New Roman" panose="02020603050405020304" pitchFamily="18" charset="0"/>
              </a:rPr>
              <a:t>micşora</a:t>
            </a:r>
            <a:r>
              <a:rPr lang="ro-RO" b="1" dirty="0">
                <a:latin typeface="Times New Roman" panose="02020603050405020304" pitchFamily="18" charset="0"/>
                <a:ea typeface="Times New Roman" panose="02020603050405020304" pitchFamily="18" charset="0"/>
                <a:cs typeface="Times New Roman" panose="02020603050405020304" pitchFamily="18" charset="0"/>
              </a:rPr>
              <a:t> </a:t>
            </a:r>
            <a:r>
              <a:rPr lang="ro-RO" b="1" dirty="0" err="1">
                <a:latin typeface="Times New Roman" panose="02020603050405020304" pitchFamily="18" charset="0"/>
                <a:ea typeface="Times New Roman" panose="02020603050405020304" pitchFamily="18" charset="0"/>
                <a:cs typeface="Times New Roman" panose="02020603050405020304" pitchFamily="18" charset="0"/>
              </a:rPr>
              <a:t>suprafaţa</a:t>
            </a:r>
            <a:r>
              <a:rPr lang="ro-RO" b="1" dirty="0">
                <a:latin typeface="Times New Roman" panose="02020603050405020304" pitchFamily="18" charset="0"/>
                <a:ea typeface="Times New Roman" panose="02020603050405020304" pitchFamily="18" charset="0"/>
                <a:cs typeface="Times New Roman" panose="02020603050405020304" pitchFamily="18" charset="0"/>
              </a:rPr>
              <a:t>, se comportă ca o membrană elastică tensionată, care spre deosebire de membrana elastică propriu-zisă, are </a:t>
            </a:r>
            <a:r>
              <a:rPr lang="ro-RO" b="1" dirty="0" err="1">
                <a:latin typeface="Times New Roman" panose="02020603050405020304" pitchFamily="18" charset="0"/>
                <a:ea typeface="Times New Roman" panose="02020603050405020304" pitchFamily="18" charset="0"/>
                <a:cs typeface="Times New Roman" panose="02020603050405020304" pitchFamily="18" charset="0"/>
              </a:rPr>
              <a:t>aceeaşi</a:t>
            </a:r>
            <a:r>
              <a:rPr lang="ro-RO" b="1" dirty="0">
                <a:latin typeface="Times New Roman" panose="02020603050405020304" pitchFamily="18" charset="0"/>
                <a:ea typeface="Times New Roman" panose="02020603050405020304" pitchFamily="18" charset="0"/>
                <a:cs typeface="Times New Roman" panose="02020603050405020304" pitchFamily="18" charset="0"/>
              </a:rPr>
              <a:t> tensiune în orice punct.</a:t>
            </a:r>
          </a:p>
          <a:p>
            <a:pPr marL="0" marR="0" algn="just">
              <a:lnSpc>
                <a:spcPct val="120000"/>
              </a:lnSpc>
              <a:buNone/>
            </a:pPr>
            <a:r>
              <a:rPr lang="ro-RO" b="1" dirty="0">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ct val="120000"/>
              </a:lnSpc>
              <a:buNone/>
            </a:pPr>
            <a:r>
              <a:rPr lang="ro-RO" b="1" dirty="0">
                <a:latin typeface="Times New Roman" panose="02020603050405020304" pitchFamily="18" charset="0"/>
                <a:ea typeface="Times New Roman" panose="02020603050405020304" pitchFamily="18" charset="0"/>
                <a:cs typeface="Times New Roman" panose="02020603050405020304" pitchFamily="18" charset="0"/>
              </a:rPr>
              <a:t>In </a:t>
            </a:r>
            <a:r>
              <a:rPr lang="ro-RO" b="1" dirty="0" err="1">
                <a:latin typeface="Times New Roman" panose="02020603050405020304" pitchFamily="18" charset="0"/>
                <a:ea typeface="Times New Roman" panose="02020603050405020304" pitchFamily="18" charset="0"/>
                <a:cs typeface="Times New Roman" panose="02020603050405020304" pitchFamily="18" charset="0"/>
              </a:rPr>
              <a:t>acelaşi</a:t>
            </a:r>
            <a:r>
              <a:rPr lang="ro-RO" b="1" dirty="0">
                <a:latin typeface="Times New Roman" panose="02020603050405020304" pitchFamily="18" charset="0"/>
                <a:ea typeface="Times New Roman" panose="02020603050405020304" pitchFamily="18" charset="0"/>
                <a:cs typeface="Times New Roman" panose="02020603050405020304" pitchFamily="18" charset="0"/>
              </a:rPr>
              <a:t> timp, </a:t>
            </a:r>
            <a:r>
              <a:rPr lang="ro-RO" b="1" dirty="0" err="1">
                <a:latin typeface="Times New Roman" panose="02020603050405020304" pitchFamily="18" charset="0"/>
                <a:ea typeface="Times New Roman" panose="02020603050405020304" pitchFamily="18" charset="0"/>
                <a:cs typeface="Times New Roman" panose="02020603050405020304" pitchFamily="18" charset="0"/>
              </a:rPr>
              <a:t>suprafaţa</a:t>
            </a:r>
            <a:r>
              <a:rPr lang="ro-RO" b="1" dirty="0">
                <a:latin typeface="Times New Roman" panose="02020603050405020304" pitchFamily="18" charset="0"/>
                <a:ea typeface="Times New Roman" panose="02020603050405020304" pitchFamily="18" charset="0"/>
                <a:cs typeface="Times New Roman" panose="02020603050405020304" pitchFamily="18" charset="0"/>
              </a:rPr>
              <a:t> lichidului se comportă ca un rigid la impactul cu alte corpuri, datorită comprimării ei de către stratul superficial.</a:t>
            </a:r>
            <a:endParaRPr lang="en-US" dirty="0"/>
          </a:p>
          <a:p>
            <a:endParaRPr lang="en-US" dirty="0"/>
          </a:p>
        </p:txBody>
      </p:sp>
      <p:pic>
        <p:nvPicPr>
          <p:cNvPr id="5" name="Picture 4">
            <a:extLst>
              <a:ext uri="{FF2B5EF4-FFF2-40B4-BE49-F238E27FC236}">
                <a16:creationId xmlns="" xmlns:a16="http://schemas.microsoft.com/office/drawing/2014/main" id="{BB2F986D-82A6-A6FB-3162-495A5CC54262}"/>
              </a:ext>
            </a:extLst>
          </p:cNvPr>
          <p:cNvPicPr>
            <a:picLocks noChangeAspect="1"/>
          </p:cNvPicPr>
          <p:nvPr/>
        </p:nvPicPr>
        <p:blipFill>
          <a:blip r:embed="rId2"/>
          <a:stretch>
            <a:fillRect/>
          </a:stretch>
        </p:blipFill>
        <p:spPr>
          <a:xfrm>
            <a:off x="8793046" y="2101718"/>
            <a:ext cx="3079567" cy="1805263"/>
          </a:xfrm>
          <a:prstGeom prst="rect">
            <a:avLst/>
          </a:prstGeom>
        </p:spPr>
      </p:pic>
    </p:spTree>
    <p:extLst>
      <p:ext uri="{BB962C8B-B14F-4D97-AF65-F5344CB8AC3E}">
        <p14:creationId xmlns:p14="http://schemas.microsoft.com/office/powerpoint/2010/main" val="82853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F3EB1D2-FEBC-B4B5-72DC-F97AC10B7DB6}"/>
              </a:ext>
            </a:extLst>
          </p:cNvPr>
          <p:cNvPicPr>
            <a:picLocks noChangeAspect="1"/>
          </p:cNvPicPr>
          <p:nvPr/>
        </p:nvPicPr>
        <p:blipFill>
          <a:blip r:embed="rId2"/>
          <a:stretch>
            <a:fillRect/>
          </a:stretch>
        </p:blipFill>
        <p:spPr>
          <a:xfrm>
            <a:off x="1053841" y="2520628"/>
            <a:ext cx="9833107" cy="3046454"/>
          </a:xfrm>
          <a:prstGeom prst="rect">
            <a:avLst/>
          </a:prstGeom>
        </p:spPr>
      </p:pic>
      <p:pic>
        <p:nvPicPr>
          <p:cNvPr id="9" name="Picture 8">
            <a:extLst>
              <a:ext uri="{FF2B5EF4-FFF2-40B4-BE49-F238E27FC236}">
                <a16:creationId xmlns="" xmlns:a16="http://schemas.microsoft.com/office/drawing/2014/main" id="{FBF8A0FF-D335-7CA0-2F9B-694F5D56D6C8}"/>
              </a:ext>
            </a:extLst>
          </p:cNvPr>
          <p:cNvPicPr>
            <a:picLocks noChangeAspect="1"/>
          </p:cNvPicPr>
          <p:nvPr/>
        </p:nvPicPr>
        <p:blipFill>
          <a:blip r:embed="rId3"/>
          <a:stretch>
            <a:fillRect/>
          </a:stretch>
        </p:blipFill>
        <p:spPr>
          <a:xfrm>
            <a:off x="3122021" y="5831928"/>
            <a:ext cx="5696745" cy="552527"/>
          </a:xfrm>
          <a:prstGeom prst="rect">
            <a:avLst/>
          </a:prstGeom>
        </p:spPr>
      </p:pic>
    </p:spTree>
    <p:extLst>
      <p:ext uri="{BB962C8B-B14F-4D97-AF65-F5344CB8AC3E}">
        <p14:creationId xmlns:p14="http://schemas.microsoft.com/office/powerpoint/2010/main" val="2945042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578B51-B323-9596-5BD9-244411FC59CA}"/>
              </a:ext>
            </a:extLst>
          </p:cNvPr>
          <p:cNvSpPr>
            <a:spLocks noGrp="1"/>
          </p:cNvSpPr>
          <p:nvPr>
            <p:ph type="title"/>
          </p:nvPr>
        </p:nvSpPr>
        <p:spPr/>
        <p:txBody>
          <a:bodyPr/>
          <a:lstStyle/>
          <a:p>
            <a:r>
              <a:rPr lang="ro-RO" b="1" dirty="0" err="1">
                <a:latin typeface="Times New Roman" panose="02020603050405020304" pitchFamily="18" charset="0"/>
                <a:ea typeface="Times New Roman" panose="02020603050405020304" pitchFamily="18" charset="0"/>
              </a:rPr>
              <a:t>Substanţe</a:t>
            </a:r>
            <a:r>
              <a:rPr lang="ro-RO" b="1" dirty="0">
                <a:latin typeface="Times New Roman" panose="02020603050405020304" pitchFamily="18" charset="0"/>
                <a:ea typeface="Times New Roman" panose="02020603050405020304" pitchFamily="18" charset="0"/>
              </a:rPr>
              <a:t> tensioactive</a:t>
            </a:r>
            <a:endParaRPr lang="en-US" dirty="0"/>
          </a:p>
        </p:txBody>
      </p:sp>
      <p:sp>
        <p:nvSpPr>
          <p:cNvPr id="3" name="Content Placeholder 2">
            <a:extLst>
              <a:ext uri="{FF2B5EF4-FFF2-40B4-BE49-F238E27FC236}">
                <a16:creationId xmlns="" xmlns:a16="http://schemas.microsoft.com/office/drawing/2014/main" id="{5237C9EC-7C43-B5DD-88E8-0DB338A4A22B}"/>
              </a:ext>
            </a:extLst>
          </p:cNvPr>
          <p:cNvSpPr>
            <a:spLocks noGrp="1"/>
          </p:cNvSpPr>
          <p:nvPr>
            <p:ph idx="1"/>
          </p:nvPr>
        </p:nvSpPr>
        <p:spPr>
          <a:xfrm>
            <a:off x="838200" y="1443318"/>
            <a:ext cx="10515600" cy="5271247"/>
          </a:xfrm>
        </p:spPr>
        <p:txBody>
          <a:bodyPr>
            <a:normAutofit fontScale="55000" lnSpcReduction="20000"/>
          </a:bodyPr>
          <a:lstStyle/>
          <a:p>
            <a:pPr marL="0" marR="0" indent="457200" algn="just">
              <a:lnSpc>
                <a:spcPct val="150000"/>
              </a:lnSpc>
              <a:buNone/>
            </a:pPr>
            <a:r>
              <a:rPr lang="ro-RO" dirty="0">
                <a:latin typeface="Times New Roman" panose="02020603050405020304" pitchFamily="18" charset="0"/>
                <a:ea typeface="Times New Roman" panose="02020603050405020304" pitchFamily="18" charset="0"/>
              </a:rPr>
              <a:t>Tensiunea superficială a </a:t>
            </a:r>
            <a:r>
              <a:rPr lang="ro-RO" dirty="0" err="1">
                <a:latin typeface="Times New Roman" panose="02020603050405020304" pitchFamily="18" charset="0"/>
                <a:ea typeface="Times New Roman" panose="02020603050405020304" pitchFamily="18" charset="0"/>
              </a:rPr>
              <a:t>soluţiilor</a:t>
            </a:r>
            <a:r>
              <a:rPr lang="ro-RO" dirty="0">
                <a:latin typeface="Times New Roman" panose="02020603050405020304" pitchFamily="18" charset="0"/>
                <a:ea typeface="Times New Roman" panose="02020603050405020304" pitchFamily="18" charset="0"/>
              </a:rPr>
              <a:t> depinde de natura solventului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solvitului, precum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de </a:t>
            </a:r>
            <a:r>
              <a:rPr lang="ro-RO" dirty="0" err="1">
                <a:latin typeface="Times New Roman" panose="02020603050405020304" pitchFamily="18" charset="0"/>
                <a:ea typeface="Times New Roman" panose="02020603050405020304" pitchFamily="18" charset="0"/>
              </a:rPr>
              <a:t>concentraţia</a:t>
            </a:r>
            <a:r>
              <a:rPr lang="ro-RO" dirty="0">
                <a:latin typeface="Times New Roman" panose="02020603050405020304" pitchFamily="18" charset="0"/>
                <a:ea typeface="Times New Roman" panose="02020603050405020304" pitchFamily="18" charset="0"/>
              </a:rPr>
              <a:t> solvitului. </a:t>
            </a:r>
            <a:r>
              <a:rPr lang="ro-RO" b="1" dirty="0">
                <a:latin typeface="Times New Roman" panose="02020603050405020304" pitchFamily="18" charset="0"/>
                <a:ea typeface="Times New Roman" panose="02020603050405020304" pitchFamily="18" charset="0"/>
              </a:rPr>
              <a:t>Apa, solventul </a:t>
            </a:r>
            <a:r>
              <a:rPr lang="ro-RO" dirty="0">
                <a:latin typeface="Times New Roman" panose="02020603050405020304" pitchFamily="18" charset="0"/>
                <a:ea typeface="Times New Roman" panose="02020603050405020304" pitchFamily="18" charset="0"/>
              </a:rPr>
              <a:t>general din organismele vii, este unul din lichidele cu cel mai mare coeficient de tensiune superficială, ceea ce are o deosebită </a:t>
            </a:r>
            <a:r>
              <a:rPr lang="ro-RO" dirty="0" err="1">
                <a:latin typeface="Times New Roman" panose="02020603050405020304" pitchFamily="18" charset="0"/>
                <a:ea typeface="Times New Roman" panose="02020603050405020304" pitchFamily="18" charset="0"/>
              </a:rPr>
              <a:t>importanţă</a:t>
            </a:r>
            <a:r>
              <a:rPr lang="ro-RO" dirty="0">
                <a:latin typeface="Times New Roman" panose="02020603050405020304" pitchFamily="18" charset="0"/>
                <a:ea typeface="Times New Roman" panose="02020603050405020304" pitchFamily="18" charset="0"/>
              </a:rPr>
              <a:t> în </a:t>
            </a:r>
            <a:r>
              <a:rPr lang="ro-RO" dirty="0" err="1">
                <a:latin typeface="Times New Roman" panose="02020603050405020304" pitchFamily="18" charset="0"/>
                <a:ea typeface="Times New Roman" panose="02020603050405020304" pitchFamily="18" charset="0"/>
              </a:rPr>
              <a:t>desfăşurarea</a:t>
            </a:r>
            <a:r>
              <a:rPr lang="ro-RO" dirty="0">
                <a:latin typeface="Times New Roman" panose="02020603050405020304" pitchFamily="18" charset="0"/>
                <a:ea typeface="Times New Roman" panose="02020603050405020304" pitchFamily="18" charset="0"/>
              </a:rPr>
              <a:t> proceselor biologice.</a:t>
            </a:r>
            <a:endParaRPr lang="en-US" b="1" dirty="0">
              <a:latin typeface="Times New Roman" panose="02020603050405020304" pitchFamily="18" charset="0"/>
              <a:ea typeface="Times New Roman" panose="02020603050405020304" pitchFamily="18" charset="0"/>
            </a:endParaRPr>
          </a:p>
          <a:p>
            <a:pPr marL="0" marR="0" indent="228600" algn="just">
              <a:lnSpc>
                <a:spcPct val="150000"/>
              </a:lnSpc>
              <a:buNone/>
            </a:pPr>
            <a:r>
              <a:rPr lang="ro-RO" dirty="0">
                <a:latin typeface="Times New Roman" panose="02020603050405020304" pitchFamily="18" charset="0"/>
                <a:ea typeface="Times New Roman" panose="02020603050405020304" pitchFamily="18" charset="0"/>
              </a:rPr>
              <a:t>Notând cu </a:t>
            </a:r>
            <a:r>
              <a:rPr lang="ro-RO" b="1" dirty="0">
                <a:latin typeface="Times New Roman" panose="02020603050405020304" pitchFamily="18" charset="0"/>
                <a:ea typeface="Times New Roman" panose="02020603050405020304" pitchFamily="18" charset="0"/>
                <a:sym typeface="Symbol" panose="05050102010706020507" pitchFamily="18" charset="2"/>
              </a:rPr>
              <a:t></a:t>
            </a:r>
            <a:r>
              <a:rPr lang="ro-RO" b="1" baseline="-25000" dirty="0">
                <a:latin typeface="Times New Roman" panose="02020603050405020304" pitchFamily="18" charset="0"/>
                <a:ea typeface="Times New Roman" panose="02020603050405020304" pitchFamily="18" charset="0"/>
              </a:rPr>
              <a:t>0</a:t>
            </a:r>
            <a:r>
              <a:rPr lang="ro-RO"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coeficientul de tensiune superficială al solventului pur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cu </a:t>
            </a:r>
            <a:r>
              <a:rPr lang="ro-RO" b="1" dirty="0">
                <a:latin typeface="Times New Roman" panose="02020603050405020304" pitchFamily="18" charset="0"/>
                <a:ea typeface="Times New Roman" panose="02020603050405020304" pitchFamily="18" charset="0"/>
                <a:sym typeface="Symbol" panose="05050102010706020507" pitchFamily="18" charset="2"/>
              </a:rPr>
              <a:t></a:t>
            </a:r>
            <a:r>
              <a:rPr lang="ro-RO" dirty="0">
                <a:latin typeface="Times New Roman" panose="02020603050405020304" pitchFamily="18" charset="0"/>
                <a:ea typeface="Times New Roman" panose="02020603050405020304" pitchFamily="18" charset="0"/>
              </a:rPr>
              <a:t> pe cel al </a:t>
            </a:r>
            <a:r>
              <a:rPr lang="ro-RO" dirty="0" err="1">
                <a:latin typeface="Times New Roman" panose="02020603050405020304" pitchFamily="18" charset="0"/>
                <a:ea typeface="Times New Roman" panose="02020603050405020304" pitchFamily="18" charset="0"/>
              </a:rPr>
              <a:t>soluţiei</a:t>
            </a:r>
            <a:r>
              <a:rPr lang="ro-RO" dirty="0">
                <a:latin typeface="Times New Roman" panose="02020603050405020304" pitchFamily="18" charset="0"/>
                <a:ea typeface="Times New Roman" panose="02020603050405020304" pitchFamily="18" charset="0"/>
              </a:rPr>
              <a:t> se poate urmări </a:t>
            </a:r>
            <a:r>
              <a:rPr lang="ro-RO" dirty="0" err="1">
                <a:latin typeface="Times New Roman" panose="02020603050405020304" pitchFamily="18" charset="0"/>
                <a:ea typeface="Times New Roman" panose="02020603050405020304" pitchFamily="18" charset="0"/>
              </a:rPr>
              <a:t>influenţa</a:t>
            </a:r>
            <a:r>
              <a:rPr lang="ro-RO" dirty="0">
                <a:latin typeface="Times New Roman" panose="02020603050405020304" pitchFamily="18" charset="0"/>
                <a:ea typeface="Times New Roman" panose="02020603050405020304" pitchFamily="18" charset="0"/>
              </a:rPr>
              <a:t> solvitului asupra tensiunii superficiale a solventului. Sunt posibile următoarele trei </a:t>
            </a:r>
            <a:r>
              <a:rPr lang="ro-RO" dirty="0" err="1">
                <a:latin typeface="Times New Roman" panose="02020603050405020304" pitchFamily="18" charset="0"/>
                <a:ea typeface="Times New Roman" panose="02020603050405020304" pitchFamily="18" charset="0"/>
              </a:rPr>
              <a:t>situaţii</a:t>
            </a:r>
            <a:r>
              <a:rPr lang="ro-RO" dirty="0">
                <a:latin typeface="Times New Roman" panose="02020603050405020304" pitchFamily="18" charset="0"/>
                <a:ea typeface="Times New Roman" panose="02020603050405020304" pitchFamily="18" charset="0"/>
              </a:rPr>
              <a:t>:</a:t>
            </a:r>
            <a:endParaRPr lang="en-US" b="1" dirty="0">
              <a:latin typeface="Times New Roman" panose="02020603050405020304" pitchFamily="18" charset="0"/>
              <a:ea typeface="Times New Roman" panose="02020603050405020304" pitchFamily="18" charset="0"/>
            </a:endParaRPr>
          </a:p>
          <a:p>
            <a:pPr marL="342900" marR="0" lvl="0" indent="-342900" algn="just">
              <a:lnSpc>
                <a:spcPct val="150000"/>
              </a:lnSpc>
              <a:buFont typeface="+mj-lt"/>
              <a:buAutoNum type="alphaLcParenR"/>
              <a:tabLst>
                <a:tab pos="228600" algn="l"/>
              </a:tabLst>
            </a:pPr>
            <a:r>
              <a:rPr lang="ro-RO" b="1" dirty="0">
                <a:latin typeface="Times New Roman" panose="02020603050405020304" pitchFamily="18" charset="0"/>
                <a:ea typeface="Times New Roman" panose="02020603050405020304" pitchFamily="18" charset="0"/>
                <a:sym typeface="Symbol" panose="05050102010706020507" pitchFamily="18" charset="2"/>
              </a:rPr>
              <a:t></a:t>
            </a:r>
            <a:r>
              <a:rPr lang="ro-RO" b="1" dirty="0">
                <a:latin typeface="Times New Roman" panose="02020603050405020304" pitchFamily="18" charset="0"/>
                <a:ea typeface="Times New Roman" panose="02020603050405020304" pitchFamily="18" charset="0"/>
              </a:rPr>
              <a:t> = </a:t>
            </a:r>
            <a:r>
              <a:rPr lang="ro-RO" b="1" dirty="0">
                <a:latin typeface="Times New Roman" panose="02020603050405020304" pitchFamily="18" charset="0"/>
                <a:ea typeface="Times New Roman" panose="02020603050405020304" pitchFamily="18" charset="0"/>
                <a:sym typeface="Symbol" panose="05050102010706020507" pitchFamily="18" charset="2"/>
              </a:rPr>
              <a:t></a:t>
            </a:r>
            <a:r>
              <a:rPr lang="ro-RO" b="1" baseline="-25000" dirty="0">
                <a:latin typeface="Times New Roman" panose="02020603050405020304" pitchFamily="18" charset="0"/>
                <a:ea typeface="Times New Roman" panose="02020603050405020304" pitchFamily="18" charset="0"/>
              </a:rPr>
              <a:t>0</a:t>
            </a:r>
            <a:r>
              <a:rPr lang="ro-RO" b="1"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 tensiunea superficială a solventului pur rămâne constantă, deoarece solvitul nu modifică </a:t>
            </a:r>
            <a:r>
              <a:rPr lang="ro-RO" dirty="0" err="1">
                <a:latin typeface="Times New Roman" panose="02020603050405020304" pitchFamily="18" charset="0"/>
                <a:ea typeface="Times New Roman" panose="02020603050405020304" pitchFamily="18" charset="0"/>
              </a:rPr>
              <a:t>forţele</a:t>
            </a:r>
            <a:r>
              <a:rPr lang="ro-RO" dirty="0">
                <a:latin typeface="Times New Roman" panose="02020603050405020304" pitchFamily="18" charset="0"/>
                <a:ea typeface="Times New Roman" panose="02020603050405020304" pitchFamily="18" charset="0"/>
              </a:rPr>
              <a:t> intermoleculare prin intercalarea lui în </a:t>
            </a:r>
            <a:r>
              <a:rPr lang="ro-RO" dirty="0" err="1">
                <a:latin typeface="Times New Roman" panose="02020603050405020304" pitchFamily="18" charset="0"/>
                <a:ea typeface="Times New Roman" panose="02020603050405020304" pitchFamily="18" charset="0"/>
              </a:rPr>
              <a:t>reţeaua</a:t>
            </a:r>
            <a:r>
              <a:rPr lang="ro-RO" dirty="0">
                <a:latin typeface="Times New Roman" panose="02020603050405020304" pitchFamily="18" charset="0"/>
                <a:ea typeface="Times New Roman" panose="02020603050405020304" pitchFamily="18" charset="0"/>
              </a:rPr>
              <a:t> de </a:t>
            </a:r>
            <a:r>
              <a:rPr lang="ro-RO" dirty="0" err="1">
                <a:latin typeface="Times New Roman" panose="02020603050405020304" pitchFamily="18" charset="0"/>
                <a:ea typeface="Times New Roman" panose="02020603050405020304" pitchFamily="18" charset="0"/>
              </a:rPr>
              <a:t>punţi</a:t>
            </a:r>
            <a:r>
              <a:rPr lang="ro-RO" dirty="0">
                <a:latin typeface="Times New Roman" panose="02020603050405020304" pitchFamily="18" charset="0"/>
                <a:ea typeface="Times New Roman" panose="02020603050405020304" pitchFamily="18" charset="0"/>
              </a:rPr>
              <a:t> de hidrogen ale apei (exemplu: </a:t>
            </a:r>
            <a:r>
              <a:rPr lang="ro-RO" dirty="0" err="1">
                <a:latin typeface="Times New Roman" panose="02020603050405020304" pitchFamily="18" charset="0"/>
                <a:ea typeface="Times New Roman" panose="02020603050405020304" pitchFamily="18" charset="0"/>
              </a:rPr>
              <a:t>soluţii</a:t>
            </a:r>
            <a:r>
              <a:rPr lang="ro-RO" dirty="0">
                <a:latin typeface="Times New Roman" panose="02020603050405020304" pitchFamily="18" charset="0"/>
                <a:ea typeface="Times New Roman" panose="02020603050405020304" pitchFamily="18" charset="0"/>
              </a:rPr>
              <a:t> apoase de zahăr)</a:t>
            </a:r>
            <a:endParaRPr lang="en-US" b="1" dirty="0">
              <a:latin typeface="Times New Roman" panose="02020603050405020304" pitchFamily="18" charset="0"/>
              <a:ea typeface="Times New Roman" panose="02020603050405020304" pitchFamily="18" charset="0"/>
            </a:endParaRPr>
          </a:p>
          <a:p>
            <a:pPr marL="342900" marR="0" lvl="0" indent="-342900" algn="just">
              <a:lnSpc>
                <a:spcPct val="150000"/>
              </a:lnSpc>
              <a:buFont typeface="+mj-lt"/>
              <a:buAutoNum type="alphaLcParenR"/>
              <a:tabLst>
                <a:tab pos="228600" algn="l"/>
              </a:tabLst>
            </a:pPr>
            <a:r>
              <a:rPr lang="ro-RO" b="1" dirty="0">
                <a:latin typeface="Times New Roman" panose="02020603050405020304" pitchFamily="18" charset="0"/>
                <a:ea typeface="Times New Roman" panose="02020603050405020304" pitchFamily="18" charset="0"/>
                <a:sym typeface="Symbol" panose="05050102010706020507" pitchFamily="18" charset="2"/>
              </a:rPr>
              <a:t> </a:t>
            </a:r>
            <a:r>
              <a:rPr lang="en-US" b="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b="1"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b="1" baseline="-25000" dirty="0">
                <a:latin typeface="Times New Roman" panose="02020603050405020304" pitchFamily="18" charset="0"/>
                <a:ea typeface="Times New Roman" panose="02020603050405020304" pitchFamily="18" charset="0"/>
              </a:rPr>
              <a:t>0</a:t>
            </a:r>
            <a:r>
              <a:rPr lang="en-US" b="1" dirty="0">
                <a:latin typeface="Times New Roman" panose="02020603050405020304" pitchFamily="18" charset="0"/>
                <a:ea typeface="Times New Roman" panose="02020603050405020304" pitchFamily="18" charset="0"/>
              </a:rPr>
              <a:t> – </a:t>
            </a:r>
            <a:r>
              <a:rPr lang="en-US" dirty="0" err="1">
                <a:latin typeface="Times New Roman" panose="02020603050405020304" pitchFamily="18" charset="0"/>
                <a:ea typeface="Times New Roman" panose="02020603050405020304" pitchFamily="18" charset="0"/>
              </a:rPr>
              <a:t>tensiunea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superficială</a:t>
            </a:r>
            <a:r>
              <a:rPr lang="en-US" dirty="0">
                <a:latin typeface="Times New Roman" panose="02020603050405020304" pitchFamily="18" charset="0"/>
                <a:ea typeface="Times New Roman" panose="02020603050405020304" pitchFamily="18" charset="0"/>
              </a:rPr>
              <a:t> a </a:t>
            </a:r>
            <a:r>
              <a:rPr lang="en-US" dirty="0" err="1">
                <a:latin typeface="Times New Roman" panose="02020603050405020304" pitchFamily="18" charset="0"/>
                <a:ea typeface="Times New Roman" panose="02020603050405020304" pitchFamily="18" charset="0"/>
              </a:rPr>
              <a:t>soluţiei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creşte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uşor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situaţie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întâlnită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în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cazul</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soluţiilor</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electrolit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Unde</a:t>
            </a:r>
            <a:r>
              <a:rPr lang="en-US" dirty="0">
                <a:latin typeface="Times New Roman" panose="02020603050405020304" pitchFamily="18" charset="0"/>
                <a:ea typeface="Times New Roman" panose="02020603050405020304" pitchFamily="18" charset="0"/>
              </a:rPr>
              <a:t>, pe de o </a:t>
            </a:r>
            <a:r>
              <a:rPr lang="en-US" dirty="0" err="1">
                <a:latin typeface="Times New Roman" panose="02020603050405020304" pitchFamily="18" charset="0"/>
                <a:ea typeface="Times New Roman" panose="02020603050405020304" pitchFamily="18" charset="0"/>
              </a:rPr>
              <a:t>parte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există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interacţiuni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puternice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între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ionii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şi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dipolii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apei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determinând</a:t>
            </a:r>
            <a:r>
              <a:rPr lang="en-US" dirty="0">
                <a:latin typeface="Times New Roman" panose="02020603050405020304" pitchFamily="18" charset="0"/>
                <a:ea typeface="Times New Roman" panose="02020603050405020304" pitchFamily="18" charset="0"/>
              </a:rPr>
              <a:t> o </a:t>
            </a:r>
            <a:r>
              <a:rPr lang="en-US" dirty="0" err="1">
                <a:latin typeface="Times New Roman" panose="02020603050405020304" pitchFamily="18" charset="0"/>
                <a:ea typeface="Times New Roman" panose="02020603050405020304" pitchFamily="18" charset="0"/>
              </a:rPr>
              <a:t>creştere</a:t>
            </a:r>
            <a:r>
              <a:rPr lang="en-US" dirty="0">
                <a:latin typeface="Times New Roman" panose="02020603050405020304" pitchFamily="18" charset="0"/>
                <a:ea typeface="Times New Roman" panose="02020603050405020304" pitchFamily="18" charset="0"/>
              </a:rPr>
              <a:t> a </a:t>
            </a:r>
            <a:r>
              <a:rPr lang="en-US" dirty="0" err="1">
                <a:latin typeface="Times New Roman" panose="02020603050405020304" pitchFamily="18" charset="0"/>
                <a:ea typeface="Times New Roman" panose="02020603050405020304" pitchFamily="18" charset="0"/>
              </a:rPr>
              <a:t>forţelor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moleculare</a:t>
            </a:r>
            <a:r>
              <a:rPr lang="en-US" dirty="0">
                <a:latin typeface="Times New Roman" panose="02020603050405020304" pitchFamily="18" charset="0"/>
                <a:ea typeface="Times New Roman" panose="02020603050405020304" pitchFamily="18" charset="0"/>
              </a:rPr>
              <a:t> din </a:t>
            </a:r>
            <a:r>
              <a:rPr lang="en-US" dirty="0" err="1">
                <a:latin typeface="Times New Roman" panose="02020603050405020304" pitchFamily="18" charset="0"/>
                <a:ea typeface="Times New Roman" panose="02020603050405020304" pitchFamily="18" charset="0"/>
              </a:rPr>
              <a:t>lichid</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respectiv</a:t>
            </a:r>
            <a:r>
              <a:rPr lang="en-US" dirty="0">
                <a:latin typeface="Times New Roman" panose="02020603050405020304" pitchFamily="18" charset="0"/>
                <a:ea typeface="Times New Roman" panose="02020603050405020304" pitchFamily="18" charset="0"/>
              </a:rPr>
              <a:t> o </a:t>
            </a:r>
            <a:r>
              <a:rPr lang="en-US" dirty="0" err="1">
                <a:latin typeface="Times New Roman" panose="02020603050405020304" pitchFamily="18" charset="0"/>
                <a:ea typeface="Times New Roman" panose="02020603050405020304" pitchFamily="18" charset="0"/>
              </a:rPr>
              <a:t>mărire</a:t>
            </a:r>
            <a:r>
              <a:rPr lang="en-US" dirty="0">
                <a:latin typeface="Times New Roman" panose="02020603050405020304" pitchFamily="18" charset="0"/>
                <a:ea typeface="Times New Roman" panose="02020603050405020304" pitchFamily="18" charset="0"/>
              </a:rPr>
              <a:t> a </a:t>
            </a:r>
            <a:r>
              <a:rPr lang="ro-RO" dirty="0">
                <a:latin typeface="Times New Roman" panose="02020603050405020304" pitchFamily="18" charset="0"/>
                <a:ea typeface="Times New Roman" panose="02020603050405020304" pitchFamily="18" charset="0"/>
              </a:rPr>
              <a:t>tensiunii superficiale. Pe de altă parte, ionii din stratul superficial sunt </a:t>
            </a:r>
            <a:r>
              <a:rPr lang="ro-RO" dirty="0" err="1">
                <a:latin typeface="Times New Roman" panose="02020603050405020304" pitchFamily="18" charset="0"/>
                <a:ea typeface="Times New Roman" panose="02020603050405020304" pitchFamily="18" charset="0"/>
              </a:rPr>
              <a:t>atraşi</a:t>
            </a:r>
            <a:r>
              <a:rPr lang="ro-RO" dirty="0">
                <a:latin typeface="Times New Roman" panose="02020603050405020304" pitchFamily="18" charset="0"/>
                <a:ea typeface="Times New Roman" panose="02020603050405020304" pitchFamily="18" charset="0"/>
              </a:rPr>
              <a:t> spre interiorul volumului de lichid tot de legăturile polare, astfel încât </a:t>
            </a:r>
            <a:r>
              <a:rPr lang="ro-RO" dirty="0" err="1">
                <a:latin typeface="Times New Roman" panose="02020603050405020304" pitchFamily="18" charset="0"/>
                <a:ea typeface="Times New Roman" panose="02020603050405020304" pitchFamily="18" charset="0"/>
              </a:rPr>
              <a:t>concentraţia</a:t>
            </a:r>
            <a:r>
              <a:rPr lang="ro-RO" dirty="0">
                <a:latin typeface="Times New Roman" panose="02020603050405020304" pitchFamily="18" charset="0"/>
                <a:ea typeface="Times New Roman" panose="02020603050405020304" pitchFamily="18" charset="0"/>
              </a:rPr>
              <a:t> lor în stratul superficial este destul de redusă. Din acest motiv </a:t>
            </a:r>
            <a:r>
              <a:rPr lang="ro-RO" dirty="0" err="1">
                <a:latin typeface="Times New Roman" panose="02020603050405020304" pitchFamily="18" charset="0"/>
                <a:ea typeface="Times New Roman" panose="02020603050405020304" pitchFamily="18" charset="0"/>
              </a:rPr>
              <a:t>creşterea</a:t>
            </a:r>
            <a:r>
              <a:rPr lang="ro-RO" dirty="0">
                <a:latin typeface="Times New Roman" panose="02020603050405020304" pitchFamily="18" charset="0"/>
                <a:ea typeface="Times New Roman" panose="02020603050405020304" pitchFamily="18" charset="0"/>
              </a:rPr>
              <a:t> tensiunii superficiale va fi foarte mică.</a:t>
            </a:r>
            <a:endParaRPr lang="en-US" b="1" dirty="0">
              <a:latin typeface="Times New Roman" panose="02020603050405020304" pitchFamily="18" charset="0"/>
              <a:ea typeface="Times New Roman" panose="02020603050405020304" pitchFamily="18" charset="0"/>
            </a:endParaRPr>
          </a:p>
          <a:p>
            <a:pPr marL="342900" marR="0" lvl="0" indent="-342900" algn="just">
              <a:lnSpc>
                <a:spcPct val="150000"/>
              </a:lnSpc>
              <a:buFont typeface="+mj-lt"/>
              <a:buAutoNum type="alphaLcParenR"/>
              <a:tabLst>
                <a:tab pos="228600" algn="l"/>
              </a:tabLst>
            </a:pPr>
            <a:r>
              <a:rPr lang="ro-RO" b="1" dirty="0">
                <a:latin typeface="Times New Roman" panose="02020603050405020304" pitchFamily="18" charset="0"/>
                <a:ea typeface="Times New Roman" panose="02020603050405020304" pitchFamily="18" charset="0"/>
                <a:sym typeface="Symbol" panose="05050102010706020507" pitchFamily="18" charset="2"/>
              </a:rPr>
              <a:t></a:t>
            </a:r>
            <a:r>
              <a:rPr lang="ro-RO" b="1"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sym typeface="Symbol" panose="05050102010706020507" pitchFamily="18" charset="2"/>
              </a:rPr>
              <a:t></a:t>
            </a:r>
            <a:r>
              <a:rPr lang="ro-RO" b="1"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sym typeface="Symbol" panose="05050102010706020507" pitchFamily="18" charset="2"/>
              </a:rPr>
              <a:t></a:t>
            </a:r>
            <a:r>
              <a:rPr lang="ro-RO" b="1" baseline="-25000" dirty="0">
                <a:latin typeface="Times New Roman" panose="02020603050405020304" pitchFamily="18" charset="0"/>
                <a:ea typeface="Times New Roman" panose="02020603050405020304" pitchFamily="18" charset="0"/>
              </a:rPr>
              <a:t>0</a:t>
            </a:r>
            <a:r>
              <a:rPr lang="ro-RO" b="1"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tensiunea superficială a </a:t>
            </a:r>
            <a:r>
              <a:rPr lang="ro-RO" b="1" dirty="0" err="1">
                <a:latin typeface="Times New Roman" panose="02020603050405020304" pitchFamily="18" charset="0"/>
                <a:ea typeface="Times New Roman" panose="02020603050405020304" pitchFamily="18" charset="0"/>
              </a:rPr>
              <a:t>soluţiei</a:t>
            </a:r>
            <a:r>
              <a:rPr lang="ro-RO" b="1" dirty="0">
                <a:latin typeface="Times New Roman" panose="02020603050405020304" pitchFamily="18" charset="0"/>
                <a:ea typeface="Times New Roman" panose="02020603050405020304" pitchFamily="18" charset="0"/>
              </a:rPr>
              <a:t> scade</a:t>
            </a:r>
            <a:r>
              <a:rPr lang="ro-RO" dirty="0">
                <a:latin typeface="Times New Roman" panose="02020603050405020304" pitchFamily="18" charset="0"/>
                <a:ea typeface="Times New Roman" panose="02020603050405020304" pitchFamily="18" charset="0"/>
              </a:rPr>
              <a:t>, fiind cazul </a:t>
            </a:r>
            <a:r>
              <a:rPr lang="ro-RO" dirty="0" err="1">
                <a:latin typeface="Times New Roman" panose="02020603050405020304" pitchFamily="18" charset="0"/>
                <a:ea typeface="Times New Roman" panose="02020603050405020304" pitchFamily="18" charset="0"/>
              </a:rPr>
              <a:t>soluţiilor</a:t>
            </a:r>
            <a:r>
              <a:rPr lang="ro-RO" dirty="0">
                <a:latin typeface="Times New Roman" panose="02020603050405020304" pitchFamily="18" charset="0"/>
                <a:ea typeface="Times New Roman" panose="02020603050405020304" pitchFamily="18" charset="0"/>
              </a:rPr>
              <a:t> apoase de </a:t>
            </a:r>
            <a:r>
              <a:rPr lang="ro-RO" dirty="0" err="1">
                <a:latin typeface="Times New Roman" panose="02020603050405020304" pitchFamily="18" charset="0"/>
                <a:ea typeface="Times New Roman" panose="02020603050405020304" pitchFamily="18" charset="0"/>
              </a:rPr>
              <a:t>substanţe</a:t>
            </a:r>
            <a:r>
              <a:rPr lang="ro-RO" dirty="0">
                <a:latin typeface="Times New Roman" panose="02020603050405020304" pitchFamily="18" charset="0"/>
                <a:ea typeface="Times New Roman" panose="02020603050405020304" pitchFamily="18" charset="0"/>
              </a:rPr>
              <a:t> organice polare. </a:t>
            </a:r>
            <a:r>
              <a:rPr lang="ro-RO" dirty="0" err="1">
                <a:latin typeface="Times New Roman" panose="02020603050405020304" pitchFamily="18" charset="0"/>
                <a:ea typeface="Times New Roman" panose="02020603050405020304" pitchFamily="18" charset="0"/>
              </a:rPr>
              <a:t>Substanţele</a:t>
            </a:r>
            <a:r>
              <a:rPr lang="ro-RO" dirty="0">
                <a:latin typeface="Times New Roman" panose="02020603050405020304" pitchFamily="18" charset="0"/>
                <a:ea typeface="Times New Roman" panose="02020603050405020304" pitchFamily="18" charset="0"/>
              </a:rPr>
              <a:t> care determină </a:t>
            </a:r>
            <a:r>
              <a:rPr lang="ro-RO" dirty="0" err="1">
                <a:latin typeface="Times New Roman" panose="02020603050405020304" pitchFamily="18" charset="0"/>
                <a:ea typeface="Times New Roman" panose="02020603050405020304" pitchFamily="18" charset="0"/>
              </a:rPr>
              <a:t>micşorarea</a:t>
            </a:r>
            <a:r>
              <a:rPr lang="ro-RO" dirty="0">
                <a:latin typeface="Times New Roman" panose="02020603050405020304" pitchFamily="18" charset="0"/>
                <a:ea typeface="Times New Roman" panose="02020603050405020304" pitchFamily="18" charset="0"/>
              </a:rPr>
              <a:t> coeficientului de tensiune superficială se numesc </a:t>
            </a:r>
            <a:r>
              <a:rPr lang="ro-RO" b="1" i="1" dirty="0" err="1">
                <a:latin typeface="Times New Roman" panose="02020603050405020304" pitchFamily="18" charset="0"/>
                <a:ea typeface="Times New Roman" panose="02020603050405020304" pitchFamily="18" charset="0"/>
              </a:rPr>
              <a:t>substanţe</a:t>
            </a:r>
            <a:r>
              <a:rPr lang="ro-RO" b="1" i="1" dirty="0">
                <a:latin typeface="Times New Roman" panose="02020603050405020304" pitchFamily="18" charset="0"/>
                <a:ea typeface="Times New Roman" panose="02020603050405020304" pitchFamily="18" charset="0"/>
              </a:rPr>
              <a:t> tensioactive</a:t>
            </a:r>
            <a:r>
              <a:rPr lang="ro-RO" b="1"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sau </a:t>
            </a:r>
            <a:r>
              <a:rPr lang="ro-RO" b="1" i="1" dirty="0" err="1">
                <a:latin typeface="Times New Roman" panose="02020603050405020304" pitchFamily="18" charset="0"/>
                <a:ea typeface="Times New Roman" panose="02020603050405020304" pitchFamily="18" charset="0"/>
              </a:rPr>
              <a:t>agenţi</a:t>
            </a:r>
            <a:r>
              <a:rPr lang="ro-RO" b="1" i="1" dirty="0">
                <a:latin typeface="Times New Roman" panose="02020603050405020304" pitchFamily="18" charset="0"/>
                <a:ea typeface="Times New Roman" panose="02020603050405020304" pitchFamily="18" charset="0"/>
              </a:rPr>
              <a:t> tensioactivi</a:t>
            </a:r>
            <a:r>
              <a:rPr lang="ro-RO" b="1" dirty="0">
                <a:latin typeface="Times New Roman" panose="02020603050405020304" pitchFamily="18" charset="0"/>
                <a:ea typeface="Times New Roman" panose="02020603050405020304" pitchFamily="18" charset="0"/>
              </a:rPr>
              <a:t>.</a:t>
            </a:r>
            <a:endParaRPr lang="en-US" b="1" dirty="0">
              <a:latin typeface="Times New Roman" panose="02020603050405020304" pitchFamily="18" charset="0"/>
              <a:ea typeface="Times New Roman" panose="02020603050405020304" pitchFamily="18" charset="0"/>
            </a:endParaRPr>
          </a:p>
          <a:p>
            <a:pPr marL="0" marR="0" indent="457200" algn="just">
              <a:lnSpc>
                <a:spcPct val="150000"/>
              </a:lnSpc>
              <a:buNone/>
            </a:pPr>
            <a:r>
              <a:rPr lang="ro-RO" dirty="0">
                <a:latin typeface="Times New Roman" panose="02020603050405020304" pitchFamily="18" charset="0"/>
                <a:ea typeface="Times New Roman" panose="02020603050405020304" pitchFamily="18" charset="0"/>
              </a:rPr>
              <a:t>Tensioactivitatea este o </a:t>
            </a:r>
            <a:r>
              <a:rPr lang="ro-RO" dirty="0" err="1">
                <a:latin typeface="Times New Roman" panose="02020603050405020304" pitchFamily="18" charset="0"/>
                <a:ea typeface="Times New Roman" panose="02020603050405020304" pitchFamily="18" charset="0"/>
              </a:rPr>
              <a:t>consecinţă</a:t>
            </a:r>
            <a:r>
              <a:rPr lang="ro-RO" dirty="0">
                <a:latin typeface="Times New Roman" panose="02020603050405020304" pitchFamily="18" charset="0"/>
                <a:ea typeface="Times New Roman" panose="02020603050405020304" pitchFamily="18" charset="0"/>
              </a:rPr>
              <a:t> a structurii atât a solventului cât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a solvitului.</a:t>
            </a:r>
            <a:endParaRPr lang="en-US" b="1" dirty="0">
              <a:latin typeface="Times New Roman" panose="02020603050405020304" pitchFamily="18" charset="0"/>
              <a:ea typeface="Times New Roman" panose="02020603050405020304" pitchFamily="18" charset="0"/>
            </a:endParaRPr>
          </a:p>
          <a:p>
            <a:pPr>
              <a:buNone/>
            </a:pPr>
            <a:endParaRPr lang="en-US" dirty="0"/>
          </a:p>
        </p:txBody>
      </p:sp>
    </p:spTree>
    <p:extLst>
      <p:ext uri="{BB962C8B-B14F-4D97-AF65-F5344CB8AC3E}">
        <p14:creationId xmlns:p14="http://schemas.microsoft.com/office/powerpoint/2010/main" val="3285420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E8BCE2-5C1D-3D79-8FEB-34DE9AFF1852}"/>
              </a:ext>
            </a:extLst>
          </p:cNvPr>
          <p:cNvSpPr>
            <a:spLocks noGrp="1"/>
          </p:cNvSpPr>
          <p:nvPr>
            <p:ph type="title"/>
          </p:nvPr>
        </p:nvSpPr>
        <p:spPr/>
        <p:txBody>
          <a:bodyPr/>
          <a:lstStyle/>
          <a:p>
            <a:r>
              <a:rPr lang="ro-RO" dirty="0"/>
              <a:t>Grupări hidrofobe și hidrofile</a:t>
            </a:r>
          </a:p>
        </p:txBody>
      </p:sp>
      <p:sp>
        <p:nvSpPr>
          <p:cNvPr id="4" name="TextBox 3">
            <a:extLst>
              <a:ext uri="{FF2B5EF4-FFF2-40B4-BE49-F238E27FC236}">
                <a16:creationId xmlns="" xmlns:a16="http://schemas.microsoft.com/office/drawing/2014/main" id="{9EA01509-2D8E-8617-0E57-1E35A8C9F762}"/>
              </a:ext>
            </a:extLst>
          </p:cNvPr>
          <p:cNvSpPr txBox="1"/>
          <p:nvPr/>
        </p:nvSpPr>
        <p:spPr>
          <a:xfrm>
            <a:off x="405590" y="1871767"/>
            <a:ext cx="4309846" cy="3782061"/>
          </a:xfrm>
          <a:prstGeom prst="rect">
            <a:avLst/>
          </a:prstGeom>
          <a:noFill/>
        </p:spPr>
        <p:txBody>
          <a:bodyPr wrap="square">
            <a:spAutoFit/>
          </a:bodyPr>
          <a:lstStyle/>
          <a:p>
            <a:pPr marL="0" marR="0" indent="457200" algn="just">
              <a:lnSpc>
                <a:spcPct val="150000"/>
              </a:lnSpc>
              <a:buNone/>
            </a:pPr>
            <a:r>
              <a:rPr lang="ro-RO" dirty="0">
                <a:latin typeface="Times New Roman" panose="02020603050405020304" pitchFamily="18" charset="0"/>
                <a:ea typeface="Times New Roman" panose="02020603050405020304" pitchFamily="18" charset="0"/>
              </a:rPr>
              <a:t>Moleculele sau grupările atomice care nu pot forma legături / punți de hidrogen -  sunt molecule / </a:t>
            </a:r>
            <a:r>
              <a:rPr lang="ro-RO" dirty="0" err="1">
                <a:latin typeface="Times New Roman" panose="02020603050405020304" pitchFamily="18" charset="0"/>
                <a:ea typeface="Times New Roman" panose="02020603050405020304" pitchFamily="18" charset="0"/>
              </a:rPr>
              <a:t>grupăr</a:t>
            </a:r>
            <a:r>
              <a:rPr lang="ro-RO" dirty="0">
                <a:latin typeface="Times New Roman" panose="02020603050405020304" pitchFamily="18" charset="0"/>
                <a:ea typeface="Times New Roman" panose="02020603050405020304" pitchFamily="18" charset="0"/>
              </a:rPr>
              <a:t> hidrofobe</a:t>
            </a:r>
          </a:p>
          <a:p>
            <a:pPr marL="0" marR="0" indent="457200" algn="just">
              <a:lnSpc>
                <a:spcPct val="150000"/>
              </a:lnSpc>
              <a:buNone/>
            </a:pPr>
            <a:r>
              <a:rPr lang="ro-RO" dirty="0">
                <a:latin typeface="Times New Roman" panose="02020603050405020304" pitchFamily="18" charset="0"/>
                <a:ea typeface="Times New Roman" panose="02020603050405020304" pitchFamily="18" charset="0"/>
              </a:rPr>
              <a:t>În cazul în care o moleculă organică are un capăt care formează ușor legături cu molecula de apă – atunci acest capăt se numește hidrofil, și se orientează către apă, în timp ce celălalt capăt (hidrofob) al moleculei se orientează către exteriorul apei </a:t>
            </a:r>
            <a:endParaRPr lang="en-US" dirty="0">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 xmlns:a16="http://schemas.microsoft.com/office/drawing/2014/main" id="{7A6952C4-FCDF-1240-630F-D97A88E65754}"/>
              </a:ext>
            </a:extLst>
          </p:cNvPr>
          <p:cNvPicPr>
            <a:picLocks noChangeAspect="1"/>
          </p:cNvPicPr>
          <p:nvPr/>
        </p:nvPicPr>
        <p:blipFill>
          <a:blip r:embed="rId2"/>
          <a:stretch>
            <a:fillRect/>
          </a:stretch>
        </p:blipFill>
        <p:spPr>
          <a:xfrm>
            <a:off x="6324895" y="2820689"/>
            <a:ext cx="3629532" cy="2048161"/>
          </a:xfrm>
          <a:prstGeom prst="rect">
            <a:avLst/>
          </a:prstGeom>
        </p:spPr>
      </p:pic>
    </p:spTree>
    <p:extLst>
      <p:ext uri="{BB962C8B-B14F-4D97-AF65-F5344CB8AC3E}">
        <p14:creationId xmlns:p14="http://schemas.microsoft.com/office/powerpoint/2010/main" val="664742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2409</Words>
  <Application>Microsoft Office PowerPoint</Application>
  <PresentationFormat>Widescreen</PresentationFormat>
  <Paragraphs>151</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Google Sans</vt:lpstr>
      <vt:lpstr>Symbol</vt:lpstr>
      <vt:lpstr>Times New Roman</vt:lpstr>
      <vt:lpstr>Office Theme</vt:lpstr>
      <vt:lpstr>Fenomene moleculare: fenomene de suprafata</vt:lpstr>
      <vt:lpstr>PowerPoint Presentation</vt:lpstr>
      <vt:lpstr>Fenomene de suprafata</vt:lpstr>
      <vt:lpstr>Tensiunea superficială</vt:lpstr>
      <vt:lpstr>PowerPoint Presentation</vt:lpstr>
      <vt:lpstr>PowerPoint Presentation</vt:lpstr>
      <vt:lpstr>PowerPoint Presentation</vt:lpstr>
      <vt:lpstr>Substanţe tensioactive</vt:lpstr>
      <vt:lpstr>Grupări hidrofobe și hidrofile</vt:lpstr>
      <vt:lpstr>PowerPoint Presentation</vt:lpstr>
      <vt:lpstr>Interfaţa lichid-lichid </vt:lpstr>
      <vt:lpstr>PowerPoint Presentation</vt:lpstr>
      <vt:lpstr>Fenomene interfaţa solid – lichid</vt:lpstr>
      <vt:lpstr>PowerPoint Presentation</vt:lpstr>
      <vt:lpstr>Fenomene de contact lichid - solid</vt:lpstr>
      <vt:lpstr>Fenomene de contact lichid - solid</vt:lpstr>
      <vt:lpstr>Fenomene de contact lichid - solid</vt:lpstr>
      <vt:lpstr>Capilaritatea</vt:lpstr>
      <vt:lpstr>PowerPoint Presentation</vt:lpstr>
      <vt:lpstr>Legea lui Jurin</vt:lpstr>
      <vt:lpstr>Deducerea legii lui Jurin</vt:lpstr>
      <vt:lpstr>Legea lui jurin – aplicații</vt:lpstr>
      <vt:lpstr>Adsorbţia</vt:lpstr>
      <vt:lpstr>PowerPoint Presentation</vt:lpstr>
      <vt:lpstr>PowerPoint Presentation</vt:lpstr>
      <vt:lpstr>PowerPoint Presentation</vt:lpstr>
      <vt:lpstr>Ecuația Young - Laplace</vt:lpstr>
      <vt:lpstr>Particularitățile ecuației Young - Laplace</vt:lpstr>
      <vt:lpstr>Fenomenul de coalescență </vt:lpstr>
      <vt:lpstr>PowerPoint Presentation</vt:lpstr>
      <vt:lpstr>Tensiunea superficială în procesul de respirație</vt:lpstr>
      <vt:lpstr>Funcții ale surfactantului pulmonar</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Fenomene moleculare: fenomene de suprafata</dc:title>
  <dc:creator>COR-RCU</dc:creator>
  <cp:lastModifiedBy>User</cp:lastModifiedBy>
  <cp:revision>13</cp:revision>
  <dcterms:created xsi:type="dcterms:W3CDTF">2025-09-07T09:44:44Z</dcterms:created>
  <dcterms:modified xsi:type="dcterms:W3CDTF">2025-09-21T07:18:07Z</dcterms:modified>
</cp:coreProperties>
</file>