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48" r:id="rId2"/>
    <p:sldId id="354" r:id="rId3"/>
    <p:sldId id="365" r:id="rId4"/>
    <p:sldId id="369" r:id="rId5"/>
    <p:sldId id="371" r:id="rId6"/>
    <p:sldId id="475" r:id="rId7"/>
    <p:sldId id="477" r:id="rId8"/>
    <p:sldId id="276" r:id="rId9"/>
    <p:sldId id="456" r:id="rId10"/>
    <p:sldId id="366" r:id="rId11"/>
    <p:sldId id="372" r:id="rId12"/>
    <p:sldId id="482" r:id="rId13"/>
    <p:sldId id="453" r:id="rId14"/>
    <p:sldId id="463" r:id="rId15"/>
    <p:sldId id="451" r:id="rId16"/>
    <p:sldId id="464" r:id="rId17"/>
    <p:sldId id="465" r:id="rId18"/>
    <p:sldId id="466" r:id="rId19"/>
    <p:sldId id="454" r:id="rId20"/>
    <p:sldId id="455" r:id="rId21"/>
    <p:sldId id="467" r:id="rId22"/>
    <p:sldId id="478" r:id="rId23"/>
    <p:sldId id="468" r:id="rId24"/>
    <p:sldId id="469" r:id="rId25"/>
    <p:sldId id="470" r:id="rId26"/>
    <p:sldId id="479" r:id="rId27"/>
    <p:sldId id="480" r:id="rId28"/>
    <p:sldId id="481" r:id="rId29"/>
    <p:sldId id="471" r:id="rId30"/>
    <p:sldId id="457" r:id="rId31"/>
    <p:sldId id="458" r:id="rId32"/>
    <p:sldId id="472" r:id="rId33"/>
    <p:sldId id="473" r:id="rId34"/>
    <p:sldId id="474" r:id="rId3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16A4E4E3-8213-4AFF-9A21-3F99CB9D024A}"/>
    <pc:docChg chg="custSel modSld">
      <pc:chgData name="buzdugan artur" userId="1770a38c255ab84c" providerId="LiveId" clId="{16A4E4E3-8213-4AFF-9A21-3F99CB9D024A}" dt="2025-11-10T20:50:18.775" v="1" actId="27636"/>
      <pc:docMkLst>
        <pc:docMk/>
      </pc:docMkLst>
      <pc:sldChg chg="modSp mod">
        <pc:chgData name="buzdugan artur" userId="1770a38c255ab84c" providerId="LiveId" clId="{16A4E4E3-8213-4AFF-9A21-3F99CB9D024A}" dt="2025-11-10T20:50:18.775" v="1" actId="27636"/>
        <pc:sldMkLst>
          <pc:docMk/>
          <pc:sldMk cId="3651653431" sldId="445"/>
        </pc:sldMkLst>
        <pc:spChg chg="mod">
          <ac:chgData name="buzdugan artur" userId="1770a38c255ab84c" providerId="LiveId" clId="{16A4E4E3-8213-4AFF-9A21-3F99CB9D024A}" dt="2025-11-10T20:50:18.775" v="1" actId="27636"/>
          <ac:spMkLst>
            <pc:docMk/>
            <pc:sldMk cId="3651653431" sldId="445"/>
            <ac:spMk id="3" creationId="{9FF1D8E2-8F99-D919-1804-D5F3909564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90E1-0498-41A7-87BD-3E3889DF6F9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8EFCD-45B2-495D-B294-EBC26467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0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5038-89DE-60E3-1551-18FE1363F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A7337-21CF-EEBB-40BF-A58853078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8F5F-1948-CEFA-8763-FDFB65C7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42AD-3D3F-47B2-D3E8-A1714A0B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78291-753A-5BB3-65DF-EE6214C7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59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1E37-CAFF-1B75-E1BB-37EF52B7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524A4-08F7-4656-F99C-652E61449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24B3-E52A-3BE8-94DB-7AE61CDF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47666-8F68-EA99-E72B-7E5AC6F8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A813-2694-B526-930A-E12D84DF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95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5DD56-C3F4-7555-7B10-7AC372760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15A76-3CEE-A385-995C-4C533EDBF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1A92-2FF8-28E8-ACF9-64FB8BF3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B79C-A307-0E6C-B2DC-102209D5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3A4BA-F78F-255F-7387-31491FB6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67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493F-BDAA-C3D4-2082-C546870C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AC6B-08B9-BDE3-59F2-EAD5A6B3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D1BD-A5A8-6E76-F13E-6F117F0A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7668-228C-4A45-0C07-BEBED8FC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7394E-68EF-B682-86A3-87340208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869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4434-9B55-516B-3826-6672F56D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F90CA-8CDF-F1A3-0827-69FAD95D5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966C-EDC4-E802-D5D8-466C4C7B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F957-C821-FA5E-E802-B633D008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8766-04D7-DC03-3A54-15F08225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568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20DD-DDD3-7339-345C-51AC001F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9D50-58CA-DFC8-892C-796143106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736DA-E5EB-6DD4-3300-A7631DB63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864B4-BFCA-010C-1BF8-0CBF28C4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88570-08E4-E453-061F-A7CC7DEC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C80E5-1720-BA72-14FE-655891A3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87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D133-33CE-4D62-18AE-ADBEDEC9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BDB82-B085-DE67-9EF6-5D8FDAA81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FC166-134E-363E-D4B6-9CDAF233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15CEE-9ECE-E689-4DA5-A42328051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FCE89-1E68-2FB8-99DC-AAAC9488B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F12BD-84E0-EA7C-715B-EDC1A90F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6485F-E061-DDC3-B468-9740A45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A9DDF-CCF2-605C-B19E-F445BEB3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152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800D-6610-7ADE-9477-8B67AE9E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1ADAC-9291-4F55-0009-4CB7C1F3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0AEF8-3A2E-1328-1BE6-B45C0417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A7F5D-6F2E-E723-29CF-ABF6A6CA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A1F0A-9427-D3F0-BDA8-662ECA52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C01D2-E4D9-947E-A0FD-066BB857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EF56B-C56A-D13C-006F-0B94EEFB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63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24BB-4A44-EA3D-611C-0E0228FF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2357-A512-9541-FB7F-8EA45E90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AAF5E-B154-9795-2E73-2C568AB89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7DBB7-2C84-B191-18A5-72350022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711F6-F636-4760-EA98-3E9E2A96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F640-467A-70CE-1E7C-ACF0C0D5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42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0945-D53E-4079-5B29-72208E0B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265B4-E898-DED1-1237-96BA050D4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B8891-008C-F223-16A9-DEBC9C5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CCE5F-CCF0-F59F-23F3-86F5BA14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D42B6-43D1-9DB2-D942-C8826300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71E56-A0D9-A453-2AA3-925DFA8D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684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4EDF33-E5A5-FF4D-CE22-F6D71738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E0428-041B-9757-5AB4-F2DFDCD9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3622-1203-EEE5-CF21-047E498F6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1DD1-0E48-1D74-1BF2-690F4EA09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71E2-2D96-9B5C-78AB-E0742775D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3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A4656-ADAB-1427-B9E8-85E91820C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9CC5-5A19-ACB2-31C8-C08E73810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err="1"/>
              <a:t>Concepte</a:t>
            </a:r>
            <a:r>
              <a:rPr lang="fr-FR" b="1" dirty="0"/>
              <a:t> de </a:t>
            </a:r>
            <a:r>
              <a:rPr lang="fr-FR" b="1" dirty="0" err="1"/>
              <a:t>bază</a:t>
            </a:r>
            <a:r>
              <a:rPr lang="fr-FR" b="1" dirty="0"/>
              <a:t> </a:t>
            </a:r>
            <a:r>
              <a:rPr lang="fr-FR" b="1" dirty="0" err="1"/>
              <a:t>în</a:t>
            </a:r>
            <a:r>
              <a:rPr lang="fr-FR" b="1" dirty="0"/>
              <a:t> membrane</a:t>
            </a:r>
            <a:r>
              <a:rPr lang="ro-RO" b="1" dirty="0"/>
              <a:t>,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9D185-4330-E490-67E8-6FE82F5BF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/>
              <a:t>Tema 6, Tema 7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1120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AC56-637A-37E7-D431-3111D5F4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err="1"/>
              <a:t>Macrotransferul</a:t>
            </a:r>
            <a:r>
              <a:rPr lang="ro-RO" dirty="0"/>
              <a:t> se realizează prin: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E08F-6BC6-E4F7-DF13-87B7176B4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306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o-RO" dirty="0"/>
              <a:t>T</a:t>
            </a:r>
            <a:r>
              <a:rPr lang="en-US" dirty="0" err="1"/>
              <a:t>ransport</a:t>
            </a:r>
            <a:r>
              <a:rPr lang="en-US" dirty="0"/>
              <a:t> direct al </a:t>
            </a:r>
            <a:r>
              <a:rPr lang="en-US" dirty="0" err="1"/>
              <a:t>macromoleculelor</a:t>
            </a:r>
            <a:r>
              <a:rPr lang="en-US" dirty="0"/>
              <a:t> </a:t>
            </a:r>
            <a:endParaRPr lang="ro-RO" dirty="0"/>
          </a:p>
          <a:p>
            <a:r>
              <a:rPr lang="ro-RO" dirty="0"/>
              <a:t>T</a:t>
            </a:r>
            <a:r>
              <a:rPr lang="en-US" dirty="0" err="1"/>
              <a:t>ransport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vezicule</a:t>
            </a:r>
            <a:r>
              <a:rPr lang="en-US" dirty="0"/>
              <a:t>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Transportul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vezicule</a:t>
            </a:r>
            <a:r>
              <a:rPr lang="en-US" dirty="0"/>
              <a:t>, la </a:t>
            </a:r>
            <a:r>
              <a:rPr lang="en-US" dirty="0" err="1"/>
              <a:t>rândul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fi: </a:t>
            </a:r>
            <a:endParaRPr lang="ro-RO" dirty="0"/>
          </a:p>
          <a:p>
            <a:pPr marL="514350" indent="-514350">
              <a:buAutoNum type="alphaLcParenR"/>
            </a:pPr>
            <a:r>
              <a:rPr lang="en-US" dirty="0" err="1">
                <a:solidFill>
                  <a:srgbClr val="FF0000"/>
                </a:solidFill>
              </a:rPr>
              <a:t>endocitoză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ro-RO" dirty="0">
                <a:solidFill>
                  <a:srgbClr val="FF0000"/>
                </a:solidFill>
              </a:rPr>
              <a:t>transport activ,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transportul</a:t>
            </a:r>
            <a:r>
              <a:rPr lang="en-US" dirty="0"/>
              <a:t> are loc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: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       </a:t>
            </a:r>
            <a:r>
              <a:rPr lang="en-US" b="1" dirty="0" err="1"/>
              <a:t>fagocitoză</a:t>
            </a:r>
            <a:r>
              <a:rPr lang="en-US" b="1" dirty="0"/>
              <a:t> </a:t>
            </a:r>
            <a:endParaRPr lang="ro-RO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o-RO" b="1" dirty="0"/>
              <a:t>       </a:t>
            </a:r>
            <a:r>
              <a:rPr lang="en-US" b="1" dirty="0" err="1"/>
              <a:t>pinocitoză</a:t>
            </a:r>
            <a:r>
              <a:rPr lang="ro-RO" b="1" dirty="0"/>
              <a:t> </a:t>
            </a:r>
            <a:r>
              <a:rPr lang="en-US" dirty="0"/>
              <a:t>-</a:t>
            </a:r>
            <a:r>
              <a:rPr lang="ro-RO" dirty="0"/>
              <a:t> </a:t>
            </a:r>
            <a:r>
              <a:rPr lang="en-US" dirty="0" err="1"/>
              <a:t>dependentă</a:t>
            </a:r>
            <a:r>
              <a:rPr lang="en-US" dirty="0"/>
              <a:t> de </a:t>
            </a:r>
            <a:r>
              <a:rPr lang="en-US" dirty="0" err="1"/>
              <a:t>receptori</a:t>
            </a:r>
            <a:r>
              <a:rPr lang="en-US" dirty="0"/>
              <a:t> 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       </a:t>
            </a:r>
            <a:r>
              <a:rPr lang="ro-RO" b="1" i="1" dirty="0" err="1"/>
              <a:t>pinocitoză</a:t>
            </a:r>
            <a:r>
              <a:rPr lang="ro-RO" b="1" i="1" dirty="0"/>
              <a:t> </a:t>
            </a:r>
            <a:r>
              <a:rPr lang="ro-RO" dirty="0"/>
              <a:t>- </a:t>
            </a:r>
            <a:r>
              <a:rPr lang="en-US" dirty="0" err="1"/>
              <a:t>independentă</a:t>
            </a:r>
            <a:r>
              <a:rPr lang="en-US" dirty="0"/>
              <a:t> de </a:t>
            </a:r>
            <a:r>
              <a:rPr lang="en-US" dirty="0" err="1"/>
              <a:t>receptori</a:t>
            </a:r>
            <a:r>
              <a:rPr lang="en-US" dirty="0"/>
              <a:t> </a:t>
            </a:r>
            <a:endParaRPr lang="ro-RO" dirty="0"/>
          </a:p>
          <a:p>
            <a:pPr marL="0" indent="0">
              <a:buNone/>
            </a:pPr>
            <a:r>
              <a:rPr lang="ro-RO" i="1" dirty="0"/>
              <a:t>Mecanisme de transport mai complexe sunt </a:t>
            </a:r>
            <a:r>
              <a:rPr lang="ro-RO" i="1" dirty="0" err="1"/>
              <a:t>exocitoza</a:t>
            </a:r>
            <a:r>
              <a:rPr lang="ro-RO" i="1" dirty="0"/>
              <a:t> și </a:t>
            </a:r>
            <a:r>
              <a:rPr lang="ro-RO" i="1" dirty="0" err="1"/>
              <a:t>endocitoza</a:t>
            </a:r>
            <a:r>
              <a:rPr lang="ro-RO" i="1" dirty="0"/>
              <a:t>, </a:t>
            </a:r>
            <a:r>
              <a:rPr lang="ro-RO" dirty="0"/>
              <a:t>în timpul cărora macromoleculele intră sau sunt eliberate din celulă prin vezicule mici legate de membrană. </a:t>
            </a:r>
          </a:p>
          <a:p>
            <a:pPr marL="0" indent="0">
              <a:buNone/>
            </a:pPr>
            <a:r>
              <a:rPr lang="ro-RO" dirty="0"/>
              <a:t>c) </a:t>
            </a:r>
            <a:r>
              <a:rPr lang="en-US" dirty="0" err="1">
                <a:solidFill>
                  <a:srgbClr val="FF0000"/>
                </a:solidFill>
              </a:rPr>
              <a:t>exocitoză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transportul</a:t>
            </a:r>
            <a:r>
              <a:rPr lang="en-US" dirty="0"/>
              <a:t> se </a:t>
            </a:r>
            <a:r>
              <a:rPr lang="en-US" dirty="0" err="1"/>
              <a:t>realizează</a:t>
            </a:r>
            <a:r>
              <a:rPr lang="en-US" dirty="0"/>
              <a:t> din </a:t>
            </a:r>
            <a:r>
              <a:rPr lang="en-US" dirty="0" err="1"/>
              <a:t>citoplasmă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exterior)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d) </a:t>
            </a:r>
            <a:r>
              <a:rPr lang="en-US" dirty="0" err="1">
                <a:solidFill>
                  <a:srgbClr val="FF0000"/>
                </a:solidFill>
              </a:rPr>
              <a:t>transcitoză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veziculele</a:t>
            </a:r>
            <a:r>
              <a:rPr lang="en-US" dirty="0"/>
              <a:t> </a:t>
            </a:r>
            <a:r>
              <a:rPr lang="en-US" dirty="0" err="1"/>
              <a:t>străbat</a:t>
            </a:r>
            <a:r>
              <a:rPr lang="en-US" dirty="0"/>
              <a:t>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celula</a:t>
            </a:r>
            <a:r>
              <a:rPr lang="en-US" dirty="0"/>
              <a:t>,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333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BB6B-77E3-2E0B-34E8-694E0D82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Electrodifuzia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4D989-84C0-5CE8-1899-92CD700A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en-US" sz="2400" dirty="0" err="1"/>
              <a:t>Difuzia</a:t>
            </a:r>
            <a:r>
              <a:rPr lang="en-US" sz="2400" dirty="0"/>
              <a:t> </a:t>
            </a:r>
            <a:r>
              <a:rPr lang="en-US" sz="2400" dirty="0" err="1"/>
              <a:t>electrică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membrana </a:t>
            </a:r>
            <a:r>
              <a:rPr lang="en-US" sz="2400" dirty="0" err="1"/>
              <a:t>plasmatică</a:t>
            </a:r>
            <a:r>
              <a:rPr lang="en-US" sz="2400" dirty="0"/>
              <a:t> </a:t>
            </a:r>
            <a:r>
              <a:rPr lang="ro-RO" sz="2400" dirty="0"/>
              <a:t>- </a:t>
            </a:r>
            <a:r>
              <a:rPr lang="en-US" sz="2400" dirty="0"/>
              <a:t>un </a:t>
            </a:r>
            <a:r>
              <a:rPr lang="en-US" sz="2400" dirty="0" err="1"/>
              <a:t>proces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care </a:t>
            </a:r>
            <a:r>
              <a:rPr lang="en-US" sz="2400" dirty="0" err="1"/>
              <a:t>ioni</a:t>
            </a:r>
            <a:r>
              <a:rPr lang="en-US" sz="2400" dirty="0"/>
              <a:t> se </a:t>
            </a:r>
            <a:r>
              <a:rPr lang="en-US" sz="2400" dirty="0" err="1"/>
              <a:t>mișcă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membrane </a:t>
            </a:r>
            <a:r>
              <a:rPr lang="en-US" sz="2400" dirty="0" err="1"/>
              <a:t>datorită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combinații</a:t>
            </a:r>
            <a:r>
              <a:rPr lang="en-US" sz="2400" dirty="0"/>
              <a:t> de </a:t>
            </a:r>
            <a:r>
              <a:rPr lang="en-US" sz="2400" dirty="0" err="1"/>
              <a:t>forțe</a:t>
            </a:r>
            <a:r>
              <a:rPr lang="en-US" sz="2400" dirty="0"/>
              <a:t> </a:t>
            </a:r>
            <a:r>
              <a:rPr lang="en-US" sz="2400" dirty="0" err="1"/>
              <a:t>electrochimice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ro-RO" sz="2400" dirty="0"/>
              <a:t>Este o formă de transport pasiv.</a:t>
            </a:r>
          </a:p>
          <a:p>
            <a:r>
              <a:rPr lang="en-US" sz="2400" dirty="0" err="1"/>
              <a:t>Această</a:t>
            </a:r>
            <a:r>
              <a:rPr lang="en-US" sz="2400" dirty="0"/>
              <a:t> </a:t>
            </a:r>
            <a:r>
              <a:rPr lang="en-US" sz="2400" dirty="0" err="1"/>
              <a:t>mișcare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influențată</a:t>
            </a:r>
            <a:r>
              <a:rPr lang="en-US" sz="2400" dirty="0"/>
              <a:t> </a:t>
            </a:r>
            <a:r>
              <a:rPr lang="en-US" sz="2400" dirty="0" err="1"/>
              <a:t>atât</a:t>
            </a:r>
            <a:r>
              <a:rPr lang="en-US" sz="2400" dirty="0"/>
              <a:t> de </a:t>
            </a:r>
            <a:r>
              <a:rPr lang="en-US" sz="2400" dirty="0" err="1"/>
              <a:t>gradientul</a:t>
            </a:r>
            <a:r>
              <a:rPr lang="en-US" sz="2400" dirty="0"/>
              <a:t> </a:t>
            </a:r>
            <a:r>
              <a:rPr lang="en-US" sz="2400" dirty="0" err="1"/>
              <a:t>chimic</a:t>
            </a:r>
            <a:r>
              <a:rPr lang="en-US" sz="2400" dirty="0"/>
              <a:t> (</a:t>
            </a:r>
            <a:r>
              <a:rPr lang="en-US" sz="2400" dirty="0" err="1"/>
              <a:t>diferența</a:t>
            </a:r>
            <a:r>
              <a:rPr lang="en-US" sz="2400" dirty="0"/>
              <a:t> de </a:t>
            </a:r>
            <a:r>
              <a:rPr lang="en-US" sz="2400" dirty="0" err="1"/>
              <a:t>concentrație</a:t>
            </a:r>
            <a:r>
              <a:rPr lang="en-US" sz="2400" dirty="0"/>
              <a:t>), </a:t>
            </a:r>
            <a:r>
              <a:rPr lang="en-US" sz="2400" dirty="0" err="1"/>
              <a:t>cât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de </a:t>
            </a:r>
            <a:r>
              <a:rPr lang="en-US" sz="2400" dirty="0" err="1"/>
              <a:t>gradientul</a:t>
            </a:r>
            <a:r>
              <a:rPr lang="en-US" sz="2400" dirty="0"/>
              <a:t> electric (</a:t>
            </a:r>
            <a:r>
              <a:rPr lang="en-US" sz="2400" dirty="0" err="1"/>
              <a:t>diferența</a:t>
            </a:r>
            <a:r>
              <a:rPr lang="en-US" sz="2400" dirty="0"/>
              <a:t> de </a:t>
            </a:r>
            <a:r>
              <a:rPr lang="en-US" sz="2400" dirty="0" err="1"/>
              <a:t>potențial</a:t>
            </a:r>
            <a:r>
              <a:rPr lang="en-US" sz="2400" dirty="0"/>
              <a:t> electric) </a:t>
            </a:r>
            <a:r>
              <a:rPr lang="en-US" sz="2400" dirty="0" err="1"/>
              <a:t>prin</a:t>
            </a:r>
            <a:r>
              <a:rPr lang="en-US" sz="2400" dirty="0"/>
              <a:t> membrana </a:t>
            </a:r>
            <a:r>
              <a:rPr lang="en-US" sz="2400" dirty="0" err="1"/>
              <a:t>celulei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/>
              <a:t>Se </a:t>
            </a:r>
            <a:r>
              <a:rPr lang="en-US" sz="2400" dirty="0" err="1"/>
              <a:t>realizează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canale</a:t>
            </a:r>
            <a:r>
              <a:rPr lang="en-US" sz="2400" dirty="0"/>
              <a:t> </a:t>
            </a:r>
            <a:r>
              <a:rPr lang="en-US" sz="2400" dirty="0" err="1"/>
              <a:t>ionice</a:t>
            </a:r>
            <a:r>
              <a:rPr lang="ro-RO" sz="2400" dirty="0"/>
              <a:t> (voltaj-dependente)</a:t>
            </a:r>
            <a:r>
              <a:rPr lang="en-US" sz="2400" dirty="0"/>
              <a:t>, </a:t>
            </a:r>
            <a:r>
              <a:rPr lang="ro-RO" sz="2400" dirty="0"/>
              <a:t>(canale </a:t>
            </a:r>
            <a:r>
              <a:rPr lang="ro-RO" sz="2400" dirty="0" err="1"/>
              <a:t>ligand</a:t>
            </a:r>
            <a:r>
              <a:rPr lang="ro-RO" sz="2400" dirty="0"/>
              <a:t>-dependente) </a:t>
            </a:r>
            <a:r>
              <a:rPr lang="en-US" sz="2400" dirty="0"/>
              <a:t>care pot fi </a:t>
            </a:r>
            <a:r>
              <a:rPr lang="en-US" sz="2400" dirty="0" err="1"/>
              <a:t>deschise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închise</a:t>
            </a:r>
            <a:r>
              <a:rPr lang="en-US" sz="2400" dirty="0"/>
              <a:t>, </a:t>
            </a:r>
            <a:r>
              <a:rPr lang="en-US" sz="2400" dirty="0" err="1"/>
              <a:t>controlând</a:t>
            </a:r>
            <a:r>
              <a:rPr lang="en-US" sz="2400" dirty="0"/>
              <a:t> </a:t>
            </a:r>
            <a:r>
              <a:rPr lang="en-US" sz="2400" dirty="0" err="1"/>
              <a:t>astfel</a:t>
            </a:r>
            <a:r>
              <a:rPr lang="en-US" sz="2400" dirty="0"/>
              <a:t> </a:t>
            </a:r>
            <a:r>
              <a:rPr lang="en-US" sz="2400" dirty="0" err="1"/>
              <a:t>fluxul</a:t>
            </a:r>
            <a:r>
              <a:rPr lang="en-US" sz="2400" dirty="0"/>
              <a:t> de </a:t>
            </a:r>
            <a:r>
              <a:rPr lang="en-US" sz="2400" dirty="0" err="1"/>
              <a:t>ioni</a:t>
            </a:r>
            <a:r>
              <a:rPr lang="ro-RO" sz="2400" dirty="0"/>
              <a:t> prin membrană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31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1628-8A9E-84E8-51EC-C44231D2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Importanța difuziei electrice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3707A-FD3E-6725-76A6-618B9E086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Generarea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transmiterea</a:t>
            </a:r>
            <a:r>
              <a:rPr lang="en-US" dirty="0"/>
              <a:t> </a:t>
            </a:r>
            <a:r>
              <a:rPr lang="en-US" dirty="0" err="1"/>
              <a:t>impulsurilor</a:t>
            </a:r>
            <a:r>
              <a:rPr lang="en-US" dirty="0"/>
              <a:t> </a:t>
            </a:r>
            <a:r>
              <a:rPr lang="en-US" dirty="0" err="1"/>
              <a:t>nervoase</a:t>
            </a:r>
            <a:endParaRPr lang="en-US" dirty="0"/>
          </a:p>
          <a:p>
            <a:r>
              <a:rPr lang="en-US" dirty="0" err="1"/>
              <a:t>Activarea</a:t>
            </a:r>
            <a:r>
              <a:rPr lang="en-US" dirty="0"/>
              <a:t> </a:t>
            </a:r>
            <a:r>
              <a:rPr lang="en-US" dirty="0" err="1"/>
              <a:t>contracției</a:t>
            </a:r>
            <a:r>
              <a:rPr lang="en-US" dirty="0"/>
              <a:t> </a:t>
            </a:r>
            <a:r>
              <a:rPr lang="en-US" dirty="0" err="1"/>
              <a:t>musculare</a:t>
            </a:r>
            <a:endParaRPr lang="en-US" dirty="0"/>
          </a:p>
          <a:p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homeostaziei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celulă</a:t>
            </a:r>
            <a:endParaRPr lang="en-US" dirty="0"/>
          </a:p>
          <a:p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activ</a:t>
            </a:r>
            <a:r>
              <a:rPr lang="en-US" dirty="0"/>
              <a:t> al </a:t>
            </a:r>
            <a:r>
              <a:rPr lang="en-US" dirty="0" err="1"/>
              <a:t>altor</a:t>
            </a:r>
            <a:r>
              <a:rPr lang="en-US" dirty="0"/>
              <a:t> </a:t>
            </a:r>
            <a:r>
              <a:rPr lang="en-US" dirty="0" err="1"/>
              <a:t>substanțe</a:t>
            </a:r>
            <a:endParaRPr lang="en-US" dirty="0"/>
          </a:p>
          <a:p>
            <a:r>
              <a:rPr lang="en-US" dirty="0" err="1"/>
              <a:t>Reglarea</a:t>
            </a:r>
            <a:r>
              <a:rPr lang="en-US" dirty="0"/>
              <a:t> </a:t>
            </a:r>
            <a:r>
              <a:rPr lang="ro-RO" dirty="0"/>
              <a:t>volumului celular și </a:t>
            </a:r>
            <a:r>
              <a:rPr lang="en-US" dirty="0"/>
              <a:t>pH-</a:t>
            </a:r>
            <a:r>
              <a:rPr lang="en-US" dirty="0" err="1"/>
              <a:t>ului</a:t>
            </a:r>
            <a:r>
              <a:rPr lang="en-US" dirty="0"/>
              <a:t> </a:t>
            </a:r>
            <a:r>
              <a:rPr lang="en-US" dirty="0" err="1"/>
              <a:t>celulei</a:t>
            </a:r>
            <a:endParaRPr lang="ro-RO" dirty="0"/>
          </a:p>
          <a:p>
            <a:r>
              <a:rPr lang="en-US" dirty="0" err="1"/>
              <a:t>Funcționarea</a:t>
            </a:r>
            <a:r>
              <a:rPr lang="en-US" dirty="0"/>
              <a:t> </a:t>
            </a:r>
            <a:r>
              <a:rPr lang="en-US" dirty="0" err="1"/>
              <a:t>normală</a:t>
            </a:r>
            <a:r>
              <a:rPr lang="en-US" dirty="0"/>
              <a:t> a </a:t>
            </a:r>
            <a:r>
              <a:rPr lang="en-US" dirty="0" err="1"/>
              <a:t>diverselor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secreția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absorbția</a:t>
            </a:r>
            <a:r>
              <a:rPr lang="en-US" dirty="0"/>
              <a:t> de </a:t>
            </a:r>
            <a:r>
              <a:rPr lang="en-US" dirty="0" err="1"/>
              <a:t>substanțe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217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A1EBA-4F31-699A-DF22-875C9B31F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/>
              <a:t>Transport pasiv prin osmoză (numit și difuziunea apei)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387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D36B-D856-EA18-C9F8-E63CD8E4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REC: Osmoza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CCFFE-F723-F62C-4369-D1BE4BDB9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41537"/>
            <a:ext cx="9135035" cy="4351338"/>
          </a:xfrm>
        </p:spPr>
        <p:txBody>
          <a:bodyPr/>
          <a:lstStyle/>
          <a:p>
            <a:r>
              <a:rPr lang="en-US" dirty="0"/>
              <a:t>Osmoza </a:t>
            </a:r>
            <a:r>
              <a:rPr lang="en-US" dirty="0" err="1"/>
              <a:t>este</a:t>
            </a:r>
            <a:r>
              <a:rPr lang="en-US" dirty="0"/>
              <a:t> 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difuzie</a:t>
            </a:r>
            <a:r>
              <a:rPr lang="en-US" dirty="0"/>
              <a:t> a </a:t>
            </a:r>
            <a:r>
              <a:rPr lang="en-US" dirty="0" err="1"/>
              <a:t>apei</a:t>
            </a:r>
            <a:r>
              <a:rPr lang="en-US" dirty="0"/>
              <a:t> (un solvent) </a:t>
            </a:r>
            <a:r>
              <a:rPr lang="en-US" dirty="0" err="1"/>
              <a:t>printr</a:t>
            </a:r>
            <a:r>
              <a:rPr lang="en-US" dirty="0"/>
              <a:t>-o</a:t>
            </a:r>
            <a:r>
              <a:rPr lang="ro-RO" dirty="0"/>
              <a:t> membrană semipermeabilă </a:t>
            </a:r>
            <a:r>
              <a:rPr lang="en-US" b="1" i="1" dirty="0" err="1"/>
              <a:t>dintr</a:t>
            </a:r>
            <a:r>
              <a:rPr lang="en-US" b="1" i="1" dirty="0"/>
              <a:t>-o </a:t>
            </a:r>
            <a:r>
              <a:rPr lang="en-US" b="1" i="1" dirty="0" err="1"/>
              <a:t>zonă</a:t>
            </a:r>
            <a:r>
              <a:rPr lang="en-US" b="1" i="1" dirty="0"/>
              <a:t> cu o </a:t>
            </a:r>
            <a:r>
              <a:rPr lang="en-US" b="1" i="1" dirty="0" err="1"/>
              <a:t>concentrație</a:t>
            </a:r>
            <a:r>
              <a:rPr lang="en-US" b="1" i="1" dirty="0"/>
              <a:t> </a:t>
            </a:r>
            <a:r>
              <a:rPr lang="en-US" b="1" i="1" dirty="0" err="1"/>
              <a:t>mai</a:t>
            </a:r>
            <a:r>
              <a:rPr lang="en-US" b="1" i="1" dirty="0"/>
              <a:t> </a:t>
            </a:r>
            <a:r>
              <a:rPr lang="en-US" b="1" i="1" dirty="0" err="1"/>
              <a:t>mică</a:t>
            </a:r>
            <a:r>
              <a:rPr lang="en-US" b="1" i="1" dirty="0"/>
              <a:t> de </a:t>
            </a:r>
            <a:r>
              <a:rPr lang="en-US" b="1" i="1" dirty="0" err="1"/>
              <a:t>substanțe</a:t>
            </a:r>
            <a:r>
              <a:rPr lang="en-US" b="1" i="1" dirty="0"/>
              <a:t> </a:t>
            </a:r>
            <a:r>
              <a:rPr lang="en-US" b="1" i="1" dirty="0" err="1"/>
              <a:t>dizolvate</a:t>
            </a:r>
            <a:r>
              <a:rPr lang="en-US" b="1" i="1" dirty="0"/>
              <a:t> </a:t>
            </a:r>
            <a:r>
              <a:rPr lang="en-US" b="1" i="1" dirty="0" err="1"/>
              <a:t>către</a:t>
            </a:r>
            <a:r>
              <a:rPr lang="en-US" b="1" i="1" dirty="0"/>
              <a:t> </a:t>
            </a:r>
            <a:r>
              <a:rPr lang="en-US" b="1" i="1" dirty="0" err="1"/>
              <a:t>una</a:t>
            </a:r>
            <a:r>
              <a:rPr lang="en-US" b="1" i="1" dirty="0"/>
              <a:t> cu o </a:t>
            </a:r>
            <a:r>
              <a:rPr lang="en-US" b="1" i="1" dirty="0" err="1"/>
              <a:t>concentrație</a:t>
            </a:r>
            <a:r>
              <a:rPr lang="en-US" b="1" i="1" dirty="0"/>
              <a:t> </a:t>
            </a:r>
            <a:r>
              <a:rPr lang="en-US" b="1" i="1" dirty="0" err="1"/>
              <a:t>mai</a:t>
            </a:r>
            <a:r>
              <a:rPr lang="en-US" b="1" i="1" dirty="0"/>
              <a:t> mare,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echilibra</a:t>
            </a:r>
            <a:r>
              <a:rPr lang="en-US" dirty="0"/>
              <a:t> </a:t>
            </a:r>
            <a:r>
              <a:rPr lang="en-US" dirty="0" err="1"/>
              <a:t>concentrațiile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5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2C9B-0DE6-B1FE-88C6-9E1165A3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16"/>
          </a:xfrm>
        </p:spPr>
        <p:txBody>
          <a:bodyPr/>
          <a:lstStyle/>
          <a:p>
            <a:r>
              <a:rPr lang="ro-RO" dirty="0"/>
              <a:t>REC: </a:t>
            </a:r>
            <a:r>
              <a:rPr lang="en-US" dirty="0" err="1"/>
              <a:t>Legile</a:t>
            </a:r>
            <a:r>
              <a:rPr lang="en-US" dirty="0"/>
              <a:t> </a:t>
            </a:r>
            <a:r>
              <a:rPr lang="en-US" dirty="0" err="1"/>
              <a:t>presiunii</a:t>
            </a:r>
            <a:r>
              <a:rPr lang="en-US" dirty="0"/>
              <a:t> osmotice </a:t>
            </a:r>
            <a:r>
              <a:rPr lang="ro-RO" dirty="0"/>
              <a:t>(</a:t>
            </a:r>
            <a:r>
              <a:rPr lang="en-US" dirty="0" err="1"/>
              <a:t>lui</a:t>
            </a:r>
            <a:r>
              <a:rPr lang="en-US" dirty="0"/>
              <a:t> Van't Hoff</a:t>
            </a:r>
            <a:r>
              <a:rPr lang="ro-RO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4D329-CDD1-3B92-8EE8-3D169BF1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231642"/>
            <a:ext cx="11252718" cy="52612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o-RO" dirty="0"/>
              <a:t>Legea I (</a:t>
            </a:r>
            <a:r>
              <a:rPr lang="ro-RO" dirty="0">
                <a:highlight>
                  <a:srgbClr val="FFFF00"/>
                </a:highlight>
              </a:rPr>
              <a:t>Legea concentrației</a:t>
            </a:r>
            <a:r>
              <a:rPr lang="ro-RO" dirty="0"/>
              <a:t>)</a:t>
            </a:r>
          </a:p>
          <a:p>
            <a:pPr marL="0" indent="0">
              <a:buNone/>
            </a:pPr>
            <a:r>
              <a:rPr lang="en-US" b="1" dirty="0" err="1"/>
              <a:t>Presiunea</a:t>
            </a:r>
            <a:r>
              <a:rPr lang="en-US" b="1" dirty="0"/>
              <a:t> </a:t>
            </a:r>
            <a:r>
              <a:rPr lang="en-US" b="1" dirty="0" err="1"/>
              <a:t>osmotică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direct </a:t>
            </a:r>
            <a:r>
              <a:rPr lang="en-US" b="1" dirty="0" err="1"/>
              <a:t>proporțională</a:t>
            </a:r>
            <a:r>
              <a:rPr lang="en-US" b="1" dirty="0"/>
              <a:t> cu </a:t>
            </a:r>
            <a:r>
              <a:rPr lang="en-US" b="1" dirty="0" err="1"/>
              <a:t>concentrația</a:t>
            </a:r>
            <a:r>
              <a:rPr lang="en-US" b="1" dirty="0"/>
              <a:t> </a:t>
            </a:r>
            <a:r>
              <a:rPr lang="en-US" b="1" dirty="0" err="1"/>
              <a:t>molară</a:t>
            </a:r>
            <a:r>
              <a:rPr lang="en-US" b="1" dirty="0"/>
              <a:t> a </a:t>
            </a:r>
            <a:r>
              <a:rPr lang="en-US" b="1" dirty="0" err="1"/>
              <a:t>soluției</a:t>
            </a:r>
            <a:r>
              <a:rPr lang="ro-RO" b="1" dirty="0"/>
              <a:t> </a:t>
            </a:r>
            <a:r>
              <a:rPr lang="ro-RO" dirty="0"/>
              <a:t>   </a:t>
            </a:r>
            <a:r>
              <a:rPr lang="en-US" dirty="0"/>
              <a:t> </a:t>
            </a:r>
            <a:endParaRPr lang="ro-RO" dirty="0"/>
          </a:p>
          <a:p>
            <a:pPr marL="0" indent="0" algn="ctr">
              <a:buNone/>
            </a:pPr>
            <a:r>
              <a:rPr lang="el-GR" b="1" dirty="0">
                <a:solidFill>
                  <a:srgbClr val="FF0000"/>
                </a:solidFill>
              </a:rPr>
              <a:t>π ∝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endParaRPr lang="en-US" dirty="0"/>
          </a:p>
          <a:p>
            <a:pPr marL="0" indent="0" algn="ctr">
              <a:buNone/>
            </a:pPr>
            <a:r>
              <a:rPr lang="ro-RO" dirty="0"/>
              <a:t>Legea II (</a:t>
            </a:r>
            <a:r>
              <a:rPr lang="ro-RO" dirty="0">
                <a:highlight>
                  <a:srgbClr val="FFFF00"/>
                </a:highlight>
              </a:rPr>
              <a:t>Legea temperaturii</a:t>
            </a:r>
            <a:r>
              <a:rPr lang="ro-RO" dirty="0"/>
              <a:t>)              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Presiunea</a:t>
            </a:r>
            <a:r>
              <a:rPr lang="en-US" b="1" dirty="0"/>
              <a:t> </a:t>
            </a:r>
            <a:r>
              <a:rPr lang="en-US" b="1" dirty="0" err="1"/>
              <a:t>osmotică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direct </a:t>
            </a:r>
            <a:r>
              <a:rPr lang="en-US" b="1" dirty="0" err="1"/>
              <a:t>proporțională</a:t>
            </a:r>
            <a:r>
              <a:rPr lang="en-US" b="1" dirty="0"/>
              <a:t> cu </a:t>
            </a:r>
            <a:r>
              <a:rPr lang="en-US" b="1" dirty="0" err="1"/>
              <a:t>temperatura</a:t>
            </a:r>
            <a:r>
              <a:rPr lang="en-US" b="1" dirty="0"/>
              <a:t> </a:t>
            </a:r>
            <a:r>
              <a:rPr lang="en-US" b="1" dirty="0" err="1"/>
              <a:t>absolută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l-GR" b="1" dirty="0">
                <a:solidFill>
                  <a:srgbClr val="FF0000"/>
                </a:solidFill>
              </a:rPr>
              <a:t>π ∝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Combinând</a:t>
            </a:r>
            <a:r>
              <a:rPr lang="en-US" dirty="0"/>
              <a:t>, </a:t>
            </a:r>
            <a:r>
              <a:rPr lang="en-US" dirty="0" err="1"/>
              <a:t>obținem</a:t>
            </a:r>
            <a:r>
              <a:rPr lang="en-US" dirty="0"/>
              <a:t> </a:t>
            </a:r>
            <a:r>
              <a:rPr lang="en-US" dirty="0" err="1"/>
              <a:t>ecuația</a:t>
            </a:r>
            <a:r>
              <a:rPr lang="ro-RO" dirty="0"/>
              <a:t> complexa</a:t>
            </a:r>
            <a:r>
              <a:rPr lang="en-US" dirty="0"/>
              <a:t>: </a:t>
            </a:r>
            <a:endParaRPr lang="ro-RO" dirty="0"/>
          </a:p>
          <a:p>
            <a:pPr marL="0" indent="0" algn="ctr">
              <a:buNone/>
            </a:pPr>
            <a:r>
              <a:rPr lang="el-GR" b="1" dirty="0">
                <a:solidFill>
                  <a:srgbClr val="FF0000"/>
                </a:solidFill>
              </a:rPr>
              <a:t>π =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* R * T * c. </a:t>
            </a:r>
            <a:endParaRPr lang="ro-R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o-RO" b="1" dirty="0"/>
              <a:t>Unde: </a:t>
            </a:r>
            <a:r>
              <a:rPr lang="ro-RO" sz="2100" b="1" dirty="0">
                <a:solidFill>
                  <a:srgbClr val="FF0000"/>
                </a:solidFill>
              </a:rPr>
              <a:t>i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/>
              <a:t>(</a:t>
            </a:r>
            <a:r>
              <a:rPr lang="en-US" sz="2100" b="1" dirty="0" err="1"/>
              <a:t>Factorul</a:t>
            </a:r>
            <a:r>
              <a:rPr lang="en-US" sz="2100" b="1" dirty="0"/>
              <a:t> Van't Hoff):</a:t>
            </a:r>
            <a:r>
              <a:rPr lang="en-US" sz="2100" dirty="0"/>
              <a:t> </a:t>
            </a:r>
            <a:r>
              <a:rPr lang="en-US" sz="2100" dirty="0" err="1"/>
              <a:t>număr</a:t>
            </a:r>
            <a:r>
              <a:rPr lang="en-US" sz="2100" dirty="0"/>
              <a:t> </a:t>
            </a:r>
            <a:r>
              <a:rPr lang="en-US" sz="2100" dirty="0" err="1"/>
              <a:t>adimensional</a:t>
            </a:r>
            <a:r>
              <a:rPr lang="en-US" sz="2100" dirty="0"/>
              <a:t> care </a:t>
            </a:r>
            <a:r>
              <a:rPr lang="en-US" sz="2100" dirty="0" err="1"/>
              <a:t>indică</a:t>
            </a:r>
            <a:r>
              <a:rPr lang="en-US" sz="2100" dirty="0"/>
              <a:t> </a:t>
            </a:r>
            <a:r>
              <a:rPr lang="en-US" sz="2100" dirty="0" err="1"/>
              <a:t>numărul</a:t>
            </a:r>
            <a:r>
              <a:rPr lang="en-US" sz="2100" dirty="0"/>
              <a:t> de </a:t>
            </a:r>
            <a:r>
              <a:rPr lang="en-US" sz="2100" dirty="0" err="1"/>
              <a:t>particule</a:t>
            </a:r>
            <a:r>
              <a:rPr lang="en-US" sz="2100" dirty="0"/>
              <a:t> </a:t>
            </a:r>
            <a:r>
              <a:rPr lang="en-US" sz="2100" dirty="0" err="1"/>
              <a:t>rezultate</a:t>
            </a:r>
            <a:r>
              <a:rPr lang="en-US" sz="2100" dirty="0"/>
              <a:t> din </a:t>
            </a:r>
            <a:r>
              <a:rPr lang="en-US" sz="2100" dirty="0" err="1"/>
              <a:t>dizolvarea</a:t>
            </a:r>
            <a:r>
              <a:rPr lang="en-US" sz="2100" dirty="0"/>
              <a:t> </a:t>
            </a:r>
            <a:r>
              <a:rPr lang="en-US" sz="2100" dirty="0" err="1"/>
              <a:t>unei</a:t>
            </a:r>
            <a:r>
              <a:rPr lang="en-US" sz="2100" dirty="0"/>
              <a:t> </a:t>
            </a:r>
            <a:r>
              <a:rPr lang="en-US" sz="2100" dirty="0" err="1"/>
              <a:t>substanțe</a:t>
            </a:r>
            <a:r>
              <a:rPr lang="en-US" sz="2100" dirty="0"/>
              <a:t> (ex: </a:t>
            </a:r>
            <a:r>
              <a:rPr lang="en-US" sz="2100" dirty="0" err="1"/>
              <a:t>pentru</a:t>
            </a:r>
            <a:r>
              <a:rPr lang="en-US" sz="2100" dirty="0"/>
              <a:t> NaCl, </a:t>
            </a:r>
            <a:r>
              <a:rPr lang="en-US" sz="2100" dirty="0" err="1"/>
              <a:t>i</a:t>
            </a:r>
            <a:r>
              <a:rPr lang="en-US" sz="2100" dirty="0"/>
              <a:t> ≈ 2; </a:t>
            </a:r>
            <a:r>
              <a:rPr lang="en-US" sz="2100" dirty="0" err="1"/>
              <a:t>pentru</a:t>
            </a:r>
            <a:r>
              <a:rPr lang="en-US" sz="2100" dirty="0"/>
              <a:t> </a:t>
            </a:r>
            <a:r>
              <a:rPr lang="en-US" sz="2100" dirty="0" err="1"/>
              <a:t>zahăr</a:t>
            </a:r>
            <a:r>
              <a:rPr lang="en-US" sz="2100" dirty="0"/>
              <a:t>, </a:t>
            </a:r>
            <a:r>
              <a:rPr lang="en-US" sz="2100" dirty="0" err="1"/>
              <a:t>i</a:t>
            </a:r>
            <a:r>
              <a:rPr lang="en-US" sz="2100" dirty="0"/>
              <a:t> = 1).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R</a:t>
            </a:r>
            <a:r>
              <a:rPr lang="en-US" sz="2100" b="1" dirty="0"/>
              <a:t> (Constanta </a:t>
            </a:r>
            <a:r>
              <a:rPr lang="en-US" sz="2100" b="1" dirty="0" err="1"/>
              <a:t>gazelor</a:t>
            </a:r>
            <a:r>
              <a:rPr lang="en-US" sz="2100" b="1" dirty="0"/>
              <a:t> </a:t>
            </a:r>
            <a:r>
              <a:rPr lang="en-US" sz="2100" b="1" dirty="0" err="1"/>
              <a:t>ideale</a:t>
            </a:r>
            <a:r>
              <a:rPr lang="en-US" sz="2100" b="1" dirty="0"/>
              <a:t>):</a:t>
            </a:r>
            <a:r>
              <a:rPr lang="en-US" sz="2100" dirty="0"/>
              <a:t> </a:t>
            </a:r>
            <a:r>
              <a:rPr lang="en-US" sz="2100" dirty="0" err="1"/>
              <a:t>valoare</a:t>
            </a:r>
            <a:r>
              <a:rPr lang="en-US" sz="2100" dirty="0"/>
              <a:t> de </a:t>
            </a:r>
            <a:r>
              <a:rPr lang="en-US" sz="2100" dirty="0" err="1"/>
              <a:t>aprox</a:t>
            </a:r>
            <a:r>
              <a:rPr lang="ro-RO" sz="2100" dirty="0"/>
              <a:t>.</a:t>
            </a:r>
            <a:r>
              <a:rPr lang="en-US" sz="2100" dirty="0"/>
              <a:t> 0.082 </a:t>
            </a:r>
            <a:r>
              <a:rPr lang="en-US" sz="2100" dirty="0" err="1"/>
              <a:t>L·atm</a:t>
            </a:r>
            <a:r>
              <a:rPr lang="en-US" sz="2100" dirty="0"/>
              <a:t>/(</a:t>
            </a:r>
            <a:r>
              <a:rPr lang="en-US" sz="2100" dirty="0" err="1"/>
              <a:t>mol·K</a:t>
            </a:r>
            <a:r>
              <a:rPr lang="en-US" sz="2100" dirty="0"/>
              <a:t>).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T</a:t>
            </a:r>
            <a:r>
              <a:rPr lang="en-US" sz="2100" b="1" dirty="0"/>
              <a:t> (</a:t>
            </a:r>
            <a:r>
              <a:rPr lang="en-US" sz="2100" b="1" dirty="0" err="1"/>
              <a:t>Temperatura</a:t>
            </a:r>
            <a:r>
              <a:rPr lang="en-US" sz="2100" b="1" dirty="0"/>
              <a:t> </a:t>
            </a:r>
            <a:r>
              <a:rPr lang="en-US" sz="2100" b="1" dirty="0" err="1"/>
              <a:t>absolută</a:t>
            </a:r>
            <a:r>
              <a:rPr lang="ro-RO" sz="2100" b="1" dirty="0"/>
              <a:t>, K</a:t>
            </a:r>
            <a:r>
              <a:rPr lang="en-US" sz="2100" b="1" dirty="0"/>
              <a:t>)</a:t>
            </a:r>
            <a:r>
              <a:rPr lang="en-US" sz="2100" dirty="0"/>
              <a:t>.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c </a:t>
            </a:r>
            <a:r>
              <a:rPr lang="en-US" sz="2100" b="1" dirty="0"/>
              <a:t>(</a:t>
            </a:r>
            <a:r>
              <a:rPr lang="en-US" sz="2100" b="1" dirty="0" err="1"/>
              <a:t>Concentrația</a:t>
            </a:r>
            <a:r>
              <a:rPr lang="en-US" sz="2100" b="1" dirty="0"/>
              <a:t> </a:t>
            </a:r>
            <a:r>
              <a:rPr lang="en-US" sz="2100" b="1" dirty="0" err="1"/>
              <a:t>molară</a:t>
            </a:r>
            <a:r>
              <a:rPr lang="en-US" sz="2100" b="1" dirty="0"/>
              <a:t>):</a:t>
            </a:r>
            <a:r>
              <a:rPr lang="en-US" sz="2100" dirty="0"/>
              <a:t> </a:t>
            </a:r>
            <a:r>
              <a:rPr lang="en-US" sz="2100" dirty="0" err="1"/>
              <a:t>moli</a:t>
            </a:r>
            <a:r>
              <a:rPr lang="en-US" sz="2100" dirty="0"/>
              <a:t>/</a:t>
            </a:r>
            <a:r>
              <a:rPr lang="en-US" sz="2100" dirty="0" err="1"/>
              <a:t>litru</a:t>
            </a:r>
            <a:r>
              <a:rPr lang="en-US" sz="2100" dirty="0"/>
              <a:t>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9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12A3D-0094-29BF-FEB0-CE3BD048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615820"/>
            <a:ext cx="11525250" cy="6008915"/>
          </a:xfrm>
        </p:spPr>
        <p:txBody>
          <a:bodyPr>
            <a:normAutofit/>
          </a:bodyPr>
          <a:lstStyle/>
          <a:p>
            <a:r>
              <a:rPr lang="en-US" dirty="0"/>
              <a:t>Din </a:t>
            </a:r>
            <a:r>
              <a:rPr lang="en-US" dirty="0" err="1"/>
              <a:t>legile</a:t>
            </a:r>
            <a:r>
              <a:rPr lang="en-US" dirty="0"/>
              <a:t> </a:t>
            </a:r>
            <a:r>
              <a:rPr lang="en-US" dirty="0" err="1"/>
              <a:t>osmozei</a:t>
            </a:r>
            <a:r>
              <a:rPr lang="en-US" dirty="0"/>
              <a:t> </a:t>
            </a:r>
            <a:r>
              <a:rPr lang="en-US" dirty="0" err="1"/>
              <a:t>rezultă</a:t>
            </a:r>
            <a:r>
              <a:rPr lang="en-US" dirty="0"/>
              <a:t> </a:t>
            </a:r>
            <a:r>
              <a:rPr lang="en-US" dirty="0" err="1"/>
              <a:t>calcul</a:t>
            </a:r>
            <a:r>
              <a:rPr lang="ro-RO" dirty="0" err="1"/>
              <a:t>ul</a:t>
            </a:r>
            <a:r>
              <a:rPr lang="ro-RO" dirty="0"/>
              <a:t> </a:t>
            </a:r>
            <a:r>
              <a:rPr lang="ro-RO" b="1" dirty="0">
                <a:solidFill>
                  <a:srgbClr val="FF0000"/>
                </a:solidFill>
              </a:rPr>
              <a:t>P</a:t>
            </a:r>
            <a:r>
              <a:rPr lang="ro-RO" sz="2000" b="1" dirty="0">
                <a:solidFill>
                  <a:srgbClr val="FF0000"/>
                </a:solidFill>
              </a:rPr>
              <a:t>os</a:t>
            </a:r>
            <a:r>
              <a:rPr lang="en-US" dirty="0"/>
              <a:t> conform </a:t>
            </a:r>
            <a:r>
              <a:rPr lang="en-US" b="1" dirty="0" err="1"/>
              <a:t>legii</a:t>
            </a:r>
            <a:r>
              <a:rPr lang="en-US" b="1" dirty="0"/>
              <a:t> </a:t>
            </a:r>
            <a:r>
              <a:rPr lang="en-US" b="1" dirty="0" err="1"/>
              <a:t>Mendeleew</a:t>
            </a:r>
            <a:r>
              <a:rPr lang="en-US" b="1" dirty="0"/>
              <a:t>-Clapeyron</a:t>
            </a:r>
            <a:r>
              <a:rPr lang="en-US" dirty="0"/>
              <a:t>: </a:t>
            </a:r>
            <a:endParaRPr lang="ro-RO" dirty="0"/>
          </a:p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sz="2000" b="1" dirty="0" err="1">
                <a:solidFill>
                  <a:srgbClr val="FF0000"/>
                </a:solidFill>
              </a:rPr>
              <a:t>os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b="1" dirty="0">
                <a:solidFill>
                  <a:srgbClr val="FF0000"/>
                </a:solidFill>
              </a:rPr>
              <a:t> = </a:t>
            </a:r>
            <a:r>
              <a:rPr lang="el-GR" b="1" dirty="0">
                <a:solidFill>
                  <a:srgbClr val="FF0000"/>
                </a:solidFill>
              </a:rPr>
              <a:t>υ</a:t>
            </a:r>
            <a:r>
              <a:rPr lang="en-US" b="1" dirty="0">
                <a:solidFill>
                  <a:srgbClr val="FF0000"/>
                </a:solidFill>
              </a:rPr>
              <a:t>RT</a:t>
            </a:r>
            <a:r>
              <a:rPr lang="en-US" dirty="0"/>
              <a:t> </a:t>
            </a:r>
            <a:endParaRPr lang="ro-RO" dirty="0"/>
          </a:p>
          <a:p>
            <a:pPr marL="0" indent="0">
              <a:buNone/>
            </a:pPr>
            <a:r>
              <a:rPr lang="en-US" sz="2400" dirty="0"/>
              <a:t>unde: </a:t>
            </a:r>
            <a:r>
              <a:rPr lang="en-US" sz="2000" b="1" i="1" dirty="0"/>
              <a:t>V</a:t>
            </a:r>
            <a:r>
              <a:rPr lang="ro-RO" sz="2000" b="1" i="1" dirty="0"/>
              <a:t> -</a:t>
            </a:r>
            <a:r>
              <a:rPr lang="en-US" sz="2000" dirty="0"/>
              <a:t> </a:t>
            </a:r>
            <a:r>
              <a:rPr lang="en-US" sz="2000" dirty="0" err="1"/>
              <a:t>volumul</a:t>
            </a:r>
            <a:r>
              <a:rPr lang="en-US" sz="2000" dirty="0"/>
              <a:t> </a:t>
            </a:r>
            <a:r>
              <a:rPr lang="en-US" sz="2000" dirty="0" err="1"/>
              <a:t>soluţie</a:t>
            </a:r>
            <a:r>
              <a:rPr lang="ro-RO" sz="2000" dirty="0"/>
              <a:t>i</a:t>
            </a:r>
            <a:r>
              <a:rPr lang="en-US" sz="2000" dirty="0"/>
              <a:t>; </a:t>
            </a:r>
            <a:r>
              <a:rPr lang="en-US" sz="2000" b="1" i="1" dirty="0"/>
              <a:t>R</a:t>
            </a:r>
            <a:r>
              <a:rPr lang="en-US" sz="2000" dirty="0"/>
              <a:t> – </a:t>
            </a:r>
            <a:r>
              <a:rPr lang="en-US" sz="2000" dirty="0" err="1"/>
              <a:t>constanta</a:t>
            </a:r>
            <a:r>
              <a:rPr lang="en-US" sz="2000" dirty="0"/>
              <a:t> </a:t>
            </a:r>
            <a:r>
              <a:rPr lang="en-US" sz="2000" dirty="0" err="1"/>
              <a:t>universală</a:t>
            </a:r>
            <a:r>
              <a:rPr lang="en-US" sz="2000" dirty="0"/>
              <a:t> a </a:t>
            </a:r>
            <a:r>
              <a:rPr lang="en-US" sz="2000" dirty="0" err="1"/>
              <a:t>gazelor</a:t>
            </a:r>
            <a:r>
              <a:rPr lang="en-US" sz="2000" dirty="0"/>
              <a:t>; T – </a:t>
            </a:r>
            <a:r>
              <a:rPr lang="en-US" sz="2000" dirty="0" err="1"/>
              <a:t>temperatura</a:t>
            </a:r>
            <a:r>
              <a:rPr lang="en-US" sz="2000" dirty="0"/>
              <a:t> </a:t>
            </a:r>
            <a:r>
              <a:rPr lang="en-US" sz="2000" dirty="0" err="1"/>
              <a:t>absolută</a:t>
            </a:r>
            <a:r>
              <a:rPr lang="en-US" sz="2000" dirty="0"/>
              <a:t>; </a:t>
            </a:r>
            <a:r>
              <a:rPr lang="el-GR" sz="2000" b="1" i="1" dirty="0"/>
              <a:t>υ</a:t>
            </a:r>
            <a:r>
              <a:rPr lang="en-US" sz="2000" dirty="0"/>
              <a:t> – n</a:t>
            </a:r>
            <a:r>
              <a:rPr lang="ro-RO" sz="2000" dirty="0"/>
              <a:t>r.</a:t>
            </a:r>
            <a:r>
              <a:rPr lang="en-US" sz="2000" dirty="0"/>
              <a:t> </a:t>
            </a:r>
            <a:r>
              <a:rPr lang="en-US" sz="2000" dirty="0" err="1"/>
              <a:t>moli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dirty="0"/>
              <a:t>Din </a:t>
            </a:r>
            <a:r>
              <a:rPr lang="en-US" dirty="0" err="1"/>
              <a:t>relaţia</a:t>
            </a:r>
            <a:r>
              <a:rPr lang="en-US" dirty="0"/>
              <a:t> </a:t>
            </a:r>
            <a:r>
              <a:rPr lang="ro-RO" dirty="0"/>
              <a:t>M-C</a:t>
            </a:r>
            <a:r>
              <a:rPr lang="en-US" dirty="0"/>
              <a:t> </a:t>
            </a:r>
            <a:r>
              <a:rPr lang="en-US" dirty="0" err="1"/>
              <a:t>obţinem</a:t>
            </a:r>
            <a:r>
              <a:rPr lang="en-US" dirty="0"/>
              <a:t>: </a:t>
            </a:r>
            <a:endParaRPr lang="ro-RO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sz="2000" b="1" dirty="0">
                <a:solidFill>
                  <a:srgbClr val="FF0000"/>
                </a:solidFill>
              </a:rPr>
              <a:t>os</a:t>
            </a:r>
            <a:r>
              <a:rPr lang="en-US" b="1" dirty="0">
                <a:solidFill>
                  <a:srgbClr val="FF0000"/>
                </a:solidFill>
              </a:rPr>
              <a:t> = </a:t>
            </a:r>
            <a:r>
              <a:rPr lang="el-GR" b="1" dirty="0">
                <a:solidFill>
                  <a:srgbClr val="FF0000"/>
                </a:solidFill>
              </a:rPr>
              <a:t>υ</a:t>
            </a:r>
            <a:r>
              <a:rPr lang="en-US" b="1" dirty="0">
                <a:solidFill>
                  <a:srgbClr val="FF0000"/>
                </a:solidFill>
              </a:rPr>
              <a:t>RT</a:t>
            </a:r>
            <a:r>
              <a:rPr lang="ro-RO" b="1" dirty="0">
                <a:solidFill>
                  <a:srgbClr val="FF0000"/>
                </a:solidFill>
              </a:rPr>
              <a:t>/V</a:t>
            </a:r>
            <a:r>
              <a:rPr lang="en-US" b="1" dirty="0">
                <a:solidFill>
                  <a:srgbClr val="FF0000"/>
                </a:solidFill>
              </a:rPr>
              <a:t> = C</a:t>
            </a:r>
            <a:r>
              <a:rPr lang="en-US" sz="1800" b="1" dirty="0">
                <a:solidFill>
                  <a:srgbClr val="FF0000"/>
                </a:solidFill>
              </a:rPr>
              <a:t>M</a:t>
            </a:r>
            <a:r>
              <a:rPr lang="ro-RO" sz="18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RT </a:t>
            </a:r>
            <a:endParaRPr lang="ro-R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 err="1"/>
              <a:t>unde</a:t>
            </a:r>
            <a:r>
              <a:rPr lang="en-US" sz="2400" i="1" dirty="0"/>
              <a:t>: C</a:t>
            </a:r>
            <a:r>
              <a:rPr lang="ro-RO" sz="1800" i="1" dirty="0"/>
              <a:t>M</a:t>
            </a:r>
            <a:r>
              <a:rPr lang="ro-RO" sz="2400" i="1" dirty="0"/>
              <a:t> -</a:t>
            </a:r>
            <a:r>
              <a:rPr lang="en-US" sz="2400" i="1" dirty="0" err="1"/>
              <a:t>concentraţia</a:t>
            </a:r>
            <a:r>
              <a:rPr lang="en-US" sz="2400" i="1" dirty="0"/>
              <a:t> </a:t>
            </a:r>
            <a:r>
              <a:rPr lang="en-US" sz="2400" i="1" dirty="0" err="1"/>
              <a:t>molară</a:t>
            </a:r>
            <a:r>
              <a:rPr lang="en-US" sz="2400" i="1" dirty="0"/>
              <a:t> (mol</a:t>
            </a:r>
            <a:r>
              <a:rPr lang="ro-RO" sz="2400" i="1" dirty="0"/>
              <a:t>/L</a:t>
            </a:r>
            <a:r>
              <a:rPr lang="en-US" sz="2400" i="1" dirty="0"/>
              <a:t>)</a:t>
            </a:r>
            <a:endParaRPr lang="ro-RO" sz="2400" i="1" dirty="0"/>
          </a:p>
          <a:p>
            <a:pPr algn="just"/>
            <a:endParaRPr lang="ro-RO" b="1" dirty="0"/>
          </a:p>
          <a:p>
            <a:pPr algn="just"/>
            <a:r>
              <a:rPr lang="en-US" b="1" dirty="0" err="1"/>
              <a:t>Legea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Dalton</a:t>
            </a:r>
            <a:r>
              <a:rPr lang="en-US" dirty="0"/>
              <a:t>. Presiunea </a:t>
            </a:r>
            <a:r>
              <a:rPr lang="en-US" dirty="0" err="1"/>
              <a:t>osmotică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amestec</a:t>
            </a:r>
            <a:r>
              <a:rPr lang="en-US" dirty="0"/>
              <a:t> de </a:t>
            </a:r>
            <a:r>
              <a:rPr lang="en-US" dirty="0" err="1"/>
              <a:t>soluții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egală</a:t>
            </a:r>
            <a:r>
              <a:rPr lang="en-US" dirty="0"/>
              <a:t> cu </a:t>
            </a:r>
            <a:r>
              <a:rPr lang="en-US" dirty="0" err="1"/>
              <a:t>suma</a:t>
            </a:r>
            <a:r>
              <a:rPr lang="en-US" dirty="0"/>
              <a:t> </a:t>
            </a:r>
            <a:r>
              <a:rPr lang="en-US" dirty="0" err="1"/>
              <a:t>presiunilor</a:t>
            </a:r>
            <a:r>
              <a:rPr lang="en-US" dirty="0"/>
              <a:t> osmotice a </a:t>
            </a:r>
            <a:r>
              <a:rPr lang="en-US" dirty="0" err="1"/>
              <a:t>fiecărei</a:t>
            </a:r>
            <a:r>
              <a:rPr lang="en-US" dirty="0"/>
              <a:t> </a:t>
            </a:r>
            <a:r>
              <a:rPr lang="en-US" dirty="0" err="1"/>
              <a:t>soluţii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, </a:t>
            </a:r>
            <a:r>
              <a:rPr lang="ro-RO" dirty="0"/>
              <a:t>considerând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substanţă</a:t>
            </a:r>
            <a:r>
              <a:rPr lang="en-US" dirty="0"/>
              <a:t> </a:t>
            </a:r>
            <a:r>
              <a:rPr lang="en-US" dirty="0" err="1"/>
              <a:t>dizolvată</a:t>
            </a:r>
            <a:r>
              <a:rPr lang="en-US" dirty="0"/>
              <a:t> are </a:t>
            </a: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osmotică</a:t>
            </a:r>
            <a:r>
              <a:rPr lang="en-US" dirty="0"/>
              <a:t> </a:t>
            </a:r>
            <a:r>
              <a:rPr lang="en-US" dirty="0" err="1"/>
              <a:t>proprie</a:t>
            </a:r>
            <a:r>
              <a:rPr lang="ro-RO" dirty="0"/>
              <a:t> (</a:t>
            </a:r>
            <a:r>
              <a:rPr lang="en-US" sz="2400" i="1" dirty="0"/>
              <a:t>ca </a:t>
            </a:r>
            <a:r>
              <a:rPr lang="en-US" sz="2400" i="1" dirty="0" err="1"/>
              <a:t>şi</a:t>
            </a:r>
            <a:r>
              <a:rPr lang="en-US" sz="2400" i="1" dirty="0"/>
              <a:t> cum s-</a:t>
            </a:r>
            <a:r>
              <a:rPr lang="en-US" sz="2400" i="1" dirty="0" err="1"/>
              <a:t>ar</a:t>
            </a:r>
            <a:r>
              <a:rPr lang="en-US" sz="2400" i="1" dirty="0"/>
              <a:t> </a:t>
            </a:r>
            <a:r>
              <a:rPr lang="en-US" sz="2400" i="1" dirty="0" err="1"/>
              <a:t>afla</a:t>
            </a:r>
            <a:r>
              <a:rPr lang="en-US" sz="2400" i="1" dirty="0"/>
              <a:t> </a:t>
            </a:r>
            <a:r>
              <a:rPr lang="en-US" sz="2400" i="1" dirty="0" err="1"/>
              <a:t>singură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</a:t>
            </a:r>
            <a:r>
              <a:rPr lang="en-US" sz="2400" i="1" dirty="0" err="1"/>
              <a:t>întreaga</a:t>
            </a:r>
            <a:r>
              <a:rPr lang="en-US" sz="2400" i="1" dirty="0"/>
              <a:t> </a:t>
            </a:r>
            <a:r>
              <a:rPr lang="en-US" sz="2400" i="1" dirty="0" err="1"/>
              <a:t>cantitate</a:t>
            </a:r>
            <a:r>
              <a:rPr lang="en-US" sz="2400" i="1" dirty="0"/>
              <a:t> de solvent</a:t>
            </a:r>
            <a:r>
              <a:rPr lang="ro-RO" dirty="0"/>
              <a:t>)</a:t>
            </a:r>
            <a:r>
              <a:rPr lang="en-US" dirty="0"/>
              <a:t>. </a:t>
            </a:r>
            <a:endParaRPr lang="ro-RO" dirty="0"/>
          </a:p>
          <a:p>
            <a:pPr marL="0" indent="0" algn="ctr">
              <a:buNone/>
            </a:pPr>
            <a:r>
              <a:rPr lang="ro-RO" b="1" dirty="0">
                <a:solidFill>
                  <a:srgbClr val="FF0000"/>
                </a:solidFill>
              </a:rPr>
              <a:t>                 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sz="2000" b="1" dirty="0">
                <a:solidFill>
                  <a:srgbClr val="FF0000"/>
                </a:solidFill>
              </a:rPr>
              <a:t>os tot </a:t>
            </a:r>
            <a:r>
              <a:rPr lang="en-US" b="1" dirty="0">
                <a:solidFill>
                  <a:srgbClr val="FF0000"/>
                </a:solidFill>
              </a:rPr>
              <a:t>= P</a:t>
            </a:r>
            <a:r>
              <a:rPr lang="en-US" sz="2000" b="1" dirty="0">
                <a:solidFill>
                  <a:srgbClr val="FF0000"/>
                </a:solidFill>
              </a:rPr>
              <a:t>os 1 sol </a:t>
            </a:r>
            <a:r>
              <a:rPr lang="en-US" b="1" dirty="0">
                <a:solidFill>
                  <a:srgbClr val="FF0000"/>
                </a:solidFill>
              </a:rPr>
              <a:t>+ P</a:t>
            </a:r>
            <a:r>
              <a:rPr lang="en-US" sz="2000" b="1" dirty="0">
                <a:solidFill>
                  <a:srgbClr val="FF0000"/>
                </a:solidFill>
              </a:rPr>
              <a:t>os 2 sol </a:t>
            </a:r>
            <a:r>
              <a:rPr lang="en-US" b="1" dirty="0">
                <a:solidFill>
                  <a:srgbClr val="FF0000"/>
                </a:solidFill>
              </a:rPr>
              <a:t>+ ... + P</a:t>
            </a:r>
            <a:r>
              <a:rPr lang="en-US" sz="2000" b="1" dirty="0">
                <a:solidFill>
                  <a:srgbClr val="FF0000"/>
                </a:solidFill>
              </a:rPr>
              <a:t>os n sol</a:t>
            </a:r>
            <a:r>
              <a:rPr lang="en-US" sz="2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7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BD19-63E3-E9C6-AC8E-2668DF8F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32" y="365126"/>
            <a:ext cx="11856244" cy="682624"/>
          </a:xfrm>
        </p:spPr>
        <p:txBody>
          <a:bodyPr>
            <a:normAutofit/>
          </a:bodyPr>
          <a:lstStyle/>
          <a:p>
            <a:r>
              <a:rPr lang="ro-RO" sz="3600" dirty="0">
                <a:solidFill>
                  <a:srgbClr val="3C4043"/>
                </a:solidFill>
                <a:latin typeface="Roboto" panose="02000000000000000000" pitchFamily="2" charset="0"/>
              </a:rPr>
              <a:t>Rec. </a:t>
            </a:r>
            <a:r>
              <a:rPr lang="en-US" sz="3600" dirty="0" err="1">
                <a:solidFill>
                  <a:srgbClr val="3C4043"/>
                </a:solidFill>
                <a:latin typeface="Roboto" panose="02000000000000000000" pitchFamily="2" charset="0"/>
              </a:rPr>
              <a:t>Hipotonică</a:t>
            </a:r>
            <a:r>
              <a:rPr lang="en-US" sz="3600" dirty="0">
                <a:solidFill>
                  <a:srgbClr val="3C4043"/>
                </a:solidFill>
                <a:latin typeface="Roboto" panose="02000000000000000000" pitchFamily="2" charset="0"/>
              </a:rPr>
              <a:t>, </a:t>
            </a:r>
            <a:r>
              <a:rPr lang="en-US" sz="3600" dirty="0" err="1">
                <a:solidFill>
                  <a:srgbClr val="3C4043"/>
                </a:solidFill>
                <a:latin typeface="Roboto" panose="02000000000000000000" pitchFamily="2" charset="0"/>
              </a:rPr>
              <a:t>hipertonică</a:t>
            </a:r>
            <a:r>
              <a:rPr lang="en-US" sz="3600" dirty="0">
                <a:solidFill>
                  <a:srgbClr val="3C4043"/>
                </a:solidFill>
                <a:latin typeface="Roboto" panose="02000000000000000000" pitchFamily="2" charset="0"/>
              </a:rPr>
              <a:t>, </a:t>
            </a:r>
            <a:r>
              <a:rPr lang="en-US" sz="3600" dirty="0" err="1">
                <a:solidFill>
                  <a:srgbClr val="3C4043"/>
                </a:solidFill>
                <a:latin typeface="Roboto" panose="02000000000000000000" pitchFamily="2" charset="0"/>
              </a:rPr>
              <a:t>izotonică</a:t>
            </a:r>
            <a:r>
              <a:rPr lang="ro-RO" sz="3600" dirty="0">
                <a:solidFill>
                  <a:srgbClr val="3C4043"/>
                </a:solidFill>
                <a:latin typeface="Roboto" panose="02000000000000000000" pitchFamily="2" charset="0"/>
              </a:rPr>
              <a:t> (</a:t>
            </a:r>
            <a:r>
              <a:rPr lang="ro-RO" sz="3600" dirty="0" err="1">
                <a:solidFill>
                  <a:srgbClr val="3C4043"/>
                </a:solidFill>
                <a:latin typeface="Roboto" panose="02000000000000000000" pitchFamily="2" charset="0"/>
              </a:rPr>
              <a:t>izoosmotică</a:t>
            </a:r>
            <a:r>
              <a:rPr lang="ro-RO" sz="3600" dirty="0">
                <a:solidFill>
                  <a:srgbClr val="3C4043"/>
                </a:solidFill>
                <a:latin typeface="Roboto" panose="02000000000000000000" pitchFamily="2" charset="0"/>
              </a:rPr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E466-8DF7-CA10-D4BE-05038B4ED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31" y="3429000"/>
            <a:ext cx="11691937" cy="3060701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rgbClr val="3C4043"/>
                </a:solidFill>
              </a:rPr>
              <a:t>Circumstanță </a:t>
            </a:r>
            <a:r>
              <a:rPr lang="en-US" sz="2400" b="1" i="1" dirty="0" err="1">
                <a:solidFill>
                  <a:srgbClr val="3C4043"/>
                </a:solidFill>
              </a:rPr>
              <a:t>hipertonică</a:t>
            </a:r>
            <a:r>
              <a:rPr lang="ro-RO" sz="2400" b="1" i="1" dirty="0">
                <a:solidFill>
                  <a:srgbClr val="3C4043"/>
                </a:solidFill>
              </a:rPr>
              <a:t>:</a:t>
            </a:r>
            <a:r>
              <a:rPr lang="ro-RO" sz="2400" dirty="0">
                <a:solidFill>
                  <a:srgbClr val="3C4043"/>
                </a:solidFill>
              </a:rPr>
              <a:t> când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concentrația</a:t>
            </a:r>
            <a:r>
              <a:rPr lang="en-US" sz="2400" dirty="0">
                <a:solidFill>
                  <a:srgbClr val="3C4043"/>
                </a:solidFill>
              </a:rPr>
              <a:t> de </a:t>
            </a:r>
            <a:r>
              <a:rPr lang="en-US" sz="2400" dirty="0" err="1">
                <a:solidFill>
                  <a:srgbClr val="3C4043"/>
                </a:solidFill>
              </a:rPr>
              <a:t>substanțe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dizolvate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este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mai</a:t>
            </a:r>
            <a:r>
              <a:rPr lang="en-US" sz="2400" dirty="0">
                <a:solidFill>
                  <a:srgbClr val="3C4043"/>
                </a:solidFill>
              </a:rPr>
              <a:t> mare </a:t>
            </a:r>
            <a:r>
              <a:rPr lang="en-US" sz="2400" dirty="0" err="1">
                <a:solidFill>
                  <a:srgbClr val="3C4043"/>
                </a:solidFill>
              </a:rPr>
              <a:t>în</a:t>
            </a:r>
            <a:r>
              <a:rPr lang="en-US" sz="2400" dirty="0">
                <a:solidFill>
                  <a:srgbClr val="3C4043"/>
                </a:solidFill>
              </a:rPr>
              <a:t> afara </a:t>
            </a:r>
            <a:r>
              <a:rPr lang="en-US" sz="2400" dirty="0" err="1">
                <a:solidFill>
                  <a:srgbClr val="3C4043"/>
                </a:solidFill>
              </a:rPr>
              <a:t>celulei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ro-RO" sz="2400" dirty="0">
                <a:solidFill>
                  <a:srgbClr val="3C4043"/>
                </a:solidFill>
              </a:rPr>
              <a:t>comparativ cu </a:t>
            </a:r>
            <a:r>
              <a:rPr lang="en-US" sz="2400" dirty="0">
                <a:solidFill>
                  <a:srgbClr val="3C4043"/>
                </a:solidFill>
              </a:rPr>
              <a:t>​​</a:t>
            </a:r>
            <a:r>
              <a:rPr lang="en-US" sz="2400" dirty="0" err="1">
                <a:solidFill>
                  <a:srgbClr val="3C4043"/>
                </a:solidFill>
              </a:rPr>
              <a:t>interiorul</a:t>
            </a:r>
            <a:r>
              <a:rPr lang="en-US" sz="2400" dirty="0">
                <a:solidFill>
                  <a:srgbClr val="3C4043"/>
                </a:solidFill>
              </a:rPr>
              <a:t>, </a:t>
            </a:r>
            <a:r>
              <a:rPr lang="en-US" sz="2400" dirty="0" err="1">
                <a:solidFill>
                  <a:srgbClr val="3C4043"/>
                </a:solidFill>
              </a:rPr>
              <a:t>apa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va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ieși</a:t>
            </a:r>
            <a:r>
              <a:rPr lang="en-US" sz="2400" dirty="0">
                <a:solidFill>
                  <a:srgbClr val="3C4043"/>
                </a:solidFill>
              </a:rPr>
              <a:t> din </a:t>
            </a:r>
            <a:r>
              <a:rPr lang="en-US" sz="2400" dirty="0" err="1">
                <a:solidFill>
                  <a:srgbClr val="3C4043"/>
                </a:solidFill>
              </a:rPr>
              <a:t>celulă</a:t>
            </a:r>
            <a:r>
              <a:rPr lang="ro-RO" sz="2400" dirty="0">
                <a:solidFill>
                  <a:srgbClr val="3C4043"/>
                </a:solidFill>
              </a:rPr>
              <a:t> -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i="1" dirty="0" err="1">
                <a:solidFill>
                  <a:srgbClr val="3C4043"/>
                </a:solidFill>
              </a:rPr>
              <a:t>celula</a:t>
            </a:r>
            <a:r>
              <a:rPr lang="en-US" sz="2400" i="1" dirty="0">
                <a:solidFill>
                  <a:srgbClr val="3C4043"/>
                </a:solidFill>
              </a:rPr>
              <a:t> se </a:t>
            </a:r>
            <a:r>
              <a:rPr lang="en-US" sz="2400" i="1" dirty="0" err="1">
                <a:solidFill>
                  <a:srgbClr val="3C4043"/>
                </a:solidFill>
              </a:rPr>
              <a:t>va</a:t>
            </a:r>
            <a:r>
              <a:rPr lang="en-US" sz="2400" i="1" dirty="0">
                <a:solidFill>
                  <a:srgbClr val="3C4043"/>
                </a:solidFill>
              </a:rPr>
              <a:t> </a:t>
            </a:r>
            <a:r>
              <a:rPr lang="en-US" sz="2400" i="1" dirty="0" err="1">
                <a:solidFill>
                  <a:srgbClr val="3C4043"/>
                </a:solidFill>
              </a:rPr>
              <a:t>contracta</a:t>
            </a:r>
            <a:r>
              <a:rPr lang="en-US" sz="2400" dirty="0">
                <a:solidFill>
                  <a:srgbClr val="3C4043"/>
                </a:solidFill>
              </a:rPr>
              <a:t>.  </a:t>
            </a:r>
            <a:endParaRPr lang="ro-RO" sz="2400" dirty="0">
              <a:solidFill>
                <a:srgbClr val="3C4043"/>
              </a:solidFill>
            </a:endParaRPr>
          </a:p>
          <a:p>
            <a:r>
              <a:rPr lang="ro-RO" sz="2400" dirty="0">
                <a:solidFill>
                  <a:srgbClr val="3C4043"/>
                </a:solidFill>
              </a:rPr>
              <a:t>Circumstanță </a:t>
            </a:r>
            <a:r>
              <a:rPr lang="en-US" sz="2400" b="1" i="1" dirty="0" err="1">
                <a:solidFill>
                  <a:srgbClr val="3C4043"/>
                </a:solidFill>
              </a:rPr>
              <a:t>izotonică</a:t>
            </a:r>
            <a:r>
              <a:rPr lang="ro-RO" sz="2400" b="1" i="1" dirty="0">
                <a:solidFill>
                  <a:srgbClr val="3C4043"/>
                </a:solidFill>
              </a:rPr>
              <a:t>: </a:t>
            </a:r>
            <a:r>
              <a:rPr lang="en-US" sz="2400" dirty="0" err="1">
                <a:solidFill>
                  <a:srgbClr val="3C4043"/>
                </a:solidFill>
              </a:rPr>
              <a:t>dacă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concentrațiile</a:t>
            </a:r>
            <a:r>
              <a:rPr lang="en-US" sz="2400" dirty="0">
                <a:solidFill>
                  <a:srgbClr val="3C4043"/>
                </a:solidFill>
              </a:rPr>
              <a:t> de </a:t>
            </a:r>
            <a:r>
              <a:rPr lang="en-US" sz="2400" dirty="0" err="1">
                <a:solidFill>
                  <a:srgbClr val="3C4043"/>
                </a:solidFill>
              </a:rPr>
              <a:t>substanțe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dizolvate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în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interiorul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și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în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exteriorul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celulei</a:t>
            </a:r>
            <a:r>
              <a:rPr lang="en-US" sz="2400" dirty="0">
                <a:solidFill>
                  <a:srgbClr val="3C4043"/>
                </a:solidFill>
              </a:rPr>
              <a:t> sunt </a:t>
            </a:r>
            <a:r>
              <a:rPr lang="en-US" sz="2400" dirty="0" err="1">
                <a:solidFill>
                  <a:srgbClr val="3C4043"/>
                </a:solidFill>
              </a:rPr>
              <a:t>egale</a:t>
            </a:r>
            <a:r>
              <a:rPr lang="ro-RO" sz="2400" dirty="0">
                <a:solidFill>
                  <a:srgbClr val="3C4043"/>
                </a:solidFill>
              </a:rPr>
              <a:t> -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celula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își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păstrează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dimensiunea</a:t>
            </a:r>
            <a:r>
              <a:rPr lang="en-US" sz="2400" dirty="0">
                <a:solidFill>
                  <a:srgbClr val="3C4043"/>
                </a:solidFill>
              </a:rPr>
              <a:t>.</a:t>
            </a:r>
            <a:endParaRPr lang="ro-RO" sz="2400" dirty="0">
              <a:solidFill>
                <a:srgbClr val="3C4043"/>
              </a:solidFill>
            </a:endParaRPr>
          </a:p>
          <a:p>
            <a:r>
              <a:rPr lang="ro-RO" sz="2400" dirty="0">
                <a:solidFill>
                  <a:srgbClr val="3C4043"/>
                </a:solidFill>
              </a:rPr>
              <a:t>C</a:t>
            </a:r>
            <a:r>
              <a:rPr lang="en-US" sz="2400" dirty="0" err="1">
                <a:solidFill>
                  <a:srgbClr val="3C4043"/>
                </a:solidFill>
              </a:rPr>
              <a:t>ircumstanță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b="1" i="1" dirty="0" err="1">
                <a:solidFill>
                  <a:srgbClr val="3C4043"/>
                </a:solidFill>
              </a:rPr>
              <a:t>hipotonică</a:t>
            </a:r>
            <a:r>
              <a:rPr lang="ro-RO" sz="2400" b="1" i="1" dirty="0">
                <a:solidFill>
                  <a:srgbClr val="3C4043"/>
                </a:solidFill>
              </a:rPr>
              <a:t>: </a:t>
            </a:r>
            <a:r>
              <a:rPr lang="ro-RO" sz="2400" i="1" dirty="0">
                <a:solidFill>
                  <a:srgbClr val="3C4043"/>
                </a:solidFill>
              </a:rPr>
              <a:t>când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concentrația</a:t>
            </a:r>
            <a:r>
              <a:rPr lang="en-US" sz="2400" dirty="0">
                <a:solidFill>
                  <a:srgbClr val="3C4043"/>
                </a:solidFill>
              </a:rPr>
              <a:t> de </a:t>
            </a:r>
            <a:r>
              <a:rPr lang="en-US" sz="2400" dirty="0" err="1">
                <a:solidFill>
                  <a:srgbClr val="3C4043"/>
                </a:solidFill>
              </a:rPr>
              <a:t>substanțe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dizolvate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este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mai</a:t>
            </a:r>
            <a:r>
              <a:rPr lang="en-US" sz="2400" dirty="0">
                <a:solidFill>
                  <a:srgbClr val="3C4043"/>
                </a:solidFill>
              </a:rPr>
              <a:t> mare </a:t>
            </a:r>
            <a:r>
              <a:rPr lang="en-US" sz="2400" dirty="0" err="1">
                <a:solidFill>
                  <a:srgbClr val="3C4043"/>
                </a:solidFill>
              </a:rPr>
              <a:t>în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interiorul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celulei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decât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în</a:t>
            </a:r>
            <a:r>
              <a:rPr lang="en-US" sz="2400" dirty="0">
                <a:solidFill>
                  <a:srgbClr val="3C4043"/>
                </a:solidFill>
              </a:rPr>
              <a:t> ​​exterior, </a:t>
            </a:r>
            <a:r>
              <a:rPr lang="ro-RO" sz="2400" dirty="0">
                <a:solidFill>
                  <a:srgbClr val="3C4043"/>
                </a:solidFill>
              </a:rPr>
              <a:t>și </a:t>
            </a:r>
            <a:r>
              <a:rPr lang="en-US" sz="2400" dirty="0" err="1">
                <a:solidFill>
                  <a:srgbClr val="3C4043"/>
                </a:solidFill>
              </a:rPr>
              <a:t>apa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va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tinde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să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pătrundă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în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celulă</a:t>
            </a:r>
            <a:r>
              <a:rPr lang="ro-RO" sz="2400" dirty="0">
                <a:solidFill>
                  <a:srgbClr val="3C4043"/>
                </a:solidFill>
              </a:rPr>
              <a:t> - </a:t>
            </a:r>
            <a:r>
              <a:rPr lang="en-US" sz="2400" dirty="0" err="1">
                <a:solidFill>
                  <a:srgbClr val="3C4043"/>
                </a:solidFill>
              </a:rPr>
              <a:t>umflarea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celulei</a:t>
            </a:r>
            <a:r>
              <a:rPr lang="en-US" sz="2400" dirty="0">
                <a:solidFill>
                  <a:srgbClr val="3C4043"/>
                </a:solidFill>
              </a:rPr>
              <a:t>.</a:t>
            </a:r>
            <a:r>
              <a:rPr lang="ro-RO" sz="2400" dirty="0">
                <a:solidFill>
                  <a:srgbClr val="3C4043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394EBA-5E32-D530-B57B-635620E0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194829"/>
            <a:ext cx="5282194" cy="2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73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66D1-9070-3042-D9D6-E505CA4E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8" y="430730"/>
            <a:ext cx="4581525" cy="862152"/>
          </a:xfrm>
        </p:spPr>
        <p:txBody>
          <a:bodyPr/>
          <a:lstStyle/>
          <a:p>
            <a:r>
              <a:rPr lang="ro-RO" dirty="0"/>
              <a:t>Tipuri de osmoză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6CB72-8C70-5366-C3C6-916A291B93B3}"/>
              </a:ext>
            </a:extLst>
          </p:cNvPr>
          <p:cNvSpPr txBox="1"/>
          <p:nvPr/>
        </p:nvSpPr>
        <p:spPr>
          <a:xfrm>
            <a:off x="3218329" y="1694921"/>
            <a:ext cx="57553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 err="1">
                <a:solidFill>
                  <a:srgbClr val="FF0000"/>
                </a:solidFill>
                <a:effectLst/>
                <a:latin typeface="Google Sans"/>
              </a:rPr>
              <a:t>Endosmoza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ro-RO" b="1" i="0" dirty="0">
                <a:solidFill>
                  <a:srgbClr val="001D35"/>
                </a:solidFill>
                <a:effectLst/>
                <a:latin typeface="Google Sans"/>
              </a:rPr>
              <a:t>(intrarea apei) -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procesul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prin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care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apa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pătrunde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din exterior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în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interiorul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unei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celule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sau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a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unui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fluid,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prin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o-RO" b="0" i="0" dirty="0">
                <a:solidFill>
                  <a:srgbClr val="001D35"/>
                </a:solidFill>
                <a:effectLst/>
                <a:latin typeface="Google Sans"/>
              </a:rPr>
              <a:t>o </a:t>
            </a:r>
            <a:r>
              <a:rPr lang="en-US" b="0" i="1" dirty="0" err="1">
                <a:solidFill>
                  <a:srgbClr val="001D35"/>
                </a:solidFill>
                <a:effectLst/>
                <a:latin typeface="Google Sans"/>
              </a:rPr>
              <a:t>membran</a:t>
            </a:r>
            <a:r>
              <a:rPr lang="ro-RO" b="0" i="1" dirty="0">
                <a:solidFill>
                  <a:srgbClr val="001D35"/>
                </a:solidFill>
                <a:effectLst/>
                <a:latin typeface="Google Sans"/>
              </a:rPr>
              <a:t>ă</a:t>
            </a:r>
            <a:r>
              <a:rPr lang="en-US" b="0" i="1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semipermeabil</a:t>
            </a:r>
            <a:r>
              <a:rPr lang="ro-RO" b="0" i="0" dirty="0">
                <a:solidFill>
                  <a:srgbClr val="001D35"/>
                </a:solidFill>
                <a:effectLst/>
                <a:latin typeface="Google Sans"/>
              </a:rPr>
              <a:t>ă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en-US" b="0" i="1" dirty="0" err="1">
                <a:solidFill>
                  <a:srgbClr val="001D35"/>
                </a:solidFill>
                <a:effectLst/>
                <a:latin typeface="Google Sans"/>
              </a:rPr>
              <a:t>deplasându</a:t>
            </a:r>
            <a:r>
              <a:rPr lang="en-US" b="0" i="1" dirty="0">
                <a:solidFill>
                  <a:srgbClr val="001D35"/>
                </a:solidFill>
                <a:effectLst/>
                <a:latin typeface="Google Sans"/>
              </a:rPr>
              <a:t>-se </a:t>
            </a:r>
            <a:r>
              <a:rPr lang="ro-RO" b="0" i="1" dirty="0">
                <a:solidFill>
                  <a:srgbClr val="001D35"/>
                </a:solidFill>
                <a:effectLst/>
                <a:latin typeface="Google Sans"/>
              </a:rPr>
              <a:t>contra gradientului de concentrație</a:t>
            </a:r>
            <a:r>
              <a:rPr lang="en-US" b="0" i="1" dirty="0">
                <a:solidFill>
                  <a:srgbClr val="001D35"/>
                </a:solidFill>
                <a:effectLst/>
                <a:latin typeface="Google Sans"/>
              </a:rPr>
              <a:t>. </a:t>
            </a:r>
            <a:r>
              <a:rPr lang="ro-RO" b="0" i="1" dirty="0">
                <a:solidFill>
                  <a:srgbClr val="001D35"/>
                </a:solidFill>
                <a:effectLst/>
                <a:latin typeface="Google Sans"/>
              </a:rPr>
              <a:t> (ex. celula introdusă în soluție hipotonică)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89BBE-151F-748B-01D4-70FD66B3A29D}"/>
              </a:ext>
            </a:extLst>
          </p:cNvPr>
          <p:cNvSpPr txBox="1"/>
          <p:nvPr/>
        </p:nvSpPr>
        <p:spPr>
          <a:xfrm>
            <a:off x="2198544" y="4436440"/>
            <a:ext cx="5376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Exosmoza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,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o-RO" b="1" dirty="0">
                <a:solidFill>
                  <a:srgbClr val="001D35"/>
                </a:solidFill>
                <a:latin typeface="Google Sans"/>
              </a:rPr>
              <a:t>(ieșirea apei) -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procesul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invers,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prin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care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apa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iese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din interior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spre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exteriorul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celulei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sau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al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fluidului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en-US" b="0" i="1" dirty="0" err="1">
                <a:solidFill>
                  <a:srgbClr val="001D35"/>
                </a:solidFill>
                <a:effectLst/>
                <a:latin typeface="Google Sans"/>
              </a:rPr>
              <a:t>deplasându</a:t>
            </a:r>
            <a:r>
              <a:rPr lang="en-US" b="0" i="1" dirty="0">
                <a:solidFill>
                  <a:srgbClr val="001D35"/>
                </a:solidFill>
                <a:effectLst/>
                <a:latin typeface="Google Sans"/>
              </a:rPr>
              <a:t>-se </a:t>
            </a:r>
            <a:r>
              <a:rPr lang="ro-RO" b="0" i="1" dirty="0">
                <a:solidFill>
                  <a:srgbClr val="001D35"/>
                </a:solidFill>
                <a:effectLst/>
                <a:latin typeface="Google Sans"/>
              </a:rPr>
              <a:t>după gradientul de concentrație </a:t>
            </a:r>
            <a:r>
              <a:rPr lang="ro-RO" b="0" i="0" dirty="0">
                <a:solidFill>
                  <a:srgbClr val="001D35"/>
                </a:solidFill>
                <a:effectLst/>
                <a:latin typeface="Google Sans"/>
              </a:rPr>
              <a:t>(ex.. celula introdusă în soluție hipertonică)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CFAB40-232D-79E4-23C9-3C16EC066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671" y="341888"/>
            <a:ext cx="2038064" cy="41833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0E550A-55D5-779D-CD24-AC135372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51" y="2986812"/>
            <a:ext cx="1744584" cy="35854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967EE5-006D-30EA-F122-B5E1D23B6A7A}"/>
              </a:ext>
            </a:extLst>
          </p:cNvPr>
          <p:cNvSpPr txBox="1"/>
          <p:nvPr/>
        </p:nvSpPr>
        <p:spPr>
          <a:xfrm>
            <a:off x="5927056" y="5651495"/>
            <a:ext cx="6093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Celulele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vegetale</a:t>
            </a:r>
            <a:r>
              <a:rPr lang="ro-RO" dirty="0">
                <a:highlight>
                  <a:srgbClr val="FFFF00"/>
                </a:highlight>
              </a:rPr>
              <a:t> - </a:t>
            </a:r>
            <a:r>
              <a:rPr lang="en-US" dirty="0" err="1">
                <a:highlight>
                  <a:srgbClr val="FFFF00"/>
                </a:highlight>
              </a:rPr>
              <a:t>confortabil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în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soluții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hipotonice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datorită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pereților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celulari</a:t>
            </a:r>
            <a:r>
              <a:rPr lang="en-US" dirty="0">
                <a:highlight>
                  <a:srgbClr val="FFFF00"/>
                </a:highlight>
              </a:rPr>
              <a:t>. </a:t>
            </a:r>
            <a:endParaRPr lang="ro-RO" dirty="0">
              <a:highlight>
                <a:srgbClr val="FFFF00"/>
              </a:highlight>
            </a:endParaRPr>
          </a:p>
          <a:p>
            <a:r>
              <a:rPr lang="en-US" dirty="0" err="1">
                <a:highlight>
                  <a:srgbClr val="FFFF00"/>
                </a:highlight>
              </a:rPr>
              <a:t>Celulele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animale</a:t>
            </a:r>
            <a:r>
              <a:rPr lang="en-US" dirty="0">
                <a:highlight>
                  <a:srgbClr val="FFFF00"/>
                </a:highlight>
              </a:rPr>
              <a:t> nu au </a:t>
            </a:r>
            <a:r>
              <a:rPr lang="en-US" dirty="0" err="1">
                <a:highlight>
                  <a:srgbClr val="FFFF00"/>
                </a:highlight>
              </a:rPr>
              <a:t>pereți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celulari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ro-RO" dirty="0">
                <a:highlight>
                  <a:srgbClr val="FFFF00"/>
                </a:highlight>
              </a:rPr>
              <a:t> -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confortabil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în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soluții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izotonice</a:t>
            </a:r>
            <a:r>
              <a:rPr lang="en-US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603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52399B-F7BA-B21C-2E6E-15A82FF1F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57927"/>
              </p:ext>
            </p:extLst>
          </p:nvPr>
        </p:nvGraphicFramePr>
        <p:xfrm>
          <a:off x="2285670" y="886863"/>
          <a:ext cx="7897098" cy="4803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8549">
                  <a:extLst>
                    <a:ext uri="{9D8B030D-6E8A-4147-A177-3AD203B41FA5}">
                      <a16:colId xmlns:a16="http://schemas.microsoft.com/office/drawing/2014/main" val="52035499"/>
                    </a:ext>
                  </a:extLst>
                </a:gridCol>
                <a:gridCol w="3948549">
                  <a:extLst>
                    <a:ext uri="{9D8B030D-6E8A-4147-A177-3AD203B41FA5}">
                      <a16:colId xmlns:a16="http://schemas.microsoft.com/office/drawing/2014/main" val="78911471"/>
                    </a:ext>
                  </a:extLst>
                </a:gridCol>
              </a:tblGrid>
              <a:tr h="266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 err="1">
                          <a:effectLst/>
                        </a:rPr>
                        <a:t>endosmoza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669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ecosmoza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6697" marB="0"/>
                </a:tc>
                <a:extLst>
                  <a:ext uri="{0D108BD9-81ED-4DB2-BD59-A6C34878D82A}">
                    <a16:rowId xmlns:a16="http://schemas.microsoft.com/office/drawing/2014/main" val="2884460239"/>
                  </a:ext>
                </a:extLst>
              </a:tr>
              <a:tr h="451845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kern="0" dirty="0">
                          <a:effectLst/>
                        </a:rPr>
                        <a:t>Solventul </a:t>
                      </a:r>
                      <a:r>
                        <a:rPr lang="ro-RO" sz="1800" kern="0" dirty="0">
                          <a:effectLst/>
                        </a:rPr>
                        <a:t>intră </a:t>
                      </a:r>
                      <a:r>
                        <a:rPr lang="pt-BR" sz="1800" kern="0" dirty="0">
                          <a:effectLst/>
                        </a:rPr>
                        <a:t>în celulă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kern="0" dirty="0">
                          <a:effectLst/>
                        </a:rPr>
                        <a:t>Osmoza – spre interiorul celulei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800" kern="0" dirty="0">
                          <a:effectLst/>
                        </a:rPr>
                        <a:t>Se manifestă la p</a:t>
                      </a:r>
                      <a:r>
                        <a:rPr lang="pt-BR" sz="1800" kern="0" dirty="0">
                          <a:effectLst/>
                        </a:rPr>
                        <a:t>resiune osmotică</a:t>
                      </a:r>
                      <a:r>
                        <a:rPr lang="ro-RO" sz="1800" kern="0" dirty="0">
                          <a:effectLst/>
                        </a:rPr>
                        <a:t> joasă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1800" kern="0" dirty="0" err="1">
                          <a:effectLst/>
                        </a:rPr>
                        <a:t>Soluțiile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hipotonice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induc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endosmoza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în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celule</a:t>
                      </a:r>
                      <a:r>
                        <a:rPr lang="es-PY" sz="1800" kern="0" dirty="0">
                          <a:effectLst/>
                        </a:rPr>
                        <a:t> (apa </a:t>
                      </a:r>
                      <a:r>
                        <a:rPr lang="ro-RO" sz="1800" kern="0" dirty="0">
                          <a:effectLst/>
                        </a:rPr>
                        <a:t>pură</a:t>
                      </a:r>
                      <a:r>
                        <a:rPr lang="es-PY" sz="1800" kern="0" dirty="0">
                          <a:effectLst/>
                        </a:rPr>
                        <a:t> este </a:t>
                      </a:r>
                      <a:r>
                        <a:rPr lang="es-PY" sz="1800" kern="0" dirty="0" err="1">
                          <a:effectLst/>
                        </a:rPr>
                        <a:t>hipotonică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deoarece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ro-RO" sz="1800" kern="0" dirty="0">
                          <a:effectLst/>
                        </a:rPr>
                        <a:t>nu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conține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solute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1800" kern="0" dirty="0">
                          <a:effectLst/>
                        </a:rPr>
                        <a:t> 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1800" kern="0" dirty="0" err="1">
                          <a:effectLst/>
                        </a:rPr>
                        <a:t>Potențialul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apei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mai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înalt</a:t>
                      </a:r>
                      <a:r>
                        <a:rPr lang="es-PY" sz="1800" kern="0" dirty="0">
                          <a:effectLst/>
                        </a:rPr>
                        <a:t> al </a:t>
                      </a:r>
                      <a:r>
                        <a:rPr lang="es-PY" sz="1800" kern="0" dirty="0" err="1">
                          <a:effectLst/>
                        </a:rPr>
                        <a:t>mediului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înconjurător</a:t>
                      </a:r>
                      <a:r>
                        <a:rPr lang="es-PY" sz="1800" kern="0" dirty="0">
                          <a:effectLst/>
                        </a:rPr>
                        <a:t> </a:t>
                      </a:r>
                      <a:r>
                        <a:rPr lang="es-PY" sz="1800" kern="0" dirty="0" err="1">
                          <a:effectLst/>
                        </a:rPr>
                        <a:t>în</a:t>
                      </a:r>
                      <a:r>
                        <a:rPr lang="es-PY" sz="1800" kern="0" dirty="0">
                          <a:effectLst/>
                        </a:rPr>
                        <a:t> comparare </a:t>
                      </a:r>
                      <a:r>
                        <a:rPr lang="es-PY" sz="1800" kern="0" dirty="0" err="1">
                          <a:effectLst/>
                        </a:rPr>
                        <a:t>cu</a:t>
                      </a:r>
                      <a:r>
                        <a:rPr lang="es-PY" sz="1800" kern="0" dirty="0">
                          <a:effectLst/>
                        </a:rPr>
                        <a:t>  </a:t>
                      </a:r>
                      <a:r>
                        <a:rPr lang="es-PY" sz="1800" kern="0" dirty="0" err="1">
                          <a:effectLst/>
                        </a:rPr>
                        <a:t>citosola</a:t>
                      </a:r>
                      <a:r>
                        <a:rPr lang="es-PY" sz="1800" kern="0" dirty="0">
                          <a:effectLst/>
                        </a:rPr>
                        <a:t> (</a:t>
                      </a:r>
                      <a:r>
                        <a:rPr lang="es-PY" sz="1800" i="1" kern="0" dirty="0">
                          <a:effectLst/>
                        </a:rPr>
                        <a:t>partea </a:t>
                      </a:r>
                      <a:r>
                        <a:rPr lang="es-PY" sz="1800" i="1" kern="0" dirty="0" err="1">
                          <a:effectLst/>
                        </a:rPr>
                        <a:t>apoasă</a:t>
                      </a:r>
                      <a:r>
                        <a:rPr lang="es-PY" sz="1800" i="1" kern="0" dirty="0">
                          <a:effectLst/>
                        </a:rPr>
                        <a:t> a </a:t>
                      </a:r>
                      <a:r>
                        <a:rPr lang="es-PY" sz="1800" i="1" kern="0" dirty="0" err="1">
                          <a:effectLst/>
                        </a:rPr>
                        <a:t>citoplasmei</a:t>
                      </a:r>
                      <a:r>
                        <a:rPr lang="es-PY" sz="1800" i="1" kern="0" dirty="0">
                          <a:effectLst/>
                        </a:rPr>
                        <a:t> </a:t>
                      </a:r>
                      <a:r>
                        <a:rPr lang="es-PY" sz="1800" i="1" kern="0" dirty="0" err="1">
                          <a:effectLst/>
                        </a:rPr>
                        <a:t>în</a:t>
                      </a:r>
                      <a:r>
                        <a:rPr lang="es-PY" sz="1800" i="1" kern="0" dirty="0">
                          <a:effectLst/>
                        </a:rPr>
                        <a:t> </a:t>
                      </a:r>
                      <a:r>
                        <a:rPr lang="es-PY" sz="1800" i="1" kern="0" dirty="0" err="1">
                          <a:effectLst/>
                        </a:rPr>
                        <a:t>celulă</a:t>
                      </a:r>
                      <a:r>
                        <a:rPr lang="es-PY" sz="1800" kern="0" dirty="0">
                          <a:effectLst/>
                        </a:rPr>
                        <a:t>)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endParaRPr lang="ro-RO" sz="1800" kern="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kern="0" dirty="0">
                          <a:effectLst/>
                        </a:rPr>
                        <a:t>celula se umflă</a:t>
                      </a:r>
                      <a:r>
                        <a:rPr lang="ro-RO" sz="1800" kern="0" dirty="0">
                          <a:effectLst/>
                        </a:rPr>
                        <a:t> (turgescența celulei)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6697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 err="1">
                          <a:effectLst/>
                        </a:rPr>
                        <a:t>Solventul</a:t>
                      </a:r>
                      <a:r>
                        <a:rPr lang="en-US" sz="1800" kern="0" dirty="0">
                          <a:effectLst/>
                        </a:rPr>
                        <a:t> </a:t>
                      </a:r>
                      <a:r>
                        <a:rPr lang="ro-RO" sz="1800" kern="0" dirty="0">
                          <a:effectLst/>
                        </a:rPr>
                        <a:t>iese</a:t>
                      </a:r>
                      <a:r>
                        <a:rPr lang="en-US" sz="1800" kern="0" dirty="0">
                          <a:effectLst/>
                        </a:rPr>
                        <a:t> din </a:t>
                      </a:r>
                      <a:r>
                        <a:rPr lang="en-US" sz="1800" kern="0" dirty="0" err="1">
                          <a:effectLst/>
                        </a:rPr>
                        <a:t>celulă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Osmoza </a:t>
                      </a:r>
                      <a:r>
                        <a:rPr lang="en-US" sz="1800" kern="0" dirty="0" err="1">
                          <a:effectLst/>
                        </a:rPr>
                        <a:t>spre</a:t>
                      </a:r>
                      <a:r>
                        <a:rPr lang="en-US" sz="1800" kern="0" dirty="0">
                          <a:effectLst/>
                        </a:rPr>
                        <a:t> </a:t>
                      </a:r>
                      <a:r>
                        <a:rPr lang="en-US" sz="1800" kern="0" dirty="0" err="1">
                          <a:effectLst/>
                        </a:rPr>
                        <a:t>exteriorul</a:t>
                      </a:r>
                      <a:r>
                        <a:rPr lang="en-US" sz="1800" kern="0" dirty="0">
                          <a:effectLst/>
                        </a:rPr>
                        <a:t> </a:t>
                      </a:r>
                      <a:r>
                        <a:rPr lang="en-US" sz="1800" kern="0" dirty="0" err="1">
                          <a:effectLst/>
                        </a:rPr>
                        <a:t>celulei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800" kern="0" dirty="0">
                          <a:effectLst/>
                        </a:rPr>
                        <a:t>Se manifestă la </a:t>
                      </a:r>
                      <a:r>
                        <a:rPr lang="pt-BR" sz="1800" kern="0" dirty="0">
                          <a:effectLst/>
                        </a:rPr>
                        <a:t>presiune osmotică înaltă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kern="0" dirty="0">
                          <a:effectLst/>
                        </a:rPr>
                        <a:t>Soluțiile hipertonice induc exosmoza în celule (lichidul intravenos este deseori hi</a:t>
                      </a:r>
                      <a:r>
                        <a:rPr lang="ro-RO" sz="1800" kern="0" dirty="0">
                          <a:effectLst/>
                        </a:rPr>
                        <a:t>p</a:t>
                      </a:r>
                      <a:r>
                        <a:rPr lang="pt-BR" sz="1800" kern="0" dirty="0">
                          <a:effectLst/>
                        </a:rPr>
                        <a:t>ertonic deoarece are mult</a:t>
                      </a:r>
                      <a:r>
                        <a:rPr lang="ro-RO" sz="1800" kern="0" dirty="0">
                          <a:effectLst/>
                        </a:rPr>
                        <a:t>e</a:t>
                      </a:r>
                      <a:r>
                        <a:rPr lang="pt-BR" sz="1800" kern="0" dirty="0">
                          <a:effectLst/>
                        </a:rPr>
                        <a:t> solute</a:t>
                      </a:r>
                      <a:r>
                        <a:rPr lang="ro-RO" sz="1800" kern="0" dirty="0">
                          <a:effectLst/>
                        </a:rPr>
                        <a:t>)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endParaRPr lang="ro-RO" sz="1800" kern="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kern="0" dirty="0">
                          <a:effectLst/>
                        </a:rPr>
                        <a:t>Potențialul apei mai mic al mediului înconjurător în comparare cu citosola (</a:t>
                      </a:r>
                      <a:r>
                        <a:rPr lang="pt-BR" sz="1800" i="1" kern="0" dirty="0">
                          <a:effectLst/>
                        </a:rPr>
                        <a:t>partea apoasă a citoplasmei în celulă</a:t>
                      </a:r>
                      <a:r>
                        <a:rPr lang="pt-BR" sz="1800" kern="0" dirty="0">
                          <a:effectLst/>
                        </a:rPr>
                        <a:t>)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endParaRPr lang="ro-RO" sz="1800" kern="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kern="0" dirty="0">
                          <a:effectLst/>
                        </a:rPr>
                        <a:t>celula se comprimă</a:t>
                      </a:r>
                      <a:r>
                        <a:rPr lang="ro-RO" sz="1800" kern="0" dirty="0">
                          <a:effectLst/>
                        </a:rPr>
                        <a:t> (plasmoliza la celule vegetale)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6697" marB="0"/>
                </a:tc>
                <a:extLst>
                  <a:ext uri="{0D108BD9-81ED-4DB2-BD59-A6C34878D82A}">
                    <a16:rowId xmlns:a16="http://schemas.microsoft.com/office/drawing/2014/main" val="3857305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4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FBC3-3C42-4049-5686-8CBC0F29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T</a:t>
            </a:r>
            <a:r>
              <a:rPr lang="en-US" dirty="0" err="1"/>
              <a:t>ransport</a:t>
            </a:r>
            <a:r>
              <a:rPr lang="ro-RO" dirty="0" err="1"/>
              <a:t>ul</a:t>
            </a:r>
            <a:r>
              <a:rPr lang="en-US" dirty="0"/>
              <a:t> </a:t>
            </a:r>
            <a:r>
              <a:rPr lang="en-US" dirty="0" err="1"/>
              <a:t>pasiv</a:t>
            </a:r>
            <a:r>
              <a:rPr lang="ro-RO" dirty="0"/>
              <a:t> </a:t>
            </a:r>
            <a:r>
              <a:rPr lang="en-US" dirty="0"/>
              <a:t>se </a:t>
            </a:r>
            <a:r>
              <a:rPr lang="en-US" dirty="0" err="1"/>
              <a:t>bazează</a:t>
            </a:r>
            <a:r>
              <a:rPr lang="en-US" dirty="0"/>
              <a:t> pe </a:t>
            </a:r>
            <a:r>
              <a:rPr lang="en-US" dirty="0" err="1"/>
              <a:t>principiul</a:t>
            </a:r>
            <a:r>
              <a:rPr lang="en-US" dirty="0"/>
              <a:t> </a:t>
            </a:r>
            <a:r>
              <a:rPr lang="en-US" dirty="0" err="1"/>
              <a:t>difuziei</a:t>
            </a:r>
            <a:r>
              <a:rPr lang="ro-RO" dirty="0"/>
              <a:t> și osmozei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4E20-C8F7-4409-636D-ED231F93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09" y="1825624"/>
            <a:ext cx="10515600" cy="48744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Y" b="1" dirty="0" err="1"/>
              <a:t>Difuzia</a:t>
            </a:r>
            <a:r>
              <a:rPr lang="es-PY" b="1" dirty="0"/>
              <a:t> </a:t>
            </a:r>
            <a:r>
              <a:rPr lang="es-PY" dirty="0"/>
              <a:t>este un </a:t>
            </a:r>
            <a:r>
              <a:rPr lang="es-PY" dirty="0" err="1"/>
              <a:t>transport</a:t>
            </a:r>
            <a:r>
              <a:rPr lang="es-PY" dirty="0"/>
              <a:t> </a:t>
            </a:r>
            <a:r>
              <a:rPr lang="es-PY" dirty="0" err="1"/>
              <a:t>pasiv</a:t>
            </a:r>
            <a:r>
              <a:rPr lang="es-PY" dirty="0"/>
              <a:t>, </a:t>
            </a:r>
            <a:r>
              <a:rPr lang="es-PY" dirty="0" err="1"/>
              <a:t>deoarece</a:t>
            </a:r>
            <a:r>
              <a:rPr lang="es-PY" dirty="0"/>
              <a:t> </a:t>
            </a:r>
            <a:r>
              <a:rPr lang="es-PY" dirty="0" err="1"/>
              <a:t>nu</a:t>
            </a:r>
            <a:r>
              <a:rPr lang="es-PY" dirty="0"/>
              <a:t> </a:t>
            </a:r>
            <a:r>
              <a:rPr lang="es-PY" dirty="0" err="1"/>
              <a:t>necesită</a:t>
            </a:r>
            <a:r>
              <a:rPr lang="es-PY" dirty="0"/>
              <a:t> </a:t>
            </a:r>
            <a:r>
              <a:rPr lang="es-PY" dirty="0" err="1"/>
              <a:t>energie</a:t>
            </a:r>
            <a:r>
              <a:rPr lang="es-PY" dirty="0"/>
              <a:t> </a:t>
            </a:r>
            <a:r>
              <a:rPr lang="es-PY" dirty="0" err="1"/>
              <a:t>externă</a:t>
            </a:r>
            <a:r>
              <a:rPr lang="es-PY" dirty="0"/>
              <a:t>. </a:t>
            </a:r>
            <a:r>
              <a:rPr lang="pt-BR" dirty="0"/>
              <a:t>Există mai multe tipuri de difuzie în membrana plasmatică:</a:t>
            </a:r>
            <a:endParaRPr lang="en-US" dirty="0"/>
          </a:p>
          <a:p>
            <a:r>
              <a:rPr lang="pt-BR" dirty="0"/>
              <a:t>1) Difuzie liberă.</a:t>
            </a:r>
            <a:endParaRPr lang="en-US" dirty="0"/>
          </a:p>
          <a:p>
            <a:r>
              <a:rPr lang="pt-BR" dirty="0"/>
              <a:t>2) Difuzie facilitată a non-electroliților.</a:t>
            </a:r>
            <a:endParaRPr lang="en-US" dirty="0"/>
          </a:p>
          <a:p>
            <a:r>
              <a:rPr lang="pt-BR" dirty="0"/>
              <a:t>3) Electrodifuzie (difuzie facilitată a ionilor).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O soluție a unei substanțe cu concentrație mare are o energie liberă mai mare decât o soluție a unei substanțe cu concentrație mai mică.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În timpul difuziei, energia este disipată. În schimb, o substanță nu se poate deplasa dintr-o regiune cu concentrație scăzută într-o regiune cu concentrație ridicată folosind energia sa internă. Aceasta necesită energie suplimentară de la o sursă externă.</a:t>
            </a:r>
            <a:endParaRPr lang="ro-RO" dirty="0"/>
          </a:p>
          <a:p>
            <a:r>
              <a:rPr lang="ro-RO" b="1" dirty="0"/>
              <a:t>Osmoza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9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3D4E9A-C8DA-FAA2-0E49-B640CF299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19755"/>
              </p:ext>
            </p:extLst>
          </p:nvPr>
        </p:nvGraphicFramePr>
        <p:xfrm>
          <a:off x="968188" y="424119"/>
          <a:ext cx="9780494" cy="4799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0247">
                  <a:extLst>
                    <a:ext uri="{9D8B030D-6E8A-4147-A177-3AD203B41FA5}">
                      <a16:colId xmlns:a16="http://schemas.microsoft.com/office/drawing/2014/main" val="558920240"/>
                    </a:ext>
                  </a:extLst>
                </a:gridCol>
                <a:gridCol w="4890247">
                  <a:extLst>
                    <a:ext uri="{9D8B030D-6E8A-4147-A177-3AD203B41FA5}">
                      <a16:colId xmlns:a16="http://schemas.microsoft.com/office/drawing/2014/main" val="217223546"/>
                    </a:ext>
                  </a:extLst>
                </a:gridCol>
              </a:tblGrid>
              <a:tr h="29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 err="1">
                          <a:effectLst/>
                        </a:rPr>
                        <a:t>Osmoza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 err="1">
                          <a:effectLst/>
                        </a:rPr>
                        <a:t>Difuzia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628229"/>
                  </a:ext>
                </a:extLst>
              </a:tr>
              <a:tr h="4488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2000" kern="100" dirty="0">
                          <a:effectLst/>
                        </a:rPr>
                        <a:t>Se </a:t>
                      </a:r>
                      <a:r>
                        <a:rPr lang="es-PY" sz="2000" kern="100" dirty="0" err="1">
                          <a:effectLst/>
                        </a:rPr>
                        <a:t>limitează</a:t>
                      </a:r>
                      <a:r>
                        <a:rPr lang="es-PY" sz="2000" kern="100" dirty="0">
                          <a:effectLst/>
                        </a:rPr>
                        <a:t> la </a:t>
                      </a:r>
                      <a:r>
                        <a:rPr lang="es-PY" sz="2000" kern="100" dirty="0" err="1">
                          <a:effectLst/>
                        </a:rPr>
                        <a:t>mediul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lichid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2000" kern="100" dirty="0" err="1">
                          <a:effectLst/>
                        </a:rPr>
                        <a:t>Necesită</a:t>
                      </a:r>
                      <a:r>
                        <a:rPr lang="es-PY" sz="2000" kern="100" dirty="0">
                          <a:effectLst/>
                        </a:rPr>
                        <a:t> o membrana </a:t>
                      </a:r>
                      <a:r>
                        <a:rPr lang="es-PY" sz="2000" kern="100" dirty="0" err="1">
                          <a:effectLst/>
                        </a:rPr>
                        <a:t>semipermiabilă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Depende de numărul particulelor solutului dizolvate în solvent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2000" kern="100" dirty="0" err="1">
                          <a:effectLst/>
                        </a:rPr>
                        <a:t>Necesită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apă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pentru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mișcarea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particulelor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o-RO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Numai moleculele solventului pot difuza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Fluxul particulelor are loc umai întro direcție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Are loc numai între solutii tipice similare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Poate fi în lichid, gaz și solid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Nu nec</a:t>
                      </a:r>
                      <a:r>
                        <a:rPr lang="ro-RO" sz="2000" kern="100" dirty="0" err="1">
                          <a:effectLst/>
                        </a:rPr>
                        <a:t>es</a:t>
                      </a:r>
                      <a:r>
                        <a:rPr lang="pt-BR" sz="2000" kern="100" dirty="0">
                          <a:effectLst/>
                        </a:rPr>
                        <a:t>ită membrane semipermiabile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Depinde de prezența altor particule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2000" kern="100" dirty="0" err="1">
                          <a:effectLst/>
                        </a:rPr>
                        <a:t>Nu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necesită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apă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pentru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mișcarea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particulelor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o-RO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Și moleculele solutului și moleculele solventului pot difuza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</a:rPr>
                        <a:t>Fluxul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particulelor</a:t>
                      </a:r>
                      <a:r>
                        <a:rPr lang="en-US" sz="2000" kern="100" dirty="0">
                          <a:effectLst/>
                        </a:rPr>
                        <a:t> are loc </a:t>
                      </a:r>
                      <a:r>
                        <a:rPr lang="en-US" sz="2000" kern="100" dirty="0" err="1">
                          <a:effectLst/>
                        </a:rPr>
                        <a:t>în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ambele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direcții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2000" kern="100" dirty="0">
                          <a:effectLst/>
                        </a:rPr>
                        <a:t>Are </a:t>
                      </a:r>
                      <a:r>
                        <a:rPr lang="es-PY" sz="2000" kern="100" dirty="0" err="1">
                          <a:effectLst/>
                        </a:rPr>
                        <a:t>loc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între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soluții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similare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sau</a:t>
                      </a:r>
                      <a:r>
                        <a:rPr lang="es-PY" sz="2000" kern="100" dirty="0">
                          <a:effectLst/>
                        </a:rPr>
                        <a:t> </a:t>
                      </a:r>
                      <a:r>
                        <a:rPr lang="es-PY" sz="2000" kern="100" dirty="0" err="1">
                          <a:effectLst/>
                        </a:rPr>
                        <a:t>diferite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00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84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8B13F5-CE97-064D-E6ED-75496A16F348}"/>
              </a:ext>
            </a:extLst>
          </p:cNvPr>
          <p:cNvSpPr txBox="1"/>
          <p:nvPr/>
        </p:nvSpPr>
        <p:spPr>
          <a:xfrm>
            <a:off x="892193" y="1460438"/>
            <a:ext cx="1073467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800" b="1" dirty="0"/>
              <a:t>Determinarea presiunii osmotice</a:t>
            </a:r>
          </a:p>
          <a:p>
            <a:pPr algn="ctr"/>
            <a:endParaRPr lang="ro-RO" sz="2800" b="1" dirty="0"/>
          </a:p>
          <a:p>
            <a:r>
              <a:rPr lang="ro-RO" b="1" dirty="0"/>
              <a:t>Metod dinamică </a:t>
            </a:r>
            <a:r>
              <a:rPr lang="ro-RO" dirty="0"/>
              <a:t>– se exercită o presiune asupra soluției urmărindu-se anularea fluxului de solvent prin membrana semipermeabilă și stabilirea echilibrului;</a:t>
            </a:r>
          </a:p>
          <a:p>
            <a:endParaRPr lang="ro-RO" dirty="0"/>
          </a:p>
          <a:p>
            <a:r>
              <a:rPr lang="ro-RO" b="1" dirty="0"/>
              <a:t>Metoda statică / directă –</a:t>
            </a:r>
            <a:r>
              <a:rPr lang="ro-RO" dirty="0"/>
              <a:t> presupune măsurarea presiunii hidrostatice necesare instalării echilibrului solvent-soluție cu ajutorul osmometrului.</a:t>
            </a:r>
          </a:p>
          <a:p>
            <a:r>
              <a:rPr lang="ro-RO" dirty="0"/>
              <a:t>Presiunea exercitată asupra soluției pentru a împiedica pătrunderea solventului prin membrana semipermeabilă se numește presiune osmotică a soluției</a:t>
            </a:r>
            <a:r>
              <a:rPr lang="ro-RO" b="1" dirty="0">
                <a:solidFill>
                  <a:srgbClr val="FF0000"/>
                </a:solidFill>
              </a:rPr>
              <a:t> Pos = </a:t>
            </a:r>
            <a:r>
              <a:rPr lang="el-GR" b="1" dirty="0">
                <a:solidFill>
                  <a:srgbClr val="FF0000"/>
                </a:solidFill>
              </a:rPr>
              <a:t>ρ</a:t>
            </a:r>
            <a:r>
              <a:rPr lang="ro-RO" b="1" dirty="0" err="1">
                <a:solidFill>
                  <a:srgbClr val="FF0000"/>
                </a:solidFill>
              </a:rPr>
              <a:t>gh</a:t>
            </a:r>
            <a:endParaRPr lang="ro-RO" b="1" dirty="0">
              <a:solidFill>
                <a:srgbClr val="FF0000"/>
              </a:solidFill>
            </a:endParaRPr>
          </a:p>
          <a:p>
            <a:endParaRPr lang="ro-RO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76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D54D-3067-FBE2-60B9-BF707454C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916" y="226905"/>
            <a:ext cx="5845233" cy="63235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ebulioscopică</a:t>
            </a:r>
            <a:r>
              <a:rPr lang="en-US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9A01-0ACD-1858-F550-5A875991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32" y="937151"/>
            <a:ext cx="11265131" cy="569394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Temperatura</a:t>
            </a:r>
            <a:r>
              <a:rPr lang="en-US" dirty="0"/>
              <a:t> de </a:t>
            </a:r>
            <a:r>
              <a:rPr lang="en-US" dirty="0" err="1"/>
              <a:t>fierbere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 </a:t>
            </a:r>
            <a:r>
              <a:rPr lang="en-US" dirty="0" err="1"/>
              <a:t>normale</a:t>
            </a:r>
            <a:r>
              <a:rPr lang="en-US" dirty="0"/>
              <a:t>,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lichid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la care </a:t>
            </a: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vaporilor</a:t>
            </a:r>
            <a:r>
              <a:rPr lang="en-US" dirty="0"/>
              <a:t> </a:t>
            </a:r>
            <a:r>
              <a:rPr lang="en-US" dirty="0" err="1"/>
              <a:t>saturanți</a:t>
            </a:r>
            <a:r>
              <a:rPr lang="en-US" dirty="0"/>
              <a:t> </a:t>
            </a:r>
            <a:r>
              <a:rPr lang="en-US" b="1" dirty="0"/>
              <a:t>p</a:t>
            </a:r>
            <a:r>
              <a:rPr lang="en-US" sz="2000" b="1" dirty="0"/>
              <a:t>m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en-US" dirty="0" err="1"/>
              <a:t>egală</a:t>
            </a:r>
            <a:r>
              <a:rPr lang="en-US" dirty="0"/>
              <a:t> cu </a:t>
            </a: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atmosferei</a:t>
            </a:r>
            <a:r>
              <a:rPr lang="en-US" dirty="0"/>
              <a:t> </a:t>
            </a:r>
            <a:r>
              <a:rPr lang="en-US" b="1" dirty="0"/>
              <a:t>H = p</a:t>
            </a:r>
            <a:r>
              <a:rPr lang="en-US" sz="2000" b="1" dirty="0"/>
              <a:t>m</a:t>
            </a:r>
            <a:r>
              <a:rPr lang="en-US" b="1" dirty="0"/>
              <a:t> = 1atm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Dizolvarea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lichid</a:t>
            </a:r>
            <a:r>
              <a:rPr lang="en-US" dirty="0"/>
              <a:t> reduce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presiune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soluția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încălzită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echilibrul</a:t>
            </a:r>
            <a:r>
              <a:rPr lang="en-US" dirty="0"/>
              <a:t>. </a:t>
            </a:r>
            <a:r>
              <a:rPr lang="en-US" b="1" dirty="0"/>
              <a:t>Efectul </a:t>
            </a:r>
            <a:r>
              <a:rPr lang="en-US" b="1" dirty="0" err="1"/>
              <a:t>ebulioscopic</a:t>
            </a:r>
            <a:r>
              <a:rPr lang="en-US" b="1" dirty="0"/>
              <a:t> </a:t>
            </a:r>
            <a:r>
              <a:rPr lang="en-US" dirty="0" err="1"/>
              <a:t>constă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temperaturii</a:t>
            </a:r>
            <a:r>
              <a:rPr lang="ro-RO" dirty="0"/>
              <a:t>  </a:t>
            </a:r>
            <a:r>
              <a:rPr lang="en-US" dirty="0"/>
              <a:t>de </a:t>
            </a:r>
            <a:r>
              <a:rPr lang="en-US" dirty="0" err="1"/>
              <a:t>fierbere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soluții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solventul</a:t>
            </a:r>
            <a:r>
              <a:rPr lang="en-US" dirty="0"/>
              <a:t> </a:t>
            </a:r>
            <a:r>
              <a:rPr lang="en-US" dirty="0" err="1"/>
              <a:t>pur</a:t>
            </a:r>
            <a:r>
              <a:rPr lang="en-US" dirty="0"/>
              <a:t>: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soluțiilor</a:t>
            </a:r>
            <a:r>
              <a:rPr lang="en-US" dirty="0"/>
              <a:t> </a:t>
            </a:r>
            <a:r>
              <a:rPr lang="en-US" dirty="0" err="1"/>
              <a:t>diluate</a:t>
            </a:r>
            <a:r>
              <a:rPr lang="en-US" dirty="0"/>
              <a:t>,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temperaturii</a:t>
            </a:r>
            <a:r>
              <a:rPr lang="en-US" dirty="0"/>
              <a:t> de</a:t>
            </a:r>
            <a:r>
              <a:rPr lang="ro-RO" dirty="0"/>
              <a:t>                </a:t>
            </a:r>
            <a:r>
              <a:rPr lang="en-US" dirty="0"/>
              <a:t> </a:t>
            </a:r>
            <a:r>
              <a:rPr lang="ro-RO" dirty="0"/>
              <a:t>                        </a:t>
            </a:r>
            <a:r>
              <a:rPr lang="en-US" dirty="0" err="1"/>
              <a:t>fierbere</a:t>
            </a:r>
            <a:r>
              <a:rPr lang="en-US" dirty="0"/>
              <a:t> </a:t>
            </a:r>
            <a:r>
              <a:rPr lang="el-GR" b="1" dirty="0"/>
              <a:t>Δ</a:t>
            </a:r>
            <a:r>
              <a:rPr lang="en-US" b="1" dirty="0" err="1"/>
              <a:t>t</a:t>
            </a:r>
            <a:r>
              <a:rPr lang="en-US" sz="2000" b="1" dirty="0" err="1"/>
              <a:t>eb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proporțională</a:t>
            </a:r>
            <a:r>
              <a:rPr lang="en-US" dirty="0"/>
              <a:t> cu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ro-RO" dirty="0"/>
              <a:t>                               </a:t>
            </a:r>
            <a:r>
              <a:rPr lang="en-US" dirty="0" err="1"/>
              <a:t>osmolară</a:t>
            </a:r>
            <a:r>
              <a:rPr lang="en-US" dirty="0"/>
              <a:t>:</a:t>
            </a:r>
            <a:endParaRPr lang="ro-RO" dirty="0"/>
          </a:p>
          <a:p>
            <a:endParaRPr lang="ro-RO" dirty="0"/>
          </a:p>
          <a:p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 err="1">
                <a:highlight>
                  <a:srgbClr val="FFFF00"/>
                </a:highlight>
              </a:rPr>
              <a:t>legea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lui</a:t>
            </a:r>
            <a:r>
              <a:rPr lang="en-US" b="1" dirty="0">
                <a:highlight>
                  <a:srgbClr val="FFFF00"/>
                </a:highlight>
              </a:rPr>
              <a:t> Raoult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constanta</a:t>
            </a:r>
            <a:r>
              <a:rPr lang="en-US" dirty="0"/>
              <a:t> </a:t>
            </a:r>
            <a:r>
              <a:rPr lang="ro-RO" dirty="0"/>
              <a:t>                    </a:t>
            </a:r>
            <a:r>
              <a:rPr lang="en-US" dirty="0" err="1"/>
              <a:t>ebulioscopică</a:t>
            </a:r>
            <a:r>
              <a:rPr lang="en-US" dirty="0"/>
              <a:t> </a:t>
            </a:r>
            <a:r>
              <a:rPr lang="en-US" dirty="0" err="1"/>
              <a:t>keb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de natura </a:t>
            </a:r>
            <a:r>
              <a:rPr lang="en-US" dirty="0" err="1"/>
              <a:t>solventului</a:t>
            </a:r>
            <a:r>
              <a:rPr lang="en-US" dirty="0"/>
              <a:t>. </a:t>
            </a:r>
            <a:r>
              <a:rPr lang="ro-RO" dirty="0"/>
              <a:t>                                                                                      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apă</a:t>
            </a:r>
            <a:r>
              <a:rPr lang="en-US" dirty="0"/>
              <a:t>, </a:t>
            </a:r>
            <a:r>
              <a:rPr lang="en-US" dirty="0" err="1"/>
              <a:t>k</a:t>
            </a:r>
            <a:r>
              <a:rPr lang="en-US" sz="2200" dirty="0" err="1"/>
              <a:t>eb</a:t>
            </a:r>
            <a:r>
              <a:rPr lang="en-US" dirty="0"/>
              <a:t> = 0,52 °C/M.</a:t>
            </a:r>
            <a:endParaRPr lang="ro-RO" dirty="0"/>
          </a:p>
          <a:p>
            <a:r>
              <a:rPr lang="ro-RO" dirty="0"/>
              <a:t>In final: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1562D-CB84-936C-AA87-238C5B599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916" y="3004556"/>
            <a:ext cx="3429223" cy="534200"/>
          </a:xfrm>
          <a:prstGeom prst="rect">
            <a:avLst/>
          </a:prstGeom>
        </p:spPr>
      </p:pic>
      <p:pic>
        <p:nvPicPr>
          <p:cNvPr id="1026" name="Picture 2" descr="Figura 6.3: Diagrama fazelor corespunzătoare: 1 - solventului pur; 2 - soluției.">
            <a:extLst>
              <a:ext uri="{FF2B5EF4-FFF2-40B4-BE49-F238E27FC236}">
                <a16:creationId xmlns:a16="http://schemas.microsoft.com/office/drawing/2014/main" id="{F98F782D-9B10-E288-134E-21C31363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77" y="3696701"/>
            <a:ext cx="3667991" cy="293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6A12AB-67D2-82BB-3A31-F5EF3ED55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612" y="4199827"/>
            <a:ext cx="1959861" cy="590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18C65-23FE-AE79-0563-42C78991B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28" y="6096894"/>
            <a:ext cx="3485017" cy="5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2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203C-9BA6-6377-FF65-DACB539D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483"/>
          </a:xfrm>
        </p:spPr>
        <p:txBody>
          <a:bodyPr/>
          <a:lstStyle/>
          <a:p>
            <a:pPr algn="ctr"/>
            <a:r>
              <a:rPr lang="en-US" b="1" dirty="0" err="1"/>
              <a:t>Metoda</a:t>
            </a:r>
            <a:r>
              <a:rPr lang="en-US" b="1" dirty="0"/>
              <a:t> </a:t>
            </a:r>
            <a:r>
              <a:rPr lang="en-US" b="1" dirty="0" err="1"/>
              <a:t>crioscopică</a:t>
            </a:r>
            <a:r>
              <a:rPr lang="ro-RO" b="1" dirty="0"/>
              <a:t> / indirectă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D85BE-1242-E27C-9E1A-48C0EFF7B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37" y="1343608"/>
            <a:ext cx="11342725" cy="5308204"/>
          </a:xfrm>
        </p:spPr>
        <p:txBody>
          <a:bodyPr>
            <a:normAutofit fontScale="92500"/>
          </a:bodyPr>
          <a:lstStyle/>
          <a:p>
            <a:r>
              <a:rPr lang="en-US" dirty="0"/>
              <a:t>Efectul </a:t>
            </a:r>
            <a:r>
              <a:rPr lang="en-US" dirty="0" err="1"/>
              <a:t>crioscopic</a:t>
            </a:r>
            <a:r>
              <a:rPr lang="en-US" dirty="0"/>
              <a:t> </a:t>
            </a:r>
            <a:r>
              <a:rPr lang="en-US" dirty="0" err="1"/>
              <a:t>constă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b="1" dirty="0" err="1"/>
              <a:t>scăderea</a:t>
            </a:r>
            <a:r>
              <a:rPr lang="en-US" b="1" dirty="0"/>
              <a:t> </a:t>
            </a:r>
            <a:r>
              <a:rPr lang="en-US" b="1" dirty="0" err="1"/>
              <a:t>punctului</a:t>
            </a:r>
            <a:r>
              <a:rPr lang="en-US" b="1" dirty="0"/>
              <a:t> de </a:t>
            </a:r>
            <a:r>
              <a:rPr lang="en-US" b="1" dirty="0" err="1"/>
              <a:t>congelare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soluții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solventul</a:t>
            </a:r>
            <a:r>
              <a:rPr lang="en-US" dirty="0"/>
              <a:t> </a:t>
            </a:r>
            <a:r>
              <a:rPr lang="en-US" dirty="0" err="1"/>
              <a:t>pur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l-GR" i="1" dirty="0"/>
              <a:t>Δ</a:t>
            </a:r>
            <a:r>
              <a:rPr lang="en-US" i="1" dirty="0" err="1"/>
              <a:t>t</a:t>
            </a:r>
            <a:r>
              <a:rPr lang="en-US" i="1" baseline="-25000" dirty="0" err="1"/>
              <a:t>cr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i="1" baseline="-25000" dirty="0" err="1"/>
              <a:t>t</a:t>
            </a:r>
            <a:r>
              <a:rPr lang="en-US" i="1" baseline="30000" dirty="0" err="1"/>
              <a:t>solvent</a:t>
            </a:r>
            <a:r>
              <a:rPr lang="en-US" i="1" baseline="30000" dirty="0"/>
              <a:t> </a:t>
            </a:r>
            <a:r>
              <a:rPr lang="en-US" i="1" baseline="30000" dirty="0" err="1"/>
              <a:t>pur</a:t>
            </a:r>
            <a:r>
              <a:rPr lang="en-US" i="1" dirty="0"/>
              <a:t> − </a:t>
            </a:r>
            <a:r>
              <a:rPr lang="en-US" i="1" dirty="0" err="1"/>
              <a:t>t</a:t>
            </a:r>
            <a:r>
              <a:rPr lang="en-US" i="1" baseline="-25000" dirty="0" err="1"/>
              <a:t>t</a:t>
            </a:r>
            <a:r>
              <a:rPr lang="en-US" i="1" baseline="30000" dirty="0" err="1"/>
              <a:t>soluție</a:t>
            </a:r>
            <a:endParaRPr lang="en-US" dirty="0"/>
          </a:p>
          <a:p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aici</a:t>
            </a:r>
            <a:r>
              <a:rPr lang="en-US" dirty="0"/>
              <a:t>, </a:t>
            </a:r>
            <a:r>
              <a:rPr lang="en-US" b="1" dirty="0" err="1"/>
              <a:t>scăderea</a:t>
            </a:r>
            <a:r>
              <a:rPr lang="en-US" b="1" dirty="0"/>
              <a:t> </a:t>
            </a:r>
            <a:r>
              <a:rPr lang="en-US" b="1" dirty="0" err="1"/>
              <a:t>temperaturii</a:t>
            </a:r>
            <a:r>
              <a:rPr lang="en-US" b="1" dirty="0"/>
              <a:t> de </a:t>
            </a:r>
            <a:r>
              <a:rPr lang="en-US" b="1" dirty="0" err="1"/>
              <a:t>înghețare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proporțională</a:t>
            </a:r>
            <a:r>
              <a:rPr lang="en-US" dirty="0"/>
              <a:t> cu </a:t>
            </a:r>
            <a:r>
              <a:rPr lang="en-US" b="1" dirty="0" err="1"/>
              <a:t>concentrația</a:t>
            </a:r>
            <a:r>
              <a:rPr lang="en-US" b="1" dirty="0"/>
              <a:t> </a:t>
            </a:r>
            <a:r>
              <a:rPr lang="en-US" b="1" dirty="0" err="1"/>
              <a:t>osmolară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l-GR" i="1" dirty="0"/>
              <a:t>Δ</a:t>
            </a:r>
            <a:r>
              <a:rPr lang="en-US" i="1" dirty="0" err="1"/>
              <a:t>t</a:t>
            </a:r>
            <a:r>
              <a:rPr lang="en-US" i="1" baseline="-25000" dirty="0" err="1"/>
              <a:t>cr</a:t>
            </a:r>
            <a:r>
              <a:rPr lang="en-US" i="1" dirty="0"/>
              <a:t> = </a:t>
            </a:r>
            <a:r>
              <a:rPr lang="en-US" i="1" dirty="0" err="1"/>
              <a:t>k</a:t>
            </a:r>
            <a:r>
              <a:rPr lang="en-US" i="1" baseline="-25000" dirty="0" err="1"/>
              <a:t>cr</a:t>
            </a:r>
            <a:r>
              <a:rPr lang="en-US" i="1" dirty="0"/>
              <a:t> · c</a:t>
            </a:r>
            <a:endParaRPr lang="en-US" dirty="0"/>
          </a:p>
          <a:p>
            <a:r>
              <a:rPr lang="en-US" dirty="0"/>
              <a:t>Tot </a:t>
            </a:r>
            <a:r>
              <a:rPr lang="en-US" b="1" dirty="0" err="1"/>
              <a:t>legea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Raoult</a:t>
            </a:r>
            <a:r>
              <a:rPr lang="en-US" dirty="0"/>
              <a:t> se </a:t>
            </a:r>
            <a:r>
              <a:rPr lang="en-US" dirty="0" err="1"/>
              <a:t>aplică</a:t>
            </a:r>
            <a:r>
              <a:rPr lang="en-US" dirty="0"/>
              <a:t>, cu </a:t>
            </a:r>
            <a:r>
              <a:rPr lang="en-US" i="1" dirty="0" err="1"/>
              <a:t>k</a:t>
            </a:r>
            <a:r>
              <a:rPr lang="en-US" i="1" baseline="-25000" dirty="0" err="1"/>
              <a:t>cr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apă</a:t>
            </a:r>
            <a:r>
              <a:rPr lang="en-US" dirty="0"/>
              <a:t> </a:t>
            </a:r>
            <a:r>
              <a:rPr lang="en-US" b="1" dirty="0"/>
              <a:t>1,86 °C/M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b="1" dirty="0"/>
              <a:t>plasma </a:t>
            </a:r>
            <a:r>
              <a:rPr lang="en-US" b="1" dirty="0" err="1"/>
              <a:t>sanguină</a:t>
            </a:r>
            <a:r>
              <a:rPr lang="en-US" dirty="0"/>
              <a:t> </a:t>
            </a:r>
            <a:r>
              <a:rPr lang="en-US" b="1" dirty="0"/>
              <a:t>0,56 °C/M</a:t>
            </a:r>
            <a:r>
              <a:rPr lang="en-US" dirty="0"/>
              <a:t>.</a:t>
            </a:r>
          </a:p>
          <a:p>
            <a:r>
              <a:rPr lang="en-US" dirty="0" err="1"/>
              <a:t>Relația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osmotică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l-GR" b="1" i="1" dirty="0">
                <a:highlight>
                  <a:srgbClr val="FFFF00"/>
                </a:highlight>
              </a:rPr>
              <a:t>π = </a:t>
            </a:r>
            <a:r>
              <a:rPr lang="en-US" b="1" i="1" dirty="0">
                <a:highlight>
                  <a:srgbClr val="FFFF00"/>
                </a:highlight>
              </a:rPr>
              <a:t>R T (</a:t>
            </a:r>
            <a:r>
              <a:rPr lang="el-GR" b="1" i="1" dirty="0">
                <a:highlight>
                  <a:srgbClr val="FFFF00"/>
                </a:highlight>
              </a:rPr>
              <a:t>Δ</a:t>
            </a:r>
            <a:r>
              <a:rPr lang="en-US" b="1" i="1" dirty="0" err="1">
                <a:highlight>
                  <a:srgbClr val="FFFF00"/>
                </a:highlight>
              </a:rPr>
              <a:t>t</a:t>
            </a:r>
            <a:r>
              <a:rPr lang="en-US" b="1" i="1" baseline="-25000" dirty="0" err="1">
                <a:highlight>
                  <a:srgbClr val="FFFF00"/>
                </a:highlight>
              </a:rPr>
              <a:t>cr</a:t>
            </a:r>
            <a:r>
              <a:rPr lang="en-US" b="1" i="1" dirty="0">
                <a:highlight>
                  <a:srgbClr val="FFFF00"/>
                </a:highlight>
              </a:rPr>
              <a:t> / </a:t>
            </a:r>
            <a:r>
              <a:rPr lang="en-US" b="1" i="1" dirty="0" err="1">
                <a:highlight>
                  <a:srgbClr val="FFFF00"/>
                </a:highlight>
              </a:rPr>
              <a:t>k</a:t>
            </a:r>
            <a:r>
              <a:rPr lang="en-US" b="1" i="1" baseline="-25000" dirty="0" err="1">
                <a:highlight>
                  <a:srgbClr val="FFFF00"/>
                </a:highlight>
              </a:rPr>
              <a:t>cr</a:t>
            </a:r>
            <a:r>
              <a:rPr lang="en-US" b="1" i="1" dirty="0">
                <a:highlight>
                  <a:srgbClr val="FFFF00"/>
                </a:highlight>
              </a:rPr>
              <a:t>)</a:t>
            </a:r>
            <a:endParaRPr lang="en-US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efecte</a:t>
            </a:r>
            <a:r>
              <a:rPr lang="en-US" dirty="0"/>
              <a:t> au </a:t>
            </a:r>
            <a:r>
              <a:rPr lang="en-US" dirty="0" err="1"/>
              <a:t>aplicații</a:t>
            </a:r>
            <a:r>
              <a:rPr lang="en-US" dirty="0"/>
              <a:t> practice,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folosirea</a:t>
            </a:r>
            <a:r>
              <a:rPr lang="en-US" dirty="0"/>
              <a:t> </a:t>
            </a:r>
            <a:r>
              <a:rPr lang="en-US" b="1" dirty="0" err="1"/>
              <a:t>antigelului</a:t>
            </a:r>
            <a:r>
              <a:rPr lang="en-US" dirty="0"/>
              <a:t> (</a:t>
            </a:r>
            <a:r>
              <a:rPr lang="en-US" dirty="0" err="1"/>
              <a:t>soluție</a:t>
            </a:r>
            <a:r>
              <a:rPr lang="en-US" dirty="0"/>
              <a:t> de </a:t>
            </a:r>
            <a:r>
              <a:rPr lang="en-US" dirty="0" err="1"/>
              <a:t>etilenglicol</a:t>
            </a:r>
            <a:r>
              <a:rPr lang="en-US" dirty="0"/>
              <a:t> </a:t>
            </a:r>
            <a:r>
              <a:rPr lang="en-US" i="1" dirty="0"/>
              <a:t>(CH</a:t>
            </a:r>
            <a:r>
              <a:rPr lang="en-US" i="1" baseline="-25000" dirty="0"/>
              <a:t>2</a:t>
            </a:r>
            <a:r>
              <a:rPr lang="en-US" i="1" dirty="0"/>
              <a:t>OH)</a:t>
            </a:r>
            <a:r>
              <a:rPr lang="en-US" i="1" baseline="-25000" dirty="0"/>
              <a:t>2</a:t>
            </a:r>
            <a:r>
              <a:rPr lang="en-US" dirty="0"/>
              <a:t>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radiatoarele</a:t>
            </a:r>
            <a:r>
              <a:rPr lang="en-US" dirty="0"/>
              <a:t> </a:t>
            </a:r>
            <a:r>
              <a:rPr lang="en-US" dirty="0" err="1"/>
              <a:t>automobilelor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preveni</a:t>
            </a:r>
            <a:r>
              <a:rPr lang="en-US" dirty="0"/>
              <a:t> </a:t>
            </a:r>
            <a:r>
              <a:rPr lang="en-US" dirty="0" err="1"/>
              <a:t>înghețarea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76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FFBE-36FA-559F-11A6-35845170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017" y="221893"/>
            <a:ext cx="5257800" cy="885177"/>
          </a:xfrm>
        </p:spPr>
        <p:txBody>
          <a:bodyPr/>
          <a:lstStyle/>
          <a:p>
            <a:pPr algn="ctr"/>
            <a:r>
              <a:rPr lang="en-US" b="1" dirty="0"/>
              <a:t>Crioscopul Beckmann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62A1F-EEB2-33F8-C0F6-ADBCDE399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76" y="1399592"/>
            <a:ext cx="7522028" cy="50012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Crioscopul Beckmann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prevăzut</a:t>
            </a:r>
            <a:r>
              <a:rPr lang="en-US" dirty="0"/>
              <a:t> cu un vas </a:t>
            </a:r>
            <a:r>
              <a:rPr lang="ro-RO" dirty="0"/>
              <a:t>(</a:t>
            </a:r>
            <a:r>
              <a:rPr lang="en-US" dirty="0"/>
              <a:t>3</a:t>
            </a:r>
            <a:r>
              <a:rPr lang="ro-RO" dirty="0"/>
              <a:t>)</a:t>
            </a:r>
            <a:r>
              <a:rPr lang="en-US" dirty="0"/>
              <a:t> </a:t>
            </a:r>
            <a:r>
              <a:rPr lang="en-US" dirty="0" err="1"/>
              <a:t>confecţionat</a:t>
            </a:r>
            <a:r>
              <a:rPr lang="en-US" dirty="0"/>
              <a:t> din </a:t>
            </a:r>
            <a:r>
              <a:rPr lang="en-US" dirty="0" err="1"/>
              <a:t>sticlă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ro-RO" dirty="0"/>
              <a:t> </a:t>
            </a:r>
            <a:r>
              <a:rPr lang="en-US" dirty="0"/>
              <a:t>care se introduce </a:t>
            </a:r>
            <a:r>
              <a:rPr lang="en-US" dirty="0" err="1"/>
              <a:t>amestecul</a:t>
            </a:r>
            <a:r>
              <a:rPr lang="en-US" dirty="0"/>
              <a:t> </a:t>
            </a:r>
            <a:r>
              <a:rPr lang="en-US" dirty="0" err="1"/>
              <a:t>răcitor</a:t>
            </a:r>
            <a:r>
              <a:rPr lang="en-US" dirty="0"/>
              <a:t> (</a:t>
            </a:r>
            <a:r>
              <a:rPr lang="en-US" dirty="0" err="1"/>
              <a:t>gheaţă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sare</a:t>
            </a:r>
            <a:r>
              <a:rPr lang="en-US" dirty="0"/>
              <a:t>). 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amestec</a:t>
            </a:r>
            <a:r>
              <a:rPr lang="en-US" dirty="0"/>
              <a:t> se </a:t>
            </a:r>
            <a:r>
              <a:rPr lang="en-US" dirty="0" err="1"/>
              <a:t>introduc</a:t>
            </a:r>
            <a:r>
              <a:rPr lang="ro-RO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eprubete</a:t>
            </a:r>
            <a:r>
              <a:rPr lang="en-US" dirty="0"/>
              <a:t> din </a:t>
            </a:r>
            <a:r>
              <a:rPr lang="en-US" dirty="0" err="1"/>
              <a:t>sticlă</a:t>
            </a:r>
            <a:r>
              <a:rPr lang="en-US" dirty="0"/>
              <a:t>, </a:t>
            </a:r>
            <a:r>
              <a:rPr lang="en-US" dirty="0" err="1"/>
              <a:t>coaxiale</a:t>
            </a:r>
            <a:r>
              <a:rPr lang="en-US" dirty="0"/>
              <a:t> </a:t>
            </a:r>
            <a:r>
              <a:rPr lang="ro-RO" dirty="0"/>
              <a:t>(</a:t>
            </a:r>
            <a:r>
              <a:rPr lang="en-US" dirty="0"/>
              <a:t>1, 2</a:t>
            </a:r>
            <a:r>
              <a:rPr lang="ro-RO" dirty="0"/>
              <a:t>)</a:t>
            </a:r>
            <a:r>
              <a:rPr lang="en-US" dirty="0"/>
              <a:t>. </a:t>
            </a:r>
            <a:r>
              <a:rPr lang="en-US" dirty="0" err="1"/>
              <a:t>Eprubeta</a:t>
            </a:r>
            <a:r>
              <a:rPr lang="en-US" dirty="0"/>
              <a:t> </a:t>
            </a:r>
            <a:r>
              <a:rPr lang="en-US" dirty="0" err="1"/>
              <a:t>interioară</a:t>
            </a:r>
            <a:r>
              <a:rPr lang="en-US" dirty="0"/>
              <a:t> </a:t>
            </a:r>
            <a:r>
              <a:rPr lang="ro-RO" dirty="0"/>
              <a:t>(</a:t>
            </a:r>
            <a:r>
              <a:rPr lang="en-US" dirty="0"/>
              <a:t>1</a:t>
            </a:r>
            <a:r>
              <a:rPr lang="ro-RO" dirty="0"/>
              <a:t>)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prevăzută</a:t>
            </a:r>
            <a:r>
              <a:rPr lang="en-US" dirty="0"/>
              <a:t> cu</a:t>
            </a:r>
            <a:r>
              <a:rPr lang="ro-RO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braţe</a:t>
            </a:r>
            <a:r>
              <a:rPr lang="en-US" dirty="0"/>
              <a:t> </a:t>
            </a:r>
            <a:r>
              <a:rPr lang="en-US" dirty="0" err="1"/>
              <a:t>laterale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pe </a:t>
            </a:r>
            <a:r>
              <a:rPr lang="en-US" dirty="0" err="1"/>
              <a:t>axă</a:t>
            </a:r>
            <a:r>
              <a:rPr lang="en-US" dirty="0"/>
              <a:t> cu un dop </a:t>
            </a:r>
            <a:r>
              <a:rPr lang="en-US" dirty="0" err="1"/>
              <a:t>perforat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se introduce </a:t>
            </a:r>
            <a:r>
              <a:rPr lang="en-US" dirty="0" err="1"/>
              <a:t>în</a:t>
            </a:r>
            <a:r>
              <a:rPr lang="en-US" dirty="0"/>
              <a:t> interior</a:t>
            </a:r>
            <a:r>
              <a:rPr lang="ro-RO" dirty="0"/>
              <a:t> </a:t>
            </a:r>
            <a:r>
              <a:rPr lang="en-US" dirty="0" err="1"/>
              <a:t>termometrul</a:t>
            </a:r>
            <a:r>
              <a:rPr lang="en-US" dirty="0"/>
              <a:t> Beckmann </a:t>
            </a:r>
            <a:r>
              <a:rPr lang="ro-RO" dirty="0"/>
              <a:t>(</a:t>
            </a:r>
            <a:r>
              <a:rPr lang="en-US" dirty="0"/>
              <a:t>4</a:t>
            </a:r>
            <a:r>
              <a:rPr lang="ro-RO" dirty="0"/>
              <a:t>)</a:t>
            </a:r>
            <a:r>
              <a:rPr lang="en-US" dirty="0"/>
              <a:t>. </a:t>
            </a:r>
            <a:r>
              <a:rPr lang="en-US" dirty="0" err="1"/>
              <a:t>Stratul</a:t>
            </a:r>
            <a:r>
              <a:rPr lang="en-US" dirty="0"/>
              <a:t> de </a:t>
            </a:r>
            <a:r>
              <a:rPr lang="en-US" dirty="0" err="1"/>
              <a:t>aer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eprubete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o</a:t>
            </a:r>
            <a:r>
              <a:rPr lang="ro-RO" dirty="0"/>
              <a:t> </a:t>
            </a:r>
            <a:r>
              <a:rPr lang="en-US" dirty="0" err="1"/>
              <a:t>răcire</a:t>
            </a:r>
            <a:r>
              <a:rPr lang="en-US" dirty="0"/>
              <a:t> </a:t>
            </a:r>
            <a:r>
              <a:rPr lang="en-US" dirty="0" err="1"/>
              <a:t>lentă</a:t>
            </a:r>
            <a:r>
              <a:rPr lang="en-US" dirty="0"/>
              <a:t> a </a:t>
            </a:r>
            <a:r>
              <a:rPr lang="en-US" dirty="0" err="1"/>
              <a:t>soluţiei</a:t>
            </a:r>
            <a:r>
              <a:rPr lang="en-US" dirty="0"/>
              <a:t> </a:t>
            </a:r>
            <a:r>
              <a:rPr lang="ro-RO" dirty="0"/>
              <a:t>(</a:t>
            </a:r>
            <a:r>
              <a:rPr lang="en-US" dirty="0"/>
              <a:t>7</a:t>
            </a:r>
            <a:r>
              <a:rPr lang="ro-RO" dirty="0"/>
              <a:t>)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Starea</a:t>
            </a:r>
            <a:r>
              <a:rPr lang="en-US" dirty="0"/>
              <a:t> de </a:t>
            </a:r>
            <a:r>
              <a:rPr lang="en-US" dirty="0" err="1"/>
              <a:t>suprafuziune</a:t>
            </a:r>
            <a:r>
              <a:rPr lang="en-US" dirty="0"/>
              <a:t> se </a:t>
            </a:r>
            <a:r>
              <a:rPr lang="en-US" dirty="0" err="1"/>
              <a:t>realizează</a:t>
            </a:r>
            <a:r>
              <a:rPr lang="en-US" dirty="0"/>
              <a:t> </a:t>
            </a:r>
            <a:r>
              <a:rPr lang="en-US" dirty="0" err="1"/>
              <a:t>agitând</a:t>
            </a:r>
            <a:r>
              <a:rPr lang="en-US" dirty="0"/>
              <a:t> cu o </a:t>
            </a:r>
            <a:r>
              <a:rPr lang="en-US" dirty="0" err="1"/>
              <a:t>bară</a:t>
            </a:r>
            <a:r>
              <a:rPr lang="ro-RO" dirty="0"/>
              <a:t> </a:t>
            </a:r>
            <a:r>
              <a:rPr lang="en-US" dirty="0" err="1"/>
              <a:t>magnetică</a:t>
            </a:r>
            <a:r>
              <a:rPr lang="en-US" dirty="0"/>
              <a:t> </a:t>
            </a:r>
            <a:r>
              <a:rPr lang="ro-RO" dirty="0"/>
              <a:t>(</a:t>
            </a:r>
            <a:r>
              <a:rPr lang="en-US" dirty="0"/>
              <a:t>5</a:t>
            </a:r>
            <a:r>
              <a:rPr lang="ro-RO" dirty="0"/>
              <a:t>)</a:t>
            </a:r>
            <a:r>
              <a:rPr lang="en-US" dirty="0"/>
              <a:t>, </a:t>
            </a:r>
            <a:r>
              <a:rPr lang="en-US" dirty="0" err="1"/>
              <a:t>pusă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mişcare</a:t>
            </a:r>
            <a:r>
              <a:rPr lang="en-US" dirty="0"/>
              <a:t> de </a:t>
            </a:r>
            <a:r>
              <a:rPr lang="en-US" dirty="0" err="1"/>
              <a:t>rotaţie</a:t>
            </a:r>
            <a:r>
              <a:rPr lang="en-US" dirty="0"/>
              <a:t> 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magnet </a:t>
            </a:r>
            <a:r>
              <a:rPr lang="ro-RO" dirty="0"/>
              <a:t>(</a:t>
            </a:r>
            <a:r>
              <a:rPr lang="en-US" dirty="0"/>
              <a:t>6</a:t>
            </a:r>
            <a:r>
              <a:rPr lang="ro-RO" dirty="0"/>
              <a:t>)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formă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 err="1"/>
              <a:t>potcoavă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Magnetul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fixat</a:t>
            </a:r>
            <a:r>
              <a:rPr lang="en-US" dirty="0"/>
              <a:t> pe </a:t>
            </a:r>
            <a:r>
              <a:rPr lang="en-US" dirty="0" err="1"/>
              <a:t>axa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motor electric, </a:t>
            </a:r>
            <a:r>
              <a:rPr lang="en-US" dirty="0" err="1"/>
              <a:t>alimentat</a:t>
            </a:r>
            <a:r>
              <a:rPr lang="en-US" dirty="0"/>
              <a:t> la </a:t>
            </a:r>
            <a:r>
              <a:rPr lang="en-US" dirty="0" err="1"/>
              <a:t>reţeaua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 err="1"/>
              <a:t>curent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Termometrul</a:t>
            </a:r>
            <a:r>
              <a:rPr lang="en-US" dirty="0"/>
              <a:t> Beckmann are o </a:t>
            </a:r>
            <a:r>
              <a:rPr lang="en-US" dirty="0" err="1"/>
              <a:t>scară</a:t>
            </a:r>
            <a:r>
              <a:rPr lang="ro-RO" dirty="0"/>
              <a:t> precisă</a:t>
            </a:r>
            <a:r>
              <a:rPr lang="en-US" dirty="0"/>
              <a:t> </a:t>
            </a:r>
            <a:r>
              <a:rPr lang="en-US" dirty="0" err="1"/>
              <a:t>divizată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sutimi</a:t>
            </a:r>
            <a:r>
              <a:rPr lang="en-US" dirty="0"/>
              <a:t> de grad.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50C08-FD73-9D0C-9888-3D36AFB83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004" y="221893"/>
            <a:ext cx="3647229" cy="4230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7E7EFA-7256-DE40-B547-B50524BB6F7C}"/>
              </a:ext>
            </a:extLst>
          </p:cNvPr>
          <p:cNvSpPr txBox="1"/>
          <p:nvPr/>
        </p:nvSpPr>
        <p:spPr>
          <a:xfrm>
            <a:off x="8240291" y="4604782"/>
            <a:ext cx="38208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– </a:t>
            </a:r>
            <a:r>
              <a:rPr lang="en-US" dirty="0" err="1"/>
              <a:t>eprubetă</a:t>
            </a:r>
            <a:r>
              <a:rPr lang="en-US" dirty="0"/>
              <a:t> cu </a:t>
            </a:r>
            <a:r>
              <a:rPr lang="en-US" dirty="0" err="1"/>
              <a:t>soluţie</a:t>
            </a:r>
            <a:r>
              <a:rPr lang="en-US" dirty="0"/>
              <a:t> </a:t>
            </a:r>
            <a:r>
              <a:rPr lang="en-US" dirty="0" err="1"/>
              <a:t>investigată</a:t>
            </a:r>
            <a:r>
              <a:rPr lang="en-US" dirty="0"/>
              <a:t>; </a:t>
            </a:r>
            <a:r>
              <a:rPr lang="ro-RO" dirty="0"/>
              <a:t>     </a:t>
            </a:r>
            <a:r>
              <a:rPr lang="en-US" dirty="0"/>
              <a:t>2 – </a:t>
            </a:r>
            <a:r>
              <a:rPr lang="en-US" dirty="0" err="1"/>
              <a:t>eprubetă</a:t>
            </a:r>
            <a:r>
              <a:rPr lang="en-US" dirty="0"/>
              <a:t>, </a:t>
            </a:r>
            <a:endParaRPr lang="ro-RO" dirty="0"/>
          </a:p>
          <a:p>
            <a:r>
              <a:rPr lang="en-US" dirty="0"/>
              <a:t>3 – vas cu </a:t>
            </a:r>
            <a:r>
              <a:rPr lang="en-US" dirty="0" err="1"/>
              <a:t>amestec</a:t>
            </a:r>
            <a:r>
              <a:rPr lang="en-US" dirty="0"/>
              <a:t> </a:t>
            </a:r>
            <a:r>
              <a:rPr lang="en-US" dirty="0" err="1"/>
              <a:t>răcitor</a:t>
            </a:r>
            <a:r>
              <a:rPr lang="en-US" dirty="0"/>
              <a:t>;</a:t>
            </a:r>
          </a:p>
          <a:p>
            <a:r>
              <a:rPr lang="en-US" dirty="0"/>
              <a:t>4 – </a:t>
            </a:r>
            <a:r>
              <a:rPr lang="en-US" dirty="0" err="1"/>
              <a:t>termometrul</a:t>
            </a:r>
            <a:r>
              <a:rPr lang="en-US" dirty="0"/>
              <a:t> Beckmann; </a:t>
            </a:r>
            <a:endParaRPr lang="ro-RO" dirty="0"/>
          </a:p>
          <a:p>
            <a:r>
              <a:rPr lang="en-US" dirty="0"/>
              <a:t>5 – bara </a:t>
            </a:r>
            <a:r>
              <a:rPr lang="en-US" dirty="0" err="1"/>
              <a:t>magnetică</a:t>
            </a:r>
            <a:r>
              <a:rPr lang="en-US" dirty="0"/>
              <a:t>; </a:t>
            </a:r>
            <a:endParaRPr lang="ro-RO" dirty="0"/>
          </a:p>
          <a:p>
            <a:r>
              <a:rPr lang="en-US" dirty="0"/>
              <a:t>6 – magnet; </a:t>
            </a:r>
            <a:endParaRPr lang="ro-RO" dirty="0"/>
          </a:p>
          <a:p>
            <a:r>
              <a:rPr lang="en-US" dirty="0"/>
              <a:t>7 – </a:t>
            </a:r>
            <a:r>
              <a:rPr lang="en-US" dirty="0" err="1"/>
              <a:t>soluţia</a:t>
            </a:r>
            <a:r>
              <a:rPr lang="en-US" dirty="0"/>
              <a:t> </a:t>
            </a:r>
            <a:r>
              <a:rPr lang="en-US" dirty="0" err="1"/>
              <a:t>investigată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13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904F-AB3D-345B-C7BC-AA76D2B8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Osmometrul </a:t>
            </a:r>
            <a:r>
              <a:rPr lang="en-US" dirty="0" err="1"/>
              <a:t>Dutrochet</a:t>
            </a:r>
            <a:endParaRPr lang="ro-R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4DC83-F625-2703-CE8B-86D28C09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6" y="1295400"/>
            <a:ext cx="6486524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Dispozitivele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evidenţierea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presiunii</a:t>
            </a:r>
            <a:r>
              <a:rPr lang="en-US" dirty="0"/>
              <a:t> </a:t>
            </a:r>
            <a:r>
              <a:rPr lang="en-US" dirty="0" err="1"/>
              <a:t>osmotice</a:t>
            </a:r>
            <a:r>
              <a:rPr lang="ro-RO" dirty="0"/>
              <a:t> </a:t>
            </a:r>
            <a:r>
              <a:rPr lang="en-US" dirty="0"/>
              <a:t>se </a:t>
            </a:r>
            <a:r>
              <a:rPr lang="en-US" dirty="0" err="1"/>
              <a:t>numesc</a:t>
            </a:r>
            <a:r>
              <a:rPr lang="en-US" dirty="0"/>
              <a:t> </a:t>
            </a:r>
            <a:r>
              <a:rPr lang="en-US" dirty="0" err="1"/>
              <a:t>osmometre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Fig.</a:t>
            </a:r>
            <a:r>
              <a:rPr lang="ro-RO" dirty="0"/>
              <a:t>)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reprezentat</a:t>
            </a:r>
            <a:r>
              <a:rPr lang="en-US" dirty="0"/>
              <a:t> </a:t>
            </a:r>
            <a:r>
              <a:rPr lang="en-US" dirty="0" err="1"/>
              <a:t>osmometrul</a:t>
            </a:r>
            <a:r>
              <a:rPr lang="en-US" dirty="0"/>
              <a:t> </a:t>
            </a:r>
            <a:r>
              <a:rPr lang="en-US" dirty="0" err="1"/>
              <a:t>Dutrochet</a:t>
            </a:r>
            <a:r>
              <a:rPr lang="ro-RO" dirty="0"/>
              <a:t>.</a:t>
            </a:r>
          </a:p>
          <a:p>
            <a:r>
              <a:rPr lang="ro-RO" dirty="0"/>
              <a:t>Este </a:t>
            </a:r>
            <a:r>
              <a:rPr lang="en-US" dirty="0" err="1"/>
              <a:t>confecţionat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vas de </a:t>
            </a:r>
            <a:r>
              <a:rPr lang="en-US" dirty="0" err="1"/>
              <a:t>sticlă</a:t>
            </a:r>
            <a:r>
              <a:rPr lang="en-US" dirty="0"/>
              <a:t>, al </a:t>
            </a:r>
            <a:r>
              <a:rPr lang="en-US" dirty="0" err="1"/>
              <a:t>cărui</a:t>
            </a:r>
            <a:r>
              <a:rPr lang="en-US" dirty="0"/>
              <a:t> fund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înlocuit</a:t>
            </a:r>
            <a:r>
              <a:rPr lang="en-US" dirty="0"/>
              <a:t> cu o </a:t>
            </a:r>
            <a:r>
              <a:rPr lang="en-US" dirty="0" err="1"/>
              <a:t>membrană</a:t>
            </a:r>
            <a:r>
              <a:rPr lang="ro-RO" dirty="0"/>
              <a:t> </a:t>
            </a:r>
            <a:r>
              <a:rPr lang="en-US" dirty="0" err="1"/>
              <a:t>semipermeabilă</a:t>
            </a:r>
            <a:r>
              <a:rPr lang="en-US" dirty="0"/>
              <a:t> (</a:t>
            </a:r>
            <a:r>
              <a:rPr lang="en-US" dirty="0" err="1"/>
              <a:t>vezică</a:t>
            </a:r>
            <a:r>
              <a:rPr lang="en-US" dirty="0"/>
              <a:t> </a:t>
            </a:r>
            <a:r>
              <a:rPr lang="en-US" dirty="0" err="1"/>
              <a:t>urinară</a:t>
            </a:r>
            <a:r>
              <a:rPr lang="en-US" dirty="0"/>
              <a:t> de </a:t>
            </a:r>
            <a:r>
              <a:rPr lang="en-US" dirty="0" err="1"/>
              <a:t>porc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celofan</a:t>
            </a:r>
            <a:r>
              <a:rPr lang="en-US" dirty="0"/>
              <a:t>).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superioară</a:t>
            </a:r>
            <a:r>
              <a:rPr lang="en-US" dirty="0"/>
              <a:t> </a:t>
            </a:r>
            <a:r>
              <a:rPr lang="en-US" dirty="0" err="1"/>
              <a:t>vasul</a:t>
            </a:r>
            <a:r>
              <a:rPr lang="ro-RO" dirty="0"/>
              <a:t> </a:t>
            </a:r>
            <a:r>
              <a:rPr lang="en-US" dirty="0"/>
              <a:t>se </a:t>
            </a:r>
            <a:r>
              <a:rPr lang="en-US" dirty="0" err="1"/>
              <a:t>prelungeşte</a:t>
            </a:r>
            <a:r>
              <a:rPr lang="en-US" dirty="0"/>
              <a:t> cu un tub </a:t>
            </a:r>
            <a:r>
              <a:rPr lang="en-US" dirty="0" err="1"/>
              <a:t>gradat</a:t>
            </a:r>
            <a:r>
              <a:rPr lang="en-US" dirty="0"/>
              <a:t> cu </a:t>
            </a:r>
            <a:r>
              <a:rPr lang="en-US" dirty="0" err="1"/>
              <a:t>diametrul</a:t>
            </a:r>
            <a:r>
              <a:rPr lang="en-US" dirty="0"/>
              <a:t> mic. 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osmometru</a:t>
            </a:r>
            <a:r>
              <a:rPr lang="en-US" dirty="0"/>
              <a:t> se introduce o</a:t>
            </a:r>
            <a:r>
              <a:rPr lang="ro-RO" dirty="0"/>
              <a:t> </a:t>
            </a:r>
            <a:r>
              <a:rPr lang="en-US" dirty="0" err="1"/>
              <a:t>soluţie</a:t>
            </a:r>
            <a:r>
              <a:rPr lang="en-US" dirty="0"/>
              <a:t> de </a:t>
            </a:r>
            <a:r>
              <a:rPr lang="en-US" dirty="0" err="1"/>
              <a:t>zahăr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inferior al </a:t>
            </a:r>
            <a:r>
              <a:rPr lang="en-US" dirty="0" err="1"/>
              <a:t>tubului</a:t>
            </a:r>
            <a:r>
              <a:rPr lang="en-US" dirty="0"/>
              <a:t> vertical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scufundă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</a:t>
            </a:r>
            <a:r>
              <a:rPr lang="ro-RO" dirty="0"/>
              <a:t> </a:t>
            </a:r>
            <a:r>
              <a:rPr lang="en-US" dirty="0"/>
              <a:t>vas cu </a:t>
            </a:r>
            <a:r>
              <a:rPr lang="en-US" dirty="0" err="1"/>
              <a:t>apă</a:t>
            </a:r>
            <a:r>
              <a:rPr lang="en-US" dirty="0"/>
              <a:t> </a:t>
            </a:r>
            <a:r>
              <a:rPr lang="en-US" dirty="0" err="1"/>
              <a:t>distilată</a:t>
            </a:r>
            <a:r>
              <a:rPr lang="en-US" dirty="0"/>
              <a:t>, care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la </a:t>
            </a:r>
            <a:r>
              <a:rPr lang="en-US" dirty="0" err="1"/>
              <a:t>acelaşi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cu al </a:t>
            </a:r>
            <a:r>
              <a:rPr lang="en-US" dirty="0" err="1"/>
              <a:t>soluţiei</a:t>
            </a:r>
            <a:r>
              <a:rPr lang="en-US" dirty="0"/>
              <a:t> din interior.</a:t>
            </a:r>
          </a:p>
          <a:p>
            <a:r>
              <a:rPr lang="en-US" dirty="0"/>
              <a:t>Conform </a:t>
            </a:r>
            <a:r>
              <a:rPr lang="en-US" dirty="0" err="1"/>
              <a:t>procesului</a:t>
            </a:r>
            <a:r>
              <a:rPr lang="en-US" dirty="0"/>
              <a:t> de </a:t>
            </a:r>
            <a:r>
              <a:rPr lang="en-US" dirty="0" err="1"/>
              <a:t>osmoză</a:t>
            </a:r>
            <a:r>
              <a:rPr lang="en-US" dirty="0"/>
              <a:t>, </a:t>
            </a:r>
            <a:r>
              <a:rPr lang="en-US" dirty="0" err="1"/>
              <a:t>soluția</a:t>
            </a:r>
            <a:r>
              <a:rPr lang="en-US" dirty="0"/>
              <a:t> </a:t>
            </a:r>
            <a:r>
              <a:rPr lang="en-US" dirty="0" err="1"/>
              <a:t>diluată</a:t>
            </a:r>
            <a:r>
              <a:rPr lang="en-US" dirty="0"/>
              <a:t> (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hipoton</a:t>
            </a:r>
            <a:r>
              <a:rPr lang="en-US" dirty="0"/>
              <a:t>)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trece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ro-RO" dirty="0"/>
              <a:t> </a:t>
            </a:r>
            <a:r>
              <a:rPr lang="en-US" dirty="0"/>
              <a:t>membrana </a:t>
            </a:r>
            <a:r>
              <a:rPr lang="en-US" dirty="0" err="1"/>
              <a:t>semipermeabilă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soluția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concentrată</a:t>
            </a:r>
            <a:r>
              <a:rPr lang="en-US" dirty="0"/>
              <a:t> (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hiperton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ro-RO" dirty="0"/>
              <a:t> </a:t>
            </a:r>
            <a:r>
              <a:rPr lang="en-US" dirty="0" err="1"/>
              <a:t>lichidul</a:t>
            </a:r>
            <a:r>
              <a:rPr lang="en-US" dirty="0"/>
              <a:t> din </a:t>
            </a:r>
            <a:r>
              <a:rPr lang="en-US" dirty="0" err="1"/>
              <a:t>vasul</a:t>
            </a:r>
            <a:r>
              <a:rPr lang="en-US" dirty="0"/>
              <a:t> interior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urca</a:t>
            </a:r>
            <a:r>
              <a:rPr lang="en-US" dirty="0"/>
              <a:t> </a:t>
            </a:r>
            <a:r>
              <a:rPr lang="en-US" dirty="0" err="1"/>
              <a:t>încet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tubul</a:t>
            </a:r>
            <a:r>
              <a:rPr lang="en-US" dirty="0"/>
              <a:t> </a:t>
            </a:r>
            <a:r>
              <a:rPr lang="en-US" dirty="0" err="1"/>
              <a:t>capilar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Înălţimea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a</a:t>
            </a:r>
            <a:r>
              <a:rPr lang="ro-RO" dirty="0"/>
              <a:t> </a:t>
            </a:r>
            <a:r>
              <a:rPr lang="en-US" dirty="0" err="1"/>
              <a:t>coloanei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osmotică</a:t>
            </a:r>
            <a:r>
              <a:rPr lang="en-US" dirty="0"/>
              <a:t> a </a:t>
            </a:r>
            <a:r>
              <a:rPr lang="en-US" dirty="0" err="1"/>
              <a:t>soluţiei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Deplasarea</a:t>
            </a:r>
            <a:r>
              <a:rPr lang="en-US" dirty="0"/>
              <a:t> </a:t>
            </a:r>
            <a:r>
              <a:rPr lang="en-US" dirty="0" err="1"/>
              <a:t>solventului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soluţie</a:t>
            </a:r>
            <a:r>
              <a:rPr lang="en-US" dirty="0"/>
              <a:t> </a:t>
            </a:r>
            <a:r>
              <a:rPr lang="en-US" dirty="0" err="1"/>
              <a:t>încetează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hidrostatică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apărută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denivelării</a:t>
            </a:r>
            <a:r>
              <a:rPr lang="en-US" dirty="0"/>
              <a:t> cu </a:t>
            </a:r>
            <a:r>
              <a:rPr lang="en-US" b="1" i="1" dirty="0"/>
              <a:t>h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egală</a:t>
            </a:r>
            <a:r>
              <a:rPr lang="en-US" dirty="0"/>
              <a:t> cu </a:t>
            </a: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osmotică</a:t>
            </a:r>
            <a:r>
              <a:rPr lang="en-US" dirty="0"/>
              <a:t> a </a:t>
            </a:r>
            <a:r>
              <a:rPr lang="en-US" dirty="0" err="1"/>
              <a:t>soluţiei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/>
              <a:t>Pos = </a:t>
            </a:r>
            <a:r>
              <a:rPr lang="el-GR" dirty="0"/>
              <a:t>ρ</a:t>
            </a:r>
            <a:r>
              <a:rPr lang="en-US" dirty="0" err="1"/>
              <a:t>gh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BCEB2-3384-0FFA-271B-BEFACD81D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425" y="1776413"/>
            <a:ext cx="4039895" cy="34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25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F640-AAA0-795B-168C-D10231BA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latin typeface="Around A"/>
              </a:rPr>
              <a:t>Presiunea</a:t>
            </a:r>
            <a:r>
              <a:rPr lang="en-US" dirty="0">
                <a:latin typeface="Around A"/>
              </a:rPr>
              <a:t> </a:t>
            </a:r>
            <a:r>
              <a:rPr lang="en-US" dirty="0" err="1">
                <a:latin typeface="Around A"/>
              </a:rPr>
              <a:t>osmotică</a:t>
            </a:r>
            <a:r>
              <a:rPr lang="en-US" dirty="0">
                <a:latin typeface="Around A"/>
              </a:rPr>
              <a:t> a </a:t>
            </a:r>
            <a:r>
              <a:rPr lang="en-US" dirty="0" err="1">
                <a:latin typeface="Around A"/>
              </a:rPr>
              <a:t>plasmei</a:t>
            </a:r>
            <a:r>
              <a:rPr lang="en-US" dirty="0">
                <a:latin typeface="Around A"/>
              </a:rPr>
              <a:t> sanguine: </a:t>
            </a:r>
            <a:r>
              <a:rPr lang="en-US" dirty="0" err="1">
                <a:latin typeface="Around A"/>
              </a:rPr>
              <a:t>compoziție</a:t>
            </a:r>
            <a:r>
              <a:rPr lang="en-US" dirty="0">
                <a:latin typeface="Around A"/>
              </a:rPr>
              <a:t> </a:t>
            </a:r>
            <a:r>
              <a:rPr lang="en-US" dirty="0" err="1">
                <a:latin typeface="Around A"/>
              </a:rPr>
              <a:t>și</a:t>
            </a:r>
            <a:r>
              <a:rPr lang="en-US" dirty="0">
                <a:latin typeface="Around A"/>
              </a:rPr>
              <a:t> </a:t>
            </a:r>
            <a:r>
              <a:rPr lang="en-US" dirty="0" err="1">
                <a:latin typeface="Around A"/>
              </a:rPr>
              <a:t>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4559D-E7AA-201F-07A5-4E3893645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8" y="1825625"/>
            <a:ext cx="1158794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/>
              <a:t>Compoziția</a:t>
            </a:r>
            <a:r>
              <a:rPr lang="en-US" b="1" u="sng" dirty="0"/>
              <a:t> </a:t>
            </a:r>
            <a:r>
              <a:rPr lang="en-US" b="1" u="sng" dirty="0" err="1"/>
              <a:t>plasmei</a:t>
            </a:r>
            <a:r>
              <a:rPr lang="en-US" b="1" u="sng" dirty="0"/>
              <a:t> sanguine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Plasma </a:t>
            </a:r>
            <a:r>
              <a:rPr lang="en-US" b="1" dirty="0" err="1"/>
              <a:t>sanguină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soluție</a:t>
            </a:r>
            <a:r>
              <a:rPr lang="en-US" dirty="0"/>
              <a:t> </a:t>
            </a:r>
            <a:r>
              <a:rPr lang="en-US" dirty="0" err="1"/>
              <a:t>apoasă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conține</a:t>
            </a:r>
            <a:r>
              <a:rPr lang="en-US" dirty="0"/>
              <a:t>:</a:t>
            </a:r>
          </a:p>
          <a:p>
            <a:r>
              <a:rPr lang="en-US" i="1" dirty="0" err="1"/>
              <a:t>ioni</a:t>
            </a:r>
            <a:r>
              <a:rPr lang="en-US" i="1" dirty="0"/>
              <a:t> (</a:t>
            </a:r>
            <a:r>
              <a:rPr lang="en-US" b="1" i="1" dirty="0" err="1"/>
              <a:t>i</a:t>
            </a:r>
            <a:r>
              <a:rPr lang="en-US" i="1" dirty="0"/>
              <a:t>)</a:t>
            </a:r>
            <a:r>
              <a:rPr lang="en-US" dirty="0"/>
              <a:t>: Na</a:t>
            </a:r>
            <a:r>
              <a:rPr lang="en-US" baseline="30000" dirty="0"/>
              <a:t>+</a:t>
            </a:r>
            <a:r>
              <a:rPr lang="en-US" dirty="0"/>
              <a:t>, K</a:t>
            </a:r>
            <a:r>
              <a:rPr lang="en-US" baseline="30000" dirty="0"/>
              <a:t>+</a:t>
            </a:r>
            <a:r>
              <a:rPr lang="en-US" dirty="0"/>
              <a:t>, Cl</a:t>
            </a:r>
            <a:r>
              <a:rPr lang="en-US" baseline="30000" dirty="0"/>
              <a:t>-</a:t>
            </a:r>
            <a:r>
              <a:rPr lang="en-US" dirty="0"/>
              <a:t>, Ca</a:t>
            </a:r>
            <a:r>
              <a:rPr lang="en-US" baseline="30000" dirty="0"/>
              <a:t>2+</a:t>
            </a:r>
            <a:r>
              <a:rPr lang="en-US" dirty="0"/>
              <a:t> etc.</a:t>
            </a:r>
          </a:p>
          <a:p>
            <a:r>
              <a:rPr lang="en-US" i="1" dirty="0"/>
              <a:t>molecule </a:t>
            </a:r>
            <a:r>
              <a:rPr lang="en-US" i="1" dirty="0" err="1"/>
              <a:t>nedisociate</a:t>
            </a:r>
            <a:r>
              <a:rPr lang="en-US" i="1" dirty="0"/>
              <a:t> (</a:t>
            </a:r>
            <a:r>
              <a:rPr lang="en-US" b="1" i="1" dirty="0" err="1"/>
              <a:t>mn</a:t>
            </a:r>
            <a:r>
              <a:rPr lang="en-US" i="1" dirty="0"/>
              <a:t>)</a:t>
            </a:r>
            <a:r>
              <a:rPr lang="en-US" dirty="0"/>
              <a:t>: </a:t>
            </a:r>
            <a:r>
              <a:rPr lang="en-US" dirty="0" err="1"/>
              <a:t>uree</a:t>
            </a:r>
            <a:r>
              <a:rPr lang="en-US" dirty="0"/>
              <a:t>, </a:t>
            </a:r>
            <a:r>
              <a:rPr lang="en-US" dirty="0" err="1"/>
              <a:t>glucoză</a:t>
            </a:r>
            <a:r>
              <a:rPr lang="en-US" dirty="0"/>
              <a:t>, </a:t>
            </a:r>
            <a:r>
              <a:rPr lang="en-US" dirty="0" err="1"/>
              <a:t>aminoacizi</a:t>
            </a:r>
            <a:r>
              <a:rPr lang="en-US" dirty="0"/>
              <a:t> etc.</a:t>
            </a:r>
          </a:p>
          <a:p>
            <a:r>
              <a:rPr lang="en-US" b="1" dirty="0"/>
              <a:t>macromolecule </a:t>
            </a:r>
            <a:r>
              <a:rPr lang="en-US" b="1" dirty="0" err="1"/>
              <a:t>proteice</a:t>
            </a:r>
            <a:r>
              <a:rPr lang="en-US" dirty="0"/>
              <a:t> </a:t>
            </a:r>
            <a:r>
              <a:rPr lang="en-US" i="1" dirty="0"/>
              <a:t>(p)</a:t>
            </a:r>
            <a:r>
              <a:rPr lang="en-US" dirty="0"/>
              <a:t>: </a:t>
            </a:r>
            <a:r>
              <a:rPr lang="en-US" dirty="0" err="1"/>
              <a:t>albumine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globuline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osmotică</a:t>
            </a:r>
            <a:r>
              <a:rPr lang="en-US" dirty="0"/>
              <a:t> a </a:t>
            </a:r>
            <a:r>
              <a:rPr lang="en-US" dirty="0" err="1"/>
              <a:t>plasmei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suma</a:t>
            </a:r>
            <a:r>
              <a:rPr lang="en-US" dirty="0"/>
              <a:t> </a:t>
            </a:r>
            <a:r>
              <a:rPr lang="en-US" dirty="0" err="1"/>
              <a:t>presiunilor</a:t>
            </a:r>
            <a:r>
              <a:rPr lang="en-US" dirty="0"/>
              <a:t> generate de </a:t>
            </a:r>
            <a:r>
              <a:rPr lang="en-US" dirty="0" err="1"/>
              <a:t>componente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53787-779B-8CD4-E2C1-309E8F710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450" y="5037513"/>
            <a:ext cx="4931701" cy="9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43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3C1C-280A-3D84-8597-F7C1F308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/>
              <a:t>Concentrațiile</a:t>
            </a:r>
            <a:r>
              <a:rPr lang="en-US" sz="3600" b="1" dirty="0"/>
              <a:t> </a:t>
            </a:r>
            <a:r>
              <a:rPr lang="en-US" sz="3600" b="1" dirty="0" err="1"/>
              <a:t>osmolare</a:t>
            </a:r>
            <a:r>
              <a:rPr lang="en-US" sz="3600" b="1" dirty="0"/>
              <a:t> ale </a:t>
            </a:r>
            <a:r>
              <a:rPr lang="en-US" sz="3600" b="1" dirty="0" err="1"/>
              <a:t>principalilor</a:t>
            </a:r>
            <a:r>
              <a:rPr lang="en-US" sz="3600" b="1" dirty="0"/>
              <a:t> </a:t>
            </a:r>
            <a:r>
              <a:rPr lang="en-US" sz="3600" b="1" dirty="0" err="1"/>
              <a:t>constituenți</a:t>
            </a:r>
            <a:r>
              <a:rPr lang="en-US" sz="3600" b="1" dirty="0"/>
              <a:t> ai </a:t>
            </a:r>
            <a:r>
              <a:rPr lang="en-US" sz="3600" b="1" dirty="0" err="1"/>
              <a:t>plasmei</a:t>
            </a:r>
            <a:r>
              <a:rPr lang="en-US" sz="3600" b="1" dirty="0"/>
              <a:t> (</a:t>
            </a:r>
            <a:r>
              <a:rPr lang="en-US" sz="3600" b="1" dirty="0" err="1"/>
              <a:t>în</a:t>
            </a:r>
            <a:r>
              <a:rPr lang="en-US" sz="3600" b="1" dirty="0"/>
              <a:t> 10^-3 </a:t>
            </a:r>
            <a:r>
              <a:rPr lang="en-US" sz="3600" b="1" dirty="0" err="1"/>
              <a:t>osM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D3821B-32B0-7F04-524A-3256B11B7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530" y="1463039"/>
            <a:ext cx="7460917" cy="4353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CDC23F-771A-62DD-D62E-49203CB85178}"/>
              </a:ext>
            </a:extLst>
          </p:cNvPr>
          <p:cNvSpPr txBox="1"/>
          <p:nvPr/>
        </p:nvSpPr>
        <p:spPr>
          <a:xfrm>
            <a:off x="391268" y="5846544"/>
            <a:ext cx="1157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Se </a:t>
            </a:r>
            <a:r>
              <a:rPr lang="en-US" dirty="0" err="1"/>
              <a:t>observă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b="1" dirty="0">
                <a:solidFill>
                  <a:srgbClr val="7E22CE"/>
                </a:solidFill>
                <a:effectLst/>
              </a:rPr>
              <a:t>plasma </a:t>
            </a:r>
            <a:r>
              <a:rPr lang="en-US" b="1" dirty="0" err="1">
                <a:solidFill>
                  <a:srgbClr val="7E22CE"/>
                </a:solidFill>
                <a:effectLst/>
              </a:rPr>
              <a:t>sanguină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dirty="0" err="1">
                <a:solidFill>
                  <a:srgbClr val="7E22CE"/>
                </a:solidFill>
                <a:effectLst/>
              </a:rPr>
              <a:t>lichidul</a:t>
            </a:r>
            <a:r>
              <a:rPr lang="en-US" b="1" dirty="0">
                <a:solidFill>
                  <a:srgbClr val="7E22CE"/>
                </a:solidFill>
                <a:effectLst/>
              </a:rPr>
              <a:t> </a:t>
            </a:r>
            <a:r>
              <a:rPr lang="en-US" b="1" dirty="0" err="1">
                <a:solidFill>
                  <a:srgbClr val="7E22CE"/>
                </a:solidFill>
                <a:effectLst/>
              </a:rPr>
              <a:t>interstițial</a:t>
            </a:r>
            <a:r>
              <a:rPr lang="en-US" dirty="0"/>
              <a:t> au </a:t>
            </a:r>
            <a:r>
              <a:rPr lang="en-US" dirty="0" err="1"/>
              <a:t>compoziții</a:t>
            </a:r>
            <a:r>
              <a:rPr lang="en-US" dirty="0"/>
              <a:t> </a:t>
            </a:r>
            <a:r>
              <a:rPr lang="en-US" dirty="0" err="1"/>
              <a:t>similare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privința</a:t>
            </a:r>
            <a:r>
              <a:rPr lang="en-US" dirty="0"/>
              <a:t> </a:t>
            </a:r>
            <a:r>
              <a:rPr lang="en-US" b="1" dirty="0" err="1">
                <a:solidFill>
                  <a:srgbClr val="7E22CE"/>
                </a:solidFill>
                <a:effectLst/>
              </a:rPr>
              <a:t>ionilor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dirty="0" err="1">
                <a:solidFill>
                  <a:srgbClr val="7E22CE"/>
                </a:solidFill>
                <a:effectLst/>
              </a:rPr>
              <a:t>moleculelor</a:t>
            </a:r>
            <a:r>
              <a:rPr lang="en-US" b="1" dirty="0">
                <a:solidFill>
                  <a:srgbClr val="7E22CE"/>
                </a:solidFill>
                <a:effectLst/>
              </a:rPr>
              <a:t> </a:t>
            </a:r>
            <a:r>
              <a:rPr lang="en-US" b="1" dirty="0" err="1">
                <a:solidFill>
                  <a:srgbClr val="7E22CE"/>
                </a:solidFill>
                <a:effectLst/>
              </a:rPr>
              <a:t>mici</a:t>
            </a:r>
            <a:r>
              <a:rPr lang="en-US" b="1" dirty="0">
                <a:solidFill>
                  <a:srgbClr val="7E22CE"/>
                </a:solidFill>
                <a:effectLst/>
              </a:rPr>
              <a:t> </a:t>
            </a:r>
            <a:r>
              <a:rPr lang="en-US" b="1" dirty="0" err="1">
                <a:solidFill>
                  <a:srgbClr val="7E22CE"/>
                </a:solidFill>
                <a:effectLst/>
              </a:rPr>
              <a:t>nedisociate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plasma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bogată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b="1" dirty="0" err="1">
                <a:solidFill>
                  <a:srgbClr val="7E22CE"/>
                </a:solidFill>
                <a:effectLst/>
              </a:rPr>
              <a:t>proteine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o </a:t>
            </a:r>
            <a:r>
              <a:rPr lang="en-US" b="1" dirty="0" err="1">
                <a:solidFill>
                  <a:srgbClr val="7E22CE"/>
                </a:solidFill>
                <a:effectLst/>
              </a:rPr>
              <a:t>concentrație</a:t>
            </a:r>
            <a:r>
              <a:rPr lang="en-US" b="1" dirty="0">
                <a:solidFill>
                  <a:srgbClr val="7E22CE"/>
                </a:solidFill>
                <a:effectLst/>
              </a:rPr>
              <a:t> </a:t>
            </a:r>
            <a:r>
              <a:rPr lang="en-US" b="1" dirty="0" err="1">
                <a:solidFill>
                  <a:srgbClr val="7E22CE"/>
                </a:solidFill>
                <a:effectLst/>
              </a:rPr>
              <a:t>osmolară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a </a:t>
            </a:r>
            <a:r>
              <a:rPr lang="en-US" dirty="0" err="1"/>
              <a:t>plasmei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7409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A49E-662E-4444-69A0-B1AF8246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/>
          <a:lstStyle/>
          <a:p>
            <a:pPr algn="ctr"/>
            <a:r>
              <a:rPr lang="en-US" b="1" u="sng" dirty="0" err="1"/>
              <a:t>Rolul</a:t>
            </a:r>
            <a:r>
              <a:rPr lang="en-US" b="1" u="sng" dirty="0"/>
              <a:t> </a:t>
            </a:r>
            <a:r>
              <a:rPr lang="en-US" b="1" u="sng" dirty="0" err="1"/>
              <a:t>presiunii</a:t>
            </a:r>
            <a:r>
              <a:rPr lang="en-US" b="1" u="sng" dirty="0"/>
              <a:t> </a:t>
            </a:r>
            <a:r>
              <a:rPr lang="en-US" b="1" u="sng" dirty="0" err="1"/>
              <a:t>coloid-osmotice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69FB-0351-0017-0E77-EE85E1432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96538"/>
            <a:ext cx="11293736" cy="53035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Osmoza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proces</a:t>
            </a:r>
            <a:r>
              <a:rPr lang="en-US" dirty="0"/>
              <a:t> vital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, </a:t>
            </a:r>
            <a:r>
              <a:rPr lang="en-US" dirty="0" err="1"/>
              <a:t>ajutând</a:t>
            </a:r>
            <a:r>
              <a:rPr lang="en-US" dirty="0"/>
              <a:t> la: </a:t>
            </a:r>
            <a:r>
              <a:rPr lang="ro-RO" i="1" dirty="0"/>
              <a:t>m</a:t>
            </a:r>
            <a:r>
              <a:rPr lang="en-US" i="1" dirty="0" err="1"/>
              <a:t>enținerea</a:t>
            </a:r>
            <a:r>
              <a:rPr lang="en-US" i="1" dirty="0"/>
              <a:t> </a:t>
            </a:r>
            <a:r>
              <a:rPr lang="en-US" i="1" dirty="0" err="1"/>
              <a:t>homeostaziei</a:t>
            </a:r>
            <a:r>
              <a:rPr lang="en-US" i="1" dirty="0"/>
              <a:t> (</a:t>
            </a:r>
            <a:r>
              <a:rPr lang="en-US" i="1" dirty="0" err="1"/>
              <a:t>echilibrului</a:t>
            </a:r>
            <a:r>
              <a:rPr lang="en-US" i="1" dirty="0"/>
              <a:t> intern), </a:t>
            </a:r>
            <a:r>
              <a:rPr lang="ro-RO" i="1" dirty="0"/>
              <a:t>t</a:t>
            </a:r>
            <a:r>
              <a:rPr lang="en-US" i="1" dirty="0" err="1"/>
              <a:t>ransportul</a:t>
            </a:r>
            <a:r>
              <a:rPr lang="en-US" i="1" dirty="0"/>
              <a:t> </a:t>
            </a:r>
            <a:r>
              <a:rPr lang="en-US" i="1" dirty="0" err="1"/>
              <a:t>apei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organism, </a:t>
            </a:r>
            <a:r>
              <a:rPr lang="ro-RO" i="1" dirty="0"/>
              <a:t>a</a:t>
            </a:r>
            <a:r>
              <a:rPr lang="en-US" i="1" dirty="0" err="1"/>
              <a:t>bsorbția</a:t>
            </a:r>
            <a:r>
              <a:rPr lang="en-US" i="1" dirty="0"/>
              <a:t> </a:t>
            </a:r>
            <a:r>
              <a:rPr lang="en-US" i="1" dirty="0" err="1"/>
              <a:t>substanțelor</a:t>
            </a:r>
            <a:r>
              <a:rPr lang="en-US" i="1" dirty="0"/>
              <a:t> nutritive de </a:t>
            </a:r>
            <a:r>
              <a:rPr lang="en-US" i="1" dirty="0" err="1"/>
              <a:t>către</a:t>
            </a:r>
            <a:r>
              <a:rPr lang="en-US" i="1" dirty="0"/>
              <a:t> </a:t>
            </a:r>
            <a:r>
              <a:rPr lang="en-US" i="1" dirty="0" err="1"/>
              <a:t>plante</a:t>
            </a:r>
            <a:r>
              <a:rPr lang="en-US" i="1" dirty="0"/>
              <a:t>. </a:t>
            </a:r>
            <a:endParaRPr lang="ro-RO" i="1" dirty="0"/>
          </a:p>
          <a:p>
            <a:r>
              <a:rPr lang="en-US" dirty="0" err="1"/>
              <a:t>Endoteliul</a:t>
            </a:r>
            <a:r>
              <a:rPr lang="en-US" dirty="0"/>
              <a:t> </a:t>
            </a:r>
            <a:r>
              <a:rPr lang="en-US" dirty="0" err="1"/>
              <a:t>capilarelor</a:t>
            </a:r>
            <a:r>
              <a:rPr lang="en-US" dirty="0"/>
              <a:t> sanguine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permeabil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b="1" dirty="0" err="1"/>
              <a:t>apă</a:t>
            </a:r>
            <a:r>
              <a:rPr lang="en-US" b="1" dirty="0"/>
              <a:t>, </a:t>
            </a:r>
            <a:r>
              <a:rPr lang="en-US" b="1" dirty="0" err="1"/>
              <a:t>ioni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dirty="0" err="1"/>
              <a:t>micromolecule</a:t>
            </a:r>
            <a:r>
              <a:rPr lang="en-US" dirty="0"/>
              <a:t>, nu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b="1" dirty="0" err="1"/>
              <a:t>macromoleculele</a:t>
            </a:r>
            <a:r>
              <a:rPr lang="en-US" b="1" dirty="0"/>
              <a:t> </a:t>
            </a:r>
            <a:r>
              <a:rPr lang="en-US" b="1" dirty="0" err="1"/>
              <a:t>proteice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, </a:t>
            </a:r>
            <a:r>
              <a:rPr lang="en-US" dirty="0" err="1"/>
              <a:t>gradientul</a:t>
            </a:r>
            <a:r>
              <a:rPr lang="en-US" dirty="0"/>
              <a:t> de </a:t>
            </a:r>
            <a:r>
              <a:rPr lang="en-US" b="1" dirty="0" err="1"/>
              <a:t>concentrație</a:t>
            </a:r>
            <a:r>
              <a:rPr lang="en-US" b="1" dirty="0"/>
              <a:t> </a:t>
            </a:r>
            <a:r>
              <a:rPr lang="en-US" b="1" dirty="0" err="1"/>
              <a:t>osmolară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plasmă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lichidul</a:t>
            </a:r>
            <a:r>
              <a:rPr lang="en-US" dirty="0"/>
              <a:t> </a:t>
            </a:r>
            <a:r>
              <a:rPr lang="en-US" dirty="0" err="1"/>
              <a:t>interstițial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migrarea</a:t>
            </a:r>
            <a:r>
              <a:rPr lang="en-US" dirty="0"/>
              <a:t> </a:t>
            </a:r>
            <a:r>
              <a:rPr lang="en-US" dirty="0" err="1"/>
              <a:t>soluției</a:t>
            </a:r>
            <a:r>
              <a:rPr lang="en-US" dirty="0"/>
              <a:t> </a:t>
            </a:r>
            <a:r>
              <a:rPr lang="en-US" dirty="0" err="1"/>
              <a:t>micromoleculare</a:t>
            </a:r>
            <a:r>
              <a:rPr lang="en-US" dirty="0"/>
              <a:t> din </a:t>
            </a:r>
            <a:r>
              <a:rPr lang="en-US" dirty="0" err="1"/>
              <a:t>interstițiu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capilare</a:t>
            </a:r>
            <a:r>
              <a:rPr lang="en-US" dirty="0"/>
              <a:t>, cu o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numită</a:t>
            </a:r>
            <a:r>
              <a:rPr lang="en-US" dirty="0"/>
              <a:t> </a:t>
            </a:r>
            <a:r>
              <a:rPr lang="en-US" b="1" i="1" dirty="0" err="1"/>
              <a:t>presiune</a:t>
            </a:r>
            <a:r>
              <a:rPr lang="en-US" b="1" i="1" dirty="0"/>
              <a:t> </a:t>
            </a:r>
            <a:r>
              <a:rPr lang="en-US" b="1" i="1" dirty="0" err="1"/>
              <a:t>coloid-osmotică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b="1" i="1" dirty="0" err="1"/>
              <a:t>presiune</a:t>
            </a:r>
            <a:r>
              <a:rPr lang="en-US" b="1" i="1" dirty="0"/>
              <a:t> </a:t>
            </a:r>
            <a:r>
              <a:rPr lang="en-US" b="1" i="1" dirty="0" err="1"/>
              <a:t>oncotică</a:t>
            </a:r>
            <a:r>
              <a:rPr lang="en-US" dirty="0"/>
              <a:t>.</a:t>
            </a:r>
          </a:p>
          <a:p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coloid-osmotică</a:t>
            </a:r>
            <a:r>
              <a:rPr lang="en-US" dirty="0"/>
              <a:t> a </a:t>
            </a:r>
            <a:r>
              <a:rPr lang="en-US" dirty="0" err="1"/>
              <a:t>plasmei</a:t>
            </a:r>
            <a:r>
              <a:rPr lang="en-US" dirty="0"/>
              <a:t> se </a:t>
            </a:r>
            <a:r>
              <a:rPr lang="en-US" dirty="0" err="1"/>
              <a:t>calculează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l-GR" b="1" dirty="0"/>
              <a:t>π</a:t>
            </a:r>
            <a:r>
              <a:rPr lang="en-US" sz="2300" b="1" dirty="0"/>
              <a:t>co</a:t>
            </a:r>
            <a:r>
              <a:rPr lang="en-US" dirty="0"/>
              <a:t>=25,4</a:t>
            </a:r>
            <a:r>
              <a:rPr lang="ro-RO" dirty="0"/>
              <a:t> x </a:t>
            </a:r>
            <a:r>
              <a:rPr lang="en-US" dirty="0"/>
              <a:t>1,45 10^-3 = 36,8 10^-3 atm = </a:t>
            </a:r>
            <a:r>
              <a:rPr lang="en-US" b="1" dirty="0"/>
              <a:t>28 mm</a:t>
            </a:r>
            <a:r>
              <a:rPr lang="ro-RO" b="1" dirty="0"/>
              <a:t> </a:t>
            </a:r>
            <a:r>
              <a:rPr lang="en-US" b="1" dirty="0"/>
              <a:t>Hg</a:t>
            </a:r>
            <a:endParaRPr lang="en-US" dirty="0"/>
          </a:p>
          <a:p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coloid-osmotică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b="1" dirty="0"/>
              <a:t>0,5 %</a:t>
            </a:r>
            <a:r>
              <a:rPr lang="en-US" dirty="0"/>
              <a:t> din </a:t>
            </a: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osmotică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a </a:t>
            </a:r>
            <a:r>
              <a:rPr lang="en-US" dirty="0" err="1"/>
              <a:t>plasmei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are un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esențial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schimburile</a:t>
            </a:r>
            <a:r>
              <a:rPr lang="en-US" dirty="0"/>
              <a:t> de </a:t>
            </a:r>
            <a:r>
              <a:rPr lang="en-US" dirty="0" err="1"/>
              <a:t>apă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metaboliți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capilarelor</a:t>
            </a:r>
            <a:r>
              <a:rPr lang="en-US" dirty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capătul</a:t>
            </a:r>
            <a:r>
              <a:rPr lang="en-US" dirty="0"/>
              <a:t> arterial al </a:t>
            </a:r>
            <a:r>
              <a:rPr lang="en-US" dirty="0" err="1"/>
              <a:t>capilarului</a:t>
            </a:r>
            <a:r>
              <a:rPr lang="en-US" dirty="0"/>
              <a:t>, </a:t>
            </a:r>
            <a:r>
              <a:rPr lang="en-US" dirty="0" err="1"/>
              <a:t>diferența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presiunile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en-US" dirty="0"/>
              <a:t> </a:t>
            </a:r>
            <a:r>
              <a:rPr lang="en-US" dirty="0" err="1"/>
              <a:t>intravasculară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extravasculară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/>
              <a:t>32</a:t>
            </a:r>
            <a:r>
              <a:rPr lang="ro-RO" b="1" dirty="0"/>
              <a:t> </a:t>
            </a:r>
            <a:r>
              <a:rPr lang="en-US" b="1" dirty="0"/>
              <a:t>mm</a:t>
            </a:r>
            <a:r>
              <a:rPr lang="ro-RO" b="1" dirty="0"/>
              <a:t> H</a:t>
            </a:r>
            <a:r>
              <a:rPr lang="en-US" b="1" dirty="0"/>
              <a:t>g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la </a:t>
            </a:r>
            <a:r>
              <a:rPr lang="en-US" dirty="0" err="1"/>
              <a:t>capătul</a:t>
            </a:r>
            <a:r>
              <a:rPr lang="en-US" dirty="0"/>
              <a:t> </a:t>
            </a:r>
            <a:r>
              <a:rPr lang="en-US" dirty="0" err="1"/>
              <a:t>venos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la </a:t>
            </a:r>
            <a:r>
              <a:rPr lang="en-US" b="1" dirty="0"/>
              <a:t>12 mm</a:t>
            </a:r>
            <a:r>
              <a:rPr lang="ro-RO" b="1" dirty="0"/>
              <a:t> </a:t>
            </a:r>
            <a:r>
              <a:rPr lang="en-US" b="1" dirty="0"/>
              <a:t>Hg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Diferența</a:t>
            </a:r>
            <a:r>
              <a:rPr lang="en-US" dirty="0"/>
              <a:t> de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osmotică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lichidul</a:t>
            </a:r>
            <a:r>
              <a:rPr lang="en-US" dirty="0"/>
              <a:t> vascular </a:t>
            </a:r>
            <a:r>
              <a:rPr lang="en-US" dirty="0" err="1"/>
              <a:t>și</a:t>
            </a:r>
            <a:r>
              <a:rPr lang="en-US" dirty="0"/>
              <a:t> cel </a:t>
            </a:r>
            <a:r>
              <a:rPr lang="en-US" dirty="0" err="1"/>
              <a:t>interstițial</a:t>
            </a:r>
            <a:r>
              <a:rPr lang="en-US" dirty="0"/>
              <a:t> </a:t>
            </a:r>
            <a:r>
              <a:rPr lang="ro-RO" dirty="0"/>
              <a:t>este </a:t>
            </a:r>
            <a:r>
              <a:rPr lang="ro-RO" dirty="0" err="1"/>
              <a:t>const</a:t>
            </a:r>
            <a:r>
              <a:rPr lang="ro-RO" dirty="0"/>
              <a:t> =</a:t>
            </a:r>
            <a:r>
              <a:rPr lang="en-US" dirty="0"/>
              <a:t> </a:t>
            </a:r>
            <a:r>
              <a:rPr lang="en-US" b="1" dirty="0"/>
              <a:t>28 mm</a:t>
            </a:r>
            <a:r>
              <a:rPr lang="ro-RO" b="1" dirty="0"/>
              <a:t> </a:t>
            </a:r>
            <a:r>
              <a:rPr lang="en-US" b="1" dirty="0"/>
              <a:t>Hg</a:t>
            </a:r>
            <a:r>
              <a:rPr lang="en-US" dirty="0"/>
              <a:t> pe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lungimea</a:t>
            </a:r>
            <a:r>
              <a:rPr lang="en-US" dirty="0"/>
              <a:t> </a:t>
            </a:r>
            <a:r>
              <a:rPr lang="en-US" dirty="0" err="1"/>
              <a:t>capilarului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94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D325-B31C-6BD6-70C2-D15D9BA7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89813" cy="1325563"/>
          </a:xfrm>
        </p:spPr>
        <p:txBody>
          <a:bodyPr/>
          <a:lstStyle/>
          <a:p>
            <a:r>
              <a:rPr lang="en-US" b="1" dirty="0"/>
              <a:t>Osmoza invers</a:t>
            </a:r>
            <a:r>
              <a:rPr lang="ro-RO" b="1" dirty="0"/>
              <a:t>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0C1A9-0E5F-3ACA-11BE-BD953A043F80}"/>
              </a:ext>
            </a:extLst>
          </p:cNvPr>
          <p:cNvSpPr txBox="1"/>
          <p:nvPr/>
        </p:nvSpPr>
        <p:spPr>
          <a:xfrm>
            <a:off x="838200" y="2354020"/>
            <a:ext cx="61661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/>
              <a:t>Procesul</a:t>
            </a:r>
            <a:r>
              <a:rPr lang="en-US" i="1" dirty="0"/>
              <a:t> </a:t>
            </a:r>
            <a:r>
              <a:rPr lang="en-US" i="1" dirty="0" err="1"/>
              <a:t>implică</a:t>
            </a:r>
            <a:r>
              <a:rPr lang="en-US" i="1" dirty="0"/>
              <a:t> </a:t>
            </a:r>
            <a:r>
              <a:rPr lang="ro-RO" i="1" dirty="0"/>
              <a:t>trecerea </a:t>
            </a:r>
            <a:r>
              <a:rPr lang="en-US" i="1" dirty="0" err="1"/>
              <a:t>forța</a:t>
            </a:r>
            <a:r>
              <a:rPr lang="ro-RO" i="1" dirty="0" err="1"/>
              <a:t>tă</a:t>
            </a:r>
            <a:r>
              <a:rPr lang="ro-RO" i="1" dirty="0"/>
              <a:t> a</a:t>
            </a:r>
            <a:r>
              <a:rPr lang="en-US" i="1" dirty="0"/>
              <a:t> </a:t>
            </a:r>
            <a:r>
              <a:rPr lang="en-US" i="1" dirty="0" err="1"/>
              <a:t>apei</a:t>
            </a:r>
            <a:r>
              <a:rPr lang="en-US" i="1" dirty="0"/>
              <a:t> </a:t>
            </a:r>
            <a:r>
              <a:rPr lang="en-US" i="1" dirty="0" err="1"/>
              <a:t>prin</a:t>
            </a:r>
            <a:r>
              <a:rPr lang="ro-RO" i="1" dirty="0"/>
              <a:t> membrane </a:t>
            </a:r>
            <a:r>
              <a:rPr lang="ro-RO" i="1" dirty="0" err="1"/>
              <a:t>semipermiabile</a:t>
            </a:r>
            <a:r>
              <a:rPr lang="ro-RO" i="1" dirty="0"/>
              <a:t> </a:t>
            </a:r>
            <a:r>
              <a:rPr lang="en-US" i="1" dirty="0"/>
              <a:t>sub </a:t>
            </a:r>
            <a:r>
              <a:rPr lang="en-US" i="1" dirty="0" err="1"/>
              <a:t>presiune</a:t>
            </a:r>
            <a:r>
              <a:rPr lang="en-US" i="1" dirty="0"/>
              <a:t>, </a:t>
            </a:r>
            <a:r>
              <a:rPr lang="en-US" i="1" dirty="0" err="1"/>
              <a:t>separând</a:t>
            </a:r>
            <a:r>
              <a:rPr lang="en-US" i="1" dirty="0"/>
              <a:t> </a:t>
            </a:r>
            <a:r>
              <a:rPr lang="ro-RO" i="1" dirty="0"/>
              <a:t>astfel </a:t>
            </a:r>
            <a:r>
              <a:rPr lang="en-US" i="1" dirty="0" err="1"/>
              <a:t>moleculele</a:t>
            </a:r>
            <a:r>
              <a:rPr lang="en-US" i="1" dirty="0"/>
              <a:t> de </a:t>
            </a:r>
            <a:r>
              <a:rPr lang="en-US" i="1" dirty="0" err="1"/>
              <a:t>apă</a:t>
            </a:r>
            <a:r>
              <a:rPr lang="en-US" i="1" dirty="0"/>
              <a:t> de </a:t>
            </a:r>
            <a:r>
              <a:rPr lang="en-US" i="1" dirty="0" err="1"/>
              <a:t>contaminanți</a:t>
            </a:r>
            <a:r>
              <a:rPr lang="en-US" i="1" dirty="0"/>
              <a:t>. </a:t>
            </a:r>
            <a:endParaRPr lang="ro-RO" i="1" dirty="0"/>
          </a:p>
          <a:p>
            <a:endParaRPr lang="ro-RO" i="1" dirty="0"/>
          </a:p>
          <a:p>
            <a:r>
              <a:rPr lang="en-US" b="1" i="1" dirty="0"/>
              <a:t>Osmoza </a:t>
            </a:r>
            <a:r>
              <a:rPr lang="en-US" b="1" i="1" dirty="0" err="1"/>
              <a:t>inversă</a:t>
            </a:r>
            <a:r>
              <a:rPr lang="en-US" b="1" i="1" dirty="0"/>
              <a:t> </a:t>
            </a:r>
            <a:r>
              <a:rPr lang="en-US" b="1" i="1" dirty="0" err="1"/>
              <a:t>în</a:t>
            </a:r>
            <a:r>
              <a:rPr lang="en-US" b="1" i="1" dirty="0"/>
              <a:t> </a:t>
            </a:r>
            <a:r>
              <a:rPr lang="en-US" b="1" i="1" dirty="0" err="1"/>
              <a:t>medicină</a:t>
            </a:r>
            <a:r>
              <a:rPr lang="en-US" b="1" i="1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producerea</a:t>
            </a:r>
            <a:r>
              <a:rPr lang="en-US" dirty="0"/>
              <a:t> de </a:t>
            </a:r>
            <a:r>
              <a:rPr lang="en-US" dirty="0" err="1"/>
              <a:t>apă</a:t>
            </a:r>
            <a:r>
              <a:rPr lang="en-US" dirty="0"/>
              <a:t> </a:t>
            </a:r>
            <a:r>
              <a:rPr lang="ro-RO" dirty="0"/>
              <a:t>cu puritate înaltă, demineralizată, desalinizare, etc. </a:t>
            </a:r>
            <a:r>
              <a:rPr lang="en-US" dirty="0" err="1"/>
              <a:t>esențială</a:t>
            </a:r>
            <a:r>
              <a:rPr lang="ro-RO" dirty="0"/>
              <a:t> în farmacii, laboratoare, aplicații chimice, eliminând până la 99% din contaminanți, impurități</a:t>
            </a:r>
          </a:p>
          <a:p>
            <a:endParaRPr lang="ro-R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D9D5A-E3CB-7659-7FBF-557FEBC538A3}"/>
              </a:ext>
            </a:extLst>
          </p:cNvPr>
          <p:cNvSpPr txBox="1"/>
          <p:nvPr/>
        </p:nvSpPr>
        <p:spPr>
          <a:xfrm>
            <a:off x="384279" y="5658154"/>
            <a:ext cx="11531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Ce îndepărtează: particule insolubile (</a:t>
            </a:r>
            <a:r>
              <a:rPr kumimoji="0" lang="ro-RO" altLang="ro-RO" sz="1800" b="0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nisip, rugină, argilă</a:t>
            </a:r>
            <a:r>
              <a:rPr kumimoji="0" lang="ro-RO" altLang="ro-RO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),  microorganisme (</a:t>
            </a:r>
            <a:r>
              <a:rPr kumimoji="0" lang="ro-RO" altLang="ro-RO" sz="1800" b="0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bacterii, virusuri, paraziți</a:t>
            </a:r>
            <a:r>
              <a:rPr kumimoji="0" lang="ro-RO" altLang="ro-RO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), contaminanți chimici (</a:t>
            </a:r>
            <a:r>
              <a:rPr kumimoji="0" lang="ro-RO" altLang="ro-RO" sz="1800" b="0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metale grele, pesticide, nitrați, substanțe organice</a:t>
            </a:r>
            <a:r>
              <a:rPr kumimoji="0" lang="ro-RO" altLang="ro-RO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), </a:t>
            </a:r>
            <a:r>
              <a:rPr kumimoji="0" lang="ro-RO" altLang="ro-RO" sz="18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microplastice</a:t>
            </a:r>
            <a:r>
              <a:rPr kumimoji="0" lang="ro-RO" altLang="ro-RO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44A95-33EE-FB87-7895-B4E266AEF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854" y="553515"/>
            <a:ext cx="3435921" cy="43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05F3-9AEA-7011-AEFA-5BAA5590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B30CF-7556-9AF0-8C35-84FDBC514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Microtransferul</a:t>
            </a:r>
            <a:r>
              <a:rPr lang="en-US" dirty="0"/>
              <a:t> </a:t>
            </a:r>
            <a:r>
              <a:rPr lang="en-US" dirty="0" err="1"/>
              <a:t>pasiv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face pe </a:t>
            </a:r>
            <a:r>
              <a:rPr lang="en-US" dirty="0" err="1"/>
              <a:t>următoarele</a:t>
            </a:r>
            <a:r>
              <a:rPr lang="en-US" dirty="0"/>
              <a:t> </a:t>
            </a:r>
            <a:r>
              <a:rPr lang="en-US" dirty="0" err="1"/>
              <a:t>căi</a:t>
            </a:r>
            <a:r>
              <a:rPr lang="en-US" dirty="0"/>
              <a:t>: </a:t>
            </a:r>
            <a:endParaRPr lang="ro-RO" dirty="0"/>
          </a:p>
          <a:p>
            <a:r>
              <a:rPr lang="en-US" dirty="0" err="1"/>
              <a:t>difuzie</a:t>
            </a:r>
            <a:r>
              <a:rPr lang="en-US" dirty="0"/>
              <a:t> </a:t>
            </a:r>
            <a:r>
              <a:rPr lang="en-US" dirty="0" err="1"/>
              <a:t>simplă</a:t>
            </a:r>
            <a:r>
              <a:rPr lang="ro-RO" dirty="0"/>
              <a:t> -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dublu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 lipidic </a:t>
            </a:r>
            <a:endParaRPr lang="ro-RO" dirty="0"/>
          </a:p>
          <a:p>
            <a:r>
              <a:rPr lang="en-US" dirty="0" err="1"/>
              <a:t>difuzie</a:t>
            </a:r>
            <a:r>
              <a:rPr lang="en-US" dirty="0"/>
              <a:t> </a:t>
            </a:r>
            <a:r>
              <a:rPr lang="en-US" dirty="0" err="1"/>
              <a:t>facilitată</a:t>
            </a:r>
            <a:r>
              <a:rPr lang="en-US" dirty="0"/>
              <a:t> </a:t>
            </a:r>
            <a:endParaRPr lang="ro-RO" dirty="0"/>
          </a:p>
          <a:p>
            <a:r>
              <a:rPr lang="ro-RO" dirty="0"/>
              <a:t>Prin </a:t>
            </a:r>
            <a:r>
              <a:rPr lang="en-US" dirty="0" err="1"/>
              <a:t>canale</a:t>
            </a:r>
            <a:r>
              <a:rPr lang="en-US" dirty="0"/>
              <a:t> ionic</a:t>
            </a:r>
            <a:r>
              <a:rPr lang="ro-RO" dirty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58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CDC5-94F9-71C7-E80B-7118E24C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3" y="365126"/>
            <a:ext cx="11407515" cy="83408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001D35"/>
                </a:solidFill>
                <a:latin typeface="Google Sans"/>
              </a:rPr>
              <a:t>Utilizări</a:t>
            </a:r>
            <a:r>
              <a:rPr lang="en-US" sz="40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4000" dirty="0" err="1">
                <a:solidFill>
                  <a:srgbClr val="001D35"/>
                </a:solidFill>
                <a:latin typeface="Google Sans"/>
              </a:rPr>
              <a:t>Medicale</a:t>
            </a:r>
            <a:r>
              <a:rPr lang="en-US" sz="4000" dirty="0">
                <a:solidFill>
                  <a:srgbClr val="001D35"/>
                </a:solidFill>
                <a:latin typeface="Google Sans"/>
              </a:rPr>
              <a:t> ale </a:t>
            </a:r>
            <a:r>
              <a:rPr lang="en-US" sz="4000" dirty="0" err="1">
                <a:solidFill>
                  <a:srgbClr val="001D35"/>
                </a:solidFill>
                <a:latin typeface="Google Sans"/>
              </a:rPr>
              <a:t>Apei</a:t>
            </a:r>
            <a:r>
              <a:rPr lang="en-US" sz="40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4000" dirty="0" err="1">
                <a:solidFill>
                  <a:srgbClr val="001D35"/>
                </a:solidFill>
                <a:latin typeface="Google Sans"/>
              </a:rPr>
              <a:t>Purificate</a:t>
            </a:r>
            <a:r>
              <a:rPr lang="en-US" sz="40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4000" dirty="0" err="1">
                <a:solidFill>
                  <a:srgbClr val="001D35"/>
                </a:solidFill>
                <a:latin typeface="Google Sans"/>
              </a:rPr>
              <a:t>prin</a:t>
            </a:r>
            <a:r>
              <a:rPr lang="en-US" sz="40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4000" dirty="0" err="1">
                <a:solidFill>
                  <a:srgbClr val="001D35"/>
                </a:solidFill>
                <a:latin typeface="Google Sans"/>
              </a:rPr>
              <a:t>Osmoză</a:t>
            </a:r>
            <a:r>
              <a:rPr lang="en-US" sz="40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4000" dirty="0" err="1">
                <a:solidFill>
                  <a:srgbClr val="001D35"/>
                </a:solidFill>
                <a:latin typeface="Google Sans"/>
              </a:rPr>
              <a:t>Inversă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15598-584B-A8A8-AFEC-CD59CD51E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22" y="1199214"/>
            <a:ext cx="11342556" cy="52936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Prepararea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Medicamentelor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: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dirty="0">
                <a:solidFill>
                  <a:srgbClr val="001D35"/>
                </a:solidFill>
                <a:latin typeface="Google Sans"/>
              </a:rPr>
              <a:t>În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industria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farmaceutică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ro-RO" dirty="0">
                <a:solidFill>
                  <a:srgbClr val="001D35"/>
                </a:solidFill>
                <a:latin typeface="Google Sans"/>
              </a:rPr>
              <a:t>-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pentru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a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prepara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soluții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pastile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și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alte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produse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farmaceutice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datorită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nivelului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său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ridicat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de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puritate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 </a:t>
            </a:r>
          </a:p>
          <a:p>
            <a:pPr marL="0" indent="0" algn="ctr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Sterilizare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: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</a:pPr>
            <a:r>
              <a:rPr lang="ro-RO" dirty="0">
                <a:solidFill>
                  <a:srgbClr val="001D35"/>
                </a:solidFill>
                <a:latin typeface="Google Sans"/>
              </a:rPr>
              <a:t>U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tilizată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în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proces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de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sterilizare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eficient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și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sigur</a:t>
            </a:r>
            <a:r>
              <a:rPr lang="ro-RO" dirty="0">
                <a:solidFill>
                  <a:srgbClr val="001D35"/>
                </a:solidFill>
                <a:latin typeface="Google Sans"/>
              </a:rPr>
              <a:t> pentru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instrumentele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și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echipamentele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medicale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Laboratoare</a:t>
            </a:r>
            <a:r>
              <a:rPr lang="ro-RO" b="1" dirty="0">
                <a:solidFill>
                  <a:srgbClr val="001D35"/>
                </a:solidFill>
                <a:latin typeface="Google Sans"/>
              </a:rPr>
              <a:t> medicale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: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</a:pPr>
            <a:r>
              <a:rPr lang="ro-RO" dirty="0">
                <a:solidFill>
                  <a:srgbClr val="001D35"/>
                </a:solidFill>
                <a:latin typeface="Google Sans"/>
              </a:rPr>
              <a:t>P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entru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analize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teste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și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experimente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unde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puritatea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este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crucială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pentru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obținerea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unor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rezultate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precise. </a:t>
            </a:r>
          </a:p>
          <a:p>
            <a:pPr marL="0" indent="0" algn="ctr">
              <a:lnSpc>
                <a:spcPct val="100000"/>
              </a:lnSpc>
              <a:spcBef>
                <a:spcPts val="750"/>
              </a:spcBef>
              <a:spcAft>
                <a:spcPts val="1500"/>
              </a:spcAft>
              <a:buNone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Dializă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: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>
              <a:lnSpc>
                <a:spcPct val="100000"/>
              </a:lnSpc>
              <a:spcBef>
                <a:spcPts val="750"/>
              </a:spcBef>
              <a:spcAft>
                <a:spcPts val="1500"/>
              </a:spcAft>
            </a:pPr>
            <a:r>
              <a:rPr lang="ro-RO" dirty="0">
                <a:solidFill>
                  <a:srgbClr val="001D35"/>
                </a:solidFill>
                <a:latin typeface="Google Sans"/>
              </a:rPr>
              <a:t>P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entru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a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curăța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sângele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pacienților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cu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insuficiență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renală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eliminând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toxinele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și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excesul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de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lichid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9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6D05-A653-4BF4-24D0-E358E69B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Dializa</a:t>
            </a:r>
            <a:r>
              <a:rPr lang="en-US" dirty="0"/>
              <a:t> </a:t>
            </a:r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51AE6-CBAB-261C-C471-038F9C0FC779}"/>
              </a:ext>
            </a:extLst>
          </p:cNvPr>
          <p:cNvSpPr txBox="1"/>
          <p:nvPr/>
        </p:nvSpPr>
        <p:spPr>
          <a:xfrm>
            <a:off x="577482" y="1278146"/>
            <a:ext cx="7094564" cy="512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000" b="1" dirty="0"/>
              <a:t>DIALIZA</a:t>
            </a:r>
            <a:r>
              <a:rPr lang="ro-RO" sz="2000" dirty="0"/>
              <a:t> -  </a:t>
            </a:r>
            <a:r>
              <a:rPr lang="ro-RO" sz="2000" dirty="0" err="1"/>
              <a:t>pr</a:t>
            </a:r>
            <a:r>
              <a:rPr lang="it-IT" sz="2000" dirty="0"/>
              <a:t>oces baz</a:t>
            </a:r>
            <a:r>
              <a:rPr lang="ro-RO" sz="2000" dirty="0"/>
              <a:t>at</a:t>
            </a:r>
            <a:r>
              <a:rPr lang="it-IT" sz="2000" dirty="0"/>
              <a:t> pe principiul membranei semipermeabile, unde substanțele trec de la o concentrație mai mare la una mai mică, egalizându-se. </a:t>
            </a:r>
            <a:endParaRPr lang="ro-RO" sz="2000" dirty="0"/>
          </a:p>
          <a:p>
            <a:pPr>
              <a:lnSpc>
                <a:spcPct val="150000"/>
              </a:lnSpc>
            </a:pPr>
            <a:endParaRPr lang="ro-RO" sz="2000" b="1" dirty="0"/>
          </a:p>
          <a:p>
            <a:pPr>
              <a:lnSpc>
                <a:spcPct val="150000"/>
              </a:lnSpc>
            </a:pPr>
            <a:r>
              <a:rPr lang="en-US" sz="2000" b="1" dirty="0" err="1"/>
              <a:t>Dializa</a:t>
            </a:r>
            <a:r>
              <a:rPr lang="en-US" sz="2000" b="1" dirty="0"/>
              <a:t> </a:t>
            </a:r>
            <a:r>
              <a:rPr lang="ro-RO" sz="2000" b="1" dirty="0"/>
              <a:t>-</a:t>
            </a:r>
            <a:r>
              <a:rPr lang="en-US" sz="2000" dirty="0"/>
              <a:t> un </a:t>
            </a:r>
            <a:r>
              <a:rPr lang="en-US" sz="2000" dirty="0" err="1"/>
              <a:t>tratament</a:t>
            </a:r>
            <a:r>
              <a:rPr lang="en-US" sz="2000" dirty="0"/>
              <a:t> medical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filtrează</a:t>
            </a:r>
            <a:r>
              <a:rPr lang="en-US" sz="2000" dirty="0"/>
              <a:t> </a:t>
            </a:r>
            <a:r>
              <a:rPr lang="en-US" sz="2000" dirty="0" err="1"/>
              <a:t>sângele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elimina</a:t>
            </a:r>
            <a:r>
              <a:rPr lang="en-US" sz="2000" dirty="0"/>
              <a:t> </a:t>
            </a:r>
            <a:r>
              <a:rPr lang="ro-RO" sz="2000" dirty="0"/>
              <a:t>toxinele, </a:t>
            </a:r>
            <a:r>
              <a:rPr lang="en-US" sz="2000" dirty="0" err="1"/>
              <a:t>deșeurile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excesul</a:t>
            </a:r>
            <a:r>
              <a:rPr lang="en-US" sz="2000" dirty="0"/>
              <a:t> de </a:t>
            </a:r>
            <a:r>
              <a:rPr lang="en-US" sz="2000" dirty="0" err="1"/>
              <a:t>lichide</a:t>
            </a:r>
            <a:r>
              <a:rPr lang="en-US" sz="2000" dirty="0"/>
              <a:t>, </a:t>
            </a:r>
            <a:r>
              <a:rPr lang="en-US" sz="2000" dirty="0" err="1"/>
              <a:t>funcționând</a:t>
            </a:r>
            <a:r>
              <a:rPr lang="en-US" sz="2000" dirty="0"/>
              <a:t> ca un </a:t>
            </a:r>
            <a:r>
              <a:rPr lang="en-US" sz="2000" dirty="0" err="1"/>
              <a:t>rinichi</a:t>
            </a:r>
            <a:r>
              <a:rPr lang="en-US" sz="2000" dirty="0"/>
              <a:t> artificial,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când</a:t>
            </a:r>
            <a:r>
              <a:rPr lang="en-US" sz="2000" dirty="0"/>
              <a:t> </a:t>
            </a:r>
            <a:r>
              <a:rPr lang="en-US" sz="2000" dirty="0" err="1"/>
              <a:t>rinichii</a:t>
            </a:r>
            <a:r>
              <a:rPr lang="en-US" sz="2000" dirty="0"/>
              <a:t> nu </a:t>
            </a:r>
            <a:r>
              <a:rPr lang="en-US" sz="2000" dirty="0" err="1"/>
              <a:t>mai</a:t>
            </a:r>
            <a:r>
              <a:rPr lang="en-US" sz="2000" dirty="0"/>
              <a:t> pot </a:t>
            </a:r>
            <a:r>
              <a:rPr lang="en-US" sz="2000" dirty="0" err="1"/>
              <a:t>îndeplini</a:t>
            </a:r>
            <a:r>
              <a:rPr lang="en-US" sz="2000" dirty="0"/>
              <a:t>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sarcină</a:t>
            </a:r>
            <a:r>
              <a:rPr lang="en-US" sz="2000" dirty="0"/>
              <a:t>. </a:t>
            </a:r>
            <a:endParaRPr lang="ro-RO" sz="2000" dirty="0"/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</a:rPr>
              <a:t>Există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ro-RO" sz="2000" b="1" dirty="0">
                <a:solidFill>
                  <a:srgbClr val="FF0000"/>
                </a:solidFill>
              </a:rPr>
              <a:t>trei </a:t>
            </a:r>
            <a:r>
              <a:rPr lang="en-US" sz="2000" b="1" dirty="0" err="1">
                <a:solidFill>
                  <a:srgbClr val="FF0000"/>
                </a:solidFill>
              </a:rPr>
              <a:t>tipuri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principale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endParaRPr lang="ro-RO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err="1"/>
              <a:t>Hemodializa</a:t>
            </a:r>
            <a:r>
              <a:rPr lang="ro-RO" sz="2000" b="1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000" b="1" dirty="0" err="1"/>
              <a:t>dializa</a:t>
            </a:r>
            <a:r>
              <a:rPr lang="en-US" sz="2000" b="1" dirty="0"/>
              <a:t> </a:t>
            </a:r>
            <a:r>
              <a:rPr lang="en-US" sz="2000" b="1" dirty="0" err="1"/>
              <a:t>peritoneală</a:t>
            </a:r>
            <a:r>
              <a:rPr lang="ro-RO" sz="2000" b="1" dirty="0"/>
              <a:t>, și </a:t>
            </a:r>
          </a:p>
          <a:p>
            <a:pPr>
              <a:lnSpc>
                <a:spcPct val="150000"/>
              </a:lnSpc>
            </a:pPr>
            <a:r>
              <a:rPr lang="ro-RO" sz="2000" b="1" dirty="0" err="1"/>
              <a:t>hemofiltrarea</a:t>
            </a:r>
            <a:r>
              <a:rPr lang="ro-RO" sz="2000" b="1" dirty="0"/>
              <a:t> / t</a:t>
            </a:r>
            <a:r>
              <a:rPr lang="pt-BR" sz="2000" b="1" dirty="0"/>
              <a:t>erapia continuă de substituție renală</a:t>
            </a:r>
            <a:endParaRPr lang="it-IT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1C558-0EA5-EA3E-7428-057431E1A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764" y="1534839"/>
            <a:ext cx="4014772" cy="36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90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C3805-C9AD-6A32-73F0-AA3C76EB8F97}"/>
              </a:ext>
            </a:extLst>
          </p:cNvPr>
          <p:cNvSpPr txBox="1"/>
          <p:nvPr/>
        </p:nvSpPr>
        <p:spPr>
          <a:xfrm>
            <a:off x="574623" y="269631"/>
            <a:ext cx="11617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" name="AutoShape 3" descr="Dialysis Procedure">
            <a:extLst>
              <a:ext uri="{FF2B5EF4-FFF2-40B4-BE49-F238E27FC236}">
                <a16:creationId xmlns:a16="http://schemas.microsoft.com/office/drawing/2014/main" id="{1AA5E738-AC0E-AFBD-18B6-46242DCAF0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27F262-A37D-2888-C6B8-89B1A1E32BA3}"/>
              </a:ext>
            </a:extLst>
          </p:cNvPr>
          <p:cNvSpPr txBox="1"/>
          <p:nvPr/>
        </p:nvSpPr>
        <p:spPr>
          <a:xfrm>
            <a:off x="261477" y="1228725"/>
            <a:ext cx="116690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Hemodializa</a:t>
            </a:r>
            <a:r>
              <a:rPr lang="ro-RO" b="1" dirty="0">
                <a:solidFill>
                  <a:srgbClr val="FF0000"/>
                </a:solidFill>
              </a:rPr>
              <a:t> intermitentă </a:t>
            </a:r>
            <a:r>
              <a:rPr lang="en-US" b="1" dirty="0"/>
              <a:t>: </a:t>
            </a:r>
            <a:r>
              <a:rPr lang="en-US" dirty="0" err="1"/>
              <a:t>Sângele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îndepărtat</a:t>
            </a:r>
            <a:r>
              <a:rPr lang="en-US" dirty="0"/>
              <a:t> din </a:t>
            </a:r>
            <a:r>
              <a:rPr lang="en-US" dirty="0" err="1"/>
              <a:t>corp</a:t>
            </a:r>
            <a:r>
              <a:rPr lang="en-US" dirty="0"/>
              <a:t>, </a:t>
            </a:r>
            <a:r>
              <a:rPr lang="en-US" dirty="0" err="1"/>
              <a:t>trecut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dializor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curățat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returnat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circulație</a:t>
            </a:r>
            <a:r>
              <a:rPr lang="en-US" dirty="0"/>
              <a:t>.</a:t>
            </a:r>
          </a:p>
          <a:p>
            <a:r>
              <a:rPr lang="en-US" dirty="0" err="1"/>
              <a:t>Sângele</a:t>
            </a:r>
            <a:r>
              <a:rPr lang="en-US" dirty="0"/>
              <a:t> arterial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trecut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dializor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înapoi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organism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venă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dializorului</a:t>
            </a:r>
            <a:r>
              <a:rPr lang="en-US" dirty="0"/>
              <a:t>, </a:t>
            </a:r>
            <a:r>
              <a:rPr lang="en-US" dirty="0" err="1"/>
              <a:t>sângele</a:t>
            </a:r>
            <a:r>
              <a:rPr lang="en-US" dirty="0"/>
              <a:t> se </a:t>
            </a:r>
            <a:r>
              <a:rPr lang="en-US" dirty="0" err="1"/>
              <a:t>deplasează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hemofiltru</a:t>
            </a:r>
            <a:r>
              <a:rPr lang="en-US" dirty="0"/>
              <a:t>, care </a:t>
            </a:r>
            <a:r>
              <a:rPr lang="en-US" dirty="0" err="1"/>
              <a:t>conține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minuscule </a:t>
            </a:r>
            <a:r>
              <a:rPr lang="en-US" dirty="0" err="1"/>
              <a:t>interpuse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membrane de </a:t>
            </a:r>
            <a:r>
              <a:rPr lang="en-US" dirty="0" err="1"/>
              <a:t>celofan</a:t>
            </a:r>
            <a:r>
              <a:rPr lang="en-US" dirty="0"/>
              <a:t>. </a:t>
            </a:r>
            <a:r>
              <a:rPr lang="en-US" dirty="0" err="1"/>
              <a:t>Acestea</a:t>
            </a:r>
            <a:r>
              <a:rPr lang="en-US" dirty="0"/>
              <a:t> sunt membrane </a:t>
            </a:r>
            <a:r>
              <a:rPr lang="en-US" dirty="0" err="1"/>
              <a:t>poroase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exterioară</a:t>
            </a:r>
            <a:r>
              <a:rPr lang="en-US" dirty="0"/>
              <a:t> a </a:t>
            </a:r>
            <a:r>
              <a:rPr lang="en-US" dirty="0" err="1"/>
              <a:t>acestor</a:t>
            </a:r>
            <a:r>
              <a:rPr lang="en-US" dirty="0"/>
              <a:t> membrane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scăldată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fluidul</a:t>
            </a:r>
            <a:r>
              <a:rPr lang="en-US" dirty="0"/>
              <a:t> de </a:t>
            </a:r>
            <a:r>
              <a:rPr lang="en-US" dirty="0" err="1"/>
              <a:t>dializă</a:t>
            </a:r>
            <a:r>
              <a:rPr lang="en-US" dirty="0"/>
              <a:t>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dializat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Dializatul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înlocuit</a:t>
            </a:r>
            <a:r>
              <a:rPr lang="en-US" dirty="0"/>
              <a:t> constant cu </a:t>
            </a:r>
            <a:r>
              <a:rPr lang="en-US" dirty="0" err="1"/>
              <a:t>dializat</a:t>
            </a:r>
            <a:r>
              <a:rPr lang="en-US" dirty="0"/>
              <a:t> </a:t>
            </a:r>
            <a:r>
              <a:rPr lang="en-US" dirty="0" err="1"/>
              <a:t>proaspăt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Ureea</a:t>
            </a:r>
            <a:r>
              <a:rPr lang="en-US" dirty="0"/>
              <a:t>, </a:t>
            </a:r>
            <a:r>
              <a:rPr lang="en-US" dirty="0" err="1"/>
              <a:t>fosfatul</a:t>
            </a:r>
            <a:r>
              <a:rPr lang="en-US" dirty="0"/>
              <a:t>, </a:t>
            </a:r>
            <a:r>
              <a:rPr lang="en-US" dirty="0" err="1"/>
              <a:t>creatinina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 </a:t>
            </a:r>
            <a:r>
              <a:rPr lang="en-US" dirty="0" err="1"/>
              <a:t>nedorite</a:t>
            </a:r>
            <a:r>
              <a:rPr lang="en-US" dirty="0"/>
              <a:t> din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trec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dializat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gradientul</a:t>
            </a:r>
            <a:r>
              <a:rPr lang="en-US" dirty="0"/>
              <a:t> de </a:t>
            </a:r>
            <a:r>
              <a:rPr lang="en-US" dirty="0" err="1"/>
              <a:t>concentrație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Substanțele </a:t>
            </a:r>
            <a:r>
              <a:rPr lang="en-US" dirty="0" err="1"/>
              <a:t>esențiale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 </a:t>
            </a:r>
            <a:r>
              <a:rPr lang="en-US" dirty="0" err="1"/>
              <a:t>difuzează</a:t>
            </a:r>
            <a:r>
              <a:rPr lang="en-US" dirty="0"/>
              <a:t> din </a:t>
            </a:r>
            <a:r>
              <a:rPr lang="en-US" dirty="0" err="1"/>
              <a:t>dializat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sânge</a:t>
            </a:r>
            <a:r>
              <a:rPr lang="en-US" dirty="0"/>
              <a:t>.</a:t>
            </a:r>
            <a:endParaRPr lang="ro-RO" dirty="0"/>
          </a:p>
          <a:p>
            <a:r>
              <a:rPr lang="en-US" i="1" dirty="0"/>
              <a:t>Cu </a:t>
            </a:r>
            <a:r>
              <a:rPr lang="en-US" i="1" dirty="0" err="1"/>
              <a:t>excepția</a:t>
            </a:r>
            <a:r>
              <a:rPr lang="en-US" i="1" dirty="0"/>
              <a:t> </a:t>
            </a:r>
            <a:r>
              <a:rPr lang="en-US" i="1" dirty="0" err="1"/>
              <a:t>proteinelor</a:t>
            </a:r>
            <a:r>
              <a:rPr lang="en-US" i="1" dirty="0"/>
              <a:t> </a:t>
            </a:r>
            <a:r>
              <a:rPr lang="en-US" i="1" dirty="0" err="1"/>
              <a:t>plasmatice</a:t>
            </a:r>
            <a:r>
              <a:rPr lang="en-US" dirty="0"/>
              <a:t>,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substanțele</a:t>
            </a:r>
            <a:r>
              <a:rPr lang="en-US" dirty="0"/>
              <a:t> sunt </a:t>
            </a:r>
            <a:r>
              <a:rPr lang="en-US" dirty="0" err="1"/>
              <a:t>schimbate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dializat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membranele</a:t>
            </a:r>
            <a:r>
              <a:rPr lang="en-US" dirty="0"/>
              <a:t> de </a:t>
            </a:r>
            <a:r>
              <a:rPr lang="en-US" dirty="0" err="1"/>
              <a:t>celofan</a:t>
            </a:r>
            <a:r>
              <a:rPr lang="en-US" dirty="0"/>
              <a:t>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FBB92-9322-5188-7C7B-7A579DF1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354" y="4225701"/>
            <a:ext cx="5045687" cy="2479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E3F06-F3D6-64EE-D6A4-24138873483E}"/>
              </a:ext>
            </a:extLst>
          </p:cNvPr>
          <p:cNvSpPr txBox="1"/>
          <p:nvPr/>
        </p:nvSpPr>
        <p:spPr>
          <a:xfrm>
            <a:off x="574623" y="4726803"/>
            <a:ext cx="56562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Aparatul de </a:t>
            </a:r>
            <a:r>
              <a:rPr lang="en-US" b="1" dirty="0" err="1"/>
              <a:t>dializă</a:t>
            </a:r>
            <a:r>
              <a:rPr lang="en-US" b="1" dirty="0"/>
              <a:t> </a:t>
            </a:r>
            <a:r>
              <a:rPr lang="en-US" dirty="0"/>
              <a:t>are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pompe</a:t>
            </a:r>
            <a:r>
              <a:rPr lang="en-US" dirty="0"/>
              <a:t> de </a:t>
            </a:r>
            <a:r>
              <a:rPr lang="en-US" dirty="0" err="1"/>
              <a:t>sânge</a:t>
            </a:r>
            <a:r>
              <a:rPr lang="en-US" dirty="0"/>
              <a:t> cu </a:t>
            </a:r>
            <a:r>
              <a:rPr lang="en-US" dirty="0" err="1"/>
              <a:t>monitoare</a:t>
            </a:r>
            <a:r>
              <a:rPr lang="en-US" dirty="0"/>
              <a:t> de </a:t>
            </a:r>
            <a:r>
              <a:rPr lang="en-US" dirty="0" err="1"/>
              <a:t>presiune</a:t>
            </a:r>
            <a:r>
              <a:rPr lang="en-US" dirty="0"/>
              <a:t> care permit un flux </a:t>
            </a:r>
            <a:r>
              <a:rPr lang="en-US" dirty="0" err="1"/>
              <a:t>ușor</a:t>
            </a:r>
            <a:r>
              <a:rPr lang="en-US" dirty="0"/>
              <a:t> de </a:t>
            </a:r>
            <a:r>
              <a:rPr lang="en-US" dirty="0" err="1"/>
              <a:t>sânge</a:t>
            </a:r>
            <a:r>
              <a:rPr lang="en-US" dirty="0"/>
              <a:t> de la </a:t>
            </a:r>
            <a:r>
              <a:rPr lang="en-US" dirty="0" err="1"/>
              <a:t>pacient</a:t>
            </a:r>
            <a:r>
              <a:rPr lang="en-US" dirty="0"/>
              <a:t> la </a:t>
            </a:r>
            <a:r>
              <a:rPr lang="en-US" dirty="0" err="1"/>
              <a:t>aparat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înapoi</a:t>
            </a:r>
            <a:r>
              <a:rPr lang="en-US" dirty="0"/>
              <a:t> la </a:t>
            </a:r>
            <a:r>
              <a:rPr lang="en-US" dirty="0" err="1"/>
              <a:t>pacient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De </a:t>
            </a:r>
            <a:r>
              <a:rPr lang="en-US" dirty="0" err="1"/>
              <a:t>asemenea</a:t>
            </a:r>
            <a:r>
              <a:rPr lang="en-US" dirty="0"/>
              <a:t>, are </a:t>
            </a:r>
            <a:r>
              <a:rPr lang="en-US" dirty="0" err="1"/>
              <a:t>pompe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curgerea</a:t>
            </a:r>
            <a:r>
              <a:rPr lang="en-US" dirty="0"/>
              <a:t> </a:t>
            </a:r>
            <a:r>
              <a:rPr lang="en-US" dirty="0" err="1"/>
              <a:t>dializatului</a:t>
            </a:r>
            <a:r>
              <a:rPr lang="en-US" dirty="0"/>
              <a:t> </a:t>
            </a:r>
            <a:r>
              <a:rPr lang="en-US" dirty="0" err="1"/>
              <a:t>proaspăt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drenarea</a:t>
            </a:r>
            <a:r>
              <a:rPr lang="en-US" dirty="0"/>
              <a:t> </a:t>
            </a:r>
            <a:r>
              <a:rPr lang="en-US" dirty="0" err="1"/>
              <a:t>dializatului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398F3-39E7-84AF-823F-127257D5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93700"/>
            <a:ext cx="5943600" cy="835025"/>
          </a:xfrm>
        </p:spPr>
        <p:txBody>
          <a:bodyPr>
            <a:normAutofit/>
          </a:bodyPr>
          <a:lstStyle/>
          <a:p>
            <a:r>
              <a:rPr lang="ro-RO" altLang="en-US" b="1" dirty="0">
                <a:solidFill>
                  <a:srgbClr val="001D35"/>
                </a:solidFill>
              </a:rPr>
              <a:t>Hemodializa intermitentă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6589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8260-F5FC-532D-FD93-A56B931C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93700"/>
            <a:ext cx="4838700" cy="835025"/>
          </a:xfrm>
        </p:spPr>
        <p:txBody>
          <a:bodyPr/>
          <a:lstStyle/>
          <a:p>
            <a:r>
              <a:rPr lang="ro-RO" altLang="en-US" b="1" dirty="0">
                <a:solidFill>
                  <a:srgbClr val="001D35"/>
                </a:solidFill>
              </a:rPr>
              <a:t>Dializa peritoneală</a:t>
            </a:r>
            <a:endParaRPr lang="en-US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86C668D-68B1-8FAE-6523-A5E3DBF42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4509" y="1606714"/>
            <a:ext cx="7700416" cy="46242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dirty="0"/>
              <a:t>O metodă de epurare a </a:t>
            </a:r>
            <a:r>
              <a:rPr lang="ro-RO" dirty="0" err="1"/>
              <a:t>săngelui</a:t>
            </a:r>
            <a:r>
              <a:rPr lang="ro-RO" dirty="0"/>
              <a:t> ce folosește membrana peritoneală, situate la nivelul cavității abdominale, fără a fi necesar să circulați sângele printr-un aparat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dirty="0"/>
              <a:t>Poate fi efectuată la domiciliu.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dirty="0" err="1"/>
              <a:t>Me</a:t>
            </a:r>
            <a:r>
              <a:rPr lang="en-US" dirty="0" err="1"/>
              <a:t>todă</a:t>
            </a:r>
            <a:r>
              <a:rPr lang="en-US" dirty="0"/>
              <a:t> </a:t>
            </a:r>
            <a:r>
              <a:rPr lang="en-US" dirty="0" err="1"/>
              <a:t>implică</a:t>
            </a:r>
            <a:r>
              <a:rPr lang="en-US" dirty="0"/>
              <a:t> o </a:t>
            </a:r>
            <a:r>
              <a:rPr lang="en-US" dirty="0" err="1"/>
              <a:t>intervenție</a:t>
            </a:r>
            <a:r>
              <a:rPr lang="en-US" dirty="0"/>
              <a:t> </a:t>
            </a:r>
            <a:r>
              <a:rPr lang="en-US" dirty="0" err="1"/>
              <a:t>chirurgicală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se </a:t>
            </a:r>
            <a:r>
              <a:rPr lang="en-US" dirty="0" err="1"/>
              <a:t>implantează</a:t>
            </a:r>
            <a:r>
              <a:rPr lang="en-US" dirty="0"/>
              <a:t> un </a:t>
            </a:r>
            <a:r>
              <a:rPr lang="en-US" dirty="0" err="1"/>
              <a:t>cateter</a:t>
            </a:r>
            <a:r>
              <a:rPr lang="en-US" dirty="0"/>
              <a:t> DP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abdomenul</a:t>
            </a:r>
            <a:r>
              <a:rPr lang="en-US" dirty="0"/>
              <a:t> </a:t>
            </a:r>
            <a:r>
              <a:rPr lang="en-US" dirty="0" err="1"/>
              <a:t>pacientului</a:t>
            </a:r>
            <a:r>
              <a:rPr lang="en-US" dirty="0"/>
              <a:t>.  </a:t>
            </a:r>
            <a:r>
              <a:rPr lang="ro-RO" dirty="0"/>
              <a:t>C</a:t>
            </a:r>
            <a:r>
              <a:rPr lang="en-US" dirty="0" err="1"/>
              <a:t>ateter</a:t>
            </a:r>
            <a:r>
              <a:rPr lang="ro-RO" dirty="0" err="1"/>
              <a:t>ul</a:t>
            </a:r>
            <a:r>
              <a:rPr lang="en-US" dirty="0"/>
              <a:t> </a:t>
            </a:r>
            <a:r>
              <a:rPr lang="en-US" dirty="0" err="1"/>
              <a:t>ajută</a:t>
            </a:r>
            <a:r>
              <a:rPr lang="en-US" dirty="0"/>
              <a:t> la </a:t>
            </a:r>
            <a:r>
              <a:rPr lang="en-US" dirty="0" err="1"/>
              <a:t>filtrarea</a:t>
            </a:r>
            <a:r>
              <a:rPr lang="en-US" dirty="0"/>
              <a:t> </a:t>
            </a:r>
            <a:r>
              <a:rPr lang="en-US" dirty="0" err="1"/>
              <a:t>sângelui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ro-RO" dirty="0"/>
              <a:t>peritoneu (</a:t>
            </a:r>
            <a:r>
              <a:rPr lang="en-US" sz="1600" i="1" dirty="0"/>
              <a:t>membrana </a:t>
            </a:r>
            <a:r>
              <a:rPr lang="en-US" sz="1600" i="1" dirty="0" err="1"/>
              <a:t>subțire</a:t>
            </a:r>
            <a:r>
              <a:rPr lang="en-US" sz="1600" i="1" dirty="0"/>
              <a:t> care </a:t>
            </a:r>
            <a:r>
              <a:rPr lang="en-US" sz="1600" i="1" dirty="0" err="1"/>
              <a:t>căptușește</a:t>
            </a:r>
            <a:r>
              <a:rPr lang="en-US" sz="1600" i="1" dirty="0"/>
              <a:t> </a:t>
            </a:r>
            <a:r>
              <a:rPr lang="en-US" sz="1600" i="1" dirty="0" err="1"/>
              <a:t>peretele</a:t>
            </a:r>
            <a:r>
              <a:rPr lang="en-US" sz="1600" i="1" dirty="0"/>
              <a:t> </a:t>
            </a:r>
            <a:r>
              <a:rPr lang="en-US" sz="1600" i="1" dirty="0" err="1"/>
              <a:t>cavității</a:t>
            </a:r>
            <a:r>
              <a:rPr lang="en-US" sz="1600" i="1" dirty="0"/>
              <a:t> </a:t>
            </a:r>
            <a:r>
              <a:rPr lang="en-US" sz="1600" i="1" dirty="0" err="1"/>
              <a:t>abdomenului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care </a:t>
            </a:r>
            <a:r>
              <a:rPr lang="en-US" sz="1600" i="1" dirty="0" err="1"/>
              <a:t>acoperă</a:t>
            </a:r>
            <a:r>
              <a:rPr lang="en-US" sz="1600" i="1" dirty="0"/>
              <a:t> </a:t>
            </a:r>
            <a:r>
              <a:rPr lang="en-US" sz="1600" i="1" dirty="0" err="1"/>
              <a:t>organele</a:t>
            </a:r>
            <a:r>
              <a:rPr lang="ro-RO" i="1" dirty="0"/>
              <a:t>)</a:t>
            </a:r>
            <a:r>
              <a:rPr lang="en-US" dirty="0"/>
              <a:t>. </a:t>
            </a:r>
            <a:endParaRPr lang="ro-RO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o-RO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r>
              <a:rPr lang="en-US" dirty="0"/>
              <a:t>, un </a:t>
            </a:r>
            <a:r>
              <a:rPr lang="en-US" dirty="0" err="1"/>
              <a:t>lichid</a:t>
            </a:r>
            <a:r>
              <a:rPr lang="en-US" dirty="0"/>
              <a:t> special </a:t>
            </a:r>
            <a:r>
              <a:rPr lang="en-US" dirty="0" err="1"/>
              <a:t>steril</a:t>
            </a:r>
            <a:r>
              <a:rPr lang="ro-RO" dirty="0"/>
              <a:t> – </a:t>
            </a:r>
            <a:r>
              <a:rPr lang="ro-RO" dirty="0" err="1"/>
              <a:t>dializatul</a:t>
            </a:r>
            <a:r>
              <a:rPr lang="ro-RO" dirty="0"/>
              <a:t> </a:t>
            </a:r>
            <a:r>
              <a:rPr lang="en-US" dirty="0"/>
              <a:t> (</a:t>
            </a:r>
            <a:r>
              <a:rPr lang="en-US" i="1" dirty="0" err="1"/>
              <a:t>bogat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minerale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glucoză</a:t>
            </a:r>
            <a:r>
              <a:rPr lang="en-US" dirty="0"/>
              <a:t>) </a:t>
            </a:r>
            <a:r>
              <a:rPr lang="en-US" dirty="0" err="1"/>
              <a:t>circulă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peritoneu</a:t>
            </a:r>
            <a:r>
              <a:rPr lang="en-US" dirty="0"/>
              <a:t> (),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lichid</a:t>
            </a:r>
            <a:r>
              <a:rPr lang="en-US" dirty="0"/>
              <a:t> </a:t>
            </a:r>
            <a:r>
              <a:rPr lang="en-US" dirty="0" err="1"/>
              <a:t>absoarbe</a:t>
            </a:r>
            <a:r>
              <a:rPr lang="en-US" dirty="0"/>
              <a:t> </a:t>
            </a:r>
            <a:r>
              <a:rPr lang="en-US" dirty="0" err="1"/>
              <a:t>produșii</a:t>
            </a:r>
            <a:r>
              <a:rPr lang="en-US" dirty="0"/>
              <a:t> </a:t>
            </a:r>
            <a:r>
              <a:rPr lang="en-US" dirty="0" err="1"/>
              <a:t>catabolismului</a:t>
            </a:r>
            <a:r>
              <a:rPr lang="en-US" dirty="0"/>
              <a:t>. </a:t>
            </a:r>
            <a:endParaRPr lang="ro-R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FD226-CD45-5010-E13E-E41B4D78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925" y="1711290"/>
            <a:ext cx="4217075" cy="37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2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A448-61C6-2F43-09EC-4FDAF49E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346075"/>
            <a:ext cx="9191625" cy="1325563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CD2332"/>
                </a:solidFill>
                <a:latin typeface="+mn-lt"/>
              </a:rPr>
              <a:t>HEMOFILTRAREA - </a:t>
            </a:r>
            <a:r>
              <a:rPr lang="en-US" dirty="0" err="1">
                <a:solidFill>
                  <a:srgbClr val="CD2332"/>
                </a:solidFill>
                <a:latin typeface="+mn-lt"/>
              </a:rPr>
              <a:t>Terapia</a:t>
            </a:r>
            <a:r>
              <a:rPr lang="en-US" dirty="0">
                <a:solidFill>
                  <a:srgbClr val="CD2332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CD2332"/>
                </a:solidFill>
                <a:latin typeface="+mn-lt"/>
              </a:rPr>
              <a:t>continuă</a:t>
            </a:r>
            <a:r>
              <a:rPr lang="en-US" dirty="0">
                <a:solidFill>
                  <a:srgbClr val="CD2332"/>
                </a:solidFill>
                <a:latin typeface="+mn-lt"/>
              </a:rPr>
              <a:t> de </a:t>
            </a:r>
            <a:r>
              <a:rPr lang="en-US" dirty="0" err="1">
                <a:solidFill>
                  <a:srgbClr val="CD2332"/>
                </a:solidFill>
                <a:latin typeface="+mn-lt"/>
              </a:rPr>
              <a:t>substituție</a:t>
            </a:r>
            <a:r>
              <a:rPr lang="en-US" dirty="0">
                <a:solidFill>
                  <a:srgbClr val="CD2332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CD2332"/>
                </a:solidFill>
                <a:latin typeface="+mn-lt"/>
              </a:rPr>
              <a:t>renală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6ABAD-8DF2-AF62-E44A-8AF0CED1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1825624"/>
            <a:ext cx="8285584" cy="4873755"/>
          </a:xfrm>
        </p:spPr>
        <p:txBody>
          <a:bodyPr>
            <a:normAutofit lnSpcReduction="10000"/>
          </a:bodyPr>
          <a:lstStyle/>
          <a:p>
            <a:pPr>
              <a:spcAft>
                <a:spcPts val="750"/>
              </a:spcAft>
              <a:buNone/>
            </a:pPr>
            <a:r>
              <a:rPr lang="en-US" sz="2400" dirty="0" err="1">
                <a:solidFill>
                  <a:srgbClr val="333333"/>
                </a:solidFill>
              </a:rPr>
              <a:t>Dializa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mai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poate</a:t>
            </a:r>
            <a:r>
              <a:rPr lang="en-US" sz="2400" dirty="0">
                <a:solidFill>
                  <a:srgbClr val="333333"/>
                </a:solidFill>
              </a:rPr>
              <a:t> fi </a:t>
            </a:r>
            <a:r>
              <a:rPr lang="en-US" sz="2400" dirty="0" err="1">
                <a:solidFill>
                  <a:srgbClr val="333333"/>
                </a:solidFill>
              </a:rPr>
              <a:t>intermitentă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sau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continuă</a:t>
            </a:r>
            <a:r>
              <a:rPr lang="en-US" sz="2400" dirty="0">
                <a:solidFill>
                  <a:srgbClr val="333333"/>
                </a:solidFill>
              </a:rPr>
              <a:t>. </a:t>
            </a:r>
            <a:endParaRPr lang="ro-RO" sz="2400" dirty="0">
              <a:solidFill>
                <a:srgbClr val="333333"/>
              </a:solidFill>
            </a:endParaRPr>
          </a:p>
          <a:p>
            <a:pPr>
              <a:spcAft>
                <a:spcPts val="750"/>
              </a:spcAft>
              <a:buNone/>
            </a:pPr>
            <a:r>
              <a:rPr lang="en-US" sz="2400" dirty="0">
                <a:solidFill>
                  <a:srgbClr val="333333"/>
                </a:solidFill>
              </a:rPr>
              <a:t>Această </a:t>
            </a:r>
            <a:r>
              <a:rPr lang="en-US" sz="2400" dirty="0" err="1">
                <a:solidFill>
                  <a:srgbClr val="333333"/>
                </a:solidFill>
              </a:rPr>
              <a:t>terapie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continuă</a:t>
            </a:r>
            <a:r>
              <a:rPr lang="en-US" sz="2400" dirty="0">
                <a:solidFill>
                  <a:srgbClr val="333333"/>
                </a:solidFill>
              </a:rPr>
              <a:t> de </a:t>
            </a:r>
            <a:r>
              <a:rPr lang="en-US" sz="2400" dirty="0" err="1">
                <a:solidFill>
                  <a:srgbClr val="333333"/>
                </a:solidFill>
              </a:rPr>
              <a:t>substituție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renală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este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folosită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în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unitatea</a:t>
            </a:r>
            <a:r>
              <a:rPr lang="en-US" sz="2400" dirty="0">
                <a:solidFill>
                  <a:srgbClr val="333333"/>
                </a:solidFill>
              </a:rPr>
              <a:t> de </a:t>
            </a:r>
            <a:r>
              <a:rPr lang="en-US" sz="2400" dirty="0" err="1">
                <a:solidFill>
                  <a:srgbClr val="333333"/>
                </a:solidFill>
              </a:rPr>
              <a:t>terapie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intensivă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în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cazul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pacienților</a:t>
            </a:r>
            <a:r>
              <a:rPr lang="en-US" sz="2400" dirty="0">
                <a:solidFill>
                  <a:srgbClr val="333333"/>
                </a:solidFill>
              </a:rPr>
              <a:t> cu</a:t>
            </a:r>
            <a:r>
              <a:rPr lang="ro-RO" sz="2400" dirty="0">
                <a:solidFill>
                  <a:srgbClr val="333333"/>
                </a:solidFill>
              </a:rPr>
              <a:t> </a:t>
            </a:r>
            <a:r>
              <a:rPr lang="ro-RO" sz="2400" b="1" dirty="0">
                <a:solidFill>
                  <a:srgbClr val="333333"/>
                </a:solidFill>
              </a:rPr>
              <a:t>insuficiență renală acută</a:t>
            </a:r>
            <a:r>
              <a:rPr lang="en-US" sz="2400" dirty="0">
                <a:solidFill>
                  <a:srgbClr val="333333"/>
                </a:solidFill>
              </a:rPr>
              <a:t>. </a:t>
            </a:r>
            <a:endParaRPr lang="ro-RO" sz="2400" dirty="0">
              <a:solidFill>
                <a:srgbClr val="333333"/>
              </a:solidFill>
            </a:endParaRPr>
          </a:p>
          <a:p>
            <a:pPr>
              <a:spcAft>
                <a:spcPts val="750"/>
              </a:spcAft>
              <a:buNone/>
            </a:pPr>
            <a:r>
              <a:rPr lang="en-US" sz="2400" dirty="0" err="1">
                <a:solidFill>
                  <a:srgbClr val="333333"/>
                </a:solidFill>
              </a:rPr>
              <a:t>Ea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este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cunoscută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și</a:t>
            </a:r>
            <a:r>
              <a:rPr lang="en-US" sz="2400" dirty="0">
                <a:solidFill>
                  <a:srgbClr val="333333"/>
                </a:solidFill>
              </a:rPr>
              <a:t> sub </a:t>
            </a:r>
            <a:r>
              <a:rPr lang="en-US" sz="2400" dirty="0" err="1">
                <a:solidFill>
                  <a:srgbClr val="333333"/>
                </a:solidFill>
              </a:rPr>
              <a:t>numele</a:t>
            </a:r>
            <a:r>
              <a:rPr lang="en-US" sz="2400" dirty="0">
                <a:solidFill>
                  <a:srgbClr val="333333"/>
                </a:solidFill>
              </a:rPr>
              <a:t> de </a:t>
            </a:r>
            <a:r>
              <a:rPr lang="en-US" sz="2400" b="1" dirty="0" err="1">
                <a:solidFill>
                  <a:srgbClr val="333333"/>
                </a:solidFill>
              </a:rPr>
              <a:t>hemofiltrare</a:t>
            </a:r>
            <a:r>
              <a:rPr lang="en-US" sz="2400" dirty="0">
                <a:solidFill>
                  <a:srgbClr val="333333"/>
                </a:solidFill>
              </a:rPr>
              <a:t>. </a:t>
            </a:r>
            <a:endParaRPr lang="ro-RO" sz="2400" dirty="0">
              <a:solidFill>
                <a:srgbClr val="333333"/>
              </a:solidFill>
            </a:endParaRPr>
          </a:p>
          <a:p>
            <a:pPr>
              <a:spcAft>
                <a:spcPts val="750"/>
              </a:spcAft>
              <a:buNone/>
            </a:pPr>
            <a:r>
              <a:rPr lang="en-US" sz="2400" dirty="0">
                <a:solidFill>
                  <a:srgbClr val="333333"/>
                </a:solidFill>
              </a:rPr>
              <a:t>Un </a:t>
            </a:r>
            <a:r>
              <a:rPr lang="en-US" sz="2400" dirty="0" err="1">
                <a:solidFill>
                  <a:srgbClr val="333333"/>
                </a:solidFill>
              </a:rPr>
              <a:t>aparat</a:t>
            </a:r>
            <a:r>
              <a:rPr lang="en-US" sz="2400" dirty="0">
                <a:solidFill>
                  <a:srgbClr val="333333"/>
                </a:solidFill>
              </a:rPr>
              <a:t> de </a:t>
            </a:r>
            <a:r>
              <a:rPr lang="en-US" sz="2400" dirty="0" err="1">
                <a:solidFill>
                  <a:srgbClr val="333333"/>
                </a:solidFill>
              </a:rPr>
              <a:t>dializă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trece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sângele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prin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niște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tuburi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apoi</a:t>
            </a:r>
            <a:r>
              <a:rPr lang="en-US" sz="2400" dirty="0">
                <a:solidFill>
                  <a:srgbClr val="333333"/>
                </a:solidFill>
              </a:rPr>
              <a:t> un </a:t>
            </a:r>
            <a:r>
              <a:rPr lang="en-US" sz="2400" dirty="0" err="1">
                <a:solidFill>
                  <a:srgbClr val="333333"/>
                </a:solidFill>
              </a:rPr>
              <a:t>filtru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elimină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excesul</a:t>
            </a:r>
            <a:r>
              <a:rPr lang="en-US" sz="2400" dirty="0">
                <a:solidFill>
                  <a:srgbClr val="333333"/>
                </a:solidFill>
              </a:rPr>
              <a:t> de </a:t>
            </a:r>
            <a:r>
              <a:rPr lang="en-US" sz="2400" dirty="0" err="1">
                <a:solidFill>
                  <a:srgbClr val="333333"/>
                </a:solidFill>
              </a:rPr>
              <a:t>apă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și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produșii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catabolismului</a:t>
            </a:r>
            <a:r>
              <a:rPr lang="en-US" sz="2400" dirty="0">
                <a:solidFill>
                  <a:srgbClr val="333333"/>
                </a:solidFill>
              </a:rPr>
              <a:t>. </a:t>
            </a:r>
            <a:r>
              <a:rPr lang="en-US" sz="2400" dirty="0" err="1">
                <a:solidFill>
                  <a:srgbClr val="333333"/>
                </a:solidFill>
              </a:rPr>
              <a:t>Sângele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este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returnat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în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corp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împreună</a:t>
            </a:r>
            <a:r>
              <a:rPr lang="en-US" sz="2400" dirty="0">
                <a:solidFill>
                  <a:srgbClr val="333333"/>
                </a:solidFill>
              </a:rPr>
              <a:t> cu </a:t>
            </a:r>
            <a:r>
              <a:rPr lang="en-US" sz="2400" dirty="0" err="1">
                <a:solidFill>
                  <a:srgbClr val="333333"/>
                </a:solidFill>
              </a:rPr>
              <a:t>lichidul</a:t>
            </a:r>
            <a:r>
              <a:rPr lang="en-US" sz="2400" dirty="0">
                <a:solidFill>
                  <a:srgbClr val="333333"/>
                </a:solidFill>
              </a:rPr>
              <a:t> de </a:t>
            </a:r>
            <a:r>
              <a:rPr lang="en-US" sz="2400" dirty="0" err="1">
                <a:solidFill>
                  <a:srgbClr val="333333"/>
                </a:solidFill>
              </a:rPr>
              <a:t>substituție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renală</a:t>
            </a:r>
            <a:r>
              <a:rPr lang="en-US" sz="2400" dirty="0">
                <a:solidFill>
                  <a:srgbClr val="333333"/>
                </a:solidFill>
              </a:rPr>
              <a:t>. </a:t>
            </a:r>
            <a:endParaRPr lang="ro-RO" sz="2400" dirty="0">
              <a:solidFill>
                <a:srgbClr val="333333"/>
              </a:solidFill>
            </a:endParaRPr>
          </a:p>
          <a:p>
            <a:pPr>
              <a:spcAft>
                <a:spcPts val="750"/>
              </a:spcAft>
              <a:buNone/>
            </a:pPr>
            <a:r>
              <a:rPr lang="en-US" sz="2400" dirty="0" err="1">
                <a:solidFill>
                  <a:srgbClr val="333333"/>
                </a:solidFill>
              </a:rPr>
              <a:t>Procedura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este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efectuată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în</a:t>
            </a:r>
            <a:r>
              <a:rPr lang="en-US" sz="2400" dirty="0">
                <a:solidFill>
                  <a:srgbClr val="333333"/>
                </a:solidFill>
              </a:rPr>
              <a:t> general, </a:t>
            </a:r>
            <a:r>
              <a:rPr lang="en-US" sz="2400" dirty="0" err="1">
                <a:solidFill>
                  <a:srgbClr val="333333"/>
                </a:solidFill>
              </a:rPr>
              <a:t>în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fiecare</a:t>
            </a:r>
            <a:r>
              <a:rPr lang="en-US" sz="2400" dirty="0">
                <a:solidFill>
                  <a:srgbClr val="333333"/>
                </a:solidFill>
              </a:rPr>
              <a:t> zi. </a:t>
            </a:r>
            <a:r>
              <a:rPr lang="ro-RO" sz="2400" dirty="0">
                <a:solidFill>
                  <a:srgbClr val="333333"/>
                </a:solidFill>
              </a:rPr>
              <a:t>O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sesiune</a:t>
            </a:r>
            <a:r>
              <a:rPr lang="en-US" sz="2400" dirty="0">
                <a:solidFill>
                  <a:srgbClr val="333333"/>
                </a:solidFill>
              </a:rPr>
              <a:t> de </a:t>
            </a:r>
            <a:r>
              <a:rPr lang="en-US" sz="2400" dirty="0" err="1">
                <a:solidFill>
                  <a:srgbClr val="333333"/>
                </a:solidFill>
              </a:rPr>
              <a:t>dializă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intermitentă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durează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până</a:t>
            </a:r>
            <a:r>
              <a:rPr lang="en-US" sz="2400" dirty="0">
                <a:solidFill>
                  <a:srgbClr val="333333"/>
                </a:solidFill>
              </a:rPr>
              <a:t> la 6 ore, </a:t>
            </a:r>
            <a:r>
              <a:rPr lang="en-US" sz="2400" dirty="0" err="1">
                <a:solidFill>
                  <a:srgbClr val="333333"/>
                </a:solidFill>
              </a:rPr>
              <a:t>terapiile</a:t>
            </a:r>
            <a:r>
              <a:rPr lang="en-US" sz="2400" dirty="0">
                <a:solidFill>
                  <a:srgbClr val="333333"/>
                </a:solidFill>
              </a:rPr>
              <a:t> continue de </a:t>
            </a:r>
            <a:r>
              <a:rPr lang="en-US" sz="2400" dirty="0" err="1">
                <a:solidFill>
                  <a:srgbClr val="333333"/>
                </a:solidFill>
              </a:rPr>
              <a:t>substituție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renală</a:t>
            </a:r>
            <a:r>
              <a:rPr lang="en-US" sz="2400" dirty="0">
                <a:solidFill>
                  <a:srgbClr val="333333"/>
                </a:solidFill>
              </a:rPr>
              <a:t> sunt </a:t>
            </a:r>
            <a:r>
              <a:rPr lang="en-US" sz="2400" dirty="0" err="1">
                <a:solidFill>
                  <a:srgbClr val="333333"/>
                </a:solidFill>
              </a:rPr>
              <a:t>concepute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pentru</a:t>
            </a:r>
            <a:r>
              <a:rPr lang="en-US" sz="2400" dirty="0">
                <a:solidFill>
                  <a:srgbClr val="333333"/>
                </a:solidFill>
              </a:rPr>
              <a:t> a fi </a:t>
            </a:r>
            <a:r>
              <a:rPr lang="en-US" sz="2400" dirty="0" err="1">
                <a:solidFill>
                  <a:srgbClr val="333333"/>
                </a:solidFill>
              </a:rPr>
              <a:t>folosite</a:t>
            </a:r>
            <a:r>
              <a:rPr lang="en-US" sz="2400" dirty="0">
                <a:solidFill>
                  <a:srgbClr val="333333"/>
                </a:solidFill>
              </a:rPr>
              <a:t> 24 de ore, </a:t>
            </a:r>
            <a:r>
              <a:rPr lang="en-US" sz="2400" dirty="0" err="1">
                <a:solidFill>
                  <a:srgbClr val="333333"/>
                </a:solidFill>
              </a:rPr>
              <a:t>într</a:t>
            </a:r>
            <a:r>
              <a:rPr lang="en-US" sz="2400" dirty="0">
                <a:solidFill>
                  <a:srgbClr val="333333"/>
                </a:solidFill>
              </a:rPr>
              <a:t>-o </a:t>
            </a:r>
            <a:r>
              <a:rPr lang="en-US" sz="2400" dirty="0" err="1">
                <a:solidFill>
                  <a:srgbClr val="333333"/>
                </a:solidFill>
              </a:rPr>
              <a:t>unitate</a:t>
            </a:r>
            <a:r>
              <a:rPr lang="en-US" sz="2400" dirty="0">
                <a:solidFill>
                  <a:srgbClr val="333333"/>
                </a:solidFill>
              </a:rPr>
              <a:t> de </a:t>
            </a:r>
            <a:r>
              <a:rPr lang="en-US" sz="2400" dirty="0" err="1">
                <a:solidFill>
                  <a:srgbClr val="333333"/>
                </a:solidFill>
              </a:rPr>
              <a:t>terapie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intensivă</a:t>
            </a:r>
            <a:r>
              <a:rPr lang="en-US" sz="2400" dirty="0">
                <a:solidFill>
                  <a:srgbClr val="333333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CFE49-62DA-4149-0E94-ADCF2C854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296" y="1389703"/>
            <a:ext cx="3328704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1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DF6B-DB28-1ACA-525A-85EF6E91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788" y="500063"/>
            <a:ext cx="7130143" cy="843546"/>
          </a:xfrm>
        </p:spPr>
        <p:txBody>
          <a:bodyPr/>
          <a:lstStyle/>
          <a:p>
            <a:r>
              <a:rPr lang="ro-RO" b="1" dirty="0"/>
              <a:t>Difuziunea simplă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D2C80-5796-DFD7-525A-DC59323A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0" y="1197973"/>
            <a:ext cx="3483026" cy="2572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2681D3-C0F4-BFB4-5782-1DBC9B49E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61" y="5308167"/>
            <a:ext cx="6296470" cy="8435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48E624-A142-2D4E-30C0-7FFBEF520ABC}"/>
              </a:ext>
            </a:extLst>
          </p:cNvPr>
          <p:cNvSpPr txBox="1"/>
          <p:nvPr/>
        </p:nvSpPr>
        <p:spPr>
          <a:xfrm>
            <a:off x="181461" y="3770299"/>
            <a:ext cx="5190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Difuzia </a:t>
            </a:r>
            <a:r>
              <a:rPr lang="ro-RO" sz="1600" dirty="0"/>
              <a:t>simplă este sub acțiunea gradientului de concentrație / presiune. Se face cu participarea componentelor lipidice ale </a:t>
            </a:r>
            <a:r>
              <a:rPr lang="ro-RO" sz="1600" dirty="0" err="1"/>
              <a:t>mebranei</a:t>
            </a:r>
            <a:r>
              <a:rPr lang="ro-RO" sz="1600" dirty="0"/>
              <a:t> (solubile la faza </a:t>
            </a:r>
            <a:r>
              <a:rPr lang="ro-RO" sz="1600" dirty="0" err="1"/>
              <a:t>fosolipidică</a:t>
            </a:r>
            <a:r>
              <a:rPr lang="ro-RO" sz="1600" dirty="0"/>
              <a:t> a membranei)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1B8886-D259-AC69-2417-A1FA19AFD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964" y="3033200"/>
            <a:ext cx="4190599" cy="29517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84887D-FE98-FEE7-48CD-7445C8DC96E3}"/>
              </a:ext>
            </a:extLst>
          </p:cNvPr>
          <p:cNvSpPr txBox="1"/>
          <p:nvPr/>
        </p:nvSpPr>
        <p:spPr>
          <a:xfrm>
            <a:off x="6024077" y="1225454"/>
            <a:ext cx="60928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dirty="0"/>
              <a:t>Prin difuzie simplă trec: molecule nepolare mici (liposolubile deci hidrofobe: O2, N2, CO2, benzen, lipide (steroizi)</a:t>
            </a:r>
          </a:p>
          <a:p>
            <a:r>
              <a:rPr lang="ro-RO" sz="1800" dirty="0"/>
              <a:t>Vitamine solubile în grăsimi</a:t>
            </a:r>
          </a:p>
          <a:p>
            <a:r>
              <a:rPr lang="ro-RO" sz="1800" dirty="0"/>
              <a:t>Molecule polare mici (hidrofile: apa, etanol, </a:t>
            </a:r>
            <a:r>
              <a:rPr lang="ro-RO" sz="1800" dirty="0" err="1"/>
              <a:t>urea</a:t>
            </a:r>
            <a:r>
              <a:rPr lang="ro-RO" sz="1800" dirty="0"/>
              <a:t>, glicerol</a:t>
            </a:r>
          </a:p>
          <a:p>
            <a:r>
              <a:rPr lang="ro-RO" sz="1800" dirty="0"/>
              <a:t>Narcotice.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075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8CC2-BB54-1758-0B24-0E1461AC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16"/>
          </a:xfrm>
        </p:spPr>
        <p:txBody>
          <a:bodyPr/>
          <a:lstStyle/>
          <a:p>
            <a:r>
              <a:rPr lang="ro-RO" dirty="0"/>
              <a:t>Difuzia facilitată prin transporturi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5E2B-0138-34AD-D185-4BD3560B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642"/>
            <a:ext cx="10515600" cy="4945321"/>
          </a:xfrm>
        </p:spPr>
        <p:txBody>
          <a:bodyPr/>
          <a:lstStyle/>
          <a:p>
            <a:r>
              <a:rPr lang="ro-RO" dirty="0"/>
              <a:t>Moleculele hidrofile mari (glucoza, aminoacizii, etc.) nu pot traversa membrana decât dacă utilizează un transport mediat de o moleculă transportoare, care sunt specificate să </a:t>
            </a:r>
            <a:r>
              <a:rPr lang="ro-RO" dirty="0" err="1"/>
              <a:t>recunoacă</a:t>
            </a:r>
            <a:r>
              <a:rPr lang="ro-RO" dirty="0"/>
              <a:t> un anumită specie moleculară sau ionică pe care o transportă.</a:t>
            </a:r>
          </a:p>
          <a:p>
            <a:r>
              <a:rPr lang="ro-RO" dirty="0"/>
              <a:t>Transporturi pentru glucoză, fructoză, colină, vitamina B7, etc</a:t>
            </a:r>
          </a:p>
          <a:p>
            <a:r>
              <a:rPr lang="ro-RO" dirty="0"/>
              <a:t>Aceasta </a:t>
            </a:r>
            <a:r>
              <a:rPr lang="ro-RO" dirty="0" err="1"/>
              <a:t>difucă</a:t>
            </a:r>
            <a:r>
              <a:rPr lang="ro-RO" dirty="0"/>
              <a:t> are loc în sensul gradientului de concentrație.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E3A61-C533-7CB3-6D19-4914B146B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976" y="3888603"/>
            <a:ext cx="4990322" cy="29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5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382EA-1E2E-72C3-58FE-0441AEF4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689" y="262103"/>
            <a:ext cx="8790992" cy="866516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Transport pasiv: tipuri</a:t>
            </a:r>
            <a:r>
              <a:rPr lang="ro-RO" b="1" dirty="0"/>
              <a:t>: Difuziunea facilitată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DEA3-1A96-F853-F248-234F9B9BD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766" y="5201972"/>
            <a:ext cx="11066106" cy="1584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200" b="1" dirty="0"/>
              <a:t>Se produce </a:t>
            </a:r>
            <a:r>
              <a:rPr lang="ro-RO" sz="2200" b="1" dirty="0">
                <a:solidFill>
                  <a:srgbClr val="FF0000"/>
                </a:solidFill>
              </a:rPr>
              <a:t>prin canale ionice sau cu proteine specifice </a:t>
            </a:r>
            <a:r>
              <a:rPr lang="ro-RO" sz="2200" b="1" dirty="0"/>
              <a:t>după gradient de concentrație, dar substanțele transportate  trec cu o viteză de 100000 de ori mai rapid </a:t>
            </a:r>
            <a:r>
              <a:rPr lang="ro-RO" sz="2200" b="1" i="1" dirty="0"/>
              <a:t>decât ar fi așteptat prin difuzie simplă pentru dimensiunea și solubilitatea lor în lipide</a:t>
            </a:r>
            <a:r>
              <a:rPr lang="ro-RO" sz="2200" b="1" dirty="0"/>
              <a:t>. </a:t>
            </a:r>
          </a:p>
          <a:p>
            <a:pPr marL="0" indent="0">
              <a:buNone/>
            </a:pPr>
            <a:r>
              <a:rPr lang="ro-RO" sz="2200" b="1" dirty="0"/>
              <a:t>Substanțele sunt transportate de proteine specifice, care se comportă ca niște enzime legate de membrană, deoarece difuziunea facilitată are caracteristici comune cu cataliza enzimatică.</a:t>
            </a:r>
            <a:endParaRPr lang="en-US" sz="2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989F2-2EF1-F05C-FD0B-DBD082BCD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32" y="1128619"/>
            <a:ext cx="8411749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0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5285-17EE-448A-6E24-B3F78545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7106" cy="1325563"/>
          </a:xfrm>
        </p:spPr>
        <p:txBody>
          <a:bodyPr/>
          <a:lstStyle/>
          <a:p>
            <a:r>
              <a:rPr lang="ro-RO" b="1" dirty="0"/>
              <a:t>Transport pasiv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4BE72-5FF4-B60A-1022-684D189F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45" y="365127"/>
            <a:ext cx="877903" cy="549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331DFB-967C-CDD1-3D5C-79260E82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164"/>
            <a:ext cx="5511282" cy="65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2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FDA0-25F6-FED7-E58E-54806F42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776" y="179957"/>
            <a:ext cx="9224682" cy="764428"/>
          </a:xfrm>
        </p:spPr>
        <p:txBody>
          <a:bodyPr>
            <a:normAutofit/>
          </a:bodyPr>
          <a:lstStyle/>
          <a:p>
            <a:r>
              <a:rPr lang="en-US" dirty="0"/>
              <a:t>Difuzia </a:t>
            </a:r>
            <a:r>
              <a:rPr lang="en-US" dirty="0" err="1"/>
              <a:t>facilitata</a:t>
            </a:r>
            <a:r>
              <a:rPr lang="en-US" dirty="0"/>
              <a:t> a </a:t>
            </a:r>
            <a:r>
              <a:rPr lang="en-US" dirty="0" err="1"/>
              <a:t>apei</a:t>
            </a:r>
            <a:r>
              <a:rPr lang="ro-RO" dirty="0"/>
              <a:t>: </a:t>
            </a:r>
            <a:r>
              <a:rPr lang="ro-RO" b="1" dirty="0">
                <a:solidFill>
                  <a:srgbClr val="FF0000"/>
                </a:solidFill>
              </a:rPr>
              <a:t>prin </a:t>
            </a:r>
            <a:r>
              <a:rPr lang="ro-RO" b="1" dirty="0" err="1">
                <a:solidFill>
                  <a:srgbClr val="FF0000"/>
                </a:solidFill>
              </a:rPr>
              <a:t>acvapori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E4339-7127-2FCA-F567-63E548ED2DEE}"/>
              </a:ext>
            </a:extLst>
          </p:cNvPr>
          <p:cNvSpPr txBox="1"/>
          <p:nvPr/>
        </p:nvSpPr>
        <p:spPr>
          <a:xfrm>
            <a:off x="267211" y="944385"/>
            <a:ext cx="115818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dirty="0" err="1"/>
              <a:t>Acvaporii</a:t>
            </a:r>
            <a:r>
              <a:rPr lang="ro-RO" sz="2000" dirty="0"/>
              <a:t> sunt proteine - canal pentru apă!</a:t>
            </a:r>
          </a:p>
          <a:p>
            <a:r>
              <a:rPr lang="en-US" sz="2000" dirty="0"/>
              <a:t>Acv</a:t>
            </a:r>
            <a:r>
              <a:rPr lang="ro-RO" sz="2000" dirty="0"/>
              <a:t>aporii </a:t>
            </a:r>
            <a:r>
              <a:rPr lang="en-US" sz="2000" dirty="0"/>
              <a:t>-  </a:t>
            </a:r>
            <a:r>
              <a:rPr lang="en-US" sz="2000" dirty="0" err="1"/>
              <a:t>practic</a:t>
            </a:r>
            <a:r>
              <a:rPr lang="ro-RO" sz="2000" dirty="0"/>
              <a:t> întotdeauna deschise</a:t>
            </a:r>
            <a:endParaRPr lang="en-US" sz="2000" dirty="0"/>
          </a:p>
          <a:p>
            <a:r>
              <a:rPr lang="en-US" sz="2000" dirty="0"/>
              <a:t>Sunt </a:t>
            </a:r>
            <a:r>
              <a:rPr lang="ro-RO" sz="2000" dirty="0"/>
              <a:t>aproape fiecare tip de celulă</a:t>
            </a:r>
            <a:endParaRPr lang="en-US" sz="2000" dirty="0"/>
          </a:p>
          <a:p>
            <a:r>
              <a:rPr lang="en-US" sz="2000" dirty="0"/>
              <a:t>P</a:t>
            </a:r>
            <a:r>
              <a:rPr lang="ro-RO" sz="2000" dirty="0" err="1"/>
              <a:t>rin</a:t>
            </a:r>
            <a:r>
              <a:rPr lang="ro-RO" sz="2000" dirty="0"/>
              <a:t> difuzie simplă, deoarece este o moleculă mică, și prin osmoză</a:t>
            </a:r>
            <a:r>
              <a:rPr lang="en-US" sz="2000" dirty="0"/>
              <a:t> </a:t>
            </a:r>
            <a:r>
              <a:rPr lang="en-US" sz="2000" dirty="0" err="1"/>
              <a:t>C</a:t>
            </a:r>
            <a:r>
              <a:rPr lang="en-US" sz="1600" dirty="0" err="1"/>
              <a:t>ext</a:t>
            </a:r>
            <a:r>
              <a:rPr lang="en-US" sz="2000" dirty="0"/>
              <a:t> &gt; C</a:t>
            </a:r>
            <a:r>
              <a:rPr lang="en-US" sz="1600" dirty="0"/>
              <a:t>int</a:t>
            </a:r>
            <a:r>
              <a:rPr lang="ro-RO" sz="2000" dirty="0"/>
              <a:t> celulei. </a:t>
            </a:r>
            <a:endParaRPr lang="en-US" sz="2000" dirty="0"/>
          </a:p>
          <a:p>
            <a:r>
              <a:rPr lang="en-US" sz="2000" dirty="0"/>
              <a:t>Dar, </a:t>
            </a:r>
            <a:r>
              <a:rPr lang="ro-RO" sz="2000" i="1" dirty="0"/>
              <a:t>apa este o moleculă polară</a:t>
            </a:r>
            <a:r>
              <a:rPr lang="en-US" sz="2000" i="1" dirty="0"/>
              <a:t> - </a:t>
            </a:r>
            <a:r>
              <a:rPr lang="ro-RO" sz="2000" i="1" dirty="0"/>
              <a:t>difuzi</a:t>
            </a:r>
            <a:r>
              <a:rPr lang="en-US" sz="2000" i="1" dirty="0"/>
              <a:t>a</a:t>
            </a:r>
            <a:r>
              <a:rPr lang="ro-RO" sz="2000" i="1" dirty="0"/>
              <a:t> simplă este relativ lentă</a:t>
            </a:r>
            <a:r>
              <a:rPr lang="ro-RO" sz="2000" dirty="0"/>
              <a:t>, iar în țesuturile cu permeabilitate ridicată la apă, majoritatea apei trece prin </a:t>
            </a:r>
            <a:r>
              <a:rPr lang="ro-RO" sz="2000" dirty="0" err="1"/>
              <a:t>acvapori</a:t>
            </a:r>
            <a:r>
              <a:rPr lang="ro-RO" sz="2000" dirty="0"/>
              <a:t>.</a:t>
            </a:r>
          </a:p>
          <a:p>
            <a:r>
              <a:rPr lang="ro-RO" sz="2000" dirty="0"/>
              <a:t>Organismul uman -  13 tipuri de </a:t>
            </a:r>
            <a:r>
              <a:rPr lang="ro-RO" sz="2000" dirty="0" err="1"/>
              <a:t>acvapori</a:t>
            </a:r>
            <a:r>
              <a:rPr lang="ro-RO" sz="2000" dirty="0"/>
              <a:t> (</a:t>
            </a:r>
            <a:r>
              <a:rPr lang="ro-RO" sz="1400" i="1" dirty="0"/>
              <a:t>contribuie la activitatea nervilor, digestiei, reproducerii, conservării apei în rinichi, etc</a:t>
            </a:r>
            <a:r>
              <a:rPr lang="ro-RO" sz="2000" dirty="0"/>
              <a:t>).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443F7F-19F2-BC9A-AB1C-29979F0E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61" y="3781322"/>
            <a:ext cx="5959647" cy="28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4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920F2-3A4D-9BE9-9198-969D520BF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Caracteristicile</a:t>
            </a:r>
            <a:r>
              <a:rPr lang="en-US" dirty="0"/>
              <a:t>: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transportor</a:t>
            </a:r>
            <a:r>
              <a:rPr lang="en-US" dirty="0"/>
              <a:t> are o </a:t>
            </a:r>
            <a:r>
              <a:rPr lang="en-US" dirty="0" err="1"/>
              <a:t>constantă</a:t>
            </a:r>
            <a:r>
              <a:rPr lang="en-US" dirty="0"/>
              <a:t> </a:t>
            </a:r>
            <a:r>
              <a:rPr lang="en-US" dirty="0" err="1"/>
              <a:t>caracteristică</a:t>
            </a:r>
            <a:r>
              <a:rPr lang="en-US" dirty="0"/>
              <a:t> de </a:t>
            </a:r>
            <a:r>
              <a:rPr lang="en-US" dirty="0" err="1"/>
              <a:t>legare</a:t>
            </a:r>
            <a:r>
              <a:rPr lang="en-US" dirty="0"/>
              <a:t> a </a:t>
            </a:r>
            <a:r>
              <a:rPr lang="en-US" dirty="0" err="1"/>
              <a:t>substanței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o </a:t>
            </a:r>
            <a:r>
              <a:rPr lang="en-US" dirty="0" err="1"/>
              <a:t>transportă</a:t>
            </a:r>
            <a:r>
              <a:rPr lang="en-US" dirty="0"/>
              <a:t>; </a:t>
            </a:r>
            <a:endParaRPr lang="ro-RO" dirty="0"/>
          </a:p>
          <a:p>
            <a:r>
              <a:rPr lang="en-US" dirty="0" err="1"/>
              <a:t>dependentă</a:t>
            </a:r>
            <a:r>
              <a:rPr lang="en-US" dirty="0"/>
              <a:t> de pH; </a:t>
            </a:r>
            <a:endParaRPr lang="ro-RO" dirty="0"/>
          </a:p>
          <a:p>
            <a:r>
              <a:rPr lang="en-US" dirty="0" err="1"/>
              <a:t>Inhibiție</a:t>
            </a:r>
            <a:r>
              <a:rPr lang="en-US" dirty="0"/>
              <a:t> </a:t>
            </a:r>
            <a:r>
              <a:rPr lang="en-US" dirty="0" err="1"/>
              <a:t>competitivă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compuși</a:t>
            </a:r>
            <a:r>
              <a:rPr lang="en-US" dirty="0"/>
              <a:t> </a:t>
            </a:r>
            <a:r>
              <a:rPr lang="en-US" dirty="0" err="1"/>
              <a:t>similari</a:t>
            </a:r>
            <a:r>
              <a:rPr lang="en-US" dirty="0"/>
              <a:t> cu </a:t>
            </a:r>
            <a:r>
              <a:rPr lang="en-US" dirty="0" err="1"/>
              <a:t>substanța</a:t>
            </a:r>
            <a:r>
              <a:rPr lang="en-US" dirty="0"/>
              <a:t>;</a:t>
            </a:r>
          </a:p>
          <a:p>
            <a:r>
              <a:rPr lang="en-US" dirty="0" err="1"/>
              <a:t>Inhibiți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necompetitiv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;</a:t>
            </a:r>
          </a:p>
          <a:p>
            <a:r>
              <a:rPr lang="en-US" dirty="0"/>
              <a:t>Prin </a:t>
            </a:r>
            <a:r>
              <a:rPr lang="en-US" dirty="0" err="1"/>
              <a:t>difuziunea</a:t>
            </a:r>
            <a:r>
              <a:rPr lang="en-US" dirty="0"/>
              <a:t> </a:t>
            </a:r>
            <a:r>
              <a:rPr lang="en-US" dirty="0" err="1"/>
              <a:t>facilitată</a:t>
            </a:r>
            <a:r>
              <a:rPr lang="en-US" dirty="0"/>
              <a:t>: </a:t>
            </a:r>
            <a:r>
              <a:rPr lang="en-US" sz="2000" i="1" dirty="0" err="1"/>
              <a:t>transportul</a:t>
            </a:r>
            <a:r>
              <a:rPr lang="en-US" sz="2000" i="1" dirty="0"/>
              <a:t> </a:t>
            </a:r>
            <a:r>
              <a:rPr lang="en-US" sz="2000" i="1" dirty="0" err="1"/>
              <a:t>anionilor</a:t>
            </a:r>
            <a:r>
              <a:rPr lang="en-US" sz="2000" i="1" dirty="0"/>
              <a:t>; </a:t>
            </a:r>
            <a:r>
              <a:rPr lang="en-US" sz="2000" i="1" dirty="0" err="1"/>
              <a:t>ureei</a:t>
            </a:r>
            <a:r>
              <a:rPr lang="en-US" sz="2000" i="1" dirty="0"/>
              <a:t>; </a:t>
            </a:r>
            <a:r>
              <a:rPr lang="en-US" sz="2000" i="1" dirty="0" err="1"/>
              <a:t>glicerolului</a:t>
            </a:r>
            <a:r>
              <a:rPr lang="en-US" sz="2000" i="1" dirty="0"/>
              <a:t>; </a:t>
            </a:r>
            <a:r>
              <a:rPr lang="en-US" sz="2000" i="1" dirty="0" err="1"/>
              <a:t>unor</a:t>
            </a:r>
            <a:r>
              <a:rPr lang="en-US" sz="2000" i="1" dirty="0"/>
              <a:t> </a:t>
            </a:r>
            <a:r>
              <a:rPr lang="en-US" sz="2000" i="1" dirty="0" err="1"/>
              <a:t>neelectroliți</a:t>
            </a:r>
            <a:r>
              <a:rPr lang="en-US" sz="2000" i="1" dirty="0"/>
              <a:t> </a:t>
            </a:r>
            <a:r>
              <a:rPr lang="en-US" sz="2000" i="1" dirty="0" err="1"/>
              <a:t>prin</a:t>
            </a:r>
            <a:r>
              <a:rPr lang="en-US" sz="2000" i="1" dirty="0"/>
              <a:t> membrana </a:t>
            </a:r>
            <a:r>
              <a:rPr lang="en-US" sz="2000" i="1" dirty="0" err="1"/>
              <a:t>eritrocitului</a:t>
            </a:r>
            <a:r>
              <a:rPr lang="en-US" sz="2000" i="1" dirty="0"/>
              <a:t>; </a:t>
            </a:r>
            <a:r>
              <a:rPr lang="en-US" sz="2000" i="1" dirty="0" err="1"/>
              <a:t>glucozei</a:t>
            </a:r>
            <a:r>
              <a:rPr lang="en-US" sz="2000" i="1" dirty="0"/>
              <a:t>; </a:t>
            </a:r>
            <a:r>
              <a:rPr lang="en-US" sz="2000" i="1" dirty="0" err="1"/>
              <a:t>aminoacizilor</a:t>
            </a:r>
            <a:r>
              <a:rPr lang="en-US" sz="2000" i="1" dirty="0"/>
              <a:t> </a:t>
            </a:r>
            <a:r>
              <a:rPr lang="en-US" sz="2000" i="1" dirty="0" err="1"/>
              <a:t>prin</a:t>
            </a:r>
            <a:r>
              <a:rPr lang="en-US" sz="2000" i="1" dirty="0"/>
              <a:t> </a:t>
            </a:r>
            <a:r>
              <a:rPr lang="en-US" sz="2000" i="1" dirty="0" err="1"/>
              <a:t>plasmalema</a:t>
            </a:r>
            <a:r>
              <a:rPr lang="en-US" sz="2000" i="1" dirty="0"/>
              <a:t> </a:t>
            </a:r>
            <a:r>
              <a:rPr lang="en-US" sz="2000" i="1" dirty="0" err="1"/>
              <a:t>celulelor</a:t>
            </a: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2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3130</Words>
  <Application>Microsoft Office PowerPoint</Application>
  <PresentationFormat>Widescreen</PresentationFormat>
  <Paragraphs>241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Around A</vt:lpstr>
      <vt:lpstr>Calibri</vt:lpstr>
      <vt:lpstr>Calibri Light</vt:lpstr>
      <vt:lpstr>Google Sans</vt:lpstr>
      <vt:lpstr>Roboto</vt:lpstr>
      <vt:lpstr>Wingdings</vt:lpstr>
      <vt:lpstr>Office Theme</vt:lpstr>
      <vt:lpstr>Concepte de bază în membrane, I</vt:lpstr>
      <vt:lpstr>Transportul pasiv se bazează pe principiul difuziei și osmozei</vt:lpstr>
      <vt:lpstr>PowerPoint Presentation</vt:lpstr>
      <vt:lpstr>Difuziunea simplă</vt:lpstr>
      <vt:lpstr>Difuzia facilitată prin transporturi</vt:lpstr>
      <vt:lpstr>Transport pasiv: tipuri: Difuziunea facilitată</vt:lpstr>
      <vt:lpstr>Transport pasiv</vt:lpstr>
      <vt:lpstr>Difuzia facilitata a apei: prin acvapori</vt:lpstr>
      <vt:lpstr>PowerPoint Presentation</vt:lpstr>
      <vt:lpstr>Macrotransferul se realizează prin:</vt:lpstr>
      <vt:lpstr>Electrodifuzia </vt:lpstr>
      <vt:lpstr>Importanța difuziei electrice</vt:lpstr>
      <vt:lpstr>PowerPoint Presentation</vt:lpstr>
      <vt:lpstr>REC: Osmoza</vt:lpstr>
      <vt:lpstr>REC: Legile presiunii osmotice (lui Van't Hoff)</vt:lpstr>
      <vt:lpstr>PowerPoint Presentation</vt:lpstr>
      <vt:lpstr>Rec. Hipotonică, hipertonică, izotonică (izoosmotică)</vt:lpstr>
      <vt:lpstr>Tipuri de osmoză</vt:lpstr>
      <vt:lpstr>PowerPoint Presentation</vt:lpstr>
      <vt:lpstr>PowerPoint Presentation</vt:lpstr>
      <vt:lpstr>PowerPoint Presentation</vt:lpstr>
      <vt:lpstr>Metoda ebulioscopică: </vt:lpstr>
      <vt:lpstr>Metoda crioscopică / indirectă</vt:lpstr>
      <vt:lpstr>Crioscopul Beckmann </vt:lpstr>
      <vt:lpstr>Osmometrul Dutrochet</vt:lpstr>
      <vt:lpstr>Presiunea osmotică a plasmei sanguine: compoziție și rol</vt:lpstr>
      <vt:lpstr>Concentrațiile osmolare ale principalilor constituenți ai plasmei (în 10^-3 osM</vt:lpstr>
      <vt:lpstr>Rolul presiunii coloid-osmotice</vt:lpstr>
      <vt:lpstr>Osmoza inversă</vt:lpstr>
      <vt:lpstr>Utilizări Medicale ale Apei Purificate prin Osmoză Inversă</vt:lpstr>
      <vt:lpstr>Dializa </vt:lpstr>
      <vt:lpstr>Hemodializa intermitentă</vt:lpstr>
      <vt:lpstr>Dializa peritoneală</vt:lpstr>
      <vt:lpstr>HEMOFILTRAREA - Terapia continuă de substituție renală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COR-RCU</dc:creator>
  <cp:lastModifiedBy>buzdugan artur</cp:lastModifiedBy>
  <cp:revision>74</cp:revision>
  <dcterms:created xsi:type="dcterms:W3CDTF">2025-09-07T09:44:44Z</dcterms:created>
  <dcterms:modified xsi:type="dcterms:W3CDTF">2025-11-18T16:10:35Z</dcterms:modified>
</cp:coreProperties>
</file>