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C0092-99F4-4E3F-A359-EA39B8B9A55F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0E0CB-345C-48B8-A842-30ED374D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1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0E0CB-345C-48B8-A842-30ED374DE7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8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https://www.europarl.europa.eu/doceo/document/TA-9-2020-0275_RO.html</a:t>
            </a:r>
            <a:endParaRPr lang="ro-MD" dirty="0"/>
          </a:p>
          <a:p>
            <a:r>
              <a:rPr lang="en-US" dirty="0"/>
              <a:t>https://www.cnr-unesco.ro/ro/activitate/recomandarea-unesco-privind-etica-inteligentei-artificiale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0E0CB-345C-48B8-A842-30ED374DE7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0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https://tribunainvatamantului.ro/inteligenta-artificiala-in-scoala/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0E0CB-345C-48B8-A842-30ED374DE7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5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https://julienflorkin.com/ro/psihologie/influenta-sociala/%C8%99tiri-false/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0E0CB-345C-48B8-A842-30ED374DE7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51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https://www.cnr-unesco.ro/ro/activitate/strategia-nationala-in-domeniul-inteligentei-artificiale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0E0CB-345C-48B8-A842-30ED374DE7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1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CDD8-15DC-126E-3754-78A643482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128CA-C116-DF0C-6127-9940C1ED8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2A6B0-483D-47E4-92D7-60065D665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7C4A-B90A-423F-8EA9-76C273F264A1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C087F-48C7-65DB-00A2-20E76DB8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6FCA7-940C-5A8A-9962-CB59FB17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420-740E-4BFF-94D7-0F6A44F27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2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D3EE-2F83-8D39-72FF-3A532ACFA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0EDDF-80BA-B58F-BEC6-C60DB971E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44B6D-9D8D-12AD-65EB-A7487715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7C4A-B90A-423F-8EA9-76C273F264A1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EA0E5-3180-C78B-9B63-37FB683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BA1CD-2299-4DA7-12B1-F1C7A749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420-740E-4BFF-94D7-0F6A44F27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3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013278-1688-2F81-C01E-BDD5E0E224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9CE2D-6C63-C3E9-6657-36C0F357E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BFA3E-BED5-B625-7C0B-381CC7A3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7C4A-B90A-423F-8EA9-76C273F264A1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1AEC1-8930-6316-1170-C5CA66D5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18992-9C46-5AC2-D09D-02850384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420-740E-4BFF-94D7-0F6A44F27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3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C9D6-E7B7-2EFC-41DD-C271E871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E1F4B-3712-9A75-B2BA-65DED5988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BCEB9-6D8D-D618-D83E-1D2A092F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7C4A-B90A-423F-8EA9-76C273F264A1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FEEB-384B-E05F-E3E4-F3F177366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1B2B3-1B5F-329A-3C5B-B65ED606C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420-740E-4BFF-94D7-0F6A44F27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3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CB9E-8D9D-91D3-2475-4857D957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846CA-A9DD-CCC4-6CBA-BDBA838A2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780FF-F27D-C913-E531-A6E510C1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7C4A-B90A-423F-8EA9-76C273F264A1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6F55C-1DFF-381D-AAB6-31409A18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E1CC3-40D4-BF62-23DC-B00EA6EC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420-740E-4BFF-94D7-0F6A44F27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536B-562F-29EC-182C-32C6032E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B07AA-A43B-9D18-46DB-EDEA047EB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18DD8-89D6-FCE0-BFD0-1E9315DC0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3F87E-C283-974B-6E46-10746037E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7C4A-B90A-423F-8EA9-76C273F264A1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F8521-F0E8-38D1-526C-EE5663B9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9334A-FD7A-42BC-402A-5C9D24125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420-740E-4BFF-94D7-0F6A44F27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6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2021-D876-9AA5-3885-EF9EF812E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B3DC7-9748-2899-81CD-C6862BC70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77089-6E3A-E1A2-481C-E400E37A2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B3956-4687-CB4E-3958-EC011A8DC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CA9CBE-53B4-E761-9280-B1372EA64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56276-E22A-AA03-4C44-F73331320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7C4A-B90A-423F-8EA9-76C273F264A1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F9C680-3364-545D-A6B8-F5E8DB55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A12424-0377-D8EF-62F1-69680D56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420-740E-4BFF-94D7-0F6A44F27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1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697D-991B-9385-BF5B-0811C47B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B4F5C7-94B2-4826-4789-D04AF032A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7C4A-B90A-423F-8EA9-76C273F264A1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C126A-FF95-9B9A-84FB-A93F34CB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F8EA5-F42A-F641-2F7E-24E28E62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420-740E-4BFF-94D7-0F6A44F27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5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4D0D31-6AF3-8DEF-FF76-36205EEF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7C4A-B90A-423F-8EA9-76C273F264A1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F4415-E8B6-DDAC-1A0B-862FDE8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9AAF0-3F72-85A1-4239-FA701179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420-740E-4BFF-94D7-0F6A44F27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3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4CF7D-98D8-58A6-388C-A6A4AE6D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1125B-1C65-1025-2C9D-CC4482A2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53D3E-507D-411B-B168-12706A44A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3854C-262E-CE42-5086-D8BA37FC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7C4A-B90A-423F-8EA9-76C273F264A1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A9988-E51F-B6F2-EBA3-C0266022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6B312-3C57-CA99-8D00-F3ADDF3E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420-740E-4BFF-94D7-0F6A44F27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7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A360-0C3B-0427-7774-5640770F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0AB040-451E-F2C3-66A4-8962F1254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966C6-2CA9-BFC1-AA85-A1CFADD5C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479E0-2A13-5097-D36E-E7F06DDF1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7C4A-B90A-423F-8EA9-76C273F264A1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F6642-959B-0669-7D21-447B56F0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AF218-4550-A626-7A6E-D974796C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420-740E-4BFF-94D7-0F6A44F27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7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10F1AF-EE8F-CEC0-C4C4-8177E651F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EA1C2-5075-1340-4D2E-0C2BD8533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F135B-9E9A-59C0-BBC4-A2E1A29EE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67C4A-B90A-423F-8EA9-76C273F264A1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3655E-B906-FABE-8914-C3B3EFDAB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5B1C7-2E16-2ACD-6592-CF128B2E1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1420-740E-4BFF-94D7-0F6A44F27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6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index/openai-o1-system-card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ulienflorkin.com/ro/tehnologie/inteligen%C8%9B%C4%83-artificial%C4%83/explicabil-a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ulienflorkin.com/ro/autoperfectionare/dezvoltare-personala/concentr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julienflorkin.com/ro/autoperfectionare/dezvoltare-personala/responsabilitat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ulienflorkin.com/ro/autoperfectionare/dezvoltare-personala/%C3%AEnv%C4%83%C8%9Barea-pe-tot-parcursul-vie%C8%9Bi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ulienflorkin.com/ro/psihologie/influenta-sociala/%C8%99tiri-fals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393D-21F6-A328-28FC-2317FB805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847461"/>
          </a:xfrm>
        </p:spPr>
        <p:txBody>
          <a:bodyPr>
            <a:normAutofit/>
          </a:bodyPr>
          <a:lstStyle/>
          <a:p>
            <a:r>
              <a:rPr lang="en-US" b="1" dirty="0" err="1"/>
              <a:t>Considerații</a:t>
            </a:r>
            <a:r>
              <a:rPr lang="en-US" b="1" dirty="0"/>
              <a:t> </a:t>
            </a:r>
            <a:r>
              <a:rPr lang="en-US" b="1" dirty="0" err="1"/>
              <a:t>etice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provocări</a:t>
            </a:r>
            <a:r>
              <a:rPr lang="en-US" b="1" dirty="0"/>
              <a:t> </a:t>
            </a:r>
            <a:br>
              <a:rPr lang="ro-MD" b="1" dirty="0"/>
            </a:b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învățarea</a:t>
            </a:r>
            <a:r>
              <a:rPr lang="en-US" b="1" dirty="0"/>
              <a:t> </a:t>
            </a:r>
            <a:r>
              <a:rPr lang="en-US" b="1" dirty="0" err="1"/>
              <a:t>automată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D4155B-B882-A0DB-DF99-E43DCECDF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47460"/>
            <a:ext cx="9144000" cy="615822"/>
          </a:xfrm>
        </p:spPr>
        <p:txBody>
          <a:bodyPr/>
          <a:lstStyle/>
          <a:p>
            <a:r>
              <a:rPr lang="ro-MD" dirty="0"/>
              <a:t>Cât de inteligent putem folosi modelele de învățare automată?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12190B-01B2-479D-0E4A-0BD144D7F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6492"/>
            <a:ext cx="12192000" cy="38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220E0-1AE8-0700-3D94-6BD04D047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83FC-3A98-5CE8-B7E0-345BD7D2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581"/>
          </a:xfrm>
        </p:spPr>
        <p:txBody>
          <a:bodyPr>
            <a:normAutofit fontScale="90000"/>
          </a:bodyPr>
          <a:lstStyle/>
          <a:p>
            <a:r>
              <a:rPr lang="en-US" b="1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Utilizarea</a:t>
            </a:r>
            <a:r>
              <a:rPr lang="en-US" b="1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b="1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greșită</a:t>
            </a:r>
            <a:r>
              <a:rPr lang="en-US" b="1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a </a:t>
            </a:r>
            <a:r>
              <a:rPr lang="en-US" b="1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învățării</a:t>
            </a:r>
            <a:r>
              <a:rPr lang="en-US" b="1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automate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6DF6B2-1E93-E251-693B-8DA88C0AE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165"/>
            <a:ext cx="4377612" cy="502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Modelul</a:t>
            </a:r>
            <a:r>
              <a:rPr lang="en-US" sz="2400" dirty="0"/>
              <a:t> are o </a:t>
            </a:r>
            <a:r>
              <a:rPr lang="en-US" sz="2400" dirty="0" err="1"/>
              <a:t>robustețe</a:t>
            </a:r>
            <a:r>
              <a:rPr lang="en-US" sz="2400" dirty="0"/>
              <a:t> la </a:t>
            </a:r>
            <a:r>
              <a:rPr lang="en-US" sz="2400" dirty="0" err="1"/>
              <a:t>utilizare</a:t>
            </a:r>
            <a:r>
              <a:rPr lang="en-US" sz="2400" dirty="0"/>
              <a:t> </a:t>
            </a:r>
            <a:r>
              <a:rPr lang="en-US" sz="2400" dirty="0" err="1"/>
              <a:t>neautorizată</a:t>
            </a:r>
            <a:r>
              <a:rPr lang="en-US" sz="2400" dirty="0"/>
              <a:t> cu 59% </a:t>
            </a:r>
            <a:r>
              <a:rPr lang="en-US" sz="2400" dirty="0" err="1"/>
              <a:t>mai</a:t>
            </a:r>
            <a:r>
              <a:rPr lang="en-US" sz="2400" dirty="0"/>
              <a:t> mare pe o </a:t>
            </a:r>
            <a:r>
              <a:rPr lang="en-US" sz="2400" dirty="0" err="1"/>
              <a:t>versiune</a:t>
            </a:r>
            <a:r>
              <a:rPr lang="en-US" sz="2400" dirty="0"/>
              <a:t> </a:t>
            </a:r>
            <a:r>
              <a:rPr lang="en-US" sz="2400" dirty="0" err="1"/>
              <a:t>internă</a:t>
            </a:r>
            <a:r>
              <a:rPr lang="en-US" sz="2400" dirty="0"/>
              <a:t> a </a:t>
            </a:r>
            <a:r>
              <a:rPr lang="en-US" sz="2400" dirty="0" err="1"/>
              <a:t>setului</a:t>
            </a:r>
            <a:r>
              <a:rPr lang="en-US" sz="2400" dirty="0"/>
              <a:t> de date </a:t>
            </a:r>
            <a:r>
              <a:rPr lang="en-US" sz="2400" dirty="0" err="1"/>
              <a:t>StrongREJECT</a:t>
            </a:r>
            <a:r>
              <a:rPr lang="en-US" sz="2400" dirty="0"/>
              <a:t>, </a:t>
            </a:r>
            <a:r>
              <a:rPr lang="en-US" sz="2400" dirty="0" err="1"/>
              <a:t>comparativ</a:t>
            </a:r>
            <a:r>
              <a:rPr lang="en-US" sz="2400" dirty="0"/>
              <a:t> cu GPT-4o. </a:t>
            </a:r>
            <a:r>
              <a:rPr lang="en-US" sz="2400" dirty="0" err="1"/>
              <a:t>Înainte</a:t>
            </a:r>
            <a:r>
              <a:rPr lang="en-US" sz="2400" dirty="0"/>
              <a:t> de </a:t>
            </a:r>
            <a:r>
              <a:rPr lang="en-US" sz="2400" dirty="0" err="1"/>
              <a:t>implementare</a:t>
            </a:r>
            <a:r>
              <a:rPr lang="en-US" sz="2400" dirty="0"/>
              <a:t>, </a:t>
            </a:r>
            <a:r>
              <a:rPr lang="en-US" sz="2400" dirty="0" err="1"/>
              <a:t>riscurile</a:t>
            </a:r>
            <a:r>
              <a:rPr lang="en-US" sz="2400" dirty="0"/>
              <a:t> de </a:t>
            </a:r>
            <a:r>
              <a:rPr lang="en-US" sz="2400" dirty="0" err="1"/>
              <a:t>siguranță</a:t>
            </a:r>
            <a:r>
              <a:rPr lang="en-US" sz="2400" dirty="0"/>
              <a:t> ale o1-mini a</a:t>
            </a:r>
            <a:r>
              <a:rPr lang="ro-MD" sz="2400" dirty="0"/>
              <a:t>u fost</a:t>
            </a:r>
            <a:r>
              <a:rPr lang="en-US" sz="2400" dirty="0"/>
              <a:t> </a:t>
            </a:r>
            <a:r>
              <a:rPr lang="en-US" sz="2400" dirty="0" err="1"/>
              <a:t>evaluat</a:t>
            </a:r>
            <a:r>
              <a:rPr lang="ro-MD" sz="2400" dirty="0"/>
              <a:t>e</a:t>
            </a:r>
            <a:r>
              <a:rPr lang="en-US" sz="2400" dirty="0"/>
              <a:t> cu </a:t>
            </a:r>
            <a:r>
              <a:rPr lang="en-US" sz="2400" dirty="0" err="1"/>
              <a:t>atenție</a:t>
            </a:r>
            <a:r>
              <a:rPr lang="en-US" sz="2400" dirty="0"/>
              <a:t> </a:t>
            </a:r>
            <a:r>
              <a:rPr lang="en-US" sz="2400" dirty="0" err="1"/>
              <a:t>utilizând</a:t>
            </a:r>
            <a:r>
              <a:rPr lang="en-US" sz="2400" dirty="0"/>
              <a:t> </a:t>
            </a:r>
            <a:r>
              <a:rPr lang="en-US" sz="2400" dirty="0" err="1"/>
              <a:t>aceeași</a:t>
            </a:r>
            <a:r>
              <a:rPr lang="en-US" sz="2400" dirty="0"/>
              <a:t> </a:t>
            </a:r>
            <a:r>
              <a:rPr lang="en-US" sz="2400" dirty="0" err="1"/>
              <a:t>abordare</a:t>
            </a:r>
            <a:r>
              <a:rPr lang="en-US" sz="2400" dirty="0"/>
              <a:t> de </a:t>
            </a:r>
            <a:r>
              <a:rPr lang="en-US" sz="2400" dirty="0" err="1"/>
              <a:t>siguranță</a:t>
            </a:r>
            <a:r>
              <a:rPr lang="en-US" sz="2400" dirty="0"/>
              <a:t> ca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ro-MD" sz="2400" dirty="0"/>
              <a:t>versiunile precedente</a:t>
            </a:r>
            <a:r>
              <a:rPr lang="en-US" sz="24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E8394-29A5-472D-5C6C-417C2E287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526" y="1465165"/>
            <a:ext cx="5568626" cy="5072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DE9D9C-74CF-1E13-632F-5B8E393A288C}"/>
              </a:ext>
            </a:extLst>
          </p:cNvPr>
          <p:cNvSpPr txBox="1"/>
          <p:nvPr/>
        </p:nvSpPr>
        <p:spPr>
          <a:xfrm>
            <a:off x="296831" y="6111551"/>
            <a:ext cx="549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https://openai.com/index/openai-o1-system-card/</a:t>
            </a:r>
            <a:r>
              <a:rPr lang="ro-MD" sz="1600" dirty="0"/>
              <a:t> https://arxiv.org/abs/2402.10260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076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2447F-03FE-6229-DE29-D1E8D500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MD" sz="4000" b="1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SOLUȚII:</a:t>
            </a:r>
            <a:br>
              <a:rPr lang="ro-MD" sz="4000" b="1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it-IT" sz="4000" b="1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AI explicabile și modele interpretabile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C4D13-D7D5-90EC-0439-629FF9B84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44" y="1825625"/>
            <a:ext cx="11012156" cy="43513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măsură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modelele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învățare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automată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devin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complexe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omniprezente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există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cerere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 </a:t>
            </a:r>
            <a:r>
              <a:rPr lang="en-US" sz="2400" b="1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explicabil</a:t>
            </a:r>
            <a:r>
              <a:rPr lang="en-US" sz="2400" b="1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modele</a:t>
            </a:r>
            <a:r>
              <a:rPr lang="en-US" sz="2400" b="1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interpretabile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MD" sz="2400" dirty="0">
              <a:solidFill>
                <a:srgbClr val="3D4459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Cercetările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viitoare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concentra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dezvoltarea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tehnicilor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oferă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perspective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asupra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proceselor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luare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deciziilor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modelelor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ML,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permițând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părților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interesate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înțeleagă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aibă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încredere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să-și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examineze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rezultatele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MD" sz="2400" dirty="0">
              <a:solidFill>
                <a:srgbClr val="3D4459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fi crucial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aplicațiile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ML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domenii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mize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cum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sănătatea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finanțele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sistemul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juridic,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unde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responsabilitatea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transparența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sz="24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primordiale</a:t>
            </a:r>
            <a:r>
              <a:rPr lang="en-US" sz="24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70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E305D-DB21-7D75-D870-FFCFC2F3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8" y="1825625"/>
            <a:ext cx="4739951" cy="4351338"/>
          </a:xfrm>
        </p:spPr>
        <p:txBody>
          <a:bodyPr/>
          <a:lstStyle/>
          <a:p>
            <a:pPr marL="0" indent="0">
              <a:buNone/>
            </a:pPr>
            <a:r>
              <a:rPr lang="it-IT" b="1" i="0" dirty="0">
                <a:solidFill>
                  <a:srgbClr val="013D68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Recomandarea UNESCO privind Etica Inteligenței Artificiale</a:t>
            </a:r>
            <a:endParaRPr lang="ro-MD" b="1" i="0" dirty="0">
              <a:solidFill>
                <a:srgbClr val="013D68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dirty="0" err="1"/>
              <a:t>Adoptată</a:t>
            </a:r>
            <a:r>
              <a:rPr lang="en-US" dirty="0"/>
              <a:t> la 23 </a:t>
            </a:r>
            <a:r>
              <a:rPr lang="en-US" dirty="0" err="1"/>
              <a:t>noiembrie</a:t>
            </a:r>
            <a:r>
              <a:rPr lang="en-US" dirty="0"/>
              <a:t> 2021</a:t>
            </a:r>
            <a:endParaRPr lang="ro-MD" dirty="0"/>
          </a:p>
          <a:p>
            <a:pPr marL="0" indent="0">
              <a:buNone/>
            </a:pPr>
            <a:endParaRPr lang="ro-MD" b="1" i="0" dirty="0">
              <a:solidFill>
                <a:srgbClr val="013D68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it-IT" sz="2000" b="1" i="0" dirty="0">
                <a:solidFill>
                  <a:srgbClr val="013D68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https://www.cnr-unesco.ro/uploads/media/f1077_recomandari-unesco-ai-site.pdf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CF420-F21B-9BCD-9869-AA4E0AF84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590" y="0"/>
            <a:ext cx="6867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7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A6CD3-E1EB-63C8-9949-A23662BA2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Prejudecăți</a:t>
            </a:r>
            <a:r>
              <a:rPr lang="en-US" b="1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b="1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discriminare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735F-BC26-07BD-6B15-C215CD9B0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310" y="1825625"/>
            <a:ext cx="9461241" cy="4351338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Modelele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învățare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automată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antrenate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seturi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date, care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conțin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adesea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părtiniri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inerente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decurg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factori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istorici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societali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Ca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rezultat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algoritmii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ML pot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perpetua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amplifica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mod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neintenționat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prejudecățile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inegalitățile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existente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conducând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rezultate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părtinitoare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discriminatorii</a:t>
            </a:r>
            <a:r>
              <a:rPr lang="en-US" b="0" i="0" dirty="0">
                <a:solidFill>
                  <a:srgbClr val="3D445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54FF0-53BE-5272-5A85-F4DE714AF641}"/>
              </a:ext>
            </a:extLst>
          </p:cNvPr>
          <p:cNvSpPr txBox="1"/>
          <p:nvPr/>
        </p:nvSpPr>
        <p:spPr>
          <a:xfrm>
            <a:off x="998376" y="6279502"/>
            <a:ext cx="10077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https://julienflorkin.com/ro/technology/machine-learning/machine-learning/</a:t>
            </a:r>
          </a:p>
        </p:txBody>
      </p:sp>
    </p:spTree>
    <p:extLst>
      <p:ext uri="{BB962C8B-B14F-4D97-AF65-F5344CB8AC3E}">
        <p14:creationId xmlns:p14="http://schemas.microsoft.com/office/powerpoint/2010/main" val="102548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EF06-AE95-C1A2-FB02-F890C94D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(--font-family)"/>
              </a:rPr>
              <a:t>Atenuarea</a:t>
            </a:r>
            <a:r>
              <a:rPr lang="en-US" b="0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(--font-family)"/>
              </a:rPr>
              <a:t> </a:t>
            </a:r>
            <a:r>
              <a:rPr lang="en-US" b="0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(--font-family)"/>
              </a:rPr>
              <a:t>părtinirii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C6A7D-CE20-611B-2200-BE94FF01E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aborda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provocare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cercetătorii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practicienii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fie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vigilenți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identificarea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atenuarea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părtinirilor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modelele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lor. </a:t>
            </a:r>
            <a:endParaRPr lang="ro-MD" dirty="0">
              <a:solidFill>
                <a:srgbClr val="3D4459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Căi posibile:</a:t>
            </a: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- U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tilizarea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unor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seturi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date diverse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reprezentative</a:t>
            </a: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MD" dirty="0">
              <a:solidFill>
                <a:srgbClr val="3D4459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- A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plicarea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tehnicilor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ML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conștiente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corectitudine</a:t>
            </a: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- E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valuarea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regulată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modelelor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comportament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părtinitor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MD" dirty="0">
              <a:solidFill>
                <a:srgbClr val="3D4459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- P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romovarea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diversității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cadrul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comunității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ML.</a:t>
            </a:r>
          </a:p>
        </p:txBody>
      </p:sp>
    </p:spTree>
    <p:extLst>
      <p:ext uri="{BB962C8B-B14F-4D97-AF65-F5344CB8AC3E}">
        <p14:creationId xmlns:p14="http://schemas.microsoft.com/office/powerpoint/2010/main" val="397009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336C9-66A1-F6C3-B07C-5654880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Confidențialitate</a:t>
            </a:r>
            <a:r>
              <a:rPr lang="en-US" b="1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b="1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și</a:t>
            </a:r>
            <a:r>
              <a:rPr lang="en-US" b="1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b="1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securitate</a:t>
            </a:r>
            <a:r>
              <a:rPr lang="en-US" b="1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a </a:t>
            </a:r>
            <a:r>
              <a:rPr lang="en-US" b="1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datelor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D57BC-E85B-FC4B-0E6A-9A19DE0E8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aborda</a:t>
            </a: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problemel</a:t>
            </a: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legate de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confidențialitate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practicienii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ML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adopte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măsuri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riguroase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protecție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datelor</a:t>
            </a: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- A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nonimizarea</a:t>
            </a: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- C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riptarea</a:t>
            </a: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- S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tocarea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securizată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MD" dirty="0">
              <a:solidFill>
                <a:srgbClr val="3D4459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- T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ransparenț</a:t>
            </a: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privire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utilizarea datelor.</a:t>
            </a: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- C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onsimțământul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informat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persoanele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căror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date le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colectează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prelucrează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462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923C-FCB4-3B71-2A03-956F33BC7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b="0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(--font-family)"/>
              </a:rPr>
              <a:t>Responsabilitatea pentru </a:t>
            </a:r>
            <a:br>
              <a:rPr lang="ro-MD" b="0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(--font-family)"/>
              </a:rPr>
            </a:br>
            <a:r>
              <a:rPr lang="ro-MD" b="0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(--font-family)"/>
              </a:rPr>
              <a:t>l</a:t>
            </a:r>
            <a:r>
              <a:rPr lang="en-US" b="0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(--font-family)"/>
              </a:rPr>
              <a:t>uare</a:t>
            </a:r>
            <a:r>
              <a:rPr lang="ro-MD" b="0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(--font-family)"/>
              </a:rPr>
              <a:t>a</a:t>
            </a:r>
            <a:r>
              <a:rPr lang="en-US" b="0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(--font-family)"/>
              </a:rPr>
              <a:t> </a:t>
            </a:r>
            <a:r>
              <a:rPr lang="en-US" b="0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(--font-family)"/>
              </a:rPr>
              <a:t>deciziilor</a:t>
            </a:r>
            <a:r>
              <a:rPr lang="ro-MD" b="0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(--font-family)"/>
              </a:rPr>
              <a:t> </a:t>
            </a:r>
            <a:r>
              <a:rPr lang="en-US" b="0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(--font-family)"/>
              </a:rPr>
              <a:t> complex</a:t>
            </a:r>
            <a:r>
              <a:rPr lang="ro-MD" b="0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(--font-family)"/>
              </a:rPr>
              <a:t>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048E0-E45B-8E9D-3EEF-F486D192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79" y="1825625"/>
            <a:ext cx="11093379" cy="466725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măsură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modelele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învățare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automată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devin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sofisticate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integrate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diferite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aspecte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vieții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noastre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determinarea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cine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responsabil</a:t>
            </a:r>
            <a:r>
              <a:rPr lang="en-US" b="1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b="1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deciziile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rezultatele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lor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devine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dificil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Algoritmii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ML pot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lua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decizii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complexe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care sunt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dificil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interpretat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explicat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ceea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face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dificilă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atribuirea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responsabilității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atunci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lucrurile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merg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prost.</a:t>
            </a:r>
            <a:endParaRPr lang="ro-MD" dirty="0">
              <a:solidFill>
                <a:srgbClr val="3D4459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 scopul de 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garanta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responsabilitate</a:t>
            </a:r>
            <a:r>
              <a:rPr lang="ro-MD" b="1" u="sng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crucial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dezvolte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modele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ML </a:t>
            </a:r>
            <a:r>
              <a:rPr lang="en-US" b="1" i="1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transparente</a:t>
            </a:r>
            <a:r>
              <a:rPr lang="en-US" b="1" i="1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b="1" i="1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interpretabile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permită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părților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interesate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înțeleagă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să-și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examineze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procesele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luare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deciziilor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MD" dirty="0">
              <a:solidFill>
                <a:srgbClr val="3D4459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rebuie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stabilite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reglementări</a:t>
            </a:r>
            <a:r>
              <a:rPr lang="en-US" b="1" u="sng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clare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defini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rolurile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responsabilitățile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dezvoltatori</a:t>
            </a: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lor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utilizatori</a:t>
            </a: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lor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autoritățil</a:t>
            </a: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dezvoltarea</a:t>
            </a:r>
            <a:r>
              <a:rPr lang="ro-MD" b="1" i="1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1" i="1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implementarea</a:t>
            </a:r>
            <a:r>
              <a:rPr lang="ro-MD" b="1" i="1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și utilizarea</a:t>
            </a:r>
            <a:r>
              <a:rPr lang="ro-MD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sistemelor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ML.</a:t>
            </a:r>
          </a:p>
        </p:txBody>
      </p:sp>
    </p:spTree>
    <p:extLst>
      <p:ext uri="{BB962C8B-B14F-4D97-AF65-F5344CB8AC3E}">
        <p14:creationId xmlns:p14="http://schemas.microsoft.com/office/powerpoint/2010/main" val="342830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B5297-CE4E-E2B7-4437-B3195BD1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0339"/>
          </a:xfrm>
        </p:spPr>
        <p:txBody>
          <a:bodyPr/>
          <a:lstStyle/>
          <a:p>
            <a:r>
              <a:rPr lang="en-US" b="0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(--font-family)"/>
              </a:rPr>
              <a:t>Impact </a:t>
            </a:r>
            <a:r>
              <a:rPr lang="en-US" b="0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(--font-family)"/>
              </a:rPr>
              <a:t>asupra</a:t>
            </a:r>
            <a:r>
              <a:rPr lang="en-US" b="0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(--font-family)"/>
              </a:rPr>
              <a:t> </a:t>
            </a:r>
            <a:r>
              <a:rPr lang="en-US" b="0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(--font-family)"/>
              </a:rPr>
              <a:t>forței</a:t>
            </a:r>
            <a:r>
              <a:rPr lang="en-US" b="0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(--font-family)"/>
              </a:rPr>
              <a:t> de </a:t>
            </a:r>
            <a:r>
              <a:rPr lang="en-US" b="0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(--font-family)"/>
              </a:rPr>
              <a:t>muncă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7554A-B1BD-E27E-45FE-9ACBA62CE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313822"/>
            <a:ext cx="11887200" cy="42303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Învățarea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automată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automatizarea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potențialul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perturba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piața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deoarece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algoritmii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roboții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pot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îndeplini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sarcini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îndeplinite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mod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tradițional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oameni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ridică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îngrijorări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privire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înlocuirea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locurilor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nevoia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lucrătorilor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a se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recalifica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a se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adapta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roluri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MD" sz="2000" dirty="0">
              <a:solidFill>
                <a:srgbClr val="3D4459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gestiona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impactul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ML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asupra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forței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MD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funcționarii guvernamentali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întreprinderile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instituțiile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învățământ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colaboreze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dezvolta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strategii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tranziția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recalificarea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forței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implica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investiții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programe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educație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formare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promovare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învățarea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 tot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parcursul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vieții</a:t>
            </a:r>
            <a:r>
              <a:rPr lang="ro-MD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promovarea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dezvoltării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abilități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completează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degrabă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concureze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cu,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capacitățile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învățare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automată</a:t>
            </a:r>
            <a:r>
              <a:rPr lang="en-US" sz="2000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FA17B3-D4F5-8DD5-FB13-ABAE67A0E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979" y="90971"/>
            <a:ext cx="2703006" cy="1313057"/>
          </a:xfrm>
          <a:prstGeom prst="rect">
            <a:avLst/>
          </a:prstGeom>
        </p:spPr>
      </p:pic>
      <p:pic>
        <p:nvPicPr>
          <p:cNvPr id="1026" name="Picture 2" descr="Robot and man arm wrestling - Gorkana">
            <a:extLst>
              <a:ext uri="{FF2B5EF4-FFF2-40B4-BE49-F238E27FC236}">
                <a16:creationId xmlns:a16="http://schemas.microsoft.com/office/drawing/2014/main" id="{C092B183-B010-2442-7F8D-52851702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09" y="5016837"/>
            <a:ext cx="2435050" cy="17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The Future of Digital Signage | 9 Min Read | Visix Digital Signage">
            <a:extLst>
              <a:ext uri="{FF2B5EF4-FFF2-40B4-BE49-F238E27FC236}">
                <a16:creationId xmlns:a16="http://schemas.microsoft.com/office/drawing/2014/main" id="{AC7DC4D4-6AF7-A88B-78DA-EF22221B5A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uman and Robot Shaking Hand Concept Illustration 10873996 Vector Art at  Vecteezy">
            <a:extLst>
              <a:ext uri="{FF2B5EF4-FFF2-40B4-BE49-F238E27FC236}">
                <a16:creationId xmlns:a16="http://schemas.microsoft.com/office/drawing/2014/main" id="{D95ACA6F-3504-9A24-8305-DA29C5FB1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3" y="4758400"/>
            <a:ext cx="2863135" cy="20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156CA148-E979-FC71-CBB0-0D97A7456FD6}"/>
              </a:ext>
            </a:extLst>
          </p:cNvPr>
          <p:cNvSpPr/>
          <p:nvPr/>
        </p:nvSpPr>
        <p:spPr>
          <a:xfrm>
            <a:off x="5225143" y="5416062"/>
            <a:ext cx="2090057" cy="793819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3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3603-6F77-E3D7-3F6A-F97EE59D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Utilizarea</a:t>
            </a:r>
            <a:r>
              <a:rPr lang="en-US" b="1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b="1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greșită</a:t>
            </a:r>
            <a:r>
              <a:rPr lang="en-US" b="1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a </a:t>
            </a:r>
            <a:r>
              <a:rPr lang="en-US" b="1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învățării</a:t>
            </a:r>
            <a:r>
              <a:rPr lang="en-US" b="1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automate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3A5CF-5D6C-43C4-9A0E-8B7F852A7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Învățarea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automată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fi o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sabie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două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tăișuri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cu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potențialul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utilizare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greșită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moduri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dăunează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persoanelor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societății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exemplu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ML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folosit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crea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deepfakes, genera 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știri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false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manipulează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opinia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publică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subminând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încrederea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informații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instituții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12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1B58-CC70-C90A-3E8B-246D95B24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Utilizarea</a:t>
            </a:r>
            <a:r>
              <a:rPr lang="en-US" b="1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b="1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greșită</a:t>
            </a:r>
            <a:r>
              <a:rPr lang="en-US" b="1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a </a:t>
            </a:r>
            <a:r>
              <a:rPr lang="en-US" b="1" i="0" dirty="0" err="1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învățării</a:t>
            </a:r>
            <a:r>
              <a:rPr lang="en-US" b="1" i="0" dirty="0">
                <a:solidFill>
                  <a:srgbClr val="4632DA"/>
                </a:solidFill>
                <a:effectLst/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automate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9EEF0-7942-0C63-128A-B1F06BBCC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preveni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utilizarea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greșită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ML,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esențial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stabilească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orientări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etice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bune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practici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cadre de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reglementare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guvernează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dezvoltarea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implementarea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tehnologiilor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ML.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implica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promovarea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cercetării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responsabile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domeniul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inteligenței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artificiale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implementarea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unor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măsuri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securitate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solide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preveni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accesul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neautorizat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promovarea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culturi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conștientizare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etică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responsabilitate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cadrul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comunității</a:t>
            </a:r>
            <a:r>
              <a:rPr lang="en-US" dirty="0">
                <a:solidFill>
                  <a:srgbClr val="3D445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ML.</a:t>
            </a:r>
          </a:p>
        </p:txBody>
      </p:sp>
    </p:spTree>
    <p:extLst>
      <p:ext uri="{BB962C8B-B14F-4D97-AF65-F5344CB8AC3E}">
        <p14:creationId xmlns:p14="http://schemas.microsoft.com/office/powerpoint/2010/main" val="695846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895</Words>
  <Application>Microsoft Office PowerPoint</Application>
  <PresentationFormat>Widescreen</PresentationFormat>
  <Paragraphs>51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var(--font-family)</vt:lpstr>
      <vt:lpstr>Varela Round</vt:lpstr>
      <vt:lpstr>Office Theme</vt:lpstr>
      <vt:lpstr>Considerații etice și provocări  în învățarea automată</vt:lpstr>
      <vt:lpstr>PowerPoint Presentation</vt:lpstr>
      <vt:lpstr>Prejudecăți și discriminare</vt:lpstr>
      <vt:lpstr>Atenuarea părtinirii</vt:lpstr>
      <vt:lpstr>Confidențialitate și securitate a datelor</vt:lpstr>
      <vt:lpstr>Responsabilitatea pentru  luarea deciziilor  complexe</vt:lpstr>
      <vt:lpstr>Impact asupra forței de muncă</vt:lpstr>
      <vt:lpstr>Utilizarea greșită a învățării automate</vt:lpstr>
      <vt:lpstr>Utilizarea greșită a învățării automate</vt:lpstr>
      <vt:lpstr>Utilizarea greșită a învățării automate</vt:lpstr>
      <vt:lpstr>SOLUȚII: AI explicabile și modele interpretabile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Bobicev Victoria</dc:creator>
  <cp:lastModifiedBy>Bobicev Victoria</cp:lastModifiedBy>
  <cp:revision>9</cp:revision>
  <dcterms:created xsi:type="dcterms:W3CDTF">2024-09-09T15:35:25Z</dcterms:created>
  <dcterms:modified xsi:type="dcterms:W3CDTF">2024-11-21T16:08:43Z</dcterms:modified>
</cp:coreProperties>
</file>