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3" autoAdjust="0"/>
    <p:restoredTop sz="94660"/>
  </p:normalViewPr>
  <p:slideViewPr>
    <p:cSldViewPr>
      <p:cViewPr varScale="1">
        <p:scale>
          <a:sx n="75" d="100"/>
          <a:sy n="75" d="100"/>
        </p:scale>
        <p:origin x="78" y="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16A4E4E3-8213-4AFF-9A21-3F99CB9D024A}"/>
    <pc:docChg chg="custSel delSld modSld">
      <pc:chgData name="buzdugan artur" userId="1770a38c255ab84c" providerId="LiveId" clId="{16A4E4E3-8213-4AFF-9A21-3F99CB9D024A}" dt="2026-04-16T11:16:59.175" v="15" actId="1076"/>
      <pc:docMkLst>
        <pc:docMk/>
      </pc:docMkLst>
      <pc:sldChg chg="modSp mod">
        <pc:chgData name="buzdugan artur" userId="1770a38c255ab84c" providerId="LiveId" clId="{16A4E4E3-8213-4AFF-9A21-3F99CB9D024A}" dt="2026-04-16T11:14:46.395" v="4" actId="1076"/>
        <pc:sldMkLst>
          <pc:docMk/>
          <pc:sldMk cId="0" sldId="256"/>
        </pc:sldMkLst>
        <pc:spChg chg="mod">
          <ac:chgData name="buzdugan artur" userId="1770a38c255ab84c" providerId="LiveId" clId="{16A4E4E3-8213-4AFF-9A21-3F99CB9D024A}" dt="2026-04-16T11:14:46.395" v="4" actId="1076"/>
          <ac:spMkLst>
            <pc:docMk/>
            <pc:sldMk cId="0" sldId="256"/>
            <ac:spMk id="2050" creationId="{5A262803-05AD-A4FA-44CC-661D89DA441A}"/>
          </ac:spMkLst>
        </pc:spChg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270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272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273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274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275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276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277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278"/>
        </pc:sldMkLst>
      </pc:sldChg>
      <pc:sldChg chg="delSp mod">
        <pc:chgData name="buzdugan artur" userId="1770a38c255ab84c" providerId="LiveId" clId="{16A4E4E3-8213-4AFF-9A21-3F99CB9D024A}" dt="2026-04-16T11:14:51.758" v="5" actId="478"/>
        <pc:sldMkLst>
          <pc:docMk/>
          <pc:sldMk cId="0" sldId="279"/>
        </pc:sldMkLst>
        <pc:picChg chg="del">
          <ac:chgData name="buzdugan artur" userId="1770a38c255ab84c" providerId="LiveId" clId="{16A4E4E3-8213-4AFF-9A21-3F99CB9D024A}" dt="2026-04-16T11:14:51.758" v="5" actId="478"/>
          <ac:picMkLst>
            <pc:docMk/>
            <pc:sldMk cId="0" sldId="279"/>
            <ac:picMk id="24" creationId="{00000000-0000-0000-0000-000000000000}"/>
          </ac:picMkLst>
        </pc:picChg>
      </pc:sldChg>
      <pc:sldChg chg="delSp modSp mod">
        <pc:chgData name="buzdugan artur" userId="1770a38c255ab84c" providerId="LiveId" clId="{16A4E4E3-8213-4AFF-9A21-3F99CB9D024A}" dt="2026-04-16T11:16:16.369" v="9" actId="1076"/>
        <pc:sldMkLst>
          <pc:docMk/>
          <pc:sldMk cId="0" sldId="282"/>
        </pc:sldMkLst>
        <pc:spChg chg="mod">
          <ac:chgData name="buzdugan artur" userId="1770a38c255ab84c" providerId="LiveId" clId="{16A4E4E3-8213-4AFF-9A21-3F99CB9D024A}" dt="2026-04-16T11:16:16.369" v="9" actId="1076"/>
          <ac:spMkLst>
            <pc:docMk/>
            <pc:sldMk cId="0" sldId="282"/>
            <ac:spMk id="13" creationId="{00000000-0000-0000-0000-000000000000}"/>
          </ac:spMkLst>
        </pc:spChg>
        <pc:picChg chg="del mod">
          <ac:chgData name="buzdugan artur" userId="1770a38c255ab84c" providerId="LiveId" clId="{16A4E4E3-8213-4AFF-9A21-3F99CB9D024A}" dt="2026-04-16T11:15:41.141" v="7" actId="478"/>
          <ac:picMkLst>
            <pc:docMk/>
            <pc:sldMk cId="0" sldId="282"/>
            <ac:picMk id="12" creationId="{00000000-0000-0000-0000-000000000000}"/>
          </ac:picMkLst>
        </pc:picChg>
      </pc:sldChg>
      <pc:sldChg chg="modSp mod">
        <pc:chgData name="buzdugan artur" userId="1770a38c255ab84c" providerId="LiveId" clId="{16A4E4E3-8213-4AFF-9A21-3F99CB9D024A}" dt="2026-04-16T11:16:59.175" v="15" actId="1076"/>
        <pc:sldMkLst>
          <pc:docMk/>
          <pc:sldMk cId="0" sldId="283"/>
        </pc:sldMkLst>
        <pc:spChg chg="mod">
          <ac:chgData name="buzdugan artur" userId="1770a38c255ab84c" providerId="LiveId" clId="{16A4E4E3-8213-4AFF-9A21-3F99CB9D024A}" dt="2026-04-16T11:16:43.081" v="11" actId="207"/>
          <ac:spMkLst>
            <pc:docMk/>
            <pc:sldMk cId="0" sldId="283"/>
            <ac:spMk id="9" creationId="{00000000-0000-0000-0000-000000000000}"/>
          </ac:spMkLst>
        </pc:spChg>
        <pc:spChg chg="mod">
          <ac:chgData name="buzdugan artur" userId="1770a38c255ab84c" providerId="LiveId" clId="{16A4E4E3-8213-4AFF-9A21-3F99CB9D024A}" dt="2026-04-16T11:16:49.414" v="13" actId="113"/>
          <ac:spMkLst>
            <pc:docMk/>
            <pc:sldMk cId="0" sldId="283"/>
            <ac:spMk id="10" creationId="{00000000-0000-0000-0000-000000000000}"/>
          </ac:spMkLst>
        </pc:spChg>
        <pc:picChg chg="mod">
          <ac:chgData name="buzdugan artur" userId="1770a38c255ab84c" providerId="LiveId" clId="{16A4E4E3-8213-4AFF-9A21-3F99CB9D024A}" dt="2026-04-16T11:16:59.175" v="15" actId="1076"/>
          <ac:picMkLst>
            <pc:docMk/>
            <pc:sldMk cId="0" sldId="283"/>
            <ac:picMk id="5" creationId="{00000000-0000-0000-0000-000000000000}"/>
          </ac:picMkLst>
        </pc:picChg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2479676401" sldId="330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2500911204" sldId="331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332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333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334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335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336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337"/>
        </pc:sldMkLst>
      </pc:sldChg>
      <pc:sldChg chg="del">
        <pc:chgData name="buzdugan artur" userId="1770a38c255ab84c" providerId="LiveId" clId="{16A4E4E3-8213-4AFF-9A21-3F99CB9D024A}" dt="2026-04-16T11:14:00.144" v="0" actId="47"/>
        <pc:sldMkLst>
          <pc:docMk/>
          <pc:sldMk cId="0" sldId="338"/>
        </pc:sldMkLst>
      </pc:sldChg>
      <pc:sldMasterChg chg="delSldLayout">
        <pc:chgData name="buzdugan artur" userId="1770a38c255ab84c" providerId="LiveId" clId="{16A4E4E3-8213-4AFF-9A21-3F99CB9D024A}" dt="2026-04-16T11:14:00.144" v="0" actId="47"/>
        <pc:sldMasterMkLst>
          <pc:docMk/>
          <pc:sldMasterMk cId="0" sldId="2147483648"/>
        </pc:sldMasterMkLst>
        <pc:sldLayoutChg chg="del">
          <pc:chgData name="buzdugan artur" userId="1770a38c255ab84c" providerId="LiveId" clId="{16A4E4E3-8213-4AFF-9A21-3F99CB9D024A}" dt="2026-04-16T11:14:00.144" v="0" actId="47"/>
          <pc:sldLayoutMkLst>
            <pc:docMk/>
            <pc:sldMasterMk cId="0" sldId="2147483648"/>
            <pc:sldLayoutMk cId="3770238552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CCC68-429A-4D45-9222-6105148437B5}" type="datetimeFigureOut">
              <a:rPr lang="en-US" smtClean="0"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B68CD-CCA5-45FB-9616-4C06AD4A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1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5A26E8F-0A29-2D73-FA6D-9755C1458E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322552-EFB4-EBA7-850A-E318154ABB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A1B93AE-7F3B-9AD1-A58B-48C8B24FAE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D7D3010-1A1E-EFB1-05BB-E5DF92078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CFF64D8-5F3F-039A-6660-DD3E4741B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EDCD7-ED84-464F-8199-F67E42EA4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959A5C-E72E-9915-A4D6-720F3430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EC274F8-4B07-B7CA-A29F-585436A6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F14C4DC-5C04-FFAF-DC7B-E609D357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28FB2D0-4034-0B98-6154-808DFEF5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DD6F7-403F-5D9D-E6E4-C42C8A1D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F00B-47A7-417C-B28E-362725A79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0BFF682-87CE-C122-045D-A6BBF745D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36AEEF2-F786-56C4-3378-2CE03280C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CB965A5-6DBB-3B76-D074-FBEA674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084893-2C18-6453-4C6C-E5791B7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622F527-6A91-91E5-EA3F-B9A89379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C50B-6B96-4F39-840E-6572DA016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8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61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042DFB-34AE-D67E-0F1C-B9FE089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58E953-9E4B-EB00-5A6B-1F74F6A7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0800EBA-380F-D353-9271-46CC7EAD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F33EF6-3573-C170-A9A9-2E5AB35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B5E4921-4E39-AC39-0E4C-9DAA3A77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4A7-D508-40C5-BA26-07B296098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EBDB38-3CF5-D525-0CCD-781F7E0C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7E6E99-048F-96B7-B530-53ECB52C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03B6314-534A-DE7A-5AE2-B553316B5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E28625-DA50-F2C6-D0EC-E70789AB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3DF993C-BD49-8CC6-5202-AEBA7B58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0AB6B9B-EFB9-AE56-0F8F-E45E8FC7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6A37-5B0B-4D92-997C-E921FCB58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3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AF06AF-0B0C-A350-AEE0-77F163D4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7F98998-ACA8-10FD-E1DF-734CF437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32E1ECE-899D-08B8-10D5-5E9124FE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47DC235-4ABC-1131-3502-B66B5053C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EAD615F-1A08-5F7A-7AB8-26BB1EC2F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6A6C2C9A-A047-E368-D06C-A799B8BF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36F800E-04D9-643C-BA1F-ED76005A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B2A404E-1BE6-2B63-3C0C-B0EC7B9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1F63-D343-4FD8-A951-4AFFE7C82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899CC9-A9C7-056A-5A51-FE17A9FC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FD5AC7A-71A4-4886-29C1-BEA389EA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16FC0A-2A26-9189-C85C-F5A4B71E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104A71D-D0D0-4798-5943-C332101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8744-CCF5-4050-B957-6DC2F848E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5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A39EC3D-9A06-AD85-4FCD-ABA662AE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80E98E0-D40B-94E9-2E29-3EC4A3CB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46222AF-CB4D-4E11-6230-AF70CCD8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18EBC-5B11-42DB-8D82-C8F9453C7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20EC66-AAFE-9EBF-1DE8-47A79EF4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DA53BC-34C5-31E1-6BE0-471CB29D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1AA858D-ABB9-DF46-B5A5-125E59CB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0887940-874E-E769-81BB-2565B8FE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75424B1-D341-CF14-9630-63D7293B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96181E-5CC6-DCC5-1D9B-ED44173E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399A9-91B5-4064-8752-D18E4EDD8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A560DF-C4E6-FF7D-A2C1-9CA8BD51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18EABFF-A966-3F9B-376F-AF2002FA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11D0C50-3E29-EEA0-253E-E4E83097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4F4353C-79C2-8968-DD39-68FE964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DE826EE-A44A-C494-650D-91064DAD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2AD6FF-CD24-1980-B0B1-9288FA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5A24-CA67-4754-9B12-E1EB0AD92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33CC3B-8879-E2E2-F0D2-5A66222F8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66DED8-EBD4-C2DD-8D76-C21AD4646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F938BD-1E1D-8201-9E7E-6943504CE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C973BF-B738-2792-AD06-1C458C0C5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2D66EE-0704-A764-A7C5-A723F95AEF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D5F1F1-C029-4221-9A70-CEBA66A76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9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4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7" Type="http://schemas.openxmlformats.org/officeDocument/2006/relationships/image" Target="../media/image72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4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6276"/>
            <a:ext cx="8229600" cy="2895600"/>
          </a:xfrm>
        </p:spPr>
        <p:txBody>
          <a:bodyPr/>
          <a:lstStyle/>
          <a:p>
            <a:r>
              <a:rPr lang="ro-RO" altLang="en-US" b="1" dirty="0"/>
              <a:t>Tema </a:t>
            </a:r>
            <a:br>
              <a:rPr lang="en-US" altLang="en-US" b="1" dirty="0"/>
            </a:br>
            <a:br>
              <a:rPr lang="ro-RO" altLang="en-US" b="1" dirty="0"/>
            </a:br>
            <a:r>
              <a:rPr lang="ro-RO" altLang="en-US" b="1" dirty="0">
                <a:solidFill>
                  <a:srgbClr val="0070C0"/>
                </a:solidFill>
              </a:rPr>
              <a:t>Metrologia cuantică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57150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609" y="376779"/>
            <a:ext cx="6172200" cy="349365"/>
          </a:xfrm>
          <a:prstGeom prst="rect">
            <a:avLst/>
          </a:prstGeom>
        </p:spPr>
        <p:txBody>
          <a:bodyPr vert="horz" wrap="square" lIns="0" tIns="7166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410653">
              <a:spcBef>
                <a:spcPts val="75"/>
              </a:spcBef>
            </a:pPr>
            <a:r>
              <a:rPr sz="1800" dirty="0"/>
              <a:t>The</a:t>
            </a:r>
            <a:r>
              <a:rPr sz="1800" spc="-19" dirty="0"/>
              <a:t> </a:t>
            </a:r>
            <a:r>
              <a:rPr sz="1800" i="1" dirty="0">
                <a:latin typeface="Calibri"/>
                <a:cs typeface="Calibri"/>
              </a:rPr>
              <a:t>new</a:t>
            </a:r>
            <a:r>
              <a:rPr sz="1800" i="1" spc="-38" dirty="0">
                <a:latin typeface="Calibri"/>
                <a:cs typeface="Calibri"/>
              </a:rPr>
              <a:t> </a:t>
            </a:r>
            <a:r>
              <a:rPr sz="1800" dirty="0"/>
              <a:t>SI</a:t>
            </a:r>
            <a:r>
              <a:rPr sz="1800" spc="-26" dirty="0"/>
              <a:t> </a:t>
            </a:r>
            <a:r>
              <a:rPr sz="1800" dirty="0"/>
              <a:t>–</a:t>
            </a:r>
            <a:r>
              <a:rPr sz="1800" spc="-30" dirty="0"/>
              <a:t> </a:t>
            </a:r>
            <a:r>
              <a:rPr sz="1800" dirty="0"/>
              <a:t>Josephson</a:t>
            </a:r>
            <a:r>
              <a:rPr sz="1800" spc="-19" dirty="0"/>
              <a:t> </a:t>
            </a:r>
            <a:r>
              <a:rPr sz="1800" spc="-8" dirty="0"/>
              <a:t>Effect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4784" y="2010832"/>
            <a:ext cx="2359655" cy="153847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69123" y="3213735"/>
            <a:ext cx="95250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i="1" spc="-38" dirty="0">
                <a:latin typeface="Calibri"/>
                <a:cs typeface="Calibri"/>
              </a:rPr>
              <a:t>V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06358" y="2361058"/>
            <a:ext cx="390525" cy="306783"/>
          </a:xfrm>
          <a:prstGeom prst="rect">
            <a:avLst/>
          </a:prstGeom>
        </p:spPr>
        <p:txBody>
          <a:bodyPr vert="horz" wrap="square" lIns="0" tIns="46196" rIns="0" bIns="0" rtlCol="0">
            <a:spAutoFit/>
          </a:bodyPr>
          <a:lstStyle/>
          <a:p>
            <a:pPr marL="9525" marR="3810">
              <a:lnSpc>
                <a:spcPct val="70000"/>
              </a:lnSpc>
              <a:spcBef>
                <a:spcPts val="363"/>
              </a:spcBef>
            </a:pPr>
            <a:r>
              <a:rPr sz="788" spc="-8" dirty="0">
                <a:latin typeface="Calibri"/>
                <a:cs typeface="Calibri"/>
              </a:rPr>
              <a:t>Tunnel barrier (</a:t>
            </a:r>
            <a:r>
              <a:rPr sz="788" b="1" spc="-8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788" spc="-8" dirty="0">
                <a:latin typeface="Calibri"/>
                <a:cs typeface="Calibri"/>
              </a:rPr>
              <a:t>solator)</a:t>
            </a:r>
            <a:endParaRPr sz="788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6018" y="2324291"/>
            <a:ext cx="779621" cy="28004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ts val="1226"/>
              </a:lnSpc>
              <a:spcBef>
                <a:spcPts val="71"/>
              </a:spcBef>
            </a:pPr>
            <a:r>
              <a:rPr sz="1200" spc="-8" dirty="0">
                <a:solidFill>
                  <a:srgbClr val="CC3300"/>
                </a:solidFill>
                <a:latin typeface="Calibri"/>
                <a:cs typeface="Calibri"/>
              </a:rPr>
              <a:t>S</a:t>
            </a:r>
            <a:r>
              <a:rPr sz="900" spc="-8" dirty="0">
                <a:latin typeface="Calibri"/>
                <a:cs typeface="Calibri"/>
              </a:rPr>
              <a:t>uperconductor</a:t>
            </a:r>
            <a:endParaRPr sz="900">
              <a:latin typeface="Calibri"/>
              <a:cs typeface="Calibri"/>
            </a:endParaRPr>
          </a:p>
          <a:p>
            <a:pPr marL="9525">
              <a:lnSpc>
                <a:spcPts val="866"/>
              </a:lnSpc>
            </a:pPr>
            <a:r>
              <a:rPr sz="900" spc="-8" dirty="0">
                <a:latin typeface="Calibri"/>
                <a:cs typeface="Calibri"/>
              </a:rPr>
              <a:t>(metal)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998332" y="2238660"/>
            <a:ext cx="173355" cy="485299"/>
            <a:chOff x="10664443" y="1841880"/>
            <a:chExt cx="231140" cy="64706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5619" y="2338577"/>
              <a:ext cx="219963" cy="15011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4443" y="1841880"/>
              <a:ext cx="154558" cy="44957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841932" y="2325148"/>
            <a:ext cx="63818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i="1" spc="-38" dirty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51274" y="1728006"/>
            <a:ext cx="1069658" cy="459421"/>
          </a:xfrm>
          <a:prstGeom prst="rect">
            <a:avLst/>
          </a:prstGeom>
        </p:spPr>
        <p:txBody>
          <a:bodyPr vert="horz" wrap="square" lIns="0" tIns="71438" rIns="0" bIns="0" rtlCol="0">
            <a:spAutoFit/>
          </a:bodyPr>
          <a:lstStyle/>
          <a:p>
            <a:pPr marL="28575">
              <a:spcBef>
                <a:spcPts val="563"/>
              </a:spcBef>
            </a:pP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SIS</a:t>
            </a:r>
            <a:r>
              <a:rPr sz="1050" spc="-2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050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Nb</a:t>
            </a:r>
            <a:r>
              <a:rPr sz="1050" spc="-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/Al</a:t>
            </a:r>
            <a:r>
              <a:rPr sz="1013" baseline="-21604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013" baseline="-21604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013" spc="101" baseline="-2160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spc="-19" dirty="0">
                <a:solidFill>
                  <a:srgbClr val="C00000"/>
                </a:solidFill>
                <a:latin typeface="Calibri"/>
                <a:cs typeface="Calibri"/>
              </a:rPr>
              <a:t>/Nb</a:t>
            </a:r>
            <a:endParaRPr sz="1050">
              <a:latin typeface="Calibri"/>
              <a:cs typeface="Calibri"/>
            </a:endParaRPr>
          </a:p>
          <a:p>
            <a:pPr marL="279559">
              <a:spcBef>
                <a:spcPts val="491"/>
              </a:spcBef>
            </a:pPr>
            <a:r>
              <a:rPr sz="1050" b="1" i="1" spc="-38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72578" y="3298984"/>
            <a:ext cx="35433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C00000"/>
                </a:solidFill>
                <a:latin typeface="Symbol"/>
                <a:cs typeface="Symbol"/>
              </a:rPr>
              <a:t></a:t>
            </a:r>
            <a:r>
              <a:rPr sz="1350" spc="-7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200" spc="-19" dirty="0">
                <a:solidFill>
                  <a:srgbClr val="C00000"/>
                </a:solidFill>
                <a:latin typeface="Calibri"/>
                <a:cs typeface="Calibri"/>
              </a:rPr>
              <a:t>mV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70532" y="2965285"/>
            <a:ext cx="779621" cy="28004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ts val="1226"/>
              </a:lnSpc>
              <a:spcBef>
                <a:spcPts val="71"/>
              </a:spcBef>
            </a:pPr>
            <a:r>
              <a:rPr sz="1200" spc="-8" dirty="0">
                <a:solidFill>
                  <a:srgbClr val="CC3300"/>
                </a:solidFill>
                <a:latin typeface="Calibri"/>
                <a:cs typeface="Calibri"/>
              </a:rPr>
              <a:t>S</a:t>
            </a:r>
            <a:r>
              <a:rPr sz="900" spc="-8" dirty="0">
                <a:latin typeface="Calibri"/>
                <a:cs typeface="Calibri"/>
              </a:rPr>
              <a:t>uperconductor</a:t>
            </a:r>
            <a:endParaRPr sz="900">
              <a:latin typeface="Calibri"/>
              <a:cs typeface="Calibri"/>
            </a:endParaRPr>
          </a:p>
          <a:p>
            <a:pPr marL="9525">
              <a:lnSpc>
                <a:spcPts val="866"/>
              </a:lnSpc>
            </a:pPr>
            <a:r>
              <a:rPr sz="900" spc="-8" dirty="0">
                <a:latin typeface="Calibri"/>
                <a:cs typeface="Calibri"/>
              </a:rPr>
              <a:t>(metal)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7180" y="1008234"/>
            <a:ext cx="7572327" cy="441050"/>
          </a:xfrm>
          <a:prstGeom prst="rect">
            <a:avLst/>
          </a:prstGeom>
        </p:spPr>
        <p:txBody>
          <a:bodyPr vert="horz" wrap="square" lIns="0" tIns="5239" rIns="0" bIns="0" rtlCol="0">
            <a:spAutoFit/>
          </a:bodyPr>
          <a:lstStyle/>
          <a:p>
            <a:pPr marL="1046321" marR="3810" indent="-1037273">
              <a:lnSpc>
                <a:spcPct val="102899"/>
              </a:lnSpc>
              <a:spcBef>
                <a:spcPts val="41"/>
              </a:spcBef>
            </a:pP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Josephson</a:t>
            </a:r>
            <a:r>
              <a:rPr sz="1400" b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Effect</a:t>
            </a:r>
            <a:r>
              <a:rPr sz="140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–</a:t>
            </a:r>
            <a:r>
              <a:rPr sz="14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observed</a:t>
            </a:r>
            <a:r>
              <a:rPr sz="14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4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1962</a:t>
            </a:r>
            <a:r>
              <a:rPr sz="14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by</a:t>
            </a:r>
            <a:r>
              <a:rPr sz="14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Brian</a:t>
            </a:r>
            <a:r>
              <a:rPr sz="14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Josephson</a:t>
            </a:r>
            <a:r>
              <a:rPr sz="14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(Nobel</a:t>
            </a:r>
            <a:r>
              <a:rPr sz="14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Prize</a:t>
            </a:r>
            <a:r>
              <a:rPr sz="14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4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Physics</a:t>
            </a:r>
            <a:r>
              <a:rPr sz="14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4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1973)</a:t>
            </a:r>
            <a:r>
              <a:rPr sz="1400" b="1" spc="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40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allows</a:t>
            </a:r>
            <a:r>
              <a:rPr sz="1400" b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14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base</a:t>
            </a:r>
            <a:r>
              <a:rPr sz="14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representation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4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b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volt</a:t>
            </a:r>
            <a:r>
              <a:rPr sz="14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4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terms</a:t>
            </a:r>
            <a:r>
              <a:rPr sz="14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400" b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fundamental</a:t>
            </a:r>
            <a:r>
              <a:rPr sz="1400" b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constants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3040" y="1864500"/>
            <a:ext cx="5770244" cy="1100141"/>
          </a:xfrm>
          <a:prstGeom prst="rect">
            <a:avLst/>
          </a:prstGeom>
        </p:spPr>
        <p:txBody>
          <a:bodyPr vert="horz" wrap="square" lIns="0" tIns="48101" rIns="0" bIns="0" rtlCol="0">
            <a:spAutoFit/>
          </a:bodyPr>
          <a:lstStyle/>
          <a:p>
            <a:pPr marL="85248" indent="-75724">
              <a:spcBef>
                <a:spcPts val="379"/>
              </a:spcBef>
              <a:buFont typeface="Arial MT"/>
              <a:buChar char="•"/>
              <a:tabLst>
                <a:tab pos="85248" algn="l"/>
              </a:tabLst>
            </a:pPr>
            <a:r>
              <a:rPr sz="1050" spc="-8" dirty="0">
                <a:latin typeface="Calibri"/>
                <a:cs typeface="Calibri"/>
              </a:rPr>
              <a:t>Superconducting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electrodes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are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separated</a:t>
            </a:r>
            <a:r>
              <a:rPr sz="1050" spc="-19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by</a:t>
            </a:r>
            <a:r>
              <a:rPr sz="1050" spc="-23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26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tiny</a:t>
            </a:r>
            <a:r>
              <a:rPr sz="1050" spc="-19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gap</a:t>
            </a:r>
            <a:r>
              <a:rPr sz="1050" spc="-23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or</a:t>
            </a:r>
            <a:r>
              <a:rPr sz="1050" spc="-3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insulating</a:t>
            </a:r>
            <a:r>
              <a:rPr sz="1050" spc="199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layer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</a:t>
            </a:r>
            <a:r>
              <a:rPr sz="1050" dirty="0">
                <a:latin typeface="Symbol"/>
                <a:cs typeface="Symbol"/>
              </a:rPr>
              <a:t></a:t>
            </a:r>
            <a:r>
              <a:rPr sz="1050" spc="-56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nm)</a:t>
            </a:r>
            <a:r>
              <a:rPr sz="1050" spc="-34" dirty="0">
                <a:latin typeface="Calibri"/>
                <a:cs typeface="Calibri"/>
              </a:rPr>
              <a:t> </a:t>
            </a:r>
            <a:r>
              <a:rPr sz="1050" dirty="0">
                <a:latin typeface="Symbol"/>
                <a:cs typeface="Symbol"/>
              </a:rPr>
              <a:t></a:t>
            </a:r>
            <a:r>
              <a:rPr sz="1050" spc="-49" dirty="0"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44536A"/>
                </a:solidFill>
                <a:latin typeface="Calibri"/>
                <a:cs typeface="Calibri"/>
              </a:rPr>
              <a:t>Josephson</a:t>
            </a:r>
            <a:r>
              <a:rPr sz="1050" b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spc="-8" dirty="0">
                <a:solidFill>
                  <a:srgbClr val="44536A"/>
                </a:solidFill>
                <a:latin typeface="Calibri"/>
                <a:cs typeface="Calibri"/>
              </a:rPr>
              <a:t>junction</a:t>
            </a:r>
            <a:endParaRPr sz="1050" dirty="0">
              <a:latin typeface="Calibri"/>
              <a:cs typeface="Calibri"/>
            </a:endParaRPr>
          </a:p>
          <a:p>
            <a:pPr marL="85248" indent="-75724">
              <a:spcBef>
                <a:spcPts val="307"/>
              </a:spcBef>
              <a:buFont typeface="Arial MT"/>
              <a:buChar char="•"/>
              <a:tabLst>
                <a:tab pos="85248" algn="l"/>
              </a:tabLst>
            </a:pPr>
            <a:r>
              <a:rPr sz="1050" dirty="0">
                <a:latin typeface="Calibri"/>
                <a:cs typeface="Calibri"/>
              </a:rPr>
              <a:t>Cooled</a:t>
            </a:r>
            <a:r>
              <a:rPr sz="1050" spc="-3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below</a:t>
            </a:r>
            <a:r>
              <a:rPr sz="1050" spc="-23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their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transition</a:t>
            </a:r>
            <a:r>
              <a:rPr sz="1050" spc="-19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temperature</a:t>
            </a:r>
            <a:r>
              <a:rPr sz="1050" spc="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(~</a:t>
            </a:r>
            <a:r>
              <a:rPr sz="1050" spc="-19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4,2</a:t>
            </a:r>
            <a:r>
              <a:rPr sz="1050" spc="-23" dirty="0">
                <a:latin typeface="Calibri"/>
                <a:cs typeface="Calibri"/>
              </a:rPr>
              <a:t> </a:t>
            </a:r>
            <a:r>
              <a:rPr sz="1050" spc="-19" dirty="0">
                <a:latin typeface="Calibri"/>
                <a:cs typeface="Calibri"/>
              </a:rPr>
              <a:t>K)</a:t>
            </a:r>
            <a:endParaRPr sz="1050" dirty="0">
              <a:latin typeface="Calibri"/>
              <a:cs typeface="Calibri"/>
            </a:endParaRPr>
          </a:p>
          <a:p>
            <a:pPr marL="85248" indent="-75724">
              <a:spcBef>
                <a:spcPts val="323"/>
              </a:spcBef>
              <a:buFont typeface="Arial MT"/>
              <a:buChar char="•"/>
              <a:tabLst>
                <a:tab pos="85248" algn="l"/>
              </a:tabLst>
            </a:pPr>
            <a:r>
              <a:rPr sz="1050" dirty="0">
                <a:latin typeface="Calibri"/>
                <a:cs typeface="Calibri"/>
              </a:rPr>
              <a:t>Exposed</a:t>
            </a:r>
            <a:r>
              <a:rPr sz="1050" spc="-19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to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microwave</a:t>
            </a:r>
            <a:r>
              <a:rPr sz="1050" spc="-41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radiation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with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19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frequency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sz="1050" b="1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Calibri"/>
                <a:cs typeface="Calibri"/>
              </a:rPr>
              <a:t>and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bias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z="1050" b="1" i="1" spc="-4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050" spc="-8" dirty="0">
                <a:latin typeface="Calibri"/>
                <a:cs typeface="Calibri"/>
              </a:rPr>
              <a:t>applied</a:t>
            </a:r>
            <a:endParaRPr sz="1050" dirty="0">
              <a:latin typeface="Calibri"/>
              <a:cs typeface="Calibri"/>
            </a:endParaRPr>
          </a:p>
          <a:p>
            <a:pPr marL="85248" indent="-75724">
              <a:spcBef>
                <a:spcPts val="746"/>
              </a:spcBef>
              <a:buFont typeface="Arial MT"/>
              <a:buChar char="•"/>
              <a:tabLst>
                <a:tab pos="85248" algn="l"/>
              </a:tabLst>
            </a:pPr>
            <a:r>
              <a:rPr sz="1050" spc="-8" dirty="0">
                <a:latin typeface="Calibri"/>
                <a:cs typeface="Calibri"/>
              </a:rPr>
              <a:t>Superconducting state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dirty="0">
                <a:latin typeface="Symbol"/>
                <a:cs typeface="Symbol"/>
              </a:rPr>
              <a:t></a:t>
            </a:r>
            <a:r>
              <a:rPr sz="1050" spc="-41" dirty="0">
                <a:latin typeface="Times New Roman"/>
                <a:cs typeface="Times New Roman"/>
              </a:rPr>
              <a:t> </a:t>
            </a:r>
            <a:r>
              <a:rPr sz="1050" spc="-8" dirty="0">
                <a:latin typeface="Calibri"/>
                <a:cs typeface="Calibri"/>
              </a:rPr>
              <a:t>formation</a:t>
            </a:r>
            <a:r>
              <a:rPr sz="1050" spc="-38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26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pairs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34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electrons</a:t>
            </a:r>
            <a:r>
              <a:rPr sz="1050" spc="-8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–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44536A"/>
                </a:solidFill>
                <a:latin typeface="Calibri"/>
                <a:cs typeface="Calibri"/>
              </a:rPr>
              <a:t>Cooper</a:t>
            </a:r>
            <a:r>
              <a:rPr sz="105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spc="-8" dirty="0">
                <a:solidFill>
                  <a:srgbClr val="44536A"/>
                </a:solidFill>
                <a:latin typeface="Calibri"/>
                <a:cs typeface="Calibri"/>
              </a:rPr>
              <a:t>pairs</a:t>
            </a:r>
            <a:endParaRPr sz="1050" dirty="0">
              <a:latin typeface="Calibri"/>
              <a:cs typeface="Calibri"/>
            </a:endParaRPr>
          </a:p>
          <a:p>
            <a:pPr marL="9525">
              <a:spcBef>
                <a:spcPts val="633"/>
              </a:spcBef>
            </a:pPr>
            <a:r>
              <a:rPr sz="1050" dirty="0">
                <a:latin typeface="Symbol"/>
                <a:cs typeface="Symbol"/>
              </a:rPr>
              <a:t></a:t>
            </a:r>
            <a:r>
              <a:rPr sz="1050" spc="-38" dirty="0">
                <a:latin typeface="Times New Roman"/>
                <a:cs typeface="Times New Roman"/>
              </a:rPr>
              <a:t> </a:t>
            </a:r>
            <a:r>
              <a:rPr sz="1050" spc="-8" dirty="0">
                <a:latin typeface="Calibri"/>
                <a:cs typeface="Calibri"/>
              </a:rPr>
              <a:t>responsible</a:t>
            </a:r>
            <a:r>
              <a:rPr sz="1050" spc="-11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for</a:t>
            </a:r>
            <a:r>
              <a:rPr sz="1050" spc="-26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the </a:t>
            </a:r>
            <a:r>
              <a:rPr sz="1050" spc="-8" dirty="0">
                <a:latin typeface="Calibri"/>
                <a:cs typeface="Calibri"/>
              </a:rPr>
              <a:t>existence </a:t>
            </a:r>
            <a:r>
              <a:rPr sz="1050" dirty="0">
                <a:latin typeface="Calibri"/>
                <a:cs typeface="Calibri"/>
              </a:rPr>
              <a:t>of</a:t>
            </a:r>
            <a:r>
              <a:rPr sz="1050" spc="-23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a</a:t>
            </a:r>
            <a:r>
              <a:rPr sz="1050" spc="-4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superconducting</a:t>
            </a:r>
            <a:r>
              <a:rPr sz="1050" spc="8" dirty="0">
                <a:latin typeface="Calibri"/>
                <a:cs typeface="Calibri"/>
              </a:rPr>
              <a:t> </a:t>
            </a:r>
            <a:r>
              <a:rPr sz="1050" spc="-8" dirty="0">
                <a:latin typeface="Calibri"/>
                <a:cs typeface="Calibri"/>
              </a:rPr>
              <a:t>current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747038" y="3538831"/>
            <a:ext cx="286703" cy="0"/>
          </a:xfrm>
          <a:custGeom>
            <a:avLst/>
            <a:gdLst/>
            <a:ahLst/>
            <a:cxnLst/>
            <a:rect l="l" t="t" r="r" b="b"/>
            <a:pathLst>
              <a:path w="382270">
                <a:moveTo>
                  <a:pt x="0" y="0"/>
                </a:moveTo>
                <a:lnTo>
                  <a:pt x="381796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50311" y="3570381"/>
            <a:ext cx="86201" cy="218810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50" spc="-38" dirty="0">
                <a:latin typeface="Symbol"/>
                <a:cs typeface="Symbol"/>
              </a:rPr>
              <a:t></a:t>
            </a:r>
            <a:endParaRPr sz="135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26078" y="3313282"/>
            <a:ext cx="629602" cy="323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2025" baseline="-4629" dirty="0">
                <a:latin typeface="Symbol"/>
                <a:cs typeface="Symbol"/>
              </a:rPr>
              <a:t></a:t>
            </a:r>
            <a:r>
              <a:rPr sz="2025" spc="-45" baseline="-4629" dirty="0">
                <a:latin typeface="Times New Roman"/>
                <a:cs typeface="Times New Roman"/>
              </a:rPr>
              <a:t> </a:t>
            </a:r>
            <a:r>
              <a:rPr sz="3038" spc="84" baseline="-13374" dirty="0">
                <a:latin typeface="Symbol"/>
                <a:cs typeface="Symbol"/>
              </a:rPr>
              <a:t></a:t>
            </a:r>
            <a:r>
              <a:rPr sz="1350" i="1" spc="56" dirty="0">
                <a:latin typeface="Times New Roman"/>
                <a:cs typeface="Times New Roman"/>
              </a:rPr>
              <a:t>V</a:t>
            </a:r>
            <a:r>
              <a:rPr sz="1350" i="1" spc="146" dirty="0">
                <a:latin typeface="Times New Roman"/>
                <a:cs typeface="Times New Roman"/>
              </a:rPr>
              <a:t> </a:t>
            </a:r>
            <a:r>
              <a:rPr sz="1350" i="1" spc="-19" dirty="0">
                <a:latin typeface="Times New Roman"/>
                <a:cs typeface="Times New Roman"/>
              </a:rPr>
              <a:t>dt</a:t>
            </a:r>
            <a:r>
              <a:rPr sz="2025" spc="-28" baseline="-16975" dirty="0">
                <a:latin typeface="Symbol"/>
                <a:cs typeface="Symbol"/>
              </a:rPr>
              <a:t></a:t>
            </a:r>
            <a:endParaRPr sz="2025" baseline="-16975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9033" y="3535294"/>
            <a:ext cx="106204" cy="218810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1350" i="1" spc="-38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48196" y="3399717"/>
            <a:ext cx="915353" cy="218810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38100">
              <a:spcBef>
                <a:spcPts val="86"/>
              </a:spcBef>
            </a:pPr>
            <a:r>
              <a:rPr sz="1350" i="1" dirty="0">
                <a:latin typeface="Times New Roman"/>
                <a:cs typeface="Times New Roman"/>
              </a:rPr>
              <a:t>I</a:t>
            </a:r>
            <a:r>
              <a:rPr sz="1350" i="1" spc="10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Symbol"/>
                <a:cs typeface="Symbol"/>
              </a:rPr>
              <a:t></a:t>
            </a:r>
            <a:r>
              <a:rPr sz="1350" spc="-4" dirty="0">
                <a:latin typeface="Times New Roman"/>
                <a:cs typeface="Times New Roman"/>
              </a:rPr>
              <a:t> </a:t>
            </a:r>
            <a:r>
              <a:rPr sz="1350" i="1" dirty="0">
                <a:latin typeface="Times New Roman"/>
                <a:cs typeface="Times New Roman"/>
              </a:rPr>
              <a:t>I</a:t>
            </a:r>
            <a:r>
              <a:rPr sz="1350" i="1" spc="-199" dirty="0">
                <a:latin typeface="Times New Roman"/>
                <a:cs typeface="Times New Roman"/>
              </a:rPr>
              <a:t> </a:t>
            </a:r>
            <a:r>
              <a:rPr sz="1181" i="1" baseline="-23809" dirty="0">
                <a:latin typeface="Times New Roman"/>
                <a:cs typeface="Times New Roman"/>
              </a:rPr>
              <a:t>c</a:t>
            </a:r>
            <a:r>
              <a:rPr sz="1181" i="1" spc="495" baseline="-23809" dirty="0">
                <a:latin typeface="Times New Roman"/>
                <a:cs typeface="Times New Roman"/>
              </a:rPr>
              <a:t> </a:t>
            </a:r>
            <a:r>
              <a:rPr sz="1350" i="1" dirty="0">
                <a:latin typeface="Times New Roman"/>
                <a:cs typeface="Times New Roman"/>
              </a:rPr>
              <a:t>sen</a:t>
            </a:r>
            <a:r>
              <a:rPr sz="1350" i="1" spc="-26" dirty="0">
                <a:latin typeface="Times New Roman"/>
                <a:cs typeface="Times New Roman"/>
              </a:rPr>
              <a:t> </a:t>
            </a:r>
            <a:r>
              <a:rPr sz="2025" spc="-28" baseline="-16975" dirty="0">
                <a:latin typeface="Symbol"/>
                <a:cs typeface="Symbol"/>
              </a:rPr>
              <a:t></a:t>
            </a:r>
            <a:r>
              <a:rPr sz="2025" spc="-28" baseline="-4629" dirty="0">
                <a:latin typeface="Symbol"/>
                <a:cs typeface="Symbol"/>
              </a:rPr>
              <a:t></a:t>
            </a:r>
            <a:endParaRPr sz="2025" baseline="-4629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84578" y="3290025"/>
            <a:ext cx="1052036" cy="218810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  <a:tabLst>
                <a:tab pos="974884" algn="l"/>
              </a:tabLst>
            </a:pPr>
            <a:r>
              <a:rPr sz="1350" dirty="0">
                <a:latin typeface="Symbol"/>
                <a:cs typeface="Symbol"/>
              </a:rPr>
              <a:t></a:t>
            </a:r>
            <a:r>
              <a:rPr sz="2025" baseline="-4629" dirty="0">
                <a:latin typeface="Symbol"/>
                <a:cs typeface="Symbol"/>
              </a:rPr>
              <a:t></a:t>
            </a:r>
            <a:r>
              <a:rPr sz="2025" spc="-118" baseline="-4629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Arial MT"/>
                <a:cs typeface="Arial MT"/>
              </a:rPr>
              <a:t>4</a:t>
            </a:r>
            <a:r>
              <a:rPr sz="1350" dirty="0">
                <a:latin typeface="Symbol"/>
                <a:cs typeface="Symbol"/>
              </a:rPr>
              <a:t></a:t>
            </a:r>
            <a:r>
              <a:rPr sz="1350" i="1" dirty="0">
                <a:latin typeface="Times New Roman"/>
                <a:cs typeface="Times New Roman"/>
              </a:rPr>
              <a:t>e</a:t>
            </a:r>
            <a:r>
              <a:rPr sz="1350" i="1" spc="-120" dirty="0">
                <a:latin typeface="Times New Roman"/>
                <a:cs typeface="Times New Roman"/>
              </a:rPr>
              <a:t> </a:t>
            </a:r>
            <a:r>
              <a:rPr sz="2025" spc="-56" baseline="-4629" dirty="0">
                <a:latin typeface="Symbol"/>
                <a:cs typeface="Symbol"/>
              </a:rPr>
              <a:t></a:t>
            </a:r>
            <a:r>
              <a:rPr sz="2025" baseline="-4629" dirty="0">
                <a:latin typeface="Times New Roman"/>
                <a:cs typeface="Times New Roman"/>
              </a:rPr>
              <a:t>	</a:t>
            </a:r>
            <a:r>
              <a:rPr sz="1350" spc="-38" dirty="0">
                <a:latin typeface="Symbol"/>
                <a:cs typeface="Symbol"/>
              </a:rPr>
              <a:t></a:t>
            </a:r>
            <a:endParaRPr sz="1350">
              <a:latin typeface="Symbol"/>
              <a:cs typeface="Symbo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12721" y="3983866"/>
            <a:ext cx="2606040" cy="1398746"/>
            <a:chOff x="1616961" y="4168820"/>
            <a:chExt cx="3474720" cy="1864995"/>
          </a:xfrm>
        </p:grpSpPr>
        <p:sp>
          <p:nvSpPr>
            <p:cNvPr id="26" name="object 26"/>
            <p:cNvSpPr/>
            <p:nvPr/>
          </p:nvSpPr>
          <p:spPr>
            <a:xfrm>
              <a:off x="1626486" y="4178345"/>
              <a:ext cx="1911350" cy="1833245"/>
            </a:xfrm>
            <a:custGeom>
              <a:avLst/>
              <a:gdLst/>
              <a:ahLst/>
              <a:cxnLst/>
              <a:rect l="l" t="t" r="r" b="b"/>
              <a:pathLst>
                <a:path w="1911350" h="1833245">
                  <a:moveTo>
                    <a:pt x="15585" y="0"/>
                  </a:moveTo>
                  <a:lnTo>
                    <a:pt x="15585" y="1833125"/>
                  </a:lnTo>
                </a:path>
                <a:path w="1911350" h="1833245">
                  <a:moveTo>
                    <a:pt x="0" y="1833125"/>
                  </a:moveTo>
                  <a:lnTo>
                    <a:pt x="1910757" y="1833125"/>
                  </a:lnTo>
                </a:path>
              </a:pathLst>
            </a:custGeom>
            <a:ln w="186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46746" y="4192424"/>
              <a:ext cx="1891030" cy="1833245"/>
            </a:xfrm>
            <a:custGeom>
              <a:avLst/>
              <a:gdLst/>
              <a:ahLst/>
              <a:cxnLst/>
              <a:rect l="l" t="t" r="r" b="b"/>
              <a:pathLst>
                <a:path w="1891029" h="1833245">
                  <a:moveTo>
                    <a:pt x="0" y="833148"/>
                  </a:moveTo>
                  <a:lnTo>
                    <a:pt x="1890496" y="833148"/>
                  </a:lnTo>
                </a:path>
                <a:path w="1891029" h="1833245">
                  <a:moveTo>
                    <a:pt x="374044" y="0"/>
                  </a:moveTo>
                  <a:lnTo>
                    <a:pt x="374044" y="1833063"/>
                  </a:lnTo>
                </a:path>
                <a:path w="1891029" h="1833245">
                  <a:moveTo>
                    <a:pt x="685748" y="0"/>
                  </a:moveTo>
                  <a:lnTo>
                    <a:pt x="685748" y="1833063"/>
                  </a:lnTo>
                </a:path>
                <a:path w="1891029" h="1833245">
                  <a:moveTo>
                    <a:pt x="1000519" y="0"/>
                  </a:moveTo>
                  <a:lnTo>
                    <a:pt x="1000519" y="1833063"/>
                  </a:lnTo>
                </a:path>
                <a:path w="1891029" h="1833245">
                  <a:moveTo>
                    <a:pt x="1313844" y="0"/>
                  </a:moveTo>
                  <a:lnTo>
                    <a:pt x="1313844" y="1833063"/>
                  </a:lnTo>
                </a:path>
                <a:path w="1891029" h="1833245">
                  <a:moveTo>
                    <a:pt x="1628665" y="0"/>
                  </a:moveTo>
                  <a:lnTo>
                    <a:pt x="1628665" y="1833063"/>
                  </a:lnTo>
                </a:path>
              </a:pathLst>
            </a:custGeom>
            <a:ln w="1557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936631" y="4517859"/>
              <a:ext cx="1339215" cy="1250950"/>
            </a:xfrm>
            <a:custGeom>
              <a:avLst/>
              <a:gdLst/>
              <a:ahLst/>
              <a:cxnLst/>
              <a:rect l="l" t="t" r="r" b="b"/>
              <a:pathLst>
                <a:path w="1339214" h="1250950">
                  <a:moveTo>
                    <a:pt x="710635" y="607387"/>
                  </a:moveTo>
                  <a:lnTo>
                    <a:pt x="710635" y="398695"/>
                  </a:lnTo>
                </a:path>
                <a:path w="1339214" h="1250950">
                  <a:moveTo>
                    <a:pt x="1023959" y="317710"/>
                  </a:moveTo>
                  <a:lnTo>
                    <a:pt x="1023959" y="172934"/>
                  </a:lnTo>
                </a:path>
                <a:path w="1339214" h="1250950">
                  <a:moveTo>
                    <a:pt x="392746" y="834830"/>
                  </a:moveTo>
                  <a:lnTo>
                    <a:pt x="392746" y="691549"/>
                  </a:lnTo>
                </a:path>
                <a:path w="1339214" h="1250950">
                  <a:moveTo>
                    <a:pt x="81043" y="1010816"/>
                  </a:moveTo>
                  <a:lnTo>
                    <a:pt x="81043" y="931389"/>
                  </a:lnTo>
                </a:path>
                <a:path w="1339214" h="1250950">
                  <a:moveTo>
                    <a:pt x="1338780" y="79489"/>
                  </a:moveTo>
                  <a:lnTo>
                    <a:pt x="1338780" y="0"/>
                  </a:lnTo>
                </a:path>
                <a:path w="1339214" h="1250950">
                  <a:moveTo>
                    <a:pt x="84160" y="1007702"/>
                  </a:moveTo>
                  <a:lnTo>
                    <a:pt x="80641" y="1029195"/>
                  </a:lnTo>
                  <a:lnTo>
                    <a:pt x="76428" y="1053249"/>
                  </a:lnTo>
                  <a:lnTo>
                    <a:pt x="69893" y="1074981"/>
                  </a:lnTo>
                  <a:lnTo>
                    <a:pt x="59410" y="1089509"/>
                  </a:lnTo>
                  <a:lnTo>
                    <a:pt x="51793" y="1108916"/>
                  </a:lnTo>
                  <a:lnTo>
                    <a:pt x="48585" y="1129483"/>
                  </a:lnTo>
                  <a:lnTo>
                    <a:pt x="45839" y="1150514"/>
                  </a:lnTo>
                  <a:lnTo>
                    <a:pt x="39611" y="1171316"/>
                  </a:lnTo>
                  <a:lnTo>
                    <a:pt x="37171" y="1181892"/>
                  </a:lnTo>
                  <a:lnTo>
                    <a:pt x="33109" y="1188982"/>
                  </a:lnTo>
                  <a:lnTo>
                    <a:pt x="26727" y="1194677"/>
                  </a:lnTo>
                  <a:lnTo>
                    <a:pt x="17330" y="1201069"/>
                  </a:lnTo>
                  <a:lnTo>
                    <a:pt x="11144" y="1212652"/>
                  </a:lnTo>
                  <a:lnTo>
                    <a:pt x="6813" y="1224933"/>
                  </a:lnTo>
                  <a:lnTo>
                    <a:pt x="3409" y="1237678"/>
                  </a:lnTo>
                  <a:lnTo>
                    <a:pt x="0" y="1250656"/>
                  </a:lnTo>
                </a:path>
                <a:path w="1339214" h="1250950">
                  <a:moveTo>
                    <a:pt x="706021" y="403429"/>
                  </a:moveTo>
                  <a:lnTo>
                    <a:pt x="752709" y="390906"/>
                  </a:lnTo>
                  <a:lnTo>
                    <a:pt x="797210" y="379305"/>
                  </a:lnTo>
                  <a:lnTo>
                    <a:pt x="837293" y="368615"/>
                  </a:lnTo>
                  <a:lnTo>
                    <a:pt x="870726" y="358825"/>
                  </a:lnTo>
                  <a:lnTo>
                    <a:pt x="894657" y="350411"/>
                  </a:lnTo>
                  <a:lnTo>
                    <a:pt x="910967" y="343376"/>
                  </a:lnTo>
                  <a:lnTo>
                    <a:pt x="924798" y="337275"/>
                  </a:lnTo>
                  <a:lnTo>
                    <a:pt x="941295" y="331664"/>
                  </a:lnTo>
                  <a:lnTo>
                    <a:pt x="963181" y="325688"/>
                  </a:lnTo>
                  <a:lnTo>
                    <a:pt x="986773" y="319267"/>
                  </a:lnTo>
                  <a:lnTo>
                    <a:pt x="1007887" y="312847"/>
                  </a:lnTo>
                  <a:lnTo>
                    <a:pt x="1022338" y="306870"/>
                  </a:lnTo>
                </a:path>
                <a:path w="1339214" h="1250950">
                  <a:moveTo>
                    <a:pt x="1017725" y="168199"/>
                  </a:moveTo>
                  <a:lnTo>
                    <a:pt x="1064413" y="155678"/>
                  </a:lnTo>
                  <a:lnTo>
                    <a:pt x="1108914" y="144090"/>
                  </a:lnTo>
                  <a:lnTo>
                    <a:pt x="1148997" y="133438"/>
                  </a:lnTo>
                  <a:lnTo>
                    <a:pt x="1182430" y="123720"/>
                  </a:lnTo>
                  <a:lnTo>
                    <a:pt x="1206361" y="115251"/>
                  </a:lnTo>
                  <a:lnTo>
                    <a:pt x="1222671" y="108208"/>
                  </a:lnTo>
                  <a:lnTo>
                    <a:pt x="1236502" y="102099"/>
                  </a:lnTo>
                  <a:lnTo>
                    <a:pt x="1252999" y="96434"/>
                  </a:lnTo>
                  <a:lnTo>
                    <a:pt x="1274885" y="90510"/>
                  </a:lnTo>
                  <a:lnTo>
                    <a:pt x="1298477" y="84084"/>
                  </a:lnTo>
                  <a:lnTo>
                    <a:pt x="1319591" y="77634"/>
                  </a:lnTo>
                  <a:lnTo>
                    <a:pt x="1334042" y="71640"/>
                  </a:lnTo>
                </a:path>
                <a:path w="1339214" h="1250950">
                  <a:moveTo>
                    <a:pt x="392746" y="693106"/>
                  </a:moveTo>
                  <a:lnTo>
                    <a:pt x="439664" y="680577"/>
                  </a:lnTo>
                  <a:lnTo>
                    <a:pt x="484375" y="668977"/>
                  </a:lnTo>
                  <a:lnTo>
                    <a:pt x="524653" y="658291"/>
                  </a:lnTo>
                  <a:lnTo>
                    <a:pt x="558274" y="648502"/>
                  </a:lnTo>
                  <a:lnTo>
                    <a:pt x="582281" y="640088"/>
                  </a:lnTo>
                  <a:lnTo>
                    <a:pt x="598655" y="633053"/>
                  </a:lnTo>
                  <a:lnTo>
                    <a:pt x="612574" y="626952"/>
                  </a:lnTo>
                  <a:lnTo>
                    <a:pt x="629217" y="621341"/>
                  </a:lnTo>
                  <a:lnTo>
                    <a:pt x="651196" y="615364"/>
                  </a:lnTo>
                  <a:lnTo>
                    <a:pt x="674882" y="608944"/>
                  </a:lnTo>
                  <a:lnTo>
                    <a:pt x="696090" y="602524"/>
                  </a:lnTo>
                  <a:lnTo>
                    <a:pt x="710635" y="596547"/>
                  </a:lnTo>
                </a:path>
                <a:path w="1339214" h="1250950">
                  <a:moveTo>
                    <a:pt x="76367" y="932946"/>
                  </a:moveTo>
                  <a:lnTo>
                    <a:pt x="123071" y="920406"/>
                  </a:lnTo>
                  <a:lnTo>
                    <a:pt x="167564" y="908799"/>
                  </a:lnTo>
                  <a:lnTo>
                    <a:pt x="207641" y="898124"/>
                  </a:lnTo>
                  <a:lnTo>
                    <a:pt x="241096" y="888380"/>
                  </a:lnTo>
                  <a:lnTo>
                    <a:pt x="264998" y="879944"/>
                  </a:lnTo>
                  <a:lnTo>
                    <a:pt x="281298" y="872902"/>
                  </a:lnTo>
                  <a:lnTo>
                    <a:pt x="295146" y="866790"/>
                  </a:lnTo>
                  <a:lnTo>
                    <a:pt x="311691" y="861144"/>
                  </a:lnTo>
                  <a:lnTo>
                    <a:pt x="333554" y="855187"/>
                  </a:lnTo>
                  <a:lnTo>
                    <a:pt x="357128" y="848765"/>
                  </a:lnTo>
                  <a:lnTo>
                    <a:pt x="378248" y="842344"/>
                  </a:lnTo>
                  <a:lnTo>
                    <a:pt x="392746" y="836387"/>
                  </a:lnTo>
                </a:path>
              </a:pathLst>
            </a:custGeom>
            <a:ln w="12463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827252" y="5516216"/>
              <a:ext cx="157480" cy="504825"/>
            </a:xfrm>
            <a:custGeom>
              <a:avLst/>
              <a:gdLst/>
              <a:ahLst/>
              <a:cxnLst/>
              <a:rect l="l" t="t" r="r" b="b"/>
              <a:pathLst>
                <a:path w="157479" h="504825">
                  <a:moveTo>
                    <a:pt x="1870" y="504598"/>
                  </a:moveTo>
                  <a:lnTo>
                    <a:pt x="467" y="455675"/>
                  </a:lnTo>
                  <a:lnTo>
                    <a:pt x="0" y="406514"/>
                  </a:lnTo>
                  <a:lnTo>
                    <a:pt x="467" y="355936"/>
                  </a:lnTo>
                  <a:lnTo>
                    <a:pt x="1870" y="302759"/>
                  </a:lnTo>
                  <a:lnTo>
                    <a:pt x="2551" y="254315"/>
                  </a:lnTo>
                  <a:lnTo>
                    <a:pt x="2861" y="200423"/>
                  </a:lnTo>
                  <a:lnTo>
                    <a:pt x="4913" y="146533"/>
                  </a:lnTo>
                  <a:lnTo>
                    <a:pt x="10819" y="98093"/>
                  </a:lnTo>
                  <a:lnTo>
                    <a:pt x="22692" y="60551"/>
                  </a:lnTo>
                  <a:lnTo>
                    <a:pt x="46956" y="30512"/>
                  </a:lnTo>
                  <a:lnTo>
                    <a:pt x="116898" y="4494"/>
                  </a:lnTo>
                  <a:lnTo>
                    <a:pt x="157223" y="0"/>
                  </a:lnTo>
                </a:path>
              </a:pathLst>
            </a:custGeom>
            <a:ln w="1870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66841" y="5035789"/>
              <a:ext cx="1118235" cy="336550"/>
            </a:xfrm>
            <a:custGeom>
              <a:avLst/>
              <a:gdLst/>
              <a:ahLst/>
              <a:cxnLst/>
              <a:rect l="l" t="t" r="r" b="b"/>
              <a:pathLst>
                <a:path w="1118235" h="336550">
                  <a:moveTo>
                    <a:pt x="1068548" y="318465"/>
                  </a:moveTo>
                  <a:lnTo>
                    <a:pt x="1063409" y="336411"/>
                  </a:lnTo>
                  <a:lnTo>
                    <a:pt x="1118144" y="326244"/>
                  </a:lnTo>
                  <a:lnTo>
                    <a:pt x="1114445" y="322843"/>
                  </a:lnTo>
                  <a:lnTo>
                    <a:pt x="1083856" y="322843"/>
                  </a:lnTo>
                  <a:lnTo>
                    <a:pt x="1068548" y="318465"/>
                  </a:lnTo>
                  <a:close/>
                </a:path>
                <a:path w="1118235" h="336550">
                  <a:moveTo>
                    <a:pt x="1071981" y="306475"/>
                  </a:moveTo>
                  <a:lnTo>
                    <a:pt x="1068548" y="318465"/>
                  </a:lnTo>
                  <a:lnTo>
                    <a:pt x="1083856" y="322843"/>
                  </a:lnTo>
                  <a:lnTo>
                    <a:pt x="1087347" y="320937"/>
                  </a:lnTo>
                  <a:lnTo>
                    <a:pt x="1088220" y="317635"/>
                  </a:lnTo>
                  <a:lnTo>
                    <a:pt x="1089218" y="314321"/>
                  </a:lnTo>
                  <a:lnTo>
                    <a:pt x="1087223" y="310870"/>
                  </a:lnTo>
                  <a:lnTo>
                    <a:pt x="1071981" y="306475"/>
                  </a:lnTo>
                  <a:close/>
                </a:path>
                <a:path w="1118235" h="336550">
                  <a:moveTo>
                    <a:pt x="1077124" y="288518"/>
                  </a:moveTo>
                  <a:lnTo>
                    <a:pt x="1071981" y="306475"/>
                  </a:lnTo>
                  <a:lnTo>
                    <a:pt x="1087223" y="310870"/>
                  </a:lnTo>
                  <a:lnTo>
                    <a:pt x="1089218" y="314321"/>
                  </a:lnTo>
                  <a:lnTo>
                    <a:pt x="1088220" y="317635"/>
                  </a:lnTo>
                  <a:lnTo>
                    <a:pt x="1087347" y="320937"/>
                  </a:lnTo>
                  <a:lnTo>
                    <a:pt x="1083856" y="322843"/>
                  </a:lnTo>
                  <a:lnTo>
                    <a:pt x="1114445" y="322843"/>
                  </a:lnTo>
                  <a:lnTo>
                    <a:pt x="1077124" y="288518"/>
                  </a:lnTo>
                  <a:close/>
                </a:path>
                <a:path w="1118235" h="336550">
                  <a:moveTo>
                    <a:pt x="5361" y="0"/>
                  </a:moveTo>
                  <a:lnTo>
                    <a:pt x="1994" y="1993"/>
                  </a:lnTo>
                  <a:lnTo>
                    <a:pt x="997" y="5232"/>
                  </a:lnTo>
                  <a:lnTo>
                    <a:pt x="0" y="8596"/>
                  </a:lnTo>
                  <a:lnTo>
                    <a:pt x="1994" y="11960"/>
                  </a:lnTo>
                  <a:lnTo>
                    <a:pt x="5236" y="12957"/>
                  </a:lnTo>
                  <a:lnTo>
                    <a:pt x="1068548" y="318465"/>
                  </a:lnTo>
                  <a:lnTo>
                    <a:pt x="1071981" y="306475"/>
                  </a:lnTo>
                  <a:lnTo>
                    <a:pt x="53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13039" y="4801306"/>
              <a:ext cx="1271905" cy="213995"/>
            </a:xfrm>
            <a:custGeom>
              <a:avLst/>
              <a:gdLst/>
              <a:ahLst/>
              <a:cxnLst/>
              <a:rect l="l" t="t" r="r" b="b"/>
              <a:pathLst>
                <a:path w="1271904" h="213995">
                  <a:moveTo>
                    <a:pt x="113834" y="208692"/>
                  </a:moveTo>
                  <a:lnTo>
                    <a:pt x="86925" y="199523"/>
                  </a:lnTo>
                  <a:lnTo>
                    <a:pt x="61412" y="172837"/>
                  </a:lnTo>
                  <a:lnTo>
                    <a:pt x="37969" y="129866"/>
                  </a:lnTo>
                  <a:lnTo>
                    <a:pt x="17272" y="71843"/>
                  </a:lnTo>
                  <a:lnTo>
                    <a:pt x="0" y="0"/>
                  </a:lnTo>
                </a:path>
                <a:path w="1271904" h="213995">
                  <a:moveTo>
                    <a:pt x="1189212" y="213426"/>
                  </a:moveTo>
                  <a:lnTo>
                    <a:pt x="1211279" y="207405"/>
                  </a:lnTo>
                  <a:lnTo>
                    <a:pt x="1232679" y="189644"/>
                  </a:lnTo>
                  <a:lnTo>
                    <a:pt x="1252981" y="160601"/>
                  </a:lnTo>
                  <a:lnTo>
                    <a:pt x="1271751" y="120729"/>
                  </a:lnTo>
                </a:path>
              </a:pathLst>
            </a:custGeom>
            <a:ln w="1246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090883" y="4668366"/>
              <a:ext cx="680720" cy="190500"/>
            </a:xfrm>
            <a:custGeom>
              <a:avLst/>
              <a:gdLst/>
              <a:ahLst/>
              <a:cxnLst/>
              <a:rect l="l" t="t" r="r" b="b"/>
              <a:pathLst>
                <a:path w="680720" h="190500">
                  <a:moveTo>
                    <a:pt x="630285" y="171855"/>
                  </a:moveTo>
                  <a:lnTo>
                    <a:pt x="625652" y="190003"/>
                  </a:lnTo>
                  <a:lnTo>
                    <a:pt x="680137" y="178166"/>
                  </a:lnTo>
                  <a:lnTo>
                    <a:pt x="677405" y="175799"/>
                  </a:lnTo>
                  <a:lnTo>
                    <a:pt x="645725" y="175799"/>
                  </a:lnTo>
                  <a:lnTo>
                    <a:pt x="630285" y="171855"/>
                  </a:lnTo>
                  <a:close/>
                </a:path>
                <a:path w="680720" h="190500">
                  <a:moveTo>
                    <a:pt x="633373" y="159762"/>
                  </a:moveTo>
                  <a:lnTo>
                    <a:pt x="630285" y="171855"/>
                  </a:lnTo>
                  <a:lnTo>
                    <a:pt x="645725" y="175799"/>
                  </a:lnTo>
                  <a:lnTo>
                    <a:pt x="649092" y="173806"/>
                  </a:lnTo>
                  <a:lnTo>
                    <a:pt x="649964" y="170442"/>
                  </a:lnTo>
                  <a:lnTo>
                    <a:pt x="650713" y="167202"/>
                  </a:lnTo>
                  <a:lnTo>
                    <a:pt x="648718" y="163714"/>
                  </a:lnTo>
                  <a:lnTo>
                    <a:pt x="645476" y="162842"/>
                  </a:lnTo>
                  <a:lnTo>
                    <a:pt x="633373" y="159762"/>
                  </a:lnTo>
                  <a:close/>
                </a:path>
                <a:path w="680720" h="190500">
                  <a:moveTo>
                    <a:pt x="637995" y="141661"/>
                  </a:moveTo>
                  <a:lnTo>
                    <a:pt x="633373" y="159762"/>
                  </a:lnTo>
                  <a:lnTo>
                    <a:pt x="645476" y="162842"/>
                  </a:lnTo>
                  <a:lnTo>
                    <a:pt x="648718" y="163714"/>
                  </a:lnTo>
                  <a:lnTo>
                    <a:pt x="650713" y="167202"/>
                  </a:lnTo>
                  <a:lnTo>
                    <a:pt x="649964" y="170442"/>
                  </a:lnTo>
                  <a:lnTo>
                    <a:pt x="649092" y="173806"/>
                  </a:lnTo>
                  <a:lnTo>
                    <a:pt x="645725" y="175799"/>
                  </a:lnTo>
                  <a:lnTo>
                    <a:pt x="677405" y="175799"/>
                  </a:lnTo>
                  <a:lnTo>
                    <a:pt x="637995" y="141661"/>
                  </a:lnTo>
                  <a:close/>
                </a:path>
                <a:path w="680720" h="190500">
                  <a:moveTo>
                    <a:pt x="5111" y="0"/>
                  </a:moveTo>
                  <a:lnTo>
                    <a:pt x="1620" y="1993"/>
                  </a:lnTo>
                  <a:lnTo>
                    <a:pt x="748" y="5357"/>
                  </a:lnTo>
                  <a:lnTo>
                    <a:pt x="0" y="8596"/>
                  </a:lnTo>
                  <a:lnTo>
                    <a:pt x="1994" y="12085"/>
                  </a:lnTo>
                  <a:lnTo>
                    <a:pt x="5361" y="12833"/>
                  </a:lnTo>
                  <a:lnTo>
                    <a:pt x="630285" y="171855"/>
                  </a:lnTo>
                  <a:lnTo>
                    <a:pt x="633373" y="159762"/>
                  </a:lnTo>
                  <a:lnTo>
                    <a:pt x="8353" y="747"/>
                  </a:lnTo>
                  <a:lnTo>
                    <a:pt x="51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350733" y="3873021"/>
            <a:ext cx="444818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6"/>
              </a:lnSpc>
            </a:pPr>
            <a:r>
              <a:rPr sz="713" i="1" dirty="0">
                <a:latin typeface="Times New Roman"/>
                <a:cs typeface="Times New Roman"/>
              </a:rPr>
              <a:t>f</a:t>
            </a:r>
            <a:r>
              <a:rPr sz="713" i="1" spc="34" dirty="0">
                <a:latin typeface="Times New Roman"/>
                <a:cs typeface="Times New Roman"/>
              </a:rPr>
              <a:t> </a:t>
            </a:r>
            <a:r>
              <a:rPr sz="713" dirty="0">
                <a:latin typeface="Arial MT"/>
                <a:cs typeface="Arial MT"/>
              </a:rPr>
              <a:t>≈</a:t>
            </a:r>
            <a:r>
              <a:rPr sz="713" spc="19" dirty="0">
                <a:latin typeface="Arial MT"/>
                <a:cs typeface="Arial MT"/>
              </a:rPr>
              <a:t> </a:t>
            </a:r>
            <a:r>
              <a:rPr sz="713" dirty="0">
                <a:latin typeface="Arial MT"/>
                <a:cs typeface="Arial MT"/>
              </a:rPr>
              <a:t>70</a:t>
            </a:r>
            <a:r>
              <a:rPr sz="713" spc="8" dirty="0">
                <a:latin typeface="Arial MT"/>
                <a:cs typeface="Arial MT"/>
              </a:rPr>
              <a:t> </a:t>
            </a:r>
            <a:r>
              <a:rPr sz="713" spc="-19" dirty="0">
                <a:latin typeface="Arial MT"/>
                <a:cs typeface="Arial MT"/>
              </a:rPr>
              <a:t>GHz</a:t>
            </a:r>
            <a:endParaRPr sz="713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212721" y="3983866"/>
            <a:ext cx="1447800" cy="1398746"/>
            <a:chOff x="1616961" y="4168820"/>
            <a:chExt cx="1930400" cy="1864995"/>
          </a:xfrm>
        </p:grpSpPr>
        <p:sp>
          <p:nvSpPr>
            <p:cNvPr id="35" name="object 35"/>
            <p:cNvSpPr/>
            <p:nvPr/>
          </p:nvSpPr>
          <p:spPr>
            <a:xfrm>
              <a:off x="1626486" y="4178345"/>
              <a:ext cx="1911350" cy="1833245"/>
            </a:xfrm>
            <a:custGeom>
              <a:avLst/>
              <a:gdLst/>
              <a:ahLst/>
              <a:cxnLst/>
              <a:rect l="l" t="t" r="r" b="b"/>
              <a:pathLst>
                <a:path w="1911350" h="1833245">
                  <a:moveTo>
                    <a:pt x="15585" y="0"/>
                  </a:moveTo>
                  <a:lnTo>
                    <a:pt x="15585" y="1833125"/>
                  </a:lnTo>
                </a:path>
                <a:path w="1911350" h="1833245">
                  <a:moveTo>
                    <a:pt x="0" y="1833125"/>
                  </a:moveTo>
                  <a:lnTo>
                    <a:pt x="1910757" y="1833125"/>
                  </a:lnTo>
                </a:path>
              </a:pathLst>
            </a:custGeom>
            <a:ln w="186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46746" y="4192424"/>
              <a:ext cx="1891030" cy="1833245"/>
            </a:xfrm>
            <a:custGeom>
              <a:avLst/>
              <a:gdLst/>
              <a:ahLst/>
              <a:cxnLst/>
              <a:rect l="l" t="t" r="r" b="b"/>
              <a:pathLst>
                <a:path w="1891029" h="1833245">
                  <a:moveTo>
                    <a:pt x="0" y="833148"/>
                  </a:moveTo>
                  <a:lnTo>
                    <a:pt x="1890496" y="833148"/>
                  </a:lnTo>
                </a:path>
                <a:path w="1891029" h="1833245">
                  <a:moveTo>
                    <a:pt x="374044" y="0"/>
                  </a:moveTo>
                  <a:lnTo>
                    <a:pt x="374044" y="1833063"/>
                  </a:lnTo>
                </a:path>
                <a:path w="1891029" h="1833245">
                  <a:moveTo>
                    <a:pt x="685748" y="0"/>
                  </a:moveTo>
                  <a:lnTo>
                    <a:pt x="685748" y="1833063"/>
                  </a:lnTo>
                </a:path>
                <a:path w="1891029" h="1833245">
                  <a:moveTo>
                    <a:pt x="1000519" y="0"/>
                  </a:moveTo>
                  <a:lnTo>
                    <a:pt x="1000519" y="1833063"/>
                  </a:lnTo>
                </a:path>
                <a:path w="1891029" h="1833245">
                  <a:moveTo>
                    <a:pt x="1313844" y="0"/>
                  </a:moveTo>
                  <a:lnTo>
                    <a:pt x="1313844" y="1833063"/>
                  </a:lnTo>
                </a:path>
                <a:path w="1891029" h="1833245">
                  <a:moveTo>
                    <a:pt x="1628665" y="0"/>
                  </a:moveTo>
                  <a:lnTo>
                    <a:pt x="1628665" y="1833063"/>
                  </a:lnTo>
                </a:path>
              </a:pathLst>
            </a:custGeom>
            <a:ln w="1557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052820" y="4498511"/>
            <a:ext cx="65723" cy="12173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713" spc="-38" dirty="0">
                <a:latin typeface="Times New Roman"/>
                <a:cs typeface="Times New Roman"/>
              </a:rPr>
              <a:t>0</a:t>
            </a:r>
            <a:endParaRPr sz="713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2579" y="4525639"/>
            <a:ext cx="128240" cy="6648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sz="863" dirty="0">
                <a:latin typeface="Times New Roman"/>
                <a:cs typeface="Times New Roman"/>
              </a:rPr>
              <a:t>Corrente</a:t>
            </a:r>
            <a:r>
              <a:rPr sz="863" spc="38" dirty="0">
                <a:latin typeface="Times New Roman"/>
                <a:cs typeface="Times New Roman"/>
              </a:rPr>
              <a:t> </a:t>
            </a:r>
            <a:r>
              <a:rPr sz="863" spc="-15" dirty="0">
                <a:latin typeface="Times New Roman"/>
                <a:cs typeface="Times New Roman"/>
              </a:rPr>
              <a:t>(mA)</a:t>
            </a:r>
            <a:endParaRPr sz="863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88756" y="5499377"/>
            <a:ext cx="571976" cy="135679"/>
          </a:xfrm>
          <a:prstGeom prst="rect">
            <a:avLst/>
          </a:prstGeom>
        </p:spPr>
        <p:txBody>
          <a:bodyPr vert="horz" wrap="square" lIns="0" tIns="2858" rIns="0" bIns="0" rtlCol="0">
            <a:spAutoFit/>
          </a:bodyPr>
          <a:lstStyle/>
          <a:p>
            <a:pPr>
              <a:spcBef>
                <a:spcPts val="23"/>
              </a:spcBef>
            </a:pPr>
            <a:r>
              <a:rPr sz="863" dirty="0">
                <a:latin typeface="Times New Roman"/>
                <a:cs typeface="Times New Roman"/>
              </a:rPr>
              <a:t>Tensão</a:t>
            </a:r>
            <a:r>
              <a:rPr sz="863" spc="41" dirty="0">
                <a:latin typeface="Times New Roman"/>
                <a:cs typeface="Times New Roman"/>
              </a:rPr>
              <a:t> </a:t>
            </a:r>
            <a:r>
              <a:rPr sz="863" spc="-15" dirty="0">
                <a:latin typeface="Times New Roman"/>
                <a:cs typeface="Times New Roman"/>
              </a:rPr>
              <a:t>(</a:t>
            </a:r>
            <a:r>
              <a:rPr sz="863" spc="-15" dirty="0">
                <a:latin typeface="Symbol"/>
                <a:cs typeface="Symbol"/>
              </a:rPr>
              <a:t></a:t>
            </a:r>
            <a:r>
              <a:rPr sz="863" spc="-15" dirty="0">
                <a:latin typeface="Times New Roman"/>
                <a:cs typeface="Times New Roman"/>
              </a:rPr>
              <a:t>V)</a:t>
            </a:r>
            <a:endParaRPr sz="863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297445" y="5344460"/>
            <a:ext cx="1173956" cy="110672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  <a:tabLst>
                <a:tab pos="293370" algn="l"/>
                <a:tab pos="611981" algn="l"/>
                <a:tab pos="770096" algn="l"/>
                <a:tab pos="1037749" algn="l"/>
              </a:tabLst>
            </a:pPr>
            <a:r>
              <a:rPr sz="638" dirty="0">
                <a:latin typeface="Times New Roman"/>
                <a:cs typeface="Times New Roman"/>
              </a:rPr>
              <a:t>-</a:t>
            </a:r>
            <a:r>
              <a:rPr sz="638" spc="-19" dirty="0">
                <a:latin typeface="Times New Roman"/>
                <a:cs typeface="Times New Roman"/>
              </a:rPr>
              <a:t>300</a:t>
            </a:r>
            <a:r>
              <a:rPr sz="638" dirty="0">
                <a:latin typeface="Times New Roman"/>
                <a:cs typeface="Times New Roman"/>
              </a:rPr>
              <a:t>	-</a:t>
            </a:r>
            <a:r>
              <a:rPr sz="638" spc="-19" dirty="0">
                <a:latin typeface="Times New Roman"/>
                <a:cs typeface="Times New Roman"/>
              </a:rPr>
              <a:t>150</a:t>
            </a:r>
            <a:r>
              <a:rPr sz="638" dirty="0">
                <a:latin typeface="Times New Roman"/>
                <a:cs typeface="Times New Roman"/>
              </a:rPr>
              <a:t>	</a:t>
            </a:r>
            <a:r>
              <a:rPr sz="638" spc="-38" dirty="0">
                <a:latin typeface="Times New Roman"/>
                <a:cs typeface="Times New Roman"/>
              </a:rPr>
              <a:t>0</a:t>
            </a:r>
            <a:r>
              <a:rPr sz="638" dirty="0">
                <a:latin typeface="Times New Roman"/>
                <a:cs typeface="Times New Roman"/>
              </a:rPr>
              <a:t>	</a:t>
            </a:r>
            <a:r>
              <a:rPr sz="638" spc="-19" dirty="0">
                <a:latin typeface="Times New Roman"/>
                <a:cs typeface="Times New Roman"/>
              </a:rPr>
              <a:t>150</a:t>
            </a:r>
            <a:r>
              <a:rPr sz="638" dirty="0">
                <a:latin typeface="Times New Roman"/>
                <a:cs typeface="Times New Roman"/>
              </a:rPr>
              <a:t>	</a:t>
            </a:r>
            <a:r>
              <a:rPr sz="638" spc="-19" dirty="0">
                <a:latin typeface="Times New Roman"/>
                <a:cs typeface="Times New Roman"/>
              </a:rPr>
              <a:t>300</a:t>
            </a:r>
            <a:endParaRPr sz="638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447711" y="3927866"/>
            <a:ext cx="2378869" cy="1448753"/>
            <a:chOff x="1930281" y="4094155"/>
            <a:chExt cx="3171825" cy="1931670"/>
          </a:xfrm>
        </p:grpSpPr>
        <p:sp>
          <p:nvSpPr>
            <p:cNvPr id="42" name="object 42"/>
            <p:cNvSpPr/>
            <p:nvPr/>
          </p:nvSpPr>
          <p:spPr>
            <a:xfrm>
              <a:off x="1936631" y="4517859"/>
              <a:ext cx="1339215" cy="1250950"/>
            </a:xfrm>
            <a:custGeom>
              <a:avLst/>
              <a:gdLst/>
              <a:ahLst/>
              <a:cxnLst/>
              <a:rect l="l" t="t" r="r" b="b"/>
              <a:pathLst>
                <a:path w="1339214" h="1250950">
                  <a:moveTo>
                    <a:pt x="710635" y="607387"/>
                  </a:moveTo>
                  <a:lnTo>
                    <a:pt x="710635" y="398695"/>
                  </a:lnTo>
                </a:path>
                <a:path w="1339214" h="1250950">
                  <a:moveTo>
                    <a:pt x="1023959" y="317710"/>
                  </a:moveTo>
                  <a:lnTo>
                    <a:pt x="1023959" y="172934"/>
                  </a:lnTo>
                </a:path>
                <a:path w="1339214" h="1250950">
                  <a:moveTo>
                    <a:pt x="392746" y="834830"/>
                  </a:moveTo>
                  <a:lnTo>
                    <a:pt x="392746" y="691549"/>
                  </a:lnTo>
                </a:path>
                <a:path w="1339214" h="1250950">
                  <a:moveTo>
                    <a:pt x="81043" y="1010816"/>
                  </a:moveTo>
                  <a:lnTo>
                    <a:pt x="81043" y="931389"/>
                  </a:lnTo>
                </a:path>
                <a:path w="1339214" h="1250950">
                  <a:moveTo>
                    <a:pt x="1338780" y="79489"/>
                  </a:moveTo>
                  <a:lnTo>
                    <a:pt x="1338780" y="0"/>
                  </a:lnTo>
                </a:path>
                <a:path w="1339214" h="1250950">
                  <a:moveTo>
                    <a:pt x="84160" y="1007702"/>
                  </a:moveTo>
                  <a:lnTo>
                    <a:pt x="80641" y="1029195"/>
                  </a:lnTo>
                  <a:lnTo>
                    <a:pt x="76428" y="1053249"/>
                  </a:lnTo>
                  <a:lnTo>
                    <a:pt x="69893" y="1074981"/>
                  </a:lnTo>
                  <a:lnTo>
                    <a:pt x="59410" y="1089509"/>
                  </a:lnTo>
                  <a:lnTo>
                    <a:pt x="51793" y="1108916"/>
                  </a:lnTo>
                  <a:lnTo>
                    <a:pt x="48585" y="1129483"/>
                  </a:lnTo>
                  <a:lnTo>
                    <a:pt x="45839" y="1150514"/>
                  </a:lnTo>
                  <a:lnTo>
                    <a:pt x="39611" y="1171316"/>
                  </a:lnTo>
                  <a:lnTo>
                    <a:pt x="37171" y="1181892"/>
                  </a:lnTo>
                  <a:lnTo>
                    <a:pt x="33109" y="1188982"/>
                  </a:lnTo>
                  <a:lnTo>
                    <a:pt x="26727" y="1194677"/>
                  </a:lnTo>
                  <a:lnTo>
                    <a:pt x="17330" y="1201069"/>
                  </a:lnTo>
                  <a:lnTo>
                    <a:pt x="11144" y="1212652"/>
                  </a:lnTo>
                  <a:lnTo>
                    <a:pt x="6813" y="1224933"/>
                  </a:lnTo>
                  <a:lnTo>
                    <a:pt x="3409" y="1237678"/>
                  </a:lnTo>
                  <a:lnTo>
                    <a:pt x="0" y="1250656"/>
                  </a:lnTo>
                </a:path>
                <a:path w="1339214" h="1250950">
                  <a:moveTo>
                    <a:pt x="706021" y="403429"/>
                  </a:moveTo>
                  <a:lnTo>
                    <a:pt x="752709" y="390906"/>
                  </a:lnTo>
                  <a:lnTo>
                    <a:pt x="797210" y="379305"/>
                  </a:lnTo>
                  <a:lnTo>
                    <a:pt x="837293" y="368615"/>
                  </a:lnTo>
                  <a:lnTo>
                    <a:pt x="870726" y="358825"/>
                  </a:lnTo>
                  <a:lnTo>
                    <a:pt x="894657" y="350411"/>
                  </a:lnTo>
                  <a:lnTo>
                    <a:pt x="910967" y="343376"/>
                  </a:lnTo>
                  <a:lnTo>
                    <a:pt x="924798" y="337275"/>
                  </a:lnTo>
                  <a:lnTo>
                    <a:pt x="941295" y="331664"/>
                  </a:lnTo>
                  <a:lnTo>
                    <a:pt x="963181" y="325688"/>
                  </a:lnTo>
                  <a:lnTo>
                    <a:pt x="986773" y="319267"/>
                  </a:lnTo>
                  <a:lnTo>
                    <a:pt x="1007887" y="312847"/>
                  </a:lnTo>
                  <a:lnTo>
                    <a:pt x="1022338" y="306870"/>
                  </a:lnTo>
                </a:path>
                <a:path w="1339214" h="1250950">
                  <a:moveTo>
                    <a:pt x="1017725" y="168199"/>
                  </a:moveTo>
                  <a:lnTo>
                    <a:pt x="1064413" y="155678"/>
                  </a:lnTo>
                  <a:lnTo>
                    <a:pt x="1108914" y="144090"/>
                  </a:lnTo>
                  <a:lnTo>
                    <a:pt x="1148997" y="133438"/>
                  </a:lnTo>
                  <a:lnTo>
                    <a:pt x="1182430" y="123720"/>
                  </a:lnTo>
                  <a:lnTo>
                    <a:pt x="1206361" y="115251"/>
                  </a:lnTo>
                  <a:lnTo>
                    <a:pt x="1222671" y="108208"/>
                  </a:lnTo>
                  <a:lnTo>
                    <a:pt x="1236502" y="102099"/>
                  </a:lnTo>
                  <a:lnTo>
                    <a:pt x="1252999" y="96434"/>
                  </a:lnTo>
                  <a:lnTo>
                    <a:pt x="1274885" y="90510"/>
                  </a:lnTo>
                  <a:lnTo>
                    <a:pt x="1298477" y="84084"/>
                  </a:lnTo>
                  <a:lnTo>
                    <a:pt x="1319591" y="77634"/>
                  </a:lnTo>
                  <a:lnTo>
                    <a:pt x="1334042" y="71640"/>
                  </a:lnTo>
                </a:path>
                <a:path w="1339214" h="1250950">
                  <a:moveTo>
                    <a:pt x="392746" y="693106"/>
                  </a:moveTo>
                  <a:lnTo>
                    <a:pt x="439664" y="680577"/>
                  </a:lnTo>
                  <a:lnTo>
                    <a:pt x="484375" y="668977"/>
                  </a:lnTo>
                  <a:lnTo>
                    <a:pt x="524653" y="658291"/>
                  </a:lnTo>
                  <a:lnTo>
                    <a:pt x="558274" y="648502"/>
                  </a:lnTo>
                  <a:lnTo>
                    <a:pt x="582281" y="640088"/>
                  </a:lnTo>
                  <a:lnTo>
                    <a:pt x="598655" y="633053"/>
                  </a:lnTo>
                  <a:lnTo>
                    <a:pt x="612574" y="626952"/>
                  </a:lnTo>
                  <a:lnTo>
                    <a:pt x="629217" y="621341"/>
                  </a:lnTo>
                  <a:lnTo>
                    <a:pt x="651196" y="615364"/>
                  </a:lnTo>
                  <a:lnTo>
                    <a:pt x="674882" y="608944"/>
                  </a:lnTo>
                  <a:lnTo>
                    <a:pt x="696090" y="602524"/>
                  </a:lnTo>
                  <a:lnTo>
                    <a:pt x="710635" y="596547"/>
                  </a:lnTo>
                </a:path>
                <a:path w="1339214" h="1250950">
                  <a:moveTo>
                    <a:pt x="76367" y="932946"/>
                  </a:moveTo>
                  <a:lnTo>
                    <a:pt x="123071" y="920406"/>
                  </a:lnTo>
                  <a:lnTo>
                    <a:pt x="167564" y="908799"/>
                  </a:lnTo>
                  <a:lnTo>
                    <a:pt x="207641" y="898124"/>
                  </a:lnTo>
                  <a:lnTo>
                    <a:pt x="241096" y="888380"/>
                  </a:lnTo>
                  <a:lnTo>
                    <a:pt x="264998" y="879944"/>
                  </a:lnTo>
                  <a:lnTo>
                    <a:pt x="281298" y="872902"/>
                  </a:lnTo>
                  <a:lnTo>
                    <a:pt x="295146" y="866790"/>
                  </a:lnTo>
                  <a:lnTo>
                    <a:pt x="311691" y="861144"/>
                  </a:lnTo>
                  <a:lnTo>
                    <a:pt x="333554" y="855187"/>
                  </a:lnTo>
                  <a:lnTo>
                    <a:pt x="357128" y="848765"/>
                  </a:lnTo>
                  <a:lnTo>
                    <a:pt x="378248" y="842344"/>
                  </a:lnTo>
                  <a:lnTo>
                    <a:pt x="392746" y="836387"/>
                  </a:lnTo>
                </a:path>
              </a:pathLst>
            </a:custGeom>
            <a:ln w="12463">
              <a:solidFill>
                <a:srgbClr val="3333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09922" y="4098917"/>
              <a:ext cx="1287780" cy="920750"/>
            </a:xfrm>
            <a:custGeom>
              <a:avLst/>
              <a:gdLst/>
              <a:ahLst/>
              <a:cxnLst/>
              <a:rect l="l" t="t" r="r" b="b"/>
              <a:pathLst>
                <a:path w="1287779" h="920750">
                  <a:moveTo>
                    <a:pt x="1287337" y="0"/>
                  </a:moveTo>
                  <a:lnTo>
                    <a:pt x="0" y="0"/>
                  </a:lnTo>
                  <a:lnTo>
                    <a:pt x="0" y="920425"/>
                  </a:lnTo>
                  <a:lnTo>
                    <a:pt x="1287337" y="920425"/>
                  </a:lnTo>
                  <a:lnTo>
                    <a:pt x="12873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809922" y="4098917"/>
              <a:ext cx="1287780" cy="920750"/>
            </a:xfrm>
            <a:custGeom>
              <a:avLst/>
              <a:gdLst/>
              <a:ahLst/>
              <a:cxnLst/>
              <a:rect l="l" t="t" r="r" b="b"/>
              <a:pathLst>
                <a:path w="1287779" h="920750">
                  <a:moveTo>
                    <a:pt x="0" y="920425"/>
                  </a:moveTo>
                  <a:lnTo>
                    <a:pt x="1287337" y="920425"/>
                  </a:lnTo>
                  <a:lnTo>
                    <a:pt x="1287337" y="0"/>
                  </a:lnTo>
                  <a:lnTo>
                    <a:pt x="0" y="0"/>
                  </a:lnTo>
                  <a:lnTo>
                    <a:pt x="0" y="920425"/>
                  </a:lnTo>
                  <a:close/>
                </a:path>
              </a:pathLst>
            </a:custGeom>
            <a:ln w="93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09922" y="5098832"/>
              <a:ext cx="1287780" cy="922019"/>
            </a:xfrm>
            <a:custGeom>
              <a:avLst/>
              <a:gdLst/>
              <a:ahLst/>
              <a:cxnLst/>
              <a:rect l="l" t="t" r="r" b="b"/>
              <a:pathLst>
                <a:path w="1287779" h="922020">
                  <a:moveTo>
                    <a:pt x="1287337" y="0"/>
                  </a:moveTo>
                  <a:lnTo>
                    <a:pt x="0" y="0"/>
                  </a:lnTo>
                  <a:lnTo>
                    <a:pt x="0" y="921982"/>
                  </a:lnTo>
                  <a:lnTo>
                    <a:pt x="1287337" y="921982"/>
                  </a:lnTo>
                  <a:lnTo>
                    <a:pt x="12873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809922" y="5098832"/>
              <a:ext cx="1287780" cy="922019"/>
            </a:xfrm>
            <a:custGeom>
              <a:avLst/>
              <a:gdLst/>
              <a:ahLst/>
              <a:cxnLst/>
              <a:rect l="l" t="t" r="r" b="b"/>
              <a:pathLst>
                <a:path w="1287779" h="922020">
                  <a:moveTo>
                    <a:pt x="0" y="921982"/>
                  </a:moveTo>
                  <a:lnTo>
                    <a:pt x="1287337" y="921982"/>
                  </a:lnTo>
                  <a:lnTo>
                    <a:pt x="1287337" y="0"/>
                  </a:lnTo>
                  <a:lnTo>
                    <a:pt x="0" y="0"/>
                  </a:lnTo>
                  <a:lnTo>
                    <a:pt x="0" y="921982"/>
                  </a:lnTo>
                  <a:close/>
                </a:path>
              </a:pathLst>
            </a:custGeom>
            <a:ln w="93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775744" y="4358344"/>
            <a:ext cx="152400" cy="190020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28575">
              <a:spcBef>
                <a:spcPts val="86"/>
              </a:spcBef>
            </a:pPr>
            <a:r>
              <a:rPr sz="1163" i="1" spc="-19" dirty="0">
                <a:solidFill>
                  <a:srgbClr val="3333FF"/>
                </a:solidFill>
                <a:latin typeface="Times New Roman"/>
                <a:cs typeface="Times New Roman"/>
              </a:rPr>
              <a:t>I</a:t>
            </a:r>
            <a:r>
              <a:rPr sz="1181" i="1" spc="-28" baseline="-21164" dirty="0">
                <a:solidFill>
                  <a:srgbClr val="3333FF"/>
                </a:solidFill>
                <a:latin typeface="Times New Roman"/>
                <a:cs typeface="Times New Roman"/>
              </a:rPr>
              <a:t>c</a:t>
            </a:r>
            <a:endParaRPr sz="1181" baseline="-21164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21161" y="5408806"/>
            <a:ext cx="249079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0"/>
              </a:lnSpc>
            </a:pPr>
            <a:r>
              <a:rPr sz="863" spc="-15" dirty="0">
                <a:latin typeface="Times New Roman"/>
                <a:cs typeface="Times New Roman"/>
              </a:rPr>
              <a:t>empo</a:t>
            </a:r>
            <a:endParaRPr sz="863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56002" y="3555733"/>
            <a:ext cx="594360" cy="441372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38100">
              <a:spcBef>
                <a:spcPts val="86"/>
              </a:spcBef>
              <a:tabLst>
                <a:tab pos="498158" algn="l"/>
              </a:tabLst>
            </a:pPr>
            <a:r>
              <a:rPr sz="2025" spc="-28" baseline="-4629" dirty="0">
                <a:latin typeface="Symbol"/>
                <a:cs typeface="Symbol"/>
              </a:rPr>
              <a:t></a:t>
            </a:r>
            <a:r>
              <a:rPr sz="1350" spc="-19" dirty="0">
                <a:latin typeface="Symbol"/>
                <a:cs typeface="Symbol"/>
              </a:rPr>
              <a:t></a:t>
            </a:r>
            <a:r>
              <a:rPr sz="1350" dirty="0">
                <a:latin typeface="Times New Roman"/>
                <a:cs typeface="Times New Roman"/>
              </a:rPr>
              <a:t>	</a:t>
            </a:r>
            <a:r>
              <a:rPr sz="1350" spc="-38" dirty="0">
                <a:latin typeface="Symbol"/>
                <a:cs typeface="Symbol"/>
              </a:rPr>
              <a:t></a:t>
            </a:r>
            <a:endParaRPr sz="1350">
              <a:latin typeface="Symbol"/>
              <a:cs typeface="Symbol"/>
            </a:endParaRPr>
          </a:p>
          <a:p>
            <a:pPr marL="113348">
              <a:spcBef>
                <a:spcPts val="743"/>
              </a:spcBef>
            </a:pPr>
            <a:r>
              <a:rPr sz="863" i="1" spc="-19" dirty="0">
                <a:latin typeface="Times New Roman"/>
                <a:cs typeface="Times New Roman"/>
              </a:rPr>
              <a:t>I</a:t>
            </a:r>
            <a:r>
              <a:rPr sz="844" i="1" spc="-28" baseline="-22222" dirty="0">
                <a:latin typeface="Times New Roman"/>
                <a:cs typeface="Times New Roman"/>
              </a:rPr>
              <a:t>J</a:t>
            </a:r>
            <a:endParaRPr sz="844" baseline="-22222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282985" y="3850890"/>
            <a:ext cx="2554128" cy="1529239"/>
            <a:chOff x="1710646" y="3991519"/>
            <a:chExt cx="3405504" cy="2038985"/>
          </a:xfrm>
        </p:grpSpPr>
        <p:sp>
          <p:nvSpPr>
            <p:cNvPr id="51" name="object 51"/>
            <p:cNvSpPr/>
            <p:nvPr/>
          </p:nvSpPr>
          <p:spPr>
            <a:xfrm>
              <a:off x="3817777" y="4103589"/>
              <a:ext cx="1271905" cy="1909445"/>
            </a:xfrm>
            <a:custGeom>
              <a:avLst/>
              <a:gdLst/>
              <a:ahLst/>
              <a:cxnLst/>
              <a:rect l="l" t="t" r="r" b="b"/>
              <a:pathLst>
                <a:path w="1271904" h="1909445">
                  <a:moveTo>
                    <a:pt x="397360" y="842617"/>
                  </a:moveTo>
                  <a:lnTo>
                    <a:pt x="397360" y="909523"/>
                  </a:lnTo>
                </a:path>
                <a:path w="1271904" h="1909445">
                  <a:moveTo>
                    <a:pt x="635875" y="842617"/>
                  </a:moveTo>
                  <a:lnTo>
                    <a:pt x="635875" y="909523"/>
                  </a:lnTo>
                </a:path>
                <a:path w="1271904" h="1909445">
                  <a:moveTo>
                    <a:pt x="872770" y="842617"/>
                  </a:moveTo>
                  <a:lnTo>
                    <a:pt x="872770" y="909523"/>
                  </a:lnTo>
                </a:path>
                <a:path w="1271904" h="1909445">
                  <a:moveTo>
                    <a:pt x="1111162" y="842617"/>
                  </a:moveTo>
                  <a:lnTo>
                    <a:pt x="1111162" y="909523"/>
                  </a:lnTo>
                </a:path>
                <a:path w="1271904" h="1909445">
                  <a:moveTo>
                    <a:pt x="160465" y="842617"/>
                  </a:moveTo>
                  <a:lnTo>
                    <a:pt x="160465" y="909523"/>
                  </a:lnTo>
                </a:path>
                <a:path w="1271904" h="1909445">
                  <a:moveTo>
                    <a:pt x="394243" y="0"/>
                  </a:moveTo>
                  <a:lnTo>
                    <a:pt x="394243" y="67030"/>
                  </a:lnTo>
                </a:path>
                <a:path w="1271904" h="1909445">
                  <a:moveTo>
                    <a:pt x="632758" y="0"/>
                  </a:moveTo>
                  <a:lnTo>
                    <a:pt x="632758" y="67030"/>
                  </a:lnTo>
                </a:path>
                <a:path w="1271904" h="1909445">
                  <a:moveTo>
                    <a:pt x="869653" y="0"/>
                  </a:moveTo>
                  <a:lnTo>
                    <a:pt x="869653" y="67030"/>
                  </a:lnTo>
                </a:path>
                <a:path w="1271904" h="1909445">
                  <a:moveTo>
                    <a:pt x="1108045" y="0"/>
                  </a:moveTo>
                  <a:lnTo>
                    <a:pt x="1108045" y="67030"/>
                  </a:lnTo>
                </a:path>
                <a:path w="1271904" h="1909445">
                  <a:moveTo>
                    <a:pt x="157348" y="0"/>
                  </a:moveTo>
                  <a:lnTo>
                    <a:pt x="157348" y="67030"/>
                  </a:lnTo>
                </a:path>
                <a:path w="1271904" h="1909445">
                  <a:moveTo>
                    <a:pt x="394243" y="998357"/>
                  </a:moveTo>
                  <a:lnTo>
                    <a:pt x="394243" y="1065263"/>
                  </a:lnTo>
                </a:path>
                <a:path w="1271904" h="1909445">
                  <a:moveTo>
                    <a:pt x="632758" y="998357"/>
                  </a:moveTo>
                  <a:lnTo>
                    <a:pt x="632758" y="1065263"/>
                  </a:lnTo>
                </a:path>
                <a:path w="1271904" h="1909445">
                  <a:moveTo>
                    <a:pt x="869653" y="998357"/>
                  </a:moveTo>
                  <a:lnTo>
                    <a:pt x="869653" y="1065263"/>
                  </a:lnTo>
                </a:path>
                <a:path w="1271904" h="1909445">
                  <a:moveTo>
                    <a:pt x="1108045" y="998357"/>
                  </a:moveTo>
                  <a:lnTo>
                    <a:pt x="1108045" y="1065263"/>
                  </a:lnTo>
                </a:path>
                <a:path w="1271904" h="1909445">
                  <a:moveTo>
                    <a:pt x="157348" y="998357"/>
                  </a:moveTo>
                  <a:lnTo>
                    <a:pt x="157348" y="1065263"/>
                  </a:lnTo>
                </a:path>
                <a:path w="1271904" h="1909445">
                  <a:moveTo>
                    <a:pt x="394243" y="1842470"/>
                  </a:moveTo>
                  <a:lnTo>
                    <a:pt x="394243" y="1909438"/>
                  </a:lnTo>
                </a:path>
                <a:path w="1271904" h="1909445">
                  <a:moveTo>
                    <a:pt x="632758" y="1842470"/>
                  </a:moveTo>
                  <a:lnTo>
                    <a:pt x="632758" y="1909438"/>
                  </a:lnTo>
                </a:path>
                <a:path w="1271904" h="1909445">
                  <a:moveTo>
                    <a:pt x="869653" y="1842470"/>
                  </a:moveTo>
                  <a:lnTo>
                    <a:pt x="869653" y="1909438"/>
                  </a:lnTo>
                </a:path>
                <a:path w="1271904" h="1909445">
                  <a:moveTo>
                    <a:pt x="1108045" y="1842470"/>
                  </a:moveTo>
                  <a:lnTo>
                    <a:pt x="1108045" y="1909438"/>
                  </a:lnTo>
                </a:path>
                <a:path w="1271904" h="1909445">
                  <a:moveTo>
                    <a:pt x="157348" y="1842470"/>
                  </a:moveTo>
                  <a:lnTo>
                    <a:pt x="157348" y="1909438"/>
                  </a:lnTo>
                </a:path>
                <a:path w="1271904" h="1909445">
                  <a:moveTo>
                    <a:pt x="1200060" y="806734"/>
                  </a:moveTo>
                  <a:lnTo>
                    <a:pt x="1267014" y="806734"/>
                  </a:lnTo>
                </a:path>
                <a:path w="1271904" h="1909445">
                  <a:moveTo>
                    <a:pt x="1200060" y="568514"/>
                  </a:moveTo>
                  <a:lnTo>
                    <a:pt x="1267014" y="568514"/>
                  </a:lnTo>
                </a:path>
                <a:path w="1271904" h="1909445">
                  <a:moveTo>
                    <a:pt x="1200060" y="331789"/>
                  </a:moveTo>
                  <a:lnTo>
                    <a:pt x="1267014" y="331789"/>
                  </a:lnTo>
                </a:path>
                <a:path w="1271904" h="1909445">
                  <a:moveTo>
                    <a:pt x="1200060" y="93444"/>
                  </a:moveTo>
                  <a:lnTo>
                    <a:pt x="1267014" y="93444"/>
                  </a:lnTo>
                </a:path>
                <a:path w="1271904" h="1909445">
                  <a:moveTo>
                    <a:pt x="1204673" y="1800420"/>
                  </a:moveTo>
                  <a:lnTo>
                    <a:pt x="1271751" y="1800420"/>
                  </a:lnTo>
                </a:path>
                <a:path w="1271904" h="1909445">
                  <a:moveTo>
                    <a:pt x="1204673" y="1562137"/>
                  </a:moveTo>
                  <a:lnTo>
                    <a:pt x="1271751" y="1562137"/>
                  </a:lnTo>
                </a:path>
                <a:path w="1271904" h="1909445">
                  <a:moveTo>
                    <a:pt x="1204673" y="1325412"/>
                  </a:moveTo>
                  <a:lnTo>
                    <a:pt x="1271751" y="1325412"/>
                  </a:lnTo>
                </a:path>
                <a:path w="1271904" h="1909445">
                  <a:moveTo>
                    <a:pt x="1204673" y="1087129"/>
                  </a:moveTo>
                  <a:lnTo>
                    <a:pt x="1271751" y="1087129"/>
                  </a:lnTo>
                </a:path>
                <a:path w="1271904" h="1909445">
                  <a:moveTo>
                    <a:pt x="0" y="809849"/>
                  </a:moveTo>
                  <a:lnTo>
                    <a:pt x="66953" y="809849"/>
                  </a:lnTo>
                </a:path>
                <a:path w="1271904" h="1909445">
                  <a:moveTo>
                    <a:pt x="0" y="571629"/>
                  </a:moveTo>
                  <a:lnTo>
                    <a:pt x="66953" y="571629"/>
                  </a:lnTo>
                </a:path>
                <a:path w="1271904" h="1909445">
                  <a:moveTo>
                    <a:pt x="0" y="334903"/>
                  </a:moveTo>
                  <a:lnTo>
                    <a:pt x="66953" y="334903"/>
                  </a:lnTo>
                </a:path>
                <a:path w="1271904" h="1909445">
                  <a:moveTo>
                    <a:pt x="0" y="96558"/>
                  </a:moveTo>
                  <a:lnTo>
                    <a:pt x="66953" y="96558"/>
                  </a:lnTo>
                </a:path>
                <a:path w="1271904" h="1909445">
                  <a:moveTo>
                    <a:pt x="0" y="1798862"/>
                  </a:moveTo>
                  <a:lnTo>
                    <a:pt x="66953" y="1798862"/>
                  </a:lnTo>
                </a:path>
                <a:path w="1271904" h="1909445">
                  <a:moveTo>
                    <a:pt x="0" y="1560580"/>
                  </a:moveTo>
                  <a:lnTo>
                    <a:pt x="66953" y="1560580"/>
                  </a:lnTo>
                </a:path>
                <a:path w="1271904" h="1909445">
                  <a:moveTo>
                    <a:pt x="0" y="1323854"/>
                  </a:moveTo>
                  <a:lnTo>
                    <a:pt x="66953" y="1323854"/>
                  </a:lnTo>
                </a:path>
                <a:path w="1271904" h="1909445">
                  <a:moveTo>
                    <a:pt x="0" y="1085572"/>
                  </a:moveTo>
                  <a:lnTo>
                    <a:pt x="66953" y="1085572"/>
                  </a:lnTo>
                </a:path>
              </a:pathLst>
            </a:custGeom>
            <a:ln w="93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827252" y="5516216"/>
              <a:ext cx="1279525" cy="504825"/>
            </a:xfrm>
            <a:custGeom>
              <a:avLst/>
              <a:gdLst/>
              <a:ahLst/>
              <a:cxnLst/>
              <a:rect l="l" t="t" r="r" b="b"/>
              <a:pathLst>
                <a:path w="1279525" h="504825">
                  <a:moveTo>
                    <a:pt x="105854" y="0"/>
                  </a:moveTo>
                  <a:lnTo>
                    <a:pt x="105854" y="0"/>
                  </a:lnTo>
                  <a:lnTo>
                    <a:pt x="1252316" y="0"/>
                  </a:lnTo>
                  <a:lnTo>
                    <a:pt x="1279357" y="0"/>
                  </a:lnTo>
                </a:path>
                <a:path w="1279525" h="504825">
                  <a:moveTo>
                    <a:pt x="1870" y="504598"/>
                  </a:moveTo>
                  <a:lnTo>
                    <a:pt x="467" y="455675"/>
                  </a:lnTo>
                  <a:lnTo>
                    <a:pt x="0" y="406514"/>
                  </a:lnTo>
                  <a:lnTo>
                    <a:pt x="467" y="355936"/>
                  </a:lnTo>
                  <a:lnTo>
                    <a:pt x="1870" y="302759"/>
                  </a:lnTo>
                  <a:lnTo>
                    <a:pt x="2551" y="254315"/>
                  </a:lnTo>
                  <a:lnTo>
                    <a:pt x="2861" y="200423"/>
                  </a:lnTo>
                  <a:lnTo>
                    <a:pt x="4913" y="146533"/>
                  </a:lnTo>
                  <a:lnTo>
                    <a:pt x="10819" y="98093"/>
                  </a:lnTo>
                  <a:lnTo>
                    <a:pt x="22692" y="60551"/>
                  </a:lnTo>
                  <a:lnTo>
                    <a:pt x="46956" y="30512"/>
                  </a:lnTo>
                  <a:lnTo>
                    <a:pt x="116898" y="4494"/>
                  </a:lnTo>
                  <a:lnTo>
                    <a:pt x="157223" y="0"/>
                  </a:lnTo>
                </a:path>
              </a:pathLst>
            </a:custGeom>
            <a:ln w="1869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66841" y="5035789"/>
              <a:ext cx="1118235" cy="336550"/>
            </a:xfrm>
            <a:custGeom>
              <a:avLst/>
              <a:gdLst/>
              <a:ahLst/>
              <a:cxnLst/>
              <a:rect l="l" t="t" r="r" b="b"/>
              <a:pathLst>
                <a:path w="1118235" h="336550">
                  <a:moveTo>
                    <a:pt x="1068548" y="318465"/>
                  </a:moveTo>
                  <a:lnTo>
                    <a:pt x="1063409" y="336411"/>
                  </a:lnTo>
                  <a:lnTo>
                    <a:pt x="1118144" y="326244"/>
                  </a:lnTo>
                  <a:lnTo>
                    <a:pt x="1114445" y="322843"/>
                  </a:lnTo>
                  <a:lnTo>
                    <a:pt x="1083856" y="322843"/>
                  </a:lnTo>
                  <a:lnTo>
                    <a:pt x="1068548" y="318465"/>
                  </a:lnTo>
                  <a:close/>
                </a:path>
                <a:path w="1118235" h="336550">
                  <a:moveTo>
                    <a:pt x="1071981" y="306475"/>
                  </a:moveTo>
                  <a:lnTo>
                    <a:pt x="1068548" y="318465"/>
                  </a:lnTo>
                  <a:lnTo>
                    <a:pt x="1083856" y="322843"/>
                  </a:lnTo>
                  <a:lnTo>
                    <a:pt x="1087347" y="320937"/>
                  </a:lnTo>
                  <a:lnTo>
                    <a:pt x="1088220" y="317635"/>
                  </a:lnTo>
                  <a:lnTo>
                    <a:pt x="1089218" y="314321"/>
                  </a:lnTo>
                  <a:lnTo>
                    <a:pt x="1087223" y="310870"/>
                  </a:lnTo>
                  <a:lnTo>
                    <a:pt x="1071981" y="306475"/>
                  </a:lnTo>
                  <a:close/>
                </a:path>
                <a:path w="1118235" h="336550">
                  <a:moveTo>
                    <a:pt x="1077124" y="288518"/>
                  </a:moveTo>
                  <a:lnTo>
                    <a:pt x="1071981" y="306475"/>
                  </a:lnTo>
                  <a:lnTo>
                    <a:pt x="1087223" y="310870"/>
                  </a:lnTo>
                  <a:lnTo>
                    <a:pt x="1089218" y="314321"/>
                  </a:lnTo>
                  <a:lnTo>
                    <a:pt x="1088220" y="317635"/>
                  </a:lnTo>
                  <a:lnTo>
                    <a:pt x="1087347" y="320937"/>
                  </a:lnTo>
                  <a:lnTo>
                    <a:pt x="1083856" y="322843"/>
                  </a:lnTo>
                  <a:lnTo>
                    <a:pt x="1114445" y="322843"/>
                  </a:lnTo>
                  <a:lnTo>
                    <a:pt x="1077124" y="288518"/>
                  </a:lnTo>
                  <a:close/>
                </a:path>
                <a:path w="1118235" h="336550">
                  <a:moveTo>
                    <a:pt x="5361" y="0"/>
                  </a:moveTo>
                  <a:lnTo>
                    <a:pt x="1994" y="1993"/>
                  </a:lnTo>
                  <a:lnTo>
                    <a:pt x="997" y="5232"/>
                  </a:lnTo>
                  <a:lnTo>
                    <a:pt x="0" y="8596"/>
                  </a:lnTo>
                  <a:lnTo>
                    <a:pt x="1994" y="11960"/>
                  </a:lnTo>
                  <a:lnTo>
                    <a:pt x="5236" y="12957"/>
                  </a:lnTo>
                  <a:lnTo>
                    <a:pt x="1068548" y="318465"/>
                  </a:lnTo>
                  <a:lnTo>
                    <a:pt x="1071981" y="306475"/>
                  </a:lnTo>
                  <a:lnTo>
                    <a:pt x="53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813039" y="4535052"/>
              <a:ext cx="1271905" cy="480059"/>
            </a:xfrm>
            <a:custGeom>
              <a:avLst/>
              <a:gdLst/>
              <a:ahLst/>
              <a:cxnLst/>
              <a:rect l="l" t="t" r="r" b="b"/>
              <a:pathLst>
                <a:path w="1271904" h="480060">
                  <a:moveTo>
                    <a:pt x="383395" y="479680"/>
                  </a:moveTo>
                  <a:lnTo>
                    <a:pt x="343359" y="459567"/>
                  </a:lnTo>
                  <a:lnTo>
                    <a:pt x="307909" y="403147"/>
                  </a:lnTo>
                  <a:lnTo>
                    <a:pt x="292441" y="363159"/>
                  </a:lnTo>
                  <a:lnTo>
                    <a:pt x="278763" y="316297"/>
                  </a:lnTo>
                  <a:lnTo>
                    <a:pt x="267091" y="263298"/>
                  </a:lnTo>
                  <a:lnTo>
                    <a:pt x="257638" y="204894"/>
                  </a:lnTo>
                  <a:lnTo>
                    <a:pt x="250621" y="141822"/>
                  </a:lnTo>
                  <a:lnTo>
                    <a:pt x="246253" y="74816"/>
                  </a:lnTo>
                  <a:lnTo>
                    <a:pt x="244749" y="4609"/>
                  </a:lnTo>
                </a:path>
                <a:path w="1271904" h="480060">
                  <a:moveTo>
                    <a:pt x="380278" y="478060"/>
                  </a:moveTo>
                  <a:lnTo>
                    <a:pt x="420371" y="457888"/>
                  </a:lnTo>
                  <a:lnTo>
                    <a:pt x="455857" y="401298"/>
                  </a:lnTo>
                  <a:lnTo>
                    <a:pt x="471337" y="361188"/>
                  </a:lnTo>
                  <a:lnTo>
                    <a:pt x="485024" y="314182"/>
                  </a:lnTo>
                  <a:lnTo>
                    <a:pt x="496702" y="261018"/>
                  </a:lnTo>
                  <a:lnTo>
                    <a:pt x="506157" y="202430"/>
                  </a:lnTo>
                  <a:lnTo>
                    <a:pt x="513177" y="139156"/>
                  </a:lnTo>
                  <a:lnTo>
                    <a:pt x="517545" y="71932"/>
                  </a:lnTo>
                  <a:lnTo>
                    <a:pt x="519049" y="1495"/>
                  </a:lnTo>
                </a:path>
                <a:path w="1271904" h="480060">
                  <a:moveTo>
                    <a:pt x="660936" y="478060"/>
                  </a:moveTo>
                  <a:lnTo>
                    <a:pt x="620844" y="457888"/>
                  </a:lnTo>
                  <a:lnTo>
                    <a:pt x="585358" y="401298"/>
                  </a:lnTo>
                  <a:lnTo>
                    <a:pt x="569877" y="361188"/>
                  </a:lnTo>
                  <a:lnTo>
                    <a:pt x="556191" y="314182"/>
                  </a:lnTo>
                  <a:lnTo>
                    <a:pt x="544513" y="261018"/>
                  </a:lnTo>
                  <a:lnTo>
                    <a:pt x="535057" y="202430"/>
                  </a:lnTo>
                  <a:lnTo>
                    <a:pt x="528038" y="139156"/>
                  </a:lnTo>
                  <a:lnTo>
                    <a:pt x="523670" y="71932"/>
                  </a:lnTo>
                  <a:lnTo>
                    <a:pt x="522166" y="1495"/>
                  </a:lnTo>
                </a:path>
                <a:path w="1271904" h="480060">
                  <a:moveTo>
                    <a:pt x="657695" y="474945"/>
                  </a:moveTo>
                  <a:lnTo>
                    <a:pt x="697787" y="454843"/>
                  </a:lnTo>
                  <a:lnTo>
                    <a:pt x="733274" y="398450"/>
                  </a:lnTo>
                  <a:lnTo>
                    <a:pt x="748754" y="358478"/>
                  </a:lnTo>
                  <a:lnTo>
                    <a:pt x="762440" y="311634"/>
                  </a:lnTo>
                  <a:lnTo>
                    <a:pt x="774118" y="258650"/>
                  </a:lnTo>
                  <a:lnTo>
                    <a:pt x="783574" y="200262"/>
                  </a:lnTo>
                  <a:lnTo>
                    <a:pt x="790593" y="137201"/>
                  </a:lnTo>
                  <a:lnTo>
                    <a:pt x="794962" y="70203"/>
                  </a:lnTo>
                  <a:lnTo>
                    <a:pt x="796465" y="0"/>
                  </a:lnTo>
                </a:path>
                <a:path w="1271904" h="480060">
                  <a:moveTo>
                    <a:pt x="935111" y="478060"/>
                  </a:moveTo>
                  <a:lnTo>
                    <a:pt x="895075" y="457888"/>
                  </a:lnTo>
                  <a:lnTo>
                    <a:pt x="859625" y="401298"/>
                  </a:lnTo>
                  <a:lnTo>
                    <a:pt x="844156" y="361188"/>
                  </a:lnTo>
                  <a:lnTo>
                    <a:pt x="830479" y="314182"/>
                  </a:lnTo>
                  <a:lnTo>
                    <a:pt x="818806" y="261018"/>
                  </a:lnTo>
                  <a:lnTo>
                    <a:pt x="809354" y="202430"/>
                  </a:lnTo>
                  <a:lnTo>
                    <a:pt x="802337" y="139156"/>
                  </a:lnTo>
                  <a:lnTo>
                    <a:pt x="797969" y="71932"/>
                  </a:lnTo>
                  <a:lnTo>
                    <a:pt x="796465" y="1495"/>
                  </a:lnTo>
                </a:path>
                <a:path w="1271904" h="480060">
                  <a:moveTo>
                    <a:pt x="931994" y="474945"/>
                  </a:moveTo>
                  <a:lnTo>
                    <a:pt x="972087" y="454843"/>
                  </a:lnTo>
                  <a:lnTo>
                    <a:pt x="1007573" y="398450"/>
                  </a:lnTo>
                  <a:lnTo>
                    <a:pt x="1023053" y="358478"/>
                  </a:lnTo>
                  <a:lnTo>
                    <a:pt x="1036740" y="311634"/>
                  </a:lnTo>
                  <a:lnTo>
                    <a:pt x="1048418" y="258650"/>
                  </a:lnTo>
                  <a:lnTo>
                    <a:pt x="1057873" y="200262"/>
                  </a:lnTo>
                  <a:lnTo>
                    <a:pt x="1064892" y="137201"/>
                  </a:lnTo>
                  <a:lnTo>
                    <a:pt x="1069261" y="70203"/>
                  </a:lnTo>
                  <a:lnTo>
                    <a:pt x="1070765" y="0"/>
                  </a:lnTo>
                </a:path>
                <a:path w="1271904" h="480060">
                  <a:moveTo>
                    <a:pt x="1209535" y="479680"/>
                  </a:moveTo>
                  <a:lnTo>
                    <a:pt x="1169443" y="459567"/>
                  </a:lnTo>
                  <a:lnTo>
                    <a:pt x="1133956" y="403147"/>
                  </a:lnTo>
                  <a:lnTo>
                    <a:pt x="1118476" y="363159"/>
                  </a:lnTo>
                  <a:lnTo>
                    <a:pt x="1104790" y="316297"/>
                  </a:lnTo>
                  <a:lnTo>
                    <a:pt x="1093112" y="263298"/>
                  </a:lnTo>
                  <a:lnTo>
                    <a:pt x="1083656" y="204894"/>
                  </a:lnTo>
                  <a:lnTo>
                    <a:pt x="1076637" y="141822"/>
                  </a:lnTo>
                  <a:lnTo>
                    <a:pt x="1072269" y="74816"/>
                  </a:lnTo>
                  <a:lnTo>
                    <a:pt x="1070765" y="4609"/>
                  </a:lnTo>
                </a:path>
                <a:path w="1271904" h="480060">
                  <a:moveTo>
                    <a:pt x="102862" y="478060"/>
                  </a:moveTo>
                  <a:lnTo>
                    <a:pt x="142955" y="457888"/>
                  </a:lnTo>
                  <a:lnTo>
                    <a:pt x="178441" y="401298"/>
                  </a:lnTo>
                  <a:lnTo>
                    <a:pt x="193921" y="361188"/>
                  </a:lnTo>
                  <a:lnTo>
                    <a:pt x="207607" y="314182"/>
                  </a:lnTo>
                  <a:lnTo>
                    <a:pt x="219285" y="261018"/>
                  </a:lnTo>
                  <a:lnTo>
                    <a:pt x="228741" y="202430"/>
                  </a:lnTo>
                  <a:lnTo>
                    <a:pt x="235760" y="139156"/>
                  </a:lnTo>
                  <a:lnTo>
                    <a:pt x="240129" y="71932"/>
                  </a:lnTo>
                  <a:lnTo>
                    <a:pt x="241632" y="1495"/>
                  </a:lnTo>
                </a:path>
                <a:path w="1271904" h="480060">
                  <a:moveTo>
                    <a:pt x="113834" y="474945"/>
                  </a:moveTo>
                  <a:lnTo>
                    <a:pt x="86925" y="465776"/>
                  </a:lnTo>
                  <a:lnTo>
                    <a:pt x="61412" y="439090"/>
                  </a:lnTo>
                  <a:lnTo>
                    <a:pt x="37969" y="396120"/>
                  </a:lnTo>
                  <a:lnTo>
                    <a:pt x="17272" y="338097"/>
                  </a:lnTo>
                  <a:lnTo>
                    <a:pt x="0" y="266253"/>
                  </a:lnTo>
                </a:path>
                <a:path w="1271904" h="480060">
                  <a:moveTo>
                    <a:pt x="1189212" y="479680"/>
                  </a:moveTo>
                  <a:lnTo>
                    <a:pt x="1211279" y="473658"/>
                  </a:lnTo>
                  <a:lnTo>
                    <a:pt x="1232679" y="455898"/>
                  </a:lnTo>
                  <a:lnTo>
                    <a:pt x="1252981" y="426854"/>
                  </a:lnTo>
                  <a:lnTo>
                    <a:pt x="1271751" y="386983"/>
                  </a:lnTo>
                </a:path>
              </a:pathLst>
            </a:custGeom>
            <a:ln w="1246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090883" y="4668366"/>
              <a:ext cx="680720" cy="190500"/>
            </a:xfrm>
            <a:custGeom>
              <a:avLst/>
              <a:gdLst/>
              <a:ahLst/>
              <a:cxnLst/>
              <a:rect l="l" t="t" r="r" b="b"/>
              <a:pathLst>
                <a:path w="680720" h="190500">
                  <a:moveTo>
                    <a:pt x="630285" y="171855"/>
                  </a:moveTo>
                  <a:lnTo>
                    <a:pt x="625652" y="190003"/>
                  </a:lnTo>
                  <a:lnTo>
                    <a:pt x="680137" y="178166"/>
                  </a:lnTo>
                  <a:lnTo>
                    <a:pt x="677405" y="175799"/>
                  </a:lnTo>
                  <a:lnTo>
                    <a:pt x="645725" y="175799"/>
                  </a:lnTo>
                  <a:lnTo>
                    <a:pt x="630285" y="171855"/>
                  </a:lnTo>
                  <a:close/>
                </a:path>
                <a:path w="680720" h="190500">
                  <a:moveTo>
                    <a:pt x="633373" y="159762"/>
                  </a:moveTo>
                  <a:lnTo>
                    <a:pt x="630285" y="171855"/>
                  </a:lnTo>
                  <a:lnTo>
                    <a:pt x="645725" y="175799"/>
                  </a:lnTo>
                  <a:lnTo>
                    <a:pt x="649092" y="173806"/>
                  </a:lnTo>
                  <a:lnTo>
                    <a:pt x="649964" y="170442"/>
                  </a:lnTo>
                  <a:lnTo>
                    <a:pt x="650713" y="167202"/>
                  </a:lnTo>
                  <a:lnTo>
                    <a:pt x="648718" y="163714"/>
                  </a:lnTo>
                  <a:lnTo>
                    <a:pt x="645476" y="162842"/>
                  </a:lnTo>
                  <a:lnTo>
                    <a:pt x="633373" y="159762"/>
                  </a:lnTo>
                  <a:close/>
                </a:path>
                <a:path w="680720" h="190500">
                  <a:moveTo>
                    <a:pt x="637995" y="141661"/>
                  </a:moveTo>
                  <a:lnTo>
                    <a:pt x="633373" y="159762"/>
                  </a:lnTo>
                  <a:lnTo>
                    <a:pt x="645476" y="162842"/>
                  </a:lnTo>
                  <a:lnTo>
                    <a:pt x="648718" y="163714"/>
                  </a:lnTo>
                  <a:lnTo>
                    <a:pt x="650713" y="167202"/>
                  </a:lnTo>
                  <a:lnTo>
                    <a:pt x="649964" y="170442"/>
                  </a:lnTo>
                  <a:lnTo>
                    <a:pt x="649092" y="173806"/>
                  </a:lnTo>
                  <a:lnTo>
                    <a:pt x="645725" y="175799"/>
                  </a:lnTo>
                  <a:lnTo>
                    <a:pt x="677405" y="175799"/>
                  </a:lnTo>
                  <a:lnTo>
                    <a:pt x="637995" y="141661"/>
                  </a:lnTo>
                  <a:close/>
                </a:path>
                <a:path w="680720" h="190500">
                  <a:moveTo>
                    <a:pt x="5111" y="0"/>
                  </a:moveTo>
                  <a:lnTo>
                    <a:pt x="1620" y="1993"/>
                  </a:lnTo>
                  <a:lnTo>
                    <a:pt x="748" y="5357"/>
                  </a:lnTo>
                  <a:lnTo>
                    <a:pt x="0" y="8596"/>
                  </a:lnTo>
                  <a:lnTo>
                    <a:pt x="1994" y="12085"/>
                  </a:lnTo>
                  <a:lnTo>
                    <a:pt x="5361" y="12833"/>
                  </a:lnTo>
                  <a:lnTo>
                    <a:pt x="630285" y="171855"/>
                  </a:lnTo>
                  <a:lnTo>
                    <a:pt x="633373" y="159762"/>
                  </a:lnTo>
                  <a:lnTo>
                    <a:pt x="8353" y="747"/>
                  </a:lnTo>
                  <a:lnTo>
                    <a:pt x="51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10646" y="3991519"/>
              <a:ext cx="1239520" cy="210820"/>
            </a:xfrm>
            <a:custGeom>
              <a:avLst/>
              <a:gdLst/>
              <a:ahLst/>
              <a:cxnLst/>
              <a:rect l="l" t="t" r="r" b="b"/>
              <a:pathLst>
                <a:path w="1239520" h="210820">
                  <a:moveTo>
                    <a:pt x="1239023" y="0"/>
                  </a:moveTo>
                  <a:lnTo>
                    <a:pt x="0" y="0"/>
                  </a:lnTo>
                  <a:lnTo>
                    <a:pt x="0" y="210249"/>
                  </a:lnTo>
                  <a:lnTo>
                    <a:pt x="1239023" y="210249"/>
                  </a:lnTo>
                  <a:lnTo>
                    <a:pt x="1239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341208" y="3854680"/>
            <a:ext cx="463868" cy="12173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713" i="1" dirty="0">
                <a:latin typeface="Times New Roman"/>
                <a:cs typeface="Times New Roman"/>
              </a:rPr>
              <a:t>f</a:t>
            </a:r>
            <a:r>
              <a:rPr sz="713" i="1" spc="34" dirty="0">
                <a:latin typeface="Times New Roman"/>
                <a:cs typeface="Times New Roman"/>
              </a:rPr>
              <a:t> </a:t>
            </a:r>
            <a:r>
              <a:rPr sz="713" dirty="0">
                <a:latin typeface="Arial MT"/>
                <a:cs typeface="Arial MT"/>
              </a:rPr>
              <a:t>≈</a:t>
            </a:r>
            <a:r>
              <a:rPr sz="713" spc="19" dirty="0">
                <a:latin typeface="Arial MT"/>
                <a:cs typeface="Arial MT"/>
              </a:rPr>
              <a:t> </a:t>
            </a:r>
            <a:r>
              <a:rPr sz="713" dirty="0">
                <a:latin typeface="Arial MT"/>
                <a:cs typeface="Arial MT"/>
              </a:rPr>
              <a:t>70</a:t>
            </a:r>
            <a:r>
              <a:rPr sz="713" spc="8" dirty="0">
                <a:latin typeface="Arial MT"/>
                <a:cs typeface="Arial MT"/>
              </a:rPr>
              <a:t> </a:t>
            </a:r>
            <a:r>
              <a:rPr sz="713" spc="-19" dirty="0">
                <a:latin typeface="Arial MT"/>
                <a:cs typeface="Arial MT"/>
              </a:rPr>
              <a:t>GHz</a:t>
            </a:r>
            <a:endParaRPr sz="713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397785" y="4751562"/>
            <a:ext cx="3166588" cy="9756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8109" indent="-79534">
              <a:spcBef>
                <a:spcPts val="71"/>
              </a:spcBef>
              <a:buClr>
                <a:srgbClr val="44536A"/>
              </a:buClr>
              <a:buSzPct val="87500"/>
              <a:buFont typeface="Times New Roman"/>
              <a:buChar char="•"/>
              <a:tabLst>
                <a:tab pos="108109" algn="l"/>
              </a:tabLst>
            </a:pPr>
            <a:r>
              <a:rPr sz="1200" i="1" dirty="0">
                <a:solidFill>
                  <a:srgbClr val="0040C0"/>
                </a:solidFill>
                <a:latin typeface="Times New Roman"/>
                <a:cs typeface="Times New Roman"/>
              </a:rPr>
              <a:t>I</a:t>
            </a:r>
            <a:r>
              <a:rPr sz="1200" i="1" spc="-49" dirty="0">
                <a:solidFill>
                  <a:srgbClr val="0040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40C0"/>
                </a:solidFill>
                <a:latin typeface="Calibri"/>
                <a:cs typeface="Calibri"/>
              </a:rPr>
              <a:t>&lt;</a:t>
            </a:r>
            <a:r>
              <a:rPr sz="1200" spc="-15" dirty="0">
                <a:solidFill>
                  <a:srgbClr val="0040C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40C0"/>
                </a:solidFill>
                <a:latin typeface="Times New Roman"/>
                <a:cs typeface="Times New Roman"/>
              </a:rPr>
              <a:t>I</a:t>
            </a:r>
            <a:r>
              <a:rPr sz="1181" i="1" baseline="-21164" dirty="0">
                <a:solidFill>
                  <a:srgbClr val="0040C0"/>
                </a:solidFill>
                <a:latin typeface="Times New Roman"/>
                <a:cs typeface="Times New Roman"/>
              </a:rPr>
              <a:t>c</a:t>
            </a:r>
            <a:r>
              <a:rPr sz="1181" i="1" spc="-23" baseline="-21164" dirty="0">
                <a:solidFill>
                  <a:srgbClr val="0040C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44536A"/>
                </a:solidFill>
                <a:latin typeface="Symbol"/>
                <a:cs typeface="Symbol"/>
              </a:rPr>
              <a:t></a:t>
            </a:r>
            <a:r>
              <a:rPr sz="900" spc="-34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zero</a:t>
            </a:r>
            <a:r>
              <a:rPr sz="9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voltage</a:t>
            </a:r>
            <a:r>
              <a:rPr sz="9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9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9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junction</a:t>
            </a:r>
            <a:r>
              <a:rPr sz="9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spc="-8" dirty="0">
                <a:solidFill>
                  <a:srgbClr val="44536A"/>
                </a:solidFill>
                <a:latin typeface="Calibri"/>
                <a:cs typeface="Calibri"/>
              </a:rPr>
              <a:t>terminals</a:t>
            </a:r>
            <a:endParaRPr sz="900" dirty="0">
              <a:latin typeface="Calibri"/>
              <a:cs typeface="Calibri"/>
            </a:endParaRPr>
          </a:p>
          <a:p>
            <a:pPr marL="653414">
              <a:spcBef>
                <a:spcPts val="776"/>
              </a:spcBef>
            </a:pPr>
            <a:r>
              <a:rPr sz="900" i="1" spc="-8" dirty="0">
                <a:solidFill>
                  <a:srgbClr val="0040C0"/>
                </a:solidFill>
                <a:latin typeface="Calibri"/>
                <a:cs typeface="Calibri"/>
              </a:rPr>
              <a:t>Continuous</a:t>
            </a:r>
            <a:r>
              <a:rPr sz="900" i="1" spc="-11" dirty="0">
                <a:solidFill>
                  <a:srgbClr val="0040C0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0040C0"/>
                </a:solidFill>
                <a:latin typeface="Calibri"/>
                <a:cs typeface="Calibri"/>
              </a:rPr>
              <a:t>Josephson</a:t>
            </a:r>
            <a:r>
              <a:rPr sz="900" i="1" spc="-11" dirty="0">
                <a:solidFill>
                  <a:srgbClr val="0040C0"/>
                </a:solidFill>
                <a:latin typeface="Calibri"/>
                <a:cs typeface="Calibri"/>
              </a:rPr>
              <a:t> </a:t>
            </a:r>
            <a:r>
              <a:rPr sz="900" i="1" spc="-8" dirty="0">
                <a:solidFill>
                  <a:srgbClr val="0040C0"/>
                </a:solidFill>
                <a:latin typeface="Calibri"/>
                <a:cs typeface="Calibri"/>
              </a:rPr>
              <a:t>Effect</a:t>
            </a:r>
            <a:endParaRPr sz="900" dirty="0">
              <a:latin typeface="Calibri"/>
              <a:cs typeface="Calibri"/>
            </a:endParaRPr>
          </a:p>
          <a:p>
            <a:pPr marL="123349" marR="22860" indent="-95250">
              <a:lnSpc>
                <a:spcPct val="102299"/>
              </a:lnSpc>
              <a:spcBef>
                <a:spcPts val="363"/>
              </a:spcBef>
              <a:buClr>
                <a:srgbClr val="44536A"/>
              </a:buClr>
              <a:buSzPct val="87500"/>
              <a:buFont typeface="Calibri"/>
              <a:buChar char="•"/>
              <a:tabLst>
                <a:tab pos="551974" algn="l"/>
              </a:tabLst>
            </a:pPr>
            <a:r>
              <a:rPr sz="1200" i="1" dirty="0">
                <a:solidFill>
                  <a:srgbClr val="0040C0"/>
                </a:solidFill>
                <a:latin typeface="Times New Roman"/>
                <a:cs typeface="Times New Roman"/>
              </a:rPr>
              <a:t>I</a:t>
            </a:r>
            <a:r>
              <a:rPr sz="1200" i="1" spc="-38" dirty="0">
                <a:solidFill>
                  <a:srgbClr val="0040C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40C0"/>
                </a:solidFill>
                <a:latin typeface="Calibri"/>
                <a:cs typeface="Calibri"/>
              </a:rPr>
              <a:t>&gt;</a:t>
            </a:r>
            <a:r>
              <a:rPr sz="1200" spc="-4" dirty="0">
                <a:solidFill>
                  <a:srgbClr val="0040C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40C0"/>
                </a:solidFill>
                <a:latin typeface="Times New Roman"/>
                <a:cs typeface="Times New Roman"/>
              </a:rPr>
              <a:t>I</a:t>
            </a:r>
            <a:r>
              <a:rPr sz="1181" i="1" baseline="-21164" dirty="0">
                <a:solidFill>
                  <a:srgbClr val="0040C0"/>
                </a:solidFill>
                <a:latin typeface="Times New Roman"/>
                <a:cs typeface="Times New Roman"/>
              </a:rPr>
              <a:t>c</a:t>
            </a:r>
            <a:r>
              <a:rPr sz="1181" i="1" spc="-11" baseline="-21164" dirty="0">
                <a:solidFill>
                  <a:srgbClr val="0040C0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44536A"/>
                </a:solidFill>
                <a:latin typeface="Symbol"/>
                <a:cs typeface="Symbol"/>
              </a:rPr>
              <a:t></a:t>
            </a:r>
            <a:r>
              <a:rPr sz="900" spc="-26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900" spc="-8" dirty="0">
                <a:solidFill>
                  <a:srgbClr val="44536A"/>
                </a:solidFill>
                <a:latin typeface="Calibri"/>
                <a:cs typeface="Calibri"/>
              </a:rPr>
              <a:t>voltage</a:t>
            </a:r>
            <a:r>
              <a:rPr sz="9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4536A"/>
                </a:solidFill>
                <a:latin typeface="Times New Roman"/>
                <a:cs typeface="Times New Roman"/>
              </a:rPr>
              <a:t>V</a:t>
            </a:r>
            <a:r>
              <a:rPr sz="1050" i="1" spc="-41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9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9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junction</a:t>
            </a:r>
            <a:r>
              <a:rPr sz="9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terminals</a:t>
            </a:r>
            <a:r>
              <a:rPr sz="9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r>
              <a:rPr sz="9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900" spc="-8" dirty="0">
                <a:solidFill>
                  <a:srgbClr val="44536A"/>
                </a:solidFill>
                <a:latin typeface="Calibri"/>
                <a:cs typeface="Calibri"/>
              </a:rPr>
              <a:t> current 	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oscillation</a:t>
            </a:r>
            <a:r>
              <a:rPr sz="90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9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electron</a:t>
            </a:r>
            <a:r>
              <a:rPr sz="9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pairs</a:t>
            </a:r>
            <a:r>
              <a:rPr sz="9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4536A"/>
                </a:solidFill>
                <a:latin typeface="Times New Roman"/>
                <a:cs typeface="Times New Roman"/>
              </a:rPr>
              <a:t>I</a:t>
            </a:r>
            <a:r>
              <a:rPr sz="1013" i="1" baseline="-21604" dirty="0">
                <a:solidFill>
                  <a:srgbClr val="44536A"/>
                </a:solidFill>
                <a:latin typeface="Times New Roman"/>
                <a:cs typeface="Times New Roman"/>
              </a:rPr>
              <a:t>J</a:t>
            </a:r>
            <a:r>
              <a:rPr sz="1013" i="1" spc="11" baseline="-21604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at</a:t>
            </a:r>
            <a:r>
              <a:rPr sz="9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frequency</a:t>
            </a:r>
            <a:r>
              <a:rPr sz="900" spc="15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i="1" spc="-38" dirty="0">
                <a:solidFill>
                  <a:srgbClr val="0040C0"/>
                </a:solidFill>
                <a:latin typeface="Times New Roman"/>
                <a:cs typeface="Times New Roman"/>
              </a:rPr>
              <a:t>f</a:t>
            </a:r>
            <a:endParaRPr sz="1050" dirty="0">
              <a:latin typeface="Times New Roman"/>
              <a:cs typeface="Times New Roman"/>
            </a:endParaRPr>
          </a:p>
          <a:p>
            <a:pPr marL="709613">
              <a:lnSpc>
                <a:spcPts val="1058"/>
              </a:lnSpc>
            </a:pPr>
            <a:r>
              <a:rPr sz="900" i="1" dirty="0">
                <a:solidFill>
                  <a:srgbClr val="0040C0"/>
                </a:solidFill>
                <a:latin typeface="Calibri"/>
                <a:cs typeface="Calibri"/>
              </a:rPr>
              <a:t>Alternate</a:t>
            </a:r>
            <a:r>
              <a:rPr sz="900" i="1" spc="-45" dirty="0">
                <a:solidFill>
                  <a:srgbClr val="0040C0"/>
                </a:solidFill>
                <a:latin typeface="Calibri"/>
                <a:cs typeface="Calibri"/>
              </a:rPr>
              <a:t> </a:t>
            </a:r>
            <a:r>
              <a:rPr sz="900" i="1" dirty="0">
                <a:solidFill>
                  <a:srgbClr val="0040C0"/>
                </a:solidFill>
                <a:latin typeface="Calibri"/>
                <a:cs typeface="Calibri"/>
              </a:rPr>
              <a:t>Josephson</a:t>
            </a:r>
            <a:r>
              <a:rPr sz="900" i="1" spc="-49" dirty="0">
                <a:solidFill>
                  <a:srgbClr val="0040C0"/>
                </a:solidFill>
                <a:latin typeface="Calibri"/>
                <a:cs typeface="Calibri"/>
              </a:rPr>
              <a:t> </a:t>
            </a:r>
            <a:r>
              <a:rPr sz="900" i="1" spc="-8" dirty="0">
                <a:solidFill>
                  <a:srgbClr val="0040C0"/>
                </a:solidFill>
                <a:latin typeface="Calibri"/>
                <a:cs typeface="Calibri"/>
              </a:rPr>
              <a:t>Effect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51536" y="4487417"/>
            <a:ext cx="196691" cy="702945"/>
          </a:xfrm>
          <a:custGeom>
            <a:avLst/>
            <a:gdLst/>
            <a:ahLst/>
            <a:cxnLst/>
            <a:rect l="l" t="t" r="r" b="b"/>
            <a:pathLst>
              <a:path w="262255" h="937260">
                <a:moveTo>
                  <a:pt x="262128" y="0"/>
                </a:moveTo>
                <a:lnTo>
                  <a:pt x="0" y="0"/>
                </a:lnTo>
                <a:lnTo>
                  <a:pt x="0" y="937260"/>
                </a:lnTo>
                <a:lnTo>
                  <a:pt x="262128" y="937260"/>
                </a:lnTo>
                <a:lnTo>
                  <a:pt x="262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95731" y="4554329"/>
            <a:ext cx="115416" cy="5776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863"/>
              </a:lnSpc>
            </a:pPr>
            <a:r>
              <a:rPr sz="825" dirty="0">
                <a:latin typeface="Calibri"/>
                <a:cs typeface="Calibri"/>
              </a:rPr>
              <a:t>Current</a:t>
            </a:r>
            <a:r>
              <a:rPr sz="825" spc="-41" dirty="0">
                <a:latin typeface="Calibri"/>
                <a:cs typeface="Calibri"/>
              </a:rPr>
              <a:t> </a:t>
            </a:r>
            <a:r>
              <a:rPr sz="825" spc="-15" dirty="0">
                <a:latin typeface="Calibri"/>
                <a:cs typeface="Calibri"/>
              </a:rPr>
              <a:t>(mA)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476755" y="5473827"/>
            <a:ext cx="714375" cy="208121"/>
          </a:xfrm>
          <a:custGeom>
            <a:avLst/>
            <a:gdLst/>
            <a:ahLst/>
            <a:cxnLst/>
            <a:rect l="l" t="t" r="r" b="b"/>
            <a:pathLst>
              <a:path w="952500" h="277495">
                <a:moveTo>
                  <a:pt x="952500" y="0"/>
                </a:moveTo>
                <a:lnTo>
                  <a:pt x="0" y="0"/>
                </a:lnTo>
                <a:lnTo>
                  <a:pt x="0" y="277367"/>
                </a:lnTo>
                <a:lnTo>
                  <a:pt x="952500" y="277367"/>
                </a:lnTo>
                <a:lnTo>
                  <a:pt x="952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536287" y="5493106"/>
            <a:ext cx="59007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8" dirty="0">
                <a:latin typeface="Calibri"/>
                <a:cs typeface="Calibri"/>
              </a:rPr>
              <a:t>Voltage</a:t>
            </a:r>
            <a:r>
              <a:rPr sz="900" spc="-34" dirty="0">
                <a:latin typeface="Calibri"/>
                <a:cs typeface="Calibri"/>
              </a:rPr>
              <a:t> </a:t>
            </a:r>
            <a:r>
              <a:rPr sz="900" spc="-15" dirty="0">
                <a:latin typeface="Calibri"/>
                <a:cs typeface="Calibri"/>
              </a:rPr>
              <a:t>(µV)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076956" y="5391531"/>
            <a:ext cx="372904" cy="207169"/>
          </a:xfrm>
          <a:custGeom>
            <a:avLst/>
            <a:gdLst/>
            <a:ahLst/>
            <a:cxnLst/>
            <a:rect l="l" t="t" r="r" b="b"/>
            <a:pathLst>
              <a:path w="497204" h="276225">
                <a:moveTo>
                  <a:pt x="496824" y="0"/>
                </a:moveTo>
                <a:lnTo>
                  <a:pt x="0" y="0"/>
                </a:lnTo>
                <a:lnTo>
                  <a:pt x="0" y="275843"/>
                </a:lnTo>
                <a:lnTo>
                  <a:pt x="496824" y="275843"/>
                </a:lnTo>
                <a:lnTo>
                  <a:pt x="496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024024" y="5410124"/>
            <a:ext cx="38147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294" baseline="12077" dirty="0">
                <a:latin typeface="Times New Roman"/>
                <a:cs typeface="Times New Roman"/>
              </a:rPr>
              <a:t>T</a:t>
            </a:r>
            <a:r>
              <a:rPr sz="1294" spc="-17" baseline="12077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Calibri"/>
                <a:cs typeface="Calibri"/>
              </a:rPr>
              <a:t>Time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397785" y="4009870"/>
            <a:ext cx="2964180" cy="433613"/>
          </a:xfrm>
          <a:prstGeom prst="rect">
            <a:avLst/>
          </a:prstGeom>
        </p:spPr>
        <p:txBody>
          <a:bodyPr vert="horz" wrap="square" lIns="0" tIns="58579" rIns="0" bIns="0" rtlCol="0">
            <a:spAutoFit/>
          </a:bodyPr>
          <a:lstStyle/>
          <a:p>
            <a:pPr marL="158591" indent="-130016">
              <a:spcBef>
                <a:spcPts val="461"/>
              </a:spcBef>
              <a:buFont typeface="Arial MT"/>
              <a:buChar char="•"/>
              <a:tabLst>
                <a:tab pos="158591" algn="l"/>
              </a:tabLst>
            </a:pP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changing</a:t>
            </a:r>
            <a:r>
              <a:rPr sz="9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90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spc="-8" dirty="0">
                <a:solidFill>
                  <a:srgbClr val="44536A"/>
                </a:solidFill>
                <a:latin typeface="Calibri"/>
                <a:cs typeface="Calibri"/>
              </a:rPr>
              <a:t>polarization</a:t>
            </a:r>
            <a:r>
              <a:rPr sz="9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current</a:t>
            </a:r>
            <a:r>
              <a:rPr sz="9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Symbol"/>
                <a:cs typeface="Symbol"/>
              </a:rPr>
              <a:t></a:t>
            </a:r>
            <a:r>
              <a:rPr sz="90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050" b="1" i="1" dirty="0">
                <a:solidFill>
                  <a:srgbClr val="0040C0"/>
                </a:solidFill>
                <a:latin typeface="Times New Roman"/>
                <a:cs typeface="Times New Roman"/>
              </a:rPr>
              <a:t>I</a:t>
            </a:r>
            <a:r>
              <a:rPr sz="1013" b="1" i="1" baseline="-21604" dirty="0">
                <a:solidFill>
                  <a:srgbClr val="0040C0"/>
                </a:solidFill>
                <a:latin typeface="Times New Roman"/>
                <a:cs typeface="Times New Roman"/>
              </a:rPr>
              <a:t>J</a:t>
            </a:r>
            <a:r>
              <a:rPr sz="1013" b="1" i="1" spc="394" baseline="-21604" dirty="0">
                <a:solidFill>
                  <a:srgbClr val="0040C0"/>
                </a:solidFill>
                <a:latin typeface="Times New Roman"/>
                <a:cs typeface="Times New Roman"/>
              </a:rPr>
              <a:t> </a:t>
            </a:r>
            <a:r>
              <a:rPr sz="900" spc="-8" dirty="0">
                <a:solidFill>
                  <a:srgbClr val="44536A"/>
                </a:solidFill>
                <a:latin typeface="Calibri"/>
                <a:cs typeface="Calibri"/>
              </a:rPr>
              <a:t>synchronizes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with</a:t>
            </a:r>
            <a:r>
              <a:rPr sz="900" spc="2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i="1" spc="-38" dirty="0">
                <a:solidFill>
                  <a:srgbClr val="0040C0"/>
                </a:solidFill>
                <a:latin typeface="Times New Roman"/>
                <a:cs typeface="Times New Roman"/>
              </a:rPr>
              <a:t>f</a:t>
            </a:r>
            <a:endParaRPr sz="1050" dirty="0">
              <a:latin typeface="Times New Roman"/>
              <a:cs typeface="Times New Roman"/>
            </a:endParaRPr>
          </a:p>
          <a:p>
            <a:pPr marL="158591" indent="-130016">
              <a:spcBef>
                <a:spcPts val="386"/>
              </a:spcBef>
              <a:buFont typeface="Arial MT"/>
              <a:buChar char="•"/>
              <a:tabLst>
                <a:tab pos="158591" algn="l"/>
              </a:tabLst>
            </a:pPr>
            <a:r>
              <a:rPr sz="900" spc="-8" dirty="0">
                <a:solidFill>
                  <a:srgbClr val="44536A"/>
                </a:solidFill>
                <a:latin typeface="Calibri"/>
                <a:cs typeface="Calibri"/>
              </a:rPr>
              <a:t>“</a:t>
            </a:r>
            <a:r>
              <a:rPr sz="900" i="1" spc="-8" dirty="0">
                <a:solidFill>
                  <a:srgbClr val="44536A"/>
                </a:solidFill>
                <a:latin typeface="Calibri"/>
                <a:cs typeface="Calibri"/>
              </a:rPr>
              <a:t>quantized</a:t>
            </a:r>
            <a:r>
              <a:rPr sz="900" spc="-8" dirty="0">
                <a:solidFill>
                  <a:srgbClr val="44536A"/>
                </a:solidFill>
                <a:latin typeface="Calibri"/>
                <a:cs typeface="Calibri"/>
              </a:rPr>
              <a:t>”</a:t>
            </a:r>
            <a:r>
              <a:rPr sz="9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voltage</a:t>
            </a:r>
            <a:r>
              <a:rPr sz="90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spc="-8" dirty="0">
                <a:solidFill>
                  <a:srgbClr val="44536A"/>
                </a:solidFill>
                <a:latin typeface="Calibri"/>
                <a:cs typeface="Calibri"/>
              </a:rPr>
              <a:t>develops</a:t>
            </a:r>
            <a:r>
              <a:rPr sz="9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across</a:t>
            </a:r>
            <a:r>
              <a:rPr sz="900" spc="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9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libri"/>
                <a:cs typeface="Calibri"/>
              </a:rPr>
              <a:t>junction</a:t>
            </a:r>
            <a:r>
              <a:rPr sz="900" spc="20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Symbol"/>
                <a:cs typeface="Symbol"/>
              </a:rPr>
              <a:t></a:t>
            </a:r>
            <a:r>
              <a:rPr sz="900" spc="184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050" b="1" i="1" spc="-38" dirty="0">
                <a:solidFill>
                  <a:srgbClr val="0040C0"/>
                </a:solidFill>
                <a:latin typeface="Times New Roman"/>
                <a:cs typeface="Times New Roman"/>
              </a:rPr>
              <a:t>f</a:t>
            </a:r>
            <a:endParaRPr sz="1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10844" y="5549341"/>
            <a:ext cx="239268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sz="1200" dirty="0">
                <a:solidFill>
                  <a:srgbClr val="EC7C30"/>
                </a:solidFill>
                <a:latin typeface="Calibri"/>
                <a:cs typeface="Calibri"/>
              </a:rPr>
              <a:t>Josephson</a:t>
            </a:r>
            <a:r>
              <a:rPr sz="1200" spc="-19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EC7C30"/>
                </a:solidFill>
                <a:latin typeface="Calibri"/>
                <a:cs typeface="Calibri"/>
              </a:rPr>
              <a:t>constant</a:t>
            </a:r>
            <a:r>
              <a:rPr sz="1200" spc="-38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C7C30"/>
                </a:solidFill>
                <a:latin typeface="Calibri"/>
                <a:cs typeface="Calibri"/>
              </a:rPr>
              <a:t>-</a:t>
            </a:r>
            <a:r>
              <a:rPr sz="1200" spc="-34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C7C30"/>
                </a:solidFill>
                <a:latin typeface="Calibri"/>
                <a:cs typeface="Calibri"/>
              </a:rPr>
              <a:t>1990</a:t>
            </a:r>
            <a:r>
              <a:rPr sz="1200" spc="-1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C7C30"/>
                </a:solidFill>
                <a:latin typeface="Calibri"/>
                <a:cs typeface="Calibri"/>
              </a:rPr>
              <a:t>18</a:t>
            </a:r>
            <a:r>
              <a:rPr sz="1181" baseline="26455" dirty="0">
                <a:solidFill>
                  <a:srgbClr val="EC7C30"/>
                </a:solidFill>
                <a:latin typeface="Calibri"/>
                <a:cs typeface="Calibri"/>
              </a:rPr>
              <a:t>th</a:t>
            </a:r>
            <a:r>
              <a:rPr sz="1181" spc="113" baseline="2645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EC7C30"/>
                </a:solidFill>
                <a:latin typeface="Calibri"/>
                <a:cs typeface="Calibri"/>
              </a:rPr>
              <a:t>CGPM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66393" y="4961763"/>
            <a:ext cx="3427095" cy="559118"/>
            <a:chOff x="1155191" y="5472684"/>
            <a:chExt cx="4569460" cy="7454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191" y="5472684"/>
              <a:ext cx="4568952" cy="7452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44940" y="5856688"/>
              <a:ext cx="288290" cy="0"/>
            </a:xfrm>
            <a:custGeom>
              <a:avLst/>
              <a:gdLst/>
              <a:ahLst/>
              <a:cxnLst/>
              <a:rect l="l" t="t" r="r" b="b"/>
              <a:pathLst>
                <a:path w="288289">
                  <a:moveTo>
                    <a:pt x="0" y="0"/>
                  </a:moveTo>
                  <a:lnTo>
                    <a:pt x="287913" y="0"/>
                  </a:lnTo>
                </a:path>
              </a:pathLst>
            </a:custGeom>
            <a:ln w="132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516134" y="5091485"/>
            <a:ext cx="1727835" cy="249652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538" dirty="0">
                <a:latin typeface="Malgun Gothic"/>
                <a:cs typeface="Malgun Gothic"/>
              </a:rPr>
              <a:t>597,9</a:t>
            </a:r>
            <a:r>
              <a:rPr sz="1538" spc="30" dirty="0">
                <a:latin typeface="Malgun Gothic"/>
                <a:cs typeface="Malgun Gothic"/>
              </a:rPr>
              <a:t> </a:t>
            </a:r>
            <a:r>
              <a:rPr sz="1538" dirty="0">
                <a:latin typeface="Symbol"/>
                <a:cs typeface="Symbol"/>
              </a:rPr>
              <a:t></a:t>
            </a:r>
            <a:r>
              <a:rPr sz="1538" spc="-4" dirty="0">
                <a:latin typeface="Times New Roman"/>
                <a:cs typeface="Times New Roman"/>
              </a:rPr>
              <a:t> </a:t>
            </a:r>
            <a:r>
              <a:rPr sz="1538" dirty="0">
                <a:latin typeface="Malgun Gothic"/>
                <a:cs typeface="Malgun Gothic"/>
              </a:rPr>
              <a:t>0,2</a:t>
            </a:r>
            <a:r>
              <a:rPr sz="1538" spc="109" dirty="0">
                <a:latin typeface="Malgun Gothic"/>
                <a:cs typeface="Malgun Gothic"/>
              </a:rPr>
              <a:t> </a:t>
            </a:r>
            <a:r>
              <a:rPr sz="1538" dirty="0">
                <a:latin typeface="Malgun Gothic"/>
                <a:cs typeface="Malgun Gothic"/>
              </a:rPr>
              <a:t>)</a:t>
            </a:r>
            <a:r>
              <a:rPr sz="1538" spc="-319" dirty="0">
                <a:latin typeface="Malgun Gothic"/>
                <a:cs typeface="Malgun Gothic"/>
              </a:rPr>
              <a:t> </a:t>
            </a:r>
            <a:r>
              <a:rPr sz="1538" spc="-15" dirty="0">
                <a:latin typeface="Malgun Gothic"/>
                <a:cs typeface="Malgun Gothic"/>
              </a:rPr>
              <a:t>GHz/V</a:t>
            </a:r>
            <a:endParaRPr sz="1538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9451" y="5248058"/>
            <a:ext cx="118586" cy="249652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538" i="1" spc="-38" dirty="0">
                <a:latin typeface="Times New Roman"/>
                <a:cs typeface="Times New Roman"/>
              </a:rPr>
              <a:t>h</a:t>
            </a:r>
            <a:endParaRPr sz="1538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0535" y="5091485"/>
            <a:ext cx="1499711" cy="249652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28575">
              <a:spcBef>
                <a:spcPts val="101"/>
              </a:spcBef>
              <a:tabLst>
                <a:tab pos="566738" algn="l"/>
              </a:tabLst>
            </a:pPr>
            <a:r>
              <a:rPr sz="1538" i="1" spc="-38" dirty="0">
                <a:latin typeface="Times New Roman"/>
                <a:cs typeface="Times New Roman"/>
              </a:rPr>
              <a:t>K</a:t>
            </a:r>
            <a:r>
              <a:rPr sz="1538" i="1" dirty="0">
                <a:latin typeface="Times New Roman"/>
                <a:cs typeface="Times New Roman"/>
              </a:rPr>
              <a:t>	</a:t>
            </a:r>
            <a:r>
              <a:rPr sz="1538" dirty="0">
                <a:latin typeface="Symbol"/>
                <a:cs typeface="Symbol"/>
              </a:rPr>
              <a:t></a:t>
            </a:r>
            <a:r>
              <a:rPr sz="1538" spc="169" dirty="0">
                <a:latin typeface="Times New Roman"/>
                <a:cs typeface="Times New Roman"/>
              </a:rPr>
              <a:t> </a:t>
            </a:r>
            <a:r>
              <a:rPr sz="2306" i="1" baseline="36585" dirty="0">
                <a:latin typeface="Times New Roman"/>
                <a:cs typeface="Times New Roman"/>
              </a:rPr>
              <a:t>2e</a:t>
            </a:r>
            <a:r>
              <a:rPr sz="2306" i="1" spc="242" baseline="36585" dirty="0">
                <a:latin typeface="Times New Roman"/>
                <a:cs typeface="Times New Roman"/>
              </a:rPr>
              <a:t> </a:t>
            </a:r>
            <a:r>
              <a:rPr sz="1538" spc="-8" dirty="0">
                <a:latin typeface="Symbol"/>
                <a:cs typeface="Symbol"/>
              </a:rPr>
              <a:t></a:t>
            </a:r>
            <a:r>
              <a:rPr sz="1538" spc="-8" dirty="0">
                <a:latin typeface="Malgun Gothic"/>
                <a:cs typeface="Malgun Gothic"/>
              </a:rPr>
              <a:t>(483</a:t>
            </a:r>
            <a:endParaRPr sz="1538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4776" y="5201014"/>
            <a:ext cx="332899" cy="17751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88" i="1" dirty="0">
                <a:latin typeface="Times New Roman"/>
                <a:cs typeface="Times New Roman"/>
              </a:rPr>
              <a:t>J</a:t>
            </a:r>
            <a:r>
              <a:rPr sz="1088" i="1" spc="-71" dirty="0">
                <a:latin typeface="Times New Roman"/>
                <a:cs typeface="Times New Roman"/>
              </a:rPr>
              <a:t> </a:t>
            </a:r>
            <a:r>
              <a:rPr sz="1088" spc="-19" dirty="0">
                <a:latin typeface="Symbol"/>
                <a:cs typeface="Symbol"/>
              </a:rPr>
              <a:t></a:t>
            </a:r>
            <a:r>
              <a:rPr sz="1088" i="1" spc="-19" dirty="0">
                <a:latin typeface="Times New Roman"/>
                <a:cs typeface="Times New Roman"/>
              </a:rPr>
              <a:t>90</a:t>
            </a:r>
            <a:endParaRPr sz="1088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32232" y="4553204"/>
            <a:ext cx="548164" cy="0"/>
          </a:xfrm>
          <a:custGeom>
            <a:avLst/>
            <a:gdLst/>
            <a:ahLst/>
            <a:cxnLst/>
            <a:rect l="l" t="t" r="r" b="b"/>
            <a:pathLst>
              <a:path w="730885">
                <a:moveTo>
                  <a:pt x="0" y="0"/>
                </a:moveTo>
                <a:lnTo>
                  <a:pt x="730381" y="0"/>
                </a:lnTo>
              </a:path>
            </a:pathLst>
          </a:custGeom>
          <a:ln w="13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5660" y="4553204"/>
            <a:ext cx="557689" cy="0"/>
          </a:xfrm>
          <a:custGeom>
            <a:avLst/>
            <a:gdLst/>
            <a:ahLst/>
            <a:cxnLst/>
            <a:rect l="l" t="t" r="r" b="b"/>
            <a:pathLst>
              <a:path w="743585">
                <a:moveTo>
                  <a:pt x="0" y="0"/>
                </a:moveTo>
                <a:lnTo>
                  <a:pt x="743296" y="0"/>
                </a:lnTo>
              </a:path>
            </a:pathLst>
          </a:custGeom>
          <a:ln w="133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32745" y="4710316"/>
            <a:ext cx="336709" cy="17751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88" i="1" dirty="0">
                <a:latin typeface="Times New Roman"/>
                <a:cs typeface="Times New Roman"/>
              </a:rPr>
              <a:t>J</a:t>
            </a:r>
            <a:r>
              <a:rPr sz="1088" i="1" spc="-64" dirty="0">
                <a:latin typeface="Times New Roman"/>
                <a:cs typeface="Times New Roman"/>
              </a:rPr>
              <a:t> </a:t>
            </a:r>
            <a:r>
              <a:rPr sz="1088" spc="-19" dirty="0">
                <a:latin typeface="Symbol"/>
                <a:cs typeface="Symbol"/>
              </a:rPr>
              <a:t></a:t>
            </a:r>
            <a:r>
              <a:rPr sz="1088" i="1" spc="-19" dirty="0">
                <a:latin typeface="Times New Roman"/>
                <a:cs typeface="Times New Roman"/>
              </a:rPr>
              <a:t>90</a:t>
            </a:r>
            <a:endParaRPr sz="1088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61521" y="4524344"/>
            <a:ext cx="81439" cy="17751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88" i="1" spc="-38" dirty="0">
                <a:latin typeface="Times New Roman"/>
                <a:cs typeface="Times New Roman"/>
              </a:rPr>
              <a:t>J</a:t>
            </a:r>
            <a:endParaRPr sz="1088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85610" y="4551559"/>
            <a:ext cx="843915" cy="2981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673418" algn="l"/>
              </a:tabLst>
            </a:pPr>
            <a:r>
              <a:rPr sz="1875" i="1" spc="-19" dirty="0">
                <a:latin typeface="Times New Roman"/>
                <a:cs typeface="Times New Roman"/>
              </a:rPr>
              <a:t>2e</a:t>
            </a:r>
            <a:r>
              <a:rPr sz="1875" i="1" dirty="0">
                <a:latin typeface="Times New Roman"/>
                <a:cs typeface="Times New Roman"/>
              </a:rPr>
              <a:t>	</a:t>
            </a:r>
            <a:r>
              <a:rPr sz="1875" i="1" spc="-38" dirty="0">
                <a:latin typeface="Times New Roman"/>
                <a:cs typeface="Times New Roman"/>
              </a:rPr>
              <a:t>K</a:t>
            </a:r>
            <a:endParaRPr sz="1875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35684" y="4215264"/>
            <a:ext cx="308134" cy="2981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231458" algn="l"/>
              </a:tabLst>
            </a:pPr>
            <a:r>
              <a:rPr sz="1875" i="1" spc="-38" dirty="0">
                <a:latin typeface="Times New Roman"/>
                <a:cs typeface="Times New Roman"/>
              </a:rPr>
              <a:t>n</a:t>
            </a:r>
            <a:r>
              <a:rPr sz="1875" i="1" dirty="0">
                <a:latin typeface="Times New Roman"/>
                <a:cs typeface="Times New Roman"/>
              </a:rPr>
              <a:t>	</a:t>
            </a:r>
            <a:r>
              <a:rPr sz="1875" i="1" spc="-38" dirty="0">
                <a:latin typeface="Times New Roman"/>
                <a:cs typeface="Times New Roman"/>
              </a:rPr>
              <a:t>f</a:t>
            </a:r>
            <a:endParaRPr sz="1875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3511" y="4365105"/>
            <a:ext cx="1611154" cy="29822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  <a:tabLst>
                <a:tab pos="323374" algn="l"/>
                <a:tab pos="1076325" algn="l"/>
                <a:tab pos="1253014" algn="l"/>
              </a:tabLst>
            </a:pPr>
            <a:r>
              <a:rPr sz="1875" i="1" spc="-38" dirty="0">
                <a:latin typeface="Times New Roman"/>
                <a:cs typeface="Times New Roman"/>
              </a:rPr>
              <a:t>V</a:t>
            </a:r>
            <a:r>
              <a:rPr sz="1875" i="1" dirty="0">
                <a:latin typeface="Times New Roman"/>
                <a:cs typeface="Times New Roman"/>
              </a:rPr>
              <a:t>	(n)</a:t>
            </a:r>
            <a:r>
              <a:rPr sz="1875" i="1" spc="-139" dirty="0">
                <a:latin typeface="Times New Roman"/>
                <a:cs typeface="Times New Roman"/>
              </a:rPr>
              <a:t> </a:t>
            </a:r>
            <a:r>
              <a:rPr sz="1875" dirty="0">
                <a:latin typeface="Symbol"/>
                <a:cs typeface="Symbol"/>
              </a:rPr>
              <a:t></a:t>
            </a:r>
            <a:r>
              <a:rPr sz="1875" spc="135" dirty="0">
                <a:latin typeface="Times New Roman"/>
                <a:cs typeface="Times New Roman"/>
              </a:rPr>
              <a:t> </a:t>
            </a:r>
            <a:r>
              <a:rPr sz="2813" i="1" spc="-56" baseline="34444" dirty="0">
                <a:latin typeface="Times New Roman"/>
                <a:cs typeface="Times New Roman"/>
              </a:rPr>
              <a:t>n</a:t>
            </a:r>
            <a:r>
              <a:rPr sz="2813" i="1" baseline="34444" dirty="0">
                <a:latin typeface="Times New Roman"/>
                <a:cs typeface="Times New Roman"/>
              </a:rPr>
              <a:t>	</a:t>
            </a:r>
            <a:r>
              <a:rPr sz="2813" i="1" spc="-56" baseline="34444" dirty="0">
                <a:latin typeface="Times New Roman"/>
                <a:cs typeface="Times New Roman"/>
              </a:rPr>
              <a:t>f</a:t>
            </a:r>
            <a:r>
              <a:rPr sz="2813" i="1" baseline="34444" dirty="0">
                <a:latin typeface="Times New Roman"/>
                <a:cs typeface="Times New Roman"/>
              </a:rPr>
              <a:t>	h</a:t>
            </a:r>
            <a:r>
              <a:rPr sz="2813" i="1" spc="208" baseline="34444" dirty="0">
                <a:latin typeface="Times New Roman"/>
                <a:cs typeface="Times New Roman"/>
              </a:rPr>
              <a:t> </a:t>
            </a:r>
            <a:r>
              <a:rPr sz="1875" spc="-38" dirty="0">
                <a:latin typeface="Symbol"/>
                <a:cs typeface="Symbol"/>
              </a:rPr>
              <a:t></a:t>
            </a:r>
            <a:endParaRPr sz="1875">
              <a:latin typeface="Symbol"/>
              <a:cs typeface="Symbo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3426" y="2350008"/>
            <a:ext cx="3751325" cy="264604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339363" y="2794978"/>
            <a:ext cx="94107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i="1" dirty="0">
                <a:solidFill>
                  <a:srgbClr val="FFFFFF"/>
                </a:solidFill>
                <a:latin typeface="Calibri"/>
                <a:cs typeface="Calibri"/>
              </a:rPr>
              <a:t>Shapiro</a:t>
            </a:r>
            <a:r>
              <a:rPr sz="1350" i="1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i="1" spc="-15" dirty="0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913" y="1548765"/>
            <a:ext cx="3992499" cy="264604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473899" y="2003298"/>
            <a:ext cx="66627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i="1" dirty="0">
                <a:solidFill>
                  <a:srgbClr val="FFFFFF"/>
                </a:solidFill>
                <a:latin typeface="Calibri"/>
                <a:cs typeface="Calibri"/>
              </a:rPr>
              <a:t>Curve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200" i="1" spc="-38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2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-38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10188" y="5024475"/>
            <a:ext cx="2484596" cy="31143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ts val="1253"/>
              </a:lnSpc>
              <a:spcBef>
                <a:spcPts val="75"/>
              </a:spcBef>
            </a:pPr>
            <a:r>
              <a:rPr sz="1050" i="1" dirty="0">
                <a:latin typeface="Times New Roman"/>
                <a:cs typeface="Times New Roman"/>
              </a:rPr>
              <a:t>f</a:t>
            </a:r>
            <a:r>
              <a:rPr sz="1050" i="1" spc="-6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=</a:t>
            </a:r>
            <a:r>
              <a:rPr sz="900" spc="-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75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GHz</a:t>
            </a:r>
            <a:r>
              <a:rPr sz="900" spc="11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-</a:t>
            </a:r>
            <a:r>
              <a:rPr sz="900" spc="-11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difference</a:t>
            </a:r>
            <a:r>
              <a:rPr sz="900" spc="-2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between</a:t>
            </a:r>
            <a:r>
              <a:rPr sz="900" spc="-11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two </a:t>
            </a:r>
            <a:r>
              <a:rPr sz="900" spc="-8" dirty="0">
                <a:latin typeface="Calibri"/>
                <a:cs typeface="Calibri"/>
              </a:rPr>
              <a:t>adjacent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voltage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ts val="1073"/>
              </a:lnSpc>
            </a:pPr>
            <a:r>
              <a:rPr sz="900" dirty="0">
                <a:latin typeface="Calibri"/>
                <a:cs typeface="Calibri"/>
              </a:rPr>
              <a:t>steps</a:t>
            </a:r>
            <a:r>
              <a:rPr sz="900" spc="-26" dirty="0">
                <a:latin typeface="Calibri"/>
                <a:cs typeface="Calibri"/>
              </a:rPr>
              <a:t> </a:t>
            </a:r>
            <a:r>
              <a:rPr sz="900" dirty="0">
                <a:latin typeface="Symbol"/>
                <a:cs typeface="Symbol"/>
              </a:rPr>
              <a:t></a:t>
            </a:r>
            <a:r>
              <a:rPr sz="900" spc="-3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155</a:t>
            </a:r>
            <a:r>
              <a:rPr sz="900" spc="-11" dirty="0">
                <a:latin typeface="Calibri"/>
                <a:cs typeface="Calibri"/>
              </a:rPr>
              <a:t> </a:t>
            </a:r>
            <a:r>
              <a:rPr sz="900" spc="-26" dirty="0">
                <a:latin typeface="Calibri"/>
                <a:cs typeface="Calibri"/>
              </a:rPr>
              <a:t>µV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14329" y="1900237"/>
            <a:ext cx="3348514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i="1" spc="-8" dirty="0">
                <a:solidFill>
                  <a:srgbClr val="44536A"/>
                </a:solidFill>
                <a:latin typeface="Calibri"/>
                <a:cs typeface="Calibri"/>
              </a:rPr>
              <a:t>Quantized</a:t>
            </a:r>
            <a:r>
              <a:rPr sz="1200" i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voltage</a:t>
            </a:r>
            <a:r>
              <a:rPr sz="120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-</a:t>
            </a:r>
            <a:r>
              <a:rPr sz="1200" spc="-38" dirty="0"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voltage</a:t>
            </a:r>
            <a:r>
              <a:rPr sz="1200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steps</a:t>
            </a:r>
            <a:r>
              <a:rPr sz="1200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for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multiple</a:t>
            </a:r>
            <a:r>
              <a:rPr sz="1200" spc="-5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integers</a:t>
            </a:r>
            <a:endParaRPr sz="1200" dirty="0">
              <a:latin typeface="Calibri"/>
              <a:cs typeface="Calibri"/>
            </a:endParaRPr>
          </a:p>
          <a:p>
            <a:pPr marL="9525">
              <a:spcBef>
                <a:spcPts val="8"/>
              </a:spcBef>
            </a:pP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Times New Roman"/>
                <a:cs typeface="Times New Roman"/>
              </a:rPr>
              <a:t>V</a:t>
            </a:r>
            <a:r>
              <a:rPr sz="1200" i="1" spc="-3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proportional</a:t>
            </a:r>
            <a:r>
              <a:rPr sz="120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frequency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radiation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10346" y="5453905"/>
            <a:ext cx="1470184" cy="162545"/>
          </a:xfrm>
          <a:prstGeom prst="rect">
            <a:avLst/>
          </a:prstGeom>
        </p:spPr>
        <p:txBody>
          <a:bodyPr vert="horz" wrap="square" lIns="0" tIns="953" rIns="0" bIns="0" rtlCol="0">
            <a:spAutoFit/>
          </a:bodyPr>
          <a:lstStyle/>
          <a:p>
            <a:pPr>
              <a:spcBef>
                <a:spcPts val="8"/>
              </a:spcBef>
            </a:pP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Typical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uncertainty</a:t>
            </a:r>
            <a:r>
              <a:rPr sz="1050" spc="20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Symbol"/>
                <a:cs typeface="Symbol"/>
              </a:rPr>
              <a:t></a:t>
            </a:r>
            <a:r>
              <a:rPr sz="1050" spc="143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r>
              <a:rPr sz="1013" baseline="2469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013" spc="-28" baseline="24691" dirty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endParaRPr sz="1013" baseline="24691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41289" y="5373242"/>
            <a:ext cx="1622108" cy="284798"/>
          </a:xfrm>
          <a:custGeom>
            <a:avLst/>
            <a:gdLst/>
            <a:ahLst/>
            <a:cxnLst/>
            <a:rect l="l" t="t" r="r" b="b"/>
            <a:pathLst>
              <a:path w="2162809" h="379729">
                <a:moveTo>
                  <a:pt x="2162555" y="0"/>
                </a:moveTo>
                <a:lnTo>
                  <a:pt x="0" y="0"/>
                </a:lnTo>
                <a:lnTo>
                  <a:pt x="0" y="379475"/>
                </a:lnTo>
                <a:lnTo>
                  <a:pt x="2162555" y="379475"/>
                </a:lnTo>
                <a:lnTo>
                  <a:pt x="21625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781771" y="5445099"/>
            <a:ext cx="1527334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Typical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uncertainty</a:t>
            </a:r>
            <a:r>
              <a:rPr sz="1050" spc="20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Symbol"/>
                <a:cs typeface="Symbol"/>
              </a:rPr>
              <a:t></a:t>
            </a:r>
            <a:r>
              <a:rPr sz="1050" spc="143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r>
              <a:rPr sz="1013" baseline="2469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013" spc="-28" baseline="24691" dirty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endParaRPr sz="1013" baseline="24691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810844" y="369110"/>
            <a:ext cx="6172200" cy="349365"/>
          </a:xfrm>
          <a:prstGeom prst="rect">
            <a:avLst/>
          </a:prstGeom>
        </p:spPr>
        <p:txBody>
          <a:bodyPr vert="horz" wrap="square" lIns="0" tIns="7166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410653">
              <a:spcBef>
                <a:spcPts val="75"/>
              </a:spcBef>
            </a:pPr>
            <a:r>
              <a:rPr sz="1800" dirty="0"/>
              <a:t>The</a:t>
            </a:r>
            <a:r>
              <a:rPr sz="1800" spc="-19" dirty="0"/>
              <a:t> </a:t>
            </a:r>
            <a:r>
              <a:rPr sz="1800" i="1" dirty="0">
                <a:latin typeface="Calibri"/>
                <a:cs typeface="Calibri"/>
              </a:rPr>
              <a:t>new</a:t>
            </a:r>
            <a:r>
              <a:rPr sz="1800" i="1" spc="-38" dirty="0">
                <a:latin typeface="Calibri"/>
                <a:cs typeface="Calibri"/>
              </a:rPr>
              <a:t> </a:t>
            </a:r>
            <a:r>
              <a:rPr sz="1800" dirty="0"/>
              <a:t>SI</a:t>
            </a:r>
            <a:r>
              <a:rPr sz="1800" spc="-26" dirty="0"/>
              <a:t> </a:t>
            </a:r>
            <a:r>
              <a:rPr sz="1800" dirty="0"/>
              <a:t>–</a:t>
            </a:r>
            <a:r>
              <a:rPr sz="1800" spc="-30" dirty="0"/>
              <a:t> </a:t>
            </a:r>
            <a:r>
              <a:rPr sz="1800" dirty="0"/>
              <a:t>Josephson</a:t>
            </a:r>
            <a:r>
              <a:rPr sz="1800" spc="-19" dirty="0"/>
              <a:t> </a:t>
            </a:r>
            <a:r>
              <a:rPr sz="1800" spc="-8" dirty="0"/>
              <a:t>Effect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1243C9-E766-2F34-ECB2-148855C7169A}"/>
              </a:ext>
            </a:extLst>
          </p:cNvPr>
          <p:cNvSpPr txBox="1"/>
          <p:nvPr/>
        </p:nvSpPr>
        <p:spPr>
          <a:xfrm>
            <a:off x="2085444" y="902104"/>
            <a:ext cx="5382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creates high-precision voltage standards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1481" y="528017"/>
            <a:ext cx="6172200" cy="349365"/>
          </a:xfrm>
          <a:prstGeom prst="rect">
            <a:avLst/>
          </a:prstGeom>
        </p:spPr>
        <p:txBody>
          <a:bodyPr vert="horz" wrap="square" lIns="0" tIns="7166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2040">
              <a:spcBef>
                <a:spcPts val="75"/>
              </a:spcBef>
            </a:pPr>
            <a:r>
              <a:rPr sz="1800" dirty="0"/>
              <a:t>The</a:t>
            </a:r>
            <a:r>
              <a:rPr sz="1800" spc="-19" dirty="0"/>
              <a:t> </a:t>
            </a:r>
            <a:r>
              <a:rPr sz="1800" i="1" dirty="0">
                <a:latin typeface="Calibri"/>
                <a:cs typeface="Calibri"/>
              </a:rPr>
              <a:t>new</a:t>
            </a:r>
            <a:r>
              <a:rPr sz="1800" i="1" spc="-34" dirty="0">
                <a:latin typeface="Calibri"/>
                <a:cs typeface="Calibri"/>
              </a:rPr>
              <a:t> </a:t>
            </a:r>
            <a:r>
              <a:rPr sz="1800" dirty="0"/>
              <a:t>SI</a:t>
            </a:r>
            <a:r>
              <a:rPr sz="1800" spc="-26" dirty="0"/>
              <a:t> </a:t>
            </a:r>
            <a:r>
              <a:rPr sz="1800" dirty="0"/>
              <a:t>–</a:t>
            </a:r>
            <a:r>
              <a:rPr sz="1800" spc="-26" dirty="0"/>
              <a:t> </a:t>
            </a:r>
            <a:r>
              <a:rPr sz="1800" dirty="0"/>
              <a:t>Quantum</a:t>
            </a:r>
            <a:r>
              <a:rPr sz="1800" spc="-30" dirty="0"/>
              <a:t> </a:t>
            </a:r>
            <a:r>
              <a:rPr sz="1800" dirty="0"/>
              <a:t>Hall</a:t>
            </a:r>
            <a:r>
              <a:rPr sz="1800" spc="-19" dirty="0"/>
              <a:t> </a:t>
            </a:r>
            <a:r>
              <a:rPr sz="1800" spc="-8" dirty="0"/>
              <a:t>Effect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54342" y="5255271"/>
            <a:ext cx="244793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0" y="0"/>
                </a:moveTo>
                <a:lnTo>
                  <a:pt x="326234" y="0"/>
                </a:lnTo>
              </a:path>
            </a:pathLst>
          </a:custGeom>
          <a:ln w="11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2392" y="5255271"/>
            <a:ext cx="452914" cy="0"/>
          </a:xfrm>
          <a:custGeom>
            <a:avLst/>
            <a:gdLst/>
            <a:ahLst/>
            <a:cxnLst/>
            <a:rect l="l" t="t" r="r" b="b"/>
            <a:pathLst>
              <a:path w="603885">
                <a:moveTo>
                  <a:pt x="0" y="0"/>
                </a:moveTo>
                <a:lnTo>
                  <a:pt x="603632" y="0"/>
                </a:lnTo>
              </a:path>
            </a:pathLst>
          </a:custGeom>
          <a:ln w="11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5545" y="5255271"/>
            <a:ext cx="250031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3017" y="0"/>
                </a:lnTo>
              </a:path>
            </a:pathLst>
          </a:custGeom>
          <a:ln w="110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14354" y="5252303"/>
            <a:ext cx="269081" cy="25295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28575">
              <a:spcBef>
                <a:spcPts val="83"/>
              </a:spcBef>
            </a:pPr>
            <a:r>
              <a:rPr sz="1575" i="1" spc="-19" dirty="0">
                <a:latin typeface="Times New Roman"/>
                <a:cs typeface="Times New Roman"/>
              </a:rPr>
              <a:t>ie</a:t>
            </a:r>
            <a:r>
              <a:rPr sz="1350" i="1" spc="-28" baseline="43981" dirty="0">
                <a:latin typeface="Times New Roman"/>
                <a:cs typeface="Times New Roman"/>
              </a:rPr>
              <a:t>2</a:t>
            </a:r>
            <a:endParaRPr sz="1350" baseline="43981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7953" y="5229247"/>
            <a:ext cx="103823" cy="151003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900" i="1" spc="-38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8939" y="4968098"/>
            <a:ext cx="392430" cy="25301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28575">
              <a:spcBef>
                <a:spcPts val="83"/>
              </a:spcBef>
              <a:tabLst>
                <a:tab pos="262890" algn="l"/>
              </a:tabLst>
            </a:pPr>
            <a:r>
              <a:rPr sz="2363" spc="-56" baseline="-35714" dirty="0">
                <a:latin typeface="Symbol"/>
                <a:cs typeface="Symbol"/>
              </a:rPr>
              <a:t></a:t>
            </a:r>
            <a:r>
              <a:rPr sz="2363" baseline="-35714" dirty="0">
                <a:latin typeface="Times New Roman"/>
                <a:cs typeface="Times New Roman"/>
              </a:rPr>
              <a:t>	</a:t>
            </a:r>
            <a:r>
              <a:rPr sz="1575" i="1" spc="-38" dirty="0">
                <a:latin typeface="Times New Roman"/>
                <a:cs typeface="Times New Roman"/>
              </a:rPr>
              <a:t>h</a:t>
            </a:r>
            <a:endParaRPr sz="1575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7903" y="5252303"/>
            <a:ext cx="74771" cy="25295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575" i="1" spc="-38" dirty="0">
                <a:latin typeface="Times New Roman"/>
                <a:cs typeface="Times New Roman"/>
              </a:rPr>
              <a:t>i</a:t>
            </a:r>
            <a:endParaRPr sz="1575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4330" y="5017962"/>
            <a:ext cx="621030" cy="25301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28575">
              <a:spcBef>
                <a:spcPts val="83"/>
              </a:spcBef>
            </a:pPr>
            <a:r>
              <a:rPr sz="2363" baseline="-21164" dirty="0">
                <a:latin typeface="Symbol"/>
                <a:cs typeface="Symbol"/>
              </a:rPr>
              <a:t></a:t>
            </a:r>
            <a:r>
              <a:rPr sz="2363" baseline="-21164" dirty="0">
                <a:latin typeface="Times New Roman"/>
                <a:cs typeface="Times New Roman"/>
              </a:rPr>
              <a:t> </a:t>
            </a:r>
            <a:r>
              <a:rPr sz="2363" i="1" spc="-23" baseline="14550" dirty="0">
                <a:latin typeface="Times New Roman"/>
                <a:cs typeface="Times New Roman"/>
              </a:rPr>
              <a:t>R</a:t>
            </a:r>
            <a:r>
              <a:rPr sz="900" i="1" spc="-15" dirty="0">
                <a:latin typeface="Times New Roman"/>
                <a:cs typeface="Times New Roman"/>
              </a:rPr>
              <a:t>K</a:t>
            </a:r>
            <a:r>
              <a:rPr sz="900" i="1" spc="-86" dirty="0">
                <a:latin typeface="Times New Roman"/>
                <a:cs typeface="Times New Roman"/>
              </a:rPr>
              <a:t> </a:t>
            </a:r>
            <a:r>
              <a:rPr sz="900" spc="-19" dirty="0">
                <a:latin typeface="Symbol"/>
                <a:cs typeface="Symbol"/>
              </a:rPr>
              <a:t></a:t>
            </a:r>
            <a:r>
              <a:rPr sz="900" i="1" spc="-19" dirty="0">
                <a:latin typeface="Times New Roman"/>
                <a:cs typeface="Times New Roman"/>
              </a:rPr>
              <a:t>90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8346" y="5252303"/>
            <a:ext cx="86201" cy="25295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575" i="1" spc="-38" dirty="0">
                <a:latin typeface="Times New Roman"/>
                <a:cs typeface="Times New Roman"/>
              </a:rPr>
              <a:t>I</a:t>
            </a:r>
            <a:endParaRPr sz="1575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8334" y="5094768"/>
            <a:ext cx="874871" cy="25301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28575">
              <a:spcBef>
                <a:spcPts val="83"/>
              </a:spcBef>
              <a:tabLst>
                <a:tab pos="283369" algn="l"/>
              </a:tabLst>
            </a:pPr>
            <a:r>
              <a:rPr sz="1575" i="1" spc="-38" dirty="0">
                <a:latin typeface="Times New Roman"/>
                <a:cs typeface="Times New Roman"/>
              </a:rPr>
              <a:t>R</a:t>
            </a:r>
            <a:r>
              <a:rPr sz="1575" i="1" dirty="0">
                <a:latin typeface="Times New Roman"/>
                <a:cs typeface="Times New Roman"/>
              </a:rPr>
              <a:t>	(i)</a:t>
            </a:r>
            <a:r>
              <a:rPr sz="1575" i="1" spc="-158" dirty="0">
                <a:latin typeface="Times New Roman"/>
                <a:cs typeface="Times New Roman"/>
              </a:rPr>
              <a:t> </a:t>
            </a:r>
            <a:r>
              <a:rPr sz="1575" dirty="0">
                <a:latin typeface="Symbol"/>
                <a:cs typeface="Symbol"/>
              </a:rPr>
              <a:t></a:t>
            </a:r>
            <a:r>
              <a:rPr sz="1575" spc="-191" dirty="0">
                <a:latin typeface="Times New Roman"/>
                <a:cs typeface="Times New Roman"/>
              </a:rPr>
              <a:t> </a:t>
            </a:r>
            <a:r>
              <a:rPr sz="2363" i="1" spc="-28" baseline="35714" dirty="0">
                <a:latin typeface="Times New Roman"/>
                <a:cs typeface="Times New Roman"/>
              </a:rPr>
              <a:t>V</a:t>
            </a:r>
            <a:r>
              <a:rPr sz="1350" i="1" spc="-28" baseline="37037" dirty="0">
                <a:latin typeface="Times New Roman"/>
                <a:cs typeface="Times New Roman"/>
              </a:rPr>
              <a:t>H</a:t>
            </a:r>
            <a:endParaRPr sz="1350" baseline="37037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4238" y="3955352"/>
            <a:ext cx="1263491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dirty="0">
                <a:solidFill>
                  <a:srgbClr val="EC7C30"/>
                </a:solidFill>
                <a:latin typeface="Calibri"/>
                <a:cs typeface="Calibri"/>
              </a:rPr>
              <a:t>Electrical</a:t>
            </a:r>
            <a:r>
              <a:rPr sz="1200" spc="-56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EC7C30"/>
                </a:solidFill>
                <a:latin typeface="Calibri"/>
                <a:cs typeface="Calibri"/>
              </a:rPr>
              <a:t>Resistance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9437" y="4449717"/>
            <a:ext cx="910590" cy="500939"/>
          </a:xfrm>
          <a:prstGeom prst="rect">
            <a:avLst/>
          </a:prstGeom>
        </p:spPr>
        <p:txBody>
          <a:bodyPr vert="horz" wrap="square" lIns="0" tIns="26194" rIns="0" bIns="0" rtlCol="0">
            <a:spAutoFit/>
          </a:bodyPr>
          <a:lstStyle/>
          <a:p>
            <a:pPr marR="178118" algn="r">
              <a:spcBef>
                <a:spcPts val="206"/>
              </a:spcBef>
            </a:pPr>
            <a:r>
              <a:rPr i="1" spc="-38" dirty="0">
                <a:latin typeface="Times New Roman"/>
                <a:cs typeface="Times New Roman"/>
              </a:rPr>
              <a:t>I</a:t>
            </a:r>
            <a:endParaRPr>
              <a:latin typeface="Times New Roman"/>
              <a:cs typeface="Times New Roman"/>
            </a:endParaRPr>
          </a:p>
          <a:p>
            <a:pPr marL="9525">
              <a:spcBef>
                <a:spcPts val="75"/>
              </a:spcBef>
            </a:pPr>
            <a:r>
              <a:rPr sz="1200" dirty="0">
                <a:solidFill>
                  <a:srgbClr val="EC7C30"/>
                </a:solidFill>
                <a:latin typeface="Calibri"/>
                <a:cs typeface="Calibri"/>
              </a:rPr>
              <a:t>Hall</a:t>
            </a:r>
            <a:r>
              <a:rPr sz="1200" spc="-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EC7C30"/>
                </a:solidFill>
                <a:latin typeface="Calibri"/>
                <a:cs typeface="Calibri"/>
              </a:rPr>
              <a:t>resistance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62712" y="4137603"/>
            <a:ext cx="160496" cy="289021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i="1" spc="-38" dirty="0">
                <a:latin typeface="Times New Roman"/>
                <a:cs typeface="Times New Roman"/>
              </a:rPr>
              <a:t>V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1542" y="4195281"/>
            <a:ext cx="826770" cy="289021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28575">
              <a:spcBef>
                <a:spcPts val="94"/>
              </a:spcBef>
              <a:tabLst>
                <a:tab pos="642461" algn="l"/>
              </a:tabLst>
            </a:pPr>
            <a:r>
              <a:rPr sz="2700" i="1" baseline="-21990" dirty="0">
                <a:latin typeface="Times New Roman"/>
                <a:cs typeface="Times New Roman"/>
              </a:rPr>
              <a:t>R</a:t>
            </a:r>
            <a:r>
              <a:rPr sz="1575" i="1" baseline="-61507" dirty="0">
                <a:latin typeface="Times New Roman"/>
                <a:cs typeface="Times New Roman"/>
              </a:rPr>
              <a:t>xx</a:t>
            </a:r>
            <a:r>
              <a:rPr sz="1575" i="1" spc="377" baseline="-61507" dirty="0">
                <a:latin typeface="Times New Roman"/>
                <a:cs typeface="Times New Roman"/>
              </a:rPr>
              <a:t> </a:t>
            </a:r>
            <a:r>
              <a:rPr sz="2700" baseline="-21990" dirty="0">
                <a:latin typeface="Symbol"/>
                <a:cs typeface="Symbol"/>
              </a:rPr>
              <a:t></a:t>
            </a:r>
            <a:r>
              <a:rPr sz="2700" spc="-185" baseline="-21990" dirty="0">
                <a:latin typeface="Times New Roman"/>
                <a:cs typeface="Times New Roman"/>
              </a:rPr>
              <a:t> </a:t>
            </a:r>
            <a:r>
              <a:rPr sz="1050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050" i="1" u="heavy" spc="-1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xx</a:t>
            </a:r>
            <a:r>
              <a:rPr sz="1050" i="1" u="heavy" spc="3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05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02966" y="5044834"/>
            <a:ext cx="2587943" cy="466725"/>
            <a:chOff x="8118347" y="5632703"/>
            <a:chExt cx="3450590" cy="622300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8347" y="5632703"/>
              <a:ext cx="3450336" cy="62179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939454" y="5953100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5810" y="0"/>
                  </a:lnTo>
                </a:path>
              </a:pathLst>
            </a:custGeom>
            <a:ln w="110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926413" y="5188434"/>
            <a:ext cx="1717358" cy="2096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">
              <a:spcBef>
                <a:spcPts val="105"/>
              </a:spcBef>
            </a:pPr>
            <a:r>
              <a:rPr sz="1275" dirty="0">
                <a:latin typeface="Symbol"/>
                <a:cs typeface="Symbol"/>
              </a:rPr>
              <a:t></a:t>
            </a:r>
            <a:r>
              <a:rPr sz="1275" dirty="0">
                <a:latin typeface="Times New Roman"/>
                <a:cs typeface="Times New Roman"/>
              </a:rPr>
              <a:t> (25</a:t>
            </a:r>
            <a:r>
              <a:rPr sz="1275" spc="-71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812,807</a:t>
            </a:r>
            <a:r>
              <a:rPr sz="1275" spc="-56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Symbol"/>
                <a:cs typeface="Symbol"/>
              </a:rPr>
              <a:t></a:t>
            </a:r>
            <a:r>
              <a:rPr sz="1275" spc="23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0,005</a:t>
            </a:r>
            <a:r>
              <a:rPr sz="1275" spc="-15" dirty="0">
                <a:latin typeface="Times New Roman"/>
                <a:cs typeface="Times New Roman"/>
              </a:rPr>
              <a:t> </a:t>
            </a:r>
            <a:r>
              <a:rPr sz="1275" dirty="0">
                <a:latin typeface="Times New Roman"/>
                <a:cs typeface="Times New Roman"/>
              </a:rPr>
              <a:t>) </a:t>
            </a:r>
            <a:r>
              <a:rPr sz="1275" spc="-38" dirty="0">
                <a:latin typeface="Symbol"/>
                <a:cs typeface="Symbol"/>
              </a:rPr>
              <a:t></a:t>
            </a:r>
            <a:endParaRPr sz="1275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47580" y="5082732"/>
            <a:ext cx="101918" cy="2096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525">
              <a:spcBef>
                <a:spcPts val="105"/>
              </a:spcBef>
            </a:pPr>
            <a:r>
              <a:rPr sz="1275" i="1" spc="-38" dirty="0">
                <a:latin typeface="Times New Roman"/>
                <a:cs typeface="Times New Roman"/>
              </a:rPr>
              <a:t>h</a:t>
            </a:r>
            <a:endParaRPr sz="1275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95715" y="5230000"/>
            <a:ext cx="79057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ts val="1181"/>
              </a:lnSpc>
              <a:spcBef>
                <a:spcPts val="105"/>
              </a:spcBef>
              <a:tabLst>
                <a:tab pos="703898" algn="l"/>
              </a:tabLst>
            </a:pPr>
            <a:r>
              <a:rPr sz="1913" i="1" baseline="14705" dirty="0">
                <a:latin typeface="Times New Roman"/>
                <a:cs typeface="Times New Roman"/>
              </a:rPr>
              <a:t>R</a:t>
            </a:r>
            <a:r>
              <a:rPr sz="900" i="1" dirty="0">
                <a:latin typeface="Times New Roman"/>
                <a:cs typeface="Times New Roman"/>
              </a:rPr>
              <a:t>K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Symbol"/>
                <a:cs typeface="Symbol"/>
              </a:rPr>
              <a:t></a:t>
            </a:r>
            <a:r>
              <a:rPr sz="900" i="1" dirty="0">
                <a:latin typeface="Times New Roman"/>
                <a:cs typeface="Times New Roman"/>
              </a:rPr>
              <a:t>90</a:t>
            </a:r>
            <a:r>
              <a:rPr sz="900" i="1" spc="330" dirty="0">
                <a:latin typeface="Times New Roman"/>
                <a:cs typeface="Times New Roman"/>
              </a:rPr>
              <a:t> </a:t>
            </a:r>
            <a:r>
              <a:rPr sz="1913" spc="-56" baseline="14705" dirty="0">
                <a:latin typeface="Symbol"/>
                <a:cs typeface="Symbol"/>
              </a:rPr>
              <a:t></a:t>
            </a:r>
            <a:r>
              <a:rPr sz="1913" baseline="14705" dirty="0">
                <a:latin typeface="Times New Roman"/>
                <a:cs typeface="Times New Roman"/>
              </a:rPr>
              <a:t>	</a:t>
            </a:r>
            <a:r>
              <a:rPr sz="1350" i="1" spc="-56" baseline="-13888" dirty="0">
                <a:latin typeface="Times New Roman"/>
                <a:cs typeface="Times New Roman"/>
              </a:rPr>
              <a:t>2</a:t>
            </a:r>
            <a:endParaRPr sz="1350" baseline="-13888">
              <a:latin typeface="Times New Roman"/>
              <a:cs typeface="Times New Roman"/>
            </a:endParaRPr>
          </a:p>
          <a:p>
            <a:pPr marR="90964" algn="r">
              <a:lnSpc>
                <a:spcPts val="1181"/>
              </a:lnSpc>
            </a:pPr>
            <a:r>
              <a:rPr sz="1275" i="1" spc="-38" dirty="0">
                <a:latin typeface="Times New Roman"/>
                <a:cs typeface="Times New Roman"/>
              </a:rPr>
              <a:t>e</a:t>
            </a:r>
            <a:endParaRPr sz="1275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50826" y="5892663"/>
            <a:ext cx="1314926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dirty="0">
                <a:solidFill>
                  <a:srgbClr val="003399"/>
                </a:solidFill>
                <a:latin typeface="Calibri"/>
                <a:cs typeface="Calibri"/>
              </a:rPr>
              <a:t>von</a:t>
            </a:r>
            <a:r>
              <a:rPr sz="1200" spc="-26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3399"/>
                </a:solidFill>
                <a:latin typeface="Calibri"/>
                <a:cs typeface="Calibri"/>
              </a:rPr>
              <a:t>Klitzing</a:t>
            </a:r>
            <a:r>
              <a:rPr sz="1200" spc="-3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003399"/>
                </a:solidFill>
                <a:latin typeface="Calibri"/>
                <a:cs typeface="Calibri"/>
              </a:rPr>
              <a:t>Constant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70582" y="4973193"/>
            <a:ext cx="359093" cy="631031"/>
          </a:xfrm>
          <a:custGeom>
            <a:avLst/>
            <a:gdLst/>
            <a:ahLst/>
            <a:cxnLst/>
            <a:rect l="l" t="t" r="r" b="b"/>
            <a:pathLst>
              <a:path w="478789" h="841375">
                <a:moveTo>
                  <a:pt x="0" y="420623"/>
                </a:moveTo>
                <a:lnTo>
                  <a:pt x="2592" y="358466"/>
                </a:lnTo>
                <a:lnTo>
                  <a:pt x="10125" y="299140"/>
                </a:lnTo>
                <a:lnTo>
                  <a:pt x="22227" y="243297"/>
                </a:lnTo>
                <a:lnTo>
                  <a:pt x="38531" y="191587"/>
                </a:lnTo>
                <a:lnTo>
                  <a:pt x="58667" y="144662"/>
                </a:lnTo>
                <a:lnTo>
                  <a:pt x="82265" y="103170"/>
                </a:lnTo>
                <a:lnTo>
                  <a:pt x="108956" y="67764"/>
                </a:lnTo>
                <a:lnTo>
                  <a:pt x="138371" y="39093"/>
                </a:lnTo>
                <a:lnTo>
                  <a:pt x="170141" y="17808"/>
                </a:lnTo>
                <a:lnTo>
                  <a:pt x="239268" y="0"/>
                </a:lnTo>
                <a:lnTo>
                  <a:pt x="274639" y="4560"/>
                </a:lnTo>
                <a:lnTo>
                  <a:pt x="340164" y="39093"/>
                </a:lnTo>
                <a:lnTo>
                  <a:pt x="369579" y="67764"/>
                </a:lnTo>
                <a:lnTo>
                  <a:pt x="396270" y="103170"/>
                </a:lnTo>
                <a:lnTo>
                  <a:pt x="419868" y="144662"/>
                </a:lnTo>
                <a:lnTo>
                  <a:pt x="440004" y="191587"/>
                </a:lnTo>
                <a:lnTo>
                  <a:pt x="456308" y="243297"/>
                </a:lnTo>
                <a:lnTo>
                  <a:pt x="468410" y="299140"/>
                </a:lnTo>
                <a:lnTo>
                  <a:pt x="475943" y="358466"/>
                </a:lnTo>
                <a:lnTo>
                  <a:pt x="478536" y="420623"/>
                </a:lnTo>
                <a:lnTo>
                  <a:pt x="475943" y="482781"/>
                </a:lnTo>
                <a:lnTo>
                  <a:pt x="468410" y="542107"/>
                </a:lnTo>
                <a:lnTo>
                  <a:pt x="456308" y="597950"/>
                </a:lnTo>
                <a:lnTo>
                  <a:pt x="440004" y="649660"/>
                </a:lnTo>
                <a:lnTo>
                  <a:pt x="419868" y="696585"/>
                </a:lnTo>
                <a:lnTo>
                  <a:pt x="396270" y="738077"/>
                </a:lnTo>
                <a:lnTo>
                  <a:pt x="369579" y="773483"/>
                </a:lnTo>
                <a:lnTo>
                  <a:pt x="340164" y="802154"/>
                </a:lnTo>
                <a:lnTo>
                  <a:pt x="308394" y="823439"/>
                </a:lnTo>
                <a:lnTo>
                  <a:pt x="239268" y="841247"/>
                </a:lnTo>
                <a:lnTo>
                  <a:pt x="203896" y="836687"/>
                </a:lnTo>
                <a:lnTo>
                  <a:pt x="138371" y="802154"/>
                </a:lnTo>
                <a:lnTo>
                  <a:pt x="108956" y="773483"/>
                </a:lnTo>
                <a:lnTo>
                  <a:pt x="82265" y="738077"/>
                </a:lnTo>
                <a:lnTo>
                  <a:pt x="58667" y="696585"/>
                </a:lnTo>
                <a:lnTo>
                  <a:pt x="38531" y="649660"/>
                </a:lnTo>
                <a:lnTo>
                  <a:pt x="22227" y="597950"/>
                </a:lnTo>
                <a:lnTo>
                  <a:pt x="10125" y="542107"/>
                </a:lnTo>
                <a:lnTo>
                  <a:pt x="2592" y="482781"/>
                </a:lnTo>
                <a:lnTo>
                  <a:pt x="0" y="420623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0929" y="2175244"/>
            <a:ext cx="5999321" cy="87395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9070" marR="3810" indent="-170021">
              <a:lnSpc>
                <a:spcPct val="150000"/>
              </a:lnSpc>
              <a:spcBef>
                <a:spcPts val="75"/>
              </a:spcBef>
              <a:buFont typeface="Wingdings"/>
              <a:buChar char=""/>
              <a:tabLst>
                <a:tab pos="351949" algn="l"/>
              </a:tabLst>
            </a:pPr>
            <a:r>
              <a:rPr sz="1200" dirty="0">
                <a:latin typeface="Calibri"/>
                <a:cs typeface="Calibri"/>
              </a:rPr>
              <a:t>2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DEG</a:t>
            </a:r>
            <a:r>
              <a:rPr sz="1200" spc="8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existing</a:t>
            </a:r>
            <a:r>
              <a:rPr sz="1200" spc="-23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interface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semiconductor-semiconductor</a:t>
            </a:r>
            <a:r>
              <a:rPr sz="1200" spc="1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</a:t>
            </a:r>
            <a:r>
              <a:rPr sz="1200" spc="-1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semiconductor-</a:t>
            </a:r>
            <a:r>
              <a:rPr sz="1200" spc="-8" dirty="0">
                <a:latin typeface="Calibri"/>
                <a:cs typeface="Calibri"/>
              </a:rPr>
              <a:t>isolator 	</a:t>
            </a:r>
            <a:r>
              <a:rPr sz="1200" dirty="0">
                <a:latin typeface="Calibri"/>
                <a:cs typeface="Calibri"/>
              </a:rPr>
              <a:t>Si</a:t>
            </a:r>
            <a:r>
              <a:rPr sz="1200" spc="-2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MOSFET</a:t>
            </a:r>
            <a:r>
              <a:rPr sz="1200" spc="-19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-11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Heterostructures</a:t>
            </a:r>
            <a:r>
              <a:rPr sz="1200" spc="1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GaAs</a:t>
            </a:r>
            <a:r>
              <a:rPr sz="1200" spc="-2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/</a:t>
            </a:r>
            <a:r>
              <a:rPr sz="1200" spc="-26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Ga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34" dirty="0">
                <a:latin typeface="Calibri"/>
                <a:cs typeface="Calibri"/>
              </a:rPr>
              <a:t> </a:t>
            </a:r>
            <a:r>
              <a:rPr sz="1200" spc="-19" dirty="0">
                <a:latin typeface="Calibri"/>
                <a:cs typeface="Calibri"/>
              </a:rPr>
              <a:t>As</a:t>
            </a:r>
            <a:endParaRPr sz="1200">
              <a:latin typeface="Calibri"/>
              <a:cs typeface="Calibri"/>
            </a:endParaRPr>
          </a:p>
          <a:p>
            <a:pPr marL="200978" indent="-191453">
              <a:spcBef>
                <a:spcPts val="776"/>
              </a:spcBef>
              <a:buFont typeface="Wingdings"/>
              <a:buChar char=""/>
              <a:tabLst>
                <a:tab pos="200978" algn="l"/>
              </a:tabLst>
            </a:pPr>
            <a:r>
              <a:rPr sz="1350" dirty="0">
                <a:latin typeface="Calibri"/>
                <a:cs typeface="Calibri"/>
              </a:rPr>
              <a:t>Low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temperatures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(</a:t>
            </a:r>
            <a:r>
              <a:rPr sz="1350" dirty="0">
                <a:latin typeface="Symbol"/>
                <a:cs typeface="Symbol"/>
              </a:rPr>
              <a:t></a:t>
            </a:r>
            <a:r>
              <a:rPr sz="1350" spc="-45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Calibri"/>
                <a:cs typeface="Calibri"/>
              </a:rPr>
              <a:t>1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spc="-19" dirty="0">
                <a:latin typeface="Calibri"/>
                <a:cs typeface="Calibri"/>
              </a:rPr>
              <a:t>K)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0929" y="3027868"/>
            <a:ext cx="2377916" cy="632064"/>
          </a:xfrm>
          <a:prstGeom prst="rect">
            <a:avLst/>
          </a:prstGeom>
        </p:spPr>
        <p:txBody>
          <a:bodyPr vert="horz" wrap="square" lIns="0" tIns="112871" rIns="0" bIns="0" rtlCol="0">
            <a:spAutoFit/>
          </a:bodyPr>
          <a:lstStyle/>
          <a:p>
            <a:pPr marL="200025" indent="-190500">
              <a:spcBef>
                <a:spcPts val="889"/>
              </a:spcBef>
              <a:buFont typeface="Wingdings"/>
              <a:buChar char=""/>
              <a:tabLst>
                <a:tab pos="200025" algn="l"/>
              </a:tabLst>
            </a:pPr>
            <a:r>
              <a:rPr sz="1350" dirty="0">
                <a:latin typeface="Calibri"/>
                <a:cs typeface="Calibri"/>
              </a:rPr>
              <a:t>High</a:t>
            </a:r>
            <a:r>
              <a:rPr sz="1350" spc="-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magnetic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field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(</a:t>
            </a:r>
            <a:r>
              <a:rPr sz="1350" dirty="0">
                <a:latin typeface="Symbol"/>
                <a:cs typeface="Symbol"/>
              </a:rPr>
              <a:t></a:t>
            </a:r>
            <a:r>
              <a:rPr sz="1350" spc="-41" dirty="0">
                <a:latin typeface="Times New Roman"/>
                <a:cs typeface="Times New Roman"/>
              </a:rPr>
              <a:t> </a:t>
            </a:r>
            <a:r>
              <a:rPr sz="1350" dirty="0">
                <a:latin typeface="Calibri"/>
                <a:cs typeface="Calibri"/>
              </a:rPr>
              <a:t>10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tesla)</a:t>
            </a:r>
            <a:endParaRPr sz="1350">
              <a:latin typeface="Calibri"/>
              <a:cs typeface="Calibri"/>
            </a:endParaRPr>
          </a:p>
          <a:p>
            <a:pPr marL="200025" indent="-190500">
              <a:spcBef>
                <a:spcPts val="810"/>
              </a:spcBef>
              <a:buFont typeface="Wingdings"/>
              <a:buChar char=""/>
              <a:tabLst>
                <a:tab pos="200025" algn="l"/>
              </a:tabLst>
            </a:pPr>
            <a:r>
              <a:rPr sz="1350" dirty="0">
                <a:latin typeface="Calibri"/>
                <a:cs typeface="Calibri"/>
              </a:rPr>
              <a:t>DC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Current</a:t>
            </a:r>
            <a:r>
              <a:rPr sz="1350" spc="-30" dirty="0">
                <a:latin typeface="Calibri"/>
                <a:cs typeface="Calibri"/>
              </a:rPr>
              <a:t> </a:t>
            </a:r>
            <a:r>
              <a:rPr sz="1350" dirty="0">
                <a:latin typeface="Symbol"/>
                <a:cs typeface="Symbol"/>
              </a:rPr>
              <a:t></a:t>
            </a:r>
            <a:r>
              <a:rPr sz="1350" spc="-56" dirty="0">
                <a:latin typeface="Times New Roman"/>
                <a:cs typeface="Times New Roman"/>
              </a:rPr>
              <a:t> </a:t>
            </a:r>
            <a:r>
              <a:rPr sz="1350" spc="-19" dirty="0">
                <a:latin typeface="Calibri"/>
                <a:cs typeface="Calibri"/>
              </a:rPr>
              <a:t>µA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9569" y="2019681"/>
            <a:ext cx="806958" cy="806958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4640698" y="4074754"/>
            <a:ext cx="765333" cy="391001"/>
          </a:xfrm>
          <a:custGeom>
            <a:avLst/>
            <a:gdLst/>
            <a:ahLst/>
            <a:cxnLst/>
            <a:rect l="l" t="t" r="r" b="b"/>
            <a:pathLst>
              <a:path w="1020445" h="521335">
                <a:moveTo>
                  <a:pt x="113105" y="34647"/>
                </a:moveTo>
                <a:lnTo>
                  <a:pt x="95700" y="69302"/>
                </a:lnTo>
                <a:lnTo>
                  <a:pt x="1002926" y="520938"/>
                </a:lnTo>
                <a:lnTo>
                  <a:pt x="1020322" y="486296"/>
                </a:lnTo>
                <a:lnTo>
                  <a:pt x="113105" y="34647"/>
                </a:lnTo>
                <a:close/>
              </a:path>
              <a:path w="1020445" h="521335">
                <a:moveTo>
                  <a:pt x="130508" y="0"/>
                </a:moveTo>
                <a:lnTo>
                  <a:pt x="0" y="0"/>
                </a:lnTo>
                <a:lnTo>
                  <a:pt x="78301" y="103943"/>
                </a:lnTo>
                <a:lnTo>
                  <a:pt x="95700" y="69302"/>
                </a:lnTo>
                <a:lnTo>
                  <a:pt x="78301" y="60640"/>
                </a:lnTo>
                <a:lnTo>
                  <a:pt x="95697" y="25981"/>
                </a:lnTo>
                <a:lnTo>
                  <a:pt x="117458" y="25981"/>
                </a:lnTo>
                <a:lnTo>
                  <a:pt x="130508" y="0"/>
                </a:lnTo>
                <a:close/>
              </a:path>
              <a:path w="1020445" h="521335">
                <a:moveTo>
                  <a:pt x="95697" y="25981"/>
                </a:moveTo>
                <a:lnTo>
                  <a:pt x="78301" y="60640"/>
                </a:lnTo>
                <a:lnTo>
                  <a:pt x="95700" y="69302"/>
                </a:lnTo>
                <a:lnTo>
                  <a:pt x="113105" y="34647"/>
                </a:lnTo>
                <a:lnTo>
                  <a:pt x="95697" y="25981"/>
                </a:lnTo>
                <a:close/>
              </a:path>
              <a:path w="1020445" h="521335">
                <a:moveTo>
                  <a:pt x="117458" y="25981"/>
                </a:moveTo>
                <a:lnTo>
                  <a:pt x="95697" y="25981"/>
                </a:lnTo>
                <a:lnTo>
                  <a:pt x="113105" y="34647"/>
                </a:lnTo>
                <a:lnTo>
                  <a:pt x="117458" y="25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40496" y="3668469"/>
            <a:ext cx="268129" cy="209192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275" i="1" spc="-19" dirty="0">
                <a:latin typeface="Times New Roman"/>
                <a:cs typeface="Times New Roman"/>
              </a:rPr>
              <a:t>Vxx</a:t>
            </a:r>
            <a:endParaRPr sz="1275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56068" y="3059673"/>
            <a:ext cx="120491" cy="208711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75" i="1" spc="-38" dirty="0">
                <a:latin typeface="Times New Roman"/>
                <a:cs typeface="Times New Roman"/>
              </a:rPr>
              <a:t>B</a:t>
            </a:r>
            <a:endParaRPr sz="1275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575072" y="3159354"/>
            <a:ext cx="3738563" cy="2109788"/>
            <a:chOff x="6100096" y="3069472"/>
            <a:chExt cx="4984750" cy="2813050"/>
          </a:xfrm>
        </p:grpSpPr>
        <p:sp>
          <p:nvSpPr>
            <p:cNvPr id="35" name="object 35"/>
            <p:cNvSpPr/>
            <p:nvPr/>
          </p:nvSpPr>
          <p:spPr>
            <a:xfrm>
              <a:off x="8444384" y="4625751"/>
              <a:ext cx="0" cy="969010"/>
            </a:xfrm>
            <a:custGeom>
              <a:avLst/>
              <a:gdLst/>
              <a:ahLst/>
              <a:cxnLst/>
              <a:rect l="l" t="t" r="r" b="b"/>
              <a:pathLst>
                <a:path h="969010">
                  <a:moveTo>
                    <a:pt x="0" y="968496"/>
                  </a:moveTo>
                  <a:lnTo>
                    <a:pt x="0" y="0"/>
                  </a:lnTo>
                </a:path>
              </a:pathLst>
            </a:custGeom>
            <a:ln w="38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04947" y="3089157"/>
              <a:ext cx="3343275" cy="965835"/>
            </a:xfrm>
            <a:custGeom>
              <a:avLst/>
              <a:gdLst/>
              <a:ahLst/>
              <a:cxnLst/>
              <a:rect l="l" t="t" r="r" b="b"/>
              <a:pathLst>
                <a:path w="3343275" h="965835">
                  <a:moveTo>
                    <a:pt x="0" y="965225"/>
                  </a:moveTo>
                  <a:lnTo>
                    <a:pt x="1777346" y="0"/>
                  </a:lnTo>
                  <a:lnTo>
                    <a:pt x="3343203" y="459196"/>
                  </a:lnTo>
                </a:path>
              </a:pathLst>
            </a:custGeom>
            <a:ln w="3875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73046" y="3688677"/>
              <a:ext cx="1638300" cy="872490"/>
            </a:xfrm>
            <a:custGeom>
              <a:avLst/>
              <a:gdLst/>
              <a:ahLst/>
              <a:cxnLst/>
              <a:rect l="l" t="t" r="r" b="b"/>
              <a:pathLst>
                <a:path w="1638300" h="872489">
                  <a:moveTo>
                    <a:pt x="564936" y="871939"/>
                  </a:moveTo>
                  <a:lnTo>
                    <a:pt x="0" y="609816"/>
                  </a:lnTo>
                  <a:lnTo>
                    <a:pt x="1095442" y="0"/>
                  </a:lnTo>
                  <a:lnTo>
                    <a:pt x="1637915" y="223658"/>
                  </a:lnTo>
                </a:path>
              </a:pathLst>
            </a:custGeom>
            <a:ln w="3446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121404" y="3631515"/>
              <a:ext cx="389255" cy="542925"/>
            </a:xfrm>
            <a:custGeom>
              <a:avLst/>
              <a:gdLst/>
              <a:ahLst/>
              <a:cxnLst/>
              <a:rect l="l" t="t" r="r" b="b"/>
              <a:pathLst>
                <a:path w="389254" h="542925">
                  <a:moveTo>
                    <a:pt x="194543" y="0"/>
                  </a:moveTo>
                  <a:lnTo>
                    <a:pt x="155336" y="5508"/>
                  </a:lnTo>
                  <a:lnTo>
                    <a:pt x="118819" y="21306"/>
                  </a:lnTo>
                  <a:lnTo>
                    <a:pt x="85773" y="46306"/>
                  </a:lnTo>
                  <a:lnTo>
                    <a:pt x="56981" y="79416"/>
                  </a:lnTo>
                  <a:lnTo>
                    <a:pt x="33225" y="119548"/>
                  </a:lnTo>
                  <a:lnTo>
                    <a:pt x="15288" y="165612"/>
                  </a:lnTo>
                  <a:lnTo>
                    <a:pt x="3952" y="216519"/>
                  </a:lnTo>
                  <a:lnTo>
                    <a:pt x="0" y="271178"/>
                  </a:lnTo>
                  <a:lnTo>
                    <a:pt x="3952" y="325789"/>
                  </a:lnTo>
                  <a:lnTo>
                    <a:pt x="15288" y="376672"/>
                  </a:lnTo>
                  <a:lnTo>
                    <a:pt x="33225" y="422733"/>
                  </a:lnTo>
                  <a:lnTo>
                    <a:pt x="56981" y="462876"/>
                  </a:lnTo>
                  <a:lnTo>
                    <a:pt x="85773" y="496006"/>
                  </a:lnTo>
                  <a:lnTo>
                    <a:pt x="118819" y="521026"/>
                  </a:lnTo>
                  <a:lnTo>
                    <a:pt x="155336" y="536842"/>
                  </a:lnTo>
                  <a:lnTo>
                    <a:pt x="194543" y="542357"/>
                  </a:lnTo>
                  <a:lnTo>
                    <a:pt x="233749" y="536842"/>
                  </a:lnTo>
                  <a:lnTo>
                    <a:pt x="270266" y="521026"/>
                  </a:lnTo>
                  <a:lnTo>
                    <a:pt x="303312" y="496006"/>
                  </a:lnTo>
                  <a:lnTo>
                    <a:pt x="332104" y="462876"/>
                  </a:lnTo>
                  <a:lnTo>
                    <a:pt x="355860" y="422733"/>
                  </a:lnTo>
                  <a:lnTo>
                    <a:pt x="373797" y="376672"/>
                  </a:lnTo>
                  <a:lnTo>
                    <a:pt x="385133" y="325789"/>
                  </a:lnTo>
                  <a:lnTo>
                    <a:pt x="389086" y="271178"/>
                  </a:lnTo>
                  <a:lnTo>
                    <a:pt x="385133" y="216519"/>
                  </a:lnTo>
                  <a:lnTo>
                    <a:pt x="373797" y="165612"/>
                  </a:lnTo>
                  <a:lnTo>
                    <a:pt x="355860" y="119548"/>
                  </a:lnTo>
                  <a:lnTo>
                    <a:pt x="332104" y="79416"/>
                  </a:lnTo>
                  <a:lnTo>
                    <a:pt x="303312" y="46306"/>
                  </a:lnTo>
                  <a:lnTo>
                    <a:pt x="270266" y="21306"/>
                  </a:lnTo>
                  <a:lnTo>
                    <a:pt x="233749" y="5508"/>
                  </a:lnTo>
                  <a:lnTo>
                    <a:pt x="194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21404" y="3631515"/>
              <a:ext cx="389255" cy="542925"/>
            </a:xfrm>
            <a:custGeom>
              <a:avLst/>
              <a:gdLst/>
              <a:ahLst/>
              <a:cxnLst/>
              <a:rect l="l" t="t" r="r" b="b"/>
              <a:pathLst>
                <a:path w="389254" h="542925">
                  <a:moveTo>
                    <a:pt x="0" y="271178"/>
                  </a:moveTo>
                  <a:lnTo>
                    <a:pt x="3952" y="216519"/>
                  </a:lnTo>
                  <a:lnTo>
                    <a:pt x="15288" y="165612"/>
                  </a:lnTo>
                  <a:lnTo>
                    <a:pt x="33225" y="119548"/>
                  </a:lnTo>
                  <a:lnTo>
                    <a:pt x="56981" y="79416"/>
                  </a:lnTo>
                  <a:lnTo>
                    <a:pt x="85773" y="46306"/>
                  </a:lnTo>
                  <a:lnTo>
                    <a:pt x="118819" y="21306"/>
                  </a:lnTo>
                  <a:lnTo>
                    <a:pt x="155336" y="5508"/>
                  </a:lnTo>
                  <a:lnTo>
                    <a:pt x="194543" y="0"/>
                  </a:lnTo>
                  <a:lnTo>
                    <a:pt x="233749" y="5508"/>
                  </a:lnTo>
                  <a:lnTo>
                    <a:pt x="270266" y="21306"/>
                  </a:lnTo>
                  <a:lnTo>
                    <a:pt x="303312" y="46306"/>
                  </a:lnTo>
                  <a:lnTo>
                    <a:pt x="332104" y="79416"/>
                  </a:lnTo>
                  <a:lnTo>
                    <a:pt x="355860" y="119548"/>
                  </a:lnTo>
                  <a:lnTo>
                    <a:pt x="373797" y="165612"/>
                  </a:lnTo>
                  <a:lnTo>
                    <a:pt x="385133" y="216519"/>
                  </a:lnTo>
                  <a:lnTo>
                    <a:pt x="389086" y="271178"/>
                  </a:lnTo>
                  <a:lnTo>
                    <a:pt x="385133" y="325789"/>
                  </a:lnTo>
                  <a:lnTo>
                    <a:pt x="373797" y="376672"/>
                  </a:lnTo>
                  <a:lnTo>
                    <a:pt x="355860" y="422733"/>
                  </a:lnTo>
                  <a:lnTo>
                    <a:pt x="332104" y="462876"/>
                  </a:lnTo>
                  <a:lnTo>
                    <a:pt x="303312" y="496006"/>
                  </a:lnTo>
                  <a:lnTo>
                    <a:pt x="270266" y="521026"/>
                  </a:lnTo>
                  <a:lnTo>
                    <a:pt x="233749" y="536842"/>
                  </a:lnTo>
                  <a:lnTo>
                    <a:pt x="194543" y="542357"/>
                  </a:lnTo>
                  <a:lnTo>
                    <a:pt x="155336" y="536842"/>
                  </a:lnTo>
                  <a:lnTo>
                    <a:pt x="118819" y="521026"/>
                  </a:lnTo>
                  <a:lnTo>
                    <a:pt x="85773" y="496006"/>
                  </a:lnTo>
                  <a:lnTo>
                    <a:pt x="56981" y="462876"/>
                  </a:lnTo>
                  <a:lnTo>
                    <a:pt x="33225" y="422733"/>
                  </a:lnTo>
                  <a:lnTo>
                    <a:pt x="15288" y="376672"/>
                  </a:lnTo>
                  <a:lnTo>
                    <a:pt x="3952" y="325789"/>
                  </a:lnTo>
                  <a:lnTo>
                    <a:pt x="0" y="271178"/>
                  </a:lnTo>
                  <a:close/>
                </a:path>
              </a:pathLst>
            </a:custGeom>
            <a:ln w="129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73282" y="3670255"/>
              <a:ext cx="376555" cy="529590"/>
            </a:xfrm>
            <a:custGeom>
              <a:avLst/>
              <a:gdLst/>
              <a:ahLst/>
              <a:cxnLst/>
              <a:rect l="l" t="t" r="r" b="b"/>
              <a:pathLst>
                <a:path w="376554" h="529589">
                  <a:moveTo>
                    <a:pt x="188058" y="0"/>
                  </a:moveTo>
                  <a:lnTo>
                    <a:pt x="150158" y="5375"/>
                  </a:lnTo>
                  <a:lnTo>
                    <a:pt x="114858" y="20793"/>
                  </a:lnTo>
                  <a:lnTo>
                    <a:pt x="82913" y="45189"/>
                  </a:lnTo>
                  <a:lnTo>
                    <a:pt x="55081" y="77501"/>
                  </a:lnTo>
                  <a:lnTo>
                    <a:pt x="32117" y="116665"/>
                  </a:lnTo>
                  <a:lnTo>
                    <a:pt x="14778" y="161617"/>
                  </a:lnTo>
                  <a:lnTo>
                    <a:pt x="3820" y="211295"/>
                  </a:lnTo>
                  <a:lnTo>
                    <a:pt x="0" y="264636"/>
                  </a:lnTo>
                  <a:lnTo>
                    <a:pt x="3820" y="317983"/>
                  </a:lnTo>
                  <a:lnTo>
                    <a:pt x="14778" y="367681"/>
                  </a:lnTo>
                  <a:lnTo>
                    <a:pt x="32117" y="412661"/>
                  </a:lnTo>
                  <a:lnTo>
                    <a:pt x="55081" y="451857"/>
                  </a:lnTo>
                  <a:lnTo>
                    <a:pt x="82913" y="484200"/>
                  </a:lnTo>
                  <a:lnTo>
                    <a:pt x="114858" y="508624"/>
                  </a:lnTo>
                  <a:lnTo>
                    <a:pt x="150158" y="524061"/>
                  </a:lnTo>
                  <a:lnTo>
                    <a:pt x="188058" y="529444"/>
                  </a:lnTo>
                  <a:lnTo>
                    <a:pt x="225958" y="524061"/>
                  </a:lnTo>
                  <a:lnTo>
                    <a:pt x="261258" y="508624"/>
                  </a:lnTo>
                  <a:lnTo>
                    <a:pt x="293202" y="484200"/>
                  </a:lnTo>
                  <a:lnTo>
                    <a:pt x="321035" y="451857"/>
                  </a:lnTo>
                  <a:lnTo>
                    <a:pt x="343998" y="412661"/>
                  </a:lnTo>
                  <a:lnTo>
                    <a:pt x="361338" y="367681"/>
                  </a:lnTo>
                  <a:lnTo>
                    <a:pt x="372296" y="317983"/>
                  </a:lnTo>
                  <a:lnTo>
                    <a:pt x="376116" y="264636"/>
                  </a:lnTo>
                  <a:lnTo>
                    <a:pt x="372296" y="211295"/>
                  </a:lnTo>
                  <a:lnTo>
                    <a:pt x="361338" y="161617"/>
                  </a:lnTo>
                  <a:lnTo>
                    <a:pt x="343998" y="116665"/>
                  </a:lnTo>
                  <a:lnTo>
                    <a:pt x="321035" y="77501"/>
                  </a:lnTo>
                  <a:lnTo>
                    <a:pt x="293202" y="45189"/>
                  </a:lnTo>
                  <a:lnTo>
                    <a:pt x="261258" y="20793"/>
                  </a:lnTo>
                  <a:lnTo>
                    <a:pt x="225958" y="5375"/>
                  </a:lnTo>
                  <a:lnTo>
                    <a:pt x="1880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73282" y="3670255"/>
              <a:ext cx="376555" cy="529590"/>
            </a:xfrm>
            <a:custGeom>
              <a:avLst/>
              <a:gdLst/>
              <a:ahLst/>
              <a:cxnLst/>
              <a:rect l="l" t="t" r="r" b="b"/>
              <a:pathLst>
                <a:path w="376554" h="529589">
                  <a:moveTo>
                    <a:pt x="0" y="264636"/>
                  </a:moveTo>
                  <a:lnTo>
                    <a:pt x="3820" y="211295"/>
                  </a:lnTo>
                  <a:lnTo>
                    <a:pt x="14778" y="161617"/>
                  </a:lnTo>
                  <a:lnTo>
                    <a:pt x="32117" y="116665"/>
                  </a:lnTo>
                  <a:lnTo>
                    <a:pt x="55081" y="77501"/>
                  </a:lnTo>
                  <a:lnTo>
                    <a:pt x="82913" y="45189"/>
                  </a:lnTo>
                  <a:lnTo>
                    <a:pt x="114858" y="20793"/>
                  </a:lnTo>
                  <a:lnTo>
                    <a:pt x="150158" y="5375"/>
                  </a:lnTo>
                  <a:lnTo>
                    <a:pt x="188058" y="0"/>
                  </a:lnTo>
                  <a:lnTo>
                    <a:pt x="225958" y="5375"/>
                  </a:lnTo>
                  <a:lnTo>
                    <a:pt x="261258" y="20793"/>
                  </a:lnTo>
                  <a:lnTo>
                    <a:pt x="293202" y="45189"/>
                  </a:lnTo>
                  <a:lnTo>
                    <a:pt x="321035" y="77501"/>
                  </a:lnTo>
                  <a:lnTo>
                    <a:pt x="343998" y="116665"/>
                  </a:lnTo>
                  <a:lnTo>
                    <a:pt x="361338" y="161617"/>
                  </a:lnTo>
                  <a:lnTo>
                    <a:pt x="372296" y="211295"/>
                  </a:lnTo>
                  <a:lnTo>
                    <a:pt x="376116" y="264636"/>
                  </a:lnTo>
                  <a:lnTo>
                    <a:pt x="372296" y="317983"/>
                  </a:lnTo>
                  <a:lnTo>
                    <a:pt x="361338" y="367681"/>
                  </a:lnTo>
                  <a:lnTo>
                    <a:pt x="343998" y="412661"/>
                  </a:lnTo>
                  <a:lnTo>
                    <a:pt x="321035" y="451857"/>
                  </a:lnTo>
                  <a:lnTo>
                    <a:pt x="293202" y="484200"/>
                  </a:lnTo>
                  <a:lnTo>
                    <a:pt x="261258" y="508624"/>
                  </a:lnTo>
                  <a:lnTo>
                    <a:pt x="225958" y="524061"/>
                  </a:lnTo>
                  <a:lnTo>
                    <a:pt x="188058" y="529444"/>
                  </a:lnTo>
                  <a:lnTo>
                    <a:pt x="150158" y="524061"/>
                  </a:lnTo>
                  <a:lnTo>
                    <a:pt x="114858" y="508624"/>
                  </a:lnTo>
                  <a:lnTo>
                    <a:pt x="82913" y="484200"/>
                  </a:lnTo>
                  <a:lnTo>
                    <a:pt x="55081" y="451857"/>
                  </a:lnTo>
                  <a:lnTo>
                    <a:pt x="32117" y="412661"/>
                  </a:lnTo>
                  <a:lnTo>
                    <a:pt x="14778" y="367681"/>
                  </a:lnTo>
                  <a:lnTo>
                    <a:pt x="3820" y="317983"/>
                  </a:lnTo>
                  <a:lnTo>
                    <a:pt x="0" y="264636"/>
                  </a:lnTo>
                  <a:close/>
                </a:path>
              </a:pathLst>
            </a:custGeom>
            <a:ln w="129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0571" y="3760648"/>
              <a:ext cx="244346" cy="35306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121404" y="3631515"/>
              <a:ext cx="389255" cy="542925"/>
            </a:xfrm>
            <a:custGeom>
              <a:avLst/>
              <a:gdLst/>
              <a:ahLst/>
              <a:cxnLst/>
              <a:rect l="l" t="t" r="r" b="b"/>
              <a:pathLst>
                <a:path w="389254" h="542925">
                  <a:moveTo>
                    <a:pt x="194543" y="0"/>
                  </a:moveTo>
                  <a:lnTo>
                    <a:pt x="155336" y="5508"/>
                  </a:lnTo>
                  <a:lnTo>
                    <a:pt x="118819" y="21306"/>
                  </a:lnTo>
                  <a:lnTo>
                    <a:pt x="85773" y="46306"/>
                  </a:lnTo>
                  <a:lnTo>
                    <a:pt x="56981" y="79416"/>
                  </a:lnTo>
                  <a:lnTo>
                    <a:pt x="33225" y="119548"/>
                  </a:lnTo>
                  <a:lnTo>
                    <a:pt x="15288" y="165612"/>
                  </a:lnTo>
                  <a:lnTo>
                    <a:pt x="3952" y="216519"/>
                  </a:lnTo>
                  <a:lnTo>
                    <a:pt x="0" y="271178"/>
                  </a:lnTo>
                  <a:lnTo>
                    <a:pt x="3952" y="325789"/>
                  </a:lnTo>
                  <a:lnTo>
                    <a:pt x="15288" y="376672"/>
                  </a:lnTo>
                  <a:lnTo>
                    <a:pt x="33225" y="422733"/>
                  </a:lnTo>
                  <a:lnTo>
                    <a:pt x="56981" y="462876"/>
                  </a:lnTo>
                  <a:lnTo>
                    <a:pt x="85773" y="496006"/>
                  </a:lnTo>
                  <a:lnTo>
                    <a:pt x="118819" y="521026"/>
                  </a:lnTo>
                  <a:lnTo>
                    <a:pt x="155336" y="536842"/>
                  </a:lnTo>
                  <a:lnTo>
                    <a:pt x="194543" y="542357"/>
                  </a:lnTo>
                  <a:lnTo>
                    <a:pt x="233749" y="536842"/>
                  </a:lnTo>
                  <a:lnTo>
                    <a:pt x="270266" y="521026"/>
                  </a:lnTo>
                  <a:lnTo>
                    <a:pt x="303312" y="496006"/>
                  </a:lnTo>
                  <a:lnTo>
                    <a:pt x="332104" y="462876"/>
                  </a:lnTo>
                  <a:lnTo>
                    <a:pt x="355860" y="422733"/>
                  </a:lnTo>
                  <a:lnTo>
                    <a:pt x="373797" y="376672"/>
                  </a:lnTo>
                  <a:lnTo>
                    <a:pt x="385133" y="325789"/>
                  </a:lnTo>
                  <a:lnTo>
                    <a:pt x="389086" y="271178"/>
                  </a:lnTo>
                  <a:lnTo>
                    <a:pt x="385133" y="216519"/>
                  </a:lnTo>
                  <a:lnTo>
                    <a:pt x="373797" y="165612"/>
                  </a:lnTo>
                  <a:lnTo>
                    <a:pt x="355860" y="119548"/>
                  </a:lnTo>
                  <a:lnTo>
                    <a:pt x="332104" y="79416"/>
                  </a:lnTo>
                  <a:lnTo>
                    <a:pt x="303312" y="46306"/>
                  </a:lnTo>
                  <a:lnTo>
                    <a:pt x="270266" y="21306"/>
                  </a:lnTo>
                  <a:lnTo>
                    <a:pt x="233749" y="5508"/>
                  </a:lnTo>
                  <a:lnTo>
                    <a:pt x="1945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121404" y="3631515"/>
              <a:ext cx="389255" cy="542925"/>
            </a:xfrm>
            <a:custGeom>
              <a:avLst/>
              <a:gdLst/>
              <a:ahLst/>
              <a:cxnLst/>
              <a:rect l="l" t="t" r="r" b="b"/>
              <a:pathLst>
                <a:path w="389254" h="542925">
                  <a:moveTo>
                    <a:pt x="0" y="271178"/>
                  </a:moveTo>
                  <a:lnTo>
                    <a:pt x="3952" y="216519"/>
                  </a:lnTo>
                  <a:lnTo>
                    <a:pt x="15288" y="165612"/>
                  </a:lnTo>
                  <a:lnTo>
                    <a:pt x="33225" y="119548"/>
                  </a:lnTo>
                  <a:lnTo>
                    <a:pt x="56981" y="79416"/>
                  </a:lnTo>
                  <a:lnTo>
                    <a:pt x="85773" y="46306"/>
                  </a:lnTo>
                  <a:lnTo>
                    <a:pt x="118819" y="21306"/>
                  </a:lnTo>
                  <a:lnTo>
                    <a:pt x="155336" y="5508"/>
                  </a:lnTo>
                  <a:lnTo>
                    <a:pt x="194543" y="0"/>
                  </a:lnTo>
                  <a:lnTo>
                    <a:pt x="233749" y="5508"/>
                  </a:lnTo>
                  <a:lnTo>
                    <a:pt x="270266" y="21306"/>
                  </a:lnTo>
                  <a:lnTo>
                    <a:pt x="303312" y="46306"/>
                  </a:lnTo>
                  <a:lnTo>
                    <a:pt x="332104" y="79416"/>
                  </a:lnTo>
                  <a:lnTo>
                    <a:pt x="355860" y="119548"/>
                  </a:lnTo>
                  <a:lnTo>
                    <a:pt x="373797" y="165612"/>
                  </a:lnTo>
                  <a:lnTo>
                    <a:pt x="385133" y="216519"/>
                  </a:lnTo>
                  <a:lnTo>
                    <a:pt x="389086" y="271178"/>
                  </a:lnTo>
                  <a:lnTo>
                    <a:pt x="385133" y="325789"/>
                  </a:lnTo>
                  <a:lnTo>
                    <a:pt x="373797" y="376672"/>
                  </a:lnTo>
                  <a:lnTo>
                    <a:pt x="355860" y="422733"/>
                  </a:lnTo>
                  <a:lnTo>
                    <a:pt x="332104" y="462876"/>
                  </a:lnTo>
                  <a:lnTo>
                    <a:pt x="303312" y="496006"/>
                  </a:lnTo>
                  <a:lnTo>
                    <a:pt x="270266" y="521026"/>
                  </a:lnTo>
                  <a:lnTo>
                    <a:pt x="233749" y="536842"/>
                  </a:lnTo>
                  <a:lnTo>
                    <a:pt x="194543" y="542357"/>
                  </a:lnTo>
                  <a:lnTo>
                    <a:pt x="155336" y="536842"/>
                  </a:lnTo>
                  <a:lnTo>
                    <a:pt x="118819" y="521026"/>
                  </a:lnTo>
                  <a:lnTo>
                    <a:pt x="85773" y="496006"/>
                  </a:lnTo>
                  <a:lnTo>
                    <a:pt x="56981" y="462876"/>
                  </a:lnTo>
                  <a:lnTo>
                    <a:pt x="33225" y="422733"/>
                  </a:lnTo>
                  <a:lnTo>
                    <a:pt x="15288" y="376672"/>
                  </a:lnTo>
                  <a:lnTo>
                    <a:pt x="3952" y="325789"/>
                  </a:lnTo>
                  <a:lnTo>
                    <a:pt x="0" y="271178"/>
                  </a:lnTo>
                  <a:close/>
                </a:path>
              </a:pathLst>
            </a:custGeom>
            <a:ln w="129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173282" y="3670255"/>
              <a:ext cx="376555" cy="529590"/>
            </a:xfrm>
            <a:custGeom>
              <a:avLst/>
              <a:gdLst/>
              <a:ahLst/>
              <a:cxnLst/>
              <a:rect l="l" t="t" r="r" b="b"/>
              <a:pathLst>
                <a:path w="376554" h="529589">
                  <a:moveTo>
                    <a:pt x="188058" y="0"/>
                  </a:moveTo>
                  <a:lnTo>
                    <a:pt x="150158" y="5375"/>
                  </a:lnTo>
                  <a:lnTo>
                    <a:pt x="114858" y="20793"/>
                  </a:lnTo>
                  <a:lnTo>
                    <a:pt x="82913" y="45189"/>
                  </a:lnTo>
                  <a:lnTo>
                    <a:pt x="55081" y="77501"/>
                  </a:lnTo>
                  <a:lnTo>
                    <a:pt x="32117" y="116665"/>
                  </a:lnTo>
                  <a:lnTo>
                    <a:pt x="14778" y="161617"/>
                  </a:lnTo>
                  <a:lnTo>
                    <a:pt x="3820" y="211295"/>
                  </a:lnTo>
                  <a:lnTo>
                    <a:pt x="0" y="264636"/>
                  </a:lnTo>
                  <a:lnTo>
                    <a:pt x="3820" y="317983"/>
                  </a:lnTo>
                  <a:lnTo>
                    <a:pt x="14778" y="367681"/>
                  </a:lnTo>
                  <a:lnTo>
                    <a:pt x="32117" y="412661"/>
                  </a:lnTo>
                  <a:lnTo>
                    <a:pt x="55081" y="451857"/>
                  </a:lnTo>
                  <a:lnTo>
                    <a:pt x="82913" y="484200"/>
                  </a:lnTo>
                  <a:lnTo>
                    <a:pt x="114858" y="508624"/>
                  </a:lnTo>
                  <a:lnTo>
                    <a:pt x="150158" y="524061"/>
                  </a:lnTo>
                  <a:lnTo>
                    <a:pt x="188058" y="529444"/>
                  </a:lnTo>
                  <a:lnTo>
                    <a:pt x="225958" y="524061"/>
                  </a:lnTo>
                  <a:lnTo>
                    <a:pt x="261258" y="508624"/>
                  </a:lnTo>
                  <a:lnTo>
                    <a:pt x="293202" y="484200"/>
                  </a:lnTo>
                  <a:lnTo>
                    <a:pt x="321035" y="451857"/>
                  </a:lnTo>
                  <a:lnTo>
                    <a:pt x="343998" y="412661"/>
                  </a:lnTo>
                  <a:lnTo>
                    <a:pt x="361338" y="367681"/>
                  </a:lnTo>
                  <a:lnTo>
                    <a:pt x="372296" y="317983"/>
                  </a:lnTo>
                  <a:lnTo>
                    <a:pt x="376116" y="264636"/>
                  </a:lnTo>
                  <a:lnTo>
                    <a:pt x="372296" y="211295"/>
                  </a:lnTo>
                  <a:lnTo>
                    <a:pt x="361338" y="161617"/>
                  </a:lnTo>
                  <a:lnTo>
                    <a:pt x="343998" y="116665"/>
                  </a:lnTo>
                  <a:lnTo>
                    <a:pt x="321035" y="77501"/>
                  </a:lnTo>
                  <a:lnTo>
                    <a:pt x="293202" y="45189"/>
                  </a:lnTo>
                  <a:lnTo>
                    <a:pt x="261258" y="20793"/>
                  </a:lnTo>
                  <a:lnTo>
                    <a:pt x="225958" y="5375"/>
                  </a:lnTo>
                  <a:lnTo>
                    <a:pt x="1880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73282" y="3670255"/>
              <a:ext cx="376555" cy="529590"/>
            </a:xfrm>
            <a:custGeom>
              <a:avLst/>
              <a:gdLst/>
              <a:ahLst/>
              <a:cxnLst/>
              <a:rect l="l" t="t" r="r" b="b"/>
              <a:pathLst>
                <a:path w="376554" h="529589">
                  <a:moveTo>
                    <a:pt x="0" y="264636"/>
                  </a:moveTo>
                  <a:lnTo>
                    <a:pt x="3820" y="211295"/>
                  </a:lnTo>
                  <a:lnTo>
                    <a:pt x="14778" y="161617"/>
                  </a:lnTo>
                  <a:lnTo>
                    <a:pt x="32117" y="116665"/>
                  </a:lnTo>
                  <a:lnTo>
                    <a:pt x="55081" y="77501"/>
                  </a:lnTo>
                  <a:lnTo>
                    <a:pt x="82913" y="45189"/>
                  </a:lnTo>
                  <a:lnTo>
                    <a:pt x="114858" y="20793"/>
                  </a:lnTo>
                  <a:lnTo>
                    <a:pt x="150158" y="5375"/>
                  </a:lnTo>
                  <a:lnTo>
                    <a:pt x="188058" y="0"/>
                  </a:lnTo>
                  <a:lnTo>
                    <a:pt x="225958" y="5375"/>
                  </a:lnTo>
                  <a:lnTo>
                    <a:pt x="261258" y="20793"/>
                  </a:lnTo>
                  <a:lnTo>
                    <a:pt x="293202" y="45189"/>
                  </a:lnTo>
                  <a:lnTo>
                    <a:pt x="321035" y="77501"/>
                  </a:lnTo>
                  <a:lnTo>
                    <a:pt x="343998" y="116665"/>
                  </a:lnTo>
                  <a:lnTo>
                    <a:pt x="361338" y="161617"/>
                  </a:lnTo>
                  <a:lnTo>
                    <a:pt x="372296" y="211295"/>
                  </a:lnTo>
                  <a:lnTo>
                    <a:pt x="376116" y="264636"/>
                  </a:lnTo>
                  <a:lnTo>
                    <a:pt x="372296" y="317983"/>
                  </a:lnTo>
                  <a:lnTo>
                    <a:pt x="361338" y="367681"/>
                  </a:lnTo>
                  <a:lnTo>
                    <a:pt x="343998" y="412661"/>
                  </a:lnTo>
                  <a:lnTo>
                    <a:pt x="321035" y="451857"/>
                  </a:lnTo>
                  <a:lnTo>
                    <a:pt x="293202" y="484200"/>
                  </a:lnTo>
                  <a:lnTo>
                    <a:pt x="261258" y="508624"/>
                  </a:lnTo>
                  <a:lnTo>
                    <a:pt x="225958" y="524061"/>
                  </a:lnTo>
                  <a:lnTo>
                    <a:pt x="188058" y="529444"/>
                  </a:lnTo>
                  <a:lnTo>
                    <a:pt x="150158" y="524061"/>
                  </a:lnTo>
                  <a:lnTo>
                    <a:pt x="114858" y="508624"/>
                  </a:lnTo>
                  <a:lnTo>
                    <a:pt x="82913" y="484200"/>
                  </a:lnTo>
                  <a:lnTo>
                    <a:pt x="55081" y="451857"/>
                  </a:lnTo>
                  <a:lnTo>
                    <a:pt x="32117" y="412661"/>
                  </a:lnTo>
                  <a:lnTo>
                    <a:pt x="14778" y="367681"/>
                  </a:lnTo>
                  <a:lnTo>
                    <a:pt x="3820" y="317983"/>
                  </a:lnTo>
                  <a:lnTo>
                    <a:pt x="0" y="264636"/>
                  </a:lnTo>
                  <a:close/>
                </a:path>
              </a:pathLst>
            </a:custGeom>
            <a:ln w="129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0571" y="3760648"/>
              <a:ext cx="244346" cy="353060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691978" y="3542155"/>
              <a:ext cx="3373120" cy="1187450"/>
            </a:xfrm>
            <a:custGeom>
              <a:avLst/>
              <a:gdLst/>
              <a:ahLst/>
              <a:cxnLst/>
              <a:rect l="l" t="t" r="r" b="b"/>
              <a:pathLst>
                <a:path w="3373120" h="1187450">
                  <a:moveTo>
                    <a:pt x="0" y="502585"/>
                  </a:moveTo>
                  <a:lnTo>
                    <a:pt x="207512" y="618804"/>
                  </a:lnTo>
                </a:path>
                <a:path w="3373120" h="1187450">
                  <a:moveTo>
                    <a:pt x="1449130" y="1179361"/>
                  </a:moveTo>
                  <a:lnTo>
                    <a:pt x="3373119" y="0"/>
                  </a:lnTo>
                </a:path>
                <a:path w="3373120" h="1187450">
                  <a:moveTo>
                    <a:pt x="1297127" y="1070683"/>
                  </a:moveTo>
                  <a:lnTo>
                    <a:pt x="1491670" y="1186903"/>
                  </a:lnTo>
                </a:path>
              </a:pathLst>
            </a:custGeom>
            <a:ln w="3882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00096" y="3205376"/>
              <a:ext cx="4665980" cy="2677160"/>
            </a:xfrm>
            <a:custGeom>
              <a:avLst/>
              <a:gdLst/>
              <a:ahLst/>
              <a:cxnLst/>
              <a:rect l="l" t="t" r="r" b="b"/>
              <a:pathLst>
                <a:path w="4665980" h="2677160">
                  <a:moveTo>
                    <a:pt x="4577346" y="28088"/>
                  </a:moveTo>
                  <a:lnTo>
                    <a:pt x="0" y="2643249"/>
                  </a:lnTo>
                  <a:lnTo>
                    <a:pt x="19367" y="2676849"/>
                  </a:lnTo>
                  <a:lnTo>
                    <a:pt x="4596663" y="61692"/>
                  </a:lnTo>
                  <a:lnTo>
                    <a:pt x="4598217" y="38472"/>
                  </a:lnTo>
                  <a:lnTo>
                    <a:pt x="4598379" y="38472"/>
                  </a:lnTo>
                  <a:lnTo>
                    <a:pt x="4577346" y="28088"/>
                  </a:lnTo>
                  <a:close/>
                </a:path>
                <a:path w="4665980" h="2677160">
                  <a:moveTo>
                    <a:pt x="4651196" y="21694"/>
                  </a:moveTo>
                  <a:lnTo>
                    <a:pt x="4588539" y="21694"/>
                  </a:lnTo>
                  <a:lnTo>
                    <a:pt x="4607906" y="55268"/>
                  </a:lnTo>
                  <a:lnTo>
                    <a:pt x="4596663" y="61692"/>
                  </a:lnTo>
                  <a:lnTo>
                    <a:pt x="4593553" y="108127"/>
                  </a:lnTo>
                  <a:lnTo>
                    <a:pt x="4651196" y="21694"/>
                  </a:lnTo>
                  <a:close/>
                </a:path>
                <a:path w="4665980" h="2677160">
                  <a:moveTo>
                    <a:pt x="4598217" y="38472"/>
                  </a:moveTo>
                  <a:lnTo>
                    <a:pt x="4596663" y="61692"/>
                  </a:lnTo>
                  <a:lnTo>
                    <a:pt x="4607906" y="55268"/>
                  </a:lnTo>
                  <a:lnTo>
                    <a:pt x="4598217" y="38472"/>
                  </a:lnTo>
                  <a:close/>
                </a:path>
                <a:path w="4665980" h="2677160">
                  <a:moveTo>
                    <a:pt x="4588539" y="21694"/>
                  </a:moveTo>
                  <a:lnTo>
                    <a:pt x="4577346" y="28088"/>
                  </a:lnTo>
                  <a:lnTo>
                    <a:pt x="4598379" y="38472"/>
                  </a:lnTo>
                  <a:lnTo>
                    <a:pt x="4598217" y="38472"/>
                  </a:lnTo>
                  <a:lnTo>
                    <a:pt x="4588539" y="21694"/>
                  </a:lnTo>
                  <a:close/>
                </a:path>
                <a:path w="4665980" h="2677160">
                  <a:moveTo>
                    <a:pt x="4665664" y="0"/>
                  </a:moveTo>
                  <a:lnTo>
                    <a:pt x="4535450" y="7403"/>
                  </a:lnTo>
                  <a:lnTo>
                    <a:pt x="4577346" y="28088"/>
                  </a:lnTo>
                  <a:lnTo>
                    <a:pt x="4588539" y="21694"/>
                  </a:lnTo>
                  <a:lnTo>
                    <a:pt x="4651196" y="21694"/>
                  </a:lnTo>
                  <a:lnTo>
                    <a:pt x="46656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997791" y="2889475"/>
            <a:ext cx="120491" cy="208711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75" i="1" spc="-38" dirty="0">
                <a:latin typeface="Times New Roman"/>
                <a:cs typeface="Times New Roman"/>
              </a:rPr>
              <a:t>V</a:t>
            </a:r>
            <a:endParaRPr sz="1275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097008" y="2952427"/>
            <a:ext cx="125254" cy="185628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125" i="1" spc="-38" dirty="0">
                <a:latin typeface="Times New Roman"/>
                <a:cs typeface="Times New Roman"/>
              </a:rPr>
              <a:t>H</a:t>
            </a:r>
            <a:endParaRPr sz="1125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703927" y="2815774"/>
            <a:ext cx="3074194" cy="2455545"/>
            <a:chOff x="6271902" y="2611365"/>
            <a:chExt cx="4098925" cy="3274060"/>
          </a:xfrm>
        </p:grpSpPr>
        <p:sp>
          <p:nvSpPr>
            <p:cNvPr id="53" name="object 53"/>
            <p:cNvSpPr/>
            <p:nvPr/>
          </p:nvSpPr>
          <p:spPr>
            <a:xfrm>
              <a:off x="8885349" y="2856718"/>
              <a:ext cx="376555" cy="529590"/>
            </a:xfrm>
            <a:custGeom>
              <a:avLst/>
              <a:gdLst/>
              <a:ahLst/>
              <a:cxnLst/>
              <a:rect l="l" t="t" r="r" b="b"/>
              <a:pathLst>
                <a:path w="376554" h="529589">
                  <a:moveTo>
                    <a:pt x="187971" y="0"/>
                  </a:moveTo>
                  <a:lnTo>
                    <a:pt x="150055" y="5375"/>
                  </a:lnTo>
                  <a:lnTo>
                    <a:pt x="114756" y="20793"/>
                  </a:lnTo>
                  <a:lnTo>
                    <a:pt x="82824" y="45189"/>
                  </a:lnTo>
                  <a:lnTo>
                    <a:pt x="55012" y="77501"/>
                  </a:lnTo>
                  <a:lnTo>
                    <a:pt x="32072" y="116665"/>
                  </a:lnTo>
                  <a:lnTo>
                    <a:pt x="14755" y="161617"/>
                  </a:lnTo>
                  <a:lnTo>
                    <a:pt x="3814" y="211295"/>
                  </a:lnTo>
                  <a:lnTo>
                    <a:pt x="0" y="264636"/>
                  </a:lnTo>
                  <a:lnTo>
                    <a:pt x="3814" y="317983"/>
                  </a:lnTo>
                  <a:lnTo>
                    <a:pt x="14755" y="367681"/>
                  </a:lnTo>
                  <a:lnTo>
                    <a:pt x="32072" y="412661"/>
                  </a:lnTo>
                  <a:lnTo>
                    <a:pt x="55012" y="451857"/>
                  </a:lnTo>
                  <a:lnTo>
                    <a:pt x="82824" y="484200"/>
                  </a:lnTo>
                  <a:lnTo>
                    <a:pt x="114756" y="508624"/>
                  </a:lnTo>
                  <a:lnTo>
                    <a:pt x="150055" y="524061"/>
                  </a:lnTo>
                  <a:lnTo>
                    <a:pt x="187971" y="529444"/>
                  </a:lnTo>
                  <a:lnTo>
                    <a:pt x="225895" y="524061"/>
                  </a:lnTo>
                  <a:lnTo>
                    <a:pt x="261214" y="508624"/>
                  </a:lnTo>
                  <a:lnTo>
                    <a:pt x="293174" y="484200"/>
                  </a:lnTo>
                  <a:lnTo>
                    <a:pt x="321017" y="451857"/>
                  </a:lnTo>
                  <a:lnTo>
                    <a:pt x="343989" y="412661"/>
                  </a:lnTo>
                  <a:lnTo>
                    <a:pt x="361334" y="367681"/>
                  </a:lnTo>
                  <a:lnTo>
                    <a:pt x="372295" y="317983"/>
                  </a:lnTo>
                  <a:lnTo>
                    <a:pt x="376116" y="264636"/>
                  </a:lnTo>
                  <a:lnTo>
                    <a:pt x="372295" y="211295"/>
                  </a:lnTo>
                  <a:lnTo>
                    <a:pt x="361334" y="161617"/>
                  </a:lnTo>
                  <a:lnTo>
                    <a:pt x="343989" y="116665"/>
                  </a:lnTo>
                  <a:lnTo>
                    <a:pt x="321017" y="77501"/>
                  </a:lnTo>
                  <a:lnTo>
                    <a:pt x="293174" y="45189"/>
                  </a:lnTo>
                  <a:lnTo>
                    <a:pt x="261214" y="20793"/>
                  </a:lnTo>
                  <a:lnTo>
                    <a:pt x="225895" y="5375"/>
                  </a:lnTo>
                  <a:lnTo>
                    <a:pt x="1879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885349" y="2856718"/>
              <a:ext cx="376555" cy="529590"/>
            </a:xfrm>
            <a:custGeom>
              <a:avLst/>
              <a:gdLst/>
              <a:ahLst/>
              <a:cxnLst/>
              <a:rect l="l" t="t" r="r" b="b"/>
              <a:pathLst>
                <a:path w="376554" h="529589">
                  <a:moveTo>
                    <a:pt x="0" y="264636"/>
                  </a:moveTo>
                  <a:lnTo>
                    <a:pt x="3814" y="211295"/>
                  </a:lnTo>
                  <a:lnTo>
                    <a:pt x="14755" y="161617"/>
                  </a:lnTo>
                  <a:lnTo>
                    <a:pt x="32072" y="116665"/>
                  </a:lnTo>
                  <a:lnTo>
                    <a:pt x="55012" y="77501"/>
                  </a:lnTo>
                  <a:lnTo>
                    <a:pt x="82824" y="45189"/>
                  </a:lnTo>
                  <a:lnTo>
                    <a:pt x="114756" y="20793"/>
                  </a:lnTo>
                  <a:lnTo>
                    <a:pt x="150055" y="5375"/>
                  </a:lnTo>
                  <a:lnTo>
                    <a:pt x="187971" y="0"/>
                  </a:lnTo>
                  <a:lnTo>
                    <a:pt x="225895" y="5375"/>
                  </a:lnTo>
                  <a:lnTo>
                    <a:pt x="261214" y="20793"/>
                  </a:lnTo>
                  <a:lnTo>
                    <a:pt x="293174" y="45189"/>
                  </a:lnTo>
                  <a:lnTo>
                    <a:pt x="321017" y="77501"/>
                  </a:lnTo>
                  <a:lnTo>
                    <a:pt x="343989" y="116665"/>
                  </a:lnTo>
                  <a:lnTo>
                    <a:pt x="361334" y="161617"/>
                  </a:lnTo>
                  <a:lnTo>
                    <a:pt x="372295" y="211295"/>
                  </a:lnTo>
                  <a:lnTo>
                    <a:pt x="376116" y="264636"/>
                  </a:lnTo>
                  <a:lnTo>
                    <a:pt x="372295" y="317983"/>
                  </a:lnTo>
                  <a:lnTo>
                    <a:pt x="361334" y="367681"/>
                  </a:lnTo>
                  <a:lnTo>
                    <a:pt x="343989" y="412661"/>
                  </a:lnTo>
                  <a:lnTo>
                    <a:pt x="321017" y="451857"/>
                  </a:lnTo>
                  <a:lnTo>
                    <a:pt x="293174" y="484200"/>
                  </a:lnTo>
                  <a:lnTo>
                    <a:pt x="261214" y="508624"/>
                  </a:lnTo>
                  <a:lnTo>
                    <a:pt x="225895" y="524061"/>
                  </a:lnTo>
                  <a:lnTo>
                    <a:pt x="187971" y="529444"/>
                  </a:lnTo>
                  <a:lnTo>
                    <a:pt x="150055" y="524061"/>
                  </a:lnTo>
                  <a:lnTo>
                    <a:pt x="114756" y="508624"/>
                  </a:lnTo>
                  <a:lnTo>
                    <a:pt x="82824" y="484200"/>
                  </a:lnTo>
                  <a:lnTo>
                    <a:pt x="55012" y="451857"/>
                  </a:lnTo>
                  <a:lnTo>
                    <a:pt x="32072" y="412661"/>
                  </a:lnTo>
                  <a:lnTo>
                    <a:pt x="14755" y="367681"/>
                  </a:lnTo>
                  <a:lnTo>
                    <a:pt x="3814" y="317983"/>
                  </a:lnTo>
                  <a:lnTo>
                    <a:pt x="0" y="264636"/>
                  </a:lnTo>
                  <a:close/>
                </a:path>
              </a:pathLst>
            </a:custGeom>
            <a:ln w="129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924258" y="2882544"/>
              <a:ext cx="376555" cy="529590"/>
            </a:xfrm>
            <a:custGeom>
              <a:avLst/>
              <a:gdLst/>
              <a:ahLst/>
              <a:cxnLst/>
              <a:rect l="l" t="t" r="r" b="b"/>
              <a:pathLst>
                <a:path w="376554" h="529589">
                  <a:moveTo>
                    <a:pt x="187971" y="0"/>
                  </a:moveTo>
                  <a:lnTo>
                    <a:pt x="150055" y="5375"/>
                  </a:lnTo>
                  <a:lnTo>
                    <a:pt x="114756" y="20793"/>
                  </a:lnTo>
                  <a:lnTo>
                    <a:pt x="82824" y="45189"/>
                  </a:lnTo>
                  <a:lnTo>
                    <a:pt x="55012" y="77501"/>
                  </a:lnTo>
                  <a:lnTo>
                    <a:pt x="32072" y="116665"/>
                  </a:lnTo>
                  <a:lnTo>
                    <a:pt x="14755" y="161617"/>
                  </a:lnTo>
                  <a:lnTo>
                    <a:pt x="3814" y="211295"/>
                  </a:lnTo>
                  <a:lnTo>
                    <a:pt x="0" y="264636"/>
                  </a:lnTo>
                  <a:lnTo>
                    <a:pt x="3814" y="317983"/>
                  </a:lnTo>
                  <a:lnTo>
                    <a:pt x="14755" y="367681"/>
                  </a:lnTo>
                  <a:lnTo>
                    <a:pt x="32072" y="412661"/>
                  </a:lnTo>
                  <a:lnTo>
                    <a:pt x="55012" y="451857"/>
                  </a:lnTo>
                  <a:lnTo>
                    <a:pt x="82824" y="484200"/>
                  </a:lnTo>
                  <a:lnTo>
                    <a:pt x="114756" y="508624"/>
                  </a:lnTo>
                  <a:lnTo>
                    <a:pt x="150055" y="524061"/>
                  </a:lnTo>
                  <a:lnTo>
                    <a:pt x="187971" y="529444"/>
                  </a:lnTo>
                  <a:lnTo>
                    <a:pt x="225895" y="524061"/>
                  </a:lnTo>
                  <a:lnTo>
                    <a:pt x="261214" y="508624"/>
                  </a:lnTo>
                  <a:lnTo>
                    <a:pt x="293174" y="484200"/>
                  </a:lnTo>
                  <a:lnTo>
                    <a:pt x="321017" y="451857"/>
                  </a:lnTo>
                  <a:lnTo>
                    <a:pt x="343989" y="412661"/>
                  </a:lnTo>
                  <a:lnTo>
                    <a:pt x="361334" y="367681"/>
                  </a:lnTo>
                  <a:lnTo>
                    <a:pt x="372295" y="317983"/>
                  </a:lnTo>
                  <a:lnTo>
                    <a:pt x="376116" y="264636"/>
                  </a:lnTo>
                  <a:lnTo>
                    <a:pt x="372295" y="211295"/>
                  </a:lnTo>
                  <a:lnTo>
                    <a:pt x="361334" y="161617"/>
                  </a:lnTo>
                  <a:lnTo>
                    <a:pt x="343989" y="116665"/>
                  </a:lnTo>
                  <a:lnTo>
                    <a:pt x="321017" y="77501"/>
                  </a:lnTo>
                  <a:lnTo>
                    <a:pt x="293174" y="45189"/>
                  </a:lnTo>
                  <a:lnTo>
                    <a:pt x="261214" y="20793"/>
                  </a:lnTo>
                  <a:lnTo>
                    <a:pt x="225895" y="5375"/>
                  </a:lnTo>
                  <a:lnTo>
                    <a:pt x="1879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924258" y="2882544"/>
              <a:ext cx="376555" cy="529590"/>
            </a:xfrm>
            <a:custGeom>
              <a:avLst/>
              <a:gdLst/>
              <a:ahLst/>
              <a:cxnLst/>
              <a:rect l="l" t="t" r="r" b="b"/>
              <a:pathLst>
                <a:path w="376554" h="529589">
                  <a:moveTo>
                    <a:pt x="0" y="264636"/>
                  </a:moveTo>
                  <a:lnTo>
                    <a:pt x="3814" y="211295"/>
                  </a:lnTo>
                  <a:lnTo>
                    <a:pt x="14755" y="161617"/>
                  </a:lnTo>
                  <a:lnTo>
                    <a:pt x="32072" y="116665"/>
                  </a:lnTo>
                  <a:lnTo>
                    <a:pt x="55012" y="77501"/>
                  </a:lnTo>
                  <a:lnTo>
                    <a:pt x="82824" y="45189"/>
                  </a:lnTo>
                  <a:lnTo>
                    <a:pt x="114756" y="20793"/>
                  </a:lnTo>
                  <a:lnTo>
                    <a:pt x="150055" y="5375"/>
                  </a:lnTo>
                  <a:lnTo>
                    <a:pt x="187971" y="0"/>
                  </a:lnTo>
                  <a:lnTo>
                    <a:pt x="225895" y="5375"/>
                  </a:lnTo>
                  <a:lnTo>
                    <a:pt x="261214" y="20793"/>
                  </a:lnTo>
                  <a:lnTo>
                    <a:pt x="293174" y="45189"/>
                  </a:lnTo>
                  <a:lnTo>
                    <a:pt x="321017" y="77501"/>
                  </a:lnTo>
                  <a:lnTo>
                    <a:pt x="343989" y="116665"/>
                  </a:lnTo>
                  <a:lnTo>
                    <a:pt x="361334" y="161617"/>
                  </a:lnTo>
                  <a:lnTo>
                    <a:pt x="372295" y="211295"/>
                  </a:lnTo>
                  <a:lnTo>
                    <a:pt x="376116" y="264636"/>
                  </a:lnTo>
                  <a:lnTo>
                    <a:pt x="372295" y="317983"/>
                  </a:lnTo>
                  <a:lnTo>
                    <a:pt x="361334" y="367681"/>
                  </a:lnTo>
                  <a:lnTo>
                    <a:pt x="343989" y="412661"/>
                  </a:lnTo>
                  <a:lnTo>
                    <a:pt x="321017" y="451857"/>
                  </a:lnTo>
                  <a:lnTo>
                    <a:pt x="293174" y="484200"/>
                  </a:lnTo>
                  <a:lnTo>
                    <a:pt x="261214" y="508624"/>
                  </a:lnTo>
                  <a:lnTo>
                    <a:pt x="225895" y="524061"/>
                  </a:lnTo>
                  <a:lnTo>
                    <a:pt x="187971" y="529444"/>
                  </a:lnTo>
                  <a:lnTo>
                    <a:pt x="150055" y="524061"/>
                  </a:lnTo>
                  <a:lnTo>
                    <a:pt x="114756" y="508624"/>
                  </a:lnTo>
                  <a:lnTo>
                    <a:pt x="82824" y="484200"/>
                  </a:lnTo>
                  <a:lnTo>
                    <a:pt x="55012" y="451857"/>
                  </a:lnTo>
                  <a:lnTo>
                    <a:pt x="32072" y="412661"/>
                  </a:lnTo>
                  <a:lnTo>
                    <a:pt x="14755" y="367681"/>
                  </a:lnTo>
                  <a:lnTo>
                    <a:pt x="3814" y="317983"/>
                  </a:lnTo>
                  <a:lnTo>
                    <a:pt x="0" y="264636"/>
                  </a:lnTo>
                  <a:close/>
                </a:path>
              </a:pathLst>
            </a:custGeom>
            <a:ln w="129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1546" y="2985850"/>
              <a:ext cx="244312" cy="340146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885349" y="2856718"/>
              <a:ext cx="376555" cy="529590"/>
            </a:xfrm>
            <a:custGeom>
              <a:avLst/>
              <a:gdLst/>
              <a:ahLst/>
              <a:cxnLst/>
              <a:rect l="l" t="t" r="r" b="b"/>
              <a:pathLst>
                <a:path w="376554" h="529589">
                  <a:moveTo>
                    <a:pt x="187971" y="0"/>
                  </a:moveTo>
                  <a:lnTo>
                    <a:pt x="150055" y="5375"/>
                  </a:lnTo>
                  <a:lnTo>
                    <a:pt x="114756" y="20793"/>
                  </a:lnTo>
                  <a:lnTo>
                    <a:pt x="82824" y="45189"/>
                  </a:lnTo>
                  <a:lnTo>
                    <a:pt x="55012" y="77501"/>
                  </a:lnTo>
                  <a:lnTo>
                    <a:pt x="32072" y="116665"/>
                  </a:lnTo>
                  <a:lnTo>
                    <a:pt x="14755" y="161617"/>
                  </a:lnTo>
                  <a:lnTo>
                    <a:pt x="3814" y="211295"/>
                  </a:lnTo>
                  <a:lnTo>
                    <a:pt x="0" y="264636"/>
                  </a:lnTo>
                  <a:lnTo>
                    <a:pt x="3814" y="317983"/>
                  </a:lnTo>
                  <a:lnTo>
                    <a:pt x="14755" y="367681"/>
                  </a:lnTo>
                  <a:lnTo>
                    <a:pt x="32072" y="412661"/>
                  </a:lnTo>
                  <a:lnTo>
                    <a:pt x="55012" y="451857"/>
                  </a:lnTo>
                  <a:lnTo>
                    <a:pt x="82824" y="484200"/>
                  </a:lnTo>
                  <a:lnTo>
                    <a:pt x="114756" y="508624"/>
                  </a:lnTo>
                  <a:lnTo>
                    <a:pt x="150055" y="524061"/>
                  </a:lnTo>
                  <a:lnTo>
                    <a:pt x="187971" y="529444"/>
                  </a:lnTo>
                  <a:lnTo>
                    <a:pt x="225895" y="524061"/>
                  </a:lnTo>
                  <a:lnTo>
                    <a:pt x="261214" y="508624"/>
                  </a:lnTo>
                  <a:lnTo>
                    <a:pt x="293174" y="484200"/>
                  </a:lnTo>
                  <a:lnTo>
                    <a:pt x="321017" y="451857"/>
                  </a:lnTo>
                  <a:lnTo>
                    <a:pt x="343989" y="412661"/>
                  </a:lnTo>
                  <a:lnTo>
                    <a:pt x="361334" y="367681"/>
                  </a:lnTo>
                  <a:lnTo>
                    <a:pt x="372295" y="317983"/>
                  </a:lnTo>
                  <a:lnTo>
                    <a:pt x="376116" y="264636"/>
                  </a:lnTo>
                  <a:lnTo>
                    <a:pt x="372295" y="211295"/>
                  </a:lnTo>
                  <a:lnTo>
                    <a:pt x="361334" y="161617"/>
                  </a:lnTo>
                  <a:lnTo>
                    <a:pt x="343989" y="116665"/>
                  </a:lnTo>
                  <a:lnTo>
                    <a:pt x="321017" y="77501"/>
                  </a:lnTo>
                  <a:lnTo>
                    <a:pt x="293174" y="45189"/>
                  </a:lnTo>
                  <a:lnTo>
                    <a:pt x="261214" y="20793"/>
                  </a:lnTo>
                  <a:lnTo>
                    <a:pt x="225895" y="5375"/>
                  </a:lnTo>
                  <a:lnTo>
                    <a:pt x="1879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885349" y="2856718"/>
              <a:ext cx="376555" cy="529590"/>
            </a:xfrm>
            <a:custGeom>
              <a:avLst/>
              <a:gdLst/>
              <a:ahLst/>
              <a:cxnLst/>
              <a:rect l="l" t="t" r="r" b="b"/>
              <a:pathLst>
                <a:path w="376554" h="529589">
                  <a:moveTo>
                    <a:pt x="0" y="264636"/>
                  </a:moveTo>
                  <a:lnTo>
                    <a:pt x="3814" y="211295"/>
                  </a:lnTo>
                  <a:lnTo>
                    <a:pt x="14755" y="161617"/>
                  </a:lnTo>
                  <a:lnTo>
                    <a:pt x="32072" y="116665"/>
                  </a:lnTo>
                  <a:lnTo>
                    <a:pt x="55012" y="77501"/>
                  </a:lnTo>
                  <a:lnTo>
                    <a:pt x="82824" y="45189"/>
                  </a:lnTo>
                  <a:lnTo>
                    <a:pt x="114756" y="20793"/>
                  </a:lnTo>
                  <a:lnTo>
                    <a:pt x="150055" y="5375"/>
                  </a:lnTo>
                  <a:lnTo>
                    <a:pt x="187971" y="0"/>
                  </a:lnTo>
                  <a:lnTo>
                    <a:pt x="225895" y="5375"/>
                  </a:lnTo>
                  <a:lnTo>
                    <a:pt x="261214" y="20793"/>
                  </a:lnTo>
                  <a:lnTo>
                    <a:pt x="293174" y="45189"/>
                  </a:lnTo>
                  <a:lnTo>
                    <a:pt x="321017" y="77501"/>
                  </a:lnTo>
                  <a:lnTo>
                    <a:pt x="343989" y="116665"/>
                  </a:lnTo>
                  <a:lnTo>
                    <a:pt x="361334" y="161617"/>
                  </a:lnTo>
                  <a:lnTo>
                    <a:pt x="372295" y="211295"/>
                  </a:lnTo>
                  <a:lnTo>
                    <a:pt x="376116" y="264636"/>
                  </a:lnTo>
                  <a:lnTo>
                    <a:pt x="372295" y="317983"/>
                  </a:lnTo>
                  <a:lnTo>
                    <a:pt x="361334" y="367681"/>
                  </a:lnTo>
                  <a:lnTo>
                    <a:pt x="343989" y="412661"/>
                  </a:lnTo>
                  <a:lnTo>
                    <a:pt x="321017" y="451857"/>
                  </a:lnTo>
                  <a:lnTo>
                    <a:pt x="293174" y="484200"/>
                  </a:lnTo>
                  <a:lnTo>
                    <a:pt x="261214" y="508624"/>
                  </a:lnTo>
                  <a:lnTo>
                    <a:pt x="225895" y="524061"/>
                  </a:lnTo>
                  <a:lnTo>
                    <a:pt x="187971" y="529444"/>
                  </a:lnTo>
                  <a:lnTo>
                    <a:pt x="150055" y="524061"/>
                  </a:lnTo>
                  <a:lnTo>
                    <a:pt x="114756" y="508624"/>
                  </a:lnTo>
                  <a:lnTo>
                    <a:pt x="82824" y="484200"/>
                  </a:lnTo>
                  <a:lnTo>
                    <a:pt x="55012" y="451857"/>
                  </a:lnTo>
                  <a:lnTo>
                    <a:pt x="32072" y="412661"/>
                  </a:lnTo>
                  <a:lnTo>
                    <a:pt x="14755" y="367681"/>
                  </a:lnTo>
                  <a:lnTo>
                    <a:pt x="3814" y="317983"/>
                  </a:lnTo>
                  <a:lnTo>
                    <a:pt x="0" y="264636"/>
                  </a:lnTo>
                  <a:close/>
                </a:path>
              </a:pathLst>
            </a:custGeom>
            <a:ln w="129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924258" y="2882544"/>
              <a:ext cx="376555" cy="529590"/>
            </a:xfrm>
            <a:custGeom>
              <a:avLst/>
              <a:gdLst/>
              <a:ahLst/>
              <a:cxnLst/>
              <a:rect l="l" t="t" r="r" b="b"/>
              <a:pathLst>
                <a:path w="376554" h="529589">
                  <a:moveTo>
                    <a:pt x="187971" y="0"/>
                  </a:moveTo>
                  <a:lnTo>
                    <a:pt x="150055" y="5375"/>
                  </a:lnTo>
                  <a:lnTo>
                    <a:pt x="114756" y="20793"/>
                  </a:lnTo>
                  <a:lnTo>
                    <a:pt x="82824" y="45189"/>
                  </a:lnTo>
                  <a:lnTo>
                    <a:pt x="55012" y="77501"/>
                  </a:lnTo>
                  <a:lnTo>
                    <a:pt x="32072" y="116665"/>
                  </a:lnTo>
                  <a:lnTo>
                    <a:pt x="14755" y="161617"/>
                  </a:lnTo>
                  <a:lnTo>
                    <a:pt x="3814" y="211295"/>
                  </a:lnTo>
                  <a:lnTo>
                    <a:pt x="0" y="264636"/>
                  </a:lnTo>
                  <a:lnTo>
                    <a:pt x="3814" y="317983"/>
                  </a:lnTo>
                  <a:lnTo>
                    <a:pt x="14755" y="367681"/>
                  </a:lnTo>
                  <a:lnTo>
                    <a:pt x="32072" y="412661"/>
                  </a:lnTo>
                  <a:lnTo>
                    <a:pt x="55012" y="451857"/>
                  </a:lnTo>
                  <a:lnTo>
                    <a:pt x="82824" y="484200"/>
                  </a:lnTo>
                  <a:lnTo>
                    <a:pt x="114756" y="508624"/>
                  </a:lnTo>
                  <a:lnTo>
                    <a:pt x="150055" y="524061"/>
                  </a:lnTo>
                  <a:lnTo>
                    <a:pt x="187971" y="529444"/>
                  </a:lnTo>
                  <a:lnTo>
                    <a:pt x="225895" y="524061"/>
                  </a:lnTo>
                  <a:lnTo>
                    <a:pt x="261214" y="508624"/>
                  </a:lnTo>
                  <a:lnTo>
                    <a:pt x="293174" y="484200"/>
                  </a:lnTo>
                  <a:lnTo>
                    <a:pt x="321017" y="451857"/>
                  </a:lnTo>
                  <a:lnTo>
                    <a:pt x="343989" y="412661"/>
                  </a:lnTo>
                  <a:lnTo>
                    <a:pt x="361334" y="367681"/>
                  </a:lnTo>
                  <a:lnTo>
                    <a:pt x="372295" y="317983"/>
                  </a:lnTo>
                  <a:lnTo>
                    <a:pt x="376116" y="264636"/>
                  </a:lnTo>
                  <a:lnTo>
                    <a:pt x="372295" y="211295"/>
                  </a:lnTo>
                  <a:lnTo>
                    <a:pt x="361334" y="161617"/>
                  </a:lnTo>
                  <a:lnTo>
                    <a:pt x="343989" y="116665"/>
                  </a:lnTo>
                  <a:lnTo>
                    <a:pt x="321017" y="77501"/>
                  </a:lnTo>
                  <a:lnTo>
                    <a:pt x="293174" y="45189"/>
                  </a:lnTo>
                  <a:lnTo>
                    <a:pt x="261214" y="20793"/>
                  </a:lnTo>
                  <a:lnTo>
                    <a:pt x="225895" y="5375"/>
                  </a:lnTo>
                  <a:lnTo>
                    <a:pt x="1879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924258" y="2882544"/>
              <a:ext cx="376555" cy="529590"/>
            </a:xfrm>
            <a:custGeom>
              <a:avLst/>
              <a:gdLst/>
              <a:ahLst/>
              <a:cxnLst/>
              <a:rect l="l" t="t" r="r" b="b"/>
              <a:pathLst>
                <a:path w="376554" h="529589">
                  <a:moveTo>
                    <a:pt x="0" y="264636"/>
                  </a:moveTo>
                  <a:lnTo>
                    <a:pt x="3814" y="211295"/>
                  </a:lnTo>
                  <a:lnTo>
                    <a:pt x="14755" y="161617"/>
                  </a:lnTo>
                  <a:lnTo>
                    <a:pt x="32072" y="116665"/>
                  </a:lnTo>
                  <a:lnTo>
                    <a:pt x="55012" y="77501"/>
                  </a:lnTo>
                  <a:lnTo>
                    <a:pt x="82824" y="45189"/>
                  </a:lnTo>
                  <a:lnTo>
                    <a:pt x="114756" y="20793"/>
                  </a:lnTo>
                  <a:lnTo>
                    <a:pt x="150055" y="5375"/>
                  </a:lnTo>
                  <a:lnTo>
                    <a:pt x="187971" y="0"/>
                  </a:lnTo>
                  <a:lnTo>
                    <a:pt x="225895" y="5375"/>
                  </a:lnTo>
                  <a:lnTo>
                    <a:pt x="261214" y="20793"/>
                  </a:lnTo>
                  <a:lnTo>
                    <a:pt x="293174" y="45189"/>
                  </a:lnTo>
                  <a:lnTo>
                    <a:pt x="321017" y="77501"/>
                  </a:lnTo>
                  <a:lnTo>
                    <a:pt x="343989" y="116665"/>
                  </a:lnTo>
                  <a:lnTo>
                    <a:pt x="361334" y="161617"/>
                  </a:lnTo>
                  <a:lnTo>
                    <a:pt x="372295" y="211295"/>
                  </a:lnTo>
                  <a:lnTo>
                    <a:pt x="376116" y="264636"/>
                  </a:lnTo>
                  <a:lnTo>
                    <a:pt x="372295" y="317983"/>
                  </a:lnTo>
                  <a:lnTo>
                    <a:pt x="361334" y="367681"/>
                  </a:lnTo>
                  <a:lnTo>
                    <a:pt x="343989" y="412661"/>
                  </a:lnTo>
                  <a:lnTo>
                    <a:pt x="321017" y="451857"/>
                  </a:lnTo>
                  <a:lnTo>
                    <a:pt x="293174" y="484200"/>
                  </a:lnTo>
                  <a:lnTo>
                    <a:pt x="261214" y="508624"/>
                  </a:lnTo>
                  <a:lnTo>
                    <a:pt x="225895" y="524061"/>
                  </a:lnTo>
                  <a:lnTo>
                    <a:pt x="187971" y="529444"/>
                  </a:lnTo>
                  <a:lnTo>
                    <a:pt x="150055" y="524061"/>
                  </a:lnTo>
                  <a:lnTo>
                    <a:pt x="114756" y="508624"/>
                  </a:lnTo>
                  <a:lnTo>
                    <a:pt x="82824" y="484200"/>
                  </a:lnTo>
                  <a:lnTo>
                    <a:pt x="55012" y="451857"/>
                  </a:lnTo>
                  <a:lnTo>
                    <a:pt x="32072" y="412661"/>
                  </a:lnTo>
                  <a:lnTo>
                    <a:pt x="14755" y="367681"/>
                  </a:lnTo>
                  <a:lnTo>
                    <a:pt x="3814" y="317983"/>
                  </a:lnTo>
                  <a:lnTo>
                    <a:pt x="0" y="264636"/>
                  </a:lnTo>
                  <a:close/>
                </a:path>
              </a:pathLst>
            </a:custGeom>
            <a:ln w="129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21546" y="2985850"/>
              <a:ext cx="244312" cy="34014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5351" y="3405446"/>
              <a:ext cx="3864924" cy="206612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71902" y="5316587"/>
              <a:ext cx="440958" cy="56823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8398905" y="2611365"/>
              <a:ext cx="116839" cy="1769110"/>
            </a:xfrm>
            <a:custGeom>
              <a:avLst/>
              <a:gdLst/>
              <a:ahLst/>
              <a:cxnLst/>
              <a:rect l="l" t="t" r="r" b="b"/>
              <a:pathLst>
                <a:path w="116840" h="1769110">
                  <a:moveTo>
                    <a:pt x="58276" y="116219"/>
                  </a:moveTo>
                  <a:lnTo>
                    <a:pt x="38908" y="141969"/>
                  </a:lnTo>
                  <a:lnTo>
                    <a:pt x="38908" y="1769033"/>
                  </a:lnTo>
                  <a:lnTo>
                    <a:pt x="77817" y="1769033"/>
                  </a:lnTo>
                  <a:lnTo>
                    <a:pt x="77817" y="141969"/>
                  </a:lnTo>
                  <a:lnTo>
                    <a:pt x="58276" y="116219"/>
                  </a:lnTo>
                  <a:close/>
                </a:path>
                <a:path w="116840" h="1769110">
                  <a:moveTo>
                    <a:pt x="58276" y="0"/>
                  </a:moveTo>
                  <a:lnTo>
                    <a:pt x="0" y="193699"/>
                  </a:lnTo>
                  <a:lnTo>
                    <a:pt x="38793" y="142122"/>
                  </a:lnTo>
                  <a:lnTo>
                    <a:pt x="38908" y="116219"/>
                  </a:lnTo>
                  <a:lnTo>
                    <a:pt x="93346" y="116219"/>
                  </a:lnTo>
                  <a:lnTo>
                    <a:pt x="58276" y="0"/>
                  </a:lnTo>
                  <a:close/>
                </a:path>
                <a:path w="116840" h="1769110">
                  <a:moveTo>
                    <a:pt x="93346" y="116219"/>
                  </a:moveTo>
                  <a:lnTo>
                    <a:pt x="77817" y="116219"/>
                  </a:lnTo>
                  <a:lnTo>
                    <a:pt x="77817" y="142122"/>
                  </a:lnTo>
                  <a:lnTo>
                    <a:pt x="116725" y="193699"/>
                  </a:lnTo>
                  <a:lnTo>
                    <a:pt x="93346" y="116219"/>
                  </a:lnTo>
                  <a:close/>
                </a:path>
                <a:path w="116840" h="1769110">
                  <a:moveTo>
                    <a:pt x="58276" y="116219"/>
                  </a:moveTo>
                  <a:lnTo>
                    <a:pt x="38908" y="116219"/>
                  </a:lnTo>
                  <a:lnTo>
                    <a:pt x="38908" y="141969"/>
                  </a:lnTo>
                  <a:lnTo>
                    <a:pt x="58276" y="116219"/>
                  </a:lnTo>
                  <a:close/>
                </a:path>
                <a:path w="116840" h="1769110">
                  <a:moveTo>
                    <a:pt x="77817" y="116219"/>
                  </a:moveTo>
                  <a:lnTo>
                    <a:pt x="58276" y="116219"/>
                  </a:lnTo>
                  <a:lnTo>
                    <a:pt x="77701" y="141969"/>
                  </a:lnTo>
                  <a:lnTo>
                    <a:pt x="77817" y="1162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9740" y="4464316"/>
              <a:ext cx="382766" cy="193738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5103021" y="5023073"/>
            <a:ext cx="259556" cy="232340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28575">
              <a:spcBef>
                <a:spcPts val="101"/>
              </a:spcBef>
            </a:pPr>
            <a:r>
              <a:rPr sz="2138" i="1" spc="-28" baseline="11695" dirty="0">
                <a:latin typeface="Times New Roman"/>
                <a:cs typeface="Times New Roman"/>
              </a:rPr>
              <a:t>I</a:t>
            </a:r>
            <a:r>
              <a:rPr sz="900" i="1" spc="-19" dirty="0">
                <a:latin typeface="Times New Roman"/>
                <a:cs typeface="Times New Roman"/>
              </a:rPr>
              <a:t>SD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107336" y="3070326"/>
            <a:ext cx="97631" cy="197170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00" spc="-38" dirty="0">
                <a:latin typeface="Times New Roman"/>
                <a:cs typeface="Times New Roman"/>
              </a:rPr>
              <a:t>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505693" y="3958050"/>
            <a:ext cx="97631" cy="197170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00" spc="-38" dirty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423629" y="2759374"/>
            <a:ext cx="88583" cy="197170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00" spc="-38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023778" y="4144647"/>
            <a:ext cx="127635" cy="2322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425" spc="-38" dirty="0">
                <a:latin typeface="Arial MT"/>
                <a:cs typeface="Arial MT"/>
              </a:rPr>
              <a:t>+</a:t>
            </a:r>
            <a:endParaRPr sz="1425">
              <a:latin typeface="Arial MT"/>
              <a:cs typeface="Arial MT"/>
            </a:endParaRPr>
          </a:p>
        </p:txBody>
      </p:sp>
      <p:pic>
        <p:nvPicPr>
          <p:cNvPr id="72" name="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63425" y="3721303"/>
            <a:ext cx="277217" cy="145304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6878860" y="3656848"/>
            <a:ext cx="127635" cy="2322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425" spc="-38" dirty="0">
                <a:latin typeface="Arial MT"/>
                <a:cs typeface="Arial MT"/>
              </a:rPr>
              <a:t>+</a:t>
            </a:r>
            <a:endParaRPr sz="1425">
              <a:latin typeface="Arial MT"/>
              <a:cs typeface="Arial MT"/>
            </a:endParaRPr>
          </a:p>
        </p:txBody>
      </p:sp>
      <p:pic>
        <p:nvPicPr>
          <p:cNvPr id="74" name="object 7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66920" y="4408871"/>
            <a:ext cx="287009" cy="145304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5691815" y="4347063"/>
            <a:ext cx="108585" cy="2322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>
              <a:spcBef>
                <a:spcPts val="101"/>
              </a:spcBef>
            </a:pPr>
            <a:r>
              <a:rPr sz="1425" spc="-38" dirty="0">
                <a:latin typeface="Arial MT"/>
                <a:cs typeface="Arial MT"/>
              </a:rPr>
              <a:t>+</a:t>
            </a:r>
            <a:endParaRPr sz="1425">
              <a:latin typeface="Arial MT"/>
              <a:cs typeface="Arial MT"/>
            </a:endParaRPr>
          </a:p>
        </p:txBody>
      </p:sp>
      <p:pic>
        <p:nvPicPr>
          <p:cNvPr id="76" name="object 7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03520" y="3915002"/>
            <a:ext cx="286945" cy="145239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5368614" y="4220835"/>
            <a:ext cx="61913" cy="2322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>
              <a:spcBef>
                <a:spcPts val="101"/>
              </a:spcBef>
            </a:pPr>
            <a:r>
              <a:rPr sz="1425" spc="-38" dirty="0">
                <a:latin typeface="Arial MT"/>
                <a:cs typeface="Arial MT"/>
              </a:rPr>
              <a:t>-</a:t>
            </a:r>
            <a:endParaRPr sz="1425">
              <a:latin typeface="Arial MT"/>
              <a:cs typeface="Arial MT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200812" y="3757571"/>
            <a:ext cx="80963" cy="2322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425" spc="-38" dirty="0">
                <a:latin typeface="Arial MT"/>
                <a:cs typeface="Arial MT"/>
              </a:rPr>
              <a:t>-</a:t>
            </a:r>
            <a:endParaRPr sz="1425">
              <a:latin typeface="Arial MT"/>
              <a:cs typeface="Arial MT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89475" y="4003569"/>
            <a:ext cx="61913" cy="2322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>
              <a:spcBef>
                <a:spcPts val="101"/>
              </a:spcBef>
            </a:pPr>
            <a:r>
              <a:rPr sz="1425" spc="-38" dirty="0">
                <a:latin typeface="Arial MT"/>
                <a:cs typeface="Arial MT"/>
              </a:rPr>
              <a:t>-</a:t>
            </a:r>
            <a:endParaRPr sz="1425">
              <a:latin typeface="Arial MT"/>
              <a:cs typeface="Arial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631588" y="3516093"/>
            <a:ext cx="61913" cy="2322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>
              <a:spcBef>
                <a:spcPts val="101"/>
              </a:spcBef>
            </a:pPr>
            <a:r>
              <a:rPr sz="1425" spc="-38" dirty="0">
                <a:latin typeface="Arial MT"/>
                <a:cs typeface="Arial MT"/>
              </a:rPr>
              <a:t>-</a:t>
            </a:r>
            <a:endParaRPr sz="1425">
              <a:latin typeface="Arial MT"/>
              <a:cs typeface="Arial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108339" y="4625666"/>
            <a:ext cx="110490" cy="197170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00" spc="-38" dirty="0">
                <a:latin typeface="Arial MT"/>
                <a:cs typeface="Arial MT"/>
              </a:rPr>
              <a:t>+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940336" y="4143033"/>
            <a:ext cx="110490" cy="197170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00" spc="-38" dirty="0">
                <a:latin typeface="Arial MT"/>
                <a:cs typeface="Arial MT"/>
              </a:rPr>
              <a:t>+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351600" y="3901554"/>
            <a:ext cx="110490" cy="197170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00" spc="-38" dirty="0">
                <a:latin typeface="Arial MT"/>
                <a:cs typeface="Arial MT"/>
              </a:rPr>
              <a:t>+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864901" y="4811524"/>
            <a:ext cx="158115" cy="20774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275" spc="-19" dirty="0">
                <a:latin typeface="Symbol"/>
                <a:cs typeface="Symbol"/>
              </a:rPr>
              <a:t></a:t>
            </a:r>
            <a:r>
              <a:rPr sz="1200" i="1" spc="-19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5161062" y="4481201"/>
            <a:ext cx="809149" cy="321944"/>
            <a:chOff x="6881416" y="4831934"/>
            <a:chExt cx="1078865" cy="429259"/>
          </a:xfrm>
        </p:grpSpPr>
        <p:pic>
          <p:nvPicPr>
            <p:cNvPr id="86" name="object 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90844" y="5069073"/>
              <a:ext cx="69343" cy="191615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6881416" y="4831934"/>
              <a:ext cx="856615" cy="394970"/>
            </a:xfrm>
            <a:custGeom>
              <a:avLst/>
              <a:gdLst/>
              <a:ahLst/>
              <a:cxnLst/>
              <a:rect l="l" t="t" r="r" b="b"/>
              <a:pathLst>
                <a:path w="856615" h="394970">
                  <a:moveTo>
                    <a:pt x="783038" y="358621"/>
                  </a:moveTo>
                  <a:lnTo>
                    <a:pt x="704453" y="369130"/>
                  </a:lnTo>
                  <a:lnTo>
                    <a:pt x="699473" y="375621"/>
                  </a:lnTo>
                  <a:lnTo>
                    <a:pt x="701375" y="389757"/>
                  </a:lnTo>
                  <a:lnTo>
                    <a:pt x="707843" y="394715"/>
                  </a:lnTo>
                  <a:lnTo>
                    <a:pt x="840564" y="376998"/>
                  </a:lnTo>
                  <a:lnTo>
                    <a:pt x="827336" y="376998"/>
                  </a:lnTo>
                  <a:lnTo>
                    <a:pt x="783038" y="358621"/>
                  </a:lnTo>
                  <a:close/>
                </a:path>
                <a:path w="856615" h="394970">
                  <a:moveTo>
                    <a:pt x="808562" y="355216"/>
                  </a:moveTo>
                  <a:lnTo>
                    <a:pt x="783038" y="358621"/>
                  </a:lnTo>
                  <a:lnTo>
                    <a:pt x="827336" y="376998"/>
                  </a:lnTo>
                  <a:lnTo>
                    <a:pt x="829074" y="372866"/>
                  </a:lnTo>
                  <a:lnTo>
                    <a:pt x="821975" y="372866"/>
                  </a:lnTo>
                  <a:lnTo>
                    <a:pt x="808562" y="355216"/>
                  </a:lnTo>
                  <a:close/>
                </a:path>
                <a:path w="856615" h="394970">
                  <a:moveTo>
                    <a:pt x="757646" y="255114"/>
                  </a:moveTo>
                  <a:lnTo>
                    <a:pt x="746233" y="263723"/>
                  </a:lnTo>
                  <a:lnTo>
                    <a:pt x="745195" y="271833"/>
                  </a:lnTo>
                  <a:lnTo>
                    <a:pt x="793011" y="334753"/>
                  </a:lnTo>
                  <a:lnTo>
                    <a:pt x="837365" y="353152"/>
                  </a:lnTo>
                  <a:lnTo>
                    <a:pt x="827336" y="376998"/>
                  </a:lnTo>
                  <a:lnTo>
                    <a:pt x="840564" y="376998"/>
                  </a:lnTo>
                  <a:lnTo>
                    <a:pt x="856041" y="374932"/>
                  </a:lnTo>
                  <a:lnTo>
                    <a:pt x="765773" y="256233"/>
                  </a:lnTo>
                  <a:lnTo>
                    <a:pt x="757646" y="255114"/>
                  </a:lnTo>
                  <a:close/>
                </a:path>
                <a:path w="856615" h="394970">
                  <a:moveTo>
                    <a:pt x="830621" y="352274"/>
                  </a:moveTo>
                  <a:lnTo>
                    <a:pt x="808562" y="355216"/>
                  </a:lnTo>
                  <a:lnTo>
                    <a:pt x="821975" y="372866"/>
                  </a:lnTo>
                  <a:lnTo>
                    <a:pt x="830621" y="352274"/>
                  </a:lnTo>
                  <a:close/>
                </a:path>
                <a:path w="856615" h="394970">
                  <a:moveTo>
                    <a:pt x="835248" y="352274"/>
                  </a:moveTo>
                  <a:lnTo>
                    <a:pt x="830621" y="352274"/>
                  </a:lnTo>
                  <a:lnTo>
                    <a:pt x="821975" y="372866"/>
                  </a:lnTo>
                  <a:lnTo>
                    <a:pt x="829074" y="372866"/>
                  </a:lnTo>
                  <a:lnTo>
                    <a:pt x="837365" y="353152"/>
                  </a:lnTo>
                  <a:lnTo>
                    <a:pt x="835248" y="352274"/>
                  </a:lnTo>
                  <a:close/>
                </a:path>
                <a:path w="856615" h="394970">
                  <a:moveTo>
                    <a:pt x="73006" y="36079"/>
                  </a:moveTo>
                  <a:lnTo>
                    <a:pt x="47517" y="39481"/>
                  </a:lnTo>
                  <a:lnTo>
                    <a:pt x="63055" y="59922"/>
                  </a:lnTo>
                  <a:lnTo>
                    <a:pt x="783038" y="358621"/>
                  </a:lnTo>
                  <a:lnTo>
                    <a:pt x="808562" y="355216"/>
                  </a:lnTo>
                  <a:lnTo>
                    <a:pt x="793011" y="334753"/>
                  </a:lnTo>
                  <a:lnTo>
                    <a:pt x="73006" y="36079"/>
                  </a:lnTo>
                  <a:close/>
                </a:path>
                <a:path w="856615" h="394970">
                  <a:moveTo>
                    <a:pt x="793011" y="334753"/>
                  </a:moveTo>
                  <a:lnTo>
                    <a:pt x="808562" y="355216"/>
                  </a:lnTo>
                  <a:lnTo>
                    <a:pt x="830621" y="352274"/>
                  </a:lnTo>
                  <a:lnTo>
                    <a:pt x="835248" y="352274"/>
                  </a:lnTo>
                  <a:lnTo>
                    <a:pt x="793011" y="334753"/>
                  </a:lnTo>
                  <a:close/>
                </a:path>
                <a:path w="856615" h="394970">
                  <a:moveTo>
                    <a:pt x="148181" y="0"/>
                  </a:moveTo>
                  <a:lnTo>
                    <a:pt x="0" y="19783"/>
                  </a:lnTo>
                  <a:lnTo>
                    <a:pt x="90233" y="138464"/>
                  </a:lnTo>
                  <a:lnTo>
                    <a:pt x="98361" y="139583"/>
                  </a:lnTo>
                  <a:lnTo>
                    <a:pt x="109791" y="130975"/>
                  </a:lnTo>
                  <a:lnTo>
                    <a:pt x="110915" y="122882"/>
                  </a:lnTo>
                  <a:lnTo>
                    <a:pt x="63055" y="59922"/>
                  </a:lnTo>
                  <a:lnTo>
                    <a:pt x="18762" y="41546"/>
                  </a:lnTo>
                  <a:lnTo>
                    <a:pt x="28740" y="17717"/>
                  </a:lnTo>
                  <a:lnTo>
                    <a:pt x="156434" y="17717"/>
                  </a:lnTo>
                  <a:lnTo>
                    <a:pt x="154718" y="4958"/>
                  </a:lnTo>
                  <a:lnTo>
                    <a:pt x="148181" y="0"/>
                  </a:lnTo>
                  <a:close/>
                </a:path>
                <a:path w="856615" h="394970">
                  <a:moveTo>
                    <a:pt x="28740" y="17717"/>
                  </a:moveTo>
                  <a:lnTo>
                    <a:pt x="18762" y="41546"/>
                  </a:lnTo>
                  <a:lnTo>
                    <a:pt x="63055" y="59922"/>
                  </a:lnTo>
                  <a:lnTo>
                    <a:pt x="49754" y="42424"/>
                  </a:lnTo>
                  <a:lnTo>
                    <a:pt x="25472" y="42424"/>
                  </a:lnTo>
                  <a:lnTo>
                    <a:pt x="34101" y="21832"/>
                  </a:lnTo>
                  <a:lnTo>
                    <a:pt x="38660" y="21832"/>
                  </a:lnTo>
                  <a:lnTo>
                    <a:pt x="28740" y="17717"/>
                  </a:lnTo>
                  <a:close/>
                </a:path>
                <a:path w="856615" h="394970">
                  <a:moveTo>
                    <a:pt x="34101" y="21832"/>
                  </a:moveTo>
                  <a:lnTo>
                    <a:pt x="25472" y="42424"/>
                  </a:lnTo>
                  <a:lnTo>
                    <a:pt x="47517" y="39481"/>
                  </a:lnTo>
                  <a:lnTo>
                    <a:pt x="34101" y="21832"/>
                  </a:lnTo>
                  <a:close/>
                </a:path>
                <a:path w="856615" h="394970">
                  <a:moveTo>
                    <a:pt x="47517" y="39481"/>
                  </a:moveTo>
                  <a:lnTo>
                    <a:pt x="25472" y="42424"/>
                  </a:lnTo>
                  <a:lnTo>
                    <a:pt x="49754" y="42424"/>
                  </a:lnTo>
                  <a:lnTo>
                    <a:pt x="47517" y="39481"/>
                  </a:lnTo>
                  <a:close/>
                </a:path>
                <a:path w="856615" h="394970">
                  <a:moveTo>
                    <a:pt x="38660" y="21832"/>
                  </a:moveTo>
                  <a:lnTo>
                    <a:pt x="34101" y="21832"/>
                  </a:lnTo>
                  <a:lnTo>
                    <a:pt x="47517" y="39481"/>
                  </a:lnTo>
                  <a:lnTo>
                    <a:pt x="73006" y="36079"/>
                  </a:lnTo>
                  <a:lnTo>
                    <a:pt x="38660" y="21832"/>
                  </a:lnTo>
                  <a:close/>
                </a:path>
                <a:path w="856615" h="394970">
                  <a:moveTo>
                    <a:pt x="156434" y="17717"/>
                  </a:moveTo>
                  <a:lnTo>
                    <a:pt x="28740" y="17717"/>
                  </a:lnTo>
                  <a:lnTo>
                    <a:pt x="73006" y="36079"/>
                  </a:lnTo>
                  <a:lnTo>
                    <a:pt x="151622" y="25585"/>
                  </a:lnTo>
                  <a:lnTo>
                    <a:pt x="156620" y="19094"/>
                  </a:lnTo>
                  <a:lnTo>
                    <a:pt x="156434" y="177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5354671" y="4572399"/>
            <a:ext cx="104299" cy="197170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>
              <a:spcBef>
                <a:spcPts val="98"/>
              </a:spcBef>
            </a:pPr>
            <a:r>
              <a:rPr sz="1200" i="1" spc="-38" dirty="0">
                <a:latin typeface="Times New Roman"/>
                <a:cs typeface="Times New Roman"/>
              </a:rPr>
              <a:t>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495641" y="5031144"/>
            <a:ext cx="111919" cy="2322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425" i="1" spc="-38" dirty="0">
                <a:latin typeface="Times New Roman"/>
                <a:cs typeface="Times New Roman"/>
              </a:rPr>
              <a:t>S</a:t>
            </a:r>
            <a:endParaRPr sz="1425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424489" y="3283654"/>
            <a:ext cx="153353" cy="23227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425" i="1" spc="-38" dirty="0">
                <a:latin typeface="Times New Roman"/>
                <a:cs typeface="Times New Roman"/>
              </a:rPr>
              <a:t>D</a:t>
            </a:r>
            <a:endParaRPr sz="1425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469081" y="3856357"/>
            <a:ext cx="171926" cy="761908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62865">
              <a:lnSpc>
                <a:spcPts val="1695"/>
              </a:lnSpc>
              <a:spcBef>
                <a:spcPts val="101"/>
              </a:spcBef>
            </a:pPr>
            <a:r>
              <a:rPr sz="1425" spc="-38" dirty="0">
                <a:latin typeface="Arial MT"/>
                <a:cs typeface="Arial MT"/>
              </a:rPr>
              <a:t>+</a:t>
            </a:r>
            <a:endParaRPr sz="1425">
              <a:latin typeface="Arial MT"/>
              <a:cs typeface="Arial MT"/>
            </a:endParaRPr>
          </a:p>
          <a:p>
            <a:pPr>
              <a:lnSpc>
                <a:spcPts val="1695"/>
              </a:lnSpc>
            </a:pPr>
            <a:r>
              <a:rPr sz="1425" i="1" spc="-38" dirty="0">
                <a:latin typeface="Times New Roman"/>
                <a:cs typeface="Times New Roman"/>
              </a:rPr>
              <a:t>L</a:t>
            </a:r>
            <a:endParaRPr sz="1425">
              <a:latin typeface="Times New Roman"/>
              <a:cs typeface="Times New Roman"/>
            </a:endParaRPr>
          </a:p>
          <a:p>
            <a:pPr marL="69533">
              <a:spcBef>
                <a:spcPts val="960"/>
              </a:spcBef>
            </a:pPr>
            <a:r>
              <a:rPr sz="1200" spc="-38" dirty="0">
                <a:latin typeface="Arial MT"/>
                <a:cs typeface="Arial MT"/>
              </a:rPr>
              <a:t>+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177525" y="3977712"/>
            <a:ext cx="880586" cy="509111"/>
          </a:xfrm>
          <a:custGeom>
            <a:avLst/>
            <a:gdLst/>
            <a:ahLst/>
            <a:cxnLst/>
            <a:rect l="l" t="t" r="r" b="b"/>
            <a:pathLst>
              <a:path w="1174115" h="678814">
                <a:moveTo>
                  <a:pt x="70727" y="560333"/>
                </a:moveTo>
                <a:lnTo>
                  <a:pt x="66749" y="561417"/>
                </a:lnTo>
                <a:lnTo>
                  <a:pt x="65020" y="564517"/>
                </a:lnTo>
                <a:lnTo>
                  <a:pt x="0" y="678222"/>
                </a:lnTo>
                <a:lnTo>
                  <a:pt x="138726" y="678550"/>
                </a:lnTo>
                <a:lnTo>
                  <a:pt x="135056" y="678550"/>
                </a:lnTo>
                <a:lnTo>
                  <a:pt x="136246" y="677379"/>
                </a:lnTo>
                <a:lnTo>
                  <a:pt x="14525" y="677379"/>
                </a:lnTo>
                <a:lnTo>
                  <a:pt x="7954" y="666204"/>
                </a:lnTo>
                <a:lnTo>
                  <a:pt x="28613" y="654271"/>
                </a:lnTo>
                <a:lnTo>
                  <a:pt x="76260" y="570904"/>
                </a:lnTo>
                <a:lnTo>
                  <a:pt x="77990" y="567805"/>
                </a:lnTo>
                <a:lnTo>
                  <a:pt x="76952" y="563862"/>
                </a:lnTo>
                <a:lnTo>
                  <a:pt x="70727" y="560333"/>
                </a:lnTo>
                <a:close/>
              </a:path>
              <a:path w="1174115" h="678814">
                <a:moveTo>
                  <a:pt x="28613" y="654271"/>
                </a:moveTo>
                <a:lnTo>
                  <a:pt x="7954" y="666204"/>
                </a:lnTo>
                <a:lnTo>
                  <a:pt x="14525" y="677379"/>
                </a:lnTo>
                <a:lnTo>
                  <a:pt x="18669" y="674985"/>
                </a:lnTo>
                <a:lnTo>
                  <a:pt x="16773" y="674985"/>
                </a:lnTo>
                <a:lnTo>
                  <a:pt x="11271" y="665381"/>
                </a:lnTo>
                <a:lnTo>
                  <a:pt x="22263" y="665381"/>
                </a:lnTo>
                <a:lnTo>
                  <a:pt x="28613" y="654271"/>
                </a:lnTo>
                <a:close/>
              </a:path>
              <a:path w="1174115" h="678814">
                <a:moveTo>
                  <a:pt x="35295" y="665381"/>
                </a:moveTo>
                <a:lnTo>
                  <a:pt x="14525" y="677379"/>
                </a:lnTo>
                <a:lnTo>
                  <a:pt x="136246" y="677379"/>
                </a:lnTo>
                <a:lnTo>
                  <a:pt x="137995" y="675657"/>
                </a:lnTo>
                <a:lnTo>
                  <a:pt x="137995" y="668512"/>
                </a:lnTo>
                <a:lnTo>
                  <a:pt x="135056" y="665619"/>
                </a:lnTo>
                <a:lnTo>
                  <a:pt x="138936" y="665619"/>
                </a:lnTo>
                <a:lnTo>
                  <a:pt x="35295" y="665381"/>
                </a:lnTo>
                <a:close/>
              </a:path>
              <a:path w="1174115" h="678814">
                <a:moveTo>
                  <a:pt x="22263" y="665381"/>
                </a:moveTo>
                <a:lnTo>
                  <a:pt x="11271" y="665381"/>
                </a:lnTo>
                <a:lnTo>
                  <a:pt x="16773" y="674985"/>
                </a:lnTo>
                <a:lnTo>
                  <a:pt x="22263" y="665381"/>
                </a:lnTo>
                <a:close/>
              </a:path>
              <a:path w="1174115" h="678814">
                <a:moveTo>
                  <a:pt x="1159477" y="1033"/>
                </a:moveTo>
                <a:lnTo>
                  <a:pt x="28613" y="654271"/>
                </a:lnTo>
                <a:lnTo>
                  <a:pt x="16773" y="674985"/>
                </a:lnTo>
                <a:lnTo>
                  <a:pt x="18669" y="674985"/>
                </a:lnTo>
                <a:lnTo>
                  <a:pt x="1145135" y="24304"/>
                </a:lnTo>
                <a:lnTo>
                  <a:pt x="1157056" y="3443"/>
                </a:lnTo>
                <a:lnTo>
                  <a:pt x="1160892" y="3443"/>
                </a:lnTo>
                <a:lnTo>
                  <a:pt x="1159477" y="1033"/>
                </a:lnTo>
                <a:close/>
              </a:path>
              <a:path w="1174115" h="678814">
                <a:moveTo>
                  <a:pt x="1173339" y="1033"/>
                </a:moveTo>
                <a:lnTo>
                  <a:pt x="1159477" y="1033"/>
                </a:lnTo>
                <a:lnTo>
                  <a:pt x="1166048" y="12224"/>
                </a:lnTo>
                <a:lnTo>
                  <a:pt x="1145135" y="24304"/>
                </a:lnTo>
                <a:lnTo>
                  <a:pt x="1097569" y="107541"/>
                </a:lnTo>
                <a:lnTo>
                  <a:pt x="1095840" y="110658"/>
                </a:lnTo>
                <a:lnTo>
                  <a:pt x="1096877" y="114601"/>
                </a:lnTo>
                <a:lnTo>
                  <a:pt x="1103103" y="118130"/>
                </a:lnTo>
                <a:lnTo>
                  <a:pt x="1107080" y="117045"/>
                </a:lnTo>
                <a:lnTo>
                  <a:pt x="1108982" y="113946"/>
                </a:lnTo>
                <a:lnTo>
                  <a:pt x="1173339" y="1033"/>
                </a:lnTo>
                <a:close/>
              </a:path>
              <a:path w="1174115" h="678814">
                <a:moveTo>
                  <a:pt x="1157056" y="3443"/>
                </a:moveTo>
                <a:lnTo>
                  <a:pt x="1145135" y="24304"/>
                </a:lnTo>
                <a:lnTo>
                  <a:pt x="1164558" y="13085"/>
                </a:lnTo>
                <a:lnTo>
                  <a:pt x="1162763" y="13085"/>
                </a:lnTo>
                <a:lnTo>
                  <a:pt x="1157056" y="3443"/>
                </a:lnTo>
                <a:close/>
              </a:path>
              <a:path w="1174115" h="678814">
                <a:moveTo>
                  <a:pt x="1042405" y="0"/>
                </a:moveTo>
                <a:lnTo>
                  <a:pt x="1038947" y="0"/>
                </a:lnTo>
                <a:lnTo>
                  <a:pt x="1036007" y="2754"/>
                </a:lnTo>
                <a:lnTo>
                  <a:pt x="1036007" y="9986"/>
                </a:lnTo>
                <a:lnTo>
                  <a:pt x="1038947" y="12913"/>
                </a:lnTo>
                <a:lnTo>
                  <a:pt x="1162763" y="13085"/>
                </a:lnTo>
                <a:lnTo>
                  <a:pt x="1138612" y="13085"/>
                </a:lnTo>
                <a:lnTo>
                  <a:pt x="1159477" y="1033"/>
                </a:lnTo>
                <a:lnTo>
                  <a:pt x="1173339" y="1033"/>
                </a:lnTo>
                <a:lnTo>
                  <a:pt x="1173830" y="172"/>
                </a:lnTo>
                <a:lnTo>
                  <a:pt x="1042405" y="0"/>
                </a:lnTo>
                <a:close/>
              </a:path>
              <a:path w="1174115" h="678814">
                <a:moveTo>
                  <a:pt x="1160892" y="3443"/>
                </a:moveTo>
                <a:lnTo>
                  <a:pt x="1157056" y="3443"/>
                </a:lnTo>
                <a:lnTo>
                  <a:pt x="1162661" y="12913"/>
                </a:lnTo>
                <a:lnTo>
                  <a:pt x="1162763" y="13085"/>
                </a:lnTo>
                <a:lnTo>
                  <a:pt x="1164558" y="13085"/>
                </a:lnTo>
                <a:lnTo>
                  <a:pt x="1166048" y="12224"/>
                </a:lnTo>
                <a:lnTo>
                  <a:pt x="1160892" y="34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27533" y="1638204"/>
            <a:ext cx="7658100" cy="421398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9525" marR="3810" indent="41910">
              <a:lnSpc>
                <a:spcPct val="102200"/>
              </a:lnSpc>
              <a:spcBef>
                <a:spcPts val="38"/>
              </a:spcBef>
            </a:pP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Quantum</a:t>
            </a:r>
            <a:r>
              <a:rPr sz="135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Hall</a:t>
            </a:r>
            <a:r>
              <a:rPr sz="135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Effect</a:t>
            </a:r>
            <a:r>
              <a:rPr sz="135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–</a:t>
            </a:r>
            <a:r>
              <a:rPr sz="13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44536A"/>
                </a:solidFill>
                <a:latin typeface="Calibri"/>
                <a:cs typeface="Calibri"/>
              </a:rPr>
              <a:t>discovered</a:t>
            </a:r>
            <a:r>
              <a:rPr sz="13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1980</a:t>
            </a:r>
            <a:r>
              <a:rPr sz="13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by</a:t>
            </a:r>
            <a:r>
              <a:rPr sz="13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Klaus</a:t>
            </a:r>
            <a:r>
              <a:rPr sz="13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von</a:t>
            </a:r>
            <a:r>
              <a:rPr sz="13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Klitzing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(Nobel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Prize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20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Physics</a:t>
            </a:r>
            <a:r>
              <a:rPr sz="1200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1985)</a:t>
            </a:r>
            <a:r>
              <a:rPr sz="1200" spc="25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200" spc="28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allows</a:t>
            </a:r>
            <a:r>
              <a:rPr sz="13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13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base</a:t>
            </a:r>
            <a:r>
              <a:rPr sz="13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spc="-19" dirty="0">
                <a:solidFill>
                  <a:srgbClr val="44536A"/>
                </a:solidFill>
                <a:latin typeface="Calibri"/>
                <a:cs typeface="Calibri"/>
              </a:rPr>
              <a:t>the </a:t>
            </a:r>
            <a:r>
              <a:rPr sz="1350" spc="-8" dirty="0">
                <a:solidFill>
                  <a:srgbClr val="44536A"/>
                </a:solidFill>
                <a:latin typeface="Calibri"/>
                <a:cs typeface="Calibri"/>
              </a:rPr>
              <a:t>representation</a:t>
            </a:r>
            <a:r>
              <a:rPr sz="13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3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3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ohm</a:t>
            </a:r>
            <a:r>
              <a:rPr sz="13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3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terms</a:t>
            </a:r>
            <a:r>
              <a:rPr sz="13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3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44536A"/>
                </a:solidFill>
                <a:latin typeface="Calibri"/>
                <a:cs typeface="Calibri"/>
              </a:rPr>
              <a:t>fundamental</a:t>
            </a:r>
            <a:r>
              <a:rPr sz="13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44536A"/>
                </a:solidFill>
                <a:latin typeface="Calibri"/>
                <a:cs typeface="Calibri"/>
              </a:rPr>
              <a:t>constants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6E65B5E-8B13-4922-4A64-609F9EA88FDE}"/>
              </a:ext>
            </a:extLst>
          </p:cNvPr>
          <p:cNvSpPr txBox="1"/>
          <p:nvPr/>
        </p:nvSpPr>
        <p:spPr>
          <a:xfrm>
            <a:off x="217594" y="5861460"/>
            <a:ext cx="67227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It is characterized by the Hall resistance being quantized into precise, discrete plateaus defined only by fundamental constants (</a:t>
            </a:r>
            <a:r>
              <a:rPr lang="ro-RO" sz="1400" dirty="0">
                <a:solidFill>
                  <a:srgbClr val="C00000"/>
                </a:solidFill>
              </a:rPr>
              <a:t>h/e^2</a:t>
            </a:r>
            <a:r>
              <a:rPr lang="en-US" sz="1400" dirty="0">
                <a:solidFill>
                  <a:srgbClr val="C00000"/>
                </a:solidFill>
              </a:rPr>
              <a:t>) and integer or fractional values, enabling a worldwide standard for resistance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80936" y="4818534"/>
            <a:ext cx="4019074" cy="0"/>
          </a:xfrm>
          <a:custGeom>
            <a:avLst/>
            <a:gdLst/>
            <a:ahLst/>
            <a:cxnLst/>
            <a:rect l="l" t="t" r="r" b="b"/>
            <a:pathLst>
              <a:path w="5358765">
                <a:moveTo>
                  <a:pt x="0" y="0"/>
                </a:moveTo>
                <a:lnTo>
                  <a:pt x="5358190" y="0"/>
                </a:lnTo>
              </a:path>
            </a:pathLst>
          </a:custGeom>
          <a:ln w="941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0936" y="4528976"/>
            <a:ext cx="4019074" cy="0"/>
          </a:xfrm>
          <a:custGeom>
            <a:avLst/>
            <a:gdLst/>
            <a:ahLst/>
            <a:cxnLst/>
            <a:rect l="l" t="t" r="r" b="b"/>
            <a:pathLst>
              <a:path w="5358765">
                <a:moveTo>
                  <a:pt x="0" y="0"/>
                </a:moveTo>
                <a:lnTo>
                  <a:pt x="5358190" y="0"/>
                </a:lnTo>
              </a:path>
            </a:pathLst>
          </a:custGeom>
          <a:ln w="941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0936" y="4239371"/>
            <a:ext cx="4019074" cy="0"/>
          </a:xfrm>
          <a:custGeom>
            <a:avLst/>
            <a:gdLst/>
            <a:ahLst/>
            <a:cxnLst/>
            <a:rect l="l" t="t" r="r" b="b"/>
            <a:pathLst>
              <a:path w="5358765">
                <a:moveTo>
                  <a:pt x="0" y="0"/>
                </a:moveTo>
                <a:lnTo>
                  <a:pt x="5358190" y="0"/>
                </a:lnTo>
              </a:path>
            </a:pathLst>
          </a:custGeom>
          <a:ln w="941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0936" y="3949766"/>
            <a:ext cx="4019074" cy="0"/>
          </a:xfrm>
          <a:custGeom>
            <a:avLst/>
            <a:gdLst/>
            <a:ahLst/>
            <a:cxnLst/>
            <a:rect l="l" t="t" r="r" b="b"/>
            <a:pathLst>
              <a:path w="5358765">
                <a:moveTo>
                  <a:pt x="0" y="0"/>
                </a:moveTo>
                <a:lnTo>
                  <a:pt x="5358190" y="0"/>
                </a:lnTo>
              </a:path>
            </a:pathLst>
          </a:custGeom>
          <a:ln w="941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0936" y="3667223"/>
            <a:ext cx="4019074" cy="0"/>
          </a:xfrm>
          <a:custGeom>
            <a:avLst/>
            <a:gdLst/>
            <a:ahLst/>
            <a:cxnLst/>
            <a:rect l="l" t="t" r="r" b="b"/>
            <a:pathLst>
              <a:path w="5358765">
                <a:moveTo>
                  <a:pt x="0" y="0"/>
                </a:moveTo>
                <a:lnTo>
                  <a:pt x="5358190" y="0"/>
                </a:lnTo>
              </a:path>
            </a:pathLst>
          </a:custGeom>
          <a:ln w="941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0936" y="3377618"/>
            <a:ext cx="4019074" cy="0"/>
          </a:xfrm>
          <a:custGeom>
            <a:avLst/>
            <a:gdLst/>
            <a:ahLst/>
            <a:cxnLst/>
            <a:rect l="l" t="t" r="r" b="b"/>
            <a:pathLst>
              <a:path w="5358765">
                <a:moveTo>
                  <a:pt x="0" y="0"/>
                </a:moveTo>
                <a:lnTo>
                  <a:pt x="5358190" y="0"/>
                </a:lnTo>
              </a:path>
            </a:pathLst>
          </a:custGeom>
          <a:ln w="941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67912" y="3088013"/>
            <a:ext cx="1632109" cy="0"/>
          </a:xfrm>
          <a:custGeom>
            <a:avLst/>
            <a:gdLst/>
            <a:ahLst/>
            <a:cxnLst/>
            <a:rect l="l" t="t" r="r" b="b"/>
            <a:pathLst>
              <a:path w="2176145">
                <a:moveTo>
                  <a:pt x="0" y="0"/>
                </a:moveTo>
                <a:lnTo>
                  <a:pt x="2175555" y="0"/>
                </a:lnTo>
              </a:path>
            </a:pathLst>
          </a:custGeom>
          <a:ln w="9418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452212" y="2794789"/>
            <a:ext cx="4076224" cy="2341721"/>
            <a:chOff x="1936282" y="2583385"/>
            <a:chExt cx="5434965" cy="3122295"/>
          </a:xfrm>
        </p:grpSpPr>
        <p:sp>
          <p:nvSpPr>
            <p:cNvPr id="13" name="object 13"/>
            <p:cNvSpPr/>
            <p:nvPr/>
          </p:nvSpPr>
          <p:spPr>
            <a:xfrm>
              <a:off x="1974581" y="2588210"/>
              <a:ext cx="5358765" cy="0"/>
            </a:xfrm>
            <a:custGeom>
              <a:avLst/>
              <a:gdLst/>
              <a:ahLst/>
              <a:cxnLst/>
              <a:rect l="l" t="t" r="r" b="b"/>
              <a:pathLst>
                <a:path w="5358765">
                  <a:moveTo>
                    <a:pt x="0" y="0"/>
                  </a:moveTo>
                  <a:lnTo>
                    <a:pt x="5358190" y="0"/>
                  </a:lnTo>
                </a:path>
              </a:pathLst>
            </a:custGeom>
            <a:ln w="941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74581" y="2588147"/>
              <a:ext cx="5358130" cy="3079750"/>
            </a:xfrm>
            <a:custGeom>
              <a:avLst/>
              <a:gdLst/>
              <a:ahLst/>
              <a:cxnLst/>
              <a:rect l="l" t="t" r="r" b="b"/>
              <a:pathLst>
                <a:path w="5358130" h="3079750">
                  <a:moveTo>
                    <a:pt x="0" y="3079704"/>
                  </a:moveTo>
                  <a:lnTo>
                    <a:pt x="5358078" y="3079704"/>
                  </a:lnTo>
                  <a:lnTo>
                    <a:pt x="5358078" y="0"/>
                  </a:lnTo>
                  <a:lnTo>
                    <a:pt x="0" y="0"/>
                  </a:lnTo>
                  <a:lnTo>
                    <a:pt x="0" y="3079704"/>
                  </a:lnTo>
                  <a:close/>
                </a:path>
              </a:pathLst>
            </a:custGeom>
            <a:ln w="916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41044" y="2588210"/>
              <a:ext cx="5425440" cy="3079750"/>
            </a:xfrm>
            <a:custGeom>
              <a:avLst/>
              <a:gdLst/>
              <a:ahLst/>
              <a:cxnLst/>
              <a:rect l="l" t="t" r="r" b="b"/>
              <a:pathLst>
                <a:path w="5425440" h="3079750">
                  <a:moveTo>
                    <a:pt x="5391727" y="3079641"/>
                  </a:moveTo>
                  <a:lnTo>
                    <a:pt x="5391727" y="0"/>
                  </a:lnTo>
                </a:path>
                <a:path w="5425440" h="3079750">
                  <a:moveTo>
                    <a:pt x="5349735" y="3079641"/>
                  </a:moveTo>
                  <a:lnTo>
                    <a:pt x="5425320" y="3079641"/>
                  </a:lnTo>
                </a:path>
                <a:path w="5425440" h="3079750">
                  <a:moveTo>
                    <a:pt x="5349735" y="2693501"/>
                  </a:moveTo>
                  <a:lnTo>
                    <a:pt x="5425320" y="2693501"/>
                  </a:lnTo>
                </a:path>
                <a:path w="5425440" h="3079750">
                  <a:moveTo>
                    <a:pt x="5349735" y="2307423"/>
                  </a:moveTo>
                  <a:lnTo>
                    <a:pt x="5425320" y="2307423"/>
                  </a:lnTo>
                </a:path>
                <a:path w="5425440" h="3079750">
                  <a:moveTo>
                    <a:pt x="5349735" y="1921283"/>
                  </a:moveTo>
                  <a:lnTo>
                    <a:pt x="5425320" y="1921283"/>
                  </a:lnTo>
                </a:path>
                <a:path w="5425440" h="3079750">
                  <a:moveTo>
                    <a:pt x="5349735" y="1535143"/>
                  </a:moveTo>
                  <a:lnTo>
                    <a:pt x="5425320" y="1535143"/>
                  </a:lnTo>
                </a:path>
                <a:path w="5425440" h="3079750">
                  <a:moveTo>
                    <a:pt x="5349735" y="1158421"/>
                  </a:moveTo>
                  <a:lnTo>
                    <a:pt x="5425320" y="1158421"/>
                  </a:lnTo>
                </a:path>
                <a:path w="5425440" h="3079750">
                  <a:moveTo>
                    <a:pt x="5349735" y="772280"/>
                  </a:moveTo>
                  <a:lnTo>
                    <a:pt x="5425320" y="772280"/>
                  </a:lnTo>
                </a:path>
                <a:path w="5425440" h="3079750">
                  <a:moveTo>
                    <a:pt x="5349735" y="386140"/>
                  </a:moveTo>
                  <a:lnTo>
                    <a:pt x="5425320" y="386140"/>
                  </a:lnTo>
                </a:path>
                <a:path w="5425440" h="3079750">
                  <a:moveTo>
                    <a:pt x="5349735" y="0"/>
                  </a:moveTo>
                  <a:lnTo>
                    <a:pt x="5425320" y="0"/>
                  </a:lnTo>
                </a:path>
                <a:path w="5425440" h="3079750">
                  <a:moveTo>
                    <a:pt x="33536" y="3079641"/>
                  </a:moveTo>
                  <a:lnTo>
                    <a:pt x="33536" y="0"/>
                  </a:lnTo>
                </a:path>
                <a:path w="5425440" h="3079750">
                  <a:moveTo>
                    <a:pt x="0" y="3079641"/>
                  </a:moveTo>
                  <a:lnTo>
                    <a:pt x="33536" y="3079641"/>
                  </a:lnTo>
                </a:path>
                <a:path w="5425440" h="3079750">
                  <a:moveTo>
                    <a:pt x="0" y="2693501"/>
                  </a:moveTo>
                  <a:lnTo>
                    <a:pt x="33536" y="2693501"/>
                  </a:lnTo>
                </a:path>
                <a:path w="5425440" h="3079750">
                  <a:moveTo>
                    <a:pt x="0" y="2307423"/>
                  </a:moveTo>
                  <a:lnTo>
                    <a:pt x="33536" y="2307423"/>
                  </a:lnTo>
                </a:path>
                <a:path w="5425440" h="3079750">
                  <a:moveTo>
                    <a:pt x="0" y="1921283"/>
                  </a:moveTo>
                  <a:lnTo>
                    <a:pt x="33536" y="1921283"/>
                  </a:lnTo>
                </a:path>
                <a:path w="5425440" h="3079750">
                  <a:moveTo>
                    <a:pt x="0" y="1535143"/>
                  </a:moveTo>
                  <a:lnTo>
                    <a:pt x="33536" y="1535143"/>
                  </a:lnTo>
                </a:path>
                <a:path w="5425440" h="3079750">
                  <a:moveTo>
                    <a:pt x="0" y="1158421"/>
                  </a:moveTo>
                  <a:lnTo>
                    <a:pt x="33536" y="1158421"/>
                  </a:lnTo>
                </a:path>
                <a:path w="5425440" h="3079750">
                  <a:moveTo>
                    <a:pt x="0" y="772280"/>
                  </a:moveTo>
                  <a:lnTo>
                    <a:pt x="33536" y="772280"/>
                  </a:lnTo>
                </a:path>
                <a:path w="5425440" h="3079750">
                  <a:moveTo>
                    <a:pt x="0" y="386140"/>
                  </a:moveTo>
                  <a:lnTo>
                    <a:pt x="33536" y="386140"/>
                  </a:lnTo>
                </a:path>
                <a:path w="5425440" h="3079750">
                  <a:moveTo>
                    <a:pt x="0" y="0"/>
                  </a:moveTo>
                  <a:lnTo>
                    <a:pt x="33536" y="0"/>
                  </a:lnTo>
                </a:path>
              </a:pathLst>
            </a:custGeom>
            <a:ln w="8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1407" y="2800325"/>
              <a:ext cx="5385563" cy="2905198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563119" y="5034506"/>
            <a:ext cx="483394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23" dirty="0">
                <a:latin typeface="Arial MT"/>
                <a:cs typeface="Arial MT"/>
              </a:rPr>
              <a:t>-</a:t>
            </a:r>
            <a:r>
              <a:rPr sz="788" spc="-49" dirty="0">
                <a:latin typeface="Arial MT"/>
                <a:cs typeface="Arial MT"/>
              </a:rPr>
              <a:t>5.000E+02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67234" y="4745842"/>
            <a:ext cx="451961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0.000E+00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67234" y="4457433"/>
            <a:ext cx="451961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5.000E+02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67234" y="4168770"/>
            <a:ext cx="451961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1.000E+03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67234" y="3880295"/>
            <a:ext cx="451961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1.500E+03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67234" y="3591631"/>
            <a:ext cx="451961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2.000E+03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67234" y="3303250"/>
            <a:ext cx="451961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2.500E+03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67234" y="3014822"/>
            <a:ext cx="451961" cy="12840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750" spc="-26" dirty="0">
                <a:latin typeface="Arial MT"/>
                <a:cs typeface="Arial MT"/>
              </a:rPr>
              <a:t>3.000E+03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67234" y="2726112"/>
            <a:ext cx="451961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3.500E+03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5249" y="5034506"/>
            <a:ext cx="453390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0.000E+00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5249" y="4745842"/>
            <a:ext cx="453390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2.000E+03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5249" y="4457433"/>
            <a:ext cx="453390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4.000E+03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65249" y="4168770"/>
            <a:ext cx="453390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6.000E+03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65249" y="3880295"/>
            <a:ext cx="453390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8.000E+03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5249" y="3591631"/>
            <a:ext cx="453390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1.000E+04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5249" y="3303250"/>
            <a:ext cx="453390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1.200E+04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65250" y="3014822"/>
            <a:ext cx="453866" cy="128401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750" spc="-23" dirty="0">
                <a:latin typeface="Arial MT"/>
                <a:cs typeface="Arial MT"/>
              </a:rPr>
              <a:t>1.400E+04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65249" y="2726112"/>
            <a:ext cx="453390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49" dirty="0">
                <a:latin typeface="Arial MT"/>
                <a:cs typeface="Arial MT"/>
              </a:rPr>
              <a:t>1.600E+04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46258" y="5180956"/>
            <a:ext cx="68580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38" dirty="0">
                <a:latin typeface="Arial MT"/>
                <a:cs typeface="Arial MT"/>
              </a:rPr>
              <a:t>0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16060" y="5180956"/>
            <a:ext cx="68580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38" dirty="0">
                <a:latin typeface="Arial MT"/>
                <a:cs typeface="Arial MT"/>
              </a:rPr>
              <a:t>2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85820" y="5180956"/>
            <a:ext cx="68580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38" dirty="0">
                <a:latin typeface="Arial MT"/>
                <a:cs typeface="Arial MT"/>
              </a:rPr>
              <a:t>4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73086" y="5137631"/>
            <a:ext cx="510540" cy="416748"/>
          </a:xfrm>
          <a:prstGeom prst="rect">
            <a:avLst/>
          </a:prstGeom>
        </p:spPr>
        <p:txBody>
          <a:bodyPr vert="horz" wrap="square" lIns="0" tIns="51911" rIns="0" bIns="0" rtlCol="0">
            <a:spAutoFit/>
          </a:bodyPr>
          <a:lstStyle/>
          <a:p>
            <a:pPr marR="71438" algn="ctr">
              <a:spcBef>
                <a:spcPts val="409"/>
              </a:spcBef>
            </a:pPr>
            <a:r>
              <a:rPr sz="788" spc="-38" dirty="0">
                <a:latin typeface="Arial MT"/>
                <a:cs typeface="Arial MT"/>
              </a:rPr>
              <a:t>6</a:t>
            </a:r>
            <a:endParaRPr sz="788">
              <a:latin typeface="Arial MT"/>
              <a:cs typeface="Arial MT"/>
            </a:endParaRPr>
          </a:p>
          <a:p>
            <a:pPr marL="9525">
              <a:spcBef>
                <a:spcPts val="518"/>
              </a:spcBef>
            </a:pPr>
            <a:r>
              <a:rPr sz="1163" i="1" spc="-83" dirty="0">
                <a:latin typeface="Times New Roman"/>
                <a:cs typeface="Times New Roman"/>
              </a:rPr>
              <a:t>B</a:t>
            </a:r>
            <a:r>
              <a:rPr sz="1163" i="1" spc="-34" dirty="0">
                <a:latin typeface="Times New Roman"/>
                <a:cs typeface="Times New Roman"/>
              </a:rPr>
              <a:t> </a:t>
            </a:r>
            <a:r>
              <a:rPr sz="1163" spc="-34" dirty="0">
                <a:latin typeface="Arial MT"/>
                <a:cs typeface="Arial MT"/>
              </a:rPr>
              <a:t>(tesla)</a:t>
            </a:r>
            <a:endParaRPr sz="1163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25087" y="5180956"/>
            <a:ext cx="68580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38" dirty="0">
                <a:latin typeface="Arial MT"/>
                <a:cs typeface="Arial MT"/>
              </a:rPr>
              <a:t>8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69653" y="5180956"/>
            <a:ext cx="120015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30" dirty="0">
                <a:latin typeface="Arial MT"/>
                <a:cs typeface="Arial MT"/>
              </a:rPr>
              <a:t>10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439413" y="5180956"/>
            <a:ext cx="120015" cy="12990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788" spc="-30" dirty="0">
                <a:latin typeface="Arial MT"/>
                <a:cs typeface="Arial MT"/>
              </a:rPr>
              <a:t>12</a:t>
            </a:r>
            <a:endParaRPr sz="788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66644" y="3736245"/>
            <a:ext cx="161583" cy="500063"/>
          </a:xfrm>
          <a:prstGeom prst="rect">
            <a:avLst/>
          </a:prstGeom>
        </p:spPr>
        <p:txBody>
          <a:bodyPr vert="vert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050" b="1" spc="64" dirty="0">
                <a:solidFill>
                  <a:srgbClr val="3333FF"/>
                </a:solidFill>
                <a:latin typeface="Arial"/>
                <a:cs typeface="Arial"/>
              </a:rPr>
              <a:t>R</a:t>
            </a:r>
            <a:r>
              <a:rPr sz="1013" b="1" spc="95" baseline="-15432" dirty="0">
                <a:solidFill>
                  <a:srgbClr val="3333FF"/>
                </a:solidFill>
                <a:latin typeface="Arial"/>
                <a:cs typeface="Arial"/>
              </a:rPr>
              <a:t>xx</a:t>
            </a:r>
            <a:r>
              <a:rPr sz="1013" b="1" spc="163" baseline="-15432" dirty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sz="1050" b="1" spc="60" dirty="0">
                <a:solidFill>
                  <a:srgbClr val="3333FF"/>
                </a:solidFill>
                <a:latin typeface="Arial"/>
                <a:cs typeface="Arial"/>
              </a:rPr>
              <a:t>(</a:t>
            </a:r>
            <a:r>
              <a:rPr sz="1050" spc="60" dirty="0">
                <a:solidFill>
                  <a:srgbClr val="3333FF"/>
                </a:solidFill>
                <a:latin typeface="Symbol"/>
                <a:cs typeface="Symbol"/>
              </a:rPr>
              <a:t></a:t>
            </a:r>
            <a:r>
              <a:rPr sz="1050" spc="-158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1050" b="1" spc="4" dirty="0">
                <a:solidFill>
                  <a:srgbClr val="3333FF"/>
                </a:solidFill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0025" y="3732244"/>
            <a:ext cx="155877" cy="464820"/>
          </a:xfrm>
          <a:prstGeom prst="rect">
            <a:avLst/>
          </a:prstGeom>
        </p:spPr>
        <p:txBody>
          <a:bodyPr vert="vert270" wrap="square" lIns="0" tIns="13811" rIns="0" bIns="0" rtlCol="0">
            <a:spAutoFit/>
          </a:bodyPr>
          <a:lstStyle/>
          <a:p>
            <a:pPr marL="9525">
              <a:spcBef>
                <a:spcPts val="109"/>
              </a:spcBef>
            </a:pPr>
            <a:r>
              <a:rPr sz="1013" b="1" spc="86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013" b="1" spc="129" baseline="-15432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13" b="1" spc="213" baseline="-1543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13" b="1" spc="83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013" spc="83" dirty="0">
                <a:solidFill>
                  <a:srgbClr val="FF0000"/>
                </a:solidFill>
                <a:latin typeface="Symbol"/>
                <a:cs typeface="Symbol"/>
              </a:rPr>
              <a:t></a:t>
            </a:r>
            <a:r>
              <a:rPr sz="1013" spc="-1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13" b="1" spc="11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013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31128" y="2904348"/>
            <a:ext cx="262414" cy="189540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163" b="1" i="1" spc="-34" dirty="0">
                <a:latin typeface="Times New Roman"/>
                <a:cs typeface="Times New Roman"/>
              </a:rPr>
              <a:t>i</a:t>
            </a:r>
            <a:r>
              <a:rPr sz="1163" b="1" i="1" spc="-86" dirty="0">
                <a:latin typeface="Times New Roman"/>
                <a:cs typeface="Times New Roman"/>
              </a:rPr>
              <a:t> </a:t>
            </a:r>
            <a:r>
              <a:rPr sz="1163" b="1" dirty="0">
                <a:latin typeface="Times New Roman"/>
                <a:cs typeface="Times New Roman"/>
              </a:rPr>
              <a:t>=</a:t>
            </a:r>
            <a:r>
              <a:rPr sz="1163" b="1" spc="-68" dirty="0">
                <a:latin typeface="Times New Roman"/>
                <a:cs typeface="Times New Roman"/>
              </a:rPr>
              <a:t> </a:t>
            </a:r>
            <a:r>
              <a:rPr sz="1163" b="1" spc="-38" dirty="0">
                <a:latin typeface="Times New Roman"/>
                <a:cs typeface="Times New Roman"/>
              </a:rPr>
              <a:t>2</a:t>
            </a:r>
            <a:endParaRPr sz="1163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01761" y="3915612"/>
            <a:ext cx="261938" cy="189540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163" b="1" i="1" spc="-38" dirty="0">
                <a:latin typeface="Times New Roman"/>
                <a:cs typeface="Times New Roman"/>
              </a:rPr>
              <a:t>i</a:t>
            </a:r>
            <a:r>
              <a:rPr sz="1163" b="1" i="1" spc="-86" dirty="0">
                <a:latin typeface="Times New Roman"/>
                <a:cs typeface="Times New Roman"/>
              </a:rPr>
              <a:t> </a:t>
            </a:r>
            <a:r>
              <a:rPr sz="1163" b="1" dirty="0">
                <a:latin typeface="Times New Roman"/>
                <a:cs typeface="Times New Roman"/>
              </a:rPr>
              <a:t>=</a:t>
            </a:r>
            <a:r>
              <a:rPr sz="1163" b="1" spc="-68" dirty="0">
                <a:latin typeface="Times New Roman"/>
                <a:cs typeface="Times New Roman"/>
              </a:rPr>
              <a:t> </a:t>
            </a:r>
            <a:r>
              <a:rPr sz="1163" b="1" spc="-38" dirty="0">
                <a:latin typeface="Times New Roman"/>
                <a:cs typeface="Times New Roman"/>
              </a:rPr>
              <a:t>4</a:t>
            </a:r>
            <a:endParaRPr sz="1163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71054" y="4087538"/>
            <a:ext cx="262414" cy="189540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163" b="1" i="1" spc="-34" dirty="0">
                <a:latin typeface="Times New Roman"/>
                <a:cs typeface="Times New Roman"/>
              </a:rPr>
              <a:t>i</a:t>
            </a:r>
            <a:r>
              <a:rPr sz="1163" b="1" i="1" spc="-86" dirty="0">
                <a:latin typeface="Times New Roman"/>
                <a:cs typeface="Times New Roman"/>
              </a:rPr>
              <a:t> </a:t>
            </a:r>
            <a:r>
              <a:rPr sz="1163" b="1" dirty="0">
                <a:latin typeface="Times New Roman"/>
                <a:cs typeface="Times New Roman"/>
              </a:rPr>
              <a:t>=</a:t>
            </a:r>
            <a:r>
              <a:rPr sz="1163" b="1" spc="-64" dirty="0">
                <a:latin typeface="Times New Roman"/>
                <a:cs typeface="Times New Roman"/>
              </a:rPr>
              <a:t> </a:t>
            </a:r>
            <a:r>
              <a:rPr sz="1163" b="1" spc="-38" dirty="0">
                <a:latin typeface="Times New Roman"/>
                <a:cs typeface="Times New Roman"/>
              </a:rPr>
              <a:t>6</a:t>
            </a:r>
            <a:endParaRPr sz="1163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492758" y="2839213"/>
            <a:ext cx="2375535" cy="425291"/>
          </a:xfrm>
          <a:custGeom>
            <a:avLst/>
            <a:gdLst/>
            <a:ahLst/>
            <a:cxnLst/>
            <a:rect l="l" t="t" r="r" b="b"/>
            <a:pathLst>
              <a:path w="3167379" h="567055">
                <a:moveTo>
                  <a:pt x="3166872" y="0"/>
                </a:moveTo>
                <a:lnTo>
                  <a:pt x="0" y="0"/>
                </a:lnTo>
                <a:lnTo>
                  <a:pt x="0" y="566927"/>
                </a:lnTo>
                <a:lnTo>
                  <a:pt x="3166872" y="566927"/>
                </a:lnTo>
                <a:lnTo>
                  <a:pt x="31668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532762" y="2898743"/>
            <a:ext cx="159639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900" i="1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900" i="1" baseline="-20833" dirty="0">
                <a:solidFill>
                  <a:srgbClr val="0000FF"/>
                </a:solidFill>
                <a:latin typeface="Calibri"/>
                <a:cs typeface="Calibri"/>
              </a:rPr>
              <a:t>xx</a:t>
            </a:r>
            <a:r>
              <a:rPr sz="900" i="1" spc="73" baseline="-20833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FF"/>
                </a:solidFill>
                <a:latin typeface="Calibri"/>
                <a:cs typeface="Calibri"/>
              </a:rPr>
              <a:t>oscila</a:t>
            </a:r>
            <a:r>
              <a:rPr sz="900" spc="-4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FF"/>
                </a:solidFill>
                <a:latin typeface="Calibri"/>
                <a:cs typeface="Calibri"/>
              </a:rPr>
              <a:t>em função</a:t>
            </a:r>
            <a:r>
              <a:rPr sz="900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900" spc="-8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00" i="1" spc="-8" dirty="0">
                <a:solidFill>
                  <a:srgbClr val="0000FF"/>
                </a:solidFill>
                <a:latin typeface="Calibri"/>
                <a:cs typeface="Calibri"/>
              </a:rPr>
              <a:t>B</a:t>
            </a:r>
            <a:r>
              <a:rPr sz="900" spc="-11" baseline="24305" dirty="0">
                <a:solidFill>
                  <a:srgbClr val="0000FF"/>
                </a:solidFill>
                <a:latin typeface="Calibri"/>
                <a:cs typeface="Calibri"/>
              </a:rPr>
              <a:t>-</a:t>
            </a:r>
            <a:r>
              <a:rPr sz="900" spc="-56" baseline="24305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endParaRPr sz="900" baseline="24305">
              <a:latin typeface="Calibri"/>
              <a:cs typeface="Calibri"/>
            </a:endParaRPr>
          </a:p>
          <a:p>
            <a:pPr marL="28575"/>
            <a:r>
              <a:rPr sz="900" dirty="0">
                <a:solidFill>
                  <a:srgbClr val="0000FF"/>
                </a:solidFill>
                <a:latin typeface="Calibri"/>
                <a:cs typeface="Calibri"/>
              </a:rPr>
              <a:t>Oscilações</a:t>
            </a:r>
            <a:r>
              <a:rPr sz="900" spc="1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00FF"/>
                </a:solidFill>
                <a:latin typeface="Calibri"/>
                <a:cs typeface="Calibri"/>
              </a:rPr>
              <a:t>de</a:t>
            </a:r>
            <a:r>
              <a:rPr sz="9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00" spc="-8" dirty="0">
                <a:solidFill>
                  <a:srgbClr val="0000FF"/>
                </a:solidFill>
                <a:latin typeface="Calibri"/>
                <a:cs typeface="Calibri"/>
              </a:rPr>
              <a:t>Shubnikov-de-</a:t>
            </a:r>
            <a:r>
              <a:rPr sz="900" spc="-15" dirty="0">
                <a:solidFill>
                  <a:srgbClr val="0000FF"/>
                </a:solidFill>
                <a:latin typeface="Calibri"/>
                <a:cs typeface="Calibri"/>
              </a:rPr>
              <a:t>Hass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9699" y="1809178"/>
            <a:ext cx="91059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dirty="0">
                <a:solidFill>
                  <a:srgbClr val="EC7C30"/>
                </a:solidFill>
                <a:latin typeface="Calibri"/>
                <a:cs typeface="Calibri"/>
              </a:rPr>
              <a:t>Hall</a:t>
            </a:r>
            <a:r>
              <a:rPr sz="1200" spc="-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EC7C30"/>
                </a:solidFill>
                <a:latin typeface="Calibri"/>
                <a:cs typeface="Calibri"/>
              </a:rPr>
              <a:t>resistance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149716" y="2247970"/>
            <a:ext cx="195739" cy="0"/>
          </a:xfrm>
          <a:custGeom>
            <a:avLst/>
            <a:gdLst/>
            <a:ahLst/>
            <a:cxnLst/>
            <a:rect l="l" t="t" r="r" b="b"/>
            <a:pathLst>
              <a:path w="260985">
                <a:moveTo>
                  <a:pt x="0" y="0"/>
                </a:moveTo>
                <a:lnTo>
                  <a:pt x="260619" y="0"/>
                </a:lnTo>
              </a:path>
            </a:pathLst>
          </a:custGeom>
          <a:ln w="88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83683" y="2247970"/>
            <a:ext cx="36195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0" y="0"/>
                </a:moveTo>
                <a:lnTo>
                  <a:pt x="482224" y="0"/>
                </a:lnTo>
              </a:path>
            </a:pathLst>
          </a:custGeom>
          <a:ln w="88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13456" y="2247970"/>
            <a:ext cx="199549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0" y="0"/>
                </a:moveTo>
                <a:lnTo>
                  <a:pt x="266037" y="0"/>
                </a:lnTo>
              </a:path>
            </a:pathLst>
          </a:custGeom>
          <a:ln w="88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43260" y="2225252"/>
            <a:ext cx="86678" cy="12269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713" i="1" spc="-38" dirty="0">
                <a:latin typeface="Times New Roman"/>
                <a:cs typeface="Times New Roman"/>
              </a:rPr>
              <a:t>H</a:t>
            </a:r>
            <a:endParaRPr sz="713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87869" y="2243686"/>
            <a:ext cx="1039178" cy="2039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spcBef>
                <a:spcPts val="105"/>
              </a:spcBef>
              <a:tabLst>
                <a:tab pos="451485" algn="l"/>
                <a:tab pos="831056" algn="l"/>
              </a:tabLst>
            </a:pPr>
            <a:r>
              <a:rPr sz="1238" i="1" spc="-38" dirty="0">
                <a:latin typeface="Times New Roman"/>
                <a:cs typeface="Times New Roman"/>
              </a:rPr>
              <a:t>I</a:t>
            </a:r>
            <a:r>
              <a:rPr sz="1238" i="1" dirty="0">
                <a:latin typeface="Times New Roman"/>
                <a:cs typeface="Times New Roman"/>
              </a:rPr>
              <a:t>	</a:t>
            </a:r>
            <a:r>
              <a:rPr sz="1238" i="1" spc="-38" dirty="0">
                <a:latin typeface="Times New Roman"/>
                <a:cs typeface="Times New Roman"/>
              </a:rPr>
              <a:t>i</a:t>
            </a:r>
            <a:r>
              <a:rPr sz="1238" i="1" dirty="0">
                <a:latin typeface="Times New Roman"/>
                <a:cs typeface="Times New Roman"/>
              </a:rPr>
              <a:t>	</a:t>
            </a:r>
            <a:r>
              <a:rPr sz="1238" i="1" spc="-19" dirty="0">
                <a:latin typeface="Times New Roman"/>
                <a:cs typeface="Times New Roman"/>
              </a:rPr>
              <a:t>ie</a:t>
            </a:r>
            <a:r>
              <a:rPr sz="1069" i="1" spc="-28" baseline="43859" dirty="0">
                <a:latin typeface="Times New Roman"/>
                <a:cs typeface="Times New Roman"/>
              </a:rPr>
              <a:t>2</a:t>
            </a:r>
            <a:endParaRPr sz="1069" baseline="43859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27891" y="2117730"/>
            <a:ext cx="1555909" cy="2039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spcBef>
                <a:spcPts val="105"/>
              </a:spcBef>
              <a:tabLst>
                <a:tab pos="231934" algn="l"/>
                <a:tab pos="1446848" algn="l"/>
              </a:tabLst>
            </a:pPr>
            <a:r>
              <a:rPr sz="1238" i="1" spc="-38" dirty="0">
                <a:latin typeface="Times New Roman"/>
                <a:cs typeface="Times New Roman"/>
              </a:rPr>
              <a:t>R</a:t>
            </a:r>
            <a:r>
              <a:rPr sz="1238" i="1" dirty="0">
                <a:latin typeface="Times New Roman"/>
                <a:cs typeface="Times New Roman"/>
              </a:rPr>
              <a:t>	(i)</a:t>
            </a:r>
            <a:r>
              <a:rPr sz="1238" i="1" spc="-120" dirty="0">
                <a:latin typeface="Times New Roman"/>
                <a:cs typeface="Times New Roman"/>
              </a:rPr>
              <a:t> </a:t>
            </a:r>
            <a:r>
              <a:rPr sz="1238" dirty="0">
                <a:latin typeface="Symbol"/>
                <a:cs typeface="Symbol"/>
              </a:rPr>
              <a:t></a:t>
            </a:r>
            <a:r>
              <a:rPr sz="1238" spc="-146" dirty="0">
                <a:latin typeface="Times New Roman"/>
                <a:cs typeface="Times New Roman"/>
              </a:rPr>
              <a:t> </a:t>
            </a:r>
            <a:r>
              <a:rPr sz="1856" i="1" baseline="35353" dirty="0">
                <a:latin typeface="Times New Roman"/>
                <a:cs typeface="Times New Roman"/>
              </a:rPr>
              <a:t>V</a:t>
            </a:r>
            <a:r>
              <a:rPr sz="1069" i="1" baseline="38011" dirty="0">
                <a:latin typeface="Times New Roman"/>
                <a:cs typeface="Times New Roman"/>
              </a:rPr>
              <a:t>H</a:t>
            </a:r>
            <a:r>
              <a:rPr sz="1069" i="1" spc="529" baseline="38011" dirty="0">
                <a:latin typeface="Times New Roman"/>
                <a:cs typeface="Times New Roman"/>
              </a:rPr>
              <a:t> </a:t>
            </a:r>
            <a:r>
              <a:rPr sz="1238" dirty="0">
                <a:latin typeface="Symbol"/>
                <a:cs typeface="Symbol"/>
              </a:rPr>
              <a:t></a:t>
            </a:r>
            <a:r>
              <a:rPr sz="1238" spc="23" dirty="0">
                <a:latin typeface="Times New Roman"/>
                <a:cs typeface="Times New Roman"/>
              </a:rPr>
              <a:t> </a:t>
            </a:r>
            <a:r>
              <a:rPr sz="1856" i="1" baseline="35353" dirty="0">
                <a:latin typeface="Times New Roman"/>
                <a:cs typeface="Times New Roman"/>
              </a:rPr>
              <a:t>R</a:t>
            </a:r>
            <a:r>
              <a:rPr sz="1069" i="1" baseline="38011" dirty="0">
                <a:latin typeface="Times New Roman"/>
                <a:cs typeface="Times New Roman"/>
              </a:rPr>
              <a:t>K</a:t>
            </a:r>
            <a:r>
              <a:rPr sz="1069" i="1" spc="-95" baseline="38011" dirty="0">
                <a:latin typeface="Times New Roman"/>
                <a:cs typeface="Times New Roman"/>
              </a:rPr>
              <a:t> </a:t>
            </a:r>
            <a:r>
              <a:rPr sz="1069" baseline="38011" dirty="0">
                <a:latin typeface="Symbol"/>
                <a:cs typeface="Symbol"/>
              </a:rPr>
              <a:t></a:t>
            </a:r>
            <a:r>
              <a:rPr sz="1069" i="1" baseline="38011" dirty="0">
                <a:latin typeface="Times New Roman"/>
                <a:cs typeface="Times New Roman"/>
              </a:rPr>
              <a:t>90</a:t>
            </a:r>
            <a:r>
              <a:rPr sz="1069" i="1" spc="152" baseline="38011" dirty="0">
                <a:latin typeface="Times New Roman"/>
                <a:cs typeface="Times New Roman"/>
              </a:rPr>
              <a:t>  </a:t>
            </a:r>
            <a:r>
              <a:rPr sz="1238" spc="-38" dirty="0">
                <a:latin typeface="Symbol"/>
                <a:cs typeface="Symbol"/>
              </a:rPr>
              <a:t></a:t>
            </a:r>
            <a:r>
              <a:rPr sz="1238" dirty="0">
                <a:latin typeface="Times New Roman"/>
                <a:cs typeface="Times New Roman"/>
              </a:rPr>
              <a:t>	</a:t>
            </a:r>
            <a:r>
              <a:rPr sz="1856" i="1" spc="-56" baseline="35353" dirty="0">
                <a:latin typeface="Times New Roman"/>
                <a:cs typeface="Times New Roman"/>
              </a:rPr>
              <a:t>h</a:t>
            </a:r>
            <a:endParaRPr sz="1856" baseline="35353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30869" y="1779477"/>
            <a:ext cx="3196114" cy="235707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28575">
              <a:spcBef>
                <a:spcPts val="83"/>
              </a:spcBef>
            </a:pPr>
            <a:r>
              <a:rPr sz="1463" i="1" dirty="0">
                <a:latin typeface="Times New Roman"/>
                <a:cs typeface="Times New Roman"/>
              </a:rPr>
              <a:t>R</a:t>
            </a:r>
            <a:r>
              <a:rPr sz="1294" i="1" baseline="-24154" dirty="0">
                <a:latin typeface="Times New Roman"/>
                <a:cs typeface="Times New Roman"/>
              </a:rPr>
              <a:t>H</a:t>
            </a:r>
            <a:r>
              <a:rPr sz="1294" i="1" spc="332" baseline="-24154" dirty="0">
                <a:latin typeface="Times New Roman"/>
                <a:cs typeface="Times New Roman"/>
              </a:rPr>
              <a:t> </a:t>
            </a:r>
            <a:r>
              <a:rPr sz="1463" dirty="0">
                <a:latin typeface="Times New Roman"/>
                <a:cs typeface="Times New Roman"/>
              </a:rPr>
              <a:t>(</a:t>
            </a:r>
            <a:r>
              <a:rPr sz="1463" i="1" dirty="0">
                <a:latin typeface="Times New Roman"/>
                <a:cs typeface="Times New Roman"/>
              </a:rPr>
              <a:t>i</a:t>
            </a:r>
            <a:r>
              <a:rPr sz="1463" i="1" spc="8" dirty="0">
                <a:latin typeface="Times New Roman"/>
                <a:cs typeface="Times New Roman"/>
              </a:rPr>
              <a:t> </a:t>
            </a:r>
            <a:r>
              <a:rPr sz="1463" spc="-15" dirty="0">
                <a:latin typeface="Symbol"/>
                <a:cs typeface="Symbol"/>
              </a:rPr>
              <a:t></a:t>
            </a:r>
            <a:r>
              <a:rPr sz="1463" spc="-188" dirty="0">
                <a:latin typeface="Times New Roman"/>
                <a:cs typeface="Times New Roman"/>
              </a:rPr>
              <a:t> </a:t>
            </a:r>
            <a:r>
              <a:rPr sz="1463" dirty="0">
                <a:latin typeface="Times New Roman"/>
                <a:cs typeface="Times New Roman"/>
              </a:rPr>
              <a:t>1)</a:t>
            </a:r>
            <a:r>
              <a:rPr sz="1463" spc="-23" dirty="0">
                <a:latin typeface="Times New Roman"/>
                <a:cs typeface="Times New Roman"/>
              </a:rPr>
              <a:t> </a:t>
            </a:r>
            <a:r>
              <a:rPr sz="1463" spc="-15" dirty="0">
                <a:latin typeface="Symbol"/>
                <a:cs typeface="Symbol"/>
              </a:rPr>
              <a:t></a:t>
            </a:r>
            <a:r>
              <a:rPr sz="1463" spc="-116" dirty="0">
                <a:latin typeface="Times New Roman"/>
                <a:cs typeface="Times New Roman"/>
              </a:rPr>
              <a:t> </a:t>
            </a:r>
            <a:r>
              <a:rPr sz="1463" i="1" spc="-8" dirty="0">
                <a:latin typeface="Times New Roman"/>
                <a:cs typeface="Times New Roman"/>
              </a:rPr>
              <a:t>R</a:t>
            </a:r>
            <a:r>
              <a:rPr sz="1294" i="1" spc="-11" baseline="-24154" dirty="0">
                <a:latin typeface="Times New Roman"/>
                <a:cs typeface="Times New Roman"/>
              </a:rPr>
              <a:t>K</a:t>
            </a:r>
            <a:r>
              <a:rPr sz="1294" i="1" spc="-124" baseline="-24154" dirty="0">
                <a:latin typeface="Times New Roman"/>
                <a:cs typeface="Times New Roman"/>
              </a:rPr>
              <a:t> </a:t>
            </a:r>
            <a:r>
              <a:rPr sz="1294" baseline="-24154" dirty="0">
                <a:latin typeface="Symbol"/>
                <a:cs typeface="Symbol"/>
              </a:rPr>
              <a:t></a:t>
            </a:r>
            <a:r>
              <a:rPr sz="1294" i="1" baseline="-24154" dirty="0">
                <a:latin typeface="Times New Roman"/>
                <a:cs typeface="Times New Roman"/>
              </a:rPr>
              <a:t>90</a:t>
            </a:r>
            <a:r>
              <a:rPr sz="1294" i="1" spc="410" baseline="-24154" dirty="0">
                <a:latin typeface="Times New Roman"/>
                <a:cs typeface="Times New Roman"/>
              </a:rPr>
              <a:t> </a:t>
            </a:r>
            <a:r>
              <a:rPr sz="1463" dirty="0">
                <a:latin typeface="Symbol"/>
                <a:cs typeface="Symbol"/>
              </a:rPr>
              <a:t></a:t>
            </a:r>
            <a:r>
              <a:rPr sz="1463" spc="-49" dirty="0">
                <a:latin typeface="Times New Roman"/>
                <a:cs typeface="Times New Roman"/>
              </a:rPr>
              <a:t> </a:t>
            </a:r>
            <a:r>
              <a:rPr sz="1463" spc="-8" dirty="0">
                <a:latin typeface="Times New Roman"/>
                <a:cs typeface="Times New Roman"/>
              </a:rPr>
              <a:t>(25</a:t>
            </a:r>
            <a:r>
              <a:rPr sz="1463" spc="-146" dirty="0">
                <a:latin typeface="Times New Roman"/>
                <a:cs typeface="Times New Roman"/>
              </a:rPr>
              <a:t> </a:t>
            </a:r>
            <a:r>
              <a:rPr sz="1463" spc="-15" dirty="0">
                <a:latin typeface="Times New Roman"/>
                <a:cs typeface="Times New Roman"/>
              </a:rPr>
              <a:t>812,807</a:t>
            </a:r>
            <a:r>
              <a:rPr sz="1463" spc="-98" dirty="0">
                <a:latin typeface="Times New Roman"/>
                <a:cs typeface="Times New Roman"/>
              </a:rPr>
              <a:t> </a:t>
            </a:r>
            <a:r>
              <a:rPr sz="1463" spc="-15" dirty="0">
                <a:latin typeface="Symbol"/>
                <a:cs typeface="Symbol"/>
              </a:rPr>
              <a:t></a:t>
            </a:r>
            <a:r>
              <a:rPr sz="1463" spc="-161" dirty="0">
                <a:latin typeface="Times New Roman"/>
                <a:cs typeface="Times New Roman"/>
              </a:rPr>
              <a:t> </a:t>
            </a:r>
            <a:r>
              <a:rPr sz="1463" i="1" dirty="0">
                <a:latin typeface="Times New Roman"/>
                <a:cs typeface="Times New Roman"/>
              </a:rPr>
              <a:t>0,005</a:t>
            </a:r>
            <a:r>
              <a:rPr sz="1463" dirty="0">
                <a:latin typeface="Times New Roman"/>
                <a:cs typeface="Times New Roman"/>
              </a:rPr>
              <a:t>)</a:t>
            </a:r>
            <a:r>
              <a:rPr sz="1463" spc="-56" dirty="0">
                <a:latin typeface="Times New Roman"/>
                <a:cs typeface="Times New Roman"/>
              </a:rPr>
              <a:t> </a:t>
            </a:r>
            <a:r>
              <a:rPr sz="1463" spc="-38" dirty="0">
                <a:latin typeface="Times New Roman"/>
                <a:cs typeface="Times New Roman"/>
              </a:rPr>
              <a:t>Ω</a:t>
            </a:r>
            <a:endParaRPr sz="1463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564503" y="2285442"/>
            <a:ext cx="730568" cy="695255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9525">
              <a:spcBef>
                <a:spcPts val="435"/>
              </a:spcBef>
            </a:pPr>
            <a:r>
              <a:rPr sz="1163" spc="-19" dirty="0">
                <a:latin typeface="Times New Roman"/>
                <a:cs typeface="Times New Roman"/>
              </a:rPr>
              <a:t>8</a:t>
            </a:r>
            <a:r>
              <a:rPr sz="1163" spc="-64" dirty="0">
                <a:latin typeface="Times New Roman"/>
                <a:cs typeface="Times New Roman"/>
              </a:rPr>
              <a:t> </a:t>
            </a:r>
            <a:r>
              <a:rPr sz="1163" spc="-23" dirty="0">
                <a:latin typeface="Times New Roman"/>
                <a:cs typeface="Times New Roman"/>
              </a:rPr>
              <a:t>604,269</a:t>
            </a:r>
            <a:r>
              <a:rPr sz="1163" spc="-68" dirty="0">
                <a:latin typeface="Times New Roman"/>
                <a:cs typeface="Times New Roman"/>
              </a:rPr>
              <a:t> </a:t>
            </a:r>
            <a:r>
              <a:rPr sz="1163" spc="-38" dirty="0">
                <a:latin typeface="Malgun Gothic"/>
                <a:cs typeface="Malgun Gothic"/>
              </a:rPr>
              <a:t>Ω</a:t>
            </a:r>
            <a:endParaRPr sz="1163">
              <a:latin typeface="Malgun Gothic"/>
              <a:cs typeface="Malgun Gothic"/>
            </a:endParaRPr>
          </a:p>
          <a:p>
            <a:pPr marL="13811">
              <a:spcBef>
                <a:spcPts val="360"/>
              </a:spcBef>
            </a:pPr>
            <a:r>
              <a:rPr sz="1163" dirty="0">
                <a:latin typeface="Times New Roman"/>
                <a:cs typeface="Times New Roman"/>
              </a:rPr>
              <a:t>6</a:t>
            </a:r>
            <a:r>
              <a:rPr sz="1163" spc="-30" dirty="0">
                <a:latin typeface="Times New Roman"/>
                <a:cs typeface="Times New Roman"/>
              </a:rPr>
              <a:t> 453,202</a:t>
            </a:r>
            <a:r>
              <a:rPr sz="1163" spc="-68" dirty="0">
                <a:latin typeface="Times New Roman"/>
                <a:cs typeface="Times New Roman"/>
              </a:rPr>
              <a:t> </a:t>
            </a:r>
            <a:r>
              <a:rPr sz="1163" spc="-38" dirty="0">
                <a:latin typeface="Malgun Gothic"/>
                <a:cs typeface="Malgun Gothic"/>
              </a:rPr>
              <a:t>Ω</a:t>
            </a:r>
            <a:endParaRPr sz="1163">
              <a:latin typeface="Malgun Gothic"/>
              <a:cs typeface="Malgun Gothic"/>
            </a:endParaRPr>
          </a:p>
          <a:p>
            <a:pPr marL="16193">
              <a:spcBef>
                <a:spcPts val="360"/>
              </a:spcBef>
            </a:pPr>
            <a:r>
              <a:rPr sz="1163" spc="-19" dirty="0">
                <a:latin typeface="Times New Roman"/>
                <a:cs typeface="Times New Roman"/>
              </a:rPr>
              <a:t>4</a:t>
            </a:r>
            <a:r>
              <a:rPr sz="1163" spc="-64" dirty="0">
                <a:latin typeface="Times New Roman"/>
                <a:cs typeface="Times New Roman"/>
              </a:rPr>
              <a:t> </a:t>
            </a:r>
            <a:r>
              <a:rPr sz="1163" spc="-23" dirty="0">
                <a:latin typeface="Times New Roman"/>
                <a:cs typeface="Times New Roman"/>
              </a:rPr>
              <a:t>302,134</a:t>
            </a:r>
            <a:r>
              <a:rPr sz="1163" spc="-68" dirty="0">
                <a:latin typeface="Times New Roman"/>
                <a:cs typeface="Times New Roman"/>
              </a:rPr>
              <a:t> </a:t>
            </a:r>
            <a:r>
              <a:rPr sz="1163" spc="-38" dirty="0">
                <a:latin typeface="Malgun Gothic"/>
                <a:cs typeface="Malgun Gothic"/>
              </a:rPr>
              <a:t>Ω</a:t>
            </a:r>
            <a:endParaRPr sz="1163">
              <a:latin typeface="Malgun Gothic"/>
              <a:cs typeface="Malgun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046096" y="2206812"/>
            <a:ext cx="80010" cy="11349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675" i="1" spc="-38" dirty="0">
                <a:latin typeface="Times New Roman"/>
                <a:cs typeface="Times New Roman"/>
              </a:rPr>
              <a:t>H</a:t>
            </a:r>
            <a:endParaRPr sz="675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39258" y="2285442"/>
            <a:ext cx="529590" cy="695255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28575">
              <a:spcBef>
                <a:spcPts val="435"/>
              </a:spcBef>
            </a:pPr>
            <a:r>
              <a:rPr sz="1163" i="1" dirty="0">
                <a:latin typeface="Times New Roman"/>
                <a:cs typeface="Times New Roman"/>
              </a:rPr>
              <a:t>R</a:t>
            </a:r>
            <a:r>
              <a:rPr sz="1013" i="1" baseline="-24691" dirty="0">
                <a:latin typeface="Times New Roman"/>
                <a:cs typeface="Times New Roman"/>
              </a:rPr>
              <a:t>H</a:t>
            </a:r>
            <a:r>
              <a:rPr sz="1013" i="1" spc="208" baseline="-24691" dirty="0">
                <a:latin typeface="Times New Roman"/>
                <a:cs typeface="Times New Roman"/>
              </a:rPr>
              <a:t> </a:t>
            </a:r>
            <a:r>
              <a:rPr sz="1163" spc="-8" dirty="0">
                <a:latin typeface="Times New Roman"/>
                <a:cs typeface="Times New Roman"/>
              </a:rPr>
              <a:t>(3)</a:t>
            </a:r>
            <a:r>
              <a:rPr sz="1163" spc="-64" dirty="0">
                <a:latin typeface="Times New Roman"/>
                <a:cs typeface="Times New Roman"/>
              </a:rPr>
              <a:t> </a:t>
            </a:r>
            <a:r>
              <a:rPr sz="1163" spc="-38" dirty="0">
                <a:latin typeface="Symbol"/>
                <a:cs typeface="Symbol"/>
              </a:rPr>
              <a:t></a:t>
            </a:r>
            <a:endParaRPr sz="1163">
              <a:latin typeface="Symbol"/>
              <a:cs typeface="Symbol"/>
            </a:endParaRPr>
          </a:p>
          <a:p>
            <a:pPr marL="28575">
              <a:spcBef>
                <a:spcPts val="360"/>
              </a:spcBef>
            </a:pPr>
            <a:r>
              <a:rPr sz="1163" i="1" dirty="0">
                <a:latin typeface="Times New Roman"/>
                <a:cs typeface="Times New Roman"/>
              </a:rPr>
              <a:t>R</a:t>
            </a:r>
            <a:r>
              <a:rPr sz="1013" i="1" baseline="-24691" dirty="0">
                <a:latin typeface="Times New Roman"/>
                <a:cs typeface="Times New Roman"/>
              </a:rPr>
              <a:t>H</a:t>
            </a:r>
            <a:r>
              <a:rPr sz="1013" i="1" spc="208" baseline="-24691" dirty="0">
                <a:latin typeface="Times New Roman"/>
                <a:cs typeface="Times New Roman"/>
              </a:rPr>
              <a:t> </a:t>
            </a:r>
            <a:r>
              <a:rPr sz="1163" spc="-8" dirty="0">
                <a:latin typeface="Times New Roman"/>
                <a:cs typeface="Times New Roman"/>
              </a:rPr>
              <a:t>(4)</a:t>
            </a:r>
            <a:r>
              <a:rPr sz="1163" spc="-64" dirty="0">
                <a:latin typeface="Times New Roman"/>
                <a:cs typeface="Times New Roman"/>
              </a:rPr>
              <a:t> </a:t>
            </a:r>
            <a:r>
              <a:rPr sz="1163" spc="-38" dirty="0">
                <a:latin typeface="Symbol"/>
                <a:cs typeface="Symbol"/>
              </a:rPr>
              <a:t></a:t>
            </a:r>
            <a:endParaRPr sz="1163">
              <a:latin typeface="Symbol"/>
              <a:cs typeface="Symbol"/>
            </a:endParaRPr>
          </a:p>
          <a:p>
            <a:pPr marL="28575">
              <a:spcBef>
                <a:spcPts val="360"/>
              </a:spcBef>
            </a:pPr>
            <a:r>
              <a:rPr sz="1163" i="1" dirty="0">
                <a:latin typeface="Times New Roman"/>
                <a:cs typeface="Times New Roman"/>
              </a:rPr>
              <a:t>R</a:t>
            </a:r>
            <a:r>
              <a:rPr sz="1013" i="1" baseline="-24691" dirty="0">
                <a:latin typeface="Times New Roman"/>
                <a:cs typeface="Times New Roman"/>
              </a:rPr>
              <a:t>H</a:t>
            </a:r>
            <a:r>
              <a:rPr sz="1013" i="1" spc="208" baseline="-24691" dirty="0">
                <a:latin typeface="Times New Roman"/>
                <a:cs typeface="Times New Roman"/>
              </a:rPr>
              <a:t> </a:t>
            </a:r>
            <a:r>
              <a:rPr sz="1163" spc="-8" dirty="0">
                <a:latin typeface="Times New Roman"/>
                <a:cs typeface="Times New Roman"/>
              </a:rPr>
              <a:t>(6)</a:t>
            </a:r>
            <a:r>
              <a:rPr sz="1163" spc="-64" dirty="0">
                <a:latin typeface="Times New Roman"/>
                <a:cs typeface="Times New Roman"/>
              </a:rPr>
              <a:t> </a:t>
            </a:r>
            <a:r>
              <a:rPr sz="1163" spc="-38" dirty="0">
                <a:latin typeface="Symbol"/>
                <a:cs typeface="Symbol"/>
              </a:rPr>
              <a:t></a:t>
            </a:r>
            <a:endParaRPr sz="1163">
              <a:latin typeface="Symbol"/>
              <a:cs typeface="Symbo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958308" y="2108572"/>
            <a:ext cx="1312069" cy="18809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200978" algn="l"/>
              </a:tabLst>
            </a:pPr>
            <a:r>
              <a:rPr sz="1163" i="1" spc="-38" dirty="0">
                <a:latin typeface="Times New Roman"/>
                <a:cs typeface="Times New Roman"/>
              </a:rPr>
              <a:t>R</a:t>
            </a:r>
            <a:r>
              <a:rPr sz="1163" i="1" dirty="0">
                <a:latin typeface="Times New Roman"/>
                <a:cs typeface="Times New Roman"/>
              </a:rPr>
              <a:t>	</a:t>
            </a:r>
            <a:r>
              <a:rPr sz="1163" spc="-8" dirty="0">
                <a:latin typeface="Times New Roman"/>
                <a:cs typeface="Times New Roman"/>
              </a:rPr>
              <a:t>(2)</a:t>
            </a:r>
            <a:r>
              <a:rPr sz="1163" spc="-38" dirty="0">
                <a:latin typeface="Times New Roman"/>
                <a:cs typeface="Times New Roman"/>
              </a:rPr>
              <a:t> </a:t>
            </a:r>
            <a:r>
              <a:rPr sz="1163" dirty="0">
                <a:latin typeface="Symbol"/>
                <a:cs typeface="Symbol"/>
              </a:rPr>
              <a:t></a:t>
            </a:r>
            <a:r>
              <a:rPr sz="1163" spc="64" dirty="0">
                <a:latin typeface="Times New Roman"/>
                <a:cs typeface="Times New Roman"/>
              </a:rPr>
              <a:t> </a:t>
            </a:r>
            <a:r>
              <a:rPr sz="1163" spc="-19" dirty="0">
                <a:latin typeface="Times New Roman"/>
                <a:cs typeface="Times New Roman"/>
              </a:rPr>
              <a:t>12</a:t>
            </a:r>
            <a:r>
              <a:rPr sz="1163" spc="-79" dirty="0">
                <a:latin typeface="Times New Roman"/>
                <a:cs typeface="Times New Roman"/>
              </a:rPr>
              <a:t> </a:t>
            </a:r>
            <a:r>
              <a:rPr sz="1163" spc="-23" dirty="0">
                <a:latin typeface="Times New Roman"/>
                <a:cs typeface="Times New Roman"/>
              </a:rPr>
              <a:t>906,404</a:t>
            </a:r>
            <a:r>
              <a:rPr sz="1163" spc="-83" dirty="0">
                <a:latin typeface="Times New Roman"/>
                <a:cs typeface="Times New Roman"/>
              </a:rPr>
              <a:t> </a:t>
            </a:r>
            <a:r>
              <a:rPr sz="1163" spc="-38" dirty="0">
                <a:latin typeface="Malgun Gothic"/>
                <a:cs typeface="Malgun Gothic"/>
              </a:rPr>
              <a:t>Ω</a:t>
            </a:r>
            <a:endParaRPr sz="1163">
              <a:latin typeface="Malgun Gothic"/>
              <a:cs typeface="Malgun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99682" y="4306634"/>
            <a:ext cx="1521142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900" dirty="0">
                <a:latin typeface="Calibri"/>
                <a:cs typeface="Calibri"/>
              </a:rPr>
              <a:t>Ratio</a:t>
            </a:r>
            <a:r>
              <a:rPr sz="900" spc="-19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 </a:t>
            </a:r>
            <a:r>
              <a:rPr sz="900" i="1" dirty="0">
                <a:latin typeface="Times New Roman"/>
                <a:cs typeface="Times New Roman"/>
              </a:rPr>
              <a:t>R</a:t>
            </a:r>
            <a:r>
              <a:rPr sz="900" i="1" baseline="-20833" dirty="0">
                <a:latin typeface="Times New Roman"/>
                <a:cs typeface="Times New Roman"/>
              </a:rPr>
              <a:t>H</a:t>
            </a:r>
            <a:r>
              <a:rPr sz="900" i="1" spc="62" baseline="-20833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libri"/>
                <a:cs typeface="Calibri"/>
              </a:rPr>
              <a:t>in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</a:t>
            </a:r>
            <a:r>
              <a:rPr sz="900" spc="-8" dirty="0">
                <a:latin typeface="Calibri"/>
                <a:cs typeface="Calibri"/>
              </a:rPr>
              <a:t> followed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steps</a:t>
            </a:r>
            <a:r>
              <a:rPr sz="900" spc="-19" dirty="0">
                <a:latin typeface="Calibri"/>
                <a:cs typeface="Calibri"/>
              </a:rPr>
              <a:t> </a:t>
            </a:r>
            <a:r>
              <a:rPr sz="900" spc="-38" dirty="0">
                <a:latin typeface="Calibri"/>
                <a:cs typeface="Calibri"/>
              </a:rPr>
              <a:t>: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751847" y="4804458"/>
            <a:ext cx="698658" cy="0"/>
          </a:xfrm>
          <a:custGeom>
            <a:avLst/>
            <a:gdLst/>
            <a:ahLst/>
            <a:cxnLst/>
            <a:rect l="l" t="t" r="r" b="b"/>
            <a:pathLst>
              <a:path w="931545">
                <a:moveTo>
                  <a:pt x="0" y="0"/>
                </a:moveTo>
                <a:lnTo>
                  <a:pt x="931332" y="0"/>
                </a:lnTo>
              </a:path>
            </a:pathLst>
          </a:custGeom>
          <a:ln w="105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732118" y="4514306"/>
            <a:ext cx="1284923" cy="49597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133826">
              <a:lnSpc>
                <a:spcPts val="1939"/>
              </a:lnSpc>
              <a:spcBef>
                <a:spcPts val="68"/>
              </a:spcBef>
              <a:tabLst>
                <a:tab pos="763429" algn="l"/>
              </a:tabLst>
            </a:pPr>
            <a:r>
              <a:rPr sz="1238" i="1" dirty="0">
                <a:latin typeface="Times New Roman"/>
                <a:cs typeface="Times New Roman"/>
              </a:rPr>
              <a:t>R</a:t>
            </a:r>
            <a:r>
              <a:rPr sz="1294" i="1" baseline="-19323" dirty="0">
                <a:latin typeface="Times New Roman"/>
                <a:cs typeface="Times New Roman"/>
              </a:rPr>
              <a:t>H</a:t>
            </a:r>
            <a:r>
              <a:rPr sz="1294" i="1" spc="124" baseline="-19323" dirty="0">
                <a:latin typeface="Times New Roman"/>
                <a:cs typeface="Times New Roman"/>
              </a:rPr>
              <a:t>  </a:t>
            </a:r>
            <a:r>
              <a:rPr sz="2588" spc="-90" baseline="1207" dirty="0">
                <a:latin typeface="Symbol"/>
                <a:cs typeface="Symbol"/>
              </a:rPr>
              <a:t></a:t>
            </a:r>
            <a:r>
              <a:rPr sz="1238" i="1" spc="-60" dirty="0">
                <a:latin typeface="Times New Roman"/>
                <a:cs typeface="Times New Roman"/>
              </a:rPr>
              <a:t>N</a:t>
            </a:r>
            <a:r>
              <a:rPr sz="1238" i="1" spc="-124" dirty="0">
                <a:latin typeface="Times New Roman"/>
                <a:cs typeface="Times New Roman"/>
              </a:rPr>
              <a:t> </a:t>
            </a:r>
            <a:r>
              <a:rPr sz="2588" spc="-56" baseline="1207" dirty="0">
                <a:latin typeface="Symbol"/>
                <a:cs typeface="Symbol"/>
              </a:rPr>
              <a:t></a:t>
            </a:r>
            <a:r>
              <a:rPr sz="2588" baseline="1207" dirty="0">
                <a:latin typeface="Times New Roman"/>
                <a:cs typeface="Times New Roman"/>
              </a:rPr>
              <a:t>	</a:t>
            </a:r>
            <a:r>
              <a:rPr sz="1856" baseline="-37037" dirty="0">
                <a:latin typeface="Symbol"/>
                <a:cs typeface="Symbol"/>
              </a:rPr>
              <a:t></a:t>
            </a:r>
            <a:r>
              <a:rPr sz="1856" spc="45" baseline="-37037" dirty="0">
                <a:latin typeface="Times New Roman"/>
                <a:cs typeface="Times New Roman"/>
              </a:rPr>
              <a:t> </a:t>
            </a:r>
            <a:r>
              <a:rPr sz="1238" i="1" u="sng" spc="-13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38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1238" i="1" u="sng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38" u="sng" spc="38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238" u="sng" spc="38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endParaRPr sz="1238" dirty="0">
              <a:latin typeface="Times New Roman"/>
              <a:cs typeface="Times New Roman"/>
            </a:endParaRPr>
          </a:p>
          <a:p>
            <a:pPr marL="38100">
              <a:lnSpc>
                <a:spcPts val="1939"/>
              </a:lnSpc>
              <a:tabLst>
                <a:tab pos="1011079" algn="l"/>
              </a:tabLst>
            </a:pPr>
            <a:r>
              <a:rPr sz="1238" i="1" dirty="0">
                <a:latin typeface="Times New Roman"/>
                <a:cs typeface="Times New Roman"/>
              </a:rPr>
              <a:t>R</a:t>
            </a:r>
            <a:r>
              <a:rPr sz="1294" i="1" baseline="-19323" dirty="0">
                <a:latin typeface="Times New Roman"/>
                <a:cs typeface="Times New Roman"/>
              </a:rPr>
              <a:t>H</a:t>
            </a:r>
            <a:r>
              <a:rPr sz="1294" i="1" spc="472" baseline="-19323" dirty="0">
                <a:latin typeface="Times New Roman"/>
                <a:cs typeface="Times New Roman"/>
              </a:rPr>
              <a:t> </a:t>
            </a:r>
            <a:r>
              <a:rPr sz="1725" spc="-15" dirty="0">
                <a:latin typeface="Symbol"/>
                <a:cs typeface="Symbol"/>
              </a:rPr>
              <a:t></a:t>
            </a:r>
            <a:r>
              <a:rPr sz="1238" i="1" spc="-15" dirty="0">
                <a:latin typeface="Times New Roman"/>
                <a:cs typeface="Times New Roman"/>
              </a:rPr>
              <a:t>N</a:t>
            </a:r>
            <a:r>
              <a:rPr sz="1238" i="1" spc="15" dirty="0">
                <a:latin typeface="Times New Roman"/>
                <a:cs typeface="Times New Roman"/>
              </a:rPr>
              <a:t> </a:t>
            </a:r>
            <a:r>
              <a:rPr sz="1238" spc="-19" dirty="0">
                <a:latin typeface="Symbol"/>
                <a:cs typeface="Symbol"/>
              </a:rPr>
              <a:t></a:t>
            </a:r>
            <a:r>
              <a:rPr sz="1238" spc="-19" dirty="0">
                <a:latin typeface="Times New Roman"/>
                <a:cs typeface="Times New Roman"/>
              </a:rPr>
              <a:t>1</a:t>
            </a:r>
            <a:r>
              <a:rPr sz="1725" spc="-19" dirty="0">
                <a:latin typeface="Symbol"/>
                <a:cs typeface="Symbol"/>
              </a:rPr>
              <a:t></a:t>
            </a:r>
            <a:r>
              <a:rPr sz="1725" dirty="0">
                <a:latin typeface="Times New Roman"/>
                <a:cs typeface="Times New Roman"/>
              </a:rPr>
              <a:t>	</a:t>
            </a:r>
            <a:r>
              <a:rPr sz="1238" i="1" spc="-38" dirty="0">
                <a:latin typeface="Times New Roman"/>
                <a:cs typeface="Times New Roman"/>
              </a:rPr>
              <a:t>N</a:t>
            </a:r>
            <a:endParaRPr sz="1238" dirty="0">
              <a:latin typeface="Times New Roman"/>
              <a:cs typeface="Times New Roman"/>
            </a:endParaRPr>
          </a:p>
        </p:txBody>
      </p:sp>
      <p:pic>
        <p:nvPicPr>
          <p:cNvPr id="64" name="object 6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1488" y="2366000"/>
            <a:ext cx="1590484" cy="298904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2808827" y="2445830"/>
            <a:ext cx="1481138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050" spc="-8" dirty="0">
                <a:solidFill>
                  <a:srgbClr val="0066CC"/>
                </a:solidFill>
                <a:latin typeface="Calibri"/>
                <a:cs typeface="Calibri"/>
              </a:rPr>
              <a:t>Typical</a:t>
            </a:r>
            <a:r>
              <a:rPr sz="1050" spc="-19" dirty="0">
                <a:solidFill>
                  <a:srgbClr val="0066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66CC"/>
                </a:solidFill>
                <a:latin typeface="Calibri"/>
                <a:cs typeface="Calibri"/>
              </a:rPr>
              <a:t>uncertainty</a:t>
            </a:r>
            <a:r>
              <a:rPr sz="1050" spc="203" dirty="0">
                <a:solidFill>
                  <a:srgbClr val="0066CC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66CC"/>
                </a:solidFill>
                <a:latin typeface="Symbol"/>
                <a:cs typeface="Symbol"/>
              </a:rPr>
              <a:t></a:t>
            </a:r>
            <a:r>
              <a:rPr sz="1050" spc="146" dirty="0">
                <a:solidFill>
                  <a:srgbClr val="0066CC"/>
                </a:solidFill>
                <a:latin typeface="Times New Roman"/>
                <a:cs typeface="Times New Roman"/>
              </a:rPr>
              <a:t> </a:t>
            </a:r>
            <a:r>
              <a:rPr sz="1050" spc="-8" dirty="0">
                <a:solidFill>
                  <a:srgbClr val="0066CC"/>
                </a:solidFill>
                <a:latin typeface="Calibri"/>
                <a:cs typeface="Calibri"/>
              </a:rPr>
              <a:t>10</a:t>
            </a:r>
            <a:r>
              <a:rPr sz="1013" spc="-11" baseline="24691" dirty="0">
                <a:solidFill>
                  <a:srgbClr val="0066CC"/>
                </a:solidFill>
                <a:latin typeface="Calibri"/>
                <a:cs typeface="Calibri"/>
              </a:rPr>
              <a:t>-</a:t>
            </a:r>
            <a:r>
              <a:rPr sz="1013" spc="-56" baseline="24691" dirty="0">
                <a:solidFill>
                  <a:srgbClr val="0066CC"/>
                </a:solidFill>
                <a:latin typeface="Calibri"/>
                <a:cs typeface="Calibri"/>
              </a:rPr>
              <a:t>9</a:t>
            </a:r>
            <a:endParaRPr sz="1013" baseline="24691">
              <a:latin typeface="Calibri"/>
              <a:cs typeface="Calibri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953906" y="540627"/>
            <a:ext cx="6172200" cy="349365"/>
          </a:xfrm>
          <a:prstGeom prst="rect">
            <a:avLst/>
          </a:prstGeom>
        </p:spPr>
        <p:txBody>
          <a:bodyPr vert="horz" wrap="square" lIns="0" tIns="7166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82040">
              <a:spcBef>
                <a:spcPts val="75"/>
              </a:spcBef>
            </a:pPr>
            <a:r>
              <a:rPr sz="1800" dirty="0"/>
              <a:t>The</a:t>
            </a:r>
            <a:r>
              <a:rPr sz="1800" spc="-19" dirty="0"/>
              <a:t> </a:t>
            </a:r>
            <a:r>
              <a:rPr sz="1800" i="1" dirty="0">
                <a:latin typeface="Calibri"/>
                <a:cs typeface="Calibri"/>
              </a:rPr>
              <a:t>new</a:t>
            </a:r>
            <a:r>
              <a:rPr sz="1800" i="1" spc="-34" dirty="0">
                <a:latin typeface="Calibri"/>
                <a:cs typeface="Calibri"/>
              </a:rPr>
              <a:t> </a:t>
            </a:r>
            <a:r>
              <a:rPr sz="1800" dirty="0"/>
              <a:t>SI</a:t>
            </a:r>
            <a:r>
              <a:rPr sz="1800" spc="-26" dirty="0"/>
              <a:t> </a:t>
            </a:r>
            <a:r>
              <a:rPr sz="1800" dirty="0"/>
              <a:t>–</a:t>
            </a:r>
            <a:r>
              <a:rPr sz="1800" spc="-26" dirty="0"/>
              <a:t> </a:t>
            </a:r>
            <a:r>
              <a:rPr sz="1800" dirty="0"/>
              <a:t>Quantum</a:t>
            </a:r>
            <a:r>
              <a:rPr sz="1800" spc="-30" dirty="0"/>
              <a:t> </a:t>
            </a:r>
            <a:r>
              <a:rPr sz="1800" dirty="0"/>
              <a:t>Hall</a:t>
            </a:r>
            <a:r>
              <a:rPr sz="1800" spc="-19" dirty="0"/>
              <a:t> </a:t>
            </a:r>
            <a:r>
              <a:rPr sz="1800" spc="-8" dirty="0"/>
              <a:t>Effect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1600" y="393646"/>
            <a:ext cx="6172200" cy="349365"/>
          </a:xfrm>
          <a:prstGeom prst="rect">
            <a:avLst/>
          </a:prstGeom>
        </p:spPr>
        <p:txBody>
          <a:bodyPr vert="horz" wrap="square" lIns="0" tIns="7166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32398">
              <a:spcBef>
                <a:spcPts val="75"/>
              </a:spcBef>
            </a:pPr>
            <a:r>
              <a:rPr sz="1800" dirty="0"/>
              <a:t>The</a:t>
            </a:r>
            <a:r>
              <a:rPr sz="1800" spc="-19" dirty="0"/>
              <a:t> </a:t>
            </a:r>
            <a:r>
              <a:rPr sz="1800" i="1" dirty="0">
                <a:latin typeface="Calibri"/>
                <a:cs typeface="Calibri"/>
              </a:rPr>
              <a:t>new</a:t>
            </a:r>
            <a:r>
              <a:rPr sz="1800" i="1" spc="-38" dirty="0">
                <a:latin typeface="Calibri"/>
                <a:cs typeface="Calibri"/>
              </a:rPr>
              <a:t> </a:t>
            </a:r>
            <a:r>
              <a:rPr sz="1800" dirty="0"/>
              <a:t>SI</a:t>
            </a:r>
            <a:r>
              <a:rPr sz="1800" spc="-26" dirty="0"/>
              <a:t> </a:t>
            </a:r>
            <a:r>
              <a:rPr sz="1800" dirty="0"/>
              <a:t>–</a:t>
            </a:r>
            <a:r>
              <a:rPr sz="1800" spc="-26" dirty="0"/>
              <a:t> </a:t>
            </a:r>
            <a:r>
              <a:rPr sz="1800" dirty="0"/>
              <a:t>Fractional</a:t>
            </a:r>
            <a:r>
              <a:rPr sz="1800" spc="-45" dirty="0"/>
              <a:t> </a:t>
            </a:r>
            <a:r>
              <a:rPr sz="1800" dirty="0"/>
              <a:t>Quantum</a:t>
            </a:r>
            <a:r>
              <a:rPr sz="1800" spc="-30" dirty="0"/>
              <a:t> </a:t>
            </a:r>
            <a:r>
              <a:rPr sz="1800" dirty="0"/>
              <a:t>Hall</a:t>
            </a:r>
            <a:r>
              <a:rPr sz="1800" spc="-23" dirty="0"/>
              <a:t> </a:t>
            </a:r>
            <a:r>
              <a:rPr sz="1800" spc="-8" dirty="0"/>
              <a:t>Effect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023" y="1827086"/>
            <a:ext cx="228600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In</a:t>
            </a:r>
            <a:r>
              <a:rPr sz="135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1982,</a:t>
            </a:r>
            <a:r>
              <a:rPr sz="135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spc="-15" dirty="0">
                <a:solidFill>
                  <a:srgbClr val="3333FF"/>
                </a:solidFill>
                <a:latin typeface="Calibri"/>
                <a:cs typeface="Calibri"/>
              </a:rPr>
              <a:t>Tsui,</a:t>
            </a:r>
            <a:r>
              <a:rPr sz="135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Stormer</a:t>
            </a:r>
            <a:r>
              <a:rPr sz="1350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e</a:t>
            </a:r>
            <a:r>
              <a:rPr sz="1350" spc="-1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3333FF"/>
                </a:solidFill>
                <a:latin typeface="Calibri"/>
                <a:cs typeface="Calibri"/>
              </a:rPr>
              <a:t>Laughlin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8451" y="2095504"/>
            <a:ext cx="3373755" cy="1295226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41935" indent="-213360">
              <a:spcBef>
                <a:spcPts val="840"/>
              </a:spcBef>
              <a:buFont typeface="Wingdings"/>
              <a:buChar char=""/>
              <a:tabLst>
                <a:tab pos="241935" algn="l"/>
              </a:tabLst>
            </a:pP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using</a:t>
            </a:r>
            <a:r>
              <a:rPr sz="1350" spc="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spc="-15" dirty="0">
                <a:solidFill>
                  <a:srgbClr val="3333FF"/>
                </a:solidFill>
                <a:latin typeface="Calibri"/>
                <a:cs typeface="Calibri"/>
              </a:rPr>
              <a:t>GaAs/Al</a:t>
            </a:r>
            <a:r>
              <a:rPr sz="1350" spc="-23" baseline="-20833" dirty="0">
                <a:solidFill>
                  <a:srgbClr val="3333FF"/>
                </a:solidFill>
                <a:latin typeface="Calibri"/>
                <a:cs typeface="Calibri"/>
              </a:rPr>
              <a:t>x</a:t>
            </a:r>
            <a:r>
              <a:rPr sz="1350" spc="-15" dirty="0">
                <a:solidFill>
                  <a:srgbClr val="3333FF"/>
                </a:solidFill>
                <a:latin typeface="Calibri"/>
                <a:cs typeface="Calibri"/>
              </a:rPr>
              <a:t>Ga</a:t>
            </a:r>
            <a:r>
              <a:rPr sz="1350" spc="-23" baseline="-20833" dirty="0">
                <a:solidFill>
                  <a:srgbClr val="3333FF"/>
                </a:solidFill>
                <a:latin typeface="Calibri"/>
                <a:cs typeface="Calibri"/>
              </a:rPr>
              <a:t>1-</a:t>
            </a:r>
            <a:r>
              <a:rPr sz="1350" baseline="-20833" dirty="0">
                <a:solidFill>
                  <a:srgbClr val="3333FF"/>
                </a:solidFill>
                <a:latin typeface="Calibri"/>
                <a:cs typeface="Calibri"/>
              </a:rPr>
              <a:t>x</a:t>
            </a: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As</a:t>
            </a:r>
            <a:r>
              <a:rPr sz="1350" spc="4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3333FF"/>
                </a:solidFill>
                <a:latin typeface="Calibri"/>
                <a:cs typeface="Calibri"/>
              </a:rPr>
              <a:t>heterostructures</a:t>
            </a:r>
            <a:endParaRPr sz="1350">
              <a:latin typeface="Calibri"/>
              <a:cs typeface="Calibri"/>
            </a:endParaRPr>
          </a:p>
          <a:p>
            <a:pPr marL="241935" indent="-213360">
              <a:spcBef>
                <a:spcPts val="859"/>
              </a:spcBef>
              <a:buFont typeface="Wingdings"/>
              <a:buChar char=""/>
              <a:tabLst>
                <a:tab pos="241935" algn="l"/>
              </a:tabLst>
            </a:pP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with</a:t>
            </a:r>
            <a:r>
              <a:rPr sz="135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high</a:t>
            </a:r>
            <a:r>
              <a:rPr sz="1350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mobility</a:t>
            </a:r>
            <a:r>
              <a:rPr sz="1500" spc="-2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rgbClr val="C00000"/>
                </a:solidFill>
                <a:latin typeface="Calibri"/>
                <a:cs typeface="Calibri"/>
              </a:rPr>
              <a:t>values</a:t>
            </a:r>
            <a:endParaRPr sz="1500">
              <a:latin typeface="Calibri"/>
              <a:cs typeface="Calibri"/>
            </a:endParaRPr>
          </a:p>
          <a:p>
            <a:pPr marL="241935" indent="-213360">
              <a:spcBef>
                <a:spcPts val="851"/>
              </a:spcBef>
              <a:buFont typeface="Wingdings"/>
              <a:buChar char=""/>
              <a:tabLst>
                <a:tab pos="241935" algn="l"/>
              </a:tabLst>
            </a:pP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3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≈ 0,1</a:t>
            </a:r>
            <a:r>
              <a:rPr sz="1350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350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and</a:t>
            </a:r>
            <a:r>
              <a:rPr sz="1350" spc="4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350" spc="-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≈</a:t>
            </a:r>
            <a:r>
              <a:rPr sz="1350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20</a:t>
            </a:r>
            <a:r>
              <a:rPr sz="1350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spc="-38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endParaRPr sz="1350">
              <a:latin typeface="Calibri"/>
              <a:cs typeface="Calibri"/>
            </a:endParaRPr>
          </a:p>
          <a:p>
            <a:pPr marL="241935" indent="-213360">
              <a:spcBef>
                <a:spcPts val="814"/>
              </a:spcBef>
              <a:buFont typeface="Wingdings"/>
              <a:buChar char=""/>
              <a:tabLst>
                <a:tab pos="241935" algn="l"/>
              </a:tabLst>
            </a:pP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observed</a:t>
            </a:r>
            <a:r>
              <a:rPr sz="135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new</a:t>
            </a:r>
            <a:r>
              <a:rPr sz="135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step</a:t>
            </a:r>
            <a:r>
              <a:rPr sz="1350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of</a:t>
            </a:r>
            <a:r>
              <a:rPr sz="1350" spc="-1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Hall</a:t>
            </a:r>
            <a:r>
              <a:rPr sz="1350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3333FF"/>
                </a:solidFill>
                <a:latin typeface="Calibri"/>
                <a:cs typeface="Calibri"/>
              </a:rPr>
              <a:t>resistance</a:t>
            </a:r>
            <a:r>
              <a:rPr sz="1350" spc="-1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=</a:t>
            </a:r>
            <a:r>
              <a:rPr sz="135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sz="1350" spc="-2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r>
              <a:rPr sz="1350" spc="-2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i="1" spc="-19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350" i="1" spc="-28" baseline="-20833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endParaRPr sz="1350" baseline="-20833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2630" y="3153346"/>
            <a:ext cx="56721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(</a:t>
            </a:r>
            <a:r>
              <a:rPr sz="1350" i="1" dirty="0">
                <a:solidFill>
                  <a:srgbClr val="3333FF"/>
                </a:solidFill>
                <a:latin typeface="Calibri"/>
                <a:cs typeface="Calibri"/>
              </a:rPr>
              <a:t>i</a:t>
            </a:r>
            <a:r>
              <a:rPr sz="1350" i="1" spc="4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3333FF"/>
                </a:solidFill>
                <a:latin typeface="Calibri"/>
                <a:cs typeface="Calibri"/>
              </a:rPr>
              <a:t>=</a:t>
            </a:r>
            <a:r>
              <a:rPr sz="1350" spc="-8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350" spc="-15" dirty="0">
                <a:solidFill>
                  <a:srgbClr val="3333FF"/>
                </a:solidFill>
                <a:latin typeface="Calibri"/>
                <a:cs typeface="Calibri"/>
              </a:rPr>
              <a:t>1/3)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6227" y="1304162"/>
            <a:ext cx="3049727" cy="395034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987033" y="5310454"/>
            <a:ext cx="2700338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 marR="22860" algn="ctr">
              <a:spcBef>
                <a:spcPts val="71"/>
              </a:spcBef>
            </a:pP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T</a:t>
            </a:r>
            <a:r>
              <a:rPr sz="1200" i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=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0,15 K</a:t>
            </a:r>
            <a:r>
              <a:rPr sz="120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e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B</a:t>
            </a:r>
            <a:r>
              <a:rPr sz="1200" i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&gt;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5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</a:t>
            </a:r>
            <a:r>
              <a:rPr sz="120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:</a:t>
            </a:r>
            <a:r>
              <a:rPr sz="120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1181" i="1" baseline="-21164" dirty="0">
                <a:solidFill>
                  <a:srgbClr val="44536A"/>
                </a:solidFill>
                <a:latin typeface="Calibri"/>
                <a:cs typeface="Calibri"/>
              </a:rPr>
              <a:t>xy</a:t>
            </a:r>
            <a:r>
              <a:rPr sz="1181" i="1" spc="124" baseline="-2116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corresponding</a:t>
            </a:r>
            <a:r>
              <a:rPr sz="1200" spc="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to </a:t>
            </a:r>
            <a:r>
              <a:rPr sz="1200" spc="-38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Landau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fill</a:t>
            </a:r>
            <a:r>
              <a:rPr sz="1200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levels</a:t>
            </a:r>
            <a:r>
              <a:rPr sz="120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for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sz="1200" i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=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1/3,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2/5,</a:t>
            </a:r>
            <a:r>
              <a:rPr sz="120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3/5,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2/3,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4/3</a:t>
            </a:r>
            <a:r>
              <a:rPr sz="120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120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5/3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8046" y="5036934"/>
            <a:ext cx="5497626" cy="1488228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28575">
              <a:spcBef>
                <a:spcPts val="1245"/>
              </a:spcBef>
            </a:pPr>
            <a:r>
              <a:rPr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Limitations</a:t>
            </a:r>
            <a:r>
              <a:rPr spc="-8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u="sng" spc="-38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:</a:t>
            </a:r>
            <a:endParaRPr dirty="0">
              <a:latin typeface="Calibri"/>
              <a:cs typeface="Calibri"/>
            </a:endParaRPr>
          </a:p>
          <a:p>
            <a:pPr marL="28575" marR="22860">
              <a:lnSpc>
                <a:spcPct val="150000"/>
              </a:lnSpc>
              <a:spcBef>
                <a:spcPts val="75"/>
              </a:spcBef>
            </a:pPr>
            <a:r>
              <a:rPr sz="1500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1500" spc="-2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AF50"/>
                </a:solidFill>
                <a:latin typeface="Calibri"/>
                <a:cs typeface="Calibri"/>
              </a:rPr>
              <a:t>accuracy</a:t>
            </a:r>
            <a:r>
              <a:rPr sz="1500" spc="-3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15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463" i="1" baseline="-21367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r>
              <a:rPr sz="1463" i="1" spc="39" baseline="-21367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1500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15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rgbClr val="00AF50"/>
                </a:solidFill>
                <a:latin typeface="Calibri"/>
                <a:cs typeface="Calibri"/>
              </a:rPr>
              <a:t>fractional</a:t>
            </a:r>
            <a:r>
              <a:rPr sz="1500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AF50"/>
                </a:solidFill>
                <a:latin typeface="Calibri"/>
                <a:cs typeface="Calibri"/>
              </a:rPr>
              <a:t>steps</a:t>
            </a:r>
            <a:r>
              <a:rPr sz="1500" spc="-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sz="15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AF50"/>
                </a:solidFill>
                <a:latin typeface="Calibri"/>
                <a:cs typeface="Calibri"/>
              </a:rPr>
              <a:t>still</a:t>
            </a:r>
            <a:r>
              <a:rPr sz="1500" spc="-1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AF50"/>
                </a:solidFill>
                <a:latin typeface="Calibri"/>
                <a:cs typeface="Calibri"/>
              </a:rPr>
              <a:t>very</a:t>
            </a:r>
            <a:r>
              <a:rPr sz="1500" spc="-1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AF50"/>
                </a:solidFill>
                <a:latin typeface="Calibri"/>
                <a:cs typeface="Calibri"/>
              </a:rPr>
              <a:t>low</a:t>
            </a:r>
            <a:r>
              <a:rPr sz="1500" spc="-3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spc="-19" dirty="0">
                <a:solidFill>
                  <a:srgbClr val="00AF50"/>
                </a:solidFill>
                <a:latin typeface="Calibri"/>
                <a:cs typeface="Calibri"/>
              </a:rPr>
              <a:t>for </a:t>
            </a:r>
            <a:r>
              <a:rPr sz="1500" spc="-8" dirty="0">
                <a:solidFill>
                  <a:srgbClr val="00AF50"/>
                </a:solidFill>
                <a:latin typeface="Calibri"/>
                <a:cs typeface="Calibri"/>
              </a:rPr>
              <a:t>metrological</a:t>
            </a:r>
            <a:r>
              <a:rPr sz="1500" spc="-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rgbClr val="00AF50"/>
                </a:solidFill>
                <a:latin typeface="Calibri"/>
                <a:cs typeface="Calibri"/>
              </a:rPr>
              <a:t>applications</a:t>
            </a:r>
            <a:endParaRPr sz="1500" dirty="0">
              <a:latin typeface="Calibri"/>
              <a:cs typeface="Calibri"/>
            </a:endParaRPr>
          </a:p>
          <a:p>
            <a:pPr marL="28575">
              <a:spcBef>
                <a:spcPts val="900"/>
              </a:spcBef>
            </a:pPr>
            <a:r>
              <a:rPr sz="1500" dirty="0">
                <a:latin typeface="Calibri"/>
                <a:cs typeface="Calibri"/>
              </a:rPr>
              <a:t>(for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i</a:t>
            </a:r>
            <a:r>
              <a:rPr sz="1500" i="1" spc="-1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=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1/3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3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accuracy</a:t>
            </a:r>
            <a:r>
              <a:rPr sz="1500" spc="-26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is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dirty="0">
                <a:latin typeface="Symbol"/>
                <a:cs typeface="Symbol"/>
              </a:rPr>
              <a:t></a:t>
            </a:r>
            <a:r>
              <a:rPr sz="1500" spc="-56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Calibri"/>
                <a:cs typeface="Calibri"/>
              </a:rPr>
              <a:t>some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parts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10</a:t>
            </a:r>
            <a:r>
              <a:rPr sz="1463" baseline="25641" dirty="0">
                <a:latin typeface="Calibri"/>
                <a:cs typeface="Calibri"/>
              </a:rPr>
              <a:t>-5</a:t>
            </a:r>
            <a:r>
              <a:rPr sz="1500" dirty="0">
                <a:latin typeface="Calibri"/>
                <a:cs typeface="Calibri"/>
              </a:rPr>
              <a:t>,</a:t>
            </a:r>
            <a:r>
              <a:rPr sz="1500" spc="-3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with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B</a:t>
            </a:r>
            <a:r>
              <a:rPr sz="1500" i="1" spc="-23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=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20</a:t>
            </a:r>
            <a:r>
              <a:rPr sz="1500" spc="-26" dirty="0">
                <a:latin typeface="Calibri"/>
                <a:cs typeface="Calibri"/>
              </a:rPr>
              <a:t> </a:t>
            </a:r>
            <a:r>
              <a:rPr sz="1500" spc="-38" dirty="0" err="1">
                <a:latin typeface="Calibri"/>
                <a:cs typeface="Calibri"/>
              </a:rPr>
              <a:t>T</a:t>
            </a:r>
            <a:r>
              <a:rPr sz="1500" dirty="0" err="1">
                <a:latin typeface="Calibri"/>
                <a:cs typeface="Calibri"/>
              </a:rPr>
              <a:t>e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i="1" dirty="0">
                <a:latin typeface="Calibri"/>
                <a:cs typeface="Calibri"/>
              </a:rPr>
              <a:t>T</a:t>
            </a:r>
            <a:r>
              <a:rPr sz="1500" i="1" spc="-8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=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150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9" dirty="0">
                <a:latin typeface="Calibri"/>
                <a:cs typeface="Calibri"/>
              </a:rPr>
              <a:t>mK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9512" y="516945"/>
            <a:ext cx="5433120" cy="286617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  <a:tabLst>
                <a:tab pos="1276826" algn="l"/>
              </a:tabLst>
            </a:pPr>
            <a:r>
              <a:rPr sz="1800" b="1" dirty="0"/>
              <a:t>The</a:t>
            </a:r>
            <a:r>
              <a:rPr sz="1800" b="1" spc="-19" dirty="0"/>
              <a:t> </a:t>
            </a:r>
            <a:r>
              <a:rPr sz="1800" b="1" i="1" dirty="0">
                <a:latin typeface="Calibri"/>
                <a:cs typeface="Calibri"/>
              </a:rPr>
              <a:t>new</a:t>
            </a:r>
            <a:r>
              <a:rPr sz="1800" b="1" i="1" spc="-34" dirty="0">
                <a:latin typeface="Calibri"/>
                <a:cs typeface="Calibri"/>
              </a:rPr>
              <a:t> </a:t>
            </a:r>
            <a:r>
              <a:rPr sz="1800" b="1" dirty="0"/>
              <a:t>SI</a:t>
            </a:r>
            <a:r>
              <a:rPr sz="1800" b="1" spc="-26" dirty="0"/>
              <a:t> </a:t>
            </a:r>
            <a:r>
              <a:rPr sz="1800" b="1" spc="-38" dirty="0"/>
              <a:t>–</a:t>
            </a:r>
            <a:r>
              <a:rPr sz="1800" b="1" dirty="0"/>
              <a:t>	Quantum</a:t>
            </a:r>
            <a:r>
              <a:rPr sz="1800" b="1" spc="-38" dirty="0"/>
              <a:t> </a:t>
            </a:r>
            <a:r>
              <a:rPr sz="1800" b="1" dirty="0"/>
              <a:t>Hall</a:t>
            </a:r>
            <a:r>
              <a:rPr sz="1800" b="1" spc="-34" dirty="0"/>
              <a:t> </a:t>
            </a:r>
            <a:r>
              <a:rPr sz="1800" b="1" spc="-8" dirty="0"/>
              <a:t>Samples</a:t>
            </a:r>
            <a:endParaRPr sz="1800" b="1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2422" y="888525"/>
            <a:ext cx="2719578" cy="172706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39908" y="1683505"/>
            <a:ext cx="192881" cy="1024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600" b="1" spc="-15" dirty="0">
                <a:solidFill>
                  <a:srgbClr val="FF0000"/>
                </a:solidFill>
                <a:latin typeface="Calibri"/>
                <a:cs typeface="Calibri"/>
              </a:rPr>
              <a:t>2DEG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2244" y="2718054"/>
            <a:ext cx="803529" cy="80467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801618" y="1736360"/>
            <a:ext cx="3806666" cy="1971675"/>
            <a:chOff x="5068823" y="1172146"/>
            <a:chExt cx="5075555" cy="2628900"/>
          </a:xfrm>
        </p:grpSpPr>
        <p:sp>
          <p:nvSpPr>
            <p:cNvPr id="10" name="object 10"/>
            <p:cNvSpPr/>
            <p:nvPr/>
          </p:nvSpPr>
          <p:spPr>
            <a:xfrm>
              <a:off x="8204453" y="1186433"/>
              <a:ext cx="1925955" cy="20320"/>
            </a:xfrm>
            <a:custGeom>
              <a:avLst/>
              <a:gdLst/>
              <a:ahLst/>
              <a:cxnLst/>
              <a:rect l="l" t="t" r="r" b="b"/>
              <a:pathLst>
                <a:path w="1925954" h="20319">
                  <a:moveTo>
                    <a:pt x="0" y="0"/>
                  </a:moveTo>
                  <a:lnTo>
                    <a:pt x="251968" y="0"/>
                  </a:lnTo>
                </a:path>
                <a:path w="1925954" h="20319">
                  <a:moveTo>
                    <a:pt x="1677924" y="19812"/>
                  </a:moveTo>
                  <a:lnTo>
                    <a:pt x="1925574" y="19812"/>
                  </a:lnTo>
                </a:path>
                <a:path w="1925954" h="20319">
                  <a:moveTo>
                    <a:pt x="371855" y="13715"/>
                  </a:moveTo>
                  <a:lnTo>
                    <a:pt x="1540255" y="137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8823" y="2020823"/>
              <a:ext cx="3520439" cy="178003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002304" y="3620643"/>
            <a:ext cx="503873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dirty="0">
                <a:latin typeface="Calibri"/>
                <a:cs typeface="Calibri"/>
              </a:rPr>
              <a:t>(3</a:t>
            </a:r>
            <a:r>
              <a:rPr sz="750" spc="-19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x</a:t>
            </a:r>
            <a:r>
              <a:rPr sz="750" spc="-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1,1)</a:t>
            </a:r>
            <a:r>
              <a:rPr sz="750" spc="-4" dirty="0">
                <a:latin typeface="Calibri"/>
                <a:cs typeface="Calibri"/>
              </a:rPr>
              <a:t> </a:t>
            </a:r>
            <a:r>
              <a:rPr sz="750" spc="-19" dirty="0">
                <a:latin typeface="Calibri"/>
                <a:cs typeface="Calibri"/>
              </a:rPr>
              <a:t>mm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99733" y="3135249"/>
            <a:ext cx="312896" cy="507683"/>
          </a:xfrm>
          <a:custGeom>
            <a:avLst/>
            <a:gdLst/>
            <a:ahLst/>
            <a:cxnLst/>
            <a:rect l="l" t="t" r="r" b="b"/>
            <a:pathLst>
              <a:path w="417195" h="676910">
                <a:moveTo>
                  <a:pt x="45102" y="61763"/>
                </a:moveTo>
                <a:lnTo>
                  <a:pt x="34294" y="68349"/>
                </a:lnTo>
                <a:lnTo>
                  <a:pt x="406019" y="676909"/>
                </a:lnTo>
                <a:lnTo>
                  <a:pt x="416941" y="670305"/>
                </a:lnTo>
                <a:lnTo>
                  <a:pt x="45102" y="61763"/>
                </a:lnTo>
                <a:close/>
              </a:path>
              <a:path w="417195" h="676910">
                <a:moveTo>
                  <a:pt x="0" y="0"/>
                </a:moveTo>
                <a:lnTo>
                  <a:pt x="7239" y="84835"/>
                </a:lnTo>
                <a:lnTo>
                  <a:pt x="34294" y="68349"/>
                </a:lnTo>
                <a:lnTo>
                  <a:pt x="27685" y="57530"/>
                </a:lnTo>
                <a:lnTo>
                  <a:pt x="38480" y="50926"/>
                </a:lnTo>
                <a:lnTo>
                  <a:pt x="62884" y="50926"/>
                </a:lnTo>
                <a:lnTo>
                  <a:pt x="72263" y="45212"/>
                </a:lnTo>
                <a:lnTo>
                  <a:pt x="0" y="0"/>
                </a:lnTo>
                <a:close/>
              </a:path>
              <a:path w="417195" h="676910">
                <a:moveTo>
                  <a:pt x="38480" y="50926"/>
                </a:moveTo>
                <a:lnTo>
                  <a:pt x="27685" y="57530"/>
                </a:lnTo>
                <a:lnTo>
                  <a:pt x="34294" y="68349"/>
                </a:lnTo>
                <a:lnTo>
                  <a:pt x="45102" y="61763"/>
                </a:lnTo>
                <a:lnTo>
                  <a:pt x="38480" y="50926"/>
                </a:lnTo>
                <a:close/>
              </a:path>
              <a:path w="417195" h="676910">
                <a:moveTo>
                  <a:pt x="62884" y="50926"/>
                </a:moveTo>
                <a:lnTo>
                  <a:pt x="38480" y="50926"/>
                </a:lnTo>
                <a:lnTo>
                  <a:pt x="45102" y="61763"/>
                </a:lnTo>
                <a:lnTo>
                  <a:pt x="62884" y="50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06505" y="2796349"/>
            <a:ext cx="1104900" cy="1024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125730" algn="ctr">
              <a:spcBef>
                <a:spcPts val="79"/>
              </a:spcBef>
            </a:pPr>
            <a:r>
              <a:rPr sz="600" spc="-15" dirty="0">
                <a:latin typeface="Calibri"/>
                <a:cs typeface="Calibri"/>
              </a:rPr>
              <a:t>GaAs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06505" y="2929795"/>
            <a:ext cx="1104900" cy="1024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79559">
              <a:spcBef>
                <a:spcPts val="79"/>
              </a:spcBef>
            </a:pPr>
            <a:r>
              <a:rPr sz="600" spc="-8" dirty="0">
                <a:latin typeface="Calibri"/>
                <a:cs typeface="Calibri"/>
              </a:rPr>
              <a:t>n-AlGaAs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1593" y="3107626"/>
            <a:ext cx="242411" cy="1024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600" spc="-8" dirty="0">
                <a:latin typeface="Calibri"/>
                <a:cs typeface="Calibri"/>
              </a:rPr>
              <a:t>p-</a:t>
            </a:r>
            <a:r>
              <a:rPr sz="600" spc="-15" dirty="0">
                <a:latin typeface="Calibri"/>
                <a:cs typeface="Calibri"/>
              </a:rPr>
              <a:t>GaAs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50102" y="3025140"/>
            <a:ext cx="190976" cy="1024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600" spc="-15" dirty="0">
                <a:solidFill>
                  <a:srgbClr val="3333FF"/>
                </a:solidFill>
                <a:latin typeface="Calibri"/>
                <a:cs typeface="Calibri"/>
              </a:rPr>
              <a:t>2DEG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83533" y="2736198"/>
            <a:ext cx="280035" cy="466955"/>
          </a:xfrm>
          <a:prstGeom prst="rect">
            <a:avLst/>
          </a:prstGeom>
        </p:spPr>
        <p:txBody>
          <a:bodyPr vert="horz" wrap="square" lIns="0" tIns="50959" rIns="0" bIns="0" rtlCol="0">
            <a:spAutoFit/>
          </a:bodyPr>
          <a:lstStyle/>
          <a:p>
            <a:pPr marR="31433" algn="r">
              <a:spcBef>
                <a:spcPts val="401"/>
              </a:spcBef>
            </a:pPr>
            <a:r>
              <a:rPr sz="600" dirty="0">
                <a:latin typeface="Calibri"/>
                <a:cs typeface="Calibri"/>
              </a:rPr>
              <a:t>600</a:t>
            </a:r>
            <a:r>
              <a:rPr sz="600" spc="-11" dirty="0">
                <a:latin typeface="Calibri"/>
                <a:cs typeface="Calibri"/>
              </a:rPr>
              <a:t> </a:t>
            </a:r>
            <a:r>
              <a:rPr sz="600" spc="-19" dirty="0">
                <a:latin typeface="Calibri"/>
                <a:cs typeface="Calibri"/>
              </a:rPr>
              <a:t>nm</a:t>
            </a:r>
            <a:endParaRPr sz="600">
              <a:latin typeface="Calibri"/>
              <a:cs typeface="Calibri"/>
            </a:endParaRPr>
          </a:p>
          <a:p>
            <a:pPr marR="31909" algn="r">
              <a:lnSpc>
                <a:spcPts val="713"/>
              </a:lnSpc>
              <a:spcBef>
                <a:spcPts val="330"/>
              </a:spcBef>
            </a:pPr>
            <a:r>
              <a:rPr sz="600" dirty="0">
                <a:latin typeface="Calibri"/>
                <a:cs typeface="Calibri"/>
              </a:rPr>
              <a:t>400</a:t>
            </a:r>
            <a:r>
              <a:rPr sz="600" spc="-8" dirty="0">
                <a:latin typeface="Calibri"/>
                <a:cs typeface="Calibri"/>
              </a:rPr>
              <a:t> </a:t>
            </a:r>
            <a:r>
              <a:rPr sz="600" spc="-19" dirty="0">
                <a:latin typeface="Calibri"/>
                <a:cs typeface="Calibri"/>
              </a:rPr>
              <a:t>nm</a:t>
            </a:r>
            <a:endParaRPr sz="600">
              <a:latin typeface="Calibri"/>
              <a:cs typeface="Calibri"/>
            </a:endParaRPr>
          </a:p>
          <a:p>
            <a:pPr marR="20955" algn="r">
              <a:lnSpc>
                <a:spcPts val="713"/>
              </a:lnSpc>
            </a:pPr>
            <a:r>
              <a:rPr sz="600" dirty="0">
                <a:latin typeface="Calibri"/>
                <a:cs typeface="Calibri"/>
              </a:rPr>
              <a:t>10</a:t>
            </a:r>
            <a:r>
              <a:rPr sz="600" spc="-15" dirty="0">
                <a:latin typeface="Calibri"/>
                <a:cs typeface="Calibri"/>
              </a:rPr>
              <a:t> </a:t>
            </a:r>
            <a:r>
              <a:rPr sz="600" spc="-19" dirty="0">
                <a:latin typeface="Calibri"/>
                <a:cs typeface="Calibri"/>
              </a:rPr>
              <a:t>nm</a:t>
            </a:r>
            <a:endParaRPr sz="600">
              <a:latin typeface="Calibri"/>
              <a:cs typeface="Calibri"/>
            </a:endParaRPr>
          </a:p>
          <a:p>
            <a:pPr marR="3810" algn="r">
              <a:spcBef>
                <a:spcPts val="68"/>
              </a:spcBef>
            </a:pPr>
            <a:r>
              <a:rPr sz="600" dirty="0">
                <a:latin typeface="Calibri"/>
                <a:cs typeface="Calibri"/>
              </a:rPr>
              <a:t>1</a:t>
            </a:r>
            <a:r>
              <a:rPr sz="600" spc="-11" dirty="0">
                <a:latin typeface="Calibri"/>
                <a:cs typeface="Calibri"/>
              </a:rPr>
              <a:t> </a:t>
            </a:r>
            <a:r>
              <a:rPr sz="600" spc="-19" dirty="0">
                <a:latin typeface="Calibri"/>
                <a:cs typeface="Calibri"/>
              </a:rPr>
              <a:t>mm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93220" y="2287905"/>
            <a:ext cx="31432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15716">
              <a:spcBef>
                <a:spcPts val="75"/>
              </a:spcBef>
            </a:pPr>
            <a:r>
              <a:rPr sz="675" spc="-8" dirty="0">
                <a:latin typeface="Calibri"/>
                <a:cs typeface="Calibri"/>
              </a:rPr>
              <a:t>AuGeNi</a:t>
            </a:r>
            <a:r>
              <a:rPr sz="675" spc="375" dirty="0">
                <a:latin typeface="Calibri"/>
                <a:cs typeface="Calibri"/>
              </a:rPr>
              <a:t> </a:t>
            </a:r>
            <a:r>
              <a:rPr sz="675" spc="-8" dirty="0">
                <a:latin typeface="Calibri"/>
                <a:cs typeface="Calibri"/>
              </a:rPr>
              <a:t>contacts</a:t>
            </a:r>
            <a:endParaRPr sz="675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91190" y="2492026"/>
            <a:ext cx="1967865" cy="1126808"/>
            <a:chOff x="5588253" y="2179701"/>
            <a:chExt cx="2623820" cy="1502410"/>
          </a:xfrm>
        </p:grpSpPr>
        <p:sp>
          <p:nvSpPr>
            <p:cNvPr id="21" name="object 21"/>
            <p:cNvSpPr/>
            <p:nvPr/>
          </p:nvSpPr>
          <p:spPr>
            <a:xfrm>
              <a:off x="5594603" y="3204972"/>
              <a:ext cx="462280" cy="466725"/>
            </a:xfrm>
            <a:custGeom>
              <a:avLst/>
              <a:gdLst/>
              <a:ahLst/>
              <a:cxnLst/>
              <a:rect l="l" t="t" r="r" b="b"/>
              <a:pathLst>
                <a:path w="462279" h="466725">
                  <a:moveTo>
                    <a:pt x="134112" y="464819"/>
                  </a:moveTo>
                  <a:lnTo>
                    <a:pt x="228600" y="464819"/>
                  </a:lnTo>
                </a:path>
                <a:path w="462279" h="466725">
                  <a:moveTo>
                    <a:pt x="6096" y="466344"/>
                  </a:moveTo>
                  <a:lnTo>
                    <a:pt x="102108" y="466344"/>
                  </a:lnTo>
                </a:path>
                <a:path w="462279" h="466725">
                  <a:moveTo>
                    <a:pt x="249936" y="466344"/>
                  </a:moveTo>
                  <a:lnTo>
                    <a:pt x="345948" y="466344"/>
                  </a:lnTo>
                </a:path>
                <a:path w="462279" h="466725">
                  <a:moveTo>
                    <a:pt x="367284" y="464819"/>
                  </a:moveTo>
                  <a:lnTo>
                    <a:pt x="461772" y="464819"/>
                  </a:lnTo>
                </a:path>
                <a:path w="462279" h="466725">
                  <a:moveTo>
                    <a:pt x="126492" y="0"/>
                  </a:moveTo>
                  <a:lnTo>
                    <a:pt x="222504" y="0"/>
                  </a:lnTo>
                </a:path>
                <a:path w="462279" h="466725">
                  <a:moveTo>
                    <a:pt x="0" y="3048"/>
                  </a:moveTo>
                  <a:lnTo>
                    <a:pt x="96012" y="3048"/>
                  </a:lnTo>
                </a:path>
                <a:path w="462279" h="466725">
                  <a:moveTo>
                    <a:pt x="359663" y="0"/>
                  </a:moveTo>
                  <a:lnTo>
                    <a:pt x="45567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11875" y="2220468"/>
              <a:ext cx="50800" cy="1461770"/>
            </a:xfrm>
            <a:custGeom>
              <a:avLst/>
              <a:gdLst/>
              <a:ahLst/>
              <a:cxnLst/>
              <a:rect l="l" t="t" r="r" b="b"/>
              <a:pathLst>
                <a:path w="50800" h="1461770">
                  <a:moveTo>
                    <a:pt x="31750" y="38100"/>
                  </a:moveTo>
                  <a:lnTo>
                    <a:pt x="19050" y="38100"/>
                  </a:lnTo>
                  <a:lnTo>
                    <a:pt x="19050" y="1461516"/>
                  </a:lnTo>
                  <a:lnTo>
                    <a:pt x="31750" y="1461516"/>
                  </a:lnTo>
                  <a:lnTo>
                    <a:pt x="31750" y="38100"/>
                  </a:lnTo>
                  <a:close/>
                </a:path>
                <a:path w="50800" h="1461770">
                  <a:moveTo>
                    <a:pt x="25400" y="0"/>
                  </a:moveTo>
                  <a:lnTo>
                    <a:pt x="0" y="50800"/>
                  </a:lnTo>
                  <a:lnTo>
                    <a:pt x="19050" y="50800"/>
                  </a:lnTo>
                  <a:lnTo>
                    <a:pt x="19050" y="38100"/>
                  </a:lnTo>
                  <a:lnTo>
                    <a:pt x="44450" y="38100"/>
                  </a:lnTo>
                  <a:lnTo>
                    <a:pt x="25400" y="0"/>
                  </a:lnTo>
                  <a:close/>
                </a:path>
                <a:path w="50800" h="1461770">
                  <a:moveTo>
                    <a:pt x="44450" y="38100"/>
                  </a:moveTo>
                  <a:lnTo>
                    <a:pt x="31750" y="38100"/>
                  </a:lnTo>
                  <a:lnTo>
                    <a:pt x="31750" y="50800"/>
                  </a:lnTo>
                  <a:lnTo>
                    <a:pt x="50800" y="50800"/>
                  </a:lnTo>
                  <a:lnTo>
                    <a:pt x="4445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065519" y="2612136"/>
              <a:ext cx="2141220" cy="1054735"/>
            </a:xfrm>
            <a:custGeom>
              <a:avLst/>
              <a:gdLst/>
              <a:ahLst/>
              <a:cxnLst/>
              <a:rect l="l" t="t" r="r" b="b"/>
              <a:pathLst>
                <a:path w="2141220" h="1054735">
                  <a:moveTo>
                    <a:pt x="0" y="1054608"/>
                  </a:moveTo>
                  <a:lnTo>
                    <a:pt x="2135124" y="1054608"/>
                  </a:lnTo>
                </a:path>
                <a:path w="2141220" h="1054735">
                  <a:moveTo>
                    <a:pt x="0" y="591312"/>
                  </a:moveTo>
                  <a:lnTo>
                    <a:pt x="0" y="1054608"/>
                  </a:lnTo>
                </a:path>
                <a:path w="2141220" h="1054735">
                  <a:moveTo>
                    <a:pt x="2138172" y="591312"/>
                  </a:moveTo>
                  <a:lnTo>
                    <a:pt x="2138172" y="1054608"/>
                  </a:lnTo>
                </a:path>
                <a:path w="2141220" h="1054735">
                  <a:moveTo>
                    <a:pt x="1524" y="592836"/>
                  </a:moveTo>
                  <a:lnTo>
                    <a:pt x="137159" y="592836"/>
                  </a:lnTo>
                </a:path>
                <a:path w="2141220" h="1054735">
                  <a:moveTo>
                    <a:pt x="2002535" y="592836"/>
                  </a:moveTo>
                  <a:lnTo>
                    <a:pt x="2141220" y="592836"/>
                  </a:lnTo>
                </a:path>
                <a:path w="2141220" h="1054735">
                  <a:moveTo>
                    <a:pt x="339851" y="0"/>
                  </a:moveTo>
                  <a:lnTo>
                    <a:pt x="1815083" y="0"/>
                  </a:lnTo>
                </a:path>
                <a:path w="2141220" h="1054735">
                  <a:moveTo>
                    <a:pt x="336803" y="339851"/>
                  </a:moveTo>
                  <a:lnTo>
                    <a:pt x="1810511" y="339851"/>
                  </a:lnTo>
                </a:path>
                <a:path w="2141220" h="1054735">
                  <a:moveTo>
                    <a:pt x="336803" y="176784"/>
                  </a:moveTo>
                  <a:lnTo>
                    <a:pt x="858011" y="176784"/>
                  </a:lnTo>
                </a:path>
                <a:path w="2141220" h="1054735">
                  <a:moveTo>
                    <a:pt x="1316735" y="167639"/>
                  </a:moveTo>
                  <a:lnTo>
                    <a:pt x="1815083" y="16763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38443" y="3208020"/>
              <a:ext cx="94615" cy="0"/>
            </a:xfrm>
            <a:custGeom>
              <a:avLst/>
              <a:gdLst/>
              <a:ahLst/>
              <a:cxnLst/>
              <a:rect l="l" t="t" r="r" b="b"/>
              <a:pathLst>
                <a:path w="94614">
                  <a:moveTo>
                    <a:pt x="0" y="0"/>
                  </a:moveTo>
                  <a:lnTo>
                    <a:pt x="9448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67043" y="3211068"/>
              <a:ext cx="601980" cy="443865"/>
            </a:xfrm>
            <a:custGeom>
              <a:avLst/>
              <a:gdLst/>
              <a:ahLst/>
              <a:cxnLst/>
              <a:rect l="l" t="t" r="r" b="b"/>
              <a:pathLst>
                <a:path w="601979" h="443864">
                  <a:moveTo>
                    <a:pt x="0" y="198120"/>
                  </a:moveTo>
                  <a:lnTo>
                    <a:pt x="169163" y="28956"/>
                  </a:lnTo>
                </a:path>
                <a:path w="601979" h="443864">
                  <a:moveTo>
                    <a:pt x="12191" y="252984"/>
                  </a:moveTo>
                  <a:lnTo>
                    <a:pt x="234695" y="30480"/>
                  </a:lnTo>
                </a:path>
                <a:path w="601979" h="443864">
                  <a:moveTo>
                    <a:pt x="1523" y="329184"/>
                  </a:moveTo>
                  <a:lnTo>
                    <a:pt x="298703" y="32004"/>
                  </a:lnTo>
                </a:path>
                <a:path w="601979" h="443864">
                  <a:moveTo>
                    <a:pt x="12191" y="393192"/>
                  </a:moveTo>
                  <a:lnTo>
                    <a:pt x="394715" y="10668"/>
                  </a:lnTo>
                </a:path>
                <a:path w="601979" h="443864">
                  <a:moveTo>
                    <a:pt x="25907" y="443484"/>
                  </a:moveTo>
                  <a:lnTo>
                    <a:pt x="466344" y="3048"/>
                  </a:lnTo>
                </a:path>
                <a:path w="601979" h="443864">
                  <a:moveTo>
                    <a:pt x="92963" y="443484"/>
                  </a:moveTo>
                  <a:lnTo>
                    <a:pt x="533400" y="3048"/>
                  </a:lnTo>
                </a:path>
                <a:path w="601979" h="443864">
                  <a:moveTo>
                    <a:pt x="161543" y="443484"/>
                  </a:moveTo>
                  <a:lnTo>
                    <a:pt x="601979" y="3048"/>
                  </a:lnTo>
                </a:path>
                <a:path w="601979" h="443864">
                  <a:moveTo>
                    <a:pt x="0" y="129540"/>
                  </a:moveTo>
                  <a:lnTo>
                    <a:pt x="129539" y="0"/>
                  </a:lnTo>
                </a:path>
                <a:path w="601979" h="443864">
                  <a:moveTo>
                    <a:pt x="0" y="56387"/>
                  </a:moveTo>
                  <a:lnTo>
                    <a:pt x="53339" y="304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24015" y="2595372"/>
              <a:ext cx="178435" cy="652780"/>
            </a:xfrm>
            <a:custGeom>
              <a:avLst/>
              <a:gdLst/>
              <a:ahLst/>
              <a:cxnLst/>
              <a:rect l="l" t="t" r="r" b="b"/>
              <a:pathLst>
                <a:path w="178435" h="652780">
                  <a:moveTo>
                    <a:pt x="178308" y="0"/>
                  </a:moveTo>
                  <a:lnTo>
                    <a:pt x="0" y="0"/>
                  </a:lnTo>
                  <a:lnTo>
                    <a:pt x="0" y="652272"/>
                  </a:lnTo>
                  <a:lnTo>
                    <a:pt x="178308" y="652272"/>
                  </a:lnTo>
                  <a:lnTo>
                    <a:pt x="1783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24015" y="2595372"/>
              <a:ext cx="178435" cy="652780"/>
            </a:xfrm>
            <a:custGeom>
              <a:avLst/>
              <a:gdLst/>
              <a:ahLst/>
              <a:cxnLst/>
              <a:rect l="l" t="t" r="r" b="b"/>
              <a:pathLst>
                <a:path w="178435" h="652780">
                  <a:moveTo>
                    <a:pt x="0" y="652272"/>
                  </a:moveTo>
                  <a:lnTo>
                    <a:pt x="178308" y="652272"/>
                  </a:lnTo>
                  <a:lnTo>
                    <a:pt x="178308" y="0"/>
                  </a:lnTo>
                  <a:lnTo>
                    <a:pt x="0" y="0"/>
                  </a:lnTo>
                  <a:lnTo>
                    <a:pt x="0" y="652272"/>
                  </a:lnTo>
                  <a:close/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21551" y="2179701"/>
              <a:ext cx="478790" cy="530225"/>
            </a:xfrm>
            <a:custGeom>
              <a:avLst/>
              <a:gdLst/>
              <a:ahLst/>
              <a:cxnLst/>
              <a:rect l="l" t="t" r="r" b="b"/>
              <a:pathLst>
                <a:path w="478790" h="530225">
                  <a:moveTo>
                    <a:pt x="22733" y="447801"/>
                  </a:moveTo>
                  <a:lnTo>
                    <a:pt x="0" y="529971"/>
                  </a:lnTo>
                  <a:lnTo>
                    <a:pt x="79375" y="498856"/>
                  </a:lnTo>
                  <a:lnTo>
                    <a:pt x="66271" y="487045"/>
                  </a:lnTo>
                  <a:lnTo>
                    <a:pt x="47244" y="487045"/>
                  </a:lnTo>
                  <a:lnTo>
                    <a:pt x="37846" y="478536"/>
                  </a:lnTo>
                  <a:lnTo>
                    <a:pt x="46357" y="469095"/>
                  </a:lnTo>
                  <a:lnTo>
                    <a:pt x="22733" y="447801"/>
                  </a:lnTo>
                  <a:close/>
                </a:path>
                <a:path w="478790" h="530225">
                  <a:moveTo>
                    <a:pt x="46357" y="469095"/>
                  </a:moveTo>
                  <a:lnTo>
                    <a:pt x="37846" y="478536"/>
                  </a:lnTo>
                  <a:lnTo>
                    <a:pt x="47244" y="487045"/>
                  </a:lnTo>
                  <a:lnTo>
                    <a:pt x="55772" y="477582"/>
                  </a:lnTo>
                  <a:lnTo>
                    <a:pt x="46357" y="469095"/>
                  </a:lnTo>
                  <a:close/>
                </a:path>
                <a:path w="478790" h="530225">
                  <a:moveTo>
                    <a:pt x="55772" y="477582"/>
                  </a:moveTo>
                  <a:lnTo>
                    <a:pt x="47244" y="487045"/>
                  </a:lnTo>
                  <a:lnTo>
                    <a:pt x="66271" y="487045"/>
                  </a:lnTo>
                  <a:lnTo>
                    <a:pt x="55772" y="477582"/>
                  </a:lnTo>
                  <a:close/>
                </a:path>
                <a:path w="478790" h="530225">
                  <a:moveTo>
                    <a:pt x="469265" y="0"/>
                  </a:moveTo>
                  <a:lnTo>
                    <a:pt x="46357" y="469095"/>
                  </a:lnTo>
                  <a:lnTo>
                    <a:pt x="55772" y="477582"/>
                  </a:lnTo>
                  <a:lnTo>
                    <a:pt x="478663" y="8382"/>
                  </a:lnTo>
                  <a:lnTo>
                    <a:pt x="4692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99175" y="2616708"/>
              <a:ext cx="795655" cy="414655"/>
            </a:xfrm>
            <a:custGeom>
              <a:avLst/>
              <a:gdLst/>
              <a:ahLst/>
              <a:cxnLst/>
              <a:rect l="l" t="t" r="r" b="b"/>
              <a:pathLst>
                <a:path w="795654" h="414655">
                  <a:moveTo>
                    <a:pt x="92963" y="0"/>
                  </a:moveTo>
                  <a:lnTo>
                    <a:pt x="188975" y="0"/>
                  </a:lnTo>
                </a:path>
                <a:path w="795654" h="414655">
                  <a:moveTo>
                    <a:pt x="4572" y="1524"/>
                  </a:moveTo>
                  <a:lnTo>
                    <a:pt x="60960" y="1524"/>
                  </a:lnTo>
                </a:path>
                <a:path w="795654" h="414655">
                  <a:moveTo>
                    <a:pt x="208787" y="1524"/>
                  </a:moveTo>
                  <a:lnTo>
                    <a:pt x="304800" y="1524"/>
                  </a:lnTo>
                </a:path>
                <a:path w="795654" h="414655">
                  <a:moveTo>
                    <a:pt x="326136" y="0"/>
                  </a:moveTo>
                  <a:lnTo>
                    <a:pt x="420624" y="0"/>
                  </a:lnTo>
                </a:path>
                <a:path w="795654" h="414655">
                  <a:moveTo>
                    <a:pt x="452627" y="0"/>
                  </a:moveTo>
                  <a:lnTo>
                    <a:pt x="548639" y="0"/>
                  </a:lnTo>
                </a:path>
                <a:path w="795654" h="414655">
                  <a:moveTo>
                    <a:pt x="569976" y="0"/>
                  </a:moveTo>
                  <a:lnTo>
                    <a:pt x="664463" y="0"/>
                  </a:lnTo>
                </a:path>
                <a:path w="795654" h="414655">
                  <a:moveTo>
                    <a:pt x="701039" y="4571"/>
                  </a:moveTo>
                  <a:lnTo>
                    <a:pt x="795527" y="4571"/>
                  </a:lnTo>
                </a:path>
                <a:path w="795654" h="414655">
                  <a:moveTo>
                    <a:pt x="88391" y="411479"/>
                  </a:moveTo>
                  <a:lnTo>
                    <a:pt x="184403" y="411479"/>
                  </a:lnTo>
                </a:path>
                <a:path w="795654" h="414655">
                  <a:moveTo>
                    <a:pt x="0" y="413003"/>
                  </a:moveTo>
                  <a:lnTo>
                    <a:pt x="56387" y="413003"/>
                  </a:lnTo>
                </a:path>
                <a:path w="795654" h="414655">
                  <a:moveTo>
                    <a:pt x="205739" y="413003"/>
                  </a:moveTo>
                  <a:lnTo>
                    <a:pt x="300227" y="413003"/>
                  </a:lnTo>
                </a:path>
                <a:path w="795654" h="414655">
                  <a:moveTo>
                    <a:pt x="321563" y="411479"/>
                  </a:moveTo>
                  <a:lnTo>
                    <a:pt x="417575" y="411479"/>
                  </a:lnTo>
                </a:path>
                <a:path w="795654" h="414655">
                  <a:moveTo>
                    <a:pt x="449579" y="411479"/>
                  </a:moveTo>
                  <a:lnTo>
                    <a:pt x="544068" y="411479"/>
                  </a:lnTo>
                </a:path>
                <a:path w="795654" h="414655">
                  <a:moveTo>
                    <a:pt x="565403" y="411479"/>
                  </a:moveTo>
                  <a:lnTo>
                    <a:pt x="659891" y="411479"/>
                  </a:lnTo>
                </a:path>
                <a:path w="795654" h="414655">
                  <a:moveTo>
                    <a:pt x="696468" y="414527"/>
                  </a:moveTo>
                  <a:lnTo>
                    <a:pt x="792479" y="414527"/>
                  </a:lnTo>
                </a:path>
                <a:path w="795654" h="414655">
                  <a:moveTo>
                    <a:pt x="88391" y="335279"/>
                  </a:moveTo>
                  <a:lnTo>
                    <a:pt x="184403" y="335279"/>
                  </a:lnTo>
                </a:path>
                <a:path w="795654" h="414655">
                  <a:moveTo>
                    <a:pt x="0" y="336803"/>
                  </a:moveTo>
                  <a:lnTo>
                    <a:pt x="56387" y="336803"/>
                  </a:lnTo>
                </a:path>
                <a:path w="795654" h="414655">
                  <a:moveTo>
                    <a:pt x="205739" y="336803"/>
                  </a:moveTo>
                  <a:lnTo>
                    <a:pt x="300227" y="336803"/>
                  </a:lnTo>
                </a:path>
                <a:path w="795654" h="414655">
                  <a:moveTo>
                    <a:pt x="321563" y="335279"/>
                  </a:moveTo>
                  <a:lnTo>
                    <a:pt x="417575" y="335279"/>
                  </a:lnTo>
                </a:path>
                <a:path w="795654" h="414655">
                  <a:moveTo>
                    <a:pt x="449579" y="335279"/>
                  </a:moveTo>
                  <a:lnTo>
                    <a:pt x="544068" y="335279"/>
                  </a:lnTo>
                </a:path>
                <a:path w="795654" h="414655">
                  <a:moveTo>
                    <a:pt x="565403" y="335279"/>
                  </a:moveTo>
                  <a:lnTo>
                    <a:pt x="659891" y="335279"/>
                  </a:lnTo>
                </a:path>
                <a:path w="795654" h="414655">
                  <a:moveTo>
                    <a:pt x="696468" y="338327"/>
                  </a:moveTo>
                  <a:lnTo>
                    <a:pt x="792479" y="338327"/>
                  </a:lnTo>
                </a:path>
                <a:path w="795654" h="414655">
                  <a:moveTo>
                    <a:pt x="92963" y="175259"/>
                  </a:moveTo>
                  <a:lnTo>
                    <a:pt x="188975" y="175259"/>
                  </a:lnTo>
                </a:path>
                <a:path w="795654" h="414655">
                  <a:moveTo>
                    <a:pt x="4572" y="178307"/>
                  </a:moveTo>
                  <a:lnTo>
                    <a:pt x="60960" y="178307"/>
                  </a:lnTo>
                </a:path>
                <a:path w="795654" h="414655">
                  <a:moveTo>
                    <a:pt x="208787" y="178307"/>
                  </a:moveTo>
                  <a:lnTo>
                    <a:pt x="304800" y="178307"/>
                  </a:lnTo>
                </a:path>
                <a:path w="795654" h="414655">
                  <a:moveTo>
                    <a:pt x="326136" y="175259"/>
                  </a:moveTo>
                  <a:lnTo>
                    <a:pt x="420624" y="175259"/>
                  </a:lnTo>
                </a:path>
                <a:path w="795654" h="414655">
                  <a:moveTo>
                    <a:pt x="452627" y="175259"/>
                  </a:moveTo>
                  <a:lnTo>
                    <a:pt x="548639" y="175259"/>
                  </a:lnTo>
                </a:path>
                <a:path w="795654" h="414655">
                  <a:moveTo>
                    <a:pt x="569976" y="175259"/>
                  </a:moveTo>
                  <a:lnTo>
                    <a:pt x="664463" y="175259"/>
                  </a:lnTo>
                </a:path>
                <a:path w="795654" h="414655">
                  <a:moveTo>
                    <a:pt x="701039" y="179831"/>
                  </a:moveTo>
                  <a:lnTo>
                    <a:pt x="795527" y="1798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98691" y="3214116"/>
              <a:ext cx="634365" cy="449580"/>
            </a:xfrm>
            <a:custGeom>
              <a:avLst/>
              <a:gdLst/>
              <a:ahLst/>
              <a:cxnLst/>
              <a:rect l="l" t="t" r="r" b="b"/>
              <a:pathLst>
                <a:path w="634365" h="449579">
                  <a:moveTo>
                    <a:pt x="0" y="440436"/>
                  </a:moveTo>
                  <a:lnTo>
                    <a:pt x="440436" y="0"/>
                  </a:lnTo>
                </a:path>
                <a:path w="634365" h="449579">
                  <a:moveTo>
                    <a:pt x="124968" y="449580"/>
                  </a:moveTo>
                  <a:lnTo>
                    <a:pt x="565404" y="7620"/>
                  </a:lnTo>
                </a:path>
                <a:path w="634365" h="449579">
                  <a:moveTo>
                    <a:pt x="60960" y="445008"/>
                  </a:moveTo>
                  <a:lnTo>
                    <a:pt x="501396" y="4572"/>
                  </a:lnTo>
                </a:path>
                <a:path w="634365" h="449579">
                  <a:moveTo>
                    <a:pt x="193548" y="445008"/>
                  </a:moveTo>
                  <a:lnTo>
                    <a:pt x="633984" y="457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552712" y="3298507"/>
            <a:ext cx="1596866" cy="19476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628174" marR="663416" algn="ctr">
              <a:spcBef>
                <a:spcPts val="79"/>
              </a:spcBef>
            </a:pPr>
            <a:r>
              <a:rPr sz="600" spc="-8" dirty="0">
                <a:latin typeface="Calibri"/>
                <a:cs typeface="Calibri"/>
              </a:rPr>
              <a:t>Substrato</a:t>
            </a:r>
            <a:r>
              <a:rPr sz="600" spc="375" dirty="0">
                <a:latin typeface="Calibri"/>
                <a:cs typeface="Calibri"/>
              </a:rPr>
              <a:t> </a:t>
            </a:r>
            <a:r>
              <a:rPr sz="600" spc="-15" dirty="0">
                <a:latin typeface="Calibri"/>
                <a:cs typeface="Calibri"/>
              </a:rPr>
              <a:t>GaAs</a:t>
            </a:r>
            <a:endParaRPr sz="6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809743" y="2486120"/>
            <a:ext cx="1346835" cy="1132046"/>
            <a:chOff x="6412991" y="2171826"/>
            <a:chExt cx="1795780" cy="1509395"/>
          </a:xfrm>
        </p:grpSpPr>
        <p:sp>
          <p:nvSpPr>
            <p:cNvPr id="33" name="object 33"/>
            <p:cNvSpPr/>
            <p:nvPr/>
          </p:nvSpPr>
          <p:spPr>
            <a:xfrm>
              <a:off x="6566915" y="3208019"/>
              <a:ext cx="1633855" cy="467995"/>
            </a:xfrm>
            <a:custGeom>
              <a:avLst/>
              <a:gdLst/>
              <a:ahLst/>
              <a:cxnLst/>
              <a:rect l="l" t="t" r="r" b="b"/>
              <a:pathLst>
                <a:path w="1633854" h="467995">
                  <a:moveTo>
                    <a:pt x="0" y="445007"/>
                  </a:moveTo>
                  <a:lnTo>
                    <a:pt x="205739" y="239267"/>
                  </a:lnTo>
                </a:path>
                <a:path w="1633854" h="467995">
                  <a:moveTo>
                    <a:pt x="70103" y="445007"/>
                  </a:moveTo>
                  <a:lnTo>
                    <a:pt x="199643" y="315467"/>
                  </a:lnTo>
                </a:path>
                <a:path w="1633854" h="467995">
                  <a:moveTo>
                    <a:pt x="141731" y="448055"/>
                  </a:moveTo>
                  <a:lnTo>
                    <a:pt x="205739" y="385571"/>
                  </a:lnTo>
                </a:path>
                <a:path w="1633854" h="467995">
                  <a:moveTo>
                    <a:pt x="207263" y="448055"/>
                  </a:moveTo>
                  <a:lnTo>
                    <a:pt x="271272" y="385571"/>
                  </a:lnTo>
                </a:path>
                <a:path w="1633854" h="467995">
                  <a:moveTo>
                    <a:pt x="271272" y="448055"/>
                  </a:moveTo>
                  <a:lnTo>
                    <a:pt x="335279" y="385571"/>
                  </a:lnTo>
                </a:path>
                <a:path w="1633854" h="467995">
                  <a:moveTo>
                    <a:pt x="338327" y="452627"/>
                  </a:moveTo>
                  <a:lnTo>
                    <a:pt x="402335" y="388619"/>
                  </a:lnTo>
                </a:path>
                <a:path w="1633854" h="467995">
                  <a:moveTo>
                    <a:pt x="405383" y="452627"/>
                  </a:moveTo>
                  <a:lnTo>
                    <a:pt x="467867" y="388619"/>
                  </a:lnTo>
                </a:path>
                <a:path w="1633854" h="467995">
                  <a:moveTo>
                    <a:pt x="467867" y="452627"/>
                  </a:moveTo>
                  <a:lnTo>
                    <a:pt x="531876" y="388619"/>
                  </a:lnTo>
                </a:path>
                <a:path w="1633854" h="467995">
                  <a:moveTo>
                    <a:pt x="542543" y="455675"/>
                  </a:moveTo>
                  <a:lnTo>
                    <a:pt x="606551" y="391667"/>
                  </a:lnTo>
                </a:path>
                <a:path w="1633854" h="467995">
                  <a:moveTo>
                    <a:pt x="608076" y="455675"/>
                  </a:moveTo>
                  <a:lnTo>
                    <a:pt x="672083" y="391667"/>
                  </a:lnTo>
                </a:path>
                <a:path w="1633854" h="467995">
                  <a:moveTo>
                    <a:pt x="672083" y="455675"/>
                  </a:moveTo>
                  <a:lnTo>
                    <a:pt x="734567" y="391667"/>
                  </a:lnTo>
                </a:path>
                <a:path w="1633854" h="467995">
                  <a:moveTo>
                    <a:pt x="743711" y="451103"/>
                  </a:moveTo>
                  <a:lnTo>
                    <a:pt x="807719" y="387095"/>
                  </a:lnTo>
                </a:path>
                <a:path w="1633854" h="467995">
                  <a:moveTo>
                    <a:pt x="376427" y="71627"/>
                  </a:moveTo>
                  <a:lnTo>
                    <a:pt x="440435" y="7619"/>
                  </a:lnTo>
                </a:path>
                <a:path w="1633854" h="467995">
                  <a:moveTo>
                    <a:pt x="443483" y="71627"/>
                  </a:moveTo>
                  <a:lnTo>
                    <a:pt x="505967" y="7619"/>
                  </a:lnTo>
                </a:path>
                <a:path w="1633854" h="467995">
                  <a:moveTo>
                    <a:pt x="509015" y="71627"/>
                  </a:moveTo>
                  <a:lnTo>
                    <a:pt x="571500" y="7619"/>
                  </a:lnTo>
                </a:path>
                <a:path w="1633854" h="467995">
                  <a:moveTo>
                    <a:pt x="574548" y="71627"/>
                  </a:moveTo>
                  <a:lnTo>
                    <a:pt x="637031" y="7619"/>
                  </a:lnTo>
                </a:path>
                <a:path w="1633854" h="467995">
                  <a:moveTo>
                    <a:pt x="646176" y="71627"/>
                  </a:moveTo>
                  <a:lnTo>
                    <a:pt x="710183" y="7619"/>
                  </a:lnTo>
                </a:path>
                <a:path w="1633854" h="467995">
                  <a:moveTo>
                    <a:pt x="711707" y="71627"/>
                  </a:moveTo>
                  <a:lnTo>
                    <a:pt x="775715" y="7619"/>
                  </a:lnTo>
                </a:path>
                <a:path w="1633854" h="467995">
                  <a:moveTo>
                    <a:pt x="781811" y="71627"/>
                  </a:moveTo>
                  <a:lnTo>
                    <a:pt x="845819" y="7619"/>
                  </a:lnTo>
                </a:path>
                <a:path w="1633854" h="467995">
                  <a:moveTo>
                    <a:pt x="847343" y="71627"/>
                  </a:moveTo>
                  <a:lnTo>
                    <a:pt x="911351" y="7619"/>
                  </a:lnTo>
                </a:path>
                <a:path w="1633854" h="467995">
                  <a:moveTo>
                    <a:pt x="838200" y="152400"/>
                  </a:moveTo>
                  <a:lnTo>
                    <a:pt x="981455" y="10667"/>
                  </a:lnTo>
                </a:path>
                <a:path w="1633854" h="467995">
                  <a:moveTo>
                    <a:pt x="838200" y="224027"/>
                  </a:moveTo>
                  <a:lnTo>
                    <a:pt x="1057655" y="6095"/>
                  </a:lnTo>
                </a:path>
                <a:path w="1633854" h="467995">
                  <a:moveTo>
                    <a:pt x="842772" y="289559"/>
                  </a:moveTo>
                  <a:lnTo>
                    <a:pt x="1130807" y="7619"/>
                  </a:lnTo>
                </a:path>
                <a:path w="1633854" h="467995">
                  <a:moveTo>
                    <a:pt x="847343" y="361188"/>
                  </a:moveTo>
                  <a:lnTo>
                    <a:pt x="1196339" y="0"/>
                  </a:lnTo>
                </a:path>
                <a:path w="1633854" h="467995">
                  <a:moveTo>
                    <a:pt x="826007" y="451103"/>
                  </a:moveTo>
                  <a:lnTo>
                    <a:pt x="1248155" y="13715"/>
                  </a:lnTo>
                </a:path>
                <a:path w="1633854" h="467995">
                  <a:moveTo>
                    <a:pt x="891539" y="451103"/>
                  </a:moveTo>
                  <a:lnTo>
                    <a:pt x="1313687" y="13715"/>
                  </a:lnTo>
                </a:path>
                <a:path w="1633854" h="467995">
                  <a:moveTo>
                    <a:pt x="949451" y="458723"/>
                  </a:moveTo>
                  <a:lnTo>
                    <a:pt x="1370076" y="22859"/>
                  </a:lnTo>
                </a:path>
                <a:path w="1633854" h="467995">
                  <a:moveTo>
                    <a:pt x="1027176" y="451103"/>
                  </a:moveTo>
                  <a:lnTo>
                    <a:pt x="1449324" y="13715"/>
                  </a:lnTo>
                </a:path>
                <a:path w="1633854" h="467995">
                  <a:moveTo>
                    <a:pt x="1097279" y="451103"/>
                  </a:moveTo>
                  <a:lnTo>
                    <a:pt x="1519427" y="13715"/>
                  </a:lnTo>
                </a:path>
                <a:path w="1633854" h="467995">
                  <a:moveTo>
                    <a:pt x="1168907" y="446531"/>
                  </a:moveTo>
                  <a:lnTo>
                    <a:pt x="1591055" y="10667"/>
                  </a:lnTo>
                </a:path>
                <a:path w="1633854" h="467995">
                  <a:moveTo>
                    <a:pt x="1211579" y="467867"/>
                  </a:moveTo>
                  <a:lnTo>
                    <a:pt x="1633727" y="3200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88223" y="2599943"/>
              <a:ext cx="173990" cy="657225"/>
            </a:xfrm>
            <a:custGeom>
              <a:avLst/>
              <a:gdLst/>
              <a:ahLst/>
              <a:cxnLst/>
              <a:rect l="l" t="t" r="r" b="b"/>
              <a:pathLst>
                <a:path w="173990" h="657225">
                  <a:moveTo>
                    <a:pt x="173735" y="0"/>
                  </a:moveTo>
                  <a:lnTo>
                    <a:pt x="0" y="0"/>
                  </a:lnTo>
                  <a:lnTo>
                    <a:pt x="0" y="656843"/>
                  </a:lnTo>
                  <a:lnTo>
                    <a:pt x="173735" y="656843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88223" y="2599943"/>
              <a:ext cx="173990" cy="657225"/>
            </a:xfrm>
            <a:custGeom>
              <a:avLst/>
              <a:gdLst/>
              <a:ahLst/>
              <a:cxnLst/>
              <a:rect l="l" t="t" r="r" b="b"/>
              <a:pathLst>
                <a:path w="173990" h="657225">
                  <a:moveTo>
                    <a:pt x="0" y="656843"/>
                  </a:moveTo>
                  <a:lnTo>
                    <a:pt x="173735" y="656843"/>
                  </a:lnTo>
                  <a:lnTo>
                    <a:pt x="173735" y="0"/>
                  </a:lnTo>
                  <a:lnTo>
                    <a:pt x="0" y="0"/>
                  </a:lnTo>
                  <a:lnTo>
                    <a:pt x="0" y="656843"/>
                  </a:lnTo>
                  <a:close/>
                </a:path>
              </a:pathLst>
            </a:custGeom>
            <a:ln w="127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52359" y="2171826"/>
              <a:ext cx="504825" cy="512445"/>
            </a:xfrm>
            <a:custGeom>
              <a:avLst/>
              <a:gdLst/>
              <a:ahLst/>
              <a:cxnLst/>
              <a:rect l="l" t="t" r="r" b="b"/>
              <a:pathLst>
                <a:path w="504825" h="512444">
                  <a:moveTo>
                    <a:pt x="446404" y="462142"/>
                  </a:moveTo>
                  <a:lnTo>
                    <a:pt x="423799" y="484377"/>
                  </a:lnTo>
                  <a:lnTo>
                    <a:pt x="504444" y="511937"/>
                  </a:lnTo>
                  <a:lnTo>
                    <a:pt x="491217" y="471170"/>
                  </a:lnTo>
                  <a:lnTo>
                    <a:pt x="455295" y="471170"/>
                  </a:lnTo>
                  <a:lnTo>
                    <a:pt x="446404" y="462142"/>
                  </a:lnTo>
                  <a:close/>
                </a:path>
                <a:path w="504825" h="512444">
                  <a:moveTo>
                    <a:pt x="455495" y="453199"/>
                  </a:moveTo>
                  <a:lnTo>
                    <a:pt x="446404" y="462142"/>
                  </a:lnTo>
                  <a:lnTo>
                    <a:pt x="455295" y="471170"/>
                  </a:lnTo>
                  <a:lnTo>
                    <a:pt x="464439" y="462280"/>
                  </a:lnTo>
                  <a:lnTo>
                    <a:pt x="455495" y="453199"/>
                  </a:lnTo>
                  <a:close/>
                </a:path>
                <a:path w="504825" h="512444">
                  <a:moveTo>
                    <a:pt x="478155" y="430911"/>
                  </a:moveTo>
                  <a:lnTo>
                    <a:pt x="455495" y="453199"/>
                  </a:lnTo>
                  <a:lnTo>
                    <a:pt x="464439" y="462280"/>
                  </a:lnTo>
                  <a:lnTo>
                    <a:pt x="455295" y="471170"/>
                  </a:lnTo>
                  <a:lnTo>
                    <a:pt x="491217" y="471170"/>
                  </a:lnTo>
                  <a:lnTo>
                    <a:pt x="478155" y="430911"/>
                  </a:lnTo>
                  <a:close/>
                </a:path>
                <a:path w="504825" h="512444">
                  <a:moveTo>
                    <a:pt x="9144" y="0"/>
                  </a:moveTo>
                  <a:lnTo>
                    <a:pt x="0" y="8889"/>
                  </a:lnTo>
                  <a:lnTo>
                    <a:pt x="446404" y="462142"/>
                  </a:lnTo>
                  <a:lnTo>
                    <a:pt x="455495" y="453199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82889" y="3019805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>
                  <a:moveTo>
                    <a:pt x="0" y="0"/>
                  </a:move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60791" y="3323843"/>
              <a:ext cx="342900" cy="346075"/>
            </a:xfrm>
            <a:custGeom>
              <a:avLst/>
              <a:gdLst/>
              <a:ahLst/>
              <a:cxnLst/>
              <a:rect l="l" t="t" r="r" b="b"/>
              <a:pathLst>
                <a:path w="342900" h="346075">
                  <a:moveTo>
                    <a:pt x="0" y="339851"/>
                  </a:moveTo>
                  <a:lnTo>
                    <a:pt x="329183" y="0"/>
                  </a:lnTo>
                </a:path>
                <a:path w="342900" h="346075">
                  <a:moveTo>
                    <a:pt x="62483" y="339851"/>
                  </a:moveTo>
                  <a:lnTo>
                    <a:pt x="330707" y="60959"/>
                  </a:lnTo>
                </a:path>
                <a:path w="342900" h="346075">
                  <a:moveTo>
                    <a:pt x="124967" y="345947"/>
                  </a:moveTo>
                  <a:lnTo>
                    <a:pt x="335279" y="129539"/>
                  </a:lnTo>
                </a:path>
                <a:path w="342900" h="346075">
                  <a:moveTo>
                    <a:pt x="201167" y="335279"/>
                  </a:moveTo>
                  <a:lnTo>
                    <a:pt x="342900" y="188975"/>
                  </a:lnTo>
                </a:path>
                <a:path w="342900" h="346075">
                  <a:moveTo>
                    <a:pt x="265175" y="341375"/>
                  </a:moveTo>
                  <a:lnTo>
                    <a:pt x="341375" y="26365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926579" y="2781299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>
                  <a:moveTo>
                    <a:pt x="0" y="0"/>
                  </a:moveTo>
                  <a:lnTo>
                    <a:pt x="454151" y="0"/>
                  </a:lnTo>
                </a:path>
              </a:pathLst>
            </a:custGeom>
            <a:ln w="9525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12992" y="3046475"/>
              <a:ext cx="1461770" cy="152400"/>
            </a:xfrm>
            <a:custGeom>
              <a:avLst/>
              <a:gdLst/>
              <a:ahLst/>
              <a:cxnLst/>
              <a:rect l="l" t="t" r="r" b="b"/>
              <a:pathLst>
                <a:path w="1461770" h="152400">
                  <a:moveTo>
                    <a:pt x="451104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51104" y="152400"/>
                  </a:lnTo>
                  <a:lnTo>
                    <a:pt x="451104" y="0"/>
                  </a:lnTo>
                  <a:close/>
                </a:path>
                <a:path w="1461770" h="152400">
                  <a:moveTo>
                    <a:pt x="1461516" y="0"/>
                  </a:moveTo>
                  <a:lnTo>
                    <a:pt x="946404" y="0"/>
                  </a:lnTo>
                  <a:lnTo>
                    <a:pt x="946404" y="152400"/>
                  </a:lnTo>
                  <a:lnTo>
                    <a:pt x="1461516" y="152400"/>
                  </a:lnTo>
                  <a:lnTo>
                    <a:pt x="1461516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104608" y="2475358"/>
            <a:ext cx="53340" cy="11349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675" spc="-38" dirty="0">
                <a:latin typeface="Calibri"/>
                <a:cs typeface="Calibri"/>
              </a:rPr>
              <a:t>z</a:t>
            </a:r>
            <a:endParaRPr sz="675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05034" y="3323939"/>
            <a:ext cx="410528" cy="10243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600" dirty="0">
                <a:latin typeface="Calibri"/>
                <a:cs typeface="Calibri"/>
              </a:rPr>
              <a:t>350-</a:t>
            </a:r>
            <a:r>
              <a:rPr sz="600" spc="-8" dirty="0">
                <a:latin typeface="Calibri"/>
                <a:cs typeface="Calibri"/>
              </a:rPr>
              <a:t>500</a:t>
            </a:r>
            <a:r>
              <a:rPr sz="600" spc="-11" dirty="0">
                <a:latin typeface="Calibri"/>
                <a:cs typeface="Calibri"/>
              </a:rPr>
              <a:t> </a:t>
            </a:r>
            <a:r>
              <a:rPr sz="600" spc="-19" dirty="0">
                <a:latin typeface="Calibri"/>
                <a:cs typeface="Calibri"/>
              </a:rPr>
              <a:t>mm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86613" y="2413825"/>
            <a:ext cx="3483293" cy="125877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17158" indent="-107633">
              <a:spcBef>
                <a:spcPts val="79"/>
              </a:spcBef>
              <a:buFont typeface="Arial MT"/>
              <a:buChar char="•"/>
              <a:tabLst>
                <a:tab pos="117158" algn="l"/>
              </a:tabLst>
            </a:pPr>
            <a:r>
              <a:rPr sz="1500" dirty="0">
                <a:solidFill>
                  <a:srgbClr val="003399"/>
                </a:solidFill>
                <a:latin typeface="Calibri"/>
                <a:cs typeface="Calibri"/>
              </a:rPr>
              <a:t>GaAs</a:t>
            </a:r>
            <a:r>
              <a:rPr sz="1500" spc="-3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3399"/>
                </a:solidFill>
                <a:latin typeface="Calibri"/>
                <a:cs typeface="Calibri"/>
              </a:rPr>
              <a:t>/</a:t>
            </a:r>
            <a:r>
              <a:rPr sz="1500" spc="-38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3399"/>
                </a:solidFill>
                <a:latin typeface="Calibri"/>
                <a:cs typeface="Calibri"/>
              </a:rPr>
              <a:t>AlGaAs</a:t>
            </a:r>
            <a:r>
              <a:rPr sz="15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rgbClr val="003399"/>
                </a:solidFill>
                <a:latin typeface="Calibri"/>
                <a:cs typeface="Calibri"/>
              </a:rPr>
              <a:t>Heterostructures</a:t>
            </a:r>
            <a:endParaRPr sz="1500" dirty="0">
              <a:latin typeface="Calibri"/>
              <a:cs typeface="Calibri"/>
            </a:endParaRPr>
          </a:p>
          <a:p>
            <a:pPr marL="155734" marR="3810">
              <a:lnSpc>
                <a:spcPct val="130000"/>
              </a:lnSpc>
              <a:spcBef>
                <a:spcPts val="559"/>
              </a:spcBef>
            </a:pP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2</a:t>
            </a:r>
            <a:r>
              <a:rPr sz="1200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DEG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is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located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in</a:t>
            </a:r>
            <a:r>
              <a:rPr sz="120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the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inversion</a:t>
            </a:r>
            <a:r>
              <a:rPr sz="120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layer</a:t>
            </a:r>
            <a:r>
              <a:rPr sz="1200" spc="-34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formed</a:t>
            </a:r>
            <a:r>
              <a:rPr sz="1200" spc="-38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at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the</a:t>
            </a:r>
            <a:r>
              <a:rPr sz="120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interface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between</a:t>
            </a:r>
            <a:r>
              <a:rPr sz="1200" spc="-1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two</a:t>
            </a:r>
            <a:r>
              <a:rPr sz="120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semiconductors</a:t>
            </a:r>
            <a:r>
              <a:rPr sz="1200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-</a:t>
            </a:r>
            <a:r>
              <a:rPr sz="1200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Calibri"/>
                <a:cs typeface="Calibri"/>
              </a:rPr>
              <a:t>AlGaAs</a:t>
            </a:r>
            <a:r>
              <a:rPr sz="12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Calibri"/>
                <a:cs typeface="Calibri"/>
              </a:rPr>
              <a:t>as</a:t>
            </a:r>
            <a:r>
              <a:rPr sz="1200" spc="-1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Calibri"/>
                <a:cs typeface="Calibri"/>
              </a:rPr>
              <a:t>an</a:t>
            </a:r>
            <a:r>
              <a:rPr sz="1200" spc="-1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00AF50"/>
                </a:solidFill>
                <a:latin typeface="Calibri"/>
                <a:cs typeface="Calibri"/>
              </a:rPr>
              <a:t>insulator</a:t>
            </a:r>
            <a:r>
              <a:rPr lang="ro-RO" sz="1200" spc="-8" dirty="0">
                <a:solidFill>
                  <a:srgbClr val="00AF50"/>
                </a:solidFill>
                <a:latin typeface="Calibri"/>
                <a:cs typeface="Calibri"/>
              </a:rPr>
              <a:t>. </a:t>
            </a:r>
            <a:r>
              <a:rPr lang="en-US" sz="1200" b="1" dirty="0">
                <a:latin typeface="Calibri"/>
                <a:cs typeface="Calibri"/>
              </a:rPr>
              <a:t>This thin layer is formed by electrostatic gating or bandgap engineering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7792" y="1238259"/>
            <a:ext cx="5112068" cy="921246"/>
          </a:xfrm>
          <a:prstGeom prst="rect">
            <a:avLst/>
          </a:prstGeom>
        </p:spPr>
        <p:txBody>
          <a:bodyPr vert="horz" wrap="square" lIns="0" tIns="84296" rIns="0" bIns="0" rtlCol="0">
            <a:spAutoFit/>
          </a:bodyPr>
          <a:lstStyle/>
          <a:p>
            <a:pPr marL="136208" indent="-107633">
              <a:spcBef>
                <a:spcPts val="664"/>
              </a:spcBef>
              <a:buFont typeface="Arial MT"/>
              <a:buChar char="•"/>
              <a:tabLst>
                <a:tab pos="136208" algn="l"/>
              </a:tabLst>
            </a:pPr>
            <a:r>
              <a:rPr sz="1500" dirty="0">
                <a:solidFill>
                  <a:srgbClr val="003399"/>
                </a:solidFill>
                <a:latin typeface="Calibri"/>
                <a:cs typeface="Calibri"/>
              </a:rPr>
              <a:t>Si</a:t>
            </a:r>
            <a:r>
              <a:rPr sz="1500" spc="-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3399"/>
                </a:solidFill>
                <a:latin typeface="Calibri"/>
                <a:cs typeface="Calibri"/>
              </a:rPr>
              <a:t>–</a:t>
            </a:r>
            <a:r>
              <a:rPr sz="1500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rgbClr val="003399"/>
                </a:solidFill>
                <a:latin typeface="Calibri"/>
                <a:cs typeface="Calibri"/>
              </a:rPr>
              <a:t>MOSFET</a:t>
            </a:r>
            <a:endParaRPr sz="1500" dirty="0">
              <a:latin typeface="Calibri"/>
              <a:cs typeface="Calibri"/>
            </a:endParaRPr>
          </a:p>
          <a:p>
            <a:pPr marL="151924">
              <a:spcBef>
                <a:spcPts val="416"/>
              </a:spcBef>
            </a:pP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Substrate</a:t>
            </a:r>
            <a:r>
              <a:rPr sz="1200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Si,</a:t>
            </a:r>
            <a:r>
              <a:rPr sz="1200" spc="-4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doped</a:t>
            </a:r>
            <a:r>
              <a:rPr sz="1200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type</a:t>
            </a:r>
            <a:r>
              <a:rPr sz="1200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3333FF"/>
                </a:solidFill>
                <a:latin typeface="Calibri"/>
                <a:cs typeface="Calibri"/>
              </a:rPr>
              <a:t>p</a:t>
            </a:r>
            <a:r>
              <a:rPr sz="1200" i="1" spc="-34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(impurities</a:t>
            </a:r>
            <a:r>
              <a:rPr sz="1200" spc="-1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-</a:t>
            </a:r>
            <a:r>
              <a:rPr sz="1200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holes),</a:t>
            </a:r>
            <a:r>
              <a:rPr sz="1200" spc="-34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allows</a:t>
            </a:r>
            <a:r>
              <a:rPr sz="1200" spc="-38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the</a:t>
            </a:r>
            <a:r>
              <a:rPr sz="1200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isolation</a:t>
            </a:r>
            <a:r>
              <a:rPr sz="1200" spc="-26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of</a:t>
            </a:r>
            <a:r>
              <a:rPr sz="1200" spc="-4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voltage</a:t>
            </a:r>
            <a:r>
              <a:rPr sz="1200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i="1" spc="-19" dirty="0">
                <a:solidFill>
                  <a:srgbClr val="3333FF"/>
                </a:solidFill>
                <a:latin typeface="Calibri"/>
                <a:cs typeface="Calibri"/>
              </a:rPr>
              <a:t>V</a:t>
            </a:r>
            <a:r>
              <a:rPr sz="1200" i="1" spc="-28" baseline="-24691" dirty="0">
                <a:solidFill>
                  <a:srgbClr val="3333FF"/>
                </a:solidFill>
                <a:latin typeface="Calibri"/>
                <a:cs typeface="Calibri"/>
              </a:rPr>
              <a:t>g</a:t>
            </a:r>
            <a:r>
              <a:rPr sz="1200" spc="-19" dirty="0">
                <a:solidFill>
                  <a:srgbClr val="3333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  <a:p>
            <a:pPr marL="151924" marR="22860"/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The</a:t>
            </a:r>
            <a:r>
              <a:rPr sz="1200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contact</a:t>
            </a:r>
            <a:r>
              <a:rPr sz="1200" spc="-26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area</a:t>
            </a:r>
            <a:r>
              <a:rPr sz="1200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de</a:t>
            </a:r>
            <a:r>
              <a:rPr sz="1200" spc="-26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(source</a:t>
            </a:r>
            <a:r>
              <a:rPr sz="1200" spc="-38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S</a:t>
            </a:r>
            <a:r>
              <a:rPr sz="1200" spc="-38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and</a:t>
            </a:r>
            <a:r>
              <a:rPr sz="120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drain</a:t>
            </a:r>
            <a:r>
              <a:rPr sz="1200" spc="-38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D)</a:t>
            </a:r>
            <a:r>
              <a:rPr sz="1200" spc="-34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is</a:t>
            </a:r>
            <a:r>
              <a:rPr sz="1200" spc="-26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strongly</a:t>
            </a:r>
            <a:r>
              <a:rPr sz="1200" spc="-26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doped</a:t>
            </a:r>
            <a:r>
              <a:rPr sz="1200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type</a:t>
            </a:r>
            <a:r>
              <a:rPr sz="1200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n+</a:t>
            </a:r>
            <a:r>
              <a:rPr sz="1200" spc="-26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(electrons),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promoting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the</a:t>
            </a:r>
            <a:r>
              <a:rPr sz="1200" spc="-1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formation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of</a:t>
            </a:r>
            <a:r>
              <a:rPr sz="1200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ohmic</a:t>
            </a:r>
            <a:r>
              <a:rPr sz="1200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contact</a:t>
            </a:r>
            <a:r>
              <a:rPr sz="120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to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3333FF"/>
                </a:solidFill>
                <a:latin typeface="Calibri"/>
                <a:cs typeface="Calibri"/>
              </a:rPr>
              <a:t>2DEG.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080639" y="4006215"/>
            <a:ext cx="2628424" cy="1178243"/>
            <a:chOff x="5440851" y="4198620"/>
            <a:chExt cx="3504565" cy="1570990"/>
          </a:xfrm>
        </p:grpSpPr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9518" y="4198620"/>
              <a:ext cx="1685415" cy="157085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0851" y="4555209"/>
              <a:ext cx="1632539" cy="1206527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6589230" y="4338688"/>
              <a:ext cx="840105" cy="584200"/>
            </a:xfrm>
            <a:custGeom>
              <a:avLst/>
              <a:gdLst/>
              <a:ahLst/>
              <a:cxnLst/>
              <a:rect l="l" t="t" r="r" b="b"/>
              <a:pathLst>
                <a:path w="840104" h="584200">
                  <a:moveTo>
                    <a:pt x="793957" y="26531"/>
                  </a:moveTo>
                  <a:lnTo>
                    <a:pt x="440" y="576675"/>
                  </a:lnTo>
                  <a:lnTo>
                    <a:pt x="0" y="579424"/>
                  </a:lnTo>
                  <a:lnTo>
                    <a:pt x="1321" y="581431"/>
                  </a:lnTo>
                  <a:lnTo>
                    <a:pt x="2731" y="583446"/>
                  </a:lnTo>
                  <a:lnTo>
                    <a:pt x="5463" y="583941"/>
                  </a:lnTo>
                  <a:lnTo>
                    <a:pt x="798956" y="33795"/>
                  </a:lnTo>
                  <a:lnTo>
                    <a:pt x="793957" y="26531"/>
                  </a:lnTo>
                  <a:close/>
                </a:path>
                <a:path w="840104" h="584200">
                  <a:moveTo>
                    <a:pt x="828942" y="20064"/>
                  </a:moveTo>
                  <a:lnTo>
                    <a:pt x="803183" y="20064"/>
                  </a:lnTo>
                  <a:lnTo>
                    <a:pt x="806003" y="20594"/>
                  </a:lnTo>
                  <a:lnTo>
                    <a:pt x="808734" y="24572"/>
                  </a:lnTo>
                  <a:lnTo>
                    <a:pt x="808206" y="27312"/>
                  </a:lnTo>
                  <a:lnTo>
                    <a:pt x="806267" y="28726"/>
                  </a:lnTo>
                  <a:lnTo>
                    <a:pt x="798956" y="33795"/>
                  </a:lnTo>
                  <a:lnTo>
                    <a:pt x="811466" y="51973"/>
                  </a:lnTo>
                  <a:lnTo>
                    <a:pt x="828942" y="20064"/>
                  </a:lnTo>
                  <a:close/>
                </a:path>
                <a:path w="840104" h="584200">
                  <a:moveTo>
                    <a:pt x="803183" y="20064"/>
                  </a:moveTo>
                  <a:lnTo>
                    <a:pt x="801244" y="21478"/>
                  </a:lnTo>
                  <a:lnTo>
                    <a:pt x="793957" y="26531"/>
                  </a:lnTo>
                  <a:lnTo>
                    <a:pt x="798956" y="33795"/>
                  </a:lnTo>
                  <a:lnTo>
                    <a:pt x="806267" y="28726"/>
                  </a:lnTo>
                  <a:lnTo>
                    <a:pt x="808206" y="27312"/>
                  </a:lnTo>
                  <a:lnTo>
                    <a:pt x="808734" y="24572"/>
                  </a:lnTo>
                  <a:lnTo>
                    <a:pt x="806003" y="20594"/>
                  </a:lnTo>
                  <a:lnTo>
                    <a:pt x="803183" y="20064"/>
                  </a:lnTo>
                  <a:close/>
                </a:path>
                <a:path w="840104" h="584200">
                  <a:moveTo>
                    <a:pt x="839931" y="0"/>
                  </a:moveTo>
                  <a:lnTo>
                    <a:pt x="781415" y="8308"/>
                  </a:lnTo>
                  <a:lnTo>
                    <a:pt x="793957" y="26531"/>
                  </a:lnTo>
                  <a:lnTo>
                    <a:pt x="801244" y="21478"/>
                  </a:lnTo>
                  <a:lnTo>
                    <a:pt x="803183" y="20064"/>
                  </a:lnTo>
                  <a:lnTo>
                    <a:pt x="828942" y="20064"/>
                  </a:lnTo>
                  <a:lnTo>
                    <a:pt x="839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218675" y="4645638"/>
            <a:ext cx="844391" cy="265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3"/>
              </a:lnSpc>
              <a:tabLst>
                <a:tab pos="270986" algn="l"/>
                <a:tab pos="541973" algn="l"/>
              </a:tabLst>
            </a:pPr>
            <a:r>
              <a:rPr sz="675" spc="-56" baseline="9259" dirty="0">
                <a:latin typeface="Times New Roman"/>
                <a:cs typeface="Times New Roman"/>
              </a:rPr>
              <a:t>A</a:t>
            </a:r>
            <a:r>
              <a:rPr sz="675" baseline="9259" dirty="0">
                <a:latin typeface="Times New Roman"/>
                <a:cs typeface="Times New Roman"/>
              </a:rPr>
              <a:t>	</a:t>
            </a:r>
            <a:r>
              <a:rPr sz="525" spc="-38" dirty="0">
                <a:latin typeface="Times New Roman"/>
                <a:cs typeface="Times New Roman"/>
              </a:rPr>
              <a:t>B</a:t>
            </a:r>
            <a:r>
              <a:rPr sz="525" dirty="0">
                <a:latin typeface="Times New Roman"/>
                <a:cs typeface="Times New Roman"/>
              </a:rPr>
              <a:t>	</a:t>
            </a:r>
            <a:r>
              <a:rPr sz="525" spc="-38" dirty="0">
                <a:latin typeface="Times New Roman"/>
                <a:cs typeface="Times New Roman"/>
              </a:rPr>
              <a:t>B</a:t>
            </a:r>
            <a:endParaRPr sz="525">
              <a:latin typeface="Times New Roman"/>
              <a:cs typeface="Times New Roman"/>
            </a:endParaRPr>
          </a:p>
          <a:p>
            <a:pPr>
              <a:spcBef>
                <a:spcPts val="307"/>
              </a:spcBef>
            </a:pPr>
            <a:endParaRPr sz="525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450" spc="-38" dirty="0">
                <a:latin typeface="Times New Roman"/>
                <a:cs typeface="Times New Roman"/>
              </a:rPr>
              <a:t>A</a:t>
            </a:r>
            <a:endParaRPr sz="45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080639" y="4006215"/>
            <a:ext cx="2628424" cy="1178243"/>
            <a:chOff x="5440851" y="4198620"/>
            <a:chExt cx="3504565" cy="1570990"/>
          </a:xfrm>
        </p:grpSpPr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59518" y="4198620"/>
              <a:ext cx="1685415" cy="157085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0851" y="4555209"/>
              <a:ext cx="1632539" cy="120652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589230" y="4338688"/>
              <a:ext cx="840105" cy="584200"/>
            </a:xfrm>
            <a:custGeom>
              <a:avLst/>
              <a:gdLst/>
              <a:ahLst/>
              <a:cxnLst/>
              <a:rect l="l" t="t" r="r" b="b"/>
              <a:pathLst>
                <a:path w="840104" h="584200">
                  <a:moveTo>
                    <a:pt x="793957" y="26531"/>
                  </a:moveTo>
                  <a:lnTo>
                    <a:pt x="440" y="576675"/>
                  </a:lnTo>
                  <a:lnTo>
                    <a:pt x="0" y="579424"/>
                  </a:lnTo>
                  <a:lnTo>
                    <a:pt x="1321" y="581431"/>
                  </a:lnTo>
                  <a:lnTo>
                    <a:pt x="2731" y="583446"/>
                  </a:lnTo>
                  <a:lnTo>
                    <a:pt x="5463" y="583941"/>
                  </a:lnTo>
                  <a:lnTo>
                    <a:pt x="798956" y="33795"/>
                  </a:lnTo>
                  <a:lnTo>
                    <a:pt x="793957" y="26531"/>
                  </a:lnTo>
                  <a:close/>
                </a:path>
                <a:path w="840104" h="584200">
                  <a:moveTo>
                    <a:pt x="828942" y="20064"/>
                  </a:moveTo>
                  <a:lnTo>
                    <a:pt x="803183" y="20064"/>
                  </a:lnTo>
                  <a:lnTo>
                    <a:pt x="806003" y="20594"/>
                  </a:lnTo>
                  <a:lnTo>
                    <a:pt x="808734" y="24572"/>
                  </a:lnTo>
                  <a:lnTo>
                    <a:pt x="808206" y="27312"/>
                  </a:lnTo>
                  <a:lnTo>
                    <a:pt x="806267" y="28726"/>
                  </a:lnTo>
                  <a:lnTo>
                    <a:pt x="798956" y="33795"/>
                  </a:lnTo>
                  <a:lnTo>
                    <a:pt x="811466" y="51973"/>
                  </a:lnTo>
                  <a:lnTo>
                    <a:pt x="828942" y="20064"/>
                  </a:lnTo>
                  <a:close/>
                </a:path>
                <a:path w="840104" h="584200">
                  <a:moveTo>
                    <a:pt x="803183" y="20064"/>
                  </a:moveTo>
                  <a:lnTo>
                    <a:pt x="801244" y="21478"/>
                  </a:lnTo>
                  <a:lnTo>
                    <a:pt x="793957" y="26531"/>
                  </a:lnTo>
                  <a:lnTo>
                    <a:pt x="798956" y="33795"/>
                  </a:lnTo>
                  <a:lnTo>
                    <a:pt x="806267" y="28726"/>
                  </a:lnTo>
                  <a:lnTo>
                    <a:pt x="808206" y="27312"/>
                  </a:lnTo>
                  <a:lnTo>
                    <a:pt x="808734" y="24572"/>
                  </a:lnTo>
                  <a:lnTo>
                    <a:pt x="806003" y="20594"/>
                  </a:lnTo>
                  <a:lnTo>
                    <a:pt x="803183" y="20064"/>
                  </a:lnTo>
                  <a:close/>
                </a:path>
                <a:path w="840104" h="584200">
                  <a:moveTo>
                    <a:pt x="839931" y="0"/>
                  </a:moveTo>
                  <a:lnTo>
                    <a:pt x="781415" y="8308"/>
                  </a:lnTo>
                  <a:lnTo>
                    <a:pt x="793957" y="26531"/>
                  </a:lnTo>
                  <a:lnTo>
                    <a:pt x="801244" y="21478"/>
                  </a:lnTo>
                  <a:lnTo>
                    <a:pt x="803183" y="20064"/>
                  </a:lnTo>
                  <a:lnTo>
                    <a:pt x="828942" y="20064"/>
                  </a:lnTo>
                  <a:lnTo>
                    <a:pt x="839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209150" y="4629617"/>
            <a:ext cx="62389" cy="8127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450" spc="-38" dirty="0">
                <a:latin typeface="Times New Roman"/>
                <a:cs typeface="Times New Roman"/>
              </a:rPr>
              <a:t>A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80402" y="4632003"/>
            <a:ext cx="63341" cy="8944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525" spc="-38" dirty="0">
                <a:latin typeface="Times New Roman"/>
                <a:cs typeface="Times New Roman"/>
              </a:rPr>
              <a:t>B</a:t>
            </a:r>
            <a:endParaRPr sz="525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10389" y="4824677"/>
            <a:ext cx="62389" cy="8127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450" spc="-38" dirty="0">
                <a:latin typeface="Times New Roman"/>
                <a:cs typeface="Times New Roman"/>
              </a:rPr>
              <a:t>A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51629" y="4632003"/>
            <a:ext cx="63341" cy="8944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525" spc="-38" dirty="0">
                <a:latin typeface="Times New Roman"/>
                <a:cs typeface="Times New Roman"/>
              </a:rPr>
              <a:t>B</a:t>
            </a:r>
            <a:endParaRPr sz="525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95987" y="3897497"/>
            <a:ext cx="4015264" cy="50510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07633" indent="-98108">
              <a:spcBef>
                <a:spcPts val="79"/>
              </a:spcBef>
              <a:buSzPct val="90000"/>
              <a:buFont typeface="Arial MT"/>
              <a:buChar char="•"/>
              <a:tabLst>
                <a:tab pos="107633" algn="l"/>
              </a:tabLst>
            </a:pPr>
            <a:r>
              <a:rPr sz="1500" dirty="0">
                <a:solidFill>
                  <a:srgbClr val="003399"/>
                </a:solidFill>
                <a:latin typeface="Calibri"/>
                <a:cs typeface="Calibri"/>
              </a:rPr>
              <a:t>QHARS</a:t>
            </a:r>
            <a:r>
              <a:rPr sz="1500" spc="-38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3399"/>
                </a:solidFill>
                <a:latin typeface="Calibri"/>
                <a:cs typeface="Calibri"/>
              </a:rPr>
              <a:t>–</a:t>
            </a:r>
            <a:r>
              <a:rPr sz="1500" spc="-38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3399"/>
                </a:solidFill>
                <a:latin typeface="Calibri"/>
                <a:cs typeface="Calibri"/>
              </a:rPr>
              <a:t>Quantum</a:t>
            </a:r>
            <a:r>
              <a:rPr sz="1500" spc="-3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003399"/>
                </a:solidFill>
                <a:latin typeface="Calibri"/>
                <a:cs typeface="Calibri"/>
              </a:rPr>
              <a:t>Hall</a:t>
            </a:r>
            <a:r>
              <a:rPr sz="1500" spc="-38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rgbClr val="003399"/>
                </a:solidFill>
                <a:latin typeface="Calibri"/>
                <a:cs typeface="Calibri"/>
              </a:rPr>
              <a:t>Array</a:t>
            </a:r>
            <a:r>
              <a:rPr sz="1500" spc="-41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rgbClr val="003399"/>
                </a:solidFill>
                <a:latin typeface="Calibri"/>
                <a:cs typeface="Calibri"/>
              </a:rPr>
              <a:t>Resistance</a:t>
            </a:r>
            <a:r>
              <a:rPr sz="1500" spc="-23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rgbClr val="003399"/>
                </a:solidFill>
                <a:latin typeface="Calibri"/>
                <a:cs typeface="Calibri"/>
              </a:rPr>
              <a:t>Standard</a:t>
            </a:r>
            <a:endParaRPr sz="1500">
              <a:latin typeface="Calibri"/>
              <a:cs typeface="Calibri"/>
            </a:endParaRPr>
          </a:p>
          <a:p>
            <a:pPr marL="282416">
              <a:spcBef>
                <a:spcPts val="758"/>
              </a:spcBef>
            </a:pPr>
            <a:r>
              <a:rPr sz="1050" dirty="0">
                <a:solidFill>
                  <a:srgbClr val="3333FF"/>
                </a:solidFill>
                <a:latin typeface="Calibri"/>
                <a:cs typeface="Calibri"/>
              </a:rPr>
              <a:t>series</a:t>
            </a:r>
            <a:r>
              <a:rPr sz="105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333FF"/>
                </a:solidFill>
                <a:latin typeface="Calibri"/>
                <a:cs typeface="Calibri"/>
              </a:rPr>
              <a:t>or</a:t>
            </a:r>
            <a:r>
              <a:rPr sz="1050" spc="-34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333FF"/>
                </a:solidFill>
                <a:latin typeface="Calibri"/>
                <a:cs typeface="Calibri"/>
              </a:rPr>
              <a:t>in</a:t>
            </a:r>
            <a:r>
              <a:rPr sz="105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333FF"/>
                </a:solidFill>
                <a:latin typeface="Calibri"/>
                <a:cs typeface="Calibri"/>
              </a:rPr>
              <a:t>parallel</a:t>
            </a:r>
            <a:r>
              <a:rPr sz="1050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333FF"/>
                </a:solidFill>
                <a:latin typeface="Calibri"/>
                <a:cs typeface="Calibri"/>
              </a:rPr>
              <a:t>–</a:t>
            </a:r>
            <a:r>
              <a:rPr sz="1050" spc="-26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3333FF"/>
                </a:solidFill>
                <a:latin typeface="Calibri"/>
                <a:cs typeface="Calibri"/>
              </a:rPr>
              <a:t>increasing</a:t>
            </a:r>
            <a:r>
              <a:rPr sz="1050" spc="-1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333FF"/>
                </a:solidFill>
                <a:latin typeface="Calibri"/>
                <a:cs typeface="Calibri"/>
              </a:rPr>
              <a:t>the</a:t>
            </a:r>
            <a:r>
              <a:rPr sz="105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333FF"/>
                </a:solidFill>
                <a:latin typeface="Calibri"/>
                <a:cs typeface="Calibri"/>
              </a:rPr>
              <a:t>range</a:t>
            </a:r>
            <a:r>
              <a:rPr sz="105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333FF"/>
                </a:solidFill>
                <a:latin typeface="Calibri"/>
                <a:cs typeface="Calibri"/>
              </a:rPr>
              <a:t>of</a:t>
            </a:r>
            <a:r>
              <a:rPr sz="1050" spc="-34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333FF"/>
                </a:solidFill>
                <a:latin typeface="Calibri"/>
                <a:cs typeface="Calibri"/>
              </a:rPr>
              <a:t>ohmic</a:t>
            </a:r>
            <a:r>
              <a:rPr sz="1050" spc="-38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333FF"/>
                </a:solidFill>
                <a:latin typeface="Calibri"/>
                <a:cs typeface="Calibri"/>
              </a:rPr>
              <a:t>values</a:t>
            </a:r>
            <a:r>
              <a:rPr sz="1050" spc="-1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333FF"/>
                </a:solidFill>
                <a:latin typeface="Calibri"/>
                <a:cs typeface="Calibri"/>
              </a:rPr>
              <a:t>by</a:t>
            </a:r>
            <a:r>
              <a:rPr sz="105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3333FF"/>
                </a:solidFill>
                <a:latin typeface="Calibri"/>
                <a:cs typeface="Calibri"/>
              </a:rPr>
              <a:t>a</a:t>
            </a:r>
            <a:r>
              <a:rPr sz="1050" spc="-26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3333FF"/>
                </a:solidFill>
                <a:latin typeface="Calibri"/>
                <a:cs typeface="Calibri"/>
              </a:rPr>
              <a:t>single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9164" y="4382548"/>
            <a:ext cx="64817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dirty="0">
                <a:solidFill>
                  <a:srgbClr val="3333FF"/>
                </a:solidFill>
                <a:latin typeface="Calibri"/>
                <a:cs typeface="Calibri"/>
              </a:rPr>
              <a:t>Hall</a:t>
            </a:r>
            <a:r>
              <a:rPr sz="105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3333FF"/>
                </a:solidFill>
                <a:latin typeface="Calibri"/>
                <a:cs typeface="Calibri"/>
              </a:rPr>
              <a:t>sample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265396" y="4430820"/>
            <a:ext cx="1739265" cy="391133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62401" indent="-152876">
              <a:spcBef>
                <a:spcPts val="570"/>
              </a:spcBef>
              <a:buFont typeface="Wingdings"/>
              <a:buChar char=""/>
              <a:tabLst>
                <a:tab pos="162401" algn="l"/>
              </a:tabLst>
            </a:pPr>
            <a:r>
              <a:rPr sz="825" dirty="0">
                <a:solidFill>
                  <a:srgbClr val="00AF50"/>
                </a:solidFill>
                <a:latin typeface="Calibri"/>
                <a:cs typeface="Calibri"/>
              </a:rPr>
              <a:t>between</a:t>
            </a:r>
            <a:r>
              <a:rPr sz="825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825" dirty="0">
                <a:solidFill>
                  <a:srgbClr val="00AF50"/>
                </a:solidFill>
                <a:latin typeface="Calibri"/>
                <a:cs typeface="Calibri"/>
              </a:rPr>
              <a:t>100</a:t>
            </a:r>
            <a:r>
              <a:rPr sz="825" spc="-1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825" dirty="0">
                <a:solidFill>
                  <a:srgbClr val="00AF50"/>
                </a:solidFill>
                <a:latin typeface="Symbol"/>
                <a:cs typeface="Symbol"/>
              </a:rPr>
              <a:t></a:t>
            </a:r>
            <a:r>
              <a:rPr sz="825" spc="-8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82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825" spc="-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825" dirty="0">
                <a:solidFill>
                  <a:srgbClr val="00AF50"/>
                </a:solidFill>
                <a:latin typeface="Calibri"/>
                <a:cs typeface="Calibri"/>
              </a:rPr>
              <a:t>10</a:t>
            </a:r>
            <a:r>
              <a:rPr sz="825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825" spc="-19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825" spc="-19" dirty="0">
                <a:solidFill>
                  <a:srgbClr val="00AF50"/>
                </a:solidFill>
                <a:latin typeface="Symbol"/>
                <a:cs typeface="Symbol"/>
              </a:rPr>
              <a:t></a:t>
            </a:r>
            <a:endParaRPr sz="825">
              <a:latin typeface="Symbol"/>
              <a:cs typeface="Symbol"/>
            </a:endParaRPr>
          </a:p>
          <a:p>
            <a:pPr marL="162401" indent="-152876">
              <a:spcBef>
                <a:spcPts val="495"/>
              </a:spcBef>
              <a:buFont typeface="Wingdings"/>
              <a:buChar char=""/>
              <a:tabLst>
                <a:tab pos="162401" algn="l"/>
              </a:tabLst>
            </a:pPr>
            <a:r>
              <a:rPr sz="825" dirty="0">
                <a:solidFill>
                  <a:srgbClr val="00AF50"/>
                </a:solidFill>
                <a:latin typeface="Calibri"/>
                <a:cs typeface="Calibri"/>
              </a:rPr>
              <a:t>allowing</a:t>
            </a:r>
            <a:r>
              <a:rPr sz="825" spc="-3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825" dirty="0">
                <a:solidFill>
                  <a:srgbClr val="00AF50"/>
                </a:solidFill>
                <a:latin typeface="Calibri"/>
                <a:cs typeface="Calibri"/>
              </a:rPr>
              <a:t>to</a:t>
            </a:r>
            <a:r>
              <a:rPr sz="825" spc="-1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825" dirty="0">
                <a:solidFill>
                  <a:srgbClr val="00AF50"/>
                </a:solidFill>
                <a:latin typeface="Calibri"/>
                <a:cs typeface="Calibri"/>
              </a:rPr>
              <a:t>use</a:t>
            </a:r>
            <a:r>
              <a:rPr sz="825" spc="-1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825" dirty="0">
                <a:solidFill>
                  <a:srgbClr val="00AF50"/>
                </a:solidFill>
                <a:latin typeface="Calibri"/>
                <a:cs typeface="Calibri"/>
              </a:rPr>
              <a:t>higher</a:t>
            </a:r>
            <a:r>
              <a:rPr sz="825" spc="-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825" dirty="0">
                <a:solidFill>
                  <a:srgbClr val="00AF50"/>
                </a:solidFill>
                <a:latin typeface="Calibri"/>
                <a:cs typeface="Calibri"/>
              </a:rPr>
              <a:t>current</a:t>
            </a:r>
            <a:r>
              <a:rPr sz="825" spc="-1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825" spc="-8" dirty="0">
                <a:solidFill>
                  <a:srgbClr val="00AF50"/>
                </a:solidFill>
                <a:latin typeface="Calibri"/>
                <a:cs typeface="Calibri"/>
              </a:rPr>
              <a:t>values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37947" y="5717814"/>
            <a:ext cx="7129463" cy="8996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7633" indent="-98108">
              <a:spcBef>
                <a:spcPts val="75"/>
              </a:spcBef>
              <a:buFont typeface="Arial MT"/>
              <a:buChar char="•"/>
              <a:tabLst>
                <a:tab pos="107633" algn="l"/>
              </a:tabLst>
            </a:pPr>
            <a:r>
              <a:rPr sz="1350" dirty="0">
                <a:solidFill>
                  <a:srgbClr val="003399"/>
                </a:solidFill>
                <a:latin typeface="Calibri"/>
                <a:cs typeface="Calibri"/>
              </a:rPr>
              <a:t>Graphene</a:t>
            </a:r>
            <a:r>
              <a:rPr sz="135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3399"/>
                </a:solidFill>
                <a:latin typeface="Calibri"/>
                <a:cs typeface="Calibri"/>
              </a:rPr>
              <a:t>samples</a:t>
            </a:r>
            <a:r>
              <a:rPr sz="1350" spc="-53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(Nobel</a:t>
            </a:r>
            <a:r>
              <a:rPr sz="900" spc="-38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Prize</a:t>
            </a:r>
            <a:r>
              <a:rPr sz="900" spc="-41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Physics</a:t>
            </a:r>
            <a:r>
              <a:rPr sz="9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spc="-8" dirty="0">
                <a:solidFill>
                  <a:srgbClr val="003399"/>
                </a:solidFill>
                <a:latin typeface="Calibri"/>
                <a:cs typeface="Calibri"/>
              </a:rPr>
              <a:t>2010)</a:t>
            </a:r>
            <a:endParaRPr sz="900" dirty="0">
              <a:latin typeface="Calibri"/>
              <a:cs typeface="Calibri"/>
            </a:endParaRPr>
          </a:p>
          <a:p>
            <a:pPr marL="71914" marR="3810">
              <a:spcBef>
                <a:spcPts val="975"/>
              </a:spcBef>
            </a:pPr>
            <a:r>
              <a:rPr sz="1200" spc="-19" dirty="0">
                <a:solidFill>
                  <a:srgbClr val="3333FF"/>
                </a:solidFill>
                <a:latin typeface="Calibri"/>
                <a:cs typeface="Calibri"/>
              </a:rPr>
              <a:t>Two-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dimensional</a:t>
            </a:r>
            <a:r>
              <a:rPr sz="120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carbon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crystals</a:t>
            </a:r>
            <a:r>
              <a:rPr sz="1200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-</a:t>
            </a:r>
            <a:r>
              <a:rPr sz="120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By</a:t>
            </a:r>
            <a:r>
              <a:rPr sz="1200" spc="-26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means</a:t>
            </a:r>
            <a:r>
              <a:rPr sz="1200" spc="-1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of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flip-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chip</a:t>
            </a:r>
            <a:r>
              <a:rPr sz="120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technology,</a:t>
            </a:r>
            <a:r>
              <a:rPr sz="1200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3333FF"/>
                </a:solidFill>
                <a:latin typeface="Calibri"/>
                <a:cs typeface="Calibri"/>
              </a:rPr>
              <a:t> graphene-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based quantum</a:t>
            </a:r>
            <a:r>
              <a:rPr sz="1200" spc="-4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resistance</a:t>
            </a:r>
            <a:r>
              <a:rPr sz="1200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standards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 (from</a:t>
            </a:r>
            <a:r>
              <a:rPr sz="1200" spc="-26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3333FF"/>
                </a:solidFill>
                <a:latin typeface="Calibri"/>
                <a:cs typeface="Calibri"/>
              </a:rPr>
              <a:t>PTB)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can</a:t>
            </a:r>
            <a:r>
              <a:rPr sz="1200" spc="-26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be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sealed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to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maintain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constant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properties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even</a:t>
            </a:r>
            <a:r>
              <a:rPr sz="1200" spc="-19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in</a:t>
            </a:r>
            <a:r>
              <a:rPr sz="1200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changing</a:t>
            </a:r>
            <a:r>
              <a:rPr sz="1200" spc="-11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environments</a:t>
            </a:r>
            <a:r>
              <a:rPr sz="1200" spc="-1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and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over</a:t>
            </a:r>
            <a:r>
              <a:rPr sz="1200" spc="-38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long</a:t>
            </a:r>
            <a:r>
              <a:rPr sz="1200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periods</a:t>
            </a:r>
            <a:r>
              <a:rPr sz="1200" spc="-23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FF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FF"/>
                </a:solidFill>
                <a:latin typeface="Calibri"/>
                <a:cs typeface="Calibri"/>
              </a:rPr>
              <a:t>time.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711439" y="4050602"/>
            <a:ext cx="1228248" cy="35538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sz="750" dirty="0">
                <a:latin typeface="Calibri"/>
                <a:cs typeface="Calibri"/>
              </a:rPr>
              <a:t>PTB</a:t>
            </a:r>
            <a:r>
              <a:rPr sz="750" spc="19" dirty="0">
                <a:latin typeface="Calibri"/>
                <a:cs typeface="Calibri"/>
              </a:rPr>
              <a:t> </a:t>
            </a:r>
            <a:r>
              <a:rPr sz="750" spc="-8" dirty="0">
                <a:latin typeface="Calibri"/>
                <a:cs typeface="Calibri"/>
              </a:rPr>
              <a:t>flip-</a:t>
            </a:r>
            <a:r>
              <a:rPr sz="750" dirty="0">
                <a:latin typeface="Calibri"/>
                <a:cs typeface="Calibri"/>
              </a:rPr>
              <a:t>chip</a:t>
            </a:r>
            <a:r>
              <a:rPr sz="750" spc="4" dirty="0">
                <a:latin typeface="Calibri"/>
                <a:cs typeface="Calibri"/>
              </a:rPr>
              <a:t> </a:t>
            </a:r>
            <a:r>
              <a:rPr sz="750" spc="-8" dirty="0">
                <a:latin typeface="Calibri"/>
                <a:cs typeface="Calibri"/>
              </a:rPr>
              <a:t>encapsulation</a:t>
            </a:r>
            <a:r>
              <a:rPr sz="750" spc="-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of</a:t>
            </a:r>
            <a:r>
              <a:rPr sz="750" spc="4" dirty="0">
                <a:latin typeface="Calibri"/>
                <a:cs typeface="Calibri"/>
              </a:rPr>
              <a:t> </a:t>
            </a:r>
            <a:r>
              <a:rPr sz="750" spc="-38" dirty="0">
                <a:latin typeface="Calibri"/>
                <a:cs typeface="Calibri"/>
              </a:rPr>
              <a:t>a</a:t>
            </a:r>
            <a:r>
              <a:rPr sz="750" spc="-8" dirty="0">
                <a:latin typeface="Calibri"/>
                <a:cs typeface="Calibri"/>
              </a:rPr>
              <a:t> graphene-</a:t>
            </a:r>
            <a:r>
              <a:rPr sz="750" dirty="0">
                <a:latin typeface="Calibri"/>
                <a:cs typeface="Calibri"/>
              </a:rPr>
              <a:t>based</a:t>
            </a:r>
            <a:r>
              <a:rPr sz="750" spc="11" dirty="0">
                <a:latin typeface="Calibri"/>
                <a:cs typeface="Calibri"/>
              </a:rPr>
              <a:t> </a:t>
            </a:r>
            <a:r>
              <a:rPr sz="750" spc="-8" dirty="0">
                <a:latin typeface="Calibri"/>
                <a:cs typeface="Calibri"/>
              </a:rPr>
              <a:t>electric </a:t>
            </a:r>
            <a:r>
              <a:rPr sz="750" dirty="0">
                <a:latin typeface="Calibri"/>
                <a:cs typeface="Calibri"/>
              </a:rPr>
              <a:t>quantum</a:t>
            </a:r>
            <a:r>
              <a:rPr sz="750" spc="-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resistance</a:t>
            </a:r>
            <a:r>
              <a:rPr sz="750" spc="-19" dirty="0">
                <a:latin typeface="Calibri"/>
                <a:cs typeface="Calibri"/>
              </a:rPr>
              <a:t> </a:t>
            </a:r>
            <a:r>
              <a:rPr sz="750" spc="-8" dirty="0">
                <a:latin typeface="Calibri"/>
                <a:cs typeface="Calibri"/>
              </a:rPr>
              <a:t>standard</a:t>
            </a:r>
            <a:endParaRPr sz="750">
              <a:latin typeface="Calibri"/>
              <a:cs typeface="Calibri"/>
            </a:endParaRPr>
          </a:p>
        </p:txBody>
      </p:sp>
      <p:pic>
        <p:nvPicPr>
          <p:cNvPr id="63" name="object 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12629" y="4418836"/>
            <a:ext cx="1512474" cy="18295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18165" y="381000"/>
            <a:ext cx="6172200" cy="349365"/>
          </a:xfrm>
          <a:prstGeom prst="rect">
            <a:avLst/>
          </a:prstGeom>
        </p:spPr>
        <p:txBody>
          <a:bodyPr vert="horz" wrap="square" lIns="0" tIns="7166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5248">
              <a:spcBef>
                <a:spcPts val="75"/>
              </a:spcBef>
            </a:pPr>
            <a:r>
              <a:rPr sz="1800" dirty="0"/>
              <a:t>The</a:t>
            </a:r>
            <a:r>
              <a:rPr sz="1800" spc="-30" dirty="0"/>
              <a:t> </a:t>
            </a:r>
            <a:r>
              <a:rPr sz="1800" i="1" dirty="0">
                <a:latin typeface="Calibri"/>
                <a:cs typeface="Calibri"/>
              </a:rPr>
              <a:t>new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dirty="0"/>
              <a:t>SI</a:t>
            </a:r>
            <a:r>
              <a:rPr sz="1800" spc="-34" dirty="0"/>
              <a:t> </a:t>
            </a:r>
            <a:r>
              <a:rPr sz="1800" dirty="0"/>
              <a:t>–</a:t>
            </a:r>
            <a:r>
              <a:rPr sz="1800" spc="-38" dirty="0"/>
              <a:t> </a:t>
            </a:r>
            <a:r>
              <a:rPr sz="1800" dirty="0"/>
              <a:t>Practical</a:t>
            </a:r>
            <a:r>
              <a:rPr sz="1800" spc="-49" dirty="0"/>
              <a:t> </a:t>
            </a:r>
            <a:r>
              <a:rPr sz="1800" dirty="0"/>
              <a:t>Realisation</a:t>
            </a:r>
            <a:r>
              <a:rPr sz="1800" spc="-56" dirty="0"/>
              <a:t> </a:t>
            </a:r>
            <a:r>
              <a:rPr sz="1800" dirty="0"/>
              <a:t>of</a:t>
            </a:r>
            <a:r>
              <a:rPr sz="1800" spc="-34" dirty="0"/>
              <a:t> </a:t>
            </a:r>
            <a:r>
              <a:rPr sz="1800" spc="-8" dirty="0"/>
              <a:t>ampere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9511" y="1400175"/>
            <a:ext cx="789287" cy="7808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6802" y="4180513"/>
            <a:ext cx="2121980" cy="2806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65202" y="1557023"/>
            <a:ext cx="7854315" cy="288219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25">
              <a:spcBef>
                <a:spcPts val="75"/>
              </a:spcBef>
            </a:pPr>
            <a:r>
              <a:rPr sz="1350" b="1" i="1" dirty="0">
                <a:solidFill>
                  <a:srgbClr val="00AF50"/>
                </a:solidFill>
                <a:latin typeface="Calibri"/>
                <a:cs typeface="Calibri"/>
              </a:rPr>
              <a:t>Previous</a:t>
            </a:r>
            <a:r>
              <a:rPr sz="1350" b="1" i="1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b="1" i="1" spc="-8" dirty="0">
                <a:solidFill>
                  <a:srgbClr val="00AF50"/>
                </a:solidFill>
                <a:latin typeface="Calibri"/>
                <a:cs typeface="Calibri"/>
              </a:rPr>
              <a:t>definition</a:t>
            </a:r>
            <a:endParaRPr sz="1350" dirty="0">
              <a:latin typeface="Calibri"/>
              <a:cs typeface="Calibri"/>
            </a:endParaRPr>
          </a:p>
          <a:p>
            <a:pPr marL="47625" marR="782955">
              <a:spcBef>
                <a:spcPts val="15"/>
              </a:spcBef>
            </a:pP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ampere</a:t>
            </a:r>
            <a:r>
              <a:rPr sz="140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4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that</a:t>
            </a:r>
            <a:r>
              <a:rPr sz="14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srgbClr val="44536A"/>
                </a:solidFill>
                <a:latin typeface="Calibri"/>
                <a:cs typeface="Calibri"/>
              </a:rPr>
              <a:t>constant</a:t>
            </a:r>
            <a:r>
              <a:rPr sz="14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current</a:t>
            </a:r>
            <a:r>
              <a:rPr sz="1400" spc="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which,</a:t>
            </a:r>
            <a:r>
              <a:rPr sz="14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if</a:t>
            </a:r>
            <a:r>
              <a:rPr sz="14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srgbClr val="44536A"/>
                </a:solidFill>
                <a:latin typeface="Calibri"/>
                <a:cs typeface="Calibri"/>
              </a:rPr>
              <a:t>maintained</a:t>
            </a:r>
            <a:r>
              <a:rPr sz="1400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4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two</a:t>
            </a:r>
            <a:r>
              <a:rPr sz="1400" spc="-8" dirty="0">
                <a:solidFill>
                  <a:srgbClr val="44536A"/>
                </a:solidFill>
                <a:latin typeface="Calibri"/>
                <a:cs typeface="Calibri"/>
              </a:rPr>
              <a:t> straight</a:t>
            </a:r>
            <a:r>
              <a:rPr sz="1400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parallel</a:t>
            </a:r>
            <a:r>
              <a:rPr sz="14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srgbClr val="44536A"/>
                </a:solidFill>
                <a:latin typeface="Calibri"/>
                <a:cs typeface="Calibri"/>
              </a:rPr>
              <a:t>conductors</a:t>
            </a:r>
            <a:r>
              <a:rPr sz="14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40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infinite</a:t>
            </a:r>
            <a:r>
              <a:rPr sz="1400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length,</a:t>
            </a:r>
            <a:r>
              <a:rPr sz="14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spc="-19" dirty="0">
                <a:solidFill>
                  <a:srgbClr val="44536A"/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negligible</a:t>
            </a:r>
            <a:r>
              <a:rPr sz="1400" spc="-4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circular</a:t>
            </a:r>
            <a:r>
              <a:rPr sz="1400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44536A"/>
                </a:solidFill>
                <a:latin typeface="Calibri"/>
                <a:cs typeface="Calibri"/>
              </a:rPr>
              <a:t>cross-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section,</a:t>
            </a:r>
            <a:r>
              <a:rPr sz="14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r>
              <a:rPr sz="140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placed</a:t>
            </a:r>
            <a:r>
              <a:rPr sz="14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1</a:t>
            </a:r>
            <a:r>
              <a:rPr sz="14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metre</a:t>
            </a:r>
            <a:r>
              <a:rPr sz="14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apart</a:t>
            </a:r>
            <a:r>
              <a:rPr sz="140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4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vacuum,</a:t>
            </a:r>
            <a:r>
              <a:rPr sz="140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would</a:t>
            </a:r>
            <a:r>
              <a:rPr sz="14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produce</a:t>
            </a:r>
            <a:r>
              <a:rPr sz="14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between</a:t>
            </a:r>
            <a:r>
              <a:rPr sz="14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these</a:t>
            </a:r>
            <a:r>
              <a:rPr sz="14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srgbClr val="44536A"/>
                </a:solidFill>
                <a:latin typeface="Calibri"/>
                <a:cs typeface="Calibri"/>
              </a:rPr>
              <a:t>conductors</a:t>
            </a:r>
            <a:r>
              <a:rPr sz="14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spc="-38" dirty="0">
                <a:solidFill>
                  <a:srgbClr val="44536A"/>
                </a:solidFill>
                <a:latin typeface="Calibri"/>
                <a:cs typeface="Calibri"/>
              </a:rPr>
              <a:t>a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force</a:t>
            </a:r>
            <a:r>
              <a:rPr sz="140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equal</a:t>
            </a:r>
            <a:r>
              <a:rPr sz="140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14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r>
              <a:rPr sz="14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×</a:t>
            </a:r>
            <a:r>
              <a:rPr sz="14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r>
              <a:rPr sz="1400" spc="-23" baseline="26455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400" baseline="26455" dirty="0">
                <a:solidFill>
                  <a:srgbClr val="44536A"/>
                </a:solidFill>
                <a:latin typeface="Calibri"/>
                <a:cs typeface="Calibri"/>
              </a:rPr>
              <a:t>7</a:t>
            </a:r>
            <a:r>
              <a:rPr sz="1400" spc="118" baseline="2645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newton</a:t>
            </a:r>
            <a:r>
              <a:rPr sz="14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per</a:t>
            </a:r>
            <a:r>
              <a:rPr sz="14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metre</a:t>
            </a:r>
            <a:r>
              <a:rPr sz="14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4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spc="-8" dirty="0">
                <a:solidFill>
                  <a:srgbClr val="44536A"/>
                </a:solidFill>
                <a:latin typeface="Calibri"/>
                <a:cs typeface="Calibri"/>
              </a:rPr>
              <a:t>length.</a:t>
            </a:r>
            <a:endParaRPr sz="1400" dirty="0">
              <a:latin typeface="Calibri"/>
              <a:cs typeface="Calibri"/>
            </a:endParaRPr>
          </a:p>
          <a:p>
            <a:pPr marL="4922996">
              <a:spcBef>
                <a:spcPts val="450"/>
              </a:spcBef>
            </a:pPr>
            <a:r>
              <a:rPr sz="1200" dirty="0">
                <a:solidFill>
                  <a:srgbClr val="00AF50"/>
                </a:solidFill>
                <a:latin typeface="Calibri"/>
                <a:cs typeface="Calibri"/>
              </a:rPr>
              <a:t>(9</a:t>
            </a:r>
            <a:r>
              <a:rPr sz="1181" baseline="26455" dirty="0">
                <a:solidFill>
                  <a:srgbClr val="00AF50"/>
                </a:solidFill>
                <a:latin typeface="Calibri"/>
                <a:cs typeface="Calibri"/>
              </a:rPr>
              <a:t>th</a:t>
            </a:r>
            <a:r>
              <a:rPr sz="1181" spc="118" baseline="264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Calibri"/>
                <a:cs typeface="Calibri"/>
              </a:rPr>
              <a:t>CGPM,</a:t>
            </a:r>
            <a:r>
              <a:rPr sz="1200" spc="-2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00AF50"/>
                </a:solidFill>
                <a:latin typeface="Calibri"/>
                <a:cs typeface="Calibri"/>
              </a:rPr>
              <a:t>1948)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  <a:p>
            <a:pPr>
              <a:spcBef>
                <a:spcPts val="758"/>
              </a:spcBef>
            </a:pPr>
            <a:endParaRPr sz="1200" dirty="0">
              <a:latin typeface="Calibri"/>
              <a:cs typeface="Calibri"/>
            </a:endParaRPr>
          </a:p>
          <a:p>
            <a:pPr marL="91440"/>
            <a:r>
              <a:rPr sz="1350" b="1" dirty="0">
                <a:solidFill>
                  <a:srgbClr val="00AF50"/>
                </a:solidFill>
                <a:latin typeface="Calibri"/>
                <a:cs typeface="Calibri"/>
              </a:rPr>
              <a:t>26</a:t>
            </a:r>
            <a:r>
              <a:rPr sz="1350" b="1" baseline="25462" dirty="0">
                <a:solidFill>
                  <a:srgbClr val="00AF50"/>
                </a:solidFill>
                <a:latin typeface="Calibri"/>
                <a:cs typeface="Calibri"/>
              </a:rPr>
              <a:t>th</a:t>
            </a:r>
            <a:r>
              <a:rPr sz="1350" b="1" spc="124" baseline="25462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AF50"/>
                </a:solidFill>
                <a:latin typeface="Calibri"/>
                <a:cs typeface="Calibri"/>
              </a:rPr>
              <a:t>CGPM</a:t>
            </a:r>
            <a:r>
              <a:rPr sz="1350" b="1" spc="-1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AF50"/>
                </a:solidFill>
                <a:latin typeface="Calibri"/>
                <a:cs typeface="Calibri"/>
              </a:rPr>
              <a:t>-</a:t>
            </a:r>
            <a:r>
              <a:rPr sz="1350" b="1" spc="-1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b="1" spc="-15" dirty="0">
                <a:solidFill>
                  <a:srgbClr val="00AF50"/>
                </a:solidFill>
                <a:latin typeface="Calibri"/>
                <a:cs typeface="Calibri"/>
              </a:rPr>
              <a:t>2018</a:t>
            </a:r>
            <a:endParaRPr sz="1350" dirty="0">
              <a:latin typeface="Calibri"/>
              <a:cs typeface="Calibri"/>
            </a:endParaRPr>
          </a:p>
          <a:p>
            <a:pPr marL="91440" marR="41910">
              <a:spcBef>
                <a:spcPts val="143"/>
              </a:spcBef>
            </a:pP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ampere,</a:t>
            </a:r>
            <a:r>
              <a:rPr sz="14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symbol</a:t>
            </a:r>
            <a:r>
              <a:rPr sz="14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A,</a:t>
            </a:r>
            <a:r>
              <a:rPr sz="14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40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SI</a:t>
            </a:r>
            <a:r>
              <a:rPr sz="14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unit</a:t>
            </a:r>
            <a:r>
              <a:rPr sz="140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4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electric</a:t>
            </a:r>
            <a:r>
              <a:rPr sz="14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current.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It</a:t>
            </a:r>
            <a:r>
              <a:rPr sz="140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4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defined</a:t>
            </a:r>
            <a:r>
              <a:rPr sz="140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by</a:t>
            </a:r>
            <a:r>
              <a:rPr sz="14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taking</a:t>
            </a:r>
            <a:r>
              <a:rPr sz="1400" b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fixed</a:t>
            </a:r>
            <a:r>
              <a:rPr sz="140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numerical</a:t>
            </a:r>
            <a:r>
              <a:rPr sz="1400" b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value</a:t>
            </a:r>
            <a:r>
              <a:rPr sz="14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4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elementary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charge</a:t>
            </a:r>
            <a:r>
              <a:rPr sz="14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1400" b="1" i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14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be</a:t>
            </a:r>
            <a:r>
              <a:rPr sz="14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1,602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176</a:t>
            </a:r>
            <a:r>
              <a:rPr sz="1400" b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634×10</a:t>
            </a:r>
            <a:r>
              <a:rPr sz="1400" b="1" baseline="26455" dirty="0">
                <a:solidFill>
                  <a:srgbClr val="44536A"/>
                </a:solidFill>
                <a:latin typeface="Calibri"/>
                <a:cs typeface="Calibri"/>
              </a:rPr>
              <a:t>−19</a:t>
            </a:r>
            <a:r>
              <a:rPr sz="1400" b="1" spc="382" baseline="2645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when</a:t>
            </a:r>
            <a:r>
              <a:rPr sz="14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expressed in</a:t>
            </a:r>
            <a:r>
              <a:rPr sz="140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unit</a:t>
            </a:r>
            <a:r>
              <a:rPr sz="140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C,</a:t>
            </a:r>
            <a:r>
              <a:rPr sz="14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which</a:t>
            </a:r>
            <a:r>
              <a:rPr sz="14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4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equal</a:t>
            </a:r>
            <a:r>
              <a:rPr sz="14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14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14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s,</a:t>
            </a:r>
            <a:r>
              <a:rPr sz="14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where</a:t>
            </a:r>
            <a:r>
              <a:rPr sz="1400" b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second</a:t>
            </a:r>
            <a:r>
              <a:rPr sz="14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400" b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defined</a:t>
            </a:r>
            <a:r>
              <a:rPr sz="14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40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terms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8" dirty="0" err="1">
                <a:solidFill>
                  <a:srgbClr val="44536A"/>
                </a:solidFill>
                <a:latin typeface="Calibri"/>
                <a:cs typeface="Calibri"/>
              </a:rPr>
              <a:t>Δν</a:t>
            </a:r>
            <a:r>
              <a:rPr sz="1400" b="1" spc="-11" baseline="-21164" dirty="0" err="1">
                <a:solidFill>
                  <a:srgbClr val="44536A"/>
                </a:solidFill>
                <a:latin typeface="Calibri"/>
                <a:cs typeface="Calibri"/>
              </a:rPr>
              <a:t>Cs</a:t>
            </a:r>
            <a:r>
              <a:rPr sz="1400" b="1" spc="-11" baseline="-21164" dirty="0">
                <a:solidFill>
                  <a:srgbClr val="44536A"/>
                </a:solidFill>
                <a:latin typeface="Calibri"/>
                <a:cs typeface="Calibri"/>
              </a:rPr>
              <a:t>.</a:t>
            </a:r>
            <a:endParaRPr sz="1400" b="1" baseline="-21164" dirty="0">
              <a:latin typeface="Calibri"/>
              <a:cs typeface="Calibri"/>
            </a:endParaRPr>
          </a:p>
          <a:p>
            <a:pPr>
              <a:spcBef>
                <a:spcPts val="278"/>
              </a:spcBef>
            </a:pPr>
            <a:endParaRPr sz="1200" dirty="0">
              <a:latin typeface="Calibri"/>
              <a:cs typeface="Calibri"/>
            </a:endParaRPr>
          </a:p>
          <a:p>
            <a:pPr marL="3730943"/>
            <a:r>
              <a:rPr sz="1350" b="1" i="1" spc="-8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350" b="1" i="1" spc="-9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135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C00000"/>
                </a:solidFill>
                <a:latin typeface="Calibri"/>
                <a:cs typeface="Calibri"/>
              </a:rPr>
              <a:t>1,602 176</a:t>
            </a:r>
            <a:r>
              <a:rPr sz="135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C00000"/>
                </a:solidFill>
                <a:latin typeface="Calibri"/>
                <a:cs typeface="Calibri"/>
              </a:rPr>
              <a:t>634 ×</a:t>
            </a:r>
            <a:r>
              <a:rPr sz="1350" b="1" spc="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sz="1350" b="1" spc="-11" baseline="25462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350" b="1" baseline="25462" dirty="0">
                <a:solidFill>
                  <a:srgbClr val="C00000"/>
                </a:solidFill>
                <a:latin typeface="Calibri"/>
                <a:cs typeface="Calibri"/>
              </a:rPr>
              <a:t>19</a:t>
            </a:r>
            <a:r>
              <a:rPr sz="1350" b="1" spc="140" baseline="25462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35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-38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endParaRPr sz="135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9616" y="4467986"/>
            <a:ext cx="6154483" cy="70924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977200" y="4578287"/>
            <a:ext cx="356711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dirty="0">
                <a:latin typeface="Cambria Math"/>
                <a:cs typeface="Cambria Math"/>
              </a:rPr>
              <a:t>𝟏 𝐀</a:t>
            </a:r>
            <a:r>
              <a:rPr sz="1050" spc="60" dirty="0">
                <a:latin typeface="Cambria Math"/>
                <a:cs typeface="Cambria Math"/>
              </a:rPr>
              <a:t> </a:t>
            </a:r>
            <a:r>
              <a:rPr sz="1050" spc="-38" dirty="0">
                <a:latin typeface="Cambria Math"/>
                <a:cs typeface="Cambria Math"/>
              </a:rPr>
              <a:t>=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02303" y="4551522"/>
            <a:ext cx="1482090" cy="264319"/>
          </a:xfrm>
          <a:custGeom>
            <a:avLst/>
            <a:gdLst/>
            <a:ahLst/>
            <a:cxnLst/>
            <a:rect l="l" t="t" r="r" b="b"/>
            <a:pathLst>
              <a:path w="1976120" h="352425">
                <a:moveTo>
                  <a:pt x="1912996" y="0"/>
                </a:moveTo>
                <a:lnTo>
                  <a:pt x="1908043" y="5841"/>
                </a:lnTo>
                <a:lnTo>
                  <a:pt x="1918540" y="17440"/>
                </a:lnTo>
                <a:lnTo>
                  <a:pt x="1928109" y="31861"/>
                </a:lnTo>
                <a:lnTo>
                  <a:pt x="1944365" y="69214"/>
                </a:lnTo>
                <a:lnTo>
                  <a:pt x="1955112" y="117443"/>
                </a:lnTo>
                <a:lnTo>
                  <a:pt x="1958716" y="176148"/>
                </a:lnTo>
                <a:lnTo>
                  <a:pt x="1957813" y="206769"/>
                </a:lnTo>
                <a:lnTo>
                  <a:pt x="1950626" y="260248"/>
                </a:lnTo>
                <a:lnTo>
                  <a:pt x="1936725" y="303182"/>
                </a:lnTo>
                <a:lnTo>
                  <a:pt x="1908043" y="346455"/>
                </a:lnTo>
                <a:lnTo>
                  <a:pt x="1912996" y="352297"/>
                </a:lnTo>
                <a:lnTo>
                  <a:pt x="1947179" y="308649"/>
                </a:lnTo>
                <a:lnTo>
                  <a:pt x="1965106" y="264140"/>
                </a:lnTo>
                <a:lnTo>
                  <a:pt x="1974440" y="208220"/>
                </a:lnTo>
                <a:lnTo>
                  <a:pt x="1975602" y="176148"/>
                </a:lnTo>
                <a:lnTo>
                  <a:pt x="1974495" y="145474"/>
                </a:lnTo>
                <a:lnTo>
                  <a:pt x="1965106" y="88153"/>
                </a:lnTo>
                <a:lnTo>
                  <a:pt x="1947179" y="43576"/>
                </a:lnTo>
                <a:lnTo>
                  <a:pt x="1925184" y="11382"/>
                </a:lnTo>
                <a:lnTo>
                  <a:pt x="1912996" y="0"/>
                </a:lnTo>
                <a:close/>
              </a:path>
              <a:path w="1976120" h="352425">
                <a:moveTo>
                  <a:pt x="62479" y="0"/>
                </a:moveTo>
                <a:lnTo>
                  <a:pt x="28403" y="43576"/>
                </a:lnTo>
                <a:lnTo>
                  <a:pt x="10496" y="88153"/>
                </a:lnTo>
                <a:lnTo>
                  <a:pt x="1162" y="143970"/>
                </a:lnTo>
                <a:lnTo>
                  <a:pt x="0" y="176148"/>
                </a:lnTo>
                <a:lnTo>
                  <a:pt x="1109" y="206769"/>
                </a:lnTo>
                <a:lnTo>
                  <a:pt x="10496" y="264140"/>
                </a:lnTo>
                <a:lnTo>
                  <a:pt x="28403" y="308649"/>
                </a:lnTo>
                <a:lnTo>
                  <a:pt x="50311" y="340844"/>
                </a:lnTo>
                <a:lnTo>
                  <a:pt x="62479" y="352297"/>
                </a:lnTo>
                <a:lnTo>
                  <a:pt x="67559" y="346455"/>
                </a:lnTo>
                <a:lnTo>
                  <a:pt x="57062" y="334857"/>
                </a:lnTo>
                <a:lnTo>
                  <a:pt x="47493" y="320436"/>
                </a:lnTo>
                <a:lnTo>
                  <a:pt x="31237" y="283082"/>
                </a:lnTo>
                <a:lnTo>
                  <a:pt x="20442" y="234807"/>
                </a:lnTo>
                <a:lnTo>
                  <a:pt x="16886" y="176148"/>
                </a:lnTo>
                <a:lnTo>
                  <a:pt x="17771" y="145474"/>
                </a:lnTo>
                <a:lnTo>
                  <a:pt x="24923" y="92031"/>
                </a:lnTo>
                <a:lnTo>
                  <a:pt x="38877" y="49115"/>
                </a:lnTo>
                <a:lnTo>
                  <a:pt x="67559" y="5841"/>
                </a:lnTo>
                <a:lnTo>
                  <a:pt x="62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29066" y="4446155"/>
            <a:ext cx="1429226" cy="38920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algn="ctr">
              <a:spcBef>
                <a:spcPts val="315"/>
              </a:spcBef>
            </a:pPr>
            <a:r>
              <a:rPr sz="1050" spc="-38" dirty="0">
                <a:latin typeface="Cambria Math"/>
                <a:cs typeface="Cambria Math"/>
              </a:rPr>
              <a:t>𝒆</a:t>
            </a:r>
            <a:endParaRPr sz="1050" dirty="0">
              <a:latin typeface="Cambria Math"/>
              <a:cs typeface="Cambria Math"/>
            </a:endParaRPr>
          </a:p>
          <a:p>
            <a:pPr algn="ctr">
              <a:spcBef>
                <a:spcPts val="244"/>
              </a:spcBef>
            </a:pPr>
            <a:r>
              <a:rPr sz="1050" dirty="0">
                <a:latin typeface="Cambria Math"/>
                <a:cs typeface="Cambria Math"/>
              </a:rPr>
              <a:t>𝟏,</a:t>
            </a:r>
            <a:r>
              <a:rPr sz="1050" spc="-71" dirty="0">
                <a:latin typeface="Cambria Math"/>
                <a:cs typeface="Cambria Math"/>
              </a:rPr>
              <a:t> </a:t>
            </a:r>
            <a:r>
              <a:rPr sz="1050" dirty="0">
                <a:latin typeface="Cambria Math"/>
                <a:cs typeface="Cambria Math"/>
              </a:rPr>
              <a:t>𝟔𝟎𝟐</a:t>
            </a:r>
            <a:r>
              <a:rPr sz="1050" spc="4" dirty="0">
                <a:latin typeface="Cambria Math"/>
                <a:cs typeface="Cambria Math"/>
              </a:rPr>
              <a:t> </a:t>
            </a:r>
            <a:r>
              <a:rPr sz="1050" dirty="0">
                <a:latin typeface="Cambria Math"/>
                <a:cs typeface="Cambria Math"/>
              </a:rPr>
              <a:t>𝟏𝟕𝟔</a:t>
            </a:r>
            <a:r>
              <a:rPr sz="1050" spc="4" dirty="0">
                <a:latin typeface="Cambria Math"/>
                <a:cs typeface="Cambria Math"/>
              </a:rPr>
              <a:t> </a:t>
            </a:r>
            <a:r>
              <a:rPr sz="1050" dirty="0">
                <a:latin typeface="Cambria Math"/>
                <a:cs typeface="Cambria Math"/>
              </a:rPr>
              <a:t>𝟔𝟑𝟒</a:t>
            </a:r>
            <a:r>
              <a:rPr sz="1050" dirty="0">
                <a:latin typeface="Symbol"/>
                <a:cs typeface="Symbol"/>
              </a:rPr>
              <a:t></a:t>
            </a:r>
            <a:r>
              <a:rPr sz="1050" dirty="0">
                <a:latin typeface="Cambria Math"/>
                <a:cs typeface="Cambria Math"/>
              </a:rPr>
              <a:t>𝟏𝟎</a:t>
            </a:r>
            <a:r>
              <a:rPr sz="1050" spc="-4" dirty="0">
                <a:latin typeface="Cambria Math"/>
                <a:cs typeface="Cambria Math"/>
              </a:rPr>
              <a:t> </a:t>
            </a:r>
            <a:r>
              <a:rPr sz="1013" baseline="27777" dirty="0">
                <a:latin typeface="Cambria Math"/>
                <a:cs typeface="Cambria Math"/>
              </a:rPr>
              <a:t>−</a:t>
            </a:r>
            <a:r>
              <a:rPr sz="1013" spc="124" baseline="27777" dirty="0">
                <a:latin typeface="Cambria Math"/>
                <a:cs typeface="Cambria Math"/>
              </a:rPr>
              <a:t> </a:t>
            </a:r>
            <a:r>
              <a:rPr sz="1013" spc="-28" baseline="24691" dirty="0">
                <a:latin typeface="Cambria Math"/>
                <a:cs typeface="Cambria Math"/>
              </a:rPr>
              <a:t>𝟏𝟗</a:t>
            </a:r>
            <a:endParaRPr sz="1013" baseline="24691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8680" y="4578287"/>
            <a:ext cx="43624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050" dirty="0">
                <a:latin typeface="Cambria Math"/>
                <a:cs typeface="Cambria Math"/>
              </a:rPr>
              <a:t>𝐬</a:t>
            </a:r>
            <a:r>
              <a:rPr sz="1050" spc="4" dirty="0">
                <a:latin typeface="Cambria Math"/>
                <a:cs typeface="Cambria Math"/>
              </a:rPr>
              <a:t> </a:t>
            </a:r>
            <a:r>
              <a:rPr sz="1013" baseline="30864" dirty="0">
                <a:latin typeface="Cambria Math"/>
                <a:cs typeface="Cambria Math"/>
              </a:rPr>
              <a:t>−</a:t>
            </a:r>
            <a:r>
              <a:rPr sz="1013" spc="140" baseline="30864" dirty="0">
                <a:latin typeface="Cambria Math"/>
                <a:cs typeface="Cambria Math"/>
              </a:rPr>
              <a:t> </a:t>
            </a:r>
            <a:r>
              <a:rPr sz="1013" baseline="24691" dirty="0">
                <a:latin typeface="Cambria Math"/>
                <a:cs typeface="Cambria Math"/>
              </a:rPr>
              <a:t>𝟏</a:t>
            </a:r>
            <a:r>
              <a:rPr sz="1013" spc="230" baseline="24691" dirty="0">
                <a:latin typeface="Cambria Math"/>
                <a:cs typeface="Cambria Math"/>
              </a:rPr>
              <a:t> </a:t>
            </a:r>
            <a:r>
              <a:rPr sz="1050" spc="-38" dirty="0">
                <a:latin typeface="Cambria Math"/>
                <a:cs typeface="Cambria Math"/>
              </a:rPr>
              <a:t>=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04265" y="4710874"/>
            <a:ext cx="2344579" cy="124301"/>
          </a:xfrm>
          <a:custGeom>
            <a:avLst/>
            <a:gdLst/>
            <a:ahLst/>
            <a:cxnLst/>
            <a:rect l="l" t="t" r="r" b="b"/>
            <a:pathLst>
              <a:path w="3126104" h="165735">
                <a:moveTo>
                  <a:pt x="55118" y="6731"/>
                </a:moveTo>
                <a:lnTo>
                  <a:pt x="52705" y="0"/>
                </a:lnTo>
                <a:lnTo>
                  <a:pt x="40754" y="4381"/>
                </a:lnTo>
                <a:lnTo>
                  <a:pt x="30251" y="10668"/>
                </a:lnTo>
                <a:lnTo>
                  <a:pt x="3416" y="53543"/>
                </a:lnTo>
                <a:lnTo>
                  <a:pt x="0" y="82677"/>
                </a:lnTo>
                <a:lnTo>
                  <a:pt x="762" y="96367"/>
                </a:lnTo>
                <a:lnTo>
                  <a:pt x="13589" y="136398"/>
                </a:lnTo>
                <a:lnTo>
                  <a:pt x="52705" y="165227"/>
                </a:lnTo>
                <a:lnTo>
                  <a:pt x="54864" y="158496"/>
                </a:lnTo>
                <a:lnTo>
                  <a:pt x="45427" y="154343"/>
                </a:lnTo>
                <a:lnTo>
                  <a:pt x="37299" y="148526"/>
                </a:lnTo>
                <a:lnTo>
                  <a:pt x="17564" y="109601"/>
                </a:lnTo>
                <a:lnTo>
                  <a:pt x="15113" y="81800"/>
                </a:lnTo>
                <a:lnTo>
                  <a:pt x="15722" y="67729"/>
                </a:lnTo>
                <a:lnTo>
                  <a:pt x="30480" y="23977"/>
                </a:lnTo>
                <a:lnTo>
                  <a:pt x="45580" y="10883"/>
                </a:lnTo>
                <a:lnTo>
                  <a:pt x="55118" y="6731"/>
                </a:lnTo>
                <a:close/>
              </a:path>
              <a:path w="3126104" h="165735">
                <a:moveTo>
                  <a:pt x="1246632" y="82677"/>
                </a:moveTo>
                <a:lnTo>
                  <a:pt x="1245793" y="67729"/>
                </a:lnTo>
                <a:lnTo>
                  <a:pt x="1245793" y="67538"/>
                </a:lnTo>
                <a:lnTo>
                  <a:pt x="1243266" y="53530"/>
                </a:lnTo>
                <a:lnTo>
                  <a:pt x="1225461" y="18872"/>
                </a:lnTo>
                <a:lnTo>
                  <a:pt x="1194054" y="0"/>
                </a:lnTo>
                <a:lnTo>
                  <a:pt x="1191641" y="6731"/>
                </a:lnTo>
                <a:lnTo>
                  <a:pt x="1201178" y="10883"/>
                </a:lnTo>
                <a:lnTo>
                  <a:pt x="1209421" y="16624"/>
                </a:lnTo>
                <a:lnTo>
                  <a:pt x="1229182" y="54864"/>
                </a:lnTo>
                <a:lnTo>
                  <a:pt x="1231646" y="81800"/>
                </a:lnTo>
                <a:lnTo>
                  <a:pt x="1231023" y="96367"/>
                </a:lnTo>
                <a:lnTo>
                  <a:pt x="1216279" y="141109"/>
                </a:lnTo>
                <a:lnTo>
                  <a:pt x="1191895" y="158496"/>
                </a:lnTo>
                <a:lnTo>
                  <a:pt x="1194054" y="165227"/>
                </a:lnTo>
                <a:lnTo>
                  <a:pt x="1233043" y="136398"/>
                </a:lnTo>
                <a:lnTo>
                  <a:pt x="1245793" y="97828"/>
                </a:lnTo>
                <a:lnTo>
                  <a:pt x="1246632" y="82677"/>
                </a:lnTo>
                <a:close/>
              </a:path>
              <a:path w="3126104" h="165735">
                <a:moveTo>
                  <a:pt x="1373378" y="6731"/>
                </a:moveTo>
                <a:lnTo>
                  <a:pt x="1370965" y="0"/>
                </a:lnTo>
                <a:lnTo>
                  <a:pt x="1359014" y="4381"/>
                </a:lnTo>
                <a:lnTo>
                  <a:pt x="1348511" y="10668"/>
                </a:lnTo>
                <a:lnTo>
                  <a:pt x="1321689" y="53543"/>
                </a:lnTo>
                <a:lnTo>
                  <a:pt x="1318260" y="82677"/>
                </a:lnTo>
                <a:lnTo>
                  <a:pt x="1319022" y="96367"/>
                </a:lnTo>
                <a:lnTo>
                  <a:pt x="1331849" y="136398"/>
                </a:lnTo>
                <a:lnTo>
                  <a:pt x="1370965" y="165227"/>
                </a:lnTo>
                <a:lnTo>
                  <a:pt x="1373124" y="158496"/>
                </a:lnTo>
                <a:lnTo>
                  <a:pt x="1363687" y="154343"/>
                </a:lnTo>
                <a:lnTo>
                  <a:pt x="1355559" y="148526"/>
                </a:lnTo>
                <a:lnTo>
                  <a:pt x="1335824" y="109601"/>
                </a:lnTo>
                <a:lnTo>
                  <a:pt x="1333373" y="81800"/>
                </a:lnTo>
                <a:lnTo>
                  <a:pt x="1333982" y="67729"/>
                </a:lnTo>
                <a:lnTo>
                  <a:pt x="1348740" y="23977"/>
                </a:lnTo>
                <a:lnTo>
                  <a:pt x="1363840" y="10883"/>
                </a:lnTo>
                <a:lnTo>
                  <a:pt x="1373378" y="6731"/>
                </a:lnTo>
                <a:close/>
              </a:path>
              <a:path w="3126104" h="165735">
                <a:moveTo>
                  <a:pt x="3125724" y="82677"/>
                </a:moveTo>
                <a:lnTo>
                  <a:pt x="3124885" y="67729"/>
                </a:lnTo>
                <a:lnTo>
                  <a:pt x="3124885" y="67538"/>
                </a:lnTo>
                <a:lnTo>
                  <a:pt x="3122358" y="53530"/>
                </a:lnTo>
                <a:lnTo>
                  <a:pt x="3104553" y="18872"/>
                </a:lnTo>
                <a:lnTo>
                  <a:pt x="3073146" y="0"/>
                </a:lnTo>
                <a:lnTo>
                  <a:pt x="3070733" y="6731"/>
                </a:lnTo>
                <a:lnTo>
                  <a:pt x="3080270" y="10883"/>
                </a:lnTo>
                <a:lnTo>
                  <a:pt x="3088500" y="16624"/>
                </a:lnTo>
                <a:lnTo>
                  <a:pt x="3108274" y="54864"/>
                </a:lnTo>
                <a:lnTo>
                  <a:pt x="3110738" y="81800"/>
                </a:lnTo>
                <a:lnTo>
                  <a:pt x="3110115" y="96367"/>
                </a:lnTo>
                <a:lnTo>
                  <a:pt x="3095371" y="141109"/>
                </a:lnTo>
                <a:lnTo>
                  <a:pt x="3070987" y="158496"/>
                </a:lnTo>
                <a:lnTo>
                  <a:pt x="3073146" y="165227"/>
                </a:lnTo>
                <a:lnTo>
                  <a:pt x="3112135" y="136398"/>
                </a:lnTo>
                <a:lnTo>
                  <a:pt x="3124885" y="97828"/>
                </a:lnTo>
                <a:lnTo>
                  <a:pt x="3125724" y="826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20457" y="4446155"/>
            <a:ext cx="2314099" cy="389209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algn="ctr">
              <a:spcBef>
                <a:spcPts val="315"/>
              </a:spcBef>
            </a:pPr>
            <a:r>
              <a:rPr sz="1050" spc="-38" dirty="0">
                <a:latin typeface="Cambria Math"/>
                <a:cs typeface="Cambria Math"/>
              </a:rPr>
              <a:t>1</a:t>
            </a:r>
            <a:endParaRPr sz="1050" dirty="0">
              <a:latin typeface="Cambria Math"/>
              <a:cs typeface="Cambria Math"/>
            </a:endParaRPr>
          </a:p>
          <a:p>
            <a:pPr algn="ctr">
              <a:spcBef>
                <a:spcPts val="244"/>
              </a:spcBef>
              <a:tabLst>
                <a:tab pos="987266" algn="l"/>
              </a:tabLst>
            </a:pPr>
            <a:r>
              <a:rPr sz="1050" dirty="0">
                <a:latin typeface="Cambria Math"/>
                <a:cs typeface="Cambria Math"/>
              </a:rPr>
              <a:t>9 192</a:t>
            </a:r>
            <a:r>
              <a:rPr sz="1050" spc="-8" dirty="0">
                <a:latin typeface="Cambria Math"/>
                <a:cs typeface="Cambria Math"/>
              </a:rPr>
              <a:t> </a:t>
            </a:r>
            <a:r>
              <a:rPr sz="1050" dirty="0">
                <a:latin typeface="Cambria Math"/>
                <a:cs typeface="Cambria Math"/>
              </a:rPr>
              <a:t>631</a:t>
            </a:r>
            <a:r>
              <a:rPr sz="1050" spc="4" dirty="0">
                <a:latin typeface="Cambria Math"/>
                <a:cs typeface="Cambria Math"/>
              </a:rPr>
              <a:t> </a:t>
            </a:r>
            <a:r>
              <a:rPr sz="1050" spc="-19" dirty="0">
                <a:latin typeface="Cambria Math"/>
                <a:cs typeface="Cambria Math"/>
              </a:rPr>
              <a:t>770</a:t>
            </a:r>
            <a:r>
              <a:rPr sz="1050" dirty="0">
                <a:latin typeface="Cambria Math"/>
                <a:cs typeface="Cambria Math"/>
              </a:rPr>
              <a:t>	1,602 176</a:t>
            </a:r>
            <a:r>
              <a:rPr sz="1050" spc="-8" dirty="0">
                <a:latin typeface="Cambria Math"/>
                <a:cs typeface="Cambria Math"/>
              </a:rPr>
              <a:t> </a:t>
            </a:r>
            <a:r>
              <a:rPr sz="1050" dirty="0">
                <a:latin typeface="Cambria Math"/>
                <a:cs typeface="Cambria Math"/>
              </a:rPr>
              <a:t>634</a:t>
            </a:r>
            <a:r>
              <a:rPr sz="1050" dirty="0">
                <a:latin typeface="Symbol"/>
                <a:cs typeface="Symbol"/>
              </a:rPr>
              <a:t></a:t>
            </a:r>
            <a:r>
              <a:rPr sz="1050" dirty="0">
                <a:latin typeface="Cambria Math"/>
                <a:cs typeface="Cambria Math"/>
              </a:rPr>
              <a:t>10</a:t>
            </a:r>
            <a:r>
              <a:rPr sz="1050" spc="-8" dirty="0">
                <a:latin typeface="Cambria Math"/>
                <a:cs typeface="Cambria Math"/>
              </a:rPr>
              <a:t> </a:t>
            </a:r>
            <a:r>
              <a:rPr sz="1013" baseline="27777" dirty="0">
                <a:latin typeface="Cambria Math"/>
                <a:cs typeface="Cambria Math"/>
              </a:rPr>
              <a:t>−</a:t>
            </a:r>
            <a:r>
              <a:rPr sz="1013" spc="118" baseline="27777" dirty="0">
                <a:latin typeface="Cambria Math"/>
                <a:cs typeface="Cambria Math"/>
              </a:rPr>
              <a:t> </a:t>
            </a:r>
            <a:r>
              <a:rPr sz="1013" spc="-28" baseline="24691" dirty="0">
                <a:latin typeface="Cambria Math"/>
                <a:cs typeface="Cambria Math"/>
              </a:rPr>
              <a:t>19</a:t>
            </a:r>
            <a:endParaRPr sz="1013" baseline="24691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51155" y="4654868"/>
            <a:ext cx="114776" cy="116859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675" spc="-19" dirty="0">
                <a:latin typeface="Cambria Math"/>
                <a:cs typeface="Cambria Math"/>
              </a:rPr>
              <a:t>𝐶𝑠</a:t>
            </a:r>
            <a:endParaRPr sz="675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02564" y="4578287"/>
            <a:ext cx="348615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271939" algn="l"/>
              </a:tabLst>
            </a:pPr>
            <a:r>
              <a:rPr sz="1050" spc="-19" dirty="0">
                <a:latin typeface="Cambria Math"/>
                <a:cs typeface="Cambria Math"/>
              </a:rPr>
              <a:t>∆𝜈</a:t>
            </a:r>
            <a:r>
              <a:rPr sz="1050" dirty="0">
                <a:latin typeface="Cambria Math"/>
                <a:cs typeface="Cambria Math"/>
              </a:rPr>
              <a:t>	</a:t>
            </a:r>
            <a:r>
              <a:rPr sz="1050" spc="-38" dirty="0">
                <a:latin typeface="Cambria Math"/>
                <a:cs typeface="Cambria Math"/>
              </a:rPr>
              <a:t>𝑒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7516" y="4953382"/>
            <a:ext cx="1584008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050" dirty="0">
                <a:latin typeface="Cambria Math"/>
                <a:cs typeface="Cambria Math"/>
              </a:rPr>
              <a:t>≈</a:t>
            </a:r>
            <a:r>
              <a:rPr sz="1050" spc="56" dirty="0">
                <a:latin typeface="Cambria Math"/>
                <a:cs typeface="Cambria Math"/>
              </a:rPr>
              <a:t> </a:t>
            </a:r>
            <a:r>
              <a:rPr sz="1050" dirty="0">
                <a:latin typeface="Cambria Math"/>
                <a:cs typeface="Cambria Math"/>
              </a:rPr>
              <a:t>𝟔,</a:t>
            </a:r>
            <a:r>
              <a:rPr sz="1050" spc="-60" dirty="0">
                <a:latin typeface="Cambria Math"/>
                <a:cs typeface="Cambria Math"/>
              </a:rPr>
              <a:t> </a:t>
            </a:r>
            <a:r>
              <a:rPr sz="1050" dirty="0">
                <a:latin typeface="Cambria Math"/>
                <a:cs typeface="Cambria Math"/>
              </a:rPr>
              <a:t>𝟕𝟖𝟗</a:t>
            </a:r>
            <a:r>
              <a:rPr sz="1050" spc="4" dirty="0">
                <a:latin typeface="Cambria Math"/>
                <a:cs typeface="Cambria Math"/>
              </a:rPr>
              <a:t> </a:t>
            </a:r>
            <a:r>
              <a:rPr sz="1050" dirty="0">
                <a:latin typeface="Cambria Math"/>
                <a:cs typeface="Cambria Math"/>
              </a:rPr>
              <a:t>𝟔𝟖𝟕</a:t>
            </a:r>
            <a:r>
              <a:rPr sz="1050" spc="8" dirty="0">
                <a:latin typeface="Cambria Math"/>
                <a:cs typeface="Cambria Math"/>
              </a:rPr>
              <a:t> </a:t>
            </a:r>
            <a:r>
              <a:rPr sz="1050" dirty="0">
                <a:latin typeface="Symbol"/>
                <a:cs typeface="Symbol"/>
              </a:rPr>
              <a:t></a:t>
            </a:r>
            <a:r>
              <a:rPr sz="1050" spc="-38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Cambria Math"/>
                <a:cs typeface="Cambria Math"/>
              </a:rPr>
              <a:t>𝟏𝟎</a:t>
            </a:r>
            <a:r>
              <a:rPr sz="1013" baseline="24691" dirty="0">
                <a:latin typeface="Cambria Math"/>
                <a:cs typeface="Cambria Math"/>
              </a:rPr>
              <a:t>𝟖</a:t>
            </a:r>
            <a:r>
              <a:rPr sz="1013" spc="500" baseline="24691" dirty="0">
                <a:latin typeface="Cambria Math"/>
                <a:cs typeface="Cambria Math"/>
              </a:rPr>
              <a:t> </a:t>
            </a:r>
            <a:r>
              <a:rPr sz="1050" dirty="0">
                <a:latin typeface="Cambria Math"/>
                <a:cs typeface="Cambria Math"/>
              </a:rPr>
              <a:t>∆𝝂</a:t>
            </a:r>
            <a:r>
              <a:rPr sz="1013" baseline="-21604" dirty="0">
                <a:latin typeface="Cambria Math"/>
                <a:cs typeface="Cambria Math"/>
              </a:rPr>
              <a:t>𝑪𝒔 </a:t>
            </a:r>
            <a:r>
              <a:rPr sz="1050" spc="-38" dirty="0">
                <a:latin typeface="Cambria Math"/>
                <a:cs typeface="Cambria Math"/>
              </a:rPr>
              <a:t>𝒆</a:t>
            </a:r>
            <a:endParaRPr sz="105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9511" y="1400175"/>
            <a:ext cx="789287" cy="7808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933" y="1443610"/>
            <a:ext cx="922528" cy="8712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81379" y="1592200"/>
            <a:ext cx="771524" cy="56807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7462" y="3603974"/>
            <a:ext cx="5765959" cy="226488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SET</a:t>
            </a:r>
            <a:r>
              <a:rPr sz="1200" b="1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allows</a:t>
            </a:r>
            <a:r>
              <a:rPr sz="1200" spc="-34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to</a:t>
            </a:r>
            <a:r>
              <a:rPr sz="1200" spc="-26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99"/>
                </a:solidFill>
                <a:latin typeface="Calibri"/>
                <a:cs typeface="Calibri"/>
              </a:rPr>
              <a:t>control</a:t>
            </a:r>
            <a:r>
              <a:rPr sz="1200" spc="-23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the</a:t>
            </a:r>
            <a:r>
              <a:rPr sz="1200" spc="-34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charge</a:t>
            </a:r>
            <a:r>
              <a:rPr sz="1200" spc="-26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99"/>
                </a:solidFill>
                <a:latin typeface="Calibri"/>
                <a:cs typeface="Calibri"/>
              </a:rPr>
              <a:t>transfer</a:t>
            </a:r>
            <a:r>
              <a:rPr sz="1200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and</a:t>
            </a:r>
            <a:r>
              <a:rPr sz="1200" spc="-34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“producing”</a:t>
            </a:r>
            <a:r>
              <a:rPr sz="1200" spc="-23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quantified</a:t>
            </a:r>
            <a:r>
              <a:rPr sz="1200" spc="-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333399"/>
                </a:solidFill>
                <a:latin typeface="Calibri"/>
                <a:cs typeface="Calibri"/>
              </a:rPr>
              <a:t>current</a:t>
            </a:r>
            <a:endParaRPr sz="1200" dirty="0">
              <a:latin typeface="Calibri"/>
              <a:cs typeface="Calibri"/>
            </a:endParaRPr>
          </a:p>
          <a:p>
            <a:pPr marL="28575">
              <a:spcBef>
                <a:spcPts val="4"/>
              </a:spcBef>
            </a:pPr>
            <a:r>
              <a:rPr sz="1500" b="1" i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463" i="1" baseline="-21367" dirty="0">
                <a:solidFill>
                  <a:srgbClr val="C00000"/>
                </a:solidFill>
                <a:latin typeface="Calibri"/>
                <a:cs typeface="Calibri"/>
              </a:rPr>
              <a:t>SET</a:t>
            </a:r>
            <a:r>
              <a:rPr sz="1463" i="1" spc="163" baseline="-21367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1500" b="1" i="1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75" dirty="0">
                <a:solidFill>
                  <a:srgbClr val="C00000"/>
                </a:solidFill>
                <a:latin typeface="Symbol"/>
                <a:cs typeface="Symbol"/>
              </a:rPr>
              <a:t></a:t>
            </a:r>
            <a:r>
              <a:rPr sz="1575" spc="-5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C00000"/>
                </a:solidFill>
                <a:latin typeface="Calibri"/>
                <a:cs typeface="Calibri"/>
              </a:rPr>
              <a:t>Q</a:t>
            </a:r>
            <a:r>
              <a:rPr sz="1350" i="1" baseline="-20833" dirty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r>
              <a:rPr sz="1350" i="1" spc="185" baseline="-2083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75" dirty="0">
                <a:solidFill>
                  <a:srgbClr val="C00000"/>
                </a:solidFill>
                <a:latin typeface="Symbol"/>
                <a:cs typeface="Symbol"/>
              </a:rPr>
              <a:t></a:t>
            </a:r>
            <a:r>
              <a:rPr sz="1575" spc="2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1500" b="1" i="1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75" spc="-45" dirty="0">
                <a:solidFill>
                  <a:srgbClr val="C00000"/>
                </a:solidFill>
                <a:latin typeface="Symbol"/>
                <a:cs typeface="Symbol"/>
              </a:rPr>
              <a:t></a:t>
            </a:r>
            <a:r>
              <a:rPr sz="1575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00" b="1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75" dirty="0">
                <a:solidFill>
                  <a:srgbClr val="C00000"/>
                </a:solidFill>
                <a:latin typeface="Symbol"/>
                <a:cs typeface="Symbol"/>
              </a:rPr>
              <a:t></a:t>
            </a:r>
            <a:r>
              <a:rPr sz="1575" spc="-6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b="1" i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500" b="1" i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75" dirty="0">
                <a:solidFill>
                  <a:srgbClr val="C00000"/>
                </a:solidFill>
                <a:latin typeface="Symbol"/>
                <a:cs typeface="Symbol"/>
              </a:rPr>
              <a:t></a:t>
            </a:r>
            <a:r>
              <a:rPr sz="1575" spc="2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500" b="1" i="1" spc="-38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endParaRPr sz="1500" dirty="0">
              <a:latin typeface="Calibri"/>
              <a:cs typeface="Calibri"/>
            </a:endParaRPr>
          </a:p>
          <a:p>
            <a:pPr marL="28575">
              <a:spcBef>
                <a:spcPts val="1155"/>
              </a:spcBef>
            </a:pPr>
            <a:r>
              <a:rPr sz="1500" i="1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1500" i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Symbol"/>
                <a:cs typeface="Symbol"/>
              </a:rPr>
              <a:t></a:t>
            </a:r>
            <a:r>
              <a:rPr sz="1200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200" spc="-8" dirty="0">
                <a:solidFill>
                  <a:srgbClr val="333399"/>
                </a:solidFill>
                <a:latin typeface="Calibri"/>
                <a:cs typeface="Calibri"/>
              </a:rPr>
              <a:t>frequency</a:t>
            </a:r>
            <a:endParaRPr sz="1200" dirty="0">
              <a:latin typeface="Calibri"/>
              <a:cs typeface="Calibri"/>
            </a:endParaRPr>
          </a:p>
          <a:p>
            <a:pPr marL="28575">
              <a:spcBef>
                <a:spcPts val="720"/>
              </a:spcBef>
            </a:pPr>
            <a:r>
              <a:rPr sz="1500" i="1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500" i="1" spc="-8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200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or 2</a:t>
            </a:r>
            <a:r>
              <a:rPr sz="1200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(1 electron</a:t>
            </a:r>
            <a:r>
              <a:rPr sz="900" spc="-11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/</a:t>
            </a:r>
            <a:r>
              <a:rPr sz="900" spc="-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Copper</a:t>
            </a:r>
            <a:r>
              <a:rPr sz="900" spc="-26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pair)</a:t>
            </a:r>
            <a:endParaRPr sz="900" dirty="0">
              <a:latin typeface="Calibri"/>
              <a:cs typeface="Calibri"/>
            </a:endParaRPr>
          </a:p>
          <a:p>
            <a:pPr marL="28575">
              <a:spcBef>
                <a:spcPts val="971"/>
              </a:spcBef>
            </a:pPr>
            <a:r>
              <a:rPr sz="1500" i="1" dirty="0">
                <a:solidFill>
                  <a:srgbClr val="C00000"/>
                </a:solidFill>
                <a:latin typeface="Calibri"/>
                <a:cs typeface="Calibri"/>
              </a:rPr>
              <a:t>Q</a:t>
            </a:r>
            <a:r>
              <a:rPr sz="1463" i="1" baseline="-21367" dirty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r>
              <a:rPr sz="1463" i="1" spc="269" baseline="-21367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Symbol"/>
                <a:cs typeface="Symbol"/>
              </a:rPr>
              <a:t></a:t>
            </a:r>
            <a:r>
              <a:rPr sz="1200" spc="-56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estimate</a:t>
            </a:r>
            <a:r>
              <a:rPr sz="1200" spc="-38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of</a:t>
            </a:r>
            <a:r>
              <a:rPr sz="1200" spc="-26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the</a:t>
            </a:r>
            <a:r>
              <a:rPr sz="1200" spc="-1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elementary</a:t>
            </a:r>
            <a:r>
              <a:rPr sz="1200" spc="-1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charge</a:t>
            </a:r>
            <a:r>
              <a:rPr sz="1200" spc="-23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500" i="1" spc="-38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endParaRPr sz="1500" dirty="0">
              <a:latin typeface="Calibri"/>
              <a:cs typeface="Calibri"/>
            </a:endParaRPr>
          </a:p>
          <a:p>
            <a:pPr marL="1773555">
              <a:spcBef>
                <a:spcPts val="915"/>
              </a:spcBef>
              <a:tabLst>
                <a:tab pos="2867025" algn="l"/>
              </a:tabLst>
            </a:pPr>
            <a:r>
              <a:rPr sz="1200" u="sng" spc="-8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Typical</a:t>
            </a:r>
            <a:r>
              <a:rPr sz="1200" u="sng" spc="-26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8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Results:</a:t>
            </a:r>
            <a:r>
              <a:rPr sz="1200" u="sng" dirty="0">
                <a:solidFill>
                  <a:srgbClr val="44536A"/>
                </a:solidFill>
                <a:uFill>
                  <a:solidFill>
                    <a:srgbClr val="44536A"/>
                  </a:solidFill>
                </a:uFill>
                <a:latin typeface="Calibri"/>
                <a:cs typeface="Calibri"/>
              </a:rPr>
              <a:t>	</a:t>
            </a:r>
            <a:r>
              <a:rPr sz="1350" dirty="0">
                <a:solidFill>
                  <a:srgbClr val="44536A"/>
                </a:solidFill>
                <a:latin typeface="Symbol"/>
                <a:cs typeface="Symbol"/>
              </a:rPr>
              <a:t></a:t>
            </a:r>
            <a:r>
              <a:rPr sz="1350" spc="-38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44536A"/>
                </a:solidFill>
                <a:latin typeface="Calibri"/>
                <a:cs typeface="Calibri"/>
              </a:rPr>
              <a:t>f</a:t>
            </a:r>
            <a:r>
              <a:rPr sz="1500" dirty="0">
                <a:solidFill>
                  <a:srgbClr val="44536A"/>
                </a:solidFill>
                <a:latin typeface="Calibri"/>
                <a:cs typeface="Calibri"/>
              </a:rPr>
              <a:t>max</a:t>
            </a:r>
            <a:r>
              <a:rPr sz="1500" spc="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4536A"/>
                </a:solidFill>
                <a:latin typeface="Cambria Math"/>
                <a:cs typeface="Cambria Math"/>
              </a:rPr>
              <a:t>∼</a:t>
            </a:r>
            <a:r>
              <a:rPr sz="1500" spc="-4" dirty="0">
                <a:solidFill>
                  <a:srgbClr val="44536A"/>
                </a:solidFill>
                <a:latin typeface="Cambria Math"/>
                <a:cs typeface="Cambria Math"/>
              </a:rPr>
              <a:t> </a:t>
            </a:r>
            <a:r>
              <a:rPr sz="1500" dirty="0">
                <a:solidFill>
                  <a:srgbClr val="44536A"/>
                </a:solidFill>
                <a:latin typeface="Calibri"/>
                <a:cs typeface="Calibri"/>
              </a:rPr>
              <a:t>1</a:t>
            </a:r>
            <a:r>
              <a:rPr sz="15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4536A"/>
                </a:solidFill>
                <a:latin typeface="Calibri"/>
                <a:cs typeface="Calibri"/>
              </a:rPr>
              <a:t>GHz</a:t>
            </a:r>
            <a:r>
              <a:rPr sz="150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Symbol"/>
                <a:cs typeface="Symbol"/>
              </a:rPr>
              <a:t></a:t>
            </a:r>
            <a:r>
              <a:rPr sz="1350" spc="-3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sz="1463" baseline="-21367" dirty="0">
                <a:solidFill>
                  <a:srgbClr val="44536A"/>
                </a:solidFill>
                <a:latin typeface="Calibri"/>
                <a:cs typeface="Calibri"/>
              </a:rPr>
              <a:t>max</a:t>
            </a:r>
            <a:r>
              <a:rPr sz="1463" spc="146" baseline="-21367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44536A"/>
                </a:solidFill>
                <a:latin typeface="Cambria Math"/>
                <a:cs typeface="Cambria Math"/>
              </a:rPr>
              <a:t>∼</a:t>
            </a:r>
            <a:r>
              <a:rPr sz="1500" spc="8" dirty="0">
                <a:solidFill>
                  <a:srgbClr val="44536A"/>
                </a:solidFill>
                <a:latin typeface="Cambria Math"/>
                <a:cs typeface="Cambria Math"/>
              </a:rPr>
              <a:t> </a:t>
            </a:r>
            <a:r>
              <a:rPr sz="1500" dirty="0">
                <a:solidFill>
                  <a:srgbClr val="44536A"/>
                </a:solidFill>
                <a:latin typeface="Calibri"/>
                <a:cs typeface="Calibri"/>
              </a:rPr>
              <a:t>160</a:t>
            </a:r>
            <a:r>
              <a:rPr sz="15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spc="-19" dirty="0">
                <a:solidFill>
                  <a:srgbClr val="44536A"/>
                </a:solidFill>
                <a:latin typeface="Calibri"/>
                <a:cs typeface="Calibri"/>
              </a:rPr>
              <a:t>pA</a:t>
            </a:r>
            <a:endParaRPr sz="1500" dirty="0">
              <a:latin typeface="Calibri"/>
              <a:cs typeface="Calibri"/>
            </a:endParaRPr>
          </a:p>
          <a:p>
            <a:pPr marL="3145155">
              <a:spcBef>
                <a:spcPts val="143"/>
              </a:spcBef>
            </a:pPr>
            <a:r>
              <a:rPr sz="1350" b="1" dirty="0">
                <a:solidFill>
                  <a:srgbClr val="C00000"/>
                </a:solidFill>
                <a:latin typeface="Calibri"/>
                <a:cs typeface="Calibri"/>
              </a:rPr>
              <a:t>Metrology</a:t>
            </a:r>
            <a:r>
              <a:rPr sz="1350" b="1" spc="-3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C00000"/>
                </a:solidFill>
                <a:latin typeface="Calibri"/>
                <a:cs typeface="Calibri"/>
              </a:rPr>
              <a:t>needs</a:t>
            </a:r>
            <a:r>
              <a:rPr sz="1350" b="1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i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35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C00000"/>
                </a:solidFill>
                <a:latin typeface="Cambria Math"/>
                <a:cs typeface="Cambria Math"/>
              </a:rPr>
              <a:t>∼</a:t>
            </a:r>
            <a:r>
              <a:rPr sz="1350" spc="4" dirty="0">
                <a:solidFill>
                  <a:srgbClr val="C00000"/>
                </a:solidFill>
                <a:latin typeface="Cambria Math"/>
                <a:cs typeface="Cambria Math"/>
              </a:rPr>
              <a:t> </a:t>
            </a:r>
            <a:r>
              <a:rPr sz="135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35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b="1" spc="-19" dirty="0">
                <a:solidFill>
                  <a:srgbClr val="C00000"/>
                </a:solidFill>
                <a:latin typeface="Calibri"/>
                <a:cs typeface="Calibri"/>
              </a:rPr>
              <a:t>μA</a:t>
            </a:r>
            <a:endParaRPr sz="1350" dirty="0">
              <a:latin typeface="Calibri"/>
              <a:cs typeface="Calibri"/>
            </a:endParaRPr>
          </a:p>
          <a:p>
            <a:pPr marL="1773555">
              <a:spcBef>
                <a:spcPts val="124"/>
              </a:spcBef>
            </a:pPr>
            <a:r>
              <a:rPr sz="1200" spc="-8" dirty="0">
                <a:solidFill>
                  <a:srgbClr val="333399"/>
                </a:solidFill>
                <a:latin typeface="Calibri"/>
                <a:cs typeface="Calibri"/>
              </a:rPr>
              <a:t>Limitations</a:t>
            </a:r>
            <a:r>
              <a:rPr sz="1200" spc="-38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Symbol"/>
                <a:cs typeface="Symbol"/>
              </a:rPr>
              <a:t></a:t>
            </a:r>
            <a:r>
              <a:rPr sz="1200" spc="-41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low</a:t>
            </a:r>
            <a:r>
              <a:rPr sz="1200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current</a:t>
            </a:r>
            <a:r>
              <a:rPr sz="1200" spc="8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values</a:t>
            </a:r>
            <a:r>
              <a:rPr sz="1200" spc="-1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and</a:t>
            </a:r>
            <a:r>
              <a:rPr sz="1200" spc="-26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high</a:t>
            </a:r>
            <a:r>
              <a:rPr sz="1200" spc="-34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uncertainty</a:t>
            </a:r>
            <a:r>
              <a:rPr sz="1200" spc="-11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(</a:t>
            </a:r>
            <a:r>
              <a:rPr sz="1200" dirty="0">
                <a:solidFill>
                  <a:srgbClr val="333399"/>
                </a:solidFill>
                <a:latin typeface="Symbol"/>
                <a:cs typeface="Symbol"/>
              </a:rPr>
              <a:t></a:t>
            </a:r>
            <a:r>
              <a:rPr sz="1200" spc="-49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±</a:t>
            </a:r>
            <a:r>
              <a:rPr sz="1200" b="1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sz="1181" b="1" spc="-23" baseline="26455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181" b="1" baseline="26455" dirty="0">
                <a:solidFill>
                  <a:srgbClr val="C00000"/>
                </a:solidFill>
                <a:latin typeface="Calibri"/>
                <a:cs typeface="Calibri"/>
              </a:rPr>
              <a:t>7</a:t>
            </a:r>
            <a:r>
              <a:rPr sz="1181" b="1" spc="-5" baseline="264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38" dirty="0">
                <a:solidFill>
                  <a:srgbClr val="333399"/>
                </a:solidFill>
                <a:latin typeface="Calibri"/>
                <a:cs typeface="Calibri"/>
              </a:rPr>
              <a:t>)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4619" y="1737645"/>
            <a:ext cx="214264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solidFill>
                  <a:srgbClr val="003399"/>
                </a:solidFill>
                <a:latin typeface="Calibri"/>
                <a:cs typeface="Calibri"/>
              </a:rPr>
              <a:t>Single-</a:t>
            </a:r>
            <a:r>
              <a:rPr sz="1350" dirty="0">
                <a:solidFill>
                  <a:srgbClr val="003399"/>
                </a:solidFill>
                <a:latin typeface="Calibri"/>
                <a:cs typeface="Calibri"/>
              </a:rPr>
              <a:t>electron</a:t>
            </a:r>
            <a:r>
              <a:rPr sz="1350" spc="-38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3399"/>
                </a:solidFill>
                <a:latin typeface="Calibri"/>
                <a:cs typeface="Calibri"/>
              </a:rPr>
              <a:t>transport</a:t>
            </a:r>
            <a:r>
              <a:rPr sz="135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3399"/>
                </a:solidFill>
                <a:latin typeface="Calibri"/>
                <a:cs typeface="Calibri"/>
              </a:rPr>
              <a:t>(SET)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8607" y="1553637"/>
            <a:ext cx="1249892" cy="60746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86511" y="2790873"/>
            <a:ext cx="4955383" cy="684963"/>
          </a:xfrm>
          <a:prstGeom prst="rect">
            <a:avLst/>
          </a:prstGeom>
        </p:spPr>
        <p:txBody>
          <a:bodyPr vert="horz" wrap="square" lIns="0" tIns="66199" rIns="0" bIns="0" rtlCol="0">
            <a:spAutoFit/>
          </a:bodyPr>
          <a:lstStyle/>
          <a:p>
            <a:pPr marL="9525">
              <a:spcBef>
                <a:spcPts val="521"/>
              </a:spcBef>
            </a:pP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SET</a:t>
            </a:r>
            <a:r>
              <a:rPr sz="1200" b="1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333399"/>
                </a:solidFill>
                <a:latin typeface="Calibri"/>
                <a:cs typeface="Calibri"/>
              </a:rPr>
              <a:t>devices</a:t>
            </a:r>
            <a:endParaRPr sz="1200" dirty="0">
              <a:latin typeface="Calibri"/>
              <a:cs typeface="Calibri"/>
            </a:endParaRPr>
          </a:p>
          <a:p>
            <a:pPr marL="9525">
              <a:spcBef>
                <a:spcPts val="450"/>
              </a:spcBef>
              <a:tabLst>
                <a:tab pos="224314" algn="l"/>
              </a:tabLst>
            </a:pPr>
            <a:r>
              <a:rPr sz="1200" spc="-38" dirty="0">
                <a:solidFill>
                  <a:srgbClr val="333399"/>
                </a:solidFill>
                <a:latin typeface="Calibri"/>
                <a:cs typeface="Calibri"/>
              </a:rPr>
              <a:t>-</a:t>
            </a:r>
            <a:r>
              <a:rPr sz="1200" dirty="0">
                <a:solidFill>
                  <a:srgbClr val="333399"/>
                </a:solidFill>
                <a:latin typeface="Calibri"/>
                <a:cs typeface="Calibri"/>
              </a:rPr>
              <a:t>	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allows</a:t>
            </a:r>
            <a:r>
              <a:rPr sz="1200" b="1" spc="-26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the</a:t>
            </a:r>
            <a:r>
              <a:rPr sz="12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most</a:t>
            </a:r>
            <a:r>
              <a:rPr sz="1200" b="1" spc="-23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direct</a:t>
            </a:r>
            <a:r>
              <a:rPr sz="1200" b="1" spc="-11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unit</a:t>
            </a:r>
            <a:r>
              <a:rPr sz="1200" b="1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333399"/>
                </a:solidFill>
                <a:latin typeface="Calibri"/>
                <a:cs typeface="Calibri"/>
              </a:rPr>
              <a:t>realization</a:t>
            </a:r>
            <a:r>
              <a:rPr sz="1200" b="1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of</a:t>
            </a:r>
            <a:r>
              <a:rPr sz="12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ampere</a:t>
            </a:r>
            <a:r>
              <a:rPr sz="1200" b="1" spc="-8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using</a:t>
            </a:r>
            <a:r>
              <a:rPr sz="1200" b="1" spc="-38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the</a:t>
            </a:r>
            <a:r>
              <a:rPr sz="1200" b="1" spc="-8" dirty="0">
                <a:solidFill>
                  <a:srgbClr val="333399"/>
                </a:solidFill>
                <a:latin typeface="Calibri"/>
                <a:cs typeface="Calibri"/>
              </a:rPr>
              <a:t> physical</a:t>
            </a:r>
            <a:endParaRPr sz="1200" b="1" dirty="0">
              <a:latin typeface="Calibri"/>
              <a:cs typeface="Calibri"/>
            </a:endParaRPr>
          </a:p>
          <a:p>
            <a:pPr marL="224314">
              <a:spcBef>
                <a:spcPts val="4"/>
              </a:spcBef>
            </a:pP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definition</a:t>
            </a:r>
            <a:r>
              <a:rPr sz="1200" b="1" spc="-4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of</a:t>
            </a:r>
            <a:r>
              <a:rPr sz="1200" b="1" spc="-19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333399"/>
                </a:solidFill>
                <a:latin typeface="Calibri"/>
                <a:cs typeface="Calibri"/>
              </a:rPr>
              <a:t>current</a:t>
            </a:r>
            <a:r>
              <a:rPr sz="1200" b="1" spc="-11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and</a:t>
            </a:r>
            <a:r>
              <a:rPr sz="1200" b="1" spc="-34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to</a:t>
            </a:r>
            <a:r>
              <a:rPr sz="12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count</a:t>
            </a:r>
            <a:r>
              <a:rPr sz="1200" b="1" spc="-23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individual</a:t>
            </a:r>
            <a:r>
              <a:rPr sz="1200" b="1" spc="-56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electrons</a:t>
            </a:r>
            <a:r>
              <a:rPr sz="1200" b="1" spc="-11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with</a:t>
            </a:r>
            <a:r>
              <a:rPr sz="1200" b="1" spc="-3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a</a:t>
            </a:r>
            <a:r>
              <a:rPr sz="1200" b="1" spc="-26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333399"/>
                </a:solidFill>
                <a:latin typeface="Calibri"/>
                <a:cs typeface="Calibri"/>
              </a:rPr>
              <a:t>tiny</a:t>
            </a:r>
            <a:r>
              <a:rPr sz="1200" b="1" spc="-38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333399"/>
                </a:solidFill>
                <a:latin typeface="Calibri"/>
                <a:cs typeface="Calibri"/>
              </a:rPr>
              <a:t>device</a:t>
            </a:r>
            <a:endParaRPr sz="1200" b="1" dirty="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27624" y="2744342"/>
            <a:ext cx="2340038" cy="200825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085903" y="4850035"/>
            <a:ext cx="2500313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Single</a:t>
            </a:r>
            <a:r>
              <a:rPr sz="10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Electron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Transport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device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(</a:t>
            </a:r>
            <a:r>
              <a:rPr sz="1050" b="1" i="1" dirty="0">
                <a:solidFill>
                  <a:srgbClr val="44536A"/>
                </a:solidFill>
                <a:latin typeface="Calibri"/>
                <a:cs typeface="Calibri"/>
              </a:rPr>
              <a:t>source</a:t>
            </a:r>
            <a:r>
              <a:rPr sz="1050" b="1" i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i="1" spc="-15" dirty="0">
                <a:solidFill>
                  <a:srgbClr val="44536A"/>
                </a:solidFill>
                <a:latin typeface="Calibri"/>
                <a:cs typeface="Calibri"/>
              </a:rPr>
              <a:t>NIST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85900" y="433066"/>
            <a:ext cx="6172200" cy="349365"/>
          </a:xfrm>
          <a:prstGeom prst="rect">
            <a:avLst/>
          </a:prstGeom>
        </p:spPr>
        <p:txBody>
          <a:bodyPr vert="horz" wrap="square" lIns="0" tIns="7166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75248">
              <a:spcBef>
                <a:spcPts val="75"/>
              </a:spcBef>
            </a:pPr>
            <a:r>
              <a:rPr sz="1800" dirty="0"/>
              <a:t>The</a:t>
            </a:r>
            <a:r>
              <a:rPr sz="1800" spc="-30" dirty="0"/>
              <a:t> </a:t>
            </a:r>
            <a:r>
              <a:rPr sz="1800" i="1" dirty="0">
                <a:latin typeface="Calibri"/>
                <a:cs typeface="Calibri"/>
              </a:rPr>
              <a:t>new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dirty="0"/>
              <a:t>SI</a:t>
            </a:r>
            <a:r>
              <a:rPr sz="1800" spc="-34" dirty="0"/>
              <a:t> </a:t>
            </a:r>
            <a:r>
              <a:rPr sz="1800" dirty="0"/>
              <a:t>–</a:t>
            </a:r>
            <a:r>
              <a:rPr sz="1800" spc="-38" dirty="0"/>
              <a:t> </a:t>
            </a:r>
            <a:r>
              <a:rPr sz="1800" dirty="0"/>
              <a:t>Practical</a:t>
            </a:r>
            <a:r>
              <a:rPr sz="1800" spc="-49" dirty="0"/>
              <a:t> </a:t>
            </a:r>
            <a:r>
              <a:rPr sz="1800" dirty="0"/>
              <a:t>Realisation</a:t>
            </a:r>
            <a:r>
              <a:rPr sz="1800" spc="-56" dirty="0"/>
              <a:t> </a:t>
            </a:r>
            <a:r>
              <a:rPr sz="1800" dirty="0"/>
              <a:t>of</a:t>
            </a:r>
            <a:r>
              <a:rPr sz="1800" spc="-34" dirty="0"/>
              <a:t> </a:t>
            </a:r>
            <a:r>
              <a:rPr sz="1800" spc="-8" dirty="0"/>
              <a:t>ampere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94376" y="2529458"/>
            <a:ext cx="3777591" cy="25580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0446" y="273375"/>
            <a:ext cx="6172200" cy="349365"/>
          </a:xfrm>
          <a:prstGeom prst="rect">
            <a:avLst/>
          </a:prstGeom>
        </p:spPr>
        <p:txBody>
          <a:bodyPr vert="horz" wrap="square" lIns="0" tIns="7166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73919">
              <a:spcBef>
                <a:spcPts val="75"/>
              </a:spcBef>
            </a:pPr>
            <a:r>
              <a:rPr sz="1800" dirty="0"/>
              <a:t>The</a:t>
            </a:r>
            <a:r>
              <a:rPr sz="1800" spc="-53" dirty="0"/>
              <a:t> </a:t>
            </a:r>
            <a:r>
              <a:rPr sz="1800" i="1" dirty="0">
                <a:latin typeface="Calibri"/>
                <a:cs typeface="Calibri"/>
              </a:rPr>
              <a:t>Quantum</a:t>
            </a:r>
            <a:r>
              <a:rPr sz="1800" i="1" spc="-49" dirty="0">
                <a:latin typeface="Calibri"/>
                <a:cs typeface="Calibri"/>
              </a:rPr>
              <a:t> </a:t>
            </a:r>
            <a:r>
              <a:rPr sz="1800" i="1" spc="-8" dirty="0">
                <a:latin typeface="Calibri"/>
                <a:cs typeface="Calibri"/>
              </a:rPr>
              <a:t>Metrological</a:t>
            </a:r>
            <a:r>
              <a:rPr sz="1800" i="1" spc="-71" dirty="0">
                <a:latin typeface="Calibri"/>
                <a:cs typeface="Calibri"/>
              </a:rPr>
              <a:t> </a:t>
            </a:r>
            <a:r>
              <a:rPr sz="1800" i="1" spc="-8" dirty="0">
                <a:latin typeface="Calibri"/>
                <a:cs typeface="Calibri"/>
              </a:rPr>
              <a:t>Triangle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033" y="708943"/>
            <a:ext cx="7158427" cy="53501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50100"/>
              </a:lnSpc>
              <a:spcBef>
                <a:spcPts val="75"/>
              </a:spcBef>
            </a:pP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The</a:t>
            </a:r>
            <a:r>
              <a:rPr sz="1200" b="1" spc="-26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003399"/>
                </a:solidFill>
                <a:latin typeface="Calibri"/>
                <a:cs typeface="Calibri"/>
              </a:rPr>
              <a:t>combination</a:t>
            </a:r>
            <a:r>
              <a:rPr sz="1200" b="1" spc="-3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of</a:t>
            </a:r>
            <a:r>
              <a:rPr sz="12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three</a:t>
            </a:r>
            <a:r>
              <a:rPr sz="1200" b="1" spc="-11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electrical</a:t>
            </a:r>
            <a:r>
              <a:rPr sz="1200" b="1" spc="-19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quantum</a:t>
            </a:r>
            <a:r>
              <a:rPr sz="1200" b="1" spc="-38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003399"/>
                </a:solidFill>
                <a:latin typeface="Calibri"/>
                <a:cs typeface="Calibri"/>
              </a:rPr>
              <a:t>effects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JE</a:t>
            </a:r>
            <a:r>
              <a:rPr sz="1200" b="1" spc="-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200" b="1" spc="-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QHE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sz="1200" b="1" spc="-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SET</a:t>
            </a:r>
            <a:r>
              <a:rPr sz="1200" b="1" spc="23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is</a:t>
            </a:r>
            <a:r>
              <a:rPr sz="1200" b="1" spc="-3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called</a:t>
            </a:r>
            <a:r>
              <a:rPr sz="12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"Quantum</a:t>
            </a:r>
            <a:r>
              <a:rPr sz="1200" b="1" spc="-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003399"/>
                </a:solidFill>
                <a:latin typeface="Calibri"/>
                <a:cs typeface="Calibri"/>
              </a:rPr>
              <a:t>Metrological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Triangle“</a:t>
            </a:r>
            <a:r>
              <a:rPr sz="1200" b="1" spc="21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-</a:t>
            </a:r>
            <a:r>
              <a:rPr sz="1200" b="1" spc="206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provides</a:t>
            </a:r>
            <a:r>
              <a:rPr sz="1200" b="1" spc="-19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the</a:t>
            </a:r>
            <a:r>
              <a:rPr sz="1200" b="1" spc="-3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accuracy</a:t>
            </a:r>
            <a:r>
              <a:rPr sz="1200" b="1" spc="-23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of</a:t>
            </a:r>
            <a:r>
              <a:rPr sz="1200" b="1" spc="-3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three</a:t>
            </a:r>
            <a:r>
              <a:rPr sz="12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quantum</a:t>
            </a:r>
            <a:r>
              <a:rPr sz="1200" b="1" spc="-49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003399"/>
                </a:solidFill>
                <a:latin typeface="Calibri"/>
                <a:cs typeface="Calibri"/>
              </a:rPr>
              <a:t>standards</a:t>
            </a:r>
            <a:r>
              <a:rPr sz="1200" b="1" spc="-3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in</a:t>
            </a:r>
            <a:r>
              <a:rPr sz="1200" b="1" spc="-41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the</a:t>
            </a:r>
            <a:r>
              <a:rPr sz="1200" b="1" spc="-26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3399"/>
                </a:solidFill>
                <a:latin typeface="Calibri"/>
                <a:cs typeface="Calibri"/>
              </a:rPr>
              <a:t>electrical</a:t>
            </a:r>
            <a:r>
              <a:rPr sz="1200" b="1" spc="-38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003399"/>
                </a:solidFill>
                <a:latin typeface="Calibri"/>
                <a:cs typeface="Calibri"/>
              </a:rPr>
              <a:t>domain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9629" y="1984534"/>
            <a:ext cx="122301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Josephson</a:t>
            </a:r>
            <a:r>
              <a:rPr sz="1350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AF50"/>
                </a:solidFill>
                <a:latin typeface="Calibri"/>
                <a:cs typeface="Calibri"/>
              </a:rPr>
              <a:t>Effect: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2152" y="1975261"/>
            <a:ext cx="1034891" cy="56441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sz="1350" i="1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1350" i="1" baseline="-20833" dirty="0">
                <a:solidFill>
                  <a:srgbClr val="00AF50"/>
                </a:solidFill>
                <a:latin typeface="Calibri"/>
                <a:cs typeface="Calibri"/>
              </a:rPr>
              <a:t>JVS</a:t>
            </a:r>
            <a:r>
              <a:rPr sz="1350" i="1" spc="134" baseline="-2083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=</a:t>
            </a:r>
            <a:r>
              <a:rPr sz="135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1350" i="1" spc="-1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25" dirty="0">
                <a:solidFill>
                  <a:srgbClr val="00AF50"/>
                </a:solidFill>
                <a:latin typeface="Symbol"/>
                <a:cs typeface="Symbol"/>
              </a:rPr>
              <a:t></a:t>
            </a:r>
            <a:r>
              <a:rPr sz="1425" spc="-7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350" i="1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1350" i="1" baseline="-20833" dirty="0">
                <a:solidFill>
                  <a:srgbClr val="00AF50"/>
                </a:solidFill>
                <a:latin typeface="Calibri"/>
                <a:cs typeface="Calibri"/>
              </a:rPr>
              <a:t>J</a:t>
            </a:r>
            <a:r>
              <a:rPr sz="1350" i="1" spc="129" baseline="-2083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/</a:t>
            </a:r>
            <a:r>
              <a:rPr sz="1350" spc="-1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i="1" spc="-19" dirty="0">
                <a:solidFill>
                  <a:srgbClr val="00AF50"/>
                </a:solidFill>
                <a:latin typeface="Calibri"/>
                <a:cs typeface="Calibri"/>
              </a:rPr>
              <a:t>K</a:t>
            </a:r>
            <a:r>
              <a:rPr sz="1350" i="1" spc="-28" baseline="-20833" dirty="0">
                <a:solidFill>
                  <a:srgbClr val="00AF50"/>
                </a:solidFill>
                <a:latin typeface="Calibri"/>
                <a:cs typeface="Calibri"/>
              </a:rPr>
              <a:t>J</a:t>
            </a:r>
            <a:endParaRPr sz="1350" baseline="-20833">
              <a:latin typeface="Calibri"/>
              <a:cs typeface="Calibri"/>
            </a:endParaRPr>
          </a:p>
          <a:p>
            <a:pPr marL="64770">
              <a:spcBef>
                <a:spcPts val="1046"/>
              </a:spcBef>
            </a:pPr>
            <a:r>
              <a:rPr sz="1350" i="1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350" i="1" baseline="-20833" dirty="0">
                <a:solidFill>
                  <a:srgbClr val="00AF50"/>
                </a:solidFill>
                <a:latin typeface="Calibri"/>
                <a:cs typeface="Calibri"/>
              </a:rPr>
              <a:t>QHR</a:t>
            </a:r>
            <a:r>
              <a:rPr sz="1350" i="1" spc="146" baseline="-2083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=</a:t>
            </a:r>
            <a:r>
              <a:rPr sz="1350" spc="-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1350" i="1" baseline="-20833" dirty="0">
                <a:solidFill>
                  <a:srgbClr val="00AF50"/>
                </a:solidFill>
                <a:latin typeface="Calibri"/>
                <a:cs typeface="Calibri"/>
              </a:rPr>
              <a:t>K</a:t>
            </a:r>
            <a:r>
              <a:rPr sz="1350" i="1" spc="134" baseline="-2083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/</a:t>
            </a:r>
            <a:r>
              <a:rPr sz="1350" spc="-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i="1" spc="-38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9628" y="2325147"/>
            <a:ext cx="146589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Quantum</a:t>
            </a:r>
            <a:r>
              <a:rPr sz="1350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Hall</a:t>
            </a:r>
            <a:r>
              <a:rPr sz="135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AF50"/>
                </a:solidFill>
                <a:latin typeface="Calibri"/>
                <a:cs typeface="Calibri"/>
              </a:rPr>
              <a:t>Effect: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99628" y="2651188"/>
            <a:ext cx="184118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i="1" dirty="0">
                <a:solidFill>
                  <a:srgbClr val="00AF50"/>
                </a:solidFill>
                <a:latin typeface="Calibri"/>
                <a:cs typeface="Calibri"/>
              </a:rPr>
              <a:t>Single</a:t>
            </a:r>
            <a:r>
              <a:rPr sz="1350" i="1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i="1" dirty="0">
                <a:solidFill>
                  <a:srgbClr val="00AF50"/>
                </a:solidFill>
                <a:latin typeface="Calibri"/>
                <a:cs typeface="Calibri"/>
              </a:rPr>
              <a:t>Electron</a:t>
            </a:r>
            <a:r>
              <a:rPr sz="1350" i="1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i="1" spc="-8" dirty="0">
                <a:solidFill>
                  <a:srgbClr val="00AF50"/>
                </a:solidFill>
                <a:latin typeface="Calibri"/>
                <a:cs typeface="Calibri"/>
              </a:rPr>
              <a:t>Tunnelling: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1583" y="2693479"/>
            <a:ext cx="73675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025" i="1" baseline="13888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900" i="1" dirty="0">
                <a:solidFill>
                  <a:srgbClr val="00AF50"/>
                </a:solidFill>
                <a:latin typeface="Calibri"/>
                <a:cs typeface="Calibri"/>
              </a:rPr>
              <a:t>SET</a:t>
            </a:r>
            <a:r>
              <a:rPr sz="900" i="1" spc="9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25" i="1" baseline="13888" dirty="0">
                <a:solidFill>
                  <a:srgbClr val="00AF50"/>
                </a:solidFill>
                <a:latin typeface="Calibri"/>
                <a:cs typeface="Calibri"/>
              </a:rPr>
              <a:t>=</a:t>
            </a:r>
            <a:r>
              <a:rPr sz="2025" i="1" spc="-11" baseline="1388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25" i="1" baseline="13888" dirty="0">
                <a:solidFill>
                  <a:srgbClr val="00AF50"/>
                </a:solidFill>
                <a:latin typeface="Calibri"/>
                <a:cs typeface="Calibri"/>
              </a:rPr>
              <a:t>Q</a:t>
            </a:r>
            <a:r>
              <a:rPr sz="900" i="1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900" i="1" spc="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25" i="1" spc="-28" baseline="13888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900" i="1" spc="-19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48176" y="3297321"/>
            <a:ext cx="173831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89" y="0"/>
                </a:lnTo>
              </a:path>
            </a:pathLst>
          </a:custGeom>
          <a:ln w="89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90890" y="3028836"/>
            <a:ext cx="353378" cy="476157"/>
          </a:xfrm>
          <a:prstGeom prst="rect">
            <a:avLst/>
          </a:prstGeom>
        </p:spPr>
        <p:txBody>
          <a:bodyPr vert="horz" wrap="square" lIns="0" tIns="44768" rIns="0" bIns="0" rtlCol="0">
            <a:spAutoFit/>
          </a:bodyPr>
          <a:lstStyle/>
          <a:p>
            <a:pPr marL="28575">
              <a:spcBef>
                <a:spcPts val="353"/>
              </a:spcBef>
            </a:pPr>
            <a:r>
              <a:rPr sz="1913" baseline="-35947" dirty="0">
                <a:latin typeface="Symbol"/>
                <a:cs typeface="Symbol"/>
              </a:rPr>
              <a:t></a:t>
            </a:r>
            <a:r>
              <a:rPr sz="1913" spc="107" baseline="-35947" dirty="0">
                <a:latin typeface="Times New Roman"/>
                <a:cs typeface="Times New Roman"/>
              </a:rPr>
              <a:t> </a:t>
            </a:r>
            <a:r>
              <a:rPr sz="1275" i="1" spc="-26" dirty="0">
                <a:latin typeface="Times New Roman"/>
                <a:cs typeface="Times New Roman"/>
              </a:rPr>
              <a:t>2e</a:t>
            </a:r>
            <a:endParaRPr sz="1275">
              <a:latin typeface="Times New Roman"/>
              <a:cs typeface="Times New Roman"/>
            </a:endParaRPr>
          </a:p>
          <a:p>
            <a:pPr marL="204788">
              <a:spcBef>
                <a:spcPts val="278"/>
              </a:spcBef>
            </a:pPr>
            <a:r>
              <a:rPr sz="1275" i="1" spc="-38" dirty="0">
                <a:latin typeface="Times New Roman"/>
                <a:cs typeface="Times New Roman"/>
              </a:rPr>
              <a:t>h</a:t>
            </a:r>
            <a:endParaRPr sz="127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78572" y="3165750"/>
            <a:ext cx="128588" cy="20630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275" i="1" spc="-38" dirty="0">
                <a:latin typeface="Times New Roman"/>
                <a:cs typeface="Times New Roman"/>
              </a:rPr>
              <a:t>K</a:t>
            </a:r>
            <a:endParaRPr sz="1275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01493" y="3274459"/>
            <a:ext cx="61913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i="1" spc="-38" dirty="0">
                <a:latin typeface="Times New Roman"/>
                <a:cs typeface="Times New Roman"/>
              </a:rPr>
              <a:t>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05674" y="3294243"/>
            <a:ext cx="18288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333" y="0"/>
                </a:lnTo>
              </a:path>
            </a:pathLst>
          </a:custGeom>
          <a:ln w="10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86873" y="3208398"/>
            <a:ext cx="201454" cy="23137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28575">
              <a:spcBef>
                <a:spcPts val="94"/>
              </a:spcBef>
            </a:pPr>
            <a:r>
              <a:rPr sz="2138" i="1" spc="33" baseline="-24853" dirty="0">
                <a:latin typeface="Times New Roman"/>
                <a:cs typeface="Times New Roman"/>
              </a:rPr>
              <a:t>e</a:t>
            </a:r>
            <a:r>
              <a:rPr sz="825" i="1" spc="23" dirty="0">
                <a:latin typeface="Times New Roman"/>
                <a:cs typeface="Times New Roman"/>
              </a:rPr>
              <a:t>2</a:t>
            </a:r>
            <a:endParaRPr sz="825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05730" y="3269672"/>
            <a:ext cx="90964" cy="13898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825" i="1" spc="-38" dirty="0">
                <a:latin typeface="Times New Roman"/>
                <a:cs typeface="Times New Roman"/>
              </a:rPr>
              <a:t>K</a:t>
            </a:r>
            <a:endParaRPr sz="825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31157" y="3031533"/>
            <a:ext cx="342424" cy="23137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28575">
              <a:spcBef>
                <a:spcPts val="94"/>
              </a:spcBef>
            </a:pPr>
            <a:r>
              <a:rPr sz="2138" baseline="-35087" dirty="0">
                <a:latin typeface="Symbol"/>
                <a:cs typeface="Symbol"/>
              </a:rPr>
              <a:t></a:t>
            </a:r>
            <a:r>
              <a:rPr sz="2138" spc="17" baseline="-35087" dirty="0">
                <a:latin typeface="Times New Roman"/>
                <a:cs typeface="Times New Roman"/>
              </a:rPr>
              <a:t>  </a:t>
            </a:r>
            <a:r>
              <a:rPr sz="1425" i="1" spc="-38" dirty="0">
                <a:latin typeface="Times New Roman"/>
                <a:cs typeface="Times New Roman"/>
              </a:rPr>
              <a:t>h</a:t>
            </a:r>
            <a:endParaRPr sz="1425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93838" y="3147043"/>
            <a:ext cx="131921" cy="231313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1425" i="1" spc="-38" dirty="0">
                <a:latin typeface="Times New Roman"/>
                <a:cs typeface="Times New Roman"/>
              </a:rPr>
              <a:t>R</a:t>
            </a:r>
            <a:endParaRPr sz="1425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17346" y="3256216"/>
            <a:ext cx="70009" cy="132312"/>
          </a:xfrm>
          <a:prstGeom prst="rect">
            <a:avLst/>
          </a:prstGeom>
        </p:spPr>
        <p:txBody>
          <a:bodyPr vert="horz" wrap="square" lIns="0" tIns="10953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788" i="1" spc="-38" dirty="0">
                <a:latin typeface="Times New Roman"/>
                <a:cs typeface="Times New Roman"/>
              </a:rPr>
              <a:t>S</a:t>
            </a:r>
            <a:endParaRPr sz="788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07619" y="3169349"/>
            <a:ext cx="42624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i="1" dirty="0">
                <a:latin typeface="Times New Roman"/>
                <a:cs typeface="Times New Roman"/>
              </a:rPr>
              <a:t>Q</a:t>
            </a:r>
            <a:r>
              <a:rPr sz="1200" i="1" spc="49" dirty="0">
                <a:latin typeface="Times New Roman"/>
                <a:cs typeface="Times New Roman"/>
              </a:rPr>
              <a:t>  </a:t>
            </a:r>
            <a:r>
              <a:rPr sz="1200" i="1" dirty="0">
                <a:latin typeface="Times New Roman"/>
                <a:cs typeface="Times New Roman"/>
              </a:rPr>
              <a:t>= </a:t>
            </a:r>
            <a:r>
              <a:rPr sz="1200" i="1" spc="-38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4828" y="1507616"/>
            <a:ext cx="1916811" cy="1816053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876383" y="1438846"/>
            <a:ext cx="50482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4763" algn="r">
              <a:spcBef>
                <a:spcPts val="75"/>
              </a:spcBef>
            </a:pPr>
            <a:r>
              <a:rPr sz="900" spc="-8" dirty="0">
                <a:solidFill>
                  <a:srgbClr val="C00000"/>
                </a:solidFill>
                <a:latin typeface="Calibri"/>
                <a:cs typeface="Calibri"/>
              </a:rPr>
              <a:t>Josephson</a:t>
            </a:r>
            <a:endParaRPr sz="900">
              <a:latin typeface="Calibri"/>
              <a:cs typeface="Calibri"/>
            </a:endParaRPr>
          </a:p>
          <a:p>
            <a:pPr marR="3810" algn="r"/>
            <a:r>
              <a:rPr sz="900" spc="-8" dirty="0">
                <a:solidFill>
                  <a:srgbClr val="C00000"/>
                </a:solidFill>
                <a:latin typeface="Calibri"/>
                <a:cs typeface="Calibri"/>
              </a:rPr>
              <a:t>Effect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55448" y="2726817"/>
            <a:ext cx="48768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6194">
              <a:spcBef>
                <a:spcPts val="75"/>
              </a:spcBef>
            </a:pPr>
            <a:r>
              <a:rPr sz="900" spc="-8" dirty="0">
                <a:solidFill>
                  <a:srgbClr val="C00000"/>
                </a:solidFill>
                <a:latin typeface="Calibri"/>
                <a:cs typeface="Calibri"/>
              </a:rPr>
              <a:t>Quantum </a:t>
            </a:r>
            <a:r>
              <a:rPr sz="900" dirty="0">
                <a:solidFill>
                  <a:srgbClr val="C00000"/>
                </a:solidFill>
                <a:latin typeface="Calibri"/>
                <a:cs typeface="Calibri"/>
              </a:rPr>
              <a:t>Hall</a:t>
            </a:r>
            <a:r>
              <a:rPr sz="900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C00000"/>
                </a:solidFill>
                <a:latin typeface="Calibri"/>
                <a:cs typeface="Calibri"/>
              </a:rPr>
              <a:t>Effect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03907" y="2726817"/>
            <a:ext cx="71628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900" spc="-8" dirty="0">
                <a:solidFill>
                  <a:srgbClr val="C00000"/>
                </a:solidFill>
                <a:latin typeface="Calibri"/>
                <a:cs typeface="Calibri"/>
              </a:rPr>
              <a:t>Single-electron transport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53273" y="1562909"/>
            <a:ext cx="21717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305" y="0"/>
                </a:lnTo>
              </a:path>
            </a:pathLst>
          </a:custGeom>
          <a:ln w="111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303207" y="1560012"/>
            <a:ext cx="121444" cy="255359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575" i="1" spc="-38" dirty="0">
                <a:latin typeface="Times New Roman"/>
                <a:cs typeface="Times New Roman"/>
              </a:rPr>
              <a:t>h</a:t>
            </a:r>
            <a:endParaRPr sz="1575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65551" y="1400744"/>
            <a:ext cx="468154" cy="255359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38100">
              <a:spcBef>
                <a:spcPts val="101"/>
              </a:spcBef>
            </a:pPr>
            <a:r>
              <a:rPr sz="1575" i="1" spc="75" dirty="0">
                <a:latin typeface="Times New Roman"/>
                <a:cs typeface="Times New Roman"/>
              </a:rPr>
              <a:t>K</a:t>
            </a:r>
            <a:r>
              <a:rPr sz="1406" i="1" spc="113" baseline="-24444" dirty="0">
                <a:latin typeface="Times New Roman"/>
                <a:cs typeface="Times New Roman"/>
              </a:rPr>
              <a:t>J</a:t>
            </a:r>
            <a:r>
              <a:rPr sz="1406" i="1" spc="134" baseline="-24444" dirty="0">
                <a:latin typeface="Times New Roman"/>
                <a:cs typeface="Times New Roman"/>
              </a:rPr>
              <a:t>  </a:t>
            </a:r>
            <a:r>
              <a:rPr sz="1575" spc="-45" dirty="0">
                <a:latin typeface="Symbol"/>
                <a:cs typeface="Symbol"/>
              </a:rPr>
              <a:t></a:t>
            </a:r>
            <a:endParaRPr sz="1575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99107" y="1272678"/>
            <a:ext cx="372904" cy="255359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2025" b="1" baseline="4629" dirty="0">
                <a:solidFill>
                  <a:srgbClr val="C00000"/>
                </a:solidFill>
                <a:latin typeface="Calibri"/>
                <a:cs typeface="Calibri"/>
              </a:rPr>
              <a:t>?</a:t>
            </a:r>
            <a:r>
              <a:rPr sz="2025" b="1" spc="461" baseline="462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75" i="1" spc="-19" dirty="0">
                <a:latin typeface="Times New Roman"/>
                <a:cs typeface="Times New Roman"/>
              </a:rPr>
              <a:t>2e</a:t>
            </a:r>
            <a:endParaRPr sz="1575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17839" y="3398235"/>
            <a:ext cx="9525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i="1" spc="-38" dirty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53246" y="3265647"/>
            <a:ext cx="63150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307657" algn="l"/>
              </a:tabLst>
            </a:pPr>
            <a:r>
              <a:rPr i="1" spc="-38" dirty="0">
                <a:latin typeface="Times New Roman"/>
                <a:cs typeface="Times New Roman"/>
              </a:rPr>
              <a:t>Q</a:t>
            </a:r>
            <a:r>
              <a:rPr i="1" dirty="0">
                <a:latin typeface="Times New Roman"/>
                <a:cs typeface="Times New Roman"/>
              </a:rPr>
              <a:t>	=</a:t>
            </a:r>
            <a:r>
              <a:rPr i="1" spc="-8" dirty="0">
                <a:latin typeface="Times New Roman"/>
                <a:cs typeface="Times New Roman"/>
              </a:rPr>
              <a:t> </a:t>
            </a:r>
            <a:r>
              <a:rPr i="1" spc="-38" dirty="0">
                <a:latin typeface="Times New Roman"/>
                <a:cs typeface="Times New Roman"/>
              </a:rPr>
              <a:t>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63191" y="3145632"/>
            <a:ext cx="9858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38" dirty="0">
                <a:solidFill>
                  <a:srgbClr val="C00000"/>
                </a:solidFill>
                <a:latin typeface="Calibri"/>
                <a:cs typeface="Calibri"/>
              </a:rPr>
              <a:t>?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254083" y="3465341"/>
            <a:ext cx="182403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2953" y="0"/>
                </a:lnTo>
              </a:path>
            </a:pathLst>
          </a:custGeom>
          <a:ln w="96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235266" y="3382813"/>
            <a:ext cx="200978" cy="222177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28575">
              <a:spcBef>
                <a:spcPts val="68"/>
              </a:spcBef>
            </a:pPr>
            <a:r>
              <a:rPr sz="2081" i="1" spc="50" baseline="-25525" dirty="0">
                <a:latin typeface="Times New Roman"/>
                <a:cs typeface="Times New Roman"/>
              </a:rPr>
              <a:t>e</a:t>
            </a:r>
            <a:r>
              <a:rPr sz="788" i="1" spc="34" dirty="0">
                <a:latin typeface="Times New Roman"/>
                <a:cs typeface="Times New Roman"/>
              </a:rPr>
              <a:t>2</a:t>
            </a:r>
            <a:endParaRPr sz="788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79794" y="3213637"/>
            <a:ext cx="341948" cy="2222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28575">
              <a:spcBef>
                <a:spcPts val="68"/>
              </a:spcBef>
            </a:pPr>
            <a:r>
              <a:rPr sz="2081" spc="-444" baseline="-34534" dirty="0">
                <a:latin typeface="Symbol"/>
                <a:cs typeface="Symbol"/>
              </a:rPr>
              <a:t></a:t>
            </a:r>
            <a:r>
              <a:rPr sz="2025" b="1" spc="-444" baseline="1543" dirty="0">
                <a:solidFill>
                  <a:srgbClr val="C00000"/>
                </a:solidFill>
                <a:latin typeface="Calibri"/>
                <a:cs typeface="Calibri"/>
              </a:rPr>
              <a:t>?</a:t>
            </a:r>
            <a:r>
              <a:rPr sz="2025" b="1" spc="67" baseline="1543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388" i="1" spc="-38" dirty="0">
                <a:latin typeface="Times New Roman"/>
                <a:cs typeface="Times New Roman"/>
              </a:rPr>
              <a:t>h</a:t>
            </a:r>
            <a:endParaRPr sz="1388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54593" y="3441424"/>
            <a:ext cx="90964" cy="133274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788" i="1" spc="-38" dirty="0">
                <a:latin typeface="Times New Roman"/>
                <a:cs typeface="Times New Roman"/>
              </a:rPr>
              <a:t>K</a:t>
            </a:r>
            <a:endParaRPr sz="788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42876" y="3324125"/>
            <a:ext cx="131921" cy="2222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388" i="1" spc="-38" dirty="0">
                <a:latin typeface="Times New Roman"/>
                <a:cs typeface="Times New Roman"/>
              </a:rPr>
              <a:t>R</a:t>
            </a:r>
            <a:endParaRPr sz="1388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1663" y="3586830"/>
            <a:ext cx="125110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Ohm's</a:t>
            </a:r>
            <a:r>
              <a:rPr sz="135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law</a:t>
            </a:r>
            <a:r>
              <a:rPr sz="135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V</a:t>
            </a:r>
            <a:r>
              <a:rPr sz="135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=</a:t>
            </a:r>
            <a:r>
              <a:rPr sz="1350" b="1" spc="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135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spc="-38" dirty="0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22734" y="4124572"/>
            <a:ext cx="534829" cy="0"/>
          </a:xfrm>
          <a:custGeom>
            <a:avLst/>
            <a:gdLst/>
            <a:ahLst/>
            <a:cxnLst/>
            <a:rect l="l" t="t" r="r" b="b"/>
            <a:pathLst>
              <a:path w="713105">
                <a:moveTo>
                  <a:pt x="0" y="0"/>
                </a:moveTo>
                <a:lnTo>
                  <a:pt x="712682" y="0"/>
                </a:lnTo>
              </a:path>
            </a:pathLst>
          </a:custGeom>
          <a:ln w="12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99406" y="4124572"/>
            <a:ext cx="301943" cy="0"/>
          </a:xfrm>
          <a:custGeom>
            <a:avLst/>
            <a:gdLst/>
            <a:ahLst/>
            <a:cxnLst/>
            <a:rect l="l" t="t" r="r" b="b"/>
            <a:pathLst>
              <a:path w="402589">
                <a:moveTo>
                  <a:pt x="0" y="0"/>
                </a:moveTo>
                <a:lnTo>
                  <a:pt x="402121" y="0"/>
                </a:lnTo>
              </a:path>
            </a:pathLst>
          </a:custGeom>
          <a:ln w="121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621404" y="4269496"/>
            <a:ext cx="77629" cy="1659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13" i="1" spc="-38" dirty="0">
                <a:latin typeface="Times New Roman"/>
                <a:cs typeface="Times New Roman"/>
              </a:rPr>
              <a:t>J</a:t>
            </a:r>
            <a:endParaRPr sz="1013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7936" y="4121800"/>
            <a:ext cx="840581" cy="2769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  <a:tabLst>
                <a:tab pos="767714" algn="l"/>
              </a:tabLst>
            </a:pPr>
            <a:r>
              <a:rPr sz="1725" i="1" spc="-38" dirty="0">
                <a:latin typeface="Times New Roman"/>
                <a:cs typeface="Times New Roman"/>
              </a:rPr>
              <a:t>K</a:t>
            </a:r>
            <a:r>
              <a:rPr sz="1725" i="1" dirty="0">
                <a:latin typeface="Times New Roman"/>
                <a:cs typeface="Times New Roman"/>
              </a:rPr>
              <a:t>	</a:t>
            </a:r>
            <a:r>
              <a:rPr sz="1725" i="1" spc="-38" dirty="0">
                <a:latin typeface="Times New Roman"/>
                <a:cs typeface="Times New Roman"/>
              </a:rPr>
              <a:t>i</a:t>
            </a:r>
            <a:endParaRPr sz="1725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9603" y="3805389"/>
            <a:ext cx="1088231" cy="2769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  <a:tabLst>
                <a:tab pos="357663" algn="l"/>
                <a:tab pos="821531" algn="l"/>
              </a:tabLst>
            </a:pPr>
            <a:r>
              <a:rPr sz="1725" i="1" spc="23" dirty="0">
                <a:latin typeface="Times New Roman"/>
                <a:cs typeface="Times New Roman"/>
              </a:rPr>
              <a:t>n</a:t>
            </a:r>
            <a:r>
              <a:rPr sz="1519" i="1" spc="33" baseline="-22633" dirty="0">
                <a:latin typeface="Times New Roman"/>
                <a:cs typeface="Times New Roman"/>
              </a:rPr>
              <a:t>J</a:t>
            </a:r>
            <a:r>
              <a:rPr sz="1519" i="1" baseline="-22633" dirty="0">
                <a:latin typeface="Times New Roman"/>
                <a:cs typeface="Times New Roman"/>
              </a:rPr>
              <a:t>	</a:t>
            </a:r>
            <a:r>
              <a:rPr sz="1725" i="1" dirty="0">
                <a:latin typeface="Times New Roman"/>
                <a:cs typeface="Times New Roman"/>
              </a:rPr>
              <a:t>f</a:t>
            </a:r>
            <a:r>
              <a:rPr sz="1725" i="1" spc="-233" dirty="0">
                <a:latin typeface="Times New Roman"/>
                <a:cs typeface="Times New Roman"/>
              </a:rPr>
              <a:t> </a:t>
            </a:r>
            <a:r>
              <a:rPr sz="1519" i="1" spc="-56" baseline="-22633" dirty="0">
                <a:latin typeface="Times New Roman"/>
                <a:cs typeface="Times New Roman"/>
              </a:rPr>
              <a:t>J</a:t>
            </a:r>
            <a:r>
              <a:rPr sz="1519" i="1" baseline="-22633" dirty="0">
                <a:latin typeface="Times New Roman"/>
                <a:cs typeface="Times New Roman"/>
              </a:rPr>
              <a:t>	</a:t>
            </a:r>
            <a:r>
              <a:rPr sz="1725" i="1" spc="-19" dirty="0">
                <a:latin typeface="Times New Roman"/>
                <a:cs typeface="Times New Roman"/>
              </a:rPr>
              <a:t>R</a:t>
            </a:r>
            <a:r>
              <a:rPr sz="1519" i="1" spc="-28" baseline="-24691" dirty="0">
                <a:latin typeface="Times New Roman"/>
                <a:cs typeface="Times New Roman"/>
              </a:rPr>
              <a:t>K</a:t>
            </a:r>
            <a:endParaRPr sz="1519" baseline="-24691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82097" y="3948857"/>
            <a:ext cx="1124903" cy="2769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  <a:tabLst>
                <a:tab pos="574358" algn="l"/>
                <a:tab pos="937736" algn="l"/>
              </a:tabLst>
            </a:pPr>
            <a:r>
              <a:rPr sz="1725" spc="-38" dirty="0">
                <a:latin typeface="Symbol"/>
                <a:cs typeface="Symbol"/>
              </a:rPr>
              <a:t></a:t>
            </a:r>
            <a:r>
              <a:rPr sz="1725" dirty="0">
                <a:latin typeface="Times New Roman"/>
                <a:cs typeface="Times New Roman"/>
              </a:rPr>
              <a:t>	</a:t>
            </a:r>
            <a:r>
              <a:rPr sz="1725" i="1" spc="-19" dirty="0">
                <a:latin typeface="Times New Roman"/>
                <a:cs typeface="Times New Roman"/>
              </a:rPr>
              <a:t>Q</a:t>
            </a:r>
            <a:r>
              <a:rPr sz="1519" i="1" spc="-28" baseline="-24691" dirty="0">
                <a:latin typeface="Times New Roman"/>
                <a:cs typeface="Times New Roman"/>
              </a:rPr>
              <a:t>S</a:t>
            </a:r>
            <a:r>
              <a:rPr sz="1519" i="1" baseline="-24691" dirty="0">
                <a:latin typeface="Times New Roman"/>
                <a:cs typeface="Times New Roman"/>
              </a:rPr>
              <a:t>	</a:t>
            </a:r>
            <a:r>
              <a:rPr sz="1725" i="1" dirty="0">
                <a:latin typeface="Times New Roman"/>
                <a:cs typeface="Times New Roman"/>
              </a:rPr>
              <a:t>f</a:t>
            </a:r>
            <a:r>
              <a:rPr sz="1725" i="1" spc="-266" dirty="0">
                <a:latin typeface="Times New Roman"/>
                <a:cs typeface="Times New Roman"/>
              </a:rPr>
              <a:t> </a:t>
            </a:r>
            <a:r>
              <a:rPr sz="1519" i="1" spc="-56" baseline="-24691" dirty="0">
                <a:latin typeface="Times New Roman"/>
                <a:cs typeface="Times New Roman"/>
              </a:rPr>
              <a:t>S</a:t>
            </a:r>
            <a:endParaRPr sz="1519" baseline="-24691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384406" y="4112006"/>
            <a:ext cx="250508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521" y="0"/>
                </a:lnTo>
              </a:path>
            </a:pathLst>
          </a:custGeom>
          <a:ln w="122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511953" y="4254597"/>
            <a:ext cx="82867" cy="164533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013" i="1" spc="-38" dirty="0">
                <a:latin typeface="Times New Roman"/>
                <a:cs typeface="Times New Roman"/>
              </a:rPr>
              <a:t>S</a:t>
            </a:r>
            <a:endParaRPr sz="1013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31190" y="4108861"/>
            <a:ext cx="80010" cy="27459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725" i="1" spc="-38" dirty="0">
                <a:latin typeface="Times New Roman"/>
                <a:cs typeface="Times New Roman"/>
              </a:rPr>
              <a:t>f</a:t>
            </a:r>
            <a:endParaRPr sz="1725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10831" y="3795722"/>
            <a:ext cx="198596" cy="27459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sz="1725" i="1" spc="-8" dirty="0">
                <a:latin typeface="Times New Roman"/>
                <a:cs typeface="Times New Roman"/>
              </a:rPr>
              <a:t>f</a:t>
            </a:r>
            <a:r>
              <a:rPr sz="1725" i="1" spc="-244" dirty="0">
                <a:latin typeface="Times New Roman"/>
                <a:cs typeface="Times New Roman"/>
              </a:rPr>
              <a:t> </a:t>
            </a:r>
            <a:r>
              <a:rPr sz="1519" i="1" spc="-56" baseline="-22633" dirty="0">
                <a:latin typeface="Times New Roman"/>
                <a:cs typeface="Times New Roman"/>
              </a:rPr>
              <a:t>J</a:t>
            </a:r>
            <a:endParaRPr sz="1519" baseline="-22633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00583" y="3938498"/>
            <a:ext cx="1744504" cy="27459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8100">
              <a:spcBef>
                <a:spcPts val="71"/>
              </a:spcBef>
              <a:tabLst>
                <a:tab pos="792956" algn="l"/>
              </a:tabLst>
            </a:pPr>
            <a:r>
              <a:rPr sz="1725" i="1" dirty="0">
                <a:latin typeface="Times New Roman"/>
                <a:cs typeface="Times New Roman"/>
              </a:rPr>
              <a:t>n</a:t>
            </a:r>
            <a:r>
              <a:rPr sz="1519" i="1" baseline="-22633" dirty="0">
                <a:latin typeface="Times New Roman"/>
                <a:cs typeface="Times New Roman"/>
              </a:rPr>
              <a:t>J</a:t>
            </a:r>
            <a:r>
              <a:rPr sz="1519" i="1" spc="185" baseline="-22633" dirty="0">
                <a:latin typeface="Times New Roman"/>
                <a:cs typeface="Times New Roman"/>
              </a:rPr>
              <a:t>  </a:t>
            </a:r>
            <a:r>
              <a:rPr sz="1725" i="1" spc="-38" dirty="0">
                <a:latin typeface="Times New Roman"/>
                <a:cs typeface="Times New Roman"/>
              </a:rPr>
              <a:t>i</a:t>
            </a:r>
            <a:r>
              <a:rPr sz="1725" i="1" dirty="0">
                <a:latin typeface="Times New Roman"/>
                <a:cs typeface="Times New Roman"/>
              </a:rPr>
              <a:t>	</a:t>
            </a:r>
            <a:r>
              <a:rPr sz="1725" dirty="0">
                <a:latin typeface="Symbol"/>
                <a:cs typeface="Symbol"/>
              </a:rPr>
              <a:t></a:t>
            </a:r>
            <a:r>
              <a:rPr sz="1725" spc="26" dirty="0">
                <a:latin typeface="Times New Roman"/>
                <a:cs typeface="Times New Roman"/>
              </a:rPr>
              <a:t> </a:t>
            </a:r>
            <a:r>
              <a:rPr sz="1725" i="1" spc="86" dirty="0">
                <a:latin typeface="Times New Roman"/>
                <a:cs typeface="Times New Roman"/>
              </a:rPr>
              <a:t>K</a:t>
            </a:r>
            <a:r>
              <a:rPr sz="1519" i="1" spc="129" baseline="-22633" dirty="0">
                <a:latin typeface="Times New Roman"/>
                <a:cs typeface="Times New Roman"/>
              </a:rPr>
              <a:t>J</a:t>
            </a:r>
            <a:r>
              <a:rPr sz="1519" i="1" spc="84" baseline="-22633" dirty="0">
                <a:latin typeface="Times New Roman"/>
                <a:cs typeface="Times New Roman"/>
              </a:rPr>
              <a:t> </a:t>
            </a:r>
            <a:r>
              <a:rPr sz="1725" i="1" dirty="0">
                <a:latin typeface="Times New Roman"/>
                <a:cs typeface="Times New Roman"/>
              </a:rPr>
              <a:t>R</a:t>
            </a:r>
            <a:r>
              <a:rPr sz="1519" i="1" baseline="-22633" dirty="0">
                <a:latin typeface="Times New Roman"/>
                <a:cs typeface="Times New Roman"/>
              </a:rPr>
              <a:t>K</a:t>
            </a:r>
            <a:r>
              <a:rPr sz="1519" i="1" spc="-107" baseline="-22633" dirty="0">
                <a:latin typeface="Times New Roman"/>
                <a:cs typeface="Times New Roman"/>
              </a:rPr>
              <a:t> </a:t>
            </a:r>
            <a:r>
              <a:rPr sz="1725" i="1" spc="-19" dirty="0">
                <a:latin typeface="Times New Roman"/>
                <a:cs typeface="Times New Roman"/>
              </a:rPr>
              <a:t>Q</a:t>
            </a:r>
            <a:r>
              <a:rPr sz="1519" i="1" spc="-28" baseline="-22633" dirty="0">
                <a:latin typeface="Times New Roman"/>
                <a:cs typeface="Times New Roman"/>
              </a:rPr>
              <a:t>S</a:t>
            </a:r>
            <a:endParaRPr sz="1519" baseline="-22633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093976" y="4041648"/>
            <a:ext cx="733901" cy="181928"/>
          </a:xfrm>
          <a:custGeom>
            <a:avLst/>
            <a:gdLst/>
            <a:ahLst/>
            <a:cxnLst/>
            <a:rect l="l" t="t" r="r" b="b"/>
            <a:pathLst>
              <a:path w="978535" h="242570">
                <a:moveTo>
                  <a:pt x="857249" y="0"/>
                </a:moveTo>
                <a:lnTo>
                  <a:pt x="857249" y="60579"/>
                </a:lnTo>
                <a:lnTo>
                  <a:pt x="0" y="60579"/>
                </a:lnTo>
                <a:lnTo>
                  <a:pt x="0" y="181737"/>
                </a:lnTo>
                <a:lnTo>
                  <a:pt x="857249" y="181737"/>
                </a:lnTo>
                <a:lnTo>
                  <a:pt x="857249" y="242316"/>
                </a:lnTo>
                <a:lnTo>
                  <a:pt x="978407" y="121158"/>
                </a:lnTo>
                <a:lnTo>
                  <a:pt x="857249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70468" y="4112006"/>
            <a:ext cx="136208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361" y="0"/>
                </a:lnTo>
              </a:path>
            </a:pathLst>
          </a:custGeom>
          <a:ln w="122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80389" y="4112006"/>
            <a:ext cx="243364" cy="0"/>
          </a:xfrm>
          <a:custGeom>
            <a:avLst/>
            <a:gdLst/>
            <a:ahLst/>
            <a:cxnLst/>
            <a:rect l="l" t="t" r="r" b="b"/>
            <a:pathLst>
              <a:path w="324484">
                <a:moveTo>
                  <a:pt x="0" y="0"/>
                </a:moveTo>
                <a:lnTo>
                  <a:pt x="324360" y="0"/>
                </a:lnTo>
              </a:path>
            </a:pathLst>
          </a:custGeom>
          <a:ln w="122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553497" y="3938061"/>
            <a:ext cx="2184559" cy="6379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lnSpc>
                <a:spcPts val="1976"/>
              </a:lnSpc>
              <a:spcBef>
                <a:spcPts val="75"/>
              </a:spcBef>
              <a:tabLst>
                <a:tab pos="496253" algn="l"/>
                <a:tab pos="1638776" algn="l"/>
              </a:tabLst>
            </a:pPr>
            <a:r>
              <a:rPr sz="1725" spc="-15" dirty="0">
                <a:latin typeface="Symbol"/>
                <a:cs typeface="Symbol"/>
              </a:rPr>
              <a:t></a:t>
            </a:r>
            <a:r>
              <a:rPr sz="1725" spc="-101" dirty="0">
                <a:latin typeface="Times New Roman"/>
                <a:cs typeface="Times New Roman"/>
              </a:rPr>
              <a:t> </a:t>
            </a:r>
            <a:r>
              <a:rPr sz="1725" i="1" spc="-38" dirty="0">
                <a:latin typeface="Times New Roman"/>
                <a:cs typeface="Times New Roman"/>
              </a:rPr>
              <a:t>1</a:t>
            </a:r>
            <a:r>
              <a:rPr sz="1725" i="1" dirty="0">
                <a:latin typeface="Times New Roman"/>
                <a:cs typeface="Times New Roman"/>
              </a:rPr>
              <a:t>	</a:t>
            </a:r>
            <a:r>
              <a:rPr sz="825" spc="-8" dirty="0">
                <a:latin typeface="Calibri"/>
                <a:cs typeface="Calibri"/>
              </a:rPr>
              <a:t>quantitie</a:t>
            </a:r>
            <a:r>
              <a:rPr sz="825" spc="-3338" dirty="0">
                <a:latin typeface="Calibri"/>
                <a:cs typeface="Calibri"/>
              </a:rPr>
              <a:t>s</a:t>
            </a:r>
            <a:r>
              <a:rPr sz="1238" spc="-11" baseline="68181" dirty="0">
                <a:latin typeface="Calibri"/>
                <a:cs typeface="Calibri"/>
              </a:rPr>
              <a:t>i</a:t>
            </a:r>
            <a:r>
              <a:rPr sz="1238" spc="-17" baseline="68181" dirty="0">
                <a:latin typeface="Calibri"/>
                <a:cs typeface="Calibri"/>
              </a:rPr>
              <a:t>n</a:t>
            </a:r>
            <a:r>
              <a:rPr sz="1238" spc="-5" baseline="68181" dirty="0">
                <a:latin typeface="Calibri"/>
                <a:cs typeface="Calibri"/>
              </a:rPr>
              <a:t>te</a:t>
            </a:r>
            <a:r>
              <a:rPr sz="1238" spc="-11" baseline="68181" dirty="0">
                <a:latin typeface="Calibri"/>
                <a:cs typeface="Calibri"/>
              </a:rPr>
              <a:t>g</a:t>
            </a:r>
            <a:r>
              <a:rPr sz="1238" spc="-5" baseline="68181" dirty="0">
                <a:latin typeface="Calibri"/>
                <a:cs typeface="Calibri"/>
              </a:rPr>
              <a:t>er</a:t>
            </a:r>
            <a:r>
              <a:rPr sz="1238" spc="90" baseline="68181" dirty="0">
                <a:latin typeface="Calibri"/>
                <a:cs typeface="Calibri"/>
              </a:rPr>
              <a:t> </a:t>
            </a:r>
            <a:r>
              <a:rPr sz="1238" spc="73" baseline="68181" dirty="0">
                <a:latin typeface="Calibri"/>
                <a:cs typeface="Calibri"/>
              </a:rPr>
              <a:t>nu</a:t>
            </a:r>
            <a:r>
              <a:rPr sz="1238" spc="-782" baseline="68181" dirty="0">
                <a:latin typeface="Calibri"/>
                <a:cs typeface="Calibri"/>
              </a:rPr>
              <a:t>m</a:t>
            </a:r>
            <a:r>
              <a:rPr sz="825" spc="53" dirty="0">
                <a:latin typeface="Calibri"/>
                <a:cs typeface="Calibri"/>
              </a:rPr>
              <a:t>tha</a:t>
            </a:r>
            <a:r>
              <a:rPr sz="825" spc="-754" dirty="0">
                <a:latin typeface="Calibri"/>
                <a:cs typeface="Calibri"/>
              </a:rPr>
              <a:t>t</a:t>
            </a:r>
            <a:r>
              <a:rPr sz="1238" spc="73" baseline="68181" dirty="0">
                <a:latin typeface="Calibri"/>
                <a:cs typeface="Calibri"/>
              </a:rPr>
              <a:t>ber</a:t>
            </a:r>
            <a:r>
              <a:rPr sz="1238" spc="-635" baseline="68181" dirty="0">
                <a:latin typeface="Calibri"/>
                <a:cs typeface="Calibri"/>
              </a:rPr>
              <a:t>s</a:t>
            </a:r>
            <a:r>
              <a:rPr sz="825" spc="49" dirty="0">
                <a:latin typeface="Calibri"/>
                <a:cs typeface="Calibri"/>
              </a:rPr>
              <a:t>ca</a:t>
            </a:r>
            <a:r>
              <a:rPr sz="825" spc="-484" dirty="0">
                <a:latin typeface="Calibri"/>
                <a:cs typeface="Calibri"/>
              </a:rPr>
              <a:t>n</a:t>
            </a:r>
            <a:r>
              <a:rPr sz="1238" spc="73" baseline="68181" dirty="0">
                <a:latin typeface="Calibri"/>
                <a:cs typeface="Calibri"/>
              </a:rPr>
              <a:t>a</a:t>
            </a:r>
            <a:r>
              <a:rPr sz="1238" spc="-107" baseline="68181" dirty="0">
                <a:latin typeface="Calibri"/>
                <a:cs typeface="Calibri"/>
              </a:rPr>
              <a:t>n</a:t>
            </a:r>
            <a:r>
              <a:rPr sz="825" spc="49" dirty="0">
                <a:latin typeface="Calibri"/>
                <a:cs typeface="Calibri"/>
              </a:rPr>
              <a:t>b</a:t>
            </a:r>
            <a:r>
              <a:rPr sz="825" spc="-683" dirty="0">
                <a:latin typeface="Calibri"/>
                <a:cs typeface="Calibri"/>
              </a:rPr>
              <a:t>e</a:t>
            </a:r>
            <a:r>
              <a:rPr sz="1238" spc="78" baseline="68181" dirty="0">
                <a:latin typeface="Calibri"/>
                <a:cs typeface="Calibri"/>
              </a:rPr>
              <a:t>d</a:t>
            </a:r>
            <a:r>
              <a:rPr sz="1238" spc="563" baseline="68181" dirty="0">
                <a:latin typeface="Calibri"/>
                <a:cs typeface="Calibri"/>
              </a:rPr>
              <a:t> </a:t>
            </a:r>
            <a:r>
              <a:rPr sz="1238" spc="-213" baseline="68181" dirty="0">
                <a:latin typeface="Calibri"/>
                <a:cs typeface="Calibri"/>
              </a:rPr>
              <a:t>freq</a:t>
            </a:r>
            <a:r>
              <a:rPr sz="1238" spc="-1215" baseline="68181" dirty="0">
                <a:latin typeface="Calibri"/>
                <a:cs typeface="Calibri"/>
              </a:rPr>
              <a:t>u</a:t>
            </a:r>
            <a:r>
              <a:rPr sz="825" spc="-143" dirty="0">
                <a:latin typeface="Calibri"/>
                <a:cs typeface="Calibri"/>
              </a:rPr>
              <a:t>antifie</a:t>
            </a:r>
            <a:r>
              <a:rPr sz="825" spc="-3158" dirty="0">
                <a:latin typeface="Calibri"/>
                <a:cs typeface="Calibri"/>
              </a:rPr>
              <a:t>d</a:t>
            </a:r>
            <a:r>
              <a:rPr sz="825" spc="-1009" dirty="0">
                <a:latin typeface="Calibri"/>
                <a:cs typeface="Calibri"/>
              </a:rPr>
              <a:t>u</a:t>
            </a:r>
            <a:r>
              <a:rPr sz="825" spc="-139" dirty="0">
                <a:latin typeface="Calibri"/>
                <a:cs typeface="Calibri"/>
              </a:rPr>
              <a:t>q</a:t>
            </a:r>
            <a:r>
              <a:rPr sz="825" dirty="0">
                <a:latin typeface="Calibri"/>
                <a:cs typeface="Calibri"/>
              </a:rPr>
              <a:t>	</a:t>
            </a:r>
            <a:r>
              <a:rPr sz="1238" baseline="68181" dirty="0">
                <a:latin typeface="Calibri"/>
                <a:cs typeface="Calibri"/>
              </a:rPr>
              <a:t>encies</a:t>
            </a:r>
            <a:r>
              <a:rPr sz="1238" spc="-56" baseline="68181" dirty="0">
                <a:latin typeface="Calibri"/>
                <a:cs typeface="Calibri"/>
              </a:rPr>
              <a:t> –</a:t>
            </a:r>
            <a:endParaRPr sz="1238" baseline="68181">
              <a:latin typeface="Calibri"/>
              <a:cs typeface="Calibri"/>
            </a:endParaRPr>
          </a:p>
          <a:p>
            <a:pPr marL="496253">
              <a:lnSpc>
                <a:spcPts val="896"/>
              </a:lnSpc>
            </a:pPr>
            <a:r>
              <a:rPr sz="825" dirty="0">
                <a:latin typeface="Calibri"/>
                <a:cs typeface="Calibri"/>
              </a:rPr>
              <a:t>experimentally</a:t>
            </a:r>
            <a:r>
              <a:rPr sz="825" spc="-41" dirty="0">
                <a:latin typeface="Calibri"/>
                <a:cs typeface="Calibri"/>
              </a:rPr>
              <a:t> </a:t>
            </a:r>
            <a:r>
              <a:rPr sz="825" dirty="0">
                <a:latin typeface="Calibri"/>
                <a:cs typeface="Calibri"/>
              </a:rPr>
              <a:t>with</a:t>
            </a:r>
            <a:r>
              <a:rPr sz="825" spc="-26" dirty="0">
                <a:latin typeface="Calibri"/>
                <a:cs typeface="Calibri"/>
              </a:rPr>
              <a:t> </a:t>
            </a:r>
            <a:r>
              <a:rPr sz="825" dirty="0">
                <a:latin typeface="Calibri"/>
                <a:cs typeface="Calibri"/>
              </a:rPr>
              <a:t>very</a:t>
            </a:r>
            <a:r>
              <a:rPr sz="825" spc="-11" dirty="0">
                <a:latin typeface="Calibri"/>
                <a:cs typeface="Calibri"/>
              </a:rPr>
              <a:t> </a:t>
            </a:r>
            <a:r>
              <a:rPr sz="825" dirty="0">
                <a:latin typeface="Calibri"/>
                <a:cs typeface="Calibri"/>
              </a:rPr>
              <a:t>high</a:t>
            </a:r>
            <a:r>
              <a:rPr sz="825" spc="-23" dirty="0">
                <a:latin typeface="Calibri"/>
                <a:cs typeface="Calibri"/>
              </a:rPr>
              <a:t> </a:t>
            </a:r>
            <a:r>
              <a:rPr sz="825" spc="-8" dirty="0">
                <a:latin typeface="Calibri"/>
                <a:cs typeface="Calibri"/>
              </a:rPr>
              <a:t>accuracy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327968" y="4109738"/>
            <a:ext cx="80010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i="1" spc="-38" dirty="0">
                <a:latin typeface="Times New Roman"/>
                <a:cs typeface="Times New Roman"/>
              </a:rPr>
              <a:t>f</a:t>
            </a:r>
            <a:endParaRPr sz="1725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308048" y="3799658"/>
            <a:ext cx="194309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725" i="1" spc="-8" dirty="0">
                <a:latin typeface="Times New Roman"/>
                <a:cs typeface="Times New Roman"/>
              </a:rPr>
              <a:t>f</a:t>
            </a:r>
            <a:r>
              <a:rPr sz="1725" i="1" spc="-278" dirty="0">
                <a:latin typeface="Times New Roman"/>
                <a:cs typeface="Times New Roman"/>
              </a:rPr>
              <a:t> </a:t>
            </a:r>
            <a:r>
              <a:rPr sz="1519" i="1" spc="-56" baseline="-22633" dirty="0">
                <a:latin typeface="Times New Roman"/>
                <a:cs typeface="Times New Roman"/>
              </a:rPr>
              <a:t>J</a:t>
            </a:r>
            <a:endParaRPr sz="1519" baseline="-22633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677510" y="3800095"/>
            <a:ext cx="128588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i="1" spc="-38" dirty="0">
                <a:latin typeface="Times New Roman"/>
                <a:cs typeface="Times New Roman"/>
              </a:rPr>
              <a:t>1</a:t>
            </a:r>
            <a:endParaRPr sz="1725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656715" y="3938060"/>
            <a:ext cx="531971" cy="35317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7166">
              <a:lnSpc>
                <a:spcPts val="1253"/>
              </a:lnSpc>
              <a:spcBef>
                <a:spcPts val="75"/>
              </a:spcBef>
              <a:tabLst>
                <a:tab pos="441960" algn="l"/>
              </a:tabLst>
            </a:pPr>
            <a:r>
              <a:rPr sz="1725" i="1" spc="-38" dirty="0">
                <a:latin typeface="Times New Roman"/>
                <a:cs typeface="Times New Roman"/>
              </a:rPr>
              <a:t>n</a:t>
            </a:r>
            <a:r>
              <a:rPr sz="1725" i="1" dirty="0">
                <a:latin typeface="Times New Roman"/>
                <a:cs typeface="Times New Roman"/>
              </a:rPr>
              <a:t>	</a:t>
            </a:r>
            <a:r>
              <a:rPr sz="1725" i="1" spc="-38" dirty="0">
                <a:latin typeface="Times New Roman"/>
                <a:cs typeface="Times New Roman"/>
              </a:rPr>
              <a:t>i</a:t>
            </a:r>
            <a:endParaRPr sz="1725">
              <a:latin typeface="Times New Roman"/>
              <a:cs typeface="Times New Roman"/>
            </a:endParaRPr>
          </a:p>
          <a:p>
            <a:pPr marL="28575">
              <a:lnSpc>
                <a:spcPts val="1253"/>
              </a:lnSpc>
              <a:tabLst>
                <a:tab pos="301943" algn="l"/>
              </a:tabLst>
            </a:pPr>
            <a:r>
              <a:rPr sz="2588" i="1" spc="-56" baseline="-28985" dirty="0">
                <a:latin typeface="Times New Roman"/>
                <a:cs typeface="Times New Roman"/>
              </a:rPr>
              <a:t>2</a:t>
            </a:r>
            <a:r>
              <a:rPr sz="2588" i="1" baseline="-28985" dirty="0">
                <a:latin typeface="Times New Roman"/>
                <a:cs typeface="Times New Roman"/>
              </a:rPr>
              <a:t>	</a:t>
            </a:r>
            <a:r>
              <a:rPr sz="1013" i="1" spc="-38" dirty="0">
                <a:latin typeface="Times New Roman"/>
                <a:cs typeface="Times New Roman"/>
              </a:rPr>
              <a:t>J</a:t>
            </a:r>
            <a:endParaRPr sz="1013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404702" y="4255911"/>
            <a:ext cx="82867" cy="164533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013" i="1" spc="-38" dirty="0">
                <a:latin typeface="Times New Roman"/>
                <a:cs typeface="Times New Roman"/>
              </a:rPr>
              <a:t>S</a:t>
            </a:r>
            <a:endParaRPr sz="1013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694427" y="4370832"/>
            <a:ext cx="1076801" cy="228600"/>
          </a:xfrm>
          <a:custGeom>
            <a:avLst/>
            <a:gdLst/>
            <a:ahLst/>
            <a:cxnLst/>
            <a:rect l="l" t="t" r="r" b="b"/>
            <a:pathLst>
              <a:path w="1435734" h="304800">
                <a:moveTo>
                  <a:pt x="1435607" y="0"/>
                </a:moveTo>
                <a:lnTo>
                  <a:pt x="1433603" y="59334"/>
                </a:lnTo>
                <a:lnTo>
                  <a:pt x="1428146" y="107775"/>
                </a:lnTo>
                <a:lnTo>
                  <a:pt x="1420070" y="140428"/>
                </a:lnTo>
                <a:lnTo>
                  <a:pt x="1410207" y="152400"/>
                </a:lnTo>
                <a:lnTo>
                  <a:pt x="743203" y="152400"/>
                </a:lnTo>
                <a:lnTo>
                  <a:pt x="733341" y="164371"/>
                </a:lnTo>
                <a:lnTo>
                  <a:pt x="725265" y="197024"/>
                </a:lnTo>
                <a:lnTo>
                  <a:pt x="719808" y="245465"/>
                </a:lnTo>
                <a:lnTo>
                  <a:pt x="717803" y="304800"/>
                </a:lnTo>
                <a:lnTo>
                  <a:pt x="715799" y="245465"/>
                </a:lnTo>
                <a:lnTo>
                  <a:pt x="710342" y="197024"/>
                </a:lnTo>
                <a:lnTo>
                  <a:pt x="702266" y="164371"/>
                </a:lnTo>
                <a:lnTo>
                  <a:pt x="692403" y="152400"/>
                </a:lnTo>
                <a:lnTo>
                  <a:pt x="25400" y="152400"/>
                </a:lnTo>
                <a:lnTo>
                  <a:pt x="15537" y="140428"/>
                </a:lnTo>
                <a:lnTo>
                  <a:pt x="7461" y="107775"/>
                </a:lnTo>
                <a:lnTo>
                  <a:pt x="2004" y="59334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23460" y="4041648"/>
            <a:ext cx="733901" cy="181928"/>
          </a:xfrm>
          <a:custGeom>
            <a:avLst/>
            <a:gdLst/>
            <a:ahLst/>
            <a:cxnLst/>
            <a:rect l="l" t="t" r="r" b="b"/>
            <a:pathLst>
              <a:path w="978534" h="242570">
                <a:moveTo>
                  <a:pt x="857250" y="0"/>
                </a:moveTo>
                <a:lnTo>
                  <a:pt x="857250" y="60579"/>
                </a:lnTo>
                <a:lnTo>
                  <a:pt x="0" y="60579"/>
                </a:lnTo>
                <a:lnTo>
                  <a:pt x="0" y="181737"/>
                </a:lnTo>
                <a:lnTo>
                  <a:pt x="857250" y="181737"/>
                </a:lnTo>
                <a:lnTo>
                  <a:pt x="857250" y="242316"/>
                </a:lnTo>
                <a:lnTo>
                  <a:pt x="978408" y="121158"/>
                </a:lnTo>
                <a:lnTo>
                  <a:pt x="857250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738753" y="5138454"/>
            <a:ext cx="1791176" cy="561532"/>
          </a:xfrm>
          <a:prstGeom prst="rect">
            <a:avLst/>
          </a:prstGeom>
        </p:spPr>
        <p:txBody>
          <a:bodyPr vert="horz" wrap="square" lIns="0" tIns="101441" rIns="0" bIns="0" rtlCol="0">
            <a:spAutoFit/>
          </a:bodyPr>
          <a:lstStyle/>
          <a:p>
            <a:pPr marL="62865">
              <a:spcBef>
                <a:spcPts val="799"/>
              </a:spcBef>
            </a:pPr>
            <a:r>
              <a:rPr sz="1200" dirty="0">
                <a:solidFill>
                  <a:srgbClr val="C00000"/>
                </a:solidFill>
                <a:latin typeface="Symbol"/>
                <a:cs typeface="Symbol"/>
              </a:rPr>
              <a:t></a:t>
            </a:r>
            <a:r>
              <a:rPr sz="1181" baseline="-21164" dirty="0">
                <a:solidFill>
                  <a:srgbClr val="C00000"/>
                </a:solidFill>
                <a:latin typeface="Calibri"/>
                <a:cs typeface="Calibri"/>
              </a:rPr>
              <a:t>exp</a:t>
            </a:r>
            <a:r>
              <a:rPr sz="1181" spc="113" baseline="-2116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Symbol"/>
                <a:cs typeface="Symbol"/>
              </a:rPr>
              <a:t></a:t>
            </a:r>
            <a:r>
              <a:rPr sz="12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788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788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788" dirty="0">
                <a:solidFill>
                  <a:srgbClr val="44536A"/>
                </a:solidFill>
                <a:latin typeface="Calibri"/>
                <a:cs typeface="Calibri"/>
              </a:rPr>
              <a:t>deviation</a:t>
            </a:r>
            <a:r>
              <a:rPr sz="788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788" dirty="0">
                <a:solidFill>
                  <a:srgbClr val="44536A"/>
                </a:solidFill>
                <a:latin typeface="Calibri"/>
                <a:cs typeface="Calibri"/>
              </a:rPr>
              <a:t>from</a:t>
            </a:r>
            <a:r>
              <a:rPr sz="788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788" spc="-8" dirty="0">
                <a:solidFill>
                  <a:srgbClr val="44536A"/>
                </a:solidFill>
                <a:latin typeface="Calibri"/>
                <a:cs typeface="Calibri"/>
              </a:rPr>
              <a:t>equality</a:t>
            </a:r>
            <a:endParaRPr sz="788">
              <a:latin typeface="Calibri"/>
              <a:cs typeface="Calibri"/>
            </a:endParaRPr>
          </a:p>
          <a:p>
            <a:pPr marL="28575">
              <a:spcBef>
                <a:spcPts val="720"/>
              </a:spcBef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181" baseline="-21164" dirty="0">
                <a:solidFill>
                  <a:srgbClr val="C00000"/>
                </a:solidFill>
                <a:latin typeface="Calibri"/>
                <a:cs typeface="Calibri"/>
              </a:rPr>
              <a:t>exp</a:t>
            </a:r>
            <a:r>
              <a:rPr sz="1181" spc="107" baseline="-2116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Symbol"/>
                <a:cs typeface="Symbol"/>
              </a:rPr>
              <a:t></a:t>
            </a:r>
            <a:r>
              <a:rPr sz="1200" spc="-12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788" dirty="0">
                <a:solidFill>
                  <a:srgbClr val="44536A"/>
                </a:solidFill>
                <a:latin typeface="Calibri"/>
                <a:cs typeface="Calibri"/>
              </a:rPr>
              <a:t>associated</a:t>
            </a:r>
            <a:r>
              <a:rPr sz="788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788" dirty="0">
                <a:solidFill>
                  <a:srgbClr val="44536A"/>
                </a:solidFill>
                <a:latin typeface="Calibri"/>
                <a:cs typeface="Calibri"/>
              </a:rPr>
              <a:t>standard</a:t>
            </a:r>
            <a:r>
              <a:rPr sz="788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788" spc="-8" dirty="0">
                <a:solidFill>
                  <a:srgbClr val="44536A"/>
                </a:solidFill>
                <a:latin typeface="Calibri"/>
                <a:cs typeface="Calibri"/>
              </a:rPr>
              <a:t>uncertainty</a:t>
            </a:r>
            <a:endParaRPr sz="788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378552" y="4430194"/>
            <a:ext cx="5995988" cy="729847"/>
          </a:xfrm>
          <a:prstGeom prst="rect">
            <a:avLst/>
          </a:prstGeom>
        </p:spPr>
        <p:txBody>
          <a:bodyPr vert="horz" wrap="square" lIns="0" tIns="138589" rIns="0" bIns="0" rtlCol="0">
            <a:spAutoFit/>
          </a:bodyPr>
          <a:lstStyle/>
          <a:p>
            <a:pPr marR="1037749" algn="r">
              <a:spcBef>
                <a:spcPts val="1091"/>
              </a:spcBef>
            </a:pP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1500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38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  <a:p>
            <a:pPr marL="38100">
              <a:spcBef>
                <a:spcPts val="1024"/>
              </a:spcBef>
            </a:pP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Experimental</a:t>
            </a:r>
            <a:r>
              <a:rPr sz="135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44536A"/>
                </a:solidFill>
                <a:latin typeface="Calibri"/>
                <a:cs typeface="Calibri"/>
              </a:rPr>
              <a:t>realization</a:t>
            </a:r>
            <a:r>
              <a:rPr sz="135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35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QMT</a:t>
            </a:r>
            <a:r>
              <a:rPr sz="1350" b="1" spc="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350" b="1" spc="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pc="-11" baseline="1736" dirty="0">
                <a:solidFill>
                  <a:srgbClr val="44536A"/>
                </a:solidFill>
                <a:latin typeface="Calibri"/>
                <a:cs typeface="Calibri"/>
              </a:rPr>
              <a:t>Evaluates</a:t>
            </a:r>
            <a:r>
              <a:rPr spc="-39" baseline="173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baseline="1736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pc="-11" baseline="1736" dirty="0">
                <a:solidFill>
                  <a:srgbClr val="44536A"/>
                </a:solidFill>
                <a:latin typeface="Calibri"/>
                <a:cs typeface="Calibri"/>
              </a:rPr>
              <a:t> consistency</a:t>
            </a:r>
            <a:r>
              <a:rPr spc="-28" baseline="173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baseline="1736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pc="-5" baseline="173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baseline="1736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pc="-23" baseline="173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pc="-11" baseline="1736" dirty="0">
                <a:solidFill>
                  <a:srgbClr val="44536A"/>
                </a:solidFill>
                <a:latin typeface="Calibri"/>
                <a:cs typeface="Calibri"/>
              </a:rPr>
              <a:t>constants</a:t>
            </a:r>
            <a:r>
              <a:rPr spc="-5" baseline="173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2250" b="1" i="1" baseline="1388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463" b="1" i="1" baseline="-19230" dirty="0">
                <a:solidFill>
                  <a:srgbClr val="C00000"/>
                </a:solidFill>
                <a:latin typeface="Calibri"/>
                <a:cs typeface="Calibri"/>
              </a:rPr>
              <a:t>J</a:t>
            </a:r>
            <a:r>
              <a:rPr sz="1463" b="1" i="1" spc="56" baseline="-192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50" b="1" i="1" baseline="1388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250" b="1" i="1" spc="-23" baseline="138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50" b="1" i="1" baseline="1388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463" b="1" i="1" baseline="-19230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463" b="1" i="1" spc="134" baseline="-192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50" b="1" i="1" baseline="1388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2250" b="1" i="1" spc="354" baseline="138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50" b="1" spc="-28" baseline="1388" dirty="0">
                <a:solidFill>
                  <a:srgbClr val="C00000"/>
                </a:solidFill>
                <a:latin typeface="Calibri"/>
                <a:cs typeface="Calibri"/>
              </a:rPr>
              <a:t>Q</a:t>
            </a:r>
            <a:r>
              <a:rPr sz="1463" b="1" spc="-28" baseline="-19230" dirty="0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endParaRPr sz="1463" baseline="-1923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87735" y="5251475"/>
            <a:ext cx="1375410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500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1500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500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+</a:t>
            </a:r>
            <a:r>
              <a:rPr sz="1500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Symbol"/>
                <a:cs typeface="Symbol"/>
              </a:rPr>
              <a:t></a:t>
            </a:r>
            <a:r>
              <a:rPr sz="1463" baseline="-21367" dirty="0">
                <a:solidFill>
                  <a:srgbClr val="C00000"/>
                </a:solidFill>
                <a:latin typeface="Calibri"/>
                <a:cs typeface="Calibri"/>
              </a:rPr>
              <a:t>exp</a:t>
            </a:r>
            <a:r>
              <a:rPr sz="1463" spc="174" baseline="-21367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C00000"/>
                </a:solidFill>
                <a:latin typeface="Calibri"/>
                <a:cs typeface="Calibri"/>
              </a:rPr>
              <a:t>±</a:t>
            </a:r>
            <a:r>
              <a:rPr sz="1500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463" spc="-23" baseline="-21367" dirty="0">
                <a:solidFill>
                  <a:srgbClr val="C00000"/>
                </a:solidFill>
                <a:latin typeface="Calibri"/>
                <a:cs typeface="Calibri"/>
              </a:rPr>
              <a:t>exp</a:t>
            </a:r>
            <a:endParaRPr sz="1463" baseline="-21367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4995" y="2861214"/>
            <a:ext cx="524828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8" dirty="0">
                <a:solidFill>
                  <a:srgbClr val="44536A"/>
                </a:solidFill>
                <a:latin typeface="Arial MT"/>
                <a:cs typeface="Arial MT"/>
              </a:rPr>
              <a:t>kilogram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8444" y="3295555"/>
            <a:ext cx="360998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8" dirty="0">
                <a:solidFill>
                  <a:srgbClr val="44536A"/>
                </a:solidFill>
                <a:latin typeface="Arial MT"/>
                <a:cs typeface="Arial MT"/>
              </a:rPr>
              <a:t>metre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8147" y="3786816"/>
            <a:ext cx="45148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8" dirty="0">
                <a:solidFill>
                  <a:srgbClr val="44536A"/>
                </a:solidFill>
                <a:latin typeface="Arial MT"/>
                <a:cs typeface="Arial MT"/>
              </a:rPr>
              <a:t>second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573" y="4221671"/>
            <a:ext cx="47196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8" dirty="0">
                <a:solidFill>
                  <a:srgbClr val="44536A"/>
                </a:solidFill>
                <a:latin typeface="Arial MT"/>
                <a:cs typeface="Arial MT"/>
              </a:rPr>
              <a:t>ampere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587" y="4656011"/>
            <a:ext cx="36004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8" dirty="0">
                <a:solidFill>
                  <a:srgbClr val="44536A"/>
                </a:solidFill>
                <a:latin typeface="Arial MT"/>
                <a:cs typeface="Arial MT"/>
              </a:rPr>
              <a:t>kelvin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571" y="5090542"/>
            <a:ext cx="48815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8" dirty="0">
                <a:solidFill>
                  <a:srgbClr val="44536A"/>
                </a:solidFill>
                <a:latin typeface="Arial MT"/>
                <a:cs typeface="Arial MT"/>
              </a:rPr>
              <a:t>candela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1022" y="5505451"/>
            <a:ext cx="30861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15" dirty="0">
                <a:solidFill>
                  <a:srgbClr val="44536A"/>
                </a:solidFill>
                <a:latin typeface="Arial MT"/>
                <a:cs typeface="Arial MT"/>
              </a:rPr>
              <a:t>mole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82420" y="2771775"/>
            <a:ext cx="396240" cy="3036570"/>
            <a:chOff x="1443227" y="2552700"/>
            <a:chExt cx="528320" cy="40487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4751" y="2552700"/>
              <a:ext cx="525030" cy="5448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4751" y="3133344"/>
              <a:ext cx="525030" cy="5448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3227" y="3713975"/>
              <a:ext cx="528091" cy="5524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3227" y="4302251"/>
              <a:ext cx="528091" cy="5463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3227" y="4882895"/>
              <a:ext cx="528091" cy="5463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3227" y="6056376"/>
              <a:ext cx="528091" cy="5448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3227" y="5472683"/>
              <a:ext cx="528091" cy="54635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514951" y="2888647"/>
            <a:ext cx="3082766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11919" indent="-83344">
              <a:spcBef>
                <a:spcPts val="71"/>
              </a:spcBef>
              <a:buFont typeface="Arial MT"/>
              <a:buChar char="•"/>
              <a:tabLst>
                <a:tab pos="111919" algn="l"/>
              </a:tabLst>
            </a:pP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Planck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constant</a:t>
            </a:r>
            <a:r>
              <a:rPr sz="120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Times New Roman"/>
                <a:cs typeface="Times New Roman"/>
              </a:rPr>
              <a:t>h</a:t>
            </a:r>
            <a:r>
              <a:rPr sz="1200" i="1" spc="-1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6,626</a:t>
            </a:r>
            <a:r>
              <a:rPr sz="1200" spc="-23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070</a:t>
            </a:r>
            <a:r>
              <a:rPr sz="1200" spc="-1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15</a:t>
            </a:r>
            <a:r>
              <a:rPr sz="1200" spc="-8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×</a:t>
            </a:r>
            <a:r>
              <a:rPr sz="1200" spc="-1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10</a:t>
            </a:r>
            <a:r>
              <a:rPr sz="1181" baseline="26455" dirty="0">
                <a:solidFill>
                  <a:srgbClr val="00AF50"/>
                </a:solidFill>
                <a:latin typeface="Times New Roman"/>
                <a:cs typeface="Times New Roman"/>
              </a:rPr>
              <a:t>−34</a:t>
            </a:r>
            <a:r>
              <a:rPr sz="1181" spc="-17" baseline="264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J</a:t>
            </a:r>
            <a:r>
              <a:rPr sz="1200" spc="-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spc="-38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4001" y="3334417"/>
            <a:ext cx="3139916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2869" indent="-83344">
              <a:spcBef>
                <a:spcPts val="71"/>
              </a:spcBef>
              <a:buFont typeface="Arial MT"/>
              <a:buChar char="•"/>
              <a:tabLst>
                <a:tab pos="92869" algn="l"/>
              </a:tabLst>
            </a:pP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speed</a:t>
            </a:r>
            <a:r>
              <a:rPr sz="1200" spc="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light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vacuum</a:t>
            </a:r>
            <a:r>
              <a:rPr sz="12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Times New Roman"/>
                <a:cs typeface="Times New Roman"/>
              </a:rPr>
              <a:t>c</a:t>
            </a:r>
            <a:r>
              <a:rPr sz="1200" i="1" spc="-1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299</a:t>
            </a:r>
            <a:r>
              <a:rPr sz="1200" spc="-26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792</a:t>
            </a:r>
            <a:r>
              <a:rPr sz="1200" spc="-26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458</a:t>
            </a:r>
            <a:r>
              <a:rPr sz="1200" spc="-1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spc="-19" dirty="0">
                <a:solidFill>
                  <a:srgbClr val="00AF50"/>
                </a:solidFill>
                <a:latin typeface="Times New Roman"/>
                <a:cs typeface="Times New Roman"/>
              </a:rPr>
              <a:t>m/s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05427" y="3775386"/>
            <a:ext cx="704802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21444" indent="-83344">
              <a:spcBef>
                <a:spcPts val="71"/>
              </a:spcBef>
              <a:buFont typeface="Arial MT"/>
              <a:buChar char="•"/>
              <a:tabLst>
                <a:tab pos="121444" algn="l"/>
              </a:tabLst>
            </a:pP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unperturbed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ground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state</a:t>
            </a:r>
            <a:r>
              <a:rPr sz="120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hyperfine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transition</a:t>
            </a:r>
            <a:r>
              <a:rPr sz="120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frequency</a:t>
            </a:r>
            <a:r>
              <a:rPr sz="120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cesium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133</a:t>
            </a:r>
            <a:r>
              <a:rPr sz="120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atom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Δν</a:t>
            </a:r>
            <a:r>
              <a:rPr sz="1181" baseline="-21164" dirty="0">
                <a:solidFill>
                  <a:srgbClr val="00AF50"/>
                </a:solidFill>
                <a:latin typeface="Times New Roman"/>
                <a:cs typeface="Times New Roman"/>
              </a:rPr>
              <a:t>Cs</a:t>
            </a:r>
            <a:r>
              <a:rPr sz="1181" spc="523" baseline="-2116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200" spc="217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9</a:t>
            </a:r>
            <a:r>
              <a:rPr sz="1200" spc="-23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192</a:t>
            </a:r>
            <a:r>
              <a:rPr sz="1200" spc="-26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631</a:t>
            </a:r>
            <a:r>
              <a:rPr sz="1200" spc="-3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770</a:t>
            </a:r>
            <a:r>
              <a:rPr sz="1200" spc="-3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spc="-19" dirty="0">
                <a:solidFill>
                  <a:srgbClr val="00AF50"/>
                </a:solidFill>
                <a:latin typeface="Times New Roman"/>
                <a:cs typeface="Times New Roman"/>
              </a:rPr>
              <a:t>Hz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14952" y="4134803"/>
            <a:ext cx="3328511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11919" indent="-83344">
              <a:spcBef>
                <a:spcPts val="71"/>
              </a:spcBef>
              <a:buFont typeface="Arial MT"/>
              <a:buChar char="•"/>
              <a:tabLst>
                <a:tab pos="111919" algn="l"/>
              </a:tabLst>
            </a:pP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elementary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 charge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Times New Roman"/>
                <a:cs typeface="Times New Roman"/>
              </a:rPr>
              <a:t>e</a:t>
            </a:r>
            <a:r>
              <a:rPr sz="1200" i="1" spc="-8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200" spc="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1,602</a:t>
            </a:r>
            <a:r>
              <a:rPr sz="1200" spc="-26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176</a:t>
            </a:r>
            <a:r>
              <a:rPr sz="1200" spc="-23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634</a:t>
            </a:r>
            <a:r>
              <a:rPr sz="1200" spc="-8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×</a:t>
            </a:r>
            <a:r>
              <a:rPr sz="1200" spc="-1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10</a:t>
            </a:r>
            <a:r>
              <a:rPr sz="1181" baseline="26455" dirty="0">
                <a:solidFill>
                  <a:srgbClr val="00AF50"/>
                </a:solidFill>
                <a:latin typeface="Times New Roman"/>
                <a:cs typeface="Times New Roman"/>
              </a:rPr>
              <a:t>−19</a:t>
            </a:r>
            <a:r>
              <a:rPr sz="1181" spc="-17" baseline="264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spc="-19" dirty="0">
                <a:solidFill>
                  <a:srgbClr val="00AF50"/>
                </a:solidFill>
                <a:latin typeface="Times New Roman"/>
                <a:cs typeface="Times New Roman"/>
              </a:rPr>
              <a:t>C,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14952" y="4580572"/>
            <a:ext cx="324183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11919" indent="-83344">
              <a:spcBef>
                <a:spcPts val="71"/>
              </a:spcBef>
              <a:buFont typeface="Arial MT"/>
              <a:buChar char="•"/>
              <a:tabLst>
                <a:tab pos="111919" algn="l"/>
              </a:tabLst>
            </a:pP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Boltzmann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 constant </a:t>
            </a:r>
            <a:r>
              <a:rPr sz="1200" i="1" dirty="0">
                <a:solidFill>
                  <a:srgbClr val="00AF50"/>
                </a:solidFill>
                <a:latin typeface="Times New Roman"/>
                <a:cs typeface="Times New Roman"/>
              </a:rPr>
              <a:t>k</a:t>
            </a:r>
            <a:r>
              <a:rPr sz="1200" i="1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1,380</a:t>
            </a:r>
            <a:r>
              <a:rPr sz="1200" spc="-26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649</a:t>
            </a:r>
            <a:r>
              <a:rPr sz="1200" spc="-1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×</a:t>
            </a:r>
            <a:r>
              <a:rPr sz="1200" spc="-1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10</a:t>
            </a:r>
            <a:r>
              <a:rPr sz="1181" baseline="26455" dirty="0">
                <a:solidFill>
                  <a:srgbClr val="00AF50"/>
                </a:solidFill>
                <a:latin typeface="Times New Roman"/>
                <a:cs typeface="Times New Roman"/>
              </a:rPr>
              <a:t>−23</a:t>
            </a:r>
            <a:r>
              <a:rPr sz="1181" spc="-17" baseline="264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AF50"/>
                </a:solidFill>
                <a:latin typeface="Times New Roman"/>
                <a:cs typeface="Times New Roman"/>
              </a:rPr>
              <a:t>J/K,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14951" y="5079111"/>
            <a:ext cx="6033135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11919" indent="-83344">
              <a:spcBef>
                <a:spcPts val="71"/>
              </a:spcBef>
              <a:buFont typeface="Arial MT"/>
              <a:buChar char="•"/>
              <a:tabLst>
                <a:tab pos="111919" algn="l"/>
              </a:tabLst>
            </a:pP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luminous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efficacy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monochromatic</a:t>
            </a:r>
            <a:r>
              <a:rPr sz="120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radiation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frequency</a:t>
            </a:r>
            <a:r>
              <a:rPr sz="1200" spc="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540</a:t>
            </a:r>
            <a:r>
              <a:rPr sz="1200" spc="-1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×</a:t>
            </a:r>
            <a:r>
              <a:rPr sz="1200" spc="-1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10</a:t>
            </a:r>
            <a:r>
              <a:rPr sz="1181" baseline="26455" dirty="0">
                <a:solidFill>
                  <a:srgbClr val="00AF50"/>
                </a:solidFill>
                <a:latin typeface="Times New Roman"/>
                <a:cs typeface="Times New Roman"/>
              </a:rPr>
              <a:t>12</a:t>
            </a:r>
            <a:r>
              <a:rPr sz="1181" spc="129" baseline="264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Hz,</a:t>
            </a:r>
            <a:r>
              <a:rPr sz="1200" spc="-23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AF50"/>
                </a:solidFill>
                <a:latin typeface="Times New Roman"/>
                <a:cs typeface="Times New Roman"/>
              </a:rPr>
              <a:t>K</a:t>
            </a:r>
            <a:r>
              <a:rPr sz="1181" baseline="-21164" dirty="0">
                <a:solidFill>
                  <a:srgbClr val="00AF50"/>
                </a:solidFill>
                <a:latin typeface="Times New Roman"/>
                <a:cs typeface="Times New Roman"/>
              </a:rPr>
              <a:t>cd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,</a:t>
            </a:r>
            <a:r>
              <a:rPr sz="1200" spc="-23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2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683</a:t>
            </a:r>
            <a:r>
              <a:rPr sz="1200" spc="-23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AF50"/>
                </a:solidFill>
                <a:latin typeface="Times New Roman"/>
                <a:cs typeface="Times New Roman"/>
              </a:rPr>
              <a:t>lm/W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14952" y="5532882"/>
            <a:ext cx="350853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11919" indent="-83344">
              <a:spcBef>
                <a:spcPts val="71"/>
              </a:spcBef>
              <a:buFont typeface="Arial MT"/>
              <a:buChar char="•"/>
              <a:tabLst>
                <a:tab pos="111919" algn="l"/>
              </a:tabLst>
            </a:pP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Avogadro constant</a:t>
            </a:r>
            <a:r>
              <a:rPr sz="120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Times New Roman"/>
                <a:cs typeface="Times New Roman"/>
              </a:rPr>
              <a:t>N</a:t>
            </a:r>
            <a:r>
              <a:rPr sz="1181" baseline="-21164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1181" spc="62" baseline="-2116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200" spc="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6,022</a:t>
            </a:r>
            <a:r>
              <a:rPr sz="1200" spc="-23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140</a:t>
            </a:r>
            <a:r>
              <a:rPr sz="1200" spc="-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76</a:t>
            </a:r>
            <a:r>
              <a:rPr sz="1200" spc="-1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×</a:t>
            </a:r>
            <a:r>
              <a:rPr sz="1200" spc="-1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10</a:t>
            </a:r>
            <a:r>
              <a:rPr sz="1181" baseline="26455" dirty="0">
                <a:solidFill>
                  <a:srgbClr val="00AF50"/>
                </a:solidFill>
                <a:latin typeface="Times New Roman"/>
                <a:cs typeface="Times New Roman"/>
              </a:rPr>
              <a:t>23</a:t>
            </a:r>
            <a:r>
              <a:rPr sz="1181" spc="124" baseline="264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spc="-8" dirty="0">
                <a:solidFill>
                  <a:srgbClr val="00AF50"/>
                </a:solidFill>
                <a:latin typeface="Times New Roman"/>
                <a:cs typeface="Times New Roman"/>
              </a:rPr>
              <a:t>mol</a:t>
            </a:r>
            <a:r>
              <a:rPr sz="1181" spc="-11" baseline="26455" dirty="0">
                <a:solidFill>
                  <a:srgbClr val="00AF50"/>
                </a:solidFill>
                <a:latin typeface="Times New Roman"/>
                <a:cs typeface="Times New Roman"/>
              </a:rPr>
              <a:t>−1</a:t>
            </a:r>
            <a:endParaRPr sz="1181" baseline="26455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7256" y="1627442"/>
            <a:ext cx="8454866" cy="90168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Since</a:t>
            </a:r>
            <a:r>
              <a:rPr sz="12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May</a:t>
            </a:r>
            <a:r>
              <a:rPr sz="12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20,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2019</a:t>
            </a:r>
            <a:r>
              <a:rPr sz="1200" b="1" spc="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2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International</a:t>
            </a:r>
            <a:r>
              <a:rPr sz="12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System</a:t>
            </a:r>
            <a:r>
              <a:rPr sz="12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Units,</a:t>
            </a:r>
            <a:r>
              <a:rPr sz="12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SI,</a:t>
            </a:r>
            <a:r>
              <a:rPr sz="12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2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system</a:t>
            </a:r>
            <a:r>
              <a:rPr sz="12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units</a:t>
            </a:r>
            <a:r>
              <a:rPr sz="12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2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which:</a:t>
            </a:r>
            <a:r>
              <a:rPr sz="1200" b="1" spc="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7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constants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are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chosen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such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way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that</a:t>
            </a:r>
            <a:r>
              <a:rPr sz="1200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any</a:t>
            </a:r>
            <a:r>
              <a:rPr sz="120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unit</a:t>
            </a:r>
            <a:r>
              <a:rPr sz="1200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SI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can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be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written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either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through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defining</a:t>
            </a:r>
            <a:r>
              <a:rPr sz="120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constant</a:t>
            </a:r>
            <a:r>
              <a:rPr sz="1200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itself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or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through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products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or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quotients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defining</a:t>
            </a:r>
            <a:r>
              <a:rPr sz="1200" spc="-4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constants</a:t>
            </a:r>
            <a:endParaRPr sz="1200">
              <a:latin typeface="Calibri"/>
              <a:cs typeface="Calibri"/>
            </a:endParaRPr>
          </a:p>
          <a:p>
            <a:pPr>
              <a:spcBef>
                <a:spcPts val="1189"/>
              </a:spcBef>
            </a:pPr>
            <a:endParaRPr sz="1200">
              <a:latin typeface="Calibri"/>
              <a:cs typeface="Calibri"/>
            </a:endParaRPr>
          </a:p>
          <a:p>
            <a:pPr marL="138113"/>
            <a:r>
              <a:rPr sz="1200" b="1" i="1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1200" b="1" i="1" spc="-3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Calibri"/>
                <a:cs typeface="Calibri"/>
              </a:rPr>
              <a:t>numerical</a:t>
            </a:r>
            <a:r>
              <a:rPr sz="1200" b="1" i="1" spc="-1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Calibri"/>
                <a:cs typeface="Calibri"/>
              </a:rPr>
              <a:t>values</a:t>
            </a:r>
            <a:r>
              <a:rPr sz="1200" b="1" i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1200" b="1" i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1200" b="1" i="1" spc="-3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Calibri"/>
                <a:cs typeface="Calibri"/>
              </a:rPr>
              <a:t>seven</a:t>
            </a:r>
            <a:r>
              <a:rPr sz="1200" b="1" i="1" spc="-1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Calibri"/>
                <a:cs typeface="Calibri"/>
              </a:rPr>
              <a:t>defining</a:t>
            </a:r>
            <a:r>
              <a:rPr sz="1200" b="1" i="1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i="1" spc="-8" dirty="0">
                <a:solidFill>
                  <a:srgbClr val="00AF50"/>
                </a:solidFill>
                <a:latin typeface="Calibri"/>
                <a:cs typeface="Calibri"/>
              </a:rPr>
              <a:t>constants</a:t>
            </a:r>
            <a:r>
              <a:rPr sz="1200" b="1" i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Calibri"/>
                <a:cs typeface="Calibri"/>
              </a:rPr>
              <a:t>have</a:t>
            </a:r>
            <a:r>
              <a:rPr sz="1200" b="1" i="1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00AF50"/>
                </a:solidFill>
                <a:latin typeface="Calibri"/>
                <a:cs typeface="Calibri"/>
              </a:rPr>
              <a:t>no</a:t>
            </a:r>
            <a:r>
              <a:rPr sz="1200" b="1" i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i="1" spc="-8" dirty="0">
                <a:solidFill>
                  <a:srgbClr val="00AF50"/>
                </a:solidFill>
                <a:latin typeface="Calibri"/>
                <a:cs typeface="Calibri"/>
              </a:rPr>
              <a:t>uncertainty!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-228600" y="558484"/>
            <a:ext cx="6172200" cy="338977"/>
          </a:xfrm>
          <a:prstGeom prst="rect">
            <a:avLst/>
          </a:prstGeom>
        </p:spPr>
        <p:txBody>
          <a:bodyPr vert="horz" wrap="square" lIns="0" tIns="6137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923699">
              <a:spcBef>
                <a:spcPts val="75"/>
              </a:spcBef>
            </a:pPr>
            <a:r>
              <a:rPr sz="1800" dirty="0"/>
              <a:t>The</a:t>
            </a:r>
            <a:r>
              <a:rPr sz="1800" spc="-26" dirty="0"/>
              <a:t> </a:t>
            </a:r>
            <a:r>
              <a:rPr sz="1800" i="1" dirty="0">
                <a:latin typeface="Calibri"/>
                <a:cs typeface="Calibri"/>
              </a:rPr>
              <a:t>new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spc="-19" dirty="0"/>
              <a:t>SI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002" y="2434685"/>
            <a:ext cx="576739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8" dirty="0">
                <a:solidFill>
                  <a:srgbClr val="44536A"/>
                </a:solidFill>
                <a:latin typeface="Arial"/>
                <a:cs typeface="Arial"/>
              </a:rPr>
              <a:t>kilogram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9029" y="2869025"/>
            <a:ext cx="360998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8" dirty="0">
                <a:solidFill>
                  <a:srgbClr val="A6A6A6"/>
                </a:solidFill>
                <a:latin typeface="Arial MT"/>
                <a:cs typeface="Arial MT"/>
              </a:rPr>
              <a:t>metre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8733" y="3360705"/>
            <a:ext cx="45148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8" dirty="0">
                <a:solidFill>
                  <a:srgbClr val="A6A6A6"/>
                </a:solidFill>
                <a:latin typeface="Arial MT"/>
                <a:cs typeface="Arial MT"/>
              </a:rPr>
              <a:t>second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5299" y="3795046"/>
            <a:ext cx="49482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spc="-8" dirty="0">
                <a:solidFill>
                  <a:srgbClr val="44536A"/>
                </a:solidFill>
                <a:latin typeface="Arial"/>
                <a:cs typeface="Arial"/>
              </a:rPr>
              <a:t>ampere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0172" y="4229671"/>
            <a:ext cx="36004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8" dirty="0">
                <a:solidFill>
                  <a:srgbClr val="A6A6A6"/>
                </a:solidFill>
                <a:latin typeface="Arial MT"/>
                <a:cs typeface="Arial MT"/>
              </a:rPr>
              <a:t>kelvin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157" y="4664012"/>
            <a:ext cx="48815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8" dirty="0">
                <a:solidFill>
                  <a:srgbClr val="A6A6A6"/>
                </a:solidFill>
                <a:latin typeface="Arial MT"/>
                <a:cs typeface="Arial MT"/>
              </a:rPr>
              <a:t>candela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1608" y="5078654"/>
            <a:ext cx="309086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15" dirty="0">
                <a:solidFill>
                  <a:srgbClr val="A6A6A6"/>
                </a:solidFill>
                <a:latin typeface="Arial MT"/>
                <a:cs typeface="Arial MT"/>
              </a:rPr>
              <a:t>mole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03654" y="2345436"/>
            <a:ext cx="395288" cy="3036570"/>
            <a:chOff x="2404872" y="1984248"/>
            <a:chExt cx="527050" cy="40487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4872" y="1984248"/>
              <a:ext cx="526542" cy="5448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4872" y="2564892"/>
              <a:ext cx="525030" cy="5448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4872" y="3145523"/>
              <a:ext cx="526542" cy="5524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4872" y="3733774"/>
              <a:ext cx="526542" cy="5448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4872" y="4314431"/>
              <a:ext cx="526542" cy="5463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4872" y="5487924"/>
              <a:ext cx="526542" cy="5448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4872" y="4904219"/>
              <a:ext cx="526542" cy="54636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90778" y="1613059"/>
            <a:ext cx="2683193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spc="-8" dirty="0">
                <a:solidFill>
                  <a:srgbClr val="44536A"/>
                </a:solidFill>
                <a:latin typeface="Calibri"/>
                <a:cs typeface="Calibri"/>
              </a:rPr>
              <a:t>Practical</a:t>
            </a:r>
            <a:r>
              <a:rPr sz="1500" b="1" spc="-5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Realization</a:t>
            </a:r>
            <a:r>
              <a:rPr sz="150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50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Base</a:t>
            </a:r>
            <a:r>
              <a:rPr sz="150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44536A"/>
                </a:solidFill>
                <a:latin typeface="Calibri"/>
                <a:cs typeface="Calibri"/>
              </a:rPr>
              <a:t>Units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4029" y="2372696"/>
            <a:ext cx="4841558" cy="1482778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224314" marR="3810" indent="-215265" algn="just">
              <a:lnSpc>
                <a:spcPct val="135400"/>
              </a:lnSpc>
              <a:spcBef>
                <a:spcPts val="68"/>
              </a:spcBef>
              <a:buFont typeface="Arial MT"/>
              <a:buChar char="•"/>
              <a:tabLst>
                <a:tab pos="224314" algn="l"/>
                <a:tab pos="225266" algn="l"/>
              </a:tabLst>
            </a:pP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	In</a:t>
            </a:r>
            <a:r>
              <a:rPr sz="1200" spc="1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1200" spc="188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new</a:t>
            </a:r>
            <a:r>
              <a:rPr sz="1200" spc="18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formulation</a:t>
            </a:r>
            <a:r>
              <a:rPr sz="1200" spc="188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sz="1200" spc="1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1200" spc="1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SI,</a:t>
            </a:r>
            <a:r>
              <a:rPr sz="1200" spc="18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1200" spc="1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definitions</a:t>
            </a:r>
            <a:r>
              <a:rPr sz="1200" spc="188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allow</a:t>
            </a:r>
            <a:r>
              <a:rPr sz="1200" spc="18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1200" spc="18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use</a:t>
            </a:r>
            <a:r>
              <a:rPr sz="1200" spc="1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sz="1200" spc="188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spc="-19" dirty="0">
                <a:solidFill>
                  <a:srgbClr val="1F487C"/>
                </a:solidFill>
                <a:latin typeface="Calibri"/>
                <a:cs typeface="Calibri"/>
              </a:rPr>
              <a:t>new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methods</a:t>
            </a:r>
            <a:r>
              <a:rPr sz="1200" spc="98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for</a:t>
            </a:r>
            <a:r>
              <a:rPr sz="1200" spc="10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1200" spc="98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practical</a:t>
            </a:r>
            <a:r>
              <a:rPr sz="1200" spc="10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realization</a:t>
            </a:r>
            <a:r>
              <a:rPr sz="1200" spc="10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sz="1200" spc="98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units</a:t>
            </a:r>
            <a:r>
              <a:rPr sz="1200" spc="98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200" b="1" i="1" spc="9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instead</a:t>
            </a:r>
            <a:r>
              <a:rPr sz="1200" b="1" i="1" spc="9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200" b="1" i="1" spc="10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each</a:t>
            </a:r>
            <a:r>
              <a:rPr sz="1200" b="1" i="1" spc="9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spc="-8" dirty="0">
                <a:solidFill>
                  <a:srgbClr val="FF0000"/>
                </a:solidFill>
                <a:latin typeface="Calibri"/>
                <a:cs typeface="Calibri"/>
              </a:rPr>
              <a:t>definition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specifying</a:t>
            </a:r>
            <a:r>
              <a:rPr sz="1200" b="1" i="1" spc="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200" b="1" i="1" spc="2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particular</a:t>
            </a:r>
            <a:r>
              <a:rPr sz="1200" b="1" i="1" spc="23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condition</a:t>
            </a:r>
            <a:r>
              <a:rPr sz="1200" b="1" i="1" spc="23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1200" b="1" i="1" spc="24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physical</a:t>
            </a:r>
            <a:r>
              <a:rPr sz="1200" b="1" i="1" spc="23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state,</a:t>
            </a:r>
            <a:r>
              <a:rPr sz="1200" b="1" i="1" spc="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which</a:t>
            </a:r>
            <a:r>
              <a:rPr sz="1200" b="1" i="1" spc="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established</a:t>
            </a:r>
            <a:r>
              <a:rPr sz="1200" b="1" i="1" spc="23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spc="-38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fundamental</a:t>
            </a:r>
            <a:r>
              <a:rPr sz="1200" b="1" i="1" spc="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limit</a:t>
            </a:r>
            <a:r>
              <a:rPr sz="1200" b="1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1200" b="1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200" b="1" i="1" spc="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accuracy</a:t>
            </a:r>
            <a:r>
              <a:rPr sz="1200" b="1" i="1" spc="3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200" b="1" i="1" spc="3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200" b="1" i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realization</a:t>
            </a:r>
            <a:r>
              <a:rPr sz="1200" b="1" i="1" spc="4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Symbol"/>
                <a:cs typeface="Symbol"/>
              </a:rPr>
              <a:t></a:t>
            </a:r>
            <a:r>
              <a:rPr sz="12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it</a:t>
            </a:r>
            <a:r>
              <a:rPr sz="1200" b="1" spc="2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is</a:t>
            </a:r>
            <a:r>
              <a:rPr sz="1200" b="1" spc="3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now</a:t>
            </a:r>
            <a:r>
              <a:rPr sz="1200" b="1" spc="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1F487C"/>
                </a:solidFill>
                <a:latin typeface="Calibri"/>
                <a:cs typeface="Calibri"/>
              </a:rPr>
              <a:t>possible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choose</a:t>
            </a:r>
            <a:r>
              <a:rPr sz="1200" b="1" spc="1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any</a:t>
            </a:r>
            <a:r>
              <a:rPr sz="1200" b="1" spc="17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equation</a:t>
            </a:r>
            <a:r>
              <a:rPr sz="1200" b="1" spc="1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sz="1200" b="1" spc="172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physics</a:t>
            </a:r>
            <a:r>
              <a:rPr sz="1200" b="1" spc="18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that</a:t>
            </a:r>
            <a:r>
              <a:rPr sz="1200" b="1" spc="169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links</a:t>
            </a:r>
            <a:r>
              <a:rPr sz="1200" b="1" spc="17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1200" b="1" spc="17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respective</a:t>
            </a:r>
            <a:r>
              <a:rPr sz="1200" b="1" spc="18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1F487C"/>
                </a:solidFill>
                <a:latin typeface="Calibri"/>
                <a:cs typeface="Calibri"/>
              </a:rPr>
              <a:t>fundamental constants</a:t>
            </a:r>
            <a:r>
              <a:rPr sz="1200" b="1" spc="-19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to</a:t>
            </a:r>
            <a:r>
              <a:rPr sz="1200" b="1" spc="-2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1200" b="1" spc="-2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quantity</a:t>
            </a:r>
            <a:r>
              <a:rPr sz="1200" b="1" spc="-1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to</a:t>
            </a:r>
            <a:r>
              <a:rPr sz="1200"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be</a:t>
            </a:r>
            <a:r>
              <a:rPr sz="1200" b="1" spc="-19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1F487C"/>
                </a:solidFill>
                <a:latin typeface="Calibri"/>
                <a:cs typeface="Calibri"/>
              </a:rPr>
              <a:t>measured!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24029" y="4030522"/>
            <a:ext cx="4692015" cy="984180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224314" marR="3810" indent="-215265">
              <a:lnSpc>
                <a:spcPct val="135400"/>
              </a:lnSpc>
              <a:spcBef>
                <a:spcPts val="68"/>
              </a:spcBef>
              <a:buFont typeface="Arial MT"/>
              <a:buChar char="•"/>
              <a:tabLst>
                <a:tab pos="224314" algn="l"/>
              </a:tabLst>
            </a:pPr>
            <a:r>
              <a:rPr sz="1200" b="1" spc="-8" dirty="0">
                <a:solidFill>
                  <a:srgbClr val="1F487C"/>
                </a:solidFill>
                <a:latin typeface="Calibri"/>
                <a:cs typeface="Calibri"/>
              </a:rPr>
              <a:t>Different Realizations</a:t>
            </a:r>
            <a:r>
              <a:rPr sz="1200" b="1" spc="-2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-</a:t>
            </a:r>
            <a:r>
              <a:rPr sz="1200" spc="-8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1200" spc="-1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new</a:t>
            </a:r>
            <a:r>
              <a:rPr sz="1200" spc="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1F487C"/>
                </a:solidFill>
                <a:latin typeface="Calibri"/>
                <a:cs typeface="Calibri"/>
              </a:rPr>
              <a:t>definitions</a:t>
            </a:r>
            <a:r>
              <a:rPr sz="12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are</a:t>
            </a:r>
            <a:r>
              <a:rPr sz="1200" spc="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not</a:t>
            </a:r>
            <a:r>
              <a:rPr sz="1200" spc="-8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limited</a:t>
            </a:r>
            <a:r>
              <a:rPr sz="12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to</a:t>
            </a:r>
            <a:r>
              <a:rPr sz="1200" spc="-8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1200" spc="-1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1F487C"/>
                </a:solidFill>
                <a:latin typeface="Calibri"/>
                <a:cs typeface="Calibri"/>
              </a:rPr>
              <a:t>single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technique</a:t>
            </a:r>
            <a:r>
              <a:rPr sz="1200" spc="-2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Symbol"/>
                <a:cs typeface="Symbol"/>
              </a:rPr>
              <a:t></a:t>
            </a:r>
            <a:r>
              <a:rPr sz="1200" b="1" spc="19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future</a:t>
            </a:r>
            <a:r>
              <a:rPr sz="1200" b="1" i="1" spc="-8" dirty="0">
                <a:solidFill>
                  <a:srgbClr val="FF0000"/>
                </a:solidFill>
                <a:latin typeface="Calibri"/>
                <a:cs typeface="Calibri"/>
              </a:rPr>
              <a:t> developments</a:t>
            </a:r>
            <a:r>
              <a:rPr sz="1200" b="1" i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may</a:t>
            </a:r>
            <a:r>
              <a:rPr sz="1200" b="1" i="1" spc="-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allow</a:t>
            </a:r>
            <a:r>
              <a:rPr sz="1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spc="-8" dirty="0">
                <a:solidFill>
                  <a:srgbClr val="FF0000"/>
                </a:solidFill>
                <a:latin typeface="Calibri"/>
                <a:cs typeface="Calibri"/>
              </a:rPr>
              <a:t>different</a:t>
            </a:r>
            <a:r>
              <a:rPr sz="1200" b="1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ways</a:t>
            </a:r>
            <a:r>
              <a:rPr sz="1200" b="1" i="1" spc="-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200" b="1" i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spc="-8" dirty="0">
                <a:solidFill>
                  <a:srgbClr val="FF0000"/>
                </a:solidFill>
                <a:latin typeface="Calibri"/>
                <a:cs typeface="Calibri"/>
              </a:rPr>
              <a:t>realizing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units</a:t>
            </a:r>
            <a:r>
              <a:rPr sz="12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200" b="1" i="1" spc="-2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better</a:t>
            </a:r>
            <a:r>
              <a:rPr sz="1200" b="1" i="1" spc="-2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accuracy</a:t>
            </a:r>
            <a:r>
              <a:rPr sz="1200" b="1" i="1" spc="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-</a:t>
            </a:r>
            <a:r>
              <a:rPr sz="1200" spc="-2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in</a:t>
            </a:r>
            <a:r>
              <a:rPr sz="12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F487C"/>
                </a:solidFill>
                <a:latin typeface="Calibri"/>
                <a:cs typeface="Calibri"/>
              </a:rPr>
              <a:t>principle,</a:t>
            </a:r>
            <a:r>
              <a:rPr sz="1200" spc="-3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there</a:t>
            </a:r>
            <a:r>
              <a:rPr sz="1200" b="1" spc="-19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is</a:t>
            </a:r>
            <a:r>
              <a:rPr sz="1200" b="1" spc="-23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no</a:t>
            </a:r>
            <a:r>
              <a:rPr sz="1200" b="1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limit</a:t>
            </a:r>
            <a:r>
              <a:rPr sz="1200" b="1" spc="-38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to</a:t>
            </a:r>
            <a:r>
              <a:rPr sz="1200"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1200" b="1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1F487C"/>
                </a:solidFill>
                <a:latin typeface="Calibri"/>
                <a:cs typeface="Calibri"/>
              </a:rPr>
              <a:t>accuracy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with</a:t>
            </a:r>
            <a:r>
              <a:rPr sz="1200" b="1" spc="-26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which</a:t>
            </a:r>
            <a:r>
              <a:rPr sz="1200" b="1" spc="-1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1200" b="1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unit</a:t>
            </a:r>
            <a:r>
              <a:rPr sz="1200" b="1" spc="-4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can</a:t>
            </a:r>
            <a:r>
              <a:rPr sz="1200" b="1" spc="-19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1F487C"/>
                </a:solidFill>
                <a:latin typeface="Calibri"/>
                <a:cs typeface="Calibri"/>
              </a:rPr>
              <a:t>be</a:t>
            </a:r>
            <a:r>
              <a:rPr sz="1200" b="1" spc="-19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1F487C"/>
                </a:solidFill>
                <a:latin typeface="Calibri"/>
                <a:cs typeface="Calibri"/>
              </a:rPr>
              <a:t>implemented!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0" y="506491"/>
            <a:ext cx="6172200" cy="338977"/>
          </a:xfrm>
          <a:prstGeom prst="rect">
            <a:avLst/>
          </a:prstGeom>
        </p:spPr>
        <p:txBody>
          <a:bodyPr vert="horz" wrap="square" lIns="0" tIns="6137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42774">
              <a:spcBef>
                <a:spcPts val="75"/>
              </a:spcBef>
            </a:pPr>
            <a:r>
              <a:rPr sz="1800" dirty="0"/>
              <a:t>The</a:t>
            </a:r>
            <a:r>
              <a:rPr sz="1800" spc="-26" dirty="0"/>
              <a:t> </a:t>
            </a:r>
            <a:r>
              <a:rPr sz="1800" i="1" dirty="0">
                <a:latin typeface="Calibri"/>
                <a:cs typeface="Calibri"/>
              </a:rPr>
              <a:t>new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spc="-19" dirty="0"/>
              <a:t>SI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3002" y="2434685"/>
            <a:ext cx="576739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8" dirty="0">
                <a:solidFill>
                  <a:srgbClr val="44536A"/>
                </a:solidFill>
                <a:latin typeface="Arial"/>
                <a:cs typeface="Arial"/>
              </a:rPr>
              <a:t>kilogram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9029" y="2869025"/>
            <a:ext cx="360998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8" dirty="0">
                <a:solidFill>
                  <a:srgbClr val="A6A6A6"/>
                </a:solidFill>
                <a:latin typeface="Arial MT"/>
                <a:cs typeface="Arial MT"/>
              </a:rPr>
              <a:t>metre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8733" y="3360705"/>
            <a:ext cx="45148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8" dirty="0">
                <a:solidFill>
                  <a:srgbClr val="A6A6A6"/>
                </a:solidFill>
                <a:latin typeface="Arial MT"/>
                <a:cs typeface="Arial MT"/>
              </a:rPr>
              <a:t>second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5299" y="3795046"/>
            <a:ext cx="49482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spc="-8" dirty="0">
                <a:solidFill>
                  <a:srgbClr val="44536A"/>
                </a:solidFill>
                <a:latin typeface="Arial"/>
                <a:cs typeface="Arial"/>
              </a:rPr>
              <a:t>ampere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0172" y="4229671"/>
            <a:ext cx="360044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8" dirty="0">
                <a:solidFill>
                  <a:srgbClr val="A6A6A6"/>
                </a:solidFill>
                <a:latin typeface="Arial MT"/>
                <a:cs typeface="Arial MT"/>
              </a:rPr>
              <a:t>kelvin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2157" y="4664012"/>
            <a:ext cx="48815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8" dirty="0">
                <a:solidFill>
                  <a:srgbClr val="A6A6A6"/>
                </a:solidFill>
                <a:latin typeface="Arial MT"/>
                <a:cs typeface="Arial MT"/>
              </a:rPr>
              <a:t>candela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1608" y="5078654"/>
            <a:ext cx="309086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15" dirty="0">
                <a:solidFill>
                  <a:srgbClr val="A6A6A6"/>
                </a:solidFill>
                <a:latin typeface="Arial MT"/>
                <a:cs typeface="Arial MT"/>
              </a:rPr>
              <a:t>mole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03655" y="2065391"/>
            <a:ext cx="3013709" cy="3316605"/>
            <a:chOff x="2404872" y="1610855"/>
            <a:chExt cx="4018279" cy="44221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4872" y="1984247"/>
              <a:ext cx="526542" cy="5448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4872" y="2564891"/>
              <a:ext cx="525030" cy="5448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4872" y="3145523"/>
              <a:ext cx="526542" cy="55246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4872" y="3733774"/>
              <a:ext cx="526542" cy="5448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4872" y="4314431"/>
              <a:ext cx="526542" cy="5463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4872" y="5487924"/>
              <a:ext cx="526542" cy="5448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4872" y="4904219"/>
              <a:ext cx="526542" cy="54636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6858" y="2530003"/>
              <a:ext cx="23495" cy="568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45251" y="1610855"/>
              <a:ext cx="977658" cy="97765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58944" y="1748407"/>
            <a:ext cx="2683193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spc="-8" dirty="0">
                <a:solidFill>
                  <a:srgbClr val="44536A"/>
                </a:solidFill>
                <a:latin typeface="Calibri"/>
                <a:cs typeface="Calibri"/>
              </a:rPr>
              <a:t>Practical</a:t>
            </a:r>
            <a:r>
              <a:rPr sz="1500" b="1" spc="-5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Realization</a:t>
            </a:r>
            <a:r>
              <a:rPr sz="150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50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Base</a:t>
            </a:r>
            <a:r>
              <a:rPr sz="150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44536A"/>
                </a:solidFill>
                <a:latin typeface="Calibri"/>
                <a:cs typeface="Calibri"/>
              </a:rPr>
              <a:t>Units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00800" y="3839906"/>
            <a:ext cx="1604486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i="1" dirty="0">
                <a:solidFill>
                  <a:srgbClr val="44536A"/>
                </a:solidFill>
                <a:latin typeface="Calibri"/>
                <a:cs typeface="Calibri"/>
              </a:rPr>
              <a:t>Quantum</a:t>
            </a:r>
            <a:r>
              <a:rPr sz="1500" b="1" i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i="1" spc="-8" dirty="0">
                <a:solidFill>
                  <a:srgbClr val="44536A"/>
                </a:solidFill>
                <a:latin typeface="Calibri"/>
                <a:cs typeface="Calibri"/>
              </a:rPr>
              <a:t>Standards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28008" y="5193787"/>
            <a:ext cx="1084421" cy="733425"/>
            <a:chOff x="6170676" y="5782049"/>
            <a:chExt cx="1445895" cy="977900"/>
          </a:xfrm>
        </p:grpSpPr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70676" y="5792724"/>
              <a:ext cx="526638" cy="2690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38544" y="5782049"/>
              <a:ext cx="977658" cy="977658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4632613" y="4178799"/>
            <a:ext cx="1153954" cy="868204"/>
            <a:chOff x="6176817" y="4428731"/>
            <a:chExt cx="1538605" cy="1157605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76817" y="5163396"/>
              <a:ext cx="378623" cy="12107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22720" y="4428731"/>
              <a:ext cx="1192529" cy="1157490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4150233" y="4788027"/>
            <a:ext cx="396240" cy="410051"/>
            <a:chOff x="5533644" y="5241035"/>
            <a:chExt cx="528320" cy="546735"/>
          </a:xfrm>
        </p:grpSpPr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06959" y="5309670"/>
              <a:ext cx="61558" cy="31922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33644" y="5241035"/>
              <a:ext cx="528091" cy="546366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026532" y="4267104"/>
            <a:ext cx="626745" cy="663804"/>
          </a:xfrm>
          <a:prstGeom prst="rect">
            <a:avLst/>
          </a:prstGeom>
        </p:spPr>
        <p:txBody>
          <a:bodyPr vert="horz" wrap="square" lIns="0" tIns="22384" rIns="0" bIns="0" rtlCol="0">
            <a:spAutoFit/>
          </a:bodyPr>
          <a:lstStyle/>
          <a:p>
            <a:pPr marL="88106" marR="80486" algn="ctr">
              <a:lnSpc>
                <a:spcPts val="907"/>
              </a:lnSpc>
              <a:spcBef>
                <a:spcPts val="176"/>
              </a:spcBef>
            </a:pPr>
            <a:r>
              <a:rPr sz="825" b="1" spc="-8" dirty="0">
                <a:latin typeface="Calibri"/>
                <a:cs typeface="Calibri"/>
              </a:rPr>
              <a:t>Josephson Voltage Standard</a:t>
            </a:r>
            <a:endParaRPr sz="825">
              <a:latin typeface="Calibri"/>
              <a:cs typeface="Calibri"/>
            </a:endParaRPr>
          </a:p>
          <a:p>
            <a:pPr algn="ctr">
              <a:lnSpc>
                <a:spcPts val="491"/>
              </a:lnSpc>
            </a:pPr>
            <a:r>
              <a:rPr sz="825" b="1" spc="-38" dirty="0">
                <a:latin typeface="Calibri"/>
                <a:cs typeface="Calibri"/>
              </a:rPr>
              <a:t>+</a:t>
            </a:r>
            <a:endParaRPr sz="825">
              <a:latin typeface="Calibri"/>
              <a:cs typeface="Calibri"/>
            </a:endParaRPr>
          </a:p>
          <a:p>
            <a:pPr marL="9525" marR="3810" algn="ctr">
              <a:lnSpc>
                <a:spcPts val="907"/>
              </a:lnSpc>
              <a:spcBef>
                <a:spcPts val="8"/>
              </a:spcBef>
            </a:pPr>
            <a:r>
              <a:rPr sz="825" b="1" dirty="0">
                <a:latin typeface="Calibri"/>
                <a:cs typeface="Calibri"/>
              </a:rPr>
              <a:t>Quantum</a:t>
            </a:r>
            <a:r>
              <a:rPr sz="825" b="1" spc="-26" dirty="0">
                <a:latin typeface="Calibri"/>
                <a:cs typeface="Calibri"/>
              </a:rPr>
              <a:t> </a:t>
            </a:r>
            <a:r>
              <a:rPr sz="825" b="1" spc="-15" dirty="0">
                <a:latin typeface="Calibri"/>
                <a:cs typeface="Calibri"/>
              </a:rPr>
              <a:t>Hall </a:t>
            </a:r>
            <a:r>
              <a:rPr sz="825" b="1" spc="-8" dirty="0">
                <a:latin typeface="Calibri"/>
                <a:cs typeface="Calibri"/>
              </a:rPr>
              <a:t>Resistance</a:t>
            </a:r>
            <a:endParaRPr sz="825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07877" y="5362118"/>
            <a:ext cx="476726" cy="368851"/>
          </a:xfrm>
          <a:prstGeom prst="rect">
            <a:avLst/>
          </a:prstGeom>
        </p:spPr>
        <p:txBody>
          <a:bodyPr vert="horz" wrap="square" lIns="0" tIns="22384" rIns="0" bIns="0" rtlCol="0">
            <a:spAutoFit/>
          </a:bodyPr>
          <a:lstStyle/>
          <a:p>
            <a:pPr marL="9525" marR="3810" indent="-476" algn="ctr">
              <a:lnSpc>
                <a:spcPts val="907"/>
              </a:lnSpc>
              <a:spcBef>
                <a:spcPts val="176"/>
              </a:spcBef>
            </a:pPr>
            <a:r>
              <a:rPr sz="825" b="1" spc="-8" dirty="0">
                <a:latin typeface="Calibri"/>
                <a:cs typeface="Calibri"/>
              </a:rPr>
              <a:t>Single Electron Tunnelling</a:t>
            </a:r>
            <a:endParaRPr sz="825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725182" y="2458584"/>
            <a:ext cx="1013460" cy="753904"/>
            <a:chOff x="6300243" y="2135111"/>
            <a:chExt cx="1351280" cy="1005205"/>
          </a:xfrm>
        </p:grpSpPr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00243" y="2772183"/>
              <a:ext cx="377135" cy="12417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46164" y="2135111"/>
              <a:ext cx="1005090" cy="100509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4724026" y="3307832"/>
            <a:ext cx="967740" cy="774858"/>
            <a:chOff x="6298701" y="3267443"/>
            <a:chExt cx="1290320" cy="1033144"/>
          </a:xfrm>
        </p:grpSpPr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98701" y="3326974"/>
              <a:ext cx="339069" cy="20481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56247" y="3267443"/>
              <a:ext cx="1032522" cy="1032522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4239386" y="2952370"/>
            <a:ext cx="395288" cy="410051"/>
            <a:chOff x="5652515" y="2793492"/>
            <a:chExt cx="527050" cy="546735"/>
          </a:xfrm>
        </p:grpSpPr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08903" y="2862072"/>
              <a:ext cx="374154" cy="34518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2515" y="2793492"/>
              <a:ext cx="526554" cy="546353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4194238" y="2231194"/>
            <a:ext cx="514826" cy="36821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58579">
              <a:lnSpc>
                <a:spcPts val="1376"/>
              </a:lnSpc>
              <a:spcBef>
                <a:spcPts val="71"/>
              </a:spcBef>
            </a:pP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Kibble</a:t>
            </a:r>
            <a:endParaRPr sz="1200">
              <a:latin typeface="Calibri"/>
              <a:cs typeface="Calibri"/>
            </a:endParaRPr>
          </a:p>
          <a:p>
            <a:pPr marL="9525">
              <a:lnSpc>
                <a:spcPts val="1376"/>
              </a:lnSpc>
            </a:pPr>
            <a:r>
              <a:rPr sz="1200" b="1" spc="-8" dirty="0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05591" y="2682049"/>
            <a:ext cx="513874" cy="27956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2396" marR="3810" indent="-113348">
              <a:lnSpc>
                <a:spcPts val="990"/>
              </a:lnSpc>
              <a:spcBef>
                <a:spcPts val="180"/>
              </a:spcBef>
            </a:pPr>
            <a:r>
              <a:rPr sz="900" b="1" spc="-8" dirty="0">
                <a:latin typeface="Calibri"/>
                <a:cs typeface="Calibri"/>
              </a:rPr>
              <a:t>Josephson Effect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56727" y="3541775"/>
            <a:ext cx="497205" cy="27956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9525" marR="3810" indent="13335">
              <a:lnSpc>
                <a:spcPts val="990"/>
              </a:lnSpc>
              <a:spcBef>
                <a:spcPts val="180"/>
              </a:spcBef>
            </a:pPr>
            <a:r>
              <a:rPr sz="900" b="1" spc="-8" dirty="0">
                <a:latin typeface="Calibri"/>
                <a:cs typeface="Calibri"/>
              </a:rPr>
              <a:t>Quantum </a:t>
            </a:r>
            <a:r>
              <a:rPr sz="900" b="1" dirty="0">
                <a:latin typeface="Calibri"/>
                <a:cs typeface="Calibri"/>
              </a:rPr>
              <a:t>Hall</a:t>
            </a:r>
            <a:r>
              <a:rPr sz="900" b="1" spc="-34" dirty="0">
                <a:latin typeface="Calibri"/>
                <a:cs typeface="Calibri"/>
              </a:rPr>
              <a:t> </a:t>
            </a:r>
            <a:r>
              <a:rPr sz="900" b="1" spc="-8" dirty="0">
                <a:latin typeface="Calibri"/>
                <a:cs typeface="Calibri"/>
              </a:rPr>
              <a:t>Effect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221515" y="2463627"/>
            <a:ext cx="1874044" cy="2420779"/>
            <a:chOff x="2962020" y="2141835"/>
            <a:chExt cx="2498725" cy="3227705"/>
          </a:xfrm>
        </p:grpSpPr>
        <p:sp>
          <p:nvSpPr>
            <p:cNvPr id="45" name="object 45"/>
            <p:cNvSpPr/>
            <p:nvPr/>
          </p:nvSpPr>
          <p:spPr>
            <a:xfrm>
              <a:off x="2968370" y="4107415"/>
              <a:ext cx="2345690" cy="1256030"/>
            </a:xfrm>
            <a:custGeom>
              <a:avLst/>
              <a:gdLst/>
              <a:ahLst/>
              <a:cxnLst/>
              <a:rect l="l" t="t" r="r" b="b"/>
              <a:pathLst>
                <a:path w="2345690" h="1256029">
                  <a:moveTo>
                    <a:pt x="294066" y="96"/>
                  </a:moveTo>
                  <a:lnTo>
                    <a:pt x="218561" y="998"/>
                  </a:lnTo>
                  <a:lnTo>
                    <a:pt x="144382" y="6282"/>
                  </a:lnTo>
                  <a:lnTo>
                    <a:pt x="71528" y="15946"/>
                  </a:lnTo>
                  <a:lnTo>
                    <a:pt x="0" y="29990"/>
                  </a:lnTo>
                  <a:lnTo>
                    <a:pt x="41106" y="29898"/>
                  </a:lnTo>
                  <a:lnTo>
                    <a:pt x="82276" y="30790"/>
                  </a:lnTo>
                  <a:lnTo>
                    <a:pt x="123509" y="32665"/>
                  </a:lnTo>
                  <a:lnTo>
                    <a:pt x="164805" y="35523"/>
                  </a:lnTo>
                  <a:lnTo>
                    <a:pt x="206164" y="39365"/>
                  </a:lnTo>
                  <a:lnTo>
                    <a:pt x="247586" y="44190"/>
                  </a:lnTo>
                  <a:lnTo>
                    <a:pt x="289071" y="49998"/>
                  </a:lnTo>
                  <a:lnTo>
                    <a:pt x="330619" y="56790"/>
                  </a:lnTo>
                  <a:lnTo>
                    <a:pt x="372231" y="64565"/>
                  </a:lnTo>
                  <a:lnTo>
                    <a:pt x="413905" y="73323"/>
                  </a:lnTo>
                  <a:lnTo>
                    <a:pt x="455642" y="83065"/>
                  </a:lnTo>
                  <a:lnTo>
                    <a:pt x="497443" y="93789"/>
                  </a:lnTo>
                  <a:lnTo>
                    <a:pt x="539307" y="105497"/>
                  </a:lnTo>
                  <a:lnTo>
                    <a:pt x="581233" y="118188"/>
                  </a:lnTo>
                  <a:lnTo>
                    <a:pt x="623223" y="131862"/>
                  </a:lnTo>
                  <a:lnTo>
                    <a:pt x="665275" y="146520"/>
                  </a:lnTo>
                  <a:lnTo>
                    <a:pt x="707391" y="162160"/>
                  </a:lnTo>
                  <a:lnTo>
                    <a:pt x="749570" y="178784"/>
                  </a:lnTo>
                  <a:lnTo>
                    <a:pt x="791811" y="196390"/>
                  </a:lnTo>
                  <a:lnTo>
                    <a:pt x="834116" y="214980"/>
                  </a:lnTo>
                  <a:lnTo>
                    <a:pt x="876483" y="234552"/>
                  </a:lnTo>
                  <a:lnTo>
                    <a:pt x="918914" y="255108"/>
                  </a:lnTo>
                  <a:lnTo>
                    <a:pt x="961408" y="276647"/>
                  </a:lnTo>
                  <a:lnTo>
                    <a:pt x="1003964" y="299168"/>
                  </a:lnTo>
                  <a:lnTo>
                    <a:pt x="1046583" y="322673"/>
                  </a:lnTo>
                  <a:lnTo>
                    <a:pt x="1089266" y="347160"/>
                  </a:lnTo>
                  <a:lnTo>
                    <a:pt x="1132011" y="372630"/>
                  </a:lnTo>
                  <a:lnTo>
                    <a:pt x="1174819" y="399083"/>
                  </a:lnTo>
                  <a:lnTo>
                    <a:pt x="1217691" y="426519"/>
                  </a:lnTo>
                  <a:lnTo>
                    <a:pt x="1260625" y="454938"/>
                  </a:lnTo>
                  <a:lnTo>
                    <a:pt x="1303622" y="484340"/>
                  </a:lnTo>
                  <a:lnTo>
                    <a:pt x="1346681" y="514724"/>
                  </a:lnTo>
                  <a:lnTo>
                    <a:pt x="1389804" y="546091"/>
                  </a:lnTo>
                  <a:lnTo>
                    <a:pt x="1432990" y="578441"/>
                  </a:lnTo>
                  <a:lnTo>
                    <a:pt x="1476238" y="611774"/>
                  </a:lnTo>
                  <a:lnTo>
                    <a:pt x="1519550" y="646089"/>
                  </a:lnTo>
                  <a:lnTo>
                    <a:pt x="1562924" y="681387"/>
                  </a:lnTo>
                  <a:lnTo>
                    <a:pt x="1606361" y="717668"/>
                  </a:lnTo>
                  <a:lnTo>
                    <a:pt x="1649861" y="754931"/>
                  </a:lnTo>
                  <a:lnTo>
                    <a:pt x="1693424" y="793177"/>
                  </a:lnTo>
                  <a:lnTo>
                    <a:pt x="1737050" y="832405"/>
                  </a:lnTo>
                  <a:lnTo>
                    <a:pt x="1780738" y="872616"/>
                  </a:lnTo>
                  <a:lnTo>
                    <a:pt x="1824489" y="913810"/>
                  </a:lnTo>
                  <a:lnTo>
                    <a:pt x="1868303" y="955986"/>
                  </a:lnTo>
                  <a:lnTo>
                    <a:pt x="1912180" y="999144"/>
                  </a:lnTo>
                  <a:lnTo>
                    <a:pt x="1956120" y="1043285"/>
                  </a:lnTo>
                  <a:lnTo>
                    <a:pt x="2000123" y="1088408"/>
                  </a:lnTo>
                  <a:lnTo>
                    <a:pt x="1897507" y="1196993"/>
                  </a:lnTo>
                  <a:lnTo>
                    <a:pt x="2345690" y="1255540"/>
                  </a:lnTo>
                  <a:lnTo>
                    <a:pt x="2236597" y="838345"/>
                  </a:lnTo>
                  <a:lnTo>
                    <a:pt x="2133981" y="946803"/>
                  </a:lnTo>
                  <a:lnTo>
                    <a:pt x="2082478" y="901817"/>
                  </a:lnTo>
                  <a:lnTo>
                    <a:pt x="2031307" y="857926"/>
                  </a:lnTo>
                  <a:lnTo>
                    <a:pt x="1980467" y="815129"/>
                  </a:lnTo>
                  <a:lnTo>
                    <a:pt x="1929958" y="773427"/>
                  </a:lnTo>
                  <a:lnTo>
                    <a:pt x="1879781" y="732819"/>
                  </a:lnTo>
                  <a:lnTo>
                    <a:pt x="1829935" y="693306"/>
                  </a:lnTo>
                  <a:lnTo>
                    <a:pt x="1780420" y="654888"/>
                  </a:lnTo>
                  <a:lnTo>
                    <a:pt x="1731237" y="617565"/>
                  </a:lnTo>
                  <a:lnTo>
                    <a:pt x="1682385" y="581336"/>
                  </a:lnTo>
                  <a:lnTo>
                    <a:pt x="1633864" y="546202"/>
                  </a:lnTo>
                  <a:lnTo>
                    <a:pt x="1585675" y="512162"/>
                  </a:lnTo>
                  <a:lnTo>
                    <a:pt x="1537817" y="479218"/>
                  </a:lnTo>
                  <a:lnTo>
                    <a:pt x="1490291" y="447368"/>
                  </a:lnTo>
                  <a:lnTo>
                    <a:pt x="1443095" y="416613"/>
                  </a:lnTo>
                  <a:lnTo>
                    <a:pt x="1396231" y="386953"/>
                  </a:lnTo>
                  <a:lnTo>
                    <a:pt x="1349699" y="358387"/>
                  </a:lnTo>
                  <a:lnTo>
                    <a:pt x="1303497" y="330916"/>
                  </a:lnTo>
                  <a:lnTo>
                    <a:pt x="1257627" y="304540"/>
                  </a:lnTo>
                  <a:lnTo>
                    <a:pt x="1212089" y="279259"/>
                  </a:lnTo>
                  <a:lnTo>
                    <a:pt x="1166882" y="255073"/>
                  </a:lnTo>
                  <a:lnTo>
                    <a:pt x="1122006" y="231982"/>
                  </a:lnTo>
                  <a:lnTo>
                    <a:pt x="1077461" y="209985"/>
                  </a:lnTo>
                  <a:lnTo>
                    <a:pt x="1033248" y="189084"/>
                  </a:lnTo>
                  <a:lnTo>
                    <a:pt x="989366" y="169277"/>
                  </a:lnTo>
                  <a:lnTo>
                    <a:pt x="945815" y="150565"/>
                  </a:lnTo>
                  <a:lnTo>
                    <a:pt x="902596" y="132949"/>
                  </a:lnTo>
                  <a:lnTo>
                    <a:pt x="859708" y="116427"/>
                  </a:lnTo>
                  <a:lnTo>
                    <a:pt x="817151" y="101000"/>
                  </a:lnTo>
                  <a:lnTo>
                    <a:pt x="774926" y="86668"/>
                  </a:lnTo>
                  <a:lnTo>
                    <a:pt x="733032" y="73431"/>
                  </a:lnTo>
                  <a:lnTo>
                    <a:pt x="691469" y="61289"/>
                  </a:lnTo>
                  <a:lnTo>
                    <a:pt x="650238" y="50242"/>
                  </a:lnTo>
                  <a:lnTo>
                    <a:pt x="609338" y="40290"/>
                  </a:lnTo>
                  <a:lnTo>
                    <a:pt x="568769" y="31433"/>
                  </a:lnTo>
                  <a:lnTo>
                    <a:pt x="528532" y="23671"/>
                  </a:lnTo>
                  <a:lnTo>
                    <a:pt x="488626" y="17004"/>
                  </a:lnTo>
                  <a:lnTo>
                    <a:pt x="449051" y="11432"/>
                  </a:lnTo>
                  <a:lnTo>
                    <a:pt x="409808" y="6955"/>
                  </a:lnTo>
                  <a:lnTo>
                    <a:pt x="370896" y="3574"/>
                  </a:lnTo>
                  <a:lnTo>
                    <a:pt x="332315" y="1287"/>
                  </a:lnTo>
                  <a:lnTo>
                    <a:pt x="294066" y="96"/>
                  </a:lnTo>
                  <a:close/>
                </a:path>
              </a:pathLst>
            </a:custGeom>
            <a:solidFill>
              <a:srgbClr val="92D05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68370" y="4107415"/>
              <a:ext cx="2345690" cy="1256030"/>
            </a:xfrm>
            <a:custGeom>
              <a:avLst/>
              <a:gdLst/>
              <a:ahLst/>
              <a:cxnLst/>
              <a:rect l="l" t="t" r="r" b="b"/>
              <a:pathLst>
                <a:path w="2345690" h="1256029">
                  <a:moveTo>
                    <a:pt x="0" y="29990"/>
                  </a:moveTo>
                  <a:lnTo>
                    <a:pt x="71528" y="15946"/>
                  </a:lnTo>
                  <a:lnTo>
                    <a:pt x="144382" y="6282"/>
                  </a:lnTo>
                  <a:lnTo>
                    <a:pt x="218561" y="998"/>
                  </a:lnTo>
                  <a:lnTo>
                    <a:pt x="256148" y="0"/>
                  </a:lnTo>
                  <a:lnTo>
                    <a:pt x="294066" y="96"/>
                  </a:lnTo>
                  <a:lnTo>
                    <a:pt x="332315" y="1287"/>
                  </a:lnTo>
                  <a:lnTo>
                    <a:pt x="370896" y="3574"/>
                  </a:lnTo>
                  <a:lnTo>
                    <a:pt x="409808" y="6955"/>
                  </a:lnTo>
                  <a:lnTo>
                    <a:pt x="449051" y="11432"/>
                  </a:lnTo>
                  <a:lnTo>
                    <a:pt x="488626" y="17004"/>
                  </a:lnTo>
                  <a:lnTo>
                    <a:pt x="528532" y="23671"/>
                  </a:lnTo>
                  <a:lnTo>
                    <a:pt x="568769" y="31433"/>
                  </a:lnTo>
                  <a:lnTo>
                    <a:pt x="609338" y="40290"/>
                  </a:lnTo>
                  <a:lnTo>
                    <a:pt x="650238" y="50242"/>
                  </a:lnTo>
                  <a:lnTo>
                    <a:pt x="691469" y="61289"/>
                  </a:lnTo>
                  <a:lnTo>
                    <a:pt x="733032" y="73431"/>
                  </a:lnTo>
                  <a:lnTo>
                    <a:pt x="774926" y="86668"/>
                  </a:lnTo>
                  <a:lnTo>
                    <a:pt x="817151" y="101000"/>
                  </a:lnTo>
                  <a:lnTo>
                    <a:pt x="859708" y="116427"/>
                  </a:lnTo>
                  <a:lnTo>
                    <a:pt x="902596" y="132949"/>
                  </a:lnTo>
                  <a:lnTo>
                    <a:pt x="945815" y="150565"/>
                  </a:lnTo>
                  <a:lnTo>
                    <a:pt x="989366" y="169277"/>
                  </a:lnTo>
                  <a:lnTo>
                    <a:pt x="1033248" y="189084"/>
                  </a:lnTo>
                  <a:lnTo>
                    <a:pt x="1077461" y="209985"/>
                  </a:lnTo>
                  <a:lnTo>
                    <a:pt x="1122006" y="231982"/>
                  </a:lnTo>
                  <a:lnTo>
                    <a:pt x="1166882" y="255073"/>
                  </a:lnTo>
                  <a:lnTo>
                    <a:pt x="1212089" y="279259"/>
                  </a:lnTo>
                  <a:lnTo>
                    <a:pt x="1257627" y="304540"/>
                  </a:lnTo>
                  <a:lnTo>
                    <a:pt x="1303497" y="330916"/>
                  </a:lnTo>
                  <a:lnTo>
                    <a:pt x="1349699" y="358387"/>
                  </a:lnTo>
                  <a:lnTo>
                    <a:pt x="1396231" y="386953"/>
                  </a:lnTo>
                  <a:lnTo>
                    <a:pt x="1443095" y="416613"/>
                  </a:lnTo>
                  <a:lnTo>
                    <a:pt x="1490291" y="447368"/>
                  </a:lnTo>
                  <a:lnTo>
                    <a:pt x="1537817" y="479218"/>
                  </a:lnTo>
                  <a:lnTo>
                    <a:pt x="1585675" y="512162"/>
                  </a:lnTo>
                  <a:lnTo>
                    <a:pt x="1633864" y="546202"/>
                  </a:lnTo>
                  <a:lnTo>
                    <a:pt x="1682385" y="581336"/>
                  </a:lnTo>
                  <a:lnTo>
                    <a:pt x="1731237" y="617565"/>
                  </a:lnTo>
                  <a:lnTo>
                    <a:pt x="1780420" y="654888"/>
                  </a:lnTo>
                  <a:lnTo>
                    <a:pt x="1829935" y="693306"/>
                  </a:lnTo>
                  <a:lnTo>
                    <a:pt x="1879781" y="732819"/>
                  </a:lnTo>
                  <a:lnTo>
                    <a:pt x="1929958" y="773427"/>
                  </a:lnTo>
                  <a:lnTo>
                    <a:pt x="1980467" y="815129"/>
                  </a:lnTo>
                  <a:lnTo>
                    <a:pt x="2031307" y="857926"/>
                  </a:lnTo>
                  <a:lnTo>
                    <a:pt x="2082478" y="901817"/>
                  </a:lnTo>
                  <a:lnTo>
                    <a:pt x="2133981" y="946803"/>
                  </a:lnTo>
                  <a:lnTo>
                    <a:pt x="2236597" y="838345"/>
                  </a:lnTo>
                  <a:lnTo>
                    <a:pt x="2345690" y="1255540"/>
                  </a:lnTo>
                  <a:lnTo>
                    <a:pt x="1897507" y="1196993"/>
                  </a:lnTo>
                  <a:lnTo>
                    <a:pt x="2000123" y="1088408"/>
                  </a:lnTo>
                  <a:lnTo>
                    <a:pt x="1956120" y="1043285"/>
                  </a:lnTo>
                  <a:lnTo>
                    <a:pt x="1912180" y="999144"/>
                  </a:lnTo>
                  <a:lnTo>
                    <a:pt x="1868303" y="955986"/>
                  </a:lnTo>
                  <a:lnTo>
                    <a:pt x="1824489" y="913810"/>
                  </a:lnTo>
                  <a:lnTo>
                    <a:pt x="1780738" y="872616"/>
                  </a:lnTo>
                  <a:lnTo>
                    <a:pt x="1737050" y="832405"/>
                  </a:lnTo>
                  <a:lnTo>
                    <a:pt x="1693424" y="793177"/>
                  </a:lnTo>
                  <a:lnTo>
                    <a:pt x="1649861" y="754931"/>
                  </a:lnTo>
                  <a:lnTo>
                    <a:pt x="1606361" y="717668"/>
                  </a:lnTo>
                  <a:lnTo>
                    <a:pt x="1562924" y="681387"/>
                  </a:lnTo>
                  <a:lnTo>
                    <a:pt x="1519550" y="646089"/>
                  </a:lnTo>
                  <a:lnTo>
                    <a:pt x="1476238" y="611774"/>
                  </a:lnTo>
                  <a:lnTo>
                    <a:pt x="1432990" y="578441"/>
                  </a:lnTo>
                  <a:lnTo>
                    <a:pt x="1389804" y="546091"/>
                  </a:lnTo>
                  <a:lnTo>
                    <a:pt x="1346681" y="514724"/>
                  </a:lnTo>
                  <a:lnTo>
                    <a:pt x="1303622" y="484340"/>
                  </a:lnTo>
                  <a:lnTo>
                    <a:pt x="1260625" y="454938"/>
                  </a:lnTo>
                  <a:lnTo>
                    <a:pt x="1217691" y="426519"/>
                  </a:lnTo>
                  <a:lnTo>
                    <a:pt x="1174819" y="399083"/>
                  </a:lnTo>
                  <a:lnTo>
                    <a:pt x="1132011" y="372630"/>
                  </a:lnTo>
                  <a:lnTo>
                    <a:pt x="1089266" y="347160"/>
                  </a:lnTo>
                  <a:lnTo>
                    <a:pt x="1046583" y="322673"/>
                  </a:lnTo>
                  <a:lnTo>
                    <a:pt x="1003964" y="299168"/>
                  </a:lnTo>
                  <a:lnTo>
                    <a:pt x="961408" y="276647"/>
                  </a:lnTo>
                  <a:lnTo>
                    <a:pt x="918914" y="255108"/>
                  </a:lnTo>
                  <a:lnTo>
                    <a:pt x="876483" y="234552"/>
                  </a:lnTo>
                  <a:lnTo>
                    <a:pt x="834116" y="214980"/>
                  </a:lnTo>
                  <a:lnTo>
                    <a:pt x="791811" y="196390"/>
                  </a:lnTo>
                  <a:lnTo>
                    <a:pt x="749570" y="178784"/>
                  </a:lnTo>
                  <a:lnTo>
                    <a:pt x="707391" y="162160"/>
                  </a:lnTo>
                  <a:lnTo>
                    <a:pt x="665275" y="146520"/>
                  </a:lnTo>
                  <a:lnTo>
                    <a:pt x="623223" y="131862"/>
                  </a:lnTo>
                  <a:lnTo>
                    <a:pt x="581233" y="118188"/>
                  </a:lnTo>
                  <a:lnTo>
                    <a:pt x="539307" y="105497"/>
                  </a:lnTo>
                  <a:lnTo>
                    <a:pt x="497443" y="93789"/>
                  </a:lnTo>
                  <a:lnTo>
                    <a:pt x="455642" y="83065"/>
                  </a:lnTo>
                  <a:lnTo>
                    <a:pt x="413905" y="73323"/>
                  </a:lnTo>
                  <a:lnTo>
                    <a:pt x="372231" y="64565"/>
                  </a:lnTo>
                  <a:lnTo>
                    <a:pt x="330619" y="56790"/>
                  </a:lnTo>
                  <a:lnTo>
                    <a:pt x="289071" y="49998"/>
                  </a:lnTo>
                  <a:lnTo>
                    <a:pt x="247586" y="44190"/>
                  </a:lnTo>
                  <a:lnTo>
                    <a:pt x="206164" y="39365"/>
                  </a:lnTo>
                  <a:lnTo>
                    <a:pt x="164805" y="35523"/>
                  </a:lnTo>
                  <a:lnTo>
                    <a:pt x="123509" y="32665"/>
                  </a:lnTo>
                  <a:lnTo>
                    <a:pt x="82276" y="30790"/>
                  </a:lnTo>
                  <a:lnTo>
                    <a:pt x="41106" y="29898"/>
                  </a:lnTo>
                  <a:lnTo>
                    <a:pt x="0" y="29990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11423" y="2148185"/>
              <a:ext cx="2442845" cy="1076960"/>
            </a:xfrm>
            <a:custGeom>
              <a:avLst/>
              <a:gdLst/>
              <a:ahLst/>
              <a:cxnLst/>
              <a:rect l="l" t="t" r="r" b="b"/>
              <a:pathLst>
                <a:path w="2442845" h="1076960">
                  <a:moveTo>
                    <a:pt x="406301" y="10"/>
                  </a:moveTo>
                  <a:lnTo>
                    <a:pt x="367242" y="0"/>
                  </a:lnTo>
                  <a:lnTo>
                    <a:pt x="328607" y="1051"/>
                  </a:lnTo>
                  <a:lnTo>
                    <a:pt x="290396" y="3165"/>
                  </a:lnTo>
                  <a:lnTo>
                    <a:pt x="215249" y="10578"/>
                  </a:lnTo>
                  <a:lnTo>
                    <a:pt x="141801" y="22241"/>
                  </a:lnTo>
                  <a:lnTo>
                    <a:pt x="70051" y="38152"/>
                  </a:lnTo>
                  <a:lnTo>
                    <a:pt x="0" y="58312"/>
                  </a:lnTo>
                  <a:lnTo>
                    <a:pt x="40946" y="54681"/>
                  </a:lnTo>
                  <a:lnTo>
                    <a:pt x="82040" y="52023"/>
                  </a:lnTo>
                  <a:lnTo>
                    <a:pt x="123281" y="50339"/>
                  </a:lnTo>
                  <a:lnTo>
                    <a:pt x="164670" y="49628"/>
                  </a:lnTo>
                  <a:lnTo>
                    <a:pt x="206207" y="49890"/>
                  </a:lnTo>
                  <a:lnTo>
                    <a:pt x="247891" y="51126"/>
                  </a:lnTo>
                  <a:lnTo>
                    <a:pt x="289723" y="53336"/>
                  </a:lnTo>
                  <a:lnTo>
                    <a:pt x="331703" y="56519"/>
                  </a:lnTo>
                  <a:lnTo>
                    <a:pt x="373830" y="60676"/>
                  </a:lnTo>
                  <a:lnTo>
                    <a:pt x="416105" y="65806"/>
                  </a:lnTo>
                  <a:lnTo>
                    <a:pt x="458528" y="71909"/>
                  </a:lnTo>
                  <a:lnTo>
                    <a:pt x="501098" y="78987"/>
                  </a:lnTo>
                  <a:lnTo>
                    <a:pt x="543816" y="87037"/>
                  </a:lnTo>
                  <a:lnTo>
                    <a:pt x="586682" y="96062"/>
                  </a:lnTo>
                  <a:lnTo>
                    <a:pt x="629695" y="106059"/>
                  </a:lnTo>
                  <a:lnTo>
                    <a:pt x="672856" y="117031"/>
                  </a:lnTo>
                  <a:lnTo>
                    <a:pt x="716164" y="128976"/>
                  </a:lnTo>
                  <a:lnTo>
                    <a:pt x="759620" y="141894"/>
                  </a:lnTo>
                  <a:lnTo>
                    <a:pt x="803224" y="155787"/>
                  </a:lnTo>
                  <a:lnTo>
                    <a:pt x="846975" y="170652"/>
                  </a:lnTo>
                  <a:lnTo>
                    <a:pt x="890874" y="186492"/>
                  </a:lnTo>
                  <a:lnTo>
                    <a:pt x="934921" y="203305"/>
                  </a:lnTo>
                  <a:lnTo>
                    <a:pt x="979115" y="221091"/>
                  </a:lnTo>
                  <a:lnTo>
                    <a:pt x="1023457" y="239851"/>
                  </a:lnTo>
                  <a:lnTo>
                    <a:pt x="1067946" y="259585"/>
                  </a:lnTo>
                  <a:lnTo>
                    <a:pt x="1112584" y="280293"/>
                  </a:lnTo>
                  <a:lnTo>
                    <a:pt x="1157368" y="301974"/>
                  </a:lnTo>
                  <a:lnTo>
                    <a:pt x="1202301" y="324629"/>
                  </a:lnTo>
                  <a:lnTo>
                    <a:pt x="1247381" y="348257"/>
                  </a:lnTo>
                  <a:lnTo>
                    <a:pt x="1292609" y="372859"/>
                  </a:lnTo>
                  <a:lnTo>
                    <a:pt x="1337984" y="398435"/>
                  </a:lnTo>
                  <a:lnTo>
                    <a:pt x="1383507" y="424984"/>
                  </a:lnTo>
                  <a:lnTo>
                    <a:pt x="1429178" y="452507"/>
                  </a:lnTo>
                  <a:lnTo>
                    <a:pt x="1474996" y="481004"/>
                  </a:lnTo>
                  <a:lnTo>
                    <a:pt x="1520962" y="510475"/>
                  </a:lnTo>
                  <a:lnTo>
                    <a:pt x="1567076" y="540919"/>
                  </a:lnTo>
                  <a:lnTo>
                    <a:pt x="1613337" y="572337"/>
                  </a:lnTo>
                  <a:lnTo>
                    <a:pt x="1659746" y="604729"/>
                  </a:lnTo>
                  <a:lnTo>
                    <a:pt x="1706302" y="638094"/>
                  </a:lnTo>
                  <a:lnTo>
                    <a:pt x="1753007" y="672433"/>
                  </a:lnTo>
                  <a:lnTo>
                    <a:pt x="1799858" y="707746"/>
                  </a:lnTo>
                  <a:lnTo>
                    <a:pt x="1846858" y="744033"/>
                  </a:lnTo>
                  <a:lnTo>
                    <a:pt x="1894005" y="781294"/>
                  </a:lnTo>
                  <a:lnTo>
                    <a:pt x="1941300" y="819528"/>
                  </a:lnTo>
                  <a:lnTo>
                    <a:pt x="1988742" y="858736"/>
                  </a:lnTo>
                  <a:lnTo>
                    <a:pt x="2036332" y="898918"/>
                  </a:lnTo>
                  <a:lnTo>
                    <a:pt x="2084070" y="940073"/>
                  </a:lnTo>
                  <a:lnTo>
                    <a:pt x="1991233" y="1057040"/>
                  </a:lnTo>
                  <a:lnTo>
                    <a:pt x="2442717" y="1076725"/>
                  </a:lnTo>
                  <a:lnTo>
                    <a:pt x="2298065" y="670452"/>
                  </a:lnTo>
                  <a:lnTo>
                    <a:pt x="2205228" y="787419"/>
                  </a:lnTo>
                  <a:lnTo>
                    <a:pt x="2150032" y="747051"/>
                  </a:lnTo>
                  <a:lnTo>
                    <a:pt x="2095260" y="707745"/>
                  </a:lnTo>
                  <a:lnTo>
                    <a:pt x="2040914" y="669500"/>
                  </a:lnTo>
                  <a:lnTo>
                    <a:pt x="1986991" y="632318"/>
                  </a:lnTo>
                  <a:lnTo>
                    <a:pt x="1933494" y="596197"/>
                  </a:lnTo>
                  <a:lnTo>
                    <a:pt x="1880421" y="561139"/>
                  </a:lnTo>
                  <a:lnTo>
                    <a:pt x="1827773" y="527142"/>
                  </a:lnTo>
                  <a:lnTo>
                    <a:pt x="1775550" y="494207"/>
                  </a:lnTo>
                  <a:lnTo>
                    <a:pt x="1723751" y="462335"/>
                  </a:lnTo>
                  <a:lnTo>
                    <a:pt x="1672377" y="431524"/>
                  </a:lnTo>
                  <a:lnTo>
                    <a:pt x="1621427" y="401775"/>
                  </a:lnTo>
                  <a:lnTo>
                    <a:pt x="1570902" y="373089"/>
                  </a:lnTo>
                  <a:lnTo>
                    <a:pt x="1520802" y="345464"/>
                  </a:lnTo>
                  <a:lnTo>
                    <a:pt x="1471126" y="318901"/>
                  </a:lnTo>
                  <a:lnTo>
                    <a:pt x="1421875" y="293400"/>
                  </a:lnTo>
                  <a:lnTo>
                    <a:pt x="1373049" y="268961"/>
                  </a:lnTo>
                  <a:lnTo>
                    <a:pt x="1324647" y="245585"/>
                  </a:lnTo>
                  <a:lnTo>
                    <a:pt x="1276670" y="223270"/>
                  </a:lnTo>
                  <a:lnTo>
                    <a:pt x="1229117" y="202017"/>
                  </a:lnTo>
                  <a:lnTo>
                    <a:pt x="1181989" y="181827"/>
                  </a:lnTo>
                  <a:lnTo>
                    <a:pt x="1135286" y="162698"/>
                  </a:lnTo>
                  <a:lnTo>
                    <a:pt x="1089008" y="144631"/>
                  </a:lnTo>
                  <a:lnTo>
                    <a:pt x="1043154" y="127627"/>
                  </a:lnTo>
                  <a:lnTo>
                    <a:pt x="997724" y="111684"/>
                  </a:lnTo>
                  <a:lnTo>
                    <a:pt x="952720" y="96804"/>
                  </a:lnTo>
                  <a:lnTo>
                    <a:pt x="908140" y="82986"/>
                  </a:lnTo>
                  <a:lnTo>
                    <a:pt x="863984" y="70230"/>
                  </a:lnTo>
                  <a:lnTo>
                    <a:pt x="820254" y="58535"/>
                  </a:lnTo>
                  <a:lnTo>
                    <a:pt x="776948" y="47903"/>
                  </a:lnTo>
                  <a:lnTo>
                    <a:pt x="734066" y="38333"/>
                  </a:lnTo>
                  <a:lnTo>
                    <a:pt x="691609" y="29826"/>
                  </a:lnTo>
                  <a:lnTo>
                    <a:pt x="649577" y="22380"/>
                  </a:lnTo>
                  <a:lnTo>
                    <a:pt x="607969" y="15996"/>
                  </a:lnTo>
                  <a:lnTo>
                    <a:pt x="566787" y="10675"/>
                  </a:lnTo>
                  <a:lnTo>
                    <a:pt x="526028" y="6415"/>
                  </a:lnTo>
                  <a:lnTo>
                    <a:pt x="485695" y="3218"/>
                  </a:lnTo>
                  <a:lnTo>
                    <a:pt x="445786" y="1083"/>
                  </a:lnTo>
                  <a:lnTo>
                    <a:pt x="406301" y="10"/>
                  </a:lnTo>
                  <a:close/>
                </a:path>
              </a:pathLst>
            </a:custGeom>
            <a:solidFill>
              <a:srgbClr val="C0000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011423" y="2148185"/>
              <a:ext cx="2442845" cy="1076960"/>
            </a:xfrm>
            <a:custGeom>
              <a:avLst/>
              <a:gdLst/>
              <a:ahLst/>
              <a:cxnLst/>
              <a:rect l="l" t="t" r="r" b="b"/>
              <a:pathLst>
                <a:path w="2442845" h="1076960">
                  <a:moveTo>
                    <a:pt x="0" y="58312"/>
                  </a:moveTo>
                  <a:lnTo>
                    <a:pt x="70051" y="38152"/>
                  </a:lnTo>
                  <a:lnTo>
                    <a:pt x="141801" y="22241"/>
                  </a:lnTo>
                  <a:lnTo>
                    <a:pt x="215249" y="10578"/>
                  </a:lnTo>
                  <a:lnTo>
                    <a:pt x="290396" y="3165"/>
                  </a:lnTo>
                  <a:lnTo>
                    <a:pt x="328607" y="1051"/>
                  </a:lnTo>
                  <a:lnTo>
                    <a:pt x="367242" y="0"/>
                  </a:lnTo>
                  <a:lnTo>
                    <a:pt x="406301" y="10"/>
                  </a:lnTo>
                  <a:lnTo>
                    <a:pt x="445786" y="1083"/>
                  </a:lnTo>
                  <a:lnTo>
                    <a:pt x="485695" y="3218"/>
                  </a:lnTo>
                  <a:lnTo>
                    <a:pt x="526028" y="6415"/>
                  </a:lnTo>
                  <a:lnTo>
                    <a:pt x="566787" y="10675"/>
                  </a:lnTo>
                  <a:lnTo>
                    <a:pt x="607969" y="15996"/>
                  </a:lnTo>
                  <a:lnTo>
                    <a:pt x="649577" y="22380"/>
                  </a:lnTo>
                  <a:lnTo>
                    <a:pt x="691609" y="29826"/>
                  </a:lnTo>
                  <a:lnTo>
                    <a:pt x="734066" y="38333"/>
                  </a:lnTo>
                  <a:lnTo>
                    <a:pt x="776948" y="47903"/>
                  </a:lnTo>
                  <a:lnTo>
                    <a:pt x="820254" y="58535"/>
                  </a:lnTo>
                  <a:lnTo>
                    <a:pt x="863984" y="70230"/>
                  </a:lnTo>
                  <a:lnTo>
                    <a:pt x="908140" y="82986"/>
                  </a:lnTo>
                  <a:lnTo>
                    <a:pt x="952720" y="96804"/>
                  </a:lnTo>
                  <a:lnTo>
                    <a:pt x="997724" y="111684"/>
                  </a:lnTo>
                  <a:lnTo>
                    <a:pt x="1043154" y="127627"/>
                  </a:lnTo>
                  <a:lnTo>
                    <a:pt x="1089008" y="144631"/>
                  </a:lnTo>
                  <a:lnTo>
                    <a:pt x="1135286" y="162698"/>
                  </a:lnTo>
                  <a:lnTo>
                    <a:pt x="1181989" y="181827"/>
                  </a:lnTo>
                  <a:lnTo>
                    <a:pt x="1229117" y="202017"/>
                  </a:lnTo>
                  <a:lnTo>
                    <a:pt x="1276670" y="223270"/>
                  </a:lnTo>
                  <a:lnTo>
                    <a:pt x="1324647" y="245585"/>
                  </a:lnTo>
                  <a:lnTo>
                    <a:pt x="1373049" y="268961"/>
                  </a:lnTo>
                  <a:lnTo>
                    <a:pt x="1421875" y="293400"/>
                  </a:lnTo>
                  <a:lnTo>
                    <a:pt x="1471126" y="318901"/>
                  </a:lnTo>
                  <a:lnTo>
                    <a:pt x="1520802" y="345464"/>
                  </a:lnTo>
                  <a:lnTo>
                    <a:pt x="1570902" y="373089"/>
                  </a:lnTo>
                  <a:lnTo>
                    <a:pt x="1621427" y="401775"/>
                  </a:lnTo>
                  <a:lnTo>
                    <a:pt x="1672377" y="431524"/>
                  </a:lnTo>
                  <a:lnTo>
                    <a:pt x="1723751" y="462335"/>
                  </a:lnTo>
                  <a:lnTo>
                    <a:pt x="1775550" y="494207"/>
                  </a:lnTo>
                  <a:lnTo>
                    <a:pt x="1827773" y="527142"/>
                  </a:lnTo>
                  <a:lnTo>
                    <a:pt x="1880421" y="561139"/>
                  </a:lnTo>
                  <a:lnTo>
                    <a:pt x="1933494" y="596197"/>
                  </a:lnTo>
                  <a:lnTo>
                    <a:pt x="1986991" y="632318"/>
                  </a:lnTo>
                  <a:lnTo>
                    <a:pt x="2040914" y="669500"/>
                  </a:lnTo>
                  <a:lnTo>
                    <a:pt x="2095260" y="707745"/>
                  </a:lnTo>
                  <a:lnTo>
                    <a:pt x="2150032" y="747051"/>
                  </a:lnTo>
                  <a:lnTo>
                    <a:pt x="2205228" y="787419"/>
                  </a:lnTo>
                  <a:lnTo>
                    <a:pt x="2298065" y="670452"/>
                  </a:lnTo>
                  <a:lnTo>
                    <a:pt x="2442717" y="1076725"/>
                  </a:lnTo>
                  <a:lnTo>
                    <a:pt x="1991233" y="1057040"/>
                  </a:lnTo>
                  <a:lnTo>
                    <a:pt x="2084070" y="940073"/>
                  </a:lnTo>
                  <a:lnTo>
                    <a:pt x="2036332" y="898918"/>
                  </a:lnTo>
                  <a:lnTo>
                    <a:pt x="1988742" y="858736"/>
                  </a:lnTo>
                  <a:lnTo>
                    <a:pt x="1941300" y="819528"/>
                  </a:lnTo>
                  <a:lnTo>
                    <a:pt x="1894005" y="781294"/>
                  </a:lnTo>
                  <a:lnTo>
                    <a:pt x="1846858" y="744033"/>
                  </a:lnTo>
                  <a:lnTo>
                    <a:pt x="1799858" y="707746"/>
                  </a:lnTo>
                  <a:lnTo>
                    <a:pt x="1753007" y="672433"/>
                  </a:lnTo>
                  <a:lnTo>
                    <a:pt x="1706302" y="638094"/>
                  </a:lnTo>
                  <a:lnTo>
                    <a:pt x="1659746" y="604729"/>
                  </a:lnTo>
                  <a:lnTo>
                    <a:pt x="1613337" y="572337"/>
                  </a:lnTo>
                  <a:lnTo>
                    <a:pt x="1567076" y="540919"/>
                  </a:lnTo>
                  <a:lnTo>
                    <a:pt x="1520962" y="510475"/>
                  </a:lnTo>
                  <a:lnTo>
                    <a:pt x="1474996" y="481004"/>
                  </a:lnTo>
                  <a:lnTo>
                    <a:pt x="1429178" y="452507"/>
                  </a:lnTo>
                  <a:lnTo>
                    <a:pt x="1383507" y="424984"/>
                  </a:lnTo>
                  <a:lnTo>
                    <a:pt x="1337984" y="398435"/>
                  </a:lnTo>
                  <a:lnTo>
                    <a:pt x="1292609" y="372859"/>
                  </a:lnTo>
                  <a:lnTo>
                    <a:pt x="1247381" y="348257"/>
                  </a:lnTo>
                  <a:lnTo>
                    <a:pt x="1202301" y="324629"/>
                  </a:lnTo>
                  <a:lnTo>
                    <a:pt x="1157368" y="301974"/>
                  </a:lnTo>
                  <a:lnTo>
                    <a:pt x="1112584" y="280293"/>
                  </a:lnTo>
                  <a:lnTo>
                    <a:pt x="1067946" y="259585"/>
                  </a:lnTo>
                  <a:lnTo>
                    <a:pt x="1023457" y="239851"/>
                  </a:lnTo>
                  <a:lnTo>
                    <a:pt x="979115" y="221091"/>
                  </a:lnTo>
                  <a:lnTo>
                    <a:pt x="934921" y="203305"/>
                  </a:lnTo>
                  <a:lnTo>
                    <a:pt x="890874" y="186492"/>
                  </a:lnTo>
                  <a:lnTo>
                    <a:pt x="846975" y="170652"/>
                  </a:lnTo>
                  <a:lnTo>
                    <a:pt x="803224" y="155787"/>
                  </a:lnTo>
                  <a:lnTo>
                    <a:pt x="759620" y="141894"/>
                  </a:lnTo>
                  <a:lnTo>
                    <a:pt x="716164" y="128976"/>
                  </a:lnTo>
                  <a:lnTo>
                    <a:pt x="672856" y="117031"/>
                  </a:lnTo>
                  <a:lnTo>
                    <a:pt x="629695" y="106059"/>
                  </a:lnTo>
                  <a:lnTo>
                    <a:pt x="586682" y="96062"/>
                  </a:lnTo>
                  <a:lnTo>
                    <a:pt x="543816" y="87037"/>
                  </a:lnTo>
                  <a:lnTo>
                    <a:pt x="501098" y="78987"/>
                  </a:lnTo>
                  <a:lnTo>
                    <a:pt x="458528" y="71909"/>
                  </a:lnTo>
                  <a:lnTo>
                    <a:pt x="416105" y="65806"/>
                  </a:lnTo>
                  <a:lnTo>
                    <a:pt x="373830" y="60676"/>
                  </a:lnTo>
                  <a:lnTo>
                    <a:pt x="331703" y="56519"/>
                  </a:lnTo>
                  <a:lnTo>
                    <a:pt x="289723" y="53336"/>
                  </a:lnTo>
                  <a:lnTo>
                    <a:pt x="247891" y="51126"/>
                  </a:lnTo>
                  <a:lnTo>
                    <a:pt x="206207" y="49890"/>
                  </a:lnTo>
                  <a:lnTo>
                    <a:pt x="164670" y="49628"/>
                  </a:lnTo>
                  <a:lnTo>
                    <a:pt x="123281" y="50339"/>
                  </a:lnTo>
                  <a:lnTo>
                    <a:pt x="82040" y="52023"/>
                  </a:lnTo>
                  <a:lnTo>
                    <a:pt x="40946" y="54681"/>
                  </a:lnTo>
                  <a:lnTo>
                    <a:pt x="0" y="58312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403622" y="439050"/>
            <a:ext cx="6172200" cy="338977"/>
          </a:xfrm>
          <a:prstGeom prst="rect">
            <a:avLst/>
          </a:prstGeom>
        </p:spPr>
        <p:txBody>
          <a:bodyPr vert="horz" wrap="square" lIns="0" tIns="61379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142774">
              <a:spcBef>
                <a:spcPts val="75"/>
              </a:spcBef>
            </a:pPr>
            <a:r>
              <a:rPr sz="1800" dirty="0"/>
              <a:t>The</a:t>
            </a:r>
            <a:r>
              <a:rPr sz="1800" spc="-26" dirty="0"/>
              <a:t> </a:t>
            </a:r>
            <a:r>
              <a:rPr sz="1800" i="1" dirty="0">
                <a:latin typeface="Calibri"/>
                <a:cs typeface="Calibri"/>
              </a:rPr>
              <a:t>new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spc="-19" dirty="0"/>
              <a:t>SI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7069" y="3726151"/>
            <a:ext cx="2485454" cy="2577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640" y="4183380"/>
            <a:ext cx="6500813" cy="52978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78003" y="4431982"/>
            <a:ext cx="36052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dirty="0">
                <a:latin typeface="Cambria Math"/>
                <a:cs typeface="Cambria Math"/>
              </a:rPr>
              <a:t>𝟏</a:t>
            </a:r>
            <a:r>
              <a:rPr sz="900" spc="-4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𝐤𝐠</a:t>
            </a:r>
            <a:r>
              <a:rPr sz="900" spc="38" dirty="0">
                <a:latin typeface="Cambria Math"/>
                <a:cs typeface="Cambria Math"/>
              </a:rPr>
              <a:t> </a:t>
            </a:r>
            <a:r>
              <a:rPr sz="900" spc="-38" dirty="0">
                <a:latin typeface="Cambria Math"/>
                <a:cs typeface="Cambria Math"/>
              </a:rPr>
              <a:t>=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0527" y="4376547"/>
            <a:ext cx="1223010" cy="291465"/>
          </a:xfrm>
          <a:custGeom>
            <a:avLst/>
            <a:gdLst/>
            <a:ahLst/>
            <a:cxnLst/>
            <a:rect l="l" t="t" r="r" b="b"/>
            <a:pathLst>
              <a:path w="1630680" h="388620">
                <a:moveTo>
                  <a:pt x="1564132" y="0"/>
                </a:moveTo>
                <a:lnTo>
                  <a:pt x="1560576" y="5587"/>
                </a:lnTo>
                <a:lnTo>
                  <a:pt x="1572980" y="20468"/>
                </a:lnTo>
                <a:lnTo>
                  <a:pt x="1583896" y="38242"/>
                </a:lnTo>
                <a:lnTo>
                  <a:pt x="1601216" y="82422"/>
                </a:lnTo>
                <a:lnTo>
                  <a:pt x="1612011" y="135397"/>
                </a:lnTo>
                <a:lnTo>
                  <a:pt x="1614565" y="162812"/>
                </a:lnTo>
                <a:lnTo>
                  <a:pt x="1614681" y="164058"/>
                </a:lnTo>
                <a:lnTo>
                  <a:pt x="1615563" y="194055"/>
                </a:lnTo>
                <a:lnTo>
                  <a:pt x="1614683" y="223708"/>
                </a:lnTo>
                <a:lnTo>
                  <a:pt x="1612026" y="252079"/>
                </a:lnTo>
                <a:lnTo>
                  <a:pt x="1601342" y="305307"/>
                </a:lnTo>
                <a:lnTo>
                  <a:pt x="1584007" y="350234"/>
                </a:lnTo>
                <a:lnTo>
                  <a:pt x="1560576" y="383158"/>
                </a:lnTo>
                <a:lnTo>
                  <a:pt x="1564132" y="388619"/>
                </a:lnTo>
                <a:lnTo>
                  <a:pt x="1591532" y="355869"/>
                </a:lnTo>
                <a:lnTo>
                  <a:pt x="1612646" y="309879"/>
                </a:lnTo>
                <a:lnTo>
                  <a:pt x="1626187" y="254539"/>
                </a:lnTo>
                <a:lnTo>
                  <a:pt x="1630675" y="194182"/>
                </a:lnTo>
                <a:lnTo>
                  <a:pt x="1629603" y="164058"/>
                </a:lnTo>
                <a:lnTo>
                  <a:pt x="1620553" y="104848"/>
                </a:lnTo>
                <a:lnTo>
                  <a:pt x="1602886" y="53792"/>
                </a:lnTo>
                <a:lnTo>
                  <a:pt x="1578606" y="14739"/>
                </a:lnTo>
                <a:lnTo>
                  <a:pt x="1564132" y="0"/>
                </a:lnTo>
                <a:close/>
              </a:path>
              <a:path w="1630680" h="388620">
                <a:moveTo>
                  <a:pt x="66547" y="0"/>
                </a:moveTo>
                <a:lnTo>
                  <a:pt x="39100" y="32670"/>
                </a:lnTo>
                <a:lnTo>
                  <a:pt x="18034" y="78104"/>
                </a:lnTo>
                <a:lnTo>
                  <a:pt x="4492" y="133080"/>
                </a:lnTo>
                <a:lnTo>
                  <a:pt x="0" y="194055"/>
                </a:lnTo>
                <a:lnTo>
                  <a:pt x="1076" y="223708"/>
                </a:lnTo>
                <a:lnTo>
                  <a:pt x="10126" y="282852"/>
                </a:lnTo>
                <a:lnTo>
                  <a:pt x="27775" y="334523"/>
                </a:lnTo>
                <a:lnTo>
                  <a:pt x="52020" y="373905"/>
                </a:lnTo>
                <a:lnTo>
                  <a:pt x="66547" y="388619"/>
                </a:lnTo>
                <a:lnTo>
                  <a:pt x="69977" y="383158"/>
                </a:lnTo>
                <a:lnTo>
                  <a:pt x="57572" y="368208"/>
                </a:lnTo>
                <a:lnTo>
                  <a:pt x="46656" y="350234"/>
                </a:lnTo>
                <a:lnTo>
                  <a:pt x="29337" y="305307"/>
                </a:lnTo>
                <a:lnTo>
                  <a:pt x="18589" y="252079"/>
                </a:lnTo>
                <a:lnTo>
                  <a:pt x="14985" y="194182"/>
                </a:lnTo>
                <a:lnTo>
                  <a:pt x="15888" y="164058"/>
                </a:lnTo>
                <a:lnTo>
                  <a:pt x="23076" y="108190"/>
                </a:lnTo>
                <a:lnTo>
                  <a:pt x="37240" y="58898"/>
                </a:lnTo>
                <a:lnTo>
                  <a:pt x="57572" y="20468"/>
                </a:lnTo>
                <a:lnTo>
                  <a:pt x="69977" y="5587"/>
                </a:lnTo>
                <a:lnTo>
                  <a:pt x="66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7864" y="4318825"/>
            <a:ext cx="1134428" cy="338715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L="30480" algn="ctr">
              <a:spcBef>
                <a:spcPts val="281"/>
              </a:spcBef>
            </a:pPr>
            <a:r>
              <a:rPr sz="900" spc="-38" dirty="0">
                <a:latin typeface="Cambria Math"/>
                <a:cs typeface="Cambria Math"/>
              </a:rPr>
              <a:t>𝒉</a:t>
            </a:r>
            <a:endParaRPr sz="900">
              <a:latin typeface="Cambria Math"/>
              <a:cs typeface="Cambria Math"/>
            </a:endParaRPr>
          </a:p>
          <a:p>
            <a:pPr algn="ctr">
              <a:spcBef>
                <a:spcPts val="206"/>
              </a:spcBef>
            </a:pPr>
            <a:r>
              <a:rPr sz="900" spc="-8" dirty="0">
                <a:latin typeface="Cambria Math"/>
                <a:cs typeface="Cambria Math"/>
              </a:rPr>
              <a:t>𝟔,</a:t>
            </a:r>
            <a:r>
              <a:rPr sz="900" spc="-53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𝟔𝟐𝟔</a:t>
            </a:r>
            <a:r>
              <a:rPr sz="900" spc="-11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𝟎𝟕𝟎</a:t>
            </a:r>
            <a:r>
              <a:rPr sz="900" spc="-8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𝟏𝟓</a:t>
            </a:r>
            <a:r>
              <a:rPr sz="900" spc="-8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𝐱</a:t>
            </a:r>
            <a:r>
              <a:rPr sz="900" spc="-8" dirty="0">
                <a:latin typeface="Cambria Math"/>
                <a:cs typeface="Cambria Math"/>
              </a:rPr>
              <a:t> 10</a:t>
            </a:r>
            <a:r>
              <a:rPr sz="900" spc="-11" baseline="24305" dirty="0">
                <a:latin typeface="Cambria Math"/>
                <a:cs typeface="Cambria Math"/>
              </a:rPr>
              <a:t>−34</a:t>
            </a:r>
            <a:endParaRPr sz="900" baseline="24305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7636" y="4431982"/>
            <a:ext cx="50149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900" dirty="0">
                <a:latin typeface="Cambria Math"/>
                <a:cs typeface="Cambria Math"/>
              </a:rPr>
              <a:t>𝐦 </a:t>
            </a:r>
            <a:r>
              <a:rPr sz="900" baseline="27777" dirty="0">
                <a:latin typeface="Cambria Math"/>
                <a:cs typeface="Cambria Math"/>
              </a:rPr>
              <a:t>−</a:t>
            </a:r>
            <a:r>
              <a:rPr sz="900" spc="95" baseline="27777" dirty="0">
                <a:latin typeface="Cambria Math"/>
                <a:cs typeface="Cambria Math"/>
              </a:rPr>
              <a:t> </a:t>
            </a:r>
            <a:r>
              <a:rPr sz="900" baseline="24305" dirty="0">
                <a:latin typeface="Cambria Math"/>
                <a:cs typeface="Cambria Math"/>
              </a:rPr>
              <a:t>𝟐 </a:t>
            </a:r>
            <a:r>
              <a:rPr sz="900" dirty="0">
                <a:latin typeface="Cambria Math"/>
                <a:cs typeface="Cambria Math"/>
              </a:rPr>
              <a:t>𝐬</a:t>
            </a:r>
            <a:r>
              <a:rPr sz="900" spc="41" dirty="0">
                <a:latin typeface="Cambria Math"/>
                <a:cs typeface="Cambria Math"/>
              </a:rPr>
              <a:t> </a:t>
            </a:r>
            <a:r>
              <a:rPr sz="900" spc="-38" dirty="0">
                <a:latin typeface="Cambria Math"/>
                <a:cs typeface="Cambria Math"/>
              </a:rPr>
              <a:t>=</a:t>
            </a:r>
            <a:endParaRPr sz="9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19413" y="4318825"/>
            <a:ext cx="2007394" cy="338715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R="10001" algn="ctr">
              <a:spcBef>
                <a:spcPts val="281"/>
              </a:spcBef>
            </a:pPr>
            <a:r>
              <a:rPr sz="900" dirty="0">
                <a:latin typeface="Cambria Math"/>
                <a:cs typeface="Cambria Math"/>
              </a:rPr>
              <a:t>(299</a:t>
            </a:r>
            <a:r>
              <a:rPr sz="900" spc="-11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792</a:t>
            </a:r>
            <a:r>
              <a:rPr sz="900" spc="-11" dirty="0">
                <a:latin typeface="Cambria Math"/>
                <a:cs typeface="Cambria Math"/>
              </a:rPr>
              <a:t> </a:t>
            </a:r>
            <a:r>
              <a:rPr sz="900" spc="-8" dirty="0">
                <a:latin typeface="Cambria Math"/>
                <a:cs typeface="Cambria Math"/>
              </a:rPr>
              <a:t>458)</a:t>
            </a:r>
            <a:r>
              <a:rPr sz="900" spc="-11" baseline="24305" dirty="0">
                <a:latin typeface="Cambria Math"/>
                <a:cs typeface="Cambria Math"/>
              </a:rPr>
              <a:t>2</a:t>
            </a:r>
            <a:endParaRPr sz="900" baseline="24305" dirty="0">
              <a:latin typeface="Cambria Math"/>
              <a:cs typeface="Cambria Math"/>
            </a:endParaRPr>
          </a:p>
          <a:p>
            <a:pPr algn="ctr">
              <a:spcBef>
                <a:spcPts val="206"/>
              </a:spcBef>
            </a:pPr>
            <a:r>
              <a:rPr sz="900" dirty="0">
                <a:latin typeface="Cambria Math"/>
                <a:cs typeface="Cambria Math"/>
              </a:rPr>
              <a:t>(6,626</a:t>
            </a:r>
            <a:r>
              <a:rPr sz="900" spc="-11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070</a:t>
            </a:r>
            <a:r>
              <a:rPr sz="900" spc="-11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15</a:t>
            </a:r>
            <a:r>
              <a:rPr sz="900" spc="-11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x</a:t>
            </a:r>
            <a:r>
              <a:rPr sz="900" spc="-11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10</a:t>
            </a:r>
            <a:r>
              <a:rPr sz="900" baseline="24305" dirty="0">
                <a:latin typeface="Cambria Math"/>
                <a:cs typeface="Cambria Math"/>
              </a:rPr>
              <a:t>−34</a:t>
            </a:r>
            <a:r>
              <a:rPr sz="900" spc="-5" baseline="24305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)</a:t>
            </a:r>
            <a:r>
              <a:rPr sz="900" spc="-4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(9</a:t>
            </a:r>
            <a:r>
              <a:rPr sz="900" spc="-15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192</a:t>
            </a:r>
            <a:r>
              <a:rPr sz="900" spc="-11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631</a:t>
            </a:r>
            <a:r>
              <a:rPr sz="900" spc="-4" dirty="0">
                <a:latin typeface="Cambria Math"/>
                <a:cs typeface="Cambria Math"/>
              </a:rPr>
              <a:t> </a:t>
            </a:r>
            <a:r>
              <a:rPr sz="900" spc="-15" dirty="0">
                <a:latin typeface="Cambria Math"/>
                <a:cs typeface="Cambria Math"/>
              </a:rPr>
              <a:t>770)</a:t>
            </a:r>
            <a:endParaRPr sz="9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0229" y="4338933"/>
            <a:ext cx="343376" cy="282930"/>
          </a:xfrm>
          <a:prstGeom prst="rect">
            <a:avLst/>
          </a:prstGeom>
        </p:spPr>
        <p:txBody>
          <a:bodyPr vert="horz" wrap="square" lIns="0" tIns="26194" rIns="0" bIns="0" rtlCol="0">
            <a:spAutoFit/>
          </a:bodyPr>
          <a:lstStyle/>
          <a:p>
            <a:pPr marL="150495" marR="22860" indent="-122396">
              <a:lnSpc>
                <a:spcPts val="1020"/>
              </a:lnSpc>
              <a:spcBef>
                <a:spcPts val="206"/>
              </a:spcBef>
            </a:pPr>
            <a:r>
              <a:rPr sz="938" dirty="0">
                <a:latin typeface="Cambria Math"/>
                <a:cs typeface="Cambria Math"/>
              </a:rPr>
              <a:t>h</a:t>
            </a:r>
            <a:r>
              <a:rPr sz="938" spc="-34" dirty="0">
                <a:latin typeface="Cambria Math"/>
                <a:cs typeface="Cambria Math"/>
              </a:rPr>
              <a:t> </a:t>
            </a:r>
            <a:r>
              <a:rPr sz="900" spc="-15" dirty="0">
                <a:latin typeface="Cambria Math"/>
                <a:cs typeface="Cambria Math"/>
              </a:rPr>
              <a:t>∆ν</a:t>
            </a:r>
            <a:r>
              <a:rPr sz="900" spc="-23" baseline="-20833" dirty="0">
                <a:latin typeface="Cambria Math"/>
                <a:cs typeface="Cambria Math"/>
              </a:rPr>
              <a:t>Cs</a:t>
            </a:r>
            <a:r>
              <a:rPr sz="900" spc="563" baseline="-20833" dirty="0">
                <a:latin typeface="Cambria Math"/>
                <a:cs typeface="Cambria Math"/>
              </a:rPr>
              <a:t> </a:t>
            </a:r>
            <a:r>
              <a:rPr sz="1350" spc="-28" baseline="-16203" dirty="0">
                <a:latin typeface="Cambria Math"/>
                <a:cs typeface="Cambria Math"/>
              </a:rPr>
              <a:t>c</a:t>
            </a:r>
            <a:r>
              <a:rPr sz="600" spc="-19" dirty="0">
                <a:latin typeface="Cambria Math"/>
                <a:cs typeface="Cambria Math"/>
              </a:rPr>
              <a:t>2</a:t>
            </a:r>
            <a:endParaRPr sz="6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3422" y="4431982"/>
            <a:ext cx="1134428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900" dirty="0">
                <a:latin typeface="Cambria Math"/>
                <a:cs typeface="Cambria Math"/>
              </a:rPr>
              <a:t>≈</a:t>
            </a:r>
            <a:r>
              <a:rPr sz="900" spc="41" dirty="0">
                <a:latin typeface="Cambria Math"/>
                <a:cs typeface="Cambria Math"/>
              </a:rPr>
              <a:t> </a:t>
            </a:r>
            <a:r>
              <a:rPr sz="900" spc="-8" dirty="0">
                <a:latin typeface="Cambria Math"/>
                <a:cs typeface="Cambria Math"/>
              </a:rPr>
              <a:t>𝟏,</a:t>
            </a:r>
            <a:r>
              <a:rPr sz="900" spc="-53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𝟒𝟕𝟓</a:t>
            </a:r>
            <a:r>
              <a:rPr sz="900" spc="-8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𝟓𝟐𝟏𝟒</a:t>
            </a:r>
            <a:r>
              <a:rPr sz="900" spc="-15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𝒙</a:t>
            </a:r>
            <a:r>
              <a:rPr sz="900" spc="-15" dirty="0">
                <a:latin typeface="Cambria Math"/>
                <a:cs typeface="Cambria Math"/>
              </a:rPr>
              <a:t> </a:t>
            </a:r>
            <a:r>
              <a:rPr sz="900" dirty="0">
                <a:latin typeface="Cambria Math"/>
                <a:cs typeface="Cambria Math"/>
              </a:rPr>
              <a:t>10</a:t>
            </a:r>
            <a:r>
              <a:rPr sz="900" spc="-19" dirty="0">
                <a:latin typeface="Cambria Math"/>
                <a:cs typeface="Cambria Math"/>
              </a:rPr>
              <a:t> </a:t>
            </a:r>
            <a:r>
              <a:rPr sz="900" spc="-28" baseline="24305" dirty="0">
                <a:latin typeface="Cambria Math"/>
                <a:cs typeface="Cambria Math"/>
              </a:rPr>
              <a:t>40</a:t>
            </a:r>
            <a:endParaRPr sz="900" baseline="24305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52901" y="4338932"/>
            <a:ext cx="363379" cy="280365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algn="ctr">
              <a:lnSpc>
                <a:spcPts val="1091"/>
              </a:lnSpc>
              <a:spcBef>
                <a:spcPts val="86"/>
              </a:spcBef>
            </a:pPr>
            <a:r>
              <a:rPr sz="938" dirty="0">
                <a:latin typeface="Cambria Math"/>
                <a:cs typeface="Cambria Math"/>
              </a:rPr>
              <a:t>h</a:t>
            </a:r>
            <a:r>
              <a:rPr sz="938" spc="-34" dirty="0">
                <a:latin typeface="Cambria Math"/>
                <a:cs typeface="Cambria Math"/>
              </a:rPr>
              <a:t> </a:t>
            </a:r>
            <a:r>
              <a:rPr sz="900" spc="-15" dirty="0">
                <a:latin typeface="Cambria Math"/>
                <a:cs typeface="Cambria Math"/>
              </a:rPr>
              <a:t>∆𝝂</a:t>
            </a:r>
            <a:r>
              <a:rPr sz="900" spc="-23" baseline="-20833" dirty="0">
                <a:latin typeface="Cambria Math"/>
                <a:cs typeface="Cambria Math"/>
              </a:rPr>
              <a:t>𝑪𝒔</a:t>
            </a:r>
            <a:endParaRPr sz="900" baseline="-20833" dirty="0">
              <a:latin typeface="Cambria Math"/>
              <a:cs typeface="Cambria Math"/>
            </a:endParaRPr>
          </a:p>
          <a:p>
            <a:pPr marL="39052" algn="ctr">
              <a:lnSpc>
                <a:spcPts val="1046"/>
              </a:lnSpc>
            </a:pPr>
            <a:r>
              <a:rPr sz="1350" spc="-28" baseline="-16203" dirty="0">
                <a:latin typeface="Cambria Math"/>
                <a:cs typeface="Cambria Math"/>
              </a:rPr>
              <a:t>𝒄</a:t>
            </a:r>
            <a:r>
              <a:rPr sz="600" spc="-19" dirty="0">
                <a:latin typeface="Cambria Math"/>
                <a:cs typeface="Cambria Math"/>
              </a:rPr>
              <a:t>𝟐</a:t>
            </a:r>
            <a:endParaRPr sz="6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8003" y="5603622"/>
            <a:ext cx="7385495" cy="828721"/>
          </a:xfrm>
          <a:prstGeom prst="rect">
            <a:avLst/>
          </a:prstGeom>
        </p:spPr>
        <p:txBody>
          <a:bodyPr vert="horz" wrap="square" lIns="0" tIns="18574" rIns="0" bIns="0" rtlCol="0">
            <a:spAutoFit/>
          </a:bodyPr>
          <a:lstStyle/>
          <a:p>
            <a:pPr marL="28575" marR="22860" algn="just">
              <a:lnSpc>
                <a:spcPct val="93600"/>
              </a:lnSpc>
              <a:spcBef>
                <a:spcPts val="146"/>
              </a:spcBef>
            </a:pPr>
            <a:r>
              <a:rPr sz="1400" dirty="0">
                <a:latin typeface="Calibri"/>
                <a:cs typeface="Calibri"/>
              </a:rPr>
              <a:t>The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number</a:t>
            </a:r>
            <a:r>
              <a:rPr sz="1400" spc="-8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chosen</a:t>
            </a:r>
            <a:r>
              <a:rPr sz="1400" spc="-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8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8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numerical</a:t>
            </a:r>
            <a:r>
              <a:rPr sz="1400" spc="-8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value</a:t>
            </a:r>
            <a:r>
              <a:rPr sz="1400" spc="-8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8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Planck</a:t>
            </a:r>
            <a:r>
              <a:rPr sz="1400" spc="-8" dirty="0">
                <a:latin typeface="Calibri"/>
                <a:cs typeface="Calibri"/>
              </a:rPr>
              <a:t> constant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definition</a:t>
            </a:r>
            <a:r>
              <a:rPr sz="1400" spc="-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such that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8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time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1" dirty="0">
                <a:latin typeface="Calibri"/>
                <a:cs typeface="Calibri"/>
              </a:rPr>
              <a:t> </a:t>
            </a:r>
            <a:r>
              <a:rPr sz="1400" spc="-19" dirty="0">
                <a:latin typeface="Calibri"/>
                <a:cs typeface="Calibri"/>
              </a:rPr>
              <a:t>its </a:t>
            </a:r>
            <a:r>
              <a:rPr sz="1400" dirty="0">
                <a:latin typeface="Calibri"/>
                <a:cs typeface="Calibri"/>
              </a:rPr>
              <a:t>adoption,</a:t>
            </a:r>
            <a:r>
              <a:rPr sz="1400" spc="16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kilogram</a:t>
            </a:r>
            <a:r>
              <a:rPr sz="1400" spc="16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was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equal</a:t>
            </a:r>
            <a:r>
              <a:rPr sz="1400" spc="16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16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76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mass</a:t>
            </a:r>
            <a:r>
              <a:rPr sz="1400" spc="161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6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international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prototype,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b="1" i="1" dirty="0">
                <a:latin typeface="Calibri"/>
                <a:cs typeface="Calibri"/>
              </a:rPr>
              <a:t>m</a:t>
            </a:r>
            <a:r>
              <a:rPr sz="1400" b="1" dirty="0">
                <a:latin typeface="Calibri"/>
                <a:cs typeface="Calibri"/>
              </a:rPr>
              <a:t>(</a:t>
            </a:r>
            <a:r>
              <a:rPr sz="1400" b="1" i="1" dirty="0">
                <a:latin typeface="Constantia"/>
                <a:cs typeface="Constantia"/>
              </a:rPr>
              <a:t>K</a:t>
            </a:r>
            <a:r>
              <a:rPr sz="1400" b="1" dirty="0">
                <a:latin typeface="Calibri"/>
                <a:cs typeface="Calibri"/>
              </a:rPr>
              <a:t>)</a:t>
            </a:r>
            <a:r>
              <a:rPr sz="1400" b="1" spc="161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=</a:t>
            </a:r>
            <a:r>
              <a:rPr sz="1400" b="1" spc="158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</a:t>
            </a:r>
            <a:r>
              <a:rPr sz="1400" b="1" spc="161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kg</a:t>
            </a:r>
            <a:r>
              <a:rPr sz="1400" dirty="0">
                <a:latin typeface="Calibri"/>
                <a:cs typeface="Calibri"/>
              </a:rPr>
              <a:t>,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169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spc="-8" dirty="0">
                <a:latin typeface="Calibri"/>
                <a:cs typeface="Calibri"/>
              </a:rPr>
              <a:t>relative </a:t>
            </a:r>
            <a:r>
              <a:rPr sz="1400" dirty="0">
                <a:latin typeface="Calibri"/>
                <a:cs typeface="Calibri"/>
              </a:rPr>
              <a:t>standard</a:t>
            </a:r>
            <a:r>
              <a:rPr sz="1400" spc="53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uncertainty</a:t>
            </a:r>
            <a:r>
              <a:rPr sz="1400" spc="53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53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</a:t>
            </a:r>
            <a:r>
              <a:rPr sz="1400" b="1" spc="56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×</a:t>
            </a:r>
            <a:r>
              <a:rPr sz="1400" b="1" spc="49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10</a:t>
            </a:r>
            <a:r>
              <a:rPr sz="1400" b="1" baseline="26143" dirty="0">
                <a:latin typeface="Calibri"/>
                <a:cs typeface="Calibri"/>
              </a:rPr>
              <a:t>−8</a:t>
            </a:r>
            <a:r>
              <a:rPr sz="1400" b="1" spc="394" baseline="26143" dirty="0">
                <a:latin typeface="Calibri"/>
                <a:cs typeface="Calibri"/>
              </a:rPr>
              <a:t>  </a:t>
            </a:r>
            <a:r>
              <a:rPr sz="1400" dirty="0">
                <a:latin typeface="Calibri"/>
                <a:cs typeface="Calibri"/>
              </a:rPr>
              <a:t>(</a:t>
            </a:r>
            <a:r>
              <a:rPr sz="1400" i="1" dirty="0">
                <a:latin typeface="Calibri"/>
                <a:cs typeface="Calibri"/>
              </a:rPr>
              <a:t>which</a:t>
            </a:r>
            <a:r>
              <a:rPr sz="1400" i="1" spc="41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was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the</a:t>
            </a:r>
            <a:r>
              <a:rPr sz="1400" i="1" spc="38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best</a:t>
            </a:r>
            <a:r>
              <a:rPr sz="1400" i="1" spc="41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standard</a:t>
            </a:r>
            <a:r>
              <a:rPr sz="1400" i="1" spc="3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uncertainty</a:t>
            </a:r>
            <a:r>
              <a:rPr sz="1400" i="1" spc="41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of</a:t>
            </a:r>
            <a:r>
              <a:rPr sz="1400" i="1" spc="38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the</a:t>
            </a:r>
            <a:r>
              <a:rPr sz="1400" i="1" spc="41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combined</a:t>
            </a:r>
            <a:r>
              <a:rPr sz="1400" i="1" spc="41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best</a:t>
            </a:r>
            <a:r>
              <a:rPr sz="1400" i="1" spc="41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uncertainties</a:t>
            </a:r>
            <a:r>
              <a:rPr sz="1400" i="1" spc="41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of</a:t>
            </a:r>
            <a:r>
              <a:rPr sz="1400" i="1" spc="38" dirty="0">
                <a:latin typeface="Calibri"/>
                <a:cs typeface="Calibri"/>
              </a:rPr>
              <a:t> </a:t>
            </a:r>
            <a:r>
              <a:rPr sz="1400" i="1" spc="-19" dirty="0">
                <a:latin typeface="Calibri"/>
                <a:cs typeface="Calibri"/>
              </a:rPr>
              <a:t>the </a:t>
            </a:r>
            <a:r>
              <a:rPr sz="1400" i="1" dirty="0">
                <a:latin typeface="Calibri"/>
                <a:cs typeface="Calibri"/>
              </a:rPr>
              <a:t>Planck</a:t>
            </a:r>
            <a:r>
              <a:rPr sz="1400" i="1" spc="-30" dirty="0">
                <a:latin typeface="Calibri"/>
                <a:cs typeface="Calibri"/>
              </a:rPr>
              <a:t> </a:t>
            </a:r>
            <a:r>
              <a:rPr sz="1400" i="1" spc="-8" dirty="0">
                <a:latin typeface="Calibri"/>
                <a:cs typeface="Calibri"/>
              </a:rPr>
              <a:t>constant)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84296" y="1351026"/>
            <a:ext cx="784825" cy="77907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0480" y="1441895"/>
            <a:ext cx="8575358" cy="252450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38100">
              <a:spcBef>
                <a:spcPts val="79"/>
              </a:spcBef>
            </a:pPr>
            <a:r>
              <a:rPr sz="1500" b="1" spc="-8" dirty="0">
                <a:solidFill>
                  <a:srgbClr val="44536A"/>
                </a:solidFill>
                <a:latin typeface="Calibri"/>
                <a:cs typeface="Calibri"/>
              </a:rPr>
              <a:t>Practical</a:t>
            </a:r>
            <a:r>
              <a:rPr sz="150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Realization</a:t>
            </a:r>
            <a:r>
              <a:rPr sz="15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500" b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Base</a:t>
            </a:r>
            <a:r>
              <a:rPr sz="15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Units</a:t>
            </a:r>
            <a:r>
              <a:rPr sz="15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5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44536A"/>
                </a:solidFill>
                <a:latin typeface="Calibri"/>
                <a:cs typeface="Calibri"/>
              </a:rPr>
              <a:t>kilogram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608"/>
              </a:spcBef>
            </a:pPr>
            <a:endParaRPr sz="1500" dirty="0">
              <a:latin typeface="Calibri"/>
              <a:cs typeface="Calibri"/>
            </a:endParaRPr>
          </a:p>
          <a:p>
            <a:pPr marL="330518">
              <a:spcBef>
                <a:spcPts val="4"/>
              </a:spcBef>
            </a:pPr>
            <a:r>
              <a:rPr sz="1350" b="1" i="1" dirty="0">
                <a:solidFill>
                  <a:srgbClr val="00AF50"/>
                </a:solidFill>
                <a:latin typeface="Calibri"/>
                <a:cs typeface="Calibri"/>
              </a:rPr>
              <a:t>Previous</a:t>
            </a:r>
            <a:r>
              <a:rPr sz="1350" b="1" i="1" spc="-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b="1" i="1" spc="-8" dirty="0">
                <a:solidFill>
                  <a:srgbClr val="00AF50"/>
                </a:solidFill>
                <a:latin typeface="Calibri"/>
                <a:cs typeface="Calibri"/>
              </a:rPr>
              <a:t>definition</a:t>
            </a:r>
            <a:endParaRPr sz="1350" dirty="0">
              <a:latin typeface="Calibri"/>
              <a:cs typeface="Calibri"/>
            </a:endParaRPr>
          </a:p>
          <a:p>
            <a:pPr marL="330518" marR="773430">
              <a:lnSpc>
                <a:spcPct val="109300"/>
              </a:lnSpc>
              <a:spcBef>
                <a:spcPts val="353"/>
              </a:spcBef>
            </a:pP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kilogram</a:t>
            </a:r>
            <a:r>
              <a:rPr sz="10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unit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mass;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it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equal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mass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 international</a:t>
            </a:r>
            <a:r>
              <a:rPr sz="105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prototype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kilogram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(IPK).</a:t>
            </a:r>
            <a:r>
              <a:rPr sz="1050" spc="19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It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follows</a:t>
            </a:r>
            <a:r>
              <a:rPr sz="1050" spc="-4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that</a:t>
            </a:r>
            <a:r>
              <a:rPr sz="105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mass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the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international</a:t>
            </a:r>
            <a:r>
              <a:rPr sz="105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prototype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 kilogram</a:t>
            </a:r>
            <a:r>
              <a:rPr sz="10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always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1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kilogram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exactly,</a:t>
            </a:r>
            <a:r>
              <a:rPr sz="105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m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(</a:t>
            </a:r>
            <a:r>
              <a:rPr sz="1050" i="1" dirty="0">
                <a:solidFill>
                  <a:srgbClr val="44536A"/>
                </a:solidFill>
                <a:latin typeface="Constantia"/>
                <a:cs typeface="Constantia"/>
              </a:rPr>
              <a:t>K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)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=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1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kg.</a:t>
            </a:r>
            <a:endParaRPr sz="1050" dirty="0">
              <a:latin typeface="Calibri"/>
              <a:cs typeface="Calibri"/>
            </a:endParaRPr>
          </a:p>
          <a:p>
            <a:pPr marL="5684044">
              <a:spcBef>
                <a:spcPts val="60"/>
              </a:spcBef>
            </a:pPr>
            <a:r>
              <a:rPr sz="1200" dirty="0">
                <a:solidFill>
                  <a:srgbClr val="00AF50"/>
                </a:solidFill>
                <a:latin typeface="Calibri"/>
                <a:cs typeface="Calibri"/>
              </a:rPr>
              <a:t>(3</a:t>
            </a:r>
            <a:r>
              <a:rPr sz="1181" baseline="26455" dirty="0">
                <a:solidFill>
                  <a:srgbClr val="00AF50"/>
                </a:solidFill>
                <a:latin typeface="Calibri"/>
                <a:cs typeface="Calibri"/>
              </a:rPr>
              <a:t>rd</a:t>
            </a:r>
            <a:r>
              <a:rPr sz="1181" spc="124" baseline="264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Calibri"/>
                <a:cs typeface="Calibri"/>
              </a:rPr>
              <a:t>CGPM,</a:t>
            </a:r>
            <a:r>
              <a:rPr sz="120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00AF50"/>
                </a:solidFill>
                <a:latin typeface="Calibri"/>
                <a:cs typeface="Calibri"/>
              </a:rPr>
              <a:t>1901)</a:t>
            </a:r>
            <a:endParaRPr sz="1200" dirty="0">
              <a:latin typeface="Calibri"/>
              <a:cs typeface="Calibri"/>
            </a:endParaRPr>
          </a:p>
          <a:p>
            <a:pPr>
              <a:spcBef>
                <a:spcPts val="604"/>
              </a:spcBef>
            </a:pPr>
            <a:endParaRPr sz="1200" dirty="0">
              <a:latin typeface="Calibri"/>
              <a:cs typeface="Calibri"/>
            </a:endParaRPr>
          </a:p>
          <a:p>
            <a:pPr marL="330518">
              <a:spcBef>
                <a:spcPts val="4"/>
              </a:spcBef>
            </a:pP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26</a:t>
            </a:r>
            <a:r>
              <a:rPr sz="1181" b="1" baseline="26455" dirty="0">
                <a:solidFill>
                  <a:srgbClr val="00AF50"/>
                </a:solidFill>
                <a:latin typeface="Calibri"/>
                <a:cs typeface="Calibri"/>
              </a:rPr>
              <a:t>th</a:t>
            </a:r>
            <a:r>
              <a:rPr sz="1181" b="1" spc="129" baseline="264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CGPM</a:t>
            </a:r>
            <a:r>
              <a:rPr sz="1200" b="1" spc="-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-</a:t>
            </a:r>
            <a:r>
              <a:rPr sz="1200" b="1" spc="-1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00AF50"/>
                </a:solidFill>
                <a:latin typeface="Calibri"/>
                <a:cs typeface="Calibri"/>
              </a:rPr>
              <a:t>2018</a:t>
            </a:r>
            <a:endParaRPr sz="1200" dirty="0">
              <a:latin typeface="Calibri"/>
              <a:cs typeface="Calibri"/>
            </a:endParaRPr>
          </a:p>
          <a:p>
            <a:pPr marL="330518">
              <a:spcBef>
                <a:spcPts val="176"/>
              </a:spcBef>
            </a:pP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kilogram,</a:t>
            </a:r>
            <a:r>
              <a:rPr sz="105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symbol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44536A"/>
                </a:solidFill>
                <a:latin typeface="Calibri"/>
                <a:cs typeface="Calibri"/>
              </a:rPr>
              <a:t>kg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,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SI</a:t>
            </a:r>
            <a:r>
              <a:rPr sz="1050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unit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mass.</a:t>
            </a:r>
            <a:r>
              <a:rPr sz="10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It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defined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by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taking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fixed</a:t>
            </a:r>
            <a:r>
              <a:rPr sz="105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numerical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value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Planck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constant</a:t>
            </a:r>
            <a:r>
              <a:rPr sz="1050" spc="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i="1" dirty="0">
                <a:solidFill>
                  <a:srgbClr val="44536A"/>
                </a:solidFill>
                <a:latin typeface="Calibri"/>
                <a:cs typeface="Calibri"/>
              </a:rPr>
              <a:t>h</a:t>
            </a:r>
            <a:r>
              <a:rPr sz="1050" b="1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ro-RO" sz="1050" b="1" i="1" spc="-15" dirty="0">
                <a:solidFill>
                  <a:srgbClr val="44536A"/>
                </a:solidFill>
                <a:latin typeface="Calibri"/>
                <a:cs typeface="Calibri"/>
              </a:rPr>
              <a:t>=</a:t>
            </a:r>
            <a:r>
              <a:rPr sz="105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44536A"/>
                </a:solidFill>
                <a:latin typeface="Calibri"/>
                <a:cs typeface="Calibri"/>
              </a:rPr>
              <a:t>6,626</a:t>
            </a:r>
            <a:r>
              <a:rPr sz="105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44536A"/>
                </a:solidFill>
                <a:latin typeface="Calibri"/>
                <a:cs typeface="Calibri"/>
              </a:rPr>
              <a:t>070</a:t>
            </a:r>
            <a:r>
              <a:rPr sz="105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44536A"/>
                </a:solidFill>
                <a:latin typeface="Calibri"/>
                <a:cs typeface="Calibri"/>
              </a:rPr>
              <a:t>15</a:t>
            </a:r>
            <a:r>
              <a:rPr sz="105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44536A"/>
                </a:solidFill>
                <a:latin typeface="Calibri"/>
                <a:cs typeface="Calibri"/>
              </a:rPr>
              <a:t>×</a:t>
            </a:r>
            <a:r>
              <a:rPr sz="105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r>
              <a:rPr sz="1013" b="1" baseline="24691" dirty="0">
                <a:solidFill>
                  <a:srgbClr val="44536A"/>
                </a:solidFill>
                <a:latin typeface="Calibri"/>
                <a:cs typeface="Calibri"/>
              </a:rPr>
              <a:t>−34</a:t>
            </a:r>
            <a:r>
              <a:rPr sz="1013" b="1" spc="-17" baseline="2469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when</a:t>
            </a:r>
            <a:endParaRPr sz="1050" dirty="0">
              <a:latin typeface="Calibri"/>
              <a:cs typeface="Calibri"/>
            </a:endParaRPr>
          </a:p>
          <a:p>
            <a:pPr marL="330518"/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expressed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unit</a:t>
            </a:r>
            <a:r>
              <a:rPr sz="105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J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s,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which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equal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kg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m</a:t>
            </a:r>
            <a:r>
              <a:rPr sz="1013" baseline="24691" dirty="0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r>
              <a:rPr sz="1013" spc="95" baseline="2469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s</a:t>
            </a:r>
            <a:r>
              <a:rPr sz="1013" baseline="24691" dirty="0">
                <a:solidFill>
                  <a:srgbClr val="44536A"/>
                </a:solidFill>
                <a:latin typeface="Calibri"/>
                <a:cs typeface="Calibri"/>
              </a:rPr>
              <a:t>−</a:t>
            </a:r>
            <a:r>
              <a:rPr sz="1013" spc="-17" baseline="2469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13" baseline="24691" dirty="0">
                <a:solidFill>
                  <a:srgbClr val="44536A"/>
                </a:solidFill>
                <a:latin typeface="Calibri"/>
                <a:cs typeface="Calibri"/>
              </a:rPr>
              <a:t>1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,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where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metre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second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are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defined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terms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c</a:t>
            </a:r>
            <a:r>
              <a:rPr sz="1050" i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Δν</a:t>
            </a:r>
            <a:r>
              <a:rPr sz="1013" spc="-11" baseline="-21604" dirty="0">
                <a:solidFill>
                  <a:srgbClr val="44536A"/>
                </a:solidFill>
                <a:latin typeface="Calibri"/>
                <a:cs typeface="Calibri"/>
              </a:rPr>
              <a:t>Cs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.</a:t>
            </a:r>
            <a:endParaRPr sz="1050" dirty="0">
              <a:latin typeface="Calibri"/>
              <a:cs typeface="Calibri"/>
            </a:endParaRPr>
          </a:p>
          <a:p>
            <a:pPr>
              <a:spcBef>
                <a:spcPts val="169"/>
              </a:spcBef>
            </a:pPr>
            <a:endParaRPr sz="1050" dirty="0">
              <a:latin typeface="Calibri"/>
              <a:cs typeface="Calibri"/>
            </a:endParaRPr>
          </a:p>
          <a:p>
            <a:pPr marR="210503" algn="r"/>
            <a:r>
              <a:rPr sz="1200" b="1" i="1" spc="-8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1200" b="1" i="1" spc="-8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12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6,626</a:t>
            </a:r>
            <a:r>
              <a:rPr sz="1200" b="1" spc="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070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15</a:t>
            </a:r>
            <a:r>
              <a:rPr sz="12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×</a:t>
            </a:r>
            <a:r>
              <a:rPr sz="1200" b="1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sz="1181" b="1" baseline="26455" dirty="0">
                <a:solidFill>
                  <a:srgbClr val="C00000"/>
                </a:solidFill>
                <a:latin typeface="Calibri"/>
                <a:cs typeface="Calibri"/>
              </a:rPr>
              <a:t>−34</a:t>
            </a:r>
            <a:r>
              <a:rPr sz="1181" b="1" spc="236" baseline="264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kg</a:t>
            </a:r>
            <a:r>
              <a:rPr sz="1200" b="1" spc="-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1181" b="1" baseline="26455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181" b="1" spc="124" baseline="264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181" b="1" spc="-11" baseline="26455" dirty="0">
                <a:solidFill>
                  <a:srgbClr val="C00000"/>
                </a:solidFill>
                <a:latin typeface="Calibri"/>
                <a:cs typeface="Calibri"/>
              </a:rPr>
              <a:t>-</a:t>
            </a:r>
            <a:r>
              <a:rPr sz="1181" b="1" spc="-56" baseline="26455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endParaRPr sz="1181" baseline="26455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197864" y="378066"/>
            <a:ext cx="6172200" cy="349365"/>
          </a:xfrm>
          <a:prstGeom prst="rect">
            <a:avLst/>
          </a:prstGeom>
        </p:spPr>
        <p:txBody>
          <a:bodyPr vert="horz" wrap="square" lIns="0" tIns="7166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dirty="0"/>
              <a:t>The</a:t>
            </a:r>
            <a:r>
              <a:rPr sz="1800" spc="-30" dirty="0"/>
              <a:t> </a:t>
            </a:r>
            <a:r>
              <a:rPr sz="1800" i="1" dirty="0">
                <a:latin typeface="Calibri"/>
                <a:cs typeface="Calibri"/>
              </a:rPr>
              <a:t>new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dirty="0"/>
              <a:t>SI</a:t>
            </a:r>
            <a:r>
              <a:rPr sz="1800" spc="-38" dirty="0"/>
              <a:t> </a:t>
            </a:r>
            <a:r>
              <a:rPr sz="1800" dirty="0"/>
              <a:t>–</a:t>
            </a:r>
            <a:r>
              <a:rPr sz="1800" spc="-38" dirty="0"/>
              <a:t> </a:t>
            </a:r>
            <a:r>
              <a:rPr sz="1800" dirty="0"/>
              <a:t>Practical</a:t>
            </a:r>
            <a:r>
              <a:rPr sz="1800" spc="-49" dirty="0"/>
              <a:t> </a:t>
            </a:r>
            <a:r>
              <a:rPr sz="1800" dirty="0"/>
              <a:t>Realisation</a:t>
            </a:r>
            <a:r>
              <a:rPr sz="1800" spc="-56" dirty="0"/>
              <a:t> </a:t>
            </a:r>
            <a:r>
              <a:rPr sz="1800" dirty="0"/>
              <a:t>of</a:t>
            </a:r>
            <a:r>
              <a:rPr sz="1800" spc="-34" dirty="0"/>
              <a:t> </a:t>
            </a:r>
            <a:r>
              <a:rPr sz="1800" spc="-8" dirty="0"/>
              <a:t>kilogram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4296" y="1351026"/>
            <a:ext cx="784825" cy="77907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5992" y="2473451"/>
            <a:ext cx="1850516" cy="268490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0526" y="2987897"/>
            <a:ext cx="4854474" cy="78883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20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past</a:t>
            </a:r>
            <a:r>
              <a:rPr sz="120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few</a:t>
            </a:r>
            <a:r>
              <a:rPr sz="12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decades,</a:t>
            </a:r>
            <a:r>
              <a:rPr sz="12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significant</a:t>
            </a:r>
            <a:r>
              <a:rPr sz="1200" b="1" spc="-5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efforts</a:t>
            </a:r>
            <a:r>
              <a:rPr sz="12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have</a:t>
            </a:r>
            <a:r>
              <a:rPr sz="12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been</a:t>
            </a:r>
            <a:r>
              <a:rPr sz="12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made</a:t>
            </a:r>
            <a:r>
              <a:rPr sz="12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12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link</a:t>
            </a:r>
            <a:r>
              <a:rPr sz="120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spc="-19" dirty="0">
                <a:solidFill>
                  <a:srgbClr val="44536A"/>
                </a:solidFill>
                <a:latin typeface="Calibri"/>
                <a:cs typeface="Calibri"/>
              </a:rPr>
              <a:t>the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unit</a:t>
            </a:r>
            <a:r>
              <a:rPr sz="12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mass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12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12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fundamental</a:t>
            </a:r>
            <a:r>
              <a:rPr sz="12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constant</a:t>
            </a:r>
            <a:r>
              <a:rPr sz="12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physics</a:t>
            </a:r>
            <a:r>
              <a:rPr sz="12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with</a:t>
            </a:r>
            <a:r>
              <a:rPr sz="12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high</a:t>
            </a:r>
            <a:r>
              <a:rPr sz="12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accuracy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  <a:p>
            <a:pPr>
              <a:spcBef>
                <a:spcPts val="495"/>
              </a:spcBef>
            </a:pPr>
            <a:endParaRPr sz="1200" dirty="0">
              <a:latin typeface="Calibri"/>
              <a:cs typeface="Calibri"/>
            </a:endParaRPr>
          </a:p>
          <a:p>
            <a:pPr marL="2306003"/>
            <a:r>
              <a:rPr sz="1050" i="1" spc="-8" dirty="0">
                <a:solidFill>
                  <a:srgbClr val="44536A"/>
                </a:solidFill>
                <a:latin typeface="Calibri"/>
                <a:cs typeface="Calibri"/>
              </a:rPr>
              <a:t>Crystalline</a:t>
            </a:r>
            <a:r>
              <a:rPr sz="1050" i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silicon</a:t>
            </a:r>
            <a:r>
              <a:rPr sz="1050" i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spc="-8" dirty="0">
                <a:solidFill>
                  <a:srgbClr val="44536A"/>
                </a:solidFill>
                <a:latin typeface="Calibri"/>
                <a:cs typeface="Calibri"/>
              </a:rPr>
              <a:t>sphere</a:t>
            </a:r>
            <a:endParaRPr sz="105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8327" y="3629596"/>
            <a:ext cx="2181606" cy="178650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3803" y="3743325"/>
            <a:ext cx="1611630" cy="178650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8745" y="1799081"/>
            <a:ext cx="1052225" cy="9978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9530" y="1441895"/>
            <a:ext cx="7704296" cy="80980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9050">
              <a:spcBef>
                <a:spcPts val="79"/>
              </a:spcBef>
            </a:pPr>
            <a:r>
              <a:rPr sz="1500" b="1" spc="-8" dirty="0">
                <a:solidFill>
                  <a:srgbClr val="44536A"/>
                </a:solidFill>
                <a:latin typeface="Calibri"/>
                <a:cs typeface="Calibri"/>
              </a:rPr>
              <a:t>Practical</a:t>
            </a:r>
            <a:r>
              <a:rPr sz="150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Realization</a:t>
            </a:r>
            <a:r>
              <a:rPr sz="15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500" b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Base</a:t>
            </a:r>
            <a:r>
              <a:rPr sz="15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Units</a:t>
            </a:r>
            <a:r>
              <a:rPr sz="15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5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44536A"/>
                </a:solidFill>
                <a:latin typeface="Calibri"/>
                <a:cs typeface="Calibri"/>
              </a:rPr>
              <a:t>kilogram</a:t>
            </a:r>
            <a:endParaRPr sz="1500" dirty="0">
              <a:latin typeface="Calibri"/>
              <a:cs typeface="Calibri"/>
            </a:endParaRPr>
          </a:p>
          <a:p>
            <a:pPr marL="1634966" marR="32385">
              <a:lnSpc>
                <a:spcPct val="107100"/>
              </a:lnSpc>
              <a:spcBef>
                <a:spcPts val="1823"/>
              </a:spcBef>
            </a:pP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primary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realization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kilogram</a:t>
            </a:r>
            <a:r>
              <a:rPr sz="1050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can</a:t>
            </a:r>
            <a:r>
              <a:rPr sz="105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be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performed</a:t>
            </a:r>
            <a:r>
              <a:rPr sz="1050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using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any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physics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equation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that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relates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mass,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C00000"/>
                </a:solidFill>
                <a:latin typeface="Calibri"/>
                <a:cs typeface="Calibri"/>
              </a:rPr>
              <a:t>Planck's constant,</a:t>
            </a:r>
            <a:r>
              <a:rPr sz="10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0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speed</a:t>
            </a:r>
            <a:r>
              <a:rPr sz="1050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1050" spc="-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light</a:t>
            </a:r>
            <a:r>
              <a:rPr sz="10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0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050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vacuum</a:t>
            </a:r>
            <a:r>
              <a:rPr sz="10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050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050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C00000"/>
                </a:solidFill>
                <a:latin typeface="Calibri"/>
                <a:cs typeface="Calibri"/>
              </a:rPr>
              <a:t>frequency</a:t>
            </a:r>
            <a:r>
              <a:rPr sz="1050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C00000"/>
                </a:solidFill>
                <a:latin typeface="Calibri"/>
                <a:cs typeface="Calibri"/>
              </a:rPr>
              <a:t>transition</a:t>
            </a:r>
            <a:r>
              <a:rPr sz="105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1050" spc="-2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05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13" baseline="24691" dirty="0">
                <a:solidFill>
                  <a:srgbClr val="C00000"/>
                </a:solidFill>
                <a:latin typeface="Calibri"/>
                <a:cs typeface="Calibri"/>
              </a:rPr>
              <a:t>133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Cs</a:t>
            </a:r>
            <a:r>
              <a:rPr sz="1050" spc="-2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spc="-15" dirty="0">
                <a:solidFill>
                  <a:srgbClr val="C00000"/>
                </a:solidFill>
                <a:latin typeface="Calibri"/>
                <a:cs typeface="Calibri"/>
              </a:rPr>
              <a:t>atom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0883" y="5860146"/>
            <a:ext cx="2617470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350" b="1" dirty="0">
                <a:solidFill>
                  <a:srgbClr val="00AF50"/>
                </a:solidFill>
                <a:latin typeface="Calibri"/>
                <a:cs typeface="Calibri"/>
              </a:rPr>
              <a:t>x-ray</a:t>
            </a:r>
            <a:r>
              <a:rPr sz="1350" b="1" spc="-4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AF50"/>
                </a:solidFill>
                <a:latin typeface="Calibri"/>
                <a:cs typeface="Calibri"/>
              </a:rPr>
              <a:t>crystal</a:t>
            </a:r>
            <a:r>
              <a:rPr sz="1350" b="1" spc="-5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AF50"/>
                </a:solidFill>
                <a:latin typeface="Calibri"/>
                <a:cs typeface="Calibri"/>
              </a:rPr>
              <a:t>density</a:t>
            </a:r>
            <a:r>
              <a:rPr sz="1350" b="1" spc="-5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00AF50"/>
                </a:solidFill>
                <a:latin typeface="Calibri"/>
                <a:cs typeface="Calibri"/>
              </a:rPr>
              <a:t>technique</a:t>
            </a:r>
            <a:endParaRPr sz="13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(</a:t>
            </a:r>
            <a:r>
              <a:rPr sz="1350" b="1" dirty="0">
                <a:latin typeface="Calibri"/>
                <a:cs typeface="Calibri"/>
              </a:rPr>
              <a:t>to</a:t>
            </a:r>
            <a:r>
              <a:rPr sz="1350" b="1" spc="-53" dirty="0">
                <a:latin typeface="Calibri"/>
                <a:cs typeface="Calibri"/>
              </a:rPr>
              <a:t> </a:t>
            </a:r>
            <a:r>
              <a:rPr sz="1350" b="1" i="1" dirty="0">
                <a:latin typeface="Calibri"/>
                <a:cs typeface="Calibri"/>
              </a:rPr>
              <a:t>determine</a:t>
            </a:r>
            <a:r>
              <a:rPr sz="1350" b="1" i="1" spc="-49" dirty="0">
                <a:latin typeface="Calibri"/>
                <a:cs typeface="Calibri"/>
              </a:rPr>
              <a:t> </a:t>
            </a:r>
            <a:r>
              <a:rPr sz="1350" b="1" i="1" dirty="0">
                <a:latin typeface="Calibri"/>
                <a:cs typeface="Calibri"/>
              </a:rPr>
              <a:t>Avogadro</a:t>
            </a:r>
            <a:r>
              <a:rPr sz="1350" b="1" i="1" spc="-60" dirty="0">
                <a:latin typeface="Calibri"/>
                <a:cs typeface="Calibri"/>
              </a:rPr>
              <a:t> </a:t>
            </a:r>
            <a:r>
              <a:rPr sz="1350" b="1" i="1" spc="-8" dirty="0">
                <a:latin typeface="Calibri"/>
                <a:cs typeface="Calibri"/>
              </a:rPr>
              <a:t>constant</a:t>
            </a:r>
            <a:r>
              <a:rPr sz="1350" b="1" i="1" spc="-53" dirty="0">
                <a:latin typeface="Calibri"/>
                <a:cs typeface="Calibri"/>
              </a:rPr>
              <a:t> </a:t>
            </a:r>
            <a:r>
              <a:rPr sz="1350" b="1" i="1" spc="-19" dirty="0">
                <a:latin typeface="Calibri"/>
                <a:cs typeface="Calibri"/>
              </a:rPr>
              <a:t>N</a:t>
            </a:r>
            <a:r>
              <a:rPr sz="1350" b="1" i="1" spc="-28" baseline="-20833" dirty="0">
                <a:latin typeface="Calibri"/>
                <a:cs typeface="Calibri"/>
              </a:rPr>
              <a:t>A</a:t>
            </a:r>
            <a:r>
              <a:rPr sz="1350" b="1" spc="-19" dirty="0">
                <a:latin typeface="Calibri"/>
                <a:cs typeface="Calibri"/>
              </a:rPr>
              <a:t>)</a:t>
            </a:r>
            <a:endParaRPr sz="1350" b="1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7000" y="5534803"/>
            <a:ext cx="225123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350" b="1" dirty="0">
                <a:solidFill>
                  <a:srgbClr val="00AF50"/>
                </a:solidFill>
                <a:latin typeface="Calibri"/>
                <a:cs typeface="Calibri"/>
              </a:rPr>
              <a:t>Kibble</a:t>
            </a:r>
            <a:r>
              <a:rPr sz="1350" b="1" spc="-2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00AF50"/>
                </a:solidFill>
                <a:latin typeface="Calibri"/>
                <a:cs typeface="Calibri"/>
              </a:rPr>
              <a:t>balance</a:t>
            </a:r>
            <a:endParaRPr sz="135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(</a:t>
            </a:r>
            <a:r>
              <a:rPr sz="1350" b="1" i="1" dirty="0">
                <a:latin typeface="Calibri"/>
                <a:cs typeface="Calibri"/>
              </a:rPr>
              <a:t>to</a:t>
            </a:r>
            <a:r>
              <a:rPr sz="1350" b="1" i="1" spc="-38" dirty="0">
                <a:latin typeface="Calibri"/>
                <a:cs typeface="Calibri"/>
              </a:rPr>
              <a:t> </a:t>
            </a:r>
            <a:r>
              <a:rPr sz="1350" b="1" i="1" dirty="0">
                <a:latin typeface="Calibri"/>
                <a:cs typeface="Calibri"/>
              </a:rPr>
              <a:t>measured</a:t>
            </a:r>
            <a:r>
              <a:rPr sz="1350" b="1" i="1" spc="-38" dirty="0">
                <a:latin typeface="Calibri"/>
                <a:cs typeface="Calibri"/>
              </a:rPr>
              <a:t> </a:t>
            </a:r>
            <a:r>
              <a:rPr sz="1350" b="1" i="1" dirty="0">
                <a:latin typeface="Calibri"/>
                <a:cs typeface="Calibri"/>
              </a:rPr>
              <a:t>Planck</a:t>
            </a:r>
            <a:r>
              <a:rPr sz="1350" b="1" i="1" spc="-41" dirty="0">
                <a:latin typeface="Calibri"/>
                <a:cs typeface="Calibri"/>
              </a:rPr>
              <a:t> </a:t>
            </a:r>
            <a:r>
              <a:rPr sz="1350" b="1" i="1" spc="-8" dirty="0">
                <a:latin typeface="Calibri"/>
                <a:cs typeface="Calibri"/>
              </a:rPr>
              <a:t>constant</a:t>
            </a:r>
            <a:r>
              <a:rPr sz="1350" b="1" i="1" spc="-38" dirty="0">
                <a:latin typeface="Calibri"/>
                <a:cs typeface="Calibri"/>
              </a:rPr>
              <a:t> </a:t>
            </a:r>
            <a:r>
              <a:rPr sz="1350" b="1" i="1" spc="-19" dirty="0">
                <a:latin typeface="Calibri"/>
                <a:cs typeface="Calibri"/>
              </a:rPr>
              <a:t>h</a:t>
            </a:r>
            <a:r>
              <a:rPr sz="1350" b="1" spc="-19" dirty="0">
                <a:latin typeface="Calibri"/>
                <a:cs typeface="Calibri"/>
              </a:rPr>
              <a:t>)</a:t>
            </a:r>
            <a:endParaRPr sz="1350" b="1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93907" y="387156"/>
            <a:ext cx="6172200" cy="337592"/>
          </a:xfrm>
          <a:prstGeom prst="rect">
            <a:avLst/>
          </a:prstGeom>
        </p:spPr>
        <p:txBody>
          <a:bodyPr vert="horz" wrap="square" lIns="0" tIns="6000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670">
              <a:spcBef>
                <a:spcPts val="75"/>
              </a:spcBef>
            </a:pPr>
            <a:r>
              <a:rPr sz="1800" dirty="0"/>
              <a:t>The</a:t>
            </a:r>
            <a:r>
              <a:rPr sz="1800" spc="-23" dirty="0"/>
              <a:t> </a:t>
            </a:r>
            <a:r>
              <a:rPr sz="1800" i="1" dirty="0">
                <a:latin typeface="Calibri"/>
                <a:cs typeface="Calibri"/>
              </a:rPr>
              <a:t>new</a:t>
            </a:r>
            <a:r>
              <a:rPr sz="1800" i="1" spc="-41" dirty="0">
                <a:latin typeface="Calibri"/>
                <a:cs typeface="Calibri"/>
              </a:rPr>
              <a:t> </a:t>
            </a:r>
            <a:r>
              <a:rPr sz="1800" dirty="0"/>
              <a:t>SI</a:t>
            </a:r>
            <a:r>
              <a:rPr sz="1800" spc="-34" dirty="0"/>
              <a:t> </a:t>
            </a:r>
            <a:r>
              <a:rPr sz="1800" dirty="0"/>
              <a:t>–</a:t>
            </a:r>
            <a:r>
              <a:rPr sz="1800" spc="-38" dirty="0"/>
              <a:t> </a:t>
            </a:r>
            <a:r>
              <a:rPr sz="1800" dirty="0"/>
              <a:t>Practical</a:t>
            </a:r>
            <a:r>
              <a:rPr sz="1800" spc="-41" dirty="0"/>
              <a:t> </a:t>
            </a:r>
            <a:r>
              <a:rPr sz="1800" dirty="0"/>
              <a:t>Realisation</a:t>
            </a:r>
            <a:r>
              <a:rPr sz="1800" spc="-49" dirty="0"/>
              <a:t> </a:t>
            </a:r>
            <a:r>
              <a:rPr sz="1800" dirty="0"/>
              <a:t>of</a:t>
            </a:r>
            <a:r>
              <a:rPr sz="1800" spc="-30" dirty="0"/>
              <a:t> </a:t>
            </a:r>
            <a:r>
              <a:rPr sz="1800" spc="-8" dirty="0"/>
              <a:t>kilogram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4296" y="1351026"/>
            <a:ext cx="784825" cy="7790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054" y="1441894"/>
            <a:ext cx="3516630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spc="-8" dirty="0">
                <a:solidFill>
                  <a:srgbClr val="44536A"/>
                </a:solidFill>
                <a:latin typeface="Calibri"/>
                <a:cs typeface="Calibri"/>
              </a:rPr>
              <a:t>Practical</a:t>
            </a:r>
            <a:r>
              <a:rPr sz="150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Realization</a:t>
            </a:r>
            <a:r>
              <a:rPr sz="15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500" b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Base</a:t>
            </a:r>
            <a:r>
              <a:rPr sz="15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Units</a:t>
            </a:r>
            <a:r>
              <a:rPr sz="15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5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44536A"/>
                </a:solidFill>
                <a:latin typeface="Calibri"/>
                <a:cs typeface="Calibri"/>
              </a:rPr>
              <a:t>kilogram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151" y="1949958"/>
            <a:ext cx="3096387" cy="375246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37978" y="2499551"/>
            <a:ext cx="3993833" cy="16895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Electrical</a:t>
            </a:r>
            <a:r>
              <a:rPr sz="1350" b="1" spc="-5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Power</a:t>
            </a:r>
            <a:r>
              <a:rPr sz="1350" b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Symbol"/>
                <a:cs typeface="Symbol"/>
              </a:rPr>
              <a:t></a:t>
            </a:r>
            <a:r>
              <a:rPr sz="1350" spc="-53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Mechanical</a:t>
            </a:r>
            <a:r>
              <a:rPr sz="1350" b="1" spc="-4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44536A"/>
                </a:solidFill>
                <a:latin typeface="Calibri"/>
                <a:cs typeface="Calibri"/>
              </a:rPr>
              <a:t>Power</a:t>
            </a:r>
            <a:endParaRPr sz="1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 dirty="0">
              <a:latin typeface="Calibri"/>
              <a:cs typeface="Calibri"/>
            </a:endParaRPr>
          </a:p>
          <a:p>
            <a:pPr>
              <a:spcBef>
                <a:spcPts val="764"/>
              </a:spcBef>
            </a:pPr>
            <a:endParaRPr sz="1350" dirty="0">
              <a:latin typeface="Calibri"/>
              <a:cs typeface="Calibri"/>
            </a:endParaRPr>
          </a:p>
          <a:p>
            <a:pPr marL="154305"/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Two</a:t>
            </a:r>
            <a:r>
              <a:rPr sz="1200" b="1" spc="-5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00AF50"/>
                </a:solidFill>
                <a:latin typeface="Calibri"/>
                <a:cs typeface="Calibri"/>
              </a:rPr>
              <a:t>Phases</a:t>
            </a:r>
            <a:endParaRPr sz="1200" b="1" dirty="0">
              <a:latin typeface="Calibri"/>
              <a:cs typeface="Calibri"/>
            </a:endParaRPr>
          </a:p>
          <a:p>
            <a:pPr marL="736283" indent="-170497">
              <a:spcBef>
                <a:spcPts val="390"/>
              </a:spcBef>
              <a:buFont typeface="Arial MT"/>
              <a:buChar char="•"/>
              <a:tabLst>
                <a:tab pos="736283" algn="l"/>
              </a:tabLst>
            </a:pP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Static</a:t>
            </a:r>
            <a:r>
              <a:rPr sz="1350" spc="-3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phase:</a:t>
            </a:r>
            <a:r>
              <a:rPr sz="1350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weighing</a:t>
            </a:r>
            <a:r>
              <a:rPr sz="1350" spc="-2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1350" spc="-4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1350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AF50"/>
                </a:solidFill>
                <a:latin typeface="Calibri"/>
                <a:cs typeface="Calibri"/>
              </a:rPr>
              <a:t>artefact</a:t>
            </a:r>
            <a:endParaRPr sz="1350" dirty="0">
              <a:latin typeface="Calibri"/>
              <a:cs typeface="Calibri"/>
            </a:endParaRPr>
          </a:p>
          <a:p>
            <a:pPr marL="23336" algn="ctr">
              <a:spcBef>
                <a:spcPts val="23"/>
              </a:spcBef>
            </a:pP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(that</a:t>
            </a:r>
            <a:r>
              <a:rPr sz="1050" i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we</a:t>
            </a:r>
            <a:r>
              <a:rPr sz="1050" i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want</a:t>
            </a:r>
            <a:r>
              <a:rPr sz="1050" i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1050" i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determine</a:t>
            </a:r>
            <a:r>
              <a:rPr sz="105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i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respective</a:t>
            </a:r>
            <a:r>
              <a:rPr sz="1050" i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spc="-8" dirty="0">
                <a:solidFill>
                  <a:srgbClr val="44536A"/>
                </a:solidFill>
                <a:latin typeface="Calibri"/>
                <a:cs typeface="Calibri"/>
              </a:rPr>
              <a:t>mass)</a:t>
            </a:r>
            <a:endParaRPr sz="1050" dirty="0">
              <a:latin typeface="Calibri"/>
              <a:cs typeface="Calibri"/>
            </a:endParaRPr>
          </a:p>
          <a:p>
            <a:pPr marL="736283" indent="-170497">
              <a:spcBef>
                <a:spcPts val="1148"/>
              </a:spcBef>
              <a:buFont typeface="Arial MT"/>
              <a:buChar char="•"/>
              <a:tabLst>
                <a:tab pos="736283" algn="l"/>
              </a:tabLst>
            </a:pP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Dynamic</a:t>
            </a:r>
            <a:r>
              <a:rPr sz="135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phase:</a:t>
            </a:r>
            <a:r>
              <a:rPr sz="1350" spc="-2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AF50"/>
                </a:solidFill>
                <a:latin typeface="Calibri"/>
                <a:cs typeface="Calibri"/>
              </a:rPr>
              <a:t>determination</a:t>
            </a:r>
            <a:r>
              <a:rPr sz="1350" spc="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135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1350" spc="-2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AF50"/>
                </a:solidFill>
                <a:latin typeface="Calibri"/>
                <a:cs typeface="Calibri"/>
              </a:rPr>
              <a:t>movement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9475" y="5264963"/>
            <a:ext cx="4754821" cy="4958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28575" marR="22860">
              <a:lnSpc>
                <a:spcPct val="100699"/>
              </a:lnSpc>
              <a:spcBef>
                <a:spcPts val="68"/>
              </a:spcBef>
            </a:pPr>
            <a:r>
              <a:rPr sz="1600" dirty="0">
                <a:solidFill>
                  <a:srgbClr val="44536A"/>
                </a:solidFill>
                <a:latin typeface="Calibri"/>
                <a:cs typeface="Calibri"/>
              </a:rPr>
              <a:t>BIPM</a:t>
            </a:r>
            <a:r>
              <a:rPr sz="16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spc="-8" dirty="0">
                <a:solidFill>
                  <a:srgbClr val="44536A"/>
                </a:solidFill>
                <a:latin typeface="Calibri"/>
                <a:cs typeface="Calibri"/>
              </a:rPr>
              <a:t>relative standard uncertainty</a:t>
            </a:r>
            <a:r>
              <a:rPr sz="160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536A"/>
                </a:solidFill>
                <a:latin typeface="Calibri"/>
                <a:cs typeface="Calibri"/>
              </a:rPr>
              <a:t>for</a:t>
            </a:r>
            <a:r>
              <a:rPr sz="16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spc="-8" dirty="0">
                <a:solidFill>
                  <a:srgbClr val="44536A"/>
                </a:solidFill>
                <a:latin typeface="Calibri"/>
                <a:cs typeface="Calibri"/>
              </a:rPr>
              <a:t>realizing </a:t>
            </a:r>
            <a:r>
              <a:rPr sz="16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600" spc="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i="1" spc="-19" dirty="0">
                <a:solidFill>
                  <a:srgbClr val="44536A"/>
                </a:solidFill>
                <a:latin typeface="Calibri"/>
                <a:cs typeface="Calibri"/>
              </a:rPr>
              <a:t>new </a:t>
            </a:r>
            <a:r>
              <a:rPr sz="1600" i="1" dirty="0">
                <a:solidFill>
                  <a:srgbClr val="44536A"/>
                </a:solidFill>
                <a:latin typeface="Calibri"/>
                <a:cs typeface="Calibri"/>
              </a:rPr>
              <a:t>kilogram</a:t>
            </a:r>
            <a:r>
              <a:rPr sz="1600" i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i="1" spc="-8" dirty="0">
                <a:solidFill>
                  <a:srgbClr val="44536A"/>
                </a:solidFill>
                <a:latin typeface="Calibri"/>
                <a:cs typeface="Calibri"/>
              </a:rPr>
              <a:t>definition</a:t>
            </a:r>
            <a:r>
              <a:rPr sz="1600" i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536A"/>
                </a:solidFill>
                <a:latin typeface="Calibri"/>
                <a:cs typeface="Calibri"/>
              </a:rPr>
              <a:t>using</a:t>
            </a:r>
            <a:r>
              <a:rPr sz="16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536A"/>
                </a:solidFill>
                <a:latin typeface="Calibri"/>
                <a:cs typeface="Calibri"/>
              </a:rPr>
              <a:t>Kibble</a:t>
            </a:r>
            <a:r>
              <a:rPr sz="16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536A"/>
                </a:solidFill>
                <a:latin typeface="Calibri"/>
                <a:cs typeface="Calibri"/>
              </a:rPr>
              <a:t>balance</a:t>
            </a:r>
            <a:r>
              <a:rPr sz="1600" spc="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536A"/>
                </a:solidFill>
                <a:latin typeface="Symbol"/>
                <a:cs typeface="Symbol"/>
              </a:rPr>
              <a:t></a:t>
            </a:r>
            <a:r>
              <a:rPr sz="1600" spc="-56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5</a:t>
            </a:r>
            <a:r>
              <a:rPr sz="16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44536A"/>
                </a:solidFill>
                <a:latin typeface="Symbol"/>
                <a:cs typeface="Symbol"/>
              </a:rPr>
              <a:t></a:t>
            </a:r>
            <a:r>
              <a:rPr sz="1600" spc="-49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600" b="1" spc="-8" dirty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r>
              <a:rPr sz="1600" b="1" spc="-11" baseline="2469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600" b="1" spc="-56" baseline="24691" dirty="0">
                <a:solidFill>
                  <a:srgbClr val="44536A"/>
                </a:solidFill>
                <a:latin typeface="Calibri"/>
                <a:cs typeface="Calibri"/>
              </a:rPr>
              <a:t>8</a:t>
            </a:r>
            <a:endParaRPr sz="1600" baseline="24691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14400" y="568261"/>
            <a:ext cx="6172200" cy="337592"/>
          </a:xfrm>
          <a:prstGeom prst="rect">
            <a:avLst/>
          </a:prstGeom>
        </p:spPr>
        <p:txBody>
          <a:bodyPr vert="horz" wrap="square" lIns="0" tIns="6000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670">
              <a:spcBef>
                <a:spcPts val="75"/>
              </a:spcBef>
            </a:pPr>
            <a:r>
              <a:rPr sz="1800" dirty="0"/>
              <a:t>The</a:t>
            </a:r>
            <a:r>
              <a:rPr sz="1800" spc="-23" dirty="0"/>
              <a:t> </a:t>
            </a:r>
            <a:r>
              <a:rPr sz="1800" i="1" dirty="0">
                <a:latin typeface="Calibri"/>
                <a:cs typeface="Calibri"/>
              </a:rPr>
              <a:t>new</a:t>
            </a:r>
            <a:r>
              <a:rPr sz="1800" i="1" spc="-41" dirty="0">
                <a:latin typeface="Calibri"/>
                <a:cs typeface="Calibri"/>
              </a:rPr>
              <a:t> </a:t>
            </a:r>
            <a:r>
              <a:rPr sz="1800" dirty="0"/>
              <a:t>SI</a:t>
            </a:r>
            <a:r>
              <a:rPr sz="1800" spc="-34" dirty="0"/>
              <a:t> </a:t>
            </a:r>
            <a:r>
              <a:rPr sz="1800" dirty="0"/>
              <a:t>–</a:t>
            </a:r>
            <a:r>
              <a:rPr sz="1800" spc="-38" dirty="0"/>
              <a:t> </a:t>
            </a:r>
            <a:r>
              <a:rPr sz="1800" dirty="0"/>
              <a:t>Practical</a:t>
            </a:r>
            <a:r>
              <a:rPr sz="1800" spc="-41" dirty="0"/>
              <a:t> </a:t>
            </a:r>
            <a:r>
              <a:rPr sz="1800" dirty="0"/>
              <a:t>Realisation</a:t>
            </a:r>
            <a:r>
              <a:rPr sz="1800" spc="-49" dirty="0"/>
              <a:t> </a:t>
            </a:r>
            <a:r>
              <a:rPr sz="1800" dirty="0"/>
              <a:t>of</a:t>
            </a:r>
            <a:r>
              <a:rPr sz="1800" spc="-30" dirty="0"/>
              <a:t> </a:t>
            </a:r>
            <a:r>
              <a:rPr sz="1800" spc="-8" dirty="0"/>
              <a:t>kilogram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4296" y="1351026"/>
            <a:ext cx="784825" cy="7790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4879" y="1723524"/>
            <a:ext cx="3635693" cy="44868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spc="-8" dirty="0">
                <a:solidFill>
                  <a:srgbClr val="44536A"/>
                </a:solidFill>
                <a:latin typeface="Calibri"/>
                <a:cs typeface="Calibri"/>
              </a:rPr>
              <a:t>Practical</a:t>
            </a:r>
            <a:r>
              <a:rPr sz="150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Realization</a:t>
            </a:r>
            <a:r>
              <a:rPr sz="15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500" b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Base</a:t>
            </a:r>
            <a:r>
              <a:rPr sz="15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Units</a:t>
            </a:r>
            <a:r>
              <a:rPr sz="15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5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44536A"/>
                </a:solidFill>
                <a:latin typeface="Calibri"/>
                <a:cs typeface="Calibri"/>
              </a:rPr>
              <a:t>kilogram</a:t>
            </a:r>
            <a:endParaRPr sz="1500" dirty="0">
              <a:latin typeface="Calibri"/>
              <a:cs typeface="Calibri"/>
            </a:endParaRPr>
          </a:p>
          <a:p>
            <a:pPr marL="1005364">
              <a:spcBef>
                <a:spcPts val="4"/>
              </a:spcBef>
            </a:pP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Static</a:t>
            </a:r>
            <a:r>
              <a:rPr sz="13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phase:</a:t>
            </a:r>
            <a:r>
              <a:rPr sz="13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weighing</a:t>
            </a:r>
            <a:r>
              <a:rPr sz="1350" b="1" spc="-5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35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35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44536A"/>
                </a:solidFill>
                <a:latin typeface="Calibri"/>
                <a:cs typeface="Calibri"/>
              </a:rPr>
              <a:t>artefact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8366" y="5294681"/>
            <a:ext cx="1304448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2400" b="1" i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2400" b="1" i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= I</a:t>
            </a:r>
            <a:r>
              <a:rPr sz="2400" b="1" i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400" b="1" i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spc="-38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59838" y="2427827"/>
            <a:ext cx="2528888" cy="19409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350" spc="-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350" spc="-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perfect</a:t>
            </a:r>
            <a:r>
              <a:rPr sz="1350" spc="-2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alignment</a:t>
            </a:r>
            <a:r>
              <a:rPr sz="1350" spc="-4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1350" spc="-2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350" spc="-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C00000"/>
                </a:solidFill>
                <a:latin typeface="Calibri"/>
                <a:cs typeface="Calibri"/>
              </a:rPr>
              <a:t>system</a:t>
            </a:r>
            <a:endParaRPr sz="1350">
              <a:latin typeface="Calibri"/>
              <a:cs typeface="Calibri"/>
            </a:endParaRPr>
          </a:p>
          <a:p>
            <a:pPr marL="9525">
              <a:spcBef>
                <a:spcPts val="15"/>
              </a:spcBef>
            </a:pPr>
            <a:r>
              <a:rPr sz="1350" dirty="0">
                <a:solidFill>
                  <a:srgbClr val="C00000"/>
                </a:solidFill>
                <a:latin typeface="Symbol"/>
                <a:cs typeface="Symbol"/>
              </a:rPr>
              <a:t></a:t>
            </a:r>
            <a:r>
              <a:rPr sz="1350" spc="-4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00AF50"/>
                </a:solidFill>
                <a:latin typeface="Calibri"/>
                <a:cs typeface="Calibri"/>
              </a:rPr>
              <a:t>Balance </a:t>
            </a:r>
            <a:r>
              <a:rPr sz="1350" spc="-8" dirty="0">
                <a:solidFill>
                  <a:srgbClr val="00AF50"/>
                </a:solidFill>
                <a:latin typeface="Calibri"/>
                <a:cs typeface="Calibri"/>
              </a:rPr>
              <a:t>between</a:t>
            </a:r>
            <a:endParaRPr sz="1350">
              <a:latin typeface="Calibri"/>
              <a:cs typeface="Calibri"/>
            </a:endParaRPr>
          </a:p>
          <a:p>
            <a:pPr marL="224314" marR="46196" indent="-215265">
              <a:spcBef>
                <a:spcPts val="1620"/>
              </a:spcBef>
              <a:buFont typeface="Arial MT"/>
              <a:buChar char="•"/>
              <a:tabLst>
                <a:tab pos="224314" algn="l"/>
              </a:tabLst>
            </a:pP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Laplace</a:t>
            </a:r>
            <a:r>
              <a:rPr sz="1200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force</a:t>
            </a:r>
            <a:r>
              <a:rPr sz="120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(a</a:t>
            </a:r>
            <a:r>
              <a:rPr sz="12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coil</a:t>
            </a:r>
            <a:r>
              <a:rPr sz="12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i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length</a:t>
            </a:r>
            <a:r>
              <a:rPr sz="1200" i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2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i="1" spc="-19" dirty="0">
                <a:solidFill>
                  <a:srgbClr val="44536A"/>
                </a:solidFill>
                <a:latin typeface="Calibri"/>
                <a:cs typeface="Calibri"/>
              </a:rPr>
              <a:t>in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which</a:t>
            </a:r>
            <a:r>
              <a:rPr sz="1200" i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flows</a:t>
            </a:r>
            <a:r>
              <a:rPr sz="1200" i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1200" i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current</a:t>
            </a:r>
            <a:r>
              <a:rPr sz="1200" i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200" b="1" i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when</a:t>
            </a:r>
            <a:r>
              <a:rPr sz="1200" i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i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44536A"/>
                </a:solidFill>
                <a:latin typeface="Calibri"/>
                <a:cs typeface="Calibri"/>
              </a:rPr>
              <a:t>coil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200" i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immersed</a:t>
            </a:r>
            <a:r>
              <a:rPr sz="12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2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1200" i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magnetic</a:t>
            </a:r>
            <a:r>
              <a:rPr sz="1200" i="1" spc="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field</a:t>
            </a:r>
            <a:r>
              <a:rPr sz="1200" i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i="1" spc="-19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200" i="1" spc="-19" dirty="0">
                <a:solidFill>
                  <a:srgbClr val="44536A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224314" indent="-214789">
              <a:spcBef>
                <a:spcPts val="1425"/>
              </a:spcBef>
              <a:buFont typeface="Arial MT"/>
              <a:buChar char="•"/>
              <a:tabLst>
                <a:tab pos="224314" algn="l"/>
              </a:tabLst>
            </a:pP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Gravitational</a:t>
            </a:r>
            <a:r>
              <a:rPr sz="1200" spc="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f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orce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(weight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1200" b="1" i="1" spc="-2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·</a:t>
            </a:r>
            <a:r>
              <a:rPr sz="1200" i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200" b="1" i="1" spc="-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i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spc="-38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224314">
              <a:spcBef>
                <a:spcPts val="15"/>
              </a:spcBef>
            </a:pPr>
            <a:r>
              <a:rPr sz="1200" i="1" spc="-8" dirty="0">
                <a:solidFill>
                  <a:srgbClr val="44536A"/>
                </a:solidFill>
                <a:latin typeface="Calibri"/>
                <a:cs typeface="Calibri"/>
              </a:rPr>
              <a:t>standard</a:t>
            </a:r>
            <a:r>
              <a:rPr sz="1200" i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mass</a:t>
            </a:r>
            <a:r>
              <a:rPr sz="1200" i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i="1" spc="-38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endParaRPr sz="1200">
              <a:latin typeface="Calibri"/>
              <a:cs typeface="Calibri"/>
            </a:endParaRPr>
          </a:p>
          <a:p>
            <a:pPr marL="9525">
              <a:spcBef>
                <a:spcPts val="4"/>
              </a:spcBef>
            </a:pP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subject</a:t>
            </a:r>
            <a:r>
              <a:rPr sz="12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1200" i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1200" i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spc="-8" dirty="0">
                <a:solidFill>
                  <a:srgbClr val="44536A"/>
                </a:solidFill>
                <a:latin typeface="Calibri"/>
                <a:cs typeface="Calibri"/>
              </a:rPr>
              <a:t>gravitational</a:t>
            </a:r>
            <a:r>
              <a:rPr sz="12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acceleration</a:t>
            </a:r>
            <a:r>
              <a:rPr sz="12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i="1" spc="-19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200" i="1" spc="-19" dirty="0">
                <a:solidFill>
                  <a:srgbClr val="44536A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8023" y="2553998"/>
            <a:ext cx="3988475" cy="208595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29462" y="4754975"/>
            <a:ext cx="2003108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8581" indent="-69056">
              <a:spcBef>
                <a:spcPts val="75"/>
              </a:spcBef>
              <a:buChar char="-"/>
              <a:tabLst>
                <a:tab pos="78581" algn="l"/>
              </a:tabLst>
            </a:pP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horizontal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circular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coil</a:t>
            </a:r>
            <a:endParaRPr sz="1050">
              <a:latin typeface="Calibri"/>
              <a:cs typeface="Calibri"/>
            </a:endParaRPr>
          </a:p>
          <a:p>
            <a:pPr marL="78104" indent="-68580">
              <a:buChar char="-"/>
              <a:tabLst>
                <a:tab pos="78104" algn="l"/>
              </a:tabLst>
            </a:pP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horizontal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r>
              <a:rPr sz="105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radial</a:t>
            </a:r>
            <a:r>
              <a:rPr sz="105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magnetic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field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64490" y="449571"/>
            <a:ext cx="6172200" cy="337592"/>
          </a:xfrm>
          <a:prstGeom prst="rect">
            <a:avLst/>
          </a:prstGeom>
        </p:spPr>
        <p:txBody>
          <a:bodyPr vert="horz" wrap="square" lIns="0" tIns="6000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670">
              <a:spcBef>
                <a:spcPts val="75"/>
              </a:spcBef>
            </a:pPr>
            <a:r>
              <a:rPr sz="1800" dirty="0"/>
              <a:t>The</a:t>
            </a:r>
            <a:r>
              <a:rPr sz="1800" spc="-23" dirty="0"/>
              <a:t> </a:t>
            </a:r>
            <a:r>
              <a:rPr sz="1800" i="1" dirty="0">
                <a:latin typeface="Calibri"/>
                <a:cs typeface="Calibri"/>
              </a:rPr>
              <a:t>new</a:t>
            </a:r>
            <a:r>
              <a:rPr sz="1800" i="1" spc="-41" dirty="0">
                <a:latin typeface="Calibri"/>
                <a:cs typeface="Calibri"/>
              </a:rPr>
              <a:t> </a:t>
            </a:r>
            <a:r>
              <a:rPr sz="1800" dirty="0"/>
              <a:t>SI</a:t>
            </a:r>
            <a:r>
              <a:rPr sz="1800" spc="-34" dirty="0"/>
              <a:t> </a:t>
            </a:r>
            <a:r>
              <a:rPr sz="1800" dirty="0"/>
              <a:t>–</a:t>
            </a:r>
            <a:r>
              <a:rPr sz="1800" spc="-38" dirty="0"/>
              <a:t> </a:t>
            </a:r>
            <a:r>
              <a:rPr sz="1800" dirty="0"/>
              <a:t>Practical</a:t>
            </a:r>
            <a:r>
              <a:rPr sz="1800" spc="-41" dirty="0"/>
              <a:t> </a:t>
            </a:r>
            <a:r>
              <a:rPr sz="1800" dirty="0"/>
              <a:t>Realisation</a:t>
            </a:r>
            <a:r>
              <a:rPr sz="1800" spc="-49" dirty="0"/>
              <a:t> </a:t>
            </a:r>
            <a:r>
              <a:rPr sz="1800" dirty="0"/>
              <a:t>of</a:t>
            </a:r>
            <a:r>
              <a:rPr sz="1800" spc="-30" dirty="0"/>
              <a:t> </a:t>
            </a:r>
            <a:r>
              <a:rPr sz="1800" spc="-8" dirty="0"/>
              <a:t>kilogram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4296" y="1351026"/>
            <a:ext cx="784825" cy="7790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054" y="1441895"/>
            <a:ext cx="3780473" cy="88469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spc="-8" dirty="0">
                <a:solidFill>
                  <a:srgbClr val="44536A"/>
                </a:solidFill>
                <a:latin typeface="Calibri"/>
                <a:cs typeface="Calibri"/>
              </a:rPr>
              <a:t>Practical</a:t>
            </a:r>
            <a:r>
              <a:rPr sz="150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Realization</a:t>
            </a:r>
            <a:r>
              <a:rPr sz="15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500" b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Base</a:t>
            </a:r>
            <a:r>
              <a:rPr sz="15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Units</a:t>
            </a:r>
            <a:r>
              <a:rPr sz="15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5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spc="-8" dirty="0">
                <a:solidFill>
                  <a:srgbClr val="44536A"/>
                </a:solidFill>
                <a:latin typeface="Calibri"/>
                <a:cs typeface="Calibri"/>
              </a:rPr>
              <a:t>kilogram</a:t>
            </a:r>
            <a:endParaRPr sz="1500" dirty="0">
              <a:latin typeface="Calibri"/>
              <a:cs typeface="Calibri"/>
            </a:endParaRPr>
          </a:p>
          <a:p>
            <a:pPr>
              <a:spcBef>
                <a:spcPts val="1553"/>
              </a:spcBef>
            </a:pPr>
            <a:endParaRPr sz="1500" dirty="0">
              <a:latin typeface="Calibri"/>
              <a:cs typeface="Calibri"/>
            </a:endParaRPr>
          </a:p>
          <a:p>
            <a:pPr marL="481965"/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Dynamic</a:t>
            </a:r>
            <a:r>
              <a:rPr sz="135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phase:</a:t>
            </a:r>
            <a:r>
              <a:rPr sz="135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44536A"/>
                </a:solidFill>
                <a:latin typeface="Calibri"/>
                <a:cs typeface="Calibri"/>
              </a:rPr>
              <a:t>determination</a:t>
            </a:r>
            <a:r>
              <a:rPr sz="135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35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135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44536A"/>
                </a:solidFill>
                <a:latin typeface="Calibri"/>
                <a:cs typeface="Calibri"/>
              </a:rPr>
              <a:t>movement</a:t>
            </a:r>
            <a:endParaRPr sz="135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135" y="2727162"/>
            <a:ext cx="3798011" cy="19861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2369" y="4973233"/>
            <a:ext cx="2838450" cy="25295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050" dirty="0">
                <a:solidFill>
                  <a:srgbClr val="003399"/>
                </a:solidFill>
                <a:latin typeface="Calibri"/>
                <a:cs typeface="Calibri"/>
              </a:rPr>
              <a:t>the</a:t>
            </a:r>
            <a:r>
              <a:rPr sz="1050" spc="-49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3399"/>
                </a:solidFill>
                <a:latin typeface="Calibri"/>
                <a:cs typeface="Calibri"/>
              </a:rPr>
              <a:t>coil</a:t>
            </a:r>
            <a:r>
              <a:rPr sz="1050" spc="-26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3399"/>
                </a:solidFill>
                <a:latin typeface="Calibri"/>
                <a:cs typeface="Calibri"/>
              </a:rPr>
              <a:t>is</a:t>
            </a:r>
            <a:r>
              <a:rPr sz="1050" spc="-23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3399"/>
                </a:solidFill>
                <a:latin typeface="Calibri"/>
                <a:cs typeface="Calibri"/>
              </a:rPr>
              <a:t>moved</a:t>
            </a:r>
            <a:r>
              <a:rPr sz="105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3399"/>
                </a:solidFill>
                <a:latin typeface="Calibri"/>
                <a:cs typeface="Calibri"/>
              </a:rPr>
              <a:t>at</a:t>
            </a:r>
            <a:r>
              <a:rPr sz="105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3399"/>
                </a:solidFill>
                <a:latin typeface="Calibri"/>
                <a:cs typeface="Calibri"/>
              </a:rPr>
              <a:t>a</a:t>
            </a:r>
            <a:r>
              <a:rPr sz="1050" spc="-19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3399"/>
                </a:solidFill>
                <a:latin typeface="Calibri"/>
                <a:cs typeface="Calibri"/>
              </a:rPr>
              <a:t>vertical</a:t>
            </a:r>
            <a:r>
              <a:rPr sz="1050" spc="-19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3399"/>
                </a:solidFill>
                <a:latin typeface="Calibri"/>
                <a:cs typeface="Calibri"/>
              </a:rPr>
              <a:t>velocity</a:t>
            </a:r>
            <a:r>
              <a:rPr sz="1050" spc="-19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75" spc="-56" dirty="0">
                <a:solidFill>
                  <a:srgbClr val="003399"/>
                </a:solidFill>
                <a:latin typeface="Symbol"/>
                <a:cs typeface="Symbol"/>
              </a:rPr>
              <a:t></a:t>
            </a:r>
            <a:r>
              <a:rPr sz="1575" spc="-13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03399"/>
                </a:solidFill>
                <a:latin typeface="Calibri"/>
                <a:cs typeface="Calibri"/>
              </a:rPr>
              <a:t>in</a:t>
            </a:r>
            <a:r>
              <a:rPr sz="1050" spc="-23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3399"/>
                </a:solidFill>
                <a:latin typeface="Calibri"/>
                <a:cs typeface="Calibri"/>
              </a:rPr>
              <a:t>the</a:t>
            </a:r>
            <a:r>
              <a:rPr sz="1050" spc="-23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050" spc="-15" dirty="0">
                <a:solidFill>
                  <a:srgbClr val="003399"/>
                </a:solidFill>
                <a:latin typeface="Calibri"/>
                <a:cs typeface="Calibri"/>
              </a:rPr>
              <a:t>same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2369" y="5245303"/>
            <a:ext cx="89154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dirty="0">
                <a:solidFill>
                  <a:srgbClr val="003399"/>
                </a:solidFill>
                <a:latin typeface="Calibri"/>
                <a:cs typeface="Calibri"/>
              </a:rPr>
              <a:t>magnetic</a:t>
            </a:r>
            <a:r>
              <a:rPr sz="1050" spc="-38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3399"/>
                </a:solidFill>
                <a:latin typeface="Calibri"/>
                <a:cs typeface="Calibri"/>
              </a:rPr>
              <a:t>field</a:t>
            </a:r>
            <a:r>
              <a:rPr sz="1050" spc="-53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050" spc="-38" dirty="0">
                <a:solidFill>
                  <a:srgbClr val="003399"/>
                </a:solidFill>
                <a:latin typeface="Calibri"/>
                <a:cs typeface="Calibri"/>
              </a:rPr>
              <a:t>B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2543" y="5276805"/>
            <a:ext cx="1114425" cy="398731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2400" b="1" i="1" spc="-2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2400" b="1" i="1" spc="-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513" dirty="0">
                <a:solidFill>
                  <a:srgbClr val="C00000"/>
                </a:solidFill>
                <a:latin typeface="Symbol"/>
                <a:cs typeface="Symbol"/>
              </a:rPr>
              <a:t></a:t>
            </a:r>
            <a:r>
              <a:rPr sz="2513" spc="-3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2400" b="1" i="1" spc="-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1" i="1" spc="-38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3555" y="2871206"/>
            <a:ext cx="1181290" cy="35948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51277" y="2889313"/>
            <a:ext cx="99441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i="1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i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i="1" spc="-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i="1" spc="-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i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i="1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i="1" spc="-38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endParaRPr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7182" y="2929758"/>
            <a:ext cx="695801" cy="252954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>
              <a:spcBef>
                <a:spcPts val="83"/>
              </a:spcBef>
            </a:pPr>
            <a:r>
              <a:rPr sz="1500" i="1" dirty="0">
                <a:solidFill>
                  <a:srgbClr val="003399"/>
                </a:solidFill>
                <a:latin typeface="Calibri"/>
                <a:cs typeface="Calibri"/>
              </a:rPr>
              <a:t>U</a:t>
            </a:r>
            <a:r>
              <a:rPr sz="1500" i="1" spc="-19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003399"/>
                </a:solidFill>
                <a:latin typeface="Calibri"/>
                <a:cs typeface="Calibri"/>
              </a:rPr>
              <a:t>=</a:t>
            </a:r>
            <a:r>
              <a:rPr sz="1500" i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75" dirty="0">
                <a:solidFill>
                  <a:srgbClr val="003399"/>
                </a:solidFill>
                <a:latin typeface="Symbol"/>
                <a:cs typeface="Symbol"/>
              </a:rPr>
              <a:t></a:t>
            </a:r>
            <a:r>
              <a:rPr sz="1575" spc="-4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3399"/>
                </a:solidFill>
                <a:latin typeface="Calibri"/>
                <a:cs typeface="Calibri"/>
              </a:rPr>
              <a:t>L</a:t>
            </a:r>
            <a:r>
              <a:rPr sz="1500" i="1" spc="-26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i="1" spc="-38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22420" y="2516504"/>
            <a:ext cx="809149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i="1" dirty="0">
                <a:solidFill>
                  <a:srgbClr val="003399"/>
                </a:solidFill>
                <a:latin typeface="Calibri"/>
                <a:cs typeface="Calibri"/>
              </a:rPr>
              <a:t>m</a:t>
            </a:r>
            <a:r>
              <a:rPr sz="1500" i="1" spc="-8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003399"/>
                </a:solidFill>
                <a:latin typeface="Calibri"/>
                <a:cs typeface="Calibri"/>
              </a:rPr>
              <a:t>g</a:t>
            </a:r>
            <a:r>
              <a:rPr sz="1500" i="1" spc="-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003399"/>
                </a:solidFill>
                <a:latin typeface="Calibri"/>
                <a:cs typeface="Calibri"/>
              </a:rPr>
              <a:t>=</a:t>
            </a:r>
            <a:r>
              <a:rPr sz="1500" i="1" spc="-11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003399"/>
                </a:solidFill>
                <a:latin typeface="Calibri"/>
                <a:cs typeface="Calibri"/>
              </a:rPr>
              <a:t>I</a:t>
            </a:r>
            <a:r>
              <a:rPr sz="1500" i="1" spc="-11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003399"/>
                </a:solidFill>
                <a:latin typeface="Calibri"/>
                <a:cs typeface="Calibri"/>
              </a:rPr>
              <a:t>L</a:t>
            </a:r>
            <a:r>
              <a:rPr sz="1500" i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500" i="1" spc="-38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79736" y="2525839"/>
            <a:ext cx="126206" cy="695325"/>
            <a:chOff x="5306314" y="2224785"/>
            <a:chExt cx="168275" cy="927100"/>
          </a:xfrm>
        </p:grpSpPr>
        <p:sp>
          <p:nvSpPr>
            <p:cNvPr id="13" name="object 13"/>
            <p:cNvSpPr/>
            <p:nvPr/>
          </p:nvSpPr>
          <p:spPr>
            <a:xfrm>
              <a:off x="5312664" y="2231135"/>
              <a:ext cx="155575" cy="914400"/>
            </a:xfrm>
            <a:custGeom>
              <a:avLst/>
              <a:gdLst/>
              <a:ahLst/>
              <a:cxnLst/>
              <a:rect l="l" t="t" r="r" b="b"/>
              <a:pathLst>
                <a:path w="155575" h="914400">
                  <a:moveTo>
                    <a:pt x="155448" y="0"/>
                  </a:moveTo>
                  <a:lnTo>
                    <a:pt x="125194" y="1023"/>
                  </a:lnTo>
                  <a:lnTo>
                    <a:pt x="100488" y="3810"/>
                  </a:lnTo>
                  <a:lnTo>
                    <a:pt x="83831" y="7929"/>
                  </a:lnTo>
                  <a:lnTo>
                    <a:pt x="77724" y="12953"/>
                  </a:lnTo>
                  <a:lnTo>
                    <a:pt x="77724" y="444246"/>
                  </a:lnTo>
                  <a:lnTo>
                    <a:pt x="71616" y="449270"/>
                  </a:lnTo>
                  <a:lnTo>
                    <a:pt x="54959" y="453389"/>
                  </a:lnTo>
                  <a:lnTo>
                    <a:pt x="30253" y="456176"/>
                  </a:lnTo>
                  <a:lnTo>
                    <a:pt x="0" y="457200"/>
                  </a:lnTo>
                  <a:lnTo>
                    <a:pt x="30253" y="458223"/>
                  </a:lnTo>
                  <a:lnTo>
                    <a:pt x="54959" y="461010"/>
                  </a:lnTo>
                  <a:lnTo>
                    <a:pt x="71616" y="465129"/>
                  </a:lnTo>
                  <a:lnTo>
                    <a:pt x="77724" y="470153"/>
                  </a:lnTo>
                  <a:lnTo>
                    <a:pt x="77724" y="901446"/>
                  </a:lnTo>
                  <a:lnTo>
                    <a:pt x="83831" y="906470"/>
                  </a:lnTo>
                  <a:lnTo>
                    <a:pt x="100488" y="910589"/>
                  </a:lnTo>
                  <a:lnTo>
                    <a:pt x="125194" y="913376"/>
                  </a:lnTo>
                  <a:lnTo>
                    <a:pt x="155448" y="914400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12664" y="2231135"/>
              <a:ext cx="155575" cy="914400"/>
            </a:xfrm>
            <a:custGeom>
              <a:avLst/>
              <a:gdLst/>
              <a:ahLst/>
              <a:cxnLst/>
              <a:rect l="l" t="t" r="r" b="b"/>
              <a:pathLst>
                <a:path w="155575" h="914400">
                  <a:moveTo>
                    <a:pt x="155448" y="914400"/>
                  </a:moveTo>
                  <a:lnTo>
                    <a:pt x="125194" y="913376"/>
                  </a:lnTo>
                  <a:lnTo>
                    <a:pt x="100488" y="910589"/>
                  </a:lnTo>
                  <a:lnTo>
                    <a:pt x="83831" y="906470"/>
                  </a:lnTo>
                  <a:lnTo>
                    <a:pt x="77724" y="901446"/>
                  </a:lnTo>
                  <a:lnTo>
                    <a:pt x="77724" y="470153"/>
                  </a:lnTo>
                  <a:lnTo>
                    <a:pt x="71616" y="465129"/>
                  </a:lnTo>
                  <a:lnTo>
                    <a:pt x="54959" y="461010"/>
                  </a:lnTo>
                  <a:lnTo>
                    <a:pt x="30253" y="458223"/>
                  </a:lnTo>
                  <a:lnTo>
                    <a:pt x="0" y="457200"/>
                  </a:lnTo>
                  <a:lnTo>
                    <a:pt x="30253" y="456176"/>
                  </a:lnTo>
                  <a:lnTo>
                    <a:pt x="54959" y="453389"/>
                  </a:lnTo>
                  <a:lnTo>
                    <a:pt x="71616" y="449270"/>
                  </a:lnTo>
                  <a:lnTo>
                    <a:pt x="77724" y="444246"/>
                  </a:lnTo>
                  <a:lnTo>
                    <a:pt x="77724" y="12953"/>
                  </a:lnTo>
                  <a:lnTo>
                    <a:pt x="83831" y="7929"/>
                  </a:lnTo>
                  <a:lnTo>
                    <a:pt x="100488" y="3810"/>
                  </a:lnTo>
                  <a:lnTo>
                    <a:pt x="125194" y="1023"/>
                  </a:lnTo>
                  <a:lnTo>
                    <a:pt x="155448" y="0"/>
                  </a:lnTo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4418986" y="4884329"/>
            <a:ext cx="364331" cy="0"/>
          </a:xfrm>
          <a:custGeom>
            <a:avLst/>
            <a:gdLst/>
            <a:ahLst/>
            <a:cxnLst/>
            <a:rect l="l" t="t" r="r" b="b"/>
            <a:pathLst>
              <a:path w="485775">
                <a:moveTo>
                  <a:pt x="0" y="0"/>
                </a:moveTo>
                <a:lnTo>
                  <a:pt x="485730" y="0"/>
                </a:lnTo>
              </a:path>
            </a:pathLst>
          </a:custGeom>
          <a:ln w="15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68466" y="4884329"/>
            <a:ext cx="309086" cy="0"/>
          </a:xfrm>
          <a:custGeom>
            <a:avLst/>
            <a:gdLst/>
            <a:ahLst/>
            <a:cxnLst/>
            <a:rect l="l" t="t" r="r" b="b"/>
            <a:pathLst>
              <a:path w="412115">
                <a:moveTo>
                  <a:pt x="0" y="0"/>
                </a:moveTo>
                <a:lnTo>
                  <a:pt x="411737" y="0"/>
                </a:lnTo>
              </a:path>
            </a:pathLst>
          </a:custGeom>
          <a:ln w="150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69572" y="4884329"/>
            <a:ext cx="1394936" cy="0"/>
          </a:xfrm>
          <a:custGeom>
            <a:avLst/>
            <a:gdLst/>
            <a:ahLst/>
            <a:cxnLst/>
            <a:rect l="l" t="t" r="r" b="b"/>
            <a:pathLst>
              <a:path w="1859915">
                <a:moveTo>
                  <a:pt x="0" y="0"/>
                </a:moveTo>
                <a:lnTo>
                  <a:pt x="796379" y="0"/>
                </a:lnTo>
              </a:path>
              <a:path w="1859915">
                <a:moveTo>
                  <a:pt x="1019732" y="0"/>
                </a:moveTo>
                <a:lnTo>
                  <a:pt x="1247661" y="0"/>
                </a:lnTo>
              </a:path>
              <a:path w="1859915">
                <a:moveTo>
                  <a:pt x="1448434" y="0"/>
                </a:moveTo>
                <a:lnTo>
                  <a:pt x="1859439" y="0"/>
                </a:lnTo>
              </a:path>
            </a:pathLst>
          </a:custGeom>
          <a:ln w="152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43611" y="4496120"/>
            <a:ext cx="551974" cy="3415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  <a:tabLst>
                <a:tab pos="401479" algn="l"/>
              </a:tabLst>
            </a:pPr>
            <a:r>
              <a:rPr sz="2138" i="1" spc="-38" dirty="0">
                <a:latin typeface="Times New Roman"/>
                <a:cs typeface="Times New Roman"/>
              </a:rPr>
              <a:t>h</a:t>
            </a:r>
            <a:r>
              <a:rPr sz="2138" i="1" dirty="0">
                <a:latin typeface="Times New Roman"/>
                <a:cs typeface="Times New Roman"/>
              </a:rPr>
              <a:t>	</a:t>
            </a:r>
            <a:r>
              <a:rPr sz="2138" i="1" spc="-38" dirty="0">
                <a:latin typeface="Times New Roman"/>
                <a:cs typeface="Times New Roman"/>
              </a:rPr>
              <a:t>1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15552" y="4883707"/>
            <a:ext cx="1138714" cy="3415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  <a:tabLst>
                <a:tab pos="532924" algn="l"/>
                <a:tab pos="872014" algn="l"/>
              </a:tabLst>
            </a:pPr>
            <a:r>
              <a:rPr sz="2138" i="1" spc="-38" dirty="0">
                <a:latin typeface="Times New Roman"/>
                <a:cs typeface="Times New Roman"/>
              </a:rPr>
              <a:t>i</a:t>
            </a:r>
            <a:r>
              <a:rPr sz="2138" i="1" dirty="0">
                <a:latin typeface="Times New Roman"/>
                <a:cs typeface="Times New Roman"/>
              </a:rPr>
              <a:t>	</a:t>
            </a:r>
            <a:r>
              <a:rPr sz="2138" i="1" spc="-38" dirty="0">
                <a:latin typeface="Times New Roman"/>
                <a:cs typeface="Times New Roman"/>
              </a:rPr>
              <a:t>4</a:t>
            </a:r>
            <a:r>
              <a:rPr sz="2138" i="1" dirty="0">
                <a:latin typeface="Times New Roman"/>
                <a:cs typeface="Times New Roman"/>
              </a:rPr>
              <a:t>	</a:t>
            </a:r>
            <a:r>
              <a:rPr sz="2138" i="1" spc="-19" dirty="0">
                <a:latin typeface="Times New Roman"/>
                <a:cs typeface="Times New Roman"/>
              </a:rPr>
              <a:t>gv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59694" y="4373002"/>
            <a:ext cx="593884" cy="341440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8575">
              <a:spcBef>
                <a:spcPts val="98"/>
              </a:spcBef>
            </a:pPr>
            <a:r>
              <a:rPr sz="3206" i="1" spc="113" baseline="-25341" dirty="0">
                <a:latin typeface="Times New Roman"/>
                <a:cs typeface="Times New Roman"/>
              </a:rPr>
              <a:t>n</a:t>
            </a:r>
            <a:r>
              <a:rPr sz="1238" i="1" spc="75" dirty="0">
                <a:latin typeface="Times New Roman"/>
                <a:cs typeface="Times New Roman"/>
              </a:rPr>
              <a:t>2</a:t>
            </a:r>
            <a:r>
              <a:rPr sz="1238" i="1" spc="214" dirty="0">
                <a:latin typeface="Times New Roman"/>
                <a:cs typeface="Times New Roman"/>
              </a:rPr>
              <a:t> </a:t>
            </a:r>
            <a:r>
              <a:rPr sz="3206" i="1" baseline="-25341" dirty="0">
                <a:latin typeface="Times New Roman"/>
                <a:cs typeface="Times New Roman"/>
              </a:rPr>
              <a:t>f</a:t>
            </a:r>
            <a:r>
              <a:rPr sz="3206" i="1" spc="95" baseline="-25341" dirty="0">
                <a:latin typeface="Times New Roman"/>
                <a:cs typeface="Times New Roman"/>
              </a:rPr>
              <a:t> </a:t>
            </a:r>
            <a:r>
              <a:rPr sz="1238" i="1" spc="-38" dirty="0">
                <a:latin typeface="Times New Roman"/>
                <a:cs typeface="Times New Roman"/>
              </a:rPr>
              <a:t>2</a:t>
            </a:r>
            <a:endParaRPr sz="1238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2213" y="4883707"/>
            <a:ext cx="754856" cy="3415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  <a:tabLst>
                <a:tab pos="487680" algn="l"/>
              </a:tabLst>
            </a:pPr>
            <a:r>
              <a:rPr sz="2138" i="1" dirty="0">
                <a:latin typeface="Times New Roman"/>
                <a:cs typeface="Times New Roman"/>
              </a:rPr>
              <a:t>R	</a:t>
            </a:r>
            <a:r>
              <a:rPr sz="2138" i="1" spc="-19" dirty="0">
                <a:latin typeface="Times New Roman"/>
                <a:cs typeface="Times New Roman"/>
              </a:rPr>
              <a:t>gv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48488" y="4496120"/>
            <a:ext cx="159544" cy="3415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2138" i="1" spc="-38" dirty="0">
                <a:latin typeface="Times New Roman"/>
                <a:cs typeface="Times New Roman"/>
              </a:rPr>
              <a:t>1</a:t>
            </a:r>
            <a:endParaRPr sz="2138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83272" y="4373002"/>
            <a:ext cx="386715" cy="341440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8575">
              <a:spcBef>
                <a:spcPts val="98"/>
              </a:spcBef>
            </a:pPr>
            <a:r>
              <a:rPr sz="3206" i="1" spc="67" baseline="-25341" dirty="0">
                <a:latin typeface="Times New Roman"/>
                <a:cs typeface="Times New Roman"/>
              </a:rPr>
              <a:t>U</a:t>
            </a:r>
            <a:r>
              <a:rPr sz="3206" i="1" spc="-281" baseline="-25341" dirty="0">
                <a:latin typeface="Times New Roman"/>
                <a:cs typeface="Times New Roman"/>
              </a:rPr>
              <a:t> </a:t>
            </a:r>
            <a:r>
              <a:rPr sz="1238" i="1" spc="-38" dirty="0">
                <a:latin typeface="Times New Roman"/>
                <a:cs typeface="Times New Roman"/>
              </a:rPr>
              <a:t>2</a:t>
            </a:r>
            <a:endParaRPr sz="1238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27578" y="4669225"/>
            <a:ext cx="996315" cy="3415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  <a:tabLst>
                <a:tab pos="915829" algn="l"/>
              </a:tabLst>
            </a:pPr>
            <a:r>
              <a:rPr sz="2138" i="1" spc="45" dirty="0">
                <a:latin typeface="Times New Roman"/>
                <a:cs typeface="Times New Roman"/>
              </a:rPr>
              <a:t>m</a:t>
            </a:r>
            <a:r>
              <a:rPr sz="2138" i="1" spc="-64" dirty="0">
                <a:latin typeface="Times New Roman"/>
                <a:cs typeface="Times New Roman"/>
              </a:rPr>
              <a:t> </a:t>
            </a:r>
            <a:r>
              <a:rPr sz="2138" spc="-38" dirty="0">
                <a:latin typeface="Symbol"/>
                <a:cs typeface="Symbol"/>
              </a:rPr>
              <a:t></a:t>
            </a:r>
            <a:r>
              <a:rPr sz="2138" dirty="0">
                <a:latin typeface="Times New Roman"/>
                <a:cs typeface="Times New Roman"/>
              </a:rPr>
              <a:t>	</a:t>
            </a:r>
            <a:r>
              <a:rPr sz="2138" spc="-38" dirty="0">
                <a:latin typeface="Symbol"/>
                <a:cs typeface="Symbol"/>
              </a:rPr>
              <a:t></a:t>
            </a:r>
            <a:endParaRPr sz="2138" dirty="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00126" y="4669225"/>
            <a:ext cx="428149" cy="3415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  <a:tabLst>
                <a:tab pos="347663" algn="l"/>
              </a:tabLst>
            </a:pPr>
            <a:r>
              <a:rPr sz="2138" spc="-38" dirty="0">
                <a:latin typeface="Symbol"/>
                <a:cs typeface="Symbol"/>
              </a:rPr>
              <a:t></a:t>
            </a:r>
            <a:r>
              <a:rPr sz="2138" dirty="0">
                <a:latin typeface="Times New Roman"/>
                <a:cs typeface="Times New Roman"/>
              </a:rPr>
              <a:t>	</a:t>
            </a:r>
            <a:r>
              <a:rPr sz="2138" spc="-38" dirty="0">
                <a:latin typeface="Symbol"/>
                <a:cs typeface="Symbol"/>
              </a:rPr>
              <a:t></a:t>
            </a:r>
            <a:endParaRPr sz="2138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40814" y="4669225"/>
            <a:ext cx="173355" cy="3415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2138" spc="-38" dirty="0">
                <a:latin typeface="Symbol"/>
                <a:cs typeface="Symbol"/>
              </a:rPr>
              <a:t></a:t>
            </a:r>
            <a:endParaRPr sz="2138">
              <a:latin typeface="Symbol"/>
              <a:cs typeface="Symbo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62185" y="4601146"/>
            <a:ext cx="512445" cy="519113"/>
          </a:xfrm>
          <a:custGeom>
            <a:avLst/>
            <a:gdLst/>
            <a:ahLst/>
            <a:cxnLst/>
            <a:rect l="l" t="t" r="r" b="b"/>
            <a:pathLst>
              <a:path w="683260" h="692150">
                <a:moveTo>
                  <a:pt x="0" y="345947"/>
                </a:moveTo>
                <a:lnTo>
                  <a:pt x="3115" y="299016"/>
                </a:lnTo>
                <a:lnTo>
                  <a:pt x="12190" y="253999"/>
                </a:lnTo>
                <a:lnTo>
                  <a:pt x="26818" y="211312"/>
                </a:lnTo>
                <a:lnTo>
                  <a:pt x="46594" y="171365"/>
                </a:lnTo>
                <a:lnTo>
                  <a:pt x="71112" y="134572"/>
                </a:lnTo>
                <a:lnTo>
                  <a:pt x="99964" y="101345"/>
                </a:lnTo>
                <a:lnTo>
                  <a:pt x="132746" y="72098"/>
                </a:lnTo>
                <a:lnTo>
                  <a:pt x="169051" y="47243"/>
                </a:lnTo>
                <a:lnTo>
                  <a:pt x="208472" y="27193"/>
                </a:lnTo>
                <a:lnTo>
                  <a:pt x="250604" y="12361"/>
                </a:lnTo>
                <a:lnTo>
                  <a:pt x="295041" y="3159"/>
                </a:lnTo>
                <a:lnTo>
                  <a:pt x="341375" y="0"/>
                </a:lnTo>
                <a:lnTo>
                  <a:pt x="387710" y="3159"/>
                </a:lnTo>
                <a:lnTo>
                  <a:pt x="432147" y="12361"/>
                </a:lnTo>
                <a:lnTo>
                  <a:pt x="474279" y="27193"/>
                </a:lnTo>
                <a:lnTo>
                  <a:pt x="513700" y="47243"/>
                </a:lnTo>
                <a:lnTo>
                  <a:pt x="550005" y="72098"/>
                </a:lnTo>
                <a:lnTo>
                  <a:pt x="582787" y="101345"/>
                </a:lnTo>
                <a:lnTo>
                  <a:pt x="611639" y="134572"/>
                </a:lnTo>
                <a:lnTo>
                  <a:pt x="636157" y="171365"/>
                </a:lnTo>
                <a:lnTo>
                  <a:pt x="655933" y="211312"/>
                </a:lnTo>
                <a:lnTo>
                  <a:pt x="670561" y="254000"/>
                </a:lnTo>
                <a:lnTo>
                  <a:pt x="679636" y="299016"/>
                </a:lnTo>
                <a:lnTo>
                  <a:pt x="682751" y="345947"/>
                </a:lnTo>
                <a:lnTo>
                  <a:pt x="679636" y="392879"/>
                </a:lnTo>
                <a:lnTo>
                  <a:pt x="670561" y="437896"/>
                </a:lnTo>
                <a:lnTo>
                  <a:pt x="655933" y="480583"/>
                </a:lnTo>
                <a:lnTo>
                  <a:pt x="636157" y="520530"/>
                </a:lnTo>
                <a:lnTo>
                  <a:pt x="611639" y="557323"/>
                </a:lnTo>
                <a:lnTo>
                  <a:pt x="582787" y="590550"/>
                </a:lnTo>
                <a:lnTo>
                  <a:pt x="550005" y="619797"/>
                </a:lnTo>
                <a:lnTo>
                  <a:pt x="513700" y="644651"/>
                </a:lnTo>
                <a:lnTo>
                  <a:pt x="474279" y="664702"/>
                </a:lnTo>
                <a:lnTo>
                  <a:pt x="432147" y="679534"/>
                </a:lnTo>
                <a:lnTo>
                  <a:pt x="387710" y="688736"/>
                </a:lnTo>
                <a:lnTo>
                  <a:pt x="341375" y="691896"/>
                </a:lnTo>
                <a:lnTo>
                  <a:pt x="295041" y="688736"/>
                </a:lnTo>
                <a:lnTo>
                  <a:pt x="250604" y="679534"/>
                </a:lnTo>
                <a:lnTo>
                  <a:pt x="208472" y="664702"/>
                </a:lnTo>
                <a:lnTo>
                  <a:pt x="169051" y="644652"/>
                </a:lnTo>
                <a:lnTo>
                  <a:pt x="132746" y="619797"/>
                </a:lnTo>
                <a:lnTo>
                  <a:pt x="99964" y="590550"/>
                </a:lnTo>
                <a:lnTo>
                  <a:pt x="71112" y="557323"/>
                </a:lnTo>
                <a:lnTo>
                  <a:pt x="46594" y="520530"/>
                </a:lnTo>
                <a:lnTo>
                  <a:pt x="26818" y="480583"/>
                </a:lnTo>
                <a:lnTo>
                  <a:pt x="12190" y="437896"/>
                </a:lnTo>
                <a:lnTo>
                  <a:pt x="3115" y="392879"/>
                </a:lnTo>
                <a:lnTo>
                  <a:pt x="0" y="345947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62484" y="4406836"/>
            <a:ext cx="512445" cy="519113"/>
          </a:xfrm>
          <a:custGeom>
            <a:avLst/>
            <a:gdLst/>
            <a:ahLst/>
            <a:cxnLst/>
            <a:rect l="l" t="t" r="r" b="b"/>
            <a:pathLst>
              <a:path w="683259" h="692150">
                <a:moveTo>
                  <a:pt x="0" y="345948"/>
                </a:moveTo>
                <a:lnTo>
                  <a:pt x="3115" y="299016"/>
                </a:lnTo>
                <a:lnTo>
                  <a:pt x="12190" y="254000"/>
                </a:lnTo>
                <a:lnTo>
                  <a:pt x="26818" y="211312"/>
                </a:lnTo>
                <a:lnTo>
                  <a:pt x="46594" y="171365"/>
                </a:lnTo>
                <a:lnTo>
                  <a:pt x="71112" y="134572"/>
                </a:lnTo>
                <a:lnTo>
                  <a:pt x="99964" y="101346"/>
                </a:lnTo>
                <a:lnTo>
                  <a:pt x="132746" y="72098"/>
                </a:lnTo>
                <a:lnTo>
                  <a:pt x="169051" y="47243"/>
                </a:lnTo>
                <a:lnTo>
                  <a:pt x="208472" y="27193"/>
                </a:lnTo>
                <a:lnTo>
                  <a:pt x="250604" y="12361"/>
                </a:lnTo>
                <a:lnTo>
                  <a:pt x="295041" y="3159"/>
                </a:lnTo>
                <a:lnTo>
                  <a:pt x="341375" y="0"/>
                </a:lnTo>
                <a:lnTo>
                  <a:pt x="387710" y="3159"/>
                </a:lnTo>
                <a:lnTo>
                  <a:pt x="432147" y="12361"/>
                </a:lnTo>
                <a:lnTo>
                  <a:pt x="474279" y="27193"/>
                </a:lnTo>
                <a:lnTo>
                  <a:pt x="513700" y="47244"/>
                </a:lnTo>
                <a:lnTo>
                  <a:pt x="550005" y="72098"/>
                </a:lnTo>
                <a:lnTo>
                  <a:pt x="582787" y="101346"/>
                </a:lnTo>
                <a:lnTo>
                  <a:pt x="611639" y="134572"/>
                </a:lnTo>
                <a:lnTo>
                  <a:pt x="636157" y="171365"/>
                </a:lnTo>
                <a:lnTo>
                  <a:pt x="655933" y="211312"/>
                </a:lnTo>
                <a:lnTo>
                  <a:pt x="670561" y="254000"/>
                </a:lnTo>
                <a:lnTo>
                  <a:pt x="679636" y="299016"/>
                </a:lnTo>
                <a:lnTo>
                  <a:pt x="682751" y="345948"/>
                </a:lnTo>
                <a:lnTo>
                  <a:pt x="679636" y="392879"/>
                </a:lnTo>
                <a:lnTo>
                  <a:pt x="670561" y="437896"/>
                </a:lnTo>
                <a:lnTo>
                  <a:pt x="655933" y="480583"/>
                </a:lnTo>
                <a:lnTo>
                  <a:pt x="636157" y="520530"/>
                </a:lnTo>
                <a:lnTo>
                  <a:pt x="611639" y="557323"/>
                </a:lnTo>
                <a:lnTo>
                  <a:pt x="582787" y="590550"/>
                </a:lnTo>
                <a:lnTo>
                  <a:pt x="550005" y="619797"/>
                </a:lnTo>
                <a:lnTo>
                  <a:pt x="513700" y="644652"/>
                </a:lnTo>
                <a:lnTo>
                  <a:pt x="474279" y="664702"/>
                </a:lnTo>
                <a:lnTo>
                  <a:pt x="432147" y="679534"/>
                </a:lnTo>
                <a:lnTo>
                  <a:pt x="387710" y="688736"/>
                </a:lnTo>
                <a:lnTo>
                  <a:pt x="341375" y="691896"/>
                </a:lnTo>
                <a:lnTo>
                  <a:pt x="295041" y="688736"/>
                </a:lnTo>
                <a:lnTo>
                  <a:pt x="250604" y="679534"/>
                </a:lnTo>
                <a:lnTo>
                  <a:pt x="208472" y="664702"/>
                </a:lnTo>
                <a:lnTo>
                  <a:pt x="169051" y="644652"/>
                </a:lnTo>
                <a:lnTo>
                  <a:pt x="132746" y="619797"/>
                </a:lnTo>
                <a:lnTo>
                  <a:pt x="99964" y="590550"/>
                </a:lnTo>
                <a:lnTo>
                  <a:pt x="71112" y="557323"/>
                </a:lnTo>
                <a:lnTo>
                  <a:pt x="46594" y="520530"/>
                </a:lnTo>
                <a:lnTo>
                  <a:pt x="26818" y="480583"/>
                </a:lnTo>
                <a:lnTo>
                  <a:pt x="12190" y="437896"/>
                </a:lnTo>
                <a:lnTo>
                  <a:pt x="3115" y="392879"/>
                </a:lnTo>
                <a:lnTo>
                  <a:pt x="0" y="345948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04390" y="2422589"/>
            <a:ext cx="151447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dirty="0">
                <a:solidFill>
                  <a:srgbClr val="44536A"/>
                </a:solidFill>
                <a:latin typeface="Calibri"/>
                <a:cs typeface="Calibri"/>
              </a:rPr>
              <a:t>Equality</a:t>
            </a:r>
            <a:r>
              <a:rPr sz="105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b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44536A"/>
                </a:solidFill>
                <a:latin typeface="Calibri"/>
                <a:cs typeface="Calibri"/>
              </a:rPr>
              <a:t>Mechanical</a:t>
            </a:r>
            <a:r>
              <a:rPr sz="105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spc="-19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22144" y="2582608"/>
            <a:ext cx="904875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spc="-8" dirty="0">
                <a:solidFill>
                  <a:srgbClr val="44536A"/>
                </a:solidFill>
                <a:latin typeface="Calibri"/>
                <a:cs typeface="Calibri"/>
              </a:rPr>
              <a:t>Electrical</a:t>
            </a:r>
            <a:r>
              <a:rPr sz="1050" b="1" spc="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b="1" spc="-15" dirty="0">
                <a:solidFill>
                  <a:srgbClr val="44536A"/>
                </a:solidFill>
                <a:latin typeface="Calibri"/>
                <a:cs typeface="Calibri"/>
              </a:rPr>
              <a:t>Power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36273" y="3769043"/>
            <a:ext cx="1812131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200" b="1" i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1200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hf</a:t>
            </a:r>
            <a:r>
              <a:rPr sz="1200" i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/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200" i="1" spc="2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FF"/>
                </a:solidFill>
                <a:latin typeface="Symbol"/>
                <a:cs typeface="Symbol"/>
              </a:rPr>
              <a:t></a:t>
            </a:r>
            <a:r>
              <a:rPr sz="1200" spc="-49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66FF"/>
                </a:solidFill>
                <a:latin typeface="Calibri"/>
                <a:cs typeface="Calibri"/>
              </a:rPr>
              <a:t>Josephson</a:t>
            </a:r>
            <a:r>
              <a:rPr sz="900" spc="-8" dirty="0">
                <a:solidFill>
                  <a:srgbClr val="0066FF"/>
                </a:solidFill>
                <a:latin typeface="Calibri"/>
                <a:cs typeface="Calibri"/>
              </a:rPr>
              <a:t> Effect</a:t>
            </a:r>
            <a:endParaRPr sz="900">
              <a:latin typeface="Calibri"/>
              <a:cs typeface="Calibri"/>
            </a:endParaRPr>
          </a:p>
          <a:p>
            <a:pPr marL="28575"/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200" b="1" i="1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sz="1200" spc="26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h </a:t>
            </a: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/</a:t>
            </a:r>
            <a:r>
              <a:rPr sz="1200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181" baseline="26455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181" spc="253" baseline="26455" dirty="0">
                <a:solidFill>
                  <a:srgbClr val="C00000"/>
                </a:solidFill>
                <a:latin typeface="Calibri"/>
                <a:cs typeface="Calibri"/>
              </a:rPr>
              <a:t>  </a:t>
            </a:r>
            <a:r>
              <a:rPr sz="1200" dirty="0">
                <a:solidFill>
                  <a:srgbClr val="0066FF"/>
                </a:solidFill>
                <a:latin typeface="Symbol"/>
                <a:cs typeface="Symbol"/>
              </a:rPr>
              <a:t></a:t>
            </a:r>
            <a:r>
              <a:rPr sz="1200" spc="-38" dirty="0">
                <a:solidFill>
                  <a:srgbClr val="0066FF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066FF"/>
                </a:solidFill>
                <a:latin typeface="Calibri"/>
                <a:cs typeface="Calibri"/>
              </a:rPr>
              <a:t>Quantum</a:t>
            </a:r>
            <a:r>
              <a:rPr sz="900" spc="-19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66FF"/>
                </a:solidFill>
                <a:latin typeface="Calibri"/>
                <a:cs typeface="Calibri"/>
              </a:rPr>
              <a:t>Hall </a:t>
            </a:r>
            <a:r>
              <a:rPr sz="900" spc="-15" dirty="0">
                <a:solidFill>
                  <a:srgbClr val="0066FF"/>
                </a:solidFill>
                <a:latin typeface="Calibri"/>
                <a:cs typeface="Calibri"/>
              </a:rPr>
              <a:t>Effet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61604" y="4440555"/>
            <a:ext cx="670940" cy="670941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7520558" y="4826698"/>
            <a:ext cx="1282065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477203" indent="60484">
              <a:spcBef>
                <a:spcPts val="75"/>
              </a:spcBef>
              <a:buChar char="-"/>
              <a:tabLst>
                <a:tab pos="70009" algn="l"/>
              </a:tabLst>
            </a:pP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GaAs</a:t>
            </a:r>
            <a:r>
              <a:rPr sz="900" spc="-8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/</a:t>
            </a:r>
            <a:r>
              <a:rPr sz="900" spc="-8" dirty="0">
                <a:solidFill>
                  <a:srgbClr val="003399"/>
                </a:solidFill>
                <a:latin typeface="Calibri"/>
                <a:cs typeface="Calibri"/>
              </a:rPr>
              <a:t> AlGaAs Heterostructures</a:t>
            </a:r>
            <a:endParaRPr sz="900">
              <a:latin typeface="Calibri"/>
              <a:cs typeface="Calibri"/>
            </a:endParaRPr>
          </a:p>
          <a:p>
            <a:pPr marL="9525" marR="3810" indent="60484">
              <a:buChar char="-"/>
              <a:tabLst>
                <a:tab pos="70009" algn="l"/>
              </a:tabLst>
            </a:pP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Graphene</a:t>
            </a:r>
            <a:r>
              <a:rPr sz="900" spc="-53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samples</a:t>
            </a:r>
            <a:r>
              <a:rPr sz="900" spc="-3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spc="-8" dirty="0">
                <a:solidFill>
                  <a:srgbClr val="003399"/>
                </a:solidFill>
                <a:latin typeface="Calibri"/>
                <a:cs typeface="Calibri"/>
              </a:rPr>
              <a:t>(Nobel </a:t>
            </a: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Prize</a:t>
            </a:r>
            <a:r>
              <a:rPr sz="900" spc="-41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Physics</a:t>
            </a:r>
            <a:r>
              <a:rPr sz="900" spc="-38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003399"/>
                </a:solidFill>
                <a:latin typeface="Calibri"/>
                <a:cs typeface="Calibri"/>
              </a:rPr>
              <a:t>2010)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91508" y="2680620"/>
            <a:ext cx="1527810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spc="-8" dirty="0">
                <a:solidFill>
                  <a:srgbClr val="003399"/>
                </a:solidFill>
                <a:latin typeface="Calibri"/>
                <a:cs typeface="Calibri"/>
              </a:rPr>
              <a:t>Josephson</a:t>
            </a:r>
            <a:r>
              <a:rPr sz="900" spc="-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junctions'</a:t>
            </a:r>
            <a:r>
              <a:rPr sz="900" spc="-19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003399"/>
                </a:solidFill>
                <a:latin typeface="Calibri"/>
                <a:cs typeface="Calibri"/>
              </a:rPr>
              <a:t>array</a:t>
            </a:r>
            <a:endParaRPr sz="900">
              <a:latin typeface="Calibri"/>
              <a:cs typeface="Calibri"/>
            </a:endParaRPr>
          </a:p>
          <a:p>
            <a:pPr marL="9525" marR="3810"/>
            <a:r>
              <a:rPr sz="900" b="1" dirty="0">
                <a:solidFill>
                  <a:srgbClr val="003399"/>
                </a:solidFill>
                <a:latin typeface="Calibri"/>
                <a:cs typeface="Calibri"/>
              </a:rPr>
              <a:t>SINIS</a:t>
            </a:r>
            <a:r>
              <a:rPr sz="900" b="1" spc="-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spc="-8" dirty="0">
                <a:solidFill>
                  <a:srgbClr val="003399"/>
                </a:solidFill>
                <a:latin typeface="Calibri"/>
                <a:cs typeface="Calibri"/>
              </a:rPr>
              <a:t>(supercondutor</a:t>
            </a:r>
            <a:r>
              <a:rPr sz="900" spc="-19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-</a:t>
            </a:r>
            <a:r>
              <a:rPr sz="900" spc="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isolador</a:t>
            </a:r>
            <a:r>
              <a:rPr sz="900" spc="4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spc="-38" dirty="0">
                <a:solidFill>
                  <a:srgbClr val="003399"/>
                </a:solidFill>
                <a:latin typeface="Calibri"/>
                <a:cs typeface="Calibri"/>
              </a:rPr>
              <a:t>- </a:t>
            </a: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metal</a:t>
            </a:r>
            <a:r>
              <a:rPr sz="900" spc="-11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normal</a:t>
            </a:r>
            <a:r>
              <a:rPr sz="900" spc="-26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3399"/>
                </a:solidFill>
                <a:latin typeface="Calibri"/>
                <a:cs typeface="Calibri"/>
              </a:rPr>
              <a:t>isolador</a:t>
            </a:r>
            <a:r>
              <a:rPr sz="900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900" spc="-38" dirty="0">
                <a:solidFill>
                  <a:srgbClr val="003399"/>
                </a:solidFill>
                <a:latin typeface="Calibri"/>
                <a:cs typeface="Calibri"/>
              </a:rPr>
              <a:t>– </a:t>
            </a:r>
            <a:r>
              <a:rPr sz="900" spc="-8" dirty="0">
                <a:solidFill>
                  <a:srgbClr val="003399"/>
                </a:solidFill>
                <a:latin typeface="Calibri"/>
                <a:cs typeface="Calibri"/>
              </a:rPr>
              <a:t>supercondutor)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7046215" y="4089727"/>
            <a:ext cx="1084421" cy="681989"/>
            <a:chOff x="9394952" y="4309969"/>
            <a:chExt cx="1445895" cy="909319"/>
          </a:xfrm>
        </p:grpSpPr>
        <p:sp>
          <p:nvSpPr>
            <p:cNvPr id="36" name="object 36"/>
            <p:cNvSpPr/>
            <p:nvPr/>
          </p:nvSpPr>
          <p:spPr>
            <a:xfrm>
              <a:off x="9401302" y="4316319"/>
              <a:ext cx="1433195" cy="896619"/>
            </a:xfrm>
            <a:custGeom>
              <a:avLst/>
              <a:gdLst/>
              <a:ahLst/>
              <a:cxnLst/>
              <a:rect l="l" t="t" r="r" b="b"/>
              <a:pathLst>
                <a:path w="1433195" h="896620">
                  <a:moveTo>
                    <a:pt x="64188" y="0"/>
                  </a:moveTo>
                  <a:lnTo>
                    <a:pt x="31729" y="1223"/>
                  </a:lnTo>
                  <a:lnTo>
                    <a:pt x="0" y="4219"/>
                  </a:lnTo>
                  <a:lnTo>
                    <a:pt x="35927" y="8625"/>
                  </a:lnTo>
                  <a:lnTo>
                    <a:pt x="72155" y="14469"/>
                  </a:lnTo>
                  <a:lnTo>
                    <a:pt x="145512" y="30469"/>
                  </a:lnTo>
                  <a:lnTo>
                    <a:pt x="182642" y="40626"/>
                  </a:lnTo>
                  <a:lnTo>
                    <a:pt x="220073" y="52220"/>
                  </a:lnTo>
                  <a:lnTo>
                    <a:pt x="257804" y="65253"/>
                  </a:lnTo>
                  <a:lnTo>
                    <a:pt x="295835" y="79723"/>
                  </a:lnTo>
                  <a:lnTo>
                    <a:pt x="334168" y="95631"/>
                  </a:lnTo>
                  <a:lnTo>
                    <a:pt x="372801" y="112977"/>
                  </a:lnTo>
                  <a:lnTo>
                    <a:pt x="411735" y="131762"/>
                  </a:lnTo>
                  <a:lnTo>
                    <a:pt x="450970" y="151984"/>
                  </a:lnTo>
                  <a:lnTo>
                    <a:pt x="490505" y="173645"/>
                  </a:lnTo>
                  <a:lnTo>
                    <a:pt x="530342" y="196744"/>
                  </a:lnTo>
                  <a:lnTo>
                    <a:pt x="570479" y="221281"/>
                  </a:lnTo>
                  <a:lnTo>
                    <a:pt x="610917" y="247257"/>
                  </a:lnTo>
                  <a:lnTo>
                    <a:pt x="651657" y="274671"/>
                  </a:lnTo>
                  <a:lnTo>
                    <a:pt x="692697" y="303523"/>
                  </a:lnTo>
                  <a:lnTo>
                    <a:pt x="734038" y="333814"/>
                  </a:lnTo>
                  <a:lnTo>
                    <a:pt x="775680" y="365544"/>
                  </a:lnTo>
                  <a:lnTo>
                    <a:pt x="817623" y="398712"/>
                  </a:lnTo>
                  <a:lnTo>
                    <a:pt x="859867" y="433319"/>
                  </a:lnTo>
                  <a:lnTo>
                    <a:pt x="902412" y="469364"/>
                  </a:lnTo>
                  <a:lnTo>
                    <a:pt x="945259" y="506848"/>
                  </a:lnTo>
                  <a:lnTo>
                    <a:pt x="988406" y="545771"/>
                  </a:lnTo>
                  <a:lnTo>
                    <a:pt x="1031855" y="586133"/>
                  </a:lnTo>
                  <a:lnTo>
                    <a:pt x="1075605" y="627934"/>
                  </a:lnTo>
                  <a:lnTo>
                    <a:pt x="1119656" y="671173"/>
                  </a:lnTo>
                  <a:lnTo>
                    <a:pt x="1164008" y="715852"/>
                  </a:lnTo>
                  <a:lnTo>
                    <a:pt x="1208662" y="761970"/>
                  </a:lnTo>
                  <a:lnTo>
                    <a:pt x="1253617" y="809526"/>
                  </a:lnTo>
                  <a:lnTo>
                    <a:pt x="1200403" y="865787"/>
                  </a:lnTo>
                  <a:lnTo>
                    <a:pt x="1432687" y="896140"/>
                  </a:lnTo>
                  <a:lnTo>
                    <a:pt x="1376172" y="679859"/>
                  </a:lnTo>
                  <a:lnTo>
                    <a:pt x="1322958" y="736120"/>
                  </a:lnTo>
                  <a:lnTo>
                    <a:pt x="1269332" y="685904"/>
                  </a:lnTo>
                  <a:lnTo>
                    <a:pt x="1216436" y="637462"/>
                  </a:lnTo>
                  <a:lnTo>
                    <a:pt x="1164270" y="590793"/>
                  </a:lnTo>
                  <a:lnTo>
                    <a:pt x="1112835" y="545898"/>
                  </a:lnTo>
                  <a:lnTo>
                    <a:pt x="1062130" y="502777"/>
                  </a:lnTo>
                  <a:lnTo>
                    <a:pt x="1012154" y="461429"/>
                  </a:lnTo>
                  <a:lnTo>
                    <a:pt x="962909" y="421856"/>
                  </a:lnTo>
                  <a:lnTo>
                    <a:pt x="914394" y="384056"/>
                  </a:lnTo>
                  <a:lnTo>
                    <a:pt x="866609" y="348030"/>
                  </a:lnTo>
                  <a:lnTo>
                    <a:pt x="819555" y="313777"/>
                  </a:lnTo>
                  <a:lnTo>
                    <a:pt x="773230" y="281299"/>
                  </a:lnTo>
                  <a:lnTo>
                    <a:pt x="727635" y="250594"/>
                  </a:lnTo>
                  <a:lnTo>
                    <a:pt x="682770" y="221663"/>
                  </a:lnTo>
                  <a:lnTo>
                    <a:pt x="638635" y="194506"/>
                  </a:lnTo>
                  <a:lnTo>
                    <a:pt x="595230" y="169122"/>
                  </a:lnTo>
                  <a:lnTo>
                    <a:pt x="552555" y="145513"/>
                  </a:lnTo>
                  <a:lnTo>
                    <a:pt x="510610" y="123677"/>
                  </a:lnTo>
                  <a:lnTo>
                    <a:pt x="469395" y="103614"/>
                  </a:lnTo>
                  <a:lnTo>
                    <a:pt x="428909" y="85326"/>
                  </a:lnTo>
                  <a:lnTo>
                    <a:pt x="389153" y="68811"/>
                  </a:lnTo>
                  <a:lnTo>
                    <a:pt x="350127" y="54071"/>
                  </a:lnTo>
                  <a:lnTo>
                    <a:pt x="311831" y="41103"/>
                  </a:lnTo>
                  <a:lnTo>
                    <a:pt x="274265" y="29910"/>
                  </a:lnTo>
                  <a:lnTo>
                    <a:pt x="201321" y="12845"/>
                  </a:lnTo>
                  <a:lnTo>
                    <a:pt x="131295" y="2875"/>
                  </a:lnTo>
                  <a:lnTo>
                    <a:pt x="97377" y="550"/>
                  </a:lnTo>
                  <a:lnTo>
                    <a:pt x="64188" y="0"/>
                  </a:lnTo>
                  <a:close/>
                </a:path>
              </a:pathLst>
            </a:custGeom>
            <a:solidFill>
              <a:srgbClr val="00AF5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401302" y="4316319"/>
              <a:ext cx="1433195" cy="896619"/>
            </a:xfrm>
            <a:custGeom>
              <a:avLst/>
              <a:gdLst/>
              <a:ahLst/>
              <a:cxnLst/>
              <a:rect l="l" t="t" r="r" b="b"/>
              <a:pathLst>
                <a:path w="1433195" h="896620">
                  <a:moveTo>
                    <a:pt x="0" y="4219"/>
                  </a:moveTo>
                  <a:lnTo>
                    <a:pt x="31729" y="1223"/>
                  </a:lnTo>
                  <a:lnTo>
                    <a:pt x="64188" y="0"/>
                  </a:lnTo>
                  <a:lnTo>
                    <a:pt x="97377" y="550"/>
                  </a:lnTo>
                  <a:lnTo>
                    <a:pt x="165943" y="6973"/>
                  </a:lnTo>
                  <a:lnTo>
                    <a:pt x="237428" y="20491"/>
                  </a:lnTo>
                  <a:lnTo>
                    <a:pt x="311831" y="41103"/>
                  </a:lnTo>
                  <a:lnTo>
                    <a:pt x="350127" y="54071"/>
                  </a:lnTo>
                  <a:lnTo>
                    <a:pt x="389153" y="68811"/>
                  </a:lnTo>
                  <a:lnTo>
                    <a:pt x="428909" y="85326"/>
                  </a:lnTo>
                  <a:lnTo>
                    <a:pt x="469395" y="103614"/>
                  </a:lnTo>
                  <a:lnTo>
                    <a:pt x="510610" y="123677"/>
                  </a:lnTo>
                  <a:lnTo>
                    <a:pt x="552555" y="145513"/>
                  </a:lnTo>
                  <a:lnTo>
                    <a:pt x="595230" y="169122"/>
                  </a:lnTo>
                  <a:lnTo>
                    <a:pt x="638635" y="194506"/>
                  </a:lnTo>
                  <a:lnTo>
                    <a:pt x="682770" y="221663"/>
                  </a:lnTo>
                  <a:lnTo>
                    <a:pt x="727635" y="250594"/>
                  </a:lnTo>
                  <a:lnTo>
                    <a:pt x="773230" y="281299"/>
                  </a:lnTo>
                  <a:lnTo>
                    <a:pt x="819555" y="313777"/>
                  </a:lnTo>
                  <a:lnTo>
                    <a:pt x="866609" y="348030"/>
                  </a:lnTo>
                  <a:lnTo>
                    <a:pt x="914394" y="384056"/>
                  </a:lnTo>
                  <a:lnTo>
                    <a:pt x="962909" y="421856"/>
                  </a:lnTo>
                  <a:lnTo>
                    <a:pt x="1012154" y="461429"/>
                  </a:lnTo>
                  <a:lnTo>
                    <a:pt x="1062130" y="502777"/>
                  </a:lnTo>
                  <a:lnTo>
                    <a:pt x="1112835" y="545898"/>
                  </a:lnTo>
                  <a:lnTo>
                    <a:pt x="1164270" y="590793"/>
                  </a:lnTo>
                  <a:lnTo>
                    <a:pt x="1216436" y="637462"/>
                  </a:lnTo>
                  <a:lnTo>
                    <a:pt x="1269332" y="685904"/>
                  </a:lnTo>
                  <a:lnTo>
                    <a:pt x="1322958" y="736120"/>
                  </a:lnTo>
                  <a:lnTo>
                    <a:pt x="1376172" y="679859"/>
                  </a:lnTo>
                  <a:lnTo>
                    <a:pt x="1432687" y="896140"/>
                  </a:lnTo>
                  <a:lnTo>
                    <a:pt x="1200403" y="865787"/>
                  </a:lnTo>
                  <a:lnTo>
                    <a:pt x="1253617" y="809526"/>
                  </a:lnTo>
                  <a:lnTo>
                    <a:pt x="1208662" y="761970"/>
                  </a:lnTo>
                  <a:lnTo>
                    <a:pt x="1164008" y="715852"/>
                  </a:lnTo>
                  <a:lnTo>
                    <a:pt x="1119656" y="671173"/>
                  </a:lnTo>
                  <a:lnTo>
                    <a:pt x="1075605" y="627934"/>
                  </a:lnTo>
                  <a:lnTo>
                    <a:pt x="1031855" y="586133"/>
                  </a:lnTo>
                  <a:lnTo>
                    <a:pt x="988406" y="545771"/>
                  </a:lnTo>
                  <a:lnTo>
                    <a:pt x="945259" y="506848"/>
                  </a:lnTo>
                  <a:lnTo>
                    <a:pt x="902412" y="469364"/>
                  </a:lnTo>
                  <a:lnTo>
                    <a:pt x="859867" y="433319"/>
                  </a:lnTo>
                  <a:lnTo>
                    <a:pt x="817623" y="398712"/>
                  </a:lnTo>
                  <a:lnTo>
                    <a:pt x="775680" y="365544"/>
                  </a:lnTo>
                  <a:lnTo>
                    <a:pt x="734038" y="333814"/>
                  </a:lnTo>
                  <a:lnTo>
                    <a:pt x="692697" y="303523"/>
                  </a:lnTo>
                  <a:lnTo>
                    <a:pt x="651657" y="274671"/>
                  </a:lnTo>
                  <a:lnTo>
                    <a:pt x="610917" y="247257"/>
                  </a:lnTo>
                  <a:lnTo>
                    <a:pt x="570479" y="221281"/>
                  </a:lnTo>
                  <a:lnTo>
                    <a:pt x="530342" y="196744"/>
                  </a:lnTo>
                  <a:lnTo>
                    <a:pt x="490505" y="173645"/>
                  </a:lnTo>
                  <a:lnTo>
                    <a:pt x="450970" y="151984"/>
                  </a:lnTo>
                  <a:lnTo>
                    <a:pt x="411735" y="131762"/>
                  </a:lnTo>
                  <a:lnTo>
                    <a:pt x="372801" y="112977"/>
                  </a:lnTo>
                  <a:lnTo>
                    <a:pt x="334168" y="95631"/>
                  </a:lnTo>
                  <a:lnTo>
                    <a:pt x="295835" y="79723"/>
                  </a:lnTo>
                  <a:lnTo>
                    <a:pt x="257804" y="65253"/>
                  </a:lnTo>
                  <a:lnTo>
                    <a:pt x="220073" y="52220"/>
                  </a:lnTo>
                  <a:lnTo>
                    <a:pt x="182642" y="40626"/>
                  </a:lnTo>
                  <a:lnTo>
                    <a:pt x="145512" y="30469"/>
                  </a:lnTo>
                  <a:lnTo>
                    <a:pt x="72155" y="14469"/>
                  </a:lnTo>
                  <a:lnTo>
                    <a:pt x="35927" y="8625"/>
                  </a:lnTo>
                  <a:lnTo>
                    <a:pt x="0" y="4219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157150" y="3278124"/>
            <a:ext cx="2795111" cy="598170"/>
            <a:chOff x="8209533" y="3227832"/>
            <a:chExt cx="3726815" cy="79756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86771" y="3227832"/>
              <a:ext cx="1949196" cy="79705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215883" y="3570732"/>
              <a:ext cx="1731645" cy="419100"/>
            </a:xfrm>
            <a:custGeom>
              <a:avLst/>
              <a:gdLst/>
              <a:ahLst/>
              <a:cxnLst/>
              <a:rect l="l" t="t" r="r" b="b"/>
              <a:pathLst>
                <a:path w="1731645" h="419100">
                  <a:moveTo>
                    <a:pt x="1593850" y="0"/>
                  </a:moveTo>
                  <a:lnTo>
                    <a:pt x="1599819" y="52323"/>
                  </a:lnTo>
                  <a:lnTo>
                    <a:pt x="1521290" y="57799"/>
                  </a:lnTo>
                  <a:lnTo>
                    <a:pt x="1444640" y="63626"/>
                  </a:lnTo>
                  <a:lnTo>
                    <a:pt x="1369868" y="69806"/>
                  </a:lnTo>
                  <a:lnTo>
                    <a:pt x="1296974" y="76337"/>
                  </a:lnTo>
                  <a:lnTo>
                    <a:pt x="1225957" y="83221"/>
                  </a:lnTo>
                  <a:lnTo>
                    <a:pt x="1156819" y="90457"/>
                  </a:lnTo>
                  <a:lnTo>
                    <a:pt x="1089559" y="98045"/>
                  </a:lnTo>
                  <a:lnTo>
                    <a:pt x="1024178" y="105985"/>
                  </a:lnTo>
                  <a:lnTo>
                    <a:pt x="960674" y="114277"/>
                  </a:lnTo>
                  <a:lnTo>
                    <a:pt x="899048" y="122922"/>
                  </a:lnTo>
                  <a:lnTo>
                    <a:pt x="839300" y="131920"/>
                  </a:lnTo>
                  <a:lnTo>
                    <a:pt x="781431" y="141269"/>
                  </a:lnTo>
                  <a:lnTo>
                    <a:pt x="725439" y="150971"/>
                  </a:lnTo>
                  <a:lnTo>
                    <a:pt x="671325" y="161026"/>
                  </a:lnTo>
                  <a:lnTo>
                    <a:pt x="619090" y="171433"/>
                  </a:lnTo>
                  <a:lnTo>
                    <a:pt x="568732" y="182193"/>
                  </a:lnTo>
                  <a:lnTo>
                    <a:pt x="520253" y="193306"/>
                  </a:lnTo>
                  <a:lnTo>
                    <a:pt x="473652" y="204771"/>
                  </a:lnTo>
                  <a:lnTo>
                    <a:pt x="428929" y="216589"/>
                  </a:lnTo>
                  <a:lnTo>
                    <a:pt x="386083" y="228760"/>
                  </a:lnTo>
                  <a:lnTo>
                    <a:pt x="345116" y="241283"/>
                  </a:lnTo>
                  <a:lnTo>
                    <a:pt x="306027" y="254159"/>
                  </a:lnTo>
                  <a:lnTo>
                    <a:pt x="268816" y="267389"/>
                  </a:lnTo>
                  <a:lnTo>
                    <a:pt x="200028" y="294906"/>
                  </a:lnTo>
                  <a:lnTo>
                    <a:pt x="138753" y="323835"/>
                  </a:lnTo>
                  <a:lnTo>
                    <a:pt x="84989" y="354177"/>
                  </a:lnTo>
                  <a:lnTo>
                    <a:pt x="38738" y="385932"/>
                  </a:lnTo>
                  <a:lnTo>
                    <a:pt x="0" y="419099"/>
                  </a:lnTo>
                  <a:lnTo>
                    <a:pt x="26912" y="403342"/>
                  </a:lnTo>
                  <a:lnTo>
                    <a:pt x="55187" y="388004"/>
                  </a:lnTo>
                  <a:lnTo>
                    <a:pt x="115824" y="358589"/>
                  </a:lnTo>
                  <a:lnTo>
                    <a:pt x="181910" y="330852"/>
                  </a:lnTo>
                  <a:lnTo>
                    <a:pt x="253445" y="304795"/>
                  </a:lnTo>
                  <a:lnTo>
                    <a:pt x="291257" y="292397"/>
                  </a:lnTo>
                  <a:lnTo>
                    <a:pt x="330430" y="280418"/>
                  </a:lnTo>
                  <a:lnTo>
                    <a:pt x="370967" y="268858"/>
                  </a:lnTo>
                  <a:lnTo>
                    <a:pt x="412865" y="257719"/>
                  </a:lnTo>
                  <a:lnTo>
                    <a:pt x="456126" y="247000"/>
                  </a:lnTo>
                  <a:lnTo>
                    <a:pt x="500749" y="236700"/>
                  </a:lnTo>
                  <a:lnTo>
                    <a:pt x="546734" y="226820"/>
                  </a:lnTo>
                  <a:lnTo>
                    <a:pt x="594082" y="217361"/>
                  </a:lnTo>
                  <a:lnTo>
                    <a:pt x="642793" y="208320"/>
                  </a:lnTo>
                  <a:lnTo>
                    <a:pt x="692865" y="199700"/>
                  </a:lnTo>
                  <a:lnTo>
                    <a:pt x="744300" y="191500"/>
                  </a:lnTo>
                  <a:lnTo>
                    <a:pt x="797098" y="183719"/>
                  </a:lnTo>
                  <a:lnTo>
                    <a:pt x="851257" y="176358"/>
                  </a:lnTo>
                  <a:lnTo>
                    <a:pt x="906779" y="169417"/>
                  </a:lnTo>
                  <a:lnTo>
                    <a:pt x="963664" y="162896"/>
                  </a:lnTo>
                  <a:lnTo>
                    <a:pt x="1021911" y="156795"/>
                  </a:lnTo>
                  <a:lnTo>
                    <a:pt x="1081520" y="151114"/>
                  </a:lnTo>
                  <a:lnTo>
                    <a:pt x="1142492" y="145852"/>
                  </a:lnTo>
                  <a:lnTo>
                    <a:pt x="1204825" y="141010"/>
                  </a:lnTo>
                  <a:lnTo>
                    <a:pt x="1268522" y="136589"/>
                  </a:lnTo>
                  <a:lnTo>
                    <a:pt x="1333580" y="132586"/>
                  </a:lnTo>
                  <a:lnTo>
                    <a:pt x="1400001" y="129004"/>
                  </a:lnTo>
                  <a:lnTo>
                    <a:pt x="1467785" y="125842"/>
                  </a:lnTo>
                  <a:lnTo>
                    <a:pt x="1536930" y="123099"/>
                  </a:lnTo>
                  <a:lnTo>
                    <a:pt x="1607439" y="120776"/>
                  </a:lnTo>
                  <a:lnTo>
                    <a:pt x="1613408" y="173100"/>
                  </a:lnTo>
                  <a:lnTo>
                    <a:pt x="1731264" y="65658"/>
                  </a:lnTo>
                  <a:lnTo>
                    <a:pt x="1593850" y="0"/>
                  </a:lnTo>
                  <a:close/>
                </a:path>
              </a:pathLst>
            </a:custGeom>
            <a:solidFill>
              <a:srgbClr val="00AF50">
                <a:alpha val="7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215883" y="3570732"/>
              <a:ext cx="1731645" cy="419100"/>
            </a:xfrm>
            <a:custGeom>
              <a:avLst/>
              <a:gdLst/>
              <a:ahLst/>
              <a:cxnLst/>
              <a:rect l="l" t="t" r="r" b="b"/>
              <a:pathLst>
                <a:path w="1731645" h="419100">
                  <a:moveTo>
                    <a:pt x="0" y="419099"/>
                  </a:moveTo>
                  <a:lnTo>
                    <a:pt x="38738" y="385932"/>
                  </a:lnTo>
                  <a:lnTo>
                    <a:pt x="84989" y="354177"/>
                  </a:lnTo>
                  <a:lnTo>
                    <a:pt x="138753" y="323835"/>
                  </a:lnTo>
                  <a:lnTo>
                    <a:pt x="200028" y="294906"/>
                  </a:lnTo>
                  <a:lnTo>
                    <a:pt x="268816" y="267389"/>
                  </a:lnTo>
                  <a:lnTo>
                    <a:pt x="306027" y="254159"/>
                  </a:lnTo>
                  <a:lnTo>
                    <a:pt x="345116" y="241283"/>
                  </a:lnTo>
                  <a:lnTo>
                    <a:pt x="386083" y="228760"/>
                  </a:lnTo>
                  <a:lnTo>
                    <a:pt x="428929" y="216589"/>
                  </a:lnTo>
                  <a:lnTo>
                    <a:pt x="473652" y="204771"/>
                  </a:lnTo>
                  <a:lnTo>
                    <a:pt x="520253" y="193306"/>
                  </a:lnTo>
                  <a:lnTo>
                    <a:pt x="568732" y="182193"/>
                  </a:lnTo>
                  <a:lnTo>
                    <a:pt x="619090" y="171433"/>
                  </a:lnTo>
                  <a:lnTo>
                    <a:pt x="671325" y="161026"/>
                  </a:lnTo>
                  <a:lnTo>
                    <a:pt x="725439" y="150971"/>
                  </a:lnTo>
                  <a:lnTo>
                    <a:pt x="781431" y="141269"/>
                  </a:lnTo>
                  <a:lnTo>
                    <a:pt x="839300" y="131920"/>
                  </a:lnTo>
                  <a:lnTo>
                    <a:pt x="899048" y="122922"/>
                  </a:lnTo>
                  <a:lnTo>
                    <a:pt x="960674" y="114277"/>
                  </a:lnTo>
                  <a:lnTo>
                    <a:pt x="1024178" y="105985"/>
                  </a:lnTo>
                  <a:lnTo>
                    <a:pt x="1089559" y="98045"/>
                  </a:lnTo>
                  <a:lnTo>
                    <a:pt x="1156819" y="90457"/>
                  </a:lnTo>
                  <a:lnTo>
                    <a:pt x="1225957" y="83221"/>
                  </a:lnTo>
                  <a:lnTo>
                    <a:pt x="1296974" y="76337"/>
                  </a:lnTo>
                  <a:lnTo>
                    <a:pt x="1369868" y="69806"/>
                  </a:lnTo>
                  <a:lnTo>
                    <a:pt x="1444640" y="63626"/>
                  </a:lnTo>
                  <a:lnTo>
                    <a:pt x="1521290" y="57799"/>
                  </a:lnTo>
                  <a:lnTo>
                    <a:pt x="1599819" y="52323"/>
                  </a:lnTo>
                  <a:lnTo>
                    <a:pt x="1593850" y="0"/>
                  </a:lnTo>
                  <a:lnTo>
                    <a:pt x="1731264" y="65658"/>
                  </a:lnTo>
                  <a:lnTo>
                    <a:pt x="1613408" y="173100"/>
                  </a:lnTo>
                  <a:lnTo>
                    <a:pt x="1607439" y="120776"/>
                  </a:lnTo>
                  <a:lnTo>
                    <a:pt x="1536930" y="123099"/>
                  </a:lnTo>
                  <a:lnTo>
                    <a:pt x="1467785" y="125842"/>
                  </a:lnTo>
                  <a:lnTo>
                    <a:pt x="1400001" y="129004"/>
                  </a:lnTo>
                  <a:lnTo>
                    <a:pt x="1333580" y="132586"/>
                  </a:lnTo>
                  <a:lnTo>
                    <a:pt x="1268522" y="136589"/>
                  </a:lnTo>
                  <a:lnTo>
                    <a:pt x="1204825" y="141010"/>
                  </a:lnTo>
                  <a:lnTo>
                    <a:pt x="1142492" y="145852"/>
                  </a:lnTo>
                  <a:lnTo>
                    <a:pt x="1081520" y="151114"/>
                  </a:lnTo>
                  <a:lnTo>
                    <a:pt x="1021911" y="156795"/>
                  </a:lnTo>
                  <a:lnTo>
                    <a:pt x="963664" y="162896"/>
                  </a:lnTo>
                  <a:lnTo>
                    <a:pt x="906779" y="169417"/>
                  </a:lnTo>
                  <a:lnTo>
                    <a:pt x="851257" y="176358"/>
                  </a:lnTo>
                  <a:lnTo>
                    <a:pt x="797098" y="183719"/>
                  </a:lnTo>
                  <a:lnTo>
                    <a:pt x="744300" y="191500"/>
                  </a:lnTo>
                  <a:lnTo>
                    <a:pt x="692865" y="199700"/>
                  </a:lnTo>
                  <a:lnTo>
                    <a:pt x="642793" y="208320"/>
                  </a:lnTo>
                  <a:lnTo>
                    <a:pt x="594082" y="217361"/>
                  </a:lnTo>
                  <a:lnTo>
                    <a:pt x="546734" y="226820"/>
                  </a:lnTo>
                  <a:lnTo>
                    <a:pt x="500749" y="236700"/>
                  </a:lnTo>
                  <a:lnTo>
                    <a:pt x="456126" y="247000"/>
                  </a:lnTo>
                  <a:lnTo>
                    <a:pt x="412865" y="257719"/>
                  </a:lnTo>
                  <a:lnTo>
                    <a:pt x="370967" y="268858"/>
                  </a:lnTo>
                  <a:lnTo>
                    <a:pt x="330430" y="280418"/>
                  </a:lnTo>
                  <a:lnTo>
                    <a:pt x="291257" y="292397"/>
                  </a:lnTo>
                  <a:lnTo>
                    <a:pt x="253445" y="304795"/>
                  </a:lnTo>
                  <a:lnTo>
                    <a:pt x="216996" y="317614"/>
                  </a:lnTo>
                  <a:lnTo>
                    <a:pt x="148185" y="344511"/>
                  </a:lnTo>
                  <a:lnTo>
                    <a:pt x="84824" y="373087"/>
                  </a:lnTo>
                  <a:lnTo>
                    <a:pt x="26912" y="403342"/>
                  </a:lnTo>
                  <a:lnTo>
                    <a:pt x="0" y="419099"/>
                  </a:lnTo>
                  <a:close/>
                </a:path>
              </a:pathLst>
            </a:custGeom>
            <a:ln w="127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619755" y="595189"/>
            <a:ext cx="418290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i="1"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Practical</a:t>
            </a:r>
            <a:r>
              <a:rPr spc="-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Realisation</a:t>
            </a:r>
            <a:r>
              <a:rPr spc="-4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8" dirty="0">
                <a:solidFill>
                  <a:srgbClr val="FFFFFF"/>
                </a:solidFill>
                <a:latin typeface="Calibri"/>
                <a:cs typeface="Calibri"/>
              </a:rPr>
              <a:t>kilogram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1076</TotalTime>
  <Words>2617</Words>
  <Application>Microsoft Office PowerPoint</Application>
  <PresentationFormat>On-screen Show (4:3)</PresentationFormat>
  <Paragraphs>425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Malgun Gothic</vt:lpstr>
      <vt:lpstr>Arial</vt:lpstr>
      <vt:lpstr>Arial MT</vt:lpstr>
      <vt:lpstr>Calibri</vt:lpstr>
      <vt:lpstr>Cambria Math</vt:lpstr>
      <vt:lpstr>Constantia</vt:lpstr>
      <vt:lpstr>Symbol</vt:lpstr>
      <vt:lpstr>Times New Roman</vt:lpstr>
      <vt:lpstr>Wingdings</vt:lpstr>
      <vt:lpstr>Default Design</vt:lpstr>
      <vt:lpstr>Tema   Metrologia cuantică</vt:lpstr>
      <vt:lpstr>The new SI</vt:lpstr>
      <vt:lpstr>The new SI</vt:lpstr>
      <vt:lpstr>The new SI</vt:lpstr>
      <vt:lpstr>The new SI – Practical Realisation of kilogram</vt:lpstr>
      <vt:lpstr>The new SI – Practical Realisation of kilogram</vt:lpstr>
      <vt:lpstr>The new SI – Practical Realisation of kilogram</vt:lpstr>
      <vt:lpstr>The new SI – Practical Realisation of kilogram</vt:lpstr>
      <vt:lpstr>PowerPoint Presentation</vt:lpstr>
      <vt:lpstr>The new SI – Josephson Effect</vt:lpstr>
      <vt:lpstr>The new SI – Josephson Effect</vt:lpstr>
      <vt:lpstr>The new SI – Quantum Hall Effect</vt:lpstr>
      <vt:lpstr>The new SI – Quantum Hall Effect</vt:lpstr>
      <vt:lpstr>The new SI – Fractional Quantum Hall Effect</vt:lpstr>
      <vt:lpstr>The new SI – Quantum Hall Samples</vt:lpstr>
      <vt:lpstr>The new SI – Practical Realisation of ampere</vt:lpstr>
      <vt:lpstr>The new SI – Practical Realisation of ampere</vt:lpstr>
      <vt:lpstr>The Quantum Metrological Triangle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Întroducere în Instrumentație și Metrologie pentru Nanoinginerie</dc:title>
  <dc:subject>DigitalOfficePro Free Templates</dc:subject>
  <dc:creator>buzdugan artur</dc:creator>
  <cp:keywords>Templates; PowerPoint; DigitalOfficePro; Free</cp:keywords>
  <cp:lastModifiedBy>Artur Buzdugan</cp:lastModifiedBy>
  <cp:revision>76</cp:revision>
  <dcterms:created xsi:type="dcterms:W3CDTF">2024-06-17T15:33:16Z</dcterms:created>
  <dcterms:modified xsi:type="dcterms:W3CDTF">2026-05-22T10:42:51Z</dcterms:modified>
  <cp:category>Templates;PowerPoint</cp:category>
</cp:coreProperties>
</file>